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317" r:id="rId2"/>
    <p:sldId id="312" r:id="rId3"/>
    <p:sldId id="325" r:id="rId4"/>
    <p:sldId id="313" r:id="rId5"/>
    <p:sldId id="328" r:id="rId6"/>
    <p:sldId id="331" r:id="rId7"/>
    <p:sldId id="329" r:id="rId8"/>
    <p:sldId id="332" r:id="rId9"/>
    <p:sldId id="333" r:id="rId10"/>
    <p:sldId id="334" r:id="rId11"/>
    <p:sldId id="335" r:id="rId12"/>
    <p:sldId id="314" r:id="rId13"/>
    <p:sldId id="318" r:id="rId14"/>
    <p:sldId id="324" r:id="rId15"/>
    <p:sldId id="323" r:id="rId16"/>
    <p:sldId id="322" r:id="rId17"/>
    <p:sldId id="321" r:id="rId18"/>
    <p:sldId id="320" r:id="rId19"/>
    <p:sldId id="319" r:id="rId20"/>
    <p:sldId id="30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85458" autoAdjust="0"/>
  </p:normalViewPr>
  <p:slideViewPr>
    <p:cSldViewPr>
      <p:cViewPr varScale="1">
        <p:scale>
          <a:sx n="59" d="100"/>
          <a:sy n="59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59403-2AC4-4440-A57F-1AAF5847DA89}" type="datetimeFigureOut">
              <a:rPr lang="en-GB" smtClean="0"/>
              <a:t>11/09/2017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63807-BA29-41AD-8123-25389EBB11C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545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6A609-8187-4CB5-94D5-DF277E6A631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19403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9CC74-8E89-4B12-AD9A-FD695D0919F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32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543FF-A07B-429E-A3FE-1E5AB634DA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565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B36EB-0382-43E4-8065-F0BE3325CA4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70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74A7B-D5CD-4124-A076-6B72649CE2F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61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E1B3B-1198-4D0A-ACA6-E8D8D6AAE5C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27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D6C6AB-6310-4CFF-8091-02A786CBA96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252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414F8-8348-4B19-8534-718A0CEFC94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215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AE141-21D5-4281-9F22-3ED4745BE01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089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BED02-69AC-4CF7-811D-519C9DAD1BE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9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08215A-2683-4D40-93B3-1695D49E36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344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 smtClean="0"/>
            </a:lvl1pPr>
          </a:lstStyle>
          <a:p>
            <a:pPr>
              <a:defRPr/>
            </a:pPr>
            <a:fld id="{07CFB874-0697-4B5B-81B9-7325BB74ABC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52400" algn="ctr">
            <a:solidFill>
              <a:srgbClr val="2D2D8A">
                <a:lumMod val="7500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 pitchFamily="66" charset="0"/>
              <a:cs typeface="Arial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4527"/>
          <a:stretch/>
        </p:blipFill>
        <p:spPr>
          <a:xfrm>
            <a:off x="8172400" y="5800491"/>
            <a:ext cx="813547" cy="93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46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en-GB" sz="3600" dirty="0" smtClean="0">
                <a:latin typeface="Trebuchet MS" panose="020B0603020202020204" pitchFamily="34" charset="0"/>
              </a:rPr>
              <a:t>Expand the following to create 2 quadratic identities:</a:t>
            </a:r>
            <a:endParaRPr lang="en-GB" sz="3600" dirty="0">
              <a:latin typeface="Trebuchet MS" panose="020B06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98666" y="1524000"/>
            <a:ext cx="2249334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>
                <a:latin typeface="Trebuchet MS" panose="020B0603020202020204" pitchFamily="34" charset="0"/>
              </a:rPr>
              <a:t>(x </a:t>
            </a:r>
            <a:r>
              <a:rPr lang="en-GB" sz="2800" dirty="0" smtClean="0">
                <a:latin typeface="Trebuchet MS" panose="020B0603020202020204" pitchFamily="34" charset="0"/>
              </a:rPr>
              <a:t>+ </a:t>
            </a:r>
            <a:r>
              <a:rPr lang="en-GB" sz="2800" dirty="0">
                <a:latin typeface="Trebuchet MS" panose="020B0603020202020204" pitchFamily="34" charset="0"/>
              </a:rPr>
              <a:t>3)(x </a:t>
            </a:r>
            <a:r>
              <a:rPr lang="en-GB" sz="2800" dirty="0" smtClean="0">
                <a:latin typeface="Trebuchet MS" panose="020B0603020202020204" pitchFamily="34" charset="0"/>
              </a:rPr>
              <a:t>- </a:t>
            </a:r>
            <a:r>
              <a:rPr lang="en-GB" sz="2800" dirty="0">
                <a:latin typeface="Trebuchet MS" panose="020B0603020202020204" pitchFamily="34" charset="0"/>
              </a:rPr>
              <a:t>3)</a:t>
            </a:r>
          </a:p>
        </p:txBody>
      </p:sp>
      <p:sp>
        <p:nvSpPr>
          <p:cNvPr id="4" name="Rectangle 3"/>
          <p:cNvSpPr/>
          <p:nvPr/>
        </p:nvSpPr>
        <p:spPr>
          <a:xfrm>
            <a:off x="5638800" y="1524000"/>
            <a:ext cx="2600392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latin typeface="Trebuchet MS" panose="020B0603020202020204" pitchFamily="34" charset="0"/>
              </a:rPr>
              <a:t>(2n + 1)(2n - 1)</a:t>
            </a:r>
            <a:endParaRPr lang="en-GB" sz="2800" dirty="0">
              <a:latin typeface="Trebuchet MS" panose="020B0603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0966" y="6039649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What do you notice?</a:t>
            </a:r>
            <a:endParaRPr lang="en-GB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5069" y="2405287"/>
            <a:ext cx="3187931" cy="24482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382428"/>
            <a:ext cx="3187931" cy="244827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94113" y="5109205"/>
                <a:ext cx="3514104" cy="437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</a:rPr>
                  <a:t>(x + 3)(x - 3) </a:t>
                </a:r>
                <a14:m>
                  <m:oMath xmlns:m="http://schemas.openxmlformats.org/officeDocument/2006/math">
                    <m:r>
                      <a:rPr lang="en-GB" sz="280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</a:rPr>
                  <a:t> x</a:t>
                </a:r>
                <a:r>
                  <a:rPr lang="en-GB" sz="2800" baseline="30000" dirty="0" smtClean="0">
                    <a:solidFill>
                      <a:srgbClr val="92D050"/>
                    </a:solidFill>
                    <a:latin typeface="Trebuchet MS" panose="020B0603020202020204" pitchFamily="34" charset="0"/>
                  </a:rPr>
                  <a:t>2</a:t>
                </a:r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</a:rPr>
                  <a:t> - 9</a:t>
                </a:r>
                <a:endParaRPr lang="en-GB" sz="2800" dirty="0">
                  <a:solidFill>
                    <a:srgbClr val="92D050"/>
                  </a:solidFill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113" y="5109205"/>
                <a:ext cx="3514104" cy="437043"/>
              </a:xfrm>
              <a:prstGeom prst="rect">
                <a:avLst/>
              </a:prstGeom>
              <a:blipFill rotWithShape="0">
                <a:blip r:embed="rId3"/>
                <a:stretch>
                  <a:fillRect l="-3466" t="-31944" r="-2426" b="-3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5060831" y="5090552"/>
                <a:ext cx="4083169" cy="437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  <a:ea typeface="Cambria Math" panose="02040503050406030204" pitchFamily="18" charset="0"/>
                  </a:rPr>
                  <a:t>(2n + 1)(2n - 1) </a:t>
                </a:r>
                <a14:m>
                  <m:oMath xmlns:m="http://schemas.openxmlformats.org/officeDocument/2006/math">
                    <m:r>
                      <a:rPr lang="en-GB" sz="2800" i="1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 </m:t>
                    </m:r>
                  </m:oMath>
                </a14:m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</a:rPr>
                  <a:t>4n</a:t>
                </a:r>
                <a:r>
                  <a:rPr lang="en-GB" sz="2800" baseline="30000" dirty="0" smtClean="0">
                    <a:solidFill>
                      <a:srgbClr val="92D050"/>
                    </a:solidFill>
                    <a:latin typeface="Trebuchet MS" panose="020B0603020202020204" pitchFamily="34" charset="0"/>
                  </a:rPr>
                  <a:t>2</a:t>
                </a:r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</a:rPr>
                  <a:t> - 1</a:t>
                </a:r>
                <a:endParaRPr lang="en-GB" sz="2800" dirty="0">
                  <a:solidFill>
                    <a:srgbClr val="92D050"/>
                  </a:solidFill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831" y="5090552"/>
                <a:ext cx="4083169" cy="437043"/>
              </a:xfrm>
              <a:prstGeom prst="rect">
                <a:avLst/>
              </a:prstGeom>
              <a:blipFill rotWithShape="0">
                <a:blip r:embed="rId4"/>
                <a:stretch>
                  <a:fillRect l="-2985" t="-31944" r="-2388" b="-3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84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053600" y="1828800"/>
            <a:ext cx="2880000" cy="28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33600" y="1828800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53600" y="2908800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343400" y="1828800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191000" y="2971800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053600" y="1524000"/>
            <a:ext cx="1080000" cy="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365000" y="12147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88280" y="5939005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r>
              <a:rPr lang="en-GB" sz="2400" baseline="30000" dirty="0" smtClean="0">
                <a:latin typeface="Trebuchet MS" panose="020B0603020202020204" pitchFamily="34" charset="0"/>
              </a:rPr>
              <a:t>2</a:t>
            </a:r>
            <a:r>
              <a:rPr lang="en-GB" sz="2400" dirty="0" smtClean="0">
                <a:latin typeface="Trebuchet MS" panose="020B0603020202020204" pitchFamily="34" charset="0"/>
              </a:rPr>
              <a:t> - b</a:t>
            </a:r>
            <a:r>
              <a:rPr lang="en-GB" sz="2400" baseline="30000" dirty="0">
                <a:latin typeface="Trebuchet MS" panose="020B0603020202020204" pitchFamily="34" charset="0"/>
              </a:rPr>
              <a:t>2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1520" y="5186360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What is the area of the rearranged shape?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72400" y="1025625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16200000">
            <a:off x="6332400" y="3545625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8175663" y="1025624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8023263" y="2168624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8178292" y="3893210"/>
            <a:ext cx="0" cy="109241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8001000" y="42471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5972400" y="759110"/>
            <a:ext cx="1800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6512400" y="446603"/>
            <a:ext cx="8790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 - 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5931122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(a + b)(a – b)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8600" y="2020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</a:t>
            </a:r>
            <a:r>
              <a:rPr lang="en-GB" sz="3200" dirty="0" smtClean="0">
                <a:latin typeface="Trebuchet MS" panose="020B0603020202020204" pitchFamily="34" charset="0"/>
              </a:rPr>
              <a:t>this square…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49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053600" y="1828800"/>
            <a:ext cx="2880000" cy="28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33600" y="1828800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53600" y="2908800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343400" y="1828800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191000" y="2971800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053600" y="1524000"/>
            <a:ext cx="1080000" cy="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365000" y="12147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88280" y="5939005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r>
              <a:rPr lang="en-GB" sz="2400" baseline="30000" dirty="0" smtClean="0">
                <a:latin typeface="Trebuchet MS" panose="020B0603020202020204" pitchFamily="34" charset="0"/>
              </a:rPr>
              <a:t>2</a:t>
            </a:r>
            <a:r>
              <a:rPr lang="en-GB" sz="2400" dirty="0" smtClean="0">
                <a:latin typeface="Trebuchet MS" panose="020B0603020202020204" pitchFamily="34" charset="0"/>
              </a:rPr>
              <a:t> - b</a:t>
            </a:r>
            <a:r>
              <a:rPr lang="en-GB" sz="2400" baseline="30000" dirty="0">
                <a:latin typeface="Trebuchet MS" panose="020B0603020202020204" pitchFamily="34" charset="0"/>
              </a:rPr>
              <a:t>2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1520" y="5186360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What do you know about the 2 areas?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72400" y="1025625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16200000">
            <a:off x="6332400" y="3545625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8175663" y="1025624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8023263" y="2168624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8178292" y="3893210"/>
            <a:ext cx="0" cy="109241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8001000" y="42471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5972400" y="759110"/>
            <a:ext cx="1800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6512400" y="446603"/>
            <a:ext cx="8790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 - 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95600" y="5931122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(a + b)(a – b)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419600" y="5893713"/>
                <a:ext cx="36708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5893713"/>
                <a:ext cx="367087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228600" y="2020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</a:t>
            </a:r>
            <a:r>
              <a:rPr lang="en-GB" sz="3200" dirty="0" smtClean="0">
                <a:latin typeface="Trebuchet MS" panose="020B0603020202020204" pitchFamily="34" charset="0"/>
              </a:rPr>
              <a:t>this square…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9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0.15764 -0.006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3.7037E-7 L -0.10782 -0.0050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99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701329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0830" y="5181600"/>
            <a:ext cx="8686800" cy="1219200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09799" y="5029200"/>
            <a:ext cx="5105401" cy="121264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sz="2800" b="1" dirty="0" smtClean="0">
                <a:latin typeface="Trebuchet MS" panose="020B0603020202020204" pitchFamily="34" charset="0"/>
                <a:cs typeface="Comic Sans MS"/>
              </a:rPr>
              <a:t>Extension:</a:t>
            </a:r>
            <a:r>
              <a:rPr lang="en-US" sz="2800" dirty="0" smtClean="0">
                <a:latin typeface="Trebuchet MS" panose="020B0603020202020204" pitchFamily="34" charset="0"/>
                <a:cs typeface="Comic Sans MS"/>
              </a:rPr>
              <a:t> </a:t>
            </a:r>
          </a:p>
          <a:p>
            <a:pPr algn="ctr">
              <a:lnSpc>
                <a:spcPct val="130000"/>
              </a:lnSpc>
            </a:pPr>
            <a:r>
              <a:rPr lang="en-US" sz="2800" dirty="0" smtClean="0">
                <a:latin typeface="Trebuchet MS" panose="020B0603020202020204" pitchFamily="34" charset="0"/>
                <a:cs typeface="Comic Sans MS"/>
              </a:rPr>
              <a:t>Factorise </a:t>
            </a:r>
            <a:r>
              <a:rPr lang="en-GB" sz="2800" dirty="0">
                <a:latin typeface="Trebuchet MS" panose="020B0603020202020204" pitchFamily="34" charset="0"/>
              </a:rPr>
              <a:t>x</a:t>
            </a:r>
            <a:r>
              <a:rPr lang="en-GB" sz="2800" baseline="30000" dirty="0">
                <a:latin typeface="Trebuchet MS" panose="020B0603020202020204" pitchFamily="34" charset="0"/>
              </a:rPr>
              <a:t>2</a:t>
            </a:r>
            <a:r>
              <a:rPr lang="en-GB" sz="2800" dirty="0">
                <a:latin typeface="Trebuchet MS" panose="020B0603020202020204" pitchFamily="34" charset="0"/>
              </a:rPr>
              <a:t> - </a:t>
            </a:r>
            <a:r>
              <a:rPr lang="en-GB" sz="2800" dirty="0" smtClean="0">
                <a:latin typeface="Trebuchet MS" panose="020B0603020202020204" pitchFamily="34" charset="0"/>
              </a:rPr>
              <a:t>84</a:t>
            </a:r>
            <a:r>
              <a:rPr lang="en-US" sz="2800" dirty="0" smtClean="0">
                <a:latin typeface="Trebuchet MS" panose="020B0603020202020204" pitchFamily="34" charset="0"/>
                <a:cs typeface="Comic Sans MS"/>
              </a:rPr>
              <a:t>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80976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43988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+ 3)(x - 3)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0830" y="5181600"/>
            <a:ext cx="8686800" cy="36933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0556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552463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+ 3)(x - 3)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(a + 10)(a - 10)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0830" y="5181600"/>
            <a:ext cx="8686800" cy="36933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8824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855918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+ 3)(x - 3)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(a + 10)(a - 10)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(2h + 6)(2h - 6)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0830" y="5181600"/>
            <a:ext cx="8686800" cy="36933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31842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292999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+ 3)(x - 3)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(a + 10)(a - 10)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(2h + 6)(2h - 6)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(4v + 7)(4v - 7)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224302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3048209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+ 3)(x - 3)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(a + 10)(a - 10)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(2h + 6)(2h - 6)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(4v + 7)(4v - 7)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(5x + 9)(5x - 9)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0830" y="5181600"/>
            <a:ext cx="8686800" cy="36933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68808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782848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+ 3)(x - 3)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(a + 10)(a - 10)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(2h + 6)(2h - 6)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(4v + 7)(4v - 7)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(5x + 9)(5x - 9)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+ 8)(x - 8)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0830" y="5181600"/>
            <a:ext cx="8686800" cy="36933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18287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3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782848"/>
              </p:ext>
            </p:extLst>
          </p:nvPr>
        </p:nvGraphicFramePr>
        <p:xfrm>
          <a:off x="684211" y="1278851"/>
          <a:ext cx="7920037" cy="3474720"/>
        </p:xfrm>
        <a:graphic>
          <a:graphicData uri="http://schemas.openxmlformats.org/drawingml/2006/table">
            <a:tbl>
              <a:tblPr/>
              <a:tblGrid>
                <a:gridCol w="647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559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163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+ 3)(x - 3)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a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100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(a + 10)(a - 10)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3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4h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- 36 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(2h + 6)(2h - 6)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16v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49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(4v + 7)(4v - 7)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5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25x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81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(5x + 9)(5x - 9)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6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x</a:t>
                      </a:r>
                      <a:r>
                        <a:rPr kumimoji="0" lang="en-GB" sz="3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2</a:t>
                      </a:r>
                      <a:r>
                        <a:rPr kumimoji="0" lang="en-GB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</a:rPr>
                        <a:t> – 64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2D050"/>
                          </a:solidFill>
                          <a:effectLst/>
                          <a:latin typeface="Trebuchet MS" panose="020B0603020202020204" pitchFamily="34" charset="0"/>
                        </a:rPr>
                        <a:t>(x + 8)(x - 8)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064815" y="304800"/>
            <a:ext cx="7010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Factorise the following: </a:t>
            </a:r>
            <a:endParaRPr lang="en-GB" sz="3200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300830" y="5181600"/>
            <a:ext cx="8686800" cy="369332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057400" y="5181600"/>
                <a:ext cx="4800600" cy="1265346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30000"/>
                  </a:lnSpc>
                </a:pPr>
                <a:r>
                  <a:rPr lang="en-US" sz="2800" b="1" dirty="0" smtClean="0">
                    <a:latin typeface="Trebuchet MS" panose="020B0603020202020204" pitchFamily="34" charset="0"/>
                    <a:cs typeface="Comic Sans MS"/>
                  </a:rPr>
                  <a:t>Extension:</a:t>
                </a:r>
                <a:r>
                  <a:rPr lang="en-US" sz="2800" dirty="0" smtClean="0">
                    <a:latin typeface="Trebuchet MS" panose="020B0603020202020204" pitchFamily="34" charset="0"/>
                    <a:cs typeface="Comic Sans MS"/>
                  </a:rPr>
                  <a:t> </a:t>
                </a:r>
              </a:p>
              <a:p>
                <a:pPr algn="ctr">
                  <a:lnSpc>
                    <a:spcPct val="130000"/>
                  </a:lnSpc>
                </a:pPr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  <a:cs typeface="Comic Sans MS"/>
                  </a:rPr>
                  <a:t>(x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 smtClean="0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sz="28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84</m:t>
                        </m:r>
                      </m:e>
                    </m:rad>
                  </m:oMath>
                </a14:m>
                <a:r>
                  <a:rPr lang="en-GB" sz="2800" dirty="0">
                    <a:solidFill>
                      <a:srgbClr val="92D050"/>
                    </a:solidFill>
                    <a:latin typeface="Trebuchet MS" panose="020B0603020202020204" pitchFamily="34" charset="0"/>
                    <a:cs typeface="Comic Sans MS"/>
                  </a:rPr>
                  <a:t>)(x </a:t>
                </a:r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  <a:cs typeface="Comic Sans MS"/>
                  </a:rPr>
                  <a:t>-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800" i="1">
                            <a:solidFill>
                              <a:srgbClr val="92D050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GB" sz="2800" i="1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</a:rPr>
                          <m:t>84</m:t>
                        </m:r>
                      </m:e>
                    </m:rad>
                  </m:oMath>
                </a14:m>
                <a:r>
                  <a:rPr lang="en-GB" sz="2800" dirty="0" smtClean="0">
                    <a:solidFill>
                      <a:srgbClr val="92D050"/>
                    </a:solidFill>
                    <a:latin typeface="Trebuchet MS" panose="020B0603020202020204" pitchFamily="34" charset="0"/>
                    <a:cs typeface="Comic Sans MS"/>
                  </a:rPr>
                  <a:t>)</a:t>
                </a:r>
                <a:endParaRPr lang="en-US" sz="2800" dirty="0" smtClean="0">
                  <a:solidFill>
                    <a:srgbClr val="92D050"/>
                  </a:solidFill>
                  <a:latin typeface="Trebuchet MS" panose="020B0603020202020204" pitchFamily="34" charset="0"/>
                  <a:cs typeface="Comic Sans MS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181600"/>
                <a:ext cx="4800600" cy="1265346"/>
              </a:xfrm>
              <a:prstGeom prst="rect">
                <a:avLst/>
              </a:prstGeom>
              <a:blipFill rotWithShape="1">
                <a:blip r:embed="rId3"/>
                <a:stretch>
                  <a:fillRect b="-6161"/>
                </a:stretch>
              </a:blipFill>
              <a:ln w="1905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91679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8851" y="1849446"/>
            <a:ext cx="89154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rebuchet MS" panose="020B0603020202020204" pitchFamily="34" charset="0"/>
              </a:rPr>
              <a:t>When expanded, the middle </a:t>
            </a:r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terms </a:t>
            </a:r>
            <a:r>
              <a:rPr lang="en-GB" sz="2800" dirty="0" smtClean="0">
                <a:latin typeface="Trebuchet MS" panose="020B0603020202020204" pitchFamily="34" charset="0"/>
              </a:rPr>
              <a:t>cancelled out. </a:t>
            </a:r>
          </a:p>
          <a:p>
            <a:pPr algn="ctr"/>
            <a:endParaRPr lang="en-GB" sz="2800" dirty="0" smtClean="0">
              <a:latin typeface="Trebuchet MS" panose="020B0603020202020204" pitchFamily="34" charset="0"/>
            </a:endParaRPr>
          </a:p>
          <a:p>
            <a:pPr algn="ctr"/>
            <a:r>
              <a:rPr lang="en-GB" sz="2800" dirty="0" smtClean="0">
                <a:latin typeface="Trebuchet MS" panose="020B0603020202020204" pitchFamily="34" charset="0"/>
              </a:rPr>
              <a:t>This is a special case called the </a:t>
            </a:r>
          </a:p>
          <a:p>
            <a:pPr algn="ctr"/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‘Difference of two squares’ </a:t>
            </a:r>
            <a:r>
              <a:rPr lang="en-GB" sz="2800" dirty="0" smtClean="0">
                <a:latin typeface="Trebuchet MS" panose="020B0603020202020204" pitchFamily="34" charset="0"/>
              </a:rPr>
              <a:t>that allows us to expand and factorise certain expressions very quickly. </a:t>
            </a:r>
          </a:p>
          <a:p>
            <a:pPr algn="ctr"/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Can you think why its called the difference of two squares? </a:t>
            </a:r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11967" y="6125557"/>
            <a:ext cx="1148071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>
                <a:latin typeface="Trebuchet MS" panose="020B0603020202020204" pitchFamily="34" charset="0"/>
              </a:rPr>
              <a:t>x</a:t>
            </a:r>
            <a:r>
              <a:rPr lang="en-GB" sz="2800" baseline="30000" dirty="0">
                <a:latin typeface="Trebuchet MS" panose="020B0603020202020204" pitchFamily="34" charset="0"/>
              </a:rPr>
              <a:t>2</a:t>
            </a:r>
            <a:r>
              <a:rPr lang="en-GB" sz="2800" dirty="0">
                <a:latin typeface="Trebuchet MS" panose="020B0603020202020204" pitchFamily="34" charset="0"/>
              </a:rPr>
              <a:t> – </a:t>
            </a:r>
            <a:r>
              <a:rPr lang="en-GB" sz="2800" dirty="0" smtClean="0">
                <a:latin typeface="Trebuchet MS" panose="020B0603020202020204" pitchFamily="34" charset="0"/>
              </a:rPr>
              <a:t>3</a:t>
            </a:r>
            <a:r>
              <a:rPr lang="en-GB" sz="2800" baseline="30000" dirty="0">
                <a:latin typeface="Trebuchet MS" panose="020B0603020202020204" pitchFamily="34" charset="0"/>
              </a:rPr>
              <a:t>2</a:t>
            </a:r>
            <a:endParaRPr lang="en-GB" sz="2800" dirty="0">
              <a:latin typeface="Trebuchet MS" panose="020B0603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96886" y="6125557"/>
            <a:ext cx="1614545" cy="4370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latin typeface="Trebuchet MS" panose="020B0603020202020204" pitchFamily="34" charset="0"/>
              </a:rPr>
              <a:t>(2n)</a:t>
            </a:r>
            <a:r>
              <a:rPr lang="en-GB" sz="2800" baseline="30000" dirty="0" smtClean="0">
                <a:latin typeface="Trebuchet MS" panose="020B0603020202020204" pitchFamily="34" charset="0"/>
              </a:rPr>
              <a:t>2</a:t>
            </a:r>
            <a:r>
              <a:rPr lang="en-GB" sz="2800" dirty="0" smtClean="0">
                <a:latin typeface="Trebuchet MS" panose="020B0603020202020204" pitchFamily="34" charset="0"/>
              </a:rPr>
              <a:t> </a:t>
            </a:r>
            <a:r>
              <a:rPr lang="en-GB" sz="2800" dirty="0">
                <a:latin typeface="Trebuchet MS" panose="020B0603020202020204" pitchFamily="34" charset="0"/>
              </a:rPr>
              <a:t>– </a:t>
            </a:r>
            <a:r>
              <a:rPr lang="en-GB" sz="2800" dirty="0" smtClean="0">
                <a:latin typeface="Trebuchet MS" panose="020B0603020202020204" pitchFamily="34" charset="0"/>
              </a:rPr>
              <a:t>1</a:t>
            </a:r>
            <a:r>
              <a:rPr lang="en-GB" sz="2800" baseline="30000" dirty="0" smtClean="0">
                <a:latin typeface="Trebuchet MS" panose="020B0603020202020204" pitchFamily="34" charset="0"/>
              </a:rPr>
              <a:t>2</a:t>
            </a:r>
            <a:endParaRPr lang="en-GB" sz="2800" dirty="0"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52400" y="998446"/>
                <a:ext cx="376096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(x + 3)(x - 3) </a:t>
                </a:r>
                <a14:m>
                  <m:oMath xmlns:m="http://schemas.openxmlformats.org/officeDocument/2006/math">
                    <m:r>
                      <a:rPr lang="en-GB" sz="30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 x</a:t>
                </a:r>
                <a:r>
                  <a:rPr lang="en-GB" sz="3000" baseline="30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2</a:t>
                </a: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 - 9</a:t>
                </a:r>
                <a:endParaRPr lang="en-GB" sz="3000" dirty="0">
                  <a:solidFill>
                    <a:srgbClr val="C00000"/>
                  </a:solidFill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998446"/>
                <a:ext cx="3760966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728" t="-35526" r="-2917" b="-40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602257" y="979793"/>
                <a:ext cx="43893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  <a:ea typeface="Cambria Math" panose="02040503050406030204" pitchFamily="18" charset="0"/>
                  </a:rPr>
                  <a:t>(2n + 1)(2n - 1) </a:t>
                </a:r>
                <a14:m>
                  <m:oMath xmlns:m="http://schemas.openxmlformats.org/officeDocument/2006/math">
                    <m:r>
                      <a:rPr lang="en-GB" sz="3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 </m:t>
                    </m:r>
                  </m:oMath>
                </a14:m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4n</a:t>
                </a:r>
                <a:r>
                  <a:rPr lang="en-GB" sz="3000" baseline="30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2</a:t>
                </a: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 - 1</a:t>
                </a:r>
                <a:endParaRPr lang="en-GB" sz="3000" dirty="0">
                  <a:solidFill>
                    <a:srgbClr val="C00000"/>
                  </a:solidFill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257" y="979793"/>
                <a:ext cx="4389343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333" t="-36000" r="-2222" b="-4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949534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-457200"/>
            <a:ext cx="8153400" cy="2667000"/>
          </a:xfrm>
        </p:spPr>
        <p:txBody>
          <a:bodyPr/>
          <a:lstStyle/>
          <a:p>
            <a:r>
              <a:rPr lang="en-GB" sz="2800" dirty="0" smtClean="0">
                <a:latin typeface="Trebuchet MS" panose="020B0603020202020204" pitchFamily="34" charset="0"/>
              </a:rPr>
              <a:t>Thinking about the difference of two squares can you find the </a:t>
            </a:r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value</a:t>
            </a:r>
            <a:r>
              <a:rPr lang="en-GB" sz="2800" dirty="0" smtClean="0">
                <a:latin typeface="Trebuchet MS" panose="020B0603020202020204" pitchFamily="34" charset="0"/>
              </a:rPr>
              <a:t> of the following </a:t>
            </a:r>
            <a:r>
              <a:rPr lang="en-GB" sz="2800" i="1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without</a:t>
            </a:r>
            <a:r>
              <a:rPr lang="en-GB" sz="2800" i="1" dirty="0" smtClean="0">
                <a:latin typeface="Trebuchet MS" panose="020B0603020202020204" pitchFamily="34" charset="0"/>
              </a:rPr>
              <a:t> </a:t>
            </a:r>
            <a:r>
              <a:rPr lang="en-GB" sz="2800" dirty="0" smtClean="0">
                <a:latin typeface="Trebuchet MS" panose="020B0603020202020204" pitchFamily="34" charset="0"/>
              </a:rPr>
              <a:t>using a calculator! </a:t>
            </a:r>
            <a:endParaRPr lang="en-GB" sz="2800" i="1" dirty="0"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263254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13</a:t>
            </a:r>
            <a:r>
              <a:rPr lang="en-GB" sz="3200" baseline="30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</a:t>
            </a:r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– 3</a:t>
            </a:r>
            <a:r>
              <a:rPr lang="en-GB" sz="3200" baseline="30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101454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(13 - 3)(13 + 3)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4040679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10 X 16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4878879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160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2286000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26</a:t>
            </a:r>
            <a:r>
              <a:rPr lang="en-GB" sz="3200" baseline="30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</a:t>
            </a:r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 – 24</a:t>
            </a:r>
            <a:r>
              <a:rPr lang="en-GB" sz="3200" baseline="300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48200" y="31242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(26 - 24)(26 + 24)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24400" y="406342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2 X 50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24400" y="490162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100</a:t>
            </a:r>
            <a:endParaRPr lang="en-GB" sz="3200" baseline="300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6064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8851" y="1849446"/>
            <a:ext cx="8915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Trebuchet MS" panose="020B0603020202020204" pitchFamily="34" charset="0"/>
              </a:rPr>
              <a:t>When expanded, the middle </a:t>
            </a:r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terms </a:t>
            </a:r>
            <a:r>
              <a:rPr lang="en-GB" sz="2800" dirty="0" smtClean="0">
                <a:latin typeface="Trebuchet MS" panose="020B0603020202020204" pitchFamily="34" charset="0"/>
              </a:rPr>
              <a:t>cancelled out. </a:t>
            </a:r>
          </a:p>
          <a:p>
            <a:pPr algn="ctr"/>
            <a:endParaRPr lang="en-GB" sz="2800" dirty="0" smtClean="0">
              <a:latin typeface="Trebuchet MS" panose="020B0603020202020204" pitchFamily="34" charset="0"/>
            </a:endParaRPr>
          </a:p>
          <a:p>
            <a:pPr algn="ctr"/>
            <a:r>
              <a:rPr lang="en-GB" sz="2800" dirty="0" smtClean="0">
                <a:latin typeface="Trebuchet MS" panose="020B0603020202020204" pitchFamily="34" charset="0"/>
              </a:rPr>
              <a:t>This is a special case called the </a:t>
            </a:r>
          </a:p>
          <a:p>
            <a:pPr algn="ctr"/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‘Difference of two squares’ </a:t>
            </a:r>
            <a:r>
              <a:rPr lang="en-GB" sz="2800" dirty="0" smtClean="0">
                <a:latin typeface="Trebuchet MS" panose="020B0603020202020204" pitchFamily="34" charset="0"/>
              </a:rPr>
              <a:t>that allows us to expand and factorise certain expressions very quickly. </a:t>
            </a:r>
          </a:p>
          <a:p>
            <a:pPr algn="ctr"/>
            <a:endParaRPr lang="en-GB" sz="2800" dirty="0" smtClean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What will these expressions need to have in order for us to apply this case?</a:t>
            </a:r>
          </a:p>
          <a:p>
            <a:pPr algn="ctr"/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  <a:p>
            <a:pPr algn="ctr"/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We must have a subtraction, for the difference</a:t>
            </a:r>
          </a:p>
          <a:p>
            <a:pPr algn="ctr"/>
            <a:r>
              <a:rPr lang="en-GB" sz="2800" dirty="0">
                <a:solidFill>
                  <a:srgbClr val="C00000"/>
                </a:solidFill>
                <a:latin typeface="Trebuchet MS" panose="020B0603020202020204" pitchFamily="34" charset="0"/>
              </a:rPr>
              <a:t>a</a:t>
            </a:r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nd we must have square numbers …</a:t>
            </a:r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52400" y="998446"/>
                <a:ext cx="376096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(x + 3)(x - 3) </a:t>
                </a:r>
                <a14:m>
                  <m:oMath xmlns:m="http://schemas.openxmlformats.org/officeDocument/2006/math">
                    <m:r>
                      <a:rPr lang="en-GB" sz="30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</m:oMath>
                </a14:m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 x</a:t>
                </a:r>
                <a:r>
                  <a:rPr lang="en-GB" sz="3000" baseline="30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2</a:t>
                </a: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 - 9</a:t>
                </a:r>
                <a:endParaRPr lang="en-GB" sz="3000" dirty="0">
                  <a:solidFill>
                    <a:srgbClr val="C00000"/>
                  </a:solidFill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998446"/>
                <a:ext cx="3760966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3728" t="-35526" r="-2917" b="-40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602257" y="979793"/>
                <a:ext cx="43893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eaLnBrk="1" hangingPunct="1">
                  <a:lnSpc>
                    <a:spcPct val="80000"/>
                  </a:lnSpc>
                </a:pP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  <a:ea typeface="Cambria Math" panose="02040503050406030204" pitchFamily="18" charset="0"/>
                  </a:rPr>
                  <a:t>(2n + 1)(2n - 1) </a:t>
                </a:r>
                <a14:m>
                  <m:oMath xmlns:m="http://schemas.openxmlformats.org/officeDocument/2006/math">
                    <m:r>
                      <a:rPr lang="en-GB" sz="30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 </m:t>
                    </m:r>
                  </m:oMath>
                </a14:m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4n</a:t>
                </a:r>
                <a:r>
                  <a:rPr lang="en-GB" sz="3000" baseline="30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2</a:t>
                </a:r>
                <a:r>
                  <a:rPr lang="en-GB" sz="3000" dirty="0" smtClean="0">
                    <a:solidFill>
                      <a:srgbClr val="C00000"/>
                    </a:solidFill>
                    <a:latin typeface="Trebuchet MS" panose="020B0603020202020204" pitchFamily="34" charset="0"/>
                  </a:rPr>
                  <a:t> - 1</a:t>
                </a:r>
                <a:endParaRPr lang="en-GB" sz="3000" dirty="0">
                  <a:solidFill>
                    <a:srgbClr val="C00000"/>
                  </a:solidFill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2257" y="979793"/>
                <a:ext cx="4389343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3333" t="-36000" r="-2222" b="-42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6017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83"/>
          <p:cNvSpPr txBox="1">
            <a:spLocks noChangeArrowheads="1"/>
          </p:cNvSpPr>
          <p:nvPr/>
        </p:nvSpPr>
        <p:spPr bwMode="auto">
          <a:xfrm>
            <a:off x="457200" y="1367050"/>
            <a:ext cx="3168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dirty="0">
                <a:latin typeface="Trebuchet MS" panose="020B0603020202020204" pitchFamily="34" charset="0"/>
              </a:rPr>
              <a:t>x</a:t>
            </a:r>
            <a:r>
              <a:rPr lang="en-GB" sz="3600" baseline="30000" dirty="0">
                <a:latin typeface="Trebuchet MS" panose="020B0603020202020204" pitchFamily="34" charset="0"/>
              </a:rPr>
              <a:t>2</a:t>
            </a:r>
            <a:r>
              <a:rPr lang="en-GB" sz="3600" dirty="0">
                <a:latin typeface="Trebuchet MS" panose="020B0603020202020204" pitchFamily="34" charset="0"/>
              </a:rPr>
              <a:t> – 4</a:t>
            </a:r>
          </a:p>
          <a:p>
            <a:pPr algn="ctr">
              <a:spcBef>
                <a:spcPct val="50000"/>
              </a:spcBef>
            </a:pPr>
            <a:r>
              <a:rPr lang="en-GB" sz="3600" dirty="0">
                <a:latin typeface="Trebuchet MS" panose="020B0603020202020204" pitchFamily="34" charset="0"/>
              </a:rPr>
              <a:t>x</a:t>
            </a:r>
            <a:r>
              <a:rPr lang="en-GB" sz="3600" baseline="30000" dirty="0">
                <a:latin typeface="Trebuchet MS" panose="020B0603020202020204" pitchFamily="34" charset="0"/>
              </a:rPr>
              <a:t>2</a:t>
            </a:r>
            <a:r>
              <a:rPr lang="en-GB" sz="3600" dirty="0">
                <a:latin typeface="Trebuchet MS" panose="020B0603020202020204" pitchFamily="34" charset="0"/>
              </a:rPr>
              <a:t> + 0x – 4</a:t>
            </a:r>
          </a:p>
          <a:p>
            <a:pPr algn="ctr">
              <a:spcBef>
                <a:spcPct val="50000"/>
              </a:spcBef>
            </a:pPr>
            <a:r>
              <a:rPr lang="en-GB" sz="3600" dirty="0">
                <a:latin typeface="Trebuchet MS" panose="020B0603020202020204" pitchFamily="34" charset="0"/>
              </a:rPr>
              <a:t>(x – 2)(x + 2) </a:t>
            </a:r>
            <a:endParaRPr lang="en-US" sz="3600" dirty="0">
              <a:latin typeface="Trebuchet MS" panose="020B0603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33600" y="3048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  <p:sp>
        <p:nvSpPr>
          <p:cNvPr id="13" name="Text Box 83"/>
          <p:cNvSpPr txBox="1">
            <a:spLocks noChangeArrowheads="1"/>
          </p:cNvSpPr>
          <p:nvPr/>
        </p:nvSpPr>
        <p:spPr bwMode="auto">
          <a:xfrm>
            <a:off x="4587875" y="4107076"/>
            <a:ext cx="316865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600" dirty="0">
                <a:latin typeface="Trebuchet MS" panose="020B0603020202020204" pitchFamily="34" charset="0"/>
              </a:rPr>
              <a:t>x</a:t>
            </a:r>
            <a:r>
              <a:rPr lang="en-GB" sz="3600" baseline="30000" dirty="0">
                <a:latin typeface="Trebuchet MS" panose="020B0603020202020204" pitchFamily="34" charset="0"/>
              </a:rPr>
              <a:t>2</a:t>
            </a:r>
            <a:r>
              <a:rPr lang="en-GB" sz="3600" dirty="0">
                <a:latin typeface="Trebuchet MS" panose="020B0603020202020204" pitchFamily="34" charset="0"/>
              </a:rPr>
              <a:t> – </a:t>
            </a:r>
            <a:r>
              <a:rPr lang="en-GB" sz="3600" dirty="0" smtClean="0">
                <a:latin typeface="Trebuchet MS" panose="020B0603020202020204" pitchFamily="34" charset="0"/>
              </a:rPr>
              <a:t>25</a:t>
            </a:r>
            <a:endParaRPr lang="en-GB" sz="3600" dirty="0">
              <a:latin typeface="Trebuchet MS" panose="020B0603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sz="3600" dirty="0">
                <a:latin typeface="Trebuchet MS" panose="020B0603020202020204" pitchFamily="34" charset="0"/>
              </a:rPr>
              <a:t>x</a:t>
            </a:r>
            <a:r>
              <a:rPr lang="en-GB" sz="3600" baseline="30000" dirty="0">
                <a:latin typeface="Trebuchet MS" panose="020B0603020202020204" pitchFamily="34" charset="0"/>
              </a:rPr>
              <a:t>2</a:t>
            </a:r>
            <a:r>
              <a:rPr lang="en-GB" sz="3600" dirty="0">
                <a:latin typeface="Trebuchet MS" panose="020B0603020202020204" pitchFamily="34" charset="0"/>
              </a:rPr>
              <a:t> + 0x – </a:t>
            </a:r>
            <a:r>
              <a:rPr lang="en-GB" sz="3600" dirty="0" smtClean="0">
                <a:latin typeface="Trebuchet MS" panose="020B0603020202020204" pitchFamily="34" charset="0"/>
              </a:rPr>
              <a:t>25</a:t>
            </a:r>
            <a:endParaRPr lang="en-GB" sz="3600" dirty="0">
              <a:latin typeface="Trebuchet MS" panose="020B0603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GB" sz="3600" dirty="0">
                <a:latin typeface="Trebuchet MS" panose="020B0603020202020204" pitchFamily="34" charset="0"/>
              </a:rPr>
              <a:t>(x – </a:t>
            </a:r>
            <a:r>
              <a:rPr lang="en-GB" sz="3600" dirty="0" smtClean="0">
                <a:latin typeface="Trebuchet MS" panose="020B0603020202020204" pitchFamily="34" charset="0"/>
              </a:rPr>
              <a:t>5)(</a:t>
            </a:r>
            <a:r>
              <a:rPr lang="en-GB" sz="3600" dirty="0">
                <a:latin typeface="Trebuchet MS" panose="020B0603020202020204" pitchFamily="34" charset="0"/>
              </a:rPr>
              <a:t>x + </a:t>
            </a:r>
            <a:r>
              <a:rPr lang="en-GB" sz="3600" dirty="0" smtClean="0">
                <a:latin typeface="Trebuchet MS" panose="020B0603020202020204" pitchFamily="34" charset="0"/>
              </a:rPr>
              <a:t>5) </a:t>
            </a:r>
            <a:endParaRPr lang="en-US" sz="3600" dirty="0">
              <a:latin typeface="Trebuchet MS" panose="020B0603020202020204" pitchFamily="34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2575" y="1269600"/>
            <a:ext cx="1924050" cy="245745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540" y="3999125"/>
            <a:ext cx="1924050" cy="2505075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583140" y="4876800"/>
            <a:ext cx="1541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+5</a:t>
            </a:r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73656" y="4901625"/>
            <a:ext cx="1541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-5</a:t>
            </a:r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25579" y="2199478"/>
            <a:ext cx="1541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+2</a:t>
            </a:r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516095" y="2224303"/>
            <a:ext cx="1541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C00000"/>
                </a:solidFill>
                <a:latin typeface="Trebuchet MS" panose="020B0603020202020204" pitchFamily="34" charset="0"/>
              </a:rPr>
              <a:t>-2</a:t>
            </a:r>
            <a:endParaRPr lang="en-GB" sz="2800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85587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053600" y="1828800"/>
            <a:ext cx="2880000" cy="28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33600" y="1828800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53600" y="2908800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343400" y="1828800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191000" y="2971800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053600" y="1524000"/>
            <a:ext cx="1080000" cy="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365000" y="12147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1520" y="5186360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How can we find the area of the coloured shape?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88280" y="5939005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Total Area – White Area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2020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</a:t>
            </a:r>
            <a:r>
              <a:rPr lang="en-GB" sz="3200" dirty="0" smtClean="0">
                <a:latin typeface="Trebuchet MS" panose="020B0603020202020204" pitchFamily="34" charset="0"/>
              </a:rPr>
              <a:t>this square…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472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053600" y="1828800"/>
            <a:ext cx="2880000" cy="28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33600" y="1828800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53600" y="2908800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343400" y="1828800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191000" y="2971800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053600" y="1524000"/>
            <a:ext cx="1080000" cy="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365000" y="12147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88280" y="5939005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r>
              <a:rPr lang="en-GB" sz="2400" baseline="30000" dirty="0" smtClean="0">
                <a:latin typeface="Trebuchet MS" panose="020B0603020202020204" pitchFamily="34" charset="0"/>
              </a:rPr>
              <a:t>2  </a:t>
            </a:r>
            <a:r>
              <a:rPr lang="en-GB" sz="2400" dirty="0" smtClean="0">
                <a:latin typeface="Trebuchet MS" panose="020B0603020202020204" pitchFamily="34" charset="0"/>
              </a:rPr>
              <a:t>– White Area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1520" y="5186360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How can we find the area of the coloured shape?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2020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</a:t>
            </a:r>
            <a:r>
              <a:rPr lang="en-GB" sz="3200" dirty="0" smtClean="0">
                <a:latin typeface="Trebuchet MS" panose="020B0603020202020204" pitchFamily="34" charset="0"/>
              </a:rPr>
              <a:t>this square…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833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053600" y="1828800"/>
            <a:ext cx="2880000" cy="28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33600" y="1828800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53600" y="2908800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343400" y="1828800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191000" y="2971800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053600" y="1524000"/>
            <a:ext cx="1080000" cy="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365000" y="12147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88280" y="5939005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r>
              <a:rPr lang="en-GB" sz="2400" baseline="30000" dirty="0" smtClean="0">
                <a:latin typeface="Trebuchet MS" panose="020B0603020202020204" pitchFamily="34" charset="0"/>
              </a:rPr>
              <a:t>2</a:t>
            </a:r>
            <a:r>
              <a:rPr lang="en-GB" sz="2400" dirty="0" smtClean="0">
                <a:latin typeface="Trebuchet MS" panose="020B0603020202020204" pitchFamily="34" charset="0"/>
              </a:rPr>
              <a:t> - b</a:t>
            </a:r>
            <a:r>
              <a:rPr lang="en-GB" sz="2400" baseline="30000" dirty="0">
                <a:latin typeface="Trebuchet MS" panose="020B0603020202020204" pitchFamily="34" charset="0"/>
              </a:rPr>
              <a:t>2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1520" y="5186360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How can we find the area of the coloured shape?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2020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</a:t>
            </a:r>
            <a:r>
              <a:rPr lang="en-GB" sz="3200" dirty="0" smtClean="0">
                <a:latin typeface="Trebuchet MS" panose="020B0603020202020204" pitchFamily="34" charset="0"/>
              </a:rPr>
              <a:t>this square…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3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053600" y="1828800"/>
            <a:ext cx="2880000" cy="28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33600" y="1828800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53600" y="2908800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343400" y="1828800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191000" y="2971800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053600" y="1524000"/>
            <a:ext cx="1080000" cy="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365000" y="12147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88280" y="5939005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r>
              <a:rPr lang="en-GB" sz="2400" baseline="30000" dirty="0" smtClean="0">
                <a:latin typeface="Trebuchet MS" panose="020B0603020202020204" pitchFamily="34" charset="0"/>
              </a:rPr>
              <a:t>2</a:t>
            </a:r>
            <a:r>
              <a:rPr lang="en-GB" sz="2400" dirty="0" smtClean="0">
                <a:latin typeface="Trebuchet MS" panose="020B0603020202020204" pitchFamily="34" charset="0"/>
              </a:rPr>
              <a:t> - b</a:t>
            </a:r>
            <a:r>
              <a:rPr lang="en-GB" sz="2400" baseline="30000" dirty="0">
                <a:latin typeface="Trebuchet MS" panose="020B0603020202020204" pitchFamily="34" charset="0"/>
              </a:rPr>
              <a:t>2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1520" y="5186360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What if we rearrange the shape?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72400" y="1025625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16200000">
            <a:off x="6332400" y="3545625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8600" y="2020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</a:t>
            </a:r>
            <a:r>
              <a:rPr lang="en-GB" sz="3200" dirty="0" smtClean="0">
                <a:latin typeface="Trebuchet MS" panose="020B0603020202020204" pitchFamily="34" charset="0"/>
              </a:rPr>
              <a:t>this square…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9579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 bwMode="auto">
          <a:xfrm>
            <a:off x="1053600" y="1828800"/>
            <a:ext cx="2880000" cy="28800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2133600" y="1828800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1053600" y="2908800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343400" y="1828800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4191000" y="2971800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V="1">
            <a:off x="1053600" y="1524000"/>
            <a:ext cx="1080000" cy="324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Box 10"/>
          <p:cNvSpPr txBox="1"/>
          <p:nvPr/>
        </p:nvSpPr>
        <p:spPr>
          <a:xfrm>
            <a:off x="1365000" y="12147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-1388280" y="5939005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r>
              <a:rPr lang="en-GB" sz="2400" baseline="30000" dirty="0" smtClean="0">
                <a:latin typeface="Trebuchet MS" panose="020B0603020202020204" pitchFamily="34" charset="0"/>
              </a:rPr>
              <a:t>2</a:t>
            </a:r>
            <a:r>
              <a:rPr lang="en-GB" sz="2400" dirty="0" smtClean="0">
                <a:latin typeface="Trebuchet MS" panose="020B0603020202020204" pitchFamily="34" charset="0"/>
              </a:rPr>
              <a:t> - b</a:t>
            </a:r>
            <a:r>
              <a:rPr lang="en-GB" sz="2400" baseline="30000" dirty="0">
                <a:latin typeface="Trebuchet MS" panose="020B0603020202020204" pitchFamily="34" charset="0"/>
              </a:rPr>
              <a:t>2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1520" y="5186360"/>
            <a:ext cx="7763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Trebuchet MS" panose="020B0603020202020204" pitchFamily="34" charset="0"/>
              </a:rPr>
              <a:t>What are the dimensions now?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5972400" y="1025625"/>
            <a:ext cx="1800000" cy="2880000"/>
          </a:xfrm>
          <a:prstGeom prst="rect">
            <a:avLst/>
          </a:prstGeom>
          <a:solidFill>
            <a:srgbClr val="C00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 rot="16200000">
            <a:off x="6332400" y="3545625"/>
            <a:ext cx="1080000" cy="1800000"/>
          </a:xfrm>
          <a:prstGeom prst="rect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8175663" y="1025624"/>
            <a:ext cx="0" cy="2880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8023263" y="2168624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8178292" y="3893210"/>
            <a:ext cx="0" cy="1092415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Box 18"/>
          <p:cNvSpPr txBox="1"/>
          <p:nvPr/>
        </p:nvSpPr>
        <p:spPr>
          <a:xfrm>
            <a:off x="8001000" y="4247135"/>
            <a:ext cx="4572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>
            <a:off x="5972400" y="759110"/>
            <a:ext cx="1800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6512400" y="446603"/>
            <a:ext cx="879000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Trebuchet MS" panose="020B0603020202020204" pitchFamily="34" charset="0"/>
              </a:rPr>
              <a:t>a - b</a:t>
            </a:r>
            <a:endParaRPr lang="en-GB" sz="2400" dirty="0">
              <a:latin typeface="Trebuchet MS" panose="020B0603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202044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Trebuchet MS" panose="020B0603020202020204" pitchFamily="34" charset="0"/>
              </a:rPr>
              <a:t>Consider </a:t>
            </a:r>
            <a:r>
              <a:rPr lang="en-GB" sz="3200" dirty="0" smtClean="0">
                <a:latin typeface="Trebuchet MS" panose="020B0603020202020204" pitchFamily="34" charset="0"/>
              </a:rPr>
              <a:t>this square…</a:t>
            </a:r>
            <a:endParaRPr lang="en-GB" sz="3200" dirty="0">
              <a:latin typeface="Trebuchet MS" panose="020B0603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322455" y="216065"/>
            <a:ext cx="16073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Why?</a:t>
            </a:r>
            <a:endParaRPr lang="en-GB" sz="2400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03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3" grpId="0" animBg="1"/>
      <p:bldP spid="2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1_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977</Words>
  <Application>Microsoft Office PowerPoint</Application>
  <PresentationFormat>On-screen Show (4:3)</PresentationFormat>
  <Paragraphs>230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1_Default Design</vt:lpstr>
      <vt:lpstr>Expand the following to create 2 quadratic identities: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Thinking about the difference of two squares can you find the value of the following without using a calculator!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Moss</dc:creator>
  <cp:lastModifiedBy>Warden, M</cp:lastModifiedBy>
  <cp:revision>170</cp:revision>
  <cp:lastPrinted>1601-01-01T00:00:00Z</cp:lastPrinted>
  <dcterms:created xsi:type="dcterms:W3CDTF">1601-01-01T00:00:00Z</dcterms:created>
  <dcterms:modified xsi:type="dcterms:W3CDTF">2017-09-11T18:09:52Z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