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6" r:id="rId5"/>
    <p:sldId id="980" r:id="rId6"/>
    <p:sldId id="964" r:id="rId7"/>
    <p:sldId id="966" r:id="rId8"/>
    <p:sldId id="978" r:id="rId9"/>
    <p:sldId id="967" r:id="rId10"/>
    <p:sldId id="979" r:id="rId11"/>
    <p:sldId id="941" r:id="rId12"/>
    <p:sldId id="969" r:id="rId13"/>
    <p:sldId id="970" r:id="rId14"/>
    <p:sldId id="974" r:id="rId15"/>
    <p:sldId id="972" r:id="rId16"/>
    <p:sldId id="973" r:id="rId17"/>
    <p:sldId id="975" r:id="rId18"/>
    <p:sldId id="976" r:id="rId19"/>
    <p:sldId id="951" r:id="rId20"/>
    <p:sldId id="959" r:id="rId21"/>
    <p:sldId id="977" r:id="rId22"/>
    <p:sldId id="981" r:id="rId23"/>
    <p:sldId id="982" r:id="rId24"/>
    <p:sldId id="968" r:id="rId25"/>
    <p:sldId id="983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F76"/>
    <a:srgbClr val="3584C5"/>
    <a:srgbClr val="AA5A12"/>
    <a:srgbClr val="E88126"/>
    <a:srgbClr val="A2850A"/>
    <a:srgbClr val="DCB50E"/>
    <a:srgbClr val="F0C515"/>
    <a:srgbClr val="9259A3"/>
    <a:srgbClr val="54345E"/>
    <a:srgbClr val="F0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2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AED4B-E0B3-437B-93B2-BE6C05F42F55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7E0B-9071-4FEB-92FE-1B33B43A0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090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8E70-43FC-4FBD-BA96-100C8657DD8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6E54-550C-4950-95D4-7D1D78551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551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233B0-7109-3ADA-458D-B6718AB16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E5A57-AFC4-703F-95A9-C2FBBD639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72F0A-7BF4-1DE0-110F-FD6C36C3E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</a:t>
            </a:r>
            <a:r>
              <a:rPr lang="en-GB" baseline="0" dirty="0"/>
              <a:t> “negative 3” instead of “minus 3” – discuss with students how the use of the word minus can be confusing as it has two meanings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CD6A5-8536-ED19-FD8A-D34955F63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6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</a:t>
            </a:r>
            <a:r>
              <a:rPr lang="en-GB" baseline="0" dirty="0"/>
              <a:t> “negative 3” instead of “minus 3” – discuss with students how the use of the word minus can be confusing as it has two meanings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9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 userDrawn="1"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 userDrawn="1"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623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E01F9-CA91-4546-BC57-25FDD0F16D4F}" type="datetimeFigureOut">
              <a:rPr lang="en-GB" smtClean="0">
                <a:solidFill>
                  <a:srgbClr val="000000"/>
                </a:solidFill>
              </a:rPr>
              <a:pPr/>
              <a:t>14/02/2025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C2F13-D128-4A27-A76D-B80831D5F7C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1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5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7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39D9A-8B44-421F-82E0-5688E3690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DDFB95C-28E3-4DE0-996C-426F201DD6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46250" tIns="37148" rIns="146250" bIns="3714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sz="19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862F8-17F7-4181-8B9F-10A471346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288" y="1124746"/>
            <a:ext cx="11717238" cy="4464495"/>
          </a:xfrm>
        </p:spPr>
        <p:txBody>
          <a:bodyPr>
            <a:normAutofit/>
          </a:bodyPr>
          <a:lstStyle>
            <a:lvl1pPr marL="0" indent="0">
              <a:buClr>
                <a:srgbClr val="00628C"/>
              </a:buClr>
              <a:buNone/>
              <a:defRPr sz="2275"/>
            </a:lvl1pPr>
            <a:lvl2pPr>
              <a:buClr>
                <a:srgbClr val="00628C"/>
              </a:buClr>
              <a:defRPr sz="1950"/>
            </a:lvl2pPr>
            <a:lvl3pPr>
              <a:buClr>
                <a:srgbClr val="00628C"/>
              </a:buClr>
              <a:defRPr sz="1625"/>
            </a:lvl3pPr>
            <a:lvl4pPr>
              <a:buClr>
                <a:srgbClr val="00628C"/>
              </a:buClr>
              <a:defRPr sz="1463"/>
            </a:lvl4pPr>
            <a:lvl5pPr>
              <a:buClr>
                <a:srgbClr val="00628C"/>
              </a:buClr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5A1A0B-3104-451B-BE70-D5BF5A932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5680" y="441100"/>
            <a:ext cx="1192698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0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 userDrawn="1"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320382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841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8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7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 userDrawn="1"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 userDrawn="1"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 userDrawn="1"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 userDrawn="1"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 userDrawn="1"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 userDrawn="1"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 userDrawn="1"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1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8B5EA-6C48-449E-938C-48D3777E620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7F384-CA92-446D-99E2-DF82E8D23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2" r:id="rId2"/>
    <p:sldLayoutId id="2147483693" r:id="rId3"/>
    <p:sldLayoutId id="2147483686" r:id="rId4"/>
    <p:sldLayoutId id="2147483666" r:id="rId5"/>
    <p:sldLayoutId id="2147483660" r:id="rId6"/>
    <p:sldLayoutId id="2147483667" r:id="rId7"/>
    <p:sldLayoutId id="2147483661" r:id="rId8"/>
    <p:sldLayoutId id="2147483694" r:id="rId9"/>
    <p:sldLayoutId id="2147483695" r:id="rId10"/>
    <p:sldLayoutId id="2147483697" r:id="rId11"/>
    <p:sldLayoutId id="2147483699" r:id="rId12"/>
    <p:sldLayoutId id="2147483700" r:id="rId13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21" y="1225979"/>
            <a:ext cx="9260627" cy="3987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25" y="5629723"/>
            <a:ext cx="5194242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00" y="1365167"/>
            <a:ext cx="1560711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95" y="2711062"/>
            <a:ext cx="1560711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614" y="3506094"/>
            <a:ext cx="1560711" cy="749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299" y="4565121"/>
            <a:ext cx="2493480" cy="5243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E3840-2CA6-60CC-9FB3-8A4B3CCF0B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Which is Larger?</a:t>
            </a:r>
          </a:p>
        </p:txBody>
      </p:sp>
    </p:spTree>
    <p:extLst>
      <p:ext uri="{BB962C8B-B14F-4D97-AF65-F5344CB8AC3E}">
        <p14:creationId xmlns:p14="http://schemas.microsoft.com/office/powerpoint/2010/main" val="16177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2767961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931297" y="5000375"/>
            <a:ext cx="232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−3 or −4?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5554798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4987401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385EA00-3FFF-4571-A04C-80746D968AF3}"/>
              </a:ext>
            </a:extLst>
          </p:cNvPr>
          <p:cNvSpPr/>
          <p:nvPr/>
        </p:nvSpPr>
        <p:spPr>
          <a:xfrm>
            <a:off x="5072899" y="578026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3FDF3-9784-70C4-F76E-665BE9CF38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818" y="124105"/>
            <a:ext cx="1276709" cy="59415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C6A68AD-B212-AB59-39E3-E5E053DD82A9}"/>
              </a:ext>
            </a:extLst>
          </p:cNvPr>
          <p:cNvSpPr/>
          <p:nvPr/>
        </p:nvSpPr>
        <p:spPr>
          <a:xfrm>
            <a:off x="1100253" y="4032734"/>
            <a:ext cx="297626" cy="280017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A1581A-567E-595E-68BA-AF9216D06D53}"/>
              </a:ext>
            </a:extLst>
          </p:cNvPr>
          <p:cNvSpPr/>
          <p:nvPr/>
        </p:nvSpPr>
        <p:spPr>
          <a:xfrm>
            <a:off x="1089743" y="3703933"/>
            <a:ext cx="308136" cy="280017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2431627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2612978" y="3815787"/>
            <a:ext cx="696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Order these numbers from smallest to biggest.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5166137" y="4457342"/>
            <a:ext cx="1859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0, −6, 7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6772944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3604587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CA7FF-512C-44C8-99A0-FF258FB2CF0F}"/>
              </a:ext>
            </a:extLst>
          </p:cNvPr>
          <p:cNvSpPr txBox="1"/>
          <p:nvPr/>
        </p:nvSpPr>
        <p:spPr>
          <a:xfrm>
            <a:off x="5166138" y="5534302"/>
            <a:ext cx="1859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−6, 0, 7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10E6F94-8A62-467F-B3D8-373ADB59C37D}"/>
              </a:ext>
            </a:extLst>
          </p:cNvPr>
          <p:cNvSpPr/>
          <p:nvPr/>
        </p:nvSpPr>
        <p:spPr>
          <a:xfrm>
            <a:off x="10491504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82DBA-4255-5965-D74A-D0198C340C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818" y="124105"/>
            <a:ext cx="1276709" cy="59415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3394D1-F151-359F-9C58-3ADF91A68683}"/>
              </a:ext>
            </a:extLst>
          </p:cNvPr>
          <p:cNvSpPr/>
          <p:nvPr/>
        </p:nvSpPr>
        <p:spPr>
          <a:xfrm>
            <a:off x="1045449" y="4421577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C785AB-D7D2-8DFC-EB9B-D1D75FC94EF1}"/>
              </a:ext>
            </a:extLst>
          </p:cNvPr>
          <p:cNvSpPr/>
          <p:nvPr/>
        </p:nvSpPr>
        <p:spPr>
          <a:xfrm>
            <a:off x="1045449" y="2819171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07B8E0-C28E-683B-8311-E7DDF9FB9669}"/>
              </a:ext>
            </a:extLst>
          </p:cNvPr>
          <p:cNvSpPr/>
          <p:nvPr/>
        </p:nvSpPr>
        <p:spPr>
          <a:xfrm>
            <a:off x="991683" y="998796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/>
      <p:bldP spid="51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2578773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2612978" y="3752724"/>
            <a:ext cx="696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Order these numbers from smallest to biggest.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5025874" y="4394279"/>
            <a:ext cx="214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−3, 3, −5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CA7FF-512C-44C8-99A0-FF258FB2CF0F}"/>
              </a:ext>
            </a:extLst>
          </p:cNvPr>
          <p:cNvSpPr txBox="1"/>
          <p:nvPr/>
        </p:nvSpPr>
        <p:spPr>
          <a:xfrm>
            <a:off x="5025875" y="5471239"/>
            <a:ext cx="2140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−5, −3,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A92F6-C6A8-1BBE-ED59-AE6B0868C8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651" y="124105"/>
            <a:ext cx="1276709" cy="59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2612978" y="3437415"/>
            <a:ext cx="696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Order these numbers from smallest to biggest.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885613" y="4078970"/>
            <a:ext cx="2420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−3, −4, −2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CA7FF-512C-44C8-99A0-FF258FB2CF0F}"/>
              </a:ext>
            </a:extLst>
          </p:cNvPr>
          <p:cNvSpPr txBox="1"/>
          <p:nvPr/>
        </p:nvSpPr>
        <p:spPr>
          <a:xfrm>
            <a:off x="4885613" y="5155930"/>
            <a:ext cx="2420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−4, −3, −2</a:t>
            </a:r>
          </a:p>
        </p:txBody>
      </p:sp>
    </p:spTree>
    <p:extLst>
      <p:ext uri="{BB962C8B-B14F-4D97-AF65-F5344CB8AC3E}">
        <p14:creationId xmlns:p14="http://schemas.microsoft.com/office/powerpoint/2010/main" val="34172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2476344" y="3059041"/>
            <a:ext cx="696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Order these numbers from smallest to biggest.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748979" y="3700596"/>
            <a:ext cx="2420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−1, −6, −4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CA7FF-512C-44C8-99A0-FF258FB2CF0F}"/>
              </a:ext>
            </a:extLst>
          </p:cNvPr>
          <p:cNvSpPr txBox="1"/>
          <p:nvPr/>
        </p:nvSpPr>
        <p:spPr>
          <a:xfrm>
            <a:off x="4748979" y="4777556"/>
            <a:ext cx="2420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−6, −4, −1</a:t>
            </a:r>
          </a:p>
        </p:txBody>
      </p:sp>
    </p:spTree>
    <p:extLst>
      <p:ext uri="{BB962C8B-B14F-4D97-AF65-F5344CB8AC3E}">
        <p14:creationId xmlns:p14="http://schemas.microsoft.com/office/powerpoint/2010/main" val="5987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2612930" y="1514020"/>
            <a:ext cx="696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Order these numbers from smallest to biggest.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047994" y="2155575"/>
            <a:ext cx="4095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−4, −2, 1, −7, −13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CA7FF-512C-44C8-99A0-FF258FB2CF0F}"/>
              </a:ext>
            </a:extLst>
          </p:cNvPr>
          <p:cNvSpPr txBox="1"/>
          <p:nvPr/>
        </p:nvSpPr>
        <p:spPr>
          <a:xfrm>
            <a:off x="4047995" y="3232535"/>
            <a:ext cx="4095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−13, −7, −4, −2, 1</a:t>
            </a:r>
          </a:p>
        </p:txBody>
      </p:sp>
    </p:spTree>
    <p:extLst>
      <p:ext uri="{BB962C8B-B14F-4D97-AF65-F5344CB8AC3E}">
        <p14:creationId xmlns:p14="http://schemas.microsoft.com/office/powerpoint/2010/main" val="21956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782E43-8F2D-496A-A027-E7850EA03CEF}"/>
              </a:ext>
            </a:extLst>
          </p:cNvPr>
          <p:cNvSpPr/>
          <p:nvPr/>
        </p:nvSpPr>
        <p:spPr>
          <a:xfrm>
            <a:off x="3168568" y="5323121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AB614BC-C2B9-45B8-8F7C-3AF5CF5A7A46}"/>
              </a:ext>
            </a:extLst>
          </p:cNvPr>
          <p:cNvSpPr/>
          <p:nvPr/>
        </p:nvSpPr>
        <p:spPr>
          <a:xfrm>
            <a:off x="3173392" y="5323122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Answer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98930B6B-3123-41A5-939D-84D321954E6A}"/>
              </a:ext>
            </a:extLst>
          </p:cNvPr>
          <p:cNvSpPr/>
          <p:nvPr/>
        </p:nvSpPr>
        <p:spPr>
          <a:xfrm>
            <a:off x="3173392" y="5323121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</a:rPr>
              <a:t>−</a:t>
            </a:r>
            <a:r>
              <a:rPr lang="en-GB" sz="4800" dirty="0">
                <a:solidFill>
                  <a:schemeClr val="tx1"/>
                </a:solidFill>
              </a:rPr>
              <a:t>23,</a:t>
            </a:r>
            <a:r>
              <a:rPr lang="en-GB" sz="4800" dirty="0">
                <a:solidFill>
                  <a:prstClr val="black"/>
                </a:solidFill>
              </a:rPr>
              <a:t> −</a:t>
            </a:r>
            <a:r>
              <a:rPr lang="en-GB" sz="4800" dirty="0">
                <a:solidFill>
                  <a:schemeClr val="tx1"/>
                </a:solidFill>
              </a:rPr>
              <a:t>17, </a:t>
            </a:r>
            <a:r>
              <a:rPr lang="en-GB" sz="4800" dirty="0">
                <a:solidFill>
                  <a:prstClr val="black"/>
                </a:solidFill>
              </a:rPr>
              <a:t>9</a:t>
            </a:r>
            <a:r>
              <a:rPr lang="en-GB" sz="4800" dirty="0">
                <a:solidFill>
                  <a:schemeClr val="tx1"/>
                </a:solidFill>
              </a:rPr>
              <a:t>, </a:t>
            </a:r>
            <a:r>
              <a:rPr lang="en-GB" sz="4800" dirty="0">
                <a:solidFill>
                  <a:prstClr val="black"/>
                </a:solidFill>
              </a:rPr>
              <a:t>45</a:t>
            </a:r>
            <a:r>
              <a:rPr lang="en-GB" sz="4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8C016-56DF-4AEA-BA36-F7E5022739F7}"/>
              </a:ext>
            </a:extLst>
          </p:cNvPr>
          <p:cNvSpPr txBox="1"/>
          <p:nvPr/>
        </p:nvSpPr>
        <p:spPr>
          <a:xfrm>
            <a:off x="2237775" y="1889577"/>
            <a:ext cx="581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Put these numbers in ascending order: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FCDB2-E24F-40B2-B8C3-3D24CA60D205}"/>
              </a:ext>
            </a:extLst>
          </p:cNvPr>
          <p:cNvSpPr txBox="1"/>
          <p:nvPr/>
        </p:nvSpPr>
        <p:spPr>
          <a:xfrm>
            <a:off x="3199372" y="3052351"/>
            <a:ext cx="5814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/>
              <a:t>45,  9,  −23,  −17</a:t>
            </a:r>
          </a:p>
        </p:txBody>
      </p:sp>
    </p:spTree>
    <p:extLst>
      <p:ext uri="{BB962C8B-B14F-4D97-AF65-F5344CB8AC3E}">
        <p14:creationId xmlns:p14="http://schemas.microsoft.com/office/powerpoint/2010/main" val="21662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BCA369C-DEC2-4970-97FD-02B515EB16D4}"/>
              </a:ext>
            </a:extLst>
          </p:cNvPr>
          <p:cNvSpPr/>
          <p:nvPr/>
        </p:nvSpPr>
        <p:spPr>
          <a:xfrm>
            <a:off x="3168568" y="5323121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5A76EC0D-9D0C-492E-9B2F-2A9D3DF19FA4}"/>
              </a:ext>
            </a:extLst>
          </p:cNvPr>
          <p:cNvSpPr/>
          <p:nvPr/>
        </p:nvSpPr>
        <p:spPr>
          <a:xfrm>
            <a:off x="3173392" y="5323122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Answer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50C04FA0-E9D9-46DC-89EC-38A16A87FEF1}"/>
              </a:ext>
            </a:extLst>
          </p:cNvPr>
          <p:cNvSpPr/>
          <p:nvPr/>
        </p:nvSpPr>
        <p:spPr>
          <a:xfrm>
            <a:off x="3173392" y="5323121"/>
            <a:ext cx="5845216" cy="9099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dirty="0">
                <a:solidFill>
                  <a:prstClr val="black"/>
                </a:solidFill>
              </a:rPr>
              <a:t>25</a:t>
            </a:r>
            <a:r>
              <a:rPr lang="en-GB" sz="4800" dirty="0">
                <a:solidFill>
                  <a:schemeClr val="tx1"/>
                </a:solidFill>
              </a:rPr>
              <a:t>,</a:t>
            </a:r>
            <a:r>
              <a:rPr lang="en-GB" sz="4800" dirty="0">
                <a:solidFill>
                  <a:prstClr val="black"/>
                </a:solidFill>
              </a:rPr>
              <a:t> −16</a:t>
            </a:r>
            <a:r>
              <a:rPr lang="en-GB" sz="4800" dirty="0">
                <a:solidFill>
                  <a:schemeClr val="tx1"/>
                </a:solidFill>
              </a:rPr>
              <a:t>, </a:t>
            </a:r>
            <a:r>
              <a:rPr lang="en-GB" sz="4800" dirty="0">
                <a:solidFill>
                  <a:prstClr val="black"/>
                </a:solidFill>
              </a:rPr>
              <a:t>−</a:t>
            </a:r>
            <a:r>
              <a:rPr lang="en-GB" sz="4800" dirty="0">
                <a:solidFill>
                  <a:schemeClr val="tx1"/>
                </a:solidFill>
              </a:rPr>
              <a:t>17, </a:t>
            </a:r>
            <a:r>
              <a:rPr lang="en-GB" sz="4800" dirty="0">
                <a:solidFill>
                  <a:prstClr val="black"/>
                </a:solidFill>
              </a:rPr>
              <a:t>−</a:t>
            </a:r>
            <a:r>
              <a:rPr lang="en-GB" sz="4800" dirty="0">
                <a:solidFill>
                  <a:schemeClr val="tx1"/>
                </a:solidFill>
              </a:rPr>
              <a:t>23,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37CA8-4957-4A69-9270-AA2E2C4AB9D1}"/>
              </a:ext>
            </a:extLst>
          </p:cNvPr>
          <p:cNvSpPr txBox="1"/>
          <p:nvPr/>
        </p:nvSpPr>
        <p:spPr>
          <a:xfrm>
            <a:off x="2437472" y="1252640"/>
            <a:ext cx="601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Put these numbers in descending order: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94BC5-64E4-4A7B-949D-21C0B982B6A2}"/>
              </a:ext>
            </a:extLst>
          </p:cNvPr>
          <p:cNvSpPr txBox="1"/>
          <p:nvPr/>
        </p:nvSpPr>
        <p:spPr>
          <a:xfrm>
            <a:off x="2758372" y="2169482"/>
            <a:ext cx="66656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dirty="0"/>
              <a:t>−17,  −23,  25,  −16</a:t>
            </a:r>
          </a:p>
        </p:txBody>
      </p:sp>
    </p:spTree>
    <p:extLst>
      <p:ext uri="{BB962C8B-B14F-4D97-AF65-F5344CB8AC3E}">
        <p14:creationId xmlns:p14="http://schemas.microsoft.com/office/powerpoint/2010/main" val="38762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CAE0CA-C5A7-4B68-811B-90FED45CEF07}"/>
              </a:ext>
            </a:extLst>
          </p:cNvPr>
          <p:cNvSpPr txBox="1"/>
          <p:nvPr/>
        </p:nvSpPr>
        <p:spPr>
          <a:xfrm>
            <a:off x="1395985" y="979994"/>
            <a:ext cx="3543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 For each question, </a:t>
            </a:r>
          </a:p>
          <a:p>
            <a:r>
              <a:rPr lang="en-GB" sz="2400" dirty="0"/>
              <a:t>circle the biggest number: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186B1E-34D6-4B12-A1E1-5856584D89F3}"/>
              </a:ext>
            </a:extLst>
          </p:cNvPr>
          <p:cNvSpPr txBox="1"/>
          <p:nvPr/>
        </p:nvSpPr>
        <p:spPr>
          <a:xfrm>
            <a:off x="4853162" y="979994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a)   5 &amp; −5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7F7CE19-C439-4944-95D4-E824DB4A7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71" y="0"/>
            <a:ext cx="7834715" cy="10880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EBDFE6A-9F0C-47D0-9335-5262F3459666}"/>
              </a:ext>
            </a:extLst>
          </p:cNvPr>
          <p:cNvSpPr txBox="1"/>
          <p:nvPr/>
        </p:nvSpPr>
        <p:spPr>
          <a:xfrm>
            <a:off x="7202824" y="979994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b)   −10 &amp; −5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CEC601-BD34-4AD8-A86A-79DF48406861}"/>
              </a:ext>
            </a:extLst>
          </p:cNvPr>
          <p:cNvSpPr txBox="1"/>
          <p:nvPr/>
        </p:nvSpPr>
        <p:spPr>
          <a:xfrm>
            <a:off x="4853162" y="1535579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c)   0 &amp; −10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2859D1-66C3-4756-A0F6-F831F19A0804}"/>
              </a:ext>
            </a:extLst>
          </p:cNvPr>
          <p:cNvSpPr txBox="1"/>
          <p:nvPr/>
        </p:nvSpPr>
        <p:spPr>
          <a:xfrm>
            <a:off x="7202823" y="1535579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d) −7 &amp; −8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A1ABFE-6FB0-4C8C-814C-DB68068F4595}"/>
              </a:ext>
            </a:extLst>
          </p:cNvPr>
          <p:cNvSpPr txBox="1"/>
          <p:nvPr/>
        </p:nvSpPr>
        <p:spPr>
          <a:xfrm>
            <a:off x="4853162" y="209116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e)   −9 &amp; −18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C097B-CDA0-43A6-801E-85C7F4A3C894}"/>
              </a:ext>
            </a:extLst>
          </p:cNvPr>
          <p:cNvSpPr txBox="1"/>
          <p:nvPr/>
        </p:nvSpPr>
        <p:spPr>
          <a:xfrm>
            <a:off x="7202823" y="2091164"/>
            <a:ext cx="246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f)   −25, −50,  &amp; 30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DFBBDD-FE18-4BBB-B36F-9BF7DD5C955F}"/>
              </a:ext>
            </a:extLst>
          </p:cNvPr>
          <p:cNvSpPr txBox="1"/>
          <p:nvPr/>
        </p:nvSpPr>
        <p:spPr>
          <a:xfrm>
            <a:off x="1395985" y="2604837"/>
            <a:ext cx="3255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 Put these sets of </a:t>
            </a:r>
          </a:p>
          <a:p>
            <a:r>
              <a:rPr lang="en-GB" sz="2400" dirty="0"/>
              <a:t>numbers in order,</a:t>
            </a:r>
          </a:p>
          <a:p>
            <a:r>
              <a:rPr lang="en-GB" sz="2400" dirty="0"/>
              <a:t>from smallest to biggest.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0FF01E-B5C7-4825-9E77-7819C6503D6E}"/>
              </a:ext>
            </a:extLst>
          </p:cNvPr>
          <p:cNvSpPr txBox="1"/>
          <p:nvPr/>
        </p:nvSpPr>
        <p:spPr>
          <a:xfrm>
            <a:off x="4853163" y="2604837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a)   6, −5, 8, −4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39FFB5-04FC-4AC0-8629-B793CFA45853}"/>
              </a:ext>
            </a:extLst>
          </p:cNvPr>
          <p:cNvSpPr txBox="1"/>
          <p:nvPr/>
        </p:nvSpPr>
        <p:spPr>
          <a:xfrm>
            <a:off x="4853163" y="3079399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b)   −13, −15, 17, 0, −8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AC75F1-7B63-4331-9B84-5F25645003CA}"/>
              </a:ext>
            </a:extLst>
          </p:cNvPr>
          <p:cNvSpPr txBox="1"/>
          <p:nvPr/>
        </p:nvSpPr>
        <p:spPr>
          <a:xfrm>
            <a:off x="4853162" y="3507662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c)   3.5, −4, 7, −9, −22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0A248-756D-45F7-9C77-AED008FECC0F}"/>
              </a:ext>
            </a:extLst>
          </p:cNvPr>
          <p:cNvSpPr txBox="1"/>
          <p:nvPr/>
        </p:nvSpPr>
        <p:spPr>
          <a:xfrm>
            <a:off x="4853163" y="4005374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d)   0, −5.5, −8, 5, −3, −6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A09479-DDE8-4843-BCEA-B63D607D58BC}"/>
              </a:ext>
            </a:extLst>
          </p:cNvPr>
          <p:cNvSpPr txBox="1"/>
          <p:nvPr/>
        </p:nvSpPr>
        <p:spPr>
          <a:xfrm>
            <a:off x="73577" y="4515341"/>
            <a:ext cx="1153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3. If you start at −5 and increase the number by 8, where on the number line are you now?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9845C5-BF16-4CA8-A793-C4B922562B73}"/>
              </a:ext>
            </a:extLst>
          </p:cNvPr>
          <p:cNvSpPr txBox="1"/>
          <p:nvPr/>
        </p:nvSpPr>
        <p:spPr>
          <a:xfrm>
            <a:off x="73576" y="5471368"/>
            <a:ext cx="1198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4. If you start at 4 and decrease the number by 10, where on the number line are you now?</a:t>
            </a:r>
          </a:p>
        </p:txBody>
      </p:sp>
    </p:spTree>
    <p:extLst>
      <p:ext uri="{BB962C8B-B14F-4D97-AF65-F5344CB8AC3E}">
        <p14:creationId xmlns:p14="http://schemas.microsoft.com/office/powerpoint/2010/main" val="116058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F6B8-2A0C-58CC-F59B-EBBF97F5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032A14E8-2B13-33D8-13A6-A32B0144999C}"/>
              </a:ext>
            </a:extLst>
          </p:cNvPr>
          <p:cNvSpPr txBox="1"/>
          <p:nvPr/>
        </p:nvSpPr>
        <p:spPr>
          <a:xfrm>
            <a:off x="1395985" y="1116624"/>
            <a:ext cx="3543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 For each question, </a:t>
            </a:r>
          </a:p>
          <a:p>
            <a:r>
              <a:rPr lang="en-GB" sz="2400" dirty="0"/>
              <a:t>circle the biggest number: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E5FCE2-6205-C3CF-0786-F3331D07E63E}"/>
              </a:ext>
            </a:extLst>
          </p:cNvPr>
          <p:cNvSpPr txBox="1"/>
          <p:nvPr/>
        </p:nvSpPr>
        <p:spPr>
          <a:xfrm>
            <a:off x="4853162" y="1116624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a)   5 &amp; −5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4FA53B7-AC22-6F0A-24C1-C1A90AC1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71" y="0"/>
            <a:ext cx="7834715" cy="10880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2625C9-6232-86FE-932C-5FFD4D562847}"/>
              </a:ext>
            </a:extLst>
          </p:cNvPr>
          <p:cNvSpPr txBox="1"/>
          <p:nvPr/>
        </p:nvSpPr>
        <p:spPr>
          <a:xfrm>
            <a:off x="7202824" y="1116624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b)   −10 &amp; −5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3856D7-C96B-B076-F882-57817E63A850}"/>
              </a:ext>
            </a:extLst>
          </p:cNvPr>
          <p:cNvSpPr txBox="1"/>
          <p:nvPr/>
        </p:nvSpPr>
        <p:spPr>
          <a:xfrm>
            <a:off x="4853162" y="1672209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c)   0 &amp; −10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BA51D7-C390-92CC-BE0D-3A6974D701CB}"/>
              </a:ext>
            </a:extLst>
          </p:cNvPr>
          <p:cNvSpPr txBox="1"/>
          <p:nvPr/>
        </p:nvSpPr>
        <p:spPr>
          <a:xfrm>
            <a:off x="7202823" y="1672209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d) −7 &amp; −8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387DCA-95FB-95B2-6B9B-4820CE16A10B}"/>
              </a:ext>
            </a:extLst>
          </p:cNvPr>
          <p:cNvSpPr txBox="1"/>
          <p:nvPr/>
        </p:nvSpPr>
        <p:spPr>
          <a:xfrm>
            <a:off x="4853162" y="222779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e)   −9 &amp; −18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AD29B7-D679-DFEF-7423-10EC494DD889}"/>
              </a:ext>
            </a:extLst>
          </p:cNvPr>
          <p:cNvSpPr txBox="1"/>
          <p:nvPr/>
        </p:nvSpPr>
        <p:spPr>
          <a:xfrm>
            <a:off x="7202823" y="2227794"/>
            <a:ext cx="246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f)   −25, −50,  &amp; 30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48436B-7BD0-3B4C-2E15-682F148B14E4}"/>
              </a:ext>
            </a:extLst>
          </p:cNvPr>
          <p:cNvSpPr txBox="1"/>
          <p:nvPr/>
        </p:nvSpPr>
        <p:spPr>
          <a:xfrm>
            <a:off x="1395985" y="2730961"/>
            <a:ext cx="3255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 Put these sets of </a:t>
            </a:r>
          </a:p>
          <a:p>
            <a:r>
              <a:rPr lang="en-GB" sz="2400" dirty="0"/>
              <a:t>numbers in order,</a:t>
            </a:r>
          </a:p>
          <a:p>
            <a:r>
              <a:rPr lang="en-GB" sz="2400" dirty="0"/>
              <a:t>from smallest to biggest.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57E3B-AAF3-B88B-A65D-B0568EA2D0AF}"/>
              </a:ext>
            </a:extLst>
          </p:cNvPr>
          <p:cNvSpPr txBox="1"/>
          <p:nvPr/>
        </p:nvSpPr>
        <p:spPr>
          <a:xfrm>
            <a:off x="4853163" y="2730961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a)   6, −5, 8, −4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E9948-59AD-91AA-51C4-8581DADCA5CA}"/>
              </a:ext>
            </a:extLst>
          </p:cNvPr>
          <p:cNvSpPr txBox="1"/>
          <p:nvPr/>
        </p:nvSpPr>
        <p:spPr>
          <a:xfrm>
            <a:off x="4853163" y="3205523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b)   −13, −15, 17, 0, −8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3A21E2-B65B-1709-C7C0-FAD4CB0D83B9}"/>
              </a:ext>
            </a:extLst>
          </p:cNvPr>
          <p:cNvSpPr txBox="1"/>
          <p:nvPr/>
        </p:nvSpPr>
        <p:spPr>
          <a:xfrm>
            <a:off x="4853162" y="3633786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c)   3.5, −4, 7, −9, −22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87A1B0-25B4-3C96-6B87-1CE7211127DD}"/>
              </a:ext>
            </a:extLst>
          </p:cNvPr>
          <p:cNvSpPr txBox="1"/>
          <p:nvPr/>
        </p:nvSpPr>
        <p:spPr>
          <a:xfrm>
            <a:off x="4853163" y="4131498"/>
            <a:ext cx="3156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d)   0, −5.5, −8, 5, −3, −6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5EDCA1-6B86-DAE8-FB32-26D43AB89606}"/>
              </a:ext>
            </a:extLst>
          </p:cNvPr>
          <p:cNvSpPr txBox="1"/>
          <p:nvPr/>
        </p:nvSpPr>
        <p:spPr>
          <a:xfrm>
            <a:off x="96586" y="4647562"/>
            <a:ext cx="1127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3. If you start at −5 &amp; increase the number by 8, where on the number line are you now?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4490DF-7278-3379-6A70-D24D785B6CF0}"/>
              </a:ext>
            </a:extLst>
          </p:cNvPr>
          <p:cNvSpPr txBox="1"/>
          <p:nvPr/>
        </p:nvSpPr>
        <p:spPr>
          <a:xfrm>
            <a:off x="103995" y="5427610"/>
            <a:ext cx="1129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4. If you start at 4 &amp; decrease the number by 10, where on the number line are you now?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F3342D9-C63D-89CC-B7C2-BC8EB236CB11}"/>
              </a:ext>
            </a:extLst>
          </p:cNvPr>
          <p:cNvSpPr/>
          <p:nvPr/>
        </p:nvSpPr>
        <p:spPr>
          <a:xfrm>
            <a:off x="5186747" y="104672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82C928F-AE7A-C047-38B6-244E3FC74759}"/>
              </a:ext>
            </a:extLst>
          </p:cNvPr>
          <p:cNvSpPr/>
          <p:nvPr/>
        </p:nvSpPr>
        <p:spPr>
          <a:xfrm>
            <a:off x="8427787" y="103656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91CBF36-0DDF-3824-849B-97D6FCCA0094}"/>
              </a:ext>
            </a:extLst>
          </p:cNvPr>
          <p:cNvSpPr/>
          <p:nvPr/>
        </p:nvSpPr>
        <p:spPr>
          <a:xfrm>
            <a:off x="5176587" y="161568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E54F450-5440-D359-BFFD-75607B5B95BF}"/>
              </a:ext>
            </a:extLst>
          </p:cNvPr>
          <p:cNvSpPr/>
          <p:nvPr/>
        </p:nvSpPr>
        <p:spPr>
          <a:xfrm>
            <a:off x="7533707" y="16258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685DFC6-CDE4-7949-C803-6A0EBA6F3342}"/>
              </a:ext>
            </a:extLst>
          </p:cNvPr>
          <p:cNvSpPr/>
          <p:nvPr/>
        </p:nvSpPr>
        <p:spPr>
          <a:xfrm>
            <a:off x="5252787" y="217575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793A4D8-AE74-9DE5-F1CB-3607F9DA1C58}"/>
              </a:ext>
            </a:extLst>
          </p:cNvPr>
          <p:cNvSpPr/>
          <p:nvPr/>
        </p:nvSpPr>
        <p:spPr>
          <a:xfrm>
            <a:off x="9118667" y="217448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6D622F-5308-EFF5-243E-39111DA1EA2B}"/>
              </a:ext>
            </a:extLst>
          </p:cNvPr>
          <p:cNvSpPr txBox="1"/>
          <p:nvPr/>
        </p:nvSpPr>
        <p:spPr>
          <a:xfrm>
            <a:off x="8277082" y="2730961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−5, −4, 6, 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0DE321-EADB-20A8-1226-5C85B08F9B6B}"/>
              </a:ext>
            </a:extLst>
          </p:cNvPr>
          <p:cNvSpPr txBox="1"/>
          <p:nvPr/>
        </p:nvSpPr>
        <p:spPr>
          <a:xfrm>
            <a:off x="8277082" y="3205523"/>
            <a:ext cx="247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−15, −13, −8, 0, 17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7C0E2D-17CB-56FE-941A-016C9277466E}"/>
              </a:ext>
            </a:extLst>
          </p:cNvPr>
          <p:cNvSpPr txBox="1"/>
          <p:nvPr/>
        </p:nvSpPr>
        <p:spPr>
          <a:xfrm>
            <a:off x="8277083" y="3633786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−22, −9, −4, 3.5, 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C5F96F-0354-1F61-E9C2-AFEC887A4E50}"/>
              </a:ext>
            </a:extLst>
          </p:cNvPr>
          <p:cNvSpPr txBox="1"/>
          <p:nvPr/>
        </p:nvSpPr>
        <p:spPr>
          <a:xfrm>
            <a:off x="8277083" y="4131498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−8 , −6, −5.5, −3, 0, 5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527918-D8AF-328A-395C-C04846791B6E}"/>
              </a:ext>
            </a:extLst>
          </p:cNvPr>
          <p:cNvSpPr txBox="1"/>
          <p:nvPr/>
        </p:nvSpPr>
        <p:spPr>
          <a:xfrm>
            <a:off x="9516602" y="48841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26E85F-0229-06BE-60EE-3D5332D22109}"/>
              </a:ext>
            </a:extLst>
          </p:cNvPr>
          <p:cNvSpPr txBox="1"/>
          <p:nvPr/>
        </p:nvSpPr>
        <p:spPr>
          <a:xfrm>
            <a:off x="9364202" y="5658443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−6</a:t>
            </a:r>
          </a:p>
        </p:txBody>
      </p:sp>
    </p:spTree>
    <p:extLst>
      <p:ext uri="{BB962C8B-B14F-4D97-AF65-F5344CB8AC3E}">
        <p14:creationId xmlns:p14="http://schemas.microsoft.com/office/powerpoint/2010/main" val="12904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C5E7-FE0D-443C-AE60-70A6830C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9D4280-E89F-4089-DE04-854D26ACE3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032" y="112078"/>
            <a:ext cx="1276709" cy="59415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7A6334-8EC5-EA7C-AC6D-CE57944119CB}"/>
              </a:ext>
            </a:extLst>
          </p:cNvPr>
          <p:cNvGrpSpPr/>
          <p:nvPr/>
        </p:nvGrpSpPr>
        <p:grpSpPr>
          <a:xfrm>
            <a:off x="2453838" y="4180838"/>
            <a:ext cx="9223130" cy="816377"/>
            <a:chOff x="290147" y="2279981"/>
            <a:chExt cx="9223130" cy="81637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6618349-158A-E52C-FF88-3DF3FE61AE1D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CDE291-8963-615F-C1A1-FB1259293B2E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AA23BE-8364-EFEF-78C1-5CDEA85642DA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2045A7-65B9-B2F6-3521-4319D846727D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D3C738-CF62-81CA-809C-C114D20E1899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68169C-C891-A37A-7695-E297DF641738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F78481-8FDB-88DC-5277-7E72807CFC4B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F88A255-6D93-EAD7-6539-E24069FA3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DF78BDA-1EF5-F8C5-6563-901F9E7133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6B4BEDA-6355-CE33-79B7-A513DB9292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8610967-85FF-12A6-5606-22E32134D4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5290EED-5375-21CE-8B76-33EB015AA7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779DEFC-EB9D-8BD3-E6AA-5D7BB14354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F3A92E6-3217-C1F2-A66F-D5E6390ACF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DFAC692-F850-6324-6224-EFE1A09B68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5261209-C986-8D5F-568F-2BAB5776F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9376924-F07B-B2C2-F5E6-359B398141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3BD185B-27AB-6F2C-CD6A-1D3BCE1C31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19DAE24-8E2E-698D-4151-07D5DBA1D3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7C50953-C584-CC50-39F6-71ECF39F02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85044E-11A5-F54A-F7EC-508596DC4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21850DC-8502-23B9-BC2E-4EE8E4A18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A2A7140-EE9F-65E6-A3D7-2CE57EF1F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43827C5-E270-F251-C130-915F1AECC1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B4418B-1E24-B37C-B4E2-65BFEEB0C95E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2C0D45-340B-9428-D988-BECDA3FDD458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80658-BA1E-E6FC-AA85-B9BC11A946C8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D91C94-0FA0-6C26-F29F-0415D40903F4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7AC58F-D75B-50C8-52DB-6B3A60AE5DE2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6DF76E-B834-37D6-7F8A-FCFB65A2CA70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00D1F5-A52D-E614-0B5D-EDFB0DD6A8D9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BFCD0D-3A47-6461-A881-EF3B6CE48CF6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526086-4EDE-5147-D7BE-49C87EDA9CAC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863C6A-5858-8F95-C461-300676D7CD4A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A3DD25-4289-B030-AC6F-326CE43CBCB7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5F593A-0D53-EA51-4C03-65DFBD645DB4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C42044-44EA-DFB8-F73E-568DB9FC1BA2}"/>
              </a:ext>
            </a:extLst>
          </p:cNvPr>
          <p:cNvSpPr txBox="1"/>
          <p:nvPr/>
        </p:nvSpPr>
        <p:spPr>
          <a:xfrm>
            <a:off x="2395280" y="565914"/>
            <a:ext cx="777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this diagram showing?</a:t>
            </a:r>
          </a:p>
          <a:p>
            <a:r>
              <a:rPr lang="en-GB" sz="3200" dirty="0"/>
              <a:t>What can you tell me about number lines?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598BF9-5983-D1FD-B800-D606D29E2293}"/>
              </a:ext>
            </a:extLst>
          </p:cNvPr>
          <p:cNvSpPr txBox="1"/>
          <p:nvPr/>
        </p:nvSpPr>
        <p:spPr>
          <a:xfrm>
            <a:off x="2395280" y="2138553"/>
            <a:ext cx="777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different about this number line? What is the same?</a:t>
            </a:r>
          </a:p>
        </p:txBody>
      </p:sp>
    </p:spTree>
    <p:extLst>
      <p:ext uri="{BB962C8B-B14F-4D97-AF65-F5344CB8AC3E}">
        <p14:creationId xmlns:p14="http://schemas.microsoft.com/office/powerpoint/2010/main" val="17915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B4A95-FF76-16A1-9594-3D62A222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3" y="482895"/>
            <a:ext cx="6880366" cy="4798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C8016-D62F-055E-337C-2F3328FB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56" y="2128164"/>
            <a:ext cx="4458322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973263"/>
                <a:ext cx="8915400" cy="45259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&lt;−2</m:t>
                      </m:r>
                    </m:oMath>
                  </m:oMathPara>
                </a14:m>
                <a:endParaRPr lang="en-GB" sz="8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&gt;−21</m:t>
                      </m:r>
                    </m:oMath>
                  </m:oMathPara>
                </a14:m>
                <a:endParaRPr lang="en-GB" sz="8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>
                          <a:latin typeface="Cambria Math" panose="02040503050406030204" pitchFamily="18" charset="0"/>
                        </a:rPr>
                        <m:t>−3.5</m:t>
                      </m:r>
                      <m:r>
                        <a:rPr lang="en-GB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&lt;−3.4</m:t>
                      </m:r>
                    </m:oMath>
                  </m:oMathPara>
                </a14:m>
                <a:endParaRPr lang="en-GB" sz="8000" dirty="0"/>
              </a:p>
              <a:p>
                <a:pPr marL="0" indent="0">
                  <a:buNone/>
                </a:pPr>
                <a:endParaRPr lang="en-GB" sz="6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973263"/>
                <a:ext cx="8915400" cy="45259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62477" y="1866902"/>
            <a:ext cx="1190445" cy="12076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3862477" y="3117694"/>
            <a:ext cx="1190445" cy="12076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862477" y="4368486"/>
            <a:ext cx="1190445" cy="12076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62BBF-B45D-55FE-3AA7-3C37DD4C6A47}"/>
              </a:ext>
            </a:extLst>
          </p:cNvPr>
          <p:cNvSpPr txBox="1"/>
          <p:nvPr/>
        </p:nvSpPr>
        <p:spPr>
          <a:xfrm>
            <a:off x="534257" y="297242"/>
            <a:ext cx="6267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Greater than or less than? </a:t>
            </a:r>
            <a:br>
              <a:rPr lang="en-GB" sz="3200" dirty="0"/>
            </a:br>
            <a:r>
              <a:rPr lang="en-GB" sz="3200" dirty="0"/>
              <a:t>Fill in the correct </a:t>
            </a:r>
            <a:r>
              <a:rPr lang="en-GB" sz="3200" b="1" dirty="0">
                <a:solidFill>
                  <a:srgbClr val="FF0000"/>
                </a:solidFill>
              </a:rPr>
              <a:t>inequality</a:t>
            </a:r>
            <a:r>
              <a:rPr lang="en-GB" sz="3200" dirty="0"/>
              <a:t> sign </a:t>
            </a:r>
          </a:p>
        </p:txBody>
      </p:sp>
    </p:spTree>
    <p:extLst>
      <p:ext uri="{BB962C8B-B14F-4D97-AF65-F5344CB8AC3E}">
        <p14:creationId xmlns:p14="http://schemas.microsoft.com/office/powerpoint/2010/main" val="18507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3C209-76CD-74F0-5EF7-AADF91E0C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7" y="647038"/>
            <a:ext cx="11810523" cy="5186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247B7-FA80-C2BE-7494-8E3D1B541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" y="544724"/>
            <a:ext cx="12192000" cy="53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8971" y="424716"/>
            <a:ext cx="1276709" cy="5941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912" y="862831"/>
            <a:ext cx="7429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Which is larger 3 or 5?</a:t>
            </a:r>
          </a:p>
          <a:p>
            <a:pPr algn="ctr" defTabSz="371475">
              <a:defRPr/>
            </a:pPr>
            <a:endParaRPr lang="en-GB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371475">
              <a:defRPr/>
            </a:pP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Which is larger </a:t>
            </a:r>
            <a:r>
              <a:rPr lang="en-GB" sz="4400" baseline="56000" dirty="0">
                <a:solidFill>
                  <a:srgbClr val="000000"/>
                </a:solidFill>
                <a:latin typeface="Arial"/>
                <a:cs typeface="Arial"/>
              </a:rPr>
              <a:t>_</a:t>
            </a: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3 or </a:t>
            </a:r>
            <a:r>
              <a:rPr lang="en-GB" sz="4400" baseline="54000" dirty="0">
                <a:solidFill>
                  <a:srgbClr val="000000"/>
                </a:solidFill>
                <a:latin typeface="Arial"/>
                <a:cs typeface="Arial"/>
              </a:rPr>
              <a:t>_</a:t>
            </a: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5?</a:t>
            </a:r>
          </a:p>
          <a:p>
            <a:pPr algn="ctr" defTabSz="371475">
              <a:defRPr/>
            </a:pPr>
            <a:endParaRPr lang="en-GB" sz="4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defTabSz="371475">
              <a:defRPr/>
            </a:pPr>
            <a:r>
              <a:rPr lang="en-GB" sz="4400" dirty="0">
                <a:solidFill>
                  <a:srgbClr val="000000"/>
                </a:solidFill>
                <a:latin typeface="Arial"/>
                <a:cs typeface="Arial"/>
              </a:rPr>
              <a:t>How do you know?  </a:t>
            </a:r>
          </a:p>
        </p:txBody>
      </p:sp>
    </p:spTree>
    <p:extLst>
      <p:ext uri="{BB962C8B-B14F-4D97-AF65-F5344CB8AC3E}">
        <p14:creationId xmlns:p14="http://schemas.microsoft.com/office/powerpoint/2010/main" val="18173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1433147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5071561" y="5000375"/>
            <a:ext cx="2048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5 or −2?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4730524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8445567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385EA00-3FFF-4571-A04C-80746D968AF3}"/>
              </a:ext>
            </a:extLst>
          </p:cNvPr>
          <p:cNvSpPr/>
          <p:nvPr/>
        </p:nvSpPr>
        <p:spPr>
          <a:xfrm>
            <a:off x="4986989" y="575261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4A9B8-A2DE-8501-1DCD-0CE755BA8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62F3D-2555-5C04-31E3-5E339D73C2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86" y="152494"/>
            <a:ext cx="1276709" cy="594157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E12220F-2CAD-D20C-0312-F6C0FBF7197A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BC3719-B3C6-7D08-2B56-5AD82E989148}"/>
              </a:ext>
            </a:extLst>
          </p:cNvPr>
          <p:cNvSpPr txBox="1"/>
          <p:nvPr/>
        </p:nvSpPr>
        <p:spPr>
          <a:xfrm>
            <a:off x="5071561" y="5000375"/>
            <a:ext cx="2048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5 or −2?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BF5B48-9D7B-3AF9-4CCE-01B87730D0C4}"/>
              </a:ext>
            </a:extLst>
          </p:cNvPr>
          <p:cNvSpPr/>
          <p:nvPr/>
        </p:nvSpPr>
        <p:spPr>
          <a:xfrm>
            <a:off x="1674855" y="1582047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EC3025-4379-511A-E699-466C3DB39366}"/>
              </a:ext>
            </a:extLst>
          </p:cNvPr>
          <p:cNvSpPr/>
          <p:nvPr/>
        </p:nvSpPr>
        <p:spPr>
          <a:xfrm>
            <a:off x="1653835" y="3442911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FE8E275-D6D1-3287-8197-E22CDB850AE1}"/>
              </a:ext>
            </a:extLst>
          </p:cNvPr>
          <p:cNvSpPr/>
          <p:nvPr/>
        </p:nvSpPr>
        <p:spPr>
          <a:xfrm>
            <a:off x="4986989" y="575261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1433147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931297" y="5000375"/>
            <a:ext cx="232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−5 or −2?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4730524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3135951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385EA00-3FFF-4571-A04C-80746D968AF3}"/>
              </a:ext>
            </a:extLst>
          </p:cNvPr>
          <p:cNvSpPr/>
          <p:nvPr/>
        </p:nvSpPr>
        <p:spPr>
          <a:xfrm>
            <a:off x="6393699" y="572946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B5AF-53AE-6232-D653-59C392452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0765C-E74D-7CCE-83B3-190BB2718B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86" y="152494"/>
            <a:ext cx="1276709" cy="594157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E033CE4-214D-F663-8F2D-B608C9937EA4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0A15C9-550B-31C9-70D6-8335CF93D050}"/>
              </a:ext>
            </a:extLst>
          </p:cNvPr>
          <p:cNvSpPr txBox="1"/>
          <p:nvPr/>
        </p:nvSpPr>
        <p:spPr>
          <a:xfrm>
            <a:off x="4867179" y="5000375"/>
            <a:ext cx="2457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−5  or −2?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1454F-A3DD-FC8D-7ABF-6DFF0C52B04B}"/>
              </a:ext>
            </a:extLst>
          </p:cNvPr>
          <p:cNvSpPr/>
          <p:nvPr/>
        </p:nvSpPr>
        <p:spPr>
          <a:xfrm>
            <a:off x="1653835" y="4214030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F5F32-FE7D-124A-90CB-8977BA56CE3F}"/>
              </a:ext>
            </a:extLst>
          </p:cNvPr>
          <p:cNvSpPr/>
          <p:nvPr/>
        </p:nvSpPr>
        <p:spPr>
          <a:xfrm>
            <a:off x="1653835" y="3442911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86E2CB0-A57C-BD16-A928-E93049F04526}"/>
              </a:ext>
            </a:extLst>
          </p:cNvPr>
          <p:cNvSpPr/>
          <p:nvPr/>
        </p:nvSpPr>
        <p:spPr>
          <a:xfrm>
            <a:off x="6405885" y="5668538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1979684" y="2279982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4931298" y="5000375"/>
            <a:ext cx="232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−7 or −1?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2640541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5814564" y="2286241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7DFF9B02-4758-4F15-A373-8CDE39A9AD7D}"/>
              </a:ext>
            </a:extLst>
          </p:cNvPr>
          <p:cNvSpPr/>
          <p:nvPr/>
        </p:nvSpPr>
        <p:spPr>
          <a:xfrm>
            <a:off x="6485139" y="574470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1BF68-67C3-8DA2-D1FE-A1E1BF7209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818" y="124105"/>
            <a:ext cx="1276709" cy="59415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8C9AC2-722C-2517-E1D0-2CB55085C94D}"/>
              </a:ext>
            </a:extLst>
          </p:cNvPr>
          <p:cNvSpPr/>
          <p:nvPr/>
        </p:nvSpPr>
        <p:spPr>
          <a:xfrm>
            <a:off x="991683" y="4639546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E4ED5D-B085-8157-F593-1385D123DD60}"/>
              </a:ext>
            </a:extLst>
          </p:cNvPr>
          <p:cNvSpPr/>
          <p:nvPr/>
        </p:nvSpPr>
        <p:spPr>
          <a:xfrm>
            <a:off x="991683" y="3181301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7A816-249D-484C-855E-218BA33FC323}"/>
              </a:ext>
            </a:extLst>
          </p:cNvPr>
          <p:cNvGrpSpPr/>
          <p:nvPr/>
        </p:nvGrpSpPr>
        <p:grpSpPr>
          <a:xfrm>
            <a:off x="2599796" y="2227430"/>
            <a:ext cx="9223130" cy="816377"/>
            <a:chOff x="290147" y="2279981"/>
            <a:chExt cx="9223130" cy="81637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C0839-0D20-4271-99F5-71B7B760695C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7" y="3094893"/>
              <a:ext cx="9223130" cy="0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8DC0B-D55C-4E4F-A3C9-78E664FA7AFA}"/>
                </a:ext>
              </a:extLst>
            </p:cNvPr>
            <p:cNvSpPr txBox="1"/>
            <p:nvPr/>
          </p:nvSpPr>
          <p:spPr>
            <a:xfrm>
              <a:off x="473685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B0475-CE98-432D-9CEF-E1D51762F912}"/>
                </a:ext>
              </a:extLst>
            </p:cNvPr>
            <p:cNvSpPr txBox="1"/>
            <p:nvPr/>
          </p:nvSpPr>
          <p:spPr>
            <a:xfrm>
              <a:off x="73870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A622C-73D9-4F4F-8676-1A7816EDF9AE}"/>
                </a:ext>
              </a:extLst>
            </p:cNvPr>
            <p:cNvSpPr txBox="1"/>
            <p:nvPr/>
          </p:nvSpPr>
          <p:spPr>
            <a:xfrm>
              <a:off x="8976781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64AF0-AAA4-4606-A093-C28AF50868CC}"/>
                </a:ext>
              </a:extLst>
            </p:cNvPr>
            <p:cNvSpPr txBox="1"/>
            <p:nvPr/>
          </p:nvSpPr>
          <p:spPr>
            <a:xfrm>
              <a:off x="3594872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4659-EAAD-444E-B49A-C8902E43F5EF}"/>
                </a:ext>
              </a:extLst>
            </p:cNvPr>
            <p:cNvSpPr txBox="1"/>
            <p:nvPr/>
          </p:nvSpPr>
          <p:spPr>
            <a:xfrm>
              <a:off x="364916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-8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8411B-784A-4FD9-9661-5E91A84ADB03}"/>
                </a:ext>
              </a:extLst>
            </p:cNvPr>
            <p:cNvGrpSpPr/>
            <p:nvPr/>
          </p:nvGrpSpPr>
          <p:grpSpPr>
            <a:xfrm>
              <a:off x="718626" y="2867758"/>
              <a:ext cx="8458199" cy="228600"/>
              <a:chOff x="718626" y="2831123"/>
              <a:chExt cx="8458199" cy="38832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AE264F-7F23-40B5-A029-9E8C90FE47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62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5B25A57-9328-43F4-A4C8-128CD90EB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4726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D9ABDE-A530-4177-9A07-6E064865D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590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0E007E-B9E8-495E-A065-C0F54BBB4E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453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B19DF3E-22D7-4BB9-9EEC-09D1EF6E7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17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3C046B8-60AE-4B9C-859F-514D8D9C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81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BAC81C1-F04B-457B-8BEB-42057006A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0448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D9E91892-DF6A-4E5F-8B1F-AE1093CD69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908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5F5353E-51F1-414C-9DA5-B961D08FA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7722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BE5A9-4C99-42AB-B934-9701D5F323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359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4B8901E-68D5-405E-BB57-27205DBA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4996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79AF4D-2AF2-49A5-B1F1-2DAF21A28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633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C64AE7-BA00-40C5-8470-1E8D14DD2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2270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BDA0D96-6212-4FA2-92B2-9B5B174C2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0907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5745853-D4BD-4C7D-A7BA-03D0A2FC0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9544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C1A0872-A712-491F-8171-42BC9DEBF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8181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13886C9-742A-4C41-ABC2-EFFF5A59E1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6825" y="2831123"/>
                <a:ext cx="0" cy="3883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F1D6FE-7464-4CF5-8E6B-A5A08A5931B0}"/>
                </a:ext>
              </a:extLst>
            </p:cNvPr>
            <p:cNvSpPr txBox="1"/>
            <p:nvPr/>
          </p:nvSpPr>
          <p:spPr>
            <a:xfrm>
              <a:off x="6857182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EBCE6-6BE5-4A61-9CEF-528EDFBB4AE6}"/>
                </a:ext>
              </a:extLst>
            </p:cNvPr>
            <p:cNvSpPr txBox="1"/>
            <p:nvPr/>
          </p:nvSpPr>
          <p:spPr>
            <a:xfrm>
              <a:off x="8446879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F73CB2-D61B-41DA-9309-89BFF6D2839A}"/>
                </a:ext>
              </a:extLst>
            </p:cNvPr>
            <p:cNvSpPr txBox="1"/>
            <p:nvPr/>
          </p:nvSpPr>
          <p:spPr>
            <a:xfrm>
              <a:off x="6327283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5E221-369F-4679-A00D-6973B7E33A55}"/>
                </a:ext>
              </a:extLst>
            </p:cNvPr>
            <p:cNvSpPr txBox="1"/>
            <p:nvPr/>
          </p:nvSpPr>
          <p:spPr>
            <a:xfrm>
              <a:off x="7916980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4F923-6424-4230-8C8E-AA96D0B46A3A}"/>
                </a:ext>
              </a:extLst>
            </p:cNvPr>
            <p:cNvSpPr txBox="1"/>
            <p:nvPr/>
          </p:nvSpPr>
          <p:spPr>
            <a:xfrm>
              <a:off x="5797384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8A2D2-5C29-45EF-8203-C9870DFCD787}"/>
                </a:ext>
              </a:extLst>
            </p:cNvPr>
            <p:cNvSpPr txBox="1"/>
            <p:nvPr/>
          </p:nvSpPr>
          <p:spPr>
            <a:xfrm>
              <a:off x="5267485" y="227998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07FCD4-C8BD-41F4-B47F-50D5595BED77}"/>
                </a:ext>
              </a:extLst>
            </p:cNvPr>
            <p:cNvSpPr txBox="1"/>
            <p:nvPr/>
          </p:nvSpPr>
          <p:spPr>
            <a:xfrm>
              <a:off x="3054641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2C9B8-F9CB-444D-A716-AC60AF7DF7F5}"/>
                </a:ext>
              </a:extLst>
            </p:cNvPr>
            <p:cNvSpPr txBox="1"/>
            <p:nvPr/>
          </p:nvSpPr>
          <p:spPr>
            <a:xfrm>
              <a:off x="2472500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C8E562-31D8-4A75-8AC5-2D1C4ECBC0DA}"/>
                </a:ext>
              </a:extLst>
            </p:cNvPr>
            <p:cNvSpPr txBox="1"/>
            <p:nvPr/>
          </p:nvSpPr>
          <p:spPr>
            <a:xfrm>
              <a:off x="947057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CC5BC3-FF7F-483E-BB7C-5E087187F387}"/>
                </a:ext>
              </a:extLst>
            </p:cNvPr>
            <p:cNvSpPr txBox="1"/>
            <p:nvPr/>
          </p:nvSpPr>
          <p:spPr>
            <a:xfrm>
              <a:off x="1449188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DE005-72B7-47ED-B1F0-0058616BE75D}"/>
                </a:ext>
              </a:extLst>
            </p:cNvPr>
            <p:cNvSpPr txBox="1"/>
            <p:nvPr/>
          </p:nvSpPr>
          <p:spPr>
            <a:xfrm>
              <a:off x="1985609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4334E8-6B56-4C20-ACFB-67AAA7433092}"/>
                </a:ext>
              </a:extLst>
            </p:cNvPr>
            <p:cNvSpPr txBox="1"/>
            <p:nvPr/>
          </p:nvSpPr>
          <p:spPr>
            <a:xfrm>
              <a:off x="4108433" y="2279981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-1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01879EC-2F57-4629-99A6-C13938AE1587}"/>
              </a:ext>
            </a:extLst>
          </p:cNvPr>
          <p:cNvSpPr txBox="1"/>
          <p:nvPr/>
        </p:nvSpPr>
        <p:spPr>
          <a:xfrm>
            <a:off x="3901975" y="3952420"/>
            <a:ext cx="438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Which is the bigger number?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F44ED1-3C91-4F9F-98D5-7C6BA8C90795}"/>
              </a:ext>
            </a:extLst>
          </p:cNvPr>
          <p:cNvSpPr txBox="1"/>
          <p:nvPr/>
        </p:nvSpPr>
        <p:spPr>
          <a:xfrm>
            <a:off x="5071560" y="5000375"/>
            <a:ext cx="2048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0 or −6?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439F17-F6C4-49D0-B9C6-D00B2F3F436A}"/>
              </a:ext>
            </a:extLst>
          </p:cNvPr>
          <p:cNvSpPr/>
          <p:nvPr/>
        </p:nvSpPr>
        <p:spPr>
          <a:xfrm>
            <a:off x="3800149" y="2233689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3CCFD7-8F56-4F06-B027-8658AB7BD07E}"/>
              </a:ext>
            </a:extLst>
          </p:cNvPr>
          <p:cNvSpPr/>
          <p:nvPr/>
        </p:nvSpPr>
        <p:spPr>
          <a:xfrm>
            <a:off x="6966552" y="2233689"/>
            <a:ext cx="567160" cy="567160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385EA00-3FFF-4571-A04C-80746D968AF3}"/>
              </a:ext>
            </a:extLst>
          </p:cNvPr>
          <p:cNvSpPr/>
          <p:nvPr/>
        </p:nvSpPr>
        <p:spPr>
          <a:xfrm>
            <a:off x="4869699" y="5648189"/>
            <a:ext cx="682906" cy="68290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D92A8-A130-358B-126C-996E191F23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818" y="124105"/>
            <a:ext cx="1276709" cy="59415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73502FF-8A4D-131E-C15A-5BB48F06F9C3}"/>
              </a:ext>
            </a:extLst>
          </p:cNvPr>
          <p:cNvSpPr/>
          <p:nvPr/>
        </p:nvSpPr>
        <p:spPr>
          <a:xfrm>
            <a:off x="1011820" y="4475640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D2868F-CE6A-5E90-13B9-193F20312618}"/>
              </a:ext>
            </a:extLst>
          </p:cNvPr>
          <p:cNvSpPr/>
          <p:nvPr/>
        </p:nvSpPr>
        <p:spPr>
          <a:xfrm>
            <a:off x="1013879" y="2824373"/>
            <a:ext cx="448234" cy="435938"/>
          </a:xfrm>
          <a:prstGeom prst="ellipse">
            <a:avLst/>
          </a:prstGeom>
          <a:solidFill>
            <a:srgbClr val="FFD966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2" ma:contentTypeDescription="Create a new document." ma:contentTypeScope="" ma:versionID="e003d3b5e0ddf6adc075675ce6a480b0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282f6abfd923c99430f31a1bc81398b8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ED4EC2-1717-4B35-8C08-D5D0118B4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3DB1C-5E7C-4740-AFC3-B84A31765B37}">
  <ds:schemaRefs>
    <ds:schemaRef ds:uri="http://purl.org/dc/dcmitype/"/>
    <ds:schemaRef ds:uri="http://schemas.microsoft.com/office/2006/documentManagement/types"/>
    <ds:schemaRef ds:uri="http://purl.org/dc/terms/"/>
    <ds:schemaRef ds:uri="9b518678-822a-4885-ac15-d4f5c04091c8"/>
    <ds:schemaRef ds:uri="http://www.w3.org/XML/1998/namespace"/>
    <ds:schemaRef ds:uri="http://purl.org/dc/elements/1.1/"/>
    <ds:schemaRef ds:uri="6a66d7ee-120d-40ff-a661-8ed131bdde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7481372-56DB-4B54-AEFE-873E1E577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8686</TotalTime>
  <Words>1001</Words>
  <Application>Microsoft Office PowerPoint</Application>
  <PresentationFormat>Widescreen</PresentationFormat>
  <Paragraphs>233</Paragraphs>
  <Slides>22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 Frearson - BBA Staff</dc:creator>
  <cp:lastModifiedBy>Mr A Thomas - NES Staff</cp:lastModifiedBy>
  <cp:revision>40</cp:revision>
  <cp:lastPrinted>2024-02-19T12:50:57Z</cp:lastPrinted>
  <dcterms:created xsi:type="dcterms:W3CDTF">2022-11-02T08:56:34Z</dcterms:created>
  <dcterms:modified xsi:type="dcterms:W3CDTF">2025-02-14T12:21:13Z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  <property fmtid="{D5CDD505-2E9C-101B-9397-08002B2CF9AE}" pid="3" name="MediaServiceImageTags">
    <vt:lpwstr/>
  </property>
</Properties>
</file>