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80" r:id="rId4"/>
    <p:sldMasterId id="2147483692" r:id="rId5"/>
    <p:sldMasterId id="2147483704" r:id="rId6"/>
    <p:sldMasterId id="2147483716" r:id="rId7"/>
    <p:sldMasterId id="2147483728" r:id="rId8"/>
    <p:sldMasterId id="2147483740" r:id="rId9"/>
  </p:sldMasterIdLst>
  <p:notesMasterIdLst>
    <p:notesMasterId r:id="rId26"/>
  </p:notesMasterIdLst>
  <p:sldIdLst>
    <p:sldId id="256" r:id="rId10"/>
    <p:sldId id="258" r:id="rId11"/>
    <p:sldId id="257" r:id="rId12"/>
    <p:sldId id="260" r:id="rId13"/>
    <p:sldId id="259" r:id="rId14"/>
    <p:sldId id="261" r:id="rId15"/>
    <p:sldId id="271" r:id="rId16"/>
    <p:sldId id="272" r:id="rId17"/>
    <p:sldId id="269" r:id="rId18"/>
    <p:sldId id="270" r:id="rId19"/>
    <p:sldId id="266" r:id="rId20"/>
    <p:sldId id="267"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cting Knowledge" id="{BE5B789F-2C9D-4DD6-953D-BF13413BFA1A}">
          <p14:sldIdLst>
            <p14:sldId id="256"/>
          </p14:sldIdLst>
        </p14:section>
        <p14:section name="Instruction" id="{CB598E23-A74D-455B-8B7A-FE629CBC4673}">
          <p14:sldIdLst>
            <p14:sldId id="258"/>
          </p14:sldIdLst>
        </p14:section>
        <p14:section name="AfL" id="{460023BB-E211-4EE7-AC67-80FBE7B511A0}">
          <p14:sldIdLst>
            <p14:sldId id="257"/>
            <p14:sldId id="260"/>
            <p14:sldId id="259"/>
            <p14:sldId id="261"/>
            <p14:sldId id="271"/>
            <p14:sldId id="272"/>
            <p14:sldId id="269"/>
            <p14:sldId id="270"/>
            <p14:sldId id="266"/>
            <p14:sldId id="267"/>
          </p14:sldIdLst>
        </p14:section>
        <p14:section name="Practice" id="{F352599C-D28A-4EE5-9D64-C90C75B49EB3}">
          <p14:sldIdLst>
            <p14:sldId id="273"/>
          </p14:sldIdLst>
        </p14:section>
        <p14:section name="Problems" id="{A00D718A-80AD-4CE6-A987-C068FA0C8D2D}">
          <p14:sldIdLst>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1" autoAdjust="0"/>
    <p:restoredTop sz="88139" autoAdjust="0"/>
  </p:normalViewPr>
  <p:slideViewPr>
    <p:cSldViewPr snapToGrid="0">
      <p:cViewPr>
        <p:scale>
          <a:sx n="50" d="100"/>
          <a:sy n="50" d="100"/>
        </p:scale>
        <p:origin x="816"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FA884-46AE-4982-ADCF-CF4E219B6812}" type="datetimeFigureOut">
              <a:rPr lang="en-GB" smtClean="0"/>
              <a:t>01/12/2023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E9FF3-B966-4467-9DA7-1BB62B720D8E}" type="slidenum">
              <a:rPr lang="en-GB" smtClean="0"/>
              <a:t>‹#›</a:t>
            </a:fld>
            <a:endParaRPr lang="en-GB"/>
          </a:p>
        </p:txBody>
      </p:sp>
    </p:spTree>
    <p:extLst>
      <p:ext uri="{BB962C8B-B14F-4D97-AF65-F5344CB8AC3E}">
        <p14:creationId xmlns:p14="http://schemas.microsoft.com/office/powerpoint/2010/main" val="223086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set of questions</a:t>
            </a:r>
            <a:r>
              <a:rPr lang="en-GB" baseline="0" dirty="0" smtClean="0"/>
              <a:t> encourage students to think about what the locus will look like before accurately drawing these later in the lesson. </a:t>
            </a:r>
            <a:endParaRPr lang="en-GB" dirty="0"/>
          </a:p>
        </p:txBody>
      </p:sp>
      <p:sp>
        <p:nvSpPr>
          <p:cNvPr id="4" name="Slide Number Placeholder 3"/>
          <p:cNvSpPr>
            <a:spLocks noGrp="1"/>
          </p:cNvSpPr>
          <p:nvPr>
            <p:ph type="sldNum" sz="quarter" idx="10"/>
          </p:nvPr>
        </p:nvSpPr>
        <p:spPr/>
        <p:txBody>
          <a:bodyPr/>
          <a:lstStyle/>
          <a:p>
            <a:fld id="{1C1E9FF3-B966-4467-9DA7-1BB62B720D8E}" type="slidenum">
              <a:rPr lang="en-GB" smtClean="0"/>
              <a:t>3</a:t>
            </a:fld>
            <a:endParaRPr lang="en-GB"/>
          </a:p>
        </p:txBody>
      </p:sp>
    </p:spTree>
    <p:extLst>
      <p:ext uri="{BB962C8B-B14F-4D97-AF65-F5344CB8AC3E}">
        <p14:creationId xmlns:p14="http://schemas.microsoft.com/office/powerpoint/2010/main" val="151434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https://robeastaway.com/blog/six-yard-box</a:t>
            </a:r>
            <a:endParaRPr lang="en-GB" dirty="0"/>
          </a:p>
        </p:txBody>
      </p:sp>
      <p:sp>
        <p:nvSpPr>
          <p:cNvPr id="4" name="Slide Number Placeholder 3"/>
          <p:cNvSpPr>
            <a:spLocks noGrp="1"/>
          </p:cNvSpPr>
          <p:nvPr>
            <p:ph type="sldNum" sz="quarter" idx="10"/>
          </p:nvPr>
        </p:nvSpPr>
        <p:spPr/>
        <p:txBody>
          <a:bodyPr/>
          <a:lstStyle/>
          <a:p>
            <a:fld id="{1C1E9FF3-B966-4467-9DA7-1BB62B720D8E}" type="slidenum">
              <a:rPr lang="en-GB" smtClean="0"/>
              <a:t>15</a:t>
            </a:fld>
            <a:endParaRPr lang="en-GB"/>
          </a:p>
        </p:txBody>
      </p:sp>
    </p:spTree>
    <p:extLst>
      <p:ext uri="{BB962C8B-B14F-4D97-AF65-F5344CB8AC3E}">
        <p14:creationId xmlns:p14="http://schemas.microsoft.com/office/powerpoint/2010/main" val="7412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to scale</a:t>
            </a:r>
            <a:r>
              <a:rPr lang="en-GB" baseline="0" dirty="0" smtClean="0"/>
              <a:t> – students will need </a:t>
            </a:r>
            <a:r>
              <a:rPr lang="en-GB" baseline="0" smtClean="0"/>
              <a:t>to draw this in their books </a:t>
            </a:r>
            <a:endParaRPr lang="en-GB"/>
          </a:p>
        </p:txBody>
      </p:sp>
      <p:sp>
        <p:nvSpPr>
          <p:cNvPr id="4" name="Slide Number Placeholder 3"/>
          <p:cNvSpPr>
            <a:spLocks noGrp="1"/>
          </p:cNvSpPr>
          <p:nvPr>
            <p:ph type="sldNum" sz="quarter" idx="10"/>
          </p:nvPr>
        </p:nvSpPr>
        <p:spPr/>
        <p:txBody>
          <a:bodyPr/>
          <a:lstStyle/>
          <a:p>
            <a:fld id="{1C1E9FF3-B966-4467-9DA7-1BB62B720D8E}" type="slidenum">
              <a:rPr lang="en-GB" smtClean="0"/>
              <a:t>16</a:t>
            </a:fld>
            <a:endParaRPr lang="en-GB"/>
          </a:p>
        </p:txBody>
      </p:sp>
    </p:spTree>
    <p:extLst>
      <p:ext uri="{BB962C8B-B14F-4D97-AF65-F5344CB8AC3E}">
        <p14:creationId xmlns:p14="http://schemas.microsoft.com/office/powerpoint/2010/main" val="119001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4.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4.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5.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5.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6.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6.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7.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7.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8.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8.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9.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9.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26" name="TextBox 25"/>
          <p:cNvSpPr txBox="1"/>
          <p:nvPr/>
        </p:nvSpPr>
        <p:spPr>
          <a:xfrm>
            <a:off x="304799"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Current Learning from KO</a:t>
            </a:r>
            <a:endParaRPr lang="en-GB" sz="2400" dirty="0">
              <a:solidFill>
                <a:schemeClr val="bg1"/>
              </a:solidFill>
            </a:endParaRPr>
          </a:p>
        </p:txBody>
      </p:sp>
      <p:sp>
        <p:nvSpPr>
          <p:cNvPr id="36" name="TextBox 35"/>
          <p:cNvSpPr txBox="1"/>
          <p:nvPr/>
        </p:nvSpPr>
        <p:spPr>
          <a:xfrm>
            <a:off x="4268894" y="1245664"/>
            <a:ext cx="3708000" cy="41293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Recent Learning</a:t>
            </a:r>
            <a:endParaRPr lang="en-GB" sz="2400" dirty="0">
              <a:solidFill>
                <a:schemeClr val="bg1"/>
              </a:solidFill>
            </a:endParaRPr>
          </a:p>
        </p:txBody>
      </p:sp>
      <p:sp>
        <p:nvSpPr>
          <p:cNvPr id="37" name="TextBox 36"/>
          <p:cNvSpPr txBox="1"/>
          <p:nvPr/>
        </p:nvSpPr>
        <p:spPr>
          <a:xfrm>
            <a:off x="8238560"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dirty="0" smtClean="0">
                <a:solidFill>
                  <a:srgbClr val="002060"/>
                </a:solidFill>
              </a:rPr>
              <a:t>Retrieve from memory</a:t>
            </a:r>
            <a:r>
              <a:rPr lang="en-GB" sz="2400" i="1" baseline="0" dirty="0" smtClean="0">
                <a:solidFill>
                  <a:srgbClr val="002060"/>
                </a:solidFill>
              </a:rPr>
              <a:t> without </a:t>
            </a:r>
            <a:r>
              <a:rPr lang="en-GB" sz="2400" i="1" dirty="0" smtClean="0">
                <a:solidFill>
                  <a:srgbClr val="002060"/>
                </a:solidFill>
              </a:rPr>
              <a:t>prompts or discussion.</a:t>
            </a:r>
            <a:r>
              <a:rPr lang="en-GB" sz="2400" i="1" baseline="0" dirty="0" smtClean="0">
                <a:solidFill>
                  <a:srgbClr val="002060"/>
                </a:solidFill>
              </a:rPr>
              <a:t> Y</a:t>
            </a:r>
            <a:r>
              <a:rPr lang="en-GB" sz="2400" i="1" dirty="0" smtClean="0">
                <a:solidFill>
                  <a:srgbClr val="002060"/>
                </a:solidFill>
              </a:rPr>
              <a:t>ou must write something for</a:t>
            </a:r>
            <a:r>
              <a:rPr lang="en-GB" sz="2400" i="1" baseline="0" dirty="0" smtClean="0">
                <a:solidFill>
                  <a:srgbClr val="002060"/>
                </a:solidFill>
              </a:rPr>
              <a:t> each.</a:t>
            </a:r>
            <a:endParaRPr lang="en-GB" sz="2400" i="1" dirty="0">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27" name="TextBox 26"/>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1200954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6199984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93373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CE35B8-C4FC-4B7F-8481-5B77097D2B25}"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8452A-3E25-46C6-9D9E-CBB73551296F}" type="slidenum">
              <a:rPr lang="en-GB" smtClean="0"/>
              <a:t>‹#›</a:t>
            </a:fld>
            <a:endParaRPr lang="en-GB"/>
          </a:p>
        </p:txBody>
      </p:sp>
    </p:spTree>
    <p:extLst>
      <p:ext uri="{BB962C8B-B14F-4D97-AF65-F5344CB8AC3E}">
        <p14:creationId xmlns:p14="http://schemas.microsoft.com/office/powerpoint/2010/main" val="392162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hevron 50"/>
          <p:cNvSpPr/>
          <p:nvPr/>
        </p:nvSpPr>
        <p:spPr>
          <a:xfrm>
            <a:off x="3021106"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ROLLING</a:t>
            </a:r>
            <a:r>
              <a:rPr lang="en-GB" sz="2800" b="0" baseline="0" dirty="0" smtClean="0">
                <a:solidFill>
                  <a:schemeClr val="bg1"/>
                </a:solidFill>
              </a:rPr>
              <a:t> RECALL</a:t>
            </a:r>
            <a:endParaRPr lang="en-GB" sz="16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8960625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smtClean="0"/>
                        <a:t>QUESTION</a:t>
                      </a:r>
                      <a:endParaRPr lang="en-GB" b="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smtClean="0"/>
                        <a:t>QUESTION</a:t>
                      </a:r>
                      <a:endParaRPr lang="en-GB" b="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smtClean="0">
                          <a:solidFill>
                            <a:srgbClr val="002060"/>
                          </a:solidFill>
                        </a:rPr>
                        <a:t>1</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smtClean="0">
                          <a:solidFill>
                            <a:srgbClr val="002060"/>
                          </a:solidFill>
                        </a:rPr>
                        <a:t>6</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smtClean="0">
                          <a:solidFill>
                            <a:srgbClr val="002060"/>
                          </a:solidFill>
                        </a:rPr>
                        <a:t>2</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smtClean="0">
                          <a:solidFill>
                            <a:srgbClr val="002060"/>
                          </a:solidFill>
                        </a:rPr>
                        <a:t>7</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smtClean="0">
                          <a:solidFill>
                            <a:srgbClr val="002060"/>
                          </a:solidFill>
                        </a:rPr>
                        <a:t>3</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smtClean="0">
                          <a:solidFill>
                            <a:srgbClr val="002060"/>
                          </a:solidFill>
                        </a:rPr>
                        <a:t>8</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smtClean="0">
                          <a:solidFill>
                            <a:srgbClr val="002060"/>
                          </a:solidFill>
                        </a:rPr>
                        <a:t>4</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smtClean="0">
                          <a:solidFill>
                            <a:srgbClr val="002060"/>
                          </a:solidFill>
                        </a:rPr>
                        <a:t>9</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smtClean="0">
                          <a:solidFill>
                            <a:srgbClr val="002060"/>
                          </a:solidFill>
                        </a:rPr>
                        <a:t>5</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smtClean="0">
                          <a:solidFill>
                            <a:srgbClr val="002060"/>
                          </a:solidFill>
                        </a:rPr>
                        <a:t>10</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8" y="179294"/>
            <a:ext cx="11734800" cy="400110"/>
          </a:xfrm>
          <a:prstGeom prst="rect">
            <a:avLst/>
          </a:prstGeom>
          <a:noFill/>
        </p:spPr>
        <p:txBody>
          <a:bodyPr wrap="square" rtlCol="0">
            <a:spAutoFit/>
          </a:bodyPr>
          <a:lstStyle/>
          <a:p>
            <a:r>
              <a:rPr lang="en-GB" sz="2000" b="1" i="1" dirty="0" smtClean="0">
                <a:solidFill>
                  <a:srgbClr val="002060"/>
                </a:solidFill>
              </a:rPr>
              <a:t>How much have you</a:t>
            </a:r>
            <a:r>
              <a:rPr lang="en-GB" sz="2000" b="1" i="1" baseline="0" dirty="0" smtClean="0">
                <a:solidFill>
                  <a:srgbClr val="002060"/>
                </a:solidFill>
              </a:rPr>
              <a:t> remembered from recent lessons? Answer all these questions from memory, in silence.</a:t>
            </a:r>
            <a:endParaRPr lang="en-GB" sz="2000" b="1" i="1" dirty="0">
              <a:solidFill>
                <a:srgbClr val="002060"/>
              </a:solidFill>
            </a:endParaRPr>
          </a:p>
        </p:txBody>
      </p:sp>
      <p:sp>
        <p:nvSpPr>
          <p:cNvPr id="6" name="Text Placeholder 5"/>
          <p:cNvSpPr>
            <a:spLocks noGrp="1"/>
          </p:cNvSpPr>
          <p:nvPr>
            <p:ph type="body" sz="quarter" idx="10" hasCustomPrompt="1"/>
          </p:nvPr>
        </p:nvSpPr>
        <p:spPr>
          <a:xfrm>
            <a:off x="475129" y="1165412"/>
            <a:ext cx="5531971" cy="887227"/>
          </a:xfrm>
        </p:spPr>
        <p:txBody>
          <a:bodyPr>
            <a:normAutofit/>
          </a:bodyPr>
          <a:lstStyle>
            <a:lvl1pPr marL="0" indent="0">
              <a:buNone/>
              <a:defRPr sz="2000" baseline="0"/>
            </a:lvl1pPr>
          </a:lstStyle>
          <a:p>
            <a:pPr lvl="0"/>
            <a:r>
              <a:rPr lang="en-US" dirty="0" smtClean="0"/>
              <a:t>Type question here</a:t>
            </a:r>
          </a:p>
        </p:txBody>
      </p:sp>
      <p:sp>
        <p:nvSpPr>
          <p:cNvPr id="52" name="Text Placeholder 5"/>
          <p:cNvSpPr>
            <a:spLocks noGrp="1"/>
          </p:cNvSpPr>
          <p:nvPr>
            <p:ph type="body" sz="quarter" idx="11" hasCustomPrompt="1"/>
          </p:nvPr>
        </p:nvSpPr>
        <p:spPr>
          <a:xfrm>
            <a:off x="475129" y="2145054"/>
            <a:ext cx="5531971" cy="887227"/>
          </a:xfrm>
        </p:spPr>
        <p:txBody>
          <a:bodyPr>
            <a:normAutofit/>
          </a:bodyPr>
          <a:lstStyle>
            <a:lvl1pPr marL="0" indent="0">
              <a:buNone/>
              <a:defRPr sz="2000"/>
            </a:lvl1pPr>
          </a:lstStyle>
          <a:p>
            <a:pPr lvl="0"/>
            <a:r>
              <a:rPr lang="en-US" dirty="0" smtClean="0"/>
              <a:t>Type question here</a:t>
            </a:r>
          </a:p>
        </p:txBody>
      </p:sp>
      <p:sp>
        <p:nvSpPr>
          <p:cNvPr id="53" name="Text Placeholder 5"/>
          <p:cNvSpPr>
            <a:spLocks noGrp="1"/>
          </p:cNvSpPr>
          <p:nvPr>
            <p:ph type="body" sz="quarter" idx="12" hasCustomPrompt="1"/>
          </p:nvPr>
        </p:nvSpPr>
        <p:spPr>
          <a:xfrm>
            <a:off x="475129" y="3172543"/>
            <a:ext cx="5531971" cy="887227"/>
          </a:xfrm>
        </p:spPr>
        <p:txBody>
          <a:bodyPr>
            <a:normAutofit/>
          </a:bodyPr>
          <a:lstStyle>
            <a:lvl1pPr marL="0" indent="0">
              <a:buNone/>
              <a:defRPr sz="2000"/>
            </a:lvl1pPr>
          </a:lstStyle>
          <a:p>
            <a:pPr lvl="0"/>
            <a:r>
              <a:rPr lang="en-US" dirty="0" smtClean="0"/>
              <a:t>Type question here</a:t>
            </a:r>
          </a:p>
        </p:txBody>
      </p:sp>
      <p:sp>
        <p:nvSpPr>
          <p:cNvPr id="54" name="Text Placeholder 5"/>
          <p:cNvSpPr>
            <a:spLocks noGrp="1"/>
          </p:cNvSpPr>
          <p:nvPr>
            <p:ph type="body" sz="quarter" idx="13" hasCustomPrompt="1"/>
          </p:nvPr>
        </p:nvSpPr>
        <p:spPr>
          <a:xfrm>
            <a:off x="475129" y="4152185"/>
            <a:ext cx="5531971" cy="887227"/>
          </a:xfrm>
        </p:spPr>
        <p:txBody>
          <a:bodyPr>
            <a:normAutofit/>
          </a:bodyPr>
          <a:lstStyle>
            <a:lvl1pPr marL="0" indent="0">
              <a:buNone/>
              <a:defRPr sz="2000"/>
            </a:lvl1pPr>
          </a:lstStyle>
          <a:p>
            <a:pPr lvl="0"/>
            <a:r>
              <a:rPr lang="en-US" dirty="0" smtClean="0"/>
              <a:t>Type question here</a:t>
            </a:r>
          </a:p>
        </p:txBody>
      </p:sp>
      <p:sp>
        <p:nvSpPr>
          <p:cNvPr id="55" name="Text Placeholder 5"/>
          <p:cNvSpPr>
            <a:spLocks noGrp="1"/>
          </p:cNvSpPr>
          <p:nvPr>
            <p:ph type="body" sz="quarter" idx="14" hasCustomPrompt="1"/>
          </p:nvPr>
        </p:nvSpPr>
        <p:spPr>
          <a:xfrm>
            <a:off x="475128" y="5131827"/>
            <a:ext cx="5531971" cy="887227"/>
          </a:xfrm>
        </p:spPr>
        <p:txBody>
          <a:bodyPr>
            <a:normAutofit/>
          </a:bodyPr>
          <a:lstStyle>
            <a:lvl1pPr marL="0" indent="0">
              <a:buNone/>
              <a:defRPr sz="2000"/>
            </a:lvl1pPr>
          </a:lstStyle>
          <a:p>
            <a:pPr lvl="0"/>
            <a:r>
              <a:rPr lang="en-US" dirty="0" smtClean="0"/>
              <a:t>Type question here</a:t>
            </a:r>
          </a:p>
        </p:txBody>
      </p:sp>
      <p:sp>
        <p:nvSpPr>
          <p:cNvPr id="56" name="Text Placeholder 5"/>
          <p:cNvSpPr>
            <a:spLocks noGrp="1"/>
          </p:cNvSpPr>
          <p:nvPr>
            <p:ph type="body" sz="quarter" idx="15" hasCustomPrompt="1"/>
          </p:nvPr>
        </p:nvSpPr>
        <p:spPr>
          <a:xfrm>
            <a:off x="6320863" y="1165412"/>
            <a:ext cx="5531971" cy="887227"/>
          </a:xfrm>
        </p:spPr>
        <p:txBody>
          <a:bodyPr>
            <a:normAutofit/>
          </a:bodyPr>
          <a:lstStyle>
            <a:lvl1pPr marL="0" indent="0">
              <a:buNone/>
              <a:defRPr sz="2000"/>
            </a:lvl1pPr>
          </a:lstStyle>
          <a:p>
            <a:pPr lvl="0"/>
            <a:r>
              <a:rPr lang="en-US" dirty="0" smtClean="0"/>
              <a:t>Type question here</a:t>
            </a:r>
          </a:p>
        </p:txBody>
      </p:sp>
      <p:sp>
        <p:nvSpPr>
          <p:cNvPr id="57" name="Text Placeholder 5"/>
          <p:cNvSpPr>
            <a:spLocks noGrp="1"/>
          </p:cNvSpPr>
          <p:nvPr>
            <p:ph type="body" sz="quarter" idx="16" hasCustomPrompt="1"/>
          </p:nvPr>
        </p:nvSpPr>
        <p:spPr>
          <a:xfrm>
            <a:off x="6320863" y="2145054"/>
            <a:ext cx="5531971" cy="887227"/>
          </a:xfrm>
        </p:spPr>
        <p:txBody>
          <a:bodyPr>
            <a:normAutofit/>
          </a:bodyPr>
          <a:lstStyle>
            <a:lvl1pPr marL="0" indent="0">
              <a:buNone/>
              <a:defRPr sz="2000"/>
            </a:lvl1pPr>
          </a:lstStyle>
          <a:p>
            <a:pPr lvl="0"/>
            <a:r>
              <a:rPr lang="en-US" dirty="0" smtClean="0"/>
              <a:t>Type question here</a:t>
            </a:r>
          </a:p>
        </p:txBody>
      </p:sp>
      <p:sp>
        <p:nvSpPr>
          <p:cNvPr id="58" name="Text Placeholder 5"/>
          <p:cNvSpPr>
            <a:spLocks noGrp="1"/>
          </p:cNvSpPr>
          <p:nvPr>
            <p:ph type="body" sz="quarter" idx="17" hasCustomPrompt="1"/>
          </p:nvPr>
        </p:nvSpPr>
        <p:spPr>
          <a:xfrm>
            <a:off x="6320863" y="3172543"/>
            <a:ext cx="5531971" cy="887227"/>
          </a:xfrm>
        </p:spPr>
        <p:txBody>
          <a:bodyPr>
            <a:normAutofit/>
          </a:bodyPr>
          <a:lstStyle>
            <a:lvl1pPr marL="0" indent="0">
              <a:buNone/>
              <a:defRPr sz="2000"/>
            </a:lvl1pPr>
          </a:lstStyle>
          <a:p>
            <a:pPr lvl="0"/>
            <a:r>
              <a:rPr lang="en-US" dirty="0" smtClean="0"/>
              <a:t>Type question here</a:t>
            </a:r>
          </a:p>
        </p:txBody>
      </p:sp>
      <p:sp>
        <p:nvSpPr>
          <p:cNvPr id="59" name="Text Placeholder 5"/>
          <p:cNvSpPr>
            <a:spLocks noGrp="1"/>
          </p:cNvSpPr>
          <p:nvPr>
            <p:ph type="body" sz="quarter" idx="18" hasCustomPrompt="1"/>
          </p:nvPr>
        </p:nvSpPr>
        <p:spPr>
          <a:xfrm>
            <a:off x="6320863" y="4152185"/>
            <a:ext cx="5531971" cy="887227"/>
          </a:xfrm>
        </p:spPr>
        <p:txBody>
          <a:bodyPr>
            <a:normAutofit/>
          </a:bodyPr>
          <a:lstStyle>
            <a:lvl1pPr marL="0" indent="0">
              <a:buNone/>
              <a:defRPr sz="2000"/>
            </a:lvl1pPr>
          </a:lstStyle>
          <a:p>
            <a:pPr lvl="0"/>
            <a:r>
              <a:rPr lang="en-US" dirty="0" smtClean="0"/>
              <a:t>Type question here</a:t>
            </a:r>
          </a:p>
        </p:txBody>
      </p:sp>
      <p:sp>
        <p:nvSpPr>
          <p:cNvPr id="60" name="Text Placeholder 5"/>
          <p:cNvSpPr>
            <a:spLocks noGrp="1"/>
          </p:cNvSpPr>
          <p:nvPr>
            <p:ph type="body" sz="quarter" idx="19" hasCustomPrompt="1"/>
          </p:nvPr>
        </p:nvSpPr>
        <p:spPr>
          <a:xfrm>
            <a:off x="6418729" y="5131827"/>
            <a:ext cx="5434104" cy="887227"/>
          </a:xfrm>
        </p:spPr>
        <p:txBody>
          <a:bodyPr>
            <a:normAutofit/>
          </a:bodyPr>
          <a:lstStyle>
            <a:lvl1pPr marL="0" indent="0">
              <a:buNone/>
              <a:defRPr sz="2000"/>
            </a:lvl1pPr>
          </a:lstStyle>
          <a:p>
            <a:pPr lvl="0"/>
            <a:r>
              <a:rPr lang="en-US" dirty="0" smtClean="0"/>
              <a:t>Type question here</a:t>
            </a:r>
          </a:p>
        </p:txBody>
      </p:sp>
    </p:spTree>
    <p:extLst>
      <p:ext uri="{BB962C8B-B14F-4D97-AF65-F5344CB8AC3E}">
        <p14:creationId xmlns:p14="http://schemas.microsoft.com/office/powerpoint/2010/main" val="29253651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hevron 50"/>
          <p:cNvSpPr/>
          <p:nvPr/>
        </p:nvSpPr>
        <p:spPr>
          <a:xfrm>
            <a:off x="3021106"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ROLLING</a:t>
            </a:r>
            <a:r>
              <a:rPr lang="en-GB" sz="2800" b="0" baseline="0" dirty="0" smtClean="0">
                <a:solidFill>
                  <a:schemeClr val="bg1"/>
                </a:solidFill>
              </a:rPr>
              <a:t> RECALL</a:t>
            </a:r>
            <a:endParaRPr lang="en-GB" sz="16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6126502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smtClean="0"/>
                        <a:t>QUESTION</a:t>
                      </a:r>
                      <a:endParaRPr lang="en-GB" b="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smtClean="0"/>
                        <a:t>ANSWER</a:t>
                      </a:r>
                      <a:endParaRPr lang="en-GB" b="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smtClean="0"/>
                        <a:t>QUESTION</a:t>
                      </a:r>
                      <a:endParaRPr lang="en-GB" b="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smtClean="0"/>
                        <a:t>ANSWER</a:t>
                      </a:r>
                      <a:endParaRPr lang="en-GB" b="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smtClean="0">
                          <a:solidFill>
                            <a:srgbClr val="002060"/>
                          </a:solidFill>
                        </a:rPr>
                        <a:t>1</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smtClean="0">
                          <a:solidFill>
                            <a:srgbClr val="002060"/>
                          </a:solidFill>
                        </a:rPr>
                        <a:t>6</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smtClean="0">
                          <a:solidFill>
                            <a:srgbClr val="002060"/>
                          </a:solidFill>
                        </a:rPr>
                        <a:t>2</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smtClean="0">
                          <a:solidFill>
                            <a:srgbClr val="002060"/>
                          </a:solidFill>
                        </a:rPr>
                        <a:t>7</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smtClean="0">
                          <a:solidFill>
                            <a:srgbClr val="002060"/>
                          </a:solidFill>
                        </a:rPr>
                        <a:t>3</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smtClean="0">
                          <a:solidFill>
                            <a:srgbClr val="002060"/>
                          </a:solidFill>
                        </a:rPr>
                        <a:t>8</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smtClean="0">
                          <a:solidFill>
                            <a:srgbClr val="002060"/>
                          </a:solidFill>
                        </a:rPr>
                        <a:t>4</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smtClean="0">
                          <a:solidFill>
                            <a:srgbClr val="002060"/>
                          </a:solidFill>
                        </a:rPr>
                        <a:t>9</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smtClean="0">
                          <a:solidFill>
                            <a:srgbClr val="002060"/>
                          </a:solidFill>
                        </a:rPr>
                        <a:t>5</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smtClean="0">
                          <a:solidFill>
                            <a:srgbClr val="002060"/>
                          </a:solidFill>
                        </a:rPr>
                        <a:t>10</a:t>
                      </a:r>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8" y="179294"/>
            <a:ext cx="11734800" cy="400110"/>
          </a:xfrm>
          <a:prstGeom prst="rect">
            <a:avLst/>
          </a:prstGeom>
          <a:noFill/>
        </p:spPr>
        <p:txBody>
          <a:bodyPr wrap="square" rtlCol="0">
            <a:spAutoFit/>
          </a:bodyPr>
          <a:lstStyle/>
          <a:p>
            <a:r>
              <a:rPr lang="en-GB" sz="2000" b="1" i="1" dirty="0" smtClean="0">
                <a:solidFill>
                  <a:srgbClr val="002060"/>
                </a:solidFill>
              </a:rPr>
              <a:t>How much have you</a:t>
            </a:r>
            <a:r>
              <a:rPr lang="en-GB" sz="2000" b="1" i="1" baseline="0" dirty="0" smtClean="0">
                <a:solidFill>
                  <a:srgbClr val="002060"/>
                </a:solidFill>
              </a:rPr>
              <a:t> remembered from recent lessons? Answer all these questions from memory, in silence.</a:t>
            </a:r>
            <a:endParaRPr lang="en-GB" sz="2000" b="1" i="1" dirty="0">
              <a:solidFill>
                <a:srgbClr val="002060"/>
              </a:solidFill>
            </a:endParaRPr>
          </a:p>
        </p:txBody>
      </p:sp>
      <p:sp>
        <p:nvSpPr>
          <p:cNvPr id="7" name="Text Placeholder 5"/>
          <p:cNvSpPr>
            <a:spLocks noGrp="1"/>
          </p:cNvSpPr>
          <p:nvPr>
            <p:ph type="body" sz="quarter" idx="10" hasCustomPrompt="1"/>
          </p:nvPr>
        </p:nvSpPr>
        <p:spPr>
          <a:xfrm>
            <a:off x="2142565" y="1165412"/>
            <a:ext cx="3864535" cy="887227"/>
          </a:xfrm>
        </p:spPr>
        <p:txBody>
          <a:bodyPr>
            <a:normAutofit/>
          </a:bodyPr>
          <a:lstStyle>
            <a:lvl1pPr marL="0" indent="0">
              <a:buNone/>
              <a:defRPr sz="2000"/>
            </a:lvl1pPr>
          </a:lstStyle>
          <a:p>
            <a:pPr lvl="0"/>
            <a:r>
              <a:rPr lang="en-US" dirty="0" smtClean="0"/>
              <a:t>Type answer here</a:t>
            </a:r>
          </a:p>
        </p:txBody>
      </p:sp>
      <p:sp>
        <p:nvSpPr>
          <p:cNvPr id="8" name="Text Placeholder 5"/>
          <p:cNvSpPr>
            <a:spLocks noGrp="1"/>
          </p:cNvSpPr>
          <p:nvPr>
            <p:ph type="body" sz="quarter" idx="11" hasCustomPrompt="1"/>
          </p:nvPr>
        </p:nvSpPr>
        <p:spPr>
          <a:xfrm>
            <a:off x="2142565" y="2157471"/>
            <a:ext cx="3864535" cy="887227"/>
          </a:xfrm>
        </p:spPr>
        <p:txBody>
          <a:bodyPr>
            <a:normAutofit/>
          </a:bodyPr>
          <a:lstStyle>
            <a:lvl1pPr marL="0" indent="0">
              <a:buNone/>
              <a:defRPr sz="2000"/>
            </a:lvl1pPr>
          </a:lstStyle>
          <a:p>
            <a:pPr lvl="0"/>
            <a:r>
              <a:rPr lang="en-US" dirty="0" smtClean="0"/>
              <a:t>Type answer here</a:t>
            </a:r>
          </a:p>
        </p:txBody>
      </p:sp>
      <p:sp>
        <p:nvSpPr>
          <p:cNvPr id="9" name="Text Placeholder 5"/>
          <p:cNvSpPr>
            <a:spLocks noGrp="1"/>
          </p:cNvSpPr>
          <p:nvPr>
            <p:ph type="body" sz="quarter" idx="12" hasCustomPrompt="1"/>
          </p:nvPr>
        </p:nvSpPr>
        <p:spPr>
          <a:xfrm>
            <a:off x="2142564" y="3134677"/>
            <a:ext cx="3864535" cy="887227"/>
          </a:xfrm>
        </p:spPr>
        <p:txBody>
          <a:bodyPr>
            <a:normAutofit/>
          </a:bodyPr>
          <a:lstStyle>
            <a:lvl1pPr marL="0" indent="0">
              <a:buNone/>
              <a:defRPr sz="2000"/>
            </a:lvl1pPr>
          </a:lstStyle>
          <a:p>
            <a:pPr lvl="0"/>
            <a:r>
              <a:rPr lang="en-US" dirty="0" smtClean="0"/>
              <a:t>Type answer here</a:t>
            </a:r>
          </a:p>
        </p:txBody>
      </p:sp>
      <p:sp>
        <p:nvSpPr>
          <p:cNvPr id="10" name="Text Placeholder 5"/>
          <p:cNvSpPr>
            <a:spLocks noGrp="1"/>
          </p:cNvSpPr>
          <p:nvPr>
            <p:ph type="body" sz="quarter" idx="13" hasCustomPrompt="1"/>
          </p:nvPr>
        </p:nvSpPr>
        <p:spPr>
          <a:xfrm>
            <a:off x="2142563" y="4171725"/>
            <a:ext cx="3864535" cy="887227"/>
          </a:xfrm>
        </p:spPr>
        <p:txBody>
          <a:bodyPr>
            <a:normAutofit/>
          </a:bodyPr>
          <a:lstStyle>
            <a:lvl1pPr marL="0" indent="0">
              <a:buNone/>
              <a:defRPr sz="2000"/>
            </a:lvl1pPr>
          </a:lstStyle>
          <a:p>
            <a:pPr lvl="0"/>
            <a:r>
              <a:rPr lang="en-US" dirty="0" smtClean="0"/>
              <a:t>Type answer here</a:t>
            </a:r>
          </a:p>
        </p:txBody>
      </p:sp>
      <p:sp>
        <p:nvSpPr>
          <p:cNvPr id="11" name="Text Placeholder 5"/>
          <p:cNvSpPr>
            <a:spLocks noGrp="1"/>
          </p:cNvSpPr>
          <p:nvPr>
            <p:ph type="body" sz="quarter" idx="14" hasCustomPrompt="1"/>
          </p:nvPr>
        </p:nvSpPr>
        <p:spPr>
          <a:xfrm>
            <a:off x="2142563" y="5163784"/>
            <a:ext cx="3864535" cy="887227"/>
          </a:xfrm>
        </p:spPr>
        <p:txBody>
          <a:bodyPr>
            <a:normAutofit/>
          </a:bodyPr>
          <a:lstStyle>
            <a:lvl1pPr marL="0" indent="0">
              <a:buNone/>
              <a:defRPr sz="2000"/>
            </a:lvl1pPr>
          </a:lstStyle>
          <a:p>
            <a:pPr lvl="0"/>
            <a:r>
              <a:rPr lang="en-US" dirty="0" smtClean="0"/>
              <a:t>Type answer here</a:t>
            </a:r>
          </a:p>
        </p:txBody>
      </p:sp>
      <p:sp>
        <p:nvSpPr>
          <p:cNvPr id="12" name="Text Placeholder 5"/>
          <p:cNvSpPr>
            <a:spLocks noGrp="1"/>
          </p:cNvSpPr>
          <p:nvPr>
            <p:ph type="body" sz="quarter" idx="15" hasCustomPrompt="1"/>
          </p:nvPr>
        </p:nvSpPr>
        <p:spPr>
          <a:xfrm>
            <a:off x="8040593" y="1165412"/>
            <a:ext cx="3864535" cy="887227"/>
          </a:xfrm>
        </p:spPr>
        <p:txBody>
          <a:bodyPr>
            <a:normAutofit/>
          </a:bodyPr>
          <a:lstStyle>
            <a:lvl1pPr marL="0" indent="0">
              <a:buNone/>
              <a:defRPr sz="2000"/>
            </a:lvl1pPr>
          </a:lstStyle>
          <a:p>
            <a:pPr lvl="0"/>
            <a:r>
              <a:rPr lang="en-US" dirty="0" smtClean="0"/>
              <a:t>Type answer here</a:t>
            </a:r>
          </a:p>
        </p:txBody>
      </p:sp>
      <p:sp>
        <p:nvSpPr>
          <p:cNvPr id="13" name="Text Placeholder 5"/>
          <p:cNvSpPr>
            <a:spLocks noGrp="1"/>
          </p:cNvSpPr>
          <p:nvPr>
            <p:ph type="body" sz="quarter" idx="16" hasCustomPrompt="1"/>
          </p:nvPr>
        </p:nvSpPr>
        <p:spPr>
          <a:xfrm>
            <a:off x="8040593" y="2157471"/>
            <a:ext cx="3864535" cy="887227"/>
          </a:xfrm>
        </p:spPr>
        <p:txBody>
          <a:bodyPr>
            <a:normAutofit/>
          </a:bodyPr>
          <a:lstStyle>
            <a:lvl1pPr marL="0" indent="0">
              <a:buNone/>
              <a:defRPr sz="2000"/>
            </a:lvl1pPr>
          </a:lstStyle>
          <a:p>
            <a:pPr lvl="0"/>
            <a:r>
              <a:rPr lang="en-US" dirty="0" smtClean="0"/>
              <a:t>Type answer here</a:t>
            </a:r>
          </a:p>
        </p:txBody>
      </p:sp>
      <p:sp>
        <p:nvSpPr>
          <p:cNvPr id="14" name="Text Placeholder 5"/>
          <p:cNvSpPr>
            <a:spLocks noGrp="1"/>
          </p:cNvSpPr>
          <p:nvPr>
            <p:ph type="body" sz="quarter" idx="17" hasCustomPrompt="1"/>
          </p:nvPr>
        </p:nvSpPr>
        <p:spPr>
          <a:xfrm>
            <a:off x="8040592" y="3134677"/>
            <a:ext cx="3864535" cy="887227"/>
          </a:xfrm>
        </p:spPr>
        <p:txBody>
          <a:bodyPr>
            <a:normAutofit/>
          </a:bodyPr>
          <a:lstStyle>
            <a:lvl1pPr marL="0" indent="0">
              <a:buNone/>
              <a:defRPr sz="2000"/>
            </a:lvl1pPr>
          </a:lstStyle>
          <a:p>
            <a:pPr lvl="0"/>
            <a:r>
              <a:rPr lang="en-US" dirty="0" smtClean="0"/>
              <a:t>Type answer here</a:t>
            </a:r>
          </a:p>
        </p:txBody>
      </p:sp>
      <p:sp>
        <p:nvSpPr>
          <p:cNvPr id="15" name="Text Placeholder 5"/>
          <p:cNvSpPr>
            <a:spLocks noGrp="1"/>
          </p:cNvSpPr>
          <p:nvPr>
            <p:ph type="body" sz="quarter" idx="18" hasCustomPrompt="1"/>
          </p:nvPr>
        </p:nvSpPr>
        <p:spPr>
          <a:xfrm>
            <a:off x="8040591" y="4171725"/>
            <a:ext cx="3864535" cy="887227"/>
          </a:xfrm>
        </p:spPr>
        <p:txBody>
          <a:bodyPr>
            <a:normAutofit/>
          </a:bodyPr>
          <a:lstStyle>
            <a:lvl1pPr marL="0" indent="0">
              <a:buNone/>
              <a:defRPr sz="2000"/>
            </a:lvl1pPr>
          </a:lstStyle>
          <a:p>
            <a:pPr lvl="0"/>
            <a:r>
              <a:rPr lang="en-US" dirty="0" smtClean="0"/>
              <a:t>Type answer here</a:t>
            </a:r>
          </a:p>
        </p:txBody>
      </p:sp>
      <p:sp>
        <p:nvSpPr>
          <p:cNvPr id="16" name="Text Placeholder 5"/>
          <p:cNvSpPr>
            <a:spLocks noGrp="1"/>
          </p:cNvSpPr>
          <p:nvPr>
            <p:ph type="body" sz="quarter" idx="19" hasCustomPrompt="1"/>
          </p:nvPr>
        </p:nvSpPr>
        <p:spPr>
          <a:xfrm>
            <a:off x="8040591" y="5163784"/>
            <a:ext cx="3864535" cy="887227"/>
          </a:xfrm>
        </p:spPr>
        <p:txBody>
          <a:bodyPr>
            <a:normAutofit/>
          </a:bodyPr>
          <a:lstStyle>
            <a:lvl1pPr marL="0" indent="0">
              <a:buNone/>
              <a:defRPr sz="2000"/>
            </a:lvl1pPr>
          </a:lstStyle>
          <a:p>
            <a:pPr lvl="0"/>
            <a:r>
              <a:rPr lang="en-US" dirty="0" smtClean="0"/>
              <a:t>Type answer here</a:t>
            </a:r>
          </a:p>
        </p:txBody>
      </p:sp>
      <p:sp>
        <p:nvSpPr>
          <p:cNvPr id="17" name="Text Placeholder 5"/>
          <p:cNvSpPr>
            <a:spLocks noGrp="1"/>
          </p:cNvSpPr>
          <p:nvPr>
            <p:ph type="body" sz="quarter" idx="20" hasCustomPrompt="1"/>
          </p:nvPr>
        </p:nvSpPr>
        <p:spPr>
          <a:xfrm>
            <a:off x="457201" y="1165412"/>
            <a:ext cx="1523999" cy="887227"/>
          </a:xfrm>
        </p:spPr>
        <p:txBody>
          <a:bodyPr>
            <a:normAutofit/>
          </a:bodyPr>
          <a:lstStyle>
            <a:lvl1pPr marL="0" indent="0">
              <a:buNone/>
              <a:defRPr sz="1600"/>
            </a:lvl1pPr>
          </a:lstStyle>
          <a:p>
            <a:pPr lvl="0"/>
            <a:r>
              <a:rPr lang="en-US" dirty="0" smtClean="0"/>
              <a:t>Type question keyword here</a:t>
            </a:r>
          </a:p>
        </p:txBody>
      </p:sp>
      <p:sp>
        <p:nvSpPr>
          <p:cNvPr id="18" name="Text Placeholder 5"/>
          <p:cNvSpPr>
            <a:spLocks noGrp="1"/>
          </p:cNvSpPr>
          <p:nvPr>
            <p:ph type="body" sz="quarter" idx="21" hasCustomPrompt="1"/>
          </p:nvPr>
        </p:nvSpPr>
        <p:spPr>
          <a:xfrm>
            <a:off x="457201" y="2157471"/>
            <a:ext cx="1523999" cy="887227"/>
          </a:xfrm>
        </p:spPr>
        <p:txBody>
          <a:bodyPr>
            <a:normAutofit/>
          </a:bodyPr>
          <a:lstStyle>
            <a:lvl1pPr marL="0" indent="0">
              <a:buNone/>
              <a:defRPr sz="1600"/>
            </a:lvl1pPr>
          </a:lstStyle>
          <a:p>
            <a:pPr lvl="0"/>
            <a:r>
              <a:rPr lang="en-US" dirty="0" smtClean="0"/>
              <a:t>Type question Keyword here</a:t>
            </a:r>
          </a:p>
        </p:txBody>
      </p:sp>
      <p:sp>
        <p:nvSpPr>
          <p:cNvPr id="19" name="Text Placeholder 5"/>
          <p:cNvSpPr>
            <a:spLocks noGrp="1"/>
          </p:cNvSpPr>
          <p:nvPr>
            <p:ph type="body" sz="quarter" idx="22" hasCustomPrompt="1"/>
          </p:nvPr>
        </p:nvSpPr>
        <p:spPr>
          <a:xfrm>
            <a:off x="457200" y="3134677"/>
            <a:ext cx="1523999" cy="887227"/>
          </a:xfrm>
        </p:spPr>
        <p:txBody>
          <a:bodyPr>
            <a:normAutofit/>
          </a:bodyPr>
          <a:lstStyle>
            <a:lvl1pPr marL="0" indent="0">
              <a:buNone/>
              <a:defRPr sz="1600"/>
            </a:lvl1pPr>
          </a:lstStyle>
          <a:p>
            <a:pPr lvl="0"/>
            <a:r>
              <a:rPr lang="en-US" dirty="0" smtClean="0"/>
              <a:t>Type question Keyword here</a:t>
            </a:r>
          </a:p>
        </p:txBody>
      </p:sp>
      <p:sp>
        <p:nvSpPr>
          <p:cNvPr id="20" name="Text Placeholder 5"/>
          <p:cNvSpPr>
            <a:spLocks noGrp="1"/>
          </p:cNvSpPr>
          <p:nvPr>
            <p:ph type="body" sz="quarter" idx="23" hasCustomPrompt="1"/>
          </p:nvPr>
        </p:nvSpPr>
        <p:spPr>
          <a:xfrm>
            <a:off x="457199" y="4171725"/>
            <a:ext cx="1523999" cy="887227"/>
          </a:xfrm>
        </p:spPr>
        <p:txBody>
          <a:bodyPr>
            <a:normAutofit/>
          </a:bodyPr>
          <a:lstStyle>
            <a:lvl1pPr marL="0" indent="0">
              <a:buNone/>
              <a:defRPr sz="1600"/>
            </a:lvl1pPr>
          </a:lstStyle>
          <a:p>
            <a:pPr lvl="0"/>
            <a:r>
              <a:rPr lang="en-US" dirty="0" smtClean="0"/>
              <a:t>Type question Keyword here</a:t>
            </a:r>
          </a:p>
        </p:txBody>
      </p:sp>
      <p:sp>
        <p:nvSpPr>
          <p:cNvPr id="21" name="Text Placeholder 5"/>
          <p:cNvSpPr>
            <a:spLocks noGrp="1"/>
          </p:cNvSpPr>
          <p:nvPr>
            <p:ph type="body" sz="quarter" idx="24" hasCustomPrompt="1"/>
          </p:nvPr>
        </p:nvSpPr>
        <p:spPr>
          <a:xfrm>
            <a:off x="457199" y="5163784"/>
            <a:ext cx="1523999" cy="887227"/>
          </a:xfrm>
        </p:spPr>
        <p:txBody>
          <a:bodyPr>
            <a:normAutofit/>
          </a:bodyPr>
          <a:lstStyle>
            <a:lvl1pPr marL="0" indent="0">
              <a:buNone/>
              <a:defRPr sz="1600"/>
            </a:lvl1pPr>
          </a:lstStyle>
          <a:p>
            <a:pPr lvl="0"/>
            <a:r>
              <a:rPr lang="en-US" dirty="0" smtClean="0"/>
              <a:t>Type question Keyword here</a:t>
            </a:r>
          </a:p>
        </p:txBody>
      </p:sp>
      <p:sp>
        <p:nvSpPr>
          <p:cNvPr id="22" name="Text Placeholder 5"/>
          <p:cNvSpPr>
            <a:spLocks noGrp="1"/>
          </p:cNvSpPr>
          <p:nvPr>
            <p:ph type="body" sz="quarter" idx="25" hasCustomPrompt="1"/>
          </p:nvPr>
        </p:nvSpPr>
        <p:spPr>
          <a:xfrm>
            <a:off x="6338048" y="1165412"/>
            <a:ext cx="1523999" cy="887227"/>
          </a:xfrm>
        </p:spPr>
        <p:txBody>
          <a:bodyPr>
            <a:normAutofit/>
          </a:bodyPr>
          <a:lstStyle>
            <a:lvl1pPr marL="0" indent="0">
              <a:buNone/>
              <a:defRPr sz="1600"/>
            </a:lvl1pPr>
          </a:lstStyle>
          <a:p>
            <a:pPr lvl="0"/>
            <a:r>
              <a:rPr lang="en-US" dirty="0" smtClean="0"/>
              <a:t>Type question Keyword here</a:t>
            </a:r>
          </a:p>
        </p:txBody>
      </p:sp>
      <p:sp>
        <p:nvSpPr>
          <p:cNvPr id="23" name="Text Placeholder 5"/>
          <p:cNvSpPr>
            <a:spLocks noGrp="1"/>
          </p:cNvSpPr>
          <p:nvPr>
            <p:ph type="body" sz="quarter" idx="26" hasCustomPrompt="1"/>
          </p:nvPr>
        </p:nvSpPr>
        <p:spPr>
          <a:xfrm>
            <a:off x="6338048" y="2157471"/>
            <a:ext cx="1523999" cy="887227"/>
          </a:xfrm>
        </p:spPr>
        <p:txBody>
          <a:bodyPr>
            <a:normAutofit/>
          </a:bodyPr>
          <a:lstStyle>
            <a:lvl1pPr marL="0" indent="0">
              <a:buNone/>
              <a:defRPr sz="1600"/>
            </a:lvl1pPr>
          </a:lstStyle>
          <a:p>
            <a:pPr lvl="0"/>
            <a:r>
              <a:rPr lang="en-US" dirty="0" smtClean="0"/>
              <a:t>Type question Keyword here</a:t>
            </a:r>
          </a:p>
        </p:txBody>
      </p:sp>
      <p:sp>
        <p:nvSpPr>
          <p:cNvPr id="24" name="Text Placeholder 5"/>
          <p:cNvSpPr>
            <a:spLocks noGrp="1"/>
          </p:cNvSpPr>
          <p:nvPr>
            <p:ph type="body" sz="quarter" idx="27" hasCustomPrompt="1"/>
          </p:nvPr>
        </p:nvSpPr>
        <p:spPr>
          <a:xfrm>
            <a:off x="6338047" y="3134677"/>
            <a:ext cx="1523999" cy="887227"/>
          </a:xfrm>
        </p:spPr>
        <p:txBody>
          <a:bodyPr>
            <a:normAutofit/>
          </a:bodyPr>
          <a:lstStyle>
            <a:lvl1pPr marL="0" indent="0">
              <a:buNone/>
              <a:defRPr sz="1600"/>
            </a:lvl1pPr>
          </a:lstStyle>
          <a:p>
            <a:pPr lvl="0"/>
            <a:r>
              <a:rPr lang="en-US" dirty="0" smtClean="0"/>
              <a:t>Type question Keyword here</a:t>
            </a:r>
          </a:p>
        </p:txBody>
      </p:sp>
      <p:sp>
        <p:nvSpPr>
          <p:cNvPr id="25" name="Text Placeholder 5"/>
          <p:cNvSpPr>
            <a:spLocks noGrp="1"/>
          </p:cNvSpPr>
          <p:nvPr>
            <p:ph type="body" sz="quarter" idx="28" hasCustomPrompt="1"/>
          </p:nvPr>
        </p:nvSpPr>
        <p:spPr>
          <a:xfrm>
            <a:off x="6338046" y="4171725"/>
            <a:ext cx="1523999" cy="887227"/>
          </a:xfrm>
        </p:spPr>
        <p:txBody>
          <a:bodyPr>
            <a:normAutofit/>
          </a:bodyPr>
          <a:lstStyle>
            <a:lvl1pPr marL="0" indent="0">
              <a:buNone/>
              <a:defRPr sz="1600"/>
            </a:lvl1pPr>
          </a:lstStyle>
          <a:p>
            <a:pPr lvl="0"/>
            <a:r>
              <a:rPr lang="en-US" dirty="0" smtClean="0"/>
              <a:t>Type question Keyword here</a:t>
            </a:r>
          </a:p>
        </p:txBody>
      </p:sp>
      <p:sp>
        <p:nvSpPr>
          <p:cNvPr id="26" name="Text Placeholder 5"/>
          <p:cNvSpPr>
            <a:spLocks noGrp="1"/>
          </p:cNvSpPr>
          <p:nvPr>
            <p:ph type="body" sz="quarter" idx="29" hasCustomPrompt="1"/>
          </p:nvPr>
        </p:nvSpPr>
        <p:spPr>
          <a:xfrm>
            <a:off x="6338046" y="5163784"/>
            <a:ext cx="1523999" cy="887227"/>
          </a:xfrm>
        </p:spPr>
        <p:txBody>
          <a:bodyPr>
            <a:normAutofit/>
          </a:bodyPr>
          <a:lstStyle>
            <a:lvl1pPr marL="0" indent="0">
              <a:buNone/>
              <a:defRPr sz="1600"/>
            </a:lvl1pPr>
          </a:lstStyle>
          <a:p>
            <a:pPr lvl="0"/>
            <a:r>
              <a:rPr lang="en-US" dirty="0" smtClean="0"/>
              <a:t>Type question Keyword here</a:t>
            </a:r>
          </a:p>
        </p:txBody>
      </p:sp>
    </p:spTree>
    <p:extLst>
      <p:ext uri="{BB962C8B-B14F-4D97-AF65-F5344CB8AC3E}">
        <p14:creationId xmlns:p14="http://schemas.microsoft.com/office/powerpoint/2010/main" val="39745534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REVISE</a:t>
            </a:r>
            <a:endParaRPr lang="en-GB" sz="1600" b="0" dirty="0">
              <a:solidFill>
                <a:schemeClr val="bg1"/>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PRACTICE</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CHECK</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11285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5" y="496540"/>
            <a:ext cx="2446669" cy="723275"/>
          </a:xfrm>
          <a:prstGeom prst="rect">
            <a:avLst/>
          </a:prstGeom>
          <a:solidFill>
            <a:srgbClr val="DAE3F3"/>
          </a:solidFill>
        </p:spPr>
        <p:txBody>
          <a:bodyPr wrap="square" rtlCol="0">
            <a:spAutoFit/>
          </a:bodyPr>
          <a:lstStyle/>
          <a:p>
            <a:pPr marL="0" indent="0" algn="ctr">
              <a:spcAft>
                <a:spcPts val="300"/>
              </a:spcAft>
              <a:buFont typeface="Arial" panose="020B0604020202020204" pitchFamily="34" charset="0"/>
              <a:buNone/>
            </a:pPr>
            <a:r>
              <a:rPr lang="en-GB" sz="1200" dirty="0" smtClean="0">
                <a:solidFill>
                  <a:srgbClr val="0B5196"/>
                </a:solidFill>
                <a:latin typeface="+mn-lt"/>
              </a:rPr>
              <a:t>Clear instruction and modelling</a:t>
            </a:r>
          </a:p>
          <a:p>
            <a:pPr marL="0" indent="0" algn="ctr">
              <a:spcAft>
                <a:spcPts val="300"/>
              </a:spcAft>
              <a:buFont typeface="Arial" panose="020B0604020202020204" pitchFamily="34" charset="0"/>
              <a:buNone/>
            </a:pPr>
            <a:r>
              <a:rPr lang="en-GB" sz="1200" dirty="0" smtClean="0">
                <a:solidFill>
                  <a:srgbClr val="0B5196"/>
                </a:solidFill>
                <a:latin typeface="+mn-lt"/>
              </a:rPr>
              <a:t>Model Reading Strategies </a:t>
            </a:r>
          </a:p>
          <a:p>
            <a:pPr marL="0" indent="0" algn="ctr">
              <a:spcAft>
                <a:spcPts val="300"/>
              </a:spcAft>
              <a:buFont typeface="Arial" panose="020B0604020202020204" pitchFamily="34" charset="0"/>
              <a:buNone/>
            </a:pPr>
            <a:r>
              <a:rPr lang="en-GB" sz="1200" dirty="0" smtClean="0">
                <a:solidFill>
                  <a:srgbClr val="0B5196"/>
                </a:solidFill>
                <a:latin typeface="+mn-lt"/>
              </a:rPr>
              <a:t>Use Knowledge Organiser</a:t>
            </a:r>
          </a:p>
        </p:txBody>
      </p:sp>
      <p:sp>
        <p:nvSpPr>
          <p:cNvPr id="19" name="TextBox 18"/>
          <p:cNvSpPr txBox="1"/>
          <p:nvPr/>
        </p:nvSpPr>
        <p:spPr>
          <a:xfrm>
            <a:off x="9052206" y="488379"/>
            <a:ext cx="2688823" cy="723275"/>
          </a:xfrm>
          <a:prstGeom prst="rect">
            <a:avLst/>
          </a:prstGeom>
          <a:solidFill>
            <a:srgbClr val="DAE3F3"/>
          </a:solid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200" dirty="0" smtClean="0">
                <a:solidFill>
                  <a:srgbClr val="0B5196"/>
                </a:solidFill>
                <a:latin typeface="+mn-lt"/>
              </a:rPr>
              <a:t>Remove scaffolding when</a:t>
            </a:r>
            <a:r>
              <a:rPr lang="en-GB" sz="1200" baseline="0" dirty="0" smtClean="0">
                <a:solidFill>
                  <a:srgbClr val="0B5196"/>
                </a:solidFill>
                <a:latin typeface="+mn-lt"/>
              </a:rPr>
              <a:t> appropriate</a:t>
            </a:r>
            <a:endParaRPr lang="en-GB" sz="1200" dirty="0" smtClean="0">
              <a:solidFill>
                <a:srgbClr val="0B5196"/>
              </a:solidFill>
              <a:latin typeface="+mn-lt"/>
            </a:endParaRPr>
          </a:p>
          <a:p>
            <a:pPr marL="0" indent="0" algn="ctr">
              <a:spcAft>
                <a:spcPts val="300"/>
              </a:spcAft>
              <a:buFont typeface="Arial" panose="020B0604020202020204" pitchFamily="34" charset="0"/>
              <a:buNone/>
            </a:pPr>
            <a:r>
              <a:rPr lang="en-GB" sz="1200" dirty="0" smtClean="0">
                <a:solidFill>
                  <a:srgbClr val="0B5196"/>
                </a:solidFill>
                <a:latin typeface="+mn-lt"/>
              </a:rPr>
              <a:t>Connect with existing knowledge</a:t>
            </a:r>
          </a:p>
          <a:p>
            <a:pPr marL="0" indent="0" algn="ctr">
              <a:spcAft>
                <a:spcPts val="300"/>
              </a:spcAft>
              <a:buFont typeface="Arial" panose="020B0604020202020204" pitchFamily="34" charset="0"/>
              <a:buNone/>
            </a:pPr>
            <a:r>
              <a:rPr lang="en-GB" sz="1200" dirty="0" smtClean="0">
                <a:solidFill>
                  <a:srgbClr val="0B5196"/>
                </a:solidFill>
                <a:latin typeface="+mn-lt"/>
              </a:rPr>
              <a:t>Capture in writing or performance</a:t>
            </a:r>
          </a:p>
        </p:txBody>
      </p:sp>
      <p:sp>
        <p:nvSpPr>
          <p:cNvPr id="11" name="Pentagon 10"/>
          <p:cNvSpPr/>
          <p:nvPr/>
        </p:nvSpPr>
        <p:spPr>
          <a:xfrm>
            <a:off x="169863" y="130890"/>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3061553" y="130890"/>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963055" y="130890"/>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860464" y="130890"/>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7" name="TextBox 16"/>
          <p:cNvSpPr txBox="1"/>
          <p:nvPr/>
        </p:nvSpPr>
        <p:spPr>
          <a:xfrm>
            <a:off x="258328" y="475131"/>
            <a:ext cx="2666487"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200" dirty="0" smtClean="0">
                <a:solidFill>
                  <a:srgbClr val="0B5196"/>
                </a:solidFill>
                <a:latin typeface="+mn-lt"/>
              </a:rPr>
              <a:t>Space recent and long term knowledge </a:t>
            </a:r>
          </a:p>
          <a:p>
            <a:pPr marL="0" marR="0" lvl="0" indent="0" algn="ct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200" dirty="0" smtClean="0">
                <a:solidFill>
                  <a:srgbClr val="0B5196"/>
                </a:solidFill>
                <a:latin typeface="+mn-lt"/>
              </a:rPr>
              <a:t>Misconceptions from Track &amp; Transfer</a:t>
            </a:r>
          </a:p>
          <a:p>
            <a:pPr marL="0" marR="0" lvl="0" indent="0" algn="ct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200" dirty="0" smtClean="0">
                <a:solidFill>
                  <a:srgbClr val="0B5196"/>
                </a:solidFill>
                <a:latin typeface="+mn-lt"/>
              </a:rPr>
              <a:t>Connect to KO &amp; home learning</a:t>
            </a:r>
          </a:p>
        </p:txBody>
      </p:sp>
      <p:sp>
        <p:nvSpPr>
          <p:cNvPr id="21" name="TextBox 20"/>
          <p:cNvSpPr txBox="1"/>
          <p:nvPr/>
        </p:nvSpPr>
        <p:spPr>
          <a:xfrm>
            <a:off x="6291538" y="496542"/>
            <a:ext cx="2494947" cy="723275"/>
          </a:xfrm>
          <a:prstGeom prst="rect">
            <a:avLst/>
          </a:prstGeom>
          <a:noFill/>
        </p:spPr>
        <p:txBody>
          <a:bodyPr wrap="square" rtlCol="0">
            <a:spAutoFit/>
          </a:bodyPr>
          <a:lstStyle/>
          <a:p>
            <a:pPr marL="0" indent="0" algn="ctr">
              <a:spcAft>
                <a:spcPts val="300"/>
              </a:spcAft>
              <a:buFont typeface="Arial" panose="020B0604020202020204" pitchFamily="34" charset="0"/>
              <a:buNone/>
            </a:pPr>
            <a:r>
              <a:rPr lang="en-GB" sz="1200" dirty="0" smtClean="0">
                <a:solidFill>
                  <a:srgbClr val="0B5196"/>
                </a:solidFill>
                <a:latin typeface="+mn-lt"/>
              </a:rPr>
              <a:t>Add scaffolding where required</a:t>
            </a:r>
          </a:p>
          <a:p>
            <a:pPr marL="0" indent="0" algn="ctr">
              <a:spcAft>
                <a:spcPts val="300"/>
              </a:spcAft>
              <a:buFont typeface="Arial" panose="020B0604020202020204" pitchFamily="34" charset="0"/>
              <a:buNone/>
            </a:pPr>
            <a:r>
              <a:rPr lang="en-GB" sz="1200" dirty="0" smtClean="0">
                <a:solidFill>
                  <a:srgbClr val="0B5196"/>
                </a:solidFill>
                <a:latin typeface="+mn-lt"/>
              </a:rPr>
              <a:t>Use whiteboards &amp; visualisers</a:t>
            </a:r>
          </a:p>
          <a:p>
            <a:pPr marL="0" indent="0" algn="ctr">
              <a:spcAft>
                <a:spcPts val="300"/>
              </a:spcAft>
              <a:buFont typeface="Arial" panose="020B0604020202020204" pitchFamily="34" charset="0"/>
              <a:buNone/>
            </a:pPr>
            <a:r>
              <a:rPr lang="en-GB" sz="1200" dirty="0" smtClean="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smtClean="0">
                <a:solidFill>
                  <a:schemeClr val="bg1"/>
                </a:solidFill>
              </a:rPr>
              <a:t>PRACTISE</a:t>
            </a:r>
            <a:endParaRPr lang="en-GB" sz="2400" b="0" dirty="0">
              <a:solidFill>
                <a:schemeClr val="bg1"/>
              </a:solidFill>
            </a:endParaRP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smtClean="0">
                <a:solidFill>
                  <a:schemeClr val="bg1"/>
                </a:solidFill>
              </a:rPr>
              <a:t>RETRIEVE</a:t>
            </a:r>
            <a:endParaRPr lang="en-GB" sz="2400" b="0" dirty="0">
              <a:solidFill>
                <a:schemeClr val="bg1"/>
              </a:solidFill>
            </a:endParaRP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smtClean="0">
                <a:solidFill>
                  <a:schemeClr val="bg1"/>
                </a:solidFill>
              </a:rPr>
              <a:t>INSTRUCT</a:t>
            </a:r>
            <a:endParaRPr lang="en-GB" sz="2400" b="0" dirty="0">
              <a:solidFill>
                <a:schemeClr val="bg1"/>
              </a:solidFill>
            </a:endParaRP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smtClean="0">
                <a:solidFill>
                  <a:schemeClr val="bg1"/>
                </a:solidFill>
              </a:rPr>
              <a:t>SECURE</a:t>
            </a:r>
            <a:endParaRPr lang="en-GB" sz="2400" b="0" dirty="0">
              <a:solidFill>
                <a:schemeClr val="bg1"/>
              </a:solidFill>
            </a:endParaRPr>
          </a:p>
        </p:txBody>
      </p:sp>
      <p:cxnSp>
        <p:nvCxnSpPr>
          <p:cNvPr id="30" name="Straight Connector 29"/>
          <p:cNvCxnSpPr/>
          <p:nvPr/>
        </p:nvCxnSpPr>
        <p:spPr>
          <a:xfrm flipV="1">
            <a:off x="5736091" y="5052928"/>
            <a:ext cx="1856109"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78"/>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3" y="4215440"/>
            <a:ext cx="2255108" cy="854080"/>
          </a:xfrm>
          <a:prstGeom prst="rect">
            <a:avLst/>
          </a:prstGeom>
          <a:noFill/>
        </p:spPr>
        <p:txBody>
          <a:bodyPr wrap="square" rtlCol="0">
            <a:spAutoFit/>
          </a:bodyPr>
          <a:lstStyle/>
          <a:p>
            <a:pPr marL="0" indent="0" algn="l">
              <a:spcAft>
                <a:spcPts val="300"/>
              </a:spcAft>
              <a:buFont typeface="Arial" panose="020B0604020202020204" pitchFamily="34" charset="0"/>
              <a:buNone/>
            </a:pPr>
            <a:r>
              <a:rPr lang="en-GB" sz="1400" b="1" baseline="0" dirty="0" err="1" smtClean="0">
                <a:solidFill>
                  <a:srgbClr val="0B5196"/>
                </a:solidFill>
                <a:latin typeface="+mn-lt"/>
              </a:rPr>
              <a:t>AfL</a:t>
            </a:r>
            <a:r>
              <a:rPr lang="en-GB" sz="1400" b="1" baseline="0" dirty="0" smtClean="0">
                <a:solidFill>
                  <a:srgbClr val="0B5196"/>
                </a:solidFill>
                <a:latin typeface="+mn-lt"/>
              </a:rPr>
              <a:t> - Hinge Point Questions</a:t>
            </a:r>
          </a:p>
          <a:p>
            <a:pPr marL="0" indent="0" algn="l">
              <a:spcAft>
                <a:spcPts val="300"/>
              </a:spcAft>
              <a:buFont typeface="Arial" panose="020B0604020202020204" pitchFamily="34" charset="0"/>
              <a:buNone/>
            </a:pPr>
            <a:r>
              <a:rPr lang="en-GB" sz="1100" baseline="0" dirty="0" smtClean="0">
                <a:solidFill>
                  <a:srgbClr val="0B5196"/>
                </a:solidFill>
                <a:latin typeface="+mn-lt"/>
              </a:rPr>
              <a:t>Know whether to move forward into practice, or give more instruction</a:t>
            </a:r>
            <a:endParaRPr lang="en-GB" sz="1100" dirty="0" smtClean="0">
              <a:solidFill>
                <a:srgbClr val="0B5196"/>
              </a:solidFill>
              <a:latin typeface="+mn-lt"/>
            </a:endParaRPr>
          </a:p>
        </p:txBody>
      </p:sp>
      <p:cxnSp>
        <p:nvCxnSpPr>
          <p:cNvPr id="33" name="Straight Connector 32"/>
          <p:cNvCxnSpPr/>
          <p:nvPr/>
        </p:nvCxnSpPr>
        <p:spPr>
          <a:xfrm>
            <a:off x="5704291"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0" y="2073043"/>
            <a:ext cx="1743891" cy="684803"/>
          </a:xfrm>
          <a:prstGeom prst="rect">
            <a:avLst/>
          </a:prstGeom>
          <a:noFill/>
        </p:spPr>
        <p:txBody>
          <a:bodyPr wrap="square" rtlCol="0">
            <a:spAutoFit/>
          </a:bodyPr>
          <a:lstStyle/>
          <a:p>
            <a:pPr marL="0" indent="0" algn="l">
              <a:spcAft>
                <a:spcPts val="300"/>
              </a:spcAft>
              <a:buFont typeface="Arial" panose="020B0604020202020204" pitchFamily="34" charset="0"/>
              <a:buNone/>
            </a:pPr>
            <a:r>
              <a:rPr lang="en-GB" sz="1400" b="1" baseline="0" dirty="0" err="1" smtClean="0">
                <a:solidFill>
                  <a:srgbClr val="0B5196"/>
                </a:solidFill>
                <a:latin typeface="+mn-lt"/>
              </a:rPr>
              <a:t>AfL</a:t>
            </a:r>
            <a:r>
              <a:rPr lang="en-GB" sz="1400" b="1" baseline="0" dirty="0" smtClean="0">
                <a:solidFill>
                  <a:srgbClr val="0B5196"/>
                </a:solidFill>
                <a:latin typeface="+mn-lt"/>
              </a:rPr>
              <a:t> - Show Me</a:t>
            </a:r>
          </a:p>
          <a:p>
            <a:pPr marL="0" indent="0" algn="l">
              <a:spcAft>
                <a:spcPts val="300"/>
              </a:spcAft>
              <a:buFont typeface="Arial" panose="020B0604020202020204" pitchFamily="34" charset="0"/>
              <a:buNone/>
            </a:pPr>
            <a:r>
              <a:rPr lang="en-GB" sz="1100" baseline="0" dirty="0" smtClean="0">
                <a:solidFill>
                  <a:srgbClr val="0B5196"/>
                </a:solidFill>
                <a:latin typeface="+mn-lt"/>
              </a:rPr>
              <a:t>All the pupils must show their retrieval work </a:t>
            </a:r>
            <a:endParaRPr lang="en-GB" sz="1100" dirty="0" smtClean="0">
              <a:solidFill>
                <a:srgbClr val="0B5196"/>
              </a:solidFill>
              <a:latin typeface="+mn-lt"/>
            </a:endParaRPr>
          </a:p>
        </p:txBody>
      </p:sp>
      <p:cxnSp>
        <p:nvCxnSpPr>
          <p:cNvPr id="36" name="Straight Connector 35"/>
          <p:cNvCxnSpPr/>
          <p:nvPr/>
        </p:nvCxnSpPr>
        <p:spPr>
          <a:xfrm flipV="1">
            <a:off x="409511" y="5147348"/>
            <a:ext cx="1856109"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7"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1"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4"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1" y="4440590"/>
            <a:ext cx="1996998" cy="684803"/>
          </a:xfrm>
          <a:prstGeom prst="rect">
            <a:avLst/>
          </a:prstGeom>
          <a:noFill/>
        </p:spPr>
        <p:txBody>
          <a:bodyPr wrap="square" rtlCol="0">
            <a:spAutoFit/>
          </a:bodyPr>
          <a:lstStyle/>
          <a:p>
            <a:pPr marL="0" indent="0" algn="r">
              <a:spcAft>
                <a:spcPts val="300"/>
              </a:spcAft>
              <a:buFont typeface="Arial" panose="020B0604020202020204" pitchFamily="34" charset="0"/>
              <a:buNone/>
            </a:pPr>
            <a:r>
              <a:rPr lang="en-GB" sz="1400" b="1" baseline="0" dirty="0" err="1" smtClean="0">
                <a:solidFill>
                  <a:srgbClr val="0B5196"/>
                </a:solidFill>
                <a:latin typeface="+mn-lt"/>
              </a:rPr>
              <a:t>AfL</a:t>
            </a:r>
            <a:r>
              <a:rPr lang="en-GB" sz="1400" b="1" baseline="0" dirty="0" smtClean="0">
                <a:solidFill>
                  <a:srgbClr val="0B5196"/>
                </a:solidFill>
                <a:latin typeface="+mn-lt"/>
              </a:rPr>
              <a:t> - Live Marking</a:t>
            </a:r>
          </a:p>
          <a:p>
            <a:pPr marL="0" indent="0" algn="r">
              <a:spcAft>
                <a:spcPts val="300"/>
              </a:spcAft>
              <a:buFont typeface="Arial" panose="020B0604020202020204" pitchFamily="34" charset="0"/>
              <a:buNone/>
            </a:pPr>
            <a:r>
              <a:rPr lang="en-GB" sz="1100" baseline="0" dirty="0" smtClean="0">
                <a:solidFill>
                  <a:srgbClr val="0B5196"/>
                </a:solidFill>
                <a:latin typeface="+mn-lt"/>
              </a:rPr>
              <a:t>Circulate the room to find and solve problems as they happen</a:t>
            </a:r>
            <a:endParaRPr lang="en-GB" sz="1100" dirty="0" smtClean="0">
              <a:solidFill>
                <a:srgbClr val="0B5196"/>
              </a:solidFill>
              <a:latin typeface="+mn-lt"/>
            </a:endParaRPr>
          </a:p>
        </p:txBody>
      </p:sp>
      <p:sp>
        <p:nvSpPr>
          <p:cNvPr id="41" name="TextBox 40"/>
          <p:cNvSpPr txBox="1"/>
          <p:nvPr/>
        </p:nvSpPr>
        <p:spPr>
          <a:xfrm>
            <a:off x="173261" y="2110041"/>
            <a:ext cx="2057719" cy="684803"/>
          </a:xfrm>
          <a:prstGeom prst="rect">
            <a:avLst/>
          </a:prstGeom>
          <a:noFill/>
        </p:spPr>
        <p:txBody>
          <a:bodyPr wrap="square" rtlCol="0">
            <a:spAutoFit/>
          </a:bodyPr>
          <a:lstStyle/>
          <a:p>
            <a:pPr marL="0" indent="0" algn="r">
              <a:spcAft>
                <a:spcPts val="300"/>
              </a:spcAft>
              <a:buFont typeface="Arial" panose="020B0604020202020204" pitchFamily="34" charset="0"/>
              <a:buNone/>
            </a:pPr>
            <a:r>
              <a:rPr lang="en-GB" sz="1400" b="1" baseline="0" dirty="0" err="1" smtClean="0">
                <a:solidFill>
                  <a:srgbClr val="0B5196"/>
                </a:solidFill>
                <a:latin typeface="+mn-lt"/>
              </a:rPr>
              <a:t>AfL</a:t>
            </a:r>
            <a:r>
              <a:rPr lang="en-GB" sz="1400" b="1" baseline="0" dirty="0" smtClean="0">
                <a:solidFill>
                  <a:srgbClr val="0B5196"/>
                </a:solidFill>
                <a:latin typeface="+mn-lt"/>
              </a:rPr>
              <a:t> - Track &amp; Transfer</a:t>
            </a:r>
          </a:p>
          <a:p>
            <a:pPr marL="0" indent="0" algn="r">
              <a:spcAft>
                <a:spcPts val="300"/>
              </a:spcAft>
              <a:buFont typeface="Arial" panose="020B0604020202020204" pitchFamily="34" charset="0"/>
              <a:buNone/>
            </a:pPr>
            <a:r>
              <a:rPr lang="en-GB" sz="1100" baseline="0" dirty="0" smtClean="0">
                <a:solidFill>
                  <a:srgbClr val="0B5196"/>
                </a:solidFill>
                <a:latin typeface="+mn-lt"/>
              </a:rPr>
              <a:t>Monitor learning to inform panning and retrieval</a:t>
            </a:r>
            <a:endParaRPr lang="en-GB" sz="1100" dirty="0" smtClean="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Chevron 81"/>
          <p:cNvSpPr/>
          <p:nvPr/>
        </p:nvSpPr>
        <p:spPr>
          <a:xfrm>
            <a:off x="3021106"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ALT LESSON CYCLE</a:t>
            </a:r>
            <a:endParaRPr lang="en-GB" sz="16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91" name="Rectangle 90"/>
          <p:cNvSpPr/>
          <p:nvPr/>
        </p:nvSpPr>
        <p:spPr>
          <a:xfrm>
            <a:off x="169862" y="1316915"/>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flipH="1" flipV="1">
            <a:off x="5353547" y="4624551"/>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0"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0" dirty="0">
              <a:solidFill>
                <a:schemeClr val="bg1"/>
              </a:solidFill>
            </a:endParaRPr>
          </a:p>
        </p:txBody>
      </p:sp>
      <p:sp>
        <p:nvSpPr>
          <p:cNvPr id="50" name="TextBox 49"/>
          <p:cNvSpPr txBox="1"/>
          <p:nvPr/>
        </p:nvSpPr>
        <p:spPr>
          <a:xfrm>
            <a:off x="8713694" y="2098876"/>
            <a:ext cx="3263153" cy="20236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2400" b="1" dirty="0" smtClean="0">
                <a:solidFill>
                  <a:srgbClr val="0B5196"/>
                </a:solidFill>
                <a:latin typeface="+mn-lt"/>
              </a:rPr>
              <a:t>CONNECT</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aseline="0" dirty="0" smtClean="0">
                <a:solidFill>
                  <a:srgbClr val="0B5196"/>
                </a:solidFill>
                <a:latin typeface="+mn-lt"/>
              </a:rPr>
              <a:t>With Core Knowledge and Concepts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dirty="0" smtClean="0">
                <a:solidFill>
                  <a:srgbClr val="0B5196"/>
                </a:solidFill>
                <a:latin typeface="+mn-lt"/>
              </a:rPr>
              <a:t>With Knowledge</a:t>
            </a:r>
            <a:r>
              <a:rPr lang="en-GB" sz="1200" baseline="0" dirty="0" smtClean="0">
                <a:solidFill>
                  <a:srgbClr val="0B5196"/>
                </a:solidFill>
                <a:latin typeface="+mn-lt"/>
              </a:rPr>
              <a:t> Organiser</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aseline="0" dirty="0" smtClean="0">
                <a:solidFill>
                  <a:srgbClr val="0B5196"/>
                </a:solidFill>
                <a:latin typeface="+mn-lt"/>
              </a:rPr>
              <a:t>With Home Learning</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aseline="0" dirty="0" smtClean="0">
                <a:solidFill>
                  <a:srgbClr val="0B5196"/>
                </a:solidFill>
                <a:latin typeface="+mn-lt"/>
              </a:rPr>
              <a:t>With the Curriculum Journey</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aseline="0" dirty="0" smtClean="0">
                <a:solidFill>
                  <a:srgbClr val="0B5196"/>
                </a:solidFill>
                <a:latin typeface="+mn-lt"/>
              </a:rPr>
              <a:t>With other Curriculum Subjects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aseline="0" dirty="0" smtClean="0">
                <a:solidFill>
                  <a:srgbClr val="0B5196"/>
                </a:solidFill>
                <a:latin typeface="+mn-lt"/>
              </a:rPr>
              <a:t>With Personal Development and safeguarding</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baseline="0" dirty="0" smtClean="0">
                <a:solidFill>
                  <a:srgbClr val="0B5196"/>
                </a:solidFill>
                <a:latin typeface="+mn-lt"/>
              </a:rPr>
              <a:t>With Gatsby Benchmarks (Careers)</a:t>
            </a:r>
            <a:endParaRPr lang="en-GB" sz="1200" dirty="0" smtClean="0">
              <a:solidFill>
                <a:srgbClr val="0B5196"/>
              </a:solidFill>
              <a:latin typeface="+mn-lt"/>
            </a:endParaRPr>
          </a:p>
        </p:txBody>
      </p:sp>
      <p:sp>
        <p:nvSpPr>
          <p:cNvPr id="51" name="Chevron 50"/>
          <p:cNvSpPr/>
          <p:nvPr/>
        </p:nvSpPr>
        <p:spPr>
          <a:xfrm rot="3350193">
            <a:off x="5034548"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B5196"/>
                </a:solidFill>
              </a:rPr>
              <a:t>CONNECT</a:t>
            </a:r>
            <a:endParaRPr lang="en-GB" sz="2400" b="1" dirty="0">
              <a:solidFill>
                <a:srgbClr val="0B5196"/>
              </a:solidFill>
            </a:endParaRP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5" y="3173506"/>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000756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dirty="0" smtClean="0">
                <a:solidFill>
                  <a:srgbClr val="0B5196"/>
                </a:solidFill>
                <a:effectLst/>
                <a:latin typeface="Century Gothic" panose="020B0502020202020204" pitchFamily="34" charset="0"/>
              </a:rPr>
              <a:t>Every few weeks</a:t>
            </a:r>
            <a:endParaRPr lang="en-GB" sz="1600" b="0" dirty="0">
              <a:solidFill>
                <a:srgbClr val="0B5196"/>
              </a:solidFill>
              <a:effectLst/>
              <a:latin typeface="Century Gothic" panose="020B0502020202020204" pitchFamily="34" charset="0"/>
            </a:endParaRP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dirty="0" smtClean="0">
                <a:solidFill>
                  <a:srgbClr val="0B5196"/>
                </a:solidFill>
                <a:effectLst/>
                <a:latin typeface="Century Gothic" panose="020B0502020202020204" pitchFamily="34" charset="0"/>
              </a:rPr>
              <a:t>One per unit</a:t>
            </a:r>
            <a:endParaRPr lang="en-GB" sz="1400" b="0" dirty="0">
              <a:solidFill>
                <a:srgbClr val="0B5196"/>
              </a:solidFill>
              <a:effectLst/>
              <a:latin typeface="Century Gothic" panose="020B0502020202020204" pitchFamily="34" charset="0"/>
            </a:endParaRPr>
          </a:p>
        </p:txBody>
      </p:sp>
      <p:sp>
        <p:nvSpPr>
          <p:cNvPr id="20" name="TextBox 19"/>
          <p:cNvSpPr txBox="1"/>
          <p:nvPr/>
        </p:nvSpPr>
        <p:spPr>
          <a:xfrm>
            <a:off x="669891" y="4396420"/>
            <a:ext cx="3031654" cy="584775"/>
          </a:xfrm>
          <a:prstGeom prst="rect">
            <a:avLst/>
          </a:prstGeom>
          <a:noFill/>
        </p:spPr>
        <p:txBody>
          <a:bodyPr wrap="square" rtlCol="0">
            <a:spAutoFit/>
          </a:bodyPr>
          <a:lstStyle/>
          <a:p>
            <a:pPr algn="ctr"/>
            <a:r>
              <a:rPr lang="en-GB" sz="1600" dirty="0" smtClean="0">
                <a:solidFill>
                  <a:srgbClr val="0B5196"/>
                </a:solidFill>
                <a:latin typeface="Century Gothic" panose="020B0502020202020204" pitchFamily="34" charset="0"/>
              </a:rPr>
              <a:t>Recent and long term selected for interleaving</a:t>
            </a:r>
            <a:endParaRPr lang="en-GB" sz="1600" dirty="0">
              <a:solidFill>
                <a:srgbClr val="0B5196"/>
              </a:solidFill>
              <a:latin typeface="Century Gothic" panose="020B0502020202020204" pitchFamily="34" charset="0"/>
            </a:endParaRPr>
          </a:p>
        </p:txBody>
      </p:sp>
      <p:sp>
        <p:nvSpPr>
          <p:cNvPr id="21" name="TextBox 20"/>
          <p:cNvSpPr txBox="1"/>
          <p:nvPr/>
        </p:nvSpPr>
        <p:spPr>
          <a:xfrm>
            <a:off x="853940" y="3386514"/>
            <a:ext cx="3409627" cy="584775"/>
          </a:xfrm>
          <a:prstGeom prst="rect">
            <a:avLst/>
          </a:prstGeom>
          <a:noFill/>
        </p:spPr>
        <p:txBody>
          <a:bodyPr wrap="square" rtlCol="0">
            <a:spAutoFit/>
          </a:bodyPr>
          <a:lstStyle/>
          <a:p>
            <a:pPr algn="ctr"/>
            <a:r>
              <a:rPr lang="en-GB" sz="1600" dirty="0" smtClean="0">
                <a:solidFill>
                  <a:srgbClr val="0B5196"/>
                </a:solidFill>
                <a:latin typeface="Century Gothic" panose="020B0502020202020204" pitchFamily="34" charset="0"/>
              </a:rPr>
              <a:t>From the Knowledge Organiser – self studied homework</a:t>
            </a:r>
            <a:endParaRPr lang="en-GB" sz="1600" dirty="0">
              <a:solidFill>
                <a:srgbClr val="0B5196"/>
              </a:solidFill>
              <a:latin typeface="Century Gothic" panose="020B0502020202020204" pitchFamily="34" charset="0"/>
            </a:endParaRP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dirty="0" smtClean="0">
                <a:solidFill>
                  <a:srgbClr val="0B5196"/>
                </a:solidFill>
                <a:latin typeface="Century Gothic" panose="020B0502020202020204" pitchFamily="34" charset="0"/>
              </a:rPr>
              <a:t>Key learning from the current unit</a:t>
            </a:r>
          </a:p>
          <a:p>
            <a:pPr algn="ctr"/>
            <a:r>
              <a:rPr lang="en-GB" sz="1600" dirty="0" smtClean="0">
                <a:solidFill>
                  <a:srgbClr val="0B5196"/>
                </a:solidFill>
                <a:latin typeface="Century Gothic" panose="020B0502020202020204" pitchFamily="34" charset="0"/>
              </a:rPr>
              <a:t> - specific revision homework</a:t>
            </a:r>
            <a:endParaRPr lang="en-GB" sz="1600" dirty="0">
              <a:solidFill>
                <a:srgbClr val="0B5196"/>
              </a:solidFill>
              <a:latin typeface="Century Gothic" panose="020B0502020202020204" pitchFamily="34" charset="0"/>
            </a:endParaRPr>
          </a:p>
        </p:txBody>
      </p:sp>
      <p:sp>
        <p:nvSpPr>
          <p:cNvPr id="23" name="TextBox 22"/>
          <p:cNvSpPr txBox="1"/>
          <p:nvPr/>
        </p:nvSpPr>
        <p:spPr>
          <a:xfrm>
            <a:off x="1119264" y="1474672"/>
            <a:ext cx="4474845" cy="584775"/>
          </a:xfrm>
          <a:prstGeom prst="rect">
            <a:avLst/>
          </a:prstGeom>
          <a:noFill/>
        </p:spPr>
        <p:txBody>
          <a:bodyPr wrap="square" rtlCol="0">
            <a:spAutoFit/>
          </a:bodyPr>
          <a:lstStyle/>
          <a:p>
            <a:pPr algn="ctr"/>
            <a:r>
              <a:rPr lang="en-GB" sz="1600" dirty="0" smtClean="0">
                <a:solidFill>
                  <a:srgbClr val="0B5196"/>
                </a:solidFill>
                <a:latin typeface="Century Gothic" panose="020B0502020202020204" pitchFamily="34" charset="0"/>
              </a:rPr>
              <a:t>Key Assessment Point - Interleaved </a:t>
            </a:r>
            <a:r>
              <a:rPr lang="en-GB" sz="1600" dirty="0">
                <a:solidFill>
                  <a:srgbClr val="0B5196"/>
                </a:solidFill>
                <a:latin typeface="Century Gothic" panose="020B0502020202020204" pitchFamily="34" charset="0"/>
              </a:rPr>
              <a:t>knowledge </a:t>
            </a:r>
            <a:r>
              <a:rPr lang="en-GB" sz="1600" dirty="0" smtClean="0">
                <a:solidFill>
                  <a:srgbClr val="0B5196"/>
                </a:solidFill>
                <a:latin typeface="Century Gothic" panose="020B0502020202020204" pitchFamily="34" charset="0"/>
              </a:rPr>
              <a:t>from the full course of study</a:t>
            </a:r>
            <a:endParaRPr lang="en-GB" sz="1600" dirty="0">
              <a:solidFill>
                <a:srgbClr val="0B5196"/>
              </a:solidFill>
              <a:latin typeface="Century Gothic" panose="020B0502020202020204" pitchFamily="34" charset="0"/>
            </a:endParaRP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dirty="0" smtClean="0">
                <a:solidFill>
                  <a:srgbClr val="0B5196"/>
                </a:solidFill>
                <a:latin typeface="Century Gothic" panose="020B0502020202020204" pitchFamily="34" charset="0"/>
              </a:rPr>
              <a:t>Self </a:t>
            </a:r>
            <a:r>
              <a:rPr lang="en-GB" sz="1600" dirty="0">
                <a:solidFill>
                  <a:srgbClr val="0B5196"/>
                </a:solidFill>
                <a:latin typeface="Century Gothic" panose="020B0502020202020204" pitchFamily="34" charset="0"/>
              </a:rPr>
              <a:t>marked – no stakes</a:t>
            </a:r>
          </a:p>
          <a:p>
            <a:pPr algn="ctr"/>
            <a:r>
              <a:rPr lang="en-GB" sz="1600" dirty="0" smtClean="0">
                <a:solidFill>
                  <a:srgbClr val="0B5196"/>
                </a:solidFill>
                <a:latin typeface="Century Gothic" panose="020B0502020202020204" pitchFamily="34" charset="0"/>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dirty="0" smtClean="0">
                <a:solidFill>
                  <a:srgbClr val="0B5196"/>
                </a:solidFill>
                <a:latin typeface="Century Gothic" panose="020B0502020202020204" pitchFamily="34" charset="0"/>
              </a:rPr>
              <a:t>Peer marked – low stakes</a:t>
            </a:r>
            <a:br>
              <a:rPr lang="en-GB" sz="1600" dirty="0" smtClean="0">
                <a:solidFill>
                  <a:srgbClr val="0B5196"/>
                </a:solidFill>
                <a:latin typeface="Century Gothic" panose="020B0502020202020204" pitchFamily="34" charset="0"/>
              </a:rPr>
            </a:br>
            <a:r>
              <a:rPr lang="en-GB" sz="1600" dirty="0" smtClean="0">
                <a:solidFill>
                  <a:srgbClr val="0B5196"/>
                </a:solidFill>
                <a:latin typeface="Century Gothic" panose="020B0502020202020204" pitchFamily="34" charset="0"/>
              </a:rPr>
              <a:t> – whole class feedback</a:t>
            </a:r>
            <a:endParaRPr lang="en-GB" sz="1600" dirty="0">
              <a:solidFill>
                <a:srgbClr val="0B5196"/>
              </a:solidFill>
              <a:latin typeface="Century Gothic" panose="020B0502020202020204" pitchFamily="34" charset="0"/>
            </a:endParaRPr>
          </a:p>
        </p:txBody>
      </p:sp>
      <p:sp>
        <p:nvSpPr>
          <p:cNvPr id="26" name="TextBox 25"/>
          <p:cNvSpPr txBox="1"/>
          <p:nvPr/>
        </p:nvSpPr>
        <p:spPr>
          <a:xfrm>
            <a:off x="6773843" y="2320707"/>
            <a:ext cx="4134950" cy="584775"/>
          </a:xfrm>
          <a:prstGeom prst="rect">
            <a:avLst/>
          </a:prstGeom>
          <a:noFill/>
        </p:spPr>
        <p:txBody>
          <a:bodyPr wrap="square" rtlCol="0">
            <a:spAutoFit/>
          </a:bodyPr>
          <a:lstStyle/>
          <a:p>
            <a:pPr algn="ctr"/>
            <a:r>
              <a:rPr lang="en-GB" sz="1600" dirty="0" smtClean="0">
                <a:solidFill>
                  <a:srgbClr val="0B5196"/>
                </a:solidFill>
                <a:latin typeface="Century Gothic" panose="020B0502020202020204" pitchFamily="34" charset="0"/>
              </a:rPr>
              <a:t>Teacher marked – medium stakes personalised </a:t>
            </a:r>
            <a:r>
              <a:rPr lang="en-GB" sz="1600" dirty="0">
                <a:solidFill>
                  <a:srgbClr val="0B5196"/>
                </a:solidFill>
                <a:latin typeface="Century Gothic" panose="020B0502020202020204" pitchFamily="34" charset="0"/>
              </a:rPr>
              <a:t>formative </a:t>
            </a:r>
            <a:r>
              <a:rPr lang="en-GB" sz="1600" dirty="0" smtClean="0">
                <a:solidFill>
                  <a:srgbClr val="0B5196"/>
                </a:solidFill>
                <a:latin typeface="Century Gothic" panose="020B0502020202020204" pitchFamily="34" charset="0"/>
              </a:rPr>
              <a:t>feedback</a:t>
            </a:r>
            <a:endParaRPr lang="en-GB" sz="1600" dirty="0">
              <a:solidFill>
                <a:srgbClr val="0B5196"/>
              </a:solidFill>
              <a:latin typeface="Century Gothic" panose="020B0502020202020204" pitchFamily="34" charset="0"/>
            </a:endParaRP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dirty="0" smtClean="0">
                <a:solidFill>
                  <a:srgbClr val="0B5196"/>
                </a:solidFill>
                <a:latin typeface="Century Gothic" panose="020B0502020202020204" pitchFamily="34" charset="0"/>
              </a:rPr>
              <a:t>Teacher marked &amp; moderated – high stakes summative mark informs reports</a:t>
            </a:r>
            <a:endParaRPr lang="en-GB" sz="1600" dirty="0">
              <a:solidFill>
                <a:srgbClr val="0B5196"/>
              </a:solidFill>
              <a:latin typeface="Century Gothic" panose="020B0502020202020204" pitchFamily="34" charset="0"/>
            </a:endParaRP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dirty="0" smtClean="0">
                <a:solidFill>
                  <a:srgbClr val="0B5196"/>
                </a:solidFill>
                <a:latin typeface="Century Gothic" panose="020B0502020202020204" pitchFamily="34" charset="0"/>
              </a:rPr>
              <a:t>THE KNOWLEDGE</a:t>
            </a:r>
            <a:endParaRPr lang="en-GB" sz="2400" b="1" dirty="0">
              <a:solidFill>
                <a:srgbClr val="0B5196"/>
              </a:solidFill>
              <a:latin typeface="Century Gothic" panose="020B0502020202020204" pitchFamily="34" charset="0"/>
            </a:endParaRP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dirty="0" smtClean="0">
                <a:solidFill>
                  <a:srgbClr val="0B5196"/>
                </a:solidFill>
                <a:latin typeface="Century Gothic" panose="020B0502020202020204" pitchFamily="34" charset="0"/>
              </a:rPr>
              <a:t>THE PROCESS</a:t>
            </a:r>
            <a:endParaRPr lang="en-GB" sz="2400" b="1" dirty="0">
              <a:solidFill>
                <a:srgbClr val="0B5196"/>
              </a:solidFill>
              <a:latin typeface="Century Gothic" panose="020B0502020202020204" pitchFamily="34" charset="0"/>
            </a:endParaRPr>
          </a:p>
        </p:txBody>
      </p:sp>
      <p:sp>
        <p:nvSpPr>
          <p:cNvPr id="46" name="TextBox 45"/>
          <p:cNvSpPr txBox="1"/>
          <p:nvPr/>
        </p:nvSpPr>
        <p:spPr>
          <a:xfrm rot="484968">
            <a:off x="3842202" y="5238501"/>
            <a:ext cx="3206549" cy="461665"/>
          </a:xfrm>
          <a:prstGeom prst="rect">
            <a:avLst/>
          </a:prstGeom>
          <a:noFill/>
        </p:spPr>
        <p:txBody>
          <a:bodyPr wrap="square" rtlCol="0">
            <a:spAutoFit/>
          </a:bodyPr>
          <a:lstStyle/>
          <a:p>
            <a:r>
              <a:rPr lang="en-GB" sz="2400" b="1" dirty="0" smtClean="0">
                <a:solidFill>
                  <a:srgbClr val="0B5196"/>
                </a:solidFill>
                <a:latin typeface="Century Gothic" panose="020B0502020202020204" pitchFamily="34" charset="0"/>
              </a:rPr>
              <a:t>SPACED RETRIEVAL</a:t>
            </a:r>
            <a:endParaRPr lang="en-GB" sz="2400" b="1" dirty="0">
              <a:solidFill>
                <a:srgbClr val="0B5196"/>
              </a:solidFill>
              <a:latin typeface="Century Gothic" panose="020B0502020202020204" pitchFamily="34" charset="0"/>
            </a:endParaRPr>
          </a:p>
        </p:txBody>
      </p:sp>
      <p:sp>
        <p:nvSpPr>
          <p:cNvPr id="47" name="TextBox 46"/>
          <p:cNvSpPr txBox="1"/>
          <p:nvPr/>
        </p:nvSpPr>
        <p:spPr>
          <a:xfrm rot="406049">
            <a:off x="4331252" y="4196125"/>
            <a:ext cx="2274461" cy="400110"/>
          </a:xfrm>
          <a:prstGeom prst="rect">
            <a:avLst/>
          </a:prstGeom>
          <a:noFill/>
        </p:spPr>
        <p:txBody>
          <a:bodyPr wrap="square" rtlCol="0">
            <a:spAutoFit/>
          </a:bodyPr>
          <a:lstStyle/>
          <a:p>
            <a:r>
              <a:rPr lang="en-GB" sz="2000" b="1" dirty="0" smtClean="0">
                <a:solidFill>
                  <a:srgbClr val="0B5196"/>
                </a:solidFill>
                <a:latin typeface="Century Gothic" panose="020B0502020202020204" pitchFamily="34" charset="0"/>
              </a:rPr>
              <a:t>ROLLING RECALL</a:t>
            </a:r>
            <a:endParaRPr lang="en-GB" sz="2000" b="1" dirty="0">
              <a:solidFill>
                <a:srgbClr val="0B5196"/>
              </a:solidFill>
              <a:latin typeface="Century Gothic" panose="020B0502020202020204" pitchFamily="34" charset="0"/>
            </a:endParaRPr>
          </a:p>
        </p:txBody>
      </p:sp>
      <p:sp>
        <p:nvSpPr>
          <p:cNvPr id="48" name="TextBox 47"/>
          <p:cNvSpPr txBox="1"/>
          <p:nvPr/>
        </p:nvSpPr>
        <p:spPr>
          <a:xfrm rot="416738">
            <a:off x="4878609" y="2996719"/>
            <a:ext cx="1300614" cy="646331"/>
          </a:xfrm>
          <a:prstGeom prst="rect">
            <a:avLst/>
          </a:prstGeom>
          <a:noFill/>
        </p:spPr>
        <p:txBody>
          <a:bodyPr wrap="square" rtlCol="0">
            <a:spAutoFit/>
          </a:bodyPr>
          <a:lstStyle/>
          <a:p>
            <a:pPr algn="ctr"/>
            <a:r>
              <a:rPr lang="en-GB" b="1" dirty="0" smtClean="0">
                <a:solidFill>
                  <a:srgbClr val="0B5196"/>
                </a:solidFill>
                <a:latin typeface="Century Gothic" panose="020B0502020202020204" pitchFamily="34" charset="0"/>
              </a:rPr>
              <a:t>CHECK POINT</a:t>
            </a:r>
            <a:endParaRPr lang="en-GB" b="1" dirty="0">
              <a:solidFill>
                <a:srgbClr val="0B5196"/>
              </a:solidFill>
              <a:latin typeface="Century Gothic" panose="020B0502020202020204" pitchFamily="34" charset="0"/>
            </a:endParaRP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dirty="0" smtClean="0">
                <a:solidFill>
                  <a:srgbClr val="0B5196"/>
                </a:solidFill>
                <a:latin typeface="Century Gothic" panose="020B0502020202020204" pitchFamily="34" charset="0"/>
              </a:rPr>
              <a:t>KAP</a:t>
            </a:r>
            <a:endParaRPr lang="en-GB" b="1" dirty="0">
              <a:solidFill>
                <a:srgbClr val="0B5196"/>
              </a:solidFill>
              <a:latin typeface="Century Gothic" panose="020B0502020202020204" pitchFamily="34" charset="0"/>
            </a:endParaRPr>
          </a:p>
        </p:txBody>
      </p:sp>
      <p:sp>
        <p:nvSpPr>
          <p:cNvPr id="51" name="Chevron 50"/>
          <p:cNvSpPr/>
          <p:nvPr/>
        </p:nvSpPr>
        <p:spPr>
          <a:xfrm>
            <a:off x="3021106"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ALT ASSESSMENT PYRAMID</a:t>
            </a:r>
            <a:endParaRPr lang="en-GB" sz="16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39127264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ARCHWAY KNOWLEDGE CURRICULUM</a:t>
            </a:r>
            <a:endParaRPr lang="en-GB" sz="1800" b="1" dirty="0"/>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CORE EXPECTATIONS</a:t>
            </a:r>
            <a:endParaRPr lang="en-GB" sz="1800" b="1" dirty="0"/>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HIGH-IMPACT PEDAGOGY</a:t>
            </a:r>
            <a:endParaRPr lang="en-GB" sz="1800" b="1" dirty="0"/>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dirty="0" smtClean="0"/>
              <a:t>The acquisition, retention and application of knowledge is the </a:t>
            </a:r>
            <a:r>
              <a:rPr lang="en-GB" sz="1300" dirty="0"/>
              <a:t>driving, underpinning </a:t>
            </a:r>
            <a:r>
              <a:rPr lang="en-GB" sz="1300" dirty="0" smtClean="0"/>
              <a:t>philosophy of teaching and learning at Archway Learning Trust. Our knowledge curriculum is detailed, sequenced </a:t>
            </a:r>
            <a:r>
              <a:rPr lang="en-GB" sz="1300" dirty="0"/>
              <a:t>and mapped deliberately and </a:t>
            </a:r>
            <a:r>
              <a:rPr lang="en-GB" sz="1300" dirty="0" smtClean="0"/>
              <a:t>coherently. Retention and retrieval is embedded and integral to the curriculum. Teachers deliver the knowledge curriculum and adapt the lessons to meet the specific needs of their classes</a:t>
            </a:r>
            <a:r>
              <a:rPr lang="en-GB" sz="1400" dirty="0" smtClean="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dirty="0" smtClean="0"/>
              <a:t>Our core expectations can be seen in every lesson, every day, everywhere within the Trust. They ensure the conditions for learning are optimised and allow teachers to focus on providing high-impact pedagogy. </a:t>
            </a:r>
            <a:endParaRPr lang="en-GB" sz="1300" dirty="0"/>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dirty="0" smtClean="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RESEARCH-INFORMED INNOVATION</a:t>
            </a:r>
            <a:endParaRPr lang="en-GB" sz="1800" b="1" dirty="0">
              <a:solidFill>
                <a:schemeClr val="tx1"/>
              </a:solidFill>
            </a:endParaRP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dirty="0" smtClean="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ALT TEACHING AND LEARNING FRAMEWORK</a:t>
            </a:r>
            <a:endParaRPr lang="en-GB" sz="16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6995852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26" name="TextBox 25"/>
          <p:cNvSpPr txBox="1"/>
          <p:nvPr/>
        </p:nvSpPr>
        <p:spPr>
          <a:xfrm>
            <a:off x="304799"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Current Learning from KO</a:t>
            </a:r>
            <a:endParaRPr lang="en-GB" sz="2400" dirty="0">
              <a:solidFill>
                <a:schemeClr val="bg1"/>
              </a:solidFill>
            </a:endParaRPr>
          </a:p>
        </p:txBody>
      </p:sp>
      <p:sp>
        <p:nvSpPr>
          <p:cNvPr id="36" name="TextBox 35"/>
          <p:cNvSpPr txBox="1"/>
          <p:nvPr/>
        </p:nvSpPr>
        <p:spPr>
          <a:xfrm>
            <a:off x="4268894" y="1245664"/>
            <a:ext cx="3708000" cy="41293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Recent Learning</a:t>
            </a:r>
            <a:endParaRPr lang="en-GB" sz="2400" dirty="0">
              <a:solidFill>
                <a:schemeClr val="bg1"/>
              </a:solidFill>
            </a:endParaRPr>
          </a:p>
        </p:txBody>
      </p:sp>
      <p:sp>
        <p:nvSpPr>
          <p:cNvPr id="37" name="TextBox 36"/>
          <p:cNvSpPr txBox="1"/>
          <p:nvPr/>
        </p:nvSpPr>
        <p:spPr>
          <a:xfrm>
            <a:off x="8238560"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dirty="0" smtClean="0">
                <a:solidFill>
                  <a:srgbClr val="002060"/>
                </a:solidFill>
              </a:rPr>
              <a:t>Retrieve from memory</a:t>
            </a:r>
            <a:r>
              <a:rPr lang="en-GB" sz="2400" i="1" baseline="0" dirty="0" smtClean="0">
                <a:solidFill>
                  <a:srgbClr val="002060"/>
                </a:solidFill>
              </a:rPr>
              <a:t> without </a:t>
            </a:r>
            <a:r>
              <a:rPr lang="en-GB" sz="2400" i="1" dirty="0" smtClean="0">
                <a:solidFill>
                  <a:srgbClr val="002060"/>
                </a:solidFill>
              </a:rPr>
              <a:t>prompts or discussion.</a:t>
            </a:r>
            <a:r>
              <a:rPr lang="en-GB" sz="2400" i="1" baseline="0" dirty="0" smtClean="0">
                <a:solidFill>
                  <a:srgbClr val="002060"/>
                </a:solidFill>
              </a:rPr>
              <a:t> Y</a:t>
            </a:r>
            <a:r>
              <a:rPr lang="en-GB" sz="2400" i="1" dirty="0" smtClean="0">
                <a:solidFill>
                  <a:srgbClr val="002060"/>
                </a:solidFill>
              </a:rPr>
              <a:t>ou must write something for</a:t>
            </a:r>
            <a:r>
              <a:rPr lang="en-GB" sz="2400" i="1" baseline="0" dirty="0" smtClean="0">
                <a:solidFill>
                  <a:srgbClr val="002060"/>
                </a:solidFill>
              </a:rPr>
              <a:t> each.</a:t>
            </a:r>
            <a:endParaRPr lang="en-GB" sz="2400" i="1" dirty="0">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27" name="TextBox 26"/>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11641732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Box 22"/>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29943630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Box 22"/>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738528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74819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6" name="Table 4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3"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4" name="Pentagon 3"/>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0756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42" name="Chevron 4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11"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6793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866353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0415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807310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850641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2606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CE35B8-C4FC-4B7F-8481-5B77097D2B25}"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8452A-3E25-46C6-9D9E-CBB73551296F}" type="slidenum">
              <a:rPr lang="en-GB" smtClean="0"/>
              <a:t>‹#›</a:t>
            </a:fld>
            <a:endParaRPr lang="en-GB"/>
          </a:p>
        </p:txBody>
      </p:sp>
    </p:spTree>
    <p:extLst>
      <p:ext uri="{BB962C8B-B14F-4D97-AF65-F5344CB8AC3E}">
        <p14:creationId xmlns:p14="http://schemas.microsoft.com/office/powerpoint/2010/main" val="3180432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26" name="TextBox 25"/>
          <p:cNvSpPr txBox="1"/>
          <p:nvPr/>
        </p:nvSpPr>
        <p:spPr>
          <a:xfrm>
            <a:off x="304799"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Current Learning from KO</a:t>
            </a:r>
            <a:endParaRPr lang="en-GB" sz="2400" dirty="0">
              <a:solidFill>
                <a:schemeClr val="bg1"/>
              </a:solidFill>
            </a:endParaRPr>
          </a:p>
        </p:txBody>
      </p:sp>
      <p:sp>
        <p:nvSpPr>
          <p:cNvPr id="36" name="TextBox 35"/>
          <p:cNvSpPr txBox="1"/>
          <p:nvPr/>
        </p:nvSpPr>
        <p:spPr>
          <a:xfrm>
            <a:off x="4268894" y="1245664"/>
            <a:ext cx="3708000" cy="41293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Recent Learning</a:t>
            </a:r>
            <a:endParaRPr lang="en-GB" sz="2400" dirty="0">
              <a:solidFill>
                <a:schemeClr val="bg1"/>
              </a:solidFill>
            </a:endParaRPr>
          </a:p>
        </p:txBody>
      </p:sp>
      <p:sp>
        <p:nvSpPr>
          <p:cNvPr id="37" name="TextBox 36"/>
          <p:cNvSpPr txBox="1"/>
          <p:nvPr/>
        </p:nvSpPr>
        <p:spPr>
          <a:xfrm>
            <a:off x="8238560"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dirty="0" smtClean="0">
                <a:solidFill>
                  <a:srgbClr val="002060"/>
                </a:solidFill>
              </a:rPr>
              <a:t>Retrieve from memory</a:t>
            </a:r>
            <a:r>
              <a:rPr lang="en-GB" sz="2400" i="1" baseline="0" dirty="0" smtClean="0">
                <a:solidFill>
                  <a:srgbClr val="002060"/>
                </a:solidFill>
              </a:rPr>
              <a:t> without </a:t>
            </a:r>
            <a:r>
              <a:rPr lang="en-GB" sz="2400" i="1" dirty="0" smtClean="0">
                <a:solidFill>
                  <a:srgbClr val="002060"/>
                </a:solidFill>
              </a:rPr>
              <a:t>prompts or discussion.</a:t>
            </a:r>
            <a:r>
              <a:rPr lang="en-GB" sz="2400" i="1" baseline="0" dirty="0" smtClean="0">
                <a:solidFill>
                  <a:srgbClr val="002060"/>
                </a:solidFill>
              </a:rPr>
              <a:t> Y</a:t>
            </a:r>
            <a:r>
              <a:rPr lang="en-GB" sz="2400" i="1" dirty="0" smtClean="0">
                <a:solidFill>
                  <a:srgbClr val="002060"/>
                </a:solidFill>
              </a:rPr>
              <a:t>ou must write something for</a:t>
            </a:r>
            <a:r>
              <a:rPr lang="en-GB" sz="2400" i="1" baseline="0" dirty="0" smtClean="0">
                <a:solidFill>
                  <a:srgbClr val="002060"/>
                </a:solidFill>
              </a:rPr>
              <a:t> each.</a:t>
            </a:r>
            <a:endParaRPr lang="en-GB" sz="2400" i="1" dirty="0">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27" name="TextBox 26"/>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3394936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158501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Box 22"/>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9870646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592721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6" name="Table 4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3"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4" name="Pentagon 3"/>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834952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42" name="Chevron 4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11"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032796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906416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895511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788558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854526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052450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CE35B8-C4FC-4B7F-8481-5B77097D2B25}"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8452A-3E25-46C6-9D9E-CBB73551296F}" type="slidenum">
              <a:rPr lang="en-GB" smtClean="0"/>
              <a:t>‹#›</a:t>
            </a:fld>
            <a:endParaRPr lang="en-GB"/>
          </a:p>
        </p:txBody>
      </p:sp>
    </p:spTree>
    <p:extLst>
      <p:ext uri="{BB962C8B-B14F-4D97-AF65-F5344CB8AC3E}">
        <p14:creationId xmlns:p14="http://schemas.microsoft.com/office/powerpoint/2010/main" val="65768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15489926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3"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4" name="Pentagon 3"/>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904902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26" name="TextBox 25"/>
          <p:cNvSpPr txBox="1"/>
          <p:nvPr/>
        </p:nvSpPr>
        <p:spPr>
          <a:xfrm>
            <a:off x="304799"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Current Learning from KO</a:t>
            </a:r>
            <a:endParaRPr lang="en-GB" sz="2400" dirty="0">
              <a:solidFill>
                <a:schemeClr val="bg1"/>
              </a:solidFill>
            </a:endParaRPr>
          </a:p>
        </p:txBody>
      </p:sp>
      <p:sp>
        <p:nvSpPr>
          <p:cNvPr id="36" name="TextBox 35"/>
          <p:cNvSpPr txBox="1"/>
          <p:nvPr/>
        </p:nvSpPr>
        <p:spPr>
          <a:xfrm>
            <a:off x="4268894" y="1245664"/>
            <a:ext cx="3708000" cy="41293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Recent Learning</a:t>
            </a:r>
            <a:endParaRPr lang="en-GB" sz="2400" dirty="0">
              <a:solidFill>
                <a:schemeClr val="bg1"/>
              </a:solidFill>
            </a:endParaRPr>
          </a:p>
        </p:txBody>
      </p:sp>
      <p:sp>
        <p:nvSpPr>
          <p:cNvPr id="37" name="TextBox 36"/>
          <p:cNvSpPr txBox="1"/>
          <p:nvPr/>
        </p:nvSpPr>
        <p:spPr>
          <a:xfrm>
            <a:off x="8238560"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dirty="0" smtClean="0">
                <a:solidFill>
                  <a:srgbClr val="002060"/>
                </a:solidFill>
              </a:rPr>
              <a:t>Retrieve from memory</a:t>
            </a:r>
            <a:r>
              <a:rPr lang="en-GB" sz="2400" i="1" baseline="0" dirty="0" smtClean="0">
                <a:solidFill>
                  <a:srgbClr val="002060"/>
                </a:solidFill>
              </a:rPr>
              <a:t> without </a:t>
            </a:r>
            <a:r>
              <a:rPr lang="en-GB" sz="2400" i="1" dirty="0" smtClean="0">
                <a:solidFill>
                  <a:srgbClr val="002060"/>
                </a:solidFill>
              </a:rPr>
              <a:t>prompts or discussion.</a:t>
            </a:r>
            <a:r>
              <a:rPr lang="en-GB" sz="2400" i="1" baseline="0" dirty="0" smtClean="0">
                <a:solidFill>
                  <a:srgbClr val="002060"/>
                </a:solidFill>
              </a:rPr>
              <a:t> Y</a:t>
            </a:r>
            <a:r>
              <a:rPr lang="en-GB" sz="2400" i="1" dirty="0" smtClean="0">
                <a:solidFill>
                  <a:srgbClr val="002060"/>
                </a:solidFill>
              </a:rPr>
              <a:t>ou must write something for</a:t>
            </a:r>
            <a:r>
              <a:rPr lang="en-GB" sz="2400" i="1" baseline="0" dirty="0" smtClean="0">
                <a:solidFill>
                  <a:srgbClr val="002060"/>
                </a:solidFill>
              </a:rPr>
              <a:t> each.</a:t>
            </a:r>
            <a:endParaRPr lang="en-GB" sz="2400" i="1" dirty="0">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27" name="TextBox 26"/>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30429085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Box 22"/>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28637901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862619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6" name="Table 4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3"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4" name="Pentagon 3"/>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1120788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42" name="Chevron 4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11"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4681728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565560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059788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980083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135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67337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42" name="Chevron 4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11"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632692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CE35B8-C4FC-4B7F-8481-5B77097D2B25}"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8452A-3E25-46C6-9D9E-CBB73551296F}" type="slidenum">
              <a:rPr lang="en-GB" smtClean="0"/>
              <a:t>‹#›</a:t>
            </a:fld>
            <a:endParaRPr lang="en-GB"/>
          </a:p>
        </p:txBody>
      </p:sp>
    </p:spTree>
    <p:extLst>
      <p:ext uri="{BB962C8B-B14F-4D97-AF65-F5344CB8AC3E}">
        <p14:creationId xmlns:p14="http://schemas.microsoft.com/office/powerpoint/2010/main" val="2836512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26" name="TextBox 25"/>
          <p:cNvSpPr txBox="1"/>
          <p:nvPr/>
        </p:nvSpPr>
        <p:spPr>
          <a:xfrm>
            <a:off x="304799"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Current Learning from KO</a:t>
            </a:r>
            <a:endParaRPr lang="en-GB" sz="2400" dirty="0">
              <a:solidFill>
                <a:schemeClr val="bg1"/>
              </a:solidFill>
            </a:endParaRPr>
          </a:p>
        </p:txBody>
      </p:sp>
      <p:sp>
        <p:nvSpPr>
          <p:cNvPr id="36" name="TextBox 35"/>
          <p:cNvSpPr txBox="1"/>
          <p:nvPr/>
        </p:nvSpPr>
        <p:spPr>
          <a:xfrm>
            <a:off x="4268894" y="1245664"/>
            <a:ext cx="3708000" cy="41293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Recent Learning</a:t>
            </a:r>
            <a:endParaRPr lang="en-GB" sz="2400" dirty="0">
              <a:solidFill>
                <a:schemeClr val="bg1"/>
              </a:solidFill>
            </a:endParaRPr>
          </a:p>
        </p:txBody>
      </p:sp>
      <p:sp>
        <p:nvSpPr>
          <p:cNvPr id="37" name="TextBox 36"/>
          <p:cNvSpPr txBox="1"/>
          <p:nvPr/>
        </p:nvSpPr>
        <p:spPr>
          <a:xfrm>
            <a:off x="8238560"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dirty="0" smtClean="0">
                <a:solidFill>
                  <a:srgbClr val="002060"/>
                </a:solidFill>
              </a:rPr>
              <a:t>Retrieve from memory</a:t>
            </a:r>
            <a:r>
              <a:rPr lang="en-GB" sz="2400" i="1" baseline="0" dirty="0" smtClean="0">
                <a:solidFill>
                  <a:srgbClr val="002060"/>
                </a:solidFill>
              </a:rPr>
              <a:t> without </a:t>
            </a:r>
            <a:r>
              <a:rPr lang="en-GB" sz="2400" i="1" dirty="0" smtClean="0">
                <a:solidFill>
                  <a:srgbClr val="002060"/>
                </a:solidFill>
              </a:rPr>
              <a:t>prompts or discussion.</a:t>
            </a:r>
            <a:r>
              <a:rPr lang="en-GB" sz="2400" i="1" baseline="0" dirty="0" smtClean="0">
                <a:solidFill>
                  <a:srgbClr val="002060"/>
                </a:solidFill>
              </a:rPr>
              <a:t> Y</a:t>
            </a:r>
            <a:r>
              <a:rPr lang="en-GB" sz="2400" i="1" dirty="0" smtClean="0">
                <a:solidFill>
                  <a:srgbClr val="002060"/>
                </a:solidFill>
              </a:rPr>
              <a:t>ou must write something for</a:t>
            </a:r>
            <a:r>
              <a:rPr lang="en-GB" sz="2400" i="1" baseline="0" dirty="0" smtClean="0">
                <a:solidFill>
                  <a:srgbClr val="002060"/>
                </a:solidFill>
              </a:rPr>
              <a:t> each.</a:t>
            </a:r>
            <a:endParaRPr lang="en-GB" sz="2400" i="1" dirty="0">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27" name="TextBox 26"/>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170409907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Box 22"/>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293298473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090694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6" name="Table 4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3"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4" name="Pentagon 3"/>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208767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42" name="Chevron 4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11"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712900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6679975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617059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5621936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423003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076201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087534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5347479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CE35B8-C4FC-4B7F-8481-5B77097D2B25}"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8452A-3E25-46C6-9D9E-CBB73551296F}" type="slidenum">
              <a:rPr lang="en-GB" smtClean="0"/>
              <a:t>‹#›</a:t>
            </a:fld>
            <a:endParaRPr lang="en-GB"/>
          </a:p>
        </p:txBody>
      </p:sp>
    </p:spTree>
    <p:extLst>
      <p:ext uri="{BB962C8B-B14F-4D97-AF65-F5344CB8AC3E}">
        <p14:creationId xmlns:p14="http://schemas.microsoft.com/office/powerpoint/2010/main" val="16929400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26" name="TextBox 25"/>
          <p:cNvSpPr txBox="1"/>
          <p:nvPr/>
        </p:nvSpPr>
        <p:spPr>
          <a:xfrm>
            <a:off x="304799"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Current Learning from KO</a:t>
            </a:r>
            <a:endParaRPr lang="en-GB" sz="2400" dirty="0">
              <a:solidFill>
                <a:schemeClr val="bg1"/>
              </a:solidFill>
            </a:endParaRPr>
          </a:p>
        </p:txBody>
      </p:sp>
      <p:sp>
        <p:nvSpPr>
          <p:cNvPr id="36" name="TextBox 35"/>
          <p:cNvSpPr txBox="1"/>
          <p:nvPr/>
        </p:nvSpPr>
        <p:spPr>
          <a:xfrm>
            <a:off x="4268894" y="1245664"/>
            <a:ext cx="3708000" cy="41293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Recent Learning</a:t>
            </a:r>
            <a:endParaRPr lang="en-GB" sz="2400" dirty="0">
              <a:solidFill>
                <a:schemeClr val="bg1"/>
              </a:solidFill>
            </a:endParaRPr>
          </a:p>
        </p:txBody>
      </p:sp>
      <p:sp>
        <p:nvSpPr>
          <p:cNvPr id="37" name="TextBox 36"/>
          <p:cNvSpPr txBox="1"/>
          <p:nvPr/>
        </p:nvSpPr>
        <p:spPr>
          <a:xfrm>
            <a:off x="8238560"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dirty="0" smtClean="0">
                <a:solidFill>
                  <a:srgbClr val="002060"/>
                </a:solidFill>
              </a:rPr>
              <a:t>Retrieve from memory</a:t>
            </a:r>
            <a:r>
              <a:rPr lang="en-GB" sz="2400" i="1" baseline="0" dirty="0" smtClean="0">
                <a:solidFill>
                  <a:srgbClr val="002060"/>
                </a:solidFill>
              </a:rPr>
              <a:t> without </a:t>
            </a:r>
            <a:r>
              <a:rPr lang="en-GB" sz="2400" i="1" dirty="0" smtClean="0">
                <a:solidFill>
                  <a:srgbClr val="002060"/>
                </a:solidFill>
              </a:rPr>
              <a:t>prompts or discussion.</a:t>
            </a:r>
            <a:r>
              <a:rPr lang="en-GB" sz="2400" i="1" baseline="0" dirty="0" smtClean="0">
                <a:solidFill>
                  <a:srgbClr val="002060"/>
                </a:solidFill>
              </a:rPr>
              <a:t> Y</a:t>
            </a:r>
            <a:r>
              <a:rPr lang="en-GB" sz="2400" i="1" dirty="0" smtClean="0">
                <a:solidFill>
                  <a:srgbClr val="002060"/>
                </a:solidFill>
              </a:rPr>
              <a:t>ou must write something for</a:t>
            </a:r>
            <a:r>
              <a:rPr lang="en-GB" sz="2400" i="1" baseline="0" dirty="0" smtClean="0">
                <a:solidFill>
                  <a:srgbClr val="002060"/>
                </a:solidFill>
              </a:rPr>
              <a:t> each.</a:t>
            </a:r>
            <a:endParaRPr lang="en-GB" sz="2400" i="1" dirty="0">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27" name="TextBox 26"/>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296926775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Box 22"/>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47964962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18537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6" name="Table 4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3"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4" name="Pentagon 3"/>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5005045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42" name="Chevron 4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11"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467442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27029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3730491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241791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12774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086032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673930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CE35B8-C4FC-4B7F-8481-5B77097D2B25}"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8452A-3E25-46C6-9D9E-CBB73551296F}" type="slidenum">
              <a:rPr lang="en-GB" smtClean="0"/>
              <a:t>‹#›</a:t>
            </a:fld>
            <a:endParaRPr lang="en-GB"/>
          </a:p>
        </p:txBody>
      </p:sp>
    </p:spTree>
    <p:extLst>
      <p:ext uri="{BB962C8B-B14F-4D97-AF65-F5344CB8AC3E}">
        <p14:creationId xmlns:p14="http://schemas.microsoft.com/office/powerpoint/2010/main" val="42440631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26" name="TextBox 25"/>
          <p:cNvSpPr txBox="1"/>
          <p:nvPr/>
        </p:nvSpPr>
        <p:spPr>
          <a:xfrm>
            <a:off x="304799"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Current Learning from KO</a:t>
            </a:r>
            <a:endParaRPr lang="en-GB" sz="2400" dirty="0">
              <a:solidFill>
                <a:schemeClr val="bg1"/>
              </a:solidFill>
            </a:endParaRPr>
          </a:p>
        </p:txBody>
      </p:sp>
      <p:sp>
        <p:nvSpPr>
          <p:cNvPr id="36" name="TextBox 35"/>
          <p:cNvSpPr txBox="1"/>
          <p:nvPr/>
        </p:nvSpPr>
        <p:spPr>
          <a:xfrm>
            <a:off x="4268894" y="1245664"/>
            <a:ext cx="3708000" cy="41293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Recent Learning</a:t>
            </a:r>
            <a:endParaRPr lang="en-GB" sz="2400" dirty="0">
              <a:solidFill>
                <a:schemeClr val="bg1"/>
              </a:solidFill>
            </a:endParaRPr>
          </a:p>
        </p:txBody>
      </p:sp>
      <p:sp>
        <p:nvSpPr>
          <p:cNvPr id="37" name="TextBox 36"/>
          <p:cNvSpPr txBox="1"/>
          <p:nvPr/>
        </p:nvSpPr>
        <p:spPr>
          <a:xfrm>
            <a:off x="8238560" y="1245664"/>
            <a:ext cx="3708000" cy="414024"/>
          </a:xfrm>
          <a:prstGeom prst="rect">
            <a:avLst/>
          </a:prstGeom>
          <a:solidFill>
            <a:srgbClr val="0B5196"/>
          </a:solidFill>
        </p:spPr>
        <p:txBody>
          <a:bodyPr wrap="square" rtlCol="0">
            <a:spAutoFit/>
          </a:bodyPr>
          <a:lstStyle/>
          <a:p>
            <a:pPr algn="ctr">
              <a:lnSpc>
                <a:spcPts val="2500"/>
              </a:lnSpc>
            </a:pPr>
            <a:r>
              <a:rPr lang="en-GB" sz="2400" baseline="0" dirty="0" smtClean="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dirty="0" smtClean="0">
                <a:solidFill>
                  <a:srgbClr val="002060"/>
                </a:solidFill>
              </a:rPr>
              <a:t>Retrieve from memory</a:t>
            </a:r>
            <a:r>
              <a:rPr lang="en-GB" sz="2400" i="1" baseline="0" dirty="0" smtClean="0">
                <a:solidFill>
                  <a:srgbClr val="002060"/>
                </a:solidFill>
              </a:rPr>
              <a:t> without </a:t>
            </a:r>
            <a:r>
              <a:rPr lang="en-GB" sz="2400" i="1" dirty="0" smtClean="0">
                <a:solidFill>
                  <a:srgbClr val="002060"/>
                </a:solidFill>
              </a:rPr>
              <a:t>prompts or discussion.</a:t>
            </a:r>
            <a:r>
              <a:rPr lang="en-GB" sz="2400" i="1" baseline="0" dirty="0" smtClean="0">
                <a:solidFill>
                  <a:srgbClr val="002060"/>
                </a:solidFill>
              </a:rPr>
              <a:t> Y</a:t>
            </a:r>
            <a:r>
              <a:rPr lang="en-GB" sz="2400" i="1" dirty="0" smtClean="0">
                <a:solidFill>
                  <a:srgbClr val="002060"/>
                </a:solidFill>
              </a:rPr>
              <a:t>ou must write something for</a:t>
            </a:r>
            <a:r>
              <a:rPr lang="en-GB" sz="2400" i="1" baseline="0" dirty="0" smtClean="0">
                <a:solidFill>
                  <a:srgbClr val="002060"/>
                </a:solidFill>
              </a:rPr>
              <a:t> each.</a:t>
            </a:r>
            <a:endParaRPr lang="en-GB" sz="2400" i="1" dirty="0">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27" name="TextBox 26"/>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63647075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dirty="0"/>
          </a:p>
        </p:txBody>
      </p:sp>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Box 22"/>
          <p:cNvSpPr txBox="1"/>
          <p:nvPr/>
        </p:nvSpPr>
        <p:spPr>
          <a:xfrm>
            <a:off x="9350189" y="464999"/>
            <a:ext cx="2583724" cy="461665"/>
          </a:xfrm>
          <a:prstGeom prst="rect">
            <a:avLst/>
          </a:prstGeom>
          <a:noFill/>
        </p:spPr>
        <p:txBody>
          <a:bodyPr wrap="square" rtlCol="0">
            <a:spAutoFit/>
          </a:bodyPr>
          <a:lstStyle/>
          <a:p>
            <a:pPr algn="ctr"/>
            <a:r>
              <a:rPr lang="en-GB" sz="2400" dirty="0" smtClean="0">
                <a:solidFill>
                  <a:srgbClr val="002060"/>
                </a:solidFill>
              </a:rPr>
              <a:t>7 February, 2023</a:t>
            </a:r>
            <a:endParaRPr lang="en-GB" sz="2400" dirty="0">
              <a:solidFill>
                <a:srgbClr val="002060"/>
              </a:solidFill>
            </a:endParaRPr>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dirty="0"/>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Tree>
    <p:extLst>
      <p:ext uri="{BB962C8B-B14F-4D97-AF65-F5344CB8AC3E}">
        <p14:creationId xmlns:p14="http://schemas.microsoft.com/office/powerpoint/2010/main" val="113021874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2792319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RETRIEVE</a:t>
            </a:r>
            <a:endParaRPr lang="en-GB" sz="1600" b="1" dirty="0">
              <a:solidFill>
                <a:srgbClr val="0B5196"/>
              </a:solidFill>
            </a:endParaRPr>
          </a:p>
        </p:txBody>
      </p:sp>
      <p:sp>
        <p:nvSpPr>
          <p:cNvPr id="42" name="Chevron 4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6" name="Table 4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3"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4" name="Pentagon 3"/>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812481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entagon 4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42" name="Chevron 4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43" name="Chevron 4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44" name="Chevron 4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11"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160478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INSTRUCT</a:t>
            </a:r>
            <a:endParaRPr lang="en-GB" sz="2800" b="1" dirty="0">
              <a:solidFill>
                <a:srgbClr val="0B5196"/>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7061888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29208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432556046"/>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10645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PRACTISE</a:t>
            </a:r>
            <a:endParaRPr lang="en-GB" sz="1600" b="1" dirty="0">
              <a:solidFill>
                <a:srgbClr val="0B5196"/>
              </a:solidFill>
            </a:endParaRPr>
          </a:p>
        </p:txBody>
      </p:sp>
      <p:sp>
        <p:nvSpPr>
          <p:cNvPr id="14" name="Chevron 13"/>
          <p:cNvSpPr/>
          <p:nvPr/>
        </p:nvSpPr>
        <p:spPr>
          <a:xfrm>
            <a:off x="8336532"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SECURE</a:t>
            </a:r>
            <a:endParaRPr lang="en-GB" sz="16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8783849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042580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16" name="Table 15"/>
          <p:cNvGraphicFramePr>
            <a:graphicFrameLocks noGrp="1"/>
          </p:cNvGraphicFramePr>
          <p:nvPr>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smtClean="0">
                          <a:solidFill>
                            <a:schemeClr val="bg1"/>
                          </a:solidFill>
                          <a:latin typeface="Lato" panose="020F0502020204030203" pitchFamily="34" charset="0"/>
                        </a:rPr>
                        <a:t>RETRIEVE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smtClean="0">
                          <a:solidFill>
                            <a:schemeClr val="bg1"/>
                          </a:solidFill>
                          <a:latin typeface="Lato" panose="020F0502020204030203" pitchFamily="34" charset="0"/>
                        </a:rPr>
                        <a:t>DECODE</a:t>
                      </a:r>
                      <a:r>
                        <a:rPr lang="en-GB" sz="600" b="1"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smtClean="0">
                          <a:solidFill>
                            <a:schemeClr val="bg1"/>
                          </a:solidFill>
                          <a:effectLst/>
                          <a:latin typeface="Lato" panose="020F0502020204030203" pitchFamily="34" charset="0"/>
                        </a:rPr>
                        <a:t>CONNECT</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smtClean="0">
                          <a:solidFill>
                            <a:schemeClr val="bg1"/>
                          </a:solidFill>
                          <a:latin typeface="Lato" panose="020F0502020204030203" pitchFamily="34" charset="0"/>
                        </a:rPr>
                        <a:t>VISUALISE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smtClean="0">
                          <a:solidFill>
                            <a:schemeClr val="bg1"/>
                          </a:solidFill>
                          <a:latin typeface="Lato" panose="020F0502020204030203" pitchFamily="34" charset="0"/>
                        </a:rPr>
                        <a:t>SUMMARISE</a:t>
                      </a:r>
                      <a:r>
                        <a:rPr lang="en-GB" sz="600" b="0" dirty="0" smtClean="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smtClean="0">
                          <a:solidFill>
                            <a:schemeClr val="bg1"/>
                          </a:solidFill>
                          <a:latin typeface="Lato" panose="020F0502020204030203" pitchFamily="34" charset="0"/>
                        </a:rPr>
                        <a:t>INFER</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smtClean="0">
                          <a:solidFill>
                            <a:schemeClr val="bg1"/>
                          </a:solidFill>
                          <a:latin typeface="Lato" panose="020F0502020204030203" pitchFamily="34" charset="0"/>
                        </a:rPr>
                        <a:t>PREDICT</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smtClean="0">
                          <a:solidFill>
                            <a:schemeClr val="bg1"/>
                          </a:solidFill>
                          <a:latin typeface="Lato" panose="020F0502020204030203" pitchFamily="34" charset="0"/>
                        </a:rPr>
                        <a:t>EXAMINE</a:t>
                      </a:r>
                      <a:endParaRPr lang="en-GB" sz="600" b="1" dirty="0" smtClean="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36" name="Pentagon 3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89909" y="-6595"/>
            <a:ext cx="704800" cy="584775"/>
          </a:xfrm>
          <a:prstGeom prst="rect">
            <a:avLst/>
          </a:prstGeom>
        </p:spPr>
        <p:txBody>
          <a:bodyPr wrap="square">
            <a:spAutoFit/>
          </a:bodyPr>
          <a:lstStyle/>
          <a:p>
            <a:pPr algn="ctr"/>
            <a:r>
              <a:rPr lang="en-GB" sz="1000" b="1" i="0" dirty="0" smtClean="0">
                <a:solidFill>
                  <a:srgbClr val="0B5196"/>
                </a:solidFill>
                <a:latin typeface="+mn-lt"/>
              </a:rPr>
              <a:t>EVERY CHILD A READER</a:t>
            </a:r>
          </a:p>
          <a:p>
            <a:pPr algn="ctr"/>
            <a:endParaRPr lang="en-GB" sz="200" b="0" i="1" dirty="0" smtClean="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81283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CE35B8-C4FC-4B7F-8481-5B77097D2B25}"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8452A-3E25-46C6-9D9E-CBB73551296F}" type="slidenum">
              <a:rPr lang="en-GB" smtClean="0"/>
              <a:t>‹#›</a:t>
            </a:fld>
            <a:endParaRPr lang="en-GB"/>
          </a:p>
        </p:txBody>
      </p:sp>
    </p:spTree>
    <p:extLst>
      <p:ext uri="{BB962C8B-B14F-4D97-AF65-F5344CB8AC3E}">
        <p14:creationId xmlns:p14="http://schemas.microsoft.com/office/powerpoint/2010/main" val="72909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0"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112111" y="6444942"/>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RETRIEVE</a:t>
            </a:r>
            <a:endParaRPr lang="en-GB" sz="1600" b="0" dirty="0">
              <a:solidFill>
                <a:schemeClr val="bg1"/>
              </a:solidFill>
            </a:endParaRPr>
          </a:p>
        </p:txBody>
      </p:sp>
      <p:sp>
        <p:nvSpPr>
          <p:cNvPr id="12" name="Chevron 11"/>
          <p:cNvSpPr/>
          <p:nvPr/>
        </p:nvSpPr>
        <p:spPr>
          <a:xfrm>
            <a:off x="2860361"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INSTRUCT</a:t>
            </a:r>
            <a:endParaRPr lang="en-GB" sz="2800" b="0" dirty="0">
              <a:solidFill>
                <a:schemeClr val="bg1"/>
              </a:solidFill>
            </a:endParaRPr>
          </a:p>
        </p:txBody>
      </p:sp>
      <p:sp>
        <p:nvSpPr>
          <p:cNvPr id="13" name="Chevron 12"/>
          <p:cNvSpPr/>
          <p:nvPr/>
        </p:nvSpPr>
        <p:spPr>
          <a:xfrm>
            <a:off x="5600493" y="6444942"/>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dirty="0" smtClean="0">
                <a:solidFill>
                  <a:schemeClr val="bg1"/>
                </a:solidFill>
              </a:rPr>
              <a:t>PRACTISE</a:t>
            </a:r>
            <a:endParaRPr lang="en-GB" sz="1600" b="0" dirty="0">
              <a:solidFill>
                <a:schemeClr val="bg1"/>
              </a:solidFill>
            </a:endParaRPr>
          </a:p>
        </p:txBody>
      </p:sp>
      <p:sp>
        <p:nvSpPr>
          <p:cNvPr id="14" name="Chevron 13"/>
          <p:cNvSpPr/>
          <p:nvPr/>
        </p:nvSpPr>
        <p:spPr>
          <a:xfrm>
            <a:off x="8336532" y="6444942"/>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B5196"/>
                </a:solidFill>
              </a:rPr>
              <a:t>SECURE</a:t>
            </a:r>
            <a:endParaRPr lang="en-GB" sz="16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97539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76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40125-E44C-4956-8FAB-C26CF314FD88}" type="datetimeFigureOut">
              <a:rPr lang="en-GB" smtClean="0"/>
              <a:t>01/12/2023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4256849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40125-E44C-4956-8FAB-C26CF314FD88}" type="datetimeFigureOut">
              <a:rPr lang="en-GB" smtClean="0"/>
              <a:t>01/12/2023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7421386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65036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1078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8558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33985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77912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34350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iming>
    <p:tnLst>
      <p:par>
        <p:cTn id="1" dur="indefinite" restart="never" nodeType="tmRoot"/>
      </p:par>
    </p:tnLst>
  </p:timing>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8.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Draw these shapes in your book </a:t>
            </a:r>
            <a:r>
              <a:rPr lang="en-GB" u="sng" dirty="0" smtClean="0"/>
              <a:t>accurately</a:t>
            </a:r>
            <a:r>
              <a:rPr lang="en-GB" dirty="0" smtClean="0"/>
              <a:t> </a:t>
            </a:r>
            <a:endParaRPr lang="en-GB" dirty="0"/>
          </a:p>
        </p:txBody>
      </p:sp>
      <p:pic>
        <p:nvPicPr>
          <p:cNvPr id="6" name="Content Placeholder 5"/>
          <p:cNvPicPr>
            <a:picLocks noGrp="1" noChangeAspect="1"/>
          </p:cNvPicPr>
          <p:nvPr>
            <p:ph sz="quarter" idx="11"/>
          </p:nvPr>
        </p:nvPicPr>
        <p:blipFill>
          <a:blip r:embed="rId2"/>
          <a:stretch>
            <a:fillRect/>
          </a:stretch>
        </p:blipFill>
        <p:spPr>
          <a:xfrm>
            <a:off x="272048" y="870879"/>
            <a:ext cx="2769870" cy="3522378"/>
          </a:xfrm>
          <a:prstGeom prst="rect">
            <a:avLst/>
          </a:prstGeom>
        </p:spPr>
      </p:pic>
      <p:pic>
        <p:nvPicPr>
          <p:cNvPr id="7" name="Picture 6"/>
          <p:cNvPicPr>
            <a:picLocks noChangeAspect="1"/>
          </p:cNvPicPr>
          <p:nvPr/>
        </p:nvPicPr>
        <p:blipFill>
          <a:blip r:embed="rId3"/>
          <a:stretch>
            <a:fillRect/>
          </a:stretch>
        </p:blipFill>
        <p:spPr>
          <a:xfrm>
            <a:off x="3319337" y="1192107"/>
            <a:ext cx="2979229" cy="2879922"/>
          </a:xfrm>
          <a:prstGeom prst="rect">
            <a:avLst/>
          </a:prstGeom>
        </p:spPr>
      </p:pic>
      <p:pic>
        <p:nvPicPr>
          <p:cNvPr id="8" name="Picture 7"/>
          <p:cNvPicPr>
            <a:picLocks noChangeAspect="1"/>
          </p:cNvPicPr>
          <p:nvPr/>
        </p:nvPicPr>
        <p:blipFill>
          <a:blip r:embed="rId4"/>
          <a:stretch>
            <a:fillRect/>
          </a:stretch>
        </p:blipFill>
        <p:spPr>
          <a:xfrm>
            <a:off x="6460516" y="1217188"/>
            <a:ext cx="2963742" cy="2340466"/>
          </a:xfrm>
          <a:prstGeom prst="rect">
            <a:avLst/>
          </a:prstGeom>
        </p:spPr>
      </p:pic>
      <p:pic>
        <p:nvPicPr>
          <p:cNvPr id="9" name="Picture 8"/>
          <p:cNvPicPr>
            <a:picLocks noChangeAspect="1"/>
          </p:cNvPicPr>
          <p:nvPr/>
        </p:nvPicPr>
        <p:blipFill>
          <a:blip r:embed="rId5"/>
          <a:stretch>
            <a:fillRect/>
          </a:stretch>
        </p:blipFill>
        <p:spPr>
          <a:xfrm>
            <a:off x="9424258" y="1721323"/>
            <a:ext cx="2644317" cy="1836331"/>
          </a:xfrm>
          <a:prstGeom prst="rect">
            <a:avLst/>
          </a:prstGeom>
        </p:spPr>
      </p:pic>
      <p:pic>
        <p:nvPicPr>
          <p:cNvPr id="10" name="Picture 9"/>
          <p:cNvPicPr>
            <a:picLocks noChangeAspect="1"/>
          </p:cNvPicPr>
          <p:nvPr/>
        </p:nvPicPr>
        <p:blipFill>
          <a:blip r:embed="rId6"/>
          <a:stretch>
            <a:fillRect/>
          </a:stretch>
        </p:blipFill>
        <p:spPr>
          <a:xfrm>
            <a:off x="1170029" y="3783281"/>
            <a:ext cx="1962150" cy="2352675"/>
          </a:xfrm>
          <a:prstGeom prst="rect">
            <a:avLst/>
          </a:prstGeom>
        </p:spPr>
      </p:pic>
      <p:sp>
        <p:nvSpPr>
          <p:cNvPr id="11" name="Rectangle 10"/>
          <p:cNvSpPr/>
          <p:nvPr/>
        </p:nvSpPr>
        <p:spPr>
          <a:xfrm>
            <a:off x="937124" y="4060681"/>
            <a:ext cx="562708" cy="321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7"/>
          <a:stretch>
            <a:fillRect/>
          </a:stretch>
        </p:blipFill>
        <p:spPr>
          <a:xfrm>
            <a:off x="4373762" y="3572691"/>
            <a:ext cx="2566769" cy="2598720"/>
          </a:xfrm>
          <a:prstGeom prst="rect">
            <a:avLst/>
          </a:prstGeom>
        </p:spPr>
      </p:pic>
      <p:pic>
        <p:nvPicPr>
          <p:cNvPr id="13" name="Picture 12"/>
          <p:cNvPicPr>
            <a:picLocks noChangeAspect="1"/>
          </p:cNvPicPr>
          <p:nvPr/>
        </p:nvPicPr>
        <p:blipFill>
          <a:blip r:embed="rId8"/>
          <a:stretch>
            <a:fillRect/>
          </a:stretch>
        </p:blipFill>
        <p:spPr>
          <a:xfrm>
            <a:off x="7582496" y="3936017"/>
            <a:ext cx="4609504" cy="2047201"/>
          </a:xfrm>
          <a:prstGeom prst="rect">
            <a:avLst/>
          </a:prstGeom>
        </p:spPr>
      </p:pic>
    </p:spTree>
    <p:extLst>
      <p:ext uri="{BB962C8B-B14F-4D97-AF65-F5344CB8AC3E}">
        <p14:creationId xmlns:p14="http://schemas.microsoft.com/office/powerpoint/2010/main" val="3028072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a:t>
            </a:r>
            <a:r>
              <a:rPr lang="en-GB" dirty="0"/>
              <a:t>region which is less than 3 cm from both the line AB and point C.</a:t>
            </a:r>
          </a:p>
          <a:p>
            <a:r>
              <a:rPr lang="en-GB" dirty="0"/>
              <a:t>AC &gt; 3cm </a:t>
            </a:r>
          </a:p>
          <a:p>
            <a:endParaRPr lang="en-GB" dirty="0"/>
          </a:p>
        </p:txBody>
      </p:sp>
      <p:pic>
        <p:nvPicPr>
          <p:cNvPr id="4" name="Content Placeholder 3"/>
          <p:cNvPicPr>
            <a:picLocks noGrp="1" noChangeAspect="1"/>
          </p:cNvPicPr>
          <p:nvPr>
            <p:ph sz="quarter" idx="11"/>
          </p:nvPr>
        </p:nvPicPr>
        <p:blipFill>
          <a:blip r:embed="rId2"/>
          <a:stretch>
            <a:fillRect/>
          </a:stretch>
        </p:blipFill>
        <p:spPr>
          <a:xfrm>
            <a:off x="3354179" y="1398835"/>
            <a:ext cx="4781549" cy="4580842"/>
          </a:xfrm>
          <a:prstGeom prst="rect">
            <a:avLst/>
          </a:prstGeom>
        </p:spPr>
      </p:pic>
    </p:spTree>
    <p:extLst>
      <p:ext uri="{BB962C8B-B14F-4D97-AF65-F5344CB8AC3E}">
        <p14:creationId xmlns:p14="http://schemas.microsoft.com/office/powerpoint/2010/main" val="866576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On your mini whiteboard…</a:t>
            </a:r>
            <a:endParaRPr lang="en-GB" dirty="0"/>
          </a:p>
        </p:txBody>
      </p:sp>
      <p:sp>
        <p:nvSpPr>
          <p:cNvPr id="7" name="Content Placeholder 6"/>
          <p:cNvSpPr>
            <a:spLocks noGrp="1"/>
          </p:cNvSpPr>
          <p:nvPr>
            <p:ph sz="quarter" idx="11"/>
          </p:nvPr>
        </p:nvSpPr>
        <p:spPr/>
        <p:txBody>
          <a:bodyPr/>
          <a:lstStyle/>
          <a:p>
            <a:pPr marL="0" indent="0">
              <a:buNone/>
            </a:pPr>
            <a:r>
              <a:rPr lang="en-GB" u="sng" dirty="0" smtClean="0"/>
              <a:t>Shade</a:t>
            </a:r>
            <a:r>
              <a:rPr lang="en-GB" dirty="0" smtClean="0"/>
              <a:t> the region that is less than 4 cm from all points. </a:t>
            </a:r>
            <a:endParaRPr lang="en-GB" dirty="0"/>
          </a:p>
        </p:txBody>
      </p:sp>
      <p:pic>
        <p:nvPicPr>
          <p:cNvPr id="3" name="Picture 2"/>
          <p:cNvPicPr>
            <a:picLocks noChangeAspect="1"/>
          </p:cNvPicPr>
          <p:nvPr/>
        </p:nvPicPr>
        <p:blipFill>
          <a:blip r:embed="rId2"/>
          <a:stretch>
            <a:fillRect/>
          </a:stretch>
        </p:blipFill>
        <p:spPr>
          <a:xfrm>
            <a:off x="3575420" y="2513712"/>
            <a:ext cx="4196980" cy="3347880"/>
          </a:xfrm>
          <a:prstGeom prst="rect">
            <a:avLst/>
          </a:prstGeom>
        </p:spPr>
      </p:pic>
    </p:spTree>
    <p:extLst>
      <p:ext uri="{BB962C8B-B14F-4D97-AF65-F5344CB8AC3E}">
        <p14:creationId xmlns:p14="http://schemas.microsoft.com/office/powerpoint/2010/main" val="72037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a:t>
            </a:r>
            <a:r>
              <a:rPr lang="en-GB" dirty="0" smtClean="0"/>
              <a:t>he </a:t>
            </a:r>
            <a:r>
              <a:rPr lang="en-GB" dirty="0"/>
              <a:t>region that is less than 4 cm from all points. </a:t>
            </a:r>
          </a:p>
          <a:p>
            <a:endParaRPr lang="en-GB" dirty="0"/>
          </a:p>
        </p:txBody>
      </p:sp>
      <p:pic>
        <p:nvPicPr>
          <p:cNvPr id="4" name="Content Placeholder 3"/>
          <p:cNvPicPr>
            <a:picLocks noGrp="1" noChangeAspect="1"/>
          </p:cNvPicPr>
          <p:nvPr>
            <p:ph sz="quarter" idx="11"/>
          </p:nvPr>
        </p:nvPicPr>
        <p:blipFill>
          <a:blip r:embed="rId2"/>
          <a:stretch>
            <a:fillRect/>
          </a:stretch>
        </p:blipFill>
        <p:spPr>
          <a:xfrm>
            <a:off x="2857500" y="1321621"/>
            <a:ext cx="5355431" cy="4660079"/>
          </a:xfrm>
          <a:prstGeom prst="rect">
            <a:avLst/>
          </a:prstGeom>
        </p:spPr>
      </p:pic>
    </p:spTree>
    <p:extLst>
      <p:ext uri="{BB962C8B-B14F-4D97-AF65-F5344CB8AC3E}">
        <p14:creationId xmlns:p14="http://schemas.microsoft.com/office/powerpoint/2010/main" val="143196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u="sng" dirty="0" smtClean="0"/>
              <a:t>Loci</a:t>
            </a:r>
            <a:r>
              <a:rPr lang="en-GB" dirty="0" smtClean="0"/>
              <a:t> </a:t>
            </a:r>
          </a:p>
          <a:p>
            <a:r>
              <a:rPr lang="en-GB" sz="2800" i="1" dirty="0" smtClean="0"/>
              <a:t>With a pair of compasses and ruler draw:  </a:t>
            </a:r>
            <a:endParaRPr lang="en-GB" sz="2800" i="1" dirty="0"/>
          </a:p>
        </p:txBody>
      </p:sp>
      <p:sp>
        <p:nvSpPr>
          <p:cNvPr id="3" name="Content Placeholder 2"/>
          <p:cNvSpPr>
            <a:spLocks noGrp="1"/>
          </p:cNvSpPr>
          <p:nvPr>
            <p:ph sz="quarter" idx="11"/>
          </p:nvPr>
        </p:nvSpPr>
        <p:spPr>
          <a:xfrm>
            <a:off x="156453" y="1632438"/>
            <a:ext cx="5329947" cy="4654550"/>
          </a:xfrm>
        </p:spPr>
        <p:txBody>
          <a:bodyPr/>
          <a:lstStyle/>
          <a:p>
            <a:pPr marL="514350" indent="-514350">
              <a:buAutoNum type="arabicPeriod"/>
            </a:pPr>
            <a:r>
              <a:rPr lang="en-GB" sz="2400" dirty="0" smtClean="0"/>
              <a:t>The </a:t>
            </a:r>
            <a:r>
              <a:rPr lang="en-GB" sz="2400" dirty="0"/>
              <a:t>locus of </a:t>
            </a:r>
            <a:r>
              <a:rPr lang="en-GB" sz="2400" dirty="0" smtClean="0"/>
              <a:t>points </a:t>
            </a:r>
            <a:r>
              <a:rPr lang="en-GB" sz="2400" dirty="0"/>
              <a:t>3cm from </a:t>
            </a:r>
            <a:r>
              <a:rPr lang="en-GB" sz="2400" dirty="0" smtClean="0"/>
              <a:t>a point. </a:t>
            </a:r>
          </a:p>
          <a:p>
            <a:pPr marL="514350" indent="-514350">
              <a:buFont typeface="Arial" panose="020B0604020202020204" pitchFamily="34" charset="0"/>
              <a:buAutoNum type="arabicPeriod"/>
            </a:pPr>
            <a:r>
              <a:rPr lang="en-GB" sz="2400" dirty="0" smtClean="0"/>
              <a:t>The </a:t>
            </a:r>
            <a:r>
              <a:rPr lang="en-GB" sz="2400" dirty="0"/>
              <a:t>locus of points that are 3cm from </a:t>
            </a:r>
            <a:r>
              <a:rPr lang="en-GB" sz="2400" dirty="0" smtClean="0"/>
              <a:t>a line AB, where AB = 4cm</a:t>
            </a:r>
          </a:p>
          <a:p>
            <a:pPr marL="514350" indent="-514350">
              <a:buFont typeface="Arial" panose="020B0604020202020204" pitchFamily="34" charset="0"/>
              <a:buAutoNum type="arabicPeriod"/>
            </a:pPr>
            <a:endParaRPr lang="en-GB" sz="2400" dirty="0"/>
          </a:p>
          <a:p>
            <a:pPr marL="514350" indent="-514350">
              <a:buFont typeface="Arial" panose="020B0604020202020204" pitchFamily="34" charset="0"/>
              <a:buAutoNum type="arabicPeriod"/>
            </a:pPr>
            <a:endParaRPr lang="en-GB" sz="2400" dirty="0" smtClean="0"/>
          </a:p>
          <a:p>
            <a:pPr marL="514350" indent="-514350">
              <a:buFont typeface="Arial" panose="020B0604020202020204" pitchFamily="34" charset="0"/>
              <a:buAutoNum type="arabicPeriod"/>
            </a:pPr>
            <a:r>
              <a:rPr lang="en-GB" sz="2400" dirty="0" smtClean="0"/>
              <a:t>The </a:t>
            </a:r>
            <a:r>
              <a:rPr lang="en-GB" sz="2400" dirty="0"/>
              <a:t>locus of points that are 3 cm from the perimeter of the </a:t>
            </a:r>
            <a:r>
              <a:rPr lang="en-GB" sz="2400" dirty="0" smtClean="0"/>
              <a:t>5 cm by 7cm rectangle. </a:t>
            </a:r>
          </a:p>
          <a:p>
            <a:pPr marL="0" indent="0">
              <a:buNone/>
            </a:pPr>
            <a:endParaRPr lang="en-GB" sz="2400" dirty="0"/>
          </a:p>
          <a:p>
            <a:pPr marL="514350" indent="-514350">
              <a:buFont typeface="Arial" panose="020B0604020202020204" pitchFamily="34" charset="0"/>
              <a:buAutoNum type="arabicPeriod"/>
            </a:pPr>
            <a:endParaRPr lang="en-GB" dirty="0" smtClean="0"/>
          </a:p>
          <a:p>
            <a:pPr marL="514350" indent="-514350">
              <a:buFont typeface="Arial" panose="020B0604020202020204" pitchFamily="34" charset="0"/>
              <a:buAutoNum type="arabicPeriod"/>
            </a:pPr>
            <a:endParaRPr lang="en-GB" dirty="0" smtClean="0"/>
          </a:p>
          <a:p>
            <a:pPr marL="514350" indent="-514350">
              <a:buFont typeface="Arial" panose="020B0604020202020204" pitchFamily="34" charset="0"/>
              <a:buAutoNum type="arabicPeriod"/>
            </a:pPr>
            <a:endParaRPr lang="en-GB" dirty="0"/>
          </a:p>
          <a:p>
            <a:pPr marL="514350" indent="-514350">
              <a:buAutoNum type="arabicPeriod"/>
            </a:pPr>
            <a:endParaRPr lang="en-GB" dirty="0"/>
          </a:p>
          <a:p>
            <a:pPr marL="0" indent="0">
              <a:buNone/>
            </a:pPr>
            <a:endParaRPr lang="en-GB" dirty="0"/>
          </a:p>
        </p:txBody>
      </p:sp>
      <p:pic>
        <p:nvPicPr>
          <p:cNvPr id="4" name="Picture 3"/>
          <p:cNvPicPr>
            <a:picLocks noChangeAspect="1"/>
          </p:cNvPicPr>
          <p:nvPr/>
        </p:nvPicPr>
        <p:blipFill rotWithShape="1">
          <a:blip r:embed="rId2"/>
          <a:srcRect t="6810" r="25554" b="19254"/>
          <a:stretch/>
        </p:blipFill>
        <p:spPr>
          <a:xfrm>
            <a:off x="8208259" y="2390774"/>
            <a:ext cx="2250192" cy="1828800"/>
          </a:xfrm>
          <a:prstGeom prst="rect">
            <a:avLst/>
          </a:prstGeom>
        </p:spPr>
      </p:pic>
      <p:sp>
        <p:nvSpPr>
          <p:cNvPr id="5" name="Content Placeholder 2"/>
          <p:cNvSpPr txBox="1">
            <a:spLocks/>
          </p:cNvSpPr>
          <p:nvPr/>
        </p:nvSpPr>
        <p:spPr>
          <a:xfrm>
            <a:off x="5744955" y="1632438"/>
            <a:ext cx="5665996" cy="465455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2400" dirty="0" smtClean="0"/>
              <a:t>4. Show on the diagram the region which is less than 3 cm from both the line AB and point C. AC = 4 cm </a:t>
            </a:r>
          </a:p>
          <a:p>
            <a:pPr marL="514350" indent="-514350">
              <a:buFont typeface="Arial" panose="020B0604020202020204" pitchFamily="34" charset="0"/>
              <a:buAutoNum type="arabicPeriod"/>
            </a:pPr>
            <a:endParaRPr lang="en-GB" sz="2400" dirty="0"/>
          </a:p>
          <a:p>
            <a:pPr marL="514350" indent="-514350">
              <a:buFont typeface="Arial" panose="020B0604020202020204" pitchFamily="34" charset="0"/>
              <a:buAutoNum type="arabicPeriod"/>
            </a:pPr>
            <a:endParaRPr lang="en-GB" sz="2400" dirty="0" smtClean="0"/>
          </a:p>
          <a:p>
            <a:pPr marL="0" indent="0">
              <a:buNone/>
            </a:pPr>
            <a:endParaRPr lang="en-GB" sz="2400" dirty="0" smtClean="0"/>
          </a:p>
          <a:p>
            <a:pPr marL="0" indent="0">
              <a:buNone/>
            </a:pPr>
            <a:r>
              <a:rPr lang="en-GB" sz="2400" dirty="0" smtClean="0"/>
              <a:t>5. </a:t>
            </a:r>
            <a:r>
              <a:rPr lang="en-GB" sz="2400" u="sng" dirty="0" smtClean="0"/>
              <a:t>Shade</a:t>
            </a:r>
            <a:r>
              <a:rPr lang="en-GB" sz="2400" dirty="0" smtClean="0"/>
              <a:t> the region that is less than 4 cm from all points. </a:t>
            </a:r>
          </a:p>
          <a:p>
            <a:pPr marL="0" indent="0">
              <a:buFont typeface="Arial" panose="020B0604020202020204" pitchFamily="34" charset="0"/>
              <a:buNone/>
            </a:pPr>
            <a:endParaRPr lang="en-GB" sz="2400" dirty="0" smtClean="0"/>
          </a:p>
          <a:p>
            <a:pPr marL="514350" indent="-514350">
              <a:buFont typeface="Arial" panose="020B0604020202020204" pitchFamily="34" charset="0"/>
              <a:buAutoNum type="arabicPeriod"/>
            </a:pPr>
            <a:endParaRPr lang="en-GB" dirty="0" smtClean="0"/>
          </a:p>
          <a:p>
            <a:pPr marL="514350" indent="-514350">
              <a:buFont typeface="Arial" panose="020B0604020202020204" pitchFamily="34" charset="0"/>
              <a:buAutoNum type="arabicPeriod"/>
            </a:pPr>
            <a:endParaRPr lang="en-GB" dirty="0" smtClean="0"/>
          </a:p>
          <a:p>
            <a:pPr marL="514350" indent="-514350">
              <a:buFont typeface="Arial" panose="020B0604020202020204" pitchFamily="34" charset="0"/>
              <a:buAutoNum type="arabicPeriod"/>
            </a:pPr>
            <a:endParaRPr lang="en-GB" dirty="0" smtClean="0"/>
          </a:p>
          <a:p>
            <a:pPr marL="514350" indent="-514350">
              <a:buFont typeface="Arial" panose="020B0604020202020204" pitchFamily="34" charset="0"/>
              <a:buAutoNum type="arabicPeriod"/>
            </a:pPr>
            <a:endParaRPr lang="en-GB" dirty="0" smtClean="0"/>
          </a:p>
          <a:p>
            <a:pPr marL="0" indent="0">
              <a:buFont typeface="Arial" panose="020B0604020202020204" pitchFamily="34" charset="0"/>
              <a:buNone/>
            </a:pPr>
            <a:endParaRPr lang="en-GB" dirty="0"/>
          </a:p>
        </p:txBody>
      </p:sp>
      <p:pic>
        <p:nvPicPr>
          <p:cNvPr id="6" name="Picture 5"/>
          <p:cNvPicPr>
            <a:picLocks noChangeAspect="1"/>
          </p:cNvPicPr>
          <p:nvPr/>
        </p:nvPicPr>
        <p:blipFill rotWithShape="1">
          <a:blip r:embed="rId3"/>
          <a:srcRect t="22720" b="23185"/>
          <a:stretch/>
        </p:blipFill>
        <p:spPr>
          <a:xfrm>
            <a:off x="1277494" y="2952749"/>
            <a:ext cx="3087863" cy="704851"/>
          </a:xfrm>
          <a:prstGeom prst="rect">
            <a:avLst/>
          </a:prstGeom>
        </p:spPr>
      </p:pic>
      <p:pic>
        <p:nvPicPr>
          <p:cNvPr id="7" name="Picture 6"/>
          <p:cNvPicPr>
            <a:picLocks noChangeAspect="1"/>
          </p:cNvPicPr>
          <p:nvPr/>
        </p:nvPicPr>
        <p:blipFill rotWithShape="1">
          <a:blip r:embed="rId4"/>
          <a:srcRect t="10759" r="20688" b="24566"/>
          <a:stretch/>
        </p:blipFill>
        <p:spPr>
          <a:xfrm>
            <a:off x="1432881" y="4977911"/>
            <a:ext cx="2167569" cy="1345210"/>
          </a:xfrm>
          <a:prstGeom prst="rect">
            <a:avLst/>
          </a:prstGeom>
        </p:spPr>
      </p:pic>
      <p:pic>
        <p:nvPicPr>
          <p:cNvPr id="8" name="Picture 7"/>
          <p:cNvPicPr>
            <a:picLocks noChangeAspect="1"/>
          </p:cNvPicPr>
          <p:nvPr/>
        </p:nvPicPr>
        <p:blipFill rotWithShape="1">
          <a:blip r:embed="rId5"/>
          <a:srcRect l="16391" t="13640" r="17754" b="18184"/>
          <a:stretch/>
        </p:blipFill>
        <p:spPr>
          <a:xfrm>
            <a:off x="8577953" y="4897946"/>
            <a:ext cx="1565276" cy="1295401"/>
          </a:xfrm>
          <a:prstGeom prst="rect">
            <a:avLst/>
          </a:prstGeom>
        </p:spPr>
      </p:pic>
    </p:spTree>
    <p:extLst>
      <p:ext uri="{BB962C8B-B14F-4D97-AF65-F5344CB8AC3E}">
        <p14:creationId xmlns:p14="http://schemas.microsoft.com/office/powerpoint/2010/main" val="46426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6000" b="1" dirty="0" smtClean="0"/>
              <a:t>Problem 1 </a:t>
            </a:r>
            <a:endParaRPr lang="en-GB" sz="6000" b="1" dirty="0"/>
          </a:p>
        </p:txBody>
      </p:sp>
      <p:sp>
        <p:nvSpPr>
          <p:cNvPr id="3" name="Content Placeholder 2"/>
          <p:cNvSpPr>
            <a:spLocks noGrp="1"/>
          </p:cNvSpPr>
          <p:nvPr>
            <p:ph sz="quarter" idx="11"/>
          </p:nvPr>
        </p:nvSpPr>
        <p:spPr/>
        <p:txBody>
          <a:bodyPr/>
          <a:lstStyle/>
          <a:p>
            <a:pPr marL="0" indent="0">
              <a:buNone/>
            </a:pPr>
            <a:r>
              <a:rPr lang="en-GB" u="sng" dirty="0"/>
              <a:t>Invention of the penalty area</a:t>
            </a:r>
            <a:endParaRPr lang="en-GB" dirty="0"/>
          </a:p>
          <a:p>
            <a:pPr marL="0" indent="0">
              <a:buNone/>
            </a:pPr>
            <a:r>
              <a:rPr lang="en-GB" dirty="0"/>
              <a:t>Football </a:t>
            </a:r>
            <a:r>
              <a:rPr lang="en-GB" dirty="0" smtClean="0"/>
              <a:t>began </a:t>
            </a:r>
            <a:r>
              <a:rPr lang="en-GB" dirty="0"/>
              <a:t>in the </a:t>
            </a:r>
            <a:r>
              <a:rPr lang="en-GB" dirty="0" smtClean="0"/>
              <a:t>1870s and the </a:t>
            </a:r>
            <a:r>
              <a:rPr lang="en-GB" dirty="0"/>
              <a:t>goal kick </a:t>
            </a:r>
            <a:r>
              <a:rPr lang="en-GB" dirty="0" smtClean="0"/>
              <a:t>was </a:t>
            </a:r>
            <a:r>
              <a:rPr lang="en-GB" dirty="0"/>
              <a:t>formalised.   </a:t>
            </a:r>
            <a:endParaRPr lang="en-GB" dirty="0" smtClean="0"/>
          </a:p>
          <a:p>
            <a:pPr marL="0" indent="0">
              <a:buNone/>
            </a:pPr>
            <a:r>
              <a:rPr lang="en-GB" dirty="0" smtClean="0"/>
              <a:t>The </a:t>
            </a:r>
            <a:r>
              <a:rPr lang="en-GB" dirty="0"/>
              <a:t>goal was 8 yards wide, and the goal kick had to be taken from within 6 yards of the nearest post. </a:t>
            </a:r>
            <a:r>
              <a:rPr lang="en-GB" dirty="0" smtClean="0"/>
              <a:t> Sketch what the six yard area used to look like. </a:t>
            </a:r>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a:p>
          <a:p>
            <a:pPr marL="0" indent="0">
              <a:buNone/>
            </a:pPr>
            <a:endParaRPr lang="en-GB" dirty="0"/>
          </a:p>
        </p:txBody>
      </p:sp>
      <p:pic>
        <p:nvPicPr>
          <p:cNvPr id="4" name="Picture 3"/>
          <p:cNvPicPr>
            <a:picLocks noChangeAspect="1"/>
          </p:cNvPicPr>
          <p:nvPr/>
        </p:nvPicPr>
        <p:blipFill>
          <a:blip r:embed="rId2"/>
          <a:stretch>
            <a:fillRect/>
          </a:stretch>
        </p:blipFill>
        <p:spPr>
          <a:xfrm>
            <a:off x="3783806" y="3562350"/>
            <a:ext cx="4486275" cy="2209800"/>
          </a:xfrm>
          <a:prstGeom prst="rect">
            <a:avLst/>
          </a:prstGeom>
        </p:spPr>
      </p:pic>
    </p:spTree>
    <p:extLst>
      <p:ext uri="{BB962C8B-B14F-4D97-AF65-F5344CB8AC3E}">
        <p14:creationId xmlns:p14="http://schemas.microsoft.com/office/powerpoint/2010/main" val="298228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pPr marL="0" indent="0">
              <a:buNone/>
            </a:pPr>
            <a:r>
              <a:rPr lang="en-GB" dirty="0"/>
              <a:t>Take a look at the photo below, taken at the 1901 FA Cup final between Tottenham Hotspur and Sheffield United. You can clearly make out the line of the bulging six yard area.</a:t>
            </a:r>
          </a:p>
          <a:p>
            <a:endParaRPr lang="en-GB" dirty="0"/>
          </a:p>
        </p:txBody>
      </p:sp>
      <p:pic>
        <p:nvPicPr>
          <p:cNvPr id="4" name="Picture 3"/>
          <p:cNvPicPr>
            <a:picLocks noChangeAspect="1"/>
          </p:cNvPicPr>
          <p:nvPr/>
        </p:nvPicPr>
        <p:blipFill>
          <a:blip r:embed="rId3"/>
          <a:stretch>
            <a:fillRect/>
          </a:stretch>
        </p:blipFill>
        <p:spPr>
          <a:xfrm>
            <a:off x="4986337" y="2221424"/>
            <a:ext cx="5915025" cy="4133850"/>
          </a:xfrm>
          <a:prstGeom prst="rect">
            <a:avLst/>
          </a:prstGeom>
        </p:spPr>
      </p:pic>
    </p:spTree>
    <p:extLst>
      <p:ext uri="{BB962C8B-B14F-4D97-AF65-F5344CB8AC3E}">
        <p14:creationId xmlns:p14="http://schemas.microsoft.com/office/powerpoint/2010/main" val="9458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800" b="1" dirty="0" smtClean="0"/>
              <a:t>Problem 2 </a:t>
            </a:r>
            <a:endParaRPr lang="en-GB" sz="4800" b="1" dirty="0"/>
          </a:p>
        </p:txBody>
      </p:sp>
      <p:pic>
        <p:nvPicPr>
          <p:cNvPr id="4" name="Content Placeholder 3"/>
          <p:cNvPicPr>
            <a:picLocks noGrp="1" noChangeAspect="1"/>
          </p:cNvPicPr>
          <p:nvPr>
            <p:ph sz="quarter" idx="11"/>
          </p:nvPr>
        </p:nvPicPr>
        <p:blipFill>
          <a:blip r:embed="rId3"/>
          <a:stretch>
            <a:fillRect/>
          </a:stretch>
        </p:blipFill>
        <p:spPr>
          <a:xfrm>
            <a:off x="6424227" y="756044"/>
            <a:ext cx="4793634" cy="4978005"/>
          </a:xfrm>
          <a:prstGeom prst="rect">
            <a:avLst/>
          </a:prstGeom>
        </p:spPr>
      </p:pic>
      <p:sp>
        <p:nvSpPr>
          <p:cNvPr id="6" name="Content Placeholder 2"/>
          <p:cNvSpPr txBox="1">
            <a:spLocks/>
          </p:cNvSpPr>
          <p:nvPr/>
        </p:nvSpPr>
        <p:spPr>
          <a:xfrm>
            <a:off x="272048" y="1339850"/>
            <a:ext cx="5859878" cy="465455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dirty="0" smtClean="0"/>
              <a:t>In this scale drawing the shaded area is a semi-circular lawn</a:t>
            </a:r>
          </a:p>
          <a:p>
            <a:pPr marL="0" indent="0">
              <a:buFont typeface="Arial" panose="020B0604020202020204" pitchFamily="34" charset="0"/>
              <a:buNone/>
            </a:pPr>
            <a:endParaRPr lang="en-GB" dirty="0"/>
          </a:p>
          <a:p>
            <a:pPr marL="0" indent="0">
              <a:buFont typeface="Arial" panose="020B0604020202020204" pitchFamily="34" charset="0"/>
              <a:buNone/>
            </a:pPr>
            <a:r>
              <a:rPr lang="en-GB" dirty="0" smtClean="0"/>
              <a:t>There is a fence all around this lawn. </a:t>
            </a:r>
          </a:p>
          <a:p>
            <a:pPr marL="0" indent="0">
              <a:buFont typeface="Arial" panose="020B0604020202020204" pitchFamily="34" charset="0"/>
              <a:buNone/>
            </a:pPr>
            <a:endParaRPr lang="en-GB" dirty="0"/>
          </a:p>
          <a:p>
            <a:pPr marL="0" indent="0">
              <a:buFont typeface="Arial" panose="020B0604020202020204" pitchFamily="34" charset="0"/>
              <a:buNone/>
            </a:pPr>
            <a:r>
              <a:rPr lang="en-GB" dirty="0" smtClean="0"/>
              <a:t>The shortest distance from the fence to the edge of the lawn is always 6m. </a:t>
            </a:r>
          </a:p>
          <a:p>
            <a:pPr marL="0" indent="0">
              <a:buFont typeface="Arial" panose="020B0604020202020204" pitchFamily="34" charset="0"/>
              <a:buNone/>
            </a:pPr>
            <a:endParaRPr lang="en-GB" dirty="0"/>
          </a:p>
          <a:p>
            <a:pPr marL="0" indent="0">
              <a:buFont typeface="Arial" panose="020B0604020202020204" pitchFamily="34" charset="0"/>
              <a:buNone/>
            </a:pPr>
            <a:r>
              <a:rPr lang="en-GB" dirty="0" smtClean="0"/>
              <a:t>Draw the fence accurately. </a:t>
            </a:r>
          </a:p>
          <a:p>
            <a:pPr marL="0" indent="0">
              <a:buFont typeface="Arial" panose="020B0604020202020204" pitchFamily="34" charset="0"/>
              <a:buNone/>
            </a:pPr>
            <a:endParaRPr lang="en-GB" sz="2400" dirty="0" smtClean="0"/>
          </a:p>
          <a:p>
            <a:pPr marL="0" indent="0">
              <a:buFont typeface="Arial" panose="020B0604020202020204" pitchFamily="34" charset="0"/>
              <a:buNone/>
            </a:pPr>
            <a:endParaRPr lang="en-GB" sz="2400" dirty="0" smtClean="0"/>
          </a:p>
          <a:p>
            <a:pPr marL="0" indent="0">
              <a:buFont typeface="Arial" panose="020B0604020202020204" pitchFamily="34" charset="0"/>
              <a:buNone/>
            </a:pPr>
            <a:endParaRPr lang="en-GB" sz="2400" dirty="0" smtClean="0"/>
          </a:p>
          <a:p>
            <a:pPr marL="0" indent="0">
              <a:buFont typeface="Arial" panose="020B0604020202020204" pitchFamily="34" charset="0"/>
              <a:buNone/>
            </a:pPr>
            <a:endParaRPr lang="en-GB" sz="2400"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41566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solidFill>
                  <a:srgbClr val="FF0000"/>
                </a:solidFill>
              </a:rPr>
              <a:t>Loci</a:t>
            </a:r>
            <a:r>
              <a:rPr lang="en-GB" dirty="0" smtClean="0"/>
              <a:t> </a:t>
            </a:r>
            <a:endParaRPr lang="en-GB" dirty="0"/>
          </a:p>
        </p:txBody>
      </p:sp>
      <p:sp>
        <p:nvSpPr>
          <p:cNvPr id="3" name="Content Placeholder 2"/>
          <p:cNvSpPr>
            <a:spLocks noGrp="1"/>
          </p:cNvSpPr>
          <p:nvPr>
            <p:ph sz="quarter" idx="11"/>
          </p:nvPr>
        </p:nvSpPr>
        <p:spPr>
          <a:xfrm>
            <a:off x="272048" y="962025"/>
            <a:ext cx="10945812" cy="4654550"/>
          </a:xfrm>
        </p:spPr>
        <p:txBody>
          <a:bodyPr/>
          <a:lstStyle/>
          <a:p>
            <a:pPr marL="0" indent="0">
              <a:buNone/>
            </a:pPr>
            <a:r>
              <a:rPr lang="en-GB" dirty="0" smtClean="0"/>
              <a:t>The locus of a point is the path traced out by the point as it moves through 2D or 3D space. </a:t>
            </a:r>
            <a:endParaRPr lang="en-GB" dirty="0"/>
          </a:p>
        </p:txBody>
      </p:sp>
      <p:sp>
        <p:nvSpPr>
          <p:cNvPr id="3146" name="Rectangle 74"/>
          <p:cNvSpPr>
            <a:spLocks noGrp="1" noChangeArrowheads="1"/>
          </p:cNvSpPr>
          <p:nvPr>
            <p:ph type="title" idx="4294967295"/>
          </p:nvPr>
        </p:nvSpPr>
        <p:spPr>
          <a:xfrm>
            <a:off x="0" y="5543550"/>
            <a:ext cx="3619500" cy="1314450"/>
          </a:xfrm>
          <a:prstGeom prst="rect">
            <a:avLst/>
          </a:prstGeom>
        </p:spPr>
        <p:txBody>
          <a:bodyPr/>
          <a:lstStyle/>
          <a:p>
            <a:r>
              <a:rPr lang="en-GB" altLang="en-US">
                <a:solidFill>
                  <a:srgbClr val="FFFFFF"/>
                </a:solidFill>
              </a:rPr>
              <a:t>Circle</a:t>
            </a:r>
          </a:p>
        </p:txBody>
      </p:sp>
      <p:sp>
        <p:nvSpPr>
          <p:cNvPr id="3083" name="Oval 11"/>
          <p:cNvSpPr>
            <a:spLocks noChangeArrowheads="1"/>
          </p:cNvSpPr>
          <p:nvPr/>
        </p:nvSpPr>
        <p:spPr bwMode="auto">
          <a:xfrm>
            <a:off x="4445000" y="297497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84" name="Oval 12"/>
          <p:cNvSpPr>
            <a:spLocks noChangeArrowheads="1"/>
          </p:cNvSpPr>
          <p:nvPr/>
        </p:nvSpPr>
        <p:spPr bwMode="auto">
          <a:xfrm>
            <a:off x="4651375" y="320040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85" name="Oval 13"/>
          <p:cNvSpPr>
            <a:spLocks noChangeArrowheads="1"/>
          </p:cNvSpPr>
          <p:nvPr/>
        </p:nvSpPr>
        <p:spPr bwMode="auto">
          <a:xfrm>
            <a:off x="4800600" y="344487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86" name="Oval 14"/>
          <p:cNvSpPr>
            <a:spLocks noChangeArrowheads="1"/>
          </p:cNvSpPr>
          <p:nvPr/>
        </p:nvSpPr>
        <p:spPr bwMode="auto">
          <a:xfrm>
            <a:off x="4854575" y="367982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87" name="Oval 15"/>
          <p:cNvSpPr>
            <a:spLocks noChangeArrowheads="1"/>
          </p:cNvSpPr>
          <p:nvPr/>
        </p:nvSpPr>
        <p:spPr bwMode="auto">
          <a:xfrm>
            <a:off x="4899025" y="391477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88" name="Oval 16"/>
          <p:cNvSpPr>
            <a:spLocks noChangeArrowheads="1"/>
          </p:cNvSpPr>
          <p:nvPr/>
        </p:nvSpPr>
        <p:spPr bwMode="auto">
          <a:xfrm>
            <a:off x="4876800" y="414972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89" name="Oval 17"/>
          <p:cNvSpPr>
            <a:spLocks noChangeArrowheads="1"/>
          </p:cNvSpPr>
          <p:nvPr/>
        </p:nvSpPr>
        <p:spPr bwMode="auto">
          <a:xfrm>
            <a:off x="4816475" y="438467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90" name="Oval 18"/>
          <p:cNvSpPr>
            <a:spLocks noChangeArrowheads="1"/>
          </p:cNvSpPr>
          <p:nvPr/>
        </p:nvSpPr>
        <p:spPr bwMode="auto">
          <a:xfrm>
            <a:off x="4708525" y="461962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91" name="Oval 19"/>
          <p:cNvSpPr>
            <a:spLocks noChangeArrowheads="1"/>
          </p:cNvSpPr>
          <p:nvPr/>
        </p:nvSpPr>
        <p:spPr bwMode="auto">
          <a:xfrm>
            <a:off x="4552950" y="483552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92" name="Oval 20"/>
          <p:cNvSpPr>
            <a:spLocks noChangeArrowheads="1"/>
          </p:cNvSpPr>
          <p:nvPr/>
        </p:nvSpPr>
        <p:spPr bwMode="auto">
          <a:xfrm>
            <a:off x="4368800" y="499427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93" name="Oval 21"/>
          <p:cNvSpPr>
            <a:spLocks noChangeArrowheads="1"/>
          </p:cNvSpPr>
          <p:nvPr/>
        </p:nvSpPr>
        <p:spPr bwMode="auto">
          <a:xfrm>
            <a:off x="4156075" y="514350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94" name="Oval 22"/>
          <p:cNvSpPr>
            <a:spLocks noChangeArrowheads="1"/>
          </p:cNvSpPr>
          <p:nvPr/>
        </p:nvSpPr>
        <p:spPr bwMode="auto">
          <a:xfrm>
            <a:off x="3905250" y="522605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95" name="Oval 23"/>
          <p:cNvSpPr>
            <a:spLocks noChangeArrowheads="1"/>
          </p:cNvSpPr>
          <p:nvPr/>
        </p:nvSpPr>
        <p:spPr bwMode="auto">
          <a:xfrm>
            <a:off x="3597275" y="527050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96" name="Oval 24"/>
          <p:cNvSpPr>
            <a:spLocks noChangeArrowheads="1"/>
          </p:cNvSpPr>
          <p:nvPr/>
        </p:nvSpPr>
        <p:spPr bwMode="auto">
          <a:xfrm>
            <a:off x="3270250" y="523875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97" name="Oval 25"/>
          <p:cNvSpPr>
            <a:spLocks noChangeArrowheads="1"/>
          </p:cNvSpPr>
          <p:nvPr/>
        </p:nvSpPr>
        <p:spPr bwMode="auto">
          <a:xfrm>
            <a:off x="3009900" y="514985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98" name="Oval 26"/>
          <p:cNvSpPr>
            <a:spLocks noChangeArrowheads="1"/>
          </p:cNvSpPr>
          <p:nvPr/>
        </p:nvSpPr>
        <p:spPr bwMode="auto">
          <a:xfrm>
            <a:off x="2759075" y="499427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099" name="Oval 27"/>
          <p:cNvSpPr>
            <a:spLocks noChangeArrowheads="1"/>
          </p:cNvSpPr>
          <p:nvPr/>
        </p:nvSpPr>
        <p:spPr bwMode="auto">
          <a:xfrm>
            <a:off x="2565400" y="479107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00" name="Oval 28"/>
          <p:cNvSpPr>
            <a:spLocks noChangeArrowheads="1"/>
          </p:cNvSpPr>
          <p:nvPr/>
        </p:nvSpPr>
        <p:spPr bwMode="auto">
          <a:xfrm>
            <a:off x="2409825" y="455930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01" name="Oval 29"/>
          <p:cNvSpPr>
            <a:spLocks noChangeArrowheads="1"/>
          </p:cNvSpPr>
          <p:nvPr/>
        </p:nvSpPr>
        <p:spPr bwMode="auto">
          <a:xfrm>
            <a:off x="2301875" y="432752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02" name="Oval 30"/>
          <p:cNvSpPr>
            <a:spLocks noChangeArrowheads="1"/>
          </p:cNvSpPr>
          <p:nvPr/>
        </p:nvSpPr>
        <p:spPr bwMode="auto">
          <a:xfrm>
            <a:off x="2346325" y="346710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03" name="Oval 31"/>
          <p:cNvSpPr>
            <a:spLocks noChangeArrowheads="1"/>
          </p:cNvSpPr>
          <p:nvPr/>
        </p:nvSpPr>
        <p:spPr bwMode="auto">
          <a:xfrm>
            <a:off x="2257425" y="405447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04" name="Oval 32"/>
          <p:cNvSpPr>
            <a:spLocks noChangeArrowheads="1"/>
          </p:cNvSpPr>
          <p:nvPr/>
        </p:nvSpPr>
        <p:spPr bwMode="auto">
          <a:xfrm>
            <a:off x="2263775" y="375602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05" name="Oval 33"/>
          <p:cNvSpPr>
            <a:spLocks noChangeArrowheads="1"/>
          </p:cNvSpPr>
          <p:nvPr/>
        </p:nvSpPr>
        <p:spPr bwMode="auto">
          <a:xfrm>
            <a:off x="2486025" y="320675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06" name="Oval 34"/>
          <p:cNvSpPr>
            <a:spLocks noChangeArrowheads="1"/>
          </p:cNvSpPr>
          <p:nvPr/>
        </p:nvSpPr>
        <p:spPr bwMode="auto">
          <a:xfrm>
            <a:off x="2682875" y="297497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07" name="Oval 35"/>
          <p:cNvSpPr>
            <a:spLocks noChangeArrowheads="1"/>
          </p:cNvSpPr>
          <p:nvPr/>
        </p:nvSpPr>
        <p:spPr bwMode="auto">
          <a:xfrm>
            <a:off x="2946400" y="2790825"/>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08" name="Oval 36"/>
          <p:cNvSpPr>
            <a:spLocks noChangeArrowheads="1"/>
          </p:cNvSpPr>
          <p:nvPr/>
        </p:nvSpPr>
        <p:spPr bwMode="auto">
          <a:xfrm>
            <a:off x="3219450" y="269240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09" name="Oval 37"/>
          <p:cNvSpPr>
            <a:spLocks noChangeArrowheads="1"/>
          </p:cNvSpPr>
          <p:nvPr/>
        </p:nvSpPr>
        <p:spPr bwMode="auto">
          <a:xfrm>
            <a:off x="3549650" y="264160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10" name="Oval 38"/>
          <p:cNvSpPr>
            <a:spLocks noChangeArrowheads="1"/>
          </p:cNvSpPr>
          <p:nvPr/>
        </p:nvSpPr>
        <p:spPr bwMode="auto">
          <a:xfrm>
            <a:off x="3879850" y="2667000"/>
            <a:ext cx="88900" cy="889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13" name="Text Box 41"/>
          <p:cNvSpPr txBox="1">
            <a:spLocks noChangeArrowheads="1"/>
          </p:cNvSpPr>
          <p:nvPr/>
        </p:nvSpPr>
        <p:spPr bwMode="auto">
          <a:xfrm>
            <a:off x="101909" y="1890713"/>
            <a:ext cx="5161931"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altLang="en-US" dirty="0" smtClean="0">
                <a:solidFill>
                  <a:srgbClr val="000000"/>
                </a:solidFill>
                <a:latin typeface="Arial" panose="020B0604020202020204" pitchFamily="34" charset="0"/>
              </a:rPr>
              <a:t>The </a:t>
            </a:r>
            <a:r>
              <a:rPr lang="en-GB" altLang="en-US" dirty="0">
                <a:solidFill>
                  <a:srgbClr val="000000"/>
                </a:solidFill>
                <a:latin typeface="Arial" panose="020B0604020202020204" pitchFamily="34" charset="0"/>
              </a:rPr>
              <a:t>locus of a  point that moves so that it remains a constant distance from a fixed point p?</a:t>
            </a:r>
          </a:p>
        </p:txBody>
      </p:sp>
      <p:grpSp>
        <p:nvGrpSpPr>
          <p:cNvPr id="3119" name="Group 47"/>
          <p:cNvGrpSpPr>
            <a:grpSpLocks/>
          </p:cNvGrpSpPr>
          <p:nvPr/>
        </p:nvGrpSpPr>
        <p:grpSpPr bwMode="auto">
          <a:xfrm>
            <a:off x="3028951" y="2787651"/>
            <a:ext cx="1241425" cy="1370013"/>
            <a:chOff x="1092" y="2140"/>
            <a:chExt cx="782" cy="863"/>
          </a:xfrm>
        </p:grpSpPr>
        <p:sp>
          <p:nvSpPr>
            <p:cNvPr id="3078" name="Oval 6"/>
            <p:cNvSpPr>
              <a:spLocks noChangeArrowheads="1"/>
            </p:cNvSpPr>
            <p:nvPr/>
          </p:nvSpPr>
          <p:spPr bwMode="auto">
            <a:xfrm>
              <a:off x="1438" y="2876"/>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11" name="Oval 39"/>
            <p:cNvSpPr>
              <a:spLocks noChangeArrowheads="1"/>
            </p:cNvSpPr>
            <p:nvPr/>
          </p:nvSpPr>
          <p:spPr bwMode="auto">
            <a:xfrm>
              <a:off x="1818" y="2140"/>
              <a:ext cx="56" cy="5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14" name="Text Box 42"/>
            <p:cNvSpPr txBox="1">
              <a:spLocks noChangeArrowheads="1"/>
            </p:cNvSpPr>
            <p:nvPr/>
          </p:nvSpPr>
          <p:spPr bwMode="auto">
            <a:xfrm>
              <a:off x="1092" y="277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ltLang="en-US">
                  <a:solidFill>
                    <a:srgbClr val="000000"/>
                  </a:solidFill>
                  <a:latin typeface="Arial" panose="020B0604020202020204" pitchFamily="34" charset="0"/>
                </a:rPr>
                <a:t>p</a:t>
              </a:r>
            </a:p>
          </p:txBody>
        </p:sp>
      </p:grpSp>
      <p:grpSp>
        <p:nvGrpSpPr>
          <p:cNvPr id="3124" name="Group 52"/>
          <p:cNvGrpSpPr>
            <a:grpSpLocks/>
          </p:cNvGrpSpPr>
          <p:nvPr/>
        </p:nvGrpSpPr>
        <p:grpSpPr bwMode="auto">
          <a:xfrm>
            <a:off x="2295525" y="2667000"/>
            <a:ext cx="2647950" cy="3244850"/>
            <a:chOff x="546" y="1764"/>
            <a:chExt cx="1668" cy="2044"/>
          </a:xfrm>
        </p:grpSpPr>
        <p:sp>
          <p:nvSpPr>
            <p:cNvPr id="3112" name="Oval 40"/>
            <p:cNvSpPr>
              <a:spLocks noChangeArrowheads="1"/>
            </p:cNvSpPr>
            <p:nvPr/>
          </p:nvSpPr>
          <p:spPr bwMode="auto">
            <a:xfrm>
              <a:off x="546" y="1764"/>
              <a:ext cx="1668" cy="166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23" name="Text Box 51"/>
            <p:cNvSpPr txBox="1">
              <a:spLocks noChangeArrowheads="1"/>
            </p:cNvSpPr>
            <p:nvPr/>
          </p:nvSpPr>
          <p:spPr bwMode="auto">
            <a:xfrm>
              <a:off x="928" y="3556"/>
              <a:ext cx="936" cy="252"/>
            </a:xfrm>
            <a:prstGeom prst="rect">
              <a:avLst/>
            </a:prstGeom>
            <a:gradFill rotWithShape="1">
              <a:gsLst>
                <a:gs pos="0">
                  <a:srgbClr val="FFFFFF">
                    <a:gamma/>
                    <a:shade val="76078"/>
                    <a:invGamma/>
                  </a:srgbClr>
                </a:gs>
                <a:gs pos="50000">
                  <a:srgbClr val="FFFFFF"/>
                </a:gs>
                <a:gs pos="100000">
                  <a:srgbClr val="FFFFFF">
                    <a:gamma/>
                    <a:shade val="76078"/>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ltLang="en-US" sz="2000">
                  <a:solidFill>
                    <a:srgbClr val="000000"/>
                  </a:solidFill>
                  <a:latin typeface="Comic Sans MS" panose="030F0702030302020204" pitchFamily="66" charset="0"/>
                </a:rPr>
                <a:t>A circle</a:t>
              </a:r>
            </a:p>
          </p:txBody>
        </p:sp>
      </p:grpSp>
      <p:grpSp>
        <p:nvGrpSpPr>
          <p:cNvPr id="3141" name="Group 69"/>
          <p:cNvGrpSpPr>
            <a:grpSpLocks/>
          </p:cNvGrpSpPr>
          <p:nvPr/>
        </p:nvGrpSpPr>
        <p:grpSpPr bwMode="auto">
          <a:xfrm>
            <a:off x="5354638" y="2327275"/>
            <a:ext cx="4781550" cy="2598738"/>
            <a:chOff x="2413" y="1370"/>
            <a:chExt cx="3012" cy="1637"/>
          </a:xfrm>
        </p:grpSpPr>
        <p:sp>
          <p:nvSpPr>
            <p:cNvPr id="3126" name="Oval 54"/>
            <p:cNvSpPr>
              <a:spLocks noChangeArrowheads="1"/>
            </p:cNvSpPr>
            <p:nvPr/>
          </p:nvSpPr>
          <p:spPr bwMode="auto">
            <a:xfrm>
              <a:off x="3858" y="2832"/>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sp>
          <p:nvSpPr>
            <p:cNvPr id="3128" name="Text Box 56"/>
            <p:cNvSpPr txBox="1">
              <a:spLocks noChangeArrowheads="1"/>
            </p:cNvSpPr>
            <p:nvPr/>
          </p:nvSpPr>
          <p:spPr bwMode="auto">
            <a:xfrm>
              <a:off x="3560" y="2776"/>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ltLang="en-US">
                  <a:solidFill>
                    <a:srgbClr val="000000"/>
                  </a:solidFill>
                  <a:latin typeface="Arial" panose="020B0604020202020204" pitchFamily="34" charset="0"/>
                </a:rPr>
                <a:t>p</a:t>
              </a:r>
            </a:p>
          </p:txBody>
        </p:sp>
        <p:sp>
          <p:nvSpPr>
            <p:cNvPr id="3131" name="Text Box 59"/>
            <p:cNvSpPr txBox="1">
              <a:spLocks noChangeArrowheads="1"/>
            </p:cNvSpPr>
            <p:nvPr/>
          </p:nvSpPr>
          <p:spPr bwMode="auto">
            <a:xfrm>
              <a:off x="2413" y="1370"/>
              <a:ext cx="30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dirty="0">
                  <a:solidFill>
                    <a:srgbClr val="0000FF"/>
                  </a:solidFill>
                  <a:latin typeface="Arial" panose="020B0604020202020204" pitchFamily="34" charset="0"/>
                </a:rPr>
                <a:t>Draw the locus of a point that moves so that it is always 4cm from the fixed point p.</a:t>
              </a:r>
            </a:p>
          </p:txBody>
        </p:sp>
      </p:grpSp>
      <p:sp>
        <p:nvSpPr>
          <p:cNvPr id="3136" name="Oval 64"/>
          <p:cNvSpPr>
            <a:spLocks noChangeArrowheads="1"/>
          </p:cNvSpPr>
          <p:nvPr/>
        </p:nvSpPr>
        <p:spPr bwMode="auto">
          <a:xfrm>
            <a:off x="5981700" y="3105150"/>
            <a:ext cx="3371850" cy="3371850"/>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endParaRPr>
          </a:p>
        </p:txBody>
      </p:sp>
      <p:grpSp>
        <p:nvGrpSpPr>
          <p:cNvPr id="3140" name="Group 68"/>
          <p:cNvGrpSpPr>
            <a:grpSpLocks/>
          </p:cNvGrpSpPr>
          <p:nvPr/>
        </p:nvGrpSpPr>
        <p:grpSpPr bwMode="auto">
          <a:xfrm>
            <a:off x="7689850" y="4492626"/>
            <a:ext cx="1657350" cy="366713"/>
            <a:chOff x="3884" y="2662"/>
            <a:chExt cx="1044" cy="231"/>
          </a:xfrm>
        </p:grpSpPr>
        <p:sp>
          <p:nvSpPr>
            <p:cNvPr id="3134" name="Text Box 62"/>
            <p:cNvSpPr txBox="1">
              <a:spLocks noChangeArrowheads="1"/>
            </p:cNvSpPr>
            <p:nvPr/>
          </p:nvSpPr>
          <p:spPr bwMode="auto">
            <a:xfrm>
              <a:off x="4158" y="2662"/>
              <a:ext cx="5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a:solidFill>
                    <a:srgbClr val="000000"/>
                  </a:solidFill>
                  <a:latin typeface="Comic Sans MS" panose="030F0702030302020204" pitchFamily="66" charset="0"/>
                </a:rPr>
                <a:t>4 cm</a:t>
              </a:r>
            </a:p>
          </p:txBody>
        </p:sp>
        <p:sp>
          <p:nvSpPr>
            <p:cNvPr id="3139" name="Line 67"/>
            <p:cNvSpPr>
              <a:spLocks noChangeShapeType="1"/>
            </p:cNvSpPr>
            <p:nvPr/>
          </p:nvSpPr>
          <p:spPr bwMode="auto">
            <a:xfrm>
              <a:off x="3884" y="2860"/>
              <a:ext cx="10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Arial" panose="020B0604020202020204" pitchFamily="34" charset="0"/>
              </a:endParaRPr>
            </a:p>
          </p:txBody>
        </p:sp>
      </p:grpSp>
      <p:graphicFrame>
        <p:nvGraphicFramePr>
          <p:cNvPr id="3130" name="Object 58"/>
          <p:cNvGraphicFramePr>
            <a:graphicFrameLocks noChangeAspect="1"/>
          </p:cNvGraphicFramePr>
          <p:nvPr/>
        </p:nvGraphicFramePr>
        <p:xfrm>
          <a:off x="7451725" y="3694113"/>
          <a:ext cx="1606550" cy="1160462"/>
        </p:xfrm>
        <a:graphic>
          <a:graphicData uri="http://schemas.openxmlformats.org/presentationml/2006/ole">
            <mc:AlternateContent xmlns:mc="http://schemas.openxmlformats.org/markup-compatibility/2006">
              <mc:Choice xmlns:v="urn:schemas-microsoft-com:vml" Requires="v">
                <p:oleObj spid="_x0000_s1031" name="CorelDRAW" r:id="rId5" imgW="1605978" imgH="1160000" progId="CorelDRAW.Graphic.9">
                  <p:embed/>
                </p:oleObj>
              </mc:Choice>
              <mc:Fallback>
                <p:oleObj name="CorelDRAW" r:id="rId5" imgW="1605978" imgH="1160000" progId="CorelDRAW.Graphic.9">
                  <p:embed/>
                  <p:pic>
                    <p:nvPicPr>
                      <p:cNvPr id="3130" name="Object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3694113"/>
                        <a:ext cx="160655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32306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13"/>
                                        </p:tgtEl>
                                        <p:attrNameLst>
                                          <p:attrName>style.visibility</p:attrName>
                                        </p:attrNameLst>
                                      </p:cBhvr>
                                      <p:to>
                                        <p:strVal val="visible"/>
                                      </p:to>
                                    </p:set>
                                    <p:animEffect transition="in" filter="dissolve">
                                      <p:cBhvr>
                                        <p:cTn id="7" dur="500"/>
                                        <p:tgtEl>
                                          <p:spTgt spid="31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119"/>
                                        </p:tgtEl>
                                        <p:attrNameLst>
                                          <p:attrName>style.visibility</p:attrName>
                                        </p:attrNameLst>
                                      </p:cBhvr>
                                      <p:to>
                                        <p:strVal val="visible"/>
                                      </p:to>
                                    </p:set>
                                    <p:animEffect transition="in" filter="dissolve">
                                      <p:cBhvr>
                                        <p:cTn id="12" dur="500"/>
                                        <p:tgtEl>
                                          <p:spTgt spid="31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83"/>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200"/>
                                  </p:stCondLst>
                                  <p:childTnLst>
                                    <p:set>
                                      <p:cBhvr>
                                        <p:cTn id="19" dur="1" fill="hold">
                                          <p:stCondLst>
                                            <p:cond delay="0"/>
                                          </p:stCondLst>
                                        </p:cTn>
                                        <p:tgtEl>
                                          <p:spTgt spid="3084"/>
                                        </p:tgtEl>
                                        <p:attrNameLst>
                                          <p:attrName>style.visibility</p:attrName>
                                        </p:attrNameLst>
                                      </p:cBhvr>
                                      <p:to>
                                        <p:strVal val="visible"/>
                                      </p:to>
                                    </p:set>
                                  </p:childTnLst>
                                </p:cTn>
                              </p:par>
                            </p:childTnLst>
                          </p:cTn>
                        </p:par>
                        <p:par>
                          <p:cTn id="20" fill="hold" nodeType="afterGroup">
                            <p:stCondLst>
                              <p:cond delay="200"/>
                            </p:stCondLst>
                            <p:childTnLst>
                              <p:par>
                                <p:cTn id="21" presetID="1" presetClass="entr" presetSubtype="0" fill="hold" nodeType="afterEffect">
                                  <p:stCondLst>
                                    <p:cond delay="200"/>
                                  </p:stCondLst>
                                  <p:childTnLst>
                                    <p:set>
                                      <p:cBhvr>
                                        <p:cTn id="22" dur="1" fill="hold">
                                          <p:stCondLst>
                                            <p:cond delay="0"/>
                                          </p:stCondLst>
                                        </p:cTn>
                                        <p:tgtEl>
                                          <p:spTgt spid="3085"/>
                                        </p:tgtEl>
                                        <p:attrNameLst>
                                          <p:attrName>style.visibility</p:attrName>
                                        </p:attrNameLst>
                                      </p:cBhvr>
                                      <p:to>
                                        <p:strVal val="visible"/>
                                      </p:to>
                                    </p:set>
                                  </p:childTnLst>
                                </p:cTn>
                              </p:par>
                            </p:childTnLst>
                          </p:cTn>
                        </p:par>
                        <p:par>
                          <p:cTn id="23" fill="hold" nodeType="afterGroup">
                            <p:stCondLst>
                              <p:cond delay="400"/>
                            </p:stCondLst>
                            <p:childTnLst>
                              <p:par>
                                <p:cTn id="24" presetID="1" presetClass="entr" presetSubtype="0" fill="hold" nodeType="afterEffect">
                                  <p:stCondLst>
                                    <p:cond delay="200"/>
                                  </p:stCondLst>
                                  <p:childTnLst>
                                    <p:set>
                                      <p:cBhvr>
                                        <p:cTn id="25" dur="1" fill="hold">
                                          <p:stCondLst>
                                            <p:cond delay="0"/>
                                          </p:stCondLst>
                                        </p:cTn>
                                        <p:tgtEl>
                                          <p:spTgt spid="3086"/>
                                        </p:tgtEl>
                                        <p:attrNameLst>
                                          <p:attrName>style.visibility</p:attrName>
                                        </p:attrNameLst>
                                      </p:cBhvr>
                                      <p:to>
                                        <p:strVal val="visible"/>
                                      </p:to>
                                    </p:set>
                                  </p:childTnLst>
                                </p:cTn>
                              </p:par>
                            </p:childTnLst>
                          </p:cTn>
                        </p:par>
                        <p:par>
                          <p:cTn id="26" fill="hold" nodeType="afterGroup">
                            <p:stCondLst>
                              <p:cond delay="600"/>
                            </p:stCondLst>
                            <p:childTnLst>
                              <p:par>
                                <p:cTn id="27" presetID="1" presetClass="entr" presetSubtype="0" fill="hold" nodeType="afterEffect">
                                  <p:stCondLst>
                                    <p:cond delay="200"/>
                                  </p:stCondLst>
                                  <p:childTnLst>
                                    <p:set>
                                      <p:cBhvr>
                                        <p:cTn id="28" dur="1" fill="hold">
                                          <p:stCondLst>
                                            <p:cond delay="0"/>
                                          </p:stCondLst>
                                        </p:cTn>
                                        <p:tgtEl>
                                          <p:spTgt spid="3087"/>
                                        </p:tgtEl>
                                        <p:attrNameLst>
                                          <p:attrName>style.visibility</p:attrName>
                                        </p:attrNameLst>
                                      </p:cBhvr>
                                      <p:to>
                                        <p:strVal val="visible"/>
                                      </p:to>
                                    </p:set>
                                  </p:childTnLst>
                                </p:cTn>
                              </p:par>
                            </p:childTnLst>
                          </p:cTn>
                        </p:par>
                        <p:par>
                          <p:cTn id="29" fill="hold" nodeType="afterGroup">
                            <p:stCondLst>
                              <p:cond delay="800"/>
                            </p:stCondLst>
                            <p:childTnLst>
                              <p:par>
                                <p:cTn id="30" presetID="1" presetClass="entr" presetSubtype="0" fill="hold" nodeType="afterEffect">
                                  <p:stCondLst>
                                    <p:cond delay="200"/>
                                  </p:stCondLst>
                                  <p:childTnLst>
                                    <p:set>
                                      <p:cBhvr>
                                        <p:cTn id="31" dur="1" fill="hold">
                                          <p:stCondLst>
                                            <p:cond delay="0"/>
                                          </p:stCondLst>
                                        </p:cTn>
                                        <p:tgtEl>
                                          <p:spTgt spid="3088"/>
                                        </p:tgtEl>
                                        <p:attrNameLst>
                                          <p:attrName>style.visibility</p:attrName>
                                        </p:attrNameLst>
                                      </p:cBhvr>
                                      <p:to>
                                        <p:strVal val="visible"/>
                                      </p:to>
                                    </p:set>
                                  </p:childTnLst>
                                </p:cTn>
                              </p:par>
                            </p:childTnLst>
                          </p:cTn>
                        </p:par>
                        <p:par>
                          <p:cTn id="32" fill="hold" nodeType="afterGroup">
                            <p:stCondLst>
                              <p:cond delay="1000"/>
                            </p:stCondLst>
                            <p:childTnLst>
                              <p:par>
                                <p:cTn id="33" presetID="1" presetClass="entr" presetSubtype="0" fill="hold" nodeType="afterEffect">
                                  <p:stCondLst>
                                    <p:cond delay="200"/>
                                  </p:stCondLst>
                                  <p:childTnLst>
                                    <p:set>
                                      <p:cBhvr>
                                        <p:cTn id="34" dur="1" fill="hold">
                                          <p:stCondLst>
                                            <p:cond delay="0"/>
                                          </p:stCondLst>
                                        </p:cTn>
                                        <p:tgtEl>
                                          <p:spTgt spid="3089"/>
                                        </p:tgtEl>
                                        <p:attrNameLst>
                                          <p:attrName>style.visibility</p:attrName>
                                        </p:attrNameLst>
                                      </p:cBhvr>
                                      <p:to>
                                        <p:strVal val="visible"/>
                                      </p:to>
                                    </p:set>
                                  </p:childTnLst>
                                </p:cTn>
                              </p:par>
                            </p:childTnLst>
                          </p:cTn>
                        </p:par>
                        <p:par>
                          <p:cTn id="35" fill="hold" nodeType="afterGroup">
                            <p:stCondLst>
                              <p:cond delay="1200"/>
                            </p:stCondLst>
                            <p:childTnLst>
                              <p:par>
                                <p:cTn id="36" presetID="1" presetClass="entr" presetSubtype="0" fill="hold" nodeType="afterEffect">
                                  <p:stCondLst>
                                    <p:cond delay="200"/>
                                  </p:stCondLst>
                                  <p:childTnLst>
                                    <p:set>
                                      <p:cBhvr>
                                        <p:cTn id="37" dur="1" fill="hold">
                                          <p:stCondLst>
                                            <p:cond delay="0"/>
                                          </p:stCondLst>
                                        </p:cTn>
                                        <p:tgtEl>
                                          <p:spTgt spid="3090"/>
                                        </p:tgtEl>
                                        <p:attrNameLst>
                                          <p:attrName>style.visibility</p:attrName>
                                        </p:attrNameLst>
                                      </p:cBhvr>
                                      <p:to>
                                        <p:strVal val="visible"/>
                                      </p:to>
                                    </p:set>
                                  </p:childTnLst>
                                </p:cTn>
                              </p:par>
                            </p:childTnLst>
                          </p:cTn>
                        </p:par>
                        <p:par>
                          <p:cTn id="38" fill="hold" nodeType="afterGroup">
                            <p:stCondLst>
                              <p:cond delay="1400"/>
                            </p:stCondLst>
                            <p:childTnLst>
                              <p:par>
                                <p:cTn id="39" presetID="1" presetClass="entr" presetSubtype="0" fill="hold" nodeType="afterEffect">
                                  <p:stCondLst>
                                    <p:cond delay="200"/>
                                  </p:stCondLst>
                                  <p:childTnLst>
                                    <p:set>
                                      <p:cBhvr>
                                        <p:cTn id="40" dur="1" fill="hold">
                                          <p:stCondLst>
                                            <p:cond delay="0"/>
                                          </p:stCondLst>
                                        </p:cTn>
                                        <p:tgtEl>
                                          <p:spTgt spid="3091"/>
                                        </p:tgtEl>
                                        <p:attrNameLst>
                                          <p:attrName>style.visibility</p:attrName>
                                        </p:attrNameLst>
                                      </p:cBhvr>
                                      <p:to>
                                        <p:strVal val="visible"/>
                                      </p:to>
                                    </p:set>
                                  </p:childTnLst>
                                </p:cTn>
                              </p:par>
                            </p:childTnLst>
                          </p:cTn>
                        </p:par>
                        <p:par>
                          <p:cTn id="41" fill="hold" nodeType="afterGroup">
                            <p:stCondLst>
                              <p:cond delay="1600"/>
                            </p:stCondLst>
                            <p:childTnLst>
                              <p:par>
                                <p:cTn id="42" presetID="1" presetClass="entr" presetSubtype="0" fill="hold" nodeType="afterEffect">
                                  <p:stCondLst>
                                    <p:cond delay="200"/>
                                  </p:stCondLst>
                                  <p:childTnLst>
                                    <p:set>
                                      <p:cBhvr>
                                        <p:cTn id="43" dur="1" fill="hold">
                                          <p:stCondLst>
                                            <p:cond delay="0"/>
                                          </p:stCondLst>
                                        </p:cTn>
                                        <p:tgtEl>
                                          <p:spTgt spid="3092"/>
                                        </p:tgtEl>
                                        <p:attrNameLst>
                                          <p:attrName>style.visibility</p:attrName>
                                        </p:attrNameLst>
                                      </p:cBhvr>
                                      <p:to>
                                        <p:strVal val="visible"/>
                                      </p:to>
                                    </p:set>
                                  </p:childTnLst>
                                </p:cTn>
                              </p:par>
                            </p:childTnLst>
                          </p:cTn>
                        </p:par>
                        <p:par>
                          <p:cTn id="44" fill="hold" nodeType="afterGroup">
                            <p:stCondLst>
                              <p:cond delay="1800"/>
                            </p:stCondLst>
                            <p:childTnLst>
                              <p:par>
                                <p:cTn id="45" presetID="1" presetClass="entr" presetSubtype="0" fill="hold" nodeType="afterEffect">
                                  <p:stCondLst>
                                    <p:cond delay="200"/>
                                  </p:stCondLst>
                                  <p:childTnLst>
                                    <p:set>
                                      <p:cBhvr>
                                        <p:cTn id="46" dur="1" fill="hold">
                                          <p:stCondLst>
                                            <p:cond delay="0"/>
                                          </p:stCondLst>
                                        </p:cTn>
                                        <p:tgtEl>
                                          <p:spTgt spid="3093"/>
                                        </p:tgtEl>
                                        <p:attrNameLst>
                                          <p:attrName>style.visibility</p:attrName>
                                        </p:attrNameLst>
                                      </p:cBhvr>
                                      <p:to>
                                        <p:strVal val="visible"/>
                                      </p:to>
                                    </p:set>
                                  </p:childTnLst>
                                </p:cTn>
                              </p:par>
                            </p:childTnLst>
                          </p:cTn>
                        </p:par>
                        <p:par>
                          <p:cTn id="47" fill="hold" nodeType="afterGroup">
                            <p:stCondLst>
                              <p:cond delay="2000"/>
                            </p:stCondLst>
                            <p:childTnLst>
                              <p:par>
                                <p:cTn id="48" presetID="1" presetClass="entr" presetSubtype="0" fill="hold" nodeType="afterEffect">
                                  <p:stCondLst>
                                    <p:cond delay="200"/>
                                  </p:stCondLst>
                                  <p:childTnLst>
                                    <p:set>
                                      <p:cBhvr>
                                        <p:cTn id="49" dur="1" fill="hold">
                                          <p:stCondLst>
                                            <p:cond delay="0"/>
                                          </p:stCondLst>
                                        </p:cTn>
                                        <p:tgtEl>
                                          <p:spTgt spid="3094"/>
                                        </p:tgtEl>
                                        <p:attrNameLst>
                                          <p:attrName>style.visibility</p:attrName>
                                        </p:attrNameLst>
                                      </p:cBhvr>
                                      <p:to>
                                        <p:strVal val="visible"/>
                                      </p:to>
                                    </p:set>
                                  </p:childTnLst>
                                </p:cTn>
                              </p:par>
                            </p:childTnLst>
                          </p:cTn>
                        </p:par>
                        <p:par>
                          <p:cTn id="50" fill="hold" nodeType="afterGroup">
                            <p:stCondLst>
                              <p:cond delay="2200"/>
                            </p:stCondLst>
                            <p:childTnLst>
                              <p:par>
                                <p:cTn id="51" presetID="1" presetClass="entr" presetSubtype="0" fill="hold" nodeType="afterEffect">
                                  <p:stCondLst>
                                    <p:cond delay="200"/>
                                  </p:stCondLst>
                                  <p:childTnLst>
                                    <p:set>
                                      <p:cBhvr>
                                        <p:cTn id="52" dur="1" fill="hold">
                                          <p:stCondLst>
                                            <p:cond delay="0"/>
                                          </p:stCondLst>
                                        </p:cTn>
                                        <p:tgtEl>
                                          <p:spTgt spid="3095"/>
                                        </p:tgtEl>
                                        <p:attrNameLst>
                                          <p:attrName>style.visibility</p:attrName>
                                        </p:attrNameLst>
                                      </p:cBhvr>
                                      <p:to>
                                        <p:strVal val="visible"/>
                                      </p:to>
                                    </p:set>
                                  </p:childTnLst>
                                </p:cTn>
                              </p:par>
                            </p:childTnLst>
                          </p:cTn>
                        </p:par>
                        <p:par>
                          <p:cTn id="53" fill="hold" nodeType="afterGroup">
                            <p:stCondLst>
                              <p:cond delay="2400"/>
                            </p:stCondLst>
                            <p:childTnLst>
                              <p:par>
                                <p:cTn id="54" presetID="1" presetClass="entr" presetSubtype="0" fill="hold" nodeType="afterEffect">
                                  <p:stCondLst>
                                    <p:cond delay="200"/>
                                  </p:stCondLst>
                                  <p:childTnLst>
                                    <p:set>
                                      <p:cBhvr>
                                        <p:cTn id="55" dur="1" fill="hold">
                                          <p:stCondLst>
                                            <p:cond delay="0"/>
                                          </p:stCondLst>
                                        </p:cTn>
                                        <p:tgtEl>
                                          <p:spTgt spid="3096"/>
                                        </p:tgtEl>
                                        <p:attrNameLst>
                                          <p:attrName>style.visibility</p:attrName>
                                        </p:attrNameLst>
                                      </p:cBhvr>
                                      <p:to>
                                        <p:strVal val="visible"/>
                                      </p:to>
                                    </p:set>
                                  </p:childTnLst>
                                </p:cTn>
                              </p:par>
                            </p:childTnLst>
                          </p:cTn>
                        </p:par>
                        <p:par>
                          <p:cTn id="56" fill="hold" nodeType="afterGroup">
                            <p:stCondLst>
                              <p:cond delay="2600"/>
                            </p:stCondLst>
                            <p:childTnLst>
                              <p:par>
                                <p:cTn id="57" presetID="1" presetClass="entr" presetSubtype="0" fill="hold" nodeType="afterEffect">
                                  <p:stCondLst>
                                    <p:cond delay="200"/>
                                  </p:stCondLst>
                                  <p:childTnLst>
                                    <p:set>
                                      <p:cBhvr>
                                        <p:cTn id="58" dur="1" fill="hold">
                                          <p:stCondLst>
                                            <p:cond delay="0"/>
                                          </p:stCondLst>
                                        </p:cTn>
                                        <p:tgtEl>
                                          <p:spTgt spid="3097"/>
                                        </p:tgtEl>
                                        <p:attrNameLst>
                                          <p:attrName>style.visibility</p:attrName>
                                        </p:attrNameLst>
                                      </p:cBhvr>
                                      <p:to>
                                        <p:strVal val="visible"/>
                                      </p:to>
                                    </p:set>
                                  </p:childTnLst>
                                </p:cTn>
                              </p:par>
                            </p:childTnLst>
                          </p:cTn>
                        </p:par>
                        <p:par>
                          <p:cTn id="59" fill="hold" nodeType="afterGroup">
                            <p:stCondLst>
                              <p:cond delay="2800"/>
                            </p:stCondLst>
                            <p:childTnLst>
                              <p:par>
                                <p:cTn id="60" presetID="1" presetClass="entr" presetSubtype="0" fill="hold" nodeType="afterEffect">
                                  <p:stCondLst>
                                    <p:cond delay="200"/>
                                  </p:stCondLst>
                                  <p:childTnLst>
                                    <p:set>
                                      <p:cBhvr>
                                        <p:cTn id="61" dur="1" fill="hold">
                                          <p:stCondLst>
                                            <p:cond delay="0"/>
                                          </p:stCondLst>
                                        </p:cTn>
                                        <p:tgtEl>
                                          <p:spTgt spid="3098"/>
                                        </p:tgtEl>
                                        <p:attrNameLst>
                                          <p:attrName>style.visibility</p:attrName>
                                        </p:attrNameLst>
                                      </p:cBhvr>
                                      <p:to>
                                        <p:strVal val="visible"/>
                                      </p:to>
                                    </p:set>
                                  </p:childTnLst>
                                </p:cTn>
                              </p:par>
                            </p:childTnLst>
                          </p:cTn>
                        </p:par>
                        <p:par>
                          <p:cTn id="62" fill="hold" nodeType="afterGroup">
                            <p:stCondLst>
                              <p:cond delay="3000"/>
                            </p:stCondLst>
                            <p:childTnLst>
                              <p:par>
                                <p:cTn id="63" presetID="1" presetClass="entr" presetSubtype="0" fill="hold" nodeType="afterEffect">
                                  <p:stCondLst>
                                    <p:cond delay="200"/>
                                  </p:stCondLst>
                                  <p:childTnLst>
                                    <p:set>
                                      <p:cBhvr>
                                        <p:cTn id="64" dur="1" fill="hold">
                                          <p:stCondLst>
                                            <p:cond delay="0"/>
                                          </p:stCondLst>
                                        </p:cTn>
                                        <p:tgtEl>
                                          <p:spTgt spid="3099"/>
                                        </p:tgtEl>
                                        <p:attrNameLst>
                                          <p:attrName>style.visibility</p:attrName>
                                        </p:attrNameLst>
                                      </p:cBhvr>
                                      <p:to>
                                        <p:strVal val="visible"/>
                                      </p:to>
                                    </p:set>
                                  </p:childTnLst>
                                </p:cTn>
                              </p:par>
                            </p:childTnLst>
                          </p:cTn>
                        </p:par>
                        <p:par>
                          <p:cTn id="65" fill="hold" nodeType="afterGroup">
                            <p:stCondLst>
                              <p:cond delay="3200"/>
                            </p:stCondLst>
                            <p:childTnLst>
                              <p:par>
                                <p:cTn id="66" presetID="1" presetClass="entr" presetSubtype="0" fill="hold" nodeType="afterEffect">
                                  <p:stCondLst>
                                    <p:cond delay="200"/>
                                  </p:stCondLst>
                                  <p:childTnLst>
                                    <p:set>
                                      <p:cBhvr>
                                        <p:cTn id="67" dur="1" fill="hold">
                                          <p:stCondLst>
                                            <p:cond delay="0"/>
                                          </p:stCondLst>
                                        </p:cTn>
                                        <p:tgtEl>
                                          <p:spTgt spid="3100"/>
                                        </p:tgtEl>
                                        <p:attrNameLst>
                                          <p:attrName>style.visibility</p:attrName>
                                        </p:attrNameLst>
                                      </p:cBhvr>
                                      <p:to>
                                        <p:strVal val="visible"/>
                                      </p:to>
                                    </p:set>
                                  </p:childTnLst>
                                </p:cTn>
                              </p:par>
                            </p:childTnLst>
                          </p:cTn>
                        </p:par>
                        <p:par>
                          <p:cTn id="68" fill="hold" nodeType="afterGroup">
                            <p:stCondLst>
                              <p:cond delay="3400"/>
                            </p:stCondLst>
                            <p:childTnLst>
                              <p:par>
                                <p:cTn id="69" presetID="1" presetClass="entr" presetSubtype="0" fill="hold" nodeType="afterEffect">
                                  <p:stCondLst>
                                    <p:cond delay="200"/>
                                  </p:stCondLst>
                                  <p:childTnLst>
                                    <p:set>
                                      <p:cBhvr>
                                        <p:cTn id="70" dur="1" fill="hold">
                                          <p:stCondLst>
                                            <p:cond delay="0"/>
                                          </p:stCondLst>
                                        </p:cTn>
                                        <p:tgtEl>
                                          <p:spTgt spid="3101"/>
                                        </p:tgtEl>
                                        <p:attrNameLst>
                                          <p:attrName>style.visibility</p:attrName>
                                        </p:attrNameLst>
                                      </p:cBhvr>
                                      <p:to>
                                        <p:strVal val="visible"/>
                                      </p:to>
                                    </p:set>
                                  </p:childTnLst>
                                </p:cTn>
                              </p:par>
                            </p:childTnLst>
                          </p:cTn>
                        </p:par>
                        <p:par>
                          <p:cTn id="71" fill="hold" nodeType="afterGroup">
                            <p:stCondLst>
                              <p:cond delay="3600"/>
                            </p:stCondLst>
                            <p:childTnLst>
                              <p:par>
                                <p:cTn id="72" presetID="1" presetClass="entr" presetSubtype="0" fill="hold" nodeType="afterEffect">
                                  <p:stCondLst>
                                    <p:cond delay="200"/>
                                  </p:stCondLst>
                                  <p:childTnLst>
                                    <p:set>
                                      <p:cBhvr>
                                        <p:cTn id="73" dur="1" fill="hold">
                                          <p:stCondLst>
                                            <p:cond delay="0"/>
                                          </p:stCondLst>
                                        </p:cTn>
                                        <p:tgtEl>
                                          <p:spTgt spid="3103"/>
                                        </p:tgtEl>
                                        <p:attrNameLst>
                                          <p:attrName>style.visibility</p:attrName>
                                        </p:attrNameLst>
                                      </p:cBhvr>
                                      <p:to>
                                        <p:strVal val="visible"/>
                                      </p:to>
                                    </p:set>
                                  </p:childTnLst>
                                </p:cTn>
                              </p:par>
                            </p:childTnLst>
                          </p:cTn>
                        </p:par>
                        <p:par>
                          <p:cTn id="74" fill="hold" nodeType="afterGroup">
                            <p:stCondLst>
                              <p:cond delay="3800"/>
                            </p:stCondLst>
                            <p:childTnLst>
                              <p:par>
                                <p:cTn id="75" presetID="1" presetClass="entr" presetSubtype="0" fill="hold" nodeType="afterEffect">
                                  <p:stCondLst>
                                    <p:cond delay="200"/>
                                  </p:stCondLst>
                                  <p:childTnLst>
                                    <p:set>
                                      <p:cBhvr>
                                        <p:cTn id="76" dur="1" fill="hold">
                                          <p:stCondLst>
                                            <p:cond delay="0"/>
                                          </p:stCondLst>
                                        </p:cTn>
                                        <p:tgtEl>
                                          <p:spTgt spid="3104"/>
                                        </p:tgtEl>
                                        <p:attrNameLst>
                                          <p:attrName>style.visibility</p:attrName>
                                        </p:attrNameLst>
                                      </p:cBhvr>
                                      <p:to>
                                        <p:strVal val="visible"/>
                                      </p:to>
                                    </p:set>
                                  </p:childTnLst>
                                </p:cTn>
                              </p:par>
                            </p:childTnLst>
                          </p:cTn>
                        </p:par>
                        <p:par>
                          <p:cTn id="77" fill="hold" nodeType="afterGroup">
                            <p:stCondLst>
                              <p:cond delay="4000"/>
                            </p:stCondLst>
                            <p:childTnLst>
                              <p:par>
                                <p:cTn id="78" presetID="1" presetClass="entr" presetSubtype="0" fill="hold" nodeType="afterEffect">
                                  <p:stCondLst>
                                    <p:cond delay="200"/>
                                  </p:stCondLst>
                                  <p:childTnLst>
                                    <p:set>
                                      <p:cBhvr>
                                        <p:cTn id="79" dur="1" fill="hold">
                                          <p:stCondLst>
                                            <p:cond delay="0"/>
                                          </p:stCondLst>
                                        </p:cTn>
                                        <p:tgtEl>
                                          <p:spTgt spid="3102"/>
                                        </p:tgtEl>
                                        <p:attrNameLst>
                                          <p:attrName>style.visibility</p:attrName>
                                        </p:attrNameLst>
                                      </p:cBhvr>
                                      <p:to>
                                        <p:strVal val="visible"/>
                                      </p:to>
                                    </p:set>
                                  </p:childTnLst>
                                </p:cTn>
                              </p:par>
                            </p:childTnLst>
                          </p:cTn>
                        </p:par>
                        <p:par>
                          <p:cTn id="80" fill="hold" nodeType="afterGroup">
                            <p:stCondLst>
                              <p:cond delay="4200"/>
                            </p:stCondLst>
                            <p:childTnLst>
                              <p:par>
                                <p:cTn id="81" presetID="1" presetClass="entr" presetSubtype="0" fill="hold" nodeType="afterEffect">
                                  <p:stCondLst>
                                    <p:cond delay="200"/>
                                  </p:stCondLst>
                                  <p:childTnLst>
                                    <p:set>
                                      <p:cBhvr>
                                        <p:cTn id="82" dur="1" fill="hold">
                                          <p:stCondLst>
                                            <p:cond delay="0"/>
                                          </p:stCondLst>
                                        </p:cTn>
                                        <p:tgtEl>
                                          <p:spTgt spid="3105"/>
                                        </p:tgtEl>
                                        <p:attrNameLst>
                                          <p:attrName>style.visibility</p:attrName>
                                        </p:attrNameLst>
                                      </p:cBhvr>
                                      <p:to>
                                        <p:strVal val="visible"/>
                                      </p:to>
                                    </p:set>
                                  </p:childTnLst>
                                </p:cTn>
                              </p:par>
                            </p:childTnLst>
                          </p:cTn>
                        </p:par>
                        <p:par>
                          <p:cTn id="83" fill="hold" nodeType="afterGroup">
                            <p:stCondLst>
                              <p:cond delay="4400"/>
                            </p:stCondLst>
                            <p:childTnLst>
                              <p:par>
                                <p:cTn id="84" presetID="1" presetClass="entr" presetSubtype="0" fill="hold" nodeType="afterEffect">
                                  <p:stCondLst>
                                    <p:cond delay="200"/>
                                  </p:stCondLst>
                                  <p:childTnLst>
                                    <p:set>
                                      <p:cBhvr>
                                        <p:cTn id="85" dur="1" fill="hold">
                                          <p:stCondLst>
                                            <p:cond delay="0"/>
                                          </p:stCondLst>
                                        </p:cTn>
                                        <p:tgtEl>
                                          <p:spTgt spid="3106"/>
                                        </p:tgtEl>
                                        <p:attrNameLst>
                                          <p:attrName>style.visibility</p:attrName>
                                        </p:attrNameLst>
                                      </p:cBhvr>
                                      <p:to>
                                        <p:strVal val="visible"/>
                                      </p:to>
                                    </p:set>
                                  </p:childTnLst>
                                </p:cTn>
                              </p:par>
                            </p:childTnLst>
                          </p:cTn>
                        </p:par>
                        <p:par>
                          <p:cTn id="86" fill="hold" nodeType="afterGroup">
                            <p:stCondLst>
                              <p:cond delay="4600"/>
                            </p:stCondLst>
                            <p:childTnLst>
                              <p:par>
                                <p:cTn id="87" presetID="1" presetClass="entr" presetSubtype="0" fill="hold" nodeType="afterEffect">
                                  <p:stCondLst>
                                    <p:cond delay="200"/>
                                  </p:stCondLst>
                                  <p:childTnLst>
                                    <p:set>
                                      <p:cBhvr>
                                        <p:cTn id="88" dur="1" fill="hold">
                                          <p:stCondLst>
                                            <p:cond delay="0"/>
                                          </p:stCondLst>
                                        </p:cTn>
                                        <p:tgtEl>
                                          <p:spTgt spid="3107"/>
                                        </p:tgtEl>
                                        <p:attrNameLst>
                                          <p:attrName>style.visibility</p:attrName>
                                        </p:attrNameLst>
                                      </p:cBhvr>
                                      <p:to>
                                        <p:strVal val="visible"/>
                                      </p:to>
                                    </p:set>
                                  </p:childTnLst>
                                </p:cTn>
                              </p:par>
                            </p:childTnLst>
                          </p:cTn>
                        </p:par>
                        <p:par>
                          <p:cTn id="89" fill="hold" nodeType="afterGroup">
                            <p:stCondLst>
                              <p:cond delay="4800"/>
                            </p:stCondLst>
                            <p:childTnLst>
                              <p:par>
                                <p:cTn id="90" presetID="1" presetClass="entr" presetSubtype="0" fill="hold" nodeType="afterEffect">
                                  <p:stCondLst>
                                    <p:cond delay="200"/>
                                  </p:stCondLst>
                                  <p:childTnLst>
                                    <p:set>
                                      <p:cBhvr>
                                        <p:cTn id="91" dur="1" fill="hold">
                                          <p:stCondLst>
                                            <p:cond delay="0"/>
                                          </p:stCondLst>
                                        </p:cTn>
                                        <p:tgtEl>
                                          <p:spTgt spid="3108"/>
                                        </p:tgtEl>
                                        <p:attrNameLst>
                                          <p:attrName>style.visibility</p:attrName>
                                        </p:attrNameLst>
                                      </p:cBhvr>
                                      <p:to>
                                        <p:strVal val="visible"/>
                                      </p:to>
                                    </p:set>
                                  </p:childTnLst>
                                </p:cTn>
                              </p:par>
                            </p:childTnLst>
                          </p:cTn>
                        </p:par>
                        <p:par>
                          <p:cTn id="92" fill="hold" nodeType="afterGroup">
                            <p:stCondLst>
                              <p:cond delay="5000"/>
                            </p:stCondLst>
                            <p:childTnLst>
                              <p:par>
                                <p:cTn id="93" presetID="1" presetClass="entr" presetSubtype="0" fill="hold" nodeType="afterEffect">
                                  <p:stCondLst>
                                    <p:cond delay="200"/>
                                  </p:stCondLst>
                                  <p:childTnLst>
                                    <p:set>
                                      <p:cBhvr>
                                        <p:cTn id="94" dur="1" fill="hold">
                                          <p:stCondLst>
                                            <p:cond delay="0"/>
                                          </p:stCondLst>
                                        </p:cTn>
                                        <p:tgtEl>
                                          <p:spTgt spid="3109"/>
                                        </p:tgtEl>
                                        <p:attrNameLst>
                                          <p:attrName>style.visibility</p:attrName>
                                        </p:attrNameLst>
                                      </p:cBhvr>
                                      <p:to>
                                        <p:strVal val="visible"/>
                                      </p:to>
                                    </p:set>
                                  </p:childTnLst>
                                </p:cTn>
                              </p:par>
                            </p:childTnLst>
                          </p:cTn>
                        </p:par>
                        <p:par>
                          <p:cTn id="95" fill="hold" nodeType="afterGroup">
                            <p:stCondLst>
                              <p:cond delay="5200"/>
                            </p:stCondLst>
                            <p:childTnLst>
                              <p:par>
                                <p:cTn id="96" presetID="1" presetClass="entr" presetSubtype="0" fill="hold" nodeType="afterEffect">
                                  <p:stCondLst>
                                    <p:cond delay="200"/>
                                  </p:stCondLst>
                                  <p:childTnLst>
                                    <p:set>
                                      <p:cBhvr>
                                        <p:cTn id="97" dur="1" fill="hold">
                                          <p:stCondLst>
                                            <p:cond delay="0"/>
                                          </p:stCondLst>
                                        </p:cTn>
                                        <p:tgtEl>
                                          <p:spTgt spid="3110"/>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nodeType="clickEffect">
                                  <p:stCondLst>
                                    <p:cond delay="0"/>
                                  </p:stCondLst>
                                  <p:childTnLst>
                                    <p:set>
                                      <p:cBhvr>
                                        <p:cTn id="101" dur="1" fill="hold">
                                          <p:stCondLst>
                                            <p:cond delay="0"/>
                                          </p:stCondLst>
                                        </p:cTn>
                                        <p:tgtEl>
                                          <p:spTgt spid="3124"/>
                                        </p:tgtEl>
                                        <p:attrNameLst>
                                          <p:attrName>style.visibility</p:attrName>
                                        </p:attrNameLst>
                                      </p:cBhvr>
                                      <p:to>
                                        <p:strVal val="visible"/>
                                      </p:to>
                                    </p:set>
                                    <p:animEffect transition="in" filter="wipe(up)">
                                      <p:cBhvr>
                                        <p:cTn id="102" dur="2000"/>
                                        <p:tgtEl>
                                          <p:spTgt spid="3124"/>
                                        </p:tgtEl>
                                      </p:cBhvr>
                                    </p:animEffect>
                                  </p:childTnLst>
                                  <p:subTnLst>
                                    <p:audio>
                                      <p:cMediaNode>
                                        <p:cTn display="0" masterRel="sameClick">
                                          <p:stCondLst>
                                            <p:cond evt="begin" delay="0">
                                              <p:tn val="100"/>
                                            </p:cond>
                                          </p:stCondLst>
                                          <p:endCondLst>
                                            <p:cond evt="onStopAudio" delay="0">
                                              <p:tgtEl>
                                                <p:sldTgt/>
                                              </p:tgtEl>
                                            </p:cond>
                                          </p:endCondLst>
                                        </p:cTn>
                                        <p:tgtEl>
                                          <p:sndTgt r:embed="rId4" name="whoosh.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nodeType="clickEffect">
                                  <p:stCondLst>
                                    <p:cond delay="0"/>
                                  </p:stCondLst>
                                  <p:childTnLst>
                                    <p:set>
                                      <p:cBhvr>
                                        <p:cTn id="106" dur="1" fill="hold">
                                          <p:stCondLst>
                                            <p:cond delay="0"/>
                                          </p:stCondLst>
                                        </p:cTn>
                                        <p:tgtEl>
                                          <p:spTgt spid="3141"/>
                                        </p:tgtEl>
                                        <p:attrNameLst>
                                          <p:attrName>style.visibility</p:attrName>
                                        </p:attrNameLst>
                                      </p:cBhvr>
                                      <p:to>
                                        <p:strVal val="visible"/>
                                      </p:to>
                                    </p:set>
                                    <p:animEffect transition="in" filter="dissolve">
                                      <p:cBhvr>
                                        <p:cTn id="107" dur="500"/>
                                        <p:tgtEl>
                                          <p:spTgt spid="314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ntr" presetSubtype="0" fill="hold" nodeType="clickEffect">
                                  <p:stCondLst>
                                    <p:cond delay="0"/>
                                  </p:stCondLst>
                                  <p:childTnLst>
                                    <p:set>
                                      <p:cBhvr>
                                        <p:cTn id="111" dur="1" fill="hold">
                                          <p:stCondLst>
                                            <p:cond delay="0"/>
                                          </p:stCondLst>
                                        </p:cTn>
                                        <p:tgtEl>
                                          <p:spTgt spid="3130"/>
                                        </p:tgtEl>
                                        <p:attrNameLst>
                                          <p:attrName>style.visibility</p:attrName>
                                        </p:attrNameLst>
                                      </p:cBhvr>
                                      <p:to>
                                        <p:strVal val="visible"/>
                                      </p:to>
                                    </p:set>
                                    <p:animEffect transition="in" filter="dissolve">
                                      <p:cBhvr>
                                        <p:cTn id="112" dur="500"/>
                                        <p:tgtEl>
                                          <p:spTgt spid="313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3140"/>
                                        </p:tgtEl>
                                        <p:attrNameLst>
                                          <p:attrName>style.visibility</p:attrName>
                                        </p:attrNameLst>
                                      </p:cBhvr>
                                      <p:to>
                                        <p:strVal val="visible"/>
                                      </p:to>
                                    </p:set>
                                    <p:animEffect transition="in" filter="wipe(left)">
                                      <p:cBhvr>
                                        <p:cTn id="117" dur="2000"/>
                                        <p:tgtEl>
                                          <p:spTgt spid="314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2" fill="hold" nodeType="clickEffect">
                                  <p:stCondLst>
                                    <p:cond delay="0"/>
                                  </p:stCondLst>
                                  <p:childTnLst>
                                    <p:set>
                                      <p:cBhvr>
                                        <p:cTn id="121" dur="1" fill="hold">
                                          <p:stCondLst>
                                            <p:cond delay="0"/>
                                          </p:stCondLst>
                                        </p:cTn>
                                        <p:tgtEl>
                                          <p:spTgt spid="3136"/>
                                        </p:tgtEl>
                                        <p:attrNameLst>
                                          <p:attrName>style.visibility</p:attrName>
                                        </p:attrNameLst>
                                      </p:cBhvr>
                                      <p:to>
                                        <p:strVal val="visible"/>
                                      </p:to>
                                    </p:set>
                                    <p:animEffect transition="in" filter="wipe(right)">
                                      <p:cBhvr>
                                        <p:cTn id="122" dur="2000"/>
                                        <p:tgtEl>
                                          <p:spTgt spid="3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On your mini whiteboard…</a:t>
            </a:r>
            <a:endParaRPr lang="en-GB" dirty="0"/>
          </a:p>
        </p:txBody>
      </p:sp>
      <p:sp>
        <p:nvSpPr>
          <p:cNvPr id="7" name="Content Placeholder 6"/>
          <p:cNvSpPr>
            <a:spLocks noGrp="1"/>
          </p:cNvSpPr>
          <p:nvPr>
            <p:ph sz="quarter" idx="11"/>
          </p:nvPr>
        </p:nvSpPr>
        <p:spPr/>
        <p:txBody>
          <a:bodyPr/>
          <a:lstStyle/>
          <a:p>
            <a:pPr marL="0" indent="0">
              <a:buNone/>
            </a:pPr>
            <a:r>
              <a:rPr lang="en-GB" u="sng" dirty="0" smtClean="0"/>
              <a:t>Sketch</a:t>
            </a:r>
            <a:r>
              <a:rPr lang="en-GB" dirty="0" smtClean="0"/>
              <a:t> the locus of point 3cm from point P</a:t>
            </a:r>
            <a:endParaRPr lang="en-GB" dirty="0"/>
          </a:p>
        </p:txBody>
      </p:sp>
      <p:pic>
        <p:nvPicPr>
          <p:cNvPr id="8" name="Picture 7"/>
          <p:cNvPicPr>
            <a:picLocks noChangeAspect="1"/>
          </p:cNvPicPr>
          <p:nvPr/>
        </p:nvPicPr>
        <p:blipFill>
          <a:blip r:embed="rId3"/>
          <a:stretch>
            <a:fillRect/>
          </a:stretch>
        </p:blipFill>
        <p:spPr>
          <a:xfrm>
            <a:off x="4688381" y="2840714"/>
            <a:ext cx="2143240" cy="1476454"/>
          </a:xfrm>
          <a:prstGeom prst="rect">
            <a:avLst/>
          </a:prstGeom>
        </p:spPr>
      </p:pic>
    </p:spTree>
    <p:extLst>
      <p:ext uri="{BB962C8B-B14F-4D97-AF65-F5344CB8AC3E}">
        <p14:creationId xmlns:p14="http://schemas.microsoft.com/office/powerpoint/2010/main" val="135109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a:t>
            </a:r>
            <a:r>
              <a:rPr lang="en-GB" dirty="0" smtClean="0"/>
              <a:t>he </a:t>
            </a:r>
            <a:r>
              <a:rPr lang="en-GB" dirty="0"/>
              <a:t>locus of point 3cm from point P</a:t>
            </a:r>
          </a:p>
          <a:p>
            <a:endParaRPr lang="en-GB" dirty="0"/>
          </a:p>
        </p:txBody>
      </p:sp>
      <p:pic>
        <p:nvPicPr>
          <p:cNvPr id="4" name="Content Placeholder 3"/>
          <p:cNvPicPr>
            <a:picLocks noGrp="1" noChangeAspect="1"/>
          </p:cNvPicPr>
          <p:nvPr>
            <p:ph sz="quarter" idx="11"/>
          </p:nvPr>
        </p:nvPicPr>
        <p:blipFill>
          <a:blip r:embed="rId2"/>
          <a:stretch>
            <a:fillRect/>
          </a:stretch>
        </p:blipFill>
        <p:spPr>
          <a:xfrm>
            <a:off x="4231481" y="1890712"/>
            <a:ext cx="3674269" cy="3405092"/>
          </a:xfrm>
          <a:prstGeom prst="rect">
            <a:avLst/>
          </a:prstGeom>
        </p:spPr>
      </p:pic>
    </p:spTree>
    <p:extLst>
      <p:ext uri="{BB962C8B-B14F-4D97-AF65-F5344CB8AC3E}">
        <p14:creationId xmlns:p14="http://schemas.microsoft.com/office/powerpoint/2010/main" val="404811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On your mini whiteboard…</a:t>
            </a:r>
            <a:endParaRPr lang="en-GB" dirty="0"/>
          </a:p>
        </p:txBody>
      </p:sp>
      <p:sp>
        <p:nvSpPr>
          <p:cNvPr id="7" name="Content Placeholder 6"/>
          <p:cNvSpPr>
            <a:spLocks noGrp="1"/>
          </p:cNvSpPr>
          <p:nvPr>
            <p:ph sz="quarter" idx="11"/>
          </p:nvPr>
        </p:nvSpPr>
        <p:spPr/>
        <p:txBody>
          <a:bodyPr/>
          <a:lstStyle/>
          <a:p>
            <a:pPr marL="0" indent="0">
              <a:buNone/>
            </a:pPr>
            <a:r>
              <a:rPr lang="en-GB" u="sng" dirty="0" smtClean="0"/>
              <a:t>Sketch</a:t>
            </a:r>
            <a:r>
              <a:rPr lang="en-GB" dirty="0" smtClean="0"/>
              <a:t> the locus of points that are 3cm from line AB</a:t>
            </a:r>
            <a:endParaRPr lang="en-GB" dirty="0"/>
          </a:p>
        </p:txBody>
      </p:sp>
      <p:pic>
        <p:nvPicPr>
          <p:cNvPr id="2" name="Picture 1"/>
          <p:cNvPicPr>
            <a:picLocks noChangeAspect="1"/>
          </p:cNvPicPr>
          <p:nvPr/>
        </p:nvPicPr>
        <p:blipFill>
          <a:blip r:embed="rId2"/>
          <a:stretch>
            <a:fillRect/>
          </a:stretch>
        </p:blipFill>
        <p:spPr>
          <a:xfrm>
            <a:off x="3099372" y="2533650"/>
            <a:ext cx="5543550" cy="2343150"/>
          </a:xfrm>
          <a:prstGeom prst="rect">
            <a:avLst/>
          </a:prstGeom>
        </p:spPr>
      </p:pic>
    </p:spTree>
    <p:extLst>
      <p:ext uri="{BB962C8B-B14F-4D97-AF65-F5344CB8AC3E}">
        <p14:creationId xmlns:p14="http://schemas.microsoft.com/office/powerpoint/2010/main" val="2100697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a:t>
            </a:r>
            <a:r>
              <a:rPr lang="en-GB" dirty="0"/>
              <a:t>locus of points that are 3cm from line AB</a:t>
            </a:r>
          </a:p>
          <a:p>
            <a:endParaRPr lang="en-GB" dirty="0"/>
          </a:p>
        </p:txBody>
      </p:sp>
      <p:pic>
        <p:nvPicPr>
          <p:cNvPr id="4" name="Content Placeholder 3"/>
          <p:cNvPicPr>
            <a:picLocks noGrp="1" noChangeAspect="1"/>
          </p:cNvPicPr>
          <p:nvPr>
            <p:ph sz="quarter" idx="11"/>
          </p:nvPr>
        </p:nvPicPr>
        <p:blipFill>
          <a:blip r:embed="rId2"/>
          <a:stretch>
            <a:fillRect/>
          </a:stretch>
        </p:blipFill>
        <p:spPr>
          <a:xfrm>
            <a:off x="2063451" y="1608788"/>
            <a:ext cx="7649126" cy="3787670"/>
          </a:xfrm>
          <a:prstGeom prst="rect">
            <a:avLst/>
          </a:prstGeom>
        </p:spPr>
      </p:pic>
    </p:spTree>
    <p:extLst>
      <p:ext uri="{BB962C8B-B14F-4D97-AF65-F5344CB8AC3E}">
        <p14:creationId xmlns:p14="http://schemas.microsoft.com/office/powerpoint/2010/main" val="226999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On your mini whiteboard…</a:t>
            </a:r>
            <a:endParaRPr lang="en-GB" dirty="0"/>
          </a:p>
        </p:txBody>
      </p:sp>
      <p:sp>
        <p:nvSpPr>
          <p:cNvPr id="7" name="Content Placeholder 6"/>
          <p:cNvSpPr>
            <a:spLocks noGrp="1"/>
          </p:cNvSpPr>
          <p:nvPr>
            <p:ph sz="quarter" idx="11"/>
          </p:nvPr>
        </p:nvSpPr>
        <p:spPr/>
        <p:txBody>
          <a:bodyPr/>
          <a:lstStyle/>
          <a:p>
            <a:pPr marL="0" indent="0">
              <a:buNone/>
            </a:pPr>
            <a:r>
              <a:rPr lang="en-GB" dirty="0" smtClean="0"/>
              <a:t>Sketch </a:t>
            </a:r>
            <a:r>
              <a:rPr lang="en-GB" dirty="0"/>
              <a:t>the locus of points that are 3 cm from </a:t>
            </a:r>
            <a:r>
              <a:rPr lang="en-GB" dirty="0" smtClean="0"/>
              <a:t>the perimeter </a:t>
            </a:r>
            <a:r>
              <a:rPr lang="en-GB" dirty="0"/>
              <a:t>of the rectangle.</a:t>
            </a:r>
          </a:p>
        </p:txBody>
      </p:sp>
      <p:pic>
        <p:nvPicPr>
          <p:cNvPr id="2" name="Picture 1"/>
          <p:cNvPicPr>
            <a:picLocks noChangeAspect="1"/>
          </p:cNvPicPr>
          <p:nvPr/>
        </p:nvPicPr>
        <p:blipFill>
          <a:blip r:embed="rId2"/>
          <a:stretch>
            <a:fillRect/>
          </a:stretch>
        </p:blipFill>
        <p:spPr>
          <a:xfrm>
            <a:off x="3857625" y="2824162"/>
            <a:ext cx="3448050" cy="2619375"/>
          </a:xfrm>
          <a:prstGeom prst="rect">
            <a:avLst/>
          </a:prstGeom>
        </p:spPr>
      </p:pic>
    </p:spTree>
    <p:extLst>
      <p:ext uri="{BB962C8B-B14F-4D97-AF65-F5344CB8AC3E}">
        <p14:creationId xmlns:p14="http://schemas.microsoft.com/office/powerpoint/2010/main" val="346431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a:t>
            </a:r>
            <a:r>
              <a:rPr lang="en-GB" dirty="0"/>
              <a:t>locus of points that are 3 cm from the perimeter of the rectangle.</a:t>
            </a:r>
          </a:p>
        </p:txBody>
      </p:sp>
      <p:pic>
        <p:nvPicPr>
          <p:cNvPr id="4" name="Content Placeholder 3"/>
          <p:cNvPicPr>
            <a:picLocks noGrp="1" noChangeAspect="1"/>
          </p:cNvPicPr>
          <p:nvPr>
            <p:ph sz="quarter" idx="11"/>
          </p:nvPr>
        </p:nvPicPr>
        <p:blipFill>
          <a:blip r:embed="rId2"/>
          <a:stretch>
            <a:fillRect/>
          </a:stretch>
        </p:blipFill>
        <p:spPr>
          <a:xfrm>
            <a:off x="2514600" y="1758982"/>
            <a:ext cx="5360194" cy="4032218"/>
          </a:xfrm>
          <a:prstGeom prst="rect">
            <a:avLst/>
          </a:prstGeom>
        </p:spPr>
      </p:pic>
    </p:spTree>
    <p:extLst>
      <p:ext uri="{BB962C8B-B14F-4D97-AF65-F5344CB8AC3E}">
        <p14:creationId xmlns:p14="http://schemas.microsoft.com/office/powerpoint/2010/main" val="2430973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On your mini whiteboard…</a:t>
            </a:r>
            <a:endParaRPr lang="en-GB" dirty="0"/>
          </a:p>
        </p:txBody>
      </p:sp>
      <p:sp>
        <p:nvSpPr>
          <p:cNvPr id="7" name="Content Placeholder 6"/>
          <p:cNvSpPr>
            <a:spLocks noGrp="1"/>
          </p:cNvSpPr>
          <p:nvPr>
            <p:ph sz="quarter" idx="11"/>
          </p:nvPr>
        </p:nvSpPr>
        <p:spPr>
          <a:xfrm>
            <a:off x="272049" y="1301750"/>
            <a:ext cx="10945812" cy="4654550"/>
          </a:xfrm>
        </p:spPr>
        <p:txBody>
          <a:bodyPr/>
          <a:lstStyle/>
          <a:p>
            <a:pPr marL="0" indent="0">
              <a:buNone/>
            </a:pPr>
            <a:r>
              <a:rPr lang="en-GB" dirty="0"/>
              <a:t>Show on the diagram the region which is less </a:t>
            </a:r>
            <a:r>
              <a:rPr lang="en-GB" dirty="0" smtClean="0"/>
              <a:t>than 3 </a:t>
            </a:r>
            <a:r>
              <a:rPr lang="en-GB" dirty="0"/>
              <a:t>cm from both the line AB and point C</a:t>
            </a:r>
            <a:r>
              <a:rPr lang="en-GB" dirty="0" smtClean="0"/>
              <a:t>.</a:t>
            </a:r>
          </a:p>
          <a:p>
            <a:pPr marL="0" indent="0">
              <a:buNone/>
            </a:pPr>
            <a:r>
              <a:rPr lang="en-GB" dirty="0" smtClean="0"/>
              <a:t>AC &gt; 3cm </a:t>
            </a:r>
            <a:endParaRPr lang="en-GB" dirty="0"/>
          </a:p>
        </p:txBody>
      </p:sp>
      <p:pic>
        <p:nvPicPr>
          <p:cNvPr id="3" name="Picture 2"/>
          <p:cNvPicPr>
            <a:picLocks noChangeAspect="1"/>
          </p:cNvPicPr>
          <p:nvPr/>
        </p:nvPicPr>
        <p:blipFill>
          <a:blip r:embed="rId2"/>
          <a:stretch>
            <a:fillRect/>
          </a:stretch>
        </p:blipFill>
        <p:spPr>
          <a:xfrm>
            <a:off x="4124324" y="2552700"/>
            <a:ext cx="3792719" cy="3105150"/>
          </a:xfrm>
          <a:prstGeom prst="rect">
            <a:avLst/>
          </a:prstGeom>
        </p:spPr>
      </p:pic>
    </p:spTree>
    <p:extLst>
      <p:ext uri="{BB962C8B-B14F-4D97-AF65-F5344CB8AC3E}">
        <p14:creationId xmlns:p14="http://schemas.microsoft.com/office/powerpoint/2010/main" val="509957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ALTCC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3" id="{689DD6D1-58F0-4732-9367-FAA93EEE0E5C}" vid="{86467A82-CEAA-4204-88BA-1672239EA52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LTCC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3" id="{689DD6D1-58F0-4732-9367-FAA93EEE0E5C}" vid="{86467A82-CEAA-4204-88BA-1672239EA528}"/>
    </a:ext>
  </a:extLst>
</a:theme>
</file>

<file path=ppt/theme/theme5.xml><?xml version="1.0" encoding="utf-8"?>
<a:theme xmlns:a="http://schemas.openxmlformats.org/drawingml/2006/main" name="2_ALTCC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3" id="{689DD6D1-58F0-4732-9367-FAA93EEE0E5C}" vid="{86467A82-CEAA-4204-88BA-1672239EA528}"/>
    </a:ext>
  </a:extLst>
</a:theme>
</file>

<file path=ppt/theme/theme6.xml><?xml version="1.0" encoding="utf-8"?>
<a:theme xmlns:a="http://schemas.openxmlformats.org/drawingml/2006/main" name="3_ALTCC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3" id="{689DD6D1-58F0-4732-9367-FAA93EEE0E5C}" vid="{86467A82-CEAA-4204-88BA-1672239EA528}"/>
    </a:ext>
  </a:extLst>
</a:theme>
</file>

<file path=ppt/theme/theme7.xml><?xml version="1.0" encoding="utf-8"?>
<a:theme xmlns:a="http://schemas.openxmlformats.org/drawingml/2006/main" name="4_ALTCC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3" id="{689DD6D1-58F0-4732-9367-FAA93EEE0E5C}" vid="{86467A82-CEAA-4204-88BA-1672239EA528}"/>
    </a:ext>
  </a:extLst>
</a:theme>
</file>

<file path=ppt/theme/theme8.xml><?xml version="1.0" encoding="utf-8"?>
<a:theme xmlns:a="http://schemas.openxmlformats.org/drawingml/2006/main" name="5_ALTCC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3" id="{689DD6D1-58F0-4732-9367-FAA93EEE0E5C}" vid="{86467A82-CEAA-4204-88BA-1672239EA528}"/>
    </a:ext>
  </a:extLst>
</a:theme>
</file>

<file path=ppt/theme/theme9.xml><?xml version="1.0" encoding="utf-8"?>
<a:theme xmlns:a="http://schemas.openxmlformats.org/drawingml/2006/main" name="6_ALTCC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3" id="{689DD6D1-58F0-4732-9367-FAA93EEE0E5C}" vid="{86467A82-CEAA-4204-88BA-1672239EA528}"/>
    </a:ext>
  </a:extLst>
</a:theme>
</file>

<file path=docProps/app.xml><?xml version="1.0" encoding="utf-8"?>
<Properties xmlns="http://schemas.openxmlformats.org/officeDocument/2006/extended-properties" xmlns:vt="http://schemas.openxmlformats.org/officeDocument/2006/docPropsVTypes">
  <Template>ALTCCv3</Template>
  <TotalTime>212</TotalTime>
  <Words>517</Words>
  <Application>Microsoft Office PowerPoint</Application>
  <PresentationFormat>Widescreen</PresentationFormat>
  <Paragraphs>72</Paragraphs>
  <Slides>16</Slides>
  <Notes>3</Notes>
  <HiddenSlides>0</HiddenSlides>
  <MMClips>0</MMClips>
  <ScaleCrop>false</ScaleCrop>
  <HeadingPairs>
    <vt:vector size="8" baseType="variant">
      <vt:variant>
        <vt:lpstr>Fonts Used</vt:lpstr>
      </vt:variant>
      <vt:variant>
        <vt:i4>6</vt:i4>
      </vt:variant>
      <vt:variant>
        <vt:lpstr>Theme</vt:lpstr>
      </vt:variant>
      <vt:variant>
        <vt:i4>9</vt:i4>
      </vt:variant>
      <vt:variant>
        <vt:lpstr>Embedded OLE Servers</vt:lpstr>
      </vt:variant>
      <vt:variant>
        <vt:i4>1</vt:i4>
      </vt:variant>
      <vt:variant>
        <vt:lpstr>Slide Titles</vt:lpstr>
      </vt:variant>
      <vt:variant>
        <vt:i4>16</vt:i4>
      </vt:variant>
    </vt:vector>
  </HeadingPairs>
  <TitlesOfParts>
    <vt:vector size="32" baseType="lpstr">
      <vt:lpstr>Arial</vt:lpstr>
      <vt:lpstr>Calibri</vt:lpstr>
      <vt:lpstr>Calibri Light</vt:lpstr>
      <vt:lpstr>Century Gothic</vt:lpstr>
      <vt:lpstr>Comic Sans MS</vt:lpstr>
      <vt:lpstr>Lato</vt:lpstr>
      <vt:lpstr>ALTCCv3</vt:lpstr>
      <vt:lpstr>Assessment Slides</vt:lpstr>
      <vt:lpstr>Teacher Information Slides</vt:lpstr>
      <vt:lpstr>1_ALTCCv3</vt:lpstr>
      <vt:lpstr>2_ALTCCv3</vt:lpstr>
      <vt:lpstr>3_ALTCCv3</vt:lpstr>
      <vt:lpstr>4_ALTCCv3</vt:lpstr>
      <vt:lpstr>5_ALTCCv3</vt:lpstr>
      <vt:lpstr>6_ALTCCv3</vt:lpstr>
      <vt:lpstr>CorelDRAW 9.0 Graphic</vt:lpstr>
      <vt:lpstr>PowerPoint Presentation</vt:lpstr>
      <vt:lpstr>Circle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Elder, L</dc:creator>
  <cp:lastModifiedBy>Elder, L</cp:lastModifiedBy>
  <cp:revision>8</cp:revision>
  <dcterms:created xsi:type="dcterms:W3CDTF">2023-12-01T14:13:21Z</dcterms:created>
  <dcterms:modified xsi:type="dcterms:W3CDTF">2023-12-01T17:46:09Z</dcterms:modified>
</cp:coreProperties>
</file>