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0"/>
  </p:notesMasterIdLst>
  <p:sldIdLst>
    <p:sldId id="264" r:id="rId3"/>
    <p:sldId id="269" r:id="rId4"/>
    <p:sldId id="288" r:id="rId5"/>
    <p:sldId id="260" r:id="rId6"/>
    <p:sldId id="261" r:id="rId7"/>
    <p:sldId id="449" r:id="rId8"/>
    <p:sldId id="266" r:id="rId9"/>
    <p:sldId id="443" r:id="rId10"/>
    <p:sldId id="444" r:id="rId11"/>
    <p:sldId id="262" r:id="rId12"/>
    <p:sldId id="294" r:id="rId13"/>
    <p:sldId id="445" r:id="rId14"/>
    <p:sldId id="446" r:id="rId15"/>
    <p:sldId id="447" r:id="rId16"/>
    <p:sldId id="448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  <p14:sldId id="261"/>
            <p14:sldId id="449"/>
          </p14:sldIdLst>
        </p14:section>
        <p14:section name="Instruct" id="{A989B0C6-FEE7-46F6-A651-D7ED39E502F9}">
          <p14:sldIdLst>
            <p14:sldId id="266"/>
            <p14:sldId id="443"/>
            <p14:sldId id="444"/>
            <p14:sldId id="262"/>
          </p14:sldIdLst>
        </p14:section>
        <p14:section name="Practise" id="{9B25ADF9-EA90-401E-998A-AD43D533C9ED}">
          <p14:sldIdLst>
            <p14:sldId id="294"/>
            <p14:sldId id="445"/>
            <p14:sldId id="446"/>
            <p14:sldId id="447"/>
          </p14:sldIdLst>
        </p14:section>
        <p14:section name="Secure" id="{3C25313C-2642-42FF-8276-F00EC6DF9D8C}">
          <p14:sldIdLst>
            <p14:sldId id="448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3" d="100"/>
          <a:sy n="63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Acknowledgements: Don Steward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1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177E1-E7B4-470F-B3CE-FDAFB74BF7A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11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177E1-E7B4-470F-B3CE-FDAFB74BF7A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9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microsoft.com/office/2007/relationships/hdphoto" Target="../media/hdphoto1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6BF29D8-34D5-D503-DA36-C0ED2E30D42C}"/>
              </a:ext>
            </a:extLst>
          </p:cNvPr>
          <p:cNvSpPr/>
          <p:nvPr/>
        </p:nvSpPr>
        <p:spPr>
          <a:xfrm>
            <a:off x="572096" y="1023943"/>
            <a:ext cx="2088232" cy="20882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0D3BD7F-E41C-F4BC-259F-B3D7773F1BF7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572096" y="2068059"/>
            <a:ext cx="20882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AD205AA-1C7B-C748-09D3-B5E3E603BE0D}"/>
              </a:ext>
            </a:extLst>
          </p:cNvPr>
          <p:cNvSpPr txBox="1"/>
          <p:nvPr/>
        </p:nvSpPr>
        <p:spPr>
          <a:xfrm>
            <a:off x="1114228" y="1705362"/>
            <a:ext cx="11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40 cm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D49AD7-9DFB-85B3-91E7-B65A169E9EC1}"/>
              </a:ext>
            </a:extLst>
          </p:cNvPr>
          <p:cNvSpPr/>
          <p:nvPr/>
        </p:nvSpPr>
        <p:spPr>
          <a:xfrm>
            <a:off x="1566131" y="2016440"/>
            <a:ext cx="100161" cy="1032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AB3AB-4927-BCAB-8A0D-FD99BE98A2AC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entagon 46">
            <a:extLst>
              <a:ext uri="{FF2B5EF4-FFF2-40B4-BE49-F238E27FC236}">
                <a16:creationId xmlns:a16="http://schemas.microsoft.com/office/drawing/2014/main" id="{5259221D-3BE1-2F8E-B37C-1570E7139FCC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 DO: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0E92085E-1385-190B-BE91-3A4860FB96ED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WE DO: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D1504-8E06-FA2B-A9D7-3179E369B833}"/>
              </a:ext>
            </a:extLst>
          </p:cNvPr>
          <p:cNvSpPr txBox="1"/>
          <p:nvPr/>
        </p:nvSpPr>
        <p:spPr>
          <a:xfrm>
            <a:off x="3148185" y="1416275"/>
            <a:ext cx="259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alibri"/>
              </a:rPr>
              <a:t>Calculate the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circumference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to 1 decimal place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41B2AB-8D32-7728-C99A-EFD5EE6F84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26" y="4602481"/>
            <a:ext cx="935339" cy="1693721"/>
          </a:xfrm>
          <a:prstGeom prst="rect">
            <a:avLst/>
          </a:prstGeom>
        </p:spPr>
      </p:pic>
      <p:pic>
        <p:nvPicPr>
          <p:cNvPr id="12" name="Picture 2" descr="Image result for bike wheel and tyre packages">
            <a:extLst>
              <a:ext uri="{FF2B5EF4-FFF2-40B4-BE49-F238E27FC236}">
                <a16:creationId xmlns:a16="http://schemas.microsoft.com/office/drawing/2014/main" id="{D3012BC7-344F-E475-DD5C-3FC694E1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044077"/>
            <a:ext cx="2844962" cy="277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AB5CCC-53E7-3249-FD03-66AB8F4CCB7E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7518480" y="1094254"/>
            <a:ext cx="0" cy="272539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4DE15A-ECF0-75B7-7A5B-C136A0E7EA29}"/>
              </a:ext>
            </a:extLst>
          </p:cNvPr>
          <p:cNvSpPr txBox="1"/>
          <p:nvPr/>
        </p:nvSpPr>
        <p:spPr>
          <a:xfrm>
            <a:off x="7669334" y="2231808"/>
            <a:ext cx="1507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40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F21FB-7286-203C-D920-8ED17175A117}"/>
              </a:ext>
            </a:extLst>
          </p:cNvPr>
          <p:cNvSpPr txBox="1"/>
          <p:nvPr/>
        </p:nvSpPr>
        <p:spPr>
          <a:xfrm>
            <a:off x="9176716" y="1289864"/>
            <a:ext cx="2592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alibri"/>
              </a:rPr>
              <a:t>How far does the bike move with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one full rotation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of the wheel?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13CCAA-E90E-1099-3318-5318AAEEF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28" y="5283818"/>
            <a:ext cx="3137518" cy="10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2621" y="151562"/>
            <a:ext cx="11626757" cy="727651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far does the bike move with each full rotation of the wheel? </a:t>
            </a:r>
          </a:p>
        </p:txBody>
      </p:sp>
      <p:pic>
        <p:nvPicPr>
          <p:cNvPr id="4" name="Picture 2" descr="Image result for bike wheel and tyre packages">
            <a:extLst>
              <a:ext uri="{FF2B5EF4-FFF2-40B4-BE49-F238E27FC236}">
                <a16:creationId xmlns:a16="http://schemas.microsoft.com/office/drawing/2014/main" id="{B7625C4D-08B7-F6F7-63AD-3334F6A3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4" y="1154251"/>
            <a:ext cx="494514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124D98-B72A-8589-E44E-756B06F12C7A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2576569" y="1154251"/>
            <a:ext cx="0" cy="469790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E9FE48C-6A06-6A94-DDF5-28E3D83DF4BC}"/>
              </a:ext>
            </a:extLst>
          </p:cNvPr>
          <p:cNvSpPr txBox="1"/>
          <p:nvPr/>
        </p:nvSpPr>
        <p:spPr>
          <a:xfrm>
            <a:off x="2683327" y="330490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62cm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0D0C56-B492-3BD4-547A-DE615351EA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4039" y="955462"/>
            <a:ext cx="935339" cy="1693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5B834A-18DA-F202-72ED-DF8CC9CAB9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249115" y="3566519"/>
            <a:ext cx="1905665" cy="254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C5C9CE-1CB7-D805-16ED-36983478D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03BD6A-A5A0-157E-290B-59BA8DE486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621" y="151562"/>
            <a:ext cx="11626757" cy="727651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far does the bike move with each full rotation of the wheel? </a:t>
            </a:r>
          </a:p>
        </p:txBody>
      </p:sp>
      <p:pic>
        <p:nvPicPr>
          <p:cNvPr id="4" name="Picture 2" descr="Image result for bike wheel and tyre packages">
            <a:extLst>
              <a:ext uri="{FF2B5EF4-FFF2-40B4-BE49-F238E27FC236}">
                <a16:creationId xmlns:a16="http://schemas.microsoft.com/office/drawing/2014/main" id="{77799072-0D0E-14B5-1625-DA94433C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4" y="1154251"/>
            <a:ext cx="494514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D1CC93-C6EA-4CBF-C44E-4DD9B5756EC7}"/>
              </a:ext>
            </a:extLst>
          </p:cNvPr>
          <p:cNvCxnSpPr/>
          <p:nvPr/>
        </p:nvCxnSpPr>
        <p:spPr>
          <a:xfrm>
            <a:off x="2576568" y="1658307"/>
            <a:ext cx="0" cy="381642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949868-C97B-6243-A8B5-1DC5824FFE07}"/>
              </a:ext>
            </a:extLst>
          </p:cNvPr>
          <p:cNvSpPr txBox="1"/>
          <p:nvPr/>
        </p:nvSpPr>
        <p:spPr>
          <a:xfrm>
            <a:off x="2683327" y="304329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62cm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80325A-0539-0C1A-9EA0-75AD4CD03310}"/>
              </a:ext>
            </a:extLst>
          </p:cNvPr>
          <p:cNvCxnSpPr/>
          <p:nvPr/>
        </p:nvCxnSpPr>
        <p:spPr>
          <a:xfrm>
            <a:off x="2576568" y="1154251"/>
            <a:ext cx="0" cy="648072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A6369F2-49BC-5DCC-8A79-E4AA9D637D44}"/>
              </a:ext>
            </a:extLst>
          </p:cNvPr>
          <p:cNvSpPr txBox="1"/>
          <p:nvPr/>
        </p:nvSpPr>
        <p:spPr>
          <a:xfrm>
            <a:off x="2683327" y="1216677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F0BF47-8768-14DE-7DA3-5E7540D754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4039" y="955462"/>
            <a:ext cx="935339" cy="1693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2AFF9F-3C81-19B6-37D6-9E655F52E0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249115" y="3566519"/>
            <a:ext cx="1905665" cy="254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73B56-27AC-FCA7-DB44-85C6A6DF3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B22F2-166D-7DB9-325E-324075670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1" y="1155550"/>
            <a:ext cx="4932365" cy="438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16744-0E44-5D23-84E1-04D2F5E4A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621" y="52528"/>
            <a:ext cx="11626757" cy="1003988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far does the Penny Farthing move with each full rotation of the wheel?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66C35D-F311-9A13-2B2D-4024477BC1C9}"/>
              </a:ext>
            </a:extLst>
          </p:cNvPr>
          <p:cNvCxnSpPr>
            <a:cxnSpLocks/>
          </p:cNvCxnSpPr>
          <p:nvPr/>
        </p:nvCxnSpPr>
        <p:spPr>
          <a:xfrm>
            <a:off x="3109968" y="1719267"/>
            <a:ext cx="0" cy="358425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EED06A-4959-1DE0-884D-96988BA08675}"/>
              </a:ext>
            </a:extLst>
          </p:cNvPr>
          <p:cNvSpPr txBox="1"/>
          <p:nvPr/>
        </p:nvSpPr>
        <p:spPr>
          <a:xfrm>
            <a:off x="3201450" y="2822400"/>
            <a:ext cx="192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55 inches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137929-44FD-C613-8D38-563C3B113F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4039" y="1331787"/>
            <a:ext cx="935339" cy="1693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2CCFDB-E315-7A69-9EFC-2BDEB876E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249115" y="3566519"/>
            <a:ext cx="1905665" cy="25424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47A24B-543A-BE1C-1FE2-3C4BC510084F}"/>
              </a:ext>
            </a:extLst>
          </p:cNvPr>
          <p:cNvSpPr txBox="1"/>
          <p:nvPr/>
        </p:nvSpPr>
        <p:spPr>
          <a:xfrm>
            <a:off x="8316930" y="5074026"/>
            <a:ext cx="178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 rotations? </a:t>
            </a:r>
          </a:p>
          <a:p>
            <a:endParaRPr lang="en-GB" dirty="0"/>
          </a:p>
          <a:p>
            <a:r>
              <a:rPr lang="en-GB" dirty="0"/>
              <a:t>100 rotations? </a:t>
            </a:r>
          </a:p>
        </p:txBody>
      </p:sp>
    </p:spTree>
    <p:extLst>
      <p:ext uri="{BB962C8B-B14F-4D97-AF65-F5344CB8AC3E}">
        <p14:creationId xmlns:p14="http://schemas.microsoft.com/office/powerpoint/2010/main" val="189556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94DF19-02E2-5269-446C-506704A82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9557EB-6581-246F-BEC1-FC55F375CE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621" y="38126"/>
            <a:ext cx="11626757" cy="1080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The minute hand is the radius and is 1.5cm in length. </a:t>
            </a: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How far does it move in </a:t>
            </a:r>
            <a:r>
              <a:rPr lang="en-GB" sz="2400" b="1" dirty="0">
                <a:latin typeface="Century Gothic" panose="020B0502020202020204" pitchFamily="34" charset="0"/>
              </a:rPr>
              <a:t>an hour</a:t>
            </a:r>
            <a:r>
              <a:rPr lang="en-GB" sz="2400" dirty="0">
                <a:latin typeface="Century Gothic" panose="020B0502020202020204" pitchFamily="34" charset="0"/>
              </a:rPr>
              <a:t>?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A0C85E-999B-32D3-9BE2-DF551D497539}"/>
              </a:ext>
            </a:extLst>
          </p:cNvPr>
          <p:cNvCxnSpPr>
            <a:cxnSpLocks/>
          </p:cNvCxnSpPr>
          <p:nvPr/>
        </p:nvCxnSpPr>
        <p:spPr>
          <a:xfrm>
            <a:off x="3109968" y="1719267"/>
            <a:ext cx="0" cy="358425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2F78EA-1C03-B2D0-2960-6955058ACE79}"/>
              </a:ext>
            </a:extLst>
          </p:cNvPr>
          <p:cNvSpPr txBox="1"/>
          <p:nvPr/>
        </p:nvSpPr>
        <p:spPr>
          <a:xfrm>
            <a:off x="3201450" y="2822400"/>
            <a:ext cx="192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55 inches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C224F1-C4AC-BE42-9798-4B159984DE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4039" y="955462"/>
            <a:ext cx="935339" cy="1693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1FA8FA-F2AA-6226-9FC4-266E9674B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249115" y="3566519"/>
            <a:ext cx="1905665" cy="2542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DB894-AA63-B47E-00F7-4116DDC55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62" y="1158240"/>
            <a:ext cx="4713393" cy="4632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1E132-3A54-0911-B76E-5077B4790AC1}"/>
              </a:ext>
            </a:extLst>
          </p:cNvPr>
          <p:cNvSpPr txBox="1"/>
          <p:nvPr/>
        </p:nvSpPr>
        <p:spPr>
          <a:xfrm>
            <a:off x="8286450" y="4631621"/>
            <a:ext cx="1780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a day? </a:t>
            </a:r>
          </a:p>
          <a:p>
            <a:endParaRPr lang="en-GB" dirty="0"/>
          </a:p>
          <a:p>
            <a:r>
              <a:rPr lang="en-GB" dirty="0"/>
              <a:t>In a week? </a:t>
            </a:r>
          </a:p>
          <a:p>
            <a:endParaRPr lang="en-GB" dirty="0"/>
          </a:p>
          <a:p>
            <a:r>
              <a:rPr lang="en-GB" dirty="0"/>
              <a:t>In a year? </a:t>
            </a:r>
          </a:p>
        </p:txBody>
      </p:sp>
    </p:spTree>
    <p:extLst>
      <p:ext uri="{BB962C8B-B14F-4D97-AF65-F5344CB8AC3E}">
        <p14:creationId xmlns:p14="http://schemas.microsoft.com/office/powerpoint/2010/main" val="3732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1" y="0"/>
            <a:ext cx="8534400" cy="626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5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277726" cy="623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702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5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fontScale="92500" lnSpcReduction="2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Circumference of a Circle Problems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CA836-198D-73A9-1E0C-150FFF1FD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90760" cy="621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DBCBB-B9AE-A8A6-3480-00BB7467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7961" y="108704"/>
            <a:ext cx="320040" cy="5795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5023E-E2AC-6FF0-1185-20CFAE33211A}"/>
                  </a:ext>
                </a:extLst>
              </p:cNvPr>
              <p:cNvSpPr txBox="1"/>
              <p:nvPr/>
            </p:nvSpPr>
            <p:spPr>
              <a:xfrm>
                <a:off x="9189021" y="2862129"/>
                <a:ext cx="2112930" cy="61555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GB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5023E-E2AC-6FF0-1185-20CFAE332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021" y="2862129"/>
                <a:ext cx="211293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B2111F5-B861-F83A-790E-6DACAAE7A2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5980" y="109922"/>
            <a:ext cx="320040" cy="579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1B243-E5FF-2305-B547-3C9CD212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6600" y="134287"/>
            <a:ext cx="596520" cy="6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4B188-33A0-BD87-C1FA-57A933928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72" y="0"/>
            <a:ext cx="10042208" cy="624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82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2800" dirty="0">
                <a:solidFill>
                  <a:prstClr val="black"/>
                </a:solidFill>
              </a:rPr>
              <a:t>Circumference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536921" y="4749673"/>
            <a:ext cx="6967000" cy="1200329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2"/>
          <p:cNvSpPr txBox="1"/>
          <p:nvPr/>
        </p:nvSpPr>
        <p:spPr>
          <a:xfrm>
            <a:off x="7099" y="39105"/>
            <a:ext cx="9142856" cy="59912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prstClr val="white"/>
                </a:solidFill>
                <a:latin typeface="Calibri"/>
              </a:rPr>
              <a:t>From Year 8… </a:t>
            </a:r>
          </a:p>
        </p:txBody>
      </p:sp>
      <p:sp>
        <p:nvSpPr>
          <p:cNvPr id="5" name="Oval 4"/>
          <p:cNvSpPr/>
          <p:nvPr/>
        </p:nvSpPr>
        <p:spPr>
          <a:xfrm>
            <a:off x="2495600" y="1412776"/>
            <a:ext cx="2880000" cy="288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9050" y="2825750"/>
            <a:ext cx="2768600" cy="0"/>
          </a:xfrm>
          <a:prstGeom prst="line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2427750" y="1340776"/>
            <a:ext cx="3031200" cy="3024000"/>
          </a:xfrm>
          <a:prstGeom prst="arc">
            <a:avLst>
              <a:gd name="adj1" fmla="val 16200000"/>
              <a:gd name="adj2" fmla="val 1298624"/>
            </a:avLst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rc 11"/>
          <p:cNvSpPr/>
          <p:nvPr/>
        </p:nvSpPr>
        <p:spPr>
          <a:xfrm rot="7431389">
            <a:off x="2429200" y="1340776"/>
            <a:ext cx="3031200" cy="3024000"/>
          </a:xfrm>
          <a:prstGeom prst="arc">
            <a:avLst>
              <a:gd name="adj1" fmla="val 15579470"/>
              <a:gd name="adj2" fmla="val 941555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rc 13"/>
          <p:cNvSpPr/>
          <p:nvPr/>
        </p:nvSpPr>
        <p:spPr>
          <a:xfrm rot="14151237">
            <a:off x="2429200" y="1329393"/>
            <a:ext cx="3031200" cy="3024000"/>
          </a:xfrm>
          <a:prstGeom prst="arc">
            <a:avLst>
              <a:gd name="adj1" fmla="val 15915814"/>
              <a:gd name="adj2" fmla="val 699021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rc 14"/>
          <p:cNvSpPr/>
          <p:nvPr/>
        </p:nvSpPr>
        <p:spPr>
          <a:xfrm rot="14151237">
            <a:off x="2420000" y="1342095"/>
            <a:ext cx="3031200" cy="3024000"/>
          </a:xfrm>
          <a:prstGeom prst="arc">
            <a:avLst>
              <a:gd name="adj1" fmla="val 823888"/>
              <a:gd name="adj2" fmla="val 1970558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1446" y="2507754"/>
            <a:ext cx="120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diameter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6443" y="1060639"/>
            <a:ext cx="259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So if we were to take the diameter…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06443" y="1777031"/>
            <a:ext cx="259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and bend it around the circumference of the circle, we could fit it around the circle…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07033" y="1295138"/>
            <a:ext cx="107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/>
              </a:rPr>
              <a:t>1 time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4944" y="3989840"/>
            <a:ext cx="126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/>
              </a:rPr>
              <a:t>2 times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4656" y="1476137"/>
            <a:ext cx="126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/>
              </a:rPr>
              <a:t>3 times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2171" y="846181"/>
            <a:ext cx="147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/>
              </a:rPr>
              <a:t>and a bit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6443" y="321164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The circumference is 3.1415 times longer than the diameter.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There is a special constant in mathematics which has this value: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348586" y="5236646"/>
                <a:ext cx="43607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𝟏𝟒𝟏𝟓𝟗𝟐𝟔𝟓𝟑𝟓</m:t>
                      </m:r>
                      <m:r>
                        <a:rPr lang="en-GB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3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86" y="5236646"/>
                <a:ext cx="436073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923285" y="4899701"/>
            <a:ext cx="148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alibri"/>
              </a:rPr>
              <a:t>This is the Greek letter “pi”.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44097" y="5236646"/>
            <a:ext cx="440919" cy="199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1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12" grpId="0" animBg="1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2"/>
          <p:cNvSpPr txBox="1"/>
          <p:nvPr/>
        </p:nvSpPr>
        <p:spPr>
          <a:xfrm>
            <a:off x="103823" y="170871"/>
            <a:ext cx="9142856" cy="59912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prstClr val="white"/>
                </a:solidFill>
                <a:latin typeface="Calibri"/>
              </a:rPr>
              <a:t>Circumference of a circle</a:t>
            </a:r>
          </a:p>
        </p:txBody>
      </p:sp>
      <p:sp>
        <p:nvSpPr>
          <p:cNvPr id="5" name="Oval 4"/>
          <p:cNvSpPr/>
          <p:nvPr/>
        </p:nvSpPr>
        <p:spPr>
          <a:xfrm>
            <a:off x="2495600" y="1412776"/>
            <a:ext cx="2880000" cy="288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810250" y="2092475"/>
                <a:ext cx="4167708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prstClr val="white"/>
                    </a:solidFill>
                    <a:latin typeface="Wingdings" panose="05000000000000000000" pitchFamily="2" charset="2"/>
                  </a:rPr>
                  <a:t>!</a:t>
                </a:r>
                <a:r>
                  <a:rPr lang="en-GB" sz="2800" dirty="0">
                    <a:solidFill>
                      <a:prstClr val="white"/>
                    </a:solidFill>
                    <a:latin typeface="Calibri"/>
                  </a:rPr>
                  <a:t> Circumference of circle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 2</m:t>
                      </m:r>
                      <m:r>
                        <a:rPr lang="en-GB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prstClr val="white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2092475"/>
                <a:ext cx="4167708" cy="954107"/>
              </a:xfrm>
              <a:prstGeom prst="rect">
                <a:avLst/>
              </a:prstGeom>
              <a:blipFill>
                <a:blip r:embed="rId2"/>
                <a:stretch>
                  <a:fillRect l="-2770" t="-6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68009" y="3501009"/>
                <a:ext cx="16459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libri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  <a:latin typeface="Calibri"/>
                  </a:rPr>
                  <a:t> is the diameter.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9" y="3501009"/>
                <a:ext cx="1645915" cy="646331"/>
              </a:xfrm>
              <a:prstGeom prst="rect">
                <a:avLst/>
              </a:prstGeom>
              <a:blipFill>
                <a:blip r:embed="rId3"/>
                <a:stretch>
                  <a:fillRect l="-3333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559050" y="2825750"/>
            <a:ext cx="2768600" cy="0"/>
          </a:xfrm>
          <a:prstGeom prst="line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88296" y="2456954"/>
                <a:ext cx="1205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96" y="2456954"/>
                <a:ext cx="12059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2543225" y="2926556"/>
            <a:ext cx="1309638" cy="4638"/>
          </a:xfrm>
          <a:prstGeom prst="line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76230" y="2848512"/>
            <a:ext cx="150465" cy="1423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646909" y="2896344"/>
                <a:ext cx="1205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09" y="2896344"/>
                <a:ext cx="12059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7" idx="0"/>
          </p:cNvCxnSpPr>
          <p:nvPr/>
        </p:nvCxnSpPr>
        <p:spPr>
          <a:xfrm flipV="1">
            <a:off x="6990966" y="3140968"/>
            <a:ext cx="18515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384662" y="2581967"/>
            <a:ext cx="1008112" cy="4413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8660256" y="3133478"/>
            <a:ext cx="3099" cy="409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12224" y="3630196"/>
            <a:ext cx="1865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Noting that the diameter is twice the radius.</a:t>
            </a:r>
          </a:p>
        </p:txBody>
      </p:sp>
    </p:spTree>
    <p:extLst>
      <p:ext uri="{BB962C8B-B14F-4D97-AF65-F5344CB8AC3E}">
        <p14:creationId xmlns:p14="http://schemas.microsoft.com/office/powerpoint/2010/main" val="26473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379</Words>
  <Application>Microsoft Office PowerPoint</Application>
  <PresentationFormat>Widescreen</PresentationFormat>
  <Paragraphs>101</Paragraphs>
  <Slides>17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Josefin Sans</vt:lpstr>
      <vt:lpstr>Lato</vt:lpstr>
      <vt:lpstr>Roboto</vt:lpstr>
      <vt:lpstr>Söhne</vt:lpstr>
      <vt:lpstr>Wingdings</vt:lpstr>
      <vt:lpstr>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22</cp:revision>
  <dcterms:created xsi:type="dcterms:W3CDTF">2024-05-01T10:13:14Z</dcterms:created>
  <dcterms:modified xsi:type="dcterms:W3CDTF">2024-12-16T14:55:47Z</dcterms:modified>
</cp:coreProperties>
</file>