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804" r:id="rId4"/>
    <p:sldMasterId id="2147483816" r:id="rId5"/>
    <p:sldMasterId id="2147483832" r:id="rId6"/>
    <p:sldMasterId id="2147483849" r:id="rId7"/>
    <p:sldMasterId id="2147483864" r:id="rId8"/>
    <p:sldMasterId id="2147483881" r:id="rId9"/>
    <p:sldMasterId id="2147483912" r:id="rId10"/>
  </p:sldMasterIdLst>
  <p:notesMasterIdLst>
    <p:notesMasterId r:id="rId28"/>
  </p:notesMasterIdLst>
  <p:sldIdLst>
    <p:sldId id="277" r:id="rId11"/>
    <p:sldId id="269" r:id="rId12"/>
    <p:sldId id="288" r:id="rId13"/>
    <p:sldId id="289" r:id="rId14"/>
    <p:sldId id="440" r:id="rId15"/>
    <p:sldId id="410" r:id="rId16"/>
    <p:sldId id="684" r:id="rId17"/>
    <p:sldId id="442" r:id="rId18"/>
    <p:sldId id="448" r:id="rId19"/>
    <p:sldId id="680" r:id="rId20"/>
    <p:sldId id="681" r:id="rId21"/>
    <p:sldId id="685" r:id="rId22"/>
    <p:sldId id="576" r:id="rId23"/>
    <p:sldId id="577" r:id="rId24"/>
    <p:sldId id="571" r:id="rId25"/>
    <p:sldId id="682" r:id="rId26"/>
    <p:sldId id="6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CE0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4BF39-359E-44C6-8517-9BC86017ED6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136B6-8768-42C9-9E62-A1C3BDF66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04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5D57D-A96E-9380-796E-785D72ABC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02D9EC-1C6A-2D59-4275-0CCA60793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782ECD-48D6-711B-4F45-6C97B4F91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calculator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546EA-9DB6-802B-A704-4B9B2148A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136B6-8768-42C9-9E62-A1C3BDF669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00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calculator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136B6-8768-42C9-9E62-A1C3BDF669F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6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answers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3E82E-FACA-49E9-95A4-661F6EF3F9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631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D29B9-14C8-687A-F415-BF9495CF3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EB03B0-6D96-1895-43AE-76C3A8828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1A5A35-92B1-E45A-787A-2F10E1EBD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model clearly. Use agreed upon representations and approaches. </a:t>
            </a:r>
          </a:p>
          <a:p>
            <a:r>
              <a:rPr lang="en-US" dirty="0"/>
              <a:t>Students do working on sheet/on whiteboards </a:t>
            </a:r>
          </a:p>
          <a:p>
            <a:r>
              <a:rPr lang="en-US" dirty="0"/>
              <a:t>ANSWER shown to you on WBS unless inappropriate</a:t>
            </a:r>
            <a:r>
              <a:rPr lang="en-US" baseline="0" dirty="0"/>
              <a:t> </a:t>
            </a:r>
            <a:r>
              <a:rPr lang="en-US" baseline="0" dirty="0" err="1"/>
              <a:t>ie</a:t>
            </a:r>
            <a:r>
              <a:rPr lang="en-US" baseline="0" dirty="0"/>
              <a:t> constructions/graphs </a:t>
            </a:r>
          </a:p>
          <a:p>
            <a:endParaRPr lang="en-US" baseline="0" dirty="0"/>
          </a:p>
          <a:p>
            <a:r>
              <a:rPr lang="en-US" baseline="0" dirty="0"/>
              <a:t>Add in more of these as appropriate.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2EA4A-8FED-24D2-AC01-E40E2BB145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3E82E-FACA-49E9-95A4-661F6EF3F9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0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model clearly. Use agreed upon representations and approaches. </a:t>
            </a:r>
          </a:p>
          <a:p>
            <a:r>
              <a:rPr lang="en-US" dirty="0"/>
              <a:t>Students do working on sheet/on whiteboards </a:t>
            </a:r>
          </a:p>
          <a:p>
            <a:r>
              <a:rPr lang="en-US" dirty="0"/>
              <a:t>ANSWER shown to you on WBS unless inappropriate</a:t>
            </a:r>
            <a:r>
              <a:rPr lang="en-US" baseline="0" dirty="0"/>
              <a:t> </a:t>
            </a:r>
            <a:r>
              <a:rPr lang="en-US" baseline="0" dirty="0" err="1"/>
              <a:t>ie</a:t>
            </a:r>
            <a:r>
              <a:rPr lang="en-US" baseline="0" dirty="0"/>
              <a:t> constructions/graphs </a:t>
            </a:r>
          </a:p>
          <a:p>
            <a:endParaRPr lang="en-US" baseline="0" dirty="0"/>
          </a:p>
          <a:p>
            <a:r>
              <a:rPr lang="en-US" baseline="0" dirty="0"/>
              <a:t>Add in more of these as appropriate.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3E82E-FACA-49E9-95A4-661F6EF3F9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973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model clearly. Use agreed upon representations and approaches. </a:t>
            </a:r>
          </a:p>
          <a:p>
            <a:r>
              <a:rPr lang="en-US" dirty="0"/>
              <a:t>Students do working on sheet/on whiteboards </a:t>
            </a:r>
          </a:p>
          <a:p>
            <a:r>
              <a:rPr lang="en-US" dirty="0"/>
              <a:t>ANSWER shown to you on WBS unless inappropriate</a:t>
            </a:r>
            <a:r>
              <a:rPr lang="en-US" baseline="0" dirty="0"/>
              <a:t> </a:t>
            </a:r>
            <a:r>
              <a:rPr lang="en-US" baseline="0" dirty="0" err="1"/>
              <a:t>ie</a:t>
            </a:r>
            <a:r>
              <a:rPr lang="en-US" baseline="0" dirty="0"/>
              <a:t> constructions/graphs </a:t>
            </a:r>
          </a:p>
          <a:p>
            <a:endParaRPr lang="en-US" baseline="0" dirty="0"/>
          </a:p>
          <a:p>
            <a:r>
              <a:rPr lang="en-US" baseline="0" dirty="0"/>
              <a:t>Add in more of these as appropriate.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3E82E-FACA-49E9-95A4-661F6EF3F9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09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answers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3E82E-FACA-49E9-95A4-661F6EF3F9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026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answers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3E82E-FACA-49E9-95A4-661F6EF3F9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17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1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7059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707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678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2974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6942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063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90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665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248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5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7817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781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461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993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095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36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294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094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009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282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492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23/01/2025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346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1626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593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357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693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828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676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819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383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460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14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23/01/2025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118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935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715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215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629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815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8666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265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61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23/01/2025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31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23/01/2025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65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23/01/2025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2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23/01/2025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97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23/01/2025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58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23/01/2025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7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66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23/01/2025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4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23/01/2025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7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23/01/2025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3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11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66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79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95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71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59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2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879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88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02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05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81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88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80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07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85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523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7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95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1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38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96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529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18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44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680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3010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990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11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771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56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78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510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193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103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128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065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796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7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359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850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330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70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18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830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597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606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874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840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8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210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725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302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374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5346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86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777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1022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8007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59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38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4888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419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11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2383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0854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2585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406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35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180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983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0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4021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357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72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680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762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6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880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977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195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018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7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40" y="5800491"/>
            <a:ext cx="1084729" cy="933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68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23/01/2025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42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2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44" y="5800491"/>
            <a:ext cx="1084729" cy="933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56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5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0E96-7EF3-4BC9-B8A0-52746B8A722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5D0BF-0B0D-4A79-8CAD-3BB9FFAD7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5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79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2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97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19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1.wdp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10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211.png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8.png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4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A91B142-A66D-3D26-E849-BABE03EE14B9}"/>
              </a:ext>
            </a:extLst>
          </p:cNvPr>
          <p:cNvSpPr txBox="1"/>
          <p:nvPr/>
        </p:nvSpPr>
        <p:spPr>
          <a:xfrm>
            <a:off x="5327098" y="597947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12cm</a:t>
            </a:r>
          </a:p>
        </p:txBody>
      </p:sp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E5124E40-E24F-687D-1E14-0C2E97657009}"/>
              </a:ext>
            </a:extLst>
          </p:cNvPr>
          <p:cNvSpPr/>
          <p:nvPr/>
        </p:nvSpPr>
        <p:spPr>
          <a:xfrm>
            <a:off x="4286660" y="-64566"/>
            <a:ext cx="1907931" cy="1907931"/>
          </a:xfrm>
          <a:prstGeom prst="pie">
            <a:avLst>
              <a:gd name="adj1" fmla="val 0"/>
              <a:gd name="adj2" fmla="val 825184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8B3F95B-821B-1439-21D6-E14672AC1F83}"/>
                  </a:ext>
                </a:extLst>
              </p:cNvPr>
              <p:cNvSpPr txBox="1"/>
              <p:nvPr/>
            </p:nvSpPr>
            <p:spPr>
              <a:xfrm>
                <a:off x="4934632" y="889400"/>
                <a:ext cx="95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135</m:t>
                          </m:r>
                        </m:e>
                        <m:sup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8B3F95B-821B-1439-21D6-E14672AC1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632" y="889400"/>
                <a:ext cx="95061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artial Circle 12">
            <a:extLst>
              <a:ext uri="{FF2B5EF4-FFF2-40B4-BE49-F238E27FC236}">
                <a16:creationId xmlns:a16="http://schemas.microsoft.com/office/drawing/2014/main" id="{7EA964FF-703B-B0B2-0D5D-529D535D5ACD}"/>
              </a:ext>
            </a:extLst>
          </p:cNvPr>
          <p:cNvSpPr/>
          <p:nvPr/>
        </p:nvSpPr>
        <p:spPr>
          <a:xfrm>
            <a:off x="749610" y="304766"/>
            <a:ext cx="1907931" cy="1907931"/>
          </a:xfrm>
          <a:prstGeom prst="pie">
            <a:avLst>
              <a:gd name="adj1" fmla="val 0"/>
              <a:gd name="adj2" fmla="val 1739710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C714C2-BE20-E597-3E3F-0B86F978FEE9}"/>
                  </a:ext>
                </a:extLst>
              </p:cNvPr>
              <p:cNvSpPr txBox="1"/>
              <p:nvPr/>
            </p:nvSpPr>
            <p:spPr>
              <a:xfrm>
                <a:off x="1228268" y="1258731"/>
                <a:ext cx="95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300</m:t>
                          </m:r>
                        </m:e>
                        <m:sup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C714C2-BE20-E597-3E3F-0B86F978F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68" y="1258731"/>
                <a:ext cx="95061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E9419E0-37E8-B444-DA6F-67CE9531FBD6}"/>
              </a:ext>
            </a:extLst>
          </p:cNvPr>
          <p:cNvSpPr txBox="1"/>
          <p:nvPr/>
        </p:nvSpPr>
        <p:spPr>
          <a:xfrm>
            <a:off x="1810217" y="955388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D52785-B2D0-19DB-51E3-6B79AFA875C3}"/>
              </a:ext>
            </a:extLst>
          </p:cNvPr>
          <p:cNvSpPr txBox="1"/>
          <p:nvPr/>
        </p:nvSpPr>
        <p:spPr>
          <a:xfrm>
            <a:off x="9256444" y="549620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8cm</a:t>
            </a:r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96D75A2D-80C9-0EFC-B952-67E961429F04}"/>
              </a:ext>
            </a:extLst>
          </p:cNvPr>
          <p:cNvSpPr/>
          <p:nvPr/>
        </p:nvSpPr>
        <p:spPr>
          <a:xfrm>
            <a:off x="8203887" y="-82049"/>
            <a:ext cx="1907931" cy="1907931"/>
          </a:xfrm>
          <a:prstGeom prst="pie">
            <a:avLst>
              <a:gd name="adj1" fmla="val 0"/>
              <a:gd name="adj2" fmla="val 482043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9BA546-7D46-D99F-3851-8218B6351977}"/>
                  </a:ext>
                </a:extLst>
              </p:cNvPr>
              <p:cNvSpPr txBox="1"/>
              <p:nvPr/>
            </p:nvSpPr>
            <p:spPr>
              <a:xfrm>
                <a:off x="8943740" y="868474"/>
                <a:ext cx="95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</m:e>
                        <m:sup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9BA546-7D46-D99F-3851-8218B6351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740" y="868474"/>
                <a:ext cx="9506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ADAE5E1-0BB8-B97E-BFF7-37330C0CC0EB}"/>
              </a:ext>
            </a:extLst>
          </p:cNvPr>
          <p:cNvSpPr txBox="1"/>
          <p:nvPr/>
        </p:nvSpPr>
        <p:spPr>
          <a:xfrm>
            <a:off x="2673093" y="3624226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9cm</a:t>
            </a:r>
          </a:p>
        </p:txBody>
      </p: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5202BBB6-F97C-E5C6-75DE-8FD05327286A}"/>
              </a:ext>
            </a:extLst>
          </p:cNvPr>
          <p:cNvSpPr/>
          <p:nvPr/>
        </p:nvSpPr>
        <p:spPr>
          <a:xfrm>
            <a:off x="1620536" y="2992557"/>
            <a:ext cx="1907931" cy="1907931"/>
          </a:xfrm>
          <a:prstGeom prst="pie">
            <a:avLst>
              <a:gd name="adj1" fmla="val 0"/>
              <a:gd name="adj2" fmla="val 504850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4241D7-6FE0-BCA3-A835-CF66D7947332}"/>
                  </a:ext>
                </a:extLst>
              </p:cNvPr>
              <p:cNvSpPr txBox="1"/>
              <p:nvPr/>
            </p:nvSpPr>
            <p:spPr>
              <a:xfrm>
                <a:off x="2491661" y="3966588"/>
                <a:ext cx="95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72</m:t>
                          </m:r>
                        </m:e>
                        <m:sup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4241D7-6FE0-BCA3-A835-CF66D7947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661" y="3966588"/>
                <a:ext cx="95061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D160001-DA0D-34CB-9427-798F96A27056}"/>
              </a:ext>
            </a:extLst>
          </p:cNvPr>
          <p:cNvSpPr txBox="1"/>
          <p:nvPr/>
        </p:nvSpPr>
        <p:spPr>
          <a:xfrm>
            <a:off x="6937803" y="3624226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10cm</a:t>
            </a:r>
          </a:p>
        </p:txBody>
      </p:sp>
      <p:sp>
        <p:nvSpPr>
          <p:cNvPr id="21" name="Partial Circle 20">
            <a:extLst>
              <a:ext uri="{FF2B5EF4-FFF2-40B4-BE49-F238E27FC236}">
                <a16:creationId xmlns:a16="http://schemas.microsoft.com/office/drawing/2014/main" id="{24EF0B76-9A0D-D1E8-E4FD-AA4CC4324AD7}"/>
              </a:ext>
            </a:extLst>
          </p:cNvPr>
          <p:cNvSpPr/>
          <p:nvPr/>
        </p:nvSpPr>
        <p:spPr>
          <a:xfrm>
            <a:off x="5885246" y="2992557"/>
            <a:ext cx="1907931" cy="1907931"/>
          </a:xfrm>
          <a:prstGeom prst="pie">
            <a:avLst>
              <a:gd name="adj1" fmla="val 0"/>
              <a:gd name="adj2" fmla="val 783509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ACE5BF-0B1F-66FD-03E8-FF03B25D506B}"/>
                  </a:ext>
                </a:extLst>
              </p:cNvPr>
              <p:cNvSpPr txBox="1"/>
              <p:nvPr/>
            </p:nvSpPr>
            <p:spPr>
              <a:xfrm>
                <a:off x="6756371" y="3966588"/>
                <a:ext cx="95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144</m:t>
                          </m:r>
                        </m:e>
                        <m:sup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ACE5BF-0B1F-66FD-03E8-FF03B25D5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371" y="3966588"/>
                <a:ext cx="95061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966A006-40FE-E7BB-19FA-BDBA68FED8C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0310" y="5229200"/>
            <a:ext cx="1075112" cy="10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4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D1035-607E-8FD1-0C60-D0249EB1DC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" name="Pentagon 46">
            <a:extLst>
              <a:ext uri="{FF2B5EF4-FFF2-40B4-BE49-F238E27FC236}">
                <a16:creationId xmlns:a16="http://schemas.microsoft.com/office/drawing/2014/main" id="{523DDA9F-93B3-501F-5488-831FDAB176CB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hevron 47">
            <a:extLst>
              <a:ext uri="{FF2B5EF4-FFF2-40B4-BE49-F238E27FC236}">
                <a16:creationId xmlns:a16="http://schemas.microsoft.com/office/drawing/2014/main" id="{40F4EA0A-1722-0D19-E7AE-5400BCEAA79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8" name="Chevron 48">
            <a:extLst>
              <a:ext uri="{FF2B5EF4-FFF2-40B4-BE49-F238E27FC236}">
                <a16:creationId xmlns:a16="http://schemas.microsoft.com/office/drawing/2014/main" id="{5A17D387-38CA-7E6C-9857-418DB2E16B98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AB34C9-E13E-7E5F-2A67-64F51BFDCBB8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Pentagon 46">
            <a:extLst>
              <a:ext uri="{FF2B5EF4-FFF2-40B4-BE49-F238E27FC236}">
                <a16:creationId xmlns:a16="http://schemas.microsoft.com/office/drawing/2014/main" id="{688A4E4B-0FB5-64EA-BEF5-1B514FAC8F53}"/>
              </a:ext>
            </a:extLst>
          </p:cNvPr>
          <p:cNvSpPr/>
          <p:nvPr/>
        </p:nvSpPr>
        <p:spPr>
          <a:xfrm>
            <a:off x="90520" y="73742"/>
            <a:ext cx="11973661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Depth: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429C03-4D2E-F1AE-5CC0-BCC0C37F80C0}"/>
              </a:ext>
            </a:extLst>
          </p:cNvPr>
          <p:cNvSpPr/>
          <p:nvPr/>
        </p:nvSpPr>
        <p:spPr>
          <a:xfrm>
            <a:off x="4804558" y="839815"/>
            <a:ext cx="2296300" cy="2296300"/>
          </a:xfrm>
          <a:prstGeom prst="ellipse">
            <a:avLst/>
          </a:prstGeom>
          <a:solidFill>
            <a:schemeClr val="accent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A26B70-1FA6-5A53-EBAE-98AC2C3A2541}"/>
              </a:ext>
            </a:extLst>
          </p:cNvPr>
          <p:cNvSpPr/>
          <p:nvPr/>
        </p:nvSpPr>
        <p:spPr>
          <a:xfrm>
            <a:off x="5303531" y="1350689"/>
            <a:ext cx="1288280" cy="128828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7A797B-7F06-7B5D-AE0A-2F87C89A542D}"/>
              </a:ext>
            </a:extLst>
          </p:cNvPr>
          <p:cNvSpPr txBox="1"/>
          <p:nvPr/>
        </p:nvSpPr>
        <p:spPr>
          <a:xfrm>
            <a:off x="4870546" y="3557547"/>
            <a:ext cx="2230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some values of radii for the two circles which would make the shaded area equal to the unshaded area.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8228701-C7C6-3EE4-6C4D-A6097EB32F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970" b="31785"/>
          <a:stretch/>
        </p:blipFill>
        <p:spPr>
          <a:xfrm>
            <a:off x="8616280" y="711268"/>
            <a:ext cx="2403697" cy="2296300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C9B89D9-CA16-6D2B-90AF-7A1E3533ECB0}"/>
              </a:ext>
            </a:extLst>
          </p:cNvPr>
          <p:cNvSpPr/>
          <p:nvPr/>
        </p:nvSpPr>
        <p:spPr>
          <a:xfrm>
            <a:off x="9795633" y="2431105"/>
            <a:ext cx="1201850" cy="5660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907A64-7EDB-5136-EBC3-4FF788125004}"/>
              </a:ext>
            </a:extLst>
          </p:cNvPr>
          <p:cNvSpPr txBox="1"/>
          <p:nvPr/>
        </p:nvSpPr>
        <p:spPr>
          <a:xfrm>
            <a:off x="8639777" y="3238673"/>
            <a:ext cx="23567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radius of the big sector is twice that of the radius of the smaller congruent sectors. Show that the area of the 4 small sectors is equal to that of the large sector. Can you use algebra to show this will always be true?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3C875ED-4792-8BE3-99FE-B3429E326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44" y="711268"/>
            <a:ext cx="1695450" cy="26479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00F6162-E4BC-51C5-1837-A83500FC3BF7}"/>
              </a:ext>
            </a:extLst>
          </p:cNvPr>
          <p:cNvSpPr txBox="1"/>
          <p:nvPr/>
        </p:nvSpPr>
        <p:spPr>
          <a:xfrm>
            <a:off x="490618" y="3373205"/>
            <a:ext cx="2356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If distance AB is 12cm what is the area of the compound shape shown above?</a:t>
            </a:r>
          </a:p>
        </p:txBody>
      </p:sp>
    </p:spTree>
    <p:extLst>
      <p:ext uri="{BB962C8B-B14F-4D97-AF65-F5344CB8AC3E}">
        <p14:creationId xmlns:p14="http://schemas.microsoft.com/office/powerpoint/2010/main" val="357226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F5C41-4E86-CB8F-5687-01BDE71B8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E42CCF0-DB9C-F8E3-5F51-BBED75E6DB3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Pentagon 46">
            <a:extLst>
              <a:ext uri="{FF2B5EF4-FFF2-40B4-BE49-F238E27FC236}">
                <a16:creationId xmlns:a16="http://schemas.microsoft.com/office/drawing/2014/main" id="{C22DFF03-C9BE-DA57-DBD0-D360469A8268}"/>
              </a:ext>
            </a:extLst>
          </p:cNvPr>
          <p:cNvSpPr/>
          <p:nvPr/>
        </p:nvSpPr>
        <p:spPr>
          <a:xfrm>
            <a:off x="6563762" y="73742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Pentagon 46">
            <a:extLst>
              <a:ext uri="{FF2B5EF4-FFF2-40B4-BE49-F238E27FC236}">
                <a16:creationId xmlns:a16="http://schemas.microsoft.com/office/drawing/2014/main" id="{B3D93799-AA43-1949-56E7-EA29E578A4F5}"/>
              </a:ext>
            </a:extLst>
          </p:cNvPr>
          <p:cNvSpPr/>
          <p:nvPr/>
        </p:nvSpPr>
        <p:spPr>
          <a:xfrm>
            <a:off x="141095" y="83130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F25DB-82B9-AD99-61DB-E350DEC62510}"/>
              </a:ext>
            </a:extLst>
          </p:cNvPr>
          <p:cNvSpPr txBox="1"/>
          <p:nvPr/>
        </p:nvSpPr>
        <p:spPr>
          <a:xfrm>
            <a:off x="220144" y="564342"/>
            <a:ext cx="5140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the area of the sector to 1 decimal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1FCBA-9FAE-058A-67AB-496E55E51537}"/>
              </a:ext>
            </a:extLst>
          </p:cNvPr>
          <p:cNvSpPr txBox="1"/>
          <p:nvPr/>
        </p:nvSpPr>
        <p:spPr>
          <a:xfrm>
            <a:off x="6376744" y="625090"/>
            <a:ext cx="5140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the area of the sector to 1 decimal place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B2C8F5-7464-17F8-4A7B-E7A34F8E4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471" y="1268759"/>
            <a:ext cx="2031170" cy="19105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04ADD1-D5EC-711C-9C3B-1B40E84B9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196752"/>
            <a:ext cx="2380902" cy="205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807882"/>
            <a:ext cx="1651087" cy="1869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762" y="899952"/>
            <a:ext cx="1856976" cy="16558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63352" y="2966065"/>
                <a:ext cx="3340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Area = 675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𝜋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square feet. 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966065"/>
                <a:ext cx="3340359" cy="369332"/>
              </a:xfrm>
              <a:prstGeom prst="rect">
                <a:avLst/>
              </a:prstGeom>
              <a:blipFill>
                <a:blip r:embed="rId5"/>
                <a:stretch>
                  <a:fillRect l="-1460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456040" y="2917124"/>
                <a:ext cx="3340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Area = 205.3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2917124"/>
                <a:ext cx="3340359" cy="369332"/>
              </a:xfrm>
              <a:prstGeom prst="rect">
                <a:avLst/>
              </a:prstGeom>
              <a:blipFill>
                <a:blip r:embed="rId6"/>
                <a:stretch>
                  <a:fillRect l="-1460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FAE5AC8F-FBD6-8C61-75F5-B4D2F337FA30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Pentagon 46">
            <a:extLst>
              <a:ext uri="{FF2B5EF4-FFF2-40B4-BE49-F238E27FC236}">
                <a16:creationId xmlns:a16="http://schemas.microsoft.com/office/drawing/2014/main" id="{E2F8ECF1-75CC-62C5-82FB-11A73A7F933B}"/>
              </a:ext>
            </a:extLst>
          </p:cNvPr>
          <p:cNvSpPr/>
          <p:nvPr/>
        </p:nvSpPr>
        <p:spPr>
          <a:xfrm>
            <a:off x="6563762" y="73742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Pentagon 46">
            <a:extLst>
              <a:ext uri="{FF2B5EF4-FFF2-40B4-BE49-F238E27FC236}">
                <a16:creationId xmlns:a16="http://schemas.microsoft.com/office/drawing/2014/main" id="{72D82B05-9583-D028-3F58-2FEABB2EE7E7}"/>
              </a:ext>
            </a:extLst>
          </p:cNvPr>
          <p:cNvSpPr/>
          <p:nvPr/>
        </p:nvSpPr>
        <p:spPr>
          <a:xfrm>
            <a:off x="141095" y="83130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050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60314"/>
          <a:stretch/>
        </p:blipFill>
        <p:spPr>
          <a:xfrm>
            <a:off x="6563762" y="782357"/>
            <a:ext cx="2029813" cy="1962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0239"/>
          <a:stretch/>
        </p:blipFill>
        <p:spPr>
          <a:xfrm>
            <a:off x="175644" y="804711"/>
            <a:ext cx="2033643" cy="19620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479230" y="2913815"/>
                <a:ext cx="32657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Area =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100</m:t>
                    </m:r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  <m:sSup>
                      <m:sSup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230" y="2913815"/>
                <a:ext cx="3265715" cy="369332"/>
              </a:xfrm>
              <a:prstGeom prst="rect">
                <a:avLst/>
              </a:prstGeom>
              <a:blipFill>
                <a:blip r:embed="rId4"/>
                <a:stretch>
                  <a:fillRect l="-1679" t="-819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75644" y="3007894"/>
                <a:ext cx="32657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Area =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81.3</m:t>
                    </m:r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  <m:sSup>
                      <m:sSup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44" y="3007894"/>
                <a:ext cx="3265715" cy="369332"/>
              </a:xfrm>
              <a:prstGeom prst="rect">
                <a:avLst/>
              </a:prstGeom>
              <a:blipFill>
                <a:blip r:embed="rId5"/>
                <a:stretch>
                  <a:fillRect l="-1679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7F475327-DCF7-6CF5-EF63-9C31B2FBB187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Pentagon 46">
            <a:extLst>
              <a:ext uri="{FF2B5EF4-FFF2-40B4-BE49-F238E27FC236}">
                <a16:creationId xmlns:a16="http://schemas.microsoft.com/office/drawing/2014/main" id="{EEAD4144-7831-646A-C6C6-7FF4A174AD48}"/>
              </a:ext>
            </a:extLst>
          </p:cNvPr>
          <p:cNvSpPr/>
          <p:nvPr/>
        </p:nvSpPr>
        <p:spPr>
          <a:xfrm>
            <a:off x="6563762" y="73742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Pentagon 46">
            <a:extLst>
              <a:ext uri="{FF2B5EF4-FFF2-40B4-BE49-F238E27FC236}">
                <a16:creationId xmlns:a16="http://schemas.microsoft.com/office/drawing/2014/main" id="{84A315AB-E3BD-D780-288E-CC666BA31590}"/>
              </a:ext>
            </a:extLst>
          </p:cNvPr>
          <p:cNvSpPr/>
          <p:nvPr/>
        </p:nvSpPr>
        <p:spPr>
          <a:xfrm>
            <a:off x="141095" y="83130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71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" r="77166" b="51806"/>
          <a:stretch/>
        </p:blipFill>
        <p:spPr>
          <a:xfrm>
            <a:off x="342374" y="250687"/>
            <a:ext cx="1750377" cy="1736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1132" t="54942" r="24389"/>
          <a:stretch/>
        </p:blipFill>
        <p:spPr>
          <a:xfrm>
            <a:off x="6254972" y="2689893"/>
            <a:ext cx="1875935" cy="17719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7D7681-38C1-E795-FECB-3AFA500A4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0" r="49518" b="51806"/>
          <a:stretch/>
        </p:blipFill>
        <p:spPr>
          <a:xfrm>
            <a:off x="436708" y="2636912"/>
            <a:ext cx="1875935" cy="1736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E24463-21F0-D005-3DCC-B56611D55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35" r="24412" b="51806"/>
          <a:stretch/>
        </p:blipFill>
        <p:spPr>
          <a:xfrm>
            <a:off x="3145343" y="250686"/>
            <a:ext cx="2004901" cy="1736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245716-17EC-59F7-791D-5E260E880A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95" t="54942" r="50364"/>
          <a:stretch/>
        </p:blipFill>
        <p:spPr>
          <a:xfrm>
            <a:off x="6202837" y="358379"/>
            <a:ext cx="1819375" cy="1771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49EA47-5C05-A982-027F-4AC77D0BF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42" r="75478"/>
          <a:stretch/>
        </p:blipFill>
        <p:spPr>
          <a:xfrm>
            <a:off x="3119853" y="2723746"/>
            <a:ext cx="1879209" cy="1771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884CA5-099D-4AA6-0DCC-5315056316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46">
            <a:extLst>
              <a:ext uri="{FF2B5EF4-FFF2-40B4-BE49-F238E27FC236}">
                <a16:creationId xmlns:a16="http://schemas.microsoft.com/office/drawing/2014/main" id="{D7DFD065-14C5-B9BB-CE2F-C8AC28BD66A5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hevron 47">
            <a:extLst>
              <a:ext uri="{FF2B5EF4-FFF2-40B4-BE49-F238E27FC236}">
                <a16:creationId xmlns:a16="http://schemas.microsoft.com/office/drawing/2014/main" id="{B3AA4DFB-D9CA-A296-0CE1-AD7DB600B52D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</p:spTree>
    <p:extLst>
      <p:ext uri="{BB962C8B-B14F-4D97-AF65-F5344CB8AC3E}">
        <p14:creationId xmlns:p14="http://schemas.microsoft.com/office/powerpoint/2010/main" val="3356896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D1035-607E-8FD1-0C60-D0249EB1DC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" name="Pentagon 46">
            <a:extLst>
              <a:ext uri="{FF2B5EF4-FFF2-40B4-BE49-F238E27FC236}">
                <a16:creationId xmlns:a16="http://schemas.microsoft.com/office/drawing/2014/main" id="{523DDA9F-93B3-501F-5488-831FDAB176CB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hevron 47">
            <a:extLst>
              <a:ext uri="{FF2B5EF4-FFF2-40B4-BE49-F238E27FC236}">
                <a16:creationId xmlns:a16="http://schemas.microsoft.com/office/drawing/2014/main" id="{40F4EA0A-1722-0D19-E7AE-5400BCEAA79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8" name="Chevron 48">
            <a:extLst>
              <a:ext uri="{FF2B5EF4-FFF2-40B4-BE49-F238E27FC236}">
                <a16:creationId xmlns:a16="http://schemas.microsoft.com/office/drawing/2014/main" id="{5A17D387-38CA-7E6C-9857-418DB2E16B98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AB34C9-E13E-7E5F-2A67-64F51BFDCBB8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Pentagon 46">
            <a:extLst>
              <a:ext uri="{FF2B5EF4-FFF2-40B4-BE49-F238E27FC236}">
                <a16:creationId xmlns:a16="http://schemas.microsoft.com/office/drawing/2014/main" id="{688A4E4B-0FB5-64EA-BEF5-1B514FAC8F53}"/>
              </a:ext>
            </a:extLst>
          </p:cNvPr>
          <p:cNvSpPr/>
          <p:nvPr/>
        </p:nvSpPr>
        <p:spPr>
          <a:xfrm>
            <a:off x="90520" y="73742"/>
            <a:ext cx="11973661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Depth: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F17AD1-48B2-F55D-0D3F-17B5D7BDA78D}"/>
              </a:ext>
            </a:extLst>
          </p:cNvPr>
          <p:cNvSpPr/>
          <p:nvPr/>
        </p:nvSpPr>
        <p:spPr>
          <a:xfrm>
            <a:off x="606775" y="592596"/>
            <a:ext cx="2978870" cy="1885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Partial Circle 25">
            <a:extLst>
              <a:ext uri="{FF2B5EF4-FFF2-40B4-BE49-F238E27FC236}">
                <a16:creationId xmlns:a16="http://schemas.microsoft.com/office/drawing/2014/main" id="{550EFB41-AC67-E701-7195-FF5B2FD0C135}"/>
              </a:ext>
            </a:extLst>
          </p:cNvPr>
          <p:cNvSpPr/>
          <p:nvPr/>
        </p:nvSpPr>
        <p:spPr>
          <a:xfrm>
            <a:off x="1759202" y="632660"/>
            <a:ext cx="3652886" cy="3652886"/>
          </a:xfrm>
          <a:prstGeom prst="pie">
            <a:avLst>
              <a:gd name="adj1" fmla="val 10773614"/>
              <a:gd name="adj2" fmla="val 162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Partial Circle 26">
            <a:extLst>
              <a:ext uri="{FF2B5EF4-FFF2-40B4-BE49-F238E27FC236}">
                <a16:creationId xmlns:a16="http://schemas.microsoft.com/office/drawing/2014/main" id="{07C33257-21D6-728E-4106-719B7A48BEFB}"/>
              </a:ext>
            </a:extLst>
          </p:cNvPr>
          <p:cNvSpPr/>
          <p:nvPr/>
        </p:nvSpPr>
        <p:spPr>
          <a:xfrm rot="5400000">
            <a:off x="-523074" y="1331422"/>
            <a:ext cx="2290334" cy="2274217"/>
          </a:xfrm>
          <a:prstGeom prst="pie">
            <a:avLst>
              <a:gd name="adj1" fmla="val 10773614"/>
              <a:gd name="adj2" fmla="val 162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02A632-57B9-D39B-3AEE-E1E7AB415DBE}"/>
              </a:ext>
            </a:extLst>
          </p:cNvPr>
          <p:cNvSpPr txBox="1"/>
          <p:nvPr/>
        </p:nvSpPr>
        <p:spPr>
          <a:xfrm>
            <a:off x="414779" y="2623122"/>
            <a:ext cx="376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rectangle is 16cm by 10cm.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the shaded area. </a:t>
            </a:r>
          </a:p>
        </p:txBody>
      </p:sp>
      <p:sp>
        <p:nvSpPr>
          <p:cNvPr id="34" name="Partial Circle 33">
            <a:extLst>
              <a:ext uri="{FF2B5EF4-FFF2-40B4-BE49-F238E27FC236}">
                <a16:creationId xmlns:a16="http://schemas.microsoft.com/office/drawing/2014/main" id="{06A6A632-1699-3FC3-DEEF-F264370FB135}"/>
              </a:ext>
            </a:extLst>
          </p:cNvPr>
          <p:cNvSpPr/>
          <p:nvPr/>
        </p:nvSpPr>
        <p:spPr>
          <a:xfrm>
            <a:off x="9535306" y="690699"/>
            <a:ext cx="3652886" cy="3652886"/>
          </a:xfrm>
          <a:prstGeom prst="pie">
            <a:avLst>
              <a:gd name="adj1" fmla="val 10773614"/>
              <a:gd name="adj2" fmla="val 1620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DD79BF89-6182-3142-70D9-C3E975B8C3A0}"/>
              </a:ext>
            </a:extLst>
          </p:cNvPr>
          <p:cNvSpPr/>
          <p:nvPr/>
        </p:nvSpPr>
        <p:spPr>
          <a:xfrm flipH="1">
            <a:off x="9535305" y="720157"/>
            <a:ext cx="1826443" cy="1826443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47177B-1542-DCBE-346F-AE01FAFE3C82}"/>
              </a:ext>
            </a:extLst>
          </p:cNvPr>
          <p:cNvSpPr txBox="1"/>
          <p:nvPr/>
        </p:nvSpPr>
        <p:spPr>
          <a:xfrm>
            <a:off x="6795399" y="1065198"/>
            <a:ext cx="2864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base of this isosceles triangle is 6cm.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the shaded area.</a:t>
            </a:r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9CF3E319-26C7-4939-B951-EA7ADBA3D010}"/>
              </a:ext>
            </a:extLst>
          </p:cNvPr>
          <p:cNvSpPr/>
          <p:nvPr/>
        </p:nvSpPr>
        <p:spPr>
          <a:xfrm>
            <a:off x="7791402" y="3248157"/>
            <a:ext cx="2859783" cy="1006354"/>
          </a:xfrm>
          <a:prstGeom prst="parallelogram">
            <a:avLst>
              <a:gd name="adj" fmla="val 89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E61E8C7-4819-0ED6-15F0-0279114F10C3}"/>
              </a:ext>
            </a:extLst>
          </p:cNvPr>
          <p:cNvSpPr/>
          <p:nvPr/>
        </p:nvSpPr>
        <p:spPr>
          <a:xfrm>
            <a:off x="7791402" y="3248157"/>
            <a:ext cx="1949315" cy="19493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3B7ED997-37B2-5190-CB8A-4ECD21C5BF9D}"/>
              </a:ext>
            </a:extLst>
          </p:cNvPr>
          <p:cNvSpPr/>
          <p:nvPr/>
        </p:nvSpPr>
        <p:spPr>
          <a:xfrm>
            <a:off x="7791402" y="3249335"/>
            <a:ext cx="2859783" cy="1006354"/>
          </a:xfrm>
          <a:prstGeom prst="parallelogram">
            <a:avLst>
              <a:gd name="adj" fmla="val 899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503F29F-451F-1D0E-D0AA-B357EFB6F390}"/>
              </a:ext>
            </a:extLst>
          </p:cNvPr>
          <p:cNvSpPr/>
          <p:nvPr/>
        </p:nvSpPr>
        <p:spPr>
          <a:xfrm>
            <a:off x="8643512" y="4203824"/>
            <a:ext cx="113121" cy="113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B8A4640-7601-237E-213E-0CA7842DC05E}"/>
              </a:ext>
            </a:extLst>
          </p:cNvPr>
          <p:cNvCxnSpPr>
            <a:endCxn id="39" idx="0"/>
          </p:cNvCxnSpPr>
          <p:nvPr/>
        </p:nvCxnSpPr>
        <p:spPr>
          <a:xfrm flipV="1">
            <a:off x="8756633" y="3248157"/>
            <a:ext cx="9427" cy="9556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DFA6A60-B143-D3E9-71EF-B8DCBE636A2D}"/>
              </a:ext>
            </a:extLst>
          </p:cNvPr>
          <p:cNvSpPr txBox="1"/>
          <p:nvPr/>
        </p:nvSpPr>
        <p:spPr>
          <a:xfrm>
            <a:off x="8743832" y="3566668"/>
            <a:ext cx="74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F838E6-656D-9DF4-B223-0476DFB92FF6}"/>
              </a:ext>
            </a:extLst>
          </p:cNvPr>
          <p:cNvSpPr txBox="1"/>
          <p:nvPr/>
        </p:nvSpPr>
        <p:spPr>
          <a:xfrm>
            <a:off x="7568619" y="5330704"/>
            <a:ext cx="2864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 is 4cm. Use this to find the shaded area of the parallelogram.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355B84E-CB90-6604-0460-1C917A1D16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94" t="12644"/>
          <a:stretch/>
        </p:blipFill>
        <p:spPr>
          <a:xfrm>
            <a:off x="2277825" y="3750300"/>
            <a:ext cx="2864179" cy="247631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FF4FA04-0AAA-CD4C-30E3-962D1937C329}"/>
              </a:ext>
            </a:extLst>
          </p:cNvPr>
          <p:cNvSpPr txBox="1"/>
          <p:nvPr/>
        </p:nvSpPr>
        <p:spPr>
          <a:xfrm>
            <a:off x="-43561" y="4399352"/>
            <a:ext cx="2601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large circle has a diameter of 30cm.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the shaded area.</a:t>
            </a:r>
          </a:p>
        </p:txBody>
      </p:sp>
    </p:spTree>
    <p:extLst>
      <p:ext uri="{BB962C8B-B14F-4D97-AF65-F5344CB8AC3E}">
        <p14:creationId xmlns:p14="http://schemas.microsoft.com/office/powerpoint/2010/main" val="2280755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D1035-607E-8FD1-0C60-D0249EB1DC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" name="Pentagon 46">
            <a:extLst>
              <a:ext uri="{FF2B5EF4-FFF2-40B4-BE49-F238E27FC236}">
                <a16:creationId xmlns:a16="http://schemas.microsoft.com/office/drawing/2014/main" id="{523DDA9F-93B3-501F-5488-831FDAB176CB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hevron 47">
            <a:extLst>
              <a:ext uri="{FF2B5EF4-FFF2-40B4-BE49-F238E27FC236}">
                <a16:creationId xmlns:a16="http://schemas.microsoft.com/office/drawing/2014/main" id="{40F4EA0A-1722-0D19-E7AE-5400BCEAA79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8" name="Chevron 48">
            <a:extLst>
              <a:ext uri="{FF2B5EF4-FFF2-40B4-BE49-F238E27FC236}">
                <a16:creationId xmlns:a16="http://schemas.microsoft.com/office/drawing/2014/main" id="{5A17D387-38CA-7E6C-9857-418DB2E16B98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D574E5C1-4E6B-3077-A1D0-66751DFC9CBD}"/>
              </a:ext>
            </a:extLst>
          </p:cNvPr>
          <p:cNvSpPr/>
          <p:nvPr/>
        </p:nvSpPr>
        <p:spPr>
          <a:xfrm>
            <a:off x="2948668" y="812300"/>
            <a:ext cx="1907931" cy="1907931"/>
          </a:xfrm>
          <a:prstGeom prst="pi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artial Circle 10">
            <a:extLst>
              <a:ext uri="{FF2B5EF4-FFF2-40B4-BE49-F238E27FC236}">
                <a16:creationId xmlns:a16="http://schemas.microsoft.com/office/drawing/2014/main" id="{318FB294-1C83-33A2-0B5A-11DA6CAEABD3}"/>
              </a:ext>
            </a:extLst>
          </p:cNvPr>
          <p:cNvSpPr/>
          <p:nvPr/>
        </p:nvSpPr>
        <p:spPr>
          <a:xfrm>
            <a:off x="562079" y="779577"/>
            <a:ext cx="1907931" cy="1907931"/>
          </a:xfrm>
          <a:prstGeom prst="pie">
            <a:avLst>
              <a:gd name="adj1" fmla="val 0"/>
              <a:gd name="adj2" fmla="val 140874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0572E3-EC74-5316-345B-B1A8CBCBFF7C}"/>
                  </a:ext>
                </a:extLst>
              </p:cNvPr>
              <p:cNvSpPr txBox="1"/>
              <p:nvPr/>
            </p:nvSpPr>
            <p:spPr>
              <a:xfrm>
                <a:off x="1040737" y="1733542"/>
                <a:ext cx="95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240</m:t>
                          </m:r>
                        </m:e>
                        <m:sup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0572E3-EC74-5316-345B-B1A8CBCBF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737" y="1733542"/>
                <a:ext cx="95061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6A009D6-7011-7A56-A6F5-1294E1640057}"/>
              </a:ext>
            </a:extLst>
          </p:cNvPr>
          <p:cNvSpPr txBox="1"/>
          <p:nvPr/>
        </p:nvSpPr>
        <p:spPr>
          <a:xfrm>
            <a:off x="4180613" y="1396933"/>
            <a:ext cx="264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DCCEC-E471-9C19-7A30-EF708A03C9A8}"/>
              </a:ext>
            </a:extLst>
          </p:cNvPr>
          <p:cNvSpPr txBox="1"/>
          <p:nvPr/>
        </p:nvSpPr>
        <p:spPr>
          <a:xfrm>
            <a:off x="1732535" y="1364210"/>
            <a:ext cx="264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740347-227F-6E89-E7CF-83E3F12888FD}"/>
              </a:ext>
            </a:extLst>
          </p:cNvPr>
          <p:cNvSpPr txBox="1"/>
          <p:nvPr/>
        </p:nvSpPr>
        <p:spPr>
          <a:xfrm>
            <a:off x="678731" y="2967897"/>
            <a:ext cx="4260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the ratio of the areas of the two sectors. </a:t>
            </a:r>
          </a:p>
        </p:txBody>
      </p:sp>
      <p:sp>
        <p:nvSpPr>
          <p:cNvPr id="19" name="Partial Circle 18">
            <a:extLst>
              <a:ext uri="{FF2B5EF4-FFF2-40B4-BE49-F238E27FC236}">
                <a16:creationId xmlns:a16="http://schemas.microsoft.com/office/drawing/2014/main" id="{39C1DBB7-D91E-6ADF-ACF1-DF04DBF58917}"/>
              </a:ext>
            </a:extLst>
          </p:cNvPr>
          <p:cNvSpPr/>
          <p:nvPr/>
        </p:nvSpPr>
        <p:spPr>
          <a:xfrm>
            <a:off x="9313332" y="812300"/>
            <a:ext cx="1907931" cy="1907931"/>
          </a:xfrm>
          <a:prstGeom prst="pi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Partial Circle 19">
            <a:extLst>
              <a:ext uri="{FF2B5EF4-FFF2-40B4-BE49-F238E27FC236}">
                <a16:creationId xmlns:a16="http://schemas.microsoft.com/office/drawing/2014/main" id="{11D589C1-0AD7-E0F4-FD81-BFC595925592}"/>
              </a:ext>
            </a:extLst>
          </p:cNvPr>
          <p:cNvSpPr/>
          <p:nvPr/>
        </p:nvSpPr>
        <p:spPr>
          <a:xfrm>
            <a:off x="6926743" y="779577"/>
            <a:ext cx="1907931" cy="1907931"/>
          </a:xfrm>
          <a:prstGeom prst="pie">
            <a:avLst>
              <a:gd name="adj1" fmla="val 0"/>
              <a:gd name="adj2" fmla="val 140874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9D1E6B-7FB3-9D93-7E12-7661AEB4DE73}"/>
                  </a:ext>
                </a:extLst>
              </p:cNvPr>
              <p:cNvSpPr txBox="1"/>
              <p:nvPr/>
            </p:nvSpPr>
            <p:spPr>
              <a:xfrm>
                <a:off x="7405401" y="1733542"/>
                <a:ext cx="95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240</m:t>
                          </m:r>
                        </m:e>
                        <m:sup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9D1E6B-7FB3-9D93-7E12-7661AEB4D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401" y="1733542"/>
                <a:ext cx="9506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73816E8-51DB-88CB-75FD-6A4A41051BA7}"/>
              </a:ext>
            </a:extLst>
          </p:cNvPr>
          <p:cNvSpPr txBox="1"/>
          <p:nvPr/>
        </p:nvSpPr>
        <p:spPr>
          <a:xfrm>
            <a:off x="10545277" y="1396933"/>
            <a:ext cx="264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45F19C-1DEE-5C6A-47D0-82F7AA714CD7}"/>
              </a:ext>
            </a:extLst>
          </p:cNvPr>
          <p:cNvSpPr txBox="1"/>
          <p:nvPr/>
        </p:nvSpPr>
        <p:spPr>
          <a:xfrm>
            <a:off x="8097199" y="1364210"/>
            <a:ext cx="264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7328C9-D8B0-80B4-93B1-730912946ADE}"/>
              </a:ext>
            </a:extLst>
          </p:cNvPr>
          <p:cNvSpPr txBox="1"/>
          <p:nvPr/>
        </p:nvSpPr>
        <p:spPr>
          <a:xfrm>
            <a:off x="7043395" y="2967897"/>
            <a:ext cx="426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area of shape A is 9 times the size of shape B. Find the radius of shape A in terms of r.</a:t>
            </a:r>
          </a:p>
        </p:txBody>
      </p:sp>
    </p:spTree>
    <p:extLst>
      <p:ext uri="{BB962C8B-B14F-4D97-AF65-F5344CB8AC3E}">
        <p14:creationId xmlns:p14="http://schemas.microsoft.com/office/powerpoint/2010/main" val="177050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fontScale="92500" lnSpcReduction="2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Area of a Sector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F9BFCA42-9622-8EE7-A88A-E4E418A6E483}"/>
              </a:ext>
            </a:extLst>
          </p:cNvPr>
          <p:cNvSpPr/>
          <p:nvPr/>
        </p:nvSpPr>
        <p:spPr>
          <a:xfrm>
            <a:off x="749384" y="1305981"/>
            <a:ext cx="2443884" cy="24438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8340C119-12CA-3FCF-1824-CED5C47B6A1D}"/>
              </a:ext>
            </a:extLst>
          </p:cNvPr>
          <p:cNvSpPr/>
          <p:nvPr/>
        </p:nvSpPr>
        <p:spPr>
          <a:xfrm>
            <a:off x="749384" y="3349773"/>
            <a:ext cx="2336236" cy="2336236"/>
          </a:xfrm>
          <a:prstGeom prst="pie">
            <a:avLst>
              <a:gd name="adj1" fmla="val 0"/>
              <a:gd name="adj2" fmla="val 1080535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Partial Circle 17">
            <a:extLst>
              <a:ext uri="{FF2B5EF4-FFF2-40B4-BE49-F238E27FC236}">
                <a16:creationId xmlns:a16="http://schemas.microsoft.com/office/drawing/2014/main" id="{9BDB92B5-1D1C-B375-85CB-46C69B337E80}"/>
              </a:ext>
            </a:extLst>
          </p:cNvPr>
          <p:cNvSpPr/>
          <p:nvPr/>
        </p:nvSpPr>
        <p:spPr>
          <a:xfrm>
            <a:off x="3438506" y="3384272"/>
            <a:ext cx="2336236" cy="2336236"/>
          </a:xfrm>
          <a:prstGeom prst="pie">
            <a:avLst>
              <a:gd name="adj1" fmla="val 0"/>
              <a:gd name="adj2" fmla="val 546063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F28F83-7926-9573-A7DB-A6EB7CA22E29}"/>
              </a:ext>
            </a:extLst>
          </p:cNvPr>
          <p:cNvSpPr txBox="1"/>
          <p:nvPr/>
        </p:nvSpPr>
        <p:spPr>
          <a:xfrm>
            <a:off x="589935" y="206477"/>
            <a:ext cx="11602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Based on the information given for the circle.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Label the missing measurements of the sectors. 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35775B8-9B7B-16E8-15AD-F4798217B84C}"/>
              </a:ext>
            </a:extLst>
          </p:cNvPr>
          <p:cNvCxnSpPr>
            <a:cxnSpLocks/>
            <a:stCxn id="16" idx="6"/>
            <a:endCxn id="16" idx="2"/>
          </p:cNvCxnSpPr>
          <p:nvPr/>
        </p:nvCxnSpPr>
        <p:spPr>
          <a:xfrm flipH="1">
            <a:off x="749384" y="2527923"/>
            <a:ext cx="244388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4A09A86-BE42-A41F-699C-13994480FBEC}"/>
              </a:ext>
            </a:extLst>
          </p:cNvPr>
          <p:cNvSpPr/>
          <p:nvPr/>
        </p:nvSpPr>
        <p:spPr>
          <a:xfrm>
            <a:off x="1805061" y="2468373"/>
            <a:ext cx="97358" cy="121839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6952B0-64B0-3822-7F10-D89869FA51DD}"/>
              </a:ext>
            </a:extLst>
          </p:cNvPr>
          <p:cNvCxnSpPr>
            <a:cxnSpLocks/>
          </p:cNvCxnSpPr>
          <p:nvPr/>
        </p:nvCxnSpPr>
        <p:spPr>
          <a:xfrm flipH="1" flipV="1">
            <a:off x="4619686" y="4418634"/>
            <a:ext cx="1155056" cy="1490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010A93-E8C4-66D3-D178-62EBF31D2905}"/>
              </a:ext>
            </a:extLst>
          </p:cNvPr>
          <p:cNvCxnSpPr>
            <a:cxnSpLocks/>
          </p:cNvCxnSpPr>
          <p:nvPr/>
        </p:nvCxnSpPr>
        <p:spPr>
          <a:xfrm>
            <a:off x="4476488" y="4596944"/>
            <a:ext cx="1" cy="111250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F045ABD-AC72-143E-F6C7-89BB757A663D}"/>
              </a:ext>
            </a:extLst>
          </p:cNvPr>
          <p:cNvSpPr txBox="1"/>
          <p:nvPr/>
        </p:nvSpPr>
        <p:spPr>
          <a:xfrm>
            <a:off x="1533398" y="1928610"/>
            <a:ext cx="185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F52315-0170-32E5-B9C9-35D5F5426896}"/>
              </a:ext>
            </a:extLst>
          </p:cNvPr>
          <p:cNvSpPr txBox="1"/>
          <p:nvPr/>
        </p:nvSpPr>
        <p:spPr>
          <a:xfrm>
            <a:off x="1664733" y="3793158"/>
            <a:ext cx="177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C5F565-CFF6-C7F2-A828-4DF9556D1270}"/>
              </a:ext>
            </a:extLst>
          </p:cNvPr>
          <p:cNvSpPr txBox="1"/>
          <p:nvPr/>
        </p:nvSpPr>
        <p:spPr>
          <a:xfrm>
            <a:off x="5020878" y="3910315"/>
            <a:ext cx="177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498423-99E4-EEC7-A818-44CF50499072}"/>
              </a:ext>
            </a:extLst>
          </p:cNvPr>
          <p:cNvSpPr txBox="1"/>
          <p:nvPr/>
        </p:nvSpPr>
        <p:spPr>
          <a:xfrm>
            <a:off x="4117344" y="4951431"/>
            <a:ext cx="177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D7D6C4A-A7B9-F13F-B830-5586720A25F7}"/>
              </a:ext>
            </a:extLst>
          </p:cNvPr>
          <p:cNvSpPr/>
          <p:nvPr/>
        </p:nvSpPr>
        <p:spPr>
          <a:xfrm>
            <a:off x="1832724" y="4455241"/>
            <a:ext cx="93070" cy="116473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91AAE4-C49C-240D-E9E8-DF7E44F4C436}"/>
              </a:ext>
            </a:extLst>
          </p:cNvPr>
          <p:cNvSpPr/>
          <p:nvPr/>
        </p:nvSpPr>
        <p:spPr>
          <a:xfrm>
            <a:off x="4573151" y="4517773"/>
            <a:ext cx="93070" cy="116473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F5A6B9-5932-DA3C-A4F1-F6BA9E5B4579}"/>
              </a:ext>
            </a:extLst>
          </p:cNvPr>
          <p:cNvCxnSpPr>
            <a:cxnSpLocks/>
          </p:cNvCxnSpPr>
          <p:nvPr/>
        </p:nvCxnSpPr>
        <p:spPr>
          <a:xfrm flipH="1">
            <a:off x="641736" y="4338342"/>
            <a:ext cx="244388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BF029A3F-45F9-E6C1-1C10-5C34167A71FB}"/>
              </a:ext>
            </a:extLst>
          </p:cNvPr>
          <p:cNvSpPr/>
          <p:nvPr/>
        </p:nvSpPr>
        <p:spPr>
          <a:xfrm>
            <a:off x="6812724" y="1206724"/>
            <a:ext cx="2443884" cy="24438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Partial Circle 22">
            <a:extLst>
              <a:ext uri="{FF2B5EF4-FFF2-40B4-BE49-F238E27FC236}">
                <a16:creationId xmlns:a16="http://schemas.microsoft.com/office/drawing/2014/main" id="{3ADB8CC9-E50F-9251-175A-038F4AD99BEE}"/>
              </a:ext>
            </a:extLst>
          </p:cNvPr>
          <p:cNvSpPr/>
          <p:nvPr/>
        </p:nvSpPr>
        <p:spPr>
          <a:xfrm>
            <a:off x="6812724" y="3250516"/>
            <a:ext cx="2336236" cy="2336236"/>
          </a:xfrm>
          <a:prstGeom prst="pie">
            <a:avLst>
              <a:gd name="adj1" fmla="val 0"/>
              <a:gd name="adj2" fmla="val 1080535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Partial Circle 23">
            <a:extLst>
              <a:ext uri="{FF2B5EF4-FFF2-40B4-BE49-F238E27FC236}">
                <a16:creationId xmlns:a16="http://schemas.microsoft.com/office/drawing/2014/main" id="{A207566B-FCD0-9E2D-9BC4-0B024F2D0610}"/>
              </a:ext>
            </a:extLst>
          </p:cNvPr>
          <p:cNvSpPr/>
          <p:nvPr/>
        </p:nvSpPr>
        <p:spPr>
          <a:xfrm>
            <a:off x="8896191" y="3312899"/>
            <a:ext cx="2336236" cy="2336236"/>
          </a:xfrm>
          <a:prstGeom prst="pie">
            <a:avLst>
              <a:gd name="adj1" fmla="val 0"/>
              <a:gd name="adj2" fmla="val 546063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7E5A0D1-3CE1-E722-2193-C880F702450B}"/>
              </a:ext>
            </a:extLst>
          </p:cNvPr>
          <p:cNvCxnSpPr>
            <a:cxnSpLocks/>
            <a:stCxn id="20" idx="6"/>
          </p:cNvCxnSpPr>
          <p:nvPr/>
        </p:nvCxnSpPr>
        <p:spPr>
          <a:xfrm flipH="1">
            <a:off x="7965759" y="2428666"/>
            <a:ext cx="1290849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C8CF30FC-3305-CA72-D9BB-FC91DC01A5D7}"/>
              </a:ext>
            </a:extLst>
          </p:cNvPr>
          <p:cNvSpPr/>
          <p:nvPr/>
        </p:nvSpPr>
        <p:spPr>
          <a:xfrm>
            <a:off x="7868401" y="2369116"/>
            <a:ext cx="97358" cy="121839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E09B9B8-AEC5-462F-3359-9BB6AB1BD66C}"/>
              </a:ext>
            </a:extLst>
          </p:cNvPr>
          <p:cNvCxnSpPr>
            <a:cxnSpLocks/>
          </p:cNvCxnSpPr>
          <p:nvPr/>
        </p:nvCxnSpPr>
        <p:spPr>
          <a:xfrm>
            <a:off x="9934173" y="4525571"/>
            <a:ext cx="1" cy="111250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1409600-5B18-5D5B-9F75-44BB5CEDAB48}"/>
              </a:ext>
            </a:extLst>
          </p:cNvPr>
          <p:cNvSpPr txBox="1"/>
          <p:nvPr/>
        </p:nvSpPr>
        <p:spPr>
          <a:xfrm>
            <a:off x="8112088" y="1857737"/>
            <a:ext cx="185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6cm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E0A3FD-5CB6-83D1-1749-636BFA8A51A5}"/>
              </a:ext>
            </a:extLst>
          </p:cNvPr>
          <p:cNvSpPr txBox="1"/>
          <p:nvPr/>
        </p:nvSpPr>
        <p:spPr>
          <a:xfrm>
            <a:off x="7728073" y="3693901"/>
            <a:ext cx="177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988B11-8E6F-4E3B-49F6-504BEF1DFDA2}"/>
              </a:ext>
            </a:extLst>
          </p:cNvPr>
          <p:cNvSpPr txBox="1"/>
          <p:nvPr/>
        </p:nvSpPr>
        <p:spPr>
          <a:xfrm>
            <a:off x="9575029" y="4880058"/>
            <a:ext cx="177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7687314-B6B3-1BEB-428A-5D3070D51A27}"/>
              </a:ext>
            </a:extLst>
          </p:cNvPr>
          <p:cNvSpPr/>
          <p:nvPr/>
        </p:nvSpPr>
        <p:spPr>
          <a:xfrm>
            <a:off x="7896064" y="4355984"/>
            <a:ext cx="93070" cy="116473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5098BEA-67BB-49C0-0BC8-DDAAFACB504B}"/>
              </a:ext>
            </a:extLst>
          </p:cNvPr>
          <p:cNvSpPr/>
          <p:nvPr/>
        </p:nvSpPr>
        <p:spPr>
          <a:xfrm>
            <a:off x="10059721" y="4435917"/>
            <a:ext cx="93070" cy="116473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A8BEF0-071E-EEAF-A722-4C6EAB03E5E0}"/>
              </a:ext>
            </a:extLst>
          </p:cNvPr>
          <p:cNvCxnSpPr>
            <a:cxnSpLocks/>
          </p:cNvCxnSpPr>
          <p:nvPr/>
        </p:nvCxnSpPr>
        <p:spPr>
          <a:xfrm flipH="1">
            <a:off x="6705076" y="4239085"/>
            <a:ext cx="244388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8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A94C38B-7CFD-4CCE-BAF3-FA643DCAAD96}"/>
              </a:ext>
            </a:extLst>
          </p:cNvPr>
          <p:cNvSpPr/>
          <p:nvPr/>
        </p:nvSpPr>
        <p:spPr>
          <a:xfrm>
            <a:off x="1296005" y="223704"/>
            <a:ext cx="1907931" cy="190793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5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BDF3-C6B7-4F91-8107-3D501117F585}"/>
              </a:ext>
            </a:extLst>
          </p:cNvPr>
          <p:cNvSpPr txBox="1"/>
          <p:nvPr/>
        </p:nvSpPr>
        <p:spPr>
          <a:xfrm>
            <a:off x="1720299" y="2208506"/>
            <a:ext cx="120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Area ≈ 60</a:t>
            </a:r>
            <a:endParaRPr kumimoji="0" lang="en-GB" sz="2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24AE4BC0-25C4-4F56-80D0-B74910B66678}"/>
              </a:ext>
            </a:extLst>
          </p:cNvPr>
          <p:cNvSpPr/>
          <p:nvPr/>
        </p:nvSpPr>
        <p:spPr>
          <a:xfrm>
            <a:off x="9079527" y="1133788"/>
            <a:ext cx="1908000" cy="1908000"/>
          </a:xfrm>
          <a:prstGeom prst="pie">
            <a:avLst>
              <a:gd name="adj1" fmla="val 5402735"/>
              <a:gd name="adj2" fmla="val 162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5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355FED-7427-4299-95AD-F71BF3A1AF3A}"/>
              </a:ext>
            </a:extLst>
          </p:cNvPr>
          <p:cNvGrpSpPr/>
          <p:nvPr/>
        </p:nvGrpSpPr>
        <p:grpSpPr>
          <a:xfrm>
            <a:off x="8954278" y="4704670"/>
            <a:ext cx="1908000" cy="1908000"/>
            <a:chOff x="3999000" y="3029970"/>
            <a:chExt cx="1908000" cy="1908000"/>
          </a:xfrm>
        </p:grpSpPr>
        <p:sp>
          <p:nvSpPr>
            <p:cNvPr id="13" name="Partial Circle 12">
              <a:extLst>
                <a:ext uri="{FF2B5EF4-FFF2-40B4-BE49-F238E27FC236}">
                  <a16:creationId xmlns:a16="http://schemas.microsoft.com/office/drawing/2014/main" id="{4E62FAEF-1CCF-40F3-B761-2A4DD71BED34}"/>
                </a:ext>
              </a:extLst>
            </p:cNvPr>
            <p:cNvSpPr/>
            <p:nvPr/>
          </p:nvSpPr>
          <p:spPr>
            <a:xfrm>
              <a:off x="3999000" y="3029970"/>
              <a:ext cx="1908000" cy="1908000"/>
            </a:xfrm>
            <a:prstGeom prst="pie">
              <a:avLst>
                <a:gd name="adj1" fmla="val 10807859"/>
                <a:gd name="adj2" fmla="val 1620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L-Shape 21">
              <a:extLst>
                <a:ext uri="{FF2B5EF4-FFF2-40B4-BE49-F238E27FC236}">
                  <a16:creationId xmlns:a16="http://schemas.microsoft.com/office/drawing/2014/main" id="{56B3FE6C-1D5E-431F-8ACC-7943198C10F9}"/>
                </a:ext>
              </a:extLst>
            </p:cNvPr>
            <p:cNvSpPr/>
            <p:nvPr/>
          </p:nvSpPr>
          <p:spPr>
            <a:xfrm rot="5400000">
              <a:off x="4758039" y="3782988"/>
              <a:ext cx="183531" cy="183531"/>
            </a:xfrm>
            <a:prstGeom prst="corner">
              <a:avLst>
                <a:gd name="adj1" fmla="val 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B0E2343-2D22-49D2-93F6-9B380FBA9B39}"/>
              </a:ext>
            </a:extLst>
          </p:cNvPr>
          <p:cNvSpPr txBox="1"/>
          <p:nvPr/>
        </p:nvSpPr>
        <p:spPr>
          <a:xfrm>
            <a:off x="6149810" y="1343219"/>
            <a:ext cx="19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 do I know this area is roughly 30? </a:t>
            </a:r>
          </a:p>
        </p:txBody>
      </p:sp>
      <p:cxnSp>
        <p:nvCxnSpPr>
          <p:cNvPr id="16" name="Straight Arrow Connector 15"/>
          <p:cNvCxnSpPr>
            <a:endCxn id="3" idx="6"/>
          </p:cNvCxnSpPr>
          <p:nvPr/>
        </p:nvCxnSpPr>
        <p:spPr>
          <a:xfrm flipV="1">
            <a:off x="1296005" y="1177670"/>
            <a:ext cx="1907931" cy="323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D6EC1F-809A-14F4-2068-941ABFC32F3C}"/>
              </a:ext>
            </a:extLst>
          </p:cNvPr>
          <p:cNvCxnSpPr/>
          <p:nvPr/>
        </p:nvCxnSpPr>
        <p:spPr>
          <a:xfrm>
            <a:off x="8112088" y="2131635"/>
            <a:ext cx="116487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4FBDB3E-8AA1-3EE4-C228-9F7BAC9C5A94}"/>
              </a:ext>
            </a:extLst>
          </p:cNvPr>
          <p:cNvCxnSpPr/>
          <p:nvPr/>
        </p:nvCxnSpPr>
        <p:spPr>
          <a:xfrm>
            <a:off x="8068872" y="5157074"/>
            <a:ext cx="116487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7CEE5B1-C5C1-799E-0663-6D0943E3FB84}"/>
              </a:ext>
            </a:extLst>
          </p:cNvPr>
          <p:cNvSpPr txBox="1"/>
          <p:nvPr/>
        </p:nvSpPr>
        <p:spPr>
          <a:xfrm>
            <a:off x="5979583" y="4425168"/>
            <a:ext cx="19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Roughly what would this area be? </a:t>
            </a:r>
          </a:p>
        </p:txBody>
      </p:sp>
    </p:spTree>
    <p:extLst>
      <p:ext uri="{BB962C8B-B14F-4D97-AF65-F5344CB8AC3E}">
        <p14:creationId xmlns:p14="http://schemas.microsoft.com/office/powerpoint/2010/main" val="382464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D8678-79D1-FBA7-E35C-E7777ABE7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FFF3BC3-8263-E9EA-DC8F-B8AF6283752D}"/>
              </a:ext>
            </a:extLst>
          </p:cNvPr>
          <p:cNvSpPr txBox="1"/>
          <p:nvPr/>
        </p:nvSpPr>
        <p:spPr>
          <a:xfrm>
            <a:off x="1235803" y="564342"/>
            <a:ext cx="3109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the area of the sector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2B305C-7284-75B1-9B4A-75B400C20FF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Pentagon 46">
            <a:extLst>
              <a:ext uri="{FF2B5EF4-FFF2-40B4-BE49-F238E27FC236}">
                <a16:creationId xmlns:a16="http://schemas.microsoft.com/office/drawing/2014/main" id="{30529EF3-5D44-63EF-86C0-2A96488B3463}"/>
              </a:ext>
            </a:extLst>
          </p:cNvPr>
          <p:cNvSpPr/>
          <p:nvPr/>
        </p:nvSpPr>
        <p:spPr>
          <a:xfrm>
            <a:off x="6563762" y="73742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5B5781B7-AC1B-A652-5941-1BD38B215E23}"/>
              </a:ext>
            </a:extLst>
          </p:cNvPr>
          <p:cNvSpPr/>
          <p:nvPr/>
        </p:nvSpPr>
        <p:spPr>
          <a:xfrm>
            <a:off x="141095" y="83130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6E28D-E9DC-C497-9C3F-485F0FDE420D}"/>
              </a:ext>
            </a:extLst>
          </p:cNvPr>
          <p:cNvSpPr txBox="1"/>
          <p:nvPr/>
        </p:nvSpPr>
        <p:spPr>
          <a:xfrm>
            <a:off x="7407760" y="507484"/>
            <a:ext cx="3056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the area of the sector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601438-09D6-F6EC-7359-63E9FDC692EC}"/>
              </a:ext>
            </a:extLst>
          </p:cNvPr>
          <p:cNvCxnSpPr>
            <a:cxnSpLocks/>
          </p:cNvCxnSpPr>
          <p:nvPr/>
        </p:nvCxnSpPr>
        <p:spPr>
          <a:xfrm>
            <a:off x="8936030" y="2114033"/>
            <a:ext cx="954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85D0FD-C1A4-2C5E-B4B3-1BA5BE998A3D}"/>
              </a:ext>
            </a:extLst>
          </p:cNvPr>
          <p:cNvCxnSpPr/>
          <p:nvPr/>
        </p:nvCxnSpPr>
        <p:spPr>
          <a:xfrm>
            <a:off x="1097574" y="2780363"/>
            <a:ext cx="13678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5C334A8-D4CA-9D10-019A-9D182F1228FE}"/>
              </a:ext>
            </a:extLst>
          </p:cNvPr>
          <p:cNvSpPr txBox="1"/>
          <p:nvPr/>
        </p:nvSpPr>
        <p:spPr>
          <a:xfrm>
            <a:off x="1351356" y="2858389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6 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1B2A90-BA77-7B10-49FF-856360F0550B}"/>
              </a:ext>
            </a:extLst>
          </p:cNvPr>
          <p:cNvSpPr txBox="1"/>
          <p:nvPr/>
        </p:nvSpPr>
        <p:spPr>
          <a:xfrm>
            <a:off x="9120815" y="1744701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6cm</a:t>
            </a:r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71BE0C50-8B31-6CAF-85B8-7B1B1C868A65}"/>
              </a:ext>
            </a:extLst>
          </p:cNvPr>
          <p:cNvSpPr/>
          <p:nvPr/>
        </p:nvSpPr>
        <p:spPr>
          <a:xfrm rot="13394464">
            <a:off x="-11245" y="1422209"/>
            <a:ext cx="2411400" cy="2411400"/>
          </a:xfrm>
          <a:prstGeom prst="pie">
            <a:avLst>
              <a:gd name="adj1" fmla="val 2766088"/>
              <a:gd name="adj2" fmla="val 8251849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9744B1-9F07-3A34-EF07-0C3BC007DBE1}"/>
                  </a:ext>
                </a:extLst>
              </p:cNvPr>
              <p:cNvSpPr txBox="1"/>
              <p:nvPr/>
            </p:nvSpPr>
            <p:spPr>
              <a:xfrm>
                <a:off x="839416" y="2309269"/>
                <a:ext cx="11594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90</m:t>
                          </m:r>
                        </m:e>
                        <m:sup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9744B1-9F07-3A34-EF07-0C3BC007D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2309269"/>
                <a:ext cx="11594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D1AA4D5-22A4-71C1-0132-143222BA4B91}"/>
              </a:ext>
            </a:extLst>
          </p:cNvPr>
          <p:cNvGrpSpPr/>
          <p:nvPr/>
        </p:nvGrpSpPr>
        <p:grpSpPr>
          <a:xfrm>
            <a:off x="7982030" y="1260634"/>
            <a:ext cx="1908000" cy="1908000"/>
            <a:chOff x="3999000" y="4590312"/>
            <a:chExt cx="1908000" cy="1908000"/>
          </a:xfrm>
        </p:grpSpPr>
        <p:sp>
          <p:nvSpPr>
            <p:cNvPr id="8" name="Partial Circle 7">
              <a:extLst>
                <a:ext uri="{FF2B5EF4-FFF2-40B4-BE49-F238E27FC236}">
                  <a16:creationId xmlns:a16="http://schemas.microsoft.com/office/drawing/2014/main" id="{2A8D8908-5B61-90CC-C3B5-D318C954A09D}"/>
                </a:ext>
              </a:extLst>
            </p:cNvPr>
            <p:cNvSpPr/>
            <p:nvPr/>
          </p:nvSpPr>
          <p:spPr>
            <a:xfrm>
              <a:off x="3999000" y="4590312"/>
              <a:ext cx="1908000" cy="1908000"/>
            </a:xfrm>
            <a:prstGeom prst="pie">
              <a:avLst>
                <a:gd name="adj1" fmla="val 21565729"/>
                <a:gd name="adj2" fmla="val 1620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L-Shape 8">
              <a:extLst>
                <a:ext uri="{FF2B5EF4-FFF2-40B4-BE49-F238E27FC236}">
                  <a16:creationId xmlns:a16="http://schemas.microsoft.com/office/drawing/2014/main" id="{A50E71E2-BE9E-71A3-54E4-57542F594BCE}"/>
                </a:ext>
              </a:extLst>
            </p:cNvPr>
            <p:cNvSpPr/>
            <p:nvPr/>
          </p:nvSpPr>
          <p:spPr>
            <a:xfrm rot="10800000">
              <a:off x="4954254" y="5351946"/>
              <a:ext cx="183531" cy="183531"/>
            </a:xfrm>
            <a:prstGeom prst="corner">
              <a:avLst>
                <a:gd name="adj1" fmla="val 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3EC0550-9577-A06C-2339-052C8E7777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16887" y="5301208"/>
            <a:ext cx="1075112" cy="10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0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8ED0464-C087-4186-B5CB-30C53FF4245C}"/>
              </a:ext>
            </a:extLst>
          </p:cNvPr>
          <p:cNvSpPr txBox="1"/>
          <p:nvPr/>
        </p:nvSpPr>
        <p:spPr>
          <a:xfrm>
            <a:off x="1235803" y="564342"/>
            <a:ext cx="3109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the area of the sector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6563762" y="73742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B87C710E-2698-8284-94F6-86AA29994E1A}"/>
              </a:ext>
            </a:extLst>
          </p:cNvPr>
          <p:cNvSpPr/>
          <p:nvPr/>
        </p:nvSpPr>
        <p:spPr>
          <a:xfrm>
            <a:off x="141095" y="83130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57063-CA0C-9201-BED0-D359B1D46C6D}"/>
              </a:ext>
            </a:extLst>
          </p:cNvPr>
          <p:cNvSpPr txBox="1"/>
          <p:nvPr/>
        </p:nvSpPr>
        <p:spPr>
          <a:xfrm>
            <a:off x="7407760" y="507484"/>
            <a:ext cx="3056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the area of the sector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85FA78-2AC6-5965-7FE4-D4BEA1F71ABF}"/>
              </a:ext>
            </a:extLst>
          </p:cNvPr>
          <p:cNvCxnSpPr/>
          <p:nvPr/>
        </p:nvCxnSpPr>
        <p:spPr>
          <a:xfrm>
            <a:off x="1097574" y="2780363"/>
            <a:ext cx="13678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674FB81-721B-BAFD-2CFB-3830A251264F}"/>
              </a:ext>
            </a:extLst>
          </p:cNvPr>
          <p:cNvSpPr txBox="1"/>
          <p:nvPr/>
        </p:nvSpPr>
        <p:spPr>
          <a:xfrm>
            <a:off x="1367073" y="2933323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8cm</a:t>
            </a:r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11D7CAC9-AADB-31E1-73F9-2EE1BE433035}"/>
              </a:ext>
            </a:extLst>
          </p:cNvPr>
          <p:cNvSpPr/>
          <p:nvPr/>
        </p:nvSpPr>
        <p:spPr>
          <a:xfrm rot="13394464">
            <a:off x="-11245" y="1422209"/>
            <a:ext cx="2411400" cy="2411400"/>
          </a:xfrm>
          <a:prstGeom prst="pie">
            <a:avLst>
              <a:gd name="adj1" fmla="val 0"/>
              <a:gd name="adj2" fmla="val 8251849"/>
            </a:avLst>
          </a:prstGeom>
          <a:solidFill>
            <a:srgbClr val="CE02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8928FD-0FD2-16FC-7163-A7AFAF3564C1}"/>
                  </a:ext>
                </a:extLst>
              </p:cNvPr>
              <p:cNvSpPr txBox="1"/>
              <p:nvPr/>
            </p:nvSpPr>
            <p:spPr>
              <a:xfrm>
                <a:off x="787324" y="2231405"/>
                <a:ext cx="11594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120</m:t>
                          </m:r>
                        </m:e>
                        <m:sup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8928FD-0FD2-16FC-7163-A7AFAF356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24" y="2231405"/>
                <a:ext cx="11594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0FC415-7193-1900-CCD4-AF70348F99D5}"/>
              </a:ext>
            </a:extLst>
          </p:cNvPr>
          <p:cNvCxnSpPr/>
          <p:nvPr/>
        </p:nvCxnSpPr>
        <p:spPr>
          <a:xfrm>
            <a:off x="8665963" y="2821219"/>
            <a:ext cx="13678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91075B2-79C3-62BD-81A2-F62435A69C9A}"/>
              </a:ext>
            </a:extLst>
          </p:cNvPr>
          <p:cNvSpPr txBox="1"/>
          <p:nvPr/>
        </p:nvSpPr>
        <p:spPr>
          <a:xfrm>
            <a:off x="8935462" y="2974179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8cm</a:t>
            </a:r>
          </a:p>
        </p:txBody>
      </p:sp>
      <p:sp>
        <p:nvSpPr>
          <p:cNvPr id="11" name="Partial Circle 10">
            <a:extLst>
              <a:ext uri="{FF2B5EF4-FFF2-40B4-BE49-F238E27FC236}">
                <a16:creationId xmlns:a16="http://schemas.microsoft.com/office/drawing/2014/main" id="{82C84D4F-E909-C251-BA5A-3BA4B038ADF4}"/>
              </a:ext>
            </a:extLst>
          </p:cNvPr>
          <p:cNvSpPr/>
          <p:nvPr/>
        </p:nvSpPr>
        <p:spPr>
          <a:xfrm rot="13394464">
            <a:off x="7557144" y="1463065"/>
            <a:ext cx="2411400" cy="2411400"/>
          </a:xfrm>
          <a:prstGeom prst="pie">
            <a:avLst>
              <a:gd name="adj1" fmla="val 5268184"/>
              <a:gd name="adj2" fmla="val 8251849"/>
            </a:avLst>
          </a:prstGeom>
          <a:solidFill>
            <a:srgbClr val="66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DA560F-20F3-4F44-C98F-3149D9035970}"/>
                  </a:ext>
                </a:extLst>
              </p:cNvPr>
              <p:cNvSpPr txBox="1"/>
              <p:nvPr/>
            </p:nvSpPr>
            <p:spPr>
              <a:xfrm>
                <a:off x="8616280" y="2343702"/>
                <a:ext cx="11594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36</m:t>
                          </m:r>
                        </m:e>
                        <m:sup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DA560F-20F3-4F44-C98F-3149D9035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280" y="2343702"/>
                <a:ext cx="11594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0616286-54CA-9827-93B8-0D5C71D19F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16887" y="5301208"/>
            <a:ext cx="1075112" cy="10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9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258A69C-D370-2699-5571-67C75493A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28" y="256977"/>
            <a:ext cx="1704975" cy="1724025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B2A82E7-65D5-50D1-CCFF-C8F3A3CF4252}"/>
              </a:ext>
            </a:extLst>
          </p:cNvPr>
          <p:cNvCxnSpPr/>
          <p:nvPr/>
        </p:nvCxnSpPr>
        <p:spPr>
          <a:xfrm>
            <a:off x="693402" y="2051920"/>
            <a:ext cx="13678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BDE883E-0077-3811-D6DD-3862606706FD}"/>
              </a:ext>
            </a:extLst>
          </p:cNvPr>
          <p:cNvSpPr txBox="1"/>
          <p:nvPr/>
        </p:nvSpPr>
        <p:spPr>
          <a:xfrm>
            <a:off x="990061" y="2084193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6cm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A91B142-A66D-3D26-E849-BABE03EE14B9}"/>
              </a:ext>
            </a:extLst>
          </p:cNvPr>
          <p:cNvSpPr txBox="1"/>
          <p:nvPr/>
        </p:nvSpPr>
        <p:spPr>
          <a:xfrm>
            <a:off x="9301780" y="735584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12cm</a:t>
            </a: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B8D01AC0-2461-DC81-C8AB-F632847B79BC}"/>
              </a:ext>
            </a:extLst>
          </p:cNvPr>
          <p:cNvSpPr/>
          <p:nvPr/>
        </p:nvSpPr>
        <p:spPr>
          <a:xfrm>
            <a:off x="4348723" y="176262"/>
            <a:ext cx="1907931" cy="1907931"/>
          </a:xfrm>
          <a:prstGeom prst="pi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A74DA2-9995-2C07-9846-9632DF683081}"/>
              </a:ext>
            </a:extLst>
          </p:cNvPr>
          <p:cNvSpPr txBox="1"/>
          <p:nvPr/>
        </p:nvSpPr>
        <p:spPr>
          <a:xfrm>
            <a:off x="5465897" y="829809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6cm</a:t>
            </a:r>
          </a:p>
        </p:txBody>
      </p:sp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E5124E40-E24F-687D-1E14-0C2E97657009}"/>
              </a:ext>
            </a:extLst>
          </p:cNvPr>
          <p:cNvSpPr/>
          <p:nvPr/>
        </p:nvSpPr>
        <p:spPr>
          <a:xfrm>
            <a:off x="8261342" y="73071"/>
            <a:ext cx="1907931" cy="1907931"/>
          </a:xfrm>
          <a:prstGeom prst="pie">
            <a:avLst>
              <a:gd name="adj1" fmla="val 0"/>
              <a:gd name="adj2" fmla="val 825184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8B3F95B-821B-1439-21D6-E14672AC1F83}"/>
                  </a:ext>
                </a:extLst>
              </p:cNvPr>
              <p:cNvSpPr txBox="1"/>
              <p:nvPr/>
            </p:nvSpPr>
            <p:spPr>
              <a:xfrm>
                <a:off x="8909314" y="1027037"/>
                <a:ext cx="95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120</m:t>
                          </m:r>
                        </m:e>
                        <m:sup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8B3F95B-821B-1439-21D6-E14672AC1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314" y="1027037"/>
                <a:ext cx="95061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artial Circle 12">
            <a:extLst>
              <a:ext uri="{FF2B5EF4-FFF2-40B4-BE49-F238E27FC236}">
                <a16:creationId xmlns:a16="http://schemas.microsoft.com/office/drawing/2014/main" id="{7EA964FF-703B-B0B2-0D5D-529D535D5ACD}"/>
              </a:ext>
            </a:extLst>
          </p:cNvPr>
          <p:cNvSpPr/>
          <p:nvPr/>
        </p:nvSpPr>
        <p:spPr>
          <a:xfrm>
            <a:off x="524828" y="3072591"/>
            <a:ext cx="1907931" cy="1907931"/>
          </a:xfrm>
          <a:prstGeom prst="pie">
            <a:avLst>
              <a:gd name="adj1" fmla="val 0"/>
              <a:gd name="adj2" fmla="val 140874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C714C2-BE20-E597-3E3F-0B86F978FEE9}"/>
                  </a:ext>
                </a:extLst>
              </p:cNvPr>
              <p:cNvSpPr txBox="1"/>
              <p:nvPr/>
            </p:nvSpPr>
            <p:spPr>
              <a:xfrm>
                <a:off x="1003486" y="4026556"/>
                <a:ext cx="95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240</m:t>
                          </m:r>
                        </m:e>
                        <m:sup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C714C2-BE20-E597-3E3F-0B86F978F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86" y="4026556"/>
                <a:ext cx="9506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E9419E0-37E8-B444-DA6F-67CE9531FBD6}"/>
              </a:ext>
            </a:extLst>
          </p:cNvPr>
          <p:cNvSpPr txBox="1"/>
          <p:nvPr/>
        </p:nvSpPr>
        <p:spPr>
          <a:xfrm>
            <a:off x="1585435" y="3723213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D52785-B2D0-19DB-51E3-6B79AFA875C3}"/>
              </a:ext>
            </a:extLst>
          </p:cNvPr>
          <p:cNvSpPr txBox="1"/>
          <p:nvPr/>
        </p:nvSpPr>
        <p:spPr>
          <a:xfrm>
            <a:off x="5240626" y="3429607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3cm</a:t>
            </a:r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96D75A2D-80C9-0EFC-B952-67E961429F04}"/>
              </a:ext>
            </a:extLst>
          </p:cNvPr>
          <p:cNvSpPr/>
          <p:nvPr/>
        </p:nvSpPr>
        <p:spPr>
          <a:xfrm>
            <a:off x="4188069" y="2797938"/>
            <a:ext cx="1907931" cy="1907931"/>
          </a:xfrm>
          <a:prstGeom prst="pie">
            <a:avLst>
              <a:gd name="adj1" fmla="val 0"/>
              <a:gd name="adj2" fmla="val 825184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9BA546-7D46-D99F-3851-8218B6351977}"/>
                  </a:ext>
                </a:extLst>
              </p:cNvPr>
              <p:cNvSpPr txBox="1"/>
              <p:nvPr/>
            </p:nvSpPr>
            <p:spPr>
              <a:xfrm>
                <a:off x="4848160" y="3721060"/>
                <a:ext cx="95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120</m:t>
                          </m:r>
                        </m:e>
                        <m:sup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9BA546-7D46-D99F-3851-8218B6351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160" y="3721060"/>
                <a:ext cx="95061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ADAE5E1-0BB8-B97E-BFF7-37330C0CC0EB}"/>
              </a:ext>
            </a:extLst>
          </p:cNvPr>
          <p:cNvSpPr txBox="1"/>
          <p:nvPr/>
        </p:nvSpPr>
        <p:spPr>
          <a:xfrm>
            <a:off x="9007905" y="3379129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3cm</a:t>
            </a:r>
          </a:p>
        </p:txBody>
      </p: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5202BBB6-F97C-E5C6-75DE-8FD05327286A}"/>
              </a:ext>
            </a:extLst>
          </p:cNvPr>
          <p:cNvSpPr/>
          <p:nvPr/>
        </p:nvSpPr>
        <p:spPr>
          <a:xfrm>
            <a:off x="7955348" y="2747460"/>
            <a:ext cx="1907931" cy="1907931"/>
          </a:xfrm>
          <a:prstGeom prst="pie">
            <a:avLst>
              <a:gd name="adj1" fmla="val 0"/>
              <a:gd name="adj2" fmla="val 375668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4241D7-6FE0-BCA3-A835-CF66D7947332}"/>
                  </a:ext>
                </a:extLst>
              </p:cNvPr>
              <p:cNvSpPr txBox="1"/>
              <p:nvPr/>
            </p:nvSpPr>
            <p:spPr>
              <a:xfrm>
                <a:off x="8826473" y="3721491"/>
                <a:ext cx="95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45</m:t>
                          </m:r>
                        </m:e>
                        <m:sup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4241D7-6FE0-BCA3-A835-CF66D7947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473" y="3721491"/>
                <a:ext cx="95061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6732683D-11EC-B0C6-2237-250E59E25AC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8453" y="5229200"/>
            <a:ext cx="1075112" cy="10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77262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0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3.xml><?xml version="1.0" encoding="utf-8"?>
<a:theme xmlns:a="http://schemas.openxmlformats.org/drawingml/2006/main" name="1_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_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5.xml><?xml version="1.0" encoding="utf-8"?>
<a:theme xmlns:a="http://schemas.openxmlformats.org/drawingml/2006/main" name="ALT24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24" id="{690DE86D-76D9-42CB-A97A-9D37823F3A30}" vid="{43D7033E-4F95-44F8-B2E6-AEB10DC382F5}"/>
    </a:ext>
  </a:extLst>
</a:theme>
</file>

<file path=ppt/theme/theme6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7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9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Archway</Template>
  <TotalTime>248</TotalTime>
  <Words>634</Words>
  <Application>Microsoft Office PowerPoint</Application>
  <PresentationFormat>Widescreen</PresentationFormat>
  <Paragraphs>168</Paragraphs>
  <Slides>17</Slides>
  <Notes>8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Aptos</vt:lpstr>
      <vt:lpstr>Arial</vt:lpstr>
      <vt:lpstr>Calibri</vt:lpstr>
      <vt:lpstr>Cambria Math</vt:lpstr>
      <vt:lpstr>Century Gothic</vt:lpstr>
      <vt:lpstr>Comic Sans MS</vt:lpstr>
      <vt:lpstr>Lato</vt:lpstr>
      <vt:lpstr>Archway</vt:lpstr>
      <vt:lpstr>1_ArchwayMaster</vt:lpstr>
      <vt:lpstr>1_Archway PPT</vt:lpstr>
      <vt:lpstr>3_Archway PPT</vt:lpstr>
      <vt:lpstr>ALT24</vt:lpstr>
      <vt:lpstr>ALT</vt:lpstr>
      <vt:lpstr>Office Theme</vt:lpstr>
      <vt:lpstr>1_ALT</vt:lpstr>
      <vt:lpstr>2_ALT</vt:lpstr>
      <vt:lpstr>3_ALT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Elder, L</dc:creator>
  <cp:lastModifiedBy>Mrs L Elder - MAT Staff</cp:lastModifiedBy>
  <cp:revision>23</cp:revision>
  <dcterms:created xsi:type="dcterms:W3CDTF">2018-12-06T13:25:47Z</dcterms:created>
  <dcterms:modified xsi:type="dcterms:W3CDTF">2025-01-23T14:38:32Z</dcterms:modified>
</cp:coreProperties>
</file>