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2" r:id="rId2"/>
    <p:sldMasterId id="2147483705" r:id="rId3"/>
    <p:sldMasterId id="2147483711" r:id="rId4"/>
    <p:sldMasterId id="2147483714" r:id="rId5"/>
  </p:sldMasterIdLst>
  <p:sldIdLst>
    <p:sldId id="257" r:id="rId6"/>
    <p:sldId id="265" r:id="rId7"/>
    <p:sldId id="1047" r:id="rId8"/>
    <p:sldId id="262" r:id="rId9"/>
    <p:sldId id="263" r:id="rId10"/>
    <p:sldId id="266" r:id="rId11"/>
    <p:sldId id="267" r:id="rId12"/>
    <p:sldId id="1032" r:id="rId13"/>
    <p:sldId id="1042" r:id="rId14"/>
    <p:sldId id="1033" r:id="rId15"/>
    <p:sldId id="1043" r:id="rId16"/>
    <p:sldId id="1034" r:id="rId17"/>
    <p:sldId id="1035" r:id="rId18"/>
    <p:sldId id="1040" r:id="rId19"/>
    <p:sldId id="1041" r:id="rId20"/>
    <p:sldId id="1045" r:id="rId21"/>
    <p:sldId id="1046" r:id="rId22"/>
    <p:sldId id="1036" r:id="rId23"/>
    <p:sldId id="1037" r:id="rId24"/>
    <p:sldId id="1038" r:id="rId25"/>
    <p:sldId id="1039" r:id="rId26"/>
    <p:sldId id="2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00"/>
  </p:normalViewPr>
  <p:slideViewPr>
    <p:cSldViewPr snapToGrid="0">
      <p:cViewPr varScale="1">
        <p:scale>
          <a:sx n="64" d="100"/>
          <a:sy n="64" d="100"/>
        </p:scale>
        <p:origin x="9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2.wdp"/><Relationship Id="rId7" Type="http://schemas.microsoft.com/office/2007/relationships/hdphoto" Target="../media/hdphoto13.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37.png"/><Relationship Id="rId11" Type="http://schemas.microsoft.com/office/2007/relationships/hdphoto" Target="../media/hdphoto15.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9.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14.wdp"/><Relationship Id="rId14" Type="http://schemas.openxmlformats.org/officeDocument/2006/relationships/image" Target="../media/image32.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2.wdp"/><Relationship Id="rId7" Type="http://schemas.microsoft.com/office/2007/relationships/hdphoto" Target="../media/hdphoto13.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37.png"/><Relationship Id="rId11" Type="http://schemas.microsoft.com/office/2007/relationships/hdphoto" Target="../media/hdphoto15.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9.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14.wdp"/><Relationship Id="rId14" Type="http://schemas.openxmlformats.org/officeDocument/2006/relationships/image" Target="../media/image3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2.wdp"/><Relationship Id="rId7" Type="http://schemas.microsoft.com/office/2007/relationships/hdphoto" Target="../media/hdphoto13.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37.png"/><Relationship Id="rId11" Type="http://schemas.microsoft.com/office/2007/relationships/hdphoto" Target="../media/hdphoto15.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9.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14.wdp"/><Relationship Id="rId14" Type="http://schemas.openxmlformats.org/officeDocument/2006/relationships/image" Target="../media/image32.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2.wdp"/><Relationship Id="rId7" Type="http://schemas.microsoft.com/office/2007/relationships/hdphoto" Target="../media/hdphoto13.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6.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37.png"/><Relationship Id="rId11" Type="http://schemas.microsoft.com/office/2007/relationships/hdphoto" Target="../media/hdphoto15.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9.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14.wdp"/><Relationship Id="rId14" Type="http://schemas.openxmlformats.org/officeDocument/2006/relationships/image" Target="../media/image32.png"/></Relationships>
</file>

<file path=ppt/slideLayouts/_rels/slideLayout39.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38.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13.wdp"/><Relationship Id="rId11" Type="http://schemas.openxmlformats.org/officeDocument/2006/relationships/image" Target="../media/image31.png"/><Relationship Id="rId5" Type="http://schemas.openxmlformats.org/officeDocument/2006/relationships/image" Target="../media/image37.png"/><Relationship Id="rId15" Type="http://schemas.openxmlformats.org/officeDocument/2006/relationships/image" Target="../media/image33.png"/><Relationship Id="rId10" Type="http://schemas.microsoft.com/office/2007/relationships/hdphoto" Target="../media/hdphoto15.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9.png"/><Relationship Id="rId14" Type="http://schemas.microsoft.com/office/2007/relationships/hdphoto" Target="../media/hdphoto8.wdp"/></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microsoft.com/office/2007/relationships/hdphoto" Target="../media/hdphoto2.wdp"/><Relationship Id="rId2" Type="http://schemas.openxmlformats.org/officeDocument/2006/relationships/image" Target="../media/image4.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microsoft.com/office/2007/relationships/hdphoto" Target="../media/hdphoto1.wdp"/></Relationships>
</file>

<file path=ppt/slideLayouts/_rels/slideLayout40.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38.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13.wdp"/><Relationship Id="rId11" Type="http://schemas.openxmlformats.org/officeDocument/2006/relationships/image" Target="../media/image31.png"/><Relationship Id="rId5" Type="http://schemas.openxmlformats.org/officeDocument/2006/relationships/image" Target="../media/image37.png"/><Relationship Id="rId15" Type="http://schemas.openxmlformats.org/officeDocument/2006/relationships/image" Target="../media/image33.png"/><Relationship Id="rId10" Type="http://schemas.microsoft.com/office/2007/relationships/hdphoto" Target="../media/hdphoto15.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9.png"/><Relationship Id="rId14" Type="http://schemas.microsoft.com/office/2007/relationships/hdphoto" Target="../media/hdphoto8.wdp"/></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131871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26417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962151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59134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286531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885669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11519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9D345-A9A7-AD41-946D-ABEED134E164}"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FC8E68-DDB0-A441-9AEF-924E79154BFC}" type="slidenum">
              <a:rPr lang="en-US" smtClean="0"/>
              <a:t>‹#›</a:t>
            </a:fld>
            <a:endParaRPr lang="en-US"/>
          </a:p>
        </p:txBody>
      </p:sp>
    </p:spTree>
    <p:extLst>
      <p:ext uri="{BB962C8B-B14F-4D97-AF65-F5344CB8AC3E}">
        <p14:creationId xmlns:p14="http://schemas.microsoft.com/office/powerpoint/2010/main" val="2716749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58113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06163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791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691950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5611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4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62543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85192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78726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43286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56772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5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27543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6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71298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76112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5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7034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194441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654761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2F09D345-A9A7-AD41-946D-ABEED134E164}" type="datetimeFigureOut">
              <a:rPr lang="en-US" smtClean="0"/>
              <a:t>2/14/2025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1FC8E68-DDB0-A441-9AEF-924E79154BFC}" type="slidenum">
              <a:rPr lang="en-US" smtClean="0"/>
              <a:t>‹#›</a:t>
            </a:fld>
            <a:endParaRPr lang="en-US"/>
          </a:p>
        </p:txBody>
      </p:sp>
    </p:spTree>
    <p:extLst>
      <p:ext uri="{BB962C8B-B14F-4D97-AF65-F5344CB8AC3E}">
        <p14:creationId xmlns:p14="http://schemas.microsoft.com/office/powerpoint/2010/main" val="85873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9C5D-A778-192F-4C66-37E1E5DAD4A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9242CF2-46CD-775F-1010-053EE872A3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8F6C264-E82F-D444-4106-B6D6456EC0BA}"/>
              </a:ext>
            </a:extLst>
          </p:cNvPr>
          <p:cNvSpPr>
            <a:spLocks noGrp="1"/>
          </p:cNvSpPr>
          <p:nvPr>
            <p:ph type="dt" sz="half" idx="10"/>
          </p:nvPr>
        </p:nvSpPr>
        <p:spPr/>
        <p:txBody>
          <a:bodyPr/>
          <a:lstStyle/>
          <a:p>
            <a:fld id="{2F09D345-A9A7-AD41-946D-ABEED134E164}" type="datetimeFigureOut">
              <a:rPr lang="en-US" smtClean="0"/>
              <a:t>2/14/2025</a:t>
            </a:fld>
            <a:endParaRPr lang="en-US"/>
          </a:p>
        </p:txBody>
      </p:sp>
      <p:sp>
        <p:nvSpPr>
          <p:cNvPr id="5" name="Footer Placeholder 4">
            <a:extLst>
              <a:ext uri="{FF2B5EF4-FFF2-40B4-BE49-F238E27FC236}">
                <a16:creationId xmlns:a16="http://schemas.microsoft.com/office/drawing/2014/main" id="{0C701082-2AE2-1937-F11E-825BBE404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5E94E-F9D4-BB4A-328C-F3F654D77B04}"/>
              </a:ext>
            </a:extLst>
          </p:cNvPr>
          <p:cNvSpPr>
            <a:spLocks noGrp="1"/>
          </p:cNvSpPr>
          <p:nvPr>
            <p:ph type="sldNum" sz="quarter" idx="12"/>
          </p:nvPr>
        </p:nvSpPr>
        <p:spPr/>
        <p:txBody>
          <a:bodyPr/>
          <a:lstStyle/>
          <a:p>
            <a:fld id="{A1FC8E68-DDB0-A441-9AEF-924E79154BFC}" type="slidenum">
              <a:rPr lang="en-US" smtClean="0"/>
              <a:t>‹#›</a:t>
            </a:fld>
            <a:endParaRPr lang="en-US"/>
          </a:p>
        </p:txBody>
      </p:sp>
    </p:spTree>
    <p:extLst>
      <p:ext uri="{BB962C8B-B14F-4D97-AF65-F5344CB8AC3E}">
        <p14:creationId xmlns:p14="http://schemas.microsoft.com/office/powerpoint/2010/main" val="969199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ALT Retrieve">
    <p:spTree>
      <p:nvGrpSpPr>
        <p:cNvPr id="1" name=""/>
        <p:cNvGrpSpPr/>
        <p:nvPr/>
      </p:nvGrpSpPr>
      <p:grpSpPr>
        <a:xfrm>
          <a:off x="0" y="0"/>
          <a:ext cx="0" cy="0"/>
          <a:chOff x="0" y="0"/>
          <a:chExt cx="0" cy="0"/>
        </a:xfrm>
      </p:grpSpPr>
      <p:sp>
        <p:nvSpPr>
          <p:cNvPr id="40" name="Rectangle 3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RETRIEVE</a:t>
            </a:r>
            <a:endParaRPr lang="en-GB" sz="12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43" name="Chevron 42"/>
          <p:cNvSpPr/>
          <p:nvPr/>
        </p:nvSpPr>
        <p:spPr>
          <a:xfrm>
            <a:off x="5600493"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700"/>
            </a:lvl1pPr>
          </a:lstStyle>
          <a:p>
            <a:pPr lvl="0"/>
            <a:r>
              <a:rPr lang="en-GB"/>
              <a:t>Click to edit Master text styles</a:t>
            </a:r>
          </a:p>
        </p:txBody>
      </p:sp>
      <p:sp>
        <p:nvSpPr>
          <p:cNvPr id="9" name="Content Placeholder 6"/>
          <p:cNvSpPr>
            <a:spLocks noGrp="1"/>
          </p:cNvSpPr>
          <p:nvPr>
            <p:ph sz="quarter" idx="11"/>
          </p:nvPr>
        </p:nvSpPr>
        <p:spPr>
          <a:xfrm>
            <a:off x="287339"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57951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ALT Instruct">
    <p:spTree>
      <p:nvGrpSpPr>
        <p:cNvPr id="1" name=""/>
        <p:cNvGrpSpPr/>
        <p:nvPr/>
      </p:nvGrpSpPr>
      <p:grpSpPr>
        <a:xfrm>
          <a:off x="0" y="0"/>
          <a:ext cx="0" cy="0"/>
          <a:chOff x="0" y="0"/>
          <a:chExt cx="0" cy="0"/>
        </a:xfrm>
      </p:grpSpPr>
      <p:sp>
        <p:nvSpPr>
          <p:cNvPr id="40" name="Rectangle 3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INSTRUCT</a:t>
            </a:r>
          </a:p>
        </p:txBody>
      </p:sp>
      <p:sp>
        <p:nvSpPr>
          <p:cNvPr id="43" name="Chevron 42"/>
          <p:cNvSpPr/>
          <p:nvPr/>
        </p:nvSpPr>
        <p:spPr>
          <a:xfrm>
            <a:off x="5600493"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700"/>
            </a:lvl1pPr>
          </a:lstStyle>
          <a:p>
            <a:pPr lvl="0"/>
            <a:r>
              <a:rPr lang="en-GB"/>
              <a:t>Click to edit Master text styles</a:t>
            </a:r>
          </a:p>
        </p:txBody>
      </p:sp>
      <p:sp>
        <p:nvSpPr>
          <p:cNvPr id="12" name="Content Placeholder 6"/>
          <p:cNvSpPr>
            <a:spLocks noGrp="1"/>
          </p:cNvSpPr>
          <p:nvPr>
            <p:ph sz="quarter" idx="11"/>
          </p:nvPr>
        </p:nvSpPr>
        <p:spPr>
          <a:xfrm>
            <a:off x="287339"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61046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7_ALT Practis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876430748"/>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5"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598841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8_ALT Practis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876430748"/>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5"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40764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9_ALT Practis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876430748"/>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5"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82255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0_ALT Practis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PRACTISE</a:t>
            </a:r>
            <a:endParaRPr lang="en-GB" sz="12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SECURE</a:t>
            </a:r>
            <a:endParaRPr lang="en-GB" sz="1200" b="0" dirty="0">
              <a:solidFill>
                <a:schemeClr val="bg1"/>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2876430748"/>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3"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5"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27971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ALT Secur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SECURE</a:t>
            </a:r>
            <a:endParaRPr lang="en-GB" sz="1200" b="1" dirty="0">
              <a:solidFill>
                <a:srgbClr val="0B5196"/>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1820869425"/>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3"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4"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817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cons for dual cod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D1D431-64BC-7E79-75B8-81D052192A31}"/>
              </a:ext>
            </a:extLst>
          </p:cNvPr>
          <p:cNvSpPr>
            <a:spLocks noGrp="1"/>
          </p:cNvSpPr>
          <p:nvPr>
            <p:ph type="ctrTitle"/>
          </p:nvPr>
        </p:nvSpPr>
        <p:spPr>
          <a:xfrm>
            <a:off x="1467884" y="0"/>
            <a:ext cx="9144000" cy="571501"/>
          </a:xfrm>
          <a:prstGeom prst="rect">
            <a:avLst/>
          </a:prstGeom>
        </p:spPr>
        <p:txBody>
          <a:bodyPr>
            <a:normAutofit fontScale="90000"/>
          </a:bodyPr>
          <a:lstStyle/>
          <a:p>
            <a:r>
              <a:rPr lang="en-GB" sz="4000" b="1"/>
              <a:t>Click to edit Master title style</a:t>
            </a:r>
            <a:endParaRPr lang="en-GB" sz="4000" b="1" dirty="0"/>
          </a:p>
        </p:txBody>
      </p:sp>
      <p:sp>
        <p:nvSpPr>
          <p:cNvPr id="4" name="Subtitle 2">
            <a:extLst>
              <a:ext uri="{FF2B5EF4-FFF2-40B4-BE49-F238E27FC236}">
                <a16:creationId xmlns:a16="http://schemas.microsoft.com/office/drawing/2014/main" id="{931B4B34-F59E-0275-70A2-FBD94B54F641}"/>
              </a:ext>
            </a:extLst>
          </p:cNvPr>
          <p:cNvSpPr>
            <a:spLocks noGrp="1"/>
          </p:cNvSpPr>
          <p:nvPr>
            <p:ph type="subTitle" idx="1"/>
          </p:nvPr>
        </p:nvSpPr>
        <p:spPr>
          <a:xfrm>
            <a:off x="956103" y="1232443"/>
            <a:ext cx="1651000" cy="449262"/>
          </a:xfrm>
          <a:prstGeom prst="rect">
            <a:avLst/>
          </a:prstGeom>
        </p:spPr>
        <p:txBody>
          <a:bodyPr/>
          <a:lstStyle/>
          <a:p>
            <a:r>
              <a:rPr lang="en-GB"/>
              <a:t>Click to edit Master subtitle style</a:t>
            </a:r>
          </a:p>
        </p:txBody>
      </p:sp>
      <p:pic>
        <p:nvPicPr>
          <p:cNvPr id="5" name="Picture 4" descr="pen and paper Icon 2473397">
            <a:extLst>
              <a:ext uri="{FF2B5EF4-FFF2-40B4-BE49-F238E27FC236}">
                <a16:creationId xmlns:a16="http://schemas.microsoft.com/office/drawing/2014/main" id="{E38BBC13-38E4-2B8E-3FFF-1367DC3E4A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76" y="1132786"/>
            <a:ext cx="635227" cy="63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hink bubble Icon 2997468">
            <a:extLst>
              <a:ext uri="{FF2B5EF4-FFF2-40B4-BE49-F238E27FC236}">
                <a16:creationId xmlns:a16="http://schemas.microsoft.com/office/drawing/2014/main" id="{32D325E6-6AB4-0D29-2B58-09CB8CBC7E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219" y="2418860"/>
            <a:ext cx="908540" cy="90854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BE04D973-B9A2-D7A2-0B6A-C224C32BDA21}"/>
              </a:ext>
            </a:extLst>
          </p:cNvPr>
          <p:cNvSpPr txBox="1">
            <a:spLocks/>
          </p:cNvSpPr>
          <p:nvPr/>
        </p:nvSpPr>
        <p:spPr>
          <a:xfrm>
            <a:off x="956103"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Reflect</a:t>
            </a:r>
          </a:p>
        </p:txBody>
      </p:sp>
      <p:pic>
        <p:nvPicPr>
          <p:cNvPr id="8" name="Picture 2" descr="lightbulb Icon 1262982">
            <a:extLst>
              <a:ext uri="{FF2B5EF4-FFF2-40B4-BE49-F238E27FC236}">
                <a16:creationId xmlns:a16="http://schemas.microsoft.com/office/drawing/2014/main" id="{7F4DCF54-7D6A-B1AE-E9AA-55A84DD51A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52" y="3791243"/>
            <a:ext cx="883407" cy="90377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7FD66DDE-ADE5-A09A-8172-72FAF252EFA4}"/>
              </a:ext>
            </a:extLst>
          </p:cNvPr>
          <p:cNvSpPr txBox="1">
            <a:spLocks/>
          </p:cNvSpPr>
          <p:nvPr/>
        </p:nvSpPr>
        <p:spPr>
          <a:xfrm>
            <a:off x="956103"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Activate</a:t>
            </a:r>
          </a:p>
        </p:txBody>
      </p:sp>
      <p:pic>
        <p:nvPicPr>
          <p:cNvPr id="10" name="Picture 2" descr="Pen Icon 3406116">
            <a:extLst>
              <a:ext uri="{FF2B5EF4-FFF2-40B4-BE49-F238E27FC236}">
                <a16:creationId xmlns:a16="http://schemas.microsoft.com/office/drawing/2014/main" id="{2BC1BF69-87EE-5B2B-F231-7E09C90C1A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91" y="5186948"/>
            <a:ext cx="838396" cy="83839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A7351FAB-3499-2CDF-6E8C-19D4E1F5CB5E}"/>
              </a:ext>
            </a:extLst>
          </p:cNvPr>
          <p:cNvSpPr txBox="1">
            <a:spLocks/>
          </p:cNvSpPr>
          <p:nvPr/>
        </p:nvSpPr>
        <p:spPr>
          <a:xfrm>
            <a:off x="956103" y="5400158"/>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Summarise</a:t>
            </a:r>
          </a:p>
        </p:txBody>
      </p:sp>
      <p:pic>
        <p:nvPicPr>
          <p:cNvPr id="12" name="Picture 4" descr="Speech Bubble Icon 800850">
            <a:extLst>
              <a:ext uri="{FF2B5EF4-FFF2-40B4-BE49-F238E27FC236}">
                <a16:creationId xmlns:a16="http://schemas.microsoft.com/office/drawing/2014/main" id="{05AE22C3-04DF-DC1B-A6CF-636DC47CBA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2425" y="1070149"/>
            <a:ext cx="708497" cy="708497"/>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FE4C3105-44AD-E949-B286-566060F6291C}"/>
              </a:ext>
            </a:extLst>
          </p:cNvPr>
          <p:cNvSpPr txBox="1">
            <a:spLocks/>
          </p:cNvSpPr>
          <p:nvPr/>
        </p:nvSpPr>
        <p:spPr>
          <a:xfrm>
            <a:off x="3674000" y="119976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Explain</a:t>
            </a:r>
          </a:p>
        </p:txBody>
      </p:sp>
      <p:pic>
        <p:nvPicPr>
          <p:cNvPr id="14" name="Picture 2" descr="speech Icon 509344">
            <a:extLst>
              <a:ext uri="{FF2B5EF4-FFF2-40B4-BE49-F238E27FC236}">
                <a16:creationId xmlns:a16="http://schemas.microsoft.com/office/drawing/2014/main" id="{C6D9BC7C-4D54-FA60-661A-638D3BDCF12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0869" y="2343408"/>
            <a:ext cx="780053" cy="780053"/>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a:extLst>
              <a:ext uri="{FF2B5EF4-FFF2-40B4-BE49-F238E27FC236}">
                <a16:creationId xmlns:a16="http://schemas.microsoft.com/office/drawing/2014/main" id="{F8AA3190-4D67-D470-71B1-FD4A51CBD0A5}"/>
              </a:ext>
            </a:extLst>
          </p:cNvPr>
          <p:cNvSpPr txBox="1">
            <a:spLocks/>
          </p:cNvSpPr>
          <p:nvPr/>
        </p:nvSpPr>
        <p:spPr>
          <a:xfrm>
            <a:off x="3630922" y="252247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Present</a:t>
            </a:r>
          </a:p>
        </p:txBody>
      </p:sp>
      <p:pic>
        <p:nvPicPr>
          <p:cNvPr id="16" name="Picture 15">
            <a:extLst>
              <a:ext uri="{FF2B5EF4-FFF2-40B4-BE49-F238E27FC236}">
                <a16:creationId xmlns:a16="http://schemas.microsoft.com/office/drawing/2014/main" id="{B30DFD04-9601-27E8-B1BE-DAD178DC416D}"/>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662638" y="3638606"/>
            <a:ext cx="1181910" cy="1184067"/>
          </a:xfrm>
          <a:prstGeom prst="rect">
            <a:avLst/>
          </a:prstGeom>
        </p:spPr>
      </p:pic>
      <p:sp>
        <p:nvSpPr>
          <p:cNvPr id="17" name="Subtitle 2">
            <a:extLst>
              <a:ext uri="{FF2B5EF4-FFF2-40B4-BE49-F238E27FC236}">
                <a16:creationId xmlns:a16="http://schemas.microsoft.com/office/drawing/2014/main" id="{4EF396C9-E864-6AC0-8BA4-FC3286D7F8E5}"/>
              </a:ext>
            </a:extLst>
          </p:cNvPr>
          <p:cNvSpPr txBox="1">
            <a:spLocks/>
          </p:cNvSpPr>
          <p:nvPr/>
        </p:nvSpPr>
        <p:spPr>
          <a:xfrm>
            <a:off x="369499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Discuss</a:t>
            </a:r>
          </a:p>
        </p:txBody>
      </p:sp>
      <p:pic>
        <p:nvPicPr>
          <p:cNvPr id="18" name="Picture 17">
            <a:extLst>
              <a:ext uri="{FF2B5EF4-FFF2-40B4-BE49-F238E27FC236}">
                <a16:creationId xmlns:a16="http://schemas.microsoft.com/office/drawing/2014/main" id="{2FB6A4DD-115B-D992-0063-B037640BF38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2751539" y="4992185"/>
            <a:ext cx="1181910" cy="1190459"/>
          </a:xfrm>
          <a:prstGeom prst="rect">
            <a:avLst/>
          </a:prstGeom>
        </p:spPr>
      </p:pic>
      <p:sp>
        <p:nvSpPr>
          <p:cNvPr id="19" name="Subtitle 2">
            <a:extLst>
              <a:ext uri="{FF2B5EF4-FFF2-40B4-BE49-F238E27FC236}">
                <a16:creationId xmlns:a16="http://schemas.microsoft.com/office/drawing/2014/main" id="{13886359-B65B-1E47-8674-CE9B139EEDC3}"/>
              </a:ext>
            </a:extLst>
          </p:cNvPr>
          <p:cNvSpPr txBox="1">
            <a:spLocks/>
          </p:cNvSpPr>
          <p:nvPr/>
        </p:nvSpPr>
        <p:spPr>
          <a:xfrm>
            <a:off x="3674000" y="541079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Recall</a:t>
            </a:r>
          </a:p>
        </p:txBody>
      </p:sp>
      <p:pic>
        <p:nvPicPr>
          <p:cNvPr id="20" name="Picture 19">
            <a:extLst>
              <a:ext uri="{FF2B5EF4-FFF2-40B4-BE49-F238E27FC236}">
                <a16:creationId xmlns:a16="http://schemas.microsoft.com/office/drawing/2014/main" id="{58903CD6-99E6-7B76-B4A7-9FCF82F7E89F}"/>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5703582" y="801729"/>
            <a:ext cx="1139972" cy="1043907"/>
          </a:xfrm>
          <a:prstGeom prst="rect">
            <a:avLst/>
          </a:prstGeom>
        </p:spPr>
      </p:pic>
      <p:sp>
        <p:nvSpPr>
          <p:cNvPr id="21" name="Subtitle 2">
            <a:extLst>
              <a:ext uri="{FF2B5EF4-FFF2-40B4-BE49-F238E27FC236}">
                <a16:creationId xmlns:a16="http://schemas.microsoft.com/office/drawing/2014/main" id="{DBDA8053-1BA8-5B3D-DA6A-1BD351B732ED}"/>
              </a:ext>
            </a:extLst>
          </p:cNvPr>
          <p:cNvSpPr txBox="1">
            <a:spLocks/>
          </p:cNvSpPr>
          <p:nvPr/>
        </p:nvSpPr>
        <p:spPr>
          <a:xfrm>
            <a:off x="6855632" y="1176528"/>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Organise</a:t>
            </a:r>
          </a:p>
        </p:txBody>
      </p:sp>
      <p:pic>
        <p:nvPicPr>
          <p:cNvPr id="22" name="Picture 21">
            <a:extLst>
              <a:ext uri="{FF2B5EF4-FFF2-40B4-BE49-F238E27FC236}">
                <a16:creationId xmlns:a16="http://schemas.microsoft.com/office/drawing/2014/main" id="{4066DCF7-E117-0508-8275-CE09D4BCCB87}"/>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5556299" y="2123069"/>
            <a:ext cx="1287255" cy="1226810"/>
          </a:xfrm>
          <a:prstGeom prst="rect">
            <a:avLst/>
          </a:prstGeom>
        </p:spPr>
      </p:pic>
      <p:sp>
        <p:nvSpPr>
          <p:cNvPr id="23" name="Subtitle 2">
            <a:extLst>
              <a:ext uri="{FF2B5EF4-FFF2-40B4-BE49-F238E27FC236}">
                <a16:creationId xmlns:a16="http://schemas.microsoft.com/office/drawing/2014/main" id="{5FF4F375-A387-7188-D477-9B5DF712BBC8}"/>
              </a:ext>
            </a:extLst>
          </p:cNvPr>
          <p:cNvSpPr txBox="1">
            <a:spLocks/>
          </p:cNvSpPr>
          <p:nvPr/>
        </p:nvSpPr>
        <p:spPr>
          <a:xfrm>
            <a:off x="6855632"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Compare</a:t>
            </a:r>
          </a:p>
        </p:txBody>
      </p:sp>
      <p:pic>
        <p:nvPicPr>
          <p:cNvPr id="24" name="Picture 23">
            <a:extLst>
              <a:ext uri="{FF2B5EF4-FFF2-40B4-BE49-F238E27FC236}">
                <a16:creationId xmlns:a16="http://schemas.microsoft.com/office/drawing/2014/main" id="{1CD980B7-BB79-A877-E46D-84FEDC43A50D}"/>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5638347" y="3637641"/>
            <a:ext cx="1217285" cy="1239065"/>
          </a:xfrm>
          <a:prstGeom prst="rect">
            <a:avLst/>
          </a:prstGeom>
        </p:spPr>
      </p:pic>
      <p:sp>
        <p:nvSpPr>
          <p:cNvPr id="25" name="Subtitle 2">
            <a:extLst>
              <a:ext uri="{FF2B5EF4-FFF2-40B4-BE49-F238E27FC236}">
                <a16:creationId xmlns:a16="http://schemas.microsoft.com/office/drawing/2014/main" id="{33C7E8CB-1F8A-5783-0CA3-31F324218127}"/>
              </a:ext>
            </a:extLst>
          </p:cNvPr>
          <p:cNvSpPr txBox="1">
            <a:spLocks/>
          </p:cNvSpPr>
          <p:nvPr/>
        </p:nvSpPr>
        <p:spPr>
          <a:xfrm>
            <a:off x="6800899"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Predict</a:t>
            </a:r>
          </a:p>
        </p:txBody>
      </p:sp>
      <p:pic>
        <p:nvPicPr>
          <p:cNvPr id="26" name="Picture 2" descr="Vocabulary Icon Vector Isolated On White Background, Vocabulary Transparent  Sign Royalty Free Cliparts, Vectors, And Stock Illustration. Image  111598016.">
            <a:extLst>
              <a:ext uri="{FF2B5EF4-FFF2-40B4-BE49-F238E27FC236}">
                <a16:creationId xmlns:a16="http://schemas.microsoft.com/office/drawing/2014/main" id="{AC16B857-F2FD-4B53-9F49-F87A92229675}"/>
              </a:ext>
            </a:extLst>
          </p:cNvPr>
          <p:cNvPicPr>
            <a:picLocks noChangeAspect="1" noChangeArrowheads="1"/>
          </p:cNvPicPr>
          <p:nvPr/>
        </p:nvPicPr>
        <p:blipFill>
          <a:blip r:embed="rId13" cstate="print">
            <a:biLevel thresh="75000"/>
            <a:extLst>
              <a:ext uri="{BEBA8EAE-BF5A-486C-A8C5-ECC9F3942E4B}">
                <a14:imgProps xmlns:a14="http://schemas.microsoft.com/office/drawing/2010/main">
                  <a14:imgLayer r:embed="rId14">
                    <a14:imgEffect>
                      <a14:backgroundRemoval t="692" b="100000" l="0" r="100000">
                        <a14:foregroundMark x1="32846" y1="47615" x2="35462" y2="43462"/>
                        <a14:foregroundMark x1="57308" y1="36692" x2="60462" y2="36538"/>
                        <a14:foregroundMark x1="57846" y1="42154" x2="61615" y2="42385"/>
                        <a14:foregroundMark x1="58769" y1="47462" x2="63077" y2="47615"/>
                        <a14:foregroundMark x1="58769" y1="52692" x2="62769" y2="52154"/>
                        <a14:foregroundMark x1="58615" y1="60231" x2="63077" y2="60231"/>
                        <a14:foregroundMark x1="37692" y1="61538" x2="42231" y2="61538"/>
                        <a14:foregroundMark x1="37154" y1="66615" x2="42231" y2="66846"/>
                        <a14:foregroundMark x1="38077" y1="71923" x2="42000" y2="71538"/>
                        <a14:foregroundMark x1="37154" y1="77385" x2="44077" y2="77385"/>
                      </a14:backgroundRemoval>
                    </a14:imgEffect>
                  </a14:imgLayer>
                </a14:imgProps>
              </a:ext>
              <a:ext uri="{28A0092B-C50C-407E-A947-70E740481C1C}">
                <a14:useLocalDpi xmlns:a14="http://schemas.microsoft.com/office/drawing/2010/main" val="0"/>
              </a:ext>
            </a:extLst>
          </a:blip>
          <a:srcRect/>
          <a:stretch>
            <a:fillRect/>
          </a:stretch>
        </p:blipFill>
        <p:spPr bwMode="auto">
          <a:xfrm>
            <a:off x="5556299" y="4972956"/>
            <a:ext cx="1338372" cy="1338372"/>
          </a:xfrm>
          <a:prstGeom prst="rect">
            <a:avLst/>
          </a:prstGeom>
          <a:noFill/>
          <a:extLst>
            <a:ext uri="{909E8E84-426E-40DD-AFC4-6F175D3DCCD1}">
              <a14:hiddenFill xmlns:a14="http://schemas.microsoft.com/office/drawing/2010/main">
                <a:solidFill>
                  <a:srgbClr val="FFFFFF"/>
                </a:solidFill>
              </a14:hiddenFill>
            </a:ext>
          </a:extLst>
        </p:spPr>
      </p:pic>
      <p:sp>
        <p:nvSpPr>
          <p:cNvPr id="27" name="Subtitle 2">
            <a:extLst>
              <a:ext uri="{FF2B5EF4-FFF2-40B4-BE49-F238E27FC236}">
                <a16:creationId xmlns:a16="http://schemas.microsoft.com/office/drawing/2014/main" id="{F2023999-1BAD-0971-BF87-1801D7A86F09}"/>
              </a:ext>
            </a:extLst>
          </p:cNvPr>
          <p:cNvSpPr txBox="1">
            <a:spLocks/>
          </p:cNvSpPr>
          <p:nvPr/>
        </p:nvSpPr>
        <p:spPr>
          <a:xfrm>
            <a:off x="6800899" y="5381515"/>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Vocabulary</a:t>
            </a:r>
          </a:p>
        </p:txBody>
      </p:sp>
      <p:pic>
        <p:nvPicPr>
          <p:cNvPr id="28" name="Picture 27">
            <a:extLst>
              <a:ext uri="{FF2B5EF4-FFF2-40B4-BE49-F238E27FC236}">
                <a16:creationId xmlns:a16="http://schemas.microsoft.com/office/drawing/2014/main" id="{17C6379E-FDEF-0B1A-A48B-FDD7CE7679FB}"/>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8697544" y="763361"/>
            <a:ext cx="1143972" cy="1082275"/>
          </a:xfrm>
          <a:prstGeom prst="rect">
            <a:avLst/>
          </a:prstGeom>
        </p:spPr>
      </p:pic>
      <p:sp>
        <p:nvSpPr>
          <p:cNvPr id="29" name="Subtitle 2">
            <a:extLst>
              <a:ext uri="{FF2B5EF4-FFF2-40B4-BE49-F238E27FC236}">
                <a16:creationId xmlns:a16="http://schemas.microsoft.com/office/drawing/2014/main" id="{904693E4-D97B-0F3E-3E4B-2A18A17482F0}"/>
              </a:ext>
            </a:extLst>
          </p:cNvPr>
          <p:cNvSpPr txBox="1">
            <a:spLocks/>
          </p:cNvSpPr>
          <p:nvPr/>
        </p:nvSpPr>
        <p:spPr>
          <a:xfrm>
            <a:off x="9942618" y="1176528"/>
            <a:ext cx="1651000" cy="44926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Big Question</a:t>
            </a:r>
          </a:p>
        </p:txBody>
      </p:sp>
      <p:pic>
        <p:nvPicPr>
          <p:cNvPr id="30" name="Picture 2" descr="Evaluation icon vector sign and symbol isolated on white background,  Evaluation logo concept Stock Vector | Adobe Stock">
            <a:extLst>
              <a:ext uri="{FF2B5EF4-FFF2-40B4-BE49-F238E27FC236}">
                <a16:creationId xmlns:a16="http://schemas.microsoft.com/office/drawing/2014/main" id="{37E48B3A-8DD6-302C-F7C2-CF4DCA00BC0D}"/>
              </a:ext>
            </a:extLst>
          </p:cNvPr>
          <p:cNvPicPr>
            <a:picLocks noChangeAspect="1" noChangeArrowheads="1"/>
          </p:cNvPicPr>
          <p:nvPr/>
        </p:nvPicPr>
        <p:blipFill>
          <a:blip r:embed="rId16" cstate="print">
            <a:biLevel thresh="75000"/>
            <a:extLst>
              <a:ext uri="{BEBA8EAE-BF5A-486C-A8C5-ECC9F3942E4B}">
                <a14:imgProps xmlns:a14="http://schemas.microsoft.com/office/drawing/2010/main">
                  <a14:imgLayer r:embed="rId17">
                    <a14:imgEffect>
                      <a14:backgroundRemoval t="0" b="83900" l="0" r="100000">
                        <a14:foregroundMark x1="41800" y1="10500" x2="44000" y2="9000"/>
                        <a14:foregroundMark x1="46600" y1="11400" x2="47700" y2="11600"/>
                        <a14:foregroundMark x1="54200" y1="31000" x2="56300" y2="32200"/>
                        <a14:foregroundMark x1="39200" y1="38100" x2="40700" y2="36800"/>
                        <a14:foregroundMark x1="71800" y1="59000" x2="72900" y2="59500"/>
                        <a14:foregroundMark x1="22000" y1="25800" x2="23500" y2="25500"/>
                        <a14:foregroundMark x1="23100" y1="42300" x2="24400" y2="42100"/>
                        <a14:foregroundMark x1="22600" y1="58800" x2="23300" y2="58800"/>
                        <a14:backgroundMark x1="46200" y1="14700" x2="45800" y2="12700"/>
                      </a14:backgroundRemoval>
                    </a14:imgEffect>
                  </a14:imgLayer>
                </a14:imgProps>
              </a:ext>
              <a:ext uri="{28A0092B-C50C-407E-A947-70E740481C1C}">
                <a14:useLocalDpi xmlns:a14="http://schemas.microsoft.com/office/drawing/2010/main" val="0"/>
              </a:ext>
            </a:extLst>
          </a:blip>
          <a:srcRect/>
          <a:stretch>
            <a:fillRect/>
          </a:stretch>
        </p:blipFill>
        <p:spPr bwMode="auto">
          <a:xfrm>
            <a:off x="8768931" y="2189578"/>
            <a:ext cx="1367104" cy="1367104"/>
          </a:xfrm>
          <a:prstGeom prst="rect">
            <a:avLst/>
          </a:prstGeom>
          <a:noFill/>
          <a:extLst>
            <a:ext uri="{909E8E84-426E-40DD-AFC4-6F175D3DCCD1}">
              <a14:hiddenFill xmlns:a14="http://schemas.microsoft.com/office/drawing/2010/main">
                <a:solidFill>
                  <a:srgbClr val="FFFFFF"/>
                </a:solidFill>
              </a14:hiddenFill>
            </a:ext>
          </a:extLst>
        </p:spPr>
      </p:pic>
      <p:sp>
        <p:nvSpPr>
          <p:cNvPr id="31" name="Subtitle 2">
            <a:extLst>
              <a:ext uri="{FF2B5EF4-FFF2-40B4-BE49-F238E27FC236}">
                <a16:creationId xmlns:a16="http://schemas.microsoft.com/office/drawing/2014/main" id="{D4DE0248-B2C4-5C29-5D07-8F8F908E22FD}"/>
              </a:ext>
            </a:extLst>
          </p:cNvPr>
          <p:cNvSpPr txBox="1">
            <a:spLocks/>
          </p:cNvSpPr>
          <p:nvPr/>
        </p:nvSpPr>
        <p:spPr>
          <a:xfrm>
            <a:off x="9841516" y="2648499"/>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Arial"/>
                <a:ea typeface="+mn-ea"/>
                <a:cs typeface="+mn-cs"/>
              </a:rPr>
              <a:t>Evaluate</a:t>
            </a:r>
          </a:p>
        </p:txBody>
      </p:sp>
      <p:pic>
        <p:nvPicPr>
          <p:cNvPr id="32" name="Picture 31">
            <a:extLst>
              <a:ext uri="{FF2B5EF4-FFF2-40B4-BE49-F238E27FC236}">
                <a16:creationId xmlns:a16="http://schemas.microsoft.com/office/drawing/2014/main" id="{243A3AAE-70F6-0438-4AE6-EFC49EEF927A}"/>
              </a:ext>
            </a:extLst>
          </p:cNvPr>
          <p:cNvPicPr>
            <a:picLocks noChangeAspect="1"/>
          </p:cNvPicPr>
          <p:nvPr/>
        </p:nvPicPr>
        <p:blipFill>
          <a:blip r:embed="rId18" cstate="print">
            <a:duotone>
              <a:prstClr val="black"/>
              <a:srgbClr val="F6D861">
                <a:tint val="45000"/>
                <a:satMod val="400000"/>
              </a:srgbClr>
            </a:duotone>
            <a:extLst>
              <a:ext uri="{28A0092B-C50C-407E-A947-70E740481C1C}">
                <a14:useLocalDpi xmlns:a14="http://schemas.microsoft.com/office/drawing/2010/main" val="0"/>
              </a:ext>
            </a:extLst>
          </a:blip>
          <a:stretch>
            <a:fillRect/>
          </a:stretch>
        </p:blipFill>
        <p:spPr>
          <a:xfrm>
            <a:off x="8937762" y="3891413"/>
            <a:ext cx="1029442" cy="985293"/>
          </a:xfrm>
          <a:prstGeom prst="rect">
            <a:avLst/>
          </a:prstGeom>
        </p:spPr>
      </p:pic>
      <p:sp>
        <p:nvSpPr>
          <p:cNvPr id="33" name="Subtitle 2">
            <a:extLst>
              <a:ext uri="{FF2B5EF4-FFF2-40B4-BE49-F238E27FC236}">
                <a16:creationId xmlns:a16="http://schemas.microsoft.com/office/drawing/2014/main" id="{5B045B90-3FB8-EA8C-30E9-DA5040BC0287}"/>
              </a:ext>
            </a:extLst>
          </p:cNvPr>
          <p:cNvSpPr txBox="1">
            <a:spLocks/>
          </p:cNvSpPr>
          <p:nvPr/>
        </p:nvSpPr>
        <p:spPr>
          <a:xfrm>
            <a:off x="996720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Connect</a:t>
            </a:r>
          </a:p>
        </p:txBody>
      </p:sp>
    </p:spTree>
    <p:extLst>
      <p:ext uri="{BB962C8B-B14F-4D97-AF65-F5344CB8AC3E}">
        <p14:creationId xmlns:p14="http://schemas.microsoft.com/office/powerpoint/2010/main" val="2861100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_ALT Secure - Ruler">
    <p:spTree>
      <p:nvGrpSpPr>
        <p:cNvPr id="1" name=""/>
        <p:cNvGrpSpPr/>
        <p:nvPr/>
      </p:nvGrpSpPr>
      <p:grpSpPr>
        <a:xfrm>
          <a:off x="0" y="0"/>
          <a:ext cx="0" cy="0"/>
          <a:chOff x="0" y="0"/>
          <a:chExt cx="0" cy="0"/>
        </a:xfrm>
      </p:grpSpPr>
      <p:sp>
        <p:nvSpPr>
          <p:cNvPr id="10" name="Rectangle 9"/>
          <p:cNvSpPr/>
          <p:nvPr/>
        </p:nvSpPr>
        <p:spPr>
          <a:xfrm>
            <a:off x="2"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RETRIEVE</a:t>
            </a:r>
            <a:endParaRPr lang="en-GB" sz="12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INSTRUCT</a:t>
            </a:r>
          </a:p>
        </p:txBody>
      </p:sp>
      <p:sp>
        <p:nvSpPr>
          <p:cNvPr id="13" name="Chevron 12"/>
          <p:cNvSpPr/>
          <p:nvPr/>
        </p:nvSpPr>
        <p:spPr>
          <a:xfrm>
            <a:off x="5600493"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0" dirty="0">
                <a:solidFill>
                  <a:schemeClr val="bg1"/>
                </a:solidFill>
              </a:rPr>
              <a:t>PRACTISE</a:t>
            </a:r>
            <a:endParaRPr lang="en-GB" sz="12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rgbClr val="0B5196"/>
                </a:solidFill>
              </a:rPr>
              <a:t>SECURE</a:t>
            </a:r>
            <a:endParaRPr lang="en-GB" sz="1200" b="1" dirty="0">
              <a:solidFill>
                <a:srgbClr val="0B5196"/>
              </a:solidFill>
            </a:endParaRPr>
          </a:p>
        </p:txBody>
      </p:sp>
      <p:sp>
        <p:nvSpPr>
          <p:cNvPr id="15" name="Rectangle 14"/>
          <p:cNvSpPr/>
          <p:nvPr/>
        </p:nvSpPr>
        <p:spPr>
          <a:xfrm>
            <a:off x="11489909" y="-12902"/>
            <a:ext cx="696731"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1820869425"/>
              </p:ext>
            </p:extLst>
          </p:nvPr>
        </p:nvGraphicFramePr>
        <p:xfrm>
          <a:off x="11559522"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3"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1"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9"/>
            <a:ext cx="416216"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9" y="733844"/>
            <a:ext cx="397619"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7"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61"/>
            <a:ext cx="237139"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p:cNvSpPr/>
          <p:nvPr/>
        </p:nvSpPr>
        <p:spPr>
          <a:xfrm>
            <a:off x="11489909" y="-6595"/>
            <a:ext cx="704800" cy="346249"/>
          </a:xfrm>
          <a:prstGeom prst="rect">
            <a:avLst/>
          </a:prstGeom>
        </p:spPr>
        <p:txBody>
          <a:bodyPr wrap="square">
            <a:spAutoFit/>
          </a:bodyPr>
          <a:lstStyle/>
          <a:p>
            <a:pPr algn="ctr"/>
            <a:r>
              <a:rPr lang="en-GB" sz="750" b="1" i="0" dirty="0">
                <a:solidFill>
                  <a:srgbClr val="0B5196"/>
                </a:solidFill>
                <a:latin typeface="+mn-lt"/>
              </a:rPr>
              <a:t>EVERY CHILD A READER</a:t>
            </a:r>
          </a:p>
          <a:p>
            <a:pPr algn="ctr"/>
            <a:endParaRPr lang="en-GB" sz="150"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8" y="304517"/>
            <a:ext cx="10945813" cy="750661"/>
          </a:xfrm>
          <a:prstGeom prst="rect">
            <a:avLst/>
          </a:prstGeom>
        </p:spPr>
        <p:txBody>
          <a:bodyPr/>
          <a:lstStyle>
            <a:lvl1pPr marL="0" indent="0">
              <a:buNone/>
              <a:defRPr sz="2700"/>
            </a:lvl1pPr>
          </a:lstStyle>
          <a:p>
            <a:pPr lvl="0"/>
            <a:r>
              <a:rPr lang="en-GB"/>
              <a:t>Click to edit Master text styles</a:t>
            </a:r>
          </a:p>
        </p:txBody>
      </p:sp>
      <p:sp>
        <p:nvSpPr>
          <p:cNvPr id="24" name="Content Placeholder 6"/>
          <p:cNvSpPr>
            <a:spLocks noGrp="1"/>
          </p:cNvSpPr>
          <p:nvPr>
            <p:ph sz="quarter" idx="11"/>
          </p:nvPr>
        </p:nvSpPr>
        <p:spPr>
          <a:xfrm>
            <a:off x="287339"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06692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42938123"/>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600170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15601475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505630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27336103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3570395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24685169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41081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2445217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42938123"/>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6362854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15601475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214135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ths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9667C-C67A-6665-696C-4C079F001604}"/>
              </a:ext>
            </a:extLst>
          </p:cNvPr>
          <p:cNvPicPr>
            <a:picLocks noChangeAspect="1"/>
          </p:cNvPicPr>
          <p:nvPr/>
        </p:nvPicPr>
        <p:blipFill rotWithShape="1">
          <a:blip r:embed="rId2">
            <a:clrChange>
              <a:clrFrom>
                <a:srgbClr val="FFFFFF"/>
              </a:clrFrom>
              <a:clrTo>
                <a:srgbClr val="FFFFFF">
                  <a:alpha val="0"/>
                </a:srgbClr>
              </a:clrTo>
            </a:clrChange>
          </a:blip>
          <a:srcRect b="1495"/>
          <a:stretch/>
        </p:blipFill>
        <p:spPr>
          <a:xfrm>
            <a:off x="9678729" y="2881423"/>
            <a:ext cx="2590252" cy="3455767"/>
          </a:xfrm>
          <a:prstGeom prst="rect">
            <a:avLst/>
          </a:prstGeom>
        </p:spPr>
      </p:pic>
      <p:pic>
        <p:nvPicPr>
          <p:cNvPr id="4" name="Picture 3">
            <a:extLst>
              <a:ext uri="{FF2B5EF4-FFF2-40B4-BE49-F238E27FC236}">
                <a16:creationId xmlns:a16="http://schemas.microsoft.com/office/drawing/2014/main" id="{AD875480-6883-3669-D196-D361C425866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904914" y="138792"/>
            <a:ext cx="6099711" cy="1968195"/>
          </a:xfrm>
          <a:prstGeom prst="rect">
            <a:avLst/>
          </a:prstGeom>
        </p:spPr>
      </p:pic>
      <p:sp>
        <p:nvSpPr>
          <p:cNvPr id="5" name="TextBox 4">
            <a:extLst>
              <a:ext uri="{FF2B5EF4-FFF2-40B4-BE49-F238E27FC236}">
                <a16:creationId xmlns:a16="http://schemas.microsoft.com/office/drawing/2014/main" id="{E05B985A-1850-4802-D38E-C4DAC851A5D2}"/>
              </a:ext>
            </a:extLst>
          </p:cNvPr>
          <p:cNvSpPr txBox="1"/>
          <p:nvPr/>
        </p:nvSpPr>
        <p:spPr>
          <a:xfrm>
            <a:off x="9859617" y="3069203"/>
            <a:ext cx="1208599" cy="800219"/>
          </a:xfrm>
          <a:prstGeom prst="rect">
            <a:avLst/>
          </a:prstGeom>
          <a:noFill/>
        </p:spPr>
        <p:txBody>
          <a:bodyPr wrap="square" rtlCol="0">
            <a:spAutoFit/>
          </a:bodyPr>
          <a:lstStyle/>
          <a:p>
            <a:r>
              <a:rPr lang="en-GB" sz="3200" b="1" dirty="0">
                <a:latin typeface="Century Gothic" panose="020B0502020202020204" pitchFamily="34" charset="0"/>
              </a:rPr>
              <a:t>A </a:t>
            </a:r>
            <a:r>
              <a:rPr lang="en-GB" sz="1400" dirty="0">
                <a:latin typeface="Century Gothic" panose="020B0502020202020204" pitchFamily="34" charset="0"/>
              </a:rPr>
              <a:t>because…</a:t>
            </a:r>
          </a:p>
        </p:txBody>
      </p:sp>
      <p:sp>
        <p:nvSpPr>
          <p:cNvPr id="6" name="TextBox 5">
            <a:extLst>
              <a:ext uri="{FF2B5EF4-FFF2-40B4-BE49-F238E27FC236}">
                <a16:creationId xmlns:a16="http://schemas.microsoft.com/office/drawing/2014/main" id="{139A6B31-3BB7-51E9-D771-9667867D99AE}"/>
              </a:ext>
            </a:extLst>
          </p:cNvPr>
          <p:cNvSpPr txBox="1"/>
          <p:nvPr/>
        </p:nvSpPr>
        <p:spPr>
          <a:xfrm>
            <a:off x="10973855" y="4847252"/>
            <a:ext cx="1208599" cy="800219"/>
          </a:xfrm>
          <a:prstGeom prst="rect">
            <a:avLst/>
          </a:prstGeom>
          <a:noFill/>
        </p:spPr>
        <p:txBody>
          <a:bodyPr wrap="square" rtlCol="0">
            <a:spAutoFit/>
          </a:bodyPr>
          <a:lstStyle/>
          <a:p>
            <a:r>
              <a:rPr lang="en-GB" sz="3200" b="1" dirty="0">
                <a:latin typeface="Century Gothic" panose="020B0502020202020204" pitchFamily="34" charset="0"/>
              </a:rPr>
              <a:t>B </a:t>
            </a:r>
            <a:r>
              <a:rPr lang="en-GB" sz="1400" dirty="0">
                <a:latin typeface="Century Gothic" panose="020B0502020202020204" pitchFamily="34" charset="0"/>
              </a:rPr>
              <a:t>because…</a:t>
            </a:r>
          </a:p>
        </p:txBody>
      </p:sp>
      <p:pic>
        <p:nvPicPr>
          <p:cNvPr id="7" name="Picture 6">
            <a:extLst>
              <a:ext uri="{FF2B5EF4-FFF2-40B4-BE49-F238E27FC236}">
                <a16:creationId xmlns:a16="http://schemas.microsoft.com/office/drawing/2014/main" id="{B8AD39F2-B810-F733-FAD8-52B70723E4F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5584" y="2417503"/>
            <a:ext cx="2335539" cy="4229219"/>
          </a:xfrm>
          <a:prstGeom prst="rect">
            <a:avLst/>
          </a:prstGeom>
        </p:spPr>
      </p:pic>
      <p:pic>
        <p:nvPicPr>
          <p:cNvPr id="8" name="Picture 7">
            <a:extLst>
              <a:ext uri="{FF2B5EF4-FFF2-40B4-BE49-F238E27FC236}">
                <a16:creationId xmlns:a16="http://schemas.microsoft.com/office/drawing/2014/main" id="{3AC275B6-8D2D-6BDD-053F-FDCC487815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72025" y="4058428"/>
            <a:ext cx="1912777" cy="2387506"/>
          </a:xfrm>
          <a:prstGeom prst="rect">
            <a:avLst/>
          </a:prstGeom>
        </p:spPr>
      </p:pic>
      <p:pic>
        <p:nvPicPr>
          <p:cNvPr id="9" name="Picture 8">
            <a:extLst>
              <a:ext uri="{FF2B5EF4-FFF2-40B4-BE49-F238E27FC236}">
                <a16:creationId xmlns:a16="http://schemas.microsoft.com/office/drawing/2014/main" id="{047FB1E3-23EC-CB6E-5113-4AFB028D44F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384802" y="4153999"/>
            <a:ext cx="2341403" cy="2387507"/>
          </a:xfrm>
          <a:prstGeom prst="rect">
            <a:avLst/>
          </a:prstGeom>
        </p:spPr>
      </p:pic>
      <p:pic>
        <p:nvPicPr>
          <p:cNvPr id="10" name="Picture 9">
            <a:extLst>
              <a:ext uri="{FF2B5EF4-FFF2-40B4-BE49-F238E27FC236}">
                <a16:creationId xmlns:a16="http://schemas.microsoft.com/office/drawing/2014/main" id="{93BDBD45-CA96-2667-F561-323ED2EF10D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957073" y="4242329"/>
            <a:ext cx="2490787" cy="2094861"/>
          </a:xfrm>
          <a:prstGeom prst="rect">
            <a:avLst/>
          </a:prstGeom>
        </p:spPr>
      </p:pic>
    </p:spTree>
    <p:extLst>
      <p:ext uri="{BB962C8B-B14F-4D97-AF65-F5344CB8AC3E}">
        <p14:creationId xmlns:p14="http://schemas.microsoft.com/office/powerpoint/2010/main" val="3298288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18539560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2562904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887726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386627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6132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05532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703872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11191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1149070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3.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179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14/02/2025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3903814482"/>
      </p:ext>
    </p:extLst>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32406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14/02/2025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1652469409"/>
      </p:ext>
    </p:extLst>
  </p:cSld>
  <p:clrMap bg1="lt1" tx1="dk1" bg2="lt2" tx2="dk2" accent1="accent1" accent2="accent2" accent3="accent3" accent4="accent4" accent5="accent5" accent6="accent6" hlink="hlink" folHlink="folHlink"/>
  <p:sldLayoutIdLst>
    <p:sldLayoutId id="2147483712"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70185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6.png"/><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6.png"/><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6.png"/><Relationship Id="rId1" Type="http://schemas.openxmlformats.org/officeDocument/2006/relationships/slideLayout" Target="../slideLayouts/slideLayout13.xml"/><Relationship Id="rId4" Type="http://schemas.openxmlformats.org/officeDocument/2006/relationships/image" Target="../media/image68.png"/></Relationships>
</file>

<file path=ppt/slides/_rels/slide1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6.png"/><Relationship Id="rId1" Type="http://schemas.openxmlformats.org/officeDocument/2006/relationships/slideLayout" Target="../slideLayouts/slideLayout13.xml"/><Relationship Id="rId4" Type="http://schemas.openxmlformats.org/officeDocument/2006/relationships/image" Target="../media/image70.png"/></Relationships>
</file>

<file path=ppt/slides/_rels/slide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media/image78.png"/><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media/image77.png"/><Relationship Id="rId1" Type="http://schemas.openxmlformats.org/officeDocument/2006/relationships/slideLayout" Target="../slideLayouts/slideLayout15.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79.png"/><Relationship Id="rId9"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image" Target="../media/image81.png"/><Relationship Id="rId1" Type="http://schemas.openxmlformats.org/officeDocument/2006/relationships/slideLayout" Target="../slideLayouts/slideLayout15.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13.xml"/><Relationship Id="rId4"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113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D21CC-2B86-6F7A-8E63-D5E3C411F6AD}"/>
              </a:ext>
            </a:extLst>
          </p:cNvPr>
          <p:cNvPicPr>
            <a:picLocks noChangeAspect="1"/>
          </p:cNvPicPr>
          <p:nvPr/>
        </p:nvPicPr>
        <p:blipFill>
          <a:blip r:embed="rId2"/>
          <a:stretch>
            <a:fillRect/>
          </a:stretch>
        </p:blipFill>
        <p:spPr>
          <a:xfrm>
            <a:off x="0" y="129149"/>
            <a:ext cx="3268589" cy="1884521"/>
          </a:xfrm>
          <a:prstGeom prst="rect">
            <a:avLst/>
          </a:prstGeom>
        </p:spPr>
      </p:pic>
      <p:sp>
        <p:nvSpPr>
          <p:cNvPr id="4" name="TextBox 3">
            <a:extLst>
              <a:ext uri="{FF2B5EF4-FFF2-40B4-BE49-F238E27FC236}">
                <a16:creationId xmlns:a16="http://schemas.microsoft.com/office/drawing/2014/main" id="{F98A1FE2-7CF3-03CF-61E2-74DC4A28C115}"/>
              </a:ext>
            </a:extLst>
          </p:cNvPr>
          <p:cNvSpPr txBox="1"/>
          <p:nvPr/>
        </p:nvSpPr>
        <p:spPr>
          <a:xfrm>
            <a:off x="5174566" y="995324"/>
            <a:ext cx="5908431" cy="646331"/>
          </a:xfrm>
          <a:prstGeom prst="rect">
            <a:avLst/>
          </a:prstGeom>
          <a:noFill/>
        </p:spPr>
        <p:txBody>
          <a:bodyPr wrap="square" rtlCol="0">
            <a:spAutoFit/>
          </a:bodyPr>
          <a:lstStyle/>
          <a:p>
            <a:pPr algn="ctr"/>
            <a:r>
              <a:rPr lang="en-US" sz="3600" b="1" dirty="0"/>
              <a:t>Copy and complete</a:t>
            </a:r>
          </a:p>
        </p:txBody>
      </p:sp>
      <p:sp>
        <p:nvSpPr>
          <p:cNvPr id="5" name="TextBox 4">
            <a:extLst>
              <a:ext uri="{FF2B5EF4-FFF2-40B4-BE49-F238E27FC236}">
                <a16:creationId xmlns:a16="http://schemas.microsoft.com/office/drawing/2014/main" id="{0E772FA5-FBCA-4406-AF4D-AD89555A5224}"/>
              </a:ext>
            </a:extLst>
          </p:cNvPr>
          <p:cNvSpPr txBox="1"/>
          <p:nvPr/>
        </p:nvSpPr>
        <p:spPr>
          <a:xfrm>
            <a:off x="2220351" y="239071"/>
            <a:ext cx="5908431" cy="646331"/>
          </a:xfrm>
          <a:prstGeom prst="rect">
            <a:avLst/>
          </a:prstGeom>
          <a:noFill/>
        </p:spPr>
        <p:txBody>
          <a:bodyPr wrap="square" rtlCol="0">
            <a:spAutoFit/>
          </a:bodyPr>
          <a:lstStyle/>
          <a:p>
            <a:pPr algn="ctr"/>
            <a:r>
              <a:rPr lang="en-US" sz="3600" b="1" dirty="0"/>
              <a:t>Mini Whiteboards</a:t>
            </a:r>
          </a:p>
        </p:txBody>
      </p:sp>
      <p:cxnSp>
        <p:nvCxnSpPr>
          <p:cNvPr id="6" name="Straight Connector 5">
            <a:extLst>
              <a:ext uri="{FF2B5EF4-FFF2-40B4-BE49-F238E27FC236}">
                <a16:creationId xmlns:a16="http://schemas.microsoft.com/office/drawing/2014/main" id="{21C48E2D-59F8-56AE-6CD3-70932223B3A1}"/>
              </a:ext>
            </a:extLst>
          </p:cNvPr>
          <p:cNvCxnSpPr>
            <a:cxnSpLocks/>
          </p:cNvCxnSpPr>
          <p:nvPr/>
        </p:nvCxnSpPr>
        <p:spPr>
          <a:xfrm>
            <a:off x="5593793" y="2076890"/>
            <a:ext cx="0" cy="331675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DAC2602-390D-2333-2BE4-4A404A644D3E}"/>
              </a:ext>
            </a:extLst>
          </p:cNvPr>
          <p:cNvSpPr txBox="1"/>
          <p:nvPr/>
        </p:nvSpPr>
        <p:spPr>
          <a:xfrm>
            <a:off x="3636039" y="2376702"/>
            <a:ext cx="1787512" cy="923330"/>
          </a:xfrm>
          <a:prstGeom prst="rect">
            <a:avLst/>
          </a:prstGeom>
          <a:noFill/>
        </p:spPr>
        <p:txBody>
          <a:bodyPr wrap="square" rtlCol="0">
            <a:spAutoFit/>
          </a:bodyPr>
          <a:lstStyle/>
          <a:p>
            <a:pPr algn="ctr"/>
            <a:r>
              <a:rPr lang="en-US" sz="5400" dirty="0"/>
              <a:t>100%</a:t>
            </a:r>
          </a:p>
        </p:txBody>
      </p:sp>
      <p:sp>
        <p:nvSpPr>
          <p:cNvPr id="12" name="Curved Right Arrow 11">
            <a:extLst>
              <a:ext uri="{FF2B5EF4-FFF2-40B4-BE49-F238E27FC236}">
                <a16:creationId xmlns:a16="http://schemas.microsoft.com/office/drawing/2014/main" id="{0C4DB11D-01E3-8048-C3B0-CF8A992AC59F}"/>
              </a:ext>
            </a:extLst>
          </p:cNvPr>
          <p:cNvSpPr/>
          <p:nvPr/>
        </p:nvSpPr>
        <p:spPr>
          <a:xfrm>
            <a:off x="2050763" y="2719300"/>
            <a:ext cx="1382046" cy="203193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CA84568-F485-6E02-F81A-7972D2A4D397}"/>
                  </a:ext>
                </a:extLst>
              </p:cNvPr>
              <p:cNvSpPr txBox="1"/>
              <p:nvPr/>
            </p:nvSpPr>
            <p:spPr>
              <a:xfrm>
                <a:off x="551714" y="3300032"/>
                <a:ext cx="59083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𝟎</m:t>
                      </m:r>
                      <m:r>
                        <a:rPr lang="en-GB"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𝟖𝟐</m:t>
                      </m:r>
                    </m:oMath>
                  </m:oMathPara>
                </a14:m>
                <a:endParaRPr lang="en-US" sz="3200" b="1" dirty="0">
                  <a:solidFill>
                    <a:srgbClr val="FF0000"/>
                  </a:solidFill>
                </a:endParaRPr>
              </a:p>
            </p:txBody>
          </p:sp>
        </mc:Choice>
        <mc:Fallback xmlns="">
          <p:sp>
            <p:nvSpPr>
              <p:cNvPr id="13" name="TextBox 12">
                <a:extLst>
                  <a:ext uri="{FF2B5EF4-FFF2-40B4-BE49-F238E27FC236}">
                    <a16:creationId xmlns:a16="http://schemas.microsoft.com/office/drawing/2014/main" id="{4CA84568-F485-6E02-F81A-7972D2A4D397}"/>
                  </a:ext>
                </a:extLst>
              </p:cNvPr>
              <p:cNvSpPr txBox="1">
                <a:spLocks noRot="1" noChangeAspect="1" noMove="1" noResize="1" noEditPoints="1" noAdjustHandles="1" noChangeArrowheads="1" noChangeShapeType="1" noTextEdit="1"/>
              </p:cNvSpPr>
              <p:nvPr/>
            </p:nvSpPr>
            <p:spPr>
              <a:xfrm>
                <a:off x="551714" y="3300032"/>
                <a:ext cx="590837" cy="584775"/>
              </a:xfrm>
              <a:prstGeom prst="rect">
                <a:avLst/>
              </a:prstGeom>
              <a:blipFill>
                <a:blip r:embed="rId3"/>
                <a:stretch>
                  <a:fillRect l="-4255" r="-138298"/>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0640399E-D937-8A24-15C9-9FCBEAF39577}"/>
              </a:ext>
            </a:extLst>
          </p:cNvPr>
          <p:cNvCxnSpPr>
            <a:cxnSpLocks/>
          </p:cNvCxnSpPr>
          <p:nvPr/>
        </p:nvCxnSpPr>
        <p:spPr>
          <a:xfrm>
            <a:off x="3636039" y="3735267"/>
            <a:ext cx="411873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86BFEDF-8402-7972-5EE9-BB3EC27BF9A1}"/>
              </a:ext>
            </a:extLst>
          </p:cNvPr>
          <p:cNvSpPr txBox="1"/>
          <p:nvPr/>
        </p:nvSpPr>
        <p:spPr>
          <a:xfrm>
            <a:off x="3636039" y="4061939"/>
            <a:ext cx="1787512" cy="923330"/>
          </a:xfrm>
          <a:prstGeom prst="rect">
            <a:avLst/>
          </a:prstGeom>
          <a:noFill/>
        </p:spPr>
        <p:txBody>
          <a:bodyPr wrap="square" rtlCol="0">
            <a:spAutoFit/>
          </a:bodyPr>
          <a:lstStyle/>
          <a:p>
            <a:pPr algn="ctr"/>
            <a:r>
              <a:rPr lang="en-US" sz="5400" dirty="0"/>
              <a:t>82%</a:t>
            </a:r>
          </a:p>
        </p:txBody>
      </p:sp>
      <p:sp>
        <p:nvSpPr>
          <p:cNvPr id="21" name="TextBox 20">
            <a:extLst>
              <a:ext uri="{FF2B5EF4-FFF2-40B4-BE49-F238E27FC236}">
                <a16:creationId xmlns:a16="http://schemas.microsoft.com/office/drawing/2014/main" id="{D931B1FF-260B-4ACD-3E0A-349717074403}"/>
              </a:ext>
            </a:extLst>
          </p:cNvPr>
          <p:cNvSpPr txBox="1"/>
          <p:nvPr/>
        </p:nvSpPr>
        <p:spPr>
          <a:xfrm>
            <a:off x="5764036" y="2342691"/>
            <a:ext cx="1787512" cy="923330"/>
          </a:xfrm>
          <a:prstGeom prst="rect">
            <a:avLst/>
          </a:prstGeom>
          <a:noFill/>
        </p:spPr>
        <p:txBody>
          <a:bodyPr wrap="square" rtlCol="0">
            <a:spAutoFit/>
          </a:bodyPr>
          <a:lstStyle/>
          <a:p>
            <a:pPr algn="ctr"/>
            <a:r>
              <a:rPr lang="en-US" sz="5400" dirty="0"/>
              <a:t>55</a:t>
            </a:r>
          </a:p>
        </p:txBody>
      </p:sp>
      <p:sp>
        <p:nvSpPr>
          <p:cNvPr id="22" name="TextBox 21">
            <a:extLst>
              <a:ext uri="{FF2B5EF4-FFF2-40B4-BE49-F238E27FC236}">
                <a16:creationId xmlns:a16="http://schemas.microsoft.com/office/drawing/2014/main" id="{99481FE7-0EFC-B8B9-5903-8213F3898C5B}"/>
              </a:ext>
            </a:extLst>
          </p:cNvPr>
          <p:cNvSpPr txBox="1"/>
          <p:nvPr/>
        </p:nvSpPr>
        <p:spPr>
          <a:xfrm>
            <a:off x="5872377" y="4102791"/>
            <a:ext cx="1787512" cy="923330"/>
          </a:xfrm>
          <a:prstGeom prst="rect">
            <a:avLst/>
          </a:prstGeom>
          <a:noFill/>
        </p:spPr>
        <p:txBody>
          <a:bodyPr wrap="square" rtlCol="0">
            <a:spAutoFit/>
          </a:bodyPr>
          <a:lstStyle/>
          <a:p>
            <a:pPr algn="ctr"/>
            <a:r>
              <a:rPr lang="en-US" sz="5400" b="1" dirty="0">
                <a:solidFill>
                  <a:srgbClr val="00B050"/>
                </a:solidFill>
              </a:rPr>
              <a:t>45.1</a:t>
            </a:r>
          </a:p>
        </p:txBody>
      </p:sp>
      <p:sp>
        <p:nvSpPr>
          <p:cNvPr id="23" name="Curved Right Arrow 22">
            <a:extLst>
              <a:ext uri="{FF2B5EF4-FFF2-40B4-BE49-F238E27FC236}">
                <a16:creationId xmlns:a16="http://schemas.microsoft.com/office/drawing/2014/main" id="{4DBF2796-BE33-ADCB-1273-484A76A71962}"/>
              </a:ext>
            </a:extLst>
          </p:cNvPr>
          <p:cNvSpPr/>
          <p:nvPr/>
        </p:nvSpPr>
        <p:spPr>
          <a:xfrm flipH="1">
            <a:off x="7925020" y="2719300"/>
            <a:ext cx="1382046" cy="203193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8028F3C-6980-E763-C711-C8FCB7B1B816}"/>
                  </a:ext>
                </a:extLst>
              </p:cNvPr>
              <p:cNvSpPr txBox="1"/>
              <p:nvPr/>
            </p:nvSpPr>
            <p:spPr>
              <a:xfrm>
                <a:off x="9417113" y="3300032"/>
                <a:ext cx="148534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𝟎</m:t>
                      </m:r>
                      <m:r>
                        <a:rPr lang="en-GB"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𝟖𝟐</m:t>
                      </m:r>
                    </m:oMath>
                  </m:oMathPara>
                </a14:m>
                <a:endParaRPr lang="en-US" sz="3200" b="1" dirty="0">
                  <a:solidFill>
                    <a:srgbClr val="FF0000"/>
                  </a:solidFill>
                </a:endParaRPr>
              </a:p>
            </p:txBody>
          </p:sp>
        </mc:Choice>
        <mc:Fallback xmlns="">
          <p:sp>
            <p:nvSpPr>
              <p:cNvPr id="24" name="TextBox 23">
                <a:extLst>
                  <a:ext uri="{FF2B5EF4-FFF2-40B4-BE49-F238E27FC236}">
                    <a16:creationId xmlns:a16="http://schemas.microsoft.com/office/drawing/2014/main" id="{E8028F3C-6980-E763-C711-C8FCB7B1B816}"/>
                  </a:ext>
                </a:extLst>
              </p:cNvPr>
              <p:cNvSpPr txBox="1">
                <a:spLocks noRot="1" noChangeAspect="1" noMove="1" noResize="1" noEditPoints="1" noAdjustHandles="1" noChangeArrowheads="1" noChangeShapeType="1" noTextEdit="1"/>
              </p:cNvSpPr>
              <p:nvPr/>
            </p:nvSpPr>
            <p:spPr>
              <a:xfrm>
                <a:off x="9417113" y="3300032"/>
                <a:ext cx="1485349" cy="584775"/>
              </a:xfrm>
              <a:prstGeom prst="rect">
                <a:avLst/>
              </a:prstGeom>
              <a:blipFill>
                <a:blip r:embed="rId4"/>
                <a:stretch>
                  <a:fillRect/>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CC71E114-405C-C28E-0423-FC9F345370EA}"/>
              </a:ext>
            </a:extLst>
          </p:cNvPr>
          <p:cNvSpPr/>
          <p:nvPr/>
        </p:nvSpPr>
        <p:spPr>
          <a:xfrm>
            <a:off x="3868615" y="4061939"/>
            <a:ext cx="1305951" cy="9233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70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D21CC-2B86-6F7A-8E63-D5E3C411F6AD}"/>
              </a:ext>
            </a:extLst>
          </p:cNvPr>
          <p:cNvPicPr>
            <a:picLocks noChangeAspect="1"/>
          </p:cNvPicPr>
          <p:nvPr/>
        </p:nvPicPr>
        <p:blipFill>
          <a:blip r:embed="rId2"/>
          <a:stretch>
            <a:fillRect/>
          </a:stretch>
        </p:blipFill>
        <p:spPr>
          <a:xfrm>
            <a:off x="0" y="129149"/>
            <a:ext cx="3268589" cy="1884521"/>
          </a:xfrm>
          <a:prstGeom prst="rect">
            <a:avLst/>
          </a:prstGeom>
        </p:spPr>
      </p:pic>
      <p:sp>
        <p:nvSpPr>
          <p:cNvPr id="4" name="TextBox 3">
            <a:extLst>
              <a:ext uri="{FF2B5EF4-FFF2-40B4-BE49-F238E27FC236}">
                <a16:creationId xmlns:a16="http://schemas.microsoft.com/office/drawing/2014/main" id="{F98A1FE2-7CF3-03CF-61E2-74DC4A28C115}"/>
              </a:ext>
            </a:extLst>
          </p:cNvPr>
          <p:cNvSpPr txBox="1"/>
          <p:nvPr/>
        </p:nvSpPr>
        <p:spPr>
          <a:xfrm>
            <a:off x="5174566" y="995324"/>
            <a:ext cx="5908431" cy="646331"/>
          </a:xfrm>
          <a:prstGeom prst="rect">
            <a:avLst/>
          </a:prstGeom>
          <a:noFill/>
        </p:spPr>
        <p:txBody>
          <a:bodyPr wrap="square" rtlCol="0">
            <a:spAutoFit/>
          </a:bodyPr>
          <a:lstStyle/>
          <a:p>
            <a:pPr algn="ctr"/>
            <a:r>
              <a:rPr lang="en-US" sz="3600" b="1" dirty="0"/>
              <a:t>Copy and complete</a:t>
            </a:r>
          </a:p>
        </p:txBody>
      </p:sp>
      <p:sp>
        <p:nvSpPr>
          <p:cNvPr id="5" name="TextBox 4">
            <a:extLst>
              <a:ext uri="{FF2B5EF4-FFF2-40B4-BE49-F238E27FC236}">
                <a16:creationId xmlns:a16="http://schemas.microsoft.com/office/drawing/2014/main" id="{0E772FA5-FBCA-4406-AF4D-AD89555A5224}"/>
              </a:ext>
            </a:extLst>
          </p:cNvPr>
          <p:cNvSpPr txBox="1"/>
          <p:nvPr/>
        </p:nvSpPr>
        <p:spPr>
          <a:xfrm>
            <a:off x="2220351" y="239071"/>
            <a:ext cx="5908431" cy="646331"/>
          </a:xfrm>
          <a:prstGeom prst="rect">
            <a:avLst/>
          </a:prstGeom>
          <a:noFill/>
        </p:spPr>
        <p:txBody>
          <a:bodyPr wrap="square" rtlCol="0">
            <a:spAutoFit/>
          </a:bodyPr>
          <a:lstStyle/>
          <a:p>
            <a:pPr algn="ctr"/>
            <a:r>
              <a:rPr lang="en-US" sz="3600" b="1" dirty="0"/>
              <a:t>Mini Whiteboards</a:t>
            </a:r>
          </a:p>
        </p:txBody>
      </p:sp>
      <p:cxnSp>
        <p:nvCxnSpPr>
          <p:cNvPr id="6" name="Straight Connector 5">
            <a:extLst>
              <a:ext uri="{FF2B5EF4-FFF2-40B4-BE49-F238E27FC236}">
                <a16:creationId xmlns:a16="http://schemas.microsoft.com/office/drawing/2014/main" id="{21C48E2D-59F8-56AE-6CD3-70932223B3A1}"/>
              </a:ext>
            </a:extLst>
          </p:cNvPr>
          <p:cNvCxnSpPr>
            <a:cxnSpLocks/>
          </p:cNvCxnSpPr>
          <p:nvPr/>
        </p:nvCxnSpPr>
        <p:spPr>
          <a:xfrm>
            <a:off x="5593793" y="2076890"/>
            <a:ext cx="0" cy="331675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DAC2602-390D-2333-2BE4-4A404A644D3E}"/>
              </a:ext>
            </a:extLst>
          </p:cNvPr>
          <p:cNvSpPr txBox="1"/>
          <p:nvPr/>
        </p:nvSpPr>
        <p:spPr>
          <a:xfrm>
            <a:off x="3636039" y="2376702"/>
            <a:ext cx="1787512" cy="923330"/>
          </a:xfrm>
          <a:prstGeom prst="rect">
            <a:avLst/>
          </a:prstGeom>
          <a:noFill/>
        </p:spPr>
        <p:txBody>
          <a:bodyPr wrap="square" rtlCol="0">
            <a:spAutoFit/>
          </a:bodyPr>
          <a:lstStyle/>
          <a:p>
            <a:pPr algn="ctr"/>
            <a:r>
              <a:rPr lang="en-US" sz="5400" dirty="0"/>
              <a:t>100%</a:t>
            </a:r>
          </a:p>
        </p:txBody>
      </p:sp>
      <p:sp>
        <p:nvSpPr>
          <p:cNvPr id="12" name="Curved Right Arrow 11">
            <a:extLst>
              <a:ext uri="{FF2B5EF4-FFF2-40B4-BE49-F238E27FC236}">
                <a16:creationId xmlns:a16="http://schemas.microsoft.com/office/drawing/2014/main" id="{0C4DB11D-01E3-8048-C3B0-CF8A992AC59F}"/>
              </a:ext>
            </a:extLst>
          </p:cNvPr>
          <p:cNvSpPr/>
          <p:nvPr/>
        </p:nvSpPr>
        <p:spPr>
          <a:xfrm>
            <a:off x="2050763" y="2719300"/>
            <a:ext cx="1382046" cy="203193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CA84568-F485-6E02-F81A-7972D2A4D397}"/>
                  </a:ext>
                </a:extLst>
              </p:cNvPr>
              <p:cNvSpPr txBox="1"/>
              <p:nvPr/>
            </p:nvSpPr>
            <p:spPr>
              <a:xfrm>
                <a:off x="551714" y="3300032"/>
                <a:ext cx="59083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𝟎</m:t>
                      </m:r>
                      <m:r>
                        <a:rPr lang="en-GB"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𝟎𝟓</m:t>
                      </m:r>
                    </m:oMath>
                  </m:oMathPara>
                </a14:m>
                <a:endParaRPr lang="en-US" sz="3200" b="1" dirty="0">
                  <a:solidFill>
                    <a:srgbClr val="FF0000"/>
                  </a:solidFill>
                </a:endParaRPr>
              </a:p>
            </p:txBody>
          </p:sp>
        </mc:Choice>
        <mc:Fallback xmlns="">
          <p:sp>
            <p:nvSpPr>
              <p:cNvPr id="13" name="TextBox 12">
                <a:extLst>
                  <a:ext uri="{FF2B5EF4-FFF2-40B4-BE49-F238E27FC236}">
                    <a16:creationId xmlns:a16="http://schemas.microsoft.com/office/drawing/2014/main" id="{4CA84568-F485-6E02-F81A-7972D2A4D397}"/>
                  </a:ext>
                </a:extLst>
              </p:cNvPr>
              <p:cNvSpPr txBox="1">
                <a:spLocks noRot="1" noChangeAspect="1" noMove="1" noResize="1" noEditPoints="1" noAdjustHandles="1" noChangeArrowheads="1" noChangeShapeType="1" noTextEdit="1"/>
              </p:cNvSpPr>
              <p:nvPr/>
            </p:nvSpPr>
            <p:spPr>
              <a:xfrm>
                <a:off x="551714" y="3300032"/>
                <a:ext cx="590837" cy="584775"/>
              </a:xfrm>
              <a:prstGeom prst="rect">
                <a:avLst/>
              </a:prstGeom>
              <a:blipFill>
                <a:blip r:embed="rId3"/>
                <a:stretch>
                  <a:fillRect l="-4255" r="-138298"/>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0640399E-D937-8A24-15C9-9FCBEAF39577}"/>
              </a:ext>
            </a:extLst>
          </p:cNvPr>
          <p:cNvCxnSpPr>
            <a:cxnSpLocks/>
          </p:cNvCxnSpPr>
          <p:nvPr/>
        </p:nvCxnSpPr>
        <p:spPr>
          <a:xfrm>
            <a:off x="3636039" y="3735267"/>
            <a:ext cx="411873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86BFEDF-8402-7972-5EE9-BB3EC27BF9A1}"/>
              </a:ext>
            </a:extLst>
          </p:cNvPr>
          <p:cNvSpPr txBox="1"/>
          <p:nvPr/>
        </p:nvSpPr>
        <p:spPr>
          <a:xfrm>
            <a:off x="3636039" y="4061939"/>
            <a:ext cx="1787512" cy="923330"/>
          </a:xfrm>
          <a:prstGeom prst="rect">
            <a:avLst/>
          </a:prstGeom>
          <a:noFill/>
        </p:spPr>
        <p:txBody>
          <a:bodyPr wrap="square" rtlCol="0">
            <a:spAutoFit/>
          </a:bodyPr>
          <a:lstStyle/>
          <a:p>
            <a:pPr algn="ctr"/>
            <a:r>
              <a:rPr lang="en-US" sz="5400" dirty="0"/>
              <a:t>5%</a:t>
            </a:r>
          </a:p>
        </p:txBody>
      </p:sp>
      <p:sp>
        <p:nvSpPr>
          <p:cNvPr id="21" name="TextBox 20">
            <a:extLst>
              <a:ext uri="{FF2B5EF4-FFF2-40B4-BE49-F238E27FC236}">
                <a16:creationId xmlns:a16="http://schemas.microsoft.com/office/drawing/2014/main" id="{D931B1FF-260B-4ACD-3E0A-349717074403}"/>
              </a:ext>
            </a:extLst>
          </p:cNvPr>
          <p:cNvSpPr txBox="1"/>
          <p:nvPr/>
        </p:nvSpPr>
        <p:spPr>
          <a:xfrm>
            <a:off x="5764036" y="2342691"/>
            <a:ext cx="1787512" cy="923330"/>
          </a:xfrm>
          <a:prstGeom prst="rect">
            <a:avLst/>
          </a:prstGeom>
          <a:noFill/>
        </p:spPr>
        <p:txBody>
          <a:bodyPr wrap="square" rtlCol="0">
            <a:spAutoFit/>
          </a:bodyPr>
          <a:lstStyle/>
          <a:p>
            <a:pPr algn="ctr"/>
            <a:r>
              <a:rPr lang="en-US" sz="5400" dirty="0"/>
              <a:t>72</a:t>
            </a:r>
          </a:p>
        </p:txBody>
      </p:sp>
      <p:sp>
        <p:nvSpPr>
          <p:cNvPr id="22" name="TextBox 21">
            <a:extLst>
              <a:ext uri="{FF2B5EF4-FFF2-40B4-BE49-F238E27FC236}">
                <a16:creationId xmlns:a16="http://schemas.microsoft.com/office/drawing/2014/main" id="{99481FE7-0EFC-B8B9-5903-8213F3898C5B}"/>
              </a:ext>
            </a:extLst>
          </p:cNvPr>
          <p:cNvSpPr txBox="1"/>
          <p:nvPr/>
        </p:nvSpPr>
        <p:spPr>
          <a:xfrm>
            <a:off x="5872377" y="4102791"/>
            <a:ext cx="1787512" cy="923330"/>
          </a:xfrm>
          <a:prstGeom prst="rect">
            <a:avLst/>
          </a:prstGeom>
          <a:noFill/>
        </p:spPr>
        <p:txBody>
          <a:bodyPr wrap="square" rtlCol="0">
            <a:spAutoFit/>
          </a:bodyPr>
          <a:lstStyle/>
          <a:p>
            <a:pPr algn="ctr"/>
            <a:r>
              <a:rPr lang="en-US" sz="5400" b="1" dirty="0">
                <a:solidFill>
                  <a:srgbClr val="00B050"/>
                </a:solidFill>
              </a:rPr>
              <a:t>3.6</a:t>
            </a:r>
          </a:p>
        </p:txBody>
      </p:sp>
      <p:sp>
        <p:nvSpPr>
          <p:cNvPr id="23" name="Curved Right Arrow 22">
            <a:extLst>
              <a:ext uri="{FF2B5EF4-FFF2-40B4-BE49-F238E27FC236}">
                <a16:creationId xmlns:a16="http://schemas.microsoft.com/office/drawing/2014/main" id="{4DBF2796-BE33-ADCB-1273-484A76A71962}"/>
              </a:ext>
            </a:extLst>
          </p:cNvPr>
          <p:cNvSpPr/>
          <p:nvPr/>
        </p:nvSpPr>
        <p:spPr>
          <a:xfrm flipH="1">
            <a:off x="7925020" y="2719300"/>
            <a:ext cx="1382046" cy="203193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8028F3C-6980-E763-C711-C8FCB7B1B816}"/>
                  </a:ext>
                </a:extLst>
              </p:cNvPr>
              <p:cNvSpPr txBox="1"/>
              <p:nvPr/>
            </p:nvSpPr>
            <p:spPr>
              <a:xfrm>
                <a:off x="9417113" y="3300032"/>
                <a:ext cx="148534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𝟎</m:t>
                      </m:r>
                      <m:r>
                        <a:rPr lang="en-GB"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𝟎𝟓</m:t>
                      </m:r>
                    </m:oMath>
                  </m:oMathPara>
                </a14:m>
                <a:endParaRPr lang="en-US" sz="3200" b="1" dirty="0">
                  <a:solidFill>
                    <a:srgbClr val="FF0000"/>
                  </a:solidFill>
                </a:endParaRPr>
              </a:p>
            </p:txBody>
          </p:sp>
        </mc:Choice>
        <mc:Fallback xmlns="">
          <p:sp>
            <p:nvSpPr>
              <p:cNvPr id="24" name="TextBox 23">
                <a:extLst>
                  <a:ext uri="{FF2B5EF4-FFF2-40B4-BE49-F238E27FC236}">
                    <a16:creationId xmlns:a16="http://schemas.microsoft.com/office/drawing/2014/main" id="{E8028F3C-6980-E763-C711-C8FCB7B1B816}"/>
                  </a:ext>
                </a:extLst>
              </p:cNvPr>
              <p:cNvSpPr txBox="1">
                <a:spLocks noRot="1" noChangeAspect="1" noMove="1" noResize="1" noEditPoints="1" noAdjustHandles="1" noChangeArrowheads="1" noChangeShapeType="1" noTextEdit="1"/>
              </p:cNvSpPr>
              <p:nvPr/>
            </p:nvSpPr>
            <p:spPr>
              <a:xfrm>
                <a:off x="9417113" y="3300032"/>
                <a:ext cx="1485349" cy="584775"/>
              </a:xfrm>
              <a:prstGeom prst="rect">
                <a:avLst/>
              </a:prstGeom>
              <a:blipFill>
                <a:blip r:embed="rId4"/>
                <a:stretch>
                  <a:fillRect/>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CC71E114-405C-C28E-0423-FC9F345370EA}"/>
              </a:ext>
            </a:extLst>
          </p:cNvPr>
          <p:cNvSpPr/>
          <p:nvPr/>
        </p:nvSpPr>
        <p:spPr>
          <a:xfrm>
            <a:off x="3868615" y="4035079"/>
            <a:ext cx="1305951" cy="9233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55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D21CC-2B86-6F7A-8E63-D5E3C411F6AD}"/>
              </a:ext>
            </a:extLst>
          </p:cNvPr>
          <p:cNvPicPr>
            <a:picLocks noChangeAspect="1"/>
          </p:cNvPicPr>
          <p:nvPr/>
        </p:nvPicPr>
        <p:blipFill>
          <a:blip r:embed="rId2"/>
          <a:stretch>
            <a:fillRect/>
          </a:stretch>
        </p:blipFill>
        <p:spPr>
          <a:xfrm>
            <a:off x="0" y="129149"/>
            <a:ext cx="3268589" cy="1884521"/>
          </a:xfrm>
          <a:prstGeom prst="rect">
            <a:avLst/>
          </a:prstGeom>
        </p:spPr>
      </p:pic>
      <p:sp>
        <p:nvSpPr>
          <p:cNvPr id="4" name="TextBox 3">
            <a:extLst>
              <a:ext uri="{FF2B5EF4-FFF2-40B4-BE49-F238E27FC236}">
                <a16:creationId xmlns:a16="http://schemas.microsoft.com/office/drawing/2014/main" id="{F98A1FE2-7CF3-03CF-61E2-74DC4A28C115}"/>
              </a:ext>
            </a:extLst>
          </p:cNvPr>
          <p:cNvSpPr txBox="1"/>
          <p:nvPr/>
        </p:nvSpPr>
        <p:spPr>
          <a:xfrm>
            <a:off x="5174566" y="995324"/>
            <a:ext cx="5908431" cy="646331"/>
          </a:xfrm>
          <a:prstGeom prst="rect">
            <a:avLst/>
          </a:prstGeom>
          <a:noFill/>
        </p:spPr>
        <p:txBody>
          <a:bodyPr wrap="square" rtlCol="0">
            <a:spAutoFit/>
          </a:bodyPr>
          <a:lstStyle/>
          <a:p>
            <a:pPr algn="ctr"/>
            <a:r>
              <a:rPr lang="en-US" sz="3600" b="1" dirty="0"/>
              <a:t>Copy and complete</a:t>
            </a:r>
          </a:p>
        </p:txBody>
      </p:sp>
      <p:sp>
        <p:nvSpPr>
          <p:cNvPr id="5" name="TextBox 4">
            <a:extLst>
              <a:ext uri="{FF2B5EF4-FFF2-40B4-BE49-F238E27FC236}">
                <a16:creationId xmlns:a16="http://schemas.microsoft.com/office/drawing/2014/main" id="{0E772FA5-FBCA-4406-AF4D-AD89555A5224}"/>
              </a:ext>
            </a:extLst>
          </p:cNvPr>
          <p:cNvSpPr txBox="1"/>
          <p:nvPr/>
        </p:nvSpPr>
        <p:spPr>
          <a:xfrm>
            <a:off x="2220351" y="239071"/>
            <a:ext cx="5908431" cy="646331"/>
          </a:xfrm>
          <a:prstGeom prst="rect">
            <a:avLst/>
          </a:prstGeom>
          <a:noFill/>
        </p:spPr>
        <p:txBody>
          <a:bodyPr wrap="square" rtlCol="0">
            <a:spAutoFit/>
          </a:bodyPr>
          <a:lstStyle/>
          <a:p>
            <a:pPr algn="ctr"/>
            <a:r>
              <a:rPr lang="en-US" sz="3600" b="1" dirty="0"/>
              <a:t>Mini Whiteboards</a:t>
            </a:r>
          </a:p>
        </p:txBody>
      </p:sp>
      <p:cxnSp>
        <p:nvCxnSpPr>
          <p:cNvPr id="6" name="Straight Connector 5">
            <a:extLst>
              <a:ext uri="{FF2B5EF4-FFF2-40B4-BE49-F238E27FC236}">
                <a16:creationId xmlns:a16="http://schemas.microsoft.com/office/drawing/2014/main" id="{21C48E2D-59F8-56AE-6CD3-70932223B3A1}"/>
              </a:ext>
            </a:extLst>
          </p:cNvPr>
          <p:cNvCxnSpPr>
            <a:cxnSpLocks/>
          </p:cNvCxnSpPr>
          <p:nvPr/>
        </p:nvCxnSpPr>
        <p:spPr>
          <a:xfrm>
            <a:off x="5593793" y="2076890"/>
            <a:ext cx="0" cy="331675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DAC2602-390D-2333-2BE4-4A404A644D3E}"/>
              </a:ext>
            </a:extLst>
          </p:cNvPr>
          <p:cNvSpPr txBox="1"/>
          <p:nvPr/>
        </p:nvSpPr>
        <p:spPr>
          <a:xfrm>
            <a:off x="3636039" y="2376702"/>
            <a:ext cx="1787512" cy="923330"/>
          </a:xfrm>
          <a:prstGeom prst="rect">
            <a:avLst/>
          </a:prstGeom>
          <a:noFill/>
        </p:spPr>
        <p:txBody>
          <a:bodyPr wrap="square" rtlCol="0">
            <a:spAutoFit/>
          </a:bodyPr>
          <a:lstStyle/>
          <a:p>
            <a:pPr algn="ctr"/>
            <a:r>
              <a:rPr lang="en-US" sz="5400" dirty="0"/>
              <a:t>100%</a:t>
            </a:r>
          </a:p>
        </p:txBody>
      </p:sp>
      <p:sp>
        <p:nvSpPr>
          <p:cNvPr id="12" name="Curved Right Arrow 11">
            <a:extLst>
              <a:ext uri="{FF2B5EF4-FFF2-40B4-BE49-F238E27FC236}">
                <a16:creationId xmlns:a16="http://schemas.microsoft.com/office/drawing/2014/main" id="{0C4DB11D-01E3-8048-C3B0-CF8A992AC59F}"/>
              </a:ext>
            </a:extLst>
          </p:cNvPr>
          <p:cNvSpPr/>
          <p:nvPr/>
        </p:nvSpPr>
        <p:spPr>
          <a:xfrm>
            <a:off x="2050763" y="2719300"/>
            <a:ext cx="1382046" cy="203193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CA84568-F485-6E02-F81A-7972D2A4D397}"/>
                  </a:ext>
                </a:extLst>
              </p:cNvPr>
              <p:cNvSpPr txBox="1"/>
              <p:nvPr/>
            </p:nvSpPr>
            <p:spPr>
              <a:xfrm>
                <a:off x="551714" y="3300032"/>
                <a:ext cx="59083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𝟎</m:t>
                      </m:r>
                      <m:r>
                        <a:rPr lang="en-GB"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𝟔𝟑</m:t>
                      </m:r>
                    </m:oMath>
                  </m:oMathPara>
                </a14:m>
                <a:endParaRPr lang="en-US" sz="3200" b="1" dirty="0">
                  <a:solidFill>
                    <a:srgbClr val="FF0000"/>
                  </a:solidFill>
                </a:endParaRPr>
              </a:p>
            </p:txBody>
          </p:sp>
        </mc:Choice>
        <mc:Fallback xmlns="">
          <p:sp>
            <p:nvSpPr>
              <p:cNvPr id="13" name="TextBox 12">
                <a:extLst>
                  <a:ext uri="{FF2B5EF4-FFF2-40B4-BE49-F238E27FC236}">
                    <a16:creationId xmlns:a16="http://schemas.microsoft.com/office/drawing/2014/main" id="{4CA84568-F485-6E02-F81A-7972D2A4D397}"/>
                  </a:ext>
                </a:extLst>
              </p:cNvPr>
              <p:cNvSpPr txBox="1">
                <a:spLocks noRot="1" noChangeAspect="1" noMove="1" noResize="1" noEditPoints="1" noAdjustHandles="1" noChangeArrowheads="1" noChangeShapeType="1" noTextEdit="1"/>
              </p:cNvSpPr>
              <p:nvPr/>
            </p:nvSpPr>
            <p:spPr>
              <a:xfrm>
                <a:off x="551714" y="3300032"/>
                <a:ext cx="590837" cy="584775"/>
              </a:xfrm>
              <a:prstGeom prst="rect">
                <a:avLst/>
              </a:prstGeom>
              <a:blipFill>
                <a:blip r:embed="rId3"/>
                <a:stretch>
                  <a:fillRect l="-4255" r="-138298"/>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0640399E-D937-8A24-15C9-9FCBEAF39577}"/>
              </a:ext>
            </a:extLst>
          </p:cNvPr>
          <p:cNvCxnSpPr>
            <a:cxnSpLocks/>
          </p:cNvCxnSpPr>
          <p:nvPr/>
        </p:nvCxnSpPr>
        <p:spPr>
          <a:xfrm>
            <a:off x="3636039" y="3735267"/>
            <a:ext cx="411873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86BFEDF-8402-7972-5EE9-BB3EC27BF9A1}"/>
              </a:ext>
            </a:extLst>
          </p:cNvPr>
          <p:cNvSpPr txBox="1"/>
          <p:nvPr/>
        </p:nvSpPr>
        <p:spPr>
          <a:xfrm>
            <a:off x="3636039" y="4061939"/>
            <a:ext cx="1787512" cy="923330"/>
          </a:xfrm>
          <a:prstGeom prst="rect">
            <a:avLst/>
          </a:prstGeom>
          <a:noFill/>
        </p:spPr>
        <p:txBody>
          <a:bodyPr wrap="square" rtlCol="0">
            <a:spAutoFit/>
          </a:bodyPr>
          <a:lstStyle/>
          <a:p>
            <a:pPr algn="ctr"/>
            <a:r>
              <a:rPr lang="en-US" sz="5400" dirty="0"/>
              <a:t>63%</a:t>
            </a:r>
          </a:p>
        </p:txBody>
      </p:sp>
      <p:sp>
        <p:nvSpPr>
          <p:cNvPr id="21" name="TextBox 20">
            <a:extLst>
              <a:ext uri="{FF2B5EF4-FFF2-40B4-BE49-F238E27FC236}">
                <a16:creationId xmlns:a16="http://schemas.microsoft.com/office/drawing/2014/main" id="{D931B1FF-260B-4ACD-3E0A-349717074403}"/>
              </a:ext>
            </a:extLst>
          </p:cNvPr>
          <p:cNvSpPr txBox="1"/>
          <p:nvPr/>
        </p:nvSpPr>
        <p:spPr>
          <a:xfrm>
            <a:off x="5764036" y="2342691"/>
            <a:ext cx="1787512" cy="923330"/>
          </a:xfrm>
          <a:prstGeom prst="rect">
            <a:avLst/>
          </a:prstGeom>
          <a:noFill/>
        </p:spPr>
        <p:txBody>
          <a:bodyPr wrap="square" rtlCol="0">
            <a:spAutoFit/>
          </a:bodyPr>
          <a:lstStyle/>
          <a:p>
            <a:pPr algn="ctr"/>
            <a:r>
              <a:rPr lang="en-US" sz="5400" dirty="0"/>
              <a:t>231</a:t>
            </a:r>
          </a:p>
        </p:txBody>
      </p:sp>
      <p:sp>
        <p:nvSpPr>
          <p:cNvPr id="22" name="TextBox 21">
            <a:extLst>
              <a:ext uri="{FF2B5EF4-FFF2-40B4-BE49-F238E27FC236}">
                <a16:creationId xmlns:a16="http://schemas.microsoft.com/office/drawing/2014/main" id="{99481FE7-0EFC-B8B9-5903-8213F3898C5B}"/>
              </a:ext>
            </a:extLst>
          </p:cNvPr>
          <p:cNvSpPr txBox="1"/>
          <p:nvPr/>
        </p:nvSpPr>
        <p:spPr>
          <a:xfrm>
            <a:off x="5658114" y="4009622"/>
            <a:ext cx="2413475" cy="923330"/>
          </a:xfrm>
          <a:prstGeom prst="rect">
            <a:avLst/>
          </a:prstGeom>
          <a:noFill/>
        </p:spPr>
        <p:txBody>
          <a:bodyPr wrap="square" rtlCol="0">
            <a:spAutoFit/>
          </a:bodyPr>
          <a:lstStyle/>
          <a:p>
            <a:pPr algn="ctr"/>
            <a:r>
              <a:rPr lang="en-US" sz="5400" b="1" dirty="0">
                <a:solidFill>
                  <a:srgbClr val="00B050"/>
                </a:solidFill>
              </a:rPr>
              <a:t>145.53</a:t>
            </a:r>
          </a:p>
        </p:txBody>
      </p:sp>
      <p:sp>
        <p:nvSpPr>
          <p:cNvPr id="23" name="Curved Right Arrow 22">
            <a:extLst>
              <a:ext uri="{FF2B5EF4-FFF2-40B4-BE49-F238E27FC236}">
                <a16:creationId xmlns:a16="http://schemas.microsoft.com/office/drawing/2014/main" id="{4DBF2796-BE33-ADCB-1273-484A76A71962}"/>
              </a:ext>
            </a:extLst>
          </p:cNvPr>
          <p:cNvSpPr/>
          <p:nvPr/>
        </p:nvSpPr>
        <p:spPr>
          <a:xfrm flipH="1">
            <a:off x="7925020" y="2719300"/>
            <a:ext cx="1382046" cy="203193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8028F3C-6980-E763-C711-C8FCB7B1B816}"/>
                  </a:ext>
                </a:extLst>
              </p:cNvPr>
              <p:cNvSpPr txBox="1"/>
              <p:nvPr/>
            </p:nvSpPr>
            <p:spPr>
              <a:xfrm>
                <a:off x="9417113" y="3300032"/>
                <a:ext cx="148534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𝟎</m:t>
                      </m:r>
                      <m:r>
                        <a:rPr lang="en-GB"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𝟔𝟑</m:t>
                      </m:r>
                    </m:oMath>
                  </m:oMathPara>
                </a14:m>
                <a:endParaRPr lang="en-US" sz="3200" b="1" dirty="0">
                  <a:solidFill>
                    <a:srgbClr val="FF0000"/>
                  </a:solidFill>
                </a:endParaRPr>
              </a:p>
            </p:txBody>
          </p:sp>
        </mc:Choice>
        <mc:Fallback xmlns="">
          <p:sp>
            <p:nvSpPr>
              <p:cNvPr id="24" name="TextBox 23">
                <a:extLst>
                  <a:ext uri="{FF2B5EF4-FFF2-40B4-BE49-F238E27FC236}">
                    <a16:creationId xmlns:a16="http://schemas.microsoft.com/office/drawing/2014/main" id="{E8028F3C-6980-E763-C711-C8FCB7B1B816}"/>
                  </a:ext>
                </a:extLst>
              </p:cNvPr>
              <p:cNvSpPr txBox="1">
                <a:spLocks noRot="1" noChangeAspect="1" noMove="1" noResize="1" noEditPoints="1" noAdjustHandles="1" noChangeArrowheads="1" noChangeShapeType="1" noTextEdit="1"/>
              </p:cNvSpPr>
              <p:nvPr/>
            </p:nvSpPr>
            <p:spPr>
              <a:xfrm>
                <a:off x="9417113" y="3300032"/>
                <a:ext cx="1485349" cy="584775"/>
              </a:xfrm>
              <a:prstGeom prst="rect">
                <a:avLst/>
              </a:prstGeom>
              <a:blipFill>
                <a:blip r:embed="rId4"/>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6166AD2B-6F2B-D835-01B7-7A5BF7AAEE93}"/>
              </a:ext>
            </a:extLst>
          </p:cNvPr>
          <p:cNvSpPr/>
          <p:nvPr/>
        </p:nvSpPr>
        <p:spPr>
          <a:xfrm>
            <a:off x="574697" y="3138609"/>
            <a:ext cx="1305951" cy="9233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967153-30CA-F8B3-DFD4-50B19E8B334F}"/>
              </a:ext>
            </a:extLst>
          </p:cNvPr>
          <p:cNvSpPr/>
          <p:nvPr/>
        </p:nvSpPr>
        <p:spPr>
          <a:xfrm>
            <a:off x="9506811" y="3138609"/>
            <a:ext cx="1305951" cy="9233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55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D21CC-2B86-6F7A-8E63-D5E3C411F6AD}"/>
              </a:ext>
            </a:extLst>
          </p:cNvPr>
          <p:cNvPicPr>
            <a:picLocks noChangeAspect="1"/>
          </p:cNvPicPr>
          <p:nvPr/>
        </p:nvPicPr>
        <p:blipFill>
          <a:blip r:embed="rId2"/>
          <a:stretch>
            <a:fillRect/>
          </a:stretch>
        </p:blipFill>
        <p:spPr>
          <a:xfrm>
            <a:off x="0" y="129149"/>
            <a:ext cx="3268589" cy="1884521"/>
          </a:xfrm>
          <a:prstGeom prst="rect">
            <a:avLst/>
          </a:prstGeom>
        </p:spPr>
      </p:pic>
      <p:sp>
        <p:nvSpPr>
          <p:cNvPr id="4" name="TextBox 3">
            <a:extLst>
              <a:ext uri="{FF2B5EF4-FFF2-40B4-BE49-F238E27FC236}">
                <a16:creationId xmlns:a16="http://schemas.microsoft.com/office/drawing/2014/main" id="{F98A1FE2-7CF3-03CF-61E2-74DC4A28C115}"/>
              </a:ext>
            </a:extLst>
          </p:cNvPr>
          <p:cNvSpPr txBox="1"/>
          <p:nvPr/>
        </p:nvSpPr>
        <p:spPr>
          <a:xfrm>
            <a:off x="5174566" y="995324"/>
            <a:ext cx="5908431" cy="646331"/>
          </a:xfrm>
          <a:prstGeom prst="rect">
            <a:avLst/>
          </a:prstGeom>
          <a:noFill/>
        </p:spPr>
        <p:txBody>
          <a:bodyPr wrap="square" rtlCol="0">
            <a:spAutoFit/>
          </a:bodyPr>
          <a:lstStyle/>
          <a:p>
            <a:pPr algn="ctr"/>
            <a:r>
              <a:rPr lang="en-US" sz="3600" b="1" dirty="0"/>
              <a:t>Copy and complete</a:t>
            </a:r>
          </a:p>
        </p:txBody>
      </p:sp>
      <p:sp>
        <p:nvSpPr>
          <p:cNvPr id="5" name="TextBox 4">
            <a:extLst>
              <a:ext uri="{FF2B5EF4-FFF2-40B4-BE49-F238E27FC236}">
                <a16:creationId xmlns:a16="http://schemas.microsoft.com/office/drawing/2014/main" id="{0E772FA5-FBCA-4406-AF4D-AD89555A5224}"/>
              </a:ext>
            </a:extLst>
          </p:cNvPr>
          <p:cNvSpPr txBox="1"/>
          <p:nvPr/>
        </p:nvSpPr>
        <p:spPr>
          <a:xfrm>
            <a:off x="2220351" y="239071"/>
            <a:ext cx="5908431" cy="646331"/>
          </a:xfrm>
          <a:prstGeom prst="rect">
            <a:avLst/>
          </a:prstGeom>
          <a:noFill/>
        </p:spPr>
        <p:txBody>
          <a:bodyPr wrap="square" rtlCol="0">
            <a:spAutoFit/>
          </a:bodyPr>
          <a:lstStyle/>
          <a:p>
            <a:pPr algn="ctr"/>
            <a:r>
              <a:rPr lang="en-US" sz="3600" b="1" dirty="0"/>
              <a:t>Mini Whiteboards</a:t>
            </a:r>
          </a:p>
        </p:txBody>
      </p:sp>
      <p:cxnSp>
        <p:nvCxnSpPr>
          <p:cNvPr id="6" name="Straight Connector 5">
            <a:extLst>
              <a:ext uri="{FF2B5EF4-FFF2-40B4-BE49-F238E27FC236}">
                <a16:creationId xmlns:a16="http://schemas.microsoft.com/office/drawing/2014/main" id="{21C48E2D-59F8-56AE-6CD3-70932223B3A1}"/>
              </a:ext>
            </a:extLst>
          </p:cNvPr>
          <p:cNvCxnSpPr>
            <a:cxnSpLocks/>
          </p:cNvCxnSpPr>
          <p:nvPr/>
        </p:nvCxnSpPr>
        <p:spPr>
          <a:xfrm>
            <a:off x="5593793" y="2076890"/>
            <a:ext cx="0" cy="331675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DAC2602-390D-2333-2BE4-4A404A644D3E}"/>
              </a:ext>
            </a:extLst>
          </p:cNvPr>
          <p:cNvSpPr txBox="1"/>
          <p:nvPr/>
        </p:nvSpPr>
        <p:spPr>
          <a:xfrm>
            <a:off x="3636039" y="2376702"/>
            <a:ext cx="1787512" cy="923330"/>
          </a:xfrm>
          <a:prstGeom prst="rect">
            <a:avLst/>
          </a:prstGeom>
          <a:noFill/>
        </p:spPr>
        <p:txBody>
          <a:bodyPr wrap="square" rtlCol="0">
            <a:spAutoFit/>
          </a:bodyPr>
          <a:lstStyle/>
          <a:p>
            <a:pPr algn="ctr"/>
            <a:r>
              <a:rPr lang="en-US" sz="5400" dirty="0"/>
              <a:t>100%</a:t>
            </a:r>
          </a:p>
        </p:txBody>
      </p:sp>
      <p:sp>
        <p:nvSpPr>
          <p:cNvPr id="12" name="Curved Right Arrow 11">
            <a:extLst>
              <a:ext uri="{FF2B5EF4-FFF2-40B4-BE49-F238E27FC236}">
                <a16:creationId xmlns:a16="http://schemas.microsoft.com/office/drawing/2014/main" id="{0C4DB11D-01E3-8048-C3B0-CF8A992AC59F}"/>
              </a:ext>
            </a:extLst>
          </p:cNvPr>
          <p:cNvSpPr/>
          <p:nvPr/>
        </p:nvSpPr>
        <p:spPr>
          <a:xfrm>
            <a:off x="2050763" y="2719300"/>
            <a:ext cx="1382046" cy="203193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CA84568-F485-6E02-F81A-7972D2A4D397}"/>
                  </a:ext>
                </a:extLst>
              </p:cNvPr>
              <p:cNvSpPr txBox="1"/>
              <p:nvPr/>
            </p:nvSpPr>
            <p:spPr>
              <a:xfrm>
                <a:off x="551714" y="3300032"/>
                <a:ext cx="59083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𝟎</m:t>
                      </m:r>
                      <m:r>
                        <a:rPr lang="en-GB"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𝟑</m:t>
                      </m:r>
                    </m:oMath>
                  </m:oMathPara>
                </a14:m>
                <a:endParaRPr lang="en-US" sz="3200" b="1" dirty="0">
                  <a:solidFill>
                    <a:srgbClr val="FF0000"/>
                  </a:solidFill>
                </a:endParaRPr>
              </a:p>
            </p:txBody>
          </p:sp>
        </mc:Choice>
        <mc:Fallback xmlns="">
          <p:sp>
            <p:nvSpPr>
              <p:cNvPr id="13" name="TextBox 12">
                <a:extLst>
                  <a:ext uri="{FF2B5EF4-FFF2-40B4-BE49-F238E27FC236}">
                    <a16:creationId xmlns:a16="http://schemas.microsoft.com/office/drawing/2014/main" id="{4CA84568-F485-6E02-F81A-7972D2A4D397}"/>
                  </a:ext>
                </a:extLst>
              </p:cNvPr>
              <p:cNvSpPr txBox="1">
                <a:spLocks noRot="1" noChangeAspect="1" noMove="1" noResize="1" noEditPoints="1" noAdjustHandles="1" noChangeArrowheads="1" noChangeShapeType="1" noTextEdit="1"/>
              </p:cNvSpPr>
              <p:nvPr/>
            </p:nvSpPr>
            <p:spPr>
              <a:xfrm>
                <a:off x="551714" y="3300032"/>
                <a:ext cx="590837" cy="584775"/>
              </a:xfrm>
              <a:prstGeom prst="rect">
                <a:avLst/>
              </a:prstGeom>
              <a:blipFill>
                <a:blip r:embed="rId3"/>
                <a:stretch>
                  <a:fillRect l="-4255" r="-95745"/>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0640399E-D937-8A24-15C9-9FCBEAF39577}"/>
              </a:ext>
            </a:extLst>
          </p:cNvPr>
          <p:cNvCxnSpPr>
            <a:cxnSpLocks/>
          </p:cNvCxnSpPr>
          <p:nvPr/>
        </p:nvCxnSpPr>
        <p:spPr>
          <a:xfrm>
            <a:off x="3636039" y="3735267"/>
            <a:ext cx="411873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86BFEDF-8402-7972-5EE9-BB3EC27BF9A1}"/>
              </a:ext>
            </a:extLst>
          </p:cNvPr>
          <p:cNvSpPr txBox="1"/>
          <p:nvPr/>
        </p:nvSpPr>
        <p:spPr>
          <a:xfrm>
            <a:off x="3636039" y="4061939"/>
            <a:ext cx="1787512" cy="923330"/>
          </a:xfrm>
          <a:prstGeom prst="rect">
            <a:avLst/>
          </a:prstGeom>
          <a:noFill/>
        </p:spPr>
        <p:txBody>
          <a:bodyPr wrap="square" rtlCol="0">
            <a:spAutoFit/>
          </a:bodyPr>
          <a:lstStyle/>
          <a:p>
            <a:pPr algn="ctr"/>
            <a:r>
              <a:rPr lang="en-US" sz="5400" dirty="0"/>
              <a:t>30%</a:t>
            </a:r>
          </a:p>
        </p:txBody>
      </p:sp>
      <p:sp>
        <p:nvSpPr>
          <p:cNvPr id="21" name="TextBox 20">
            <a:extLst>
              <a:ext uri="{FF2B5EF4-FFF2-40B4-BE49-F238E27FC236}">
                <a16:creationId xmlns:a16="http://schemas.microsoft.com/office/drawing/2014/main" id="{D931B1FF-260B-4ACD-3E0A-349717074403}"/>
              </a:ext>
            </a:extLst>
          </p:cNvPr>
          <p:cNvSpPr txBox="1"/>
          <p:nvPr/>
        </p:nvSpPr>
        <p:spPr>
          <a:xfrm>
            <a:off x="5824526" y="4102791"/>
            <a:ext cx="1787512" cy="923330"/>
          </a:xfrm>
          <a:prstGeom prst="rect">
            <a:avLst/>
          </a:prstGeom>
          <a:noFill/>
        </p:spPr>
        <p:txBody>
          <a:bodyPr wrap="square" rtlCol="0">
            <a:spAutoFit/>
          </a:bodyPr>
          <a:lstStyle/>
          <a:p>
            <a:pPr algn="ctr"/>
            <a:r>
              <a:rPr lang="en-US" sz="5400" dirty="0"/>
              <a:t>231</a:t>
            </a:r>
          </a:p>
        </p:txBody>
      </p:sp>
      <p:sp>
        <p:nvSpPr>
          <p:cNvPr id="22" name="TextBox 21">
            <a:extLst>
              <a:ext uri="{FF2B5EF4-FFF2-40B4-BE49-F238E27FC236}">
                <a16:creationId xmlns:a16="http://schemas.microsoft.com/office/drawing/2014/main" id="{99481FE7-0EFC-B8B9-5903-8213F3898C5B}"/>
              </a:ext>
            </a:extLst>
          </p:cNvPr>
          <p:cNvSpPr txBox="1"/>
          <p:nvPr/>
        </p:nvSpPr>
        <p:spPr>
          <a:xfrm>
            <a:off x="5511545" y="2383832"/>
            <a:ext cx="2413475" cy="923330"/>
          </a:xfrm>
          <a:prstGeom prst="rect">
            <a:avLst/>
          </a:prstGeom>
          <a:noFill/>
        </p:spPr>
        <p:txBody>
          <a:bodyPr wrap="square" rtlCol="0">
            <a:spAutoFit/>
          </a:bodyPr>
          <a:lstStyle/>
          <a:p>
            <a:pPr algn="ctr"/>
            <a:r>
              <a:rPr lang="en-US" sz="5400" b="1" dirty="0">
                <a:solidFill>
                  <a:srgbClr val="00B050"/>
                </a:solidFill>
              </a:rPr>
              <a:t>770</a:t>
            </a:r>
          </a:p>
        </p:txBody>
      </p:sp>
      <p:sp>
        <p:nvSpPr>
          <p:cNvPr id="23" name="Curved Right Arrow 22">
            <a:extLst>
              <a:ext uri="{FF2B5EF4-FFF2-40B4-BE49-F238E27FC236}">
                <a16:creationId xmlns:a16="http://schemas.microsoft.com/office/drawing/2014/main" id="{4DBF2796-BE33-ADCB-1273-484A76A71962}"/>
              </a:ext>
            </a:extLst>
          </p:cNvPr>
          <p:cNvSpPr/>
          <p:nvPr/>
        </p:nvSpPr>
        <p:spPr>
          <a:xfrm flipH="1">
            <a:off x="7925020" y="2719300"/>
            <a:ext cx="1382046" cy="203193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8028F3C-6980-E763-C711-C8FCB7B1B816}"/>
                  </a:ext>
                </a:extLst>
              </p:cNvPr>
              <p:cNvSpPr txBox="1"/>
              <p:nvPr/>
            </p:nvSpPr>
            <p:spPr>
              <a:xfrm>
                <a:off x="9417113" y="3300032"/>
                <a:ext cx="148534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𝟎</m:t>
                      </m:r>
                      <m:r>
                        <a:rPr lang="en-GB"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𝟑</m:t>
                      </m:r>
                    </m:oMath>
                  </m:oMathPara>
                </a14:m>
                <a:endParaRPr lang="en-US" sz="3200" b="1" dirty="0">
                  <a:solidFill>
                    <a:srgbClr val="FF0000"/>
                  </a:solidFill>
                </a:endParaRPr>
              </a:p>
            </p:txBody>
          </p:sp>
        </mc:Choice>
        <mc:Fallback xmlns="">
          <p:sp>
            <p:nvSpPr>
              <p:cNvPr id="24" name="TextBox 23">
                <a:extLst>
                  <a:ext uri="{FF2B5EF4-FFF2-40B4-BE49-F238E27FC236}">
                    <a16:creationId xmlns:a16="http://schemas.microsoft.com/office/drawing/2014/main" id="{E8028F3C-6980-E763-C711-C8FCB7B1B816}"/>
                  </a:ext>
                </a:extLst>
              </p:cNvPr>
              <p:cNvSpPr txBox="1">
                <a:spLocks noRot="1" noChangeAspect="1" noMove="1" noResize="1" noEditPoints="1" noAdjustHandles="1" noChangeArrowheads="1" noChangeShapeType="1" noTextEdit="1"/>
              </p:cNvSpPr>
              <p:nvPr/>
            </p:nvSpPr>
            <p:spPr>
              <a:xfrm>
                <a:off x="9417113" y="3300032"/>
                <a:ext cx="1485349" cy="58477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3623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0EAF92-58C9-7011-E0F4-0DD30DC9E0F4}"/>
              </a:ext>
            </a:extLst>
          </p:cNvPr>
          <p:cNvSpPr txBox="1"/>
          <p:nvPr/>
        </p:nvSpPr>
        <p:spPr>
          <a:xfrm>
            <a:off x="1172308" y="5588260"/>
            <a:ext cx="9847384" cy="523220"/>
          </a:xfrm>
          <a:prstGeom prst="rect">
            <a:avLst/>
          </a:prstGeom>
          <a:noFill/>
        </p:spPr>
        <p:txBody>
          <a:bodyPr wrap="square" rtlCol="0">
            <a:spAutoFit/>
          </a:bodyPr>
          <a:lstStyle/>
          <a:p>
            <a:r>
              <a:rPr lang="en-US" sz="2800" dirty="0">
                <a:solidFill>
                  <a:srgbClr val="00B050"/>
                </a:solidFill>
              </a:rPr>
              <a:t>*Remember to use your Ratio tables if you get stuck!</a:t>
            </a:r>
          </a:p>
        </p:txBody>
      </p:sp>
      <p:pic>
        <p:nvPicPr>
          <p:cNvPr id="9" name="Picture 8">
            <a:extLst>
              <a:ext uri="{FF2B5EF4-FFF2-40B4-BE49-F238E27FC236}">
                <a16:creationId xmlns:a16="http://schemas.microsoft.com/office/drawing/2014/main" id="{F9F57BF5-9DC5-FA77-2AD6-00EAB51137CA}"/>
              </a:ext>
            </a:extLst>
          </p:cNvPr>
          <p:cNvPicPr>
            <a:picLocks noChangeAspect="1"/>
          </p:cNvPicPr>
          <p:nvPr/>
        </p:nvPicPr>
        <p:blipFill>
          <a:blip r:embed="rId2"/>
          <a:stretch>
            <a:fillRect/>
          </a:stretch>
        </p:blipFill>
        <p:spPr>
          <a:xfrm rot="21153350">
            <a:off x="570341" y="374319"/>
            <a:ext cx="3609362" cy="4812483"/>
          </a:xfrm>
          <a:prstGeom prst="rect">
            <a:avLst/>
          </a:prstGeom>
        </p:spPr>
      </p:pic>
      <p:sp>
        <p:nvSpPr>
          <p:cNvPr id="10" name="TextBox 9">
            <a:extLst>
              <a:ext uri="{FF2B5EF4-FFF2-40B4-BE49-F238E27FC236}">
                <a16:creationId xmlns:a16="http://schemas.microsoft.com/office/drawing/2014/main" id="{674A505C-3526-CF6D-E1A6-E8C1A71262C7}"/>
              </a:ext>
            </a:extLst>
          </p:cNvPr>
          <p:cNvSpPr txBox="1"/>
          <p:nvPr/>
        </p:nvSpPr>
        <p:spPr>
          <a:xfrm>
            <a:off x="7433733" y="548065"/>
            <a:ext cx="2624667" cy="769441"/>
          </a:xfrm>
          <a:prstGeom prst="rect">
            <a:avLst/>
          </a:prstGeom>
          <a:noFill/>
        </p:spPr>
        <p:txBody>
          <a:bodyPr wrap="square" rtlCol="0">
            <a:spAutoFit/>
          </a:bodyPr>
          <a:lstStyle/>
          <a:p>
            <a:r>
              <a:rPr lang="en-US" sz="4400" b="1" u="sng" dirty="0"/>
              <a:t>Challenge</a:t>
            </a:r>
          </a:p>
        </p:txBody>
      </p:sp>
      <p:pic>
        <p:nvPicPr>
          <p:cNvPr id="12" name="Picture 11">
            <a:extLst>
              <a:ext uri="{FF2B5EF4-FFF2-40B4-BE49-F238E27FC236}">
                <a16:creationId xmlns:a16="http://schemas.microsoft.com/office/drawing/2014/main" id="{3BF4E125-8AD7-BF5A-EBED-AC04BD6C4559}"/>
              </a:ext>
            </a:extLst>
          </p:cNvPr>
          <p:cNvPicPr>
            <a:picLocks noChangeAspect="1"/>
          </p:cNvPicPr>
          <p:nvPr/>
        </p:nvPicPr>
        <p:blipFill>
          <a:blip r:embed="rId3"/>
          <a:stretch>
            <a:fillRect/>
          </a:stretch>
        </p:blipFill>
        <p:spPr>
          <a:xfrm>
            <a:off x="5955001" y="1558039"/>
            <a:ext cx="5064691" cy="1188967"/>
          </a:xfrm>
          <a:prstGeom prst="rect">
            <a:avLst/>
          </a:prstGeom>
        </p:spPr>
      </p:pic>
    </p:spTree>
    <p:extLst>
      <p:ext uri="{BB962C8B-B14F-4D97-AF65-F5344CB8AC3E}">
        <p14:creationId xmlns:p14="http://schemas.microsoft.com/office/powerpoint/2010/main" val="2193800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CFC87D-3315-8882-646E-125005D381B4}"/>
              </a:ext>
            </a:extLst>
          </p:cNvPr>
          <p:cNvPicPr>
            <a:picLocks noChangeAspect="1"/>
          </p:cNvPicPr>
          <p:nvPr/>
        </p:nvPicPr>
        <p:blipFill>
          <a:blip r:embed="rId2"/>
          <a:stretch>
            <a:fillRect/>
          </a:stretch>
        </p:blipFill>
        <p:spPr>
          <a:xfrm>
            <a:off x="910167" y="254000"/>
            <a:ext cx="9468304" cy="5655733"/>
          </a:xfrm>
          <a:prstGeom prst="rect">
            <a:avLst/>
          </a:prstGeom>
        </p:spPr>
      </p:pic>
    </p:spTree>
    <p:extLst>
      <p:ext uri="{BB962C8B-B14F-4D97-AF65-F5344CB8AC3E}">
        <p14:creationId xmlns:p14="http://schemas.microsoft.com/office/powerpoint/2010/main" val="272757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CB8C0B-0C29-309C-7CFC-21EF6826AE6D}"/>
              </a:ext>
            </a:extLst>
          </p:cNvPr>
          <p:cNvPicPr>
            <a:picLocks noChangeAspect="1"/>
          </p:cNvPicPr>
          <p:nvPr/>
        </p:nvPicPr>
        <p:blipFill>
          <a:blip r:embed="rId2"/>
          <a:stretch>
            <a:fillRect/>
          </a:stretch>
        </p:blipFill>
        <p:spPr>
          <a:xfrm>
            <a:off x="592666" y="702732"/>
            <a:ext cx="10236202" cy="4732867"/>
          </a:xfrm>
          <a:prstGeom prst="rect">
            <a:avLst/>
          </a:prstGeom>
        </p:spPr>
      </p:pic>
    </p:spTree>
    <p:extLst>
      <p:ext uri="{BB962C8B-B14F-4D97-AF65-F5344CB8AC3E}">
        <p14:creationId xmlns:p14="http://schemas.microsoft.com/office/powerpoint/2010/main" val="1050070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DC336D-B839-A829-638D-B0D7E9158EC3}"/>
              </a:ext>
            </a:extLst>
          </p:cNvPr>
          <p:cNvPicPr>
            <a:picLocks noChangeAspect="1"/>
          </p:cNvPicPr>
          <p:nvPr/>
        </p:nvPicPr>
        <p:blipFill>
          <a:blip r:embed="rId2"/>
          <a:stretch>
            <a:fillRect/>
          </a:stretch>
        </p:blipFill>
        <p:spPr>
          <a:xfrm>
            <a:off x="969432" y="599016"/>
            <a:ext cx="9615450" cy="5141383"/>
          </a:xfrm>
          <a:prstGeom prst="rect">
            <a:avLst/>
          </a:prstGeom>
        </p:spPr>
      </p:pic>
    </p:spTree>
    <p:extLst>
      <p:ext uri="{BB962C8B-B14F-4D97-AF65-F5344CB8AC3E}">
        <p14:creationId xmlns:p14="http://schemas.microsoft.com/office/powerpoint/2010/main" val="1011002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C03BC4-750A-9015-F616-F8E65B3B9786}"/>
              </a:ext>
            </a:extLst>
          </p:cNvPr>
          <p:cNvPicPr>
            <a:picLocks noChangeAspect="1"/>
          </p:cNvPicPr>
          <p:nvPr/>
        </p:nvPicPr>
        <p:blipFill>
          <a:blip r:embed="rId2"/>
          <a:stretch>
            <a:fillRect/>
          </a:stretch>
        </p:blipFill>
        <p:spPr>
          <a:xfrm>
            <a:off x="2470022" y="0"/>
            <a:ext cx="8471159" cy="5915024"/>
          </a:xfrm>
          <a:prstGeom prst="rect">
            <a:avLst/>
          </a:prstGeom>
        </p:spPr>
      </p:pic>
      <p:sp>
        <p:nvSpPr>
          <p:cNvPr id="4" name="TextBox 3">
            <a:extLst>
              <a:ext uri="{FF2B5EF4-FFF2-40B4-BE49-F238E27FC236}">
                <a16:creationId xmlns:a16="http://schemas.microsoft.com/office/drawing/2014/main" id="{73292741-C359-543F-E387-9C2E0EA3663D}"/>
              </a:ext>
            </a:extLst>
          </p:cNvPr>
          <p:cNvSpPr txBox="1"/>
          <p:nvPr/>
        </p:nvSpPr>
        <p:spPr>
          <a:xfrm>
            <a:off x="287866" y="419699"/>
            <a:ext cx="4097867" cy="707886"/>
          </a:xfrm>
          <a:prstGeom prst="rect">
            <a:avLst/>
          </a:prstGeom>
          <a:noFill/>
        </p:spPr>
        <p:txBody>
          <a:bodyPr wrap="square" rtlCol="0">
            <a:spAutoFit/>
          </a:bodyPr>
          <a:lstStyle/>
          <a:p>
            <a:r>
              <a:rPr lang="en-US" sz="4000" b="1" u="sng" dirty="0">
                <a:solidFill>
                  <a:srgbClr val="00B050"/>
                </a:solidFill>
              </a:rPr>
              <a:t>To Finish</a:t>
            </a:r>
          </a:p>
        </p:txBody>
      </p:sp>
    </p:spTree>
    <p:extLst>
      <p:ext uri="{BB962C8B-B14F-4D97-AF65-F5344CB8AC3E}">
        <p14:creationId xmlns:p14="http://schemas.microsoft.com/office/powerpoint/2010/main" val="2703119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22BF581-BB83-387F-DF17-708E2ABC31A0}"/>
              </a:ext>
            </a:extLst>
          </p:cNvPr>
          <p:cNvSpPr/>
          <p:nvPr/>
        </p:nvSpPr>
        <p:spPr>
          <a:xfrm>
            <a:off x="1150620" y="127000"/>
            <a:ext cx="4877888" cy="3240454"/>
          </a:xfrm>
          <a:prstGeom prst="roundRect">
            <a:avLst>
              <a:gd name="adj" fmla="val 273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4" name="Rectangle 3">
            <a:extLst>
              <a:ext uri="{FF2B5EF4-FFF2-40B4-BE49-F238E27FC236}">
                <a16:creationId xmlns:a16="http://schemas.microsoft.com/office/drawing/2014/main" id="{0CF51F9E-4A63-298B-B318-6FD69429380C}"/>
              </a:ext>
            </a:extLst>
          </p:cNvPr>
          <p:cNvSpPr/>
          <p:nvPr/>
        </p:nvSpPr>
        <p:spPr>
          <a:xfrm>
            <a:off x="3018064" y="55121"/>
            <a:ext cx="1143000" cy="1549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5" name="TextBox 4">
            <a:extLst>
              <a:ext uri="{FF2B5EF4-FFF2-40B4-BE49-F238E27FC236}">
                <a16:creationId xmlns:a16="http://schemas.microsoft.com/office/drawing/2014/main" id="{0F03D499-A90A-634A-36AF-393319B6EB81}"/>
              </a:ext>
            </a:extLst>
          </p:cNvPr>
          <p:cNvSpPr txBox="1"/>
          <p:nvPr/>
        </p:nvSpPr>
        <p:spPr>
          <a:xfrm>
            <a:off x="2975454" y="19343"/>
            <a:ext cx="1228220" cy="215444"/>
          </a:xfrm>
          <a:prstGeom prst="rect">
            <a:avLst/>
          </a:prstGeom>
          <a:noFill/>
        </p:spPr>
        <p:txBody>
          <a:bodyPr wrap="none" tIns="0" bIns="0" rtlCol="0">
            <a:spAutoFit/>
          </a:bodyPr>
          <a:lstStyle/>
          <a:p>
            <a:pPr algn="ctr"/>
            <a:r>
              <a:rPr lang="en-GB" sz="1400" b="1" dirty="0">
                <a:latin typeface="Berlin Sans FB" panose="020E0602020502020306" pitchFamily="34" charset="0"/>
              </a:rPr>
              <a:t>DIGIT</a:t>
            </a:r>
            <a:r>
              <a:rPr lang="en-GB" sz="1400" b="1" dirty="0"/>
              <a:t>  Puzzle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8344EE0-0744-E63A-AC4A-D9F9A25CA31D}"/>
                  </a:ext>
                </a:extLst>
              </p:cNvPr>
              <p:cNvSpPr txBox="1"/>
              <p:nvPr/>
            </p:nvSpPr>
            <p:spPr>
              <a:xfrm>
                <a:off x="3035822" y="1289011"/>
                <a:ext cx="52719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𝑜𝑓</m:t>
                      </m:r>
                    </m:oMath>
                  </m:oMathPara>
                </a14:m>
                <a:endParaRPr lang="en-GB" sz="2000" dirty="0"/>
              </a:p>
            </p:txBody>
          </p:sp>
        </mc:Choice>
        <mc:Fallback xmlns="">
          <p:sp>
            <p:nvSpPr>
              <p:cNvPr id="6" name="TextBox 5">
                <a:extLst>
                  <a:ext uri="{FF2B5EF4-FFF2-40B4-BE49-F238E27FC236}">
                    <a16:creationId xmlns:a16="http://schemas.microsoft.com/office/drawing/2014/main" id="{28344EE0-0744-E63A-AC4A-D9F9A25CA31D}"/>
                  </a:ext>
                </a:extLst>
              </p:cNvPr>
              <p:cNvSpPr txBox="1">
                <a:spLocks noRot="1" noChangeAspect="1" noMove="1" noResize="1" noEditPoints="1" noAdjustHandles="1" noChangeArrowheads="1" noChangeShapeType="1" noTextEdit="1"/>
              </p:cNvSpPr>
              <p:nvPr/>
            </p:nvSpPr>
            <p:spPr>
              <a:xfrm>
                <a:off x="3035822" y="1289011"/>
                <a:ext cx="527196" cy="400110"/>
              </a:xfrm>
              <a:prstGeom prst="rect">
                <a:avLst/>
              </a:prstGeom>
              <a:blipFill>
                <a:blip r:embed="rId2"/>
                <a:stretch>
                  <a:fillRect l="-4762" b="-15625"/>
                </a:stretch>
              </a:blipFill>
            </p:spPr>
            <p:txBody>
              <a:bodyPr/>
              <a:lstStyle/>
              <a:p>
                <a:r>
                  <a:rPr lang="en-US">
                    <a:noFill/>
                  </a:rPr>
                  <a:t> </a:t>
                </a:r>
              </a:p>
            </p:txBody>
          </p:sp>
        </mc:Fallback>
      </mc:AlternateContent>
      <p:sp>
        <p:nvSpPr>
          <p:cNvPr id="7" name="Star: 5 Points 15">
            <a:extLst>
              <a:ext uri="{FF2B5EF4-FFF2-40B4-BE49-F238E27FC236}">
                <a16:creationId xmlns:a16="http://schemas.microsoft.com/office/drawing/2014/main" id="{826FB9BF-4450-AE62-A2D5-645642E520E7}"/>
              </a:ext>
            </a:extLst>
          </p:cNvPr>
          <p:cNvSpPr/>
          <p:nvPr/>
        </p:nvSpPr>
        <p:spPr>
          <a:xfrm>
            <a:off x="1621536" y="2649182"/>
            <a:ext cx="281354" cy="281354"/>
          </a:xfrm>
          <a:prstGeom prst="star5">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8" name="TextBox 7">
            <a:extLst>
              <a:ext uri="{FF2B5EF4-FFF2-40B4-BE49-F238E27FC236}">
                <a16:creationId xmlns:a16="http://schemas.microsoft.com/office/drawing/2014/main" id="{595AC69D-1BC7-A9FA-C87C-56F4B34B9879}"/>
              </a:ext>
            </a:extLst>
          </p:cNvPr>
          <p:cNvSpPr txBox="1"/>
          <p:nvPr/>
        </p:nvSpPr>
        <p:spPr>
          <a:xfrm>
            <a:off x="1957629" y="2651361"/>
            <a:ext cx="1085875" cy="276999"/>
          </a:xfrm>
          <a:prstGeom prst="rect">
            <a:avLst/>
          </a:prstGeom>
          <a:noFill/>
        </p:spPr>
        <p:txBody>
          <a:bodyPr wrap="none" rtlCol="0">
            <a:spAutoFit/>
          </a:bodyPr>
          <a:lstStyle/>
          <a:p>
            <a:r>
              <a:rPr lang="en-GB" sz="1200" dirty="0"/>
              <a:t>Use any digits</a:t>
            </a:r>
          </a:p>
        </p:txBody>
      </p:sp>
      <p:sp>
        <p:nvSpPr>
          <p:cNvPr id="9" name="TextBox 8">
            <a:extLst>
              <a:ext uri="{FF2B5EF4-FFF2-40B4-BE49-F238E27FC236}">
                <a16:creationId xmlns:a16="http://schemas.microsoft.com/office/drawing/2014/main" id="{2AC6A5D5-D05E-2683-9ECD-8F9D63F5963E}"/>
              </a:ext>
            </a:extLst>
          </p:cNvPr>
          <p:cNvSpPr txBox="1"/>
          <p:nvPr/>
        </p:nvSpPr>
        <p:spPr>
          <a:xfrm>
            <a:off x="1932190" y="342901"/>
            <a:ext cx="3379643" cy="276999"/>
          </a:xfrm>
          <a:prstGeom prst="rect">
            <a:avLst/>
          </a:prstGeom>
          <a:noFill/>
        </p:spPr>
        <p:txBody>
          <a:bodyPr wrap="none" rtlCol="0">
            <a:spAutoFit/>
          </a:bodyPr>
          <a:lstStyle/>
          <a:p>
            <a:r>
              <a:rPr lang="en-GB" sz="1200" dirty="0"/>
              <a:t>How many ways can you complete this calculation?</a:t>
            </a:r>
          </a:p>
        </p:txBody>
      </p:sp>
      <p:sp>
        <p:nvSpPr>
          <p:cNvPr id="10" name="Rectangle 9">
            <a:extLst>
              <a:ext uri="{FF2B5EF4-FFF2-40B4-BE49-F238E27FC236}">
                <a16:creationId xmlns:a16="http://schemas.microsoft.com/office/drawing/2014/main" id="{262C749E-8E55-519A-A12E-01B6F2E50574}"/>
              </a:ext>
            </a:extLst>
          </p:cNvPr>
          <p:cNvSpPr/>
          <p:nvPr/>
        </p:nvSpPr>
        <p:spPr>
          <a:xfrm>
            <a:off x="3556580" y="1212109"/>
            <a:ext cx="367500" cy="553914"/>
          </a:xfrm>
          <a:prstGeom prst="rect">
            <a:avLst/>
          </a:prstGeom>
          <a:solidFill>
            <a:schemeClr val="bg1">
              <a:lumMod val="95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11" name="Rectangle 10">
            <a:extLst>
              <a:ext uri="{FF2B5EF4-FFF2-40B4-BE49-F238E27FC236}">
                <a16:creationId xmlns:a16="http://schemas.microsoft.com/office/drawing/2014/main" id="{19CD8C0D-155D-3C93-B054-CFB4861BAADD}"/>
              </a:ext>
            </a:extLst>
          </p:cNvPr>
          <p:cNvSpPr/>
          <p:nvPr/>
        </p:nvSpPr>
        <p:spPr>
          <a:xfrm>
            <a:off x="4022572" y="1212109"/>
            <a:ext cx="367500" cy="553914"/>
          </a:xfrm>
          <a:prstGeom prst="rect">
            <a:avLst/>
          </a:prstGeom>
          <a:solidFill>
            <a:schemeClr val="bg1">
              <a:lumMod val="95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02D8B10-4C4F-C8A1-3D65-5B263D99F16D}"/>
                  </a:ext>
                </a:extLst>
              </p:cNvPr>
              <p:cNvSpPr txBox="1"/>
              <p:nvPr/>
            </p:nvSpPr>
            <p:spPr>
              <a:xfrm>
                <a:off x="4477881" y="1289011"/>
                <a:ext cx="434734" cy="40011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m:t>
                      </m:r>
                    </m:oMath>
                  </m:oMathPara>
                </a14:m>
                <a:endParaRPr lang="en-GB" sz="2000" dirty="0"/>
              </a:p>
            </p:txBody>
          </p:sp>
        </mc:Choice>
        <mc:Fallback xmlns="">
          <p:sp>
            <p:nvSpPr>
              <p:cNvPr id="12" name="TextBox 11">
                <a:extLst>
                  <a:ext uri="{FF2B5EF4-FFF2-40B4-BE49-F238E27FC236}">
                    <a16:creationId xmlns:a16="http://schemas.microsoft.com/office/drawing/2014/main" id="{502D8B10-4C4F-C8A1-3D65-5B263D99F16D}"/>
                  </a:ext>
                </a:extLst>
              </p:cNvPr>
              <p:cNvSpPr txBox="1">
                <a:spLocks noRot="1" noChangeAspect="1" noMove="1" noResize="1" noEditPoints="1" noAdjustHandles="1" noChangeArrowheads="1" noChangeShapeType="1" noTextEdit="1"/>
              </p:cNvSpPr>
              <p:nvPr/>
            </p:nvSpPr>
            <p:spPr>
              <a:xfrm>
                <a:off x="4477881" y="1289011"/>
                <a:ext cx="434734" cy="400110"/>
              </a:xfrm>
              <a:prstGeom prst="rect">
                <a:avLst/>
              </a:prstGeom>
              <a:blipFill>
                <a:blip r:embed="rId3"/>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DAE38258-F950-D792-E129-94B9F2F12484}"/>
              </a:ext>
            </a:extLst>
          </p:cNvPr>
          <p:cNvSpPr/>
          <p:nvPr/>
        </p:nvSpPr>
        <p:spPr>
          <a:xfrm>
            <a:off x="4954557" y="1212109"/>
            <a:ext cx="367500" cy="553914"/>
          </a:xfrm>
          <a:prstGeom prst="rect">
            <a:avLst/>
          </a:prstGeom>
          <a:solidFill>
            <a:schemeClr val="bg1">
              <a:lumMod val="95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14" name="TextBox 13">
            <a:extLst>
              <a:ext uri="{FF2B5EF4-FFF2-40B4-BE49-F238E27FC236}">
                <a16:creationId xmlns:a16="http://schemas.microsoft.com/office/drawing/2014/main" id="{DD17F7E3-3C64-871F-D888-C0096A80B7FE}"/>
              </a:ext>
            </a:extLst>
          </p:cNvPr>
          <p:cNvSpPr txBox="1"/>
          <p:nvPr/>
        </p:nvSpPr>
        <p:spPr>
          <a:xfrm>
            <a:off x="1957628" y="2995014"/>
            <a:ext cx="1433406" cy="276999"/>
          </a:xfrm>
          <a:prstGeom prst="rect">
            <a:avLst/>
          </a:prstGeom>
          <a:noFill/>
        </p:spPr>
        <p:txBody>
          <a:bodyPr wrap="none" rtlCol="0">
            <a:spAutoFit/>
          </a:bodyPr>
          <a:lstStyle/>
          <a:p>
            <a:r>
              <a:rPr lang="en-GB" sz="1200" dirty="0"/>
              <a:t>Use digits only once</a:t>
            </a:r>
          </a:p>
        </p:txBody>
      </p:sp>
      <p:sp>
        <p:nvSpPr>
          <p:cNvPr id="15" name="Star: 5 Points 31">
            <a:extLst>
              <a:ext uri="{FF2B5EF4-FFF2-40B4-BE49-F238E27FC236}">
                <a16:creationId xmlns:a16="http://schemas.microsoft.com/office/drawing/2014/main" id="{AF1678BA-9471-FB83-94C6-88AB72A80BCA}"/>
              </a:ext>
            </a:extLst>
          </p:cNvPr>
          <p:cNvSpPr/>
          <p:nvPr/>
        </p:nvSpPr>
        <p:spPr>
          <a:xfrm>
            <a:off x="1621536" y="2992835"/>
            <a:ext cx="281354" cy="281354"/>
          </a:xfrm>
          <a:prstGeom prst="star5">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16" name="Star: 5 Points 32">
            <a:extLst>
              <a:ext uri="{FF2B5EF4-FFF2-40B4-BE49-F238E27FC236}">
                <a16:creationId xmlns:a16="http://schemas.microsoft.com/office/drawing/2014/main" id="{35D2D189-7C2A-058D-8BF1-03FC535DCBC1}"/>
              </a:ext>
            </a:extLst>
          </p:cNvPr>
          <p:cNvSpPr/>
          <p:nvPr/>
        </p:nvSpPr>
        <p:spPr>
          <a:xfrm>
            <a:off x="1282446" y="2992835"/>
            <a:ext cx="281354" cy="281354"/>
          </a:xfrm>
          <a:prstGeom prst="star5">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17" name="TextBox 16">
            <a:extLst>
              <a:ext uri="{FF2B5EF4-FFF2-40B4-BE49-F238E27FC236}">
                <a16:creationId xmlns:a16="http://schemas.microsoft.com/office/drawing/2014/main" id="{60491A06-A70E-FA63-37EA-7DD86583702B}"/>
              </a:ext>
            </a:extLst>
          </p:cNvPr>
          <p:cNvSpPr txBox="1"/>
          <p:nvPr/>
        </p:nvSpPr>
        <p:spPr>
          <a:xfrm>
            <a:off x="3786510" y="2748076"/>
            <a:ext cx="2184509" cy="461665"/>
          </a:xfrm>
          <a:prstGeom prst="rect">
            <a:avLst/>
          </a:prstGeom>
          <a:noFill/>
        </p:spPr>
        <p:txBody>
          <a:bodyPr wrap="none" rtlCol="0">
            <a:spAutoFit/>
          </a:bodyPr>
          <a:lstStyle/>
          <a:p>
            <a:pPr algn="ctr"/>
            <a:r>
              <a:rPr lang="en-GB" sz="1200" dirty="0"/>
              <a:t>What are the largest &amp; smallest </a:t>
            </a:r>
          </a:p>
          <a:p>
            <a:pPr algn="ctr"/>
            <a:r>
              <a:rPr lang="en-GB" sz="1200" dirty="0"/>
              <a:t>results you can make? </a:t>
            </a:r>
          </a:p>
        </p:txBody>
      </p:sp>
      <p:sp>
        <p:nvSpPr>
          <p:cNvPr id="18" name="Rectangle 17">
            <a:extLst>
              <a:ext uri="{FF2B5EF4-FFF2-40B4-BE49-F238E27FC236}">
                <a16:creationId xmlns:a16="http://schemas.microsoft.com/office/drawing/2014/main" id="{BAF230A6-CBE5-44AB-61D4-9E689978BD1F}"/>
              </a:ext>
            </a:extLst>
          </p:cNvPr>
          <p:cNvSpPr/>
          <p:nvPr/>
        </p:nvSpPr>
        <p:spPr>
          <a:xfrm>
            <a:off x="1477289" y="4391855"/>
            <a:ext cx="428944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Some Answers</a:t>
            </a:r>
          </a:p>
        </p:txBody>
      </p:sp>
      <p:grpSp>
        <p:nvGrpSpPr>
          <p:cNvPr id="19" name="Group 18">
            <a:extLst>
              <a:ext uri="{FF2B5EF4-FFF2-40B4-BE49-F238E27FC236}">
                <a16:creationId xmlns:a16="http://schemas.microsoft.com/office/drawing/2014/main" id="{70647C06-0286-0CFF-7247-807D641F725A}"/>
              </a:ext>
            </a:extLst>
          </p:cNvPr>
          <p:cNvGrpSpPr/>
          <p:nvPr/>
        </p:nvGrpSpPr>
        <p:grpSpPr>
          <a:xfrm>
            <a:off x="9065397" y="3423072"/>
            <a:ext cx="1096264" cy="497125"/>
            <a:chOff x="8750046" y="2992835"/>
            <a:chExt cx="620444" cy="281354"/>
          </a:xfrm>
        </p:grpSpPr>
        <p:sp>
          <p:nvSpPr>
            <p:cNvPr id="20" name="Star: 5 Points 28">
              <a:extLst>
                <a:ext uri="{FF2B5EF4-FFF2-40B4-BE49-F238E27FC236}">
                  <a16:creationId xmlns:a16="http://schemas.microsoft.com/office/drawing/2014/main" id="{68EB4A95-4BEA-E906-8898-C5C62FF307D7}"/>
                </a:ext>
              </a:extLst>
            </p:cNvPr>
            <p:cNvSpPr/>
            <p:nvPr/>
          </p:nvSpPr>
          <p:spPr>
            <a:xfrm>
              <a:off x="9089136" y="2992835"/>
              <a:ext cx="281354" cy="281354"/>
            </a:xfrm>
            <a:prstGeom prst="star5">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21" name="Star: 5 Points 30">
              <a:extLst>
                <a:ext uri="{FF2B5EF4-FFF2-40B4-BE49-F238E27FC236}">
                  <a16:creationId xmlns:a16="http://schemas.microsoft.com/office/drawing/2014/main" id="{CD754E34-23AA-B9E3-F326-92CCA6F69122}"/>
                </a:ext>
              </a:extLst>
            </p:cNvPr>
            <p:cNvSpPr/>
            <p:nvPr/>
          </p:nvSpPr>
          <p:spPr>
            <a:xfrm>
              <a:off x="8750046" y="2992835"/>
              <a:ext cx="281354" cy="281354"/>
            </a:xfrm>
            <a:prstGeom prst="star5">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grpSp>
      <p:sp>
        <p:nvSpPr>
          <p:cNvPr id="22" name="Rectangle 21">
            <a:extLst>
              <a:ext uri="{FF2B5EF4-FFF2-40B4-BE49-F238E27FC236}">
                <a16:creationId xmlns:a16="http://schemas.microsoft.com/office/drawing/2014/main" id="{1724E61D-1496-E91C-61C9-81C55BF3032C}"/>
              </a:ext>
            </a:extLst>
          </p:cNvPr>
          <p:cNvSpPr/>
          <p:nvPr/>
        </p:nvSpPr>
        <p:spPr>
          <a:xfrm>
            <a:off x="1789326" y="1212109"/>
            <a:ext cx="367500" cy="553914"/>
          </a:xfrm>
          <a:prstGeom prst="rect">
            <a:avLst/>
          </a:prstGeom>
          <a:solidFill>
            <a:schemeClr val="bg1">
              <a:lumMod val="95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23" name="Rectangle 22">
            <a:extLst>
              <a:ext uri="{FF2B5EF4-FFF2-40B4-BE49-F238E27FC236}">
                <a16:creationId xmlns:a16="http://schemas.microsoft.com/office/drawing/2014/main" id="{84A9477E-18EF-51A5-375E-9D9AA217C779}"/>
              </a:ext>
            </a:extLst>
          </p:cNvPr>
          <p:cNvSpPr/>
          <p:nvPr/>
        </p:nvSpPr>
        <p:spPr>
          <a:xfrm>
            <a:off x="2255318" y="1212109"/>
            <a:ext cx="367500" cy="553914"/>
          </a:xfrm>
          <a:prstGeom prst="rect">
            <a:avLst/>
          </a:prstGeom>
          <a:solidFill>
            <a:schemeClr val="bg1">
              <a:lumMod val="95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578B2CF-BE2B-654D-12B2-974DBBD8C84C}"/>
                  </a:ext>
                </a:extLst>
              </p:cNvPr>
              <p:cNvSpPr txBox="1"/>
              <p:nvPr/>
            </p:nvSpPr>
            <p:spPr>
              <a:xfrm>
                <a:off x="2642390" y="1289011"/>
                <a:ext cx="470000" cy="40011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m:t>
                      </m:r>
                    </m:oMath>
                  </m:oMathPara>
                </a14:m>
                <a:endParaRPr lang="en-GB" sz="2000" dirty="0"/>
              </a:p>
            </p:txBody>
          </p:sp>
        </mc:Choice>
        <mc:Fallback xmlns="">
          <p:sp>
            <p:nvSpPr>
              <p:cNvPr id="24" name="TextBox 23">
                <a:extLst>
                  <a:ext uri="{FF2B5EF4-FFF2-40B4-BE49-F238E27FC236}">
                    <a16:creationId xmlns:a16="http://schemas.microsoft.com/office/drawing/2014/main" id="{A578B2CF-BE2B-654D-12B2-974DBBD8C84C}"/>
                  </a:ext>
                </a:extLst>
              </p:cNvPr>
              <p:cNvSpPr txBox="1">
                <a:spLocks noRot="1" noChangeAspect="1" noMove="1" noResize="1" noEditPoints="1" noAdjustHandles="1" noChangeArrowheads="1" noChangeShapeType="1" noTextEdit="1"/>
              </p:cNvSpPr>
              <p:nvPr/>
            </p:nvSpPr>
            <p:spPr>
              <a:xfrm>
                <a:off x="2642390" y="1289011"/>
                <a:ext cx="470000" cy="400110"/>
              </a:xfrm>
              <a:prstGeom prst="rect">
                <a:avLst/>
              </a:prstGeom>
              <a:blipFill>
                <a:blip r:embed="rId4"/>
                <a:stretch>
                  <a:fillRect/>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BFCF3061-61C4-16C2-5972-516ED0C704F1}"/>
              </a:ext>
            </a:extLst>
          </p:cNvPr>
          <p:cNvGrpSpPr/>
          <p:nvPr/>
        </p:nvGrpSpPr>
        <p:grpSpPr>
          <a:xfrm>
            <a:off x="6629400" y="2492044"/>
            <a:ext cx="1915204" cy="955125"/>
            <a:chOff x="5486400" y="2114373"/>
            <a:chExt cx="1915204" cy="955125"/>
          </a:xfrm>
        </p:grpSpPr>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6420E0F-E6B7-F0F2-50E0-6C17BE137D68}"/>
                    </a:ext>
                  </a:extLst>
                </p:cNvPr>
                <p:cNvSpPr txBox="1"/>
                <p:nvPr/>
              </p:nvSpPr>
              <p:spPr>
                <a:xfrm>
                  <a:off x="5486400" y="2114373"/>
                  <a:ext cx="191520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25% </m:t>
                        </m:r>
                        <m:r>
                          <a:rPr lang="en-GB" sz="2000" i="1" dirty="0">
                            <a:latin typeface="Cambria Math" panose="02040503050406030204" pitchFamily="18" charset="0"/>
                          </a:rPr>
                          <m:t>𝑜𝑓</m:t>
                        </m:r>
                        <m:r>
                          <a:rPr lang="en-GB" sz="2000" i="1" dirty="0">
                            <a:latin typeface="Cambria Math" panose="02040503050406030204" pitchFamily="18" charset="0"/>
                          </a:rPr>
                          <m:t> 36=9</m:t>
                        </m:r>
                      </m:oMath>
                    </m:oMathPara>
                  </a14:m>
                  <a:endParaRPr lang="en-GB" sz="2000" dirty="0"/>
                </a:p>
              </p:txBody>
            </p:sp>
          </mc:Choice>
          <mc:Fallback xmlns="">
            <p:sp>
              <p:nvSpPr>
                <p:cNvPr id="3" name="TextBox 2">
                  <a:extLst>
                    <a:ext uri="{FF2B5EF4-FFF2-40B4-BE49-F238E27FC236}">
                      <a16:creationId xmlns:a16="http://schemas.microsoft.com/office/drawing/2014/main" id="{711D8C8F-1DFB-481E-B447-DE955D65489F}"/>
                    </a:ext>
                  </a:extLst>
                </p:cNvPr>
                <p:cNvSpPr txBox="1">
                  <a:spLocks noRot="1" noChangeAspect="1" noMove="1" noResize="1" noEditPoints="1" noAdjustHandles="1" noChangeArrowheads="1" noChangeShapeType="1" noTextEdit="1"/>
                </p:cNvSpPr>
                <p:nvPr/>
              </p:nvSpPr>
              <p:spPr>
                <a:xfrm>
                  <a:off x="5486400" y="2114373"/>
                  <a:ext cx="1915204" cy="400110"/>
                </a:xfrm>
                <a:prstGeom prst="rect">
                  <a:avLst/>
                </a:prstGeom>
                <a:blipFill>
                  <a:blip r:embed="rId5"/>
                  <a:stretch>
                    <a:fillRect b="-153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D58561B-858C-BC8E-F1A6-08C205EB8493}"/>
                    </a:ext>
                  </a:extLst>
                </p:cNvPr>
                <p:cNvSpPr txBox="1"/>
                <p:nvPr/>
              </p:nvSpPr>
              <p:spPr>
                <a:xfrm>
                  <a:off x="5486400" y="2669388"/>
                  <a:ext cx="191520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25% </m:t>
                        </m:r>
                        <m:r>
                          <a:rPr lang="en-GB" sz="2000" i="1" dirty="0">
                            <a:latin typeface="Cambria Math" panose="02040503050406030204" pitchFamily="18" charset="0"/>
                          </a:rPr>
                          <m:t>𝑜𝑓</m:t>
                        </m:r>
                        <m:r>
                          <a:rPr lang="en-GB" sz="2000" i="1" dirty="0">
                            <a:latin typeface="Cambria Math" panose="02040503050406030204" pitchFamily="18" charset="0"/>
                          </a:rPr>
                          <m:t> 04=1</m:t>
                        </m:r>
                      </m:oMath>
                    </m:oMathPara>
                  </a14:m>
                  <a:endParaRPr lang="en-GB" sz="2000" dirty="0"/>
                </a:p>
              </p:txBody>
            </p:sp>
          </mc:Choice>
          <mc:Fallback xmlns="">
            <p:sp>
              <p:nvSpPr>
                <p:cNvPr id="39" name="TextBox 38">
                  <a:extLst>
                    <a:ext uri="{FF2B5EF4-FFF2-40B4-BE49-F238E27FC236}">
                      <a16:creationId xmlns:a16="http://schemas.microsoft.com/office/drawing/2014/main" id="{7F462491-C24E-4A45-82F5-3FA5B0228937}"/>
                    </a:ext>
                  </a:extLst>
                </p:cNvPr>
                <p:cNvSpPr txBox="1">
                  <a:spLocks noRot="1" noChangeAspect="1" noMove="1" noResize="1" noEditPoints="1" noAdjustHandles="1" noChangeArrowheads="1" noChangeShapeType="1" noTextEdit="1"/>
                </p:cNvSpPr>
                <p:nvPr/>
              </p:nvSpPr>
              <p:spPr>
                <a:xfrm>
                  <a:off x="5486400" y="2669388"/>
                  <a:ext cx="1915204" cy="400110"/>
                </a:xfrm>
                <a:prstGeom prst="rect">
                  <a:avLst/>
                </a:prstGeom>
                <a:blipFill>
                  <a:blip r:embed="rId6"/>
                  <a:stretch>
                    <a:fillRect b="-15385"/>
                  </a:stretch>
                </a:blipFill>
              </p:spPr>
              <p:txBody>
                <a:bodyPr/>
                <a:lstStyle/>
                <a:p>
                  <a:r>
                    <a:rPr lang="en-GB">
                      <a:noFill/>
                    </a:rPr>
                    <a:t> </a:t>
                  </a:r>
                </a:p>
              </p:txBody>
            </p:sp>
          </mc:Fallback>
        </mc:AlternateContent>
      </p:grpSp>
      <p:grpSp>
        <p:nvGrpSpPr>
          <p:cNvPr id="28" name="Group 27">
            <a:extLst>
              <a:ext uri="{FF2B5EF4-FFF2-40B4-BE49-F238E27FC236}">
                <a16:creationId xmlns:a16="http://schemas.microsoft.com/office/drawing/2014/main" id="{652CB89D-A8F4-EA4D-FF1A-8CEC21F2ABD4}"/>
              </a:ext>
            </a:extLst>
          </p:cNvPr>
          <p:cNvGrpSpPr/>
          <p:nvPr/>
        </p:nvGrpSpPr>
        <p:grpSpPr>
          <a:xfrm>
            <a:off x="6629400" y="3935778"/>
            <a:ext cx="1915204" cy="957469"/>
            <a:chOff x="5486400" y="3548474"/>
            <a:chExt cx="1915204" cy="957469"/>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F7AF704-DAAC-10EC-B904-516B4B72B889}"/>
                    </a:ext>
                  </a:extLst>
                </p:cNvPr>
                <p:cNvSpPr txBox="1"/>
                <p:nvPr/>
              </p:nvSpPr>
              <p:spPr>
                <a:xfrm>
                  <a:off x="5486400" y="3548474"/>
                  <a:ext cx="191520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50% </m:t>
                        </m:r>
                        <m:r>
                          <a:rPr lang="en-GB" sz="2000" i="1" dirty="0">
                            <a:latin typeface="Cambria Math" panose="02040503050406030204" pitchFamily="18" charset="0"/>
                          </a:rPr>
                          <m:t>𝑜𝑓</m:t>
                        </m:r>
                        <m:r>
                          <a:rPr lang="en-GB" sz="2000" i="1" dirty="0">
                            <a:latin typeface="Cambria Math" panose="02040503050406030204" pitchFamily="18" charset="0"/>
                          </a:rPr>
                          <m:t> 16=8</m:t>
                        </m:r>
                      </m:oMath>
                    </m:oMathPara>
                  </a14:m>
                  <a:endParaRPr lang="en-GB" sz="2000" dirty="0"/>
                </a:p>
              </p:txBody>
            </p:sp>
          </mc:Choice>
          <mc:Fallback xmlns="">
            <p:sp>
              <p:nvSpPr>
                <p:cNvPr id="41" name="TextBox 40">
                  <a:extLst>
                    <a:ext uri="{FF2B5EF4-FFF2-40B4-BE49-F238E27FC236}">
                      <a16:creationId xmlns:a16="http://schemas.microsoft.com/office/drawing/2014/main" id="{8EB186BE-07D4-48EA-944D-46E023AAF2FB}"/>
                    </a:ext>
                  </a:extLst>
                </p:cNvPr>
                <p:cNvSpPr txBox="1">
                  <a:spLocks noRot="1" noChangeAspect="1" noMove="1" noResize="1" noEditPoints="1" noAdjustHandles="1" noChangeArrowheads="1" noChangeShapeType="1" noTextEdit="1"/>
                </p:cNvSpPr>
                <p:nvPr/>
              </p:nvSpPr>
              <p:spPr>
                <a:xfrm>
                  <a:off x="5486400" y="3548474"/>
                  <a:ext cx="1915204" cy="400110"/>
                </a:xfrm>
                <a:prstGeom prst="rect">
                  <a:avLst/>
                </a:prstGeom>
                <a:blipFill>
                  <a:blip r:embed="rId7"/>
                  <a:stretch>
                    <a:fillRect b="-153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6DB6A7C-CD0E-DCD2-98EF-B7F937E1A9A1}"/>
                    </a:ext>
                  </a:extLst>
                </p:cNvPr>
                <p:cNvSpPr txBox="1"/>
                <p:nvPr/>
              </p:nvSpPr>
              <p:spPr>
                <a:xfrm>
                  <a:off x="5486400" y="4105833"/>
                  <a:ext cx="191520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50% </m:t>
                        </m:r>
                        <m:r>
                          <a:rPr lang="en-GB" sz="2000" i="1" dirty="0">
                            <a:latin typeface="Cambria Math" panose="02040503050406030204" pitchFamily="18" charset="0"/>
                          </a:rPr>
                          <m:t>𝑜𝑓</m:t>
                        </m:r>
                        <m:r>
                          <a:rPr lang="en-GB" sz="2000" i="1" dirty="0">
                            <a:latin typeface="Cambria Math" panose="02040503050406030204" pitchFamily="18" charset="0"/>
                          </a:rPr>
                          <m:t> 18=9</m:t>
                        </m:r>
                      </m:oMath>
                    </m:oMathPara>
                  </a14:m>
                  <a:endParaRPr lang="en-GB" sz="2000" dirty="0"/>
                </a:p>
              </p:txBody>
            </p:sp>
          </mc:Choice>
          <mc:Fallback xmlns="">
            <p:sp>
              <p:nvSpPr>
                <p:cNvPr id="42" name="TextBox 41">
                  <a:extLst>
                    <a:ext uri="{FF2B5EF4-FFF2-40B4-BE49-F238E27FC236}">
                      <a16:creationId xmlns:a16="http://schemas.microsoft.com/office/drawing/2014/main" id="{31200228-A55D-4414-A85E-C6647D212D09}"/>
                    </a:ext>
                  </a:extLst>
                </p:cNvPr>
                <p:cNvSpPr txBox="1">
                  <a:spLocks noRot="1" noChangeAspect="1" noMove="1" noResize="1" noEditPoints="1" noAdjustHandles="1" noChangeArrowheads="1" noChangeShapeType="1" noTextEdit="1"/>
                </p:cNvSpPr>
                <p:nvPr/>
              </p:nvSpPr>
              <p:spPr>
                <a:xfrm>
                  <a:off x="5486400" y="4105833"/>
                  <a:ext cx="1915204" cy="400110"/>
                </a:xfrm>
                <a:prstGeom prst="rect">
                  <a:avLst/>
                </a:prstGeom>
                <a:blipFill>
                  <a:blip r:embed="rId8"/>
                  <a:stretch>
                    <a:fillRect b="-13636"/>
                  </a:stretch>
                </a:blipFill>
              </p:spPr>
              <p:txBody>
                <a:bodyPr/>
                <a:lstStyle/>
                <a:p>
                  <a:r>
                    <a:rPr lang="en-GB">
                      <a:noFill/>
                    </a:rPr>
                    <a:t> </a:t>
                  </a:r>
                </a:p>
              </p:txBody>
            </p:sp>
          </mc:Fallback>
        </mc:AlternateContent>
      </p:grpSp>
      <p:grpSp>
        <p:nvGrpSpPr>
          <p:cNvPr id="31" name="Group 30">
            <a:extLst>
              <a:ext uri="{FF2B5EF4-FFF2-40B4-BE49-F238E27FC236}">
                <a16:creationId xmlns:a16="http://schemas.microsoft.com/office/drawing/2014/main" id="{AEE89D2D-74F3-3FEA-22A9-159870DCCEB9}"/>
              </a:ext>
            </a:extLst>
          </p:cNvPr>
          <p:cNvGrpSpPr/>
          <p:nvPr/>
        </p:nvGrpSpPr>
        <p:grpSpPr>
          <a:xfrm>
            <a:off x="6629400" y="5381856"/>
            <a:ext cx="1915204" cy="863908"/>
            <a:chOff x="5486400" y="5109295"/>
            <a:chExt cx="1915204" cy="863908"/>
          </a:xfrm>
        </p:grpSpPr>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BBA75CF-BA3D-9F79-05EF-DE285051E812}"/>
                    </a:ext>
                  </a:extLst>
                </p:cNvPr>
                <p:cNvSpPr txBox="1"/>
                <p:nvPr/>
              </p:nvSpPr>
              <p:spPr>
                <a:xfrm>
                  <a:off x="5486400" y="5109295"/>
                  <a:ext cx="191520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75% </m:t>
                        </m:r>
                        <m:r>
                          <a:rPr lang="en-GB" sz="2000" i="1" dirty="0">
                            <a:latin typeface="Cambria Math" panose="02040503050406030204" pitchFamily="18" charset="0"/>
                          </a:rPr>
                          <m:t>𝑜𝑓</m:t>
                        </m:r>
                        <m:r>
                          <a:rPr lang="en-GB" sz="2000" i="1" dirty="0">
                            <a:latin typeface="Cambria Math" panose="02040503050406030204" pitchFamily="18" charset="0"/>
                          </a:rPr>
                          <m:t> 04=3</m:t>
                        </m:r>
                      </m:oMath>
                    </m:oMathPara>
                  </a14:m>
                  <a:endParaRPr lang="en-GB" sz="2000" dirty="0"/>
                </a:p>
              </p:txBody>
            </p:sp>
          </mc:Choice>
          <mc:Fallback xmlns="">
            <p:sp>
              <p:nvSpPr>
                <p:cNvPr id="40" name="TextBox 39">
                  <a:extLst>
                    <a:ext uri="{FF2B5EF4-FFF2-40B4-BE49-F238E27FC236}">
                      <a16:creationId xmlns:a16="http://schemas.microsoft.com/office/drawing/2014/main" id="{C8020712-BA66-4E00-86D2-DF4A821E5DFF}"/>
                    </a:ext>
                  </a:extLst>
                </p:cNvPr>
                <p:cNvSpPr txBox="1">
                  <a:spLocks noRot="1" noChangeAspect="1" noMove="1" noResize="1" noEditPoints="1" noAdjustHandles="1" noChangeArrowheads="1" noChangeShapeType="1" noTextEdit="1"/>
                </p:cNvSpPr>
                <p:nvPr/>
              </p:nvSpPr>
              <p:spPr>
                <a:xfrm>
                  <a:off x="5486400" y="5109295"/>
                  <a:ext cx="1915204" cy="400110"/>
                </a:xfrm>
                <a:prstGeom prst="rect">
                  <a:avLst/>
                </a:prstGeom>
                <a:blipFill>
                  <a:blip r:embed="rId9"/>
                  <a:stretch>
                    <a:fillRect b="-153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4D1EEF9-03C8-7DA0-C9E5-F7DCE6E2B33E}"/>
                    </a:ext>
                  </a:extLst>
                </p:cNvPr>
                <p:cNvSpPr txBox="1"/>
                <p:nvPr/>
              </p:nvSpPr>
              <p:spPr>
                <a:xfrm>
                  <a:off x="5486400" y="5573093"/>
                  <a:ext cx="191520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75% </m:t>
                        </m:r>
                        <m:r>
                          <a:rPr lang="en-GB" sz="2000" i="1" dirty="0">
                            <a:latin typeface="Cambria Math" panose="02040503050406030204" pitchFamily="18" charset="0"/>
                          </a:rPr>
                          <m:t>𝑜𝑓</m:t>
                        </m:r>
                        <m:r>
                          <a:rPr lang="en-GB" sz="2000" i="1" dirty="0">
                            <a:latin typeface="Cambria Math" panose="02040503050406030204" pitchFamily="18" charset="0"/>
                          </a:rPr>
                          <m:t> 12=9</m:t>
                        </m:r>
                      </m:oMath>
                    </m:oMathPara>
                  </a14:m>
                  <a:endParaRPr lang="en-GB" sz="2000" dirty="0"/>
                </a:p>
              </p:txBody>
            </p:sp>
          </mc:Choice>
          <mc:Fallback xmlns="">
            <p:sp>
              <p:nvSpPr>
                <p:cNvPr id="45" name="TextBox 44">
                  <a:extLst>
                    <a:ext uri="{FF2B5EF4-FFF2-40B4-BE49-F238E27FC236}">
                      <a16:creationId xmlns:a16="http://schemas.microsoft.com/office/drawing/2014/main" id="{5A6B44A9-BACA-4736-938A-AA2854E2A3D3}"/>
                    </a:ext>
                  </a:extLst>
                </p:cNvPr>
                <p:cNvSpPr txBox="1">
                  <a:spLocks noRot="1" noChangeAspect="1" noMove="1" noResize="1" noEditPoints="1" noAdjustHandles="1" noChangeArrowheads="1" noChangeShapeType="1" noTextEdit="1"/>
                </p:cNvSpPr>
                <p:nvPr/>
              </p:nvSpPr>
              <p:spPr>
                <a:xfrm>
                  <a:off x="5486400" y="5573093"/>
                  <a:ext cx="1915204" cy="400110"/>
                </a:xfrm>
                <a:prstGeom prst="rect">
                  <a:avLst/>
                </a:prstGeom>
                <a:blipFill>
                  <a:blip r:embed="rId10"/>
                  <a:stretch>
                    <a:fillRect b="-13636"/>
                  </a:stretch>
                </a:blipFill>
              </p:spPr>
              <p:txBody>
                <a:bodyPr/>
                <a:lstStyle/>
                <a:p>
                  <a:r>
                    <a:rPr lang="en-GB">
                      <a:noFill/>
                    </a:rPr>
                    <a:t> </a:t>
                  </a:r>
                </a:p>
              </p:txBody>
            </p:sp>
          </mc:Fallback>
        </mc:AlternateContent>
      </p:grpSp>
      <p:grpSp>
        <p:nvGrpSpPr>
          <p:cNvPr id="34" name="Group 33">
            <a:extLst>
              <a:ext uri="{FF2B5EF4-FFF2-40B4-BE49-F238E27FC236}">
                <a16:creationId xmlns:a16="http://schemas.microsoft.com/office/drawing/2014/main" id="{8D38C2DF-C32D-765C-DAB8-B8C90F42DAB5}"/>
              </a:ext>
            </a:extLst>
          </p:cNvPr>
          <p:cNvGrpSpPr/>
          <p:nvPr/>
        </p:nvGrpSpPr>
        <p:grpSpPr>
          <a:xfrm>
            <a:off x="6629400" y="493294"/>
            <a:ext cx="1915204" cy="1510140"/>
            <a:chOff x="5486400" y="220733"/>
            <a:chExt cx="1915204" cy="1510140"/>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0B462C8-C513-4B0E-CDED-F898F13F1659}"/>
                    </a:ext>
                  </a:extLst>
                </p:cNvPr>
                <p:cNvSpPr txBox="1"/>
                <p:nvPr/>
              </p:nvSpPr>
              <p:spPr>
                <a:xfrm>
                  <a:off x="5486400" y="220733"/>
                  <a:ext cx="191520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20% </m:t>
                        </m:r>
                        <m:r>
                          <a:rPr lang="en-GB" sz="2000" i="1" dirty="0">
                            <a:latin typeface="Cambria Math" panose="02040503050406030204" pitchFamily="18" charset="0"/>
                          </a:rPr>
                          <m:t>𝑜𝑓</m:t>
                        </m:r>
                        <m:r>
                          <a:rPr lang="en-GB" sz="2000" i="1" dirty="0">
                            <a:latin typeface="Cambria Math" panose="02040503050406030204" pitchFamily="18" charset="0"/>
                          </a:rPr>
                          <m:t> 35=7</m:t>
                        </m:r>
                      </m:oMath>
                    </m:oMathPara>
                  </a14:m>
                  <a:endParaRPr lang="en-GB" sz="2000" dirty="0"/>
                </a:p>
              </p:txBody>
            </p:sp>
          </mc:Choice>
          <mc:Fallback xmlns="">
            <p:sp>
              <p:nvSpPr>
                <p:cNvPr id="43" name="TextBox 42">
                  <a:extLst>
                    <a:ext uri="{FF2B5EF4-FFF2-40B4-BE49-F238E27FC236}">
                      <a16:creationId xmlns:a16="http://schemas.microsoft.com/office/drawing/2014/main" id="{B68BCD41-4A87-4875-B625-3477953F6789}"/>
                    </a:ext>
                  </a:extLst>
                </p:cNvPr>
                <p:cNvSpPr txBox="1">
                  <a:spLocks noRot="1" noChangeAspect="1" noMove="1" noResize="1" noEditPoints="1" noAdjustHandles="1" noChangeArrowheads="1" noChangeShapeType="1" noTextEdit="1"/>
                </p:cNvSpPr>
                <p:nvPr/>
              </p:nvSpPr>
              <p:spPr>
                <a:xfrm>
                  <a:off x="5486400" y="220733"/>
                  <a:ext cx="1915204" cy="400110"/>
                </a:xfrm>
                <a:prstGeom prst="rect">
                  <a:avLst/>
                </a:prstGeom>
                <a:blipFill>
                  <a:blip r:embed="rId11"/>
                  <a:stretch>
                    <a:fillRect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BAB3F2E-AE79-0413-F50A-C50569D6E48E}"/>
                    </a:ext>
                  </a:extLst>
                </p:cNvPr>
                <p:cNvSpPr txBox="1"/>
                <p:nvPr/>
              </p:nvSpPr>
              <p:spPr>
                <a:xfrm>
                  <a:off x="5486400" y="775748"/>
                  <a:ext cx="191520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20% </m:t>
                        </m:r>
                        <m:r>
                          <a:rPr lang="en-GB" sz="2000" i="1" dirty="0">
                            <a:latin typeface="Cambria Math" panose="02040503050406030204" pitchFamily="18" charset="0"/>
                          </a:rPr>
                          <m:t>𝑜𝑓</m:t>
                        </m:r>
                        <m:r>
                          <a:rPr lang="en-GB" sz="2000" i="1" dirty="0">
                            <a:latin typeface="Cambria Math" panose="02040503050406030204" pitchFamily="18" charset="0"/>
                          </a:rPr>
                          <m:t> 45=9</m:t>
                        </m:r>
                      </m:oMath>
                    </m:oMathPara>
                  </a14:m>
                  <a:endParaRPr lang="en-GB" sz="2000" dirty="0"/>
                </a:p>
              </p:txBody>
            </p:sp>
          </mc:Choice>
          <mc:Fallback xmlns="">
            <p:sp>
              <p:nvSpPr>
                <p:cNvPr id="44" name="TextBox 43">
                  <a:extLst>
                    <a:ext uri="{FF2B5EF4-FFF2-40B4-BE49-F238E27FC236}">
                      <a16:creationId xmlns:a16="http://schemas.microsoft.com/office/drawing/2014/main" id="{95252A4D-19A8-4A34-ADDC-3605078A8DA7}"/>
                    </a:ext>
                  </a:extLst>
                </p:cNvPr>
                <p:cNvSpPr txBox="1">
                  <a:spLocks noRot="1" noChangeAspect="1" noMove="1" noResize="1" noEditPoints="1" noAdjustHandles="1" noChangeArrowheads="1" noChangeShapeType="1" noTextEdit="1"/>
                </p:cNvSpPr>
                <p:nvPr/>
              </p:nvSpPr>
              <p:spPr>
                <a:xfrm>
                  <a:off x="5486400" y="775748"/>
                  <a:ext cx="1915204" cy="400110"/>
                </a:xfrm>
                <a:prstGeom prst="rect">
                  <a:avLst/>
                </a:prstGeom>
                <a:blipFill>
                  <a:blip r:embed="rId12"/>
                  <a:stretch>
                    <a:fillRect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C8D24F7-7343-274F-FBEF-21582802020B}"/>
                    </a:ext>
                  </a:extLst>
                </p:cNvPr>
                <p:cNvSpPr txBox="1"/>
                <p:nvPr/>
              </p:nvSpPr>
              <p:spPr>
                <a:xfrm>
                  <a:off x="5486400" y="1330763"/>
                  <a:ext cx="191520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20% </m:t>
                        </m:r>
                        <m:r>
                          <a:rPr lang="en-GB" sz="2000" i="1" dirty="0">
                            <a:latin typeface="Cambria Math" panose="02040503050406030204" pitchFamily="18" charset="0"/>
                          </a:rPr>
                          <m:t>𝑜𝑓</m:t>
                        </m:r>
                        <m:r>
                          <a:rPr lang="en-GB" sz="2000" i="1" dirty="0">
                            <a:latin typeface="Cambria Math" panose="02040503050406030204" pitchFamily="18" charset="0"/>
                          </a:rPr>
                          <m:t> 15=3</m:t>
                        </m:r>
                      </m:oMath>
                    </m:oMathPara>
                  </a14:m>
                  <a:endParaRPr lang="en-GB" sz="2000" dirty="0"/>
                </a:p>
              </p:txBody>
            </p:sp>
          </mc:Choice>
          <mc:Fallback xmlns="">
            <p:sp>
              <p:nvSpPr>
                <p:cNvPr id="46" name="TextBox 45">
                  <a:extLst>
                    <a:ext uri="{FF2B5EF4-FFF2-40B4-BE49-F238E27FC236}">
                      <a16:creationId xmlns:a16="http://schemas.microsoft.com/office/drawing/2014/main" id="{3426D14D-ADD2-4AD9-B2D5-271123756589}"/>
                    </a:ext>
                  </a:extLst>
                </p:cNvPr>
                <p:cNvSpPr txBox="1">
                  <a:spLocks noRot="1" noChangeAspect="1" noMove="1" noResize="1" noEditPoints="1" noAdjustHandles="1" noChangeArrowheads="1" noChangeShapeType="1" noTextEdit="1"/>
                </p:cNvSpPr>
                <p:nvPr/>
              </p:nvSpPr>
              <p:spPr>
                <a:xfrm>
                  <a:off x="5486400" y="1330763"/>
                  <a:ext cx="1915204" cy="400110"/>
                </a:xfrm>
                <a:prstGeom prst="rect">
                  <a:avLst/>
                </a:prstGeom>
                <a:blipFill>
                  <a:blip r:embed="rId13"/>
                  <a:stretch>
                    <a:fillRect b="-13636"/>
                  </a:stretch>
                </a:blipFill>
              </p:spPr>
              <p:txBody>
                <a:bodyPr/>
                <a:lstStyle/>
                <a:p>
                  <a:r>
                    <a:rPr lang="en-GB">
                      <a:noFill/>
                    </a:rPr>
                    <a:t> </a:t>
                  </a:r>
                </a:p>
              </p:txBody>
            </p:sp>
          </mc:Fallback>
        </mc:AlternateContent>
      </p:grpSp>
    </p:spTree>
    <p:extLst>
      <p:ext uri="{BB962C8B-B14F-4D97-AF65-F5344CB8AC3E}">
        <p14:creationId xmlns:p14="http://schemas.microsoft.com/office/powerpoint/2010/main" val="239835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FC143-64D7-FD6C-DB82-9090A96BA828}"/>
              </a:ext>
            </a:extLst>
          </p:cNvPr>
          <p:cNvPicPr>
            <a:picLocks noChangeAspect="1"/>
          </p:cNvPicPr>
          <p:nvPr/>
        </p:nvPicPr>
        <p:blipFill>
          <a:blip r:embed="rId2"/>
          <a:stretch>
            <a:fillRect/>
          </a:stretch>
        </p:blipFill>
        <p:spPr>
          <a:xfrm>
            <a:off x="2379132" y="705387"/>
            <a:ext cx="7027333" cy="1003904"/>
          </a:xfrm>
          <a:prstGeom prst="rect">
            <a:avLst/>
          </a:prstGeom>
        </p:spPr>
      </p:pic>
      <p:sp>
        <p:nvSpPr>
          <p:cNvPr id="5" name="Rounded Rectangle 4">
            <a:extLst>
              <a:ext uri="{FF2B5EF4-FFF2-40B4-BE49-F238E27FC236}">
                <a16:creationId xmlns:a16="http://schemas.microsoft.com/office/drawing/2014/main" id="{C1AB8367-605A-7A38-2A72-5A564A26F1DD}"/>
              </a:ext>
            </a:extLst>
          </p:cNvPr>
          <p:cNvSpPr/>
          <p:nvPr/>
        </p:nvSpPr>
        <p:spPr>
          <a:xfrm>
            <a:off x="275167" y="1899560"/>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30%</a:t>
            </a:r>
          </a:p>
        </p:txBody>
      </p:sp>
      <p:sp>
        <p:nvSpPr>
          <p:cNvPr id="18" name="Rounded Rectangle 17">
            <a:extLst>
              <a:ext uri="{FF2B5EF4-FFF2-40B4-BE49-F238E27FC236}">
                <a16:creationId xmlns:a16="http://schemas.microsoft.com/office/drawing/2014/main" id="{BE1D3F1B-9C21-37C1-852E-7FA7F304EB41}"/>
              </a:ext>
            </a:extLst>
          </p:cNvPr>
          <p:cNvSpPr/>
          <p:nvPr/>
        </p:nvSpPr>
        <p:spPr>
          <a:xfrm>
            <a:off x="745067" y="4859865"/>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0.3</a:t>
            </a:r>
          </a:p>
        </p:txBody>
      </p:sp>
      <p:sp>
        <p:nvSpPr>
          <p:cNvPr id="19" name="Rounded Rectangle 18">
            <a:extLst>
              <a:ext uri="{FF2B5EF4-FFF2-40B4-BE49-F238E27FC236}">
                <a16:creationId xmlns:a16="http://schemas.microsoft.com/office/drawing/2014/main" id="{E4C6065F-2DE4-83BB-2610-18A112ABA7BE}"/>
              </a:ext>
            </a:extLst>
          </p:cNvPr>
          <p:cNvSpPr/>
          <p:nvPr/>
        </p:nvSpPr>
        <p:spPr>
          <a:xfrm>
            <a:off x="745066" y="2935332"/>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300%</a:t>
            </a:r>
          </a:p>
        </p:txBody>
      </p:sp>
      <p:sp>
        <p:nvSpPr>
          <p:cNvPr id="20" name="Rounded Rectangle 19">
            <a:extLst>
              <a:ext uri="{FF2B5EF4-FFF2-40B4-BE49-F238E27FC236}">
                <a16:creationId xmlns:a16="http://schemas.microsoft.com/office/drawing/2014/main" id="{A4B09E39-8A34-E87C-4EB4-A5632F1EFDBD}"/>
              </a:ext>
            </a:extLst>
          </p:cNvPr>
          <p:cNvSpPr/>
          <p:nvPr/>
        </p:nvSpPr>
        <p:spPr>
          <a:xfrm>
            <a:off x="1574800" y="3972068"/>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sp>
        <p:nvSpPr>
          <p:cNvPr id="21" name="Rounded Rectangle 20">
            <a:extLst>
              <a:ext uri="{FF2B5EF4-FFF2-40B4-BE49-F238E27FC236}">
                <a16:creationId xmlns:a16="http://schemas.microsoft.com/office/drawing/2014/main" id="{488ABEC0-21FF-D8A4-F8AB-085808C78CEE}"/>
              </a:ext>
            </a:extLst>
          </p:cNvPr>
          <p:cNvSpPr/>
          <p:nvPr/>
        </p:nvSpPr>
        <p:spPr>
          <a:xfrm>
            <a:off x="2810933" y="5215465"/>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300</a:t>
            </a:r>
          </a:p>
        </p:txBody>
      </p:sp>
      <p:sp>
        <p:nvSpPr>
          <p:cNvPr id="22" name="Rounded Rectangle 21">
            <a:extLst>
              <a:ext uri="{FF2B5EF4-FFF2-40B4-BE49-F238E27FC236}">
                <a16:creationId xmlns:a16="http://schemas.microsoft.com/office/drawing/2014/main" id="{C29C3C91-9952-E72D-FC7D-C59BA47138FC}"/>
              </a:ext>
            </a:extLst>
          </p:cNvPr>
          <p:cNvSpPr/>
          <p:nvPr/>
        </p:nvSpPr>
        <p:spPr>
          <a:xfrm>
            <a:off x="2709333" y="2494036"/>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333%</a:t>
            </a:r>
          </a:p>
        </p:txBody>
      </p:sp>
      <p:sp>
        <p:nvSpPr>
          <p:cNvPr id="23" name="Rounded Rectangle 22">
            <a:extLst>
              <a:ext uri="{FF2B5EF4-FFF2-40B4-BE49-F238E27FC236}">
                <a16:creationId xmlns:a16="http://schemas.microsoft.com/office/drawing/2014/main" id="{56F0ECF2-F6FE-A635-8B8B-26721AFE0996}"/>
              </a:ext>
            </a:extLst>
          </p:cNvPr>
          <p:cNvSpPr/>
          <p:nvPr/>
        </p:nvSpPr>
        <p:spPr>
          <a:xfrm>
            <a:off x="3750733" y="3860795"/>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303%</a:t>
            </a:r>
          </a:p>
        </p:txBody>
      </p:sp>
      <p:sp>
        <p:nvSpPr>
          <p:cNvPr id="24" name="Rounded Rectangle 23">
            <a:extLst>
              <a:ext uri="{FF2B5EF4-FFF2-40B4-BE49-F238E27FC236}">
                <a16:creationId xmlns:a16="http://schemas.microsoft.com/office/drawing/2014/main" id="{28914082-88FB-22BB-39F6-3C39BA375FD9}"/>
              </a:ext>
            </a:extLst>
          </p:cNvPr>
          <p:cNvSpPr/>
          <p:nvPr/>
        </p:nvSpPr>
        <p:spPr>
          <a:xfrm>
            <a:off x="4673600" y="2813350"/>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33.3%</a:t>
            </a:r>
          </a:p>
        </p:txBody>
      </p:sp>
      <p:sp>
        <p:nvSpPr>
          <p:cNvPr id="25" name="Rounded Rectangle 24">
            <a:extLst>
              <a:ext uri="{FF2B5EF4-FFF2-40B4-BE49-F238E27FC236}">
                <a16:creationId xmlns:a16="http://schemas.microsoft.com/office/drawing/2014/main" id="{65A57024-1983-CAA1-9FEC-A04A571CCC3B}"/>
              </a:ext>
            </a:extLst>
          </p:cNvPr>
          <p:cNvSpPr/>
          <p:nvPr/>
        </p:nvSpPr>
        <p:spPr>
          <a:xfrm>
            <a:off x="4876799" y="5058224"/>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3.3%</a:t>
            </a:r>
          </a:p>
        </p:txBody>
      </p:sp>
      <p:sp>
        <p:nvSpPr>
          <p:cNvPr id="26" name="Rounded Rectangle 25">
            <a:extLst>
              <a:ext uri="{FF2B5EF4-FFF2-40B4-BE49-F238E27FC236}">
                <a16:creationId xmlns:a16="http://schemas.microsoft.com/office/drawing/2014/main" id="{497D9803-6401-7FDF-0125-F8CD840AE5BA}"/>
              </a:ext>
            </a:extLst>
          </p:cNvPr>
          <p:cNvSpPr/>
          <p:nvPr/>
        </p:nvSpPr>
        <p:spPr>
          <a:xfrm>
            <a:off x="6764867" y="5123538"/>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0.003</a:t>
            </a:r>
          </a:p>
        </p:txBody>
      </p:sp>
      <p:sp>
        <p:nvSpPr>
          <p:cNvPr id="27" name="Rounded Rectangle 26">
            <a:extLst>
              <a:ext uri="{FF2B5EF4-FFF2-40B4-BE49-F238E27FC236}">
                <a16:creationId xmlns:a16="http://schemas.microsoft.com/office/drawing/2014/main" id="{F1A7A24B-6407-39FA-E8CE-2098D2248920}"/>
              </a:ext>
            </a:extLst>
          </p:cNvPr>
          <p:cNvSpPr/>
          <p:nvPr/>
        </p:nvSpPr>
        <p:spPr>
          <a:xfrm>
            <a:off x="5105400" y="1929192"/>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13%</a:t>
            </a:r>
          </a:p>
        </p:txBody>
      </p:sp>
      <p:sp>
        <p:nvSpPr>
          <p:cNvPr id="28" name="Rounded Rectangle 27">
            <a:extLst>
              <a:ext uri="{FF2B5EF4-FFF2-40B4-BE49-F238E27FC236}">
                <a16:creationId xmlns:a16="http://schemas.microsoft.com/office/drawing/2014/main" id="{ADA4B60F-9DF1-621F-4042-F89640CF748F}"/>
              </a:ext>
            </a:extLst>
          </p:cNvPr>
          <p:cNvSpPr/>
          <p:nvPr/>
        </p:nvSpPr>
        <p:spPr>
          <a:xfrm>
            <a:off x="7535334" y="2048929"/>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sp>
        <p:nvSpPr>
          <p:cNvPr id="29" name="Rounded Rectangle 28">
            <a:extLst>
              <a:ext uri="{FF2B5EF4-FFF2-40B4-BE49-F238E27FC236}">
                <a16:creationId xmlns:a16="http://schemas.microsoft.com/office/drawing/2014/main" id="{C5471A99-ACCA-FCE6-BF20-5653A6237130}"/>
              </a:ext>
            </a:extLst>
          </p:cNvPr>
          <p:cNvSpPr/>
          <p:nvPr/>
        </p:nvSpPr>
        <p:spPr>
          <a:xfrm>
            <a:off x="8356600" y="4037378"/>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0.03</a:t>
            </a:r>
          </a:p>
        </p:txBody>
      </p:sp>
      <p:sp>
        <p:nvSpPr>
          <p:cNvPr id="30" name="Rounded Rectangle 29">
            <a:extLst>
              <a:ext uri="{FF2B5EF4-FFF2-40B4-BE49-F238E27FC236}">
                <a16:creationId xmlns:a16="http://schemas.microsoft.com/office/drawing/2014/main" id="{5C9C97A2-F6E7-A9E6-6176-F9DCD7D6B60F}"/>
              </a:ext>
            </a:extLst>
          </p:cNvPr>
          <p:cNvSpPr/>
          <p:nvPr/>
        </p:nvSpPr>
        <p:spPr>
          <a:xfrm>
            <a:off x="8551333" y="5314644"/>
            <a:ext cx="1879600"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0.333</a:t>
            </a:r>
          </a:p>
        </p:txBody>
      </p:sp>
      <p:sp>
        <p:nvSpPr>
          <p:cNvPr id="31" name="Rounded Rectangle 30">
            <a:extLst>
              <a:ext uri="{FF2B5EF4-FFF2-40B4-BE49-F238E27FC236}">
                <a16:creationId xmlns:a16="http://schemas.microsoft.com/office/drawing/2014/main" id="{6F8047EF-08D2-DAF2-D76F-9FECB3EE9D24}"/>
              </a:ext>
            </a:extLst>
          </p:cNvPr>
          <p:cNvSpPr/>
          <p:nvPr/>
        </p:nvSpPr>
        <p:spPr>
          <a:xfrm>
            <a:off x="6891866" y="3069770"/>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0.033</a:t>
            </a:r>
          </a:p>
        </p:txBody>
      </p:sp>
      <p:sp>
        <p:nvSpPr>
          <p:cNvPr id="32" name="Rounded Rectangle 31">
            <a:extLst>
              <a:ext uri="{FF2B5EF4-FFF2-40B4-BE49-F238E27FC236}">
                <a16:creationId xmlns:a16="http://schemas.microsoft.com/office/drawing/2014/main" id="{FD8E3B1D-E312-7A5C-C016-A8B0FE0EECDB}"/>
              </a:ext>
            </a:extLst>
          </p:cNvPr>
          <p:cNvSpPr/>
          <p:nvPr/>
        </p:nvSpPr>
        <p:spPr>
          <a:xfrm>
            <a:off x="5875867" y="4037383"/>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0.003</a:t>
            </a:r>
          </a:p>
        </p:txBody>
      </p:sp>
      <p:sp>
        <p:nvSpPr>
          <p:cNvPr id="33" name="TextBox 32">
            <a:extLst>
              <a:ext uri="{FF2B5EF4-FFF2-40B4-BE49-F238E27FC236}">
                <a16:creationId xmlns:a16="http://schemas.microsoft.com/office/drawing/2014/main" id="{3AEC8568-5920-0E61-289F-8803FEAFD6B3}"/>
              </a:ext>
            </a:extLst>
          </p:cNvPr>
          <p:cNvSpPr txBox="1"/>
          <p:nvPr/>
        </p:nvSpPr>
        <p:spPr>
          <a:xfrm rot="20348629">
            <a:off x="-50300" y="209338"/>
            <a:ext cx="2827867" cy="707886"/>
          </a:xfrm>
          <a:prstGeom prst="rect">
            <a:avLst/>
          </a:prstGeom>
          <a:noFill/>
        </p:spPr>
        <p:txBody>
          <a:bodyPr wrap="square" rtlCol="0">
            <a:spAutoFit/>
          </a:bodyPr>
          <a:lstStyle/>
          <a:p>
            <a:r>
              <a:rPr lang="en-US" sz="4000" b="1" u="sng" dirty="0">
                <a:solidFill>
                  <a:srgbClr val="00B050"/>
                </a:solidFill>
              </a:rPr>
              <a:t>DO NOW</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78F78F4-EF72-B3FB-CB5D-A41DA2B65F16}"/>
                  </a:ext>
                </a:extLst>
              </p:cNvPr>
              <p:cNvSpPr txBox="1"/>
              <p:nvPr/>
            </p:nvSpPr>
            <p:spPr>
              <a:xfrm>
                <a:off x="8839200" y="179467"/>
                <a:ext cx="2353734" cy="485774"/>
              </a:xfrm>
              <a:prstGeom prst="rect">
                <a:avLst/>
              </a:prstGeom>
              <a:noFill/>
            </p:spPr>
            <p:txBody>
              <a:bodyPr wrap="square" rtlCol="0">
                <a:spAutoFit/>
              </a:bodyPr>
              <a:lstStyle/>
              <a:p>
                <a:r>
                  <a:rPr lang="en-US" dirty="0">
                    <a:solidFill>
                      <a:srgbClr val="00B050"/>
                    </a:solidFill>
                  </a:rPr>
                  <a:t>20% &gt;&gt; </a:t>
                </a:r>
                <a14:m>
                  <m:oMath xmlns:m="http://schemas.openxmlformats.org/officeDocument/2006/math">
                    <m:f>
                      <m:fPr>
                        <m:ctrlPr>
                          <a:rPr lang="en-US" i="1" smtClean="0">
                            <a:solidFill>
                              <a:srgbClr val="00B050"/>
                            </a:solidFill>
                            <a:latin typeface="Cambria Math" panose="02040503050406030204" pitchFamily="18" charset="0"/>
                          </a:rPr>
                        </m:ctrlPr>
                      </m:fPr>
                      <m:num>
                        <m:r>
                          <a:rPr lang="en-GB" b="0" i="1" smtClean="0">
                            <a:solidFill>
                              <a:srgbClr val="00B050"/>
                            </a:solidFill>
                            <a:latin typeface="Cambria Math" panose="02040503050406030204" pitchFamily="18" charset="0"/>
                          </a:rPr>
                          <m:t>20</m:t>
                        </m:r>
                      </m:num>
                      <m:den>
                        <m:r>
                          <a:rPr lang="en-GB" b="0" i="1" smtClean="0">
                            <a:solidFill>
                              <a:srgbClr val="00B050"/>
                            </a:solidFill>
                            <a:latin typeface="Cambria Math" panose="02040503050406030204" pitchFamily="18" charset="0"/>
                          </a:rPr>
                          <m:t>100</m:t>
                        </m:r>
                      </m:den>
                    </m:f>
                    <m:r>
                      <a:rPr lang="en-GB" b="0" i="1" smtClean="0">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r>
                          <a:rPr lang="en-GB" b="0" i="1" smtClean="0">
                            <a:solidFill>
                              <a:srgbClr val="00B050"/>
                            </a:solidFill>
                            <a:latin typeface="Cambria Math" panose="02040503050406030204" pitchFamily="18" charset="0"/>
                          </a:rPr>
                          <m:t>2</m:t>
                        </m:r>
                      </m:num>
                      <m:den>
                        <m:r>
                          <a:rPr lang="en-GB" i="1">
                            <a:solidFill>
                              <a:srgbClr val="00B050"/>
                            </a:solidFill>
                            <a:latin typeface="Cambria Math" panose="02040503050406030204" pitchFamily="18" charset="0"/>
                          </a:rPr>
                          <m:t>10</m:t>
                        </m:r>
                      </m:den>
                    </m:f>
                    <m:r>
                      <a:rPr lang="en-GB" b="0" i="1" smtClean="0">
                        <a:solidFill>
                          <a:srgbClr val="00B050"/>
                        </a:solidFill>
                        <a:latin typeface="Cambria Math" panose="02040503050406030204" pitchFamily="18" charset="0"/>
                      </a:rPr>
                      <m:t>=0.2</m:t>
                    </m:r>
                  </m:oMath>
                </a14:m>
                <a:endParaRPr lang="en-US" dirty="0">
                  <a:solidFill>
                    <a:srgbClr val="00B050"/>
                  </a:solidFill>
                </a:endParaRPr>
              </a:p>
            </p:txBody>
          </p:sp>
        </mc:Choice>
        <mc:Fallback xmlns="">
          <p:sp>
            <p:nvSpPr>
              <p:cNvPr id="34" name="TextBox 33">
                <a:extLst>
                  <a:ext uri="{FF2B5EF4-FFF2-40B4-BE49-F238E27FC236}">
                    <a16:creationId xmlns:a16="http://schemas.microsoft.com/office/drawing/2014/main" id="{878F78F4-EF72-B3FB-CB5D-A41DA2B65F16}"/>
                  </a:ext>
                </a:extLst>
              </p:cNvPr>
              <p:cNvSpPr txBox="1">
                <a:spLocks noRot="1" noChangeAspect="1" noMove="1" noResize="1" noEditPoints="1" noAdjustHandles="1" noChangeArrowheads="1" noChangeShapeType="1" noTextEdit="1"/>
              </p:cNvSpPr>
              <p:nvPr/>
            </p:nvSpPr>
            <p:spPr>
              <a:xfrm>
                <a:off x="8839200" y="179467"/>
                <a:ext cx="2353734" cy="485774"/>
              </a:xfrm>
              <a:prstGeom prst="rect">
                <a:avLst/>
              </a:prstGeom>
              <a:blipFill>
                <a:blip r:embed="rId3"/>
                <a:stretch>
                  <a:fillRect l="-2151" b="-7500"/>
                </a:stretch>
              </a:blipFill>
            </p:spPr>
            <p:txBody>
              <a:bodyPr/>
              <a:lstStyle/>
              <a:p>
                <a:r>
                  <a:rPr lang="en-US">
                    <a:noFill/>
                  </a:rPr>
                  <a:t> </a:t>
                </a:r>
              </a:p>
            </p:txBody>
          </p:sp>
        </mc:Fallback>
      </mc:AlternateContent>
    </p:spTree>
    <p:extLst>
      <p:ext uri="{BB962C8B-B14F-4D97-AF65-F5344CB8AC3E}">
        <p14:creationId xmlns:p14="http://schemas.microsoft.com/office/powerpoint/2010/main" val="3774788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7C8B5E-41FF-4B10-C767-C82B4DA69B4B}"/>
              </a:ext>
            </a:extLst>
          </p:cNvPr>
          <p:cNvPicPr>
            <a:picLocks noChangeAspect="1"/>
          </p:cNvPicPr>
          <p:nvPr/>
        </p:nvPicPr>
        <p:blipFill>
          <a:blip r:embed="rId2"/>
          <a:stretch>
            <a:fillRect/>
          </a:stretch>
        </p:blipFill>
        <p:spPr>
          <a:xfrm>
            <a:off x="1875831" y="0"/>
            <a:ext cx="8440337" cy="5893502"/>
          </a:xfrm>
          <a:prstGeom prst="rect">
            <a:avLst/>
          </a:prstGeom>
        </p:spPr>
      </p:pic>
    </p:spTree>
    <p:extLst>
      <p:ext uri="{BB962C8B-B14F-4D97-AF65-F5344CB8AC3E}">
        <p14:creationId xmlns:p14="http://schemas.microsoft.com/office/powerpoint/2010/main" val="1940722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
            <a:extLst>
              <a:ext uri="{FF2B5EF4-FFF2-40B4-BE49-F238E27FC236}">
                <a16:creationId xmlns:a16="http://schemas.microsoft.com/office/drawing/2014/main" id="{F5E2644C-E767-3CE8-56F9-366E895680A1}"/>
              </a:ext>
            </a:extLst>
          </p:cNvPr>
          <p:cNvSpPr/>
          <p:nvPr/>
        </p:nvSpPr>
        <p:spPr>
          <a:xfrm>
            <a:off x="1150620" y="127000"/>
            <a:ext cx="4877888" cy="3240454"/>
          </a:xfrm>
          <a:prstGeom prst="roundRect">
            <a:avLst>
              <a:gd name="adj" fmla="val 273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4" name="Rectangle 3">
            <a:extLst>
              <a:ext uri="{FF2B5EF4-FFF2-40B4-BE49-F238E27FC236}">
                <a16:creationId xmlns:a16="http://schemas.microsoft.com/office/drawing/2014/main" id="{DB7755B1-CB04-F2A6-AC4A-C2A8C2B51343}"/>
              </a:ext>
            </a:extLst>
          </p:cNvPr>
          <p:cNvSpPr/>
          <p:nvPr/>
        </p:nvSpPr>
        <p:spPr>
          <a:xfrm>
            <a:off x="3018064" y="55121"/>
            <a:ext cx="1143000" cy="1549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5" name="TextBox 4">
            <a:extLst>
              <a:ext uri="{FF2B5EF4-FFF2-40B4-BE49-F238E27FC236}">
                <a16:creationId xmlns:a16="http://schemas.microsoft.com/office/drawing/2014/main" id="{0C6CE385-16ED-DB0C-6F4C-D2A63BDF5B8D}"/>
              </a:ext>
            </a:extLst>
          </p:cNvPr>
          <p:cNvSpPr txBox="1"/>
          <p:nvPr/>
        </p:nvSpPr>
        <p:spPr>
          <a:xfrm>
            <a:off x="2975454" y="19343"/>
            <a:ext cx="1228220" cy="215444"/>
          </a:xfrm>
          <a:prstGeom prst="rect">
            <a:avLst/>
          </a:prstGeom>
          <a:noFill/>
        </p:spPr>
        <p:txBody>
          <a:bodyPr wrap="none" tIns="0" bIns="0" rtlCol="0">
            <a:spAutoFit/>
          </a:bodyPr>
          <a:lstStyle/>
          <a:p>
            <a:pPr algn="ctr"/>
            <a:r>
              <a:rPr lang="en-GB" sz="1400" b="1" dirty="0">
                <a:latin typeface="Berlin Sans FB" panose="020E0602020502020306" pitchFamily="34" charset="0"/>
              </a:rPr>
              <a:t>DIGIT</a:t>
            </a:r>
            <a:r>
              <a:rPr lang="en-GB" sz="1400" b="1" dirty="0"/>
              <a:t>  Puzzle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4B89FAF-3BED-C77E-FDB8-15E1348EA25B}"/>
                  </a:ext>
                </a:extLst>
              </p:cNvPr>
              <p:cNvSpPr txBox="1"/>
              <p:nvPr/>
            </p:nvSpPr>
            <p:spPr>
              <a:xfrm>
                <a:off x="2825099" y="1289011"/>
                <a:ext cx="52719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𝑜𝑓</m:t>
                      </m:r>
                    </m:oMath>
                  </m:oMathPara>
                </a14:m>
                <a:endParaRPr lang="en-GB" sz="2000" dirty="0"/>
              </a:p>
            </p:txBody>
          </p:sp>
        </mc:Choice>
        <mc:Fallback xmlns="">
          <p:sp>
            <p:nvSpPr>
              <p:cNvPr id="6" name="TextBox 5">
                <a:extLst>
                  <a:ext uri="{FF2B5EF4-FFF2-40B4-BE49-F238E27FC236}">
                    <a16:creationId xmlns:a16="http://schemas.microsoft.com/office/drawing/2014/main" id="{C4B89FAF-3BED-C77E-FDB8-15E1348EA25B}"/>
                  </a:ext>
                </a:extLst>
              </p:cNvPr>
              <p:cNvSpPr txBox="1">
                <a:spLocks noRot="1" noChangeAspect="1" noMove="1" noResize="1" noEditPoints="1" noAdjustHandles="1" noChangeArrowheads="1" noChangeShapeType="1" noTextEdit="1"/>
              </p:cNvSpPr>
              <p:nvPr/>
            </p:nvSpPr>
            <p:spPr>
              <a:xfrm>
                <a:off x="2825099" y="1289011"/>
                <a:ext cx="527196" cy="400110"/>
              </a:xfrm>
              <a:prstGeom prst="rect">
                <a:avLst/>
              </a:prstGeom>
              <a:blipFill>
                <a:blip r:embed="rId2"/>
                <a:stretch>
                  <a:fillRect l="-4762" b="-15625"/>
                </a:stretch>
              </a:blipFill>
            </p:spPr>
            <p:txBody>
              <a:bodyPr/>
              <a:lstStyle/>
              <a:p>
                <a:r>
                  <a:rPr lang="en-US">
                    <a:noFill/>
                  </a:rPr>
                  <a:t> </a:t>
                </a:r>
              </a:p>
            </p:txBody>
          </p:sp>
        </mc:Fallback>
      </mc:AlternateContent>
      <p:sp>
        <p:nvSpPr>
          <p:cNvPr id="7" name="Star: 5 Points 15">
            <a:extLst>
              <a:ext uri="{FF2B5EF4-FFF2-40B4-BE49-F238E27FC236}">
                <a16:creationId xmlns:a16="http://schemas.microsoft.com/office/drawing/2014/main" id="{D0C87F3E-4228-5F65-A680-B9B22C574BA4}"/>
              </a:ext>
            </a:extLst>
          </p:cNvPr>
          <p:cNvSpPr/>
          <p:nvPr/>
        </p:nvSpPr>
        <p:spPr>
          <a:xfrm>
            <a:off x="1621536" y="2649182"/>
            <a:ext cx="281354" cy="281354"/>
          </a:xfrm>
          <a:prstGeom prst="star5">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8" name="TextBox 7">
            <a:extLst>
              <a:ext uri="{FF2B5EF4-FFF2-40B4-BE49-F238E27FC236}">
                <a16:creationId xmlns:a16="http://schemas.microsoft.com/office/drawing/2014/main" id="{5AF64CDB-B598-D505-9355-569052D08C33}"/>
              </a:ext>
            </a:extLst>
          </p:cNvPr>
          <p:cNvSpPr txBox="1"/>
          <p:nvPr/>
        </p:nvSpPr>
        <p:spPr>
          <a:xfrm>
            <a:off x="1957629" y="2651361"/>
            <a:ext cx="1085875" cy="276999"/>
          </a:xfrm>
          <a:prstGeom prst="rect">
            <a:avLst/>
          </a:prstGeom>
          <a:noFill/>
        </p:spPr>
        <p:txBody>
          <a:bodyPr wrap="none" rtlCol="0">
            <a:spAutoFit/>
          </a:bodyPr>
          <a:lstStyle/>
          <a:p>
            <a:r>
              <a:rPr lang="en-GB" sz="1200" dirty="0"/>
              <a:t>Use any digits</a:t>
            </a:r>
          </a:p>
        </p:txBody>
      </p:sp>
      <p:sp>
        <p:nvSpPr>
          <p:cNvPr id="9" name="TextBox 8">
            <a:extLst>
              <a:ext uri="{FF2B5EF4-FFF2-40B4-BE49-F238E27FC236}">
                <a16:creationId xmlns:a16="http://schemas.microsoft.com/office/drawing/2014/main" id="{44CA8C8F-4146-FA4F-4DA0-1BCD360655DA}"/>
              </a:ext>
            </a:extLst>
          </p:cNvPr>
          <p:cNvSpPr txBox="1"/>
          <p:nvPr/>
        </p:nvSpPr>
        <p:spPr>
          <a:xfrm>
            <a:off x="1932190" y="342901"/>
            <a:ext cx="3379643" cy="276999"/>
          </a:xfrm>
          <a:prstGeom prst="rect">
            <a:avLst/>
          </a:prstGeom>
          <a:noFill/>
        </p:spPr>
        <p:txBody>
          <a:bodyPr wrap="none" rtlCol="0">
            <a:spAutoFit/>
          </a:bodyPr>
          <a:lstStyle/>
          <a:p>
            <a:r>
              <a:rPr lang="en-GB" sz="1200" dirty="0"/>
              <a:t>How many ways can you complete this calculation?</a:t>
            </a:r>
          </a:p>
        </p:txBody>
      </p:sp>
      <p:sp>
        <p:nvSpPr>
          <p:cNvPr id="10" name="Rectangle 9">
            <a:extLst>
              <a:ext uri="{FF2B5EF4-FFF2-40B4-BE49-F238E27FC236}">
                <a16:creationId xmlns:a16="http://schemas.microsoft.com/office/drawing/2014/main" id="{85F03FAE-4500-BAFB-E4A1-8B47A9B0B4BE}"/>
              </a:ext>
            </a:extLst>
          </p:cNvPr>
          <p:cNvSpPr/>
          <p:nvPr/>
        </p:nvSpPr>
        <p:spPr>
          <a:xfrm>
            <a:off x="3345857" y="1212109"/>
            <a:ext cx="367500" cy="553914"/>
          </a:xfrm>
          <a:prstGeom prst="rect">
            <a:avLst/>
          </a:prstGeom>
          <a:solidFill>
            <a:schemeClr val="bg1">
              <a:lumMod val="95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11" name="Rectangle 10">
            <a:extLst>
              <a:ext uri="{FF2B5EF4-FFF2-40B4-BE49-F238E27FC236}">
                <a16:creationId xmlns:a16="http://schemas.microsoft.com/office/drawing/2014/main" id="{6BF0EE00-4561-63FC-24D9-5613A43A0D83}"/>
              </a:ext>
            </a:extLst>
          </p:cNvPr>
          <p:cNvSpPr/>
          <p:nvPr/>
        </p:nvSpPr>
        <p:spPr>
          <a:xfrm>
            <a:off x="3811849" y="1212109"/>
            <a:ext cx="367500" cy="553914"/>
          </a:xfrm>
          <a:prstGeom prst="rect">
            <a:avLst/>
          </a:prstGeom>
          <a:solidFill>
            <a:schemeClr val="bg1">
              <a:lumMod val="95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38231E4-3B14-AB57-5A09-3775E63D1A5E}"/>
                  </a:ext>
                </a:extLst>
              </p:cNvPr>
              <p:cNvSpPr txBox="1"/>
              <p:nvPr/>
            </p:nvSpPr>
            <p:spPr>
              <a:xfrm>
                <a:off x="4267158" y="1289011"/>
                <a:ext cx="434734" cy="40011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m:t>
                      </m:r>
                    </m:oMath>
                  </m:oMathPara>
                </a14:m>
                <a:endParaRPr lang="en-GB" sz="2000" dirty="0"/>
              </a:p>
            </p:txBody>
          </p:sp>
        </mc:Choice>
        <mc:Fallback xmlns="">
          <p:sp>
            <p:nvSpPr>
              <p:cNvPr id="12" name="TextBox 11">
                <a:extLst>
                  <a:ext uri="{FF2B5EF4-FFF2-40B4-BE49-F238E27FC236}">
                    <a16:creationId xmlns:a16="http://schemas.microsoft.com/office/drawing/2014/main" id="{838231E4-3B14-AB57-5A09-3775E63D1A5E}"/>
                  </a:ext>
                </a:extLst>
              </p:cNvPr>
              <p:cNvSpPr txBox="1">
                <a:spLocks noRot="1" noChangeAspect="1" noMove="1" noResize="1" noEditPoints="1" noAdjustHandles="1" noChangeArrowheads="1" noChangeShapeType="1" noTextEdit="1"/>
              </p:cNvSpPr>
              <p:nvPr/>
            </p:nvSpPr>
            <p:spPr>
              <a:xfrm>
                <a:off x="4267158" y="1289011"/>
                <a:ext cx="434734" cy="400110"/>
              </a:xfrm>
              <a:prstGeom prst="rect">
                <a:avLst/>
              </a:prstGeom>
              <a:blipFill>
                <a:blip r:embed="rId3"/>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955D98D0-E921-0242-CC37-FE1EFBE27F54}"/>
              </a:ext>
            </a:extLst>
          </p:cNvPr>
          <p:cNvSpPr/>
          <p:nvPr/>
        </p:nvSpPr>
        <p:spPr>
          <a:xfrm>
            <a:off x="4743834" y="1212109"/>
            <a:ext cx="367500" cy="553914"/>
          </a:xfrm>
          <a:prstGeom prst="rect">
            <a:avLst/>
          </a:prstGeom>
          <a:solidFill>
            <a:schemeClr val="bg1">
              <a:lumMod val="95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14" name="TextBox 13">
            <a:extLst>
              <a:ext uri="{FF2B5EF4-FFF2-40B4-BE49-F238E27FC236}">
                <a16:creationId xmlns:a16="http://schemas.microsoft.com/office/drawing/2014/main" id="{EF82AE13-A3A2-4E18-92BD-157CFE3DEB5D}"/>
              </a:ext>
            </a:extLst>
          </p:cNvPr>
          <p:cNvSpPr txBox="1"/>
          <p:nvPr/>
        </p:nvSpPr>
        <p:spPr>
          <a:xfrm>
            <a:off x="1957628" y="2995014"/>
            <a:ext cx="1433406" cy="276999"/>
          </a:xfrm>
          <a:prstGeom prst="rect">
            <a:avLst/>
          </a:prstGeom>
          <a:noFill/>
        </p:spPr>
        <p:txBody>
          <a:bodyPr wrap="none" rtlCol="0">
            <a:spAutoFit/>
          </a:bodyPr>
          <a:lstStyle/>
          <a:p>
            <a:r>
              <a:rPr lang="en-GB" sz="1200" dirty="0"/>
              <a:t>Use digits only once</a:t>
            </a:r>
          </a:p>
        </p:txBody>
      </p:sp>
      <p:sp>
        <p:nvSpPr>
          <p:cNvPr id="15" name="Star: 5 Points 31">
            <a:extLst>
              <a:ext uri="{FF2B5EF4-FFF2-40B4-BE49-F238E27FC236}">
                <a16:creationId xmlns:a16="http://schemas.microsoft.com/office/drawing/2014/main" id="{E822F3E6-65C0-A3AF-406F-D9FAD4A6561F}"/>
              </a:ext>
            </a:extLst>
          </p:cNvPr>
          <p:cNvSpPr/>
          <p:nvPr/>
        </p:nvSpPr>
        <p:spPr>
          <a:xfrm>
            <a:off x="1621536" y="2992835"/>
            <a:ext cx="281354" cy="281354"/>
          </a:xfrm>
          <a:prstGeom prst="star5">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16" name="Star: 5 Points 32">
            <a:extLst>
              <a:ext uri="{FF2B5EF4-FFF2-40B4-BE49-F238E27FC236}">
                <a16:creationId xmlns:a16="http://schemas.microsoft.com/office/drawing/2014/main" id="{3FAF0769-0CA0-D51E-69F4-8AB1951C53E9}"/>
              </a:ext>
            </a:extLst>
          </p:cNvPr>
          <p:cNvSpPr/>
          <p:nvPr/>
        </p:nvSpPr>
        <p:spPr>
          <a:xfrm>
            <a:off x="1282446" y="2992835"/>
            <a:ext cx="281354" cy="281354"/>
          </a:xfrm>
          <a:prstGeom prst="star5">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17" name="TextBox 16">
            <a:extLst>
              <a:ext uri="{FF2B5EF4-FFF2-40B4-BE49-F238E27FC236}">
                <a16:creationId xmlns:a16="http://schemas.microsoft.com/office/drawing/2014/main" id="{84AE0447-2EE5-A010-4081-AE25946160CA}"/>
              </a:ext>
            </a:extLst>
          </p:cNvPr>
          <p:cNvSpPr txBox="1"/>
          <p:nvPr/>
        </p:nvSpPr>
        <p:spPr>
          <a:xfrm>
            <a:off x="3786510" y="2748076"/>
            <a:ext cx="2184509" cy="461665"/>
          </a:xfrm>
          <a:prstGeom prst="rect">
            <a:avLst/>
          </a:prstGeom>
          <a:noFill/>
        </p:spPr>
        <p:txBody>
          <a:bodyPr wrap="none" rtlCol="0">
            <a:spAutoFit/>
          </a:bodyPr>
          <a:lstStyle/>
          <a:p>
            <a:pPr algn="ctr"/>
            <a:r>
              <a:rPr lang="en-GB" sz="1200" dirty="0"/>
              <a:t>What are the largest &amp; smallest </a:t>
            </a:r>
          </a:p>
          <a:p>
            <a:pPr algn="ctr"/>
            <a:r>
              <a:rPr lang="en-GB" sz="1200" dirty="0"/>
              <a:t>results you can make? </a:t>
            </a:r>
          </a:p>
        </p:txBody>
      </p:sp>
      <p:sp>
        <p:nvSpPr>
          <p:cNvPr id="18" name="Rectangle 17">
            <a:extLst>
              <a:ext uri="{FF2B5EF4-FFF2-40B4-BE49-F238E27FC236}">
                <a16:creationId xmlns:a16="http://schemas.microsoft.com/office/drawing/2014/main" id="{8BC1A02A-030B-5A6C-51AC-6F8F63EB1C83}"/>
              </a:ext>
            </a:extLst>
          </p:cNvPr>
          <p:cNvSpPr/>
          <p:nvPr/>
        </p:nvSpPr>
        <p:spPr>
          <a:xfrm>
            <a:off x="1246312" y="4154593"/>
            <a:ext cx="428944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Some Answers</a:t>
            </a:r>
          </a:p>
        </p:txBody>
      </p:sp>
      <p:grpSp>
        <p:nvGrpSpPr>
          <p:cNvPr id="19" name="Group 18">
            <a:extLst>
              <a:ext uri="{FF2B5EF4-FFF2-40B4-BE49-F238E27FC236}">
                <a16:creationId xmlns:a16="http://schemas.microsoft.com/office/drawing/2014/main" id="{CE86BC00-350B-3F62-6078-CE91FB37E670}"/>
              </a:ext>
            </a:extLst>
          </p:cNvPr>
          <p:cNvGrpSpPr/>
          <p:nvPr/>
        </p:nvGrpSpPr>
        <p:grpSpPr>
          <a:xfrm>
            <a:off x="6682681" y="4188003"/>
            <a:ext cx="1096264" cy="497125"/>
            <a:chOff x="8750046" y="2992835"/>
            <a:chExt cx="620444" cy="281354"/>
          </a:xfrm>
        </p:grpSpPr>
        <p:sp>
          <p:nvSpPr>
            <p:cNvPr id="20" name="Star: 5 Points 28">
              <a:extLst>
                <a:ext uri="{FF2B5EF4-FFF2-40B4-BE49-F238E27FC236}">
                  <a16:creationId xmlns:a16="http://schemas.microsoft.com/office/drawing/2014/main" id="{2F5EC8DF-3250-8AF3-2030-8DDF9631792D}"/>
                </a:ext>
              </a:extLst>
            </p:cNvPr>
            <p:cNvSpPr/>
            <p:nvPr/>
          </p:nvSpPr>
          <p:spPr>
            <a:xfrm>
              <a:off x="9089136" y="2992835"/>
              <a:ext cx="281354" cy="281354"/>
            </a:xfrm>
            <a:prstGeom prst="star5">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21" name="Star: 5 Points 30">
              <a:extLst>
                <a:ext uri="{FF2B5EF4-FFF2-40B4-BE49-F238E27FC236}">
                  <a16:creationId xmlns:a16="http://schemas.microsoft.com/office/drawing/2014/main" id="{CFC91920-FE9F-89F0-4C44-E13B8255C3E8}"/>
                </a:ext>
              </a:extLst>
            </p:cNvPr>
            <p:cNvSpPr/>
            <p:nvPr/>
          </p:nvSpPr>
          <p:spPr>
            <a:xfrm>
              <a:off x="8750046" y="2992835"/>
              <a:ext cx="281354" cy="281354"/>
            </a:xfrm>
            <a:prstGeom prst="star5">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grpSp>
      <p:sp>
        <p:nvSpPr>
          <p:cNvPr id="22" name="Rectangle 21">
            <a:extLst>
              <a:ext uri="{FF2B5EF4-FFF2-40B4-BE49-F238E27FC236}">
                <a16:creationId xmlns:a16="http://schemas.microsoft.com/office/drawing/2014/main" id="{D0473BAB-1FAB-90BD-38C0-911C5EB9761F}"/>
              </a:ext>
            </a:extLst>
          </p:cNvPr>
          <p:cNvSpPr/>
          <p:nvPr/>
        </p:nvSpPr>
        <p:spPr>
          <a:xfrm>
            <a:off x="1578603" y="1212109"/>
            <a:ext cx="367500" cy="553914"/>
          </a:xfrm>
          <a:prstGeom prst="rect">
            <a:avLst/>
          </a:prstGeom>
          <a:solidFill>
            <a:schemeClr val="bg1">
              <a:lumMod val="95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p:sp>
        <p:nvSpPr>
          <p:cNvPr id="23" name="Rectangle 22">
            <a:extLst>
              <a:ext uri="{FF2B5EF4-FFF2-40B4-BE49-F238E27FC236}">
                <a16:creationId xmlns:a16="http://schemas.microsoft.com/office/drawing/2014/main" id="{AF395248-E8C1-40C6-2872-E7ED876CF6F3}"/>
              </a:ext>
            </a:extLst>
          </p:cNvPr>
          <p:cNvSpPr/>
          <p:nvPr/>
        </p:nvSpPr>
        <p:spPr>
          <a:xfrm>
            <a:off x="2044595" y="1212109"/>
            <a:ext cx="367500" cy="553914"/>
          </a:xfrm>
          <a:prstGeom prst="rect">
            <a:avLst/>
          </a:prstGeom>
          <a:solidFill>
            <a:schemeClr val="bg1">
              <a:lumMod val="95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C9D5A5A-0642-D971-EAC9-64B873A543E1}"/>
                  </a:ext>
                </a:extLst>
              </p:cNvPr>
              <p:cNvSpPr txBox="1"/>
              <p:nvPr/>
            </p:nvSpPr>
            <p:spPr>
              <a:xfrm>
                <a:off x="2431667" y="1289011"/>
                <a:ext cx="470000" cy="40011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m:t>
                      </m:r>
                    </m:oMath>
                  </m:oMathPara>
                </a14:m>
                <a:endParaRPr lang="en-GB" sz="2000" dirty="0"/>
              </a:p>
            </p:txBody>
          </p:sp>
        </mc:Choice>
        <mc:Fallback xmlns="">
          <p:sp>
            <p:nvSpPr>
              <p:cNvPr id="24" name="TextBox 23">
                <a:extLst>
                  <a:ext uri="{FF2B5EF4-FFF2-40B4-BE49-F238E27FC236}">
                    <a16:creationId xmlns:a16="http://schemas.microsoft.com/office/drawing/2014/main" id="{EC9D5A5A-0642-D971-EAC9-64B873A543E1}"/>
                  </a:ext>
                </a:extLst>
              </p:cNvPr>
              <p:cNvSpPr txBox="1">
                <a:spLocks noRot="1" noChangeAspect="1" noMove="1" noResize="1" noEditPoints="1" noAdjustHandles="1" noChangeArrowheads="1" noChangeShapeType="1" noTextEdit="1"/>
              </p:cNvSpPr>
              <p:nvPr/>
            </p:nvSpPr>
            <p:spPr>
              <a:xfrm>
                <a:off x="2431667" y="1289011"/>
                <a:ext cx="470000"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0EA1403-CE8C-9E00-C881-6084AD2BB820}"/>
                  </a:ext>
                </a:extLst>
              </p:cNvPr>
              <p:cNvSpPr txBox="1"/>
              <p:nvPr/>
            </p:nvSpPr>
            <p:spPr>
              <a:xfrm>
                <a:off x="6209569" y="1293394"/>
                <a:ext cx="205787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25% </m:t>
                      </m:r>
                      <m:r>
                        <a:rPr lang="en-GB" sz="2000" i="1" dirty="0">
                          <a:latin typeface="Cambria Math" panose="02040503050406030204" pitchFamily="18" charset="0"/>
                        </a:rPr>
                        <m:t>𝑜𝑓</m:t>
                      </m:r>
                      <m:r>
                        <a:rPr lang="en-GB" sz="2000" i="1" dirty="0">
                          <a:latin typeface="Cambria Math" panose="02040503050406030204" pitchFamily="18" charset="0"/>
                        </a:rPr>
                        <m:t> 32=08</m:t>
                      </m:r>
                    </m:oMath>
                  </m:oMathPara>
                </a14:m>
                <a:endParaRPr lang="en-GB" sz="2000" dirty="0"/>
              </a:p>
            </p:txBody>
          </p:sp>
        </mc:Choice>
        <mc:Fallback xmlns="">
          <p:sp>
            <p:nvSpPr>
              <p:cNvPr id="25" name="TextBox 24">
                <a:extLst>
                  <a:ext uri="{FF2B5EF4-FFF2-40B4-BE49-F238E27FC236}">
                    <a16:creationId xmlns:a16="http://schemas.microsoft.com/office/drawing/2014/main" id="{00EA1403-CE8C-9E00-C881-6084AD2BB820}"/>
                  </a:ext>
                </a:extLst>
              </p:cNvPr>
              <p:cNvSpPr txBox="1">
                <a:spLocks noRot="1" noChangeAspect="1" noMove="1" noResize="1" noEditPoints="1" noAdjustHandles="1" noChangeArrowheads="1" noChangeShapeType="1" noTextEdit="1"/>
              </p:cNvSpPr>
              <p:nvPr/>
            </p:nvSpPr>
            <p:spPr>
              <a:xfrm>
                <a:off x="6209569" y="1293394"/>
                <a:ext cx="2057871" cy="400110"/>
              </a:xfrm>
              <a:prstGeom prst="rect">
                <a:avLst/>
              </a:prstGeom>
              <a:blipFill>
                <a:blip r:embed="rId5"/>
                <a:stretch>
                  <a:fillRect b="-18182"/>
                </a:stretch>
              </a:blipFill>
            </p:spPr>
            <p:txBody>
              <a:bodyPr/>
              <a:lstStyle/>
              <a:p>
                <a:r>
                  <a:rPr lang="en-US">
                    <a:noFill/>
                  </a:rPr>
                  <a:t> </a:t>
                </a:r>
              </a:p>
            </p:txBody>
          </p:sp>
        </mc:Fallback>
      </mc:AlternateContent>
      <p:sp>
        <p:nvSpPr>
          <p:cNvPr id="26" name="Rectangle 25">
            <a:extLst>
              <a:ext uri="{FF2B5EF4-FFF2-40B4-BE49-F238E27FC236}">
                <a16:creationId xmlns:a16="http://schemas.microsoft.com/office/drawing/2014/main" id="{30FE24F4-1EE0-D66D-D55E-ECE4370DE506}"/>
              </a:ext>
            </a:extLst>
          </p:cNvPr>
          <p:cNvSpPr/>
          <p:nvPr/>
        </p:nvSpPr>
        <p:spPr>
          <a:xfrm>
            <a:off x="5210275" y="1212109"/>
            <a:ext cx="367500" cy="553914"/>
          </a:xfrm>
          <a:prstGeom prst="rect">
            <a:avLst/>
          </a:prstGeom>
          <a:solidFill>
            <a:schemeClr val="bg1">
              <a:lumMod val="95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1C1D6E1-0DE3-14D7-70DD-BC89CC5E8541}"/>
                  </a:ext>
                </a:extLst>
              </p:cNvPr>
              <p:cNvSpPr txBox="1"/>
              <p:nvPr/>
            </p:nvSpPr>
            <p:spPr>
              <a:xfrm>
                <a:off x="8193729" y="2064289"/>
                <a:ext cx="205787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25% </m:t>
                      </m:r>
                      <m:r>
                        <a:rPr lang="en-GB" sz="2000" i="1" dirty="0">
                          <a:latin typeface="Cambria Math" panose="02040503050406030204" pitchFamily="18" charset="0"/>
                        </a:rPr>
                        <m:t>𝑜𝑓</m:t>
                      </m:r>
                      <m:r>
                        <a:rPr lang="en-GB" sz="2000" i="1" dirty="0">
                          <a:latin typeface="Cambria Math" panose="02040503050406030204" pitchFamily="18" charset="0"/>
                        </a:rPr>
                        <m:t> 36=09</m:t>
                      </m:r>
                    </m:oMath>
                  </m:oMathPara>
                </a14:m>
                <a:endParaRPr lang="en-GB" sz="2000" dirty="0"/>
              </a:p>
            </p:txBody>
          </p:sp>
        </mc:Choice>
        <mc:Fallback xmlns="">
          <p:sp>
            <p:nvSpPr>
              <p:cNvPr id="27" name="TextBox 26">
                <a:extLst>
                  <a:ext uri="{FF2B5EF4-FFF2-40B4-BE49-F238E27FC236}">
                    <a16:creationId xmlns:a16="http://schemas.microsoft.com/office/drawing/2014/main" id="{71C1D6E1-0DE3-14D7-70DD-BC89CC5E8541}"/>
                  </a:ext>
                </a:extLst>
              </p:cNvPr>
              <p:cNvSpPr txBox="1">
                <a:spLocks noRot="1" noChangeAspect="1" noMove="1" noResize="1" noEditPoints="1" noAdjustHandles="1" noChangeArrowheads="1" noChangeShapeType="1" noTextEdit="1"/>
              </p:cNvSpPr>
              <p:nvPr/>
            </p:nvSpPr>
            <p:spPr>
              <a:xfrm>
                <a:off x="8193729" y="2064289"/>
                <a:ext cx="2057871" cy="400110"/>
              </a:xfrm>
              <a:prstGeom prst="rect">
                <a:avLst/>
              </a:prstGeom>
              <a:blipFill>
                <a:blip r:embed="rId6"/>
                <a:stretch>
                  <a:fillRect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D9699C6-54B4-DDD0-A386-C4DFDC0D7136}"/>
                  </a:ext>
                </a:extLst>
              </p:cNvPr>
              <p:cNvSpPr txBox="1"/>
              <p:nvPr/>
            </p:nvSpPr>
            <p:spPr>
              <a:xfrm>
                <a:off x="8193729" y="2675507"/>
                <a:ext cx="205787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50% </m:t>
                      </m:r>
                      <m:r>
                        <a:rPr lang="en-GB" sz="2000" i="1" dirty="0">
                          <a:latin typeface="Cambria Math" panose="02040503050406030204" pitchFamily="18" charset="0"/>
                        </a:rPr>
                        <m:t>𝑜𝑓</m:t>
                      </m:r>
                      <m:r>
                        <a:rPr lang="en-GB" sz="2000" i="1" dirty="0">
                          <a:latin typeface="Cambria Math" panose="02040503050406030204" pitchFamily="18" charset="0"/>
                        </a:rPr>
                        <m:t> 46=23</m:t>
                      </m:r>
                    </m:oMath>
                  </m:oMathPara>
                </a14:m>
                <a:endParaRPr lang="en-GB" sz="2000" dirty="0"/>
              </a:p>
            </p:txBody>
          </p:sp>
        </mc:Choice>
        <mc:Fallback xmlns="">
          <p:sp>
            <p:nvSpPr>
              <p:cNvPr id="28" name="TextBox 27">
                <a:extLst>
                  <a:ext uri="{FF2B5EF4-FFF2-40B4-BE49-F238E27FC236}">
                    <a16:creationId xmlns:a16="http://schemas.microsoft.com/office/drawing/2014/main" id="{0D9699C6-54B4-DDD0-A386-C4DFDC0D7136}"/>
                  </a:ext>
                </a:extLst>
              </p:cNvPr>
              <p:cNvSpPr txBox="1">
                <a:spLocks noRot="1" noChangeAspect="1" noMove="1" noResize="1" noEditPoints="1" noAdjustHandles="1" noChangeArrowheads="1" noChangeShapeType="1" noTextEdit="1"/>
              </p:cNvSpPr>
              <p:nvPr/>
            </p:nvSpPr>
            <p:spPr>
              <a:xfrm>
                <a:off x="8193729" y="2675507"/>
                <a:ext cx="2057871" cy="400110"/>
              </a:xfrm>
              <a:prstGeom prst="rect">
                <a:avLst/>
              </a:prstGeom>
              <a:blipFill>
                <a:blip r:embed="rId7"/>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D5C585B-ABBF-9521-68D4-1F29106DB0F9}"/>
                  </a:ext>
                </a:extLst>
              </p:cNvPr>
              <p:cNvSpPr txBox="1"/>
              <p:nvPr/>
            </p:nvSpPr>
            <p:spPr>
              <a:xfrm>
                <a:off x="8193729" y="3286725"/>
                <a:ext cx="205787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50% </m:t>
                      </m:r>
                      <m:r>
                        <a:rPr lang="en-GB" sz="2000" i="1" dirty="0">
                          <a:latin typeface="Cambria Math" panose="02040503050406030204" pitchFamily="18" charset="0"/>
                        </a:rPr>
                        <m:t>𝑜𝑓</m:t>
                      </m:r>
                      <m:r>
                        <a:rPr lang="en-GB" sz="2000" i="1" dirty="0">
                          <a:latin typeface="Cambria Math" panose="02040503050406030204" pitchFamily="18" charset="0"/>
                        </a:rPr>
                        <m:t> 92=46</m:t>
                      </m:r>
                    </m:oMath>
                  </m:oMathPara>
                </a14:m>
                <a:endParaRPr lang="en-GB" sz="2000" dirty="0"/>
              </a:p>
            </p:txBody>
          </p:sp>
        </mc:Choice>
        <mc:Fallback xmlns="">
          <p:sp>
            <p:nvSpPr>
              <p:cNvPr id="29" name="TextBox 28">
                <a:extLst>
                  <a:ext uri="{FF2B5EF4-FFF2-40B4-BE49-F238E27FC236}">
                    <a16:creationId xmlns:a16="http://schemas.microsoft.com/office/drawing/2014/main" id="{BD5C585B-ABBF-9521-68D4-1F29106DB0F9}"/>
                  </a:ext>
                </a:extLst>
              </p:cNvPr>
              <p:cNvSpPr txBox="1">
                <a:spLocks noRot="1" noChangeAspect="1" noMove="1" noResize="1" noEditPoints="1" noAdjustHandles="1" noChangeArrowheads="1" noChangeShapeType="1" noTextEdit="1"/>
              </p:cNvSpPr>
              <p:nvPr/>
            </p:nvSpPr>
            <p:spPr>
              <a:xfrm>
                <a:off x="8193729" y="3286725"/>
                <a:ext cx="2057871" cy="400110"/>
              </a:xfrm>
              <a:prstGeom prst="rect">
                <a:avLst/>
              </a:prstGeom>
              <a:blipFill>
                <a:blip r:embed="rId8"/>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2D137AC-D734-9BAA-1F54-0ADFD25A0D7D}"/>
                  </a:ext>
                </a:extLst>
              </p:cNvPr>
              <p:cNvSpPr txBox="1"/>
              <p:nvPr/>
            </p:nvSpPr>
            <p:spPr>
              <a:xfrm>
                <a:off x="6209569" y="159188"/>
                <a:ext cx="205787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80% </m:t>
                      </m:r>
                      <m:r>
                        <a:rPr lang="en-GB" sz="2000" i="1" dirty="0">
                          <a:latin typeface="Cambria Math" panose="02040503050406030204" pitchFamily="18" charset="0"/>
                        </a:rPr>
                        <m:t>𝑜𝑓</m:t>
                      </m:r>
                      <m:r>
                        <a:rPr lang="en-GB" sz="2000" i="1" dirty="0">
                          <a:latin typeface="Cambria Math" panose="02040503050406030204" pitchFamily="18" charset="0"/>
                        </a:rPr>
                        <m:t> 90=72</m:t>
                      </m:r>
                    </m:oMath>
                  </m:oMathPara>
                </a14:m>
                <a:endParaRPr lang="en-GB" sz="2000" dirty="0"/>
              </a:p>
            </p:txBody>
          </p:sp>
        </mc:Choice>
        <mc:Fallback xmlns="">
          <p:sp>
            <p:nvSpPr>
              <p:cNvPr id="30" name="TextBox 29">
                <a:extLst>
                  <a:ext uri="{FF2B5EF4-FFF2-40B4-BE49-F238E27FC236}">
                    <a16:creationId xmlns:a16="http://schemas.microsoft.com/office/drawing/2014/main" id="{32D137AC-D734-9BAA-1F54-0ADFD25A0D7D}"/>
                  </a:ext>
                </a:extLst>
              </p:cNvPr>
              <p:cNvSpPr txBox="1">
                <a:spLocks noRot="1" noChangeAspect="1" noMove="1" noResize="1" noEditPoints="1" noAdjustHandles="1" noChangeArrowheads="1" noChangeShapeType="1" noTextEdit="1"/>
              </p:cNvSpPr>
              <p:nvPr/>
            </p:nvSpPr>
            <p:spPr>
              <a:xfrm>
                <a:off x="6209569" y="159188"/>
                <a:ext cx="2057871" cy="400110"/>
              </a:xfrm>
              <a:prstGeom prst="rect">
                <a:avLst/>
              </a:prstGeom>
              <a:blipFill>
                <a:blip r:embed="rId9"/>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4359C78-380D-954E-B163-CAF937C3377A}"/>
                  </a:ext>
                </a:extLst>
              </p:cNvPr>
              <p:cNvSpPr txBox="1"/>
              <p:nvPr/>
            </p:nvSpPr>
            <p:spPr>
              <a:xfrm>
                <a:off x="8193729" y="4509161"/>
                <a:ext cx="205787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75% </m:t>
                      </m:r>
                      <m:r>
                        <a:rPr lang="en-GB" sz="2000" i="1" dirty="0">
                          <a:latin typeface="Cambria Math" panose="02040503050406030204" pitchFamily="18" charset="0"/>
                        </a:rPr>
                        <m:t>𝑜𝑓</m:t>
                      </m:r>
                      <m:r>
                        <a:rPr lang="en-GB" sz="2000" i="1" dirty="0">
                          <a:latin typeface="Cambria Math" panose="02040503050406030204" pitchFamily="18" charset="0"/>
                        </a:rPr>
                        <m:t> 48=36</m:t>
                      </m:r>
                    </m:oMath>
                  </m:oMathPara>
                </a14:m>
                <a:endParaRPr lang="en-GB" sz="2000" dirty="0"/>
              </a:p>
            </p:txBody>
          </p:sp>
        </mc:Choice>
        <mc:Fallback xmlns="">
          <p:sp>
            <p:nvSpPr>
              <p:cNvPr id="31" name="TextBox 30">
                <a:extLst>
                  <a:ext uri="{FF2B5EF4-FFF2-40B4-BE49-F238E27FC236}">
                    <a16:creationId xmlns:a16="http://schemas.microsoft.com/office/drawing/2014/main" id="{44359C78-380D-954E-B163-CAF937C3377A}"/>
                  </a:ext>
                </a:extLst>
              </p:cNvPr>
              <p:cNvSpPr txBox="1">
                <a:spLocks noRot="1" noChangeAspect="1" noMove="1" noResize="1" noEditPoints="1" noAdjustHandles="1" noChangeArrowheads="1" noChangeShapeType="1" noTextEdit="1"/>
              </p:cNvSpPr>
              <p:nvPr/>
            </p:nvSpPr>
            <p:spPr>
              <a:xfrm>
                <a:off x="8193729" y="4509161"/>
                <a:ext cx="2057871" cy="400110"/>
              </a:xfrm>
              <a:prstGeom prst="rect">
                <a:avLst/>
              </a:prstGeom>
              <a:blipFill>
                <a:blip r:embed="rId10"/>
                <a:stretch>
                  <a:fillRect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D6B8B73-6CF7-38E5-447F-A83D4FFEAEA0}"/>
                  </a:ext>
                </a:extLst>
              </p:cNvPr>
              <p:cNvSpPr txBox="1"/>
              <p:nvPr/>
            </p:nvSpPr>
            <p:spPr>
              <a:xfrm>
                <a:off x="6209569" y="726291"/>
                <a:ext cx="205787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40% </m:t>
                      </m:r>
                      <m:r>
                        <a:rPr lang="en-GB" sz="2000" i="1" dirty="0">
                          <a:latin typeface="Cambria Math" panose="02040503050406030204" pitchFamily="18" charset="0"/>
                        </a:rPr>
                        <m:t>𝑜𝑓</m:t>
                      </m:r>
                      <m:r>
                        <a:rPr lang="en-GB" sz="2000" i="1" dirty="0">
                          <a:latin typeface="Cambria Math" panose="02040503050406030204" pitchFamily="18" charset="0"/>
                        </a:rPr>
                        <m:t> 85=34</m:t>
                      </m:r>
                    </m:oMath>
                  </m:oMathPara>
                </a14:m>
                <a:endParaRPr lang="en-GB" sz="2000" dirty="0"/>
              </a:p>
            </p:txBody>
          </p:sp>
        </mc:Choice>
        <mc:Fallback xmlns="">
          <p:sp>
            <p:nvSpPr>
              <p:cNvPr id="32" name="TextBox 31">
                <a:extLst>
                  <a:ext uri="{FF2B5EF4-FFF2-40B4-BE49-F238E27FC236}">
                    <a16:creationId xmlns:a16="http://schemas.microsoft.com/office/drawing/2014/main" id="{DD6B8B73-6CF7-38E5-447F-A83D4FFEAEA0}"/>
                  </a:ext>
                </a:extLst>
              </p:cNvPr>
              <p:cNvSpPr txBox="1">
                <a:spLocks noRot="1" noChangeAspect="1" noMove="1" noResize="1" noEditPoints="1" noAdjustHandles="1" noChangeArrowheads="1" noChangeShapeType="1" noTextEdit="1"/>
              </p:cNvSpPr>
              <p:nvPr/>
            </p:nvSpPr>
            <p:spPr>
              <a:xfrm>
                <a:off x="6209569" y="726291"/>
                <a:ext cx="2057871" cy="400110"/>
              </a:xfrm>
              <a:prstGeom prst="rect">
                <a:avLst/>
              </a:prstGeom>
              <a:blipFill>
                <a:blip r:embed="rId11"/>
                <a:stretch>
                  <a:fillRect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F2144A1-EEC1-24AF-7292-00DA7CC85C35}"/>
                  </a:ext>
                </a:extLst>
              </p:cNvPr>
              <p:cNvSpPr txBox="1"/>
              <p:nvPr/>
            </p:nvSpPr>
            <p:spPr>
              <a:xfrm>
                <a:off x="8193729" y="3897943"/>
                <a:ext cx="205787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60% </m:t>
                      </m:r>
                      <m:r>
                        <a:rPr lang="en-GB" sz="2000" i="1" dirty="0">
                          <a:latin typeface="Cambria Math" panose="02040503050406030204" pitchFamily="18" charset="0"/>
                        </a:rPr>
                        <m:t>𝑜𝑓</m:t>
                      </m:r>
                      <m:r>
                        <a:rPr lang="en-GB" sz="2000" i="1" dirty="0">
                          <a:latin typeface="Cambria Math" panose="02040503050406030204" pitchFamily="18" charset="0"/>
                        </a:rPr>
                        <m:t> 35=21</m:t>
                      </m:r>
                    </m:oMath>
                  </m:oMathPara>
                </a14:m>
                <a:endParaRPr lang="en-GB" sz="2000" dirty="0"/>
              </a:p>
            </p:txBody>
          </p:sp>
        </mc:Choice>
        <mc:Fallback xmlns="">
          <p:sp>
            <p:nvSpPr>
              <p:cNvPr id="33" name="TextBox 32">
                <a:extLst>
                  <a:ext uri="{FF2B5EF4-FFF2-40B4-BE49-F238E27FC236}">
                    <a16:creationId xmlns:a16="http://schemas.microsoft.com/office/drawing/2014/main" id="{4F2144A1-EEC1-24AF-7292-00DA7CC85C35}"/>
                  </a:ext>
                </a:extLst>
              </p:cNvPr>
              <p:cNvSpPr txBox="1">
                <a:spLocks noRot="1" noChangeAspect="1" noMove="1" noResize="1" noEditPoints="1" noAdjustHandles="1" noChangeArrowheads="1" noChangeShapeType="1" noTextEdit="1"/>
              </p:cNvSpPr>
              <p:nvPr/>
            </p:nvSpPr>
            <p:spPr>
              <a:xfrm>
                <a:off x="8193729" y="3897943"/>
                <a:ext cx="2057871" cy="400110"/>
              </a:xfrm>
              <a:prstGeom prst="rect">
                <a:avLst/>
              </a:prstGeom>
              <a:blipFill>
                <a:blip r:embed="rId12"/>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5240864-66DE-2C8B-ED3A-73287659B914}"/>
                  </a:ext>
                </a:extLst>
              </p:cNvPr>
              <p:cNvSpPr txBox="1"/>
              <p:nvPr/>
            </p:nvSpPr>
            <p:spPr>
              <a:xfrm>
                <a:off x="8193729" y="5120379"/>
                <a:ext cx="205787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80% </m:t>
                      </m:r>
                      <m:r>
                        <a:rPr lang="en-GB" sz="2000" i="1" dirty="0">
                          <a:latin typeface="Cambria Math" panose="02040503050406030204" pitchFamily="18" charset="0"/>
                        </a:rPr>
                        <m:t>𝑜𝑓</m:t>
                      </m:r>
                      <m:r>
                        <a:rPr lang="en-GB" sz="2000" i="1" dirty="0">
                          <a:latin typeface="Cambria Math" panose="02040503050406030204" pitchFamily="18" charset="0"/>
                        </a:rPr>
                        <m:t> 95=76</m:t>
                      </m:r>
                    </m:oMath>
                  </m:oMathPara>
                </a14:m>
                <a:endParaRPr lang="en-GB" sz="2000" dirty="0"/>
              </a:p>
            </p:txBody>
          </p:sp>
        </mc:Choice>
        <mc:Fallback xmlns="">
          <p:sp>
            <p:nvSpPr>
              <p:cNvPr id="34" name="TextBox 33">
                <a:extLst>
                  <a:ext uri="{FF2B5EF4-FFF2-40B4-BE49-F238E27FC236}">
                    <a16:creationId xmlns:a16="http://schemas.microsoft.com/office/drawing/2014/main" id="{A5240864-66DE-2C8B-ED3A-73287659B914}"/>
                  </a:ext>
                </a:extLst>
              </p:cNvPr>
              <p:cNvSpPr txBox="1">
                <a:spLocks noRot="1" noChangeAspect="1" noMove="1" noResize="1" noEditPoints="1" noAdjustHandles="1" noChangeArrowheads="1" noChangeShapeType="1" noTextEdit="1"/>
              </p:cNvSpPr>
              <p:nvPr/>
            </p:nvSpPr>
            <p:spPr>
              <a:xfrm>
                <a:off x="8193729" y="5120379"/>
                <a:ext cx="2057871" cy="400110"/>
              </a:xfrm>
              <a:prstGeom prst="rect">
                <a:avLst/>
              </a:prstGeom>
              <a:blipFill>
                <a:blip r:embed="rId13"/>
                <a:stretch>
                  <a:fillRect b="-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2BCE0BA-6382-CE96-0AE0-586177CDF5C7}"/>
                  </a:ext>
                </a:extLst>
              </p:cNvPr>
              <p:cNvSpPr txBox="1"/>
              <p:nvPr/>
            </p:nvSpPr>
            <p:spPr>
              <a:xfrm>
                <a:off x="8193729" y="5731599"/>
                <a:ext cx="205787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80% </m:t>
                      </m:r>
                      <m:r>
                        <a:rPr lang="en-GB" sz="2000" i="1" dirty="0">
                          <a:latin typeface="Cambria Math" panose="02040503050406030204" pitchFamily="18" charset="0"/>
                        </a:rPr>
                        <m:t>𝑜𝑓</m:t>
                      </m:r>
                      <m:r>
                        <a:rPr lang="en-GB" sz="2000" i="1" dirty="0">
                          <a:latin typeface="Cambria Math" panose="02040503050406030204" pitchFamily="18" charset="0"/>
                        </a:rPr>
                        <m:t> 45=36</m:t>
                      </m:r>
                    </m:oMath>
                  </m:oMathPara>
                </a14:m>
                <a:endParaRPr lang="en-GB" sz="2000" dirty="0"/>
              </a:p>
            </p:txBody>
          </p:sp>
        </mc:Choice>
        <mc:Fallback xmlns="">
          <p:sp>
            <p:nvSpPr>
              <p:cNvPr id="35" name="TextBox 34">
                <a:extLst>
                  <a:ext uri="{FF2B5EF4-FFF2-40B4-BE49-F238E27FC236}">
                    <a16:creationId xmlns:a16="http://schemas.microsoft.com/office/drawing/2014/main" id="{52BCE0BA-6382-CE96-0AE0-586177CDF5C7}"/>
                  </a:ext>
                </a:extLst>
              </p:cNvPr>
              <p:cNvSpPr txBox="1">
                <a:spLocks noRot="1" noChangeAspect="1" noMove="1" noResize="1" noEditPoints="1" noAdjustHandles="1" noChangeArrowheads="1" noChangeShapeType="1" noTextEdit="1"/>
              </p:cNvSpPr>
              <p:nvPr/>
            </p:nvSpPr>
            <p:spPr>
              <a:xfrm>
                <a:off x="8193729" y="5731599"/>
                <a:ext cx="2057871" cy="400110"/>
              </a:xfrm>
              <a:prstGeom prst="rect">
                <a:avLst/>
              </a:prstGeom>
              <a:blipFill>
                <a:blip r:embed="rId14"/>
                <a:stretch>
                  <a:fillRect b="-18750"/>
                </a:stretch>
              </a:blipFill>
            </p:spPr>
            <p:txBody>
              <a:bodyPr/>
              <a:lstStyle/>
              <a:p>
                <a:r>
                  <a:rPr lang="en-US">
                    <a:noFill/>
                  </a:rPr>
                  <a:t> </a:t>
                </a:r>
              </a:p>
            </p:txBody>
          </p:sp>
        </mc:Fallback>
      </mc:AlternateContent>
      <p:sp>
        <p:nvSpPr>
          <p:cNvPr id="36" name="Star: 5 Points 62">
            <a:extLst>
              <a:ext uri="{FF2B5EF4-FFF2-40B4-BE49-F238E27FC236}">
                <a16:creationId xmlns:a16="http://schemas.microsoft.com/office/drawing/2014/main" id="{00F3CE3F-AF6A-934D-E8FE-587587B4FAE2}"/>
              </a:ext>
            </a:extLst>
          </p:cNvPr>
          <p:cNvSpPr/>
          <p:nvPr/>
        </p:nvSpPr>
        <p:spPr>
          <a:xfrm>
            <a:off x="8769390" y="656427"/>
            <a:ext cx="497125" cy="497125"/>
          </a:xfrm>
          <a:prstGeom prst="star5">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en-GB" sz="1950"/>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3967FE6-F1D0-3714-3C62-45AD1A96703C}"/>
                  </a:ext>
                </a:extLst>
              </p:cNvPr>
              <p:cNvSpPr txBox="1"/>
              <p:nvPr/>
            </p:nvSpPr>
            <p:spPr>
              <a:xfrm>
                <a:off x="6000750" y="5465007"/>
                <a:ext cx="205787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i="1" dirty="0">
                          <a:latin typeface="Cambria Math" panose="02040503050406030204" pitchFamily="18" charset="0"/>
                        </a:rPr>
                        <m:t>95% </m:t>
                      </m:r>
                      <m:r>
                        <a:rPr lang="en-GB" sz="2000" i="1" dirty="0">
                          <a:latin typeface="Cambria Math" panose="02040503050406030204" pitchFamily="18" charset="0"/>
                        </a:rPr>
                        <m:t>𝑜𝑓</m:t>
                      </m:r>
                      <m:r>
                        <a:rPr lang="en-GB" sz="2000" i="1" dirty="0">
                          <a:latin typeface="Cambria Math" panose="02040503050406030204" pitchFamily="18" charset="0"/>
                        </a:rPr>
                        <m:t> 80=76</m:t>
                      </m:r>
                    </m:oMath>
                  </m:oMathPara>
                </a14:m>
                <a:endParaRPr lang="en-GB" sz="2000" dirty="0"/>
              </a:p>
            </p:txBody>
          </p:sp>
        </mc:Choice>
        <mc:Fallback xmlns="">
          <p:sp>
            <p:nvSpPr>
              <p:cNvPr id="37" name="TextBox 36">
                <a:extLst>
                  <a:ext uri="{FF2B5EF4-FFF2-40B4-BE49-F238E27FC236}">
                    <a16:creationId xmlns:a16="http://schemas.microsoft.com/office/drawing/2014/main" id="{C3967FE6-F1D0-3714-3C62-45AD1A96703C}"/>
                  </a:ext>
                </a:extLst>
              </p:cNvPr>
              <p:cNvSpPr txBox="1">
                <a:spLocks noRot="1" noChangeAspect="1" noMove="1" noResize="1" noEditPoints="1" noAdjustHandles="1" noChangeArrowheads="1" noChangeShapeType="1" noTextEdit="1"/>
              </p:cNvSpPr>
              <p:nvPr/>
            </p:nvSpPr>
            <p:spPr>
              <a:xfrm>
                <a:off x="6000750" y="5465007"/>
                <a:ext cx="2057871" cy="400110"/>
              </a:xfrm>
              <a:prstGeom prst="rect">
                <a:avLst/>
              </a:prstGeom>
              <a:blipFill>
                <a:blip r:embed="rId15"/>
                <a:stretch>
                  <a:fillRect b="-18750"/>
                </a:stretch>
              </a:blipFill>
            </p:spPr>
            <p:txBody>
              <a:bodyPr/>
              <a:lstStyle/>
              <a:p>
                <a:r>
                  <a:rPr lang="en-US">
                    <a:noFill/>
                  </a:rPr>
                  <a:t> </a:t>
                </a:r>
              </a:p>
            </p:txBody>
          </p:sp>
        </mc:Fallback>
      </mc:AlternateContent>
    </p:spTree>
    <p:extLst>
      <p:ext uri="{BB962C8B-B14F-4D97-AF65-F5344CB8AC3E}">
        <p14:creationId xmlns:p14="http://schemas.microsoft.com/office/powerpoint/2010/main" val="3712217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394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FC143-64D7-FD6C-DB82-9090A96BA828}"/>
              </a:ext>
            </a:extLst>
          </p:cNvPr>
          <p:cNvPicPr>
            <a:picLocks noChangeAspect="1"/>
          </p:cNvPicPr>
          <p:nvPr/>
        </p:nvPicPr>
        <p:blipFill>
          <a:blip r:embed="rId2"/>
          <a:stretch>
            <a:fillRect/>
          </a:stretch>
        </p:blipFill>
        <p:spPr>
          <a:xfrm>
            <a:off x="1989667" y="169334"/>
            <a:ext cx="7772400" cy="1110342"/>
          </a:xfrm>
          <a:prstGeom prst="rect">
            <a:avLst/>
          </a:prstGeom>
        </p:spPr>
      </p:pic>
      <p:sp>
        <p:nvSpPr>
          <p:cNvPr id="5" name="Rounded Rectangle 4">
            <a:extLst>
              <a:ext uri="{FF2B5EF4-FFF2-40B4-BE49-F238E27FC236}">
                <a16:creationId xmlns:a16="http://schemas.microsoft.com/office/drawing/2014/main" id="{C1AB8367-605A-7A38-2A72-5A564A26F1DD}"/>
              </a:ext>
            </a:extLst>
          </p:cNvPr>
          <p:cNvSpPr/>
          <p:nvPr/>
        </p:nvSpPr>
        <p:spPr>
          <a:xfrm>
            <a:off x="876301" y="3398142"/>
            <a:ext cx="1659467" cy="711200"/>
          </a:xfrm>
          <a:prstGeom prst="roundRect">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30%</a:t>
            </a:r>
          </a:p>
        </p:txBody>
      </p:sp>
      <p:sp>
        <p:nvSpPr>
          <p:cNvPr id="18" name="Rounded Rectangle 17">
            <a:extLst>
              <a:ext uri="{FF2B5EF4-FFF2-40B4-BE49-F238E27FC236}">
                <a16:creationId xmlns:a16="http://schemas.microsoft.com/office/drawing/2014/main" id="{BE1D3F1B-9C21-37C1-852E-7FA7F304EB41}"/>
              </a:ext>
            </a:extLst>
          </p:cNvPr>
          <p:cNvSpPr/>
          <p:nvPr/>
        </p:nvSpPr>
        <p:spPr>
          <a:xfrm>
            <a:off x="2755901" y="3398142"/>
            <a:ext cx="1659467" cy="711200"/>
          </a:xfrm>
          <a:prstGeom prst="roundRect">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0.3</a:t>
            </a:r>
          </a:p>
        </p:txBody>
      </p:sp>
      <p:sp>
        <p:nvSpPr>
          <p:cNvPr id="19" name="Rounded Rectangle 18">
            <a:extLst>
              <a:ext uri="{FF2B5EF4-FFF2-40B4-BE49-F238E27FC236}">
                <a16:creationId xmlns:a16="http://schemas.microsoft.com/office/drawing/2014/main" id="{E4C6065F-2DE4-83BB-2610-18A112ABA7BE}"/>
              </a:ext>
            </a:extLst>
          </p:cNvPr>
          <p:cNvSpPr/>
          <p:nvPr/>
        </p:nvSpPr>
        <p:spPr>
          <a:xfrm>
            <a:off x="876301" y="5155492"/>
            <a:ext cx="1659467" cy="711200"/>
          </a:xfrm>
          <a:prstGeom prst="roundRect">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300%</a:t>
            </a:r>
          </a:p>
        </p:txBody>
      </p:sp>
      <p:sp>
        <p:nvSpPr>
          <p:cNvPr id="20" name="Rounded Rectangle 19">
            <a:extLst>
              <a:ext uri="{FF2B5EF4-FFF2-40B4-BE49-F238E27FC236}">
                <a16:creationId xmlns:a16="http://schemas.microsoft.com/office/drawing/2014/main" id="{A4B09E39-8A34-E87C-4EB4-A5632F1EFDBD}"/>
              </a:ext>
            </a:extLst>
          </p:cNvPr>
          <p:cNvSpPr/>
          <p:nvPr/>
        </p:nvSpPr>
        <p:spPr>
          <a:xfrm>
            <a:off x="876301" y="1546967"/>
            <a:ext cx="1659467" cy="711200"/>
          </a:xfrm>
          <a:prstGeom prst="roundRect">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sp>
        <p:nvSpPr>
          <p:cNvPr id="21" name="Rounded Rectangle 20">
            <a:extLst>
              <a:ext uri="{FF2B5EF4-FFF2-40B4-BE49-F238E27FC236}">
                <a16:creationId xmlns:a16="http://schemas.microsoft.com/office/drawing/2014/main" id="{488ABEC0-21FF-D8A4-F8AB-085808C78CEE}"/>
              </a:ext>
            </a:extLst>
          </p:cNvPr>
          <p:cNvSpPr/>
          <p:nvPr/>
        </p:nvSpPr>
        <p:spPr>
          <a:xfrm>
            <a:off x="6883403" y="2903899"/>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300</a:t>
            </a:r>
          </a:p>
        </p:txBody>
      </p:sp>
      <p:sp>
        <p:nvSpPr>
          <p:cNvPr id="22" name="Rounded Rectangle 21">
            <a:extLst>
              <a:ext uri="{FF2B5EF4-FFF2-40B4-BE49-F238E27FC236}">
                <a16:creationId xmlns:a16="http://schemas.microsoft.com/office/drawing/2014/main" id="{C29C3C91-9952-E72D-FC7D-C59BA47138FC}"/>
              </a:ext>
            </a:extLst>
          </p:cNvPr>
          <p:cNvSpPr/>
          <p:nvPr/>
        </p:nvSpPr>
        <p:spPr>
          <a:xfrm>
            <a:off x="9309095" y="2870039"/>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333%</a:t>
            </a:r>
          </a:p>
        </p:txBody>
      </p:sp>
      <p:sp>
        <p:nvSpPr>
          <p:cNvPr id="23" name="Rounded Rectangle 22">
            <a:extLst>
              <a:ext uri="{FF2B5EF4-FFF2-40B4-BE49-F238E27FC236}">
                <a16:creationId xmlns:a16="http://schemas.microsoft.com/office/drawing/2014/main" id="{56F0ECF2-F6FE-A635-8B8B-26721AFE0996}"/>
              </a:ext>
            </a:extLst>
          </p:cNvPr>
          <p:cNvSpPr/>
          <p:nvPr/>
        </p:nvSpPr>
        <p:spPr>
          <a:xfrm>
            <a:off x="6548964" y="4087582"/>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303%</a:t>
            </a:r>
          </a:p>
        </p:txBody>
      </p:sp>
      <p:sp>
        <p:nvSpPr>
          <p:cNvPr id="24" name="Rounded Rectangle 23">
            <a:extLst>
              <a:ext uri="{FF2B5EF4-FFF2-40B4-BE49-F238E27FC236}">
                <a16:creationId xmlns:a16="http://schemas.microsoft.com/office/drawing/2014/main" id="{28914082-88FB-22BB-39F6-3C39BA375FD9}"/>
              </a:ext>
            </a:extLst>
          </p:cNvPr>
          <p:cNvSpPr/>
          <p:nvPr/>
        </p:nvSpPr>
        <p:spPr>
          <a:xfrm>
            <a:off x="855132" y="4276817"/>
            <a:ext cx="1659467" cy="711200"/>
          </a:xfrm>
          <a:prstGeom prst="roundRect">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33.3%</a:t>
            </a:r>
          </a:p>
        </p:txBody>
      </p:sp>
      <p:sp>
        <p:nvSpPr>
          <p:cNvPr id="25" name="Rounded Rectangle 24">
            <a:extLst>
              <a:ext uri="{FF2B5EF4-FFF2-40B4-BE49-F238E27FC236}">
                <a16:creationId xmlns:a16="http://schemas.microsoft.com/office/drawing/2014/main" id="{65A57024-1983-CAA1-9FEC-A04A571CCC3B}"/>
              </a:ext>
            </a:extLst>
          </p:cNvPr>
          <p:cNvSpPr/>
          <p:nvPr/>
        </p:nvSpPr>
        <p:spPr>
          <a:xfrm>
            <a:off x="855133" y="2469851"/>
            <a:ext cx="1659467" cy="711200"/>
          </a:xfrm>
          <a:prstGeom prst="roundRect">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3.3%</a:t>
            </a:r>
          </a:p>
        </p:txBody>
      </p:sp>
      <p:sp>
        <p:nvSpPr>
          <p:cNvPr id="26" name="Rounded Rectangle 25">
            <a:extLst>
              <a:ext uri="{FF2B5EF4-FFF2-40B4-BE49-F238E27FC236}">
                <a16:creationId xmlns:a16="http://schemas.microsoft.com/office/drawing/2014/main" id="{497D9803-6401-7FDF-0125-F8CD840AE5BA}"/>
              </a:ext>
            </a:extLst>
          </p:cNvPr>
          <p:cNvSpPr/>
          <p:nvPr/>
        </p:nvSpPr>
        <p:spPr>
          <a:xfrm>
            <a:off x="8813799" y="3908861"/>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0.003</a:t>
            </a:r>
          </a:p>
        </p:txBody>
      </p:sp>
      <p:sp>
        <p:nvSpPr>
          <p:cNvPr id="27" name="Rounded Rectangle 26">
            <a:extLst>
              <a:ext uri="{FF2B5EF4-FFF2-40B4-BE49-F238E27FC236}">
                <a16:creationId xmlns:a16="http://schemas.microsoft.com/office/drawing/2014/main" id="{F1A7A24B-6407-39FA-E8CE-2098D2248920}"/>
              </a:ext>
            </a:extLst>
          </p:cNvPr>
          <p:cNvSpPr/>
          <p:nvPr/>
        </p:nvSpPr>
        <p:spPr>
          <a:xfrm>
            <a:off x="8661399" y="1831217"/>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13%</a:t>
            </a:r>
          </a:p>
        </p:txBody>
      </p:sp>
      <p:sp>
        <p:nvSpPr>
          <p:cNvPr id="28" name="Rounded Rectangle 27">
            <a:extLst>
              <a:ext uri="{FF2B5EF4-FFF2-40B4-BE49-F238E27FC236}">
                <a16:creationId xmlns:a16="http://schemas.microsoft.com/office/drawing/2014/main" id="{ADA4B60F-9DF1-621F-4042-F89640CF748F}"/>
              </a:ext>
            </a:extLst>
          </p:cNvPr>
          <p:cNvSpPr/>
          <p:nvPr/>
        </p:nvSpPr>
        <p:spPr>
          <a:xfrm>
            <a:off x="2755898" y="5135559"/>
            <a:ext cx="1659467" cy="711200"/>
          </a:xfrm>
          <a:prstGeom prst="roundRect">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sp>
        <p:nvSpPr>
          <p:cNvPr id="29" name="Rounded Rectangle 28">
            <a:extLst>
              <a:ext uri="{FF2B5EF4-FFF2-40B4-BE49-F238E27FC236}">
                <a16:creationId xmlns:a16="http://schemas.microsoft.com/office/drawing/2014/main" id="{C5471A99-ACCA-FCE6-BF20-5653A6237130}"/>
              </a:ext>
            </a:extLst>
          </p:cNvPr>
          <p:cNvSpPr/>
          <p:nvPr/>
        </p:nvSpPr>
        <p:spPr>
          <a:xfrm>
            <a:off x="2755899" y="1546967"/>
            <a:ext cx="1659467" cy="711200"/>
          </a:xfrm>
          <a:prstGeom prst="roundRect">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0.03</a:t>
            </a:r>
          </a:p>
        </p:txBody>
      </p:sp>
      <p:sp>
        <p:nvSpPr>
          <p:cNvPr id="30" name="Rounded Rectangle 29">
            <a:extLst>
              <a:ext uri="{FF2B5EF4-FFF2-40B4-BE49-F238E27FC236}">
                <a16:creationId xmlns:a16="http://schemas.microsoft.com/office/drawing/2014/main" id="{5C9C97A2-F6E7-A9E6-6176-F9DCD7D6B60F}"/>
              </a:ext>
            </a:extLst>
          </p:cNvPr>
          <p:cNvSpPr/>
          <p:nvPr/>
        </p:nvSpPr>
        <p:spPr>
          <a:xfrm>
            <a:off x="2755900" y="4262042"/>
            <a:ext cx="1659466" cy="711200"/>
          </a:xfrm>
          <a:prstGeom prst="roundRect">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0.333</a:t>
            </a:r>
          </a:p>
        </p:txBody>
      </p:sp>
      <p:sp>
        <p:nvSpPr>
          <p:cNvPr id="31" name="Rounded Rectangle 30">
            <a:extLst>
              <a:ext uri="{FF2B5EF4-FFF2-40B4-BE49-F238E27FC236}">
                <a16:creationId xmlns:a16="http://schemas.microsoft.com/office/drawing/2014/main" id="{6F8047EF-08D2-DAF2-D76F-9FECB3EE9D24}"/>
              </a:ext>
            </a:extLst>
          </p:cNvPr>
          <p:cNvSpPr/>
          <p:nvPr/>
        </p:nvSpPr>
        <p:spPr>
          <a:xfrm>
            <a:off x="2749552" y="2506384"/>
            <a:ext cx="1659467" cy="711200"/>
          </a:xfrm>
          <a:prstGeom prst="roundRect">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0.033</a:t>
            </a:r>
          </a:p>
        </p:txBody>
      </p:sp>
      <p:sp>
        <p:nvSpPr>
          <p:cNvPr id="32" name="Rounded Rectangle 31">
            <a:extLst>
              <a:ext uri="{FF2B5EF4-FFF2-40B4-BE49-F238E27FC236}">
                <a16:creationId xmlns:a16="http://schemas.microsoft.com/office/drawing/2014/main" id="{FD8E3B1D-E312-7A5C-C016-A8B0FE0EECDB}"/>
              </a:ext>
            </a:extLst>
          </p:cNvPr>
          <p:cNvSpPr/>
          <p:nvPr/>
        </p:nvSpPr>
        <p:spPr>
          <a:xfrm>
            <a:off x="6117169" y="1872939"/>
            <a:ext cx="1659467" cy="71120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0.003</a:t>
            </a:r>
          </a:p>
        </p:txBody>
      </p:sp>
    </p:spTree>
    <p:extLst>
      <p:ext uri="{BB962C8B-B14F-4D97-AF65-F5344CB8AC3E}">
        <p14:creationId xmlns:p14="http://schemas.microsoft.com/office/powerpoint/2010/main" val="1114846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7728BE-8D88-3872-665B-9B11AA2B6BE1}"/>
              </a:ext>
            </a:extLst>
          </p:cNvPr>
          <p:cNvSpPr txBox="1"/>
          <p:nvPr/>
        </p:nvSpPr>
        <p:spPr>
          <a:xfrm>
            <a:off x="351692" y="407963"/>
            <a:ext cx="8201465" cy="707886"/>
          </a:xfrm>
          <a:prstGeom prst="rect">
            <a:avLst/>
          </a:prstGeom>
          <a:noFill/>
        </p:spPr>
        <p:txBody>
          <a:bodyPr wrap="square" rtlCol="0">
            <a:spAutoFit/>
          </a:bodyPr>
          <a:lstStyle/>
          <a:p>
            <a:r>
              <a:rPr lang="en-US" sz="4000" dirty="0"/>
              <a:t>In our previous lesson we learnt …….</a:t>
            </a:r>
          </a:p>
        </p:txBody>
      </p:sp>
      <p:sp>
        <p:nvSpPr>
          <p:cNvPr id="3" name="TextBox 2">
            <a:extLst>
              <a:ext uri="{FF2B5EF4-FFF2-40B4-BE49-F238E27FC236}">
                <a16:creationId xmlns:a16="http://schemas.microsoft.com/office/drawing/2014/main" id="{FD278271-C801-37AE-D71E-1DAEB9DF9977}"/>
              </a:ext>
            </a:extLst>
          </p:cNvPr>
          <p:cNvSpPr txBox="1"/>
          <p:nvPr/>
        </p:nvSpPr>
        <p:spPr>
          <a:xfrm>
            <a:off x="928467" y="2765473"/>
            <a:ext cx="9523828" cy="707886"/>
          </a:xfrm>
          <a:prstGeom prst="rect">
            <a:avLst/>
          </a:prstGeom>
          <a:noFill/>
        </p:spPr>
        <p:txBody>
          <a:bodyPr wrap="square" rtlCol="0">
            <a:spAutoFit/>
          </a:bodyPr>
          <a:lstStyle/>
          <a:p>
            <a:r>
              <a:rPr lang="en-US" sz="4000" dirty="0"/>
              <a:t>ADD SLIDE FROM LESSON 2 </a:t>
            </a:r>
            <a:r>
              <a:rPr lang="en-US" sz="2800" dirty="0"/>
              <a:t>(% AMOUNT NON-CALC)</a:t>
            </a:r>
            <a:endParaRPr lang="en-US" sz="4000" dirty="0"/>
          </a:p>
        </p:txBody>
      </p:sp>
    </p:spTree>
    <p:extLst>
      <p:ext uri="{BB962C8B-B14F-4D97-AF65-F5344CB8AC3E}">
        <p14:creationId xmlns:p14="http://schemas.microsoft.com/office/powerpoint/2010/main" val="1726005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D60E2A-A866-5A4D-2E4C-C501AAC874E2}"/>
              </a:ext>
            </a:extLst>
          </p:cNvPr>
          <p:cNvSpPr txBox="1"/>
          <p:nvPr/>
        </p:nvSpPr>
        <p:spPr>
          <a:xfrm>
            <a:off x="365760" y="100813"/>
            <a:ext cx="8595360" cy="707886"/>
          </a:xfrm>
          <a:prstGeom prst="rect">
            <a:avLst/>
          </a:prstGeom>
          <a:noFill/>
        </p:spPr>
        <p:txBody>
          <a:bodyPr wrap="square" rtlCol="0">
            <a:spAutoFit/>
          </a:bodyPr>
          <a:lstStyle/>
          <a:p>
            <a:r>
              <a:rPr lang="en-US" sz="4000" dirty="0"/>
              <a:t>How would you work out this problem?</a:t>
            </a:r>
          </a:p>
        </p:txBody>
      </p:sp>
      <p:sp>
        <p:nvSpPr>
          <p:cNvPr id="3" name="TextBox 2">
            <a:extLst>
              <a:ext uri="{FF2B5EF4-FFF2-40B4-BE49-F238E27FC236}">
                <a16:creationId xmlns:a16="http://schemas.microsoft.com/office/drawing/2014/main" id="{6100A592-89C0-BFAC-2AA4-3A2541F55EF5}"/>
              </a:ext>
            </a:extLst>
          </p:cNvPr>
          <p:cNvSpPr txBox="1"/>
          <p:nvPr/>
        </p:nvSpPr>
        <p:spPr>
          <a:xfrm>
            <a:off x="2157628" y="1020370"/>
            <a:ext cx="7085583" cy="954107"/>
          </a:xfrm>
          <a:prstGeom prst="rect">
            <a:avLst/>
          </a:prstGeom>
          <a:noFill/>
        </p:spPr>
        <p:txBody>
          <a:bodyPr wrap="square" rtlCol="0">
            <a:spAutoFit/>
          </a:bodyPr>
          <a:lstStyle/>
          <a:p>
            <a:pPr algn="ctr"/>
            <a:r>
              <a:rPr lang="en-GB" sz="2800" dirty="0">
                <a:solidFill>
                  <a:srgbClr val="FF0000"/>
                </a:solidFill>
              </a:rPr>
              <a:t>450 people were surveyed about their pets.</a:t>
            </a:r>
          </a:p>
          <a:p>
            <a:pPr algn="ctr"/>
            <a:r>
              <a:rPr lang="en-GB" sz="2800" dirty="0">
                <a:solidFill>
                  <a:srgbClr val="FF0000"/>
                </a:solidFill>
              </a:rPr>
              <a:t>73% of them owned a cat.</a:t>
            </a:r>
          </a:p>
        </p:txBody>
      </p:sp>
      <p:cxnSp>
        <p:nvCxnSpPr>
          <p:cNvPr id="4" name="Straight Connector 3">
            <a:extLst>
              <a:ext uri="{FF2B5EF4-FFF2-40B4-BE49-F238E27FC236}">
                <a16:creationId xmlns:a16="http://schemas.microsoft.com/office/drawing/2014/main" id="{89AB0D5A-DEC4-1893-DF26-7336F956314C}"/>
              </a:ext>
            </a:extLst>
          </p:cNvPr>
          <p:cNvCxnSpPr>
            <a:cxnSpLocks/>
          </p:cNvCxnSpPr>
          <p:nvPr/>
        </p:nvCxnSpPr>
        <p:spPr>
          <a:xfrm>
            <a:off x="2261380" y="2116961"/>
            <a:ext cx="0" cy="34018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F82D91A-69E2-4AC0-2E62-67CEB05904A2}"/>
              </a:ext>
            </a:extLst>
          </p:cNvPr>
          <p:cNvCxnSpPr>
            <a:cxnSpLocks/>
          </p:cNvCxnSpPr>
          <p:nvPr/>
        </p:nvCxnSpPr>
        <p:spPr>
          <a:xfrm>
            <a:off x="1248505" y="2888339"/>
            <a:ext cx="208201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E987DD1-F98D-F178-F5D8-844D5E794960}"/>
              </a:ext>
            </a:extLst>
          </p:cNvPr>
          <p:cNvSpPr txBox="1"/>
          <p:nvPr/>
        </p:nvSpPr>
        <p:spPr>
          <a:xfrm>
            <a:off x="1276645" y="2269121"/>
            <a:ext cx="1012869" cy="461665"/>
          </a:xfrm>
          <a:prstGeom prst="rect">
            <a:avLst/>
          </a:prstGeom>
          <a:noFill/>
        </p:spPr>
        <p:txBody>
          <a:bodyPr wrap="square" rtlCol="0">
            <a:spAutoFit/>
          </a:bodyPr>
          <a:lstStyle/>
          <a:p>
            <a:r>
              <a:rPr lang="en-US" sz="2400" b="1" dirty="0">
                <a:solidFill>
                  <a:srgbClr val="0070C0"/>
                </a:solidFill>
              </a:rPr>
              <a:t>100 %</a:t>
            </a:r>
          </a:p>
        </p:txBody>
      </p:sp>
      <p:sp>
        <p:nvSpPr>
          <p:cNvPr id="7" name="TextBox 6">
            <a:extLst>
              <a:ext uri="{FF2B5EF4-FFF2-40B4-BE49-F238E27FC236}">
                <a16:creationId xmlns:a16="http://schemas.microsoft.com/office/drawing/2014/main" id="{69CA2F54-7D3D-33FF-20E7-AF264C3C2784}"/>
              </a:ext>
            </a:extLst>
          </p:cNvPr>
          <p:cNvSpPr txBox="1"/>
          <p:nvPr/>
        </p:nvSpPr>
        <p:spPr>
          <a:xfrm>
            <a:off x="2324690" y="2269120"/>
            <a:ext cx="1012869" cy="461665"/>
          </a:xfrm>
          <a:prstGeom prst="rect">
            <a:avLst/>
          </a:prstGeom>
          <a:noFill/>
        </p:spPr>
        <p:txBody>
          <a:bodyPr wrap="square" rtlCol="0">
            <a:spAutoFit/>
          </a:bodyPr>
          <a:lstStyle/>
          <a:p>
            <a:pPr algn="ctr"/>
            <a:r>
              <a:rPr lang="en-US" sz="2400" b="1" dirty="0">
                <a:solidFill>
                  <a:srgbClr val="0070C0"/>
                </a:solidFill>
              </a:rPr>
              <a:t>450</a:t>
            </a:r>
          </a:p>
        </p:txBody>
      </p:sp>
      <p:sp>
        <p:nvSpPr>
          <p:cNvPr id="8" name="TextBox 7">
            <a:extLst>
              <a:ext uri="{FF2B5EF4-FFF2-40B4-BE49-F238E27FC236}">
                <a16:creationId xmlns:a16="http://schemas.microsoft.com/office/drawing/2014/main" id="{846EEBC5-C29C-9715-CD0C-41DF4828AAC0}"/>
              </a:ext>
            </a:extLst>
          </p:cNvPr>
          <p:cNvSpPr txBox="1"/>
          <p:nvPr/>
        </p:nvSpPr>
        <p:spPr>
          <a:xfrm>
            <a:off x="1276645" y="3052221"/>
            <a:ext cx="1012869" cy="461665"/>
          </a:xfrm>
          <a:prstGeom prst="rect">
            <a:avLst/>
          </a:prstGeom>
          <a:noFill/>
        </p:spPr>
        <p:txBody>
          <a:bodyPr wrap="square" rtlCol="0">
            <a:spAutoFit/>
          </a:bodyPr>
          <a:lstStyle/>
          <a:p>
            <a:r>
              <a:rPr lang="en-US" sz="2400" b="1" dirty="0">
                <a:solidFill>
                  <a:srgbClr val="0070C0"/>
                </a:solidFill>
              </a:rPr>
              <a:t>10 %</a:t>
            </a:r>
          </a:p>
        </p:txBody>
      </p:sp>
      <p:sp>
        <p:nvSpPr>
          <p:cNvPr id="9" name="TextBox 8">
            <a:extLst>
              <a:ext uri="{FF2B5EF4-FFF2-40B4-BE49-F238E27FC236}">
                <a16:creationId xmlns:a16="http://schemas.microsoft.com/office/drawing/2014/main" id="{B99BD8C5-6CA1-1791-0A5F-3BDF376D9B3C}"/>
              </a:ext>
            </a:extLst>
          </p:cNvPr>
          <p:cNvSpPr txBox="1"/>
          <p:nvPr/>
        </p:nvSpPr>
        <p:spPr>
          <a:xfrm>
            <a:off x="2198370" y="3052221"/>
            <a:ext cx="1012869" cy="461665"/>
          </a:xfrm>
          <a:prstGeom prst="rect">
            <a:avLst/>
          </a:prstGeom>
          <a:noFill/>
        </p:spPr>
        <p:txBody>
          <a:bodyPr wrap="square" rtlCol="0">
            <a:spAutoFit/>
          </a:bodyPr>
          <a:lstStyle/>
          <a:p>
            <a:pPr algn="ctr"/>
            <a:r>
              <a:rPr lang="en-US" sz="2400" b="1" dirty="0">
                <a:solidFill>
                  <a:srgbClr val="0070C0"/>
                </a:solidFill>
              </a:rPr>
              <a:t>45</a:t>
            </a:r>
          </a:p>
        </p:txBody>
      </p:sp>
      <p:sp>
        <p:nvSpPr>
          <p:cNvPr id="10" name="Curved Right Arrow 9">
            <a:extLst>
              <a:ext uri="{FF2B5EF4-FFF2-40B4-BE49-F238E27FC236}">
                <a16:creationId xmlns:a16="http://schemas.microsoft.com/office/drawing/2014/main" id="{4FAC07C6-BD37-4F23-2FF7-1AA143BB3DA6}"/>
              </a:ext>
            </a:extLst>
          </p:cNvPr>
          <p:cNvSpPr/>
          <p:nvPr/>
        </p:nvSpPr>
        <p:spPr>
          <a:xfrm>
            <a:off x="798338" y="2499952"/>
            <a:ext cx="309491" cy="78310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880B16C-2E2F-4AA4-245A-037454320482}"/>
                  </a:ext>
                </a:extLst>
              </p:cNvPr>
              <p:cNvSpPr txBox="1"/>
              <p:nvPr/>
            </p:nvSpPr>
            <p:spPr>
              <a:xfrm>
                <a:off x="55722" y="2665602"/>
                <a:ext cx="5908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panose="02040503050406030204" pitchFamily="18" charset="0"/>
                          <a:ea typeface="Cambria Math" panose="02040503050406030204" pitchFamily="18" charset="0"/>
                        </a:rPr>
                        <m:t>×</m:t>
                      </m:r>
                      <m:r>
                        <a:rPr lang="en-GB" b="1" i="1" dirty="0" smtClean="0">
                          <a:solidFill>
                            <a:srgbClr val="FF0000"/>
                          </a:solidFill>
                          <a:latin typeface="Cambria Math" panose="02040503050406030204" pitchFamily="18" charset="0"/>
                          <a:ea typeface="Cambria Math" panose="02040503050406030204" pitchFamily="18" charset="0"/>
                        </a:rPr>
                        <m:t> </m:t>
                      </m:r>
                      <m:r>
                        <a:rPr lang="en-GB" b="1" i="1" dirty="0" smtClean="0">
                          <a:solidFill>
                            <a:srgbClr val="FF0000"/>
                          </a:solidFill>
                          <a:latin typeface="Cambria Math" panose="02040503050406030204" pitchFamily="18" charset="0"/>
                          <a:ea typeface="Cambria Math" panose="02040503050406030204" pitchFamily="18" charset="0"/>
                        </a:rPr>
                        <m:t>𝟎</m:t>
                      </m:r>
                      <m:r>
                        <a:rPr lang="en-GB" b="1" i="1" dirty="0" smtClean="0">
                          <a:solidFill>
                            <a:srgbClr val="FF0000"/>
                          </a:solidFill>
                          <a:latin typeface="Cambria Math" panose="02040503050406030204" pitchFamily="18" charset="0"/>
                          <a:ea typeface="Cambria Math" panose="02040503050406030204" pitchFamily="18" charset="0"/>
                        </a:rPr>
                        <m:t>.</m:t>
                      </m:r>
                      <m:r>
                        <a:rPr lang="en-GB" b="1" i="1" dirty="0" smtClean="0">
                          <a:solidFill>
                            <a:srgbClr val="FF0000"/>
                          </a:solidFill>
                          <a:latin typeface="Cambria Math" panose="02040503050406030204" pitchFamily="18" charset="0"/>
                          <a:ea typeface="Cambria Math" panose="02040503050406030204" pitchFamily="18" charset="0"/>
                        </a:rPr>
                        <m:t>𝟏</m:t>
                      </m:r>
                    </m:oMath>
                  </m:oMathPara>
                </a14:m>
                <a:endParaRPr lang="en-US" b="1" dirty="0">
                  <a:solidFill>
                    <a:srgbClr val="FF0000"/>
                  </a:solidFill>
                </a:endParaRPr>
              </a:p>
            </p:txBody>
          </p:sp>
        </mc:Choice>
        <mc:Fallback xmlns="">
          <p:sp>
            <p:nvSpPr>
              <p:cNvPr id="11" name="TextBox 10">
                <a:extLst>
                  <a:ext uri="{FF2B5EF4-FFF2-40B4-BE49-F238E27FC236}">
                    <a16:creationId xmlns:a16="http://schemas.microsoft.com/office/drawing/2014/main" id="{F880B16C-2E2F-4AA4-245A-037454320482}"/>
                  </a:ext>
                </a:extLst>
              </p:cNvPr>
              <p:cNvSpPr txBox="1">
                <a:spLocks noRot="1" noChangeAspect="1" noMove="1" noResize="1" noEditPoints="1" noAdjustHandles="1" noChangeArrowheads="1" noChangeShapeType="1" noTextEdit="1"/>
              </p:cNvSpPr>
              <p:nvPr/>
            </p:nvSpPr>
            <p:spPr>
              <a:xfrm>
                <a:off x="55722" y="2665602"/>
                <a:ext cx="590837" cy="369332"/>
              </a:xfrm>
              <a:prstGeom prst="rect">
                <a:avLst/>
              </a:prstGeom>
              <a:blipFill>
                <a:blip r:embed="rId2"/>
                <a:stretch>
                  <a:fillRect r="-25532" b="-12903"/>
                </a:stretch>
              </a:blipFill>
            </p:spPr>
            <p:txBody>
              <a:bodyPr/>
              <a:lstStyle/>
              <a:p>
                <a:r>
                  <a:rPr lang="en-US">
                    <a:noFill/>
                  </a:rPr>
                  <a:t> </a:t>
                </a:r>
              </a:p>
            </p:txBody>
          </p:sp>
        </mc:Fallback>
      </mc:AlternateContent>
      <p:sp>
        <p:nvSpPr>
          <p:cNvPr id="13" name="Curved Right Arrow 12">
            <a:extLst>
              <a:ext uri="{FF2B5EF4-FFF2-40B4-BE49-F238E27FC236}">
                <a16:creationId xmlns:a16="http://schemas.microsoft.com/office/drawing/2014/main" id="{DC10F14E-0D8B-E6B7-A160-EBB1881E317D}"/>
              </a:ext>
            </a:extLst>
          </p:cNvPr>
          <p:cNvSpPr/>
          <p:nvPr/>
        </p:nvSpPr>
        <p:spPr>
          <a:xfrm flipH="1">
            <a:off x="3344594" y="2499952"/>
            <a:ext cx="309491" cy="78310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8B57E13F-19E6-FA5C-521B-2E79A2EDCFC4}"/>
              </a:ext>
            </a:extLst>
          </p:cNvPr>
          <p:cNvSpPr txBox="1"/>
          <p:nvPr/>
        </p:nvSpPr>
        <p:spPr>
          <a:xfrm>
            <a:off x="4783021" y="2754132"/>
            <a:ext cx="6586174" cy="2554545"/>
          </a:xfrm>
          <a:prstGeom prst="rect">
            <a:avLst/>
          </a:prstGeom>
          <a:noFill/>
        </p:spPr>
        <p:txBody>
          <a:bodyPr wrap="square" rtlCol="0">
            <a:spAutoFit/>
          </a:bodyPr>
          <a:lstStyle/>
          <a:p>
            <a:pPr algn="ctr"/>
            <a:r>
              <a:rPr lang="en-US" sz="4000" dirty="0"/>
              <a:t>How could using a calculator make this calculation easier?</a:t>
            </a:r>
          </a:p>
          <a:p>
            <a:pPr algn="ctr"/>
            <a:endParaRPr lang="en-US" sz="4000" dirty="0"/>
          </a:p>
          <a:p>
            <a:pPr algn="ctr"/>
            <a:r>
              <a:rPr lang="en-US" sz="4000" dirty="0"/>
              <a:t>73% </a:t>
            </a:r>
            <a:r>
              <a:rPr lang="en-US" sz="4000" dirty="0">
                <a:solidFill>
                  <a:srgbClr val="FF0000"/>
                </a:solidFill>
              </a:rPr>
              <a:t>of</a:t>
            </a:r>
            <a:r>
              <a:rPr lang="en-US" sz="4000" dirty="0"/>
              <a:t> 450</a:t>
            </a:r>
          </a:p>
        </p:txBody>
      </p:sp>
      <p:sp>
        <p:nvSpPr>
          <p:cNvPr id="18" name="TextBox 17">
            <a:extLst>
              <a:ext uri="{FF2B5EF4-FFF2-40B4-BE49-F238E27FC236}">
                <a16:creationId xmlns:a16="http://schemas.microsoft.com/office/drawing/2014/main" id="{58F8F8AD-96A2-950E-1C36-B020ECC24C27}"/>
              </a:ext>
            </a:extLst>
          </p:cNvPr>
          <p:cNvSpPr txBox="1"/>
          <p:nvPr/>
        </p:nvSpPr>
        <p:spPr>
          <a:xfrm>
            <a:off x="1318854" y="3737039"/>
            <a:ext cx="812402" cy="461665"/>
          </a:xfrm>
          <a:prstGeom prst="rect">
            <a:avLst/>
          </a:prstGeom>
          <a:noFill/>
        </p:spPr>
        <p:txBody>
          <a:bodyPr wrap="square" rtlCol="0">
            <a:spAutoFit/>
          </a:bodyPr>
          <a:lstStyle/>
          <a:p>
            <a:r>
              <a:rPr lang="en-US" sz="2400" b="1" dirty="0">
                <a:solidFill>
                  <a:srgbClr val="0070C0"/>
                </a:solidFill>
              </a:rPr>
              <a:t>70 %</a:t>
            </a:r>
          </a:p>
        </p:txBody>
      </p:sp>
      <p:sp>
        <p:nvSpPr>
          <p:cNvPr id="19" name="Curved Right Arrow 18">
            <a:extLst>
              <a:ext uri="{FF2B5EF4-FFF2-40B4-BE49-F238E27FC236}">
                <a16:creationId xmlns:a16="http://schemas.microsoft.com/office/drawing/2014/main" id="{B26702C4-9431-57F7-5BBF-ABC4A47A231D}"/>
              </a:ext>
            </a:extLst>
          </p:cNvPr>
          <p:cNvSpPr/>
          <p:nvPr/>
        </p:nvSpPr>
        <p:spPr>
          <a:xfrm>
            <a:off x="794821" y="3286299"/>
            <a:ext cx="309491" cy="78310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2FA887D-314D-7737-39C9-93379CF824B3}"/>
                  </a:ext>
                </a:extLst>
              </p:cNvPr>
              <p:cNvSpPr txBox="1"/>
              <p:nvPr/>
            </p:nvSpPr>
            <p:spPr>
              <a:xfrm>
                <a:off x="753813" y="3459982"/>
                <a:ext cx="5908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panose="02040503050406030204" pitchFamily="18" charset="0"/>
                          <a:ea typeface="Cambria Math" panose="02040503050406030204" pitchFamily="18" charset="0"/>
                        </a:rPr>
                        <m:t>×</m:t>
                      </m:r>
                      <m:r>
                        <a:rPr lang="en-GB" b="1" i="1" dirty="0" smtClean="0">
                          <a:solidFill>
                            <a:srgbClr val="FF0000"/>
                          </a:solidFill>
                          <a:latin typeface="Cambria Math" panose="02040503050406030204" pitchFamily="18" charset="0"/>
                          <a:ea typeface="Cambria Math" panose="02040503050406030204" pitchFamily="18" charset="0"/>
                        </a:rPr>
                        <m:t>𝟕</m:t>
                      </m:r>
                    </m:oMath>
                  </m:oMathPara>
                </a14:m>
                <a:endParaRPr lang="en-US" b="1" dirty="0">
                  <a:solidFill>
                    <a:srgbClr val="FF0000"/>
                  </a:solidFill>
                </a:endParaRPr>
              </a:p>
            </p:txBody>
          </p:sp>
        </mc:Choice>
        <mc:Fallback xmlns="">
          <p:sp>
            <p:nvSpPr>
              <p:cNvPr id="20" name="TextBox 19">
                <a:extLst>
                  <a:ext uri="{FF2B5EF4-FFF2-40B4-BE49-F238E27FC236}">
                    <a16:creationId xmlns:a16="http://schemas.microsoft.com/office/drawing/2014/main" id="{72FA887D-314D-7737-39C9-93379CF824B3}"/>
                  </a:ext>
                </a:extLst>
              </p:cNvPr>
              <p:cNvSpPr txBox="1">
                <a:spLocks noRot="1" noChangeAspect="1" noMove="1" noResize="1" noEditPoints="1" noAdjustHandles="1" noChangeArrowheads="1" noChangeShapeType="1" noTextEdit="1"/>
              </p:cNvSpPr>
              <p:nvPr/>
            </p:nvSpPr>
            <p:spPr>
              <a:xfrm>
                <a:off x="753813" y="3459982"/>
                <a:ext cx="590837" cy="369332"/>
              </a:xfrm>
              <a:prstGeom prst="rect">
                <a:avLst/>
              </a:prstGeom>
              <a:blipFill>
                <a:blip r:embed="rId3"/>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B5B7EB4F-BFB9-0182-B99A-50358A6F2205}"/>
              </a:ext>
            </a:extLst>
          </p:cNvPr>
          <p:cNvSpPr txBox="1"/>
          <p:nvPr/>
        </p:nvSpPr>
        <p:spPr>
          <a:xfrm>
            <a:off x="1331166" y="4395473"/>
            <a:ext cx="812402" cy="461665"/>
          </a:xfrm>
          <a:prstGeom prst="rect">
            <a:avLst/>
          </a:prstGeom>
          <a:noFill/>
        </p:spPr>
        <p:txBody>
          <a:bodyPr wrap="square" rtlCol="0">
            <a:spAutoFit/>
          </a:bodyPr>
          <a:lstStyle/>
          <a:p>
            <a:r>
              <a:rPr lang="en-US" sz="2400" b="1" dirty="0">
                <a:solidFill>
                  <a:srgbClr val="0070C0"/>
                </a:solidFill>
              </a:rPr>
              <a:t>1 %</a:t>
            </a:r>
          </a:p>
        </p:txBody>
      </p:sp>
      <p:sp>
        <p:nvSpPr>
          <p:cNvPr id="24" name="Curved Right Arrow 23">
            <a:extLst>
              <a:ext uri="{FF2B5EF4-FFF2-40B4-BE49-F238E27FC236}">
                <a16:creationId xmlns:a16="http://schemas.microsoft.com/office/drawing/2014/main" id="{1494A3A8-998D-20F3-7D23-894A7F85CF62}"/>
              </a:ext>
            </a:extLst>
          </p:cNvPr>
          <p:cNvSpPr/>
          <p:nvPr/>
        </p:nvSpPr>
        <p:spPr>
          <a:xfrm>
            <a:off x="735619" y="3194763"/>
            <a:ext cx="533990" cy="158180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9517D6A-DA9C-BBB3-8622-9C2614FC7ACD}"/>
                  </a:ext>
                </a:extLst>
              </p:cNvPr>
              <p:cNvSpPr txBox="1"/>
              <p:nvPr/>
            </p:nvSpPr>
            <p:spPr>
              <a:xfrm>
                <a:off x="66280" y="3829314"/>
                <a:ext cx="5908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a:solidFill>
                            <a:srgbClr val="FF0000"/>
                          </a:solidFill>
                          <a:latin typeface="Cambria Math" panose="02040503050406030204" pitchFamily="18" charset="0"/>
                          <a:ea typeface="Cambria Math" panose="02040503050406030204" pitchFamily="18" charset="0"/>
                        </a:rPr>
                        <m:t>×</m:t>
                      </m:r>
                      <m:r>
                        <a:rPr lang="en-GB" b="1" i="1" dirty="0">
                          <a:solidFill>
                            <a:srgbClr val="FF0000"/>
                          </a:solidFill>
                          <a:latin typeface="Cambria Math" panose="02040503050406030204" pitchFamily="18" charset="0"/>
                          <a:ea typeface="Cambria Math" panose="02040503050406030204" pitchFamily="18" charset="0"/>
                        </a:rPr>
                        <m:t> </m:t>
                      </m:r>
                      <m:r>
                        <a:rPr lang="en-GB" b="1" i="1" dirty="0">
                          <a:solidFill>
                            <a:srgbClr val="FF0000"/>
                          </a:solidFill>
                          <a:latin typeface="Cambria Math" panose="02040503050406030204" pitchFamily="18" charset="0"/>
                          <a:ea typeface="Cambria Math" panose="02040503050406030204" pitchFamily="18" charset="0"/>
                        </a:rPr>
                        <m:t>𝟎</m:t>
                      </m:r>
                      <m:r>
                        <a:rPr lang="en-GB" b="1" i="1" dirty="0">
                          <a:solidFill>
                            <a:srgbClr val="FF0000"/>
                          </a:solidFill>
                          <a:latin typeface="Cambria Math" panose="02040503050406030204" pitchFamily="18" charset="0"/>
                          <a:ea typeface="Cambria Math" panose="02040503050406030204" pitchFamily="18" charset="0"/>
                        </a:rPr>
                        <m:t>.</m:t>
                      </m:r>
                      <m:r>
                        <a:rPr lang="en-GB" b="1" i="1" dirty="0">
                          <a:solidFill>
                            <a:srgbClr val="FF0000"/>
                          </a:solidFill>
                          <a:latin typeface="Cambria Math" panose="02040503050406030204" pitchFamily="18" charset="0"/>
                          <a:ea typeface="Cambria Math" panose="02040503050406030204" pitchFamily="18" charset="0"/>
                        </a:rPr>
                        <m:t>𝟏</m:t>
                      </m:r>
                    </m:oMath>
                  </m:oMathPara>
                </a14:m>
                <a:endParaRPr lang="en-US" b="1" dirty="0">
                  <a:solidFill>
                    <a:srgbClr val="FF0000"/>
                  </a:solidFill>
                </a:endParaRPr>
              </a:p>
            </p:txBody>
          </p:sp>
        </mc:Choice>
        <mc:Fallback xmlns="">
          <p:sp>
            <p:nvSpPr>
              <p:cNvPr id="25" name="TextBox 24">
                <a:extLst>
                  <a:ext uri="{FF2B5EF4-FFF2-40B4-BE49-F238E27FC236}">
                    <a16:creationId xmlns:a16="http://schemas.microsoft.com/office/drawing/2014/main" id="{C9517D6A-DA9C-BBB3-8622-9C2614FC7ACD}"/>
                  </a:ext>
                </a:extLst>
              </p:cNvPr>
              <p:cNvSpPr txBox="1">
                <a:spLocks noRot="1" noChangeAspect="1" noMove="1" noResize="1" noEditPoints="1" noAdjustHandles="1" noChangeArrowheads="1" noChangeShapeType="1" noTextEdit="1"/>
              </p:cNvSpPr>
              <p:nvPr/>
            </p:nvSpPr>
            <p:spPr>
              <a:xfrm>
                <a:off x="66280" y="3829314"/>
                <a:ext cx="590837" cy="369332"/>
              </a:xfrm>
              <a:prstGeom prst="rect">
                <a:avLst/>
              </a:prstGeom>
              <a:blipFill>
                <a:blip r:embed="rId4"/>
                <a:stretch>
                  <a:fillRect r="-25532" b="-16667"/>
                </a:stretch>
              </a:blipFill>
            </p:spPr>
            <p:txBody>
              <a:bodyPr/>
              <a:lstStyle/>
              <a:p>
                <a:r>
                  <a:rPr lang="en-US">
                    <a:noFill/>
                  </a:rPr>
                  <a:t> </a:t>
                </a:r>
              </a:p>
            </p:txBody>
          </p:sp>
        </mc:Fallback>
      </mc:AlternateContent>
      <p:sp>
        <p:nvSpPr>
          <p:cNvPr id="26" name="Curved Right Arrow 25">
            <a:extLst>
              <a:ext uri="{FF2B5EF4-FFF2-40B4-BE49-F238E27FC236}">
                <a16:creationId xmlns:a16="http://schemas.microsoft.com/office/drawing/2014/main" id="{A2B349EC-81BA-4D2E-FB76-773C0CFA2199}"/>
              </a:ext>
            </a:extLst>
          </p:cNvPr>
          <p:cNvSpPr/>
          <p:nvPr/>
        </p:nvSpPr>
        <p:spPr>
          <a:xfrm>
            <a:off x="939014" y="4578628"/>
            <a:ext cx="309491" cy="78310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6017F39-9328-7104-7808-7CB4DA6E324A}"/>
                  </a:ext>
                </a:extLst>
              </p:cNvPr>
              <p:cNvSpPr txBox="1"/>
              <p:nvPr/>
            </p:nvSpPr>
            <p:spPr>
              <a:xfrm>
                <a:off x="898006" y="4752311"/>
                <a:ext cx="5908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panose="02040503050406030204" pitchFamily="18" charset="0"/>
                          <a:ea typeface="Cambria Math" panose="02040503050406030204" pitchFamily="18" charset="0"/>
                        </a:rPr>
                        <m:t>×</m:t>
                      </m:r>
                      <m:r>
                        <a:rPr lang="en-GB" b="1" i="1" dirty="0" smtClean="0">
                          <a:solidFill>
                            <a:srgbClr val="FF0000"/>
                          </a:solidFill>
                          <a:latin typeface="Cambria Math" panose="02040503050406030204" pitchFamily="18" charset="0"/>
                          <a:ea typeface="Cambria Math" panose="02040503050406030204" pitchFamily="18" charset="0"/>
                        </a:rPr>
                        <m:t>𝟑</m:t>
                      </m:r>
                    </m:oMath>
                  </m:oMathPara>
                </a14:m>
                <a:endParaRPr lang="en-US" b="1" dirty="0">
                  <a:solidFill>
                    <a:srgbClr val="FF0000"/>
                  </a:solidFill>
                </a:endParaRPr>
              </a:p>
            </p:txBody>
          </p:sp>
        </mc:Choice>
        <mc:Fallback xmlns="">
          <p:sp>
            <p:nvSpPr>
              <p:cNvPr id="27" name="TextBox 26">
                <a:extLst>
                  <a:ext uri="{FF2B5EF4-FFF2-40B4-BE49-F238E27FC236}">
                    <a16:creationId xmlns:a16="http://schemas.microsoft.com/office/drawing/2014/main" id="{86017F39-9328-7104-7808-7CB4DA6E324A}"/>
                  </a:ext>
                </a:extLst>
              </p:cNvPr>
              <p:cNvSpPr txBox="1">
                <a:spLocks noRot="1" noChangeAspect="1" noMove="1" noResize="1" noEditPoints="1" noAdjustHandles="1" noChangeArrowheads="1" noChangeShapeType="1" noTextEdit="1"/>
              </p:cNvSpPr>
              <p:nvPr/>
            </p:nvSpPr>
            <p:spPr>
              <a:xfrm>
                <a:off x="898006" y="4752311"/>
                <a:ext cx="590837" cy="369332"/>
              </a:xfrm>
              <a:prstGeom prst="rect">
                <a:avLst/>
              </a:prstGeom>
              <a:blipFill>
                <a:blip r:embed="rId5"/>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3F14A5A3-7ED8-D7E2-B72C-0CE7E0DEF62D}"/>
              </a:ext>
            </a:extLst>
          </p:cNvPr>
          <p:cNvSpPr txBox="1"/>
          <p:nvPr/>
        </p:nvSpPr>
        <p:spPr>
          <a:xfrm>
            <a:off x="1344650" y="5032906"/>
            <a:ext cx="812402" cy="461665"/>
          </a:xfrm>
          <a:prstGeom prst="rect">
            <a:avLst/>
          </a:prstGeom>
          <a:noFill/>
        </p:spPr>
        <p:txBody>
          <a:bodyPr wrap="square" rtlCol="0">
            <a:spAutoFit/>
          </a:bodyPr>
          <a:lstStyle/>
          <a:p>
            <a:r>
              <a:rPr lang="en-US" sz="2400" b="1" dirty="0">
                <a:solidFill>
                  <a:srgbClr val="0070C0"/>
                </a:solidFill>
              </a:rPr>
              <a:t>3 %</a:t>
            </a:r>
          </a:p>
        </p:txBody>
      </p:sp>
      <p:sp>
        <p:nvSpPr>
          <p:cNvPr id="30" name="Curved Right Arrow 29">
            <a:extLst>
              <a:ext uri="{FF2B5EF4-FFF2-40B4-BE49-F238E27FC236}">
                <a16:creationId xmlns:a16="http://schemas.microsoft.com/office/drawing/2014/main" id="{C224021A-760E-4AB5-22EE-328E8641690D}"/>
              </a:ext>
            </a:extLst>
          </p:cNvPr>
          <p:cNvSpPr/>
          <p:nvPr/>
        </p:nvSpPr>
        <p:spPr>
          <a:xfrm flipH="1">
            <a:off x="3031585" y="3308538"/>
            <a:ext cx="309491" cy="78310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41254F2-BEEB-3FFC-EF8B-9012CEA8AE5A}"/>
                  </a:ext>
                </a:extLst>
              </p:cNvPr>
              <p:cNvSpPr txBox="1"/>
              <p:nvPr/>
            </p:nvSpPr>
            <p:spPr>
              <a:xfrm flipH="1">
                <a:off x="2766632" y="3498054"/>
                <a:ext cx="5908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panose="02040503050406030204" pitchFamily="18" charset="0"/>
                          <a:ea typeface="Cambria Math" panose="02040503050406030204" pitchFamily="18" charset="0"/>
                        </a:rPr>
                        <m:t>×</m:t>
                      </m:r>
                      <m:r>
                        <a:rPr lang="en-GB" b="1" i="1" dirty="0" smtClean="0">
                          <a:solidFill>
                            <a:srgbClr val="FF0000"/>
                          </a:solidFill>
                          <a:latin typeface="Cambria Math" panose="02040503050406030204" pitchFamily="18" charset="0"/>
                          <a:ea typeface="Cambria Math" panose="02040503050406030204" pitchFamily="18" charset="0"/>
                        </a:rPr>
                        <m:t>𝟕</m:t>
                      </m:r>
                    </m:oMath>
                  </m:oMathPara>
                </a14:m>
                <a:endParaRPr lang="en-US" b="1" dirty="0">
                  <a:solidFill>
                    <a:srgbClr val="FF0000"/>
                  </a:solidFill>
                </a:endParaRPr>
              </a:p>
            </p:txBody>
          </p:sp>
        </mc:Choice>
        <mc:Fallback xmlns="">
          <p:sp>
            <p:nvSpPr>
              <p:cNvPr id="31" name="TextBox 30">
                <a:extLst>
                  <a:ext uri="{FF2B5EF4-FFF2-40B4-BE49-F238E27FC236}">
                    <a16:creationId xmlns:a16="http://schemas.microsoft.com/office/drawing/2014/main" id="{B41254F2-BEEB-3FFC-EF8B-9012CEA8AE5A}"/>
                  </a:ext>
                </a:extLst>
              </p:cNvPr>
              <p:cNvSpPr txBox="1">
                <a:spLocks noRot="1" noChangeAspect="1" noMove="1" noResize="1" noEditPoints="1" noAdjustHandles="1" noChangeArrowheads="1" noChangeShapeType="1" noTextEdit="1"/>
              </p:cNvSpPr>
              <p:nvPr/>
            </p:nvSpPr>
            <p:spPr>
              <a:xfrm flipH="1">
                <a:off x="2766632" y="3498054"/>
                <a:ext cx="590837" cy="369332"/>
              </a:xfrm>
              <a:prstGeom prst="rect">
                <a:avLst/>
              </a:prstGeom>
              <a:blipFill>
                <a:blip r:embed="rId6"/>
                <a:stretch>
                  <a:fillRect/>
                </a:stretch>
              </a:blipFill>
            </p:spPr>
            <p:txBody>
              <a:bodyPr/>
              <a:lstStyle/>
              <a:p>
                <a:r>
                  <a:rPr lang="en-US">
                    <a:noFill/>
                  </a:rPr>
                  <a:t> </a:t>
                </a:r>
              </a:p>
            </p:txBody>
          </p:sp>
        </mc:Fallback>
      </mc:AlternateContent>
      <p:sp>
        <p:nvSpPr>
          <p:cNvPr id="32" name="Curved Right Arrow 31">
            <a:extLst>
              <a:ext uri="{FF2B5EF4-FFF2-40B4-BE49-F238E27FC236}">
                <a16:creationId xmlns:a16="http://schemas.microsoft.com/office/drawing/2014/main" id="{0BF9764B-FD64-4C9E-66BD-F38FB4563DA0}"/>
              </a:ext>
            </a:extLst>
          </p:cNvPr>
          <p:cNvSpPr/>
          <p:nvPr/>
        </p:nvSpPr>
        <p:spPr>
          <a:xfrm flipH="1">
            <a:off x="2972383" y="3217002"/>
            <a:ext cx="533990" cy="158180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202B19CF-8E26-9412-CEA4-46B0E2B8AC7D}"/>
                  </a:ext>
                </a:extLst>
              </p:cNvPr>
              <p:cNvSpPr txBox="1"/>
              <p:nvPr/>
            </p:nvSpPr>
            <p:spPr>
              <a:xfrm flipH="1">
                <a:off x="3525057" y="3852909"/>
                <a:ext cx="5908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a:solidFill>
                            <a:srgbClr val="FF0000"/>
                          </a:solidFill>
                          <a:latin typeface="Cambria Math" panose="02040503050406030204" pitchFamily="18" charset="0"/>
                          <a:ea typeface="Cambria Math" panose="02040503050406030204" pitchFamily="18" charset="0"/>
                        </a:rPr>
                        <m:t>×</m:t>
                      </m:r>
                      <m:r>
                        <a:rPr lang="en-GB" b="1" i="1" dirty="0">
                          <a:solidFill>
                            <a:srgbClr val="FF0000"/>
                          </a:solidFill>
                          <a:latin typeface="Cambria Math" panose="02040503050406030204" pitchFamily="18" charset="0"/>
                          <a:ea typeface="Cambria Math" panose="02040503050406030204" pitchFamily="18" charset="0"/>
                        </a:rPr>
                        <m:t> </m:t>
                      </m:r>
                      <m:r>
                        <a:rPr lang="en-GB" b="1" i="1" dirty="0">
                          <a:solidFill>
                            <a:srgbClr val="FF0000"/>
                          </a:solidFill>
                          <a:latin typeface="Cambria Math" panose="02040503050406030204" pitchFamily="18" charset="0"/>
                          <a:ea typeface="Cambria Math" panose="02040503050406030204" pitchFamily="18" charset="0"/>
                        </a:rPr>
                        <m:t>𝟎</m:t>
                      </m:r>
                      <m:r>
                        <a:rPr lang="en-GB" b="1" i="1" dirty="0">
                          <a:solidFill>
                            <a:srgbClr val="FF0000"/>
                          </a:solidFill>
                          <a:latin typeface="Cambria Math" panose="02040503050406030204" pitchFamily="18" charset="0"/>
                          <a:ea typeface="Cambria Math" panose="02040503050406030204" pitchFamily="18" charset="0"/>
                        </a:rPr>
                        <m:t>.</m:t>
                      </m:r>
                      <m:r>
                        <a:rPr lang="en-GB" b="1" i="1" dirty="0">
                          <a:solidFill>
                            <a:srgbClr val="FF0000"/>
                          </a:solidFill>
                          <a:latin typeface="Cambria Math" panose="02040503050406030204" pitchFamily="18" charset="0"/>
                          <a:ea typeface="Cambria Math" panose="02040503050406030204" pitchFamily="18" charset="0"/>
                        </a:rPr>
                        <m:t>𝟏</m:t>
                      </m:r>
                    </m:oMath>
                  </m:oMathPara>
                </a14:m>
                <a:endParaRPr lang="en-US" b="1" dirty="0">
                  <a:solidFill>
                    <a:srgbClr val="FF0000"/>
                  </a:solidFill>
                </a:endParaRPr>
              </a:p>
            </p:txBody>
          </p:sp>
        </mc:Choice>
        <mc:Fallback xmlns="">
          <p:sp>
            <p:nvSpPr>
              <p:cNvPr id="33" name="TextBox 32">
                <a:extLst>
                  <a:ext uri="{FF2B5EF4-FFF2-40B4-BE49-F238E27FC236}">
                    <a16:creationId xmlns:a16="http://schemas.microsoft.com/office/drawing/2014/main" id="{202B19CF-8E26-9412-CEA4-46B0E2B8AC7D}"/>
                  </a:ext>
                </a:extLst>
              </p:cNvPr>
              <p:cNvSpPr txBox="1">
                <a:spLocks noRot="1" noChangeAspect="1" noMove="1" noResize="1" noEditPoints="1" noAdjustHandles="1" noChangeArrowheads="1" noChangeShapeType="1" noTextEdit="1"/>
              </p:cNvSpPr>
              <p:nvPr/>
            </p:nvSpPr>
            <p:spPr>
              <a:xfrm flipH="1">
                <a:off x="3525057" y="3852909"/>
                <a:ext cx="590837" cy="369332"/>
              </a:xfrm>
              <a:prstGeom prst="rect">
                <a:avLst/>
              </a:prstGeom>
              <a:blipFill>
                <a:blip r:embed="rId7"/>
                <a:stretch>
                  <a:fillRect r="-25532" b="-16667"/>
                </a:stretch>
              </a:blipFill>
            </p:spPr>
            <p:txBody>
              <a:bodyPr/>
              <a:lstStyle/>
              <a:p>
                <a:r>
                  <a:rPr lang="en-US">
                    <a:noFill/>
                  </a:rPr>
                  <a:t> </a:t>
                </a:r>
              </a:p>
            </p:txBody>
          </p:sp>
        </mc:Fallback>
      </mc:AlternateContent>
      <p:sp>
        <p:nvSpPr>
          <p:cNvPr id="34" name="Curved Right Arrow 33">
            <a:extLst>
              <a:ext uri="{FF2B5EF4-FFF2-40B4-BE49-F238E27FC236}">
                <a16:creationId xmlns:a16="http://schemas.microsoft.com/office/drawing/2014/main" id="{26E5FC70-7E71-B020-90A1-01BEDF5314AD}"/>
              </a:ext>
            </a:extLst>
          </p:cNvPr>
          <p:cNvSpPr/>
          <p:nvPr/>
        </p:nvSpPr>
        <p:spPr>
          <a:xfrm flipH="1">
            <a:off x="3175778" y="4600867"/>
            <a:ext cx="309491" cy="78310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9AD84D2-6828-189E-DF87-7D3A9708884F}"/>
                  </a:ext>
                </a:extLst>
              </p:cNvPr>
              <p:cNvSpPr txBox="1"/>
              <p:nvPr/>
            </p:nvSpPr>
            <p:spPr>
              <a:xfrm flipH="1">
                <a:off x="2882644" y="4803652"/>
                <a:ext cx="5908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panose="02040503050406030204" pitchFamily="18" charset="0"/>
                          <a:ea typeface="Cambria Math" panose="02040503050406030204" pitchFamily="18" charset="0"/>
                        </a:rPr>
                        <m:t>×</m:t>
                      </m:r>
                      <m:r>
                        <a:rPr lang="en-GB" b="1" i="1" dirty="0" smtClean="0">
                          <a:solidFill>
                            <a:srgbClr val="FF0000"/>
                          </a:solidFill>
                          <a:latin typeface="Cambria Math" panose="02040503050406030204" pitchFamily="18" charset="0"/>
                          <a:ea typeface="Cambria Math" panose="02040503050406030204" pitchFamily="18" charset="0"/>
                        </a:rPr>
                        <m:t>𝟑</m:t>
                      </m:r>
                    </m:oMath>
                  </m:oMathPara>
                </a14:m>
                <a:endParaRPr lang="en-US" b="1" dirty="0">
                  <a:solidFill>
                    <a:srgbClr val="FF0000"/>
                  </a:solidFill>
                </a:endParaRPr>
              </a:p>
            </p:txBody>
          </p:sp>
        </mc:Choice>
        <mc:Fallback xmlns="">
          <p:sp>
            <p:nvSpPr>
              <p:cNvPr id="35" name="TextBox 34">
                <a:extLst>
                  <a:ext uri="{FF2B5EF4-FFF2-40B4-BE49-F238E27FC236}">
                    <a16:creationId xmlns:a16="http://schemas.microsoft.com/office/drawing/2014/main" id="{D9AD84D2-6828-189E-DF87-7D3A9708884F}"/>
                  </a:ext>
                </a:extLst>
              </p:cNvPr>
              <p:cNvSpPr txBox="1">
                <a:spLocks noRot="1" noChangeAspect="1" noMove="1" noResize="1" noEditPoints="1" noAdjustHandles="1" noChangeArrowheads="1" noChangeShapeType="1" noTextEdit="1"/>
              </p:cNvSpPr>
              <p:nvPr/>
            </p:nvSpPr>
            <p:spPr>
              <a:xfrm flipH="1">
                <a:off x="2882644" y="4803652"/>
                <a:ext cx="590837" cy="369332"/>
              </a:xfrm>
              <a:prstGeom prst="rect">
                <a:avLst/>
              </a:prstGeom>
              <a:blipFill>
                <a:blip r:embed="rId8"/>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9947129E-76EF-577E-8420-E443D4EAD305}"/>
              </a:ext>
            </a:extLst>
          </p:cNvPr>
          <p:cNvSpPr txBox="1"/>
          <p:nvPr/>
        </p:nvSpPr>
        <p:spPr>
          <a:xfrm>
            <a:off x="2215328" y="3771895"/>
            <a:ext cx="1012869" cy="461665"/>
          </a:xfrm>
          <a:prstGeom prst="rect">
            <a:avLst/>
          </a:prstGeom>
          <a:noFill/>
        </p:spPr>
        <p:txBody>
          <a:bodyPr wrap="square" rtlCol="0">
            <a:spAutoFit/>
          </a:bodyPr>
          <a:lstStyle/>
          <a:p>
            <a:pPr algn="ctr"/>
            <a:r>
              <a:rPr lang="en-US" sz="2400" b="1" dirty="0">
                <a:solidFill>
                  <a:srgbClr val="00B050"/>
                </a:solidFill>
              </a:rPr>
              <a:t>315</a:t>
            </a:r>
          </a:p>
        </p:txBody>
      </p:sp>
      <p:sp>
        <p:nvSpPr>
          <p:cNvPr id="37" name="TextBox 36">
            <a:extLst>
              <a:ext uri="{FF2B5EF4-FFF2-40B4-BE49-F238E27FC236}">
                <a16:creationId xmlns:a16="http://schemas.microsoft.com/office/drawing/2014/main" id="{3A4DF04F-C067-5F2B-0201-382A0E7A2E7C}"/>
              </a:ext>
            </a:extLst>
          </p:cNvPr>
          <p:cNvSpPr txBox="1"/>
          <p:nvPr/>
        </p:nvSpPr>
        <p:spPr>
          <a:xfrm>
            <a:off x="2266285" y="4414584"/>
            <a:ext cx="1012869" cy="461665"/>
          </a:xfrm>
          <a:prstGeom prst="rect">
            <a:avLst/>
          </a:prstGeom>
          <a:noFill/>
        </p:spPr>
        <p:txBody>
          <a:bodyPr wrap="square" rtlCol="0">
            <a:spAutoFit/>
          </a:bodyPr>
          <a:lstStyle/>
          <a:p>
            <a:pPr algn="ctr"/>
            <a:r>
              <a:rPr lang="en-US" sz="2400" b="1" dirty="0">
                <a:solidFill>
                  <a:srgbClr val="0070C0"/>
                </a:solidFill>
              </a:rPr>
              <a:t>4.5</a:t>
            </a:r>
          </a:p>
        </p:txBody>
      </p:sp>
      <p:sp>
        <p:nvSpPr>
          <p:cNvPr id="38" name="TextBox 37">
            <a:extLst>
              <a:ext uri="{FF2B5EF4-FFF2-40B4-BE49-F238E27FC236}">
                <a16:creationId xmlns:a16="http://schemas.microsoft.com/office/drawing/2014/main" id="{9D143DAA-6229-6B7C-41D3-02E7EC914E78}"/>
              </a:ext>
            </a:extLst>
          </p:cNvPr>
          <p:cNvSpPr txBox="1"/>
          <p:nvPr/>
        </p:nvSpPr>
        <p:spPr>
          <a:xfrm>
            <a:off x="2266285" y="5130896"/>
            <a:ext cx="1012869" cy="461665"/>
          </a:xfrm>
          <a:prstGeom prst="rect">
            <a:avLst/>
          </a:prstGeom>
          <a:noFill/>
        </p:spPr>
        <p:txBody>
          <a:bodyPr wrap="square" rtlCol="0">
            <a:spAutoFit/>
          </a:bodyPr>
          <a:lstStyle/>
          <a:p>
            <a:pPr algn="ctr"/>
            <a:r>
              <a:rPr lang="en-US" sz="2400" b="1" dirty="0">
                <a:solidFill>
                  <a:srgbClr val="00B050"/>
                </a:solidFill>
              </a:rPr>
              <a:t>13.5</a:t>
            </a:r>
          </a:p>
        </p:txBody>
      </p:sp>
      <p:sp>
        <p:nvSpPr>
          <p:cNvPr id="39" name="TextBox 38">
            <a:extLst>
              <a:ext uri="{FF2B5EF4-FFF2-40B4-BE49-F238E27FC236}">
                <a16:creationId xmlns:a16="http://schemas.microsoft.com/office/drawing/2014/main" id="{BF75D2E3-213A-B6E5-5073-5503CC3D726A}"/>
              </a:ext>
            </a:extLst>
          </p:cNvPr>
          <p:cNvSpPr txBox="1"/>
          <p:nvPr/>
        </p:nvSpPr>
        <p:spPr>
          <a:xfrm>
            <a:off x="984121" y="5795824"/>
            <a:ext cx="2926693" cy="461665"/>
          </a:xfrm>
          <a:prstGeom prst="rect">
            <a:avLst/>
          </a:prstGeom>
          <a:noFill/>
        </p:spPr>
        <p:txBody>
          <a:bodyPr wrap="square" rtlCol="0">
            <a:spAutoFit/>
          </a:bodyPr>
          <a:lstStyle/>
          <a:p>
            <a:pPr algn="ctr"/>
            <a:r>
              <a:rPr lang="en-US" sz="2400" b="1" dirty="0">
                <a:solidFill>
                  <a:srgbClr val="00B050"/>
                </a:solidFill>
              </a:rPr>
              <a:t>315 + 13.5 = 328.5</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0DD9FDA-BBDB-9738-6BC6-9F3613BF3E95}"/>
                  </a:ext>
                </a:extLst>
              </p:cNvPr>
              <p:cNvSpPr txBox="1"/>
              <p:nvPr/>
            </p:nvSpPr>
            <p:spPr>
              <a:xfrm>
                <a:off x="3661120" y="2662620"/>
                <a:ext cx="5908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panose="02040503050406030204" pitchFamily="18" charset="0"/>
                          <a:ea typeface="Cambria Math" panose="02040503050406030204" pitchFamily="18" charset="0"/>
                        </a:rPr>
                        <m:t>×</m:t>
                      </m:r>
                      <m:r>
                        <a:rPr lang="en-GB" b="1" i="1" dirty="0" smtClean="0">
                          <a:solidFill>
                            <a:srgbClr val="FF0000"/>
                          </a:solidFill>
                          <a:latin typeface="Cambria Math" panose="02040503050406030204" pitchFamily="18" charset="0"/>
                          <a:ea typeface="Cambria Math" panose="02040503050406030204" pitchFamily="18" charset="0"/>
                        </a:rPr>
                        <m:t> </m:t>
                      </m:r>
                      <m:r>
                        <a:rPr lang="en-GB" b="1" i="1" dirty="0" smtClean="0">
                          <a:solidFill>
                            <a:srgbClr val="FF0000"/>
                          </a:solidFill>
                          <a:latin typeface="Cambria Math" panose="02040503050406030204" pitchFamily="18" charset="0"/>
                          <a:ea typeface="Cambria Math" panose="02040503050406030204" pitchFamily="18" charset="0"/>
                        </a:rPr>
                        <m:t>𝟎</m:t>
                      </m:r>
                      <m:r>
                        <a:rPr lang="en-GB" b="1" i="1" dirty="0" smtClean="0">
                          <a:solidFill>
                            <a:srgbClr val="FF0000"/>
                          </a:solidFill>
                          <a:latin typeface="Cambria Math" panose="02040503050406030204" pitchFamily="18" charset="0"/>
                          <a:ea typeface="Cambria Math" panose="02040503050406030204" pitchFamily="18" charset="0"/>
                        </a:rPr>
                        <m:t>.</m:t>
                      </m:r>
                      <m:r>
                        <a:rPr lang="en-GB" b="1" i="1" dirty="0" smtClean="0">
                          <a:solidFill>
                            <a:srgbClr val="FF0000"/>
                          </a:solidFill>
                          <a:latin typeface="Cambria Math" panose="02040503050406030204" pitchFamily="18" charset="0"/>
                          <a:ea typeface="Cambria Math" panose="02040503050406030204" pitchFamily="18" charset="0"/>
                        </a:rPr>
                        <m:t>𝟏</m:t>
                      </m:r>
                    </m:oMath>
                  </m:oMathPara>
                </a14:m>
                <a:endParaRPr lang="en-US" b="1" dirty="0">
                  <a:solidFill>
                    <a:srgbClr val="FF0000"/>
                  </a:solidFill>
                </a:endParaRPr>
              </a:p>
            </p:txBody>
          </p:sp>
        </mc:Choice>
        <mc:Fallback xmlns="">
          <p:sp>
            <p:nvSpPr>
              <p:cNvPr id="40" name="TextBox 39">
                <a:extLst>
                  <a:ext uri="{FF2B5EF4-FFF2-40B4-BE49-F238E27FC236}">
                    <a16:creationId xmlns:a16="http://schemas.microsoft.com/office/drawing/2014/main" id="{30DD9FDA-BBDB-9738-6BC6-9F3613BF3E95}"/>
                  </a:ext>
                </a:extLst>
              </p:cNvPr>
              <p:cNvSpPr txBox="1">
                <a:spLocks noRot="1" noChangeAspect="1" noMove="1" noResize="1" noEditPoints="1" noAdjustHandles="1" noChangeArrowheads="1" noChangeShapeType="1" noTextEdit="1"/>
              </p:cNvSpPr>
              <p:nvPr/>
            </p:nvSpPr>
            <p:spPr>
              <a:xfrm>
                <a:off x="3661120" y="2662620"/>
                <a:ext cx="590837" cy="369332"/>
              </a:xfrm>
              <a:prstGeom prst="rect">
                <a:avLst/>
              </a:prstGeom>
              <a:blipFill>
                <a:blip r:embed="rId9"/>
                <a:stretch>
                  <a:fillRect r="-27660" b="-16667"/>
                </a:stretch>
              </a:blipFill>
            </p:spPr>
            <p:txBody>
              <a:bodyPr/>
              <a:lstStyle/>
              <a:p>
                <a:r>
                  <a:rPr lang="en-US">
                    <a:noFill/>
                  </a:rPr>
                  <a:t> </a:t>
                </a:r>
              </a:p>
            </p:txBody>
          </p:sp>
        </mc:Fallback>
      </mc:AlternateContent>
    </p:spTree>
    <p:extLst>
      <p:ext uri="{BB962C8B-B14F-4D97-AF65-F5344CB8AC3E}">
        <p14:creationId xmlns:p14="http://schemas.microsoft.com/office/powerpoint/2010/main" val="170274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P spid="13" grpId="0" animBg="1"/>
      <p:bldP spid="18" grpId="0"/>
      <p:bldP spid="19" grpId="0" animBg="1"/>
      <p:bldP spid="20" grpId="0"/>
      <p:bldP spid="23" grpId="0"/>
      <p:bldP spid="24" grpId="0" animBg="1"/>
      <p:bldP spid="25" grpId="0"/>
      <p:bldP spid="26" grpId="0" animBg="1"/>
      <p:bldP spid="27" grpId="0"/>
      <p:bldP spid="28" grpId="0"/>
      <p:bldP spid="30" grpId="0" animBg="1"/>
      <p:bldP spid="31" grpId="0"/>
      <p:bldP spid="32" grpId="0" animBg="1"/>
      <p:bldP spid="33" grpId="0"/>
      <p:bldP spid="34" grpId="0" animBg="1"/>
      <p:bldP spid="35" grpId="0"/>
      <p:bldP spid="36" grpId="0"/>
      <p:bldP spid="37" grpId="0"/>
      <p:bldP spid="38"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81ABF-DDE1-EAAF-C966-691328232A84}"/>
              </a:ext>
            </a:extLst>
          </p:cNvPr>
          <p:cNvSpPr txBox="1"/>
          <p:nvPr/>
        </p:nvSpPr>
        <p:spPr>
          <a:xfrm>
            <a:off x="2553208" y="19885"/>
            <a:ext cx="7085583" cy="954107"/>
          </a:xfrm>
          <a:prstGeom prst="rect">
            <a:avLst/>
          </a:prstGeom>
          <a:noFill/>
        </p:spPr>
        <p:txBody>
          <a:bodyPr wrap="square" rtlCol="0">
            <a:spAutoFit/>
          </a:bodyPr>
          <a:lstStyle/>
          <a:p>
            <a:pPr algn="ctr"/>
            <a:r>
              <a:rPr lang="en-GB" sz="2800" dirty="0">
                <a:solidFill>
                  <a:srgbClr val="FF0000"/>
                </a:solidFill>
              </a:rPr>
              <a:t>450 people were surveyed about their pets.</a:t>
            </a:r>
          </a:p>
          <a:p>
            <a:pPr algn="ctr"/>
            <a:r>
              <a:rPr lang="en-GB" sz="2800" dirty="0">
                <a:solidFill>
                  <a:srgbClr val="FF0000"/>
                </a:solidFill>
              </a:rPr>
              <a:t>73% of them owned a cat.</a:t>
            </a:r>
          </a:p>
        </p:txBody>
      </p:sp>
      <p:sp>
        <p:nvSpPr>
          <p:cNvPr id="3" name="TextBox 2">
            <a:extLst>
              <a:ext uri="{FF2B5EF4-FFF2-40B4-BE49-F238E27FC236}">
                <a16:creationId xmlns:a16="http://schemas.microsoft.com/office/drawing/2014/main" id="{E8D7D3B3-F066-28B2-AE45-E73A8ABBFE0F}"/>
              </a:ext>
            </a:extLst>
          </p:cNvPr>
          <p:cNvSpPr txBox="1"/>
          <p:nvPr/>
        </p:nvSpPr>
        <p:spPr>
          <a:xfrm>
            <a:off x="3714585" y="973992"/>
            <a:ext cx="7595124" cy="2554545"/>
          </a:xfrm>
          <a:prstGeom prst="rect">
            <a:avLst/>
          </a:prstGeom>
          <a:noFill/>
        </p:spPr>
        <p:txBody>
          <a:bodyPr wrap="square" rtlCol="0">
            <a:spAutoFit/>
          </a:bodyPr>
          <a:lstStyle/>
          <a:p>
            <a:pPr algn="ctr"/>
            <a:r>
              <a:rPr lang="en-US" sz="4000" dirty="0"/>
              <a:t>How could using a calculator make this calculation easier?</a:t>
            </a:r>
          </a:p>
          <a:p>
            <a:pPr algn="ctr"/>
            <a:endParaRPr lang="en-US" sz="4000" dirty="0"/>
          </a:p>
          <a:p>
            <a:pPr algn="ctr"/>
            <a:r>
              <a:rPr lang="en-US" sz="4000" dirty="0"/>
              <a:t>73% </a:t>
            </a:r>
            <a:r>
              <a:rPr lang="en-US" sz="4000" dirty="0">
                <a:solidFill>
                  <a:srgbClr val="FF0000"/>
                </a:solidFill>
              </a:rPr>
              <a:t>of</a:t>
            </a:r>
            <a:r>
              <a:rPr lang="en-US" sz="4000" dirty="0"/>
              <a:t> 450</a:t>
            </a:r>
          </a:p>
        </p:txBody>
      </p:sp>
      <p:sp>
        <p:nvSpPr>
          <p:cNvPr id="8" name="TextBox 7">
            <a:extLst>
              <a:ext uri="{FF2B5EF4-FFF2-40B4-BE49-F238E27FC236}">
                <a16:creationId xmlns:a16="http://schemas.microsoft.com/office/drawing/2014/main" id="{108DF3F1-AA84-F8C9-2A1D-442E8AEAC4BD}"/>
              </a:ext>
            </a:extLst>
          </p:cNvPr>
          <p:cNvSpPr txBox="1"/>
          <p:nvPr/>
        </p:nvSpPr>
        <p:spPr>
          <a:xfrm>
            <a:off x="3850924" y="3441117"/>
            <a:ext cx="7595124" cy="707886"/>
          </a:xfrm>
          <a:prstGeom prst="rect">
            <a:avLst/>
          </a:prstGeom>
          <a:noFill/>
        </p:spPr>
        <p:txBody>
          <a:bodyPr wrap="square" rtlCol="0">
            <a:spAutoFit/>
          </a:bodyPr>
          <a:lstStyle/>
          <a:p>
            <a:pPr algn="ctr"/>
            <a:r>
              <a:rPr lang="en-US" sz="4000" dirty="0"/>
              <a:t>0.73 x 450</a:t>
            </a:r>
          </a:p>
        </p:txBody>
      </p:sp>
      <p:cxnSp>
        <p:nvCxnSpPr>
          <p:cNvPr id="9" name="Straight Connector 8">
            <a:extLst>
              <a:ext uri="{FF2B5EF4-FFF2-40B4-BE49-F238E27FC236}">
                <a16:creationId xmlns:a16="http://schemas.microsoft.com/office/drawing/2014/main" id="{D8239B17-1BA1-A3DF-6583-FB3B9DBE4682}"/>
              </a:ext>
            </a:extLst>
          </p:cNvPr>
          <p:cNvCxnSpPr>
            <a:cxnSpLocks/>
          </p:cNvCxnSpPr>
          <p:nvPr/>
        </p:nvCxnSpPr>
        <p:spPr>
          <a:xfrm>
            <a:off x="7227990" y="4440441"/>
            <a:ext cx="0" cy="17009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C92BFB-FA3F-6FD7-3970-E9DD66282E9F}"/>
              </a:ext>
            </a:extLst>
          </p:cNvPr>
          <p:cNvCxnSpPr>
            <a:cxnSpLocks/>
          </p:cNvCxnSpPr>
          <p:nvPr/>
        </p:nvCxnSpPr>
        <p:spPr>
          <a:xfrm>
            <a:off x="6339151" y="5269553"/>
            <a:ext cx="177767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AEA329-7B62-3968-5B10-6F53BE3BBA07}"/>
              </a:ext>
            </a:extLst>
          </p:cNvPr>
          <p:cNvSpPr txBox="1"/>
          <p:nvPr/>
        </p:nvSpPr>
        <p:spPr>
          <a:xfrm>
            <a:off x="5724635" y="4582769"/>
            <a:ext cx="1787512" cy="584775"/>
          </a:xfrm>
          <a:prstGeom prst="rect">
            <a:avLst/>
          </a:prstGeom>
          <a:noFill/>
        </p:spPr>
        <p:txBody>
          <a:bodyPr wrap="square" rtlCol="0">
            <a:spAutoFit/>
          </a:bodyPr>
          <a:lstStyle/>
          <a:p>
            <a:pPr algn="ctr"/>
            <a:r>
              <a:rPr lang="en-US" sz="3200" dirty="0"/>
              <a:t>100%</a:t>
            </a:r>
          </a:p>
        </p:txBody>
      </p:sp>
      <p:sp>
        <p:nvSpPr>
          <p:cNvPr id="15" name="TextBox 14">
            <a:extLst>
              <a:ext uri="{FF2B5EF4-FFF2-40B4-BE49-F238E27FC236}">
                <a16:creationId xmlns:a16="http://schemas.microsoft.com/office/drawing/2014/main" id="{547473B6-4D7B-0D9B-4F35-BA157F125CDB}"/>
              </a:ext>
            </a:extLst>
          </p:cNvPr>
          <p:cNvSpPr txBox="1"/>
          <p:nvPr/>
        </p:nvSpPr>
        <p:spPr>
          <a:xfrm>
            <a:off x="5724635" y="5413084"/>
            <a:ext cx="1787512" cy="584775"/>
          </a:xfrm>
          <a:prstGeom prst="rect">
            <a:avLst/>
          </a:prstGeom>
          <a:noFill/>
        </p:spPr>
        <p:txBody>
          <a:bodyPr wrap="square" rtlCol="0">
            <a:spAutoFit/>
          </a:bodyPr>
          <a:lstStyle/>
          <a:p>
            <a:pPr algn="ctr"/>
            <a:r>
              <a:rPr lang="en-US" sz="3200" dirty="0"/>
              <a:t>73%</a:t>
            </a:r>
          </a:p>
        </p:txBody>
      </p:sp>
      <p:sp>
        <p:nvSpPr>
          <p:cNvPr id="16" name="TextBox 15">
            <a:extLst>
              <a:ext uri="{FF2B5EF4-FFF2-40B4-BE49-F238E27FC236}">
                <a16:creationId xmlns:a16="http://schemas.microsoft.com/office/drawing/2014/main" id="{D66E1F65-49F7-8F5C-464F-CFCA3D443B57}"/>
              </a:ext>
            </a:extLst>
          </p:cNvPr>
          <p:cNvSpPr txBox="1"/>
          <p:nvPr/>
        </p:nvSpPr>
        <p:spPr>
          <a:xfrm>
            <a:off x="7016518" y="4588152"/>
            <a:ext cx="1787512" cy="584775"/>
          </a:xfrm>
          <a:prstGeom prst="rect">
            <a:avLst/>
          </a:prstGeom>
          <a:noFill/>
        </p:spPr>
        <p:txBody>
          <a:bodyPr wrap="square" rtlCol="0">
            <a:spAutoFit/>
          </a:bodyPr>
          <a:lstStyle/>
          <a:p>
            <a:pPr algn="ctr"/>
            <a:r>
              <a:rPr lang="en-US" sz="3200" dirty="0"/>
              <a:t>450</a:t>
            </a:r>
          </a:p>
        </p:txBody>
      </p:sp>
      <p:sp>
        <p:nvSpPr>
          <p:cNvPr id="17" name="TextBox 16">
            <a:extLst>
              <a:ext uri="{FF2B5EF4-FFF2-40B4-BE49-F238E27FC236}">
                <a16:creationId xmlns:a16="http://schemas.microsoft.com/office/drawing/2014/main" id="{321D826B-C979-5BA3-AE87-E77D70937D0D}"/>
              </a:ext>
            </a:extLst>
          </p:cNvPr>
          <p:cNvSpPr txBox="1"/>
          <p:nvPr/>
        </p:nvSpPr>
        <p:spPr>
          <a:xfrm>
            <a:off x="7016518" y="5413084"/>
            <a:ext cx="1787512" cy="584775"/>
          </a:xfrm>
          <a:prstGeom prst="rect">
            <a:avLst/>
          </a:prstGeom>
          <a:noFill/>
        </p:spPr>
        <p:txBody>
          <a:bodyPr wrap="square" rtlCol="0">
            <a:spAutoFit/>
          </a:bodyPr>
          <a:lstStyle/>
          <a:p>
            <a:pPr algn="ctr"/>
            <a:r>
              <a:rPr lang="en-US" sz="3200" b="1" dirty="0">
                <a:solidFill>
                  <a:srgbClr val="00B050"/>
                </a:solidFill>
              </a:rPr>
              <a:t>328.5</a:t>
            </a:r>
          </a:p>
        </p:txBody>
      </p:sp>
      <p:sp>
        <p:nvSpPr>
          <p:cNvPr id="18" name="Curved Right Arrow 17">
            <a:extLst>
              <a:ext uri="{FF2B5EF4-FFF2-40B4-BE49-F238E27FC236}">
                <a16:creationId xmlns:a16="http://schemas.microsoft.com/office/drawing/2014/main" id="{F1F05E4A-4078-268D-A8DF-144129690F8A}"/>
              </a:ext>
            </a:extLst>
          </p:cNvPr>
          <p:cNvSpPr/>
          <p:nvPr/>
        </p:nvSpPr>
        <p:spPr>
          <a:xfrm>
            <a:off x="5400233" y="4803779"/>
            <a:ext cx="533990" cy="109854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6F01567-CE22-69F2-05BB-86E8ED11BB30}"/>
                  </a:ext>
                </a:extLst>
              </p:cNvPr>
              <p:cNvSpPr txBox="1"/>
              <p:nvPr/>
            </p:nvSpPr>
            <p:spPr>
              <a:xfrm>
                <a:off x="4592650" y="5168387"/>
                <a:ext cx="5908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panose="02040503050406030204" pitchFamily="18" charset="0"/>
                          <a:ea typeface="Cambria Math" panose="02040503050406030204" pitchFamily="18" charset="0"/>
                        </a:rPr>
                        <m:t>×</m:t>
                      </m:r>
                      <m:r>
                        <a:rPr lang="en-GB" b="1" i="1" dirty="0" smtClean="0">
                          <a:solidFill>
                            <a:srgbClr val="FF0000"/>
                          </a:solidFill>
                          <a:latin typeface="Cambria Math" panose="02040503050406030204" pitchFamily="18" charset="0"/>
                          <a:ea typeface="Cambria Math" panose="02040503050406030204" pitchFamily="18" charset="0"/>
                        </a:rPr>
                        <m:t>𝟎</m:t>
                      </m:r>
                      <m:r>
                        <a:rPr lang="en-GB" b="1" i="1" dirty="0" smtClean="0">
                          <a:solidFill>
                            <a:srgbClr val="FF0000"/>
                          </a:solidFill>
                          <a:latin typeface="Cambria Math" panose="02040503050406030204" pitchFamily="18" charset="0"/>
                          <a:ea typeface="Cambria Math" panose="02040503050406030204" pitchFamily="18" charset="0"/>
                        </a:rPr>
                        <m:t>.</m:t>
                      </m:r>
                      <m:r>
                        <a:rPr lang="en-GB" b="1" i="1" dirty="0" smtClean="0">
                          <a:solidFill>
                            <a:srgbClr val="FF0000"/>
                          </a:solidFill>
                          <a:latin typeface="Cambria Math" panose="02040503050406030204" pitchFamily="18" charset="0"/>
                          <a:ea typeface="Cambria Math" panose="02040503050406030204" pitchFamily="18" charset="0"/>
                        </a:rPr>
                        <m:t>𝟕𝟑</m:t>
                      </m:r>
                    </m:oMath>
                  </m:oMathPara>
                </a14:m>
                <a:endParaRPr lang="en-US" b="1" dirty="0">
                  <a:solidFill>
                    <a:srgbClr val="FF0000"/>
                  </a:solidFill>
                </a:endParaRPr>
              </a:p>
            </p:txBody>
          </p:sp>
        </mc:Choice>
        <mc:Fallback xmlns="">
          <p:sp>
            <p:nvSpPr>
              <p:cNvPr id="19" name="TextBox 18">
                <a:extLst>
                  <a:ext uri="{FF2B5EF4-FFF2-40B4-BE49-F238E27FC236}">
                    <a16:creationId xmlns:a16="http://schemas.microsoft.com/office/drawing/2014/main" id="{86F01567-CE22-69F2-05BB-86E8ED11BB30}"/>
                  </a:ext>
                </a:extLst>
              </p:cNvPr>
              <p:cNvSpPr txBox="1">
                <a:spLocks noRot="1" noChangeAspect="1" noMove="1" noResize="1" noEditPoints="1" noAdjustHandles="1" noChangeArrowheads="1" noChangeShapeType="1" noTextEdit="1"/>
              </p:cNvSpPr>
              <p:nvPr/>
            </p:nvSpPr>
            <p:spPr>
              <a:xfrm>
                <a:off x="4592650" y="5168387"/>
                <a:ext cx="590837" cy="369332"/>
              </a:xfrm>
              <a:prstGeom prst="rect">
                <a:avLst/>
              </a:prstGeom>
              <a:blipFill>
                <a:blip r:embed="rId2"/>
                <a:stretch>
                  <a:fillRect r="-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324CA69-9BD0-E9BC-0A80-5174AB7C372E}"/>
                  </a:ext>
                </a:extLst>
              </p:cNvPr>
              <p:cNvSpPr txBox="1"/>
              <p:nvPr/>
            </p:nvSpPr>
            <p:spPr>
              <a:xfrm>
                <a:off x="9108216" y="5106249"/>
                <a:ext cx="5908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panose="02040503050406030204" pitchFamily="18" charset="0"/>
                          <a:ea typeface="Cambria Math" panose="02040503050406030204" pitchFamily="18" charset="0"/>
                        </a:rPr>
                        <m:t>×</m:t>
                      </m:r>
                      <m:r>
                        <a:rPr lang="en-GB" b="1" i="1" dirty="0" smtClean="0">
                          <a:solidFill>
                            <a:srgbClr val="FF0000"/>
                          </a:solidFill>
                          <a:latin typeface="Cambria Math" panose="02040503050406030204" pitchFamily="18" charset="0"/>
                          <a:ea typeface="Cambria Math" panose="02040503050406030204" pitchFamily="18" charset="0"/>
                        </a:rPr>
                        <m:t>𝟎</m:t>
                      </m:r>
                      <m:r>
                        <a:rPr lang="en-GB" b="1" i="1" dirty="0" smtClean="0">
                          <a:solidFill>
                            <a:srgbClr val="FF0000"/>
                          </a:solidFill>
                          <a:latin typeface="Cambria Math" panose="02040503050406030204" pitchFamily="18" charset="0"/>
                          <a:ea typeface="Cambria Math" panose="02040503050406030204" pitchFamily="18" charset="0"/>
                        </a:rPr>
                        <m:t>.</m:t>
                      </m:r>
                      <m:r>
                        <a:rPr lang="en-GB" b="1" i="1" dirty="0" smtClean="0">
                          <a:solidFill>
                            <a:srgbClr val="FF0000"/>
                          </a:solidFill>
                          <a:latin typeface="Cambria Math" panose="02040503050406030204" pitchFamily="18" charset="0"/>
                          <a:ea typeface="Cambria Math" panose="02040503050406030204" pitchFamily="18" charset="0"/>
                        </a:rPr>
                        <m:t>𝟕𝟑</m:t>
                      </m:r>
                    </m:oMath>
                  </m:oMathPara>
                </a14:m>
                <a:endParaRPr lang="en-US" b="1" dirty="0">
                  <a:solidFill>
                    <a:srgbClr val="FF0000"/>
                  </a:solidFill>
                </a:endParaRPr>
              </a:p>
            </p:txBody>
          </p:sp>
        </mc:Choice>
        <mc:Fallback xmlns="">
          <p:sp>
            <p:nvSpPr>
              <p:cNvPr id="20" name="TextBox 19">
                <a:extLst>
                  <a:ext uri="{FF2B5EF4-FFF2-40B4-BE49-F238E27FC236}">
                    <a16:creationId xmlns:a16="http://schemas.microsoft.com/office/drawing/2014/main" id="{B324CA69-9BD0-E9BC-0A80-5174AB7C372E}"/>
                  </a:ext>
                </a:extLst>
              </p:cNvPr>
              <p:cNvSpPr txBox="1">
                <a:spLocks noRot="1" noChangeAspect="1" noMove="1" noResize="1" noEditPoints="1" noAdjustHandles="1" noChangeArrowheads="1" noChangeShapeType="1" noTextEdit="1"/>
              </p:cNvSpPr>
              <p:nvPr/>
            </p:nvSpPr>
            <p:spPr>
              <a:xfrm>
                <a:off x="9108216" y="5106249"/>
                <a:ext cx="590837" cy="369332"/>
              </a:xfrm>
              <a:prstGeom prst="rect">
                <a:avLst/>
              </a:prstGeom>
              <a:blipFill>
                <a:blip r:embed="rId3"/>
                <a:stretch>
                  <a:fillRect r="-40426"/>
                </a:stretch>
              </a:blipFill>
            </p:spPr>
            <p:txBody>
              <a:bodyPr/>
              <a:lstStyle/>
              <a:p>
                <a:r>
                  <a:rPr lang="en-US">
                    <a:noFill/>
                  </a:rPr>
                  <a:t> </a:t>
                </a:r>
              </a:p>
            </p:txBody>
          </p:sp>
        </mc:Fallback>
      </mc:AlternateContent>
      <p:sp>
        <p:nvSpPr>
          <p:cNvPr id="21" name="Curved Right Arrow 20">
            <a:extLst>
              <a:ext uri="{FF2B5EF4-FFF2-40B4-BE49-F238E27FC236}">
                <a16:creationId xmlns:a16="http://schemas.microsoft.com/office/drawing/2014/main" id="{D04267B9-EBD5-EE4F-3378-A35CC62B6D39}"/>
              </a:ext>
            </a:extLst>
          </p:cNvPr>
          <p:cNvSpPr/>
          <p:nvPr/>
        </p:nvSpPr>
        <p:spPr>
          <a:xfrm flipH="1">
            <a:off x="8493237" y="4769469"/>
            <a:ext cx="533990" cy="109854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Picture 22">
            <a:extLst>
              <a:ext uri="{FF2B5EF4-FFF2-40B4-BE49-F238E27FC236}">
                <a16:creationId xmlns:a16="http://schemas.microsoft.com/office/drawing/2014/main" id="{B6D19BFF-8712-3666-FEB6-1B24041630F7}"/>
              </a:ext>
            </a:extLst>
          </p:cNvPr>
          <p:cNvPicPr>
            <a:picLocks noChangeAspect="1"/>
          </p:cNvPicPr>
          <p:nvPr/>
        </p:nvPicPr>
        <p:blipFill>
          <a:blip r:embed="rId4"/>
          <a:stretch>
            <a:fillRect/>
          </a:stretch>
        </p:blipFill>
        <p:spPr>
          <a:xfrm>
            <a:off x="273050" y="745453"/>
            <a:ext cx="2944447" cy="2683547"/>
          </a:xfrm>
          <a:prstGeom prst="rect">
            <a:avLst/>
          </a:prstGeom>
        </p:spPr>
      </p:pic>
      <p:sp>
        <p:nvSpPr>
          <p:cNvPr id="24" name="Cloud Callout 23">
            <a:extLst>
              <a:ext uri="{FF2B5EF4-FFF2-40B4-BE49-F238E27FC236}">
                <a16:creationId xmlns:a16="http://schemas.microsoft.com/office/drawing/2014/main" id="{F2A8BC96-3703-C448-F3CC-A78497255098}"/>
              </a:ext>
            </a:extLst>
          </p:cNvPr>
          <p:cNvSpPr/>
          <p:nvPr/>
        </p:nvSpPr>
        <p:spPr>
          <a:xfrm>
            <a:off x="3187347" y="2641941"/>
            <a:ext cx="2714212" cy="1441835"/>
          </a:xfrm>
          <a:prstGeom prst="cloudCallout">
            <a:avLst>
              <a:gd name="adj1" fmla="val 71911"/>
              <a:gd name="adj2" fmla="val 2773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Think back to your retrieval task!</a:t>
            </a:r>
          </a:p>
        </p:txBody>
      </p:sp>
    </p:spTree>
    <p:extLst>
      <p:ext uri="{BB962C8B-B14F-4D97-AF65-F5344CB8AC3E}">
        <p14:creationId xmlns:p14="http://schemas.microsoft.com/office/powerpoint/2010/main" val="31984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animBg="1"/>
      <p:bldP spid="19" grpId="0"/>
      <p:bldP spid="20" grpId="0"/>
      <p:bldP spid="21"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D21CC-2B86-6F7A-8E63-D5E3C411F6AD}"/>
              </a:ext>
            </a:extLst>
          </p:cNvPr>
          <p:cNvPicPr>
            <a:picLocks noChangeAspect="1"/>
          </p:cNvPicPr>
          <p:nvPr/>
        </p:nvPicPr>
        <p:blipFill>
          <a:blip r:embed="rId2"/>
          <a:stretch>
            <a:fillRect/>
          </a:stretch>
        </p:blipFill>
        <p:spPr>
          <a:xfrm>
            <a:off x="0" y="129149"/>
            <a:ext cx="3268589" cy="1884521"/>
          </a:xfrm>
          <a:prstGeom prst="rect">
            <a:avLst/>
          </a:prstGeom>
        </p:spPr>
      </p:pic>
      <p:sp>
        <p:nvSpPr>
          <p:cNvPr id="4" name="TextBox 3">
            <a:extLst>
              <a:ext uri="{FF2B5EF4-FFF2-40B4-BE49-F238E27FC236}">
                <a16:creationId xmlns:a16="http://schemas.microsoft.com/office/drawing/2014/main" id="{F98A1FE2-7CF3-03CF-61E2-74DC4A28C115}"/>
              </a:ext>
            </a:extLst>
          </p:cNvPr>
          <p:cNvSpPr txBox="1"/>
          <p:nvPr/>
        </p:nvSpPr>
        <p:spPr>
          <a:xfrm>
            <a:off x="5174566" y="995324"/>
            <a:ext cx="5908431" cy="646331"/>
          </a:xfrm>
          <a:prstGeom prst="rect">
            <a:avLst/>
          </a:prstGeom>
          <a:noFill/>
        </p:spPr>
        <p:txBody>
          <a:bodyPr wrap="square" rtlCol="0">
            <a:spAutoFit/>
          </a:bodyPr>
          <a:lstStyle/>
          <a:p>
            <a:pPr algn="ctr"/>
            <a:r>
              <a:rPr lang="en-US" sz="3600" b="1" dirty="0"/>
              <a:t>Copy and complete</a:t>
            </a:r>
          </a:p>
        </p:txBody>
      </p:sp>
      <p:sp>
        <p:nvSpPr>
          <p:cNvPr id="5" name="TextBox 4">
            <a:extLst>
              <a:ext uri="{FF2B5EF4-FFF2-40B4-BE49-F238E27FC236}">
                <a16:creationId xmlns:a16="http://schemas.microsoft.com/office/drawing/2014/main" id="{0E772FA5-FBCA-4406-AF4D-AD89555A5224}"/>
              </a:ext>
            </a:extLst>
          </p:cNvPr>
          <p:cNvSpPr txBox="1"/>
          <p:nvPr/>
        </p:nvSpPr>
        <p:spPr>
          <a:xfrm>
            <a:off x="2220351" y="239071"/>
            <a:ext cx="5908431" cy="646331"/>
          </a:xfrm>
          <a:prstGeom prst="rect">
            <a:avLst/>
          </a:prstGeom>
          <a:noFill/>
        </p:spPr>
        <p:txBody>
          <a:bodyPr wrap="square" rtlCol="0">
            <a:spAutoFit/>
          </a:bodyPr>
          <a:lstStyle/>
          <a:p>
            <a:pPr algn="ctr"/>
            <a:r>
              <a:rPr lang="en-US" sz="3600" b="1" dirty="0"/>
              <a:t>Mini Whiteboards</a:t>
            </a:r>
          </a:p>
        </p:txBody>
      </p:sp>
      <p:cxnSp>
        <p:nvCxnSpPr>
          <p:cNvPr id="6" name="Straight Connector 5">
            <a:extLst>
              <a:ext uri="{FF2B5EF4-FFF2-40B4-BE49-F238E27FC236}">
                <a16:creationId xmlns:a16="http://schemas.microsoft.com/office/drawing/2014/main" id="{21C48E2D-59F8-56AE-6CD3-70932223B3A1}"/>
              </a:ext>
            </a:extLst>
          </p:cNvPr>
          <p:cNvCxnSpPr>
            <a:cxnSpLocks/>
          </p:cNvCxnSpPr>
          <p:nvPr/>
        </p:nvCxnSpPr>
        <p:spPr>
          <a:xfrm>
            <a:off x="5593793" y="2076890"/>
            <a:ext cx="0" cy="331675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DAC2602-390D-2333-2BE4-4A404A644D3E}"/>
              </a:ext>
            </a:extLst>
          </p:cNvPr>
          <p:cNvSpPr txBox="1"/>
          <p:nvPr/>
        </p:nvSpPr>
        <p:spPr>
          <a:xfrm>
            <a:off x="3636039" y="2376702"/>
            <a:ext cx="1787512" cy="923330"/>
          </a:xfrm>
          <a:prstGeom prst="rect">
            <a:avLst/>
          </a:prstGeom>
          <a:noFill/>
        </p:spPr>
        <p:txBody>
          <a:bodyPr wrap="square" rtlCol="0">
            <a:spAutoFit/>
          </a:bodyPr>
          <a:lstStyle/>
          <a:p>
            <a:pPr algn="ctr"/>
            <a:r>
              <a:rPr lang="en-US" sz="5400" dirty="0"/>
              <a:t>100%</a:t>
            </a:r>
          </a:p>
        </p:txBody>
      </p:sp>
      <p:sp>
        <p:nvSpPr>
          <p:cNvPr id="12" name="Curved Right Arrow 11">
            <a:extLst>
              <a:ext uri="{FF2B5EF4-FFF2-40B4-BE49-F238E27FC236}">
                <a16:creationId xmlns:a16="http://schemas.microsoft.com/office/drawing/2014/main" id="{0C4DB11D-01E3-8048-C3B0-CF8A992AC59F}"/>
              </a:ext>
            </a:extLst>
          </p:cNvPr>
          <p:cNvSpPr/>
          <p:nvPr/>
        </p:nvSpPr>
        <p:spPr>
          <a:xfrm>
            <a:off x="2050763" y="2719300"/>
            <a:ext cx="1382046" cy="203193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CA84568-F485-6E02-F81A-7972D2A4D397}"/>
                  </a:ext>
                </a:extLst>
              </p:cNvPr>
              <p:cNvSpPr txBox="1"/>
              <p:nvPr/>
            </p:nvSpPr>
            <p:spPr>
              <a:xfrm>
                <a:off x="551714" y="3300032"/>
                <a:ext cx="59083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𝟎</m:t>
                      </m:r>
                      <m:r>
                        <a:rPr lang="en-GB"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𝟏𝟔</m:t>
                      </m:r>
                    </m:oMath>
                  </m:oMathPara>
                </a14:m>
                <a:endParaRPr lang="en-US" sz="3200" b="1" dirty="0">
                  <a:solidFill>
                    <a:srgbClr val="FF0000"/>
                  </a:solidFill>
                </a:endParaRPr>
              </a:p>
            </p:txBody>
          </p:sp>
        </mc:Choice>
        <mc:Fallback xmlns="">
          <p:sp>
            <p:nvSpPr>
              <p:cNvPr id="13" name="TextBox 12">
                <a:extLst>
                  <a:ext uri="{FF2B5EF4-FFF2-40B4-BE49-F238E27FC236}">
                    <a16:creationId xmlns:a16="http://schemas.microsoft.com/office/drawing/2014/main" id="{4CA84568-F485-6E02-F81A-7972D2A4D397}"/>
                  </a:ext>
                </a:extLst>
              </p:cNvPr>
              <p:cNvSpPr txBox="1">
                <a:spLocks noRot="1" noChangeAspect="1" noMove="1" noResize="1" noEditPoints="1" noAdjustHandles="1" noChangeArrowheads="1" noChangeShapeType="1" noTextEdit="1"/>
              </p:cNvSpPr>
              <p:nvPr/>
            </p:nvSpPr>
            <p:spPr>
              <a:xfrm>
                <a:off x="551714" y="3300032"/>
                <a:ext cx="590837" cy="584775"/>
              </a:xfrm>
              <a:prstGeom prst="rect">
                <a:avLst/>
              </a:prstGeom>
              <a:blipFill>
                <a:blip r:embed="rId3"/>
                <a:stretch>
                  <a:fillRect l="-4255" r="-138298"/>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0640399E-D937-8A24-15C9-9FCBEAF39577}"/>
              </a:ext>
            </a:extLst>
          </p:cNvPr>
          <p:cNvCxnSpPr>
            <a:cxnSpLocks/>
          </p:cNvCxnSpPr>
          <p:nvPr/>
        </p:nvCxnSpPr>
        <p:spPr>
          <a:xfrm>
            <a:off x="3636039" y="3735267"/>
            <a:ext cx="411873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86BFEDF-8402-7972-5EE9-BB3EC27BF9A1}"/>
              </a:ext>
            </a:extLst>
          </p:cNvPr>
          <p:cNvSpPr txBox="1"/>
          <p:nvPr/>
        </p:nvSpPr>
        <p:spPr>
          <a:xfrm>
            <a:off x="3636039" y="4061939"/>
            <a:ext cx="1787512" cy="923330"/>
          </a:xfrm>
          <a:prstGeom prst="rect">
            <a:avLst/>
          </a:prstGeom>
          <a:noFill/>
        </p:spPr>
        <p:txBody>
          <a:bodyPr wrap="square" rtlCol="0">
            <a:spAutoFit/>
          </a:bodyPr>
          <a:lstStyle/>
          <a:p>
            <a:pPr algn="ctr"/>
            <a:r>
              <a:rPr lang="en-US" sz="5400" dirty="0"/>
              <a:t>16%</a:t>
            </a:r>
          </a:p>
        </p:txBody>
      </p:sp>
      <p:sp>
        <p:nvSpPr>
          <p:cNvPr id="21" name="TextBox 20">
            <a:extLst>
              <a:ext uri="{FF2B5EF4-FFF2-40B4-BE49-F238E27FC236}">
                <a16:creationId xmlns:a16="http://schemas.microsoft.com/office/drawing/2014/main" id="{D931B1FF-260B-4ACD-3E0A-349717074403}"/>
              </a:ext>
            </a:extLst>
          </p:cNvPr>
          <p:cNvSpPr txBox="1"/>
          <p:nvPr/>
        </p:nvSpPr>
        <p:spPr>
          <a:xfrm>
            <a:off x="5764036" y="2342691"/>
            <a:ext cx="1787512" cy="923330"/>
          </a:xfrm>
          <a:prstGeom prst="rect">
            <a:avLst/>
          </a:prstGeom>
          <a:noFill/>
        </p:spPr>
        <p:txBody>
          <a:bodyPr wrap="square" rtlCol="0">
            <a:spAutoFit/>
          </a:bodyPr>
          <a:lstStyle/>
          <a:p>
            <a:pPr algn="ctr"/>
            <a:r>
              <a:rPr lang="en-US" sz="5400" dirty="0"/>
              <a:t>42</a:t>
            </a:r>
          </a:p>
        </p:txBody>
      </p:sp>
      <p:sp>
        <p:nvSpPr>
          <p:cNvPr id="22" name="TextBox 21">
            <a:extLst>
              <a:ext uri="{FF2B5EF4-FFF2-40B4-BE49-F238E27FC236}">
                <a16:creationId xmlns:a16="http://schemas.microsoft.com/office/drawing/2014/main" id="{99481FE7-0EFC-B8B9-5903-8213F3898C5B}"/>
              </a:ext>
            </a:extLst>
          </p:cNvPr>
          <p:cNvSpPr txBox="1"/>
          <p:nvPr/>
        </p:nvSpPr>
        <p:spPr>
          <a:xfrm>
            <a:off x="5872377" y="4102791"/>
            <a:ext cx="1787512" cy="923330"/>
          </a:xfrm>
          <a:prstGeom prst="rect">
            <a:avLst/>
          </a:prstGeom>
          <a:noFill/>
        </p:spPr>
        <p:txBody>
          <a:bodyPr wrap="square" rtlCol="0">
            <a:spAutoFit/>
          </a:bodyPr>
          <a:lstStyle/>
          <a:p>
            <a:pPr algn="ctr"/>
            <a:r>
              <a:rPr lang="en-US" sz="5400" b="1" dirty="0">
                <a:solidFill>
                  <a:srgbClr val="00B050"/>
                </a:solidFill>
              </a:rPr>
              <a:t>6.72</a:t>
            </a:r>
          </a:p>
        </p:txBody>
      </p:sp>
      <p:sp>
        <p:nvSpPr>
          <p:cNvPr id="23" name="Curved Right Arrow 22">
            <a:extLst>
              <a:ext uri="{FF2B5EF4-FFF2-40B4-BE49-F238E27FC236}">
                <a16:creationId xmlns:a16="http://schemas.microsoft.com/office/drawing/2014/main" id="{4DBF2796-BE33-ADCB-1273-484A76A71962}"/>
              </a:ext>
            </a:extLst>
          </p:cNvPr>
          <p:cNvSpPr/>
          <p:nvPr/>
        </p:nvSpPr>
        <p:spPr>
          <a:xfrm flipH="1">
            <a:off x="7925020" y="2719300"/>
            <a:ext cx="1382046" cy="203193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8028F3C-6980-E763-C711-C8FCB7B1B816}"/>
                  </a:ext>
                </a:extLst>
              </p:cNvPr>
              <p:cNvSpPr txBox="1"/>
              <p:nvPr/>
            </p:nvSpPr>
            <p:spPr>
              <a:xfrm>
                <a:off x="9417113" y="3300032"/>
                <a:ext cx="148534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𝟎</m:t>
                      </m:r>
                      <m:r>
                        <a:rPr lang="en-GB"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𝟏𝟔</m:t>
                      </m:r>
                    </m:oMath>
                  </m:oMathPara>
                </a14:m>
                <a:endParaRPr lang="en-US" sz="3200" b="1" dirty="0">
                  <a:solidFill>
                    <a:srgbClr val="FF0000"/>
                  </a:solidFill>
                </a:endParaRPr>
              </a:p>
            </p:txBody>
          </p:sp>
        </mc:Choice>
        <mc:Fallback xmlns="">
          <p:sp>
            <p:nvSpPr>
              <p:cNvPr id="24" name="TextBox 23">
                <a:extLst>
                  <a:ext uri="{FF2B5EF4-FFF2-40B4-BE49-F238E27FC236}">
                    <a16:creationId xmlns:a16="http://schemas.microsoft.com/office/drawing/2014/main" id="{E8028F3C-6980-E763-C711-C8FCB7B1B816}"/>
                  </a:ext>
                </a:extLst>
              </p:cNvPr>
              <p:cNvSpPr txBox="1">
                <a:spLocks noRot="1" noChangeAspect="1" noMove="1" noResize="1" noEditPoints="1" noAdjustHandles="1" noChangeArrowheads="1" noChangeShapeType="1" noTextEdit="1"/>
              </p:cNvSpPr>
              <p:nvPr/>
            </p:nvSpPr>
            <p:spPr>
              <a:xfrm>
                <a:off x="9417113" y="3300032"/>
                <a:ext cx="1485349" cy="58477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423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2" grpId="0"/>
      <p:bldP spid="23"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D21CC-2B86-6F7A-8E63-D5E3C411F6AD}"/>
              </a:ext>
            </a:extLst>
          </p:cNvPr>
          <p:cNvPicPr>
            <a:picLocks noChangeAspect="1"/>
          </p:cNvPicPr>
          <p:nvPr/>
        </p:nvPicPr>
        <p:blipFill>
          <a:blip r:embed="rId2"/>
          <a:stretch>
            <a:fillRect/>
          </a:stretch>
        </p:blipFill>
        <p:spPr>
          <a:xfrm>
            <a:off x="0" y="129149"/>
            <a:ext cx="3268589" cy="1884521"/>
          </a:xfrm>
          <a:prstGeom prst="rect">
            <a:avLst/>
          </a:prstGeom>
        </p:spPr>
      </p:pic>
      <p:sp>
        <p:nvSpPr>
          <p:cNvPr id="4" name="TextBox 3">
            <a:extLst>
              <a:ext uri="{FF2B5EF4-FFF2-40B4-BE49-F238E27FC236}">
                <a16:creationId xmlns:a16="http://schemas.microsoft.com/office/drawing/2014/main" id="{F98A1FE2-7CF3-03CF-61E2-74DC4A28C115}"/>
              </a:ext>
            </a:extLst>
          </p:cNvPr>
          <p:cNvSpPr txBox="1"/>
          <p:nvPr/>
        </p:nvSpPr>
        <p:spPr>
          <a:xfrm>
            <a:off x="5174566" y="995324"/>
            <a:ext cx="5908431" cy="646331"/>
          </a:xfrm>
          <a:prstGeom prst="rect">
            <a:avLst/>
          </a:prstGeom>
          <a:noFill/>
        </p:spPr>
        <p:txBody>
          <a:bodyPr wrap="square" rtlCol="0">
            <a:spAutoFit/>
          </a:bodyPr>
          <a:lstStyle/>
          <a:p>
            <a:pPr algn="ctr"/>
            <a:r>
              <a:rPr lang="en-US" sz="3600" b="1" dirty="0"/>
              <a:t>Copy and complete</a:t>
            </a:r>
          </a:p>
        </p:txBody>
      </p:sp>
      <p:sp>
        <p:nvSpPr>
          <p:cNvPr id="5" name="TextBox 4">
            <a:extLst>
              <a:ext uri="{FF2B5EF4-FFF2-40B4-BE49-F238E27FC236}">
                <a16:creationId xmlns:a16="http://schemas.microsoft.com/office/drawing/2014/main" id="{0E772FA5-FBCA-4406-AF4D-AD89555A5224}"/>
              </a:ext>
            </a:extLst>
          </p:cNvPr>
          <p:cNvSpPr txBox="1"/>
          <p:nvPr/>
        </p:nvSpPr>
        <p:spPr>
          <a:xfrm>
            <a:off x="2220351" y="239071"/>
            <a:ext cx="5908431" cy="646331"/>
          </a:xfrm>
          <a:prstGeom prst="rect">
            <a:avLst/>
          </a:prstGeom>
          <a:noFill/>
        </p:spPr>
        <p:txBody>
          <a:bodyPr wrap="square" rtlCol="0">
            <a:spAutoFit/>
          </a:bodyPr>
          <a:lstStyle/>
          <a:p>
            <a:pPr algn="ctr"/>
            <a:r>
              <a:rPr lang="en-US" sz="3600" b="1" dirty="0"/>
              <a:t>Mini Whiteboards</a:t>
            </a:r>
          </a:p>
        </p:txBody>
      </p:sp>
      <p:cxnSp>
        <p:nvCxnSpPr>
          <p:cNvPr id="6" name="Straight Connector 5">
            <a:extLst>
              <a:ext uri="{FF2B5EF4-FFF2-40B4-BE49-F238E27FC236}">
                <a16:creationId xmlns:a16="http://schemas.microsoft.com/office/drawing/2014/main" id="{21C48E2D-59F8-56AE-6CD3-70932223B3A1}"/>
              </a:ext>
            </a:extLst>
          </p:cNvPr>
          <p:cNvCxnSpPr>
            <a:cxnSpLocks/>
          </p:cNvCxnSpPr>
          <p:nvPr/>
        </p:nvCxnSpPr>
        <p:spPr>
          <a:xfrm>
            <a:off x="5593793" y="2076890"/>
            <a:ext cx="0" cy="331675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DAC2602-390D-2333-2BE4-4A404A644D3E}"/>
              </a:ext>
            </a:extLst>
          </p:cNvPr>
          <p:cNvSpPr txBox="1"/>
          <p:nvPr/>
        </p:nvSpPr>
        <p:spPr>
          <a:xfrm>
            <a:off x="3636039" y="2376702"/>
            <a:ext cx="1787512" cy="923330"/>
          </a:xfrm>
          <a:prstGeom prst="rect">
            <a:avLst/>
          </a:prstGeom>
          <a:noFill/>
        </p:spPr>
        <p:txBody>
          <a:bodyPr wrap="square" rtlCol="0">
            <a:spAutoFit/>
          </a:bodyPr>
          <a:lstStyle/>
          <a:p>
            <a:pPr algn="ctr"/>
            <a:r>
              <a:rPr lang="en-US" sz="5400" dirty="0"/>
              <a:t>100%</a:t>
            </a:r>
          </a:p>
        </p:txBody>
      </p:sp>
      <p:sp>
        <p:nvSpPr>
          <p:cNvPr id="12" name="Curved Right Arrow 11">
            <a:extLst>
              <a:ext uri="{FF2B5EF4-FFF2-40B4-BE49-F238E27FC236}">
                <a16:creationId xmlns:a16="http://schemas.microsoft.com/office/drawing/2014/main" id="{0C4DB11D-01E3-8048-C3B0-CF8A992AC59F}"/>
              </a:ext>
            </a:extLst>
          </p:cNvPr>
          <p:cNvSpPr/>
          <p:nvPr/>
        </p:nvSpPr>
        <p:spPr>
          <a:xfrm>
            <a:off x="2050763" y="2719300"/>
            <a:ext cx="1382046" cy="203193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CA84568-F485-6E02-F81A-7972D2A4D397}"/>
                  </a:ext>
                </a:extLst>
              </p:cNvPr>
              <p:cNvSpPr txBox="1"/>
              <p:nvPr/>
            </p:nvSpPr>
            <p:spPr>
              <a:xfrm>
                <a:off x="551714" y="3300032"/>
                <a:ext cx="59083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𝟎</m:t>
                      </m:r>
                      <m:r>
                        <a:rPr lang="en-GB"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𝟏𝟒</m:t>
                      </m:r>
                    </m:oMath>
                  </m:oMathPara>
                </a14:m>
                <a:endParaRPr lang="en-US" sz="3200" b="1" dirty="0">
                  <a:solidFill>
                    <a:srgbClr val="FF0000"/>
                  </a:solidFill>
                </a:endParaRPr>
              </a:p>
            </p:txBody>
          </p:sp>
        </mc:Choice>
        <mc:Fallback xmlns="">
          <p:sp>
            <p:nvSpPr>
              <p:cNvPr id="13" name="TextBox 12">
                <a:extLst>
                  <a:ext uri="{FF2B5EF4-FFF2-40B4-BE49-F238E27FC236}">
                    <a16:creationId xmlns:a16="http://schemas.microsoft.com/office/drawing/2014/main" id="{4CA84568-F485-6E02-F81A-7972D2A4D397}"/>
                  </a:ext>
                </a:extLst>
              </p:cNvPr>
              <p:cNvSpPr txBox="1">
                <a:spLocks noRot="1" noChangeAspect="1" noMove="1" noResize="1" noEditPoints="1" noAdjustHandles="1" noChangeArrowheads="1" noChangeShapeType="1" noTextEdit="1"/>
              </p:cNvSpPr>
              <p:nvPr/>
            </p:nvSpPr>
            <p:spPr>
              <a:xfrm>
                <a:off x="551714" y="3300032"/>
                <a:ext cx="590837" cy="584775"/>
              </a:xfrm>
              <a:prstGeom prst="rect">
                <a:avLst/>
              </a:prstGeom>
              <a:blipFill>
                <a:blip r:embed="rId3"/>
                <a:stretch>
                  <a:fillRect l="-4255" r="-138298"/>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0640399E-D937-8A24-15C9-9FCBEAF39577}"/>
              </a:ext>
            </a:extLst>
          </p:cNvPr>
          <p:cNvCxnSpPr>
            <a:cxnSpLocks/>
          </p:cNvCxnSpPr>
          <p:nvPr/>
        </p:nvCxnSpPr>
        <p:spPr>
          <a:xfrm>
            <a:off x="3636039" y="3735267"/>
            <a:ext cx="411873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86BFEDF-8402-7972-5EE9-BB3EC27BF9A1}"/>
              </a:ext>
            </a:extLst>
          </p:cNvPr>
          <p:cNvSpPr txBox="1"/>
          <p:nvPr/>
        </p:nvSpPr>
        <p:spPr>
          <a:xfrm>
            <a:off x="3636039" y="4061939"/>
            <a:ext cx="1787512" cy="923330"/>
          </a:xfrm>
          <a:prstGeom prst="rect">
            <a:avLst/>
          </a:prstGeom>
          <a:noFill/>
        </p:spPr>
        <p:txBody>
          <a:bodyPr wrap="square" rtlCol="0">
            <a:spAutoFit/>
          </a:bodyPr>
          <a:lstStyle/>
          <a:p>
            <a:pPr algn="ctr"/>
            <a:r>
              <a:rPr lang="en-US" sz="5400" dirty="0"/>
              <a:t>14%</a:t>
            </a:r>
          </a:p>
        </p:txBody>
      </p:sp>
      <p:sp>
        <p:nvSpPr>
          <p:cNvPr id="21" name="TextBox 20">
            <a:extLst>
              <a:ext uri="{FF2B5EF4-FFF2-40B4-BE49-F238E27FC236}">
                <a16:creationId xmlns:a16="http://schemas.microsoft.com/office/drawing/2014/main" id="{D931B1FF-260B-4ACD-3E0A-349717074403}"/>
              </a:ext>
            </a:extLst>
          </p:cNvPr>
          <p:cNvSpPr txBox="1"/>
          <p:nvPr/>
        </p:nvSpPr>
        <p:spPr>
          <a:xfrm>
            <a:off x="5764036" y="2342691"/>
            <a:ext cx="1787512" cy="923330"/>
          </a:xfrm>
          <a:prstGeom prst="rect">
            <a:avLst/>
          </a:prstGeom>
          <a:noFill/>
        </p:spPr>
        <p:txBody>
          <a:bodyPr wrap="square" rtlCol="0">
            <a:spAutoFit/>
          </a:bodyPr>
          <a:lstStyle/>
          <a:p>
            <a:pPr algn="ctr"/>
            <a:r>
              <a:rPr lang="en-US" sz="5400" dirty="0"/>
              <a:t>55</a:t>
            </a:r>
          </a:p>
        </p:txBody>
      </p:sp>
      <p:sp>
        <p:nvSpPr>
          <p:cNvPr id="22" name="TextBox 21">
            <a:extLst>
              <a:ext uri="{FF2B5EF4-FFF2-40B4-BE49-F238E27FC236}">
                <a16:creationId xmlns:a16="http://schemas.microsoft.com/office/drawing/2014/main" id="{99481FE7-0EFC-B8B9-5903-8213F3898C5B}"/>
              </a:ext>
            </a:extLst>
          </p:cNvPr>
          <p:cNvSpPr txBox="1"/>
          <p:nvPr/>
        </p:nvSpPr>
        <p:spPr>
          <a:xfrm>
            <a:off x="5872377" y="4102791"/>
            <a:ext cx="1787512" cy="923330"/>
          </a:xfrm>
          <a:prstGeom prst="rect">
            <a:avLst/>
          </a:prstGeom>
          <a:noFill/>
        </p:spPr>
        <p:txBody>
          <a:bodyPr wrap="square" rtlCol="0">
            <a:spAutoFit/>
          </a:bodyPr>
          <a:lstStyle/>
          <a:p>
            <a:pPr algn="ctr"/>
            <a:r>
              <a:rPr lang="en-US" sz="5400" b="1" dirty="0">
                <a:solidFill>
                  <a:srgbClr val="00B050"/>
                </a:solidFill>
              </a:rPr>
              <a:t>7.7</a:t>
            </a:r>
          </a:p>
        </p:txBody>
      </p:sp>
      <p:sp>
        <p:nvSpPr>
          <p:cNvPr id="23" name="Curved Right Arrow 22">
            <a:extLst>
              <a:ext uri="{FF2B5EF4-FFF2-40B4-BE49-F238E27FC236}">
                <a16:creationId xmlns:a16="http://schemas.microsoft.com/office/drawing/2014/main" id="{4DBF2796-BE33-ADCB-1273-484A76A71962}"/>
              </a:ext>
            </a:extLst>
          </p:cNvPr>
          <p:cNvSpPr/>
          <p:nvPr/>
        </p:nvSpPr>
        <p:spPr>
          <a:xfrm flipH="1">
            <a:off x="7925020" y="2719300"/>
            <a:ext cx="1382046" cy="203193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8028F3C-6980-E763-C711-C8FCB7B1B816}"/>
                  </a:ext>
                </a:extLst>
              </p:cNvPr>
              <p:cNvSpPr txBox="1"/>
              <p:nvPr/>
            </p:nvSpPr>
            <p:spPr>
              <a:xfrm>
                <a:off x="9417113" y="3300032"/>
                <a:ext cx="148534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𝟎</m:t>
                      </m:r>
                      <m:r>
                        <a:rPr lang="en-GB"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𝟏𝟒</m:t>
                      </m:r>
                    </m:oMath>
                  </m:oMathPara>
                </a14:m>
                <a:endParaRPr lang="en-US" sz="3200" b="1" dirty="0">
                  <a:solidFill>
                    <a:srgbClr val="FF0000"/>
                  </a:solidFill>
                </a:endParaRPr>
              </a:p>
            </p:txBody>
          </p:sp>
        </mc:Choice>
        <mc:Fallback xmlns="">
          <p:sp>
            <p:nvSpPr>
              <p:cNvPr id="24" name="TextBox 23">
                <a:extLst>
                  <a:ext uri="{FF2B5EF4-FFF2-40B4-BE49-F238E27FC236}">
                    <a16:creationId xmlns:a16="http://schemas.microsoft.com/office/drawing/2014/main" id="{E8028F3C-6980-E763-C711-C8FCB7B1B816}"/>
                  </a:ext>
                </a:extLst>
              </p:cNvPr>
              <p:cNvSpPr txBox="1">
                <a:spLocks noRot="1" noChangeAspect="1" noMove="1" noResize="1" noEditPoints="1" noAdjustHandles="1" noChangeArrowheads="1" noChangeShapeType="1" noTextEdit="1"/>
              </p:cNvSpPr>
              <p:nvPr/>
            </p:nvSpPr>
            <p:spPr>
              <a:xfrm>
                <a:off x="9417113" y="3300032"/>
                <a:ext cx="1485349" cy="58477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6291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D21CC-2B86-6F7A-8E63-D5E3C411F6AD}"/>
              </a:ext>
            </a:extLst>
          </p:cNvPr>
          <p:cNvPicPr>
            <a:picLocks noChangeAspect="1"/>
          </p:cNvPicPr>
          <p:nvPr/>
        </p:nvPicPr>
        <p:blipFill>
          <a:blip r:embed="rId2"/>
          <a:stretch>
            <a:fillRect/>
          </a:stretch>
        </p:blipFill>
        <p:spPr>
          <a:xfrm>
            <a:off x="0" y="129149"/>
            <a:ext cx="3268589" cy="1884521"/>
          </a:xfrm>
          <a:prstGeom prst="rect">
            <a:avLst/>
          </a:prstGeom>
        </p:spPr>
      </p:pic>
      <p:sp>
        <p:nvSpPr>
          <p:cNvPr id="4" name="TextBox 3">
            <a:extLst>
              <a:ext uri="{FF2B5EF4-FFF2-40B4-BE49-F238E27FC236}">
                <a16:creationId xmlns:a16="http://schemas.microsoft.com/office/drawing/2014/main" id="{F98A1FE2-7CF3-03CF-61E2-74DC4A28C115}"/>
              </a:ext>
            </a:extLst>
          </p:cNvPr>
          <p:cNvSpPr txBox="1"/>
          <p:nvPr/>
        </p:nvSpPr>
        <p:spPr>
          <a:xfrm>
            <a:off x="5174566" y="995324"/>
            <a:ext cx="5908431" cy="646331"/>
          </a:xfrm>
          <a:prstGeom prst="rect">
            <a:avLst/>
          </a:prstGeom>
          <a:noFill/>
        </p:spPr>
        <p:txBody>
          <a:bodyPr wrap="square" rtlCol="0">
            <a:spAutoFit/>
          </a:bodyPr>
          <a:lstStyle/>
          <a:p>
            <a:pPr algn="ctr"/>
            <a:r>
              <a:rPr lang="en-US" sz="3600" b="1" dirty="0"/>
              <a:t>Copy and complete</a:t>
            </a:r>
          </a:p>
        </p:txBody>
      </p:sp>
      <p:sp>
        <p:nvSpPr>
          <p:cNvPr id="5" name="TextBox 4">
            <a:extLst>
              <a:ext uri="{FF2B5EF4-FFF2-40B4-BE49-F238E27FC236}">
                <a16:creationId xmlns:a16="http://schemas.microsoft.com/office/drawing/2014/main" id="{0E772FA5-FBCA-4406-AF4D-AD89555A5224}"/>
              </a:ext>
            </a:extLst>
          </p:cNvPr>
          <p:cNvSpPr txBox="1"/>
          <p:nvPr/>
        </p:nvSpPr>
        <p:spPr>
          <a:xfrm>
            <a:off x="2220351" y="239071"/>
            <a:ext cx="5908431" cy="646331"/>
          </a:xfrm>
          <a:prstGeom prst="rect">
            <a:avLst/>
          </a:prstGeom>
          <a:noFill/>
        </p:spPr>
        <p:txBody>
          <a:bodyPr wrap="square" rtlCol="0">
            <a:spAutoFit/>
          </a:bodyPr>
          <a:lstStyle/>
          <a:p>
            <a:pPr algn="ctr"/>
            <a:r>
              <a:rPr lang="en-US" sz="3600" b="1" dirty="0"/>
              <a:t>Mini Whiteboards</a:t>
            </a:r>
          </a:p>
        </p:txBody>
      </p:sp>
      <p:cxnSp>
        <p:nvCxnSpPr>
          <p:cNvPr id="6" name="Straight Connector 5">
            <a:extLst>
              <a:ext uri="{FF2B5EF4-FFF2-40B4-BE49-F238E27FC236}">
                <a16:creationId xmlns:a16="http://schemas.microsoft.com/office/drawing/2014/main" id="{21C48E2D-59F8-56AE-6CD3-70932223B3A1}"/>
              </a:ext>
            </a:extLst>
          </p:cNvPr>
          <p:cNvCxnSpPr>
            <a:cxnSpLocks/>
          </p:cNvCxnSpPr>
          <p:nvPr/>
        </p:nvCxnSpPr>
        <p:spPr>
          <a:xfrm>
            <a:off x="5593793" y="2076890"/>
            <a:ext cx="0" cy="331675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DAC2602-390D-2333-2BE4-4A404A644D3E}"/>
              </a:ext>
            </a:extLst>
          </p:cNvPr>
          <p:cNvSpPr txBox="1"/>
          <p:nvPr/>
        </p:nvSpPr>
        <p:spPr>
          <a:xfrm>
            <a:off x="3636039" y="2376702"/>
            <a:ext cx="1787512" cy="923330"/>
          </a:xfrm>
          <a:prstGeom prst="rect">
            <a:avLst/>
          </a:prstGeom>
          <a:noFill/>
        </p:spPr>
        <p:txBody>
          <a:bodyPr wrap="square" rtlCol="0">
            <a:spAutoFit/>
          </a:bodyPr>
          <a:lstStyle/>
          <a:p>
            <a:pPr algn="ctr"/>
            <a:r>
              <a:rPr lang="en-US" sz="5400" dirty="0"/>
              <a:t>100%</a:t>
            </a:r>
          </a:p>
        </p:txBody>
      </p:sp>
      <p:sp>
        <p:nvSpPr>
          <p:cNvPr id="12" name="Curved Right Arrow 11">
            <a:extLst>
              <a:ext uri="{FF2B5EF4-FFF2-40B4-BE49-F238E27FC236}">
                <a16:creationId xmlns:a16="http://schemas.microsoft.com/office/drawing/2014/main" id="{0C4DB11D-01E3-8048-C3B0-CF8A992AC59F}"/>
              </a:ext>
            </a:extLst>
          </p:cNvPr>
          <p:cNvSpPr/>
          <p:nvPr/>
        </p:nvSpPr>
        <p:spPr>
          <a:xfrm>
            <a:off x="2050763" y="2719300"/>
            <a:ext cx="1382046" cy="203193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CA84568-F485-6E02-F81A-7972D2A4D397}"/>
                  </a:ext>
                </a:extLst>
              </p:cNvPr>
              <p:cNvSpPr txBox="1"/>
              <p:nvPr/>
            </p:nvSpPr>
            <p:spPr>
              <a:xfrm>
                <a:off x="551714" y="3300032"/>
                <a:ext cx="59083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𝟎</m:t>
                      </m:r>
                      <m:r>
                        <a:rPr lang="en-GB"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𝟎𝟑</m:t>
                      </m:r>
                    </m:oMath>
                  </m:oMathPara>
                </a14:m>
                <a:endParaRPr lang="en-US" sz="3200" b="1" dirty="0">
                  <a:solidFill>
                    <a:srgbClr val="FF0000"/>
                  </a:solidFill>
                </a:endParaRPr>
              </a:p>
            </p:txBody>
          </p:sp>
        </mc:Choice>
        <mc:Fallback xmlns="">
          <p:sp>
            <p:nvSpPr>
              <p:cNvPr id="13" name="TextBox 12">
                <a:extLst>
                  <a:ext uri="{FF2B5EF4-FFF2-40B4-BE49-F238E27FC236}">
                    <a16:creationId xmlns:a16="http://schemas.microsoft.com/office/drawing/2014/main" id="{4CA84568-F485-6E02-F81A-7972D2A4D397}"/>
                  </a:ext>
                </a:extLst>
              </p:cNvPr>
              <p:cNvSpPr txBox="1">
                <a:spLocks noRot="1" noChangeAspect="1" noMove="1" noResize="1" noEditPoints="1" noAdjustHandles="1" noChangeArrowheads="1" noChangeShapeType="1" noTextEdit="1"/>
              </p:cNvSpPr>
              <p:nvPr/>
            </p:nvSpPr>
            <p:spPr>
              <a:xfrm>
                <a:off x="551714" y="3300032"/>
                <a:ext cx="590837" cy="584775"/>
              </a:xfrm>
              <a:prstGeom prst="rect">
                <a:avLst/>
              </a:prstGeom>
              <a:blipFill>
                <a:blip r:embed="rId3"/>
                <a:stretch>
                  <a:fillRect l="-4255" r="-138298"/>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0640399E-D937-8A24-15C9-9FCBEAF39577}"/>
              </a:ext>
            </a:extLst>
          </p:cNvPr>
          <p:cNvCxnSpPr>
            <a:cxnSpLocks/>
          </p:cNvCxnSpPr>
          <p:nvPr/>
        </p:nvCxnSpPr>
        <p:spPr>
          <a:xfrm>
            <a:off x="3636039" y="3735267"/>
            <a:ext cx="411873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86BFEDF-8402-7972-5EE9-BB3EC27BF9A1}"/>
              </a:ext>
            </a:extLst>
          </p:cNvPr>
          <p:cNvSpPr txBox="1"/>
          <p:nvPr/>
        </p:nvSpPr>
        <p:spPr>
          <a:xfrm>
            <a:off x="3636039" y="4061939"/>
            <a:ext cx="1787512" cy="923330"/>
          </a:xfrm>
          <a:prstGeom prst="rect">
            <a:avLst/>
          </a:prstGeom>
          <a:noFill/>
        </p:spPr>
        <p:txBody>
          <a:bodyPr wrap="square" rtlCol="0">
            <a:spAutoFit/>
          </a:bodyPr>
          <a:lstStyle/>
          <a:p>
            <a:pPr algn="ctr"/>
            <a:r>
              <a:rPr lang="en-US" sz="5400" dirty="0"/>
              <a:t>3%</a:t>
            </a:r>
          </a:p>
        </p:txBody>
      </p:sp>
      <p:sp>
        <p:nvSpPr>
          <p:cNvPr id="21" name="TextBox 20">
            <a:extLst>
              <a:ext uri="{FF2B5EF4-FFF2-40B4-BE49-F238E27FC236}">
                <a16:creationId xmlns:a16="http://schemas.microsoft.com/office/drawing/2014/main" id="{D931B1FF-260B-4ACD-3E0A-349717074403}"/>
              </a:ext>
            </a:extLst>
          </p:cNvPr>
          <p:cNvSpPr txBox="1"/>
          <p:nvPr/>
        </p:nvSpPr>
        <p:spPr>
          <a:xfrm>
            <a:off x="5764036" y="2342691"/>
            <a:ext cx="1787512" cy="923330"/>
          </a:xfrm>
          <a:prstGeom prst="rect">
            <a:avLst/>
          </a:prstGeom>
          <a:noFill/>
        </p:spPr>
        <p:txBody>
          <a:bodyPr wrap="square" rtlCol="0">
            <a:spAutoFit/>
          </a:bodyPr>
          <a:lstStyle/>
          <a:p>
            <a:pPr algn="ctr"/>
            <a:r>
              <a:rPr lang="en-US" sz="5400" dirty="0"/>
              <a:t>17</a:t>
            </a:r>
          </a:p>
        </p:txBody>
      </p:sp>
      <p:sp>
        <p:nvSpPr>
          <p:cNvPr id="22" name="TextBox 21">
            <a:extLst>
              <a:ext uri="{FF2B5EF4-FFF2-40B4-BE49-F238E27FC236}">
                <a16:creationId xmlns:a16="http://schemas.microsoft.com/office/drawing/2014/main" id="{99481FE7-0EFC-B8B9-5903-8213F3898C5B}"/>
              </a:ext>
            </a:extLst>
          </p:cNvPr>
          <p:cNvSpPr txBox="1"/>
          <p:nvPr/>
        </p:nvSpPr>
        <p:spPr>
          <a:xfrm>
            <a:off x="5872377" y="4102791"/>
            <a:ext cx="1787512" cy="923330"/>
          </a:xfrm>
          <a:prstGeom prst="rect">
            <a:avLst/>
          </a:prstGeom>
          <a:noFill/>
        </p:spPr>
        <p:txBody>
          <a:bodyPr wrap="square" rtlCol="0">
            <a:spAutoFit/>
          </a:bodyPr>
          <a:lstStyle/>
          <a:p>
            <a:pPr algn="ctr"/>
            <a:r>
              <a:rPr lang="en-US" sz="5400" b="1" dirty="0">
                <a:solidFill>
                  <a:srgbClr val="00B050"/>
                </a:solidFill>
              </a:rPr>
              <a:t>0.51</a:t>
            </a:r>
          </a:p>
        </p:txBody>
      </p:sp>
      <p:sp>
        <p:nvSpPr>
          <p:cNvPr id="23" name="Curved Right Arrow 22">
            <a:extLst>
              <a:ext uri="{FF2B5EF4-FFF2-40B4-BE49-F238E27FC236}">
                <a16:creationId xmlns:a16="http://schemas.microsoft.com/office/drawing/2014/main" id="{4DBF2796-BE33-ADCB-1273-484A76A71962}"/>
              </a:ext>
            </a:extLst>
          </p:cNvPr>
          <p:cNvSpPr/>
          <p:nvPr/>
        </p:nvSpPr>
        <p:spPr>
          <a:xfrm flipH="1">
            <a:off x="7925020" y="2719300"/>
            <a:ext cx="1382046" cy="203193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8028F3C-6980-E763-C711-C8FCB7B1B816}"/>
                  </a:ext>
                </a:extLst>
              </p:cNvPr>
              <p:cNvSpPr txBox="1"/>
              <p:nvPr/>
            </p:nvSpPr>
            <p:spPr>
              <a:xfrm>
                <a:off x="9417113" y="3300032"/>
                <a:ext cx="148534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𝟎</m:t>
                      </m:r>
                      <m:r>
                        <a:rPr lang="en-GB"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Math" panose="02040503050406030204" pitchFamily="18" charset="0"/>
                        </a:rPr>
                        <m:t>𝟎𝟑</m:t>
                      </m:r>
                    </m:oMath>
                  </m:oMathPara>
                </a14:m>
                <a:endParaRPr lang="en-US" sz="3200" b="1" dirty="0">
                  <a:solidFill>
                    <a:srgbClr val="FF0000"/>
                  </a:solidFill>
                </a:endParaRPr>
              </a:p>
            </p:txBody>
          </p:sp>
        </mc:Choice>
        <mc:Fallback xmlns="">
          <p:sp>
            <p:nvSpPr>
              <p:cNvPr id="24" name="TextBox 23">
                <a:extLst>
                  <a:ext uri="{FF2B5EF4-FFF2-40B4-BE49-F238E27FC236}">
                    <a16:creationId xmlns:a16="http://schemas.microsoft.com/office/drawing/2014/main" id="{E8028F3C-6980-E763-C711-C8FCB7B1B816}"/>
                  </a:ext>
                </a:extLst>
              </p:cNvPr>
              <p:cNvSpPr txBox="1">
                <a:spLocks noRot="1" noChangeAspect="1" noMove="1" noResize="1" noEditPoints="1" noAdjustHandles="1" noChangeArrowheads="1" noChangeShapeType="1" noTextEdit="1"/>
              </p:cNvSpPr>
              <p:nvPr/>
            </p:nvSpPr>
            <p:spPr>
              <a:xfrm>
                <a:off x="9417113" y="3300032"/>
                <a:ext cx="1485349" cy="58477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951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2" grpId="0"/>
      <p:bldP spid="23" grpId="0" animBg="1"/>
      <p:bldP spid="24" grpId="0"/>
    </p:bldLst>
  </p:timing>
</p:sld>
</file>

<file path=ppt/theme/theme1.xml><?xml version="1.0" encoding="utf-8"?>
<a:theme xmlns:a="http://schemas.openxmlformats.org/drawingml/2006/main" name="WO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 id="{A3C51D77-32B9-1C42-9B79-FE979F8A341F}" vid="{B5ADD913-450A-4445-9A6B-C577C83F33BE}"/>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id="{5E78058D-1093-42B6-8AE7-BC104DD57124}" vid="{6BAACC90-FAFA-4EBF-9340-8DF529396D71}"/>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id="{5E78058D-1093-42B6-8AE7-BC104DD57124}" vid="{CC229B3E-A947-407C-91B8-8C19B8FA2121}"/>
    </a:ext>
  </a:extLst>
</a:theme>
</file>

<file path=ppt/theme/theme4.xml><?xml version="1.0" encoding="utf-8"?>
<a:theme xmlns:a="http://schemas.openxmlformats.org/drawingml/2006/main" name="1_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id="{5E78058D-1093-42B6-8AE7-BC104DD57124}" vid="{6BAACC90-FAFA-4EBF-9340-8DF529396D71}"/>
    </a:ext>
  </a:extLst>
</a:theme>
</file>

<file path=ppt/theme/theme5.xml><?xml version="1.0" encoding="utf-8"?>
<a:theme xmlns:a="http://schemas.openxmlformats.org/drawingml/2006/main" name="1_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id="{5E78058D-1093-42B6-8AE7-BC104DD57124}" vid="{CC229B3E-A947-407C-91B8-8C19B8FA2121}"/>
    </a:ext>
  </a:extLst>
</a:theme>
</file>

<file path=docProps/app.xml><?xml version="1.0" encoding="utf-8"?>
<Properties xmlns="http://schemas.openxmlformats.org/officeDocument/2006/extended-properties" xmlns:vt="http://schemas.openxmlformats.org/officeDocument/2006/docPropsVTypes">
  <Template>WORK</Template>
  <TotalTime>176</TotalTime>
  <Words>506</Words>
  <Application>Microsoft Office PowerPoint</Application>
  <PresentationFormat>Widescreen</PresentationFormat>
  <Paragraphs>173</Paragraphs>
  <Slides>22</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22</vt:i4>
      </vt:variant>
    </vt:vector>
  </HeadingPairs>
  <TitlesOfParts>
    <vt:vector size="36" baseType="lpstr">
      <vt:lpstr>Arial</vt:lpstr>
      <vt:lpstr>Arial Rounded MT Bold</vt:lpstr>
      <vt:lpstr>Berlin Sans FB</vt:lpstr>
      <vt:lpstr>Calibri</vt:lpstr>
      <vt:lpstr>Cambria Math</vt:lpstr>
      <vt:lpstr>Century Gothic</vt:lpstr>
      <vt:lpstr>Comic Sans MS</vt:lpstr>
      <vt:lpstr>Courier New</vt:lpstr>
      <vt:lpstr>Lato</vt:lpstr>
      <vt:lpstr>WORK</vt:lpstr>
      <vt:lpstr>ALT Assessment</vt:lpstr>
      <vt:lpstr>ALT Teacher Information</vt:lpstr>
      <vt:lpstr>1_ALT Assessment</vt:lpstr>
      <vt:lpstr>1_ALT Teacher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Mr J O'Hallam - BWA Staff</cp:lastModifiedBy>
  <cp:revision>5</cp:revision>
  <dcterms:created xsi:type="dcterms:W3CDTF">2025-02-14T11:44:42Z</dcterms:created>
  <dcterms:modified xsi:type="dcterms:W3CDTF">2025-02-14T15:17:14Z</dcterms:modified>
</cp:coreProperties>
</file>