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05" r:id="rId3"/>
    <p:sldMasterId id="2147483711" r:id="rId4"/>
    <p:sldMasterId id="2147483714" r:id="rId5"/>
  </p:sldMasterIdLst>
  <p:notesMasterIdLst>
    <p:notesMasterId r:id="rId32"/>
  </p:notesMasterIdLst>
  <p:sldIdLst>
    <p:sldId id="258" r:id="rId6"/>
    <p:sldId id="259" r:id="rId7"/>
    <p:sldId id="260" r:id="rId8"/>
    <p:sldId id="257" r:id="rId9"/>
    <p:sldId id="261" r:id="rId10"/>
    <p:sldId id="262" r:id="rId11"/>
    <p:sldId id="263" r:id="rId12"/>
    <p:sldId id="264" r:id="rId13"/>
    <p:sldId id="266" r:id="rId14"/>
    <p:sldId id="265" r:id="rId15"/>
    <p:sldId id="278" r:id="rId16"/>
    <p:sldId id="272" r:id="rId17"/>
    <p:sldId id="279" r:id="rId18"/>
    <p:sldId id="274" r:id="rId19"/>
    <p:sldId id="275" r:id="rId20"/>
    <p:sldId id="276" r:id="rId21"/>
    <p:sldId id="277" r:id="rId22"/>
    <p:sldId id="280" r:id="rId23"/>
    <p:sldId id="281" r:id="rId24"/>
    <p:sldId id="288"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61" autoAdjust="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1A2DB-FBC9-49C4-AE31-16A658015B87}"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4D53D-834A-43E8-9790-151AB03B1656}" type="slidenum">
              <a:rPr lang="en-GB" smtClean="0"/>
              <a:t>‹#›</a:t>
            </a:fld>
            <a:endParaRPr lang="en-GB"/>
          </a:p>
        </p:txBody>
      </p:sp>
    </p:spTree>
    <p:extLst>
      <p:ext uri="{BB962C8B-B14F-4D97-AF65-F5344CB8AC3E}">
        <p14:creationId xmlns:p14="http://schemas.microsoft.com/office/powerpoint/2010/main" val="204247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lesson combines the learning acquired from Lesson 2 (Non calculator percentage increase and decrease) and Lesson 4 (Finding the multiplier).</a:t>
            </a:r>
          </a:p>
        </p:txBody>
      </p:sp>
      <p:sp>
        <p:nvSpPr>
          <p:cNvPr id="4" name="Slide Number Placeholder 3"/>
          <p:cNvSpPr>
            <a:spLocks noGrp="1"/>
          </p:cNvSpPr>
          <p:nvPr>
            <p:ph type="sldNum" sz="quarter" idx="5"/>
          </p:nvPr>
        </p:nvSpPr>
        <p:spPr/>
        <p:txBody>
          <a:bodyPr/>
          <a:lstStyle/>
          <a:p>
            <a:fld id="{A3A4D53D-834A-43E8-9790-151AB03B1656}" type="slidenum">
              <a:rPr lang="en-GB" smtClean="0"/>
              <a:t>1</a:t>
            </a:fld>
            <a:endParaRPr lang="en-GB"/>
          </a:p>
        </p:txBody>
      </p:sp>
    </p:spTree>
    <p:extLst>
      <p:ext uri="{BB962C8B-B14F-4D97-AF65-F5344CB8AC3E}">
        <p14:creationId xmlns:p14="http://schemas.microsoft.com/office/powerpoint/2010/main" val="4163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0A3C-1BB7-DFFF-C88B-756B70D98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AD62B-CD72-E3F9-0C2B-5909F50E2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39228-A65D-5E48-3230-AABAF0BAD4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A5FEF5-A84D-4EEB-2B2A-E48AA76E0606}"/>
              </a:ext>
            </a:extLst>
          </p:cNvPr>
          <p:cNvSpPr>
            <a:spLocks noGrp="1"/>
          </p:cNvSpPr>
          <p:nvPr>
            <p:ph type="sldNum" sz="quarter" idx="5"/>
          </p:nvPr>
        </p:nvSpPr>
        <p:spPr/>
        <p:txBody>
          <a:bodyPr/>
          <a:lstStyle/>
          <a:p>
            <a:fld id="{A3A4D53D-834A-43E8-9790-151AB03B1656}" type="slidenum">
              <a:rPr lang="en-GB" smtClean="0"/>
              <a:t>16</a:t>
            </a:fld>
            <a:endParaRPr lang="en-GB"/>
          </a:p>
        </p:txBody>
      </p:sp>
    </p:spTree>
    <p:extLst>
      <p:ext uri="{BB962C8B-B14F-4D97-AF65-F5344CB8AC3E}">
        <p14:creationId xmlns:p14="http://schemas.microsoft.com/office/powerpoint/2010/main" val="64668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4D53D-834A-43E8-9790-151AB03B1656}" type="slidenum">
              <a:rPr lang="en-GB" smtClean="0"/>
              <a:t>17</a:t>
            </a:fld>
            <a:endParaRPr lang="en-GB"/>
          </a:p>
        </p:txBody>
      </p:sp>
    </p:spTree>
    <p:extLst>
      <p:ext uri="{BB962C8B-B14F-4D97-AF65-F5344CB8AC3E}">
        <p14:creationId xmlns:p14="http://schemas.microsoft.com/office/powerpoint/2010/main" val="251465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F34A8-E589-7C93-2C0A-BF1908096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B1DBF-6B12-63D5-74A3-B741C888CF5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772934-0323-29AA-267B-30CB99DCE0C8}"/>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8BD255C2-7D9A-017E-EC8F-88192DCBBAD9}"/>
              </a:ext>
            </a:extLst>
          </p:cNvPr>
          <p:cNvSpPr>
            <a:spLocks noGrp="1"/>
          </p:cNvSpPr>
          <p:nvPr>
            <p:ph type="sldNum" sz="quarter" idx="10"/>
          </p:nvPr>
        </p:nvSpPr>
        <p:spPr/>
        <p:txBody>
          <a:bodyPr/>
          <a:lstStyle/>
          <a:p>
            <a:fld id="{9DE9ECCB-A593-427C-8E0F-B636B57DEFC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14013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0840-81BE-BECB-03D6-C6467EAC5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A0FED-BC3E-D413-3412-E3D6389B34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4BD0D74-328D-649E-62AC-EE96A0F6C0DD}"/>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78F1BE47-8DBF-11B5-6098-3B0249911540}"/>
              </a:ext>
            </a:extLst>
          </p:cNvPr>
          <p:cNvSpPr>
            <a:spLocks noGrp="1"/>
          </p:cNvSpPr>
          <p:nvPr>
            <p:ph type="sldNum" sz="quarter" idx="10"/>
          </p:nvPr>
        </p:nvSpPr>
        <p:spPr/>
        <p:txBody>
          <a:bodyPr/>
          <a:lstStyle/>
          <a:p>
            <a:fld id="{9DE9ECCB-A593-427C-8E0F-B636B57DEFC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8342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36C2-3320-5B75-F88D-B81B9D72E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859AE-0848-DD49-0D93-0133FDBF98A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9F3EB0-C35B-1828-0946-D0FC873BDBE0}"/>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C3A10CD6-7387-B659-ADD7-FAFBAC60C67B}"/>
              </a:ext>
            </a:extLst>
          </p:cNvPr>
          <p:cNvSpPr>
            <a:spLocks noGrp="1"/>
          </p:cNvSpPr>
          <p:nvPr>
            <p:ph type="sldNum" sz="quarter" idx="10"/>
          </p:nvPr>
        </p:nvSpPr>
        <p:spPr/>
        <p:txBody>
          <a:bodyPr/>
          <a:lstStyle/>
          <a:p>
            <a:fld id="{9DE9ECCB-A593-427C-8E0F-B636B57DEFC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55576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optional slide to extend the concept from the previous slide,</a:t>
            </a:r>
          </a:p>
        </p:txBody>
      </p:sp>
      <p:sp>
        <p:nvSpPr>
          <p:cNvPr id="4" name="Slide Number Placeholder 3"/>
          <p:cNvSpPr>
            <a:spLocks noGrp="1"/>
          </p:cNvSpPr>
          <p:nvPr>
            <p:ph type="sldNum" sz="quarter" idx="5"/>
          </p:nvPr>
        </p:nvSpPr>
        <p:spPr/>
        <p:txBody>
          <a:bodyPr/>
          <a:lstStyle/>
          <a:p>
            <a:fld id="{A3A4D53D-834A-43E8-9790-151AB03B1656}" type="slidenum">
              <a:rPr lang="en-GB" smtClean="0"/>
              <a:t>8</a:t>
            </a:fld>
            <a:endParaRPr lang="en-GB"/>
          </a:p>
        </p:txBody>
      </p:sp>
    </p:spTree>
    <p:extLst>
      <p:ext uri="{BB962C8B-B14F-4D97-AF65-F5344CB8AC3E}">
        <p14:creationId xmlns:p14="http://schemas.microsoft.com/office/powerpoint/2010/main" val="167314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F8E4-0EA7-C709-6B33-4A88DA985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CE598-DDB1-A0D6-39BB-5E9C3FD76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8FDE8-4F5B-BC68-7BD3-BAC41100F438}"/>
              </a:ext>
            </a:extLst>
          </p:cNvPr>
          <p:cNvSpPr>
            <a:spLocks noGrp="1"/>
          </p:cNvSpPr>
          <p:nvPr>
            <p:ph type="body" idx="1"/>
          </p:nvPr>
        </p:nvSpPr>
        <p:spPr/>
        <p:txBody>
          <a:bodyPr/>
          <a:lstStyle/>
          <a:p>
            <a:r>
              <a:rPr lang="en-GB" dirty="0"/>
              <a:t>This is an optional slide to extend the concept from the previous slide.</a:t>
            </a:r>
          </a:p>
          <a:p>
            <a:r>
              <a:rPr lang="en-GB" dirty="0"/>
              <a:t>Price to Importer = $30 x 1.25 = $37.50</a:t>
            </a:r>
          </a:p>
          <a:p>
            <a:r>
              <a:rPr lang="en-GB" dirty="0"/>
              <a:t>Price to wholesaler = 37.5 x 1.40 = $52.50.</a:t>
            </a:r>
          </a:p>
          <a:p>
            <a:r>
              <a:rPr lang="en-GB" dirty="0"/>
              <a:t>Overall multiplier = 1.25 x 1.40 = 1.75</a:t>
            </a:r>
          </a:p>
        </p:txBody>
      </p:sp>
      <p:sp>
        <p:nvSpPr>
          <p:cNvPr id="4" name="Slide Number Placeholder 3">
            <a:extLst>
              <a:ext uri="{FF2B5EF4-FFF2-40B4-BE49-F238E27FC236}">
                <a16:creationId xmlns:a16="http://schemas.microsoft.com/office/drawing/2014/main" id="{BF2852AB-8B56-5C27-A7F8-0E2BAE160AC6}"/>
              </a:ext>
            </a:extLst>
          </p:cNvPr>
          <p:cNvSpPr>
            <a:spLocks noGrp="1"/>
          </p:cNvSpPr>
          <p:nvPr>
            <p:ph type="sldNum" sz="quarter" idx="5"/>
          </p:nvPr>
        </p:nvSpPr>
        <p:spPr/>
        <p:txBody>
          <a:bodyPr/>
          <a:lstStyle/>
          <a:p>
            <a:fld id="{A3A4D53D-834A-43E8-9790-151AB03B1656}" type="slidenum">
              <a:rPr lang="en-GB" smtClean="0"/>
              <a:t>9</a:t>
            </a:fld>
            <a:endParaRPr lang="en-GB"/>
          </a:p>
        </p:txBody>
      </p:sp>
    </p:spTree>
    <p:extLst>
      <p:ext uri="{BB962C8B-B14F-4D97-AF65-F5344CB8AC3E}">
        <p14:creationId xmlns:p14="http://schemas.microsoft.com/office/powerpoint/2010/main" val="142502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9CDF7-EEDE-5487-1670-173597BC2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D2696-3D95-0C72-965D-A3A9C2A07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62739-0B2C-3767-9B90-DA615441715A}"/>
              </a:ext>
            </a:extLst>
          </p:cNvPr>
          <p:cNvSpPr>
            <a:spLocks noGrp="1"/>
          </p:cNvSpPr>
          <p:nvPr>
            <p:ph type="body" idx="1"/>
          </p:nvPr>
        </p:nvSpPr>
        <p:spPr/>
        <p:txBody>
          <a:bodyPr/>
          <a:lstStyle/>
          <a:p>
            <a:r>
              <a:rPr lang="en-GB" dirty="0"/>
              <a:t>This is an optional slide to extend the concept from the previous slide.</a:t>
            </a:r>
          </a:p>
          <a:p>
            <a:r>
              <a:rPr lang="en-GB" dirty="0"/>
              <a:t>Price to Importer = $30 x 1.25 = $37.50</a:t>
            </a:r>
          </a:p>
          <a:p>
            <a:r>
              <a:rPr lang="en-GB" dirty="0"/>
              <a:t>Price to wholesaler = 37.5 x 1.40 = $52.50.</a:t>
            </a:r>
          </a:p>
          <a:p>
            <a:r>
              <a:rPr lang="en-GB" dirty="0"/>
              <a:t>Overall multiplier = 1.25 x 1.40 = 1.75</a:t>
            </a:r>
          </a:p>
        </p:txBody>
      </p:sp>
      <p:sp>
        <p:nvSpPr>
          <p:cNvPr id="4" name="Slide Number Placeholder 3">
            <a:extLst>
              <a:ext uri="{FF2B5EF4-FFF2-40B4-BE49-F238E27FC236}">
                <a16:creationId xmlns:a16="http://schemas.microsoft.com/office/drawing/2014/main" id="{326A4A54-95E5-D588-8D50-9DF0BAAA6549}"/>
              </a:ext>
            </a:extLst>
          </p:cNvPr>
          <p:cNvSpPr>
            <a:spLocks noGrp="1"/>
          </p:cNvSpPr>
          <p:nvPr>
            <p:ph type="sldNum" sz="quarter" idx="5"/>
          </p:nvPr>
        </p:nvSpPr>
        <p:spPr/>
        <p:txBody>
          <a:bodyPr/>
          <a:lstStyle/>
          <a:p>
            <a:fld id="{A3A4D53D-834A-43E8-9790-151AB03B1656}" type="slidenum">
              <a:rPr lang="en-GB" smtClean="0"/>
              <a:t>10</a:t>
            </a:fld>
            <a:endParaRPr lang="en-GB"/>
          </a:p>
        </p:txBody>
      </p:sp>
    </p:spTree>
    <p:extLst>
      <p:ext uri="{BB962C8B-B14F-4D97-AF65-F5344CB8AC3E}">
        <p14:creationId xmlns:p14="http://schemas.microsoft.com/office/powerpoint/2010/main" val="263240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9BD8-B454-B4EE-3A19-4ECAB83C2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026CC-E430-83C8-94F5-1E0300DF27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B8B8F2-A530-62DD-5592-DB70426769F3}"/>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0FE89FB0-9B9C-CCA0-12E4-51740D94E32C}"/>
              </a:ext>
            </a:extLst>
          </p:cNvPr>
          <p:cNvSpPr>
            <a:spLocks noGrp="1"/>
          </p:cNvSpPr>
          <p:nvPr>
            <p:ph type="sldNum" sz="quarter" idx="10"/>
          </p:nvPr>
        </p:nvSpPr>
        <p:spPr/>
        <p:txBody>
          <a:bodyPr/>
          <a:lstStyle/>
          <a:p>
            <a:fld id="{9DE9ECCB-A593-427C-8E0F-B636B57DEFC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5734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p:cNvSpPr>
            <a:spLocks noGrp="1"/>
          </p:cNvSpPr>
          <p:nvPr>
            <p:ph type="sldNum" sz="quarter" idx="10"/>
          </p:nvPr>
        </p:nvSpPr>
        <p:spPr/>
        <p:txBody>
          <a:bodyPr/>
          <a:lstStyle/>
          <a:p>
            <a:fld id="{9DE9ECCB-A593-427C-8E0F-B636B57DEFC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7279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851B-E5BD-C847-2817-8D5B5C70B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A8217-290D-1BA4-AE88-EB15162457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9434A1-5595-41CA-7A74-BD362080A4AA}"/>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881C33DB-3081-7CFE-BD44-26E81EEAC16C}"/>
              </a:ext>
            </a:extLst>
          </p:cNvPr>
          <p:cNvSpPr>
            <a:spLocks noGrp="1"/>
          </p:cNvSpPr>
          <p:nvPr>
            <p:ph type="sldNum" sz="quarter" idx="10"/>
          </p:nvPr>
        </p:nvSpPr>
        <p:spPr/>
        <p:txBody>
          <a:bodyPr/>
          <a:lstStyle/>
          <a:p>
            <a:fld id="{9DE9ECCB-A593-427C-8E0F-B636B57DEFC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93005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41F4-0BBF-CC1B-27A2-D14F3A0C2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A10AA-76C5-7E90-F7EE-7AA591FCE9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0A07AC-16B8-E963-D286-353780D6A9A0}"/>
              </a:ext>
            </a:extLst>
          </p:cNvPr>
          <p:cNvSpPr>
            <a:spLocks noGrp="1"/>
          </p:cNvSpPr>
          <p:nvPr>
            <p:ph type="body" idx="1"/>
          </p:nvPr>
        </p:nvSpPr>
        <p:spPr/>
        <p:txBody>
          <a:bodyPr/>
          <a:lstStyle/>
          <a:p>
            <a:r>
              <a:rPr lang="en-GB" dirty="0"/>
              <a:t>Demonstrate</a:t>
            </a:r>
            <a:r>
              <a:rPr lang="en-GB" baseline="0" dirty="0"/>
              <a:t> simplifying fractional answers in terms of pi</a:t>
            </a:r>
            <a:endParaRPr lang="en-GB" dirty="0"/>
          </a:p>
        </p:txBody>
      </p:sp>
      <p:sp>
        <p:nvSpPr>
          <p:cNvPr id="4" name="Slide Number Placeholder 3">
            <a:extLst>
              <a:ext uri="{FF2B5EF4-FFF2-40B4-BE49-F238E27FC236}">
                <a16:creationId xmlns:a16="http://schemas.microsoft.com/office/drawing/2014/main" id="{570A1A2B-8EF2-CBB6-1C5D-5DE39D03FE70}"/>
              </a:ext>
            </a:extLst>
          </p:cNvPr>
          <p:cNvSpPr>
            <a:spLocks noGrp="1"/>
          </p:cNvSpPr>
          <p:nvPr>
            <p:ph type="sldNum" sz="quarter" idx="10"/>
          </p:nvPr>
        </p:nvSpPr>
        <p:spPr/>
        <p:txBody>
          <a:bodyPr/>
          <a:lstStyle/>
          <a:p>
            <a:fld id="{9DE9ECCB-A593-427C-8E0F-B636B57DEFC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7580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4D53D-834A-43E8-9790-151AB03B1656}" type="slidenum">
              <a:rPr lang="en-GB" smtClean="0"/>
              <a:t>15</a:t>
            </a:fld>
            <a:endParaRPr lang="en-GB"/>
          </a:p>
        </p:txBody>
      </p:sp>
    </p:spTree>
    <p:extLst>
      <p:ext uri="{BB962C8B-B14F-4D97-AF65-F5344CB8AC3E}">
        <p14:creationId xmlns:p14="http://schemas.microsoft.com/office/powerpoint/2010/main" val="793294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107052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3989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9601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37409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4233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85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6694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3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83ACE-0C2E-40DA-9689-7ED019102997}"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06BE2A-0CC9-431A-A155-BAEA2D2CE1A2}" type="slidenum">
              <a:rPr lang="en-GB" smtClean="0"/>
              <a:t>‹#›</a:t>
            </a:fld>
            <a:endParaRPr lang="en-GB"/>
          </a:p>
        </p:txBody>
      </p:sp>
    </p:spTree>
    <p:extLst>
      <p:ext uri="{BB962C8B-B14F-4D97-AF65-F5344CB8AC3E}">
        <p14:creationId xmlns:p14="http://schemas.microsoft.com/office/powerpoint/2010/main" val="559206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818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3650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284417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900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4416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5518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5603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233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64842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6917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68929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4297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53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3731340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689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43691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3E83ACE-0C2E-40DA-9689-7ED01910299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C06BE2A-0CC9-431A-A155-BAEA2D2CE1A2}" type="slidenum">
              <a:rPr lang="en-GB" smtClean="0"/>
              <a:t>‹#›</a:t>
            </a:fld>
            <a:endParaRPr lang="en-GB"/>
          </a:p>
        </p:txBody>
      </p:sp>
    </p:spTree>
    <p:extLst>
      <p:ext uri="{BB962C8B-B14F-4D97-AF65-F5344CB8AC3E}">
        <p14:creationId xmlns:p14="http://schemas.microsoft.com/office/powerpoint/2010/main" val="1357825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Retrieve">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2656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12"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2962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54090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8350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54544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986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062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2292944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11881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04313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65679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676694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089804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759698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15083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304201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65757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2648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4011037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748706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1683111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142445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92406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7575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222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37751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2149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64781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3.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57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81290747"/>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341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285361136"/>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574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26CC1-EDB8-794E-4E71-B6F4BDEA62E6}"/>
              </a:ext>
            </a:extLst>
          </p:cNvPr>
          <p:cNvSpPr>
            <a:spLocks noGrp="1"/>
          </p:cNvSpPr>
          <p:nvPr>
            <p:ph type="body" sz="quarter" idx="10"/>
          </p:nvPr>
        </p:nvSpPr>
        <p:spPr>
          <a:xfrm>
            <a:off x="425020" y="434384"/>
            <a:ext cx="10990232" cy="488983"/>
          </a:xfrm>
        </p:spPr>
        <p:txBody>
          <a:bodyPr/>
          <a:lstStyle/>
          <a:p>
            <a:r>
              <a:rPr lang="en-GB" sz="3600" b="1" u="sng" dirty="0"/>
              <a:t>Title: Increase and Decrease by Using a Multiplier</a:t>
            </a:r>
          </a:p>
        </p:txBody>
      </p:sp>
      <p:sp>
        <p:nvSpPr>
          <p:cNvPr id="4" name="Text Placeholder 4">
            <a:extLst>
              <a:ext uri="{FF2B5EF4-FFF2-40B4-BE49-F238E27FC236}">
                <a16:creationId xmlns:a16="http://schemas.microsoft.com/office/drawing/2014/main" id="{D24994C4-D275-965F-1A7F-51696B5617A1}"/>
              </a:ext>
            </a:extLst>
          </p:cNvPr>
          <p:cNvSpPr txBox="1">
            <a:spLocks/>
          </p:cNvSpPr>
          <p:nvPr/>
        </p:nvSpPr>
        <p:spPr>
          <a:xfrm>
            <a:off x="425020" y="1415766"/>
            <a:ext cx="10385548" cy="4026467"/>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dirty="0"/>
              <a:t>Learning Objective</a:t>
            </a:r>
          </a:p>
          <a:p>
            <a:pPr marL="0" indent="0">
              <a:buNone/>
            </a:pPr>
            <a:r>
              <a:rPr lang="en-GB" dirty="0"/>
              <a:t>To be able to use a suitable multiplier to increase or decrease an amount by a given percentage.</a:t>
            </a:r>
          </a:p>
          <a:p>
            <a:pPr marL="0" indent="0">
              <a:buNone/>
            </a:pPr>
            <a:endParaRPr lang="en-GB" dirty="0"/>
          </a:p>
          <a:p>
            <a:pPr marL="0" indent="0">
              <a:buNone/>
            </a:pPr>
            <a:endParaRPr lang="en-GB" dirty="0"/>
          </a:p>
          <a:p>
            <a:pPr marL="0" indent="0">
              <a:buNone/>
            </a:pPr>
            <a:endParaRPr lang="en-GB" dirty="0"/>
          </a:p>
          <a:p>
            <a:pPr marL="0" indent="0">
              <a:buNone/>
            </a:pPr>
            <a:r>
              <a:rPr lang="en-GB" dirty="0"/>
              <a:t>Keywords:</a:t>
            </a:r>
          </a:p>
          <a:p>
            <a:pPr marL="0" indent="0">
              <a:buNone/>
            </a:pPr>
            <a:r>
              <a:rPr lang="en-GB" dirty="0"/>
              <a:t>Percentage, Multiplier, Increase, Decrease</a:t>
            </a:r>
          </a:p>
        </p:txBody>
      </p:sp>
    </p:spTree>
    <p:extLst>
      <p:ext uri="{BB962C8B-B14F-4D97-AF65-F5344CB8AC3E}">
        <p14:creationId xmlns:p14="http://schemas.microsoft.com/office/powerpoint/2010/main" val="7983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82C4-7A9B-EF99-4B63-69B80947694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765DAED-215D-FD92-0EC3-A369629E3047}"/>
              </a:ext>
            </a:extLst>
          </p:cNvPr>
          <p:cNvPicPr>
            <a:picLocks noChangeAspect="1"/>
          </p:cNvPicPr>
          <p:nvPr/>
        </p:nvPicPr>
        <p:blipFill>
          <a:blip r:embed="rId3"/>
          <a:stretch>
            <a:fillRect/>
          </a:stretch>
        </p:blipFill>
        <p:spPr>
          <a:xfrm>
            <a:off x="8619859" y="1870748"/>
            <a:ext cx="2817947" cy="4367819"/>
          </a:xfrm>
          <a:prstGeom prst="rect">
            <a:avLst/>
          </a:prstGeom>
        </p:spPr>
      </p:pic>
      <p:sp>
        <p:nvSpPr>
          <p:cNvPr id="8" name="Text Placeholder 4">
            <a:extLst>
              <a:ext uri="{FF2B5EF4-FFF2-40B4-BE49-F238E27FC236}">
                <a16:creationId xmlns:a16="http://schemas.microsoft.com/office/drawing/2014/main" id="{C09109D5-569F-7C60-F837-400F903A6673}"/>
              </a:ext>
            </a:extLst>
          </p:cNvPr>
          <p:cNvSpPr txBox="1">
            <a:spLocks/>
          </p:cNvSpPr>
          <p:nvPr/>
        </p:nvSpPr>
        <p:spPr>
          <a:xfrm>
            <a:off x="584769" y="189749"/>
            <a:ext cx="8146276" cy="2877915"/>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Donald Trump has introduced a 25% tariff on all goods coming into the US from Canada.</a:t>
            </a:r>
          </a:p>
          <a:p>
            <a:pPr marL="0" indent="0">
              <a:buNone/>
            </a:pPr>
            <a:r>
              <a:rPr lang="en-GB" b="1" dirty="0"/>
              <a:t>For a pair of Nike trainers made in Canada, bound for the US market the manufacturing cost price is  $30 (USD). What is price that the importer will pay once the goods are received by the US?</a:t>
            </a:r>
          </a:p>
          <a:p>
            <a:pPr marL="0" indent="0">
              <a:buNone/>
            </a:pPr>
            <a:r>
              <a:rPr lang="en-GB" b="1" dirty="0">
                <a:solidFill>
                  <a:srgbClr val="FF0000"/>
                </a:solidFill>
              </a:rPr>
              <a:t>Price to Importer = $30 x 1.25 = $37.50</a:t>
            </a:r>
          </a:p>
          <a:p>
            <a:pPr marL="0" indent="0">
              <a:buNone/>
            </a:pPr>
            <a:endParaRPr lang="en-GB" b="1" dirty="0"/>
          </a:p>
          <a:p>
            <a:pPr marL="0" indent="0">
              <a:buNone/>
            </a:pPr>
            <a:r>
              <a:rPr lang="en-GB" b="1" dirty="0"/>
              <a:t>Extension:</a:t>
            </a:r>
          </a:p>
          <a:p>
            <a:pPr marL="0" indent="0">
              <a:buNone/>
            </a:pPr>
            <a:r>
              <a:rPr lang="en-GB" b="1" dirty="0">
                <a:solidFill>
                  <a:srgbClr val="FF0000"/>
                </a:solidFill>
              </a:rPr>
              <a:t>Price to wholesaler = 37.5 x 1.40 = $52.50.</a:t>
            </a:r>
          </a:p>
          <a:p>
            <a:pPr marL="0" indent="0">
              <a:buNone/>
            </a:pPr>
            <a:endParaRPr lang="en-GB" b="1" dirty="0">
              <a:solidFill>
                <a:srgbClr val="FF0000"/>
              </a:solidFill>
            </a:endParaRPr>
          </a:p>
          <a:p>
            <a:pPr marL="0" indent="0">
              <a:buNone/>
            </a:pPr>
            <a:r>
              <a:rPr lang="en-GB" b="1" dirty="0">
                <a:solidFill>
                  <a:srgbClr val="FF0000"/>
                </a:solidFill>
              </a:rPr>
              <a:t>Overall multiplier = 1.25 x 1.40 = 1.75</a:t>
            </a:r>
          </a:p>
          <a:p>
            <a:pPr marL="0" indent="0">
              <a:buNone/>
            </a:pPr>
            <a:r>
              <a:rPr lang="en-GB" b="1" dirty="0"/>
              <a:t>Dose this work on $30?</a:t>
            </a:r>
          </a:p>
          <a:p>
            <a:pPr marL="0" indent="0">
              <a:buNone/>
            </a:pPr>
            <a:endParaRPr lang="en-GB" b="1" dirty="0"/>
          </a:p>
        </p:txBody>
      </p:sp>
      <p:pic>
        <p:nvPicPr>
          <p:cNvPr id="11" name="Picture 10">
            <a:extLst>
              <a:ext uri="{FF2B5EF4-FFF2-40B4-BE49-F238E27FC236}">
                <a16:creationId xmlns:a16="http://schemas.microsoft.com/office/drawing/2014/main" id="{0727F497-9D7A-1D7B-A024-A5B4ECB982B8}"/>
              </a:ext>
            </a:extLst>
          </p:cNvPr>
          <p:cNvPicPr>
            <a:picLocks noChangeAspect="1"/>
          </p:cNvPicPr>
          <p:nvPr/>
        </p:nvPicPr>
        <p:blipFill>
          <a:blip r:embed="rId4"/>
          <a:stretch>
            <a:fillRect/>
          </a:stretch>
        </p:blipFill>
        <p:spPr>
          <a:xfrm>
            <a:off x="8615448" y="116544"/>
            <a:ext cx="2822358" cy="1754204"/>
          </a:xfrm>
          <a:prstGeom prst="rect">
            <a:avLst/>
          </a:prstGeom>
        </p:spPr>
      </p:pic>
      <p:pic>
        <p:nvPicPr>
          <p:cNvPr id="13" name="Picture 12">
            <a:extLst>
              <a:ext uri="{FF2B5EF4-FFF2-40B4-BE49-F238E27FC236}">
                <a16:creationId xmlns:a16="http://schemas.microsoft.com/office/drawing/2014/main" id="{45700C47-BAFD-1246-23BB-654BD6BAF010}"/>
              </a:ext>
            </a:extLst>
          </p:cNvPr>
          <p:cNvPicPr>
            <a:picLocks noChangeAspect="1"/>
          </p:cNvPicPr>
          <p:nvPr/>
        </p:nvPicPr>
        <p:blipFill>
          <a:blip r:embed="rId5"/>
          <a:stretch>
            <a:fillRect/>
          </a:stretch>
        </p:blipFill>
        <p:spPr>
          <a:xfrm>
            <a:off x="4880563" y="3140869"/>
            <a:ext cx="3734885" cy="1175488"/>
          </a:xfrm>
          <a:prstGeom prst="rect">
            <a:avLst/>
          </a:prstGeom>
        </p:spPr>
      </p:pic>
      <p:sp>
        <p:nvSpPr>
          <p:cNvPr id="14" name="Arrow: Curved Right 13">
            <a:extLst>
              <a:ext uri="{FF2B5EF4-FFF2-40B4-BE49-F238E27FC236}">
                <a16:creationId xmlns:a16="http://schemas.microsoft.com/office/drawing/2014/main" id="{B5245C64-1E0D-938F-F9B2-32512A99546A}"/>
              </a:ext>
            </a:extLst>
          </p:cNvPr>
          <p:cNvSpPr/>
          <p:nvPr/>
        </p:nvSpPr>
        <p:spPr>
          <a:xfrm>
            <a:off x="5471651" y="3247131"/>
            <a:ext cx="433088" cy="937323"/>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043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6F67A-E612-4D58-F4F8-430C8B7A85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12458-BC9F-8FC0-D5E6-32B5B427EF4F}"/>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On your whiteboards</a:t>
            </a:r>
            <a:endParaRPr lang="en-GB" sz="2000" dirty="0"/>
          </a:p>
          <a:p>
            <a:pPr marL="0" indent="0">
              <a:buNone/>
            </a:pPr>
            <a:endParaRPr lang="en-GB" dirty="0"/>
          </a:p>
        </p:txBody>
      </p:sp>
      <p:pic>
        <p:nvPicPr>
          <p:cNvPr id="13" name="Picture 8">
            <a:extLst>
              <a:ext uri="{FF2B5EF4-FFF2-40B4-BE49-F238E27FC236}">
                <a16:creationId xmlns:a16="http://schemas.microsoft.com/office/drawing/2014/main" id="{AC09760C-ADC2-579C-1E92-069212927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4">
            <a:extLst>
              <a:ext uri="{FF2B5EF4-FFF2-40B4-BE49-F238E27FC236}">
                <a16:creationId xmlns:a16="http://schemas.microsoft.com/office/drawing/2014/main" id="{2DD87554-9E0D-576B-9B11-13EAE1E7FC21}"/>
              </a:ext>
            </a:extLst>
          </p:cNvPr>
          <p:cNvSpPr txBox="1">
            <a:spLocks/>
          </p:cNvSpPr>
          <p:nvPr/>
        </p:nvSpPr>
        <p:spPr>
          <a:xfrm>
            <a:off x="468146" y="992187"/>
            <a:ext cx="4558731"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Mr T says, “You cannot have a percentage greater than 100% fool!”</a:t>
            </a:r>
          </a:p>
          <a:p>
            <a:pPr marL="0" indent="0">
              <a:buNone/>
            </a:pPr>
            <a:endParaRPr lang="en-GB" b="1" dirty="0"/>
          </a:p>
          <a:p>
            <a:pPr marL="0" indent="0">
              <a:buNone/>
            </a:pPr>
            <a:r>
              <a:rPr lang="en-GB" b="1" dirty="0"/>
              <a:t>Is he right?</a:t>
            </a:r>
          </a:p>
          <a:p>
            <a:pPr marL="0" indent="0">
              <a:buNone/>
            </a:pPr>
            <a:endParaRPr lang="en-GB" b="1" dirty="0"/>
          </a:p>
          <a:p>
            <a:pPr marL="0" indent="0">
              <a:buNone/>
            </a:pPr>
            <a:r>
              <a:rPr lang="en-GB" b="1" dirty="0"/>
              <a:t>Why?</a:t>
            </a:r>
          </a:p>
          <a:p>
            <a:pPr marL="0" indent="0">
              <a:buNone/>
            </a:pPr>
            <a:r>
              <a:rPr lang="en-GB" b="1" dirty="0"/>
              <a:t>Now, who’s the fool?</a:t>
            </a:r>
          </a:p>
          <a:p>
            <a:pPr marL="0" indent="0">
              <a:buNone/>
            </a:pPr>
            <a:endParaRPr lang="en-GB" b="1" dirty="0"/>
          </a:p>
        </p:txBody>
      </p:sp>
      <p:pic>
        <p:nvPicPr>
          <p:cNvPr id="1028" name="Picture 4" descr="Mr. T | The A-Team Wiki | Fandom">
            <a:extLst>
              <a:ext uri="{FF2B5EF4-FFF2-40B4-BE49-F238E27FC236}">
                <a16:creationId xmlns:a16="http://schemas.microsoft.com/office/drawing/2014/main" id="{C11E8F6B-D21A-4178-5FCB-FC3B1A717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877" y="992187"/>
            <a:ext cx="275272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On your whiteboards</a:t>
            </a:r>
            <a:endParaRPr lang="en-GB" sz="2000" dirty="0"/>
          </a:p>
          <a:p>
            <a:pPr marL="0" indent="0">
              <a:buNone/>
            </a:pPr>
            <a:endParaRPr lang="en-GB" dirty="0"/>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4C793087-EC81-11EC-9A1A-9C10B0E8568E}"/>
              </a:ext>
            </a:extLst>
          </p:cNvPr>
          <p:cNvPicPr>
            <a:picLocks noChangeAspect="1"/>
          </p:cNvPicPr>
          <p:nvPr/>
        </p:nvPicPr>
        <p:blipFill>
          <a:blip r:embed="rId4"/>
          <a:stretch>
            <a:fillRect/>
          </a:stretch>
        </p:blipFill>
        <p:spPr>
          <a:xfrm>
            <a:off x="738777" y="1033462"/>
            <a:ext cx="6980645" cy="2749951"/>
          </a:xfrm>
          <a:prstGeom prst="rect">
            <a:avLst/>
          </a:prstGeom>
        </p:spPr>
      </p:pic>
      <p:pic>
        <p:nvPicPr>
          <p:cNvPr id="10" name="Picture 9">
            <a:extLst>
              <a:ext uri="{FF2B5EF4-FFF2-40B4-BE49-F238E27FC236}">
                <a16:creationId xmlns:a16="http://schemas.microsoft.com/office/drawing/2014/main" id="{8F8930B0-ABFB-C815-3EB2-26B9834DD330}"/>
              </a:ext>
            </a:extLst>
          </p:cNvPr>
          <p:cNvPicPr>
            <a:picLocks noChangeAspect="1"/>
          </p:cNvPicPr>
          <p:nvPr/>
        </p:nvPicPr>
        <p:blipFill>
          <a:blip r:embed="rId5"/>
          <a:stretch>
            <a:fillRect/>
          </a:stretch>
        </p:blipFill>
        <p:spPr>
          <a:xfrm>
            <a:off x="738777" y="3827463"/>
            <a:ext cx="6015869" cy="1098550"/>
          </a:xfrm>
          <a:prstGeom prst="rect">
            <a:avLst/>
          </a:prstGeom>
        </p:spPr>
      </p:pic>
      <p:sp>
        <p:nvSpPr>
          <p:cNvPr id="11" name="Text Placeholder 4">
            <a:extLst>
              <a:ext uri="{FF2B5EF4-FFF2-40B4-BE49-F238E27FC236}">
                <a16:creationId xmlns:a16="http://schemas.microsoft.com/office/drawing/2014/main" id="{D5E15A85-289C-F52E-C194-9AB4CDB4013A}"/>
              </a:ext>
            </a:extLst>
          </p:cNvPr>
          <p:cNvSpPr txBox="1">
            <a:spLocks/>
          </p:cNvSpPr>
          <p:nvPr/>
        </p:nvSpPr>
        <p:spPr>
          <a:xfrm>
            <a:off x="6754646" y="3030537"/>
            <a:ext cx="4558731"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Further thinking</a:t>
            </a:r>
          </a:p>
          <a:p>
            <a:pPr marL="0" indent="0">
              <a:buNone/>
            </a:pPr>
            <a:r>
              <a:rPr lang="en-GB" b="1" dirty="0"/>
              <a:t>What does the 1 in 1.35 mean?</a:t>
            </a:r>
          </a:p>
          <a:p>
            <a:pPr marL="0" indent="0">
              <a:buNone/>
            </a:pPr>
            <a:r>
              <a:rPr lang="en-GB" b="1" dirty="0"/>
              <a:t>What does the 0.35 in 1.35 mean?</a:t>
            </a:r>
          </a:p>
          <a:p>
            <a:pPr marL="0" indent="0">
              <a:buNone/>
            </a:pPr>
            <a:endParaRPr lang="en-GB" b="1" dirty="0"/>
          </a:p>
        </p:txBody>
      </p:sp>
    </p:spTree>
    <p:extLst>
      <p:ext uri="{BB962C8B-B14F-4D97-AF65-F5344CB8AC3E}">
        <p14:creationId xmlns:p14="http://schemas.microsoft.com/office/powerpoint/2010/main" val="289287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4770-C626-A715-69B3-DE2D726149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D42EB-E256-B977-E432-9C2EC9C4AFB8}"/>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On your whiteboards</a:t>
            </a:r>
            <a:endParaRPr lang="en-GB" sz="2000" dirty="0"/>
          </a:p>
          <a:p>
            <a:pPr marL="0" indent="0">
              <a:buNone/>
            </a:pPr>
            <a:endParaRPr lang="en-GB" dirty="0"/>
          </a:p>
        </p:txBody>
      </p:sp>
      <p:pic>
        <p:nvPicPr>
          <p:cNvPr id="13" name="Picture 8">
            <a:extLst>
              <a:ext uri="{FF2B5EF4-FFF2-40B4-BE49-F238E27FC236}">
                <a16:creationId xmlns:a16="http://schemas.microsoft.com/office/drawing/2014/main" id="{A160E633-E065-0F6C-6E5A-95B86F779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4">
            <a:extLst>
              <a:ext uri="{FF2B5EF4-FFF2-40B4-BE49-F238E27FC236}">
                <a16:creationId xmlns:a16="http://schemas.microsoft.com/office/drawing/2014/main" id="{5F7EAD67-23CE-0E5D-12DE-8E85DE6840C7}"/>
              </a:ext>
            </a:extLst>
          </p:cNvPr>
          <p:cNvSpPr txBox="1">
            <a:spLocks/>
          </p:cNvSpPr>
          <p:nvPr/>
        </p:nvSpPr>
        <p:spPr>
          <a:xfrm>
            <a:off x="6754646" y="3030537"/>
            <a:ext cx="4558731"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Further thinking</a:t>
            </a:r>
          </a:p>
          <a:p>
            <a:pPr marL="0" indent="0">
              <a:buNone/>
            </a:pPr>
            <a:r>
              <a:rPr lang="en-GB" b="1" dirty="0"/>
              <a:t>What is the multiplier?</a:t>
            </a:r>
          </a:p>
          <a:p>
            <a:pPr marL="0" indent="0">
              <a:buNone/>
            </a:pPr>
            <a:r>
              <a:rPr lang="en-GB" b="1" dirty="0"/>
              <a:t>Is it greater than 1?</a:t>
            </a:r>
          </a:p>
          <a:p>
            <a:pPr marL="0" indent="0">
              <a:buNone/>
            </a:pPr>
            <a:r>
              <a:rPr lang="en-GB" b="1" dirty="0"/>
              <a:t>Why?</a:t>
            </a:r>
          </a:p>
          <a:p>
            <a:pPr marL="0" indent="0">
              <a:buNone/>
            </a:pPr>
            <a:endParaRPr lang="en-GB" b="1" dirty="0"/>
          </a:p>
        </p:txBody>
      </p:sp>
      <p:pic>
        <p:nvPicPr>
          <p:cNvPr id="4" name="Picture 3">
            <a:extLst>
              <a:ext uri="{FF2B5EF4-FFF2-40B4-BE49-F238E27FC236}">
                <a16:creationId xmlns:a16="http://schemas.microsoft.com/office/drawing/2014/main" id="{A90A1C9D-4F64-26CB-2A79-32C632DCA1E7}"/>
              </a:ext>
            </a:extLst>
          </p:cNvPr>
          <p:cNvPicPr>
            <a:picLocks noChangeAspect="1"/>
          </p:cNvPicPr>
          <p:nvPr/>
        </p:nvPicPr>
        <p:blipFill>
          <a:blip r:embed="rId4"/>
          <a:stretch>
            <a:fillRect/>
          </a:stretch>
        </p:blipFill>
        <p:spPr>
          <a:xfrm>
            <a:off x="452437" y="731837"/>
            <a:ext cx="5338763" cy="2344958"/>
          </a:xfrm>
          <a:prstGeom prst="rect">
            <a:avLst/>
          </a:prstGeom>
        </p:spPr>
      </p:pic>
    </p:spTree>
    <p:extLst>
      <p:ext uri="{BB962C8B-B14F-4D97-AF65-F5344CB8AC3E}">
        <p14:creationId xmlns:p14="http://schemas.microsoft.com/office/powerpoint/2010/main" val="6318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0D54-9492-83AD-F8E4-0655A612FD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AF650-9C9D-AA7D-FECE-1A8EE7C86E7C}"/>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I do</a:t>
            </a:r>
            <a:endParaRPr lang="en-GB" sz="2000" dirty="0"/>
          </a:p>
          <a:p>
            <a:pPr marL="0" indent="0">
              <a:buNone/>
            </a:pPr>
            <a:endParaRPr lang="en-GB" dirty="0"/>
          </a:p>
        </p:txBody>
      </p:sp>
      <p:sp>
        <p:nvSpPr>
          <p:cNvPr id="5" name="Content Placeholder 2">
            <a:extLst>
              <a:ext uri="{FF2B5EF4-FFF2-40B4-BE49-F238E27FC236}">
                <a16:creationId xmlns:a16="http://schemas.microsoft.com/office/drawing/2014/main" id="{2ED008C6-9324-9208-061F-EA6C2D38680F}"/>
              </a:ext>
            </a:extLst>
          </p:cNvPr>
          <p:cNvSpPr txBox="1">
            <a:spLocks/>
          </p:cNvSpPr>
          <p:nvPr/>
        </p:nvSpPr>
        <p:spPr bwMode="auto">
          <a:xfrm>
            <a:off x="6209731" y="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GB" sz="2800" b="1" kern="0" dirty="0">
                <a:solidFill>
                  <a:srgbClr val="000000"/>
                </a:solidFill>
              </a:rPr>
              <a:t>We do</a:t>
            </a:r>
          </a:p>
          <a:p>
            <a:pPr marL="0" indent="0" algn="ctr">
              <a:buNone/>
            </a:pPr>
            <a:endParaRPr lang="en-GB" sz="2800" b="1" kern="0" dirty="0">
              <a:solidFill>
                <a:srgbClr val="000000"/>
              </a:solidFill>
            </a:endParaRPr>
          </a:p>
          <a:p>
            <a:pPr marL="0" indent="0" algn="ctr">
              <a:buNone/>
            </a:pPr>
            <a:endParaRPr lang="en-GB" sz="2800" b="1" kern="0" dirty="0">
              <a:solidFill>
                <a:srgbClr val="000000"/>
              </a:solidFill>
            </a:endParaRPr>
          </a:p>
          <a:p>
            <a:pPr marL="0" indent="0" algn="ctr">
              <a:buNone/>
            </a:pPr>
            <a:r>
              <a:rPr lang="en-GB" sz="2800" b="1" kern="0" dirty="0">
                <a:solidFill>
                  <a:srgbClr val="000000"/>
                </a:solidFill>
              </a:rPr>
              <a:t>What multiplier are you going to use? </a:t>
            </a:r>
          </a:p>
          <a:p>
            <a:pPr marL="0" indent="0" algn="ctr">
              <a:buNone/>
            </a:pPr>
            <a:endParaRPr lang="en-GB" sz="2800" b="1" kern="0" dirty="0">
              <a:solidFill>
                <a:srgbClr val="000000"/>
              </a:solidFill>
            </a:endParaRPr>
          </a:p>
          <a:p>
            <a:pPr marL="0" indent="0" algn="ctr">
              <a:buNone/>
            </a:pPr>
            <a:r>
              <a:rPr lang="en-GB" sz="2800" b="1" kern="0" dirty="0">
                <a:solidFill>
                  <a:srgbClr val="FF0000"/>
                </a:solidFill>
              </a:rPr>
              <a:t>1.2</a:t>
            </a:r>
          </a:p>
          <a:p>
            <a:pPr marL="0" indent="0" algn="ctr">
              <a:buNone/>
            </a:pPr>
            <a:r>
              <a:rPr lang="en-GB" sz="2800" b="1" kern="0" dirty="0">
                <a:solidFill>
                  <a:srgbClr val="FF0000"/>
                </a:solidFill>
              </a:rPr>
              <a:t>So: 45 x 1.2 = 54</a:t>
            </a:r>
          </a:p>
        </p:txBody>
      </p:sp>
      <p:pic>
        <p:nvPicPr>
          <p:cNvPr id="13" name="Picture 8">
            <a:extLst>
              <a:ext uri="{FF2B5EF4-FFF2-40B4-BE49-F238E27FC236}">
                <a16:creationId xmlns:a16="http://schemas.microsoft.com/office/drawing/2014/main" id="{5E123A54-8833-C878-CF46-C118B2F4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C19B8DB-B371-58C9-CD26-9E3880E02F5C}"/>
              </a:ext>
            </a:extLst>
          </p:cNvPr>
          <p:cNvPicPr>
            <a:picLocks noChangeAspect="1"/>
          </p:cNvPicPr>
          <p:nvPr/>
        </p:nvPicPr>
        <p:blipFill>
          <a:blip r:embed="rId4"/>
          <a:stretch>
            <a:fillRect/>
          </a:stretch>
        </p:blipFill>
        <p:spPr>
          <a:xfrm>
            <a:off x="720887" y="731837"/>
            <a:ext cx="5200650" cy="2000250"/>
          </a:xfrm>
          <a:prstGeom prst="rect">
            <a:avLst/>
          </a:prstGeom>
        </p:spPr>
      </p:pic>
      <p:sp>
        <p:nvSpPr>
          <p:cNvPr id="8" name="Rectangle 7">
            <a:extLst>
              <a:ext uri="{FF2B5EF4-FFF2-40B4-BE49-F238E27FC236}">
                <a16:creationId xmlns:a16="http://schemas.microsoft.com/office/drawing/2014/main" id="{ACD6E33D-AE06-EB40-AFAB-63D62C35EEEB}"/>
              </a:ext>
            </a:extLst>
          </p:cNvPr>
          <p:cNvSpPr/>
          <p:nvPr/>
        </p:nvSpPr>
        <p:spPr>
          <a:xfrm>
            <a:off x="4114800" y="2076450"/>
            <a:ext cx="1466850" cy="381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8BFBE8A-735D-72F7-B7AA-456D32724445}"/>
              </a:ext>
            </a:extLst>
          </p:cNvPr>
          <p:cNvPicPr>
            <a:picLocks noChangeAspect="1"/>
          </p:cNvPicPr>
          <p:nvPr/>
        </p:nvPicPr>
        <p:blipFill>
          <a:blip r:embed="rId5"/>
          <a:stretch>
            <a:fillRect/>
          </a:stretch>
        </p:blipFill>
        <p:spPr>
          <a:xfrm>
            <a:off x="6695571" y="808037"/>
            <a:ext cx="3917156" cy="500063"/>
          </a:xfrm>
          <a:prstGeom prst="rect">
            <a:avLst/>
          </a:prstGeom>
        </p:spPr>
      </p:pic>
    </p:spTree>
    <p:extLst>
      <p:ext uri="{BB962C8B-B14F-4D97-AF65-F5344CB8AC3E}">
        <p14:creationId xmlns:p14="http://schemas.microsoft.com/office/powerpoint/2010/main" val="36047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3892B-0457-685B-686E-2662D13A7DE1}"/>
              </a:ext>
            </a:extLst>
          </p:cNvPr>
          <p:cNvPicPr>
            <a:picLocks noChangeAspect="1"/>
          </p:cNvPicPr>
          <p:nvPr/>
        </p:nvPicPr>
        <p:blipFill>
          <a:blip r:embed="rId3"/>
          <a:stretch>
            <a:fillRect/>
          </a:stretch>
        </p:blipFill>
        <p:spPr>
          <a:xfrm>
            <a:off x="257174" y="884237"/>
            <a:ext cx="6438900" cy="876300"/>
          </a:xfrm>
          <a:prstGeom prst="rect">
            <a:avLst/>
          </a:prstGeom>
        </p:spPr>
      </p:pic>
      <p:sp>
        <p:nvSpPr>
          <p:cNvPr id="4" name="Text Placeholder 4">
            <a:extLst>
              <a:ext uri="{FF2B5EF4-FFF2-40B4-BE49-F238E27FC236}">
                <a16:creationId xmlns:a16="http://schemas.microsoft.com/office/drawing/2014/main" id="{EAC50C78-B30C-3706-D4DC-A565E6029045}"/>
              </a:ext>
            </a:extLst>
          </p:cNvPr>
          <p:cNvSpPr txBox="1">
            <a:spLocks/>
          </p:cNvSpPr>
          <p:nvPr/>
        </p:nvSpPr>
        <p:spPr>
          <a:xfrm>
            <a:off x="7859547" y="884237"/>
            <a:ext cx="2922754" cy="684213"/>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6000" b="1" dirty="0">
                <a:solidFill>
                  <a:srgbClr val="FF0000"/>
                </a:solidFill>
              </a:rPr>
              <a:t>£708.00</a:t>
            </a:r>
          </a:p>
          <a:p>
            <a:pPr marL="0" indent="0">
              <a:buNone/>
            </a:pPr>
            <a:endParaRPr lang="en-GB" b="1" dirty="0"/>
          </a:p>
        </p:txBody>
      </p:sp>
      <p:sp>
        <p:nvSpPr>
          <p:cNvPr id="5" name="Content Placeholder 2">
            <a:extLst>
              <a:ext uri="{FF2B5EF4-FFF2-40B4-BE49-F238E27FC236}">
                <a16:creationId xmlns:a16="http://schemas.microsoft.com/office/drawing/2014/main" id="{C7B9EFB1-CC8E-0AA1-4608-084E674DA865}"/>
              </a:ext>
            </a:extLst>
          </p:cNvPr>
          <p:cNvSpPr txBox="1">
            <a:spLocks/>
          </p:cNvSpPr>
          <p:nvPr/>
        </p:nvSpPr>
        <p:spPr>
          <a:xfrm>
            <a:off x="0" y="115888"/>
            <a:ext cx="4114800"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On your whiteboards</a:t>
            </a:r>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r>
              <a:rPr lang="en-GB" b="1" dirty="0"/>
              <a:t>What was your multiplier?</a:t>
            </a:r>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None/>
            </a:pPr>
            <a:r>
              <a:rPr lang="en-GB" b="1" dirty="0"/>
              <a:t>What was your multiplier?</a:t>
            </a:r>
            <a:endParaRPr lang="en-GB"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None/>
            </a:pPr>
            <a:r>
              <a:rPr lang="en-GB" b="1" dirty="0"/>
              <a:t>What was your multiplier?</a:t>
            </a:r>
            <a:endParaRPr lang="en-GB" dirty="0"/>
          </a:p>
          <a:p>
            <a:pPr marL="0" indent="0" algn="ctr">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70CC9418-DE5F-D1B1-EB1C-A68CB9E2F594}"/>
              </a:ext>
            </a:extLst>
          </p:cNvPr>
          <p:cNvPicPr>
            <a:picLocks noChangeAspect="1"/>
          </p:cNvPicPr>
          <p:nvPr/>
        </p:nvPicPr>
        <p:blipFill>
          <a:blip r:embed="rId4"/>
          <a:stretch>
            <a:fillRect/>
          </a:stretch>
        </p:blipFill>
        <p:spPr>
          <a:xfrm>
            <a:off x="257174" y="2528886"/>
            <a:ext cx="6153150" cy="1104900"/>
          </a:xfrm>
          <a:prstGeom prst="rect">
            <a:avLst/>
          </a:prstGeom>
        </p:spPr>
      </p:pic>
      <p:sp>
        <p:nvSpPr>
          <p:cNvPr id="8" name="Text Placeholder 4">
            <a:extLst>
              <a:ext uri="{FF2B5EF4-FFF2-40B4-BE49-F238E27FC236}">
                <a16:creationId xmlns:a16="http://schemas.microsoft.com/office/drawing/2014/main" id="{615BEB32-CCCD-1D1A-6D52-C826CCE349E4}"/>
              </a:ext>
            </a:extLst>
          </p:cNvPr>
          <p:cNvSpPr txBox="1">
            <a:spLocks/>
          </p:cNvSpPr>
          <p:nvPr/>
        </p:nvSpPr>
        <p:spPr>
          <a:xfrm>
            <a:off x="7859547" y="2739229"/>
            <a:ext cx="2922754" cy="684213"/>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6000" b="1" dirty="0">
                <a:solidFill>
                  <a:srgbClr val="FF0000"/>
                </a:solidFill>
              </a:rPr>
              <a:t>£81.54</a:t>
            </a:r>
          </a:p>
          <a:p>
            <a:pPr marL="0" indent="0">
              <a:buNone/>
            </a:pPr>
            <a:endParaRPr lang="en-GB" b="1" dirty="0"/>
          </a:p>
        </p:txBody>
      </p:sp>
      <p:pic>
        <p:nvPicPr>
          <p:cNvPr id="10" name="Picture 9">
            <a:extLst>
              <a:ext uri="{FF2B5EF4-FFF2-40B4-BE49-F238E27FC236}">
                <a16:creationId xmlns:a16="http://schemas.microsoft.com/office/drawing/2014/main" id="{E2F2A40C-728F-290B-06E5-58A9280B9B59}"/>
              </a:ext>
            </a:extLst>
          </p:cNvPr>
          <p:cNvPicPr>
            <a:picLocks noChangeAspect="1"/>
          </p:cNvPicPr>
          <p:nvPr/>
        </p:nvPicPr>
        <p:blipFill>
          <a:blip r:embed="rId5"/>
          <a:stretch>
            <a:fillRect/>
          </a:stretch>
        </p:blipFill>
        <p:spPr>
          <a:xfrm>
            <a:off x="257174" y="4402135"/>
            <a:ext cx="5543550" cy="914400"/>
          </a:xfrm>
          <a:prstGeom prst="rect">
            <a:avLst/>
          </a:prstGeom>
        </p:spPr>
      </p:pic>
      <p:sp>
        <p:nvSpPr>
          <p:cNvPr id="11" name="Text Placeholder 4">
            <a:extLst>
              <a:ext uri="{FF2B5EF4-FFF2-40B4-BE49-F238E27FC236}">
                <a16:creationId xmlns:a16="http://schemas.microsoft.com/office/drawing/2014/main" id="{0A8A90E5-63DE-808C-6566-F88DA24E6500}"/>
              </a:ext>
            </a:extLst>
          </p:cNvPr>
          <p:cNvSpPr txBox="1">
            <a:spLocks/>
          </p:cNvSpPr>
          <p:nvPr/>
        </p:nvSpPr>
        <p:spPr>
          <a:xfrm>
            <a:off x="7859547" y="4402135"/>
            <a:ext cx="2922754" cy="684213"/>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6000" b="1" dirty="0">
                <a:solidFill>
                  <a:srgbClr val="FF0000"/>
                </a:solidFill>
              </a:rPr>
              <a:t>£94.34</a:t>
            </a:r>
          </a:p>
          <a:p>
            <a:pPr marL="0" indent="0">
              <a:buNone/>
            </a:pPr>
            <a:endParaRPr lang="en-GB" b="1" dirty="0"/>
          </a:p>
        </p:txBody>
      </p:sp>
    </p:spTree>
    <p:extLst>
      <p:ext uri="{BB962C8B-B14F-4D97-AF65-F5344CB8AC3E}">
        <p14:creationId xmlns:p14="http://schemas.microsoft.com/office/powerpoint/2010/main" val="6785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3A048-9EB2-751A-A02C-8BA82A62D64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2FD0662-B68D-5627-084F-A9A61ADD14B4}"/>
              </a:ext>
            </a:extLst>
          </p:cNvPr>
          <p:cNvSpPr txBox="1">
            <a:spLocks/>
          </p:cNvSpPr>
          <p:nvPr/>
        </p:nvSpPr>
        <p:spPr>
          <a:xfrm>
            <a:off x="0" y="115888"/>
            <a:ext cx="4114800"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On your whiteboards</a:t>
            </a:r>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sz="2000"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5DD18DC2-F87D-D474-9371-B6591930DE9A}"/>
              </a:ext>
            </a:extLst>
          </p:cNvPr>
          <p:cNvPicPr>
            <a:picLocks noChangeAspect="1"/>
          </p:cNvPicPr>
          <p:nvPr/>
        </p:nvPicPr>
        <p:blipFill>
          <a:blip r:embed="rId3"/>
          <a:stretch>
            <a:fillRect/>
          </a:stretch>
        </p:blipFill>
        <p:spPr>
          <a:xfrm>
            <a:off x="261937" y="914400"/>
            <a:ext cx="3590925" cy="2514600"/>
          </a:xfrm>
          <a:prstGeom prst="rect">
            <a:avLst/>
          </a:prstGeom>
        </p:spPr>
      </p:pic>
      <p:pic>
        <p:nvPicPr>
          <p:cNvPr id="12" name="Picture 11">
            <a:extLst>
              <a:ext uri="{FF2B5EF4-FFF2-40B4-BE49-F238E27FC236}">
                <a16:creationId xmlns:a16="http://schemas.microsoft.com/office/drawing/2014/main" id="{CD1680B1-D3D3-40DC-C910-872C1C59C3DB}"/>
              </a:ext>
            </a:extLst>
          </p:cNvPr>
          <p:cNvPicPr>
            <a:picLocks noChangeAspect="1"/>
          </p:cNvPicPr>
          <p:nvPr/>
        </p:nvPicPr>
        <p:blipFill>
          <a:blip r:embed="rId4"/>
          <a:stretch>
            <a:fillRect/>
          </a:stretch>
        </p:blipFill>
        <p:spPr>
          <a:xfrm>
            <a:off x="485774" y="3889375"/>
            <a:ext cx="3143250" cy="1504950"/>
          </a:xfrm>
          <a:prstGeom prst="rect">
            <a:avLst/>
          </a:prstGeom>
        </p:spPr>
      </p:pic>
      <p:pic>
        <p:nvPicPr>
          <p:cNvPr id="14" name="Picture 13">
            <a:extLst>
              <a:ext uri="{FF2B5EF4-FFF2-40B4-BE49-F238E27FC236}">
                <a16:creationId xmlns:a16="http://schemas.microsoft.com/office/drawing/2014/main" id="{23BDF7EC-75D7-171A-071F-3CFEA984316A}"/>
              </a:ext>
            </a:extLst>
          </p:cNvPr>
          <p:cNvPicPr>
            <a:picLocks noChangeAspect="1"/>
          </p:cNvPicPr>
          <p:nvPr/>
        </p:nvPicPr>
        <p:blipFill>
          <a:blip r:embed="rId5"/>
          <a:stretch>
            <a:fillRect/>
          </a:stretch>
        </p:blipFill>
        <p:spPr>
          <a:xfrm>
            <a:off x="6096000" y="841375"/>
            <a:ext cx="3476625" cy="2428875"/>
          </a:xfrm>
          <a:prstGeom prst="rect">
            <a:avLst/>
          </a:prstGeom>
        </p:spPr>
      </p:pic>
      <p:pic>
        <p:nvPicPr>
          <p:cNvPr id="16" name="Picture 15">
            <a:extLst>
              <a:ext uri="{FF2B5EF4-FFF2-40B4-BE49-F238E27FC236}">
                <a16:creationId xmlns:a16="http://schemas.microsoft.com/office/drawing/2014/main" id="{170112B4-1E8B-C43A-CAA4-4C1DD444883D}"/>
              </a:ext>
            </a:extLst>
          </p:cNvPr>
          <p:cNvPicPr>
            <a:picLocks noChangeAspect="1"/>
          </p:cNvPicPr>
          <p:nvPr/>
        </p:nvPicPr>
        <p:blipFill>
          <a:blip r:embed="rId6"/>
          <a:stretch>
            <a:fillRect/>
          </a:stretch>
        </p:blipFill>
        <p:spPr>
          <a:xfrm>
            <a:off x="6067425" y="3857626"/>
            <a:ext cx="3505200" cy="1495425"/>
          </a:xfrm>
          <a:prstGeom prst="rect">
            <a:avLst/>
          </a:prstGeom>
        </p:spPr>
      </p:pic>
    </p:spTree>
    <p:extLst>
      <p:ext uri="{BB962C8B-B14F-4D97-AF65-F5344CB8AC3E}">
        <p14:creationId xmlns:p14="http://schemas.microsoft.com/office/powerpoint/2010/main" val="38556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B707B-2BDF-15F7-1960-E11F4B1EDF7F}"/>
              </a:ext>
            </a:extLst>
          </p:cNvPr>
          <p:cNvPicPr>
            <a:picLocks noChangeAspect="1"/>
          </p:cNvPicPr>
          <p:nvPr/>
        </p:nvPicPr>
        <p:blipFill>
          <a:blip r:embed="rId3"/>
          <a:stretch>
            <a:fillRect/>
          </a:stretch>
        </p:blipFill>
        <p:spPr>
          <a:xfrm>
            <a:off x="604837" y="1071562"/>
            <a:ext cx="7715251" cy="2684089"/>
          </a:xfrm>
          <a:prstGeom prst="rect">
            <a:avLst/>
          </a:prstGeom>
        </p:spPr>
      </p:pic>
      <p:sp>
        <p:nvSpPr>
          <p:cNvPr id="4" name="Content Placeholder 2">
            <a:extLst>
              <a:ext uri="{FF2B5EF4-FFF2-40B4-BE49-F238E27FC236}">
                <a16:creationId xmlns:a16="http://schemas.microsoft.com/office/drawing/2014/main" id="{E59608C5-543E-F837-3D3A-EE5C5EE2E828}"/>
              </a:ext>
            </a:extLst>
          </p:cNvPr>
          <p:cNvSpPr txBox="1">
            <a:spLocks/>
          </p:cNvSpPr>
          <p:nvPr/>
        </p:nvSpPr>
        <p:spPr>
          <a:xfrm>
            <a:off x="0" y="115888"/>
            <a:ext cx="7715250"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b="1" dirty="0"/>
              <a:t>On your whiteboards</a:t>
            </a:r>
          </a:p>
          <a:p>
            <a:pPr marL="0" indent="0">
              <a:buFont typeface="Arial" panose="020B0604020202020204" pitchFamily="34" charset="0"/>
              <a:buNone/>
            </a:pPr>
            <a:r>
              <a:rPr lang="en-GB" b="1" dirty="0"/>
              <a:t>Think: What was your multiplier?</a:t>
            </a:r>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	Answers:</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7" name="Picture 6">
            <a:extLst>
              <a:ext uri="{FF2B5EF4-FFF2-40B4-BE49-F238E27FC236}">
                <a16:creationId xmlns:a16="http://schemas.microsoft.com/office/drawing/2014/main" id="{8499A779-C717-FF3C-12E3-CFD9AB2751B1}"/>
              </a:ext>
            </a:extLst>
          </p:cNvPr>
          <p:cNvPicPr>
            <a:picLocks noChangeAspect="1"/>
          </p:cNvPicPr>
          <p:nvPr/>
        </p:nvPicPr>
        <p:blipFill>
          <a:blip r:embed="rId4"/>
          <a:stretch>
            <a:fillRect/>
          </a:stretch>
        </p:blipFill>
        <p:spPr>
          <a:xfrm>
            <a:off x="3296015" y="3844927"/>
            <a:ext cx="5049595" cy="1941511"/>
          </a:xfrm>
          <a:prstGeom prst="rect">
            <a:avLst/>
          </a:prstGeom>
        </p:spPr>
      </p:pic>
    </p:spTree>
    <p:extLst>
      <p:ext uri="{BB962C8B-B14F-4D97-AF65-F5344CB8AC3E}">
        <p14:creationId xmlns:p14="http://schemas.microsoft.com/office/powerpoint/2010/main" val="11581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824E-AC9D-44C5-D86C-AC55D33F75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28AEC-60B1-24A4-C76E-D3EB49071CBD}"/>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On your whiteboards</a:t>
            </a:r>
            <a:endParaRPr lang="en-GB" sz="2000" dirty="0"/>
          </a:p>
          <a:p>
            <a:pPr marL="0" indent="0">
              <a:buNone/>
            </a:pPr>
            <a:endParaRPr lang="en-GB" dirty="0"/>
          </a:p>
        </p:txBody>
      </p:sp>
      <p:pic>
        <p:nvPicPr>
          <p:cNvPr id="13" name="Picture 8">
            <a:extLst>
              <a:ext uri="{FF2B5EF4-FFF2-40B4-BE49-F238E27FC236}">
                <a16:creationId xmlns:a16="http://schemas.microsoft.com/office/drawing/2014/main" id="{1890EE97-7A4C-6508-30BE-6D495B2AD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4">
            <a:extLst>
              <a:ext uri="{FF2B5EF4-FFF2-40B4-BE49-F238E27FC236}">
                <a16:creationId xmlns:a16="http://schemas.microsoft.com/office/drawing/2014/main" id="{A83DFFAB-92DE-B672-B836-93E9A62BDEF7}"/>
              </a:ext>
            </a:extLst>
          </p:cNvPr>
          <p:cNvSpPr txBox="1">
            <a:spLocks/>
          </p:cNvSpPr>
          <p:nvPr/>
        </p:nvSpPr>
        <p:spPr>
          <a:xfrm>
            <a:off x="468146" y="915987"/>
            <a:ext cx="10904704"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What do you get when you multiply 50 by 1?</a:t>
            </a:r>
          </a:p>
          <a:p>
            <a:pPr marL="0" indent="0">
              <a:buNone/>
            </a:pPr>
            <a:endParaRPr lang="en-GB" b="1" dirty="0"/>
          </a:p>
          <a:p>
            <a:pPr marL="0" indent="0">
              <a:buNone/>
            </a:pPr>
            <a:r>
              <a:rPr lang="en-GB" b="1" dirty="0"/>
              <a:t>What do you get when you multiply 50 by 1.5?</a:t>
            </a:r>
          </a:p>
          <a:p>
            <a:pPr marL="0" indent="0">
              <a:buNone/>
            </a:pPr>
            <a:endParaRPr lang="en-GB" b="1" dirty="0"/>
          </a:p>
          <a:p>
            <a:pPr marL="0" indent="0">
              <a:buNone/>
            </a:pPr>
            <a:r>
              <a:rPr lang="en-GB" b="1" dirty="0"/>
              <a:t>What do you get when you multiply 50 by 0.5?</a:t>
            </a:r>
          </a:p>
          <a:p>
            <a:pPr marL="0" indent="0">
              <a:buNone/>
            </a:pPr>
            <a:endParaRPr lang="en-GB" b="1" dirty="0"/>
          </a:p>
          <a:p>
            <a:pPr marL="0" indent="0">
              <a:buNone/>
            </a:pPr>
            <a:r>
              <a:rPr lang="en-GB" b="1" dirty="0"/>
              <a:t>TRUE or FALSE:</a:t>
            </a:r>
            <a:br>
              <a:rPr lang="en-GB" b="1" dirty="0"/>
            </a:br>
            <a:r>
              <a:rPr lang="en-GB" b="1" dirty="0"/>
              <a:t>When a number is multiplied by a decimal less than 1, it gets smaller?</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36734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E1EF-920C-B512-0439-5273C5F631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3461CD-3547-2824-47DB-EA8C5042A134}"/>
              </a:ext>
            </a:extLst>
          </p:cNvPr>
          <p:cNvPicPr>
            <a:picLocks noChangeAspect="1"/>
          </p:cNvPicPr>
          <p:nvPr/>
        </p:nvPicPr>
        <p:blipFill>
          <a:blip r:embed="rId3"/>
          <a:stretch>
            <a:fillRect/>
          </a:stretch>
        </p:blipFill>
        <p:spPr>
          <a:xfrm>
            <a:off x="514350" y="731836"/>
            <a:ext cx="5326380" cy="2343150"/>
          </a:xfrm>
          <a:prstGeom prst="rect">
            <a:avLst/>
          </a:prstGeom>
        </p:spPr>
      </p:pic>
      <p:sp>
        <p:nvSpPr>
          <p:cNvPr id="3" name="Content Placeholder 2">
            <a:extLst>
              <a:ext uri="{FF2B5EF4-FFF2-40B4-BE49-F238E27FC236}">
                <a16:creationId xmlns:a16="http://schemas.microsoft.com/office/drawing/2014/main" id="{72CAA32F-8DFD-6A45-7690-756EBCC191E4}"/>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I do</a:t>
            </a:r>
            <a:endParaRPr lang="en-GB" sz="2000" dirty="0"/>
          </a:p>
          <a:p>
            <a:pPr marL="0" indent="0">
              <a:buNone/>
            </a:pPr>
            <a:endParaRPr lang="en-GB" dirty="0"/>
          </a:p>
        </p:txBody>
      </p:sp>
      <p:pic>
        <p:nvPicPr>
          <p:cNvPr id="13" name="Picture 8">
            <a:extLst>
              <a:ext uri="{FF2B5EF4-FFF2-40B4-BE49-F238E27FC236}">
                <a16:creationId xmlns:a16="http://schemas.microsoft.com/office/drawing/2014/main" id="{FD47E414-4BF6-0D41-8EA6-03DE5852A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4">
            <a:extLst>
              <a:ext uri="{FF2B5EF4-FFF2-40B4-BE49-F238E27FC236}">
                <a16:creationId xmlns:a16="http://schemas.microsoft.com/office/drawing/2014/main" id="{853A9B83-2652-CF1E-196A-DEFF06BE2EE5}"/>
              </a:ext>
            </a:extLst>
          </p:cNvPr>
          <p:cNvSpPr txBox="1">
            <a:spLocks/>
          </p:cNvSpPr>
          <p:nvPr/>
        </p:nvSpPr>
        <p:spPr>
          <a:xfrm>
            <a:off x="6754646" y="3030537"/>
            <a:ext cx="4558731"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Further thinking</a:t>
            </a:r>
          </a:p>
          <a:p>
            <a:pPr marL="0" indent="0">
              <a:buNone/>
            </a:pPr>
            <a:r>
              <a:rPr lang="en-GB" b="1" dirty="0"/>
              <a:t>What is the multiplier?</a:t>
            </a:r>
          </a:p>
          <a:p>
            <a:pPr marL="0" indent="0">
              <a:buNone/>
            </a:pPr>
            <a:r>
              <a:rPr lang="en-GB" b="1" dirty="0"/>
              <a:t>Is it STILL greater than 1?</a:t>
            </a:r>
          </a:p>
          <a:p>
            <a:pPr marL="0" indent="0">
              <a:buNone/>
            </a:pPr>
            <a:r>
              <a:rPr lang="en-GB" b="1" dirty="0"/>
              <a:t>Why not?</a:t>
            </a:r>
          </a:p>
          <a:p>
            <a:pPr marL="0" indent="0">
              <a:buNone/>
            </a:pPr>
            <a:endParaRPr lang="en-GB" b="1" dirty="0"/>
          </a:p>
        </p:txBody>
      </p:sp>
    </p:spTree>
    <p:extLst>
      <p:ext uri="{BB962C8B-B14F-4D97-AF65-F5344CB8AC3E}">
        <p14:creationId xmlns:p14="http://schemas.microsoft.com/office/powerpoint/2010/main" val="33192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8E86BCA-B172-457A-73AB-180E2989AB0F}"/>
                  </a:ext>
                </a:extLst>
              </p:cNvPr>
              <p:cNvSpPr>
                <a:spLocks noGrp="1"/>
              </p:cNvSpPr>
              <p:nvPr>
                <p:ph type="body" sz="quarter" idx="11"/>
              </p:nvPr>
            </p:nvSpPr>
            <p:spPr/>
            <p:txBody>
              <a:bodyPr/>
              <a:lstStyle/>
              <a:p>
                <a:r>
                  <a:rPr lang="en-GB" dirty="0"/>
                  <a:t>Solve:</a:t>
                </a:r>
              </a:p>
              <a:p>
                <a:pPr marL="457200" indent="-457200">
                  <a:buFont typeface="+mj-lt"/>
                  <a:buAutoNum type="arabicPeriod"/>
                </a:pPr>
                <a:r>
                  <a:rPr lang="en-GB" b="1" dirty="0"/>
                  <a:t>4(2x + 3) = 20</a:t>
                </a:r>
              </a:p>
              <a:p>
                <a:r>
                  <a:rPr lang="en-GB" dirty="0"/>
                  <a:t>and</a:t>
                </a:r>
              </a:p>
              <a:p>
                <a:pPr marL="457200" indent="-457200">
                  <a:buFont typeface="+mj-lt"/>
                  <a:buAutoNum type="arabicPeriod" startAt="2"/>
                </a:pPr>
                <a14:m>
                  <m:oMath xmlns:m="http://schemas.openxmlformats.org/officeDocument/2006/math">
                    <m:r>
                      <a:rPr lang="en-GB" b="1" dirty="0">
                        <a:latin typeface="Cambria Math" panose="02040503050406030204" pitchFamily="18" charset="0"/>
                      </a:rPr>
                      <m:t>−</m:t>
                    </m:r>
                    <m:r>
                      <a:rPr lang="en-GB" b="1" i="1" dirty="0">
                        <a:latin typeface="Cambria Math" panose="02040503050406030204" pitchFamily="18" charset="0"/>
                      </a:rPr>
                      <m:t>𝟓</m:t>
                    </m:r>
                  </m:oMath>
                </a14:m>
                <a:r>
                  <a:rPr lang="en-GB" b="1" dirty="0"/>
                  <a:t>(3x </a:t>
                </a:r>
                <a14:m>
                  <m:oMath xmlns:m="http://schemas.openxmlformats.org/officeDocument/2006/math">
                    <m:r>
                      <a:rPr lang="en-GB" b="1" dirty="0">
                        <a:latin typeface="Cambria Math" panose="02040503050406030204" pitchFamily="18" charset="0"/>
                      </a:rPr>
                      <m:t>−</m:t>
                    </m:r>
                  </m:oMath>
                </a14:m>
                <a:r>
                  <a:rPr lang="en-GB" b="1" dirty="0"/>
                  <a:t> 1) = 65</a:t>
                </a:r>
              </a:p>
              <a:p>
                <a:endParaRPr lang="en-GB" dirty="0"/>
              </a:p>
              <a:p>
                <a:endParaRPr lang="en-GB" b="1" dirty="0"/>
              </a:p>
            </p:txBody>
          </p:sp>
        </mc:Choice>
        <mc:Fallback xmlns="">
          <p:sp>
            <p:nvSpPr>
              <p:cNvPr id="2" name="Text Placeholder 1">
                <a:extLst>
                  <a:ext uri="{FF2B5EF4-FFF2-40B4-BE49-F238E27FC236}">
                    <a16:creationId xmlns:a16="http://schemas.microsoft.com/office/drawing/2014/main" id="{D8E86BCA-B172-457A-73AB-180E2989AB0F}"/>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2807" t="-2121"/>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45BFA0D3-B989-6284-D3A9-17504A8E20A7}"/>
              </a:ext>
            </a:extLst>
          </p:cNvPr>
          <p:cNvSpPr>
            <a:spLocks noGrp="1"/>
          </p:cNvSpPr>
          <p:nvPr>
            <p:ph type="body" sz="quarter" idx="12"/>
          </p:nvPr>
        </p:nvSpPr>
        <p:spPr/>
        <p:txBody>
          <a:bodyPr/>
          <a:lstStyle/>
          <a:p>
            <a:r>
              <a:rPr lang="en-GB" dirty="0"/>
              <a:t>Write down the value of the gradient and the coordinates of the y-intercept for the line:</a:t>
            </a:r>
          </a:p>
          <a:p>
            <a:endParaRPr lang="en-GB" dirty="0"/>
          </a:p>
          <a:p>
            <a:r>
              <a:rPr lang="en-GB" b="1" dirty="0"/>
              <a:t>      y = -0.25x – 4.5</a:t>
            </a:r>
          </a:p>
        </p:txBody>
      </p:sp>
      <p:sp>
        <p:nvSpPr>
          <p:cNvPr id="4" name="Text Placeholder 3">
            <a:extLst>
              <a:ext uri="{FF2B5EF4-FFF2-40B4-BE49-F238E27FC236}">
                <a16:creationId xmlns:a16="http://schemas.microsoft.com/office/drawing/2014/main" id="{89DB9BBF-57C5-2485-D35F-F93C8C265F20}"/>
              </a:ext>
            </a:extLst>
          </p:cNvPr>
          <p:cNvSpPr>
            <a:spLocks noGrp="1"/>
          </p:cNvSpPr>
          <p:nvPr>
            <p:ph type="body" sz="quarter" idx="13"/>
          </p:nvPr>
        </p:nvSpPr>
        <p:spPr/>
        <p:txBody>
          <a:bodyPr/>
          <a:lstStyle/>
          <a:p>
            <a:r>
              <a:rPr lang="en-GB" dirty="0"/>
              <a:t>Express </a:t>
            </a:r>
            <a:r>
              <a:rPr lang="en-GB" b="1" dirty="0"/>
              <a:t>140</a:t>
            </a:r>
            <a:r>
              <a:rPr lang="en-GB" dirty="0"/>
              <a:t> as the product of its </a:t>
            </a:r>
            <a:r>
              <a:rPr lang="en-GB" b="1" dirty="0"/>
              <a:t>prime factors.</a:t>
            </a:r>
          </a:p>
          <a:p>
            <a:endParaRPr lang="en-GB" dirty="0"/>
          </a:p>
        </p:txBody>
      </p:sp>
      <p:sp>
        <p:nvSpPr>
          <p:cNvPr id="5" name="Text Placeholder 4">
            <a:extLst>
              <a:ext uri="{FF2B5EF4-FFF2-40B4-BE49-F238E27FC236}">
                <a16:creationId xmlns:a16="http://schemas.microsoft.com/office/drawing/2014/main" id="{2A2CED78-78D2-F9C3-B760-4E93759EB69D}"/>
              </a:ext>
            </a:extLst>
          </p:cNvPr>
          <p:cNvSpPr>
            <a:spLocks noGrp="1"/>
          </p:cNvSpPr>
          <p:nvPr>
            <p:ph type="body" sz="quarter" idx="10"/>
          </p:nvPr>
        </p:nvSpPr>
        <p:spPr>
          <a:xfrm>
            <a:off x="425019" y="434384"/>
            <a:ext cx="10415045" cy="488983"/>
          </a:xfrm>
        </p:spPr>
        <p:txBody>
          <a:bodyPr/>
          <a:lstStyle/>
          <a:p>
            <a:r>
              <a:rPr lang="en-GB" sz="3600" b="1" u="sng" dirty="0"/>
              <a:t>Title: Increase and Decrease by Using a Multiplier</a:t>
            </a:r>
          </a:p>
          <a:p>
            <a:endParaRPr lang="en-GB" dirty="0"/>
          </a:p>
        </p:txBody>
      </p:sp>
    </p:spTree>
    <p:extLst>
      <p:ext uri="{BB962C8B-B14F-4D97-AF65-F5344CB8AC3E}">
        <p14:creationId xmlns:p14="http://schemas.microsoft.com/office/powerpoint/2010/main" val="117925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858B-0B0E-73A1-045B-FE264959C5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DC19E-B0B9-C0AC-C558-8546EE25CA6B}"/>
              </a:ext>
            </a:extLst>
          </p:cNvPr>
          <p:cNvSpPr>
            <a:spLocks noGrp="1"/>
          </p:cNvSpPr>
          <p:nvPr>
            <p:ph sz="quarter" idx="4294967295"/>
          </p:nvPr>
        </p:nvSpPr>
        <p:spPr>
          <a:xfrm>
            <a:off x="0" y="115888"/>
            <a:ext cx="4114800" cy="4525962"/>
          </a:xfrm>
          <a:prstGeom prst="rect">
            <a:avLst/>
          </a:prstGeom>
        </p:spPr>
        <p:txBody>
          <a:bodyPr/>
          <a:lstStyle/>
          <a:p>
            <a:pPr marL="0" indent="0" algn="ctr">
              <a:buNone/>
            </a:pPr>
            <a:r>
              <a:rPr lang="en-GB" b="1" dirty="0"/>
              <a:t>I do</a:t>
            </a:r>
            <a:endParaRPr lang="en-GB" sz="2000" dirty="0"/>
          </a:p>
          <a:p>
            <a:pPr marL="0" indent="0">
              <a:buNone/>
            </a:pPr>
            <a:endParaRPr lang="en-GB" dirty="0"/>
          </a:p>
        </p:txBody>
      </p:sp>
      <p:sp>
        <p:nvSpPr>
          <p:cNvPr id="5" name="Content Placeholder 2">
            <a:extLst>
              <a:ext uri="{FF2B5EF4-FFF2-40B4-BE49-F238E27FC236}">
                <a16:creationId xmlns:a16="http://schemas.microsoft.com/office/drawing/2014/main" id="{4828890A-2481-812F-4605-8B4DB88B218E}"/>
              </a:ext>
            </a:extLst>
          </p:cNvPr>
          <p:cNvSpPr txBox="1">
            <a:spLocks/>
          </p:cNvSpPr>
          <p:nvPr/>
        </p:nvSpPr>
        <p:spPr bwMode="auto">
          <a:xfrm>
            <a:off x="6209731" y="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GB" sz="2800" b="1" kern="0" dirty="0">
                <a:solidFill>
                  <a:srgbClr val="000000"/>
                </a:solidFill>
              </a:rPr>
              <a:t>We do</a:t>
            </a:r>
          </a:p>
          <a:p>
            <a:pPr marL="0" indent="0" algn="ctr">
              <a:buNone/>
            </a:pPr>
            <a:endParaRPr lang="en-GB" sz="2800" b="1" kern="0" dirty="0">
              <a:solidFill>
                <a:srgbClr val="000000"/>
              </a:solidFill>
            </a:endParaRPr>
          </a:p>
          <a:p>
            <a:pPr marL="0" indent="0" algn="ctr">
              <a:buNone/>
            </a:pPr>
            <a:endParaRPr lang="en-GB" sz="2800" b="1" kern="0" dirty="0">
              <a:solidFill>
                <a:srgbClr val="000000"/>
              </a:solidFill>
            </a:endParaRPr>
          </a:p>
        </p:txBody>
      </p:sp>
      <p:pic>
        <p:nvPicPr>
          <p:cNvPr id="13" name="Picture 8">
            <a:extLst>
              <a:ext uri="{FF2B5EF4-FFF2-40B4-BE49-F238E27FC236}">
                <a16:creationId xmlns:a16="http://schemas.microsoft.com/office/drawing/2014/main" id="{152205F8-4618-5BE4-4D86-14ACE8BCC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80" y="4926013"/>
            <a:ext cx="1209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FA38C8F9-55C1-DDDB-D367-AFCA52BF5EB2}"/>
              </a:ext>
            </a:extLst>
          </p:cNvPr>
          <p:cNvPicPr>
            <a:picLocks noChangeAspect="1"/>
          </p:cNvPicPr>
          <p:nvPr/>
        </p:nvPicPr>
        <p:blipFill>
          <a:blip r:embed="rId4"/>
          <a:stretch>
            <a:fillRect/>
          </a:stretch>
        </p:blipFill>
        <p:spPr>
          <a:xfrm>
            <a:off x="153580" y="724463"/>
            <a:ext cx="4897988" cy="1997238"/>
          </a:xfrm>
          <a:prstGeom prst="rect">
            <a:avLst/>
          </a:prstGeom>
        </p:spPr>
      </p:pic>
      <p:pic>
        <p:nvPicPr>
          <p:cNvPr id="12" name="Picture 11">
            <a:extLst>
              <a:ext uri="{FF2B5EF4-FFF2-40B4-BE49-F238E27FC236}">
                <a16:creationId xmlns:a16="http://schemas.microsoft.com/office/drawing/2014/main" id="{84E4A8BB-2BB1-58D0-E632-9274DE9893B5}"/>
              </a:ext>
            </a:extLst>
          </p:cNvPr>
          <p:cNvPicPr>
            <a:picLocks noChangeAspect="1"/>
          </p:cNvPicPr>
          <p:nvPr/>
        </p:nvPicPr>
        <p:blipFill>
          <a:blip r:embed="rId5"/>
          <a:stretch>
            <a:fillRect/>
          </a:stretch>
        </p:blipFill>
        <p:spPr>
          <a:xfrm>
            <a:off x="5982270" y="724463"/>
            <a:ext cx="4948979" cy="1997238"/>
          </a:xfrm>
          <a:prstGeom prst="rect">
            <a:avLst/>
          </a:prstGeom>
        </p:spPr>
      </p:pic>
      <p:sp>
        <p:nvSpPr>
          <p:cNvPr id="14" name="Rectangle 13">
            <a:extLst>
              <a:ext uri="{FF2B5EF4-FFF2-40B4-BE49-F238E27FC236}">
                <a16:creationId xmlns:a16="http://schemas.microsoft.com/office/drawing/2014/main" id="{D75A2491-84DA-06EC-E1CD-B22D66CDC467}"/>
              </a:ext>
            </a:extLst>
          </p:cNvPr>
          <p:cNvSpPr/>
          <p:nvPr/>
        </p:nvSpPr>
        <p:spPr>
          <a:xfrm>
            <a:off x="3701845" y="2109019"/>
            <a:ext cx="1343657" cy="383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0B825D4-0304-D53D-ADF8-8DEFB6FC2745}"/>
              </a:ext>
            </a:extLst>
          </p:cNvPr>
          <p:cNvSpPr/>
          <p:nvPr/>
        </p:nvSpPr>
        <p:spPr>
          <a:xfrm>
            <a:off x="9652702" y="2187140"/>
            <a:ext cx="1343657" cy="383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33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6128C-CA5C-6F9C-52C2-614D9BDC94FE}"/>
              </a:ext>
            </a:extLst>
          </p:cNvPr>
          <p:cNvPicPr>
            <a:picLocks noChangeAspect="1"/>
          </p:cNvPicPr>
          <p:nvPr/>
        </p:nvPicPr>
        <p:blipFill>
          <a:blip r:embed="rId2"/>
          <a:stretch>
            <a:fillRect/>
          </a:stretch>
        </p:blipFill>
        <p:spPr>
          <a:xfrm>
            <a:off x="214312" y="881062"/>
            <a:ext cx="11763375" cy="4638675"/>
          </a:xfrm>
          <a:prstGeom prst="rect">
            <a:avLst/>
          </a:prstGeom>
        </p:spPr>
      </p:pic>
      <p:sp>
        <p:nvSpPr>
          <p:cNvPr id="4" name="Rectangle 3">
            <a:extLst>
              <a:ext uri="{FF2B5EF4-FFF2-40B4-BE49-F238E27FC236}">
                <a16:creationId xmlns:a16="http://schemas.microsoft.com/office/drawing/2014/main" id="{09351A70-5090-B564-B718-346A2B4B34E0}"/>
              </a:ext>
            </a:extLst>
          </p:cNvPr>
          <p:cNvSpPr/>
          <p:nvPr/>
        </p:nvSpPr>
        <p:spPr>
          <a:xfrm>
            <a:off x="4762500" y="2476500"/>
            <a:ext cx="1333500" cy="55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E5B3BD5B-2102-BF16-BE13-91CF3B981C52}"/>
              </a:ext>
            </a:extLst>
          </p:cNvPr>
          <p:cNvSpPr/>
          <p:nvPr/>
        </p:nvSpPr>
        <p:spPr>
          <a:xfrm>
            <a:off x="10439400" y="2528888"/>
            <a:ext cx="1333500" cy="55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08B9EC6-B5A0-949C-8ABD-08E2904DF637}"/>
              </a:ext>
            </a:extLst>
          </p:cNvPr>
          <p:cNvSpPr/>
          <p:nvPr/>
        </p:nvSpPr>
        <p:spPr>
          <a:xfrm>
            <a:off x="10644186" y="4776788"/>
            <a:ext cx="1333500" cy="55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D3A1E3F-A65A-ECE6-9BF4-548B8B68E914}"/>
              </a:ext>
            </a:extLst>
          </p:cNvPr>
          <p:cNvSpPr/>
          <p:nvPr/>
        </p:nvSpPr>
        <p:spPr>
          <a:xfrm>
            <a:off x="4667249" y="4776788"/>
            <a:ext cx="1333500" cy="55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4">
            <a:extLst>
              <a:ext uri="{FF2B5EF4-FFF2-40B4-BE49-F238E27FC236}">
                <a16:creationId xmlns:a16="http://schemas.microsoft.com/office/drawing/2014/main" id="{D316A647-3171-26A6-B1BC-9C33770BC351}"/>
              </a:ext>
            </a:extLst>
          </p:cNvPr>
          <p:cNvSpPr txBox="1">
            <a:spLocks/>
          </p:cNvSpPr>
          <p:nvPr/>
        </p:nvSpPr>
        <p:spPr>
          <a:xfrm>
            <a:off x="2553802" y="5713380"/>
            <a:ext cx="7620127" cy="105175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Further thinking: What is the multiplier for each?</a:t>
            </a:r>
          </a:p>
          <a:p>
            <a:pPr marL="0" indent="0">
              <a:buNone/>
            </a:pPr>
            <a:endParaRPr lang="en-GB" b="1" dirty="0"/>
          </a:p>
        </p:txBody>
      </p:sp>
      <p:sp>
        <p:nvSpPr>
          <p:cNvPr id="12" name="Content Placeholder 2">
            <a:extLst>
              <a:ext uri="{FF2B5EF4-FFF2-40B4-BE49-F238E27FC236}">
                <a16:creationId xmlns:a16="http://schemas.microsoft.com/office/drawing/2014/main" id="{FAAF4C33-715D-156D-FEAB-76C60BA8F508}"/>
              </a:ext>
            </a:extLst>
          </p:cNvPr>
          <p:cNvSpPr txBox="1">
            <a:spLocks/>
          </p:cNvSpPr>
          <p:nvPr/>
        </p:nvSpPr>
        <p:spPr>
          <a:xfrm>
            <a:off x="0" y="115888"/>
            <a:ext cx="4114800"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a:t>On your whiteboards</a:t>
            </a:r>
            <a:endParaRPr lang="en-GB" sz="200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1009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D58E8-4230-87DD-C363-8B5BE11CF826}"/>
              </a:ext>
            </a:extLst>
          </p:cNvPr>
          <p:cNvPicPr>
            <a:picLocks noChangeAspect="1"/>
          </p:cNvPicPr>
          <p:nvPr/>
        </p:nvPicPr>
        <p:blipFill>
          <a:blip r:embed="rId2"/>
          <a:stretch>
            <a:fillRect/>
          </a:stretch>
        </p:blipFill>
        <p:spPr>
          <a:xfrm>
            <a:off x="1337340" y="610367"/>
            <a:ext cx="6715125" cy="5076825"/>
          </a:xfrm>
          <a:prstGeom prst="rect">
            <a:avLst/>
          </a:prstGeom>
        </p:spPr>
      </p:pic>
      <p:sp>
        <p:nvSpPr>
          <p:cNvPr id="4" name="Content Placeholder 2">
            <a:extLst>
              <a:ext uri="{FF2B5EF4-FFF2-40B4-BE49-F238E27FC236}">
                <a16:creationId xmlns:a16="http://schemas.microsoft.com/office/drawing/2014/main" id="{8BBB5458-595A-E741-2E44-F5D7E9EF61ED}"/>
              </a:ext>
            </a:extLst>
          </p:cNvPr>
          <p:cNvSpPr txBox="1">
            <a:spLocks/>
          </p:cNvSpPr>
          <p:nvPr/>
        </p:nvSpPr>
        <p:spPr>
          <a:xfrm>
            <a:off x="0" y="115888"/>
            <a:ext cx="7167716"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Working on the worksheet…</a:t>
            </a:r>
            <a:endParaRPr lang="en-GB" sz="20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62266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529CC-436B-9A63-C6D7-19667B6DBCCA}"/>
              </a:ext>
            </a:extLst>
          </p:cNvPr>
          <p:cNvPicPr>
            <a:picLocks noChangeAspect="1"/>
          </p:cNvPicPr>
          <p:nvPr/>
        </p:nvPicPr>
        <p:blipFill>
          <a:blip r:embed="rId2"/>
          <a:stretch>
            <a:fillRect/>
          </a:stretch>
        </p:blipFill>
        <p:spPr>
          <a:xfrm>
            <a:off x="1227956" y="443374"/>
            <a:ext cx="6638925" cy="5086350"/>
          </a:xfrm>
          <a:prstGeom prst="rect">
            <a:avLst/>
          </a:prstGeom>
        </p:spPr>
      </p:pic>
      <p:sp>
        <p:nvSpPr>
          <p:cNvPr id="4" name="Content Placeholder 2">
            <a:extLst>
              <a:ext uri="{FF2B5EF4-FFF2-40B4-BE49-F238E27FC236}">
                <a16:creationId xmlns:a16="http://schemas.microsoft.com/office/drawing/2014/main" id="{7FF4A724-480F-350E-886A-C32E4A59F6AD}"/>
              </a:ext>
            </a:extLst>
          </p:cNvPr>
          <p:cNvSpPr txBox="1">
            <a:spLocks/>
          </p:cNvSpPr>
          <p:nvPr/>
        </p:nvSpPr>
        <p:spPr>
          <a:xfrm>
            <a:off x="0" y="115888"/>
            <a:ext cx="7167716"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Answers</a:t>
            </a:r>
            <a:endParaRPr lang="en-GB" sz="20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89852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047D8-68DF-710B-327A-155AE17323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6EA24D-473E-F7F8-CB9F-32551564A30E}"/>
              </a:ext>
            </a:extLst>
          </p:cNvPr>
          <p:cNvPicPr>
            <a:picLocks noChangeAspect="1"/>
          </p:cNvPicPr>
          <p:nvPr/>
        </p:nvPicPr>
        <p:blipFill>
          <a:blip r:embed="rId2"/>
          <a:stretch>
            <a:fillRect/>
          </a:stretch>
        </p:blipFill>
        <p:spPr>
          <a:xfrm>
            <a:off x="1227956" y="443374"/>
            <a:ext cx="6638925" cy="5086350"/>
          </a:xfrm>
          <a:prstGeom prst="rect">
            <a:avLst/>
          </a:prstGeom>
        </p:spPr>
      </p:pic>
      <p:sp>
        <p:nvSpPr>
          <p:cNvPr id="4" name="Content Placeholder 2">
            <a:extLst>
              <a:ext uri="{FF2B5EF4-FFF2-40B4-BE49-F238E27FC236}">
                <a16:creationId xmlns:a16="http://schemas.microsoft.com/office/drawing/2014/main" id="{C6534445-0C73-043A-FDC5-D01953324C84}"/>
              </a:ext>
            </a:extLst>
          </p:cNvPr>
          <p:cNvSpPr txBox="1">
            <a:spLocks/>
          </p:cNvSpPr>
          <p:nvPr/>
        </p:nvSpPr>
        <p:spPr>
          <a:xfrm>
            <a:off x="0" y="115888"/>
            <a:ext cx="7167716"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Answers</a:t>
            </a:r>
            <a:endParaRPr lang="en-GB" sz="2000" dirty="0"/>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5B6B1BDF-C76D-70D4-00D3-7CB0A7F7B231}"/>
              </a:ext>
            </a:extLst>
          </p:cNvPr>
          <p:cNvPicPr>
            <a:picLocks noChangeAspect="1"/>
          </p:cNvPicPr>
          <p:nvPr/>
        </p:nvPicPr>
        <p:blipFill>
          <a:blip r:embed="rId3"/>
          <a:stretch>
            <a:fillRect/>
          </a:stretch>
        </p:blipFill>
        <p:spPr>
          <a:xfrm>
            <a:off x="1237481" y="1094249"/>
            <a:ext cx="6629400" cy="4505325"/>
          </a:xfrm>
          <a:prstGeom prst="rect">
            <a:avLst/>
          </a:prstGeom>
        </p:spPr>
      </p:pic>
    </p:spTree>
    <p:extLst>
      <p:ext uri="{BB962C8B-B14F-4D97-AF65-F5344CB8AC3E}">
        <p14:creationId xmlns:p14="http://schemas.microsoft.com/office/powerpoint/2010/main" val="178794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596B-62F6-E5BB-61B8-A0EA2FCAB44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B4C48A-5F84-5F19-56F9-B7BF3AE4E500}"/>
              </a:ext>
            </a:extLst>
          </p:cNvPr>
          <p:cNvSpPr txBox="1">
            <a:spLocks/>
          </p:cNvSpPr>
          <p:nvPr/>
        </p:nvSpPr>
        <p:spPr>
          <a:xfrm>
            <a:off x="0" y="115888"/>
            <a:ext cx="7167716"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Challenge</a:t>
            </a:r>
            <a:endParaRPr lang="en-GB" sz="2000" dirty="0"/>
          </a:p>
          <a:p>
            <a:pPr marL="0" indent="0">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64C2F05C-63DA-1E37-E9C1-48BD490BAA4A}"/>
              </a:ext>
            </a:extLst>
          </p:cNvPr>
          <p:cNvPicPr>
            <a:picLocks noChangeAspect="1"/>
          </p:cNvPicPr>
          <p:nvPr/>
        </p:nvPicPr>
        <p:blipFill>
          <a:blip r:embed="rId2"/>
          <a:stretch>
            <a:fillRect/>
          </a:stretch>
        </p:blipFill>
        <p:spPr>
          <a:xfrm>
            <a:off x="1477604" y="552910"/>
            <a:ext cx="5395143" cy="5201732"/>
          </a:xfrm>
          <a:prstGeom prst="rect">
            <a:avLst/>
          </a:prstGeom>
        </p:spPr>
      </p:pic>
    </p:spTree>
    <p:extLst>
      <p:ext uri="{BB962C8B-B14F-4D97-AF65-F5344CB8AC3E}">
        <p14:creationId xmlns:p14="http://schemas.microsoft.com/office/powerpoint/2010/main" val="396217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C34F-2F1E-86A7-3E22-7E342C14D57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DFAEA1-54F8-17A4-7378-395914749140}"/>
              </a:ext>
            </a:extLst>
          </p:cNvPr>
          <p:cNvSpPr txBox="1">
            <a:spLocks/>
          </p:cNvSpPr>
          <p:nvPr/>
        </p:nvSpPr>
        <p:spPr>
          <a:xfrm>
            <a:off x="0" y="115888"/>
            <a:ext cx="7167716"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Challenge</a:t>
            </a:r>
            <a:endParaRPr lang="en-GB" sz="2000" dirty="0"/>
          </a:p>
          <a:p>
            <a:pPr marL="0" indent="0">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B4A65041-B982-28D3-B9EB-0422E2A394BD}"/>
              </a:ext>
            </a:extLst>
          </p:cNvPr>
          <p:cNvPicPr>
            <a:picLocks noChangeAspect="1"/>
          </p:cNvPicPr>
          <p:nvPr/>
        </p:nvPicPr>
        <p:blipFill>
          <a:blip r:embed="rId2"/>
          <a:stretch>
            <a:fillRect/>
          </a:stretch>
        </p:blipFill>
        <p:spPr>
          <a:xfrm>
            <a:off x="1477604" y="552910"/>
            <a:ext cx="5395143" cy="5201732"/>
          </a:xfrm>
          <a:prstGeom prst="rect">
            <a:avLst/>
          </a:prstGeom>
        </p:spPr>
      </p:pic>
      <p:pic>
        <p:nvPicPr>
          <p:cNvPr id="8" name="Picture 7">
            <a:extLst>
              <a:ext uri="{FF2B5EF4-FFF2-40B4-BE49-F238E27FC236}">
                <a16:creationId xmlns:a16="http://schemas.microsoft.com/office/drawing/2014/main" id="{F00AEE34-523C-2B18-2BDC-8F95ED9094A4}"/>
              </a:ext>
            </a:extLst>
          </p:cNvPr>
          <p:cNvPicPr>
            <a:picLocks noChangeAspect="1"/>
          </p:cNvPicPr>
          <p:nvPr/>
        </p:nvPicPr>
        <p:blipFill>
          <a:blip r:embed="rId3"/>
          <a:stretch>
            <a:fillRect/>
          </a:stretch>
        </p:blipFill>
        <p:spPr>
          <a:xfrm>
            <a:off x="7167716" y="744492"/>
            <a:ext cx="3848100" cy="5010150"/>
          </a:xfrm>
          <a:prstGeom prst="rect">
            <a:avLst/>
          </a:prstGeom>
        </p:spPr>
      </p:pic>
      <p:sp>
        <p:nvSpPr>
          <p:cNvPr id="9" name="Content Placeholder 2">
            <a:extLst>
              <a:ext uri="{FF2B5EF4-FFF2-40B4-BE49-F238E27FC236}">
                <a16:creationId xmlns:a16="http://schemas.microsoft.com/office/drawing/2014/main" id="{6184F5B2-2D90-ADCF-F152-4A229460A6CA}"/>
              </a:ext>
            </a:extLst>
          </p:cNvPr>
          <p:cNvSpPr txBox="1">
            <a:spLocks/>
          </p:cNvSpPr>
          <p:nvPr/>
        </p:nvSpPr>
        <p:spPr>
          <a:xfrm>
            <a:off x="8551299" y="133453"/>
            <a:ext cx="2163097" cy="4525962"/>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Font typeface="Arial" panose="020B0604020202020204" pitchFamily="34" charset="0"/>
              <a:buNone/>
            </a:pPr>
            <a:r>
              <a:rPr lang="en-GB" b="1" dirty="0"/>
              <a:t>Answers</a:t>
            </a:r>
            <a:endParaRPr lang="en-GB" sz="20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41922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5E8D-964B-97E8-EED9-1B2569FFDFF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64E6200-3FE2-0F23-0F2B-C192324D7374}"/>
                  </a:ext>
                </a:extLst>
              </p:cNvPr>
              <p:cNvSpPr>
                <a:spLocks noGrp="1"/>
              </p:cNvSpPr>
              <p:nvPr>
                <p:ph type="body" sz="quarter" idx="11"/>
              </p:nvPr>
            </p:nvSpPr>
            <p:spPr/>
            <p:txBody>
              <a:bodyPr/>
              <a:lstStyle/>
              <a:p>
                <a:r>
                  <a:rPr lang="en-GB" dirty="0"/>
                  <a:t>Solve:</a:t>
                </a:r>
              </a:p>
              <a:p>
                <a:pPr marL="457200" indent="-457200">
                  <a:buFont typeface="+mj-lt"/>
                  <a:buAutoNum type="arabicPeriod"/>
                </a:pPr>
                <a:r>
                  <a:rPr lang="en-GB" b="1" dirty="0"/>
                  <a:t>4(2x + 3) = 20    </a:t>
                </a:r>
                <a:r>
                  <a:rPr lang="en-GB" b="1" dirty="0">
                    <a:solidFill>
                      <a:srgbClr val="FF0000"/>
                    </a:solidFill>
                  </a:rPr>
                  <a:t>x = 2</a:t>
                </a:r>
              </a:p>
              <a:p>
                <a:r>
                  <a:rPr lang="en-GB" dirty="0"/>
                  <a:t>and</a:t>
                </a:r>
              </a:p>
              <a:p>
                <a:pPr marL="457200" indent="-457200">
                  <a:buFont typeface="+mj-lt"/>
                  <a:buAutoNum type="arabicPeriod" startAt="2"/>
                </a:pPr>
                <a14:m>
                  <m:oMath xmlns:m="http://schemas.openxmlformats.org/officeDocument/2006/math">
                    <m:r>
                      <a:rPr lang="en-GB" b="1" dirty="0">
                        <a:latin typeface="Cambria Math" panose="02040503050406030204" pitchFamily="18" charset="0"/>
                      </a:rPr>
                      <m:t>−</m:t>
                    </m:r>
                    <m:r>
                      <a:rPr lang="en-GB" b="1" i="1" dirty="0">
                        <a:latin typeface="Cambria Math" panose="02040503050406030204" pitchFamily="18" charset="0"/>
                      </a:rPr>
                      <m:t>𝟓</m:t>
                    </m:r>
                  </m:oMath>
                </a14:m>
                <a:r>
                  <a:rPr lang="en-GB" b="1" dirty="0"/>
                  <a:t>(3x </a:t>
                </a:r>
                <a14:m>
                  <m:oMath xmlns:m="http://schemas.openxmlformats.org/officeDocument/2006/math">
                    <m:r>
                      <a:rPr lang="en-GB" b="1" dirty="0">
                        <a:latin typeface="Cambria Math" panose="02040503050406030204" pitchFamily="18" charset="0"/>
                      </a:rPr>
                      <m:t>−</m:t>
                    </m:r>
                  </m:oMath>
                </a14:m>
                <a:r>
                  <a:rPr lang="en-GB" b="1" dirty="0"/>
                  <a:t> 1) = 65 </a:t>
                </a:r>
                <a:r>
                  <a:rPr lang="en-GB" b="1" dirty="0">
                    <a:solidFill>
                      <a:srgbClr val="FF0000"/>
                    </a:solidFill>
                  </a:rPr>
                  <a:t>x = -4</a:t>
                </a:r>
              </a:p>
              <a:p>
                <a:endParaRPr lang="en-GB" dirty="0"/>
              </a:p>
              <a:p>
                <a:endParaRPr lang="en-GB" b="1" dirty="0"/>
              </a:p>
            </p:txBody>
          </p:sp>
        </mc:Choice>
        <mc:Fallback xmlns="">
          <p:sp>
            <p:nvSpPr>
              <p:cNvPr id="2" name="Text Placeholder 1">
                <a:extLst>
                  <a:ext uri="{FF2B5EF4-FFF2-40B4-BE49-F238E27FC236}">
                    <a16:creationId xmlns:a16="http://schemas.microsoft.com/office/drawing/2014/main" id="{E64E6200-3FE2-0F23-0F2B-C192324D7374}"/>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2807" t="-2121" r="-175"/>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86240FA0-E538-7FFC-9712-9F1F73FE4207}"/>
              </a:ext>
            </a:extLst>
          </p:cNvPr>
          <p:cNvSpPr>
            <a:spLocks noGrp="1"/>
          </p:cNvSpPr>
          <p:nvPr>
            <p:ph type="body" sz="quarter" idx="12"/>
          </p:nvPr>
        </p:nvSpPr>
        <p:spPr/>
        <p:txBody>
          <a:bodyPr/>
          <a:lstStyle/>
          <a:p>
            <a:r>
              <a:rPr lang="en-GB" dirty="0"/>
              <a:t>Write down the value of the gradient and the coordinates of the y-intercept for the line:</a:t>
            </a:r>
          </a:p>
          <a:p>
            <a:endParaRPr lang="en-GB" dirty="0"/>
          </a:p>
          <a:p>
            <a:r>
              <a:rPr lang="en-GB" b="1" dirty="0"/>
              <a:t>      y = -0.25x – 4.5</a:t>
            </a:r>
          </a:p>
          <a:p>
            <a:r>
              <a:rPr lang="en-GB" b="1" dirty="0">
                <a:solidFill>
                  <a:srgbClr val="FF0000"/>
                </a:solidFill>
              </a:rPr>
              <a:t>Gradient = -0.25</a:t>
            </a:r>
          </a:p>
          <a:p>
            <a:r>
              <a:rPr lang="en-GB" b="1" dirty="0">
                <a:solidFill>
                  <a:srgbClr val="FF0000"/>
                </a:solidFill>
              </a:rPr>
              <a:t>Y-intercept at (0,-4.5)</a:t>
            </a:r>
          </a:p>
        </p:txBody>
      </p:sp>
      <p:sp>
        <p:nvSpPr>
          <p:cNvPr id="4" name="Text Placeholder 3">
            <a:extLst>
              <a:ext uri="{FF2B5EF4-FFF2-40B4-BE49-F238E27FC236}">
                <a16:creationId xmlns:a16="http://schemas.microsoft.com/office/drawing/2014/main" id="{C91B3F49-6694-BD27-2878-0DD6A3D6FB60}"/>
              </a:ext>
            </a:extLst>
          </p:cNvPr>
          <p:cNvSpPr>
            <a:spLocks noGrp="1"/>
          </p:cNvSpPr>
          <p:nvPr>
            <p:ph type="body" sz="quarter" idx="13"/>
          </p:nvPr>
        </p:nvSpPr>
        <p:spPr/>
        <p:txBody>
          <a:bodyPr/>
          <a:lstStyle/>
          <a:p>
            <a:r>
              <a:rPr lang="en-GB" dirty="0"/>
              <a:t>Express </a:t>
            </a:r>
            <a:r>
              <a:rPr lang="en-GB" b="1" dirty="0"/>
              <a:t>140</a:t>
            </a:r>
            <a:r>
              <a:rPr lang="en-GB" dirty="0"/>
              <a:t> as the product of its </a:t>
            </a:r>
            <a:r>
              <a:rPr lang="en-GB" b="1" dirty="0"/>
              <a:t>prime factors.</a:t>
            </a:r>
          </a:p>
          <a:p>
            <a:endParaRPr lang="en-GB" b="1" dirty="0"/>
          </a:p>
          <a:p>
            <a:endParaRPr lang="en-GB" b="1" dirty="0"/>
          </a:p>
          <a:p>
            <a:r>
              <a:rPr lang="en-GB" b="1" dirty="0">
                <a:solidFill>
                  <a:srgbClr val="FF0000"/>
                </a:solidFill>
              </a:rPr>
              <a:t>        2 x 2 x 5 x 7</a:t>
            </a:r>
          </a:p>
          <a:p>
            <a:r>
              <a:rPr lang="en-GB" b="1" dirty="0">
                <a:solidFill>
                  <a:srgbClr val="FF0000"/>
                </a:solidFill>
              </a:rPr>
              <a:t>        = 2</a:t>
            </a:r>
            <a:r>
              <a:rPr lang="en-GB" b="1" baseline="30000" dirty="0">
                <a:solidFill>
                  <a:srgbClr val="FF0000"/>
                </a:solidFill>
              </a:rPr>
              <a:t>2 </a:t>
            </a:r>
            <a:r>
              <a:rPr lang="en-GB" b="1" dirty="0">
                <a:solidFill>
                  <a:srgbClr val="FF0000"/>
                </a:solidFill>
              </a:rPr>
              <a:t>x 5 x 7</a:t>
            </a:r>
          </a:p>
          <a:p>
            <a:endParaRPr lang="en-GB" dirty="0"/>
          </a:p>
        </p:txBody>
      </p:sp>
      <p:sp>
        <p:nvSpPr>
          <p:cNvPr id="5" name="Text Placeholder 4">
            <a:extLst>
              <a:ext uri="{FF2B5EF4-FFF2-40B4-BE49-F238E27FC236}">
                <a16:creationId xmlns:a16="http://schemas.microsoft.com/office/drawing/2014/main" id="{097DCF5C-3F2C-4157-09E2-6B9250B4E01F}"/>
              </a:ext>
            </a:extLst>
          </p:cNvPr>
          <p:cNvSpPr>
            <a:spLocks noGrp="1"/>
          </p:cNvSpPr>
          <p:nvPr>
            <p:ph type="body" sz="quarter" idx="10"/>
          </p:nvPr>
        </p:nvSpPr>
        <p:spPr>
          <a:xfrm>
            <a:off x="425019" y="434384"/>
            <a:ext cx="10415045" cy="488983"/>
          </a:xfrm>
        </p:spPr>
        <p:txBody>
          <a:bodyPr/>
          <a:lstStyle/>
          <a:p>
            <a:r>
              <a:rPr lang="en-GB" sz="3600" b="1" u="sng" dirty="0"/>
              <a:t>Title: Increase and Decrease by Using a Multiplier</a:t>
            </a:r>
          </a:p>
          <a:p>
            <a:endParaRPr lang="en-GB" dirty="0"/>
          </a:p>
        </p:txBody>
      </p:sp>
    </p:spTree>
    <p:extLst>
      <p:ext uri="{BB962C8B-B14F-4D97-AF65-F5344CB8AC3E}">
        <p14:creationId xmlns:p14="http://schemas.microsoft.com/office/powerpoint/2010/main" val="287882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4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22E827-C6B4-2E5E-1675-560D85B2C835}"/>
              </a:ext>
            </a:extLst>
          </p:cNvPr>
          <p:cNvSpPr>
            <a:spLocks noGrp="1"/>
          </p:cNvSpPr>
          <p:nvPr>
            <p:ph type="body" sz="quarter" idx="11"/>
          </p:nvPr>
        </p:nvSpPr>
        <p:spPr/>
        <p:txBody>
          <a:bodyPr/>
          <a:lstStyle/>
          <a:p>
            <a:r>
              <a:rPr lang="en-GB" dirty="0"/>
              <a:t>Connecting Back:</a:t>
            </a:r>
          </a:p>
          <a:p>
            <a:endParaRPr lang="en-GB" dirty="0"/>
          </a:p>
        </p:txBody>
      </p:sp>
      <p:sp>
        <p:nvSpPr>
          <p:cNvPr id="5" name="Text Placeholder 4">
            <a:extLst>
              <a:ext uri="{FF2B5EF4-FFF2-40B4-BE49-F238E27FC236}">
                <a16:creationId xmlns:a16="http://schemas.microsoft.com/office/drawing/2014/main" id="{A996815A-3F10-536F-3D42-B20658FB6C7F}"/>
              </a:ext>
            </a:extLst>
          </p:cNvPr>
          <p:cNvSpPr>
            <a:spLocks noGrp="1"/>
          </p:cNvSpPr>
          <p:nvPr>
            <p:ph type="body" sz="quarter" idx="10"/>
          </p:nvPr>
        </p:nvSpPr>
        <p:spPr>
          <a:xfrm>
            <a:off x="425019" y="434384"/>
            <a:ext cx="10415045" cy="488983"/>
          </a:xfrm>
        </p:spPr>
        <p:txBody>
          <a:bodyPr/>
          <a:lstStyle/>
          <a:p>
            <a:r>
              <a:rPr lang="en-GB" sz="3600" b="1" u="sng" dirty="0"/>
              <a:t>Title: Increase and Decrease by Using a Multiplier</a:t>
            </a:r>
          </a:p>
          <a:p>
            <a:endParaRPr lang="en-GB" dirty="0"/>
          </a:p>
        </p:txBody>
      </p:sp>
      <p:pic>
        <p:nvPicPr>
          <p:cNvPr id="7" name="Picture 6">
            <a:extLst>
              <a:ext uri="{FF2B5EF4-FFF2-40B4-BE49-F238E27FC236}">
                <a16:creationId xmlns:a16="http://schemas.microsoft.com/office/drawing/2014/main" id="{94EB00D9-96E5-0D3F-C563-CA38139E3CC9}"/>
              </a:ext>
            </a:extLst>
          </p:cNvPr>
          <p:cNvPicPr>
            <a:picLocks noChangeAspect="1"/>
          </p:cNvPicPr>
          <p:nvPr/>
        </p:nvPicPr>
        <p:blipFill>
          <a:blip r:embed="rId2"/>
          <a:stretch>
            <a:fillRect/>
          </a:stretch>
        </p:blipFill>
        <p:spPr>
          <a:xfrm>
            <a:off x="2884303" y="1486275"/>
            <a:ext cx="8663683" cy="4433767"/>
          </a:xfrm>
          <a:prstGeom prst="rect">
            <a:avLst/>
          </a:prstGeom>
        </p:spPr>
      </p:pic>
    </p:spTree>
    <p:extLst>
      <p:ext uri="{BB962C8B-B14F-4D97-AF65-F5344CB8AC3E}">
        <p14:creationId xmlns:p14="http://schemas.microsoft.com/office/powerpoint/2010/main" val="231693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68F39-0A51-B2FE-6F28-9533906EB1A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A8B7DC1-331F-B066-3995-4EC30C906209}"/>
              </a:ext>
            </a:extLst>
          </p:cNvPr>
          <p:cNvPicPr>
            <a:picLocks noChangeAspect="1"/>
          </p:cNvPicPr>
          <p:nvPr/>
        </p:nvPicPr>
        <p:blipFill>
          <a:blip r:embed="rId2"/>
          <a:stretch>
            <a:fillRect/>
          </a:stretch>
        </p:blipFill>
        <p:spPr>
          <a:xfrm>
            <a:off x="2974259" y="1557611"/>
            <a:ext cx="8455742" cy="4374236"/>
          </a:xfrm>
          <a:prstGeom prst="rect">
            <a:avLst/>
          </a:prstGeom>
        </p:spPr>
      </p:pic>
      <p:sp>
        <p:nvSpPr>
          <p:cNvPr id="3" name="Text Placeholder 2">
            <a:extLst>
              <a:ext uri="{FF2B5EF4-FFF2-40B4-BE49-F238E27FC236}">
                <a16:creationId xmlns:a16="http://schemas.microsoft.com/office/drawing/2014/main" id="{2F108F96-9D8E-8B85-7A3C-5E43ACC1F8B5}"/>
              </a:ext>
            </a:extLst>
          </p:cNvPr>
          <p:cNvSpPr>
            <a:spLocks noGrp="1"/>
          </p:cNvSpPr>
          <p:nvPr>
            <p:ph type="body" sz="quarter" idx="11"/>
          </p:nvPr>
        </p:nvSpPr>
        <p:spPr/>
        <p:txBody>
          <a:bodyPr/>
          <a:lstStyle/>
          <a:p>
            <a:r>
              <a:rPr lang="en-GB" dirty="0"/>
              <a:t>Connecting Back:</a:t>
            </a:r>
          </a:p>
          <a:p>
            <a:endParaRPr lang="en-GB" dirty="0"/>
          </a:p>
        </p:txBody>
      </p:sp>
      <p:sp>
        <p:nvSpPr>
          <p:cNvPr id="5" name="Text Placeholder 4">
            <a:extLst>
              <a:ext uri="{FF2B5EF4-FFF2-40B4-BE49-F238E27FC236}">
                <a16:creationId xmlns:a16="http://schemas.microsoft.com/office/drawing/2014/main" id="{A30027BF-6112-DC2B-14F7-D4E7A615D091}"/>
              </a:ext>
            </a:extLst>
          </p:cNvPr>
          <p:cNvSpPr>
            <a:spLocks noGrp="1"/>
          </p:cNvSpPr>
          <p:nvPr>
            <p:ph type="body" sz="quarter" idx="10"/>
          </p:nvPr>
        </p:nvSpPr>
        <p:spPr>
          <a:xfrm>
            <a:off x="425019" y="434384"/>
            <a:ext cx="10415045" cy="488983"/>
          </a:xfrm>
        </p:spPr>
        <p:txBody>
          <a:bodyPr/>
          <a:lstStyle/>
          <a:p>
            <a:r>
              <a:rPr lang="en-GB" sz="3600" b="1" u="sng" dirty="0"/>
              <a:t>Title: Increase and Decrease by Using a Multiplier</a:t>
            </a:r>
          </a:p>
          <a:p>
            <a:endParaRPr lang="en-GB" dirty="0"/>
          </a:p>
        </p:txBody>
      </p:sp>
    </p:spTree>
    <p:extLst>
      <p:ext uri="{BB962C8B-B14F-4D97-AF65-F5344CB8AC3E}">
        <p14:creationId xmlns:p14="http://schemas.microsoft.com/office/powerpoint/2010/main" val="157993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83E538-9DE1-582A-951F-194AAF4AA3C3}"/>
              </a:ext>
            </a:extLst>
          </p:cNvPr>
          <p:cNvPicPr>
            <a:picLocks noChangeAspect="1"/>
          </p:cNvPicPr>
          <p:nvPr/>
        </p:nvPicPr>
        <p:blipFill>
          <a:blip r:embed="rId2"/>
          <a:stretch>
            <a:fillRect/>
          </a:stretch>
        </p:blipFill>
        <p:spPr>
          <a:xfrm>
            <a:off x="1354700" y="1198768"/>
            <a:ext cx="8113763" cy="3749874"/>
          </a:xfrm>
          <a:prstGeom prst="rect">
            <a:avLst/>
          </a:prstGeom>
        </p:spPr>
      </p:pic>
      <p:sp>
        <p:nvSpPr>
          <p:cNvPr id="4" name="Text Placeholder 4">
            <a:extLst>
              <a:ext uri="{FF2B5EF4-FFF2-40B4-BE49-F238E27FC236}">
                <a16:creationId xmlns:a16="http://schemas.microsoft.com/office/drawing/2014/main" id="{B35CEAF1-7E08-9CAF-EA3E-1DD23D41406C}"/>
              </a:ext>
            </a:extLst>
          </p:cNvPr>
          <p:cNvSpPr txBox="1">
            <a:spLocks/>
          </p:cNvSpPr>
          <p:nvPr/>
        </p:nvSpPr>
        <p:spPr>
          <a:xfrm>
            <a:off x="1708130" y="3687018"/>
            <a:ext cx="607367"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FF0000"/>
                </a:solidFill>
              </a:rPr>
              <a:t>A</a:t>
            </a:r>
          </a:p>
        </p:txBody>
      </p:sp>
      <p:sp>
        <p:nvSpPr>
          <p:cNvPr id="5" name="Text Placeholder 4">
            <a:extLst>
              <a:ext uri="{FF2B5EF4-FFF2-40B4-BE49-F238E27FC236}">
                <a16:creationId xmlns:a16="http://schemas.microsoft.com/office/drawing/2014/main" id="{FB636CC7-47A6-F949-133F-5B891F2DD49A}"/>
              </a:ext>
            </a:extLst>
          </p:cNvPr>
          <p:cNvSpPr txBox="1">
            <a:spLocks/>
          </p:cNvSpPr>
          <p:nvPr/>
        </p:nvSpPr>
        <p:spPr>
          <a:xfrm>
            <a:off x="5411581" y="2773176"/>
            <a:ext cx="454967"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FF0000"/>
                </a:solidFill>
              </a:rPr>
              <a:t>B</a:t>
            </a:r>
          </a:p>
        </p:txBody>
      </p:sp>
      <p:sp>
        <p:nvSpPr>
          <p:cNvPr id="6" name="Arrow: Curved Down 5">
            <a:extLst>
              <a:ext uri="{FF2B5EF4-FFF2-40B4-BE49-F238E27FC236}">
                <a16:creationId xmlns:a16="http://schemas.microsoft.com/office/drawing/2014/main" id="{0B7BDB86-ACE5-C4D2-25FA-1782019071E0}"/>
              </a:ext>
            </a:extLst>
          </p:cNvPr>
          <p:cNvSpPr/>
          <p:nvPr/>
        </p:nvSpPr>
        <p:spPr>
          <a:xfrm>
            <a:off x="2723537" y="2515158"/>
            <a:ext cx="2506149" cy="107655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 Placeholder 4">
            <a:extLst>
              <a:ext uri="{FF2B5EF4-FFF2-40B4-BE49-F238E27FC236}">
                <a16:creationId xmlns:a16="http://schemas.microsoft.com/office/drawing/2014/main" id="{2031F795-1763-FE4C-824F-DCFCACEF7609}"/>
              </a:ext>
            </a:extLst>
          </p:cNvPr>
          <p:cNvSpPr txBox="1">
            <a:spLocks/>
          </p:cNvSpPr>
          <p:nvPr/>
        </p:nvSpPr>
        <p:spPr>
          <a:xfrm>
            <a:off x="2315497" y="2062716"/>
            <a:ext cx="2855644"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0070C0"/>
                </a:solidFill>
              </a:rPr>
              <a:t>x Scale Factor</a:t>
            </a:r>
          </a:p>
        </p:txBody>
      </p:sp>
      <p:sp>
        <p:nvSpPr>
          <p:cNvPr id="8" name="Text Placeholder 4">
            <a:extLst>
              <a:ext uri="{FF2B5EF4-FFF2-40B4-BE49-F238E27FC236}">
                <a16:creationId xmlns:a16="http://schemas.microsoft.com/office/drawing/2014/main" id="{32CCB16C-F13E-FCA4-3FDB-DFBD735224C3}"/>
              </a:ext>
            </a:extLst>
          </p:cNvPr>
          <p:cNvSpPr txBox="1">
            <a:spLocks/>
          </p:cNvSpPr>
          <p:nvPr/>
        </p:nvSpPr>
        <p:spPr>
          <a:xfrm>
            <a:off x="584769" y="189750"/>
            <a:ext cx="10108590"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To linearly enlarge triangle A to triangle B we must multiply by a </a:t>
            </a:r>
            <a:r>
              <a:rPr lang="en-GB" b="1" dirty="0">
                <a:solidFill>
                  <a:srgbClr val="0070C0"/>
                </a:solidFill>
              </a:rPr>
              <a:t>Scale Factor</a:t>
            </a:r>
            <a:r>
              <a:rPr lang="en-GB" b="1" dirty="0"/>
              <a:t>. What is that </a:t>
            </a:r>
            <a:r>
              <a:rPr lang="en-GB" b="1" dirty="0">
                <a:solidFill>
                  <a:srgbClr val="0070C0"/>
                </a:solidFill>
              </a:rPr>
              <a:t>Scale Factor</a:t>
            </a:r>
            <a:r>
              <a:rPr lang="en-GB" b="1" dirty="0"/>
              <a:t>?</a:t>
            </a:r>
          </a:p>
          <a:p>
            <a:pPr marL="0" indent="0">
              <a:buNone/>
            </a:pPr>
            <a:r>
              <a:rPr lang="en-GB" b="1" dirty="0"/>
              <a:t>How did you find it?</a:t>
            </a:r>
          </a:p>
          <a:p>
            <a:pPr marL="0" indent="0">
              <a:buNone/>
            </a:pPr>
            <a:r>
              <a:rPr lang="en-GB" b="1" dirty="0"/>
              <a:t>How do you know that it is correct?</a:t>
            </a:r>
          </a:p>
        </p:txBody>
      </p:sp>
    </p:spTree>
    <p:extLst>
      <p:ext uri="{BB962C8B-B14F-4D97-AF65-F5344CB8AC3E}">
        <p14:creationId xmlns:p14="http://schemas.microsoft.com/office/powerpoint/2010/main" val="33148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B980-6793-63B4-0CD6-434EDE07EF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1FEDEA-BC5E-EF8C-087E-77F763AEB6D6}"/>
              </a:ext>
            </a:extLst>
          </p:cNvPr>
          <p:cNvPicPr>
            <a:picLocks noChangeAspect="1"/>
          </p:cNvPicPr>
          <p:nvPr/>
        </p:nvPicPr>
        <p:blipFill>
          <a:blip r:embed="rId3"/>
          <a:stretch>
            <a:fillRect/>
          </a:stretch>
        </p:blipFill>
        <p:spPr>
          <a:xfrm>
            <a:off x="1354700" y="1198768"/>
            <a:ext cx="8113763" cy="3749874"/>
          </a:xfrm>
          <a:prstGeom prst="rect">
            <a:avLst/>
          </a:prstGeom>
        </p:spPr>
      </p:pic>
      <p:sp>
        <p:nvSpPr>
          <p:cNvPr id="4" name="Text Placeholder 4">
            <a:extLst>
              <a:ext uri="{FF2B5EF4-FFF2-40B4-BE49-F238E27FC236}">
                <a16:creationId xmlns:a16="http://schemas.microsoft.com/office/drawing/2014/main" id="{19D97799-076D-BA32-E7D8-A58A823BF961}"/>
              </a:ext>
            </a:extLst>
          </p:cNvPr>
          <p:cNvSpPr txBox="1">
            <a:spLocks/>
          </p:cNvSpPr>
          <p:nvPr/>
        </p:nvSpPr>
        <p:spPr>
          <a:xfrm>
            <a:off x="1708130" y="3687018"/>
            <a:ext cx="607367"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FF0000"/>
                </a:solidFill>
              </a:rPr>
              <a:t>A</a:t>
            </a:r>
          </a:p>
        </p:txBody>
      </p:sp>
      <p:sp>
        <p:nvSpPr>
          <p:cNvPr id="5" name="Text Placeholder 4">
            <a:extLst>
              <a:ext uri="{FF2B5EF4-FFF2-40B4-BE49-F238E27FC236}">
                <a16:creationId xmlns:a16="http://schemas.microsoft.com/office/drawing/2014/main" id="{DDC637E9-108D-64B9-20B9-FFB92370B0F3}"/>
              </a:ext>
            </a:extLst>
          </p:cNvPr>
          <p:cNvSpPr txBox="1">
            <a:spLocks/>
          </p:cNvSpPr>
          <p:nvPr/>
        </p:nvSpPr>
        <p:spPr>
          <a:xfrm>
            <a:off x="5411581" y="2773176"/>
            <a:ext cx="454967"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FF0000"/>
                </a:solidFill>
              </a:rPr>
              <a:t>B</a:t>
            </a:r>
          </a:p>
        </p:txBody>
      </p:sp>
      <p:sp>
        <p:nvSpPr>
          <p:cNvPr id="6" name="Arrow: Curved Down 5">
            <a:extLst>
              <a:ext uri="{FF2B5EF4-FFF2-40B4-BE49-F238E27FC236}">
                <a16:creationId xmlns:a16="http://schemas.microsoft.com/office/drawing/2014/main" id="{A8CAC390-372C-B4EA-ECE3-7A453812B5F4}"/>
              </a:ext>
            </a:extLst>
          </p:cNvPr>
          <p:cNvSpPr/>
          <p:nvPr/>
        </p:nvSpPr>
        <p:spPr>
          <a:xfrm>
            <a:off x="2723537" y="2515158"/>
            <a:ext cx="2506149" cy="107655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 Placeholder 4">
            <a:extLst>
              <a:ext uri="{FF2B5EF4-FFF2-40B4-BE49-F238E27FC236}">
                <a16:creationId xmlns:a16="http://schemas.microsoft.com/office/drawing/2014/main" id="{2C93D97C-F984-133F-798E-2A9ABDBF7F78}"/>
              </a:ext>
            </a:extLst>
          </p:cNvPr>
          <p:cNvSpPr txBox="1">
            <a:spLocks/>
          </p:cNvSpPr>
          <p:nvPr/>
        </p:nvSpPr>
        <p:spPr>
          <a:xfrm>
            <a:off x="2315497" y="2062716"/>
            <a:ext cx="2855644" cy="560518"/>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solidFill>
                  <a:srgbClr val="0070C0"/>
                </a:solidFill>
              </a:rPr>
              <a:t>x Scale Factor</a:t>
            </a:r>
          </a:p>
        </p:txBody>
      </p:sp>
      <p:sp>
        <p:nvSpPr>
          <p:cNvPr id="8" name="Text Placeholder 4">
            <a:extLst>
              <a:ext uri="{FF2B5EF4-FFF2-40B4-BE49-F238E27FC236}">
                <a16:creationId xmlns:a16="http://schemas.microsoft.com/office/drawing/2014/main" id="{485B8053-42E9-0597-ACC3-D842E399B5AE}"/>
              </a:ext>
            </a:extLst>
          </p:cNvPr>
          <p:cNvSpPr txBox="1">
            <a:spLocks/>
          </p:cNvSpPr>
          <p:nvPr/>
        </p:nvSpPr>
        <p:spPr>
          <a:xfrm>
            <a:off x="584769" y="189750"/>
            <a:ext cx="10108590" cy="221012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To enlarge the AREA of triangle A to triangle B we must multiply by a </a:t>
            </a:r>
            <a:r>
              <a:rPr lang="en-GB" b="1" dirty="0">
                <a:solidFill>
                  <a:srgbClr val="0070C0"/>
                </a:solidFill>
              </a:rPr>
              <a:t>Scale Factor</a:t>
            </a:r>
            <a:r>
              <a:rPr lang="en-GB" b="1" dirty="0"/>
              <a:t>. What is that </a:t>
            </a:r>
            <a:r>
              <a:rPr lang="en-GB" b="1" dirty="0">
                <a:solidFill>
                  <a:srgbClr val="0070C0"/>
                </a:solidFill>
              </a:rPr>
              <a:t>Scale Factor</a:t>
            </a:r>
            <a:r>
              <a:rPr lang="en-GB" b="1" dirty="0"/>
              <a:t>?</a:t>
            </a:r>
          </a:p>
          <a:p>
            <a:pPr marL="0" indent="0">
              <a:buNone/>
            </a:pPr>
            <a:r>
              <a:rPr lang="en-GB" b="1" dirty="0"/>
              <a:t>How did you find it?</a:t>
            </a:r>
          </a:p>
          <a:p>
            <a:pPr marL="0" indent="0">
              <a:buNone/>
            </a:pPr>
            <a:r>
              <a:rPr lang="en-GB" b="1" dirty="0"/>
              <a:t>How do you know that it is correct?</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Was the AREA </a:t>
            </a:r>
            <a:r>
              <a:rPr lang="en-GB" b="1" dirty="0">
                <a:solidFill>
                  <a:srgbClr val="0070C0"/>
                </a:solidFill>
              </a:rPr>
              <a:t>Scale Factor </a:t>
            </a:r>
            <a:r>
              <a:rPr lang="en-GB" b="1" dirty="0"/>
              <a:t>the same as the LINEAR </a:t>
            </a:r>
            <a:r>
              <a:rPr lang="en-GB" b="1" dirty="0">
                <a:solidFill>
                  <a:srgbClr val="0070C0"/>
                </a:solidFill>
              </a:rPr>
              <a:t>Scale Factor ?</a:t>
            </a:r>
          </a:p>
          <a:p>
            <a:pPr marL="0" indent="0">
              <a:buNone/>
            </a:pPr>
            <a:r>
              <a:rPr lang="en-GB" b="1" dirty="0"/>
              <a:t>If not, why not?</a:t>
            </a:r>
          </a:p>
        </p:txBody>
      </p:sp>
    </p:spTree>
    <p:extLst>
      <p:ext uri="{BB962C8B-B14F-4D97-AF65-F5344CB8AC3E}">
        <p14:creationId xmlns:p14="http://schemas.microsoft.com/office/powerpoint/2010/main" val="13896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2FBD-C5E7-B57B-A650-43F3CD63CD8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BC32C6B-9D47-2737-1883-FE9559EA7974}"/>
              </a:ext>
            </a:extLst>
          </p:cNvPr>
          <p:cNvPicPr>
            <a:picLocks noChangeAspect="1"/>
          </p:cNvPicPr>
          <p:nvPr/>
        </p:nvPicPr>
        <p:blipFill>
          <a:blip r:embed="rId3"/>
          <a:stretch>
            <a:fillRect/>
          </a:stretch>
        </p:blipFill>
        <p:spPr>
          <a:xfrm>
            <a:off x="8619859" y="1870748"/>
            <a:ext cx="2817947" cy="4367819"/>
          </a:xfrm>
          <a:prstGeom prst="rect">
            <a:avLst/>
          </a:prstGeom>
        </p:spPr>
      </p:pic>
      <p:sp>
        <p:nvSpPr>
          <p:cNvPr id="8" name="Text Placeholder 4">
            <a:extLst>
              <a:ext uri="{FF2B5EF4-FFF2-40B4-BE49-F238E27FC236}">
                <a16:creationId xmlns:a16="http://schemas.microsoft.com/office/drawing/2014/main" id="{6CCBEE36-69B5-F2A7-BF73-E4BA48640FC2}"/>
              </a:ext>
            </a:extLst>
          </p:cNvPr>
          <p:cNvSpPr txBox="1">
            <a:spLocks/>
          </p:cNvSpPr>
          <p:nvPr/>
        </p:nvSpPr>
        <p:spPr>
          <a:xfrm>
            <a:off x="584769" y="189749"/>
            <a:ext cx="8146276" cy="2877915"/>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b="1" dirty="0"/>
              <a:t>Donald Trump has introduced a 25% tariff on all goods coming into the US from Canada.</a:t>
            </a:r>
          </a:p>
          <a:p>
            <a:pPr marL="0" indent="0">
              <a:buNone/>
            </a:pPr>
            <a:r>
              <a:rPr lang="en-GB" b="1" dirty="0"/>
              <a:t>For a pair of Nike trainers made in Canada, bound for the US market the manufacturing cost price is  $30 (USD). What is price that the importer will pay once the goods are received by the US?</a:t>
            </a:r>
          </a:p>
          <a:p>
            <a:pPr marL="0" indent="0">
              <a:buNone/>
            </a:pPr>
            <a:r>
              <a:rPr lang="en-GB" b="1" dirty="0"/>
              <a:t>How did you calculate this?</a:t>
            </a:r>
          </a:p>
          <a:p>
            <a:pPr marL="0" indent="0">
              <a:buNone/>
            </a:pPr>
            <a:endParaRPr lang="en-GB" b="1" dirty="0"/>
          </a:p>
          <a:p>
            <a:pPr marL="0" indent="0">
              <a:buNone/>
            </a:pPr>
            <a:r>
              <a:rPr lang="en-GB" b="1" dirty="0"/>
              <a:t>Extension:</a:t>
            </a:r>
          </a:p>
          <a:p>
            <a:pPr marL="0" indent="0">
              <a:buNone/>
            </a:pPr>
            <a:r>
              <a:rPr lang="en-GB" b="1" dirty="0"/>
              <a:t>The importer will charge the wholesaler a standard 40% profit margin on top, what is the new cost to the wholesaler?</a:t>
            </a:r>
          </a:p>
          <a:p>
            <a:pPr marL="0" indent="0">
              <a:buNone/>
            </a:pPr>
            <a:r>
              <a:rPr lang="en-GB" b="1" dirty="0"/>
              <a:t>How did you calculate this?</a:t>
            </a:r>
          </a:p>
          <a:p>
            <a:pPr marL="0" indent="0">
              <a:buNone/>
            </a:pPr>
            <a:endParaRPr lang="en-GB" b="1" dirty="0"/>
          </a:p>
        </p:txBody>
      </p:sp>
      <p:pic>
        <p:nvPicPr>
          <p:cNvPr id="11" name="Picture 10">
            <a:extLst>
              <a:ext uri="{FF2B5EF4-FFF2-40B4-BE49-F238E27FC236}">
                <a16:creationId xmlns:a16="http://schemas.microsoft.com/office/drawing/2014/main" id="{AB0E08B9-B1A8-3FFF-7436-E611F6AD18D2}"/>
              </a:ext>
            </a:extLst>
          </p:cNvPr>
          <p:cNvPicPr>
            <a:picLocks noChangeAspect="1"/>
          </p:cNvPicPr>
          <p:nvPr/>
        </p:nvPicPr>
        <p:blipFill>
          <a:blip r:embed="rId4"/>
          <a:stretch>
            <a:fillRect/>
          </a:stretch>
        </p:blipFill>
        <p:spPr>
          <a:xfrm>
            <a:off x="8615448" y="116544"/>
            <a:ext cx="2822358" cy="1754204"/>
          </a:xfrm>
          <a:prstGeom prst="rect">
            <a:avLst/>
          </a:prstGeom>
        </p:spPr>
      </p:pic>
      <p:pic>
        <p:nvPicPr>
          <p:cNvPr id="13" name="Picture 12">
            <a:extLst>
              <a:ext uri="{FF2B5EF4-FFF2-40B4-BE49-F238E27FC236}">
                <a16:creationId xmlns:a16="http://schemas.microsoft.com/office/drawing/2014/main" id="{B1495BB4-B9BD-50DC-49A6-A3CF1614F67E}"/>
              </a:ext>
            </a:extLst>
          </p:cNvPr>
          <p:cNvPicPr>
            <a:picLocks noChangeAspect="1"/>
          </p:cNvPicPr>
          <p:nvPr/>
        </p:nvPicPr>
        <p:blipFill>
          <a:blip r:embed="rId5"/>
          <a:stretch>
            <a:fillRect/>
          </a:stretch>
        </p:blipFill>
        <p:spPr>
          <a:xfrm>
            <a:off x="4880563" y="3140869"/>
            <a:ext cx="3734885" cy="1175488"/>
          </a:xfrm>
          <a:prstGeom prst="rect">
            <a:avLst/>
          </a:prstGeom>
        </p:spPr>
      </p:pic>
      <p:sp>
        <p:nvSpPr>
          <p:cNvPr id="14" name="Arrow: Curved Right 13">
            <a:extLst>
              <a:ext uri="{FF2B5EF4-FFF2-40B4-BE49-F238E27FC236}">
                <a16:creationId xmlns:a16="http://schemas.microsoft.com/office/drawing/2014/main" id="{60BC141F-AF5E-1D71-E9E1-B230CFFA0FAE}"/>
              </a:ext>
            </a:extLst>
          </p:cNvPr>
          <p:cNvSpPr/>
          <p:nvPr/>
        </p:nvSpPr>
        <p:spPr>
          <a:xfrm>
            <a:off x="5471651" y="3247131"/>
            <a:ext cx="433088" cy="937323"/>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226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4BEAA84B-F39E-466F-A2E3-1D9D4114DAD0}" vid="{E84D0429-F3F3-4FBA-8D38-D929BC80A366}"/>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4BEAA84B-F39E-466F-A2E3-1D9D4114DAD0}" vid="{31DC66C7-DBC5-4513-9D24-055D093AB9FE}"/>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4BEAA84B-F39E-466F-A2E3-1D9D4114DAD0}" vid="{F87DBDAB-36D2-440C-B09C-33443465C589}"/>
    </a:ext>
  </a:extLst>
</a:theme>
</file>

<file path=ppt/theme/theme4.xml><?xml version="1.0" encoding="utf-8"?>
<a:theme xmlns:a="http://schemas.openxmlformats.org/drawingml/2006/main" name="1_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4BEAA84B-F39E-466F-A2E3-1D9D4114DAD0}" vid="{A8B1805A-9A33-4D45-8B30-E79482F23026}"/>
    </a:ext>
  </a:extLst>
</a:theme>
</file>

<file path=ppt/theme/theme5.xml><?xml version="1.0" encoding="utf-8"?>
<a:theme xmlns:a="http://schemas.openxmlformats.org/drawingml/2006/main" name="1_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 Volume of a sphere" id="{4BEAA84B-F39E-466F-A2E3-1D9D4114DAD0}" vid="{50AA8177-A085-44EC-846F-7F7C86A0424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 Maths Template</Template>
  <TotalTime>195</TotalTime>
  <Words>950</Words>
  <Application>Microsoft Office PowerPoint</Application>
  <PresentationFormat>Widescreen</PresentationFormat>
  <Paragraphs>183</Paragraphs>
  <Slides>26</Slides>
  <Notes>14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26</vt:i4>
      </vt:variant>
    </vt:vector>
  </HeadingPairs>
  <TitlesOfParts>
    <vt:vector size="40" baseType="lpstr">
      <vt:lpstr>Aptos</vt:lpstr>
      <vt:lpstr>Arial</vt:lpstr>
      <vt:lpstr>Arial Rounded MT Bold</vt:lpstr>
      <vt:lpstr>Calibri</vt:lpstr>
      <vt:lpstr>Cambria Math</vt:lpstr>
      <vt:lpstr>Century Gothic</vt:lpstr>
      <vt:lpstr>Comic Sans MS</vt:lpstr>
      <vt:lpstr>Courier New</vt:lpstr>
      <vt:lpstr>Lato</vt:lpstr>
      <vt:lpstr>ALT Maths BWA</vt:lpstr>
      <vt:lpstr>ALT Assessment</vt:lpstr>
      <vt:lpstr>ALT Teacher Information</vt:lpstr>
      <vt:lpstr>1_ALT Assessment</vt:lpstr>
      <vt:lpstr>1_ALT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K Tilson - BWA Staff</dc:creator>
  <cp:lastModifiedBy>Mr K Tilson - BWA Staff</cp:lastModifiedBy>
  <cp:revision>19</cp:revision>
  <dcterms:created xsi:type="dcterms:W3CDTF">2025-02-14T11:45:27Z</dcterms:created>
  <dcterms:modified xsi:type="dcterms:W3CDTF">2025-02-14T15:17:09Z</dcterms:modified>
</cp:coreProperties>
</file>