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7" r:id="rId3"/>
  </p:sldMasterIdLst>
  <p:sldIdLst>
    <p:sldId id="257" r:id="rId4"/>
    <p:sldId id="258" r:id="rId5"/>
    <p:sldId id="270" r:id="rId6"/>
    <p:sldId id="260" r:id="rId7"/>
    <p:sldId id="261" r:id="rId8"/>
    <p:sldId id="262" r:id="rId9"/>
    <p:sldId id="264" r:id="rId10"/>
    <p:sldId id="265" r:id="rId11"/>
    <p:sldId id="266" r:id="rId12"/>
    <p:sldId id="268" r:id="rId13"/>
    <p:sldId id="269"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60" d="100"/>
          <a:sy n="60" d="100"/>
        </p:scale>
        <p:origin x="9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7.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hdphoto" Target="../media/hdphoto2.wdp"/><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205042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02615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9954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2574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1219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212058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728590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412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3F4DE-F9EE-4E42-87E8-3856C3ADCCEF}" type="datetimeFigureOut">
              <a:rPr lang="en-GB" smtClean="0"/>
              <a:t>14/02/2025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F061D5-7E78-4027-AE24-E74B175CB269}" type="slidenum">
              <a:rPr lang="en-GB" smtClean="0"/>
              <a:t>‹#›</a:t>
            </a:fld>
            <a:endParaRPr lang="en-GB"/>
          </a:p>
        </p:txBody>
      </p:sp>
    </p:spTree>
    <p:extLst>
      <p:ext uri="{BB962C8B-B14F-4D97-AF65-F5344CB8AC3E}">
        <p14:creationId xmlns:p14="http://schemas.microsoft.com/office/powerpoint/2010/main" val="209884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76571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0632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185401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56840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52071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45833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05531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99734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5001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68133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03713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50543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0343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3854309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41001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1161432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7DD3F4DE-F9EE-4E42-87E8-3856C3ADCCEF}"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C4F061D5-7E78-4027-AE24-E74B175CB269}" type="slidenum">
              <a:rPr lang="en-GB" smtClean="0"/>
              <a:t>‹#›</a:t>
            </a:fld>
            <a:endParaRPr lang="en-GB"/>
          </a:p>
        </p:txBody>
      </p:sp>
    </p:spTree>
    <p:extLst>
      <p:ext uri="{BB962C8B-B14F-4D97-AF65-F5344CB8AC3E}">
        <p14:creationId xmlns:p14="http://schemas.microsoft.com/office/powerpoint/2010/main" val="1642539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ALT Instruc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0370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52635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903461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1697283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573663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020036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3018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cons for dual cod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D1D431-64BC-7E79-75B8-81D052192A31}"/>
              </a:ext>
            </a:extLst>
          </p:cNvPr>
          <p:cNvSpPr>
            <a:spLocks noGrp="1"/>
          </p:cNvSpPr>
          <p:nvPr>
            <p:ph type="ctrTitle"/>
          </p:nvPr>
        </p:nvSpPr>
        <p:spPr>
          <a:xfrm>
            <a:off x="1467884" y="0"/>
            <a:ext cx="9144000" cy="571501"/>
          </a:xfrm>
          <a:prstGeom prst="rect">
            <a:avLst/>
          </a:prstGeom>
        </p:spPr>
        <p:txBody>
          <a:bodyPr>
            <a:normAutofit fontScale="90000"/>
          </a:bodyPr>
          <a:lstStyle/>
          <a:p>
            <a:r>
              <a:rPr lang="en-GB" sz="4000" b="1"/>
              <a:t>Click to edit Master title style</a:t>
            </a:r>
            <a:endParaRPr lang="en-GB" sz="4000" b="1" dirty="0"/>
          </a:p>
        </p:txBody>
      </p:sp>
      <p:sp>
        <p:nvSpPr>
          <p:cNvPr id="4" name="Subtitle 2">
            <a:extLst>
              <a:ext uri="{FF2B5EF4-FFF2-40B4-BE49-F238E27FC236}">
                <a16:creationId xmlns:a16="http://schemas.microsoft.com/office/drawing/2014/main" id="{931B4B34-F59E-0275-70A2-FBD94B54F641}"/>
              </a:ext>
            </a:extLst>
          </p:cNvPr>
          <p:cNvSpPr>
            <a:spLocks noGrp="1"/>
          </p:cNvSpPr>
          <p:nvPr>
            <p:ph type="subTitle" idx="1"/>
          </p:nvPr>
        </p:nvSpPr>
        <p:spPr>
          <a:xfrm>
            <a:off x="956103" y="1232443"/>
            <a:ext cx="1651000" cy="449262"/>
          </a:xfrm>
          <a:prstGeom prst="rect">
            <a:avLst/>
          </a:prstGeom>
        </p:spPr>
        <p:txBody>
          <a:bodyPr/>
          <a:lstStyle/>
          <a:p>
            <a:r>
              <a:rPr lang="en-GB"/>
              <a:t>Click to edit Master subtitle style</a:t>
            </a:r>
          </a:p>
        </p:txBody>
      </p:sp>
      <p:pic>
        <p:nvPicPr>
          <p:cNvPr id="5" name="Picture 4" descr="pen and paper Icon 2473397">
            <a:extLst>
              <a:ext uri="{FF2B5EF4-FFF2-40B4-BE49-F238E27FC236}">
                <a16:creationId xmlns:a16="http://schemas.microsoft.com/office/drawing/2014/main" id="{E38BBC13-38E4-2B8E-3FFF-1367DC3E4A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hink bubble Icon 2997468">
            <a:extLst>
              <a:ext uri="{FF2B5EF4-FFF2-40B4-BE49-F238E27FC236}">
                <a16:creationId xmlns:a16="http://schemas.microsoft.com/office/drawing/2014/main" id="{32D325E6-6AB4-0D29-2B58-09CB8CBC7E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BE04D973-B9A2-D7A2-0B6A-C224C32BDA21}"/>
              </a:ext>
            </a:extLst>
          </p:cNvPr>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Reflect</a:t>
            </a:r>
          </a:p>
        </p:txBody>
      </p:sp>
      <p:pic>
        <p:nvPicPr>
          <p:cNvPr id="8" name="Picture 2" descr="lightbulb Icon 1262982">
            <a:extLst>
              <a:ext uri="{FF2B5EF4-FFF2-40B4-BE49-F238E27FC236}">
                <a16:creationId xmlns:a16="http://schemas.microsoft.com/office/drawing/2014/main" id="{7F4DCF54-7D6A-B1AE-E9AA-55A84DD51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7FD66DDE-ADE5-A09A-8172-72FAF252EFA4}"/>
              </a:ext>
            </a:extLst>
          </p:cNvPr>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Activate</a:t>
            </a:r>
          </a:p>
        </p:txBody>
      </p:sp>
      <p:pic>
        <p:nvPicPr>
          <p:cNvPr id="10" name="Picture 2" descr="Pen Icon 3406116">
            <a:extLst>
              <a:ext uri="{FF2B5EF4-FFF2-40B4-BE49-F238E27FC236}">
                <a16:creationId xmlns:a16="http://schemas.microsoft.com/office/drawing/2014/main" id="{2BC1BF69-87EE-5B2B-F231-7E09C90C1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A7351FAB-3499-2CDF-6E8C-19D4E1F5CB5E}"/>
              </a:ext>
            </a:extLst>
          </p:cNvPr>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Summarise</a:t>
            </a:r>
          </a:p>
        </p:txBody>
      </p:sp>
      <p:pic>
        <p:nvPicPr>
          <p:cNvPr id="12" name="Picture 4" descr="Speech Bubble Icon 800850">
            <a:extLst>
              <a:ext uri="{FF2B5EF4-FFF2-40B4-BE49-F238E27FC236}">
                <a16:creationId xmlns:a16="http://schemas.microsoft.com/office/drawing/2014/main" id="{05AE22C3-04DF-DC1B-A6CF-636DC47CBA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FE4C3105-44AD-E949-B286-566060F6291C}"/>
              </a:ext>
            </a:extLst>
          </p:cNvPr>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Explain</a:t>
            </a:r>
          </a:p>
        </p:txBody>
      </p:sp>
      <p:pic>
        <p:nvPicPr>
          <p:cNvPr id="14" name="Picture 2" descr="speech Icon 509344">
            <a:extLst>
              <a:ext uri="{FF2B5EF4-FFF2-40B4-BE49-F238E27FC236}">
                <a16:creationId xmlns:a16="http://schemas.microsoft.com/office/drawing/2014/main" id="{C6D9BC7C-4D54-FA60-661A-638D3BDCF1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F8AA3190-4D67-D470-71B1-FD4A51CBD0A5}"/>
              </a:ext>
            </a:extLst>
          </p:cNvPr>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Present</a:t>
            </a:r>
          </a:p>
        </p:txBody>
      </p:sp>
      <p:pic>
        <p:nvPicPr>
          <p:cNvPr id="16" name="Picture 15">
            <a:extLst>
              <a:ext uri="{FF2B5EF4-FFF2-40B4-BE49-F238E27FC236}">
                <a16:creationId xmlns:a16="http://schemas.microsoft.com/office/drawing/2014/main" id="{B30DFD04-9601-27E8-B1BE-DAD178DC416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a:extLst>
              <a:ext uri="{FF2B5EF4-FFF2-40B4-BE49-F238E27FC236}">
                <a16:creationId xmlns:a16="http://schemas.microsoft.com/office/drawing/2014/main" id="{4EF396C9-E864-6AC0-8BA4-FC3286D7F8E5}"/>
              </a:ext>
            </a:extLst>
          </p:cNvPr>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Discuss</a:t>
            </a:r>
          </a:p>
        </p:txBody>
      </p:sp>
      <p:pic>
        <p:nvPicPr>
          <p:cNvPr id="18" name="Picture 17">
            <a:extLst>
              <a:ext uri="{FF2B5EF4-FFF2-40B4-BE49-F238E27FC236}">
                <a16:creationId xmlns:a16="http://schemas.microsoft.com/office/drawing/2014/main" id="{2FB6A4DD-115B-D992-0063-B037640BF38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a:extLst>
              <a:ext uri="{FF2B5EF4-FFF2-40B4-BE49-F238E27FC236}">
                <a16:creationId xmlns:a16="http://schemas.microsoft.com/office/drawing/2014/main" id="{13886359-B65B-1E47-8674-CE9B139EEDC3}"/>
              </a:ext>
            </a:extLst>
          </p:cNvPr>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Recall</a:t>
            </a:r>
          </a:p>
        </p:txBody>
      </p:sp>
      <p:pic>
        <p:nvPicPr>
          <p:cNvPr id="20" name="Picture 19">
            <a:extLst>
              <a:ext uri="{FF2B5EF4-FFF2-40B4-BE49-F238E27FC236}">
                <a16:creationId xmlns:a16="http://schemas.microsoft.com/office/drawing/2014/main" id="{58903CD6-99E6-7B76-B4A7-9FCF82F7E89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a:extLst>
              <a:ext uri="{FF2B5EF4-FFF2-40B4-BE49-F238E27FC236}">
                <a16:creationId xmlns:a16="http://schemas.microsoft.com/office/drawing/2014/main" id="{DBDA8053-1BA8-5B3D-DA6A-1BD351B732ED}"/>
              </a:ext>
            </a:extLst>
          </p:cNvPr>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Organise</a:t>
            </a:r>
          </a:p>
        </p:txBody>
      </p:sp>
      <p:pic>
        <p:nvPicPr>
          <p:cNvPr id="22" name="Picture 21">
            <a:extLst>
              <a:ext uri="{FF2B5EF4-FFF2-40B4-BE49-F238E27FC236}">
                <a16:creationId xmlns:a16="http://schemas.microsoft.com/office/drawing/2014/main" id="{4066DCF7-E117-0508-8275-CE09D4BCCB8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a:extLst>
              <a:ext uri="{FF2B5EF4-FFF2-40B4-BE49-F238E27FC236}">
                <a16:creationId xmlns:a16="http://schemas.microsoft.com/office/drawing/2014/main" id="{5FF4F375-A387-7188-D477-9B5DF712BBC8}"/>
              </a:ext>
            </a:extLst>
          </p:cNvPr>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Compare</a:t>
            </a:r>
          </a:p>
        </p:txBody>
      </p:sp>
      <p:pic>
        <p:nvPicPr>
          <p:cNvPr id="24" name="Picture 23">
            <a:extLst>
              <a:ext uri="{FF2B5EF4-FFF2-40B4-BE49-F238E27FC236}">
                <a16:creationId xmlns:a16="http://schemas.microsoft.com/office/drawing/2014/main" id="{1CD980B7-BB79-A877-E46D-84FEDC43A50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5" name="Subtitle 2">
            <a:extLst>
              <a:ext uri="{FF2B5EF4-FFF2-40B4-BE49-F238E27FC236}">
                <a16:creationId xmlns:a16="http://schemas.microsoft.com/office/drawing/2014/main" id="{33C7E8CB-1F8A-5783-0CA3-31F324218127}"/>
              </a:ext>
            </a:extLst>
          </p:cNvPr>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6" name="Picture 2" descr="Vocabulary Icon Vector Isolated On White Background, Vocabulary Transparent  Sign Royalty Free Cliparts, Vectors, And Stock Illustration. Image  111598016.">
            <a:extLst>
              <a:ext uri="{FF2B5EF4-FFF2-40B4-BE49-F238E27FC236}">
                <a16:creationId xmlns:a16="http://schemas.microsoft.com/office/drawing/2014/main" id="{AC16B857-F2FD-4B53-9F49-F87A92229675}"/>
              </a:ext>
            </a:extLst>
          </p:cNvPr>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7" name="Subtitle 2">
            <a:extLst>
              <a:ext uri="{FF2B5EF4-FFF2-40B4-BE49-F238E27FC236}">
                <a16:creationId xmlns:a16="http://schemas.microsoft.com/office/drawing/2014/main" id="{F2023999-1BAD-0971-BF87-1801D7A86F09}"/>
              </a:ext>
            </a:extLst>
          </p:cNvPr>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Vocabulary</a:t>
            </a:r>
          </a:p>
        </p:txBody>
      </p:sp>
      <p:pic>
        <p:nvPicPr>
          <p:cNvPr id="28" name="Picture 27">
            <a:extLst>
              <a:ext uri="{FF2B5EF4-FFF2-40B4-BE49-F238E27FC236}">
                <a16:creationId xmlns:a16="http://schemas.microsoft.com/office/drawing/2014/main" id="{17C6379E-FDEF-0B1A-A48B-FDD7CE7679F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9" name="Subtitle 2">
            <a:extLst>
              <a:ext uri="{FF2B5EF4-FFF2-40B4-BE49-F238E27FC236}">
                <a16:creationId xmlns:a16="http://schemas.microsoft.com/office/drawing/2014/main" id="{904693E4-D97B-0F3E-3E4B-2A18A17482F0}"/>
              </a:ext>
            </a:extLst>
          </p:cNvPr>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Big Question</a:t>
            </a:r>
          </a:p>
        </p:txBody>
      </p:sp>
      <p:pic>
        <p:nvPicPr>
          <p:cNvPr id="30" name="Picture 2" descr="Evaluation icon vector sign and symbol isolated on white background,  Evaluation logo concept Stock Vector | Adobe Stock">
            <a:extLst>
              <a:ext uri="{FF2B5EF4-FFF2-40B4-BE49-F238E27FC236}">
                <a16:creationId xmlns:a16="http://schemas.microsoft.com/office/drawing/2014/main" id="{37E48B3A-8DD6-302C-F7C2-CF4DCA00BC0D}"/>
              </a:ext>
            </a:extLst>
          </p:cNvPr>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1" name="Subtitle 2">
            <a:extLst>
              <a:ext uri="{FF2B5EF4-FFF2-40B4-BE49-F238E27FC236}">
                <a16:creationId xmlns:a16="http://schemas.microsoft.com/office/drawing/2014/main" id="{D4DE0248-B2C4-5C29-5D07-8F8F908E22FD}"/>
              </a:ext>
            </a:extLst>
          </p:cNvPr>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a:ea typeface="+mn-ea"/>
                <a:cs typeface="+mn-cs"/>
              </a:rPr>
              <a:t>Evaluate</a:t>
            </a:r>
          </a:p>
        </p:txBody>
      </p:sp>
      <p:pic>
        <p:nvPicPr>
          <p:cNvPr id="32" name="Picture 31">
            <a:extLst>
              <a:ext uri="{FF2B5EF4-FFF2-40B4-BE49-F238E27FC236}">
                <a16:creationId xmlns:a16="http://schemas.microsoft.com/office/drawing/2014/main" id="{243A3AAE-70F6-0438-4AE6-EFC49EEF927A}"/>
              </a:ext>
            </a:extLst>
          </p:cNvPr>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3" name="Subtitle 2">
            <a:extLst>
              <a:ext uri="{FF2B5EF4-FFF2-40B4-BE49-F238E27FC236}">
                <a16:creationId xmlns:a16="http://schemas.microsoft.com/office/drawing/2014/main" id="{5B045B90-3FB8-EA8C-30E9-DA5040BC0287}"/>
              </a:ext>
            </a:extLst>
          </p:cNvPr>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2452239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3460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ths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9667C-C67A-6665-696C-4C079F001604}"/>
              </a:ext>
            </a:extLst>
          </p:cNvPr>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4" name="Picture 3">
            <a:extLst>
              <a:ext uri="{FF2B5EF4-FFF2-40B4-BE49-F238E27FC236}">
                <a16:creationId xmlns:a16="http://schemas.microsoft.com/office/drawing/2014/main" id="{AD875480-6883-3669-D196-D361C42586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5" name="TextBox 4">
            <a:extLst>
              <a:ext uri="{FF2B5EF4-FFF2-40B4-BE49-F238E27FC236}">
                <a16:creationId xmlns:a16="http://schemas.microsoft.com/office/drawing/2014/main" id="{E05B985A-1850-4802-D38E-C4DAC851A5D2}"/>
              </a:ext>
            </a:extLst>
          </p:cNvPr>
          <p:cNvSpPr txBox="1"/>
          <p:nvPr/>
        </p:nvSpPr>
        <p:spPr>
          <a:xfrm>
            <a:off x="9859617" y="3069203"/>
            <a:ext cx="1208599" cy="800219"/>
          </a:xfrm>
          <a:prstGeom prst="rect">
            <a:avLst/>
          </a:prstGeom>
          <a:noFill/>
        </p:spPr>
        <p:txBody>
          <a:bodyPr wrap="square" rtlCol="0">
            <a:spAutoFit/>
          </a:bodyPr>
          <a:lstStyle/>
          <a:p>
            <a:r>
              <a:rPr lang="en-GB" sz="3200" b="1" dirty="0">
                <a:latin typeface="Century Gothic" panose="020B0502020202020204" pitchFamily="34" charset="0"/>
              </a:rPr>
              <a:t>A </a:t>
            </a:r>
            <a:r>
              <a:rPr lang="en-GB" sz="1400" dirty="0">
                <a:latin typeface="Century Gothic" panose="020B0502020202020204" pitchFamily="34" charset="0"/>
              </a:rPr>
              <a:t>because…</a:t>
            </a:r>
          </a:p>
        </p:txBody>
      </p:sp>
      <p:sp>
        <p:nvSpPr>
          <p:cNvPr id="6" name="TextBox 5">
            <a:extLst>
              <a:ext uri="{FF2B5EF4-FFF2-40B4-BE49-F238E27FC236}">
                <a16:creationId xmlns:a16="http://schemas.microsoft.com/office/drawing/2014/main" id="{139A6B31-3BB7-51E9-D771-9667867D99AE}"/>
              </a:ext>
            </a:extLst>
          </p:cNvPr>
          <p:cNvSpPr txBox="1"/>
          <p:nvPr/>
        </p:nvSpPr>
        <p:spPr>
          <a:xfrm>
            <a:off x="10973855" y="4847252"/>
            <a:ext cx="1208599" cy="800219"/>
          </a:xfrm>
          <a:prstGeom prst="rect">
            <a:avLst/>
          </a:prstGeom>
          <a:noFill/>
        </p:spPr>
        <p:txBody>
          <a:bodyPr wrap="square" rtlCol="0">
            <a:spAutoFit/>
          </a:bodyPr>
          <a:lstStyle/>
          <a:p>
            <a:r>
              <a:rPr lang="en-GB" sz="3200" b="1" dirty="0">
                <a:latin typeface="Century Gothic" panose="020B0502020202020204" pitchFamily="34" charset="0"/>
              </a:rPr>
              <a:t>B </a:t>
            </a:r>
            <a:r>
              <a:rPr lang="en-GB" sz="1400" dirty="0">
                <a:latin typeface="Century Gothic" panose="020B0502020202020204" pitchFamily="34" charset="0"/>
              </a:rPr>
              <a:t>because…</a:t>
            </a:r>
          </a:p>
        </p:txBody>
      </p:sp>
      <p:pic>
        <p:nvPicPr>
          <p:cNvPr id="7" name="Picture 6">
            <a:extLst>
              <a:ext uri="{FF2B5EF4-FFF2-40B4-BE49-F238E27FC236}">
                <a16:creationId xmlns:a16="http://schemas.microsoft.com/office/drawing/2014/main" id="{B8AD39F2-B810-F733-FAD8-52B70723E4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8" name="Picture 7">
            <a:extLst>
              <a:ext uri="{FF2B5EF4-FFF2-40B4-BE49-F238E27FC236}">
                <a16:creationId xmlns:a16="http://schemas.microsoft.com/office/drawing/2014/main" id="{3AC275B6-8D2D-6BDD-053F-FDCC487815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9" name="Picture 8">
            <a:extLst>
              <a:ext uri="{FF2B5EF4-FFF2-40B4-BE49-F238E27FC236}">
                <a16:creationId xmlns:a16="http://schemas.microsoft.com/office/drawing/2014/main" id="{047FB1E3-23EC-CB6E-5113-4AFB028D44F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0" name="Picture 9">
            <a:extLst>
              <a:ext uri="{FF2B5EF4-FFF2-40B4-BE49-F238E27FC236}">
                <a16:creationId xmlns:a16="http://schemas.microsoft.com/office/drawing/2014/main" id="{93BDBD45-CA96-2667-F561-323ED2EF10D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9991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5826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72547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1979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9145648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3.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096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703" r:id="rId33"/>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1491194714"/>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7135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 Id="rId4" Type="http://schemas.openxmlformats.org/officeDocument/2006/relationships/image" Target="../media/image46.jp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17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C7207-345A-4B4D-97D4-A526D0F408B9}"/>
              </a:ext>
            </a:extLst>
          </p:cNvPr>
          <p:cNvSpPr txBox="1"/>
          <p:nvPr/>
        </p:nvSpPr>
        <p:spPr>
          <a:xfrm>
            <a:off x="3504950" y="0"/>
            <a:ext cx="5479834" cy="2246769"/>
          </a:xfrm>
          <a:prstGeom prst="rect">
            <a:avLst/>
          </a:prstGeom>
          <a:noFill/>
        </p:spPr>
        <p:txBody>
          <a:bodyPr wrap="none" rtlCol="0">
            <a:spAutoFit/>
          </a:bodyPr>
          <a:lstStyle/>
          <a:p>
            <a:pPr algn="ctr" defTabSz="457200"/>
            <a:r>
              <a:rPr lang="en-GB" sz="2800" dirty="0">
                <a:solidFill>
                  <a:prstClr val="black"/>
                </a:solidFill>
                <a:latin typeface="Calibri" panose="020F0502020204030204"/>
              </a:rPr>
              <a:t>A car cost £25,000 last year.</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This year it is worth £22,500.</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Express this as a percentage change.</a:t>
            </a:r>
          </a:p>
        </p:txBody>
      </p:sp>
      <p:pic>
        <p:nvPicPr>
          <p:cNvPr id="14" name="Picture 13">
            <a:extLst>
              <a:ext uri="{FF2B5EF4-FFF2-40B4-BE49-F238E27FC236}">
                <a16:creationId xmlns:a16="http://schemas.microsoft.com/office/drawing/2014/main" id="{31EE1E3E-CAAE-40A0-A7C9-77C03C3B9B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46" y="-352040"/>
            <a:ext cx="3633445" cy="2018265"/>
          </a:xfrm>
          <a:prstGeom prst="rect">
            <a:avLst/>
          </a:prstGeom>
        </p:spPr>
      </p:pic>
      <p:graphicFrame>
        <p:nvGraphicFramePr>
          <p:cNvPr id="3" name="Table 2">
            <a:extLst>
              <a:ext uri="{FF2B5EF4-FFF2-40B4-BE49-F238E27FC236}">
                <a16:creationId xmlns:a16="http://schemas.microsoft.com/office/drawing/2014/main" id="{3E3C0722-E3E9-7649-0A49-757EA75F6019}"/>
              </a:ext>
            </a:extLst>
          </p:cNvPr>
          <p:cNvGraphicFramePr>
            <a:graphicFrameLocks noGrp="1"/>
          </p:cNvGraphicFramePr>
          <p:nvPr>
            <p:extLst>
              <p:ext uri="{D42A27DB-BD31-4B8C-83A1-F6EECF244321}">
                <p14:modId xmlns:p14="http://schemas.microsoft.com/office/powerpoint/2010/main" val="464122348"/>
              </p:ext>
            </p:extLst>
          </p:nvPr>
        </p:nvGraphicFramePr>
        <p:xfrm>
          <a:off x="4235315" y="2481372"/>
          <a:ext cx="2849498" cy="2129860"/>
        </p:xfrm>
        <a:graphic>
          <a:graphicData uri="http://schemas.openxmlformats.org/drawingml/2006/table">
            <a:tbl>
              <a:tblPr firstRow="1" bandRow="1">
                <a:tableStyleId>{5C22544A-7EE6-4342-B048-85BDC9FD1C3A}</a:tableStyleId>
              </a:tblPr>
              <a:tblGrid>
                <a:gridCol w="1424749">
                  <a:extLst>
                    <a:ext uri="{9D8B030D-6E8A-4147-A177-3AD203B41FA5}">
                      <a16:colId xmlns:a16="http://schemas.microsoft.com/office/drawing/2014/main" val="1598512060"/>
                    </a:ext>
                  </a:extLst>
                </a:gridCol>
                <a:gridCol w="1424749">
                  <a:extLst>
                    <a:ext uri="{9D8B030D-6E8A-4147-A177-3AD203B41FA5}">
                      <a16:colId xmlns:a16="http://schemas.microsoft.com/office/drawing/2014/main" val="4287964362"/>
                    </a:ext>
                  </a:extLst>
                </a:gridCol>
              </a:tblGrid>
              <a:tr h="1064930">
                <a:tc>
                  <a:txBody>
                    <a:bodyPr/>
                    <a:lstStyle/>
                    <a:p>
                      <a:pPr algn="ctr"/>
                      <a:r>
                        <a:rPr lang="en-GB" sz="4000" b="0"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0" dirty="0">
                          <a:solidFill>
                            <a:schemeClr val="tx1"/>
                          </a:solidFill>
                        </a:rPr>
                        <a:t>25,000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377810"/>
                  </a:ext>
                </a:extLst>
              </a:tr>
              <a:tr h="1064930">
                <a:tc>
                  <a:txBody>
                    <a:bodyPr/>
                    <a:lstStyle/>
                    <a:p>
                      <a:pPr algn="ctr"/>
                      <a:endParaRPr lang="en-GB" sz="4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3200" b="0" dirty="0">
                          <a:solidFill>
                            <a:schemeClr val="tx1"/>
                          </a:solidFill>
                        </a:rPr>
                        <a:t>22,500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069301"/>
                  </a:ext>
                </a:extLst>
              </a:tr>
            </a:tbl>
          </a:graphicData>
        </a:graphic>
      </p:graphicFrame>
      <p:sp>
        <p:nvSpPr>
          <p:cNvPr id="4" name="Arrow: Curved Left 3">
            <a:extLst>
              <a:ext uri="{FF2B5EF4-FFF2-40B4-BE49-F238E27FC236}">
                <a16:creationId xmlns:a16="http://schemas.microsoft.com/office/drawing/2014/main" id="{474EA7A6-0B2B-2480-3C94-06D9AF4A20EC}"/>
              </a:ext>
            </a:extLst>
          </p:cNvPr>
          <p:cNvSpPr/>
          <p:nvPr/>
        </p:nvSpPr>
        <p:spPr>
          <a:xfrm>
            <a:off x="7230139" y="2637218"/>
            <a:ext cx="584791" cy="1818167"/>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F256580B-870D-6154-1F4C-AB4EE268879F}"/>
              </a:ext>
            </a:extLst>
          </p:cNvPr>
          <p:cNvSpPr txBox="1"/>
          <p:nvPr/>
        </p:nvSpPr>
        <p:spPr>
          <a:xfrm>
            <a:off x="8968562" y="3107836"/>
            <a:ext cx="2397643" cy="523220"/>
          </a:xfrm>
          <a:prstGeom prst="rect">
            <a:avLst/>
          </a:prstGeom>
          <a:noFill/>
        </p:spPr>
        <p:txBody>
          <a:bodyPr wrap="square" rtlCol="0">
            <a:spAutoFit/>
          </a:bodyPr>
          <a:lstStyle/>
          <a:p>
            <a:r>
              <a:rPr lang="en-GB" sz="2800" i="1" dirty="0"/>
              <a:t>22500÷25000</a:t>
            </a:r>
          </a:p>
        </p:txBody>
      </p:sp>
      <p:sp>
        <p:nvSpPr>
          <p:cNvPr id="6" name="TextBox 5">
            <a:extLst>
              <a:ext uri="{FF2B5EF4-FFF2-40B4-BE49-F238E27FC236}">
                <a16:creationId xmlns:a16="http://schemas.microsoft.com/office/drawing/2014/main" id="{7538AEB1-B833-9665-ABEB-7D3B7CDBCD4C}"/>
              </a:ext>
            </a:extLst>
          </p:cNvPr>
          <p:cNvSpPr txBox="1"/>
          <p:nvPr/>
        </p:nvSpPr>
        <p:spPr>
          <a:xfrm>
            <a:off x="7814930" y="3136643"/>
            <a:ext cx="1137684" cy="523220"/>
          </a:xfrm>
          <a:prstGeom prst="rect">
            <a:avLst/>
          </a:prstGeom>
          <a:noFill/>
        </p:spPr>
        <p:txBody>
          <a:bodyPr wrap="square" rtlCol="0">
            <a:spAutoFit/>
          </a:bodyPr>
          <a:lstStyle/>
          <a:p>
            <a:r>
              <a:rPr lang="en-GB" sz="2800" b="1" dirty="0">
                <a:solidFill>
                  <a:srgbClr val="FF0000"/>
                </a:solidFill>
              </a:rPr>
              <a:t>X0.9</a:t>
            </a:r>
          </a:p>
        </p:txBody>
      </p:sp>
      <p:sp>
        <p:nvSpPr>
          <p:cNvPr id="7" name="TextBox 6">
            <a:extLst>
              <a:ext uri="{FF2B5EF4-FFF2-40B4-BE49-F238E27FC236}">
                <a16:creationId xmlns:a16="http://schemas.microsoft.com/office/drawing/2014/main" id="{BCB57D0B-02BF-81EE-5DDA-26E5A2DAF05E}"/>
              </a:ext>
            </a:extLst>
          </p:cNvPr>
          <p:cNvSpPr txBox="1"/>
          <p:nvPr/>
        </p:nvSpPr>
        <p:spPr>
          <a:xfrm>
            <a:off x="2156650" y="3371426"/>
            <a:ext cx="1137684" cy="523220"/>
          </a:xfrm>
          <a:prstGeom prst="rect">
            <a:avLst/>
          </a:prstGeom>
          <a:noFill/>
        </p:spPr>
        <p:txBody>
          <a:bodyPr wrap="square" rtlCol="0">
            <a:spAutoFit/>
          </a:bodyPr>
          <a:lstStyle/>
          <a:p>
            <a:r>
              <a:rPr lang="en-GB" sz="2800" b="1" dirty="0">
                <a:solidFill>
                  <a:srgbClr val="FF0000"/>
                </a:solidFill>
              </a:rPr>
              <a:t>X0.9</a:t>
            </a:r>
          </a:p>
        </p:txBody>
      </p:sp>
      <p:sp>
        <p:nvSpPr>
          <p:cNvPr id="8" name="Arrow: Curved Right 7">
            <a:extLst>
              <a:ext uri="{FF2B5EF4-FFF2-40B4-BE49-F238E27FC236}">
                <a16:creationId xmlns:a16="http://schemas.microsoft.com/office/drawing/2014/main" id="{6AC47CCE-1022-F371-8E36-4AE9534BC77B}"/>
              </a:ext>
            </a:extLst>
          </p:cNvPr>
          <p:cNvSpPr/>
          <p:nvPr/>
        </p:nvSpPr>
        <p:spPr>
          <a:xfrm>
            <a:off x="3366997" y="2654841"/>
            <a:ext cx="637954" cy="19563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865B8968-43C0-8870-0B04-14382663C6DC}"/>
              </a:ext>
            </a:extLst>
          </p:cNvPr>
          <p:cNvSpPr txBox="1"/>
          <p:nvPr/>
        </p:nvSpPr>
        <p:spPr>
          <a:xfrm>
            <a:off x="4224708" y="3726749"/>
            <a:ext cx="1456638" cy="769441"/>
          </a:xfrm>
          <a:prstGeom prst="rect">
            <a:avLst/>
          </a:prstGeom>
          <a:noFill/>
        </p:spPr>
        <p:txBody>
          <a:bodyPr wrap="square" rtlCol="0">
            <a:spAutoFit/>
          </a:bodyPr>
          <a:lstStyle/>
          <a:p>
            <a:r>
              <a:rPr lang="en-GB" sz="4400" dirty="0">
                <a:solidFill>
                  <a:srgbClr val="7030A0"/>
                </a:solidFill>
              </a:rPr>
              <a:t>90%</a:t>
            </a:r>
          </a:p>
        </p:txBody>
      </p:sp>
      <p:sp>
        <p:nvSpPr>
          <p:cNvPr id="10" name="TextBox 9">
            <a:extLst>
              <a:ext uri="{FF2B5EF4-FFF2-40B4-BE49-F238E27FC236}">
                <a16:creationId xmlns:a16="http://schemas.microsoft.com/office/drawing/2014/main" id="{F655E940-5A37-B6FE-8A93-26D27B45494F}"/>
              </a:ext>
            </a:extLst>
          </p:cNvPr>
          <p:cNvSpPr txBox="1"/>
          <p:nvPr/>
        </p:nvSpPr>
        <p:spPr>
          <a:xfrm>
            <a:off x="1417674" y="4824848"/>
            <a:ext cx="8782493" cy="1200329"/>
          </a:xfrm>
          <a:prstGeom prst="rect">
            <a:avLst/>
          </a:prstGeom>
          <a:noFill/>
        </p:spPr>
        <p:txBody>
          <a:bodyPr wrap="square" rtlCol="0">
            <a:spAutoFit/>
          </a:bodyPr>
          <a:lstStyle/>
          <a:p>
            <a:pPr algn="ctr"/>
            <a:r>
              <a:rPr lang="en-GB" sz="3600" i="1" dirty="0">
                <a:solidFill>
                  <a:srgbClr val="7030A0"/>
                </a:solidFill>
              </a:rPr>
              <a:t>The percentage change is 10% meaning the car lost 10% of it’s original value.</a:t>
            </a:r>
          </a:p>
        </p:txBody>
      </p:sp>
    </p:spTree>
    <p:extLst>
      <p:ext uri="{BB962C8B-B14F-4D97-AF65-F5344CB8AC3E}">
        <p14:creationId xmlns:p14="http://schemas.microsoft.com/office/powerpoint/2010/main" val="3076180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44Magnum1.wav"/>
          </p:stSnd>
        </p:sndAc>
      </p:transition>
    </mc:Choice>
    <mc:Fallback xmlns="">
      <p:transition spd="slow">
        <p:sndAc>
          <p:stSnd>
            <p:snd r:embed="rId7" name="44Magnum1.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73E8557-FF27-96CE-BCF7-E3837D6DD3AD}"/>
              </a:ext>
            </a:extLst>
          </p:cNvPr>
          <p:cNvPicPr>
            <a:picLocks noChangeAspect="1"/>
          </p:cNvPicPr>
          <p:nvPr/>
        </p:nvPicPr>
        <p:blipFill>
          <a:blip r:embed="rId2"/>
          <a:stretch>
            <a:fillRect/>
          </a:stretch>
        </p:blipFill>
        <p:spPr>
          <a:xfrm>
            <a:off x="352071" y="233776"/>
            <a:ext cx="3386015" cy="4508345"/>
          </a:xfrm>
          <a:prstGeom prst="rect">
            <a:avLst/>
          </a:prstGeom>
        </p:spPr>
      </p:pic>
      <p:pic>
        <p:nvPicPr>
          <p:cNvPr id="15" name="Picture 14">
            <a:extLst>
              <a:ext uri="{FF2B5EF4-FFF2-40B4-BE49-F238E27FC236}">
                <a16:creationId xmlns:a16="http://schemas.microsoft.com/office/drawing/2014/main" id="{699657A8-0E1D-B85B-B7E4-EAF380431650}"/>
              </a:ext>
            </a:extLst>
          </p:cNvPr>
          <p:cNvPicPr>
            <a:picLocks noChangeAspect="1"/>
          </p:cNvPicPr>
          <p:nvPr/>
        </p:nvPicPr>
        <p:blipFill>
          <a:blip r:embed="rId3"/>
          <a:srcRect l="3003" r="58532" b="16983"/>
          <a:stretch/>
        </p:blipFill>
        <p:spPr>
          <a:xfrm>
            <a:off x="4444410" y="372919"/>
            <a:ext cx="2966484" cy="4700264"/>
          </a:xfrm>
          <a:prstGeom prst="rect">
            <a:avLst/>
          </a:prstGeom>
          <a:solidFill>
            <a:schemeClr val="accent5">
              <a:lumMod val="20000"/>
              <a:lumOff val="80000"/>
            </a:schemeClr>
          </a:solidFill>
        </p:spPr>
      </p:pic>
      <p:pic>
        <p:nvPicPr>
          <p:cNvPr id="17" name="Picture 16" descr="A cartoon of a person&#10;&#10;AI-generated content may be incorrect.">
            <a:extLst>
              <a:ext uri="{FF2B5EF4-FFF2-40B4-BE49-F238E27FC236}">
                <a16:creationId xmlns:a16="http://schemas.microsoft.com/office/drawing/2014/main" id="{8EB48DA3-278B-6A9C-1837-A8E3B8478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066" y="233776"/>
            <a:ext cx="908304" cy="902208"/>
          </a:xfrm>
          <a:prstGeom prst="rect">
            <a:avLst/>
          </a:prstGeom>
        </p:spPr>
      </p:pic>
      <p:sp>
        <p:nvSpPr>
          <p:cNvPr id="19" name="TextBox 18">
            <a:extLst>
              <a:ext uri="{FF2B5EF4-FFF2-40B4-BE49-F238E27FC236}">
                <a16:creationId xmlns:a16="http://schemas.microsoft.com/office/drawing/2014/main" id="{08F1A036-A39A-7FA5-80B4-09F77DA42878}"/>
              </a:ext>
            </a:extLst>
          </p:cNvPr>
          <p:cNvSpPr txBox="1"/>
          <p:nvPr/>
        </p:nvSpPr>
        <p:spPr>
          <a:xfrm>
            <a:off x="7963785" y="1310880"/>
            <a:ext cx="3402419" cy="4859472"/>
          </a:xfrm>
          <a:prstGeom prst="rect">
            <a:avLst/>
          </a:prstGeom>
          <a:noFill/>
        </p:spPr>
        <p:txBody>
          <a:bodyPr wrap="square">
            <a:spAutoFit/>
          </a:bodyPr>
          <a:lstStyle/>
          <a:p>
            <a:pPr marL="228600">
              <a:lnSpc>
                <a:spcPct val="107000"/>
              </a:lnSpc>
              <a:spcAft>
                <a:spcPts val="800"/>
              </a:spcAft>
            </a:pPr>
            <a:r>
              <a:rPr lang="en-GB" sz="2400" dirty="0" err="1">
                <a:effectLst/>
                <a:latin typeface="Calibri" panose="020F0502020204030204" pitchFamily="34" charset="0"/>
                <a:ea typeface="Calibri" panose="020F0502020204030204" pitchFamily="34" charset="0"/>
                <a:cs typeface="Times New Roman" panose="02020603050405020304" pitchFamily="18" charset="0"/>
              </a:rPr>
              <a:t>Kamile</a:t>
            </a:r>
            <a:r>
              <a:rPr lang="en-GB" sz="2400" dirty="0">
                <a:effectLst/>
                <a:latin typeface="Calibri" panose="020F0502020204030204" pitchFamily="34" charset="0"/>
                <a:ea typeface="Calibri" panose="020F0502020204030204" pitchFamily="34" charset="0"/>
                <a:cs typeface="Times New Roman" panose="02020603050405020304" pitchFamily="18" charset="0"/>
              </a:rPr>
              <a:t> sells sandwiches. In May, she sold 400 sandwiches. In June,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Kamile</a:t>
            </a:r>
            <a:r>
              <a:rPr lang="en-GB" sz="2400" dirty="0">
                <a:effectLst/>
                <a:latin typeface="Calibri" panose="020F0502020204030204" pitchFamily="34" charset="0"/>
                <a:ea typeface="Calibri" panose="020F0502020204030204" pitchFamily="34" charset="0"/>
                <a:cs typeface="Times New Roman" panose="02020603050405020304" pitchFamily="18" charset="0"/>
              </a:rPr>
              <a:t> sold 20% more sandwiches than in May. In July,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Kamile</a:t>
            </a:r>
            <a:r>
              <a:rPr lang="en-GB" sz="2400" dirty="0">
                <a:effectLst/>
                <a:latin typeface="Calibri" panose="020F0502020204030204" pitchFamily="34" charset="0"/>
                <a:ea typeface="Calibri" panose="020F0502020204030204" pitchFamily="34" charset="0"/>
                <a:cs typeface="Times New Roman" panose="02020603050405020304" pitchFamily="18" charset="0"/>
              </a:rPr>
              <a:t> sold 15% fewer sandwiches than in June.</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Calculate the percentage change in her sales from May to July.</a:t>
            </a:r>
            <a:endParaRPr lang="en-GB" sz="2400" dirty="0"/>
          </a:p>
        </p:txBody>
      </p:sp>
    </p:spTree>
    <p:extLst>
      <p:ext uri="{BB962C8B-B14F-4D97-AF65-F5344CB8AC3E}">
        <p14:creationId xmlns:p14="http://schemas.microsoft.com/office/powerpoint/2010/main" val="379132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38DB5-08BE-EE2F-1051-008BB0A7F67F}"/>
              </a:ext>
            </a:extLst>
          </p:cNvPr>
          <p:cNvPicPr>
            <a:picLocks noChangeAspect="1"/>
          </p:cNvPicPr>
          <p:nvPr/>
        </p:nvPicPr>
        <p:blipFill>
          <a:blip r:embed="rId2"/>
          <a:stretch>
            <a:fillRect/>
          </a:stretch>
        </p:blipFill>
        <p:spPr>
          <a:xfrm>
            <a:off x="305551" y="287954"/>
            <a:ext cx="5790449" cy="5633950"/>
          </a:xfrm>
          <a:prstGeom prst="rect">
            <a:avLst/>
          </a:prstGeom>
        </p:spPr>
      </p:pic>
      <p:pic>
        <p:nvPicPr>
          <p:cNvPr id="5" name="Picture 4">
            <a:extLst>
              <a:ext uri="{FF2B5EF4-FFF2-40B4-BE49-F238E27FC236}">
                <a16:creationId xmlns:a16="http://schemas.microsoft.com/office/drawing/2014/main" id="{C44FE164-5F76-9990-BCA3-553B7314374D}"/>
              </a:ext>
            </a:extLst>
          </p:cNvPr>
          <p:cNvPicPr>
            <a:picLocks noChangeAspect="1"/>
          </p:cNvPicPr>
          <p:nvPr/>
        </p:nvPicPr>
        <p:blipFill>
          <a:blip r:embed="rId3"/>
          <a:stretch>
            <a:fillRect/>
          </a:stretch>
        </p:blipFill>
        <p:spPr>
          <a:xfrm>
            <a:off x="6189716" y="2319185"/>
            <a:ext cx="5189237" cy="2219630"/>
          </a:xfrm>
          <a:prstGeom prst="rect">
            <a:avLst/>
          </a:prstGeom>
        </p:spPr>
      </p:pic>
    </p:spTree>
    <p:extLst>
      <p:ext uri="{BB962C8B-B14F-4D97-AF65-F5344CB8AC3E}">
        <p14:creationId xmlns:p14="http://schemas.microsoft.com/office/powerpoint/2010/main" val="281519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834A63-690E-933A-A6CC-9F5439BE76E1}"/>
              </a:ext>
            </a:extLst>
          </p:cNvPr>
          <p:cNvGrpSpPr/>
          <p:nvPr/>
        </p:nvGrpSpPr>
        <p:grpSpPr>
          <a:xfrm>
            <a:off x="788006" y="148715"/>
            <a:ext cx="4581436" cy="6100001"/>
            <a:chOff x="788006" y="148715"/>
            <a:chExt cx="4581436" cy="6100001"/>
          </a:xfrm>
        </p:grpSpPr>
        <p:pic>
          <p:nvPicPr>
            <p:cNvPr id="4" name="Picture 3">
              <a:extLst>
                <a:ext uri="{FF2B5EF4-FFF2-40B4-BE49-F238E27FC236}">
                  <a16:creationId xmlns:a16="http://schemas.microsoft.com/office/drawing/2014/main" id="{E7AF36FD-3CC7-5052-648C-C0ADE2CA87ED}"/>
                </a:ext>
              </a:extLst>
            </p:cNvPr>
            <p:cNvPicPr>
              <a:picLocks noChangeAspect="1"/>
            </p:cNvPicPr>
            <p:nvPr/>
          </p:nvPicPr>
          <p:blipFill>
            <a:blip r:embed="rId2"/>
            <a:stretch>
              <a:fillRect/>
            </a:stretch>
          </p:blipFill>
          <p:spPr>
            <a:xfrm>
              <a:off x="788006" y="148715"/>
              <a:ext cx="4581436" cy="6100001"/>
            </a:xfrm>
            <a:prstGeom prst="rect">
              <a:avLst/>
            </a:prstGeom>
          </p:spPr>
        </p:pic>
        <p:pic>
          <p:nvPicPr>
            <p:cNvPr id="3" name="Picture 2">
              <a:extLst>
                <a:ext uri="{FF2B5EF4-FFF2-40B4-BE49-F238E27FC236}">
                  <a16:creationId xmlns:a16="http://schemas.microsoft.com/office/drawing/2014/main" id="{A5BA414A-A6B8-DBFE-A358-65B3982D1AAC}"/>
                </a:ext>
              </a:extLst>
            </p:cNvPr>
            <p:cNvPicPr>
              <a:picLocks noChangeAspect="1"/>
            </p:cNvPicPr>
            <p:nvPr/>
          </p:nvPicPr>
          <p:blipFill>
            <a:blip r:embed="rId3"/>
            <a:stretch>
              <a:fillRect/>
            </a:stretch>
          </p:blipFill>
          <p:spPr>
            <a:xfrm>
              <a:off x="4548332" y="1045134"/>
              <a:ext cx="794184" cy="4611387"/>
            </a:xfrm>
            <a:prstGeom prst="rect">
              <a:avLst/>
            </a:prstGeom>
          </p:spPr>
        </p:pic>
      </p:grpSp>
      <p:sp>
        <p:nvSpPr>
          <p:cNvPr id="6" name="TextBox 5">
            <a:extLst>
              <a:ext uri="{FF2B5EF4-FFF2-40B4-BE49-F238E27FC236}">
                <a16:creationId xmlns:a16="http://schemas.microsoft.com/office/drawing/2014/main" id="{F8269FC9-64CB-027B-41A0-39D97B5F8108}"/>
              </a:ext>
            </a:extLst>
          </p:cNvPr>
          <p:cNvSpPr txBox="1"/>
          <p:nvPr/>
        </p:nvSpPr>
        <p:spPr>
          <a:xfrm>
            <a:off x="5550195" y="903767"/>
            <a:ext cx="4391247" cy="646331"/>
          </a:xfrm>
          <a:prstGeom prst="rect">
            <a:avLst/>
          </a:prstGeom>
          <a:noFill/>
        </p:spPr>
        <p:txBody>
          <a:bodyPr wrap="square" rtlCol="0">
            <a:spAutoFit/>
          </a:bodyPr>
          <a:lstStyle/>
          <a:p>
            <a:r>
              <a:rPr lang="en-GB" sz="3600" dirty="0"/>
              <a:t>Answers</a:t>
            </a:r>
          </a:p>
        </p:txBody>
      </p:sp>
    </p:spTree>
    <p:extLst>
      <p:ext uri="{BB962C8B-B14F-4D97-AF65-F5344CB8AC3E}">
        <p14:creationId xmlns:p14="http://schemas.microsoft.com/office/powerpoint/2010/main" val="210831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00B08-092D-34D9-3B92-26407AD63433}"/>
              </a:ext>
            </a:extLst>
          </p:cNvPr>
          <p:cNvSpPr>
            <a:spLocks noGrp="1"/>
          </p:cNvSpPr>
          <p:nvPr>
            <p:ph type="body" sz="quarter" idx="11"/>
          </p:nvPr>
        </p:nvSpPr>
        <p:spPr/>
        <p:txBody>
          <a:bodyPr/>
          <a:lstStyle/>
          <a:p>
            <a:pPr marL="457200" indent="-457200">
              <a:buAutoNum type="arabicPeriod"/>
            </a:pPr>
            <a:r>
              <a:rPr lang="en-GB" dirty="0"/>
              <a:t>What does a multiplier of 1.34 mean? </a:t>
            </a:r>
          </a:p>
          <a:p>
            <a:pPr marL="457200" indent="-457200">
              <a:buAutoNum type="arabicPeriod"/>
            </a:pPr>
            <a:endParaRPr lang="en-GB" dirty="0"/>
          </a:p>
          <a:p>
            <a:pPr marL="457200" indent="-457200">
              <a:buAutoNum type="arabicPeriod"/>
            </a:pPr>
            <a:endParaRPr lang="en-GB" dirty="0"/>
          </a:p>
          <a:p>
            <a:pPr marL="457200" indent="-457200">
              <a:buAutoNum type="arabicPeriod"/>
            </a:pPr>
            <a:r>
              <a:rPr lang="en-GB" dirty="0"/>
              <a:t>Decrease £45 by 68%</a:t>
            </a:r>
          </a:p>
          <a:p>
            <a:pPr marL="457200" indent="-457200">
              <a:buAutoNum type="arabicPeriod"/>
            </a:pPr>
            <a:endParaRPr lang="en-GB" dirty="0"/>
          </a:p>
          <a:p>
            <a:pPr marL="457200" indent="-457200">
              <a:buAutoNum type="arabicPeriod"/>
            </a:pPr>
            <a:r>
              <a:rPr lang="en-GB" dirty="0"/>
              <a:t>Fill in the blank multiplier</a:t>
            </a:r>
          </a:p>
          <a:p>
            <a:r>
              <a:rPr lang="en-GB" dirty="0"/>
              <a:t>         45 x       = 61.2</a:t>
            </a:r>
          </a:p>
        </p:txBody>
      </p:sp>
      <p:sp>
        <p:nvSpPr>
          <p:cNvPr id="3" name="Text Placeholder 2">
            <a:extLst>
              <a:ext uri="{FF2B5EF4-FFF2-40B4-BE49-F238E27FC236}">
                <a16:creationId xmlns:a16="http://schemas.microsoft.com/office/drawing/2014/main" id="{9A28558D-E16E-CB91-5B9B-4CEE6575243E}"/>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5364715B-01A2-90F0-1E55-9412562C2E7C}"/>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DCCA3AA3-A427-5A2C-214F-66009111FC84}"/>
              </a:ext>
            </a:extLst>
          </p:cNvPr>
          <p:cNvSpPr>
            <a:spLocks noGrp="1"/>
          </p:cNvSpPr>
          <p:nvPr>
            <p:ph type="body" sz="quarter" idx="10"/>
          </p:nvPr>
        </p:nvSpPr>
        <p:spPr>
          <a:xfrm>
            <a:off x="425020" y="285528"/>
            <a:ext cx="9099550" cy="488983"/>
          </a:xfrm>
        </p:spPr>
        <p:txBody>
          <a:bodyPr/>
          <a:lstStyle/>
          <a:p>
            <a:r>
              <a:rPr lang="en-GB" sz="4000" b="1" u="sng" dirty="0"/>
              <a:t>TITLE: Expressing change as a percentage</a:t>
            </a:r>
          </a:p>
        </p:txBody>
      </p:sp>
    </p:spTree>
    <p:extLst>
      <p:ext uri="{BB962C8B-B14F-4D97-AF65-F5344CB8AC3E}">
        <p14:creationId xmlns:p14="http://schemas.microsoft.com/office/powerpoint/2010/main" val="352780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0FC7F-B778-82D0-DE7F-2BCC5C3886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350AA7-3304-594B-229A-AD11B09BCEC6}"/>
              </a:ext>
            </a:extLst>
          </p:cNvPr>
          <p:cNvSpPr>
            <a:spLocks noGrp="1"/>
          </p:cNvSpPr>
          <p:nvPr>
            <p:ph type="body" sz="quarter" idx="11"/>
          </p:nvPr>
        </p:nvSpPr>
        <p:spPr/>
        <p:txBody>
          <a:bodyPr/>
          <a:lstStyle/>
          <a:p>
            <a:pPr marL="457200" indent="-457200">
              <a:buAutoNum type="arabicPeriod"/>
            </a:pPr>
            <a:r>
              <a:rPr lang="en-GB" dirty="0"/>
              <a:t>What does a multiplier of 1.34 mean? </a:t>
            </a:r>
          </a:p>
          <a:p>
            <a:pPr marL="457200" indent="-457200">
              <a:buAutoNum type="arabicPeriod"/>
            </a:pPr>
            <a:endParaRPr lang="en-GB" dirty="0"/>
          </a:p>
          <a:p>
            <a:pPr marL="457200" indent="-457200">
              <a:buAutoNum type="arabicPeriod"/>
            </a:pPr>
            <a:r>
              <a:rPr lang="en-GB" dirty="0"/>
              <a:t>Decrease £45 by 68%</a:t>
            </a:r>
          </a:p>
          <a:p>
            <a:pPr marL="457200" indent="-457200">
              <a:buAutoNum type="arabicPeriod"/>
            </a:pPr>
            <a:endParaRPr lang="en-GB" dirty="0"/>
          </a:p>
          <a:p>
            <a:pPr marL="457200" indent="-457200">
              <a:buAutoNum type="arabicPeriod"/>
            </a:pPr>
            <a:r>
              <a:rPr lang="en-GB" dirty="0"/>
              <a:t>Fill in the blank multiplier</a:t>
            </a:r>
          </a:p>
          <a:p>
            <a:r>
              <a:rPr lang="en-GB" dirty="0"/>
              <a:t>         45 x            = 61.2</a:t>
            </a:r>
          </a:p>
        </p:txBody>
      </p:sp>
      <p:sp>
        <p:nvSpPr>
          <p:cNvPr id="3" name="Text Placeholder 2">
            <a:extLst>
              <a:ext uri="{FF2B5EF4-FFF2-40B4-BE49-F238E27FC236}">
                <a16:creationId xmlns:a16="http://schemas.microsoft.com/office/drawing/2014/main" id="{ACAF13D0-4FDF-0407-562F-7343AC24EB97}"/>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990F980F-F02A-280D-2282-88E2EB370665}"/>
              </a:ext>
            </a:extLst>
          </p:cNvPr>
          <p:cNvSpPr>
            <a:spLocks noGrp="1"/>
          </p:cNvSpPr>
          <p:nvPr>
            <p:ph type="body" sz="quarter" idx="13"/>
          </p:nvPr>
        </p:nvSpPr>
        <p:spPr/>
        <p:txBody>
          <a:bodyPr/>
          <a:lstStyle/>
          <a:p>
            <a:endParaRPr lang="en-GB"/>
          </a:p>
        </p:txBody>
      </p:sp>
      <p:sp>
        <p:nvSpPr>
          <p:cNvPr id="5" name="Text Placeholder 4">
            <a:extLst>
              <a:ext uri="{FF2B5EF4-FFF2-40B4-BE49-F238E27FC236}">
                <a16:creationId xmlns:a16="http://schemas.microsoft.com/office/drawing/2014/main" id="{E059C686-9102-BC38-223F-2FF8EE8CB165}"/>
              </a:ext>
            </a:extLst>
          </p:cNvPr>
          <p:cNvSpPr>
            <a:spLocks noGrp="1"/>
          </p:cNvSpPr>
          <p:nvPr>
            <p:ph type="body" sz="quarter" idx="10"/>
          </p:nvPr>
        </p:nvSpPr>
        <p:spPr>
          <a:xfrm>
            <a:off x="425020" y="285528"/>
            <a:ext cx="9099550" cy="488983"/>
          </a:xfrm>
        </p:spPr>
        <p:txBody>
          <a:bodyPr/>
          <a:lstStyle/>
          <a:p>
            <a:r>
              <a:rPr lang="en-GB" sz="4000" b="1" u="sng" dirty="0"/>
              <a:t>TITLE: Expressing change as a percentage</a:t>
            </a:r>
          </a:p>
        </p:txBody>
      </p:sp>
      <p:sp>
        <p:nvSpPr>
          <p:cNvPr id="6" name="TextBox 5">
            <a:extLst>
              <a:ext uri="{FF2B5EF4-FFF2-40B4-BE49-F238E27FC236}">
                <a16:creationId xmlns:a16="http://schemas.microsoft.com/office/drawing/2014/main" id="{0983B474-AA9B-353E-8481-AFB8010B24CF}"/>
              </a:ext>
            </a:extLst>
          </p:cNvPr>
          <p:cNvSpPr txBox="1"/>
          <p:nvPr/>
        </p:nvSpPr>
        <p:spPr>
          <a:xfrm>
            <a:off x="1577542" y="4707731"/>
            <a:ext cx="1169581" cy="523220"/>
          </a:xfrm>
          <a:prstGeom prst="rect">
            <a:avLst/>
          </a:prstGeom>
          <a:noFill/>
        </p:spPr>
        <p:txBody>
          <a:bodyPr wrap="square" rtlCol="0">
            <a:spAutoFit/>
          </a:bodyPr>
          <a:lstStyle/>
          <a:p>
            <a:r>
              <a:rPr lang="en-GB" sz="2800" b="1" dirty="0">
                <a:solidFill>
                  <a:srgbClr val="FF0000"/>
                </a:solidFill>
              </a:rPr>
              <a:t>1.36</a:t>
            </a:r>
          </a:p>
        </p:txBody>
      </p:sp>
      <p:sp>
        <p:nvSpPr>
          <p:cNvPr id="7" name="TextBox 6">
            <a:extLst>
              <a:ext uri="{FF2B5EF4-FFF2-40B4-BE49-F238E27FC236}">
                <a16:creationId xmlns:a16="http://schemas.microsoft.com/office/drawing/2014/main" id="{AB9FF516-0C90-A931-F6E3-2F1B97691469}"/>
              </a:ext>
            </a:extLst>
          </p:cNvPr>
          <p:cNvSpPr txBox="1"/>
          <p:nvPr/>
        </p:nvSpPr>
        <p:spPr>
          <a:xfrm>
            <a:off x="1205022" y="2523458"/>
            <a:ext cx="2694625" cy="523220"/>
          </a:xfrm>
          <a:prstGeom prst="rect">
            <a:avLst/>
          </a:prstGeom>
          <a:noFill/>
        </p:spPr>
        <p:txBody>
          <a:bodyPr wrap="square" rtlCol="0">
            <a:spAutoFit/>
          </a:bodyPr>
          <a:lstStyle/>
          <a:p>
            <a:r>
              <a:rPr lang="en-GB" sz="2800" b="1" dirty="0">
                <a:solidFill>
                  <a:srgbClr val="FF0000"/>
                </a:solidFill>
              </a:rPr>
              <a:t>Increase of 34%</a:t>
            </a:r>
          </a:p>
        </p:txBody>
      </p:sp>
      <p:sp>
        <p:nvSpPr>
          <p:cNvPr id="8" name="TextBox 7">
            <a:extLst>
              <a:ext uri="{FF2B5EF4-FFF2-40B4-BE49-F238E27FC236}">
                <a16:creationId xmlns:a16="http://schemas.microsoft.com/office/drawing/2014/main" id="{A28DD918-0C7A-B520-6E71-75DBF7E02556}"/>
              </a:ext>
            </a:extLst>
          </p:cNvPr>
          <p:cNvSpPr txBox="1"/>
          <p:nvPr/>
        </p:nvSpPr>
        <p:spPr>
          <a:xfrm>
            <a:off x="1097354" y="3429000"/>
            <a:ext cx="2694625" cy="523220"/>
          </a:xfrm>
          <a:prstGeom prst="rect">
            <a:avLst/>
          </a:prstGeom>
          <a:noFill/>
        </p:spPr>
        <p:txBody>
          <a:bodyPr wrap="square" rtlCol="0">
            <a:spAutoFit/>
          </a:bodyPr>
          <a:lstStyle/>
          <a:p>
            <a:r>
              <a:rPr lang="en-GB" sz="2800" b="1" dirty="0">
                <a:solidFill>
                  <a:srgbClr val="FF0000"/>
                </a:solidFill>
              </a:rPr>
              <a:t>45x0.32 = £14.40</a:t>
            </a:r>
          </a:p>
        </p:txBody>
      </p:sp>
    </p:spTree>
    <p:extLst>
      <p:ext uri="{BB962C8B-B14F-4D97-AF65-F5344CB8AC3E}">
        <p14:creationId xmlns:p14="http://schemas.microsoft.com/office/powerpoint/2010/main" val="240322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CA19743-A9E1-496F-8865-566AC2DAE4C1}"/>
              </a:ext>
            </a:extLst>
          </p:cNvPr>
          <p:cNvSpPr/>
          <p:nvPr/>
        </p:nvSpPr>
        <p:spPr>
          <a:xfrm>
            <a:off x="8250140" y="4931059"/>
            <a:ext cx="3122023" cy="1227909"/>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r>
              <a:rPr lang="en-GB" sz="4800" dirty="0">
                <a:solidFill>
                  <a:prstClr val="black"/>
                </a:solidFill>
                <a:latin typeface="Calibri" panose="020F0502020204030204"/>
              </a:rPr>
              <a:t>75%</a:t>
            </a:r>
          </a:p>
        </p:txBody>
      </p:sp>
      <p:sp>
        <p:nvSpPr>
          <p:cNvPr id="2" name="TextBox 1">
            <a:extLst>
              <a:ext uri="{FF2B5EF4-FFF2-40B4-BE49-F238E27FC236}">
                <a16:creationId xmlns:a16="http://schemas.microsoft.com/office/drawing/2014/main" id="{93DC7207-345A-4B4D-97D4-A526D0F408B9}"/>
              </a:ext>
            </a:extLst>
          </p:cNvPr>
          <p:cNvSpPr txBox="1"/>
          <p:nvPr/>
        </p:nvSpPr>
        <p:spPr>
          <a:xfrm>
            <a:off x="2509312" y="546495"/>
            <a:ext cx="7173375" cy="2246769"/>
          </a:xfrm>
          <a:prstGeom prst="rect">
            <a:avLst/>
          </a:prstGeom>
          <a:noFill/>
        </p:spPr>
        <p:txBody>
          <a:bodyPr wrap="none" rtlCol="0">
            <a:spAutoFit/>
          </a:bodyPr>
          <a:lstStyle/>
          <a:p>
            <a:pPr algn="ctr" defTabSz="457200"/>
            <a:r>
              <a:rPr lang="en-GB" sz="2800" dirty="0" err="1">
                <a:solidFill>
                  <a:prstClr val="black"/>
                </a:solidFill>
                <a:latin typeface="Calibri" panose="020F0502020204030204"/>
              </a:rPr>
              <a:t>Amna</a:t>
            </a:r>
            <a:r>
              <a:rPr lang="en-GB" sz="2800" dirty="0">
                <a:solidFill>
                  <a:prstClr val="black"/>
                </a:solidFill>
                <a:latin typeface="Calibri" panose="020F0502020204030204"/>
              </a:rPr>
              <a:t> scored 40/100 on her science test.</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She revised for the next test and scored 70/100</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How much better is this result?</a:t>
            </a:r>
          </a:p>
        </p:txBody>
      </p:sp>
      <p:pic>
        <p:nvPicPr>
          <p:cNvPr id="15" name="Picture 14">
            <a:extLst>
              <a:ext uri="{FF2B5EF4-FFF2-40B4-BE49-F238E27FC236}">
                <a16:creationId xmlns:a16="http://schemas.microsoft.com/office/drawing/2014/main" id="{68239209-8DA2-4161-BEBC-A6457095D4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62322" y="2954967"/>
            <a:ext cx="1616051" cy="1987557"/>
          </a:xfrm>
          <a:prstGeom prst="rect">
            <a:avLst/>
          </a:prstGeom>
        </p:spPr>
      </p:pic>
      <p:sp>
        <p:nvSpPr>
          <p:cNvPr id="13" name="Rectangle: Rounded Corners 10">
            <a:extLst>
              <a:ext uri="{FF2B5EF4-FFF2-40B4-BE49-F238E27FC236}">
                <a16:creationId xmlns:a16="http://schemas.microsoft.com/office/drawing/2014/main" id="{7CA19743-A9E1-496F-8865-566AC2DAE4C1}"/>
              </a:ext>
            </a:extLst>
          </p:cNvPr>
          <p:cNvSpPr/>
          <p:nvPr/>
        </p:nvSpPr>
        <p:spPr>
          <a:xfrm>
            <a:off x="768532" y="4942524"/>
            <a:ext cx="3122023" cy="1227909"/>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r>
              <a:rPr lang="en-GB" sz="4800" dirty="0">
                <a:solidFill>
                  <a:prstClr val="black"/>
                </a:solidFill>
                <a:latin typeface="Calibri" panose="020F0502020204030204"/>
              </a:rPr>
              <a:t>30%</a:t>
            </a:r>
          </a:p>
        </p:txBody>
      </p:sp>
    </p:spTree>
    <p:extLst>
      <p:ext uri="{BB962C8B-B14F-4D97-AF65-F5344CB8AC3E}">
        <p14:creationId xmlns:p14="http://schemas.microsoft.com/office/powerpoint/2010/main" val="207066439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44Magnum1.wav"/>
          </p:stSnd>
        </p:sndAc>
      </p:transition>
    </mc:Choice>
    <mc:Fallback xmlns="">
      <p:transition spd="slow">
        <p:sndAc>
          <p:stSnd>
            <p:snd r:embed="rId7" name="44Magnum1.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32036-CF84-084B-118A-12E0A317DEF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3D993A-8454-9AD2-36B8-02034E268AB6}"/>
              </a:ext>
            </a:extLst>
          </p:cNvPr>
          <p:cNvSpPr txBox="1"/>
          <p:nvPr/>
        </p:nvSpPr>
        <p:spPr>
          <a:xfrm>
            <a:off x="2360456" y="156588"/>
            <a:ext cx="7173375" cy="2246769"/>
          </a:xfrm>
          <a:prstGeom prst="rect">
            <a:avLst/>
          </a:prstGeom>
          <a:noFill/>
        </p:spPr>
        <p:txBody>
          <a:bodyPr wrap="none" rtlCol="0">
            <a:spAutoFit/>
          </a:bodyPr>
          <a:lstStyle/>
          <a:p>
            <a:pPr algn="ctr" defTabSz="457200"/>
            <a:r>
              <a:rPr lang="en-GB" sz="2800" dirty="0" err="1">
                <a:solidFill>
                  <a:prstClr val="black"/>
                </a:solidFill>
                <a:latin typeface="Calibri" panose="020F0502020204030204"/>
              </a:rPr>
              <a:t>Amna</a:t>
            </a:r>
            <a:r>
              <a:rPr lang="en-GB" sz="2800" dirty="0">
                <a:solidFill>
                  <a:prstClr val="black"/>
                </a:solidFill>
                <a:latin typeface="Calibri" panose="020F0502020204030204"/>
              </a:rPr>
              <a:t> scored 40/100 on her science test.</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She revised for the next test and scored 70/100</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How much better is this result?</a:t>
            </a:r>
          </a:p>
        </p:txBody>
      </p:sp>
      <p:pic>
        <p:nvPicPr>
          <p:cNvPr id="15" name="Picture 14">
            <a:extLst>
              <a:ext uri="{FF2B5EF4-FFF2-40B4-BE49-F238E27FC236}">
                <a16:creationId xmlns:a16="http://schemas.microsoft.com/office/drawing/2014/main" id="{4A87BB9D-954E-1657-14A9-F7DAD33066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4508" y="286195"/>
            <a:ext cx="1616051" cy="1987557"/>
          </a:xfrm>
          <a:prstGeom prst="rect">
            <a:avLst/>
          </a:prstGeom>
        </p:spPr>
      </p:pic>
      <p:graphicFrame>
        <p:nvGraphicFramePr>
          <p:cNvPr id="3" name="Table 2">
            <a:extLst>
              <a:ext uri="{FF2B5EF4-FFF2-40B4-BE49-F238E27FC236}">
                <a16:creationId xmlns:a16="http://schemas.microsoft.com/office/drawing/2014/main" id="{CC12A8E4-C9DF-DDB6-35BC-C1FC55FFAE77}"/>
              </a:ext>
            </a:extLst>
          </p:cNvPr>
          <p:cNvGraphicFramePr>
            <a:graphicFrameLocks noGrp="1"/>
          </p:cNvGraphicFramePr>
          <p:nvPr>
            <p:extLst>
              <p:ext uri="{D42A27DB-BD31-4B8C-83A1-F6EECF244321}">
                <p14:modId xmlns:p14="http://schemas.microsoft.com/office/powerpoint/2010/main" val="2130816682"/>
              </p:ext>
            </p:extLst>
          </p:nvPr>
        </p:nvGraphicFramePr>
        <p:xfrm>
          <a:off x="4522394" y="2803647"/>
          <a:ext cx="2849498" cy="2129860"/>
        </p:xfrm>
        <a:graphic>
          <a:graphicData uri="http://schemas.openxmlformats.org/drawingml/2006/table">
            <a:tbl>
              <a:tblPr firstRow="1" bandRow="1">
                <a:tableStyleId>{5C22544A-7EE6-4342-B048-85BDC9FD1C3A}</a:tableStyleId>
              </a:tblPr>
              <a:tblGrid>
                <a:gridCol w="1424749">
                  <a:extLst>
                    <a:ext uri="{9D8B030D-6E8A-4147-A177-3AD203B41FA5}">
                      <a16:colId xmlns:a16="http://schemas.microsoft.com/office/drawing/2014/main" val="1598512060"/>
                    </a:ext>
                  </a:extLst>
                </a:gridCol>
                <a:gridCol w="1424749">
                  <a:extLst>
                    <a:ext uri="{9D8B030D-6E8A-4147-A177-3AD203B41FA5}">
                      <a16:colId xmlns:a16="http://schemas.microsoft.com/office/drawing/2014/main" val="4287964362"/>
                    </a:ext>
                  </a:extLst>
                </a:gridCol>
              </a:tblGrid>
              <a:tr h="1064930">
                <a:tc>
                  <a:txBody>
                    <a:bodyPr/>
                    <a:lstStyle/>
                    <a:p>
                      <a:pPr algn="ctr"/>
                      <a:r>
                        <a:rPr lang="en-GB" sz="4000" b="0"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000" b="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377810"/>
                  </a:ext>
                </a:extLst>
              </a:tr>
              <a:tr h="1064930">
                <a:tc>
                  <a:txBody>
                    <a:bodyPr/>
                    <a:lstStyle/>
                    <a:p>
                      <a:pPr algn="ctr"/>
                      <a:endParaRPr lang="en-GB" sz="4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000" b="0"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069301"/>
                  </a:ext>
                </a:extLst>
              </a:tr>
            </a:tbl>
          </a:graphicData>
        </a:graphic>
      </p:graphicFrame>
      <p:sp>
        <p:nvSpPr>
          <p:cNvPr id="4" name="Arrow: Curved Left 3">
            <a:extLst>
              <a:ext uri="{FF2B5EF4-FFF2-40B4-BE49-F238E27FC236}">
                <a16:creationId xmlns:a16="http://schemas.microsoft.com/office/drawing/2014/main" id="{18BA6311-8347-035A-F47E-C7602797675A}"/>
              </a:ext>
            </a:extLst>
          </p:cNvPr>
          <p:cNvSpPr/>
          <p:nvPr/>
        </p:nvSpPr>
        <p:spPr>
          <a:xfrm>
            <a:off x="7517218" y="2959493"/>
            <a:ext cx="584791" cy="1818167"/>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9D9DAA8E-71B4-6500-6221-ECCC4CBF5B2C}"/>
              </a:ext>
            </a:extLst>
          </p:cNvPr>
          <p:cNvSpPr txBox="1"/>
          <p:nvPr/>
        </p:nvSpPr>
        <p:spPr>
          <a:xfrm>
            <a:off x="9255642" y="3430111"/>
            <a:ext cx="1137684" cy="523220"/>
          </a:xfrm>
          <a:prstGeom prst="rect">
            <a:avLst/>
          </a:prstGeom>
          <a:noFill/>
        </p:spPr>
        <p:txBody>
          <a:bodyPr wrap="square" rtlCol="0">
            <a:spAutoFit/>
          </a:bodyPr>
          <a:lstStyle/>
          <a:p>
            <a:r>
              <a:rPr lang="en-GB" sz="2800" i="1" dirty="0"/>
              <a:t>70÷40</a:t>
            </a:r>
          </a:p>
        </p:txBody>
      </p:sp>
      <p:sp>
        <p:nvSpPr>
          <p:cNvPr id="6" name="TextBox 5">
            <a:extLst>
              <a:ext uri="{FF2B5EF4-FFF2-40B4-BE49-F238E27FC236}">
                <a16:creationId xmlns:a16="http://schemas.microsoft.com/office/drawing/2014/main" id="{A962E5AC-E664-62B1-2ED8-D685DED40275}"/>
              </a:ext>
            </a:extLst>
          </p:cNvPr>
          <p:cNvSpPr txBox="1"/>
          <p:nvPr/>
        </p:nvSpPr>
        <p:spPr>
          <a:xfrm>
            <a:off x="8102009" y="3458918"/>
            <a:ext cx="1137684" cy="523220"/>
          </a:xfrm>
          <a:prstGeom prst="rect">
            <a:avLst/>
          </a:prstGeom>
          <a:noFill/>
        </p:spPr>
        <p:txBody>
          <a:bodyPr wrap="square" rtlCol="0">
            <a:spAutoFit/>
          </a:bodyPr>
          <a:lstStyle/>
          <a:p>
            <a:r>
              <a:rPr lang="en-GB" sz="2800" b="1" dirty="0">
                <a:solidFill>
                  <a:srgbClr val="FF0000"/>
                </a:solidFill>
              </a:rPr>
              <a:t>X1.75</a:t>
            </a:r>
          </a:p>
        </p:txBody>
      </p:sp>
      <p:sp>
        <p:nvSpPr>
          <p:cNvPr id="7" name="TextBox 6">
            <a:extLst>
              <a:ext uri="{FF2B5EF4-FFF2-40B4-BE49-F238E27FC236}">
                <a16:creationId xmlns:a16="http://schemas.microsoft.com/office/drawing/2014/main" id="{1B716D88-6897-58F8-E4E5-19C8B79FAE58}"/>
              </a:ext>
            </a:extLst>
          </p:cNvPr>
          <p:cNvSpPr txBox="1"/>
          <p:nvPr/>
        </p:nvSpPr>
        <p:spPr>
          <a:xfrm>
            <a:off x="2443729" y="3693701"/>
            <a:ext cx="1137684" cy="523220"/>
          </a:xfrm>
          <a:prstGeom prst="rect">
            <a:avLst/>
          </a:prstGeom>
          <a:noFill/>
        </p:spPr>
        <p:txBody>
          <a:bodyPr wrap="square" rtlCol="0">
            <a:spAutoFit/>
          </a:bodyPr>
          <a:lstStyle/>
          <a:p>
            <a:r>
              <a:rPr lang="en-GB" sz="2800" b="1" dirty="0">
                <a:solidFill>
                  <a:srgbClr val="FF0000"/>
                </a:solidFill>
              </a:rPr>
              <a:t>X1.75</a:t>
            </a:r>
          </a:p>
        </p:txBody>
      </p:sp>
      <p:sp>
        <p:nvSpPr>
          <p:cNvPr id="8" name="Arrow: Curved Right 7">
            <a:extLst>
              <a:ext uri="{FF2B5EF4-FFF2-40B4-BE49-F238E27FC236}">
                <a16:creationId xmlns:a16="http://schemas.microsoft.com/office/drawing/2014/main" id="{8E9E60DA-6CDA-C2A2-5FD8-B590CAD5040F}"/>
              </a:ext>
            </a:extLst>
          </p:cNvPr>
          <p:cNvSpPr/>
          <p:nvPr/>
        </p:nvSpPr>
        <p:spPr>
          <a:xfrm>
            <a:off x="3654076" y="2977116"/>
            <a:ext cx="637954" cy="19563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F227065F-9EFE-E379-2FB3-5BECF4F5304E}"/>
              </a:ext>
            </a:extLst>
          </p:cNvPr>
          <p:cNvSpPr txBox="1"/>
          <p:nvPr/>
        </p:nvSpPr>
        <p:spPr>
          <a:xfrm>
            <a:off x="4511787" y="4049024"/>
            <a:ext cx="1456638" cy="769441"/>
          </a:xfrm>
          <a:prstGeom prst="rect">
            <a:avLst/>
          </a:prstGeom>
          <a:noFill/>
        </p:spPr>
        <p:txBody>
          <a:bodyPr wrap="square" rtlCol="0">
            <a:spAutoFit/>
          </a:bodyPr>
          <a:lstStyle/>
          <a:p>
            <a:r>
              <a:rPr lang="en-GB" sz="4400" dirty="0">
                <a:solidFill>
                  <a:srgbClr val="7030A0"/>
                </a:solidFill>
              </a:rPr>
              <a:t>175%</a:t>
            </a:r>
          </a:p>
        </p:txBody>
      </p:sp>
      <p:sp>
        <p:nvSpPr>
          <p:cNvPr id="10" name="TextBox 9">
            <a:extLst>
              <a:ext uri="{FF2B5EF4-FFF2-40B4-BE49-F238E27FC236}">
                <a16:creationId xmlns:a16="http://schemas.microsoft.com/office/drawing/2014/main" id="{D2A8FEFE-D82D-2FB6-2FF1-DEBD96BD9035}"/>
              </a:ext>
            </a:extLst>
          </p:cNvPr>
          <p:cNvSpPr txBox="1"/>
          <p:nvPr/>
        </p:nvSpPr>
        <p:spPr>
          <a:xfrm>
            <a:off x="1704753" y="5272482"/>
            <a:ext cx="8782493" cy="769441"/>
          </a:xfrm>
          <a:prstGeom prst="rect">
            <a:avLst/>
          </a:prstGeom>
          <a:noFill/>
        </p:spPr>
        <p:txBody>
          <a:bodyPr wrap="square" rtlCol="0">
            <a:spAutoFit/>
          </a:bodyPr>
          <a:lstStyle/>
          <a:p>
            <a:r>
              <a:rPr lang="en-GB" sz="4400" i="1" dirty="0">
                <a:solidFill>
                  <a:srgbClr val="7030A0"/>
                </a:solidFill>
              </a:rPr>
              <a:t>Amna improved her result by 75%</a:t>
            </a:r>
          </a:p>
        </p:txBody>
      </p:sp>
    </p:spTree>
    <p:extLst>
      <p:ext uri="{BB962C8B-B14F-4D97-AF65-F5344CB8AC3E}">
        <p14:creationId xmlns:p14="http://schemas.microsoft.com/office/powerpoint/2010/main" val="2791927821"/>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44Magnum1.wav"/>
          </p:stSnd>
        </p:sndAc>
      </p:transition>
    </mc:Choice>
    <mc:Fallback>
      <p:transition spd="slow">
        <p:sndAc>
          <p:stSnd>
            <p:snd r:embed="rId2" name="44Magnum1.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C7207-345A-4B4D-97D4-A526D0F408B9}"/>
              </a:ext>
            </a:extLst>
          </p:cNvPr>
          <p:cNvSpPr txBox="1"/>
          <p:nvPr/>
        </p:nvSpPr>
        <p:spPr>
          <a:xfrm>
            <a:off x="2587862" y="131822"/>
            <a:ext cx="7016281" cy="224676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Tom scored </a:t>
            </a:r>
            <a:r>
              <a:rPr lang="en-GB" sz="2800" dirty="0">
                <a:solidFill>
                  <a:prstClr val="black"/>
                </a:solidFill>
                <a:latin typeface="Calibri" panose="020F0502020204030204"/>
              </a:rPr>
              <a:t>40</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on his science test.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Calibri" panose="020F0502020204030204"/>
              </a:rPr>
              <a:t>H</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 didn’t revise for the next test and scored </a:t>
            </a:r>
            <a:r>
              <a:rPr lang="en-GB" sz="2800" dirty="0">
                <a:solidFill>
                  <a:prstClr val="black"/>
                </a:solidFill>
                <a:latin typeface="Calibri" panose="020F0502020204030204"/>
              </a:rPr>
              <a:t>22</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is his percentage improvement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5" name="Picture 14">
            <a:extLst>
              <a:ext uri="{FF2B5EF4-FFF2-40B4-BE49-F238E27FC236}">
                <a16:creationId xmlns:a16="http://schemas.microsoft.com/office/drawing/2014/main" id="{68239209-8DA2-4161-BEBC-A6457095D4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4900" y="391034"/>
            <a:ext cx="1616051" cy="1987557"/>
          </a:xfrm>
          <a:prstGeom prst="rect">
            <a:avLst/>
          </a:prstGeom>
        </p:spPr>
      </p:pic>
      <p:graphicFrame>
        <p:nvGraphicFramePr>
          <p:cNvPr id="3" name="Table 2">
            <a:extLst>
              <a:ext uri="{FF2B5EF4-FFF2-40B4-BE49-F238E27FC236}">
                <a16:creationId xmlns:a16="http://schemas.microsoft.com/office/drawing/2014/main" id="{98BED18B-FE6F-6083-D77A-D199809DC909}"/>
              </a:ext>
            </a:extLst>
          </p:cNvPr>
          <p:cNvGraphicFramePr>
            <a:graphicFrameLocks noGrp="1"/>
          </p:cNvGraphicFramePr>
          <p:nvPr>
            <p:extLst>
              <p:ext uri="{D42A27DB-BD31-4B8C-83A1-F6EECF244321}">
                <p14:modId xmlns:p14="http://schemas.microsoft.com/office/powerpoint/2010/main" val="3938823714"/>
              </p:ext>
            </p:extLst>
          </p:nvPr>
        </p:nvGraphicFramePr>
        <p:xfrm>
          <a:off x="4373538" y="2793014"/>
          <a:ext cx="2849498" cy="2129860"/>
        </p:xfrm>
        <a:graphic>
          <a:graphicData uri="http://schemas.openxmlformats.org/drawingml/2006/table">
            <a:tbl>
              <a:tblPr firstRow="1" bandRow="1">
                <a:tableStyleId>{5C22544A-7EE6-4342-B048-85BDC9FD1C3A}</a:tableStyleId>
              </a:tblPr>
              <a:tblGrid>
                <a:gridCol w="1424749">
                  <a:extLst>
                    <a:ext uri="{9D8B030D-6E8A-4147-A177-3AD203B41FA5}">
                      <a16:colId xmlns:a16="http://schemas.microsoft.com/office/drawing/2014/main" val="1598512060"/>
                    </a:ext>
                  </a:extLst>
                </a:gridCol>
                <a:gridCol w="1424749">
                  <a:extLst>
                    <a:ext uri="{9D8B030D-6E8A-4147-A177-3AD203B41FA5}">
                      <a16:colId xmlns:a16="http://schemas.microsoft.com/office/drawing/2014/main" val="4287964362"/>
                    </a:ext>
                  </a:extLst>
                </a:gridCol>
              </a:tblGrid>
              <a:tr h="1064930">
                <a:tc>
                  <a:txBody>
                    <a:bodyPr/>
                    <a:lstStyle/>
                    <a:p>
                      <a:pPr algn="ctr"/>
                      <a:r>
                        <a:rPr lang="en-GB" sz="4000" b="0"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000" b="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377810"/>
                  </a:ext>
                </a:extLst>
              </a:tr>
              <a:tr h="1064930">
                <a:tc>
                  <a:txBody>
                    <a:bodyPr/>
                    <a:lstStyle/>
                    <a:p>
                      <a:pPr algn="ctr"/>
                      <a:endParaRPr lang="en-GB" sz="4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000" b="0"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069301"/>
                  </a:ext>
                </a:extLst>
              </a:tr>
            </a:tbl>
          </a:graphicData>
        </a:graphic>
      </p:graphicFrame>
      <p:sp>
        <p:nvSpPr>
          <p:cNvPr id="4" name="Arrow: Curved Left 3">
            <a:extLst>
              <a:ext uri="{FF2B5EF4-FFF2-40B4-BE49-F238E27FC236}">
                <a16:creationId xmlns:a16="http://schemas.microsoft.com/office/drawing/2014/main" id="{B74C52B5-EDF6-DFE1-03B2-3F39F83973D0}"/>
              </a:ext>
            </a:extLst>
          </p:cNvPr>
          <p:cNvSpPr/>
          <p:nvPr/>
        </p:nvSpPr>
        <p:spPr>
          <a:xfrm>
            <a:off x="7368362" y="2948860"/>
            <a:ext cx="584791" cy="1818167"/>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77EE50C4-D62B-09B6-C72D-86327F0892CC}"/>
              </a:ext>
            </a:extLst>
          </p:cNvPr>
          <p:cNvSpPr txBox="1"/>
          <p:nvPr/>
        </p:nvSpPr>
        <p:spPr>
          <a:xfrm>
            <a:off x="9106785" y="3419478"/>
            <a:ext cx="1536405" cy="523220"/>
          </a:xfrm>
          <a:prstGeom prst="rect">
            <a:avLst/>
          </a:prstGeom>
          <a:noFill/>
        </p:spPr>
        <p:txBody>
          <a:bodyPr wrap="square" rtlCol="0">
            <a:spAutoFit/>
          </a:bodyPr>
          <a:lstStyle/>
          <a:p>
            <a:r>
              <a:rPr lang="en-GB" sz="2800" i="1" dirty="0"/>
              <a:t>22÷40</a:t>
            </a:r>
          </a:p>
        </p:txBody>
      </p:sp>
      <p:sp>
        <p:nvSpPr>
          <p:cNvPr id="11" name="TextBox 10">
            <a:extLst>
              <a:ext uri="{FF2B5EF4-FFF2-40B4-BE49-F238E27FC236}">
                <a16:creationId xmlns:a16="http://schemas.microsoft.com/office/drawing/2014/main" id="{DF3F4AEF-E716-8F33-7AEA-FE1B5AE33FD0}"/>
              </a:ext>
            </a:extLst>
          </p:cNvPr>
          <p:cNvSpPr txBox="1"/>
          <p:nvPr/>
        </p:nvSpPr>
        <p:spPr>
          <a:xfrm>
            <a:off x="7953153" y="3448285"/>
            <a:ext cx="1137684" cy="523220"/>
          </a:xfrm>
          <a:prstGeom prst="rect">
            <a:avLst/>
          </a:prstGeom>
          <a:noFill/>
        </p:spPr>
        <p:txBody>
          <a:bodyPr wrap="square" rtlCol="0">
            <a:spAutoFit/>
          </a:bodyPr>
          <a:lstStyle/>
          <a:p>
            <a:r>
              <a:rPr lang="en-GB" sz="2800" b="1" dirty="0">
                <a:solidFill>
                  <a:srgbClr val="FF0000"/>
                </a:solidFill>
              </a:rPr>
              <a:t>X0.55</a:t>
            </a:r>
          </a:p>
        </p:txBody>
      </p:sp>
      <p:sp>
        <p:nvSpPr>
          <p:cNvPr id="13" name="TextBox 12">
            <a:extLst>
              <a:ext uri="{FF2B5EF4-FFF2-40B4-BE49-F238E27FC236}">
                <a16:creationId xmlns:a16="http://schemas.microsoft.com/office/drawing/2014/main" id="{A9C3C81A-422C-A7B8-EAED-DB171A47350A}"/>
              </a:ext>
            </a:extLst>
          </p:cNvPr>
          <p:cNvSpPr txBox="1"/>
          <p:nvPr/>
        </p:nvSpPr>
        <p:spPr>
          <a:xfrm>
            <a:off x="2294873" y="3683068"/>
            <a:ext cx="1137684" cy="523220"/>
          </a:xfrm>
          <a:prstGeom prst="rect">
            <a:avLst/>
          </a:prstGeom>
          <a:noFill/>
        </p:spPr>
        <p:txBody>
          <a:bodyPr wrap="square" rtlCol="0">
            <a:spAutoFit/>
          </a:bodyPr>
          <a:lstStyle/>
          <a:p>
            <a:r>
              <a:rPr lang="en-GB" sz="2800" b="1" dirty="0">
                <a:solidFill>
                  <a:srgbClr val="FF0000"/>
                </a:solidFill>
              </a:rPr>
              <a:t>X0.55</a:t>
            </a:r>
          </a:p>
        </p:txBody>
      </p:sp>
      <p:sp>
        <p:nvSpPr>
          <p:cNvPr id="16" name="Arrow: Curved Right 15">
            <a:extLst>
              <a:ext uri="{FF2B5EF4-FFF2-40B4-BE49-F238E27FC236}">
                <a16:creationId xmlns:a16="http://schemas.microsoft.com/office/drawing/2014/main" id="{F03AD55B-B34F-CEC3-E1ED-A04BF28B5509}"/>
              </a:ext>
            </a:extLst>
          </p:cNvPr>
          <p:cNvSpPr/>
          <p:nvPr/>
        </p:nvSpPr>
        <p:spPr>
          <a:xfrm>
            <a:off x="3505220" y="2966483"/>
            <a:ext cx="637954" cy="19563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469ADD85-8562-EF12-09EA-FE08FFC513CE}"/>
              </a:ext>
            </a:extLst>
          </p:cNvPr>
          <p:cNvSpPr txBox="1"/>
          <p:nvPr/>
        </p:nvSpPr>
        <p:spPr>
          <a:xfrm>
            <a:off x="4362931" y="4038391"/>
            <a:ext cx="1456638" cy="769441"/>
          </a:xfrm>
          <a:prstGeom prst="rect">
            <a:avLst/>
          </a:prstGeom>
          <a:noFill/>
        </p:spPr>
        <p:txBody>
          <a:bodyPr wrap="square" rtlCol="0">
            <a:spAutoFit/>
          </a:bodyPr>
          <a:lstStyle/>
          <a:p>
            <a:r>
              <a:rPr lang="en-GB" sz="4400" dirty="0">
                <a:solidFill>
                  <a:srgbClr val="7030A0"/>
                </a:solidFill>
              </a:rPr>
              <a:t>55%</a:t>
            </a:r>
          </a:p>
        </p:txBody>
      </p:sp>
      <p:sp>
        <p:nvSpPr>
          <p:cNvPr id="18" name="TextBox 17">
            <a:extLst>
              <a:ext uri="{FF2B5EF4-FFF2-40B4-BE49-F238E27FC236}">
                <a16:creationId xmlns:a16="http://schemas.microsoft.com/office/drawing/2014/main" id="{64C0EB6D-2246-E05A-F012-1DB4EA5905EC}"/>
              </a:ext>
            </a:extLst>
          </p:cNvPr>
          <p:cNvSpPr txBox="1"/>
          <p:nvPr/>
        </p:nvSpPr>
        <p:spPr>
          <a:xfrm>
            <a:off x="1555897" y="5261849"/>
            <a:ext cx="8782493" cy="769441"/>
          </a:xfrm>
          <a:prstGeom prst="rect">
            <a:avLst/>
          </a:prstGeom>
          <a:noFill/>
        </p:spPr>
        <p:txBody>
          <a:bodyPr wrap="square" rtlCol="0">
            <a:spAutoFit/>
          </a:bodyPr>
          <a:lstStyle/>
          <a:p>
            <a:r>
              <a:rPr lang="en-GB" sz="4400" i="1" dirty="0">
                <a:solidFill>
                  <a:srgbClr val="7030A0"/>
                </a:solidFill>
              </a:rPr>
              <a:t>Tom’s result decreased by 45%</a:t>
            </a:r>
          </a:p>
        </p:txBody>
      </p:sp>
    </p:spTree>
    <p:extLst>
      <p:ext uri="{BB962C8B-B14F-4D97-AF65-F5344CB8AC3E}">
        <p14:creationId xmlns:p14="http://schemas.microsoft.com/office/powerpoint/2010/main" val="5708448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44Magnum1.wav"/>
          </p:stSnd>
        </p:sndAc>
      </p:transition>
    </mc:Choice>
    <mc:Fallback xmlns="">
      <p:transition spd="slow">
        <p:sndAc>
          <p:stSnd>
            <p:snd r:embed="rId7" name="44Magnum1.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P spid="13" grpId="0"/>
      <p:bldP spid="16" grpId="0" animBg="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C7207-345A-4B4D-97D4-A526D0F408B9}"/>
              </a:ext>
            </a:extLst>
          </p:cNvPr>
          <p:cNvSpPr txBox="1"/>
          <p:nvPr/>
        </p:nvSpPr>
        <p:spPr>
          <a:xfrm>
            <a:off x="3060519" y="139525"/>
            <a:ext cx="6070957" cy="2246769"/>
          </a:xfrm>
          <a:prstGeom prst="rect">
            <a:avLst/>
          </a:prstGeom>
          <a:noFill/>
        </p:spPr>
        <p:txBody>
          <a:bodyPr wrap="none" rtlCol="0">
            <a:spAutoFit/>
          </a:bodyPr>
          <a:lstStyle/>
          <a:p>
            <a:pPr algn="ctr" defTabSz="457200"/>
            <a:r>
              <a:rPr lang="en-GB" sz="2800" dirty="0">
                <a:solidFill>
                  <a:prstClr val="black"/>
                </a:solidFill>
                <a:latin typeface="Calibri" panose="020F0502020204030204"/>
              </a:rPr>
              <a:t>On Monday it was sunny for 25 minutes.</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On Tuesday it was sunny for 45 minutes.</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Express this as a percentage change.</a:t>
            </a:r>
          </a:p>
        </p:txBody>
      </p:sp>
      <p:pic>
        <p:nvPicPr>
          <p:cNvPr id="17" name="Picture 16">
            <a:extLst>
              <a:ext uri="{FF2B5EF4-FFF2-40B4-BE49-F238E27FC236}">
                <a16:creationId xmlns:a16="http://schemas.microsoft.com/office/drawing/2014/main" id="{19DC0C32-4729-4B07-9104-1E130E82647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9610" y="288460"/>
            <a:ext cx="1948900" cy="1948900"/>
          </a:xfrm>
          <a:prstGeom prst="rect">
            <a:avLst/>
          </a:prstGeom>
        </p:spPr>
      </p:pic>
      <p:graphicFrame>
        <p:nvGraphicFramePr>
          <p:cNvPr id="3" name="Table 2">
            <a:extLst>
              <a:ext uri="{FF2B5EF4-FFF2-40B4-BE49-F238E27FC236}">
                <a16:creationId xmlns:a16="http://schemas.microsoft.com/office/drawing/2014/main" id="{B21767E5-015D-59B0-9AEF-59D708F232F9}"/>
              </a:ext>
            </a:extLst>
          </p:cNvPr>
          <p:cNvGraphicFramePr>
            <a:graphicFrameLocks noGrp="1"/>
          </p:cNvGraphicFramePr>
          <p:nvPr>
            <p:extLst>
              <p:ext uri="{D42A27DB-BD31-4B8C-83A1-F6EECF244321}">
                <p14:modId xmlns:p14="http://schemas.microsoft.com/office/powerpoint/2010/main" val="3584446882"/>
              </p:ext>
            </p:extLst>
          </p:nvPr>
        </p:nvGraphicFramePr>
        <p:xfrm>
          <a:off x="4373538" y="2793014"/>
          <a:ext cx="2849498" cy="2129860"/>
        </p:xfrm>
        <a:graphic>
          <a:graphicData uri="http://schemas.openxmlformats.org/drawingml/2006/table">
            <a:tbl>
              <a:tblPr firstRow="1" bandRow="1">
                <a:tableStyleId>{5C22544A-7EE6-4342-B048-85BDC9FD1C3A}</a:tableStyleId>
              </a:tblPr>
              <a:tblGrid>
                <a:gridCol w="1424749">
                  <a:extLst>
                    <a:ext uri="{9D8B030D-6E8A-4147-A177-3AD203B41FA5}">
                      <a16:colId xmlns:a16="http://schemas.microsoft.com/office/drawing/2014/main" val="1598512060"/>
                    </a:ext>
                  </a:extLst>
                </a:gridCol>
                <a:gridCol w="1424749">
                  <a:extLst>
                    <a:ext uri="{9D8B030D-6E8A-4147-A177-3AD203B41FA5}">
                      <a16:colId xmlns:a16="http://schemas.microsoft.com/office/drawing/2014/main" val="4287964362"/>
                    </a:ext>
                  </a:extLst>
                </a:gridCol>
              </a:tblGrid>
              <a:tr h="1064930">
                <a:tc>
                  <a:txBody>
                    <a:bodyPr/>
                    <a:lstStyle/>
                    <a:p>
                      <a:pPr algn="ctr"/>
                      <a:r>
                        <a:rPr lang="en-GB" sz="4000" b="0"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000" b="0"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377810"/>
                  </a:ext>
                </a:extLst>
              </a:tr>
              <a:tr h="1064930">
                <a:tc>
                  <a:txBody>
                    <a:bodyPr/>
                    <a:lstStyle/>
                    <a:p>
                      <a:pPr algn="ctr"/>
                      <a:endParaRPr lang="en-GB" sz="4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000" b="0" dirty="0">
                          <a:solidFill>
                            <a:schemeClr val="tx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069301"/>
                  </a:ext>
                </a:extLst>
              </a:tr>
            </a:tbl>
          </a:graphicData>
        </a:graphic>
      </p:graphicFrame>
      <p:sp>
        <p:nvSpPr>
          <p:cNvPr id="4" name="Arrow: Curved Left 3">
            <a:extLst>
              <a:ext uri="{FF2B5EF4-FFF2-40B4-BE49-F238E27FC236}">
                <a16:creationId xmlns:a16="http://schemas.microsoft.com/office/drawing/2014/main" id="{6CCB21A9-F74F-103B-0E8A-17930ADC5D3E}"/>
              </a:ext>
            </a:extLst>
          </p:cNvPr>
          <p:cNvSpPr/>
          <p:nvPr/>
        </p:nvSpPr>
        <p:spPr>
          <a:xfrm>
            <a:off x="7368362" y="2948860"/>
            <a:ext cx="584791" cy="1818167"/>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188F6EDB-7F12-F9BA-3B12-D51A16B03188}"/>
              </a:ext>
            </a:extLst>
          </p:cNvPr>
          <p:cNvSpPr txBox="1"/>
          <p:nvPr/>
        </p:nvSpPr>
        <p:spPr>
          <a:xfrm>
            <a:off x="9106785" y="3419478"/>
            <a:ext cx="1536405" cy="523220"/>
          </a:xfrm>
          <a:prstGeom prst="rect">
            <a:avLst/>
          </a:prstGeom>
          <a:noFill/>
        </p:spPr>
        <p:txBody>
          <a:bodyPr wrap="square" rtlCol="0">
            <a:spAutoFit/>
          </a:bodyPr>
          <a:lstStyle/>
          <a:p>
            <a:r>
              <a:rPr lang="en-GB" sz="2800" i="1" dirty="0"/>
              <a:t>45÷25</a:t>
            </a:r>
          </a:p>
        </p:txBody>
      </p:sp>
      <p:sp>
        <p:nvSpPr>
          <p:cNvPr id="6" name="TextBox 5">
            <a:extLst>
              <a:ext uri="{FF2B5EF4-FFF2-40B4-BE49-F238E27FC236}">
                <a16:creationId xmlns:a16="http://schemas.microsoft.com/office/drawing/2014/main" id="{8D9DDF8F-FBA1-EB55-13C3-1723B8D4194F}"/>
              </a:ext>
            </a:extLst>
          </p:cNvPr>
          <p:cNvSpPr txBox="1"/>
          <p:nvPr/>
        </p:nvSpPr>
        <p:spPr>
          <a:xfrm>
            <a:off x="7953153" y="3448285"/>
            <a:ext cx="1137684" cy="523220"/>
          </a:xfrm>
          <a:prstGeom prst="rect">
            <a:avLst/>
          </a:prstGeom>
          <a:noFill/>
        </p:spPr>
        <p:txBody>
          <a:bodyPr wrap="square" rtlCol="0">
            <a:spAutoFit/>
          </a:bodyPr>
          <a:lstStyle/>
          <a:p>
            <a:r>
              <a:rPr lang="en-GB" sz="2800" b="1" dirty="0">
                <a:solidFill>
                  <a:srgbClr val="FF0000"/>
                </a:solidFill>
              </a:rPr>
              <a:t>X1.8</a:t>
            </a:r>
          </a:p>
        </p:txBody>
      </p:sp>
      <p:sp>
        <p:nvSpPr>
          <p:cNvPr id="7" name="TextBox 6">
            <a:extLst>
              <a:ext uri="{FF2B5EF4-FFF2-40B4-BE49-F238E27FC236}">
                <a16:creationId xmlns:a16="http://schemas.microsoft.com/office/drawing/2014/main" id="{E2605051-522A-8D28-9E41-E8428D2EE2A5}"/>
              </a:ext>
            </a:extLst>
          </p:cNvPr>
          <p:cNvSpPr txBox="1"/>
          <p:nvPr/>
        </p:nvSpPr>
        <p:spPr>
          <a:xfrm>
            <a:off x="2294873" y="3683068"/>
            <a:ext cx="1137684" cy="523220"/>
          </a:xfrm>
          <a:prstGeom prst="rect">
            <a:avLst/>
          </a:prstGeom>
          <a:noFill/>
        </p:spPr>
        <p:txBody>
          <a:bodyPr wrap="square" rtlCol="0">
            <a:spAutoFit/>
          </a:bodyPr>
          <a:lstStyle/>
          <a:p>
            <a:r>
              <a:rPr lang="en-GB" sz="2800" b="1" dirty="0">
                <a:solidFill>
                  <a:srgbClr val="FF0000"/>
                </a:solidFill>
              </a:rPr>
              <a:t>X1.8</a:t>
            </a:r>
          </a:p>
        </p:txBody>
      </p:sp>
      <p:sp>
        <p:nvSpPr>
          <p:cNvPr id="8" name="Arrow: Curved Right 7">
            <a:extLst>
              <a:ext uri="{FF2B5EF4-FFF2-40B4-BE49-F238E27FC236}">
                <a16:creationId xmlns:a16="http://schemas.microsoft.com/office/drawing/2014/main" id="{96296EBE-A37B-E016-1420-4BDB00A44821}"/>
              </a:ext>
            </a:extLst>
          </p:cNvPr>
          <p:cNvSpPr/>
          <p:nvPr/>
        </p:nvSpPr>
        <p:spPr>
          <a:xfrm>
            <a:off x="3505220" y="2966483"/>
            <a:ext cx="637954" cy="19563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E6124449-97B6-4610-5F99-9CC929BAECCB}"/>
              </a:ext>
            </a:extLst>
          </p:cNvPr>
          <p:cNvSpPr txBox="1"/>
          <p:nvPr/>
        </p:nvSpPr>
        <p:spPr>
          <a:xfrm>
            <a:off x="4362931" y="4038391"/>
            <a:ext cx="1456638" cy="769441"/>
          </a:xfrm>
          <a:prstGeom prst="rect">
            <a:avLst/>
          </a:prstGeom>
          <a:noFill/>
        </p:spPr>
        <p:txBody>
          <a:bodyPr wrap="square" rtlCol="0">
            <a:spAutoFit/>
          </a:bodyPr>
          <a:lstStyle/>
          <a:p>
            <a:r>
              <a:rPr lang="en-GB" sz="4400" dirty="0">
                <a:solidFill>
                  <a:srgbClr val="7030A0"/>
                </a:solidFill>
              </a:rPr>
              <a:t>180%</a:t>
            </a:r>
          </a:p>
        </p:txBody>
      </p:sp>
      <p:sp>
        <p:nvSpPr>
          <p:cNvPr id="10" name="TextBox 9">
            <a:extLst>
              <a:ext uri="{FF2B5EF4-FFF2-40B4-BE49-F238E27FC236}">
                <a16:creationId xmlns:a16="http://schemas.microsoft.com/office/drawing/2014/main" id="{08CFBA14-EA98-B396-3E7E-64A9175F74CF}"/>
              </a:ext>
            </a:extLst>
          </p:cNvPr>
          <p:cNvSpPr txBox="1"/>
          <p:nvPr/>
        </p:nvSpPr>
        <p:spPr>
          <a:xfrm>
            <a:off x="1555897" y="5136490"/>
            <a:ext cx="8782493" cy="1200329"/>
          </a:xfrm>
          <a:prstGeom prst="rect">
            <a:avLst/>
          </a:prstGeom>
          <a:noFill/>
        </p:spPr>
        <p:txBody>
          <a:bodyPr wrap="square" rtlCol="0">
            <a:spAutoFit/>
          </a:bodyPr>
          <a:lstStyle/>
          <a:p>
            <a:pPr algn="ctr"/>
            <a:r>
              <a:rPr lang="en-GB" sz="3600" i="1" dirty="0">
                <a:solidFill>
                  <a:srgbClr val="7030A0"/>
                </a:solidFill>
              </a:rPr>
              <a:t>This represents an 80% increase in the time it was sunny on Tuesday</a:t>
            </a:r>
          </a:p>
        </p:txBody>
      </p:sp>
    </p:spTree>
    <p:extLst>
      <p:ext uri="{BB962C8B-B14F-4D97-AF65-F5344CB8AC3E}">
        <p14:creationId xmlns:p14="http://schemas.microsoft.com/office/powerpoint/2010/main" val="199287817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44Magnum1.wav"/>
          </p:stSnd>
        </p:sndAc>
      </p:transition>
    </mc:Choice>
    <mc:Fallback xmlns="">
      <p:transition spd="slow">
        <p:sndAc>
          <p:stSnd>
            <p:snd r:embed="rId7" name="44Magnum1.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C7207-345A-4B4D-97D4-A526D0F408B9}"/>
              </a:ext>
            </a:extLst>
          </p:cNvPr>
          <p:cNvSpPr txBox="1"/>
          <p:nvPr/>
        </p:nvSpPr>
        <p:spPr>
          <a:xfrm>
            <a:off x="3172892" y="224472"/>
            <a:ext cx="5846216" cy="2246769"/>
          </a:xfrm>
          <a:prstGeom prst="rect">
            <a:avLst/>
          </a:prstGeom>
          <a:noFill/>
        </p:spPr>
        <p:txBody>
          <a:bodyPr wrap="none" rtlCol="0">
            <a:spAutoFit/>
          </a:bodyPr>
          <a:lstStyle/>
          <a:p>
            <a:pPr algn="ctr" defTabSz="457200"/>
            <a:r>
              <a:rPr lang="en-GB" sz="2800" dirty="0">
                <a:solidFill>
                  <a:prstClr val="black"/>
                </a:solidFill>
                <a:latin typeface="Calibri" panose="020F0502020204030204"/>
              </a:rPr>
              <a:t>Jack invested £150 for a year.</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He gained interest and withdrew £165.</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What is this as a percentage change?</a:t>
            </a:r>
          </a:p>
        </p:txBody>
      </p:sp>
      <p:pic>
        <p:nvPicPr>
          <p:cNvPr id="15" name="Picture 14">
            <a:extLst>
              <a:ext uri="{FF2B5EF4-FFF2-40B4-BE49-F238E27FC236}">
                <a16:creationId xmlns:a16="http://schemas.microsoft.com/office/drawing/2014/main" id="{F1C23600-1A6A-4721-9A81-E7E27B63E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37" y="224472"/>
            <a:ext cx="2035690" cy="2016605"/>
          </a:xfrm>
          <a:prstGeom prst="rect">
            <a:avLst/>
          </a:prstGeom>
        </p:spPr>
      </p:pic>
      <p:graphicFrame>
        <p:nvGraphicFramePr>
          <p:cNvPr id="3" name="Table 2">
            <a:extLst>
              <a:ext uri="{FF2B5EF4-FFF2-40B4-BE49-F238E27FC236}">
                <a16:creationId xmlns:a16="http://schemas.microsoft.com/office/drawing/2014/main" id="{555FEA0B-D6CA-998F-FDFC-A83D21AAA1C1}"/>
              </a:ext>
            </a:extLst>
          </p:cNvPr>
          <p:cNvGraphicFramePr>
            <a:graphicFrameLocks noGrp="1"/>
          </p:cNvGraphicFramePr>
          <p:nvPr>
            <p:extLst>
              <p:ext uri="{D42A27DB-BD31-4B8C-83A1-F6EECF244321}">
                <p14:modId xmlns:p14="http://schemas.microsoft.com/office/powerpoint/2010/main" val="1229614284"/>
              </p:ext>
            </p:extLst>
          </p:nvPr>
        </p:nvGraphicFramePr>
        <p:xfrm>
          <a:off x="4373538" y="2793014"/>
          <a:ext cx="2849498" cy="2129860"/>
        </p:xfrm>
        <a:graphic>
          <a:graphicData uri="http://schemas.openxmlformats.org/drawingml/2006/table">
            <a:tbl>
              <a:tblPr firstRow="1" bandRow="1">
                <a:tableStyleId>{5C22544A-7EE6-4342-B048-85BDC9FD1C3A}</a:tableStyleId>
              </a:tblPr>
              <a:tblGrid>
                <a:gridCol w="1424749">
                  <a:extLst>
                    <a:ext uri="{9D8B030D-6E8A-4147-A177-3AD203B41FA5}">
                      <a16:colId xmlns:a16="http://schemas.microsoft.com/office/drawing/2014/main" val="1598512060"/>
                    </a:ext>
                  </a:extLst>
                </a:gridCol>
                <a:gridCol w="1424749">
                  <a:extLst>
                    <a:ext uri="{9D8B030D-6E8A-4147-A177-3AD203B41FA5}">
                      <a16:colId xmlns:a16="http://schemas.microsoft.com/office/drawing/2014/main" val="4287964362"/>
                    </a:ext>
                  </a:extLst>
                </a:gridCol>
              </a:tblGrid>
              <a:tr h="1064930">
                <a:tc>
                  <a:txBody>
                    <a:bodyPr/>
                    <a:lstStyle/>
                    <a:p>
                      <a:pPr algn="ctr"/>
                      <a:r>
                        <a:rPr lang="en-GB" sz="4000" b="0"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000" b="0" dirty="0">
                          <a:solidFill>
                            <a:schemeClr val="tx1"/>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377810"/>
                  </a:ext>
                </a:extLst>
              </a:tr>
              <a:tr h="1064930">
                <a:tc>
                  <a:txBody>
                    <a:bodyPr/>
                    <a:lstStyle/>
                    <a:p>
                      <a:pPr algn="ctr"/>
                      <a:endParaRPr lang="en-GB" sz="4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000" b="0" dirty="0">
                          <a:solidFill>
                            <a:schemeClr val="tx1"/>
                          </a:solidFill>
                        </a:rPr>
                        <a:t>165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069301"/>
                  </a:ext>
                </a:extLst>
              </a:tr>
            </a:tbl>
          </a:graphicData>
        </a:graphic>
      </p:graphicFrame>
      <p:sp>
        <p:nvSpPr>
          <p:cNvPr id="4" name="Arrow: Curved Left 3">
            <a:extLst>
              <a:ext uri="{FF2B5EF4-FFF2-40B4-BE49-F238E27FC236}">
                <a16:creationId xmlns:a16="http://schemas.microsoft.com/office/drawing/2014/main" id="{6112605F-D214-BEDC-B084-D828E30F789D}"/>
              </a:ext>
            </a:extLst>
          </p:cNvPr>
          <p:cNvSpPr/>
          <p:nvPr/>
        </p:nvSpPr>
        <p:spPr>
          <a:xfrm>
            <a:off x="7368362" y="2948860"/>
            <a:ext cx="584791" cy="1818167"/>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E9C5B29F-872E-B835-7B07-DAEA8A564C9C}"/>
              </a:ext>
            </a:extLst>
          </p:cNvPr>
          <p:cNvSpPr txBox="1"/>
          <p:nvPr/>
        </p:nvSpPr>
        <p:spPr>
          <a:xfrm>
            <a:off x="9106785" y="3419478"/>
            <a:ext cx="1536405" cy="523220"/>
          </a:xfrm>
          <a:prstGeom prst="rect">
            <a:avLst/>
          </a:prstGeom>
          <a:noFill/>
        </p:spPr>
        <p:txBody>
          <a:bodyPr wrap="square" rtlCol="0">
            <a:spAutoFit/>
          </a:bodyPr>
          <a:lstStyle/>
          <a:p>
            <a:r>
              <a:rPr lang="en-GB" sz="2800" i="1" dirty="0"/>
              <a:t>165÷150</a:t>
            </a:r>
          </a:p>
        </p:txBody>
      </p:sp>
      <p:sp>
        <p:nvSpPr>
          <p:cNvPr id="6" name="TextBox 5">
            <a:extLst>
              <a:ext uri="{FF2B5EF4-FFF2-40B4-BE49-F238E27FC236}">
                <a16:creationId xmlns:a16="http://schemas.microsoft.com/office/drawing/2014/main" id="{C9C816A2-0C33-4D3C-0153-16173E288259}"/>
              </a:ext>
            </a:extLst>
          </p:cNvPr>
          <p:cNvSpPr txBox="1"/>
          <p:nvPr/>
        </p:nvSpPr>
        <p:spPr>
          <a:xfrm>
            <a:off x="7953153" y="3448285"/>
            <a:ext cx="1137684" cy="523220"/>
          </a:xfrm>
          <a:prstGeom prst="rect">
            <a:avLst/>
          </a:prstGeom>
          <a:noFill/>
        </p:spPr>
        <p:txBody>
          <a:bodyPr wrap="square" rtlCol="0">
            <a:spAutoFit/>
          </a:bodyPr>
          <a:lstStyle/>
          <a:p>
            <a:r>
              <a:rPr lang="en-GB" sz="2800" b="1" dirty="0">
                <a:solidFill>
                  <a:srgbClr val="FF0000"/>
                </a:solidFill>
              </a:rPr>
              <a:t>X1.1</a:t>
            </a:r>
          </a:p>
        </p:txBody>
      </p:sp>
      <p:sp>
        <p:nvSpPr>
          <p:cNvPr id="7" name="TextBox 6">
            <a:extLst>
              <a:ext uri="{FF2B5EF4-FFF2-40B4-BE49-F238E27FC236}">
                <a16:creationId xmlns:a16="http://schemas.microsoft.com/office/drawing/2014/main" id="{ED07FCD8-F94B-3E9C-EAFA-48757602D725}"/>
              </a:ext>
            </a:extLst>
          </p:cNvPr>
          <p:cNvSpPr txBox="1"/>
          <p:nvPr/>
        </p:nvSpPr>
        <p:spPr>
          <a:xfrm>
            <a:off x="2294873" y="3683068"/>
            <a:ext cx="1137684" cy="523220"/>
          </a:xfrm>
          <a:prstGeom prst="rect">
            <a:avLst/>
          </a:prstGeom>
          <a:noFill/>
        </p:spPr>
        <p:txBody>
          <a:bodyPr wrap="square" rtlCol="0">
            <a:spAutoFit/>
          </a:bodyPr>
          <a:lstStyle/>
          <a:p>
            <a:r>
              <a:rPr lang="en-GB" sz="2800" b="1" dirty="0">
                <a:solidFill>
                  <a:srgbClr val="FF0000"/>
                </a:solidFill>
              </a:rPr>
              <a:t>X1.1</a:t>
            </a:r>
          </a:p>
        </p:txBody>
      </p:sp>
      <p:sp>
        <p:nvSpPr>
          <p:cNvPr id="8" name="Arrow: Curved Right 7">
            <a:extLst>
              <a:ext uri="{FF2B5EF4-FFF2-40B4-BE49-F238E27FC236}">
                <a16:creationId xmlns:a16="http://schemas.microsoft.com/office/drawing/2014/main" id="{8F232B2D-59AB-2119-5643-46CF273D16E2}"/>
              </a:ext>
            </a:extLst>
          </p:cNvPr>
          <p:cNvSpPr/>
          <p:nvPr/>
        </p:nvSpPr>
        <p:spPr>
          <a:xfrm>
            <a:off x="3505220" y="2966483"/>
            <a:ext cx="637954" cy="19563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5EA85B65-4ACE-D5C4-10D1-525A9B921B69}"/>
              </a:ext>
            </a:extLst>
          </p:cNvPr>
          <p:cNvSpPr txBox="1"/>
          <p:nvPr/>
        </p:nvSpPr>
        <p:spPr>
          <a:xfrm>
            <a:off x="4362931" y="4038391"/>
            <a:ext cx="1456638" cy="769441"/>
          </a:xfrm>
          <a:prstGeom prst="rect">
            <a:avLst/>
          </a:prstGeom>
          <a:noFill/>
        </p:spPr>
        <p:txBody>
          <a:bodyPr wrap="square" rtlCol="0">
            <a:spAutoFit/>
          </a:bodyPr>
          <a:lstStyle/>
          <a:p>
            <a:r>
              <a:rPr lang="en-GB" sz="4400" dirty="0">
                <a:solidFill>
                  <a:srgbClr val="7030A0"/>
                </a:solidFill>
              </a:rPr>
              <a:t>110%</a:t>
            </a:r>
          </a:p>
        </p:txBody>
      </p:sp>
      <p:sp>
        <p:nvSpPr>
          <p:cNvPr id="10" name="TextBox 9">
            <a:extLst>
              <a:ext uri="{FF2B5EF4-FFF2-40B4-BE49-F238E27FC236}">
                <a16:creationId xmlns:a16="http://schemas.microsoft.com/office/drawing/2014/main" id="{5C79EA12-09F9-C81B-9A73-F20DAEB7568A}"/>
              </a:ext>
            </a:extLst>
          </p:cNvPr>
          <p:cNvSpPr txBox="1"/>
          <p:nvPr/>
        </p:nvSpPr>
        <p:spPr>
          <a:xfrm>
            <a:off x="1555897" y="5136490"/>
            <a:ext cx="8782493" cy="1200329"/>
          </a:xfrm>
          <a:prstGeom prst="rect">
            <a:avLst/>
          </a:prstGeom>
          <a:noFill/>
        </p:spPr>
        <p:txBody>
          <a:bodyPr wrap="square" rtlCol="0">
            <a:spAutoFit/>
          </a:bodyPr>
          <a:lstStyle/>
          <a:p>
            <a:pPr algn="ctr"/>
            <a:r>
              <a:rPr lang="en-GB" sz="3600" i="1" dirty="0">
                <a:solidFill>
                  <a:srgbClr val="7030A0"/>
                </a:solidFill>
              </a:rPr>
              <a:t>This represents a 10% increase in Jacks money when he withdrew</a:t>
            </a:r>
          </a:p>
        </p:txBody>
      </p:sp>
    </p:spTree>
    <p:extLst>
      <p:ext uri="{BB962C8B-B14F-4D97-AF65-F5344CB8AC3E}">
        <p14:creationId xmlns:p14="http://schemas.microsoft.com/office/powerpoint/2010/main" val="81725436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44Magnum1.wav"/>
          </p:stSnd>
        </p:sndAc>
      </p:transition>
    </mc:Choice>
    <mc:Fallback xmlns="">
      <p:transition spd="slow">
        <p:sndAc>
          <p:stSnd>
            <p:snd r:embed="rId7" name="44Magnum1.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C7207-345A-4B4D-97D4-A526D0F408B9}"/>
              </a:ext>
            </a:extLst>
          </p:cNvPr>
          <p:cNvSpPr txBox="1"/>
          <p:nvPr/>
        </p:nvSpPr>
        <p:spPr>
          <a:xfrm>
            <a:off x="3178053" y="0"/>
            <a:ext cx="5835893" cy="2246769"/>
          </a:xfrm>
          <a:prstGeom prst="rect">
            <a:avLst/>
          </a:prstGeom>
          <a:noFill/>
        </p:spPr>
        <p:txBody>
          <a:bodyPr wrap="none" rtlCol="0">
            <a:spAutoFit/>
          </a:bodyPr>
          <a:lstStyle/>
          <a:p>
            <a:pPr algn="ctr" defTabSz="457200"/>
            <a:r>
              <a:rPr lang="en-GB" sz="2800" dirty="0">
                <a:solidFill>
                  <a:prstClr val="black"/>
                </a:solidFill>
                <a:latin typeface="Calibri" panose="020F0502020204030204"/>
              </a:rPr>
              <a:t>A burger cost £3.50</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The restaurant puts it on sale for £2.80</a:t>
            </a:r>
          </a:p>
          <a:p>
            <a:pPr algn="ctr" defTabSz="457200"/>
            <a:endParaRPr lang="en-GB" sz="2800" dirty="0">
              <a:solidFill>
                <a:prstClr val="black"/>
              </a:solidFill>
              <a:latin typeface="Calibri" panose="020F0502020204030204"/>
            </a:endParaRPr>
          </a:p>
          <a:p>
            <a:pPr algn="ctr" defTabSz="457200"/>
            <a:r>
              <a:rPr lang="en-GB" sz="2800" dirty="0">
                <a:solidFill>
                  <a:prstClr val="black"/>
                </a:solidFill>
                <a:latin typeface="Calibri" panose="020F0502020204030204"/>
              </a:rPr>
              <a:t>What percentage sale is this?</a:t>
            </a:r>
          </a:p>
        </p:txBody>
      </p:sp>
      <p:pic>
        <p:nvPicPr>
          <p:cNvPr id="13" name="Picture 12">
            <a:extLst>
              <a:ext uri="{FF2B5EF4-FFF2-40B4-BE49-F238E27FC236}">
                <a16:creationId xmlns:a16="http://schemas.microsoft.com/office/drawing/2014/main" id="{8D374490-162A-4AA4-BC70-8A1134D472B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3917" y="156656"/>
            <a:ext cx="2007124" cy="1404986"/>
          </a:xfrm>
          <a:prstGeom prst="rect">
            <a:avLst/>
          </a:prstGeom>
        </p:spPr>
      </p:pic>
      <p:graphicFrame>
        <p:nvGraphicFramePr>
          <p:cNvPr id="3" name="Table 2">
            <a:extLst>
              <a:ext uri="{FF2B5EF4-FFF2-40B4-BE49-F238E27FC236}">
                <a16:creationId xmlns:a16="http://schemas.microsoft.com/office/drawing/2014/main" id="{1DEF0876-A53B-75E4-9879-6BD94CFD28D0}"/>
              </a:ext>
            </a:extLst>
          </p:cNvPr>
          <p:cNvGraphicFramePr>
            <a:graphicFrameLocks noGrp="1"/>
          </p:cNvGraphicFramePr>
          <p:nvPr>
            <p:extLst>
              <p:ext uri="{D42A27DB-BD31-4B8C-83A1-F6EECF244321}">
                <p14:modId xmlns:p14="http://schemas.microsoft.com/office/powerpoint/2010/main" val="1557725371"/>
              </p:ext>
            </p:extLst>
          </p:nvPr>
        </p:nvGraphicFramePr>
        <p:xfrm>
          <a:off x="4373538" y="2793014"/>
          <a:ext cx="2849498" cy="2129860"/>
        </p:xfrm>
        <a:graphic>
          <a:graphicData uri="http://schemas.openxmlformats.org/drawingml/2006/table">
            <a:tbl>
              <a:tblPr firstRow="1" bandRow="1">
                <a:tableStyleId>{5C22544A-7EE6-4342-B048-85BDC9FD1C3A}</a:tableStyleId>
              </a:tblPr>
              <a:tblGrid>
                <a:gridCol w="1424749">
                  <a:extLst>
                    <a:ext uri="{9D8B030D-6E8A-4147-A177-3AD203B41FA5}">
                      <a16:colId xmlns:a16="http://schemas.microsoft.com/office/drawing/2014/main" val="1598512060"/>
                    </a:ext>
                  </a:extLst>
                </a:gridCol>
                <a:gridCol w="1424749">
                  <a:extLst>
                    <a:ext uri="{9D8B030D-6E8A-4147-A177-3AD203B41FA5}">
                      <a16:colId xmlns:a16="http://schemas.microsoft.com/office/drawing/2014/main" val="4287964362"/>
                    </a:ext>
                  </a:extLst>
                </a:gridCol>
              </a:tblGrid>
              <a:tr h="1064930">
                <a:tc>
                  <a:txBody>
                    <a:bodyPr/>
                    <a:lstStyle/>
                    <a:p>
                      <a:pPr algn="ctr"/>
                      <a:r>
                        <a:rPr lang="en-GB" sz="4000" b="0"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000" b="0" dirty="0">
                          <a:solidFill>
                            <a:schemeClr val="tx1"/>
                          </a:solidFill>
                        </a:rPr>
                        <a:t>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377810"/>
                  </a:ext>
                </a:extLst>
              </a:tr>
              <a:tr h="1064930">
                <a:tc>
                  <a:txBody>
                    <a:bodyPr/>
                    <a:lstStyle/>
                    <a:p>
                      <a:pPr algn="ctr"/>
                      <a:endParaRPr lang="en-GB" sz="4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000" b="0" dirty="0">
                          <a:solidFill>
                            <a:schemeClr val="tx1"/>
                          </a:solidFill>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069301"/>
                  </a:ext>
                </a:extLst>
              </a:tr>
            </a:tbl>
          </a:graphicData>
        </a:graphic>
      </p:graphicFrame>
      <p:sp>
        <p:nvSpPr>
          <p:cNvPr id="4" name="Arrow: Curved Left 3">
            <a:extLst>
              <a:ext uri="{FF2B5EF4-FFF2-40B4-BE49-F238E27FC236}">
                <a16:creationId xmlns:a16="http://schemas.microsoft.com/office/drawing/2014/main" id="{5D169994-F243-67FB-4F02-9BB49E2FCB14}"/>
              </a:ext>
            </a:extLst>
          </p:cNvPr>
          <p:cNvSpPr/>
          <p:nvPr/>
        </p:nvSpPr>
        <p:spPr>
          <a:xfrm>
            <a:off x="7368362" y="2948860"/>
            <a:ext cx="584791" cy="1818167"/>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877BF380-7891-BB90-96B8-588D06E8B193}"/>
              </a:ext>
            </a:extLst>
          </p:cNvPr>
          <p:cNvSpPr txBox="1"/>
          <p:nvPr/>
        </p:nvSpPr>
        <p:spPr>
          <a:xfrm>
            <a:off x="9106785" y="3419478"/>
            <a:ext cx="1536405" cy="523220"/>
          </a:xfrm>
          <a:prstGeom prst="rect">
            <a:avLst/>
          </a:prstGeom>
          <a:noFill/>
        </p:spPr>
        <p:txBody>
          <a:bodyPr wrap="square" rtlCol="0">
            <a:spAutoFit/>
          </a:bodyPr>
          <a:lstStyle/>
          <a:p>
            <a:r>
              <a:rPr lang="en-GB" sz="2800" i="1" dirty="0"/>
              <a:t>2.8÷3.5</a:t>
            </a:r>
          </a:p>
        </p:txBody>
      </p:sp>
      <p:sp>
        <p:nvSpPr>
          <p:cNvPr id="6" name="TextBox 5">
            <a:extLst>
              <a:ext uri="{FF2B5EF4-FFF2-40B4-BE49-F238E27FC236}">
                <a16:creationId xmlns:a16="http://schemas.microsoft.com/office/drawing/2014/main" id="{F93C33D2-EF72-6CE8-8F3C-5F4E05EFCF4D}"/>
              </a:ext>
            </a:extLst>
          </p:cNvPr>
          <p:cNvSpPr txBox="1"/>
          <p:nvPr/>
        </p:nvSpPr>
        <p:spPr>
          <a:xfrm>
            <a:off x="7953153" y="3448285"/>
            <a:ext cx="1137684" cy="523220"/>
          </a:xfrm>
          <a:prstGeom prst="rect">
            <a:avLst/>
          </a:prstGeom>
          <a:noFill/>
        </p:spPr>
        <p:txBody>
          <a:bodyPr wrap="square" rtlCol="0">
            <a:spAutoFit/>
          </a:bodyPr>
          <a:lstStyle/>
          <a:p>
            <a:r>
              <a:rPr lang="en-GB" sz="2800" b="1" dirty="0">
                <a:solidFill>
                  <a:srgbClr val="FF0000"/>
                </a:solidFill>
              </a:rPr>
              <a:t>X0.8</a:t>
            </a:r>
          </a:p>
        </p:txBody>
      </p:sp>
      <p:sp>
        <p:nvSpPr>
          <p:cNvPr id="7" name="TextBox 6">
            <a:extLst>
              <a:ext uri="{FF2B5EF4-FFF2-40B4-BE49-F238E27FC236}">
                <a16:creationId xmlns:a16="http://schemas.microsoft.com/office/drawing/2014/main" id="{D4A82E77-3932-A1C6-C952-A4C3C003A4A2}"/>
              </a:ext>
            </a:extLst>
          </p:cNvPr>
          <p:cNvSpPr txBox="1"/>
          <p:nvPr/>
        </p:nvSpPr>
        <p:spPr>
          <a:xfrm>
            <a:off x="2294873" y="3683068"/>
            <a:ext cx="1137684" cy="523220"/>
          </a:xfrm>
          <a:prstGeom prst="rect">
            <a:avLst/>
          </a:prstGeom>
          <a:noFill/>
        </p:spPr>
        <p:txBody>
          <a:bodyPr wrap="square" rtlCol="0">
            <a:spAutoFit/>
          </a:bodyPr>
          <a:lstStyle/>
          <a:p>
            <a:r>
              <a:rPr lang="en-GB" sz="2800" b="1" dirty="0">
                <a:solidFill>
                  <a:srgbClr val="FF0000"/>
                </a:solidFill>
              </a:rPr>
              <a:t>X0.8</a:t>
            </a:r>
          </a:p>
        </p:txBody>
      </p:sp>
      <p:sp>
        <p:nvSpPr>
          <p:cNvPr id="8" name="Arrow: Curved Right 7">
            <a:extLst>
              <a:ext uri="{FF2B5EF4-FFF2-40B4-BE49-F238E27FC236}">
                <a16:creationId xmlns:a16="http://schemas.microsoft.com/office/drawing/2014/main" id="{11B52106-9C8D-72B4-533D-328FD8498F97}"/>
              </a:ext>
            </a:extLst>
          </p:cNvPr>
          <p:cNvSpPr/>
          <p:nvPr/>
        </p:nvSpPr>
        <p:spPr>
          <a:xfrm>
            <a:off x="3505220" y="2966483"/>
            <a:ext cx="637954" cy="195639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CEDC64FF-29C5-6358-896E-D8A5B3311124}"/>
              </a:ext>
            </a:extLst>
          </p:cNvPr>
          <p:cNvSpPr txBox="1"/>
          <p:nvPr/>
        </p:nvSpPr>
        <p:spPr>
          <a:xfrm>
            <a:off x="4458628" y="4038391"/>
            <a:ext cx="1456638" cy="769441"/>
          </a:xfrm>
          <a:prstGeom prst="rect">
            <a:avLst/>
          </a:prstGeom>
          <a:noFill/>
        </p:spPr>
        <p:txBody>
          <a:bodyPr wrap="square" rtlCol="0">
            <a:spAutoFit/>
          </a:bodyPr>
          <a:lstStyle/>
          <a:p>
            <a:r>
              <a:rPr lang="en-GB" sz="4400" dirty="0">
                <a:solidFill>
                  <a:srgbClr val="7030A0"/>
                </a:solidFill>
              </a:rPr>
              <a:t>80%</a:t>
            </a:r>
          </a:p>
        </p:txBody>
      </p:sp>
      <p:sp>
        <p:nvSpPr>
          <p:cNvPr id="10" name="TextBox 9">
            <a:extLst>
              <a:ext uri="{FF2B5EF4-FFF2-40B4-BE49-F238E27FC236}">
                <a16:creationId xmlns:a16="http://schemas.microsoft.com/office/drawing/2014/main" id="{FBAF5D56-7648-EC89-FB12-CDE4CF37F6D9}"/>
              </a:ext>
            </a:extLst>
          </p:cNvPr>
          <p:cNvSpPr txBox="1"/>
          <p:nvPr/>
        </p:nvSpPr>
        <p:spPr>
          <a:xfrm>
            <a:off x="1555897" y="5136490"/>
            <a:ext cx="8782493" cy="1200329"/>
          </a:xfrm>
          <a:prstGeom prst="rect">
            <a:avLst/>
          </a:prstGeom>
          <a:noFill/>
        </p:spPr>
        <p:txBody>
          <a:bodyPr wrap="square" rtlCol="0">
            <a:spAutoFit/>
          </a:bodyPr>
          <a:lstStyle/>
          <a:p>
            <a:pPr algn="ctr"/>
            <a:r>
              <a:rPr lang="en-GB" sz="3600" i="1" dirty="0">
                <a:solidFill>
                  <a:srgbClr val="7030A0"/>
                </a:solidFill>
              </a:rPr>
              <a:t>This represents a 20% decrease in the original price.</a:t>
            </a:r>
          </a:p>
        </p:txBody>
      </p:sp>
    </p:spTree>
    <p:extLst>
      <p:ext uri="{BB962C8B-B14F-4D97-AF65-F5344CB8AC3E}">
        <p14:creationId xmlns:p14="http://schemas.microsoft.com/office/powerpoint/2010/main" val="59099798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44Magnum1.wav"/>
          </p:stSnd>
        </p:sndAc>
      </p:transition>
    </mc:Choice>
    <mc:Fallback xmlns="">
      <p:transition spd="slow">
        <p:sndAc>
          <p:stSnd>
            <p:snd r:embed="rId7" name="44Magnum1.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p:bldP spid="10" grpId="0"/>
    </p:bldLst>
  </p:timing>
</p:sld>
</file>

<file path=ppt/theme/theme1.xml><?xml version="1.0" encoding="utf-8"?>
<a:theme xmlns:a="http://schemas.openxmlformats.org/drawingml/2006/main" name="ALT Maths BW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Maths BWA" id="{B0CCC775-17A6-498A-8D21-8000325C4431}" vid="{A7D7CE89-AB91-4E3A-9EE9-3546E043E60B}"/>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6BAACC90-FAFA-4EBF-9340-8DF529396D71}"/>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CC229B3E-A947-407C-91B8-8C19B8FA2121}"/>
    </a:ext>
  </a:extLst>
</a:theme>
</file>

<file path=docProps/app.xml><?xml version="1.0" encoding="utf-8"?>
<Properties xmlns="http://schemas.openxmlformats.org/officeDocument/2006/extended-properties" xmlns:vt="http://schemas.openxmlformats.org/officeDocument/2006/docPropsVTypes">
  <Template>ALT Maths BWA</Template>
  <TotalTime>132</TotalTime>
  <Words>411</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Arial Rounded MT Bold</vt:lpstr>
      <vt:lpstr>Calibri</vt:lpstr>
      <vt:lpstr>Century Gothic</vt:lpstr>
      <vt:lpstr>Comic Sans MS</vt:lpstr>
      <vt:lpstr>Courier New</vt:lpstr>
      <vt:lpstr>Lato</vt:lpstr>
      <vt:lpstr>ALT Maths BWA</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Mrs G Grimshaw - BWA Staff</dc:creator>
  <cp:lastModifiedBy>Mrs G Grimshaw - BWA Staff</cp:lastModifiedBy>
  <cp:revision>2</cp:revision>
  <dcterms:created xsi:type="dcterms:W3CDTF">2025-02-14T11:52:50Z</dcterms:created>
  <dcterms:modified xsi:type="dcterms:W3CDTF">2025-02-14T14:05:38Z</dcterms:modified>
</cp:coreProperties>
</file>