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77" r:id="rId6"/>
    <p:sldMasterId id="2147483684" r:id="rId7"/>
    <p:sldMasterId id="2147483702" r:id="rId8"/>
    <p:sldMasterId id="2147483768" r:id="rId9"/>
    <p:sldMasterId id="2147483807" r:id="rId10"/>
  </p:sldMasterIdLst>
  <p:notesMasterIdLst>
    <p:notesMasterId r:id="rId30"/>
  </p:notesMasterIdLst>
  <p:sldIdLst>
    <p:sldId id="3186" r:id="rId11"/>
    <p:sldId id="256" r:id="rId12"/>
    <p:sldId id="257" r:id="rId13"/>
    <p:sldId id="258" r:id="rId14"/>
    <p:sldId id="259" r:id="rId15"/>
    <p:sldId id="260" r:id="rId16"/>
    <p:sldId id="275" r:id="rId17"/>
    <p:sldId id="276" r:id="rId18"/>
    <p:sldId id="280" r:id="rId19"/>
    <p:sldId id="3326" r:id="rId20"/>
    <p:sldId id="281" r:id="rId21"/>
    <p:sldId id="3327" r:id="rId22"/>
    <p:sldId id="3328" r:id="rId23"/>
    <p:sldId id="3329" r:id="rId24"/>
    <p:sldId id="3214" r:id="rId25"/>
    <p:sldId id="3330" r:id="rId26"/>
    <p:sldId id="279" r:id="rId27"/>
    <p:sldId id="278"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3557" autoAdjust="0"/>
  </p:normalViewPr>
  <p:slideViewPr>
    <p:cSldViewPr snapToGrid="0">
      <p:cViewPr varScale="1">
        <p:scale>
          <a:sx n="57" d="100"/>
          <a:sy n="57" d="100"/>
        </p:scale>
        <p:origin x="948" y="28"/>
      </p:cViewPr>
      <p:guideLst/>
    </p:cSldViewPr>
  </p:slideViewPr>
  <p:notesTextViewPr>
    <p:cViewPr>
      <p:scale>
        <a:sx n="1" d="1"/>
        <a:sy n="1" d="1"/>
      </p:scale>
      <p:origin x="0" y="0"/>
    </p:cViewPr>
  </p:notesTextViewPr>
  <p:sorterViewPr>
    <p:cViewPr varScale="1">
      <p:scale>
        <a:sx n="1" d="1"/>
        <a:sy n="1" d="1"/>
      </p:scale>
      <p:origin x="0" y="-56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8C7DE-F278-4FD6-ABF7-248D8C39DD70}"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F480E-7499-4C91-A167-B6C194E7E537}" type="slidenum">
              <a:rPr lang="en-GB" smtClean="0"/>
              <a:t>‹#›</a:t>
            </a:fld>
            <a:endParaRPr lang="en-GB"/>
          </a:p>
        </p:txBody>
      </p:sp>
    </p:spTree>
    <p:extLst>
      <p:ext uri="{BB962C8B-B14F-4D97-AF65-F5344CB8AC3E}">
        <p14:creationId xmlns:p14="http://schemas.microsoft.com/office/powerpoint/2010/main" val="55986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thsbot.com/manipulatives/twoColourCounte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err="1">
                <a:solidFill>
                  <a:srgbClr val="275317"/>
                </a:solidFill>
                <a:effectLst/>
                <a:latin typeface="Aptos" panose="020B0004020202020204" pitchFamily="34" charset="0"/>
              </a:rPr>
              <a:t>Mathsbot</a:t>
            </a:r>
            <a:r>
              <a:rPr lang="en-GB" sz="1800" b="0" i="0" dirty="0">
                <a:solidFill>
                  <a:srgbClr val="275317"/>
                </a:solidFill>
                <a:effectLst/>
                <a:latin typeface="Aptos" panose="020B0004020202020204" pitchFamily="34" charset="0"/>
              </a:rPr>
              <a:t> counters: </a:t>
            </a:r>
            <a:r>
              <a:rPr lang="en-GB" sz="1800" b="0" i="0" u="sng" strike="noStrike" dirty="0">
                <a:solidFill>
                  <a:srgbClr val="467886"/>
                </a:solidFill>
                <a:effectLst/>
                <a:latin typeface="Aptos" panose="020B0004020202020204" pitchFamily="34" charset="0"/>
                <a:hlinkClick r:id="rId3"/>
              </a:rPr>
              <a:t>https://mathsbot.com/manipulatives/twoColourCounters</a:t>
            </a:r>
            <a:r>
              <a:rPr lang="en-GB" sz="1800" b="0" i="0" dirty="0">
                <a:solidFill>
                  <a:srgbClr val="275317"/>
                </a:solidFill>
                <a:effectLst/>
                <a:latin typeface="Aptos" panose="020B0004020202020204" pitchFamily="34" charset="0"/>
              </a:rPr>
              <a:t>   </a:t>
            </a:r>
            <a:endParaRPr lang="en-GB" dirty="0"/>
          </a:p>
        </p:txBody>
      </p:sp>
      <p:sp>
        <p:nvSpPr>
          <p:cNvPr id="4" name="Slide Number Placeholder 3"/>
          <p:cNvSpPr>
            <a:spLocks noGrp="1"/>
          </p:cNvSpPr>
          <p:nvPr>
            <p:ph type="sldNum" sz="quarter" idx="5"/>
          </p:nvPr>
        </p:nvSpPr>
        <p:spPr/>
        <p:txBody>
          <a:bodyPr/>
          <a:lstStyle/>
          <a:p>
            <a:fld id="{3BAF480E-7499-4C91-A167-B6C194E7E537}" type="slidenum">
              <a:rPr lang="en-GB" smtClean="0"/>
              <a:t>2</a:t>
            </a:fld>
            <a:endParaRPr lang="en-GB"/>
          </a:p>
        </p:txBody>
      </p:sp>
    </p:spTree>
    <p:extLst>
      <p:ext uri="{BB962C8B-B14F-4D97-AF65-F5344CB8AC3E}">
        <p14:creationId xmlns:p14="http://schemas.microsoft.com/office/powerpoint/2010/main" val="133145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copy and complete</a:t>
            </a:r>
            <a:r>
              <a:rPr lang="en-GB" baseline="0" dirty="0"/>
              <a:t> these in their Maths books.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37C8A-C023-4723-A1DB-696E3AAD45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653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DEDB-B733-B19E-5F0E-28E6A1340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27DEF-E448-9BFB-E77E-85302E15D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6A0A9-DA89-B6E3-4653-A9B7E5313C64}"/>
              </a:ext>
            </a:extLst>
          </p:cNvPr>
          <p:cNvSpPr>
            <a:spLocks noGrp="1"/>
          </p:cNvSpPr>
          <p:nvPr>
            <p:ph type="body" idx="1"/>
          </p:nvPr>
        </p:nvSpPr>
        <p:spPr/>
        <p:txBody>
          <a:bodyPr/>
          <a:lstStyle/>
          <a:p>
            <a:r>
              <a:rPr lang="en-GB" dirty="0"/>
              <a:t>Ask students to copy and complete</a:t>
            </a:r>
            <a:r>
              <a:rPr lang="en-GB" baseline="0" dirty="0"/>
              <a:t> these in their Maths books. </a:t>
            </a:r>
            <a:endParaRPr lang="en-GB" dirty="0"/>
          </a:p>
        </p:txBody>
      </p:sp>
      <p:sp>
        <p:nvSpPr>
          <p:cNvPr id="4" name="Slide Number Placeholder 3">
            <a:extLst>
              <a:ext uri="{FF2B5EF4-FFF2-40B4-BE49-F238E27FC236}">
                <a16:creationId xmlns:a16="http://schemas.microsoft.com/office/drawing/2014/main" id="{759897BB-F174-5639-52CD-64950FFE777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37C8A-C023-4723-A1DB-696E3AAD45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24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21BF4-B163-85AE-49C4-183AE3187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48F60-5A48-EC47-8748-04871D98E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C3F00-7FCB-9CEA-CE2F-B8D7E887A53C}"/>
              </a:ext>
            </a:extLst>
          </p:cNvPr>
          <p:cNvSpPr>
            <a:spLocks noGrp="1"/>
          </p:cNvSpPr>
          <p:nvPr>
            <p:ph type="body" idx="1"/>
          </p:nvPr>
        </p:nvSpPr>
        <p:spPr/>
        <p:txBody>
          <a:bodyPr/>
          <a:lstStyle/>
          <a:p>
            <a:r>
              <a:rPr lang="en-GB" dirty="0"/>
              <a:t>From</a:t>
            </a:r>
            <a:r>
              <a:rPr lang="en-GB" baseline="0" dirty="0"/>
              <a:t> the IMC </a:t>
            </a:r>
          </a:p>
          <a:p>
            <a:r>
              <a:rPr lang="en-GB" baseline="0" dirty="0"/>
              <a:t>Answer is 4 </a:t>
            </a:r>
            <a:endParaRPr lang="en-GB" dirty="0"/>
          </a:p>
        </p:txBody>
      </p:sp>
      <p:sp>
        <p:nvSpPr>
          <p:cNvPr id="4" name="Slide Number Placeholder 3">
            <a:extLst>
              <a:ext uri="{FF2B5EF4-FFF2-40B4-BE49-F238E27FC236}">
                <a16:creationId xmlns:a16="http://schemas.microsoft.com/office/drawing/2014/main" id="{A0E3E630-5BD6-A3E3-4DD5-3520E35565B0}"/>
              </a:ext>
            </a:extLst>
          </p:cNvPr>
          <p:cNvSpPr>
            <a:spLocks noGrp="1"/>
          </p:cNvSpPr>
          <p:nvPr>
            <p:ph type="sldNum" sz="quarter" idx="10"/>
          </p:nvPr>
        </p:nvSpPr>
        <p:spPr/>
        <p:txBody>
          <a:bodyPr/>
          <a:lstStyle/>
          <a:p>
            <a:fld id="{E179B894-F74E-4AA2-B4DA-E9DF81E850B4}" type="slidenum">
              <a:rPr lang="en-GB" smtClean="0"/>
              <a:t>15</a:t>
            </a:fld>
            <a:endParaRPr lang="en-GB"/>
          </a:p>
        </p:txBody>
      </p:sp>
    </p:spTree>
    <p:extLst>
      <p:ext uri="{BB962C8B-B14F-4D97-AF65-F5344CB8AC3E}">
        <p14:creationId xmlns:p14="http://schemas.microsoft.com/office/powerpoint/2010/main" val="7068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consolidation activity</a:t>
            </a:r>
            <a:r>
              <a:rPr lang="en-GB" baseline="0" dirty="0"/>
              <a:t> </a:t>
            </a:r>
            <a:r>
              <a:rPr lang="en-GB" dirty="0"/>
              <a:t>From</a:t>
            </a:r>
            <a:r>
              <a:rPr lang="en-GB" baseline="0" dirty="0"/>
              <a:t> </a:t>
            </a:r>
            <a:r>
              <a:rPr lang="en-GB" baseline="0" dirty="0" err="1"/>
              <a:t>GoTeachMaths</a:t>
            </a:r>
            <a:endParaRPr lang="en-GB" dirty="0"/>
          </a:p>
        </p:txBody>
      </p:sp>
      <p:sp>
        <p:nvSpPr>
          <p:cNvPr id="4" name="Slide Number Placeholder 3"/>
          <p:cNvSpPr>
            <a:spLocks noGrp="1"/>
          </p:cNvSpPr>
          <p:nvPr>
            <p:ph type="sldNum" sz="quarter" idx="10"/>
          </p:nvPr>
        </p:nvSpPr>
        <p:spPr/>
        <p:txBody>
          <a:bodyPr/>
          <a:lstStyle/>
          <a:p>
            <a:fld id="{E179B894-F74E-4AA2-B4DA-E9DF81E850B4}" type="slidenum">
              <a:rPr lang="en-GB" smtClean="0"/>
              <a:t>17</a:t>
            </a:fld>
            <a:endParaRPr lang="en-GB"/>
          </a:p>
        </p:txBody>
      </p:sp>
    </p:spTree>
    <p:extLst>
      <p:ext uri="{BB962C8B-B14F-4D97-AF65-F5344CB8AC3E}">
        <p14:creationId xmlns:p14="http://schemas.microsoft.com/office/powerpoint/2010/main" val="170543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Acknowledgements</a:t>
            </a:r>
            <a:r>
              <a:rPr lang="en-GB" dirty="0"/>
              <a:t>:</a:t>
            </a:r>
            <a:endParaRPr lang="en-GB" baseline="0" dirty="0"/>
          </a:p>
          <a:p>
            <a:r>
              <a:rPr lang="en-GB" baseline="0" dirty="0"/>
              <a:t>East Midlands East Maths Hub </a:t>
            </a:r>
          </a:p>
          <a:p>
            <a:r>
              <a:rPr lang="en-GB" baseline="0" dirty="0"/>
              <a:t>Nottingham Emmanuel School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37C8A-C023-4723-A1DB-696E3AAD45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99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The zero pair is very powerful idea when adding and subtraction with directed numbers. Understanding this concept is absolutely crucial for the calculations we will explore when we use a combination of negative and positive numbers.</a:t>
            </a:r>
          </a:p>
          <a:p>
            <a:pPr marL="0" lvl="0" indent="0" algn="l" rtl="0">
              <a:lnSpc>
                <a:spcPct val="100000"/>
              </a:lnSpc>
              <a:spcBef>
                <a:spcPts val="0"/>
              </a:spcBef>
              <a:spcAft>
                <a:spcPts val="0"/>
              </a:spcAft>
              <a:buSzPts val="1400"/>
              <a:buNone/>
            </a:pPr>
            <a:r>
              <a:rPr lang="en-GB" dirty="0"/>
              <a:t>I would spend a bit of time showing them different zero pairs so that they are able to recognise them. I tend to arrange the counters as above as I don’t want mistakes from miscounting. It also models a nice technique for students to follow by arranging the counters in a way to spot zero pairs without having to physically count them.</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At some point I may ask the students to make their own zero pair and have their partner check it - or draw one on their mini whiteboard to hold up for me to check.</a:t>
            </a:r>
          </a:p>
          <a:p>
            <a:endParaRPr lang="en-GB" dirty="0"/>
          </a:p>
        </p:txBody>
      </p:sp>
      <p:sp>
        <p:nvSpPr>
          <p:cNvPr id="4" name="Slide Number Placeholder 3"/>
          <p:cNvSpPr>
            <a:spLocks noGrp="1"/>
          </p:cNvSpPr>
          <p:nvPr>
            <p:ph type="sldNum" sz="quarter" idx="10"/>
          </p:nvPr>
        </p:nvSpPr>
        <p:spPr/>
        <p:txBody>
          <a:bodyPr/>
          <a:lstStyle/>
          <a:p>
            <a:fld id="{E179B894-F74E-4AA2-B4DA-E9DF81E850B4}" type="slidenum">
              <a:rPr lang="en-GB" smtClean="0"/>
              <a:t>3</a:t>
            </a:fld>
            <a:endParaRPr lang="en-GB"/>
          </a:p>
        </p:txBody>
      </p:sp>
    </p:spTree>
    <p:extLst>
      <p:ext uri="{BB962C8B-B14F-4D97-AF65-F5344CB8AC3E}">
        <p14:creationId xmlns:p14="http://schemas.microsoft.com/office/powerpoint/2010/main" val="38112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Once confident that students are able to spot zero pairs I would look to represent the same number using different amounts of coloured counters. This again reinforces the idea of zero pairs and develops their understanding of using the counters. What I want the students to notice is that we can represent the number one in a variety of ways.</a:t>
            </a:r>
            <a:endParaRPr dirty="0"/>
          </a:p>
          <a:p>
            <a:pPr marL="0" lvl="0" indent="0" algn="l" rtl="0">
              <a:lnSpc>
                <a:spcPct val="100000"/>
              </a:lnSpc>
              <a:spcBef>
                <a:spcPts val="0"/>
              </a:spcBef>
              <a:spcAft>
                <a:spcPts val="0"/>
              </a:spcAft>
              <a:buSzPts val="1400"/>
              <a:buNone/>
            </a:pPr>
            <a:r>
              <a:rPr lang="en-GB" dirty="0"/>
              <a:t>I would ask questions such as:</a:t>
            </a:r>
            <a:endParaRPr dirty="0"/>
          </a:p>
          <a:p>
            <a:pPr marL="0" lvl="0" indent="0" algn="l" rtl="0">
              <a:lnSpc>
                <a:spcPct val="100000"/>
              </a:lnSpc>
              <a:spcBef>
                <a:spcPts val="0"/>
              </a:spcBef>
              <a:spcAft>
                <a:spcPts val="0"/>
              </a:spcAft>
              <a:buSzPts val="1400"/>
              <a:buNone/>
            </a:pPr>
            <a:r>
              <a:rPr lang="en-GB" dirty="0"/>
              <a:t>What is the same about the representations of the number one? Hopefully, they will notice that there is always ONE more positive counter than negative</a:t>
            </a:r>
            <a:endParaRPr dirty="0"/>
          </a:p>
          <a:p>
            <a:pPr marL="0" lvl="0" indent="0" algn="l" rtl="0">
              <a:lnSpc>
                <a:spcPct val="100000"/>
              </a:lnSpc>
              <a:spcBef>
                <a:spcPts val="0"/>
              </a:spcBef>
              <a:spcAft>
                <a:spcPts val="0"/>
              </a:spcAft>
              <a:buSzPts val="1400"/>
              <a:buNone/>
            </a:pPr>
            <a:r>
              <a:rPr lang="en-GB" dirty="0"/>
              <a:t>What is different about the representations of the number one? This is mainly to hammer home the point that we can use an infinite amount of counters to represent the number one. As before I may ask students to create the number one with their own counters or draw me a picture of a different representation again to check to see if students have understood this idea.</a:t>
            </a:r>
            <a:endParaRPr dirty="0"/>
          </a:p>
          <a:p>
            <a:pPr marL="0" lvl="0" indent="0" algn="l" rtl="0">
              <a:lnSpc>
                <a:spcPct val="100000"/>
              </a:lnSpc>
              <a:spcBef>
                <a:spcPts val="0"/>
              </a:spcBef>
              <a:spcAft>
                <a:spcPts val="0"/>
              </a:spcAft>
              <a:buSzPts val="1400"/>
              <a:buNone/>
            </a:pPr>
            <a:r>
              <a:rPr lang="en-GB" dirty="0"/>
              <a:t>So we are </a:t>
            </a:r>
            <a:r>
              <a:rPr lang="en-GB" dirty="0" err="1"/>
              <a:t>are</a:t>
            </a:r>
            <a:r>
              <a:rPr lang="en-GB" dirty="0"/>
              <a:t> now comfortable with the idea of zero pairs and different representations of the same number, where do I go from here? Well time to take some baby steps to see if they can see the effect of adding and subtracting counters.</a:t>
            </a:r>
            <a:endParaRPr dirty="0"/>
          </a:p>
          <a:p>
            <a:pPr marL="0" lvl="0" indent="0" algn="l" rtl="0">
              <a:lnSpc>
                <a:spcPct val="100000"/>
              </a:lnSpc>
              <a:spcBef>
                <a:spcPts val="0"/>
              </a:spcBef>
              <a:spcAft>
                <a:spcPts val="0"/>
              </a:spcAft>
              <a:buSzPts val="1400"/>
              <a:buNone/>
            </a:pPr>
            <a:r>
              <a:rPr lang="en-GB" dirty="0"/>
              <a:t>I would now zero in on the odd one out.</a:t>
            </a:r>
            <a:endParaRPr dirty="0"/>
          </a:p>
        </p:txBody>
      </p:sp>
    </p:spTree>
    <p:extLst>
      <p:ext uri="{BB962C8B-B14F-4D97-AF65-F5344CB8AC3E}">
        <p14:creationId xmlns:p14="http://schemas.microsoft.com/office/powerpoint/2010/main" val="228686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The idea of the questions is to elicit some more information about what students know, their intuitive feel for the model so far and to flush out any unanticipated misconceptions.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The last questions will also allow me to see how much I will need to model subtracting negative numbers if the model does not have sufficient negative counters to subtract.</a:t>
            </a:r>
            <a:endParaRPr dirty="0"/>
          </a:p>
          <a:p>
            <a:pPr marL="0" lvl="0" indent="0" algn="l" rtl="0">
              <a:lnSpc>
                <a:spcPct val="100000"/>
              </a:lnSpc>
              <a:spcBef>
                <a:spcPts val="0"/>
              </a:spcBef>
              <a:spcAft>
                <a:spcPts val="0"/>
              </a:spcAft>
              <a:buSzPts val="1400"/>
              <a:buNone/>
            </a:pPr>
            <a:r>
              <a:rPr lang="en-GB" dirty="0"/>
              <a:t>I would ask students to carry out the addition and subtractions using their own counters so that they get used to using the counters and can see the maths. This is also a great way to see which students may be ready for a more difficult challenge and to see who can do these without using counters.</a:t>
            </a:r>
            <a:endParaRPr dirty="0"/>
          </a:p>
        </p:txBody>
      </p:sp>
      <p:sp>
        <p:nvSpPr>
          <p:cNvPr id="208" name="Google Shape;208;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3007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Avoid the use of the word “minus” – it refers to both the position</a:t>
            </a:r>
            <a:r>
              <a:rPr lang="en-GB" baseline="0" dirty="0"/>
              <a:t> of a number below zero and the operation of subtraction. </a:t>
            </a:r>
          </a:p>
          <a:p>
            <a:r>
              <a:rPr lang="en-GB" baseline="0" dirty="0"/>
              <a:t>Negative two is the minuend </a:t>
            </a:r>
          </a:p>
          <a:p>
            <a:r>
              <a:rPr lang="en-GB" baseline="0" dirty="0"/>
              <a:t>Negative four is the subtrahend </a:t>
            </a:r>
          </a:p>
          <a:p>
            <a:r>
              <a:rPr lang="en-GB" baseline="0" dirty="0"/>
              <a:t>Negative two subtract negative four</a:t>
            </a:r>
            <a:endParaRPr lang="en-GB" dirty="0"/>
          </a:p>
        </p:txBody>
      </p:sp>
      <p:sp>
        <p:nvSpPr>
          <p:cNvPr id="4" name="Slide Number Placeholder 3"/>
          <p:cNvSpPr>
            <a:spLocks noGrp="1"/>
          </p:cNvSpPr>
          <p:nvPr>
            <p:ph type="sldNum" sz="quarter" idx="10"/>
          </p:nvPr>
        </p:nvSpPr>
        <p:spPr/>
        <p:txBody>
          <a:bodyPr/>
          <a:lstStyle/>
          <a:p>
            <a:fld id="{E179B894-F74E-4AA2-B4DA-E9DF81E850B4}" type="slidenum">
              <a:rPr lang="en-GB" smtClean="0"/>
              <a:t>6</a:t>
            </a:fld>
            <a:endParaRPr lang="en-GB"/>
          </a:p>
        </p:txBody>
      </p:sp>
    </p:spTree>
    <p:extLst>
      <p:ext uri="{BB962C8B-B14F-4D97-AF65-F5344CB8AC3E}">
        <p14:creationId xmlns:p14="http://schemas.microsoft.com/office/powerpoint/2010/main" val="102188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 we do </a:t>
            </a:r>
          </a:p>
        </p:txBody>
      </p:sp>
      <p:sp>
        <p:nvSpPr>
          <p:cNvPr id="4" name="Slide Number Placeholder 3"/>
          <p:cNvSpPr>
            <a:spLocks noGrp="1"/>
          </p:cNvSpPr>
          <p:nvPr>
            <p:ph type="sldNum" sz="quarter" idx="10"/>
          </p:nvPr>
        </p:nvSpPr>
        <p:spPr/>
        <p:txBody>
          <a:bodyPr/>
          <a:lstStyle/>
          <a:p>
            <a:fld id="{E179B894-F74E-4AA2-B4DA-E9DF81E850B4}" type="slidenum">
              <a:rPr lang="en-GB" smtClean="0"/>
              <a:t>7</a:t>
            </a:fld>
            <a:endParaRPr lang="en-GB"/>
          </a:p>
        </p:txBody>
      </p:sp>
    </p:spTree>
    <p:extLst>
      <p:ext uri="{BB962C8B-B14F-4D97-AF65-F5344CB8AC3E}">
        <p14:creationId xmlns:p14="http://schemas.microsoft.com/office/powerpoint/2010/main" val="336949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 we do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79B894-F74E-4AA2-B4DA-E9DF81E850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07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 we do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79B894-F74E-4AA2-B4DA-E9DF81E850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25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37E6BFBF-6132-AB80-713C-0597A5369125}"/>
            </a:ext>
          </a:extLst>
        </p:cNvPr>
        <p:cNvGrpSpPr/>
        <p:nvPr/>
      </p:nvGrpSpPr>
      <p:grpSpPr>
        <a:xfrm>
          <a:off x="0" y="0"/>
          <a:ext cx="0" cy="0"/>
          <a:chOff x="0" y="0"/>
          <a:chExt cx="0" cy="0"/>
        </a:xfrm>
      </p:grpSpPr>
      <p:sp>
        <p:nvSpPr>
          <p:cNvPr id="215" name="Google Shape;215;p15:notes">
            <a:extLst>
              <a:ext uri="{FF2B5EF4-FFF2-40B4-BE49-F238E27FC236}">
                <a16:creationId xmlns:a16="http://schemas.microsoft.com/office/drawing/2014/main" id="{74EF3860-CC21-A7E4-6271-5E78E901A1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a:extLst>
              <a:ext uri="{FF2B5EF4-FFF2-40B4-BE49-F238E27FC236}">
                <a16:creationId xmlns:a16="http://schemas.microsoft.com/office/drawing/2014/main" id="{0D78D328-41DA-BEEF-A8AC-38D544D2A8A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We do </a:t>
            </a:r>
            <a:endParaRPr dirty="0"/>
          </a:p>
        </p:txBody>
      </p:sp>
      <p:sp>
        <p:nvSpPr>
          <p:cNvPr id="217" name="Google Shape;217;p15:notes">
            <a:extLst>
              <a:ext uri="{FF2B5EF4-FFF2-40B4-BE49-F238E27FC236}">
                <a16:creationId xmlns:a16="http://schemas.microsoft.com/office/drawing/2014/main" id="{26DB2A17-8EE1-3CDB-F8A0-E39DFACEFC6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777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10.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18.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png"/><Relationship Id="rId3" Type="http://schemas.microsoft.com/office/2007/relationships/hdphoto" Target="../media/hdphoto11.wdp"/><Relationship Id="rId7" Type="http://schemas.microsoft.com/office/2007/relationships/hdphoto" Target="../media/hdphoto12.wdp"/><Relationship Id="rId12" Type="http://schemas.openxmlformats.org/officeDocument/2006/relationships/image" Target="../media/image7.png"/><Relationship Id="rId2" Type="http://schemas.openxmlformats.org/officeDocument/2006/relationships/image" Target="../media/image19.png"/><Relationship Id="rId16"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microsoft.com/office/2007/relationships/hdphoto" Target="../media/hdphoto1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22.png"/><Relationship Id="rId4" Type="http://schemas.openxmlformats.org/officeDocument/2006/relationships/image" Target="../media/image3.png"/><Relationship Id="rId9" Type="http://schemas.microsoft.com/office/2007/relationships/hdphoto" Target="../media/hdphoto13.wdp"/><Relationship Id="rId1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11.wdp"/><Relationship Id="rId7" Type="http://schemas.microsoft.com/office/2007/relationships/hdphoto" Target="../media/hdphoto1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19.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microsoft.com/office/2007/relationships/hdphoto" Target="../media/hdphoto1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22.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13.wdp"/><Relationship Id="rId1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21.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12.wdp"/><Relationship Id="rId11" Type="http://schemas.openxmlformats.org/officeDocument/2006/relationships/image" Target="../media/image7.png"/><Relationship Id="rId5" Type="http://schemas.openxmlformats.org/officeDocument/2006/relationships/image" Target="../media/image20.png"/><Relationship Id="rId15" Type="http://schemas.openxmlformats.org/officeDocument/2006/relationships/image" Target="../media/image9.png"/><Relationship Id="rId10" Type="http://schemas.microsoft.com/office/2007/relationships/hdphoto" Target="../media/hdphoto1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2.png"/><Relationship Id="rId14" Type="http://schemas.microsoft.com/office/2007/relationships/hdphoto" Target="../media/hdphoto6.wdp"/></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11.wdp"/><Relationship Id="rId7" Type="http://schemas.microsoft.com/office/2007/relationships/hdphoto" Target="../media/hdphoto1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19.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microsoft.com/office/2007/relationships/hdphoto" Target="../media/hdphoto1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22.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13.wdp"/><Relationship Id="rId1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10.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18.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10.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18.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88400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userDrawn="1"/>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userDrawn="1"/>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732327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931981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294887" y="1146719"/>
            <a:ext cx="11633743" cy="505892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76356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1353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955687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47636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843572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05321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706456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81445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4898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07044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65783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3829280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50525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evelop understanding">
    <p:spTree>
      <p:nvGrpSpPr>
        <p:cNvPr id="1" name=""/>
        <p:cNvGrpSpPr/>
        <p:nvPr/>
      </p:nvGrpSpPr>
      <p:grpSpPr>
        <a:xfrm>
          <a:off x="0" y="0"/>
          <a:ext cx="0" cy="0"/>
          <a:chOff x="0" y="0"/>
          <a:chExt cx="0" cy="0"/>
        </a:xfrm>
      </p:grpSpPr>
      <p:sp>
        <p:nvSpPr>
          <p:cNvPr id="6" name="Title 1"/>
          <p:cNvSpPr>
            <a:spLocks noGrp="1"/>
          </p:cNvSpPr>
          <p:nvPr>
            <p:ph type="title"/>
          </p:nvPr>
        </p:nvSpPr>
        <p:spPr>
          <a:xfrm>
            <a:off x="2568036" y="188640"/>
            <a:ext cx="9014365" cy="79208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557116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2" y="147181"/>
            <a:ext cx="11736439" cy="6563641"/>
          </a:xfrm>
          <a:prstGeom prst="rect">
            <a:avLst/>
          </a:prstGeom>
        </p:spPr>
      </p:pic>
    </p:spTree>
    <p:extLst>
      <p:ext uri="{BB962C8B-B14F-4D97-AF65-F5344CB8AC3E}">
        <p14:creationId xmlns:p14="http://schemas.microsoft.com/office/powerpoint/2010/main" val="1819989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1" y="147181"/>
            <a:ext cx="11707859" cy="6563641"/>
          </a:xfrm>
          <a:prstGeom prst="rect">
            <a:avLst/>
          </a:prstGeom>
        </p:spPr>
      </p:pic>
    </p:spTree>
    <p:extLst>
      <p:ext uri="{BB962C8B-B14F-4D97-AF65-F5344CB8AC3E}">
        <p14:creationId xmlns:p14="http://schemas.microsoft.com/office/powerpoint/2010/main" val="1940093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2" y="156706"/>
            <a:ext cx="11736439" cy="6544588"/>
          </a:xfrm>
          <a:prstGeom prst="rect">
            <a:avLst/>
          </a:prstGeom>
        </p:spPr>
      </p:pic>
    </p:spTree>
    <p:extLst>
      <p:ext uri="{BB962C8B-B14F-4D97-AF65-F5344CB8AC3E}">
        <p14:creationId xmlns:p14="http://schemas.microsoft.com/office/powerpoint/2010/main" val="1519909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300082"/>
          </a:xfrm>
          <a:prstGeom prst="rect">
            <a:avLst/>
          </a:prstGeom>
          <a:solidFill>
            <a:schemeClr val="bg1"/>
          </a:solidFill>
          <a:ln w="28575">
            <a:solidFill>
              <a:srgbClr val="0B5196"/>
            </a:solidFill>
          </a:ln>
        </p:spPr>
        <p:txBody>
          <a:bodyPr wrap="square" rtlCol="0">
            <a:spAutoFit/>
          </a:bodyPr>
          <a:lstStyle/>
          <a:p>
            <a:endParaRPr lang="en-GB" sz="1350"/>
          </a:p>
        </p:txBody>
      </p:sp>
      <p:sp>
        <p:nvSpPr>
          <p:cNvPr id="33" name="TextBox 32"/>
          <p:cNvSpPr txBox="1"/>
          <p:nvPr/>
        </p:nvSpPr>
        <p:spPr>
          <a:xfrm>
            <a:off x="4258232" y="1229338"/>
            <a:ext cx="3708000" cy="300082"/>
          </a:xfrm>
          <a:prstGeom prst="rect">
            <a:avLst/>
          </a:prstGeom>
          <a:solidFill>
            <a:schemeClr val="bg1"/>
          </a:solidFill>
          <a:ln w="28575">
            <a:solidFill>
              <a:srgbClr val="0B5196"/>
            </a:solidFill>
          </a:ln>
        </p:spPr>
        <p:txBody>
          <a:bodyPr wrap="square" rtlCol="0">
            <a:spAutoFit/>
          </a:bodyPr>
          <a:lstStyle/>
          <a:p>
            <a:endParaRPr lang="en-GB" sz="1350"/>
          </a:p>
        </p:txBody>
      </p:sp>
      <p:sp>
        <p:nvSpPr>
          <p:cNvPr id="34" name="TextBox 33"/>
          <p:cNvSpPr txBox="1"/>
          <p:nvPr/>
        </p:nvSpPr>
        <p:spPr>
          <a:xfrm>
            <a:off x="8220631" y="1235971"/>
            <a:ext cx="3708000" cy="300082"/>
          </a:xfrm>
          <a:prstGeom prst="rect">
            <a:avLst/>
          </a:prstGeom>
          <a:solidFill>
            <a:schemeClr val="bg1"/>
          </a:solidFill>
          <a:ln w="28575">
            <a:solidFill>
              <a:srgbClr val="0B5196"/>
            </a:solidFill>
          </a:ln>
        </p:spPr>
        <p:txBody>
          <a:bodyPr wrap="square" rtlCol="0">
            <a:spAutoFit/>
          </a:bodyPr>
          <a:lstStyle/>
          <a:p>
            <a:endParaRPr lang="en-GB" sz="1350"/>
          </a:p>
        </p:txBody>
      </p:sp>
      <p:sp>
        <p:nvSpPr>
          <p:cNvPr id="26" name="TextBox 25"/>
          <p:cNvSpPr txBox="1"/>
          <p:nvPr/>
        </p:nvSpPr>
        <p:spPr>
          <a:xfrm>
            <a:off x="304799" y="1245666"/>
            <a:ext cx="3708000" cy="335989"/>
          </a:xfrm>
          <a:prstGeom prst="rect">
            <a:avLst/>
          </a:prstGeom>
          <a:solidFill>
            <a:srgbClr val="002060"/>
          </a:solidFill>
        </p:spPr>
        <p:txBody>
          <a:bodyPr wrap="square" rtlCol="0">
            <a:spAutoFit/>
          </a:bodyPr>
          <a:lstStyle/>
          <a:p>
            <a:pPr algn="ctr">
              <a:lnSpc>
                <a:spcPts val="1875"/>
              </a:lnSpc>
            </a:pPr>
            <a:r>
              <a:rPr lang="en-GB" sz="1800" baseline="0">
                <a:solidFill>
                  <a:schemeClr val="bg1"/>
                </a:solidFill>
              </a:rPr>
              <a:t>Current Learning from KO</a:t>
            </a:r>
            <a:endParaRPr lang="en-GB" sz="1800">
              <a:solidFill>
                <a:schemeClr val="bg1"/>
              </a:solidFill>
            </a:endParaRPr>
          </a:p>
        </p:txBody>
      </p:sp>
      <p:sp>
        <p:nvSpPr>
          <p:cNvPr id="36" name="TextBox 35"/>
          <p:cNvSpPr txBox="1"/>
          <p:nvPr/>
        </p:nvSpPr>
        <p:spPr>
          <a:xfrm>
            <a:off x="4268895" y="1245666"/>
            <a:ext cx="3708000" cy="335989"/>
          </a:xfrm>
          <a:prstGeom prst="rect">
            <a:avLst/>
          </a:prstGeom>
          <a:solidFill>
            <a:srgbClr val="002060"/>
          </a:solidFill>
        </p:spPr>
        <p:txBody>
          <a:bodyPr wrap="square" rtlCol="0">
            <a:spAutoFit/>
          </a:bodyPr>
          <a:lstStyle/>
          <a:p>
            <a:pPr algn="ctr">
              <a:lnSpc>
                <a:spcPts val="1875"/>
              </a:lnSpc>
            </a:pPr>
            <a:r>
              <a:rPr lang="en-GB" sz="1800" baseline="0">
                <a:solidFill>
                  <a:schemeClr val="bg1"/>
                </a:solidFill>
              </a:rPr>
              <a:t>Recent Learning</a:t>
            </a:r>
            <a:endParaRPr lang="en-GB" sz="1800">
              <a:solidFill>
                <a:schemeClr val="bg1"/>
              </a:solidFill>
            </a:endParaRPr>
          </a:p>
        </p:txBody>
      </p:sp>
      <p:sp>
        <p:nvSpPr>
          <p:cNvPr id="37" name="TextBox 36"/>
          <p:cNvSpPr txBox="1"/>
          <p:nvPr/>
        </p:nvSpPr>
        <p:spPr>
          <a:xfrm>
            <a:off x="8238560" y="1245666"/>
            <a:ext cx="3708000" cy="335989"/>
          </a:xfrm>
          <a:prstGeom prst="rect">
            <a:avLst/>
          </a:prstGeom>
          <a:solidFill>
            <a:srgbClr val="002060"/>
          </a:solidFill>
        </p:spPr>
        <p:txBody>
          <a:bodyPr wrap="square" rtlCol="0">
            <a:spAutoFit/>
          </a:bodyPr>
          <a:lstStyle/>
          <a:p>
            <a:pPr algn="ctr">
              <a:lnSpc>
                <a:spcPts val="1875"/>
              </a:lnSpc>
            </a:pPr>
            <a:r>
              <a:rPr lang="en-GB" sz="1800" baseline="0">
                <a:solidFill>
                  <a:schemeClr val="bg1"/>
                </a:solidFill>
              </a:rPr>
              <a:t>Long-term Learning </a:t>
            </a:r>
          </a:p>
        </p:txBody>
      </p:sp>
      <p:sp>
        <p:nvSpPr>
          <p:cNvPr id="50" name="Text Placeholder 30"/>
          <p:cNvSpPr>
            <a:spLocks noGrp="1"/>
          </p:cNvSpPr>
          <p:nvPr>
            <p:ph type="body" sz="quarter" idx="11"/>
          </p:nvPr>
        </p:nvSpPr>
        <p:spPr>
          <a:xfrm>
            <a:off x="425021" y="1791634"/>
            <a:ext cx="3474627" cy="4026467"/>
          </a:xfrm>
          <a:prstGeom prst="rect">
            <a:avLst/>
          </a:prstGeom>
        </p:spPr>
        <p:txBody>
          <a:bodyPr/>
          <a:lstStyle>
            <a:lvl1pPr marL="0" indent="0">
              <a:buNone/>
              <a:defRPr sz="1800">
                <a:solidFill>
                  <a:srgbClr val="002060"/>
                </a:solidFill>
              </a:defRPr>
            </a:lvl1pPr>
            <a:lvl5pPr marL="1371560"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9" y="1790544"/>
            <a:ext cx="3474627" cy="4047069"/>
          </a:xfrm>
          <a:prstGeom prst="rect">
            <a:avLst/>
          </a:prstGeom>
        </p:spPr>
        <p:txBody>
          <a:bodyPr/>
          <a:lstStyle>
            <a:lvl1pPr marL="0" indent="0">
              <a:buNone/>
              <a:defRPr sz="1800">
                <a:solidFill>
                  <a:srgbClr val="002060"/>
                </a:solidFill>
              </a:defRPr>
            </a:lvl1pPr>
            <a:lvl5pPr marL="1371560"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3" y="1791633"/>
            <a:ext cx="3474627" cy="4053962"/>
          </a:xfrm>
          <a:prstGeom prst="rect">
            <a:avLst/>
          </a:prstGeom>
        </p:spPr>
        <p:txBody>
          <a:bodyPr/>
          <a:lstStyle>
            <a:lvl1pPr marL="0" indent="0">
              <a:buNone/>
              <a:defRPr sz="1800">
                <a:solidFill>
                  <a:srgbClr val="002060"/>
                </a:solidFill>
              </a:defRPr>
            </a:lvl1pPr>
            <a:lvl5pPr marL="1371560" indent="0">
              <a:buNone/>
              <a:defRPr/>
            </a:lvl5pPr>
          </a:lstStyle>
          <a:p>
            <a:pPr lvl="0"/>
            <a:r>
              <a:rPr lang="en-GB"/>
              <a:t>Click to edit Master text styles</a:t>
            </a:r>
          </a:p>
        </p:txBody>
      </p:sp>
      <p:sp>
        <p:nvSpPr>
          <p:cNvPr id="32" name="TextBox 31"/>
          <p:cNvSpPr txBox="1"/>
          <p:nvPr/>
        </p:nvSpPr>
        <p:spPr>
          <a:xfrm>
            <a:off x="112111" y="5934641"/>
            <a:ext cx="11945419" cy="369332"/>
          </a:xfrm>
          <a:prstGeom prst="rect">
            <a:avLst/>
          </a:prstGeom>
          <a:noFill/>
        </p:spPr>
        <p:txBody>
          <a:bodyPr wrap="square" rtlCol="0">
            <a:spAutoFit/>
          </a:bodyPr>
          <a:lstStyle/>
          <a:p>
            <a:pPr algn="ctr"/>
            <a:r>
              <a:rPr lang="en-GB" sz="1800" i="1">
                <a:solidFill>
                  <a:srgbClr val="002060"/>
                </a:solidFill>
              </a:rPr>
              <a:t>Retrieve from memory</a:t>
            </a:r>
            <a:r>
              <a:rPr lang="en-GB" sz="1800" i="1" baseline="0">
                <a:solidFill>
                  <a:srgbClr val="002060"/>
                </a:solidFill>
              </a:rPr>
              <a:t> without </a:t>
            </a:r>
            <a:r>
              <a:rPr lang="en-GB" sz="1800" i="1">
                <a:solidFill>
                  <a:srgbClr val="002060"/>
                </a:solidFill>
              </a:rPr>
              <a:t>prompts or discussion.</a:t>
            </a:r>
            <a:r>
              <a:rPr lang="en-GB" sz="1800" i="1" baseline="0">
                <a:solidFill>
                  <a:srgbClr val="002060"/>
                </a:solidFill>
              </a:rPr>
              <a:t> Y</a:t>
            </a:r>
            <a:r>
              <a:rPr lang="en-GB" sz="1800" i="1">
                <a:solidFill>
                  <a:srgbClr val="002060"/>
                </a:solidFill>
              </a:rPr>
              <a:t>ou must write something for</a:t>
            </a:r>
            <a:r>
              <a:rPr lang="en-GB" sz="1800" i="1" baseline="0">
                <a:solidFill>
                  <a:srgbClr val="002060"/>
                </a:solidFill>
              </a:rPr>
              <a:t> each.</a:t>
            </a:r>
            <a:endParaRPr lang="en-GB" sz="1800" i="1">
              <a:solidFill>
                <a:srgbClr val="002060"/>
              </a:solidFill>
            </a:endParaRPr>
          </a:p>
        </p:txBody>
      </p:sp>
      <p:sp>
        <p:nvSpPr>
          <p:cNvPr id="24" name="TextBox 23"/>
          <p:cNvSpPr txBox="1"/>
          <p:nvPr/>
        </p:nvSpPr>
        <p:spPr>
          <a:xfrm>
            <a:off x="304799" y="72885"/>
            <a:ext cx="11623832" cy="300082"/>
          </a:xfrm>
          <a:prstGeom prst="rect">
            <a:avLst/>
          </a:prstGeom>
          <a:solidFill>
            <a:schemeClr val="bg1"/>
          </a:solidFill>
          <a:ln w="28575">
            <a:solidFill>
              <a:srgbClr val="0B5196"/>
            </a:solidFill>
          </a:ln>
        </p:spPr>
        <p:txBody>
          <a:bodyPr wrap="square" rtlCol="0">
            <a:spAutoFit/>
          </a:bodyPr>
          <a:lstStyle/>
          <a:p>
            <a:endParaRPr lang="en-GB" sz="1350"/>
          </a:p>
        </p:txBody>
      </p:sp>
      <p:sp>
        <p:nvSpPr>
          <p:cNvPr id="28" name="Text Placeholder 30"/>
          <p:cNvSpPr>
            <a:spLocks noGrp="1"/>
          </p:cNvSpPr>
          <p:nvPr>
            <p:ph type="body" sz="quarter" idx="10"/>
          </p:nvPr>
        </p:nvSpPr>
        <p:spPr>
          <a:xfrm>
            <a:off x="425021" y="434386"/>
            <a:ext cx="9099551" cy="488983"/>
          </a:xfrm>
          <a:prstGeom prst="rect">
            <a:avLst/>
          </a:prstGeom>
        </p:spPr>
        <p:txBody>
          <a:bodyPr/>
          <a:lstStyle>
            <a:lvl1pPr marL="0" indent="0">
              <a:buNone/>
              <a:defRPr sz="1800">
                <a:solidFill>
                  <a:srgbClr val="002060"/>
                </a:solidFill>
              </a:defRPr>
            </a:lvl1pPr>
            <a:lvl5pPr marL="1371560"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3715840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130675"/>
            <a:ext cx="11746788" cy="656580"/>
          </a:xfrm>
          <a:prstGeom prst="rect">
            <a:avLst/>
          </a:prstGeom>
          <a:solidFill>
            <a:schemeClr val="accent1">
              <a:lumMod val="20000"/>
              <a:lumOff val="80000"/>
            </a:schemeClr>
          </a:solidFill>
          <a:ln w="28575">
            <a:solidFill>
              <a:srgbClr val="0B5196"/>
            </a:solidFill>
          </a:ln>
        </p:spPr>
        <p:txBody>
          <a:bodyPr wrap="square" rtlCol="0">
            <a:spAutoFit/>
          </a:bodyPr>
          <a:lstStyle/>
          <a:p>
            <a:endParaRPr lang="en-GB" sz="1350"/>
          </a:p>
        </p:txBody>
      </p:sp>
      <p:sp>
        <p:nvSpPr>
          <p:cNvPr id="25" name="TextBox 24"/>
          <p:cNvSpPr txBox="1"/>
          <p:nvPr/>
        </p:nvSpPr>
        <p:spPr>
          <a:xfrm>
            <a:off x="304799" y="909364"/>
            <a:ext cx="11746788" cy="5224307"/>
          </a:xfrm>
          <a:prstGeom prst="rect">
            <a:avLst/>
          </a:prstGeom>
          <a:solidFill>
            <a:schemeClr val="accent1">
              <a:lumMod val="20000"/>
              <a:lumOff val="80000"/>
            </a:schemeClr>
          </a:solidFill>
          <a:ln w="28575">
            <a:solidFill>
              <a:srgbClr val="0B5196"/>
            </a:solidFill>
          </a:ln>
        </p:spPr>
        <p:txBody>
          <a:bodyPr wrap="square" rtlCol="0">
            <a:spAutoFit/>
          </a:bodyPr>
          <a:lstStyle/>
          <a:p>
            <a:endParaRPr lang="en-GB" sz="1350"/>
          </a:p>
        </p:txBody>
      </p:sp>
      <p:sp>
        <p:nvSpPr>
          <p:cNvPr id="31" name="Text Placeholder 30"/>
          <p:cNvSpPr>
            <a:spLocks noGrp="1"/>
          </p:cNvSpPr>
          <p:nvPr>
            <p:ph type="body" sz="quarter" idx="10"/>
          </p:nvPr>
        </p:nvSpPr>
        <p:spPr>
          <a:xfrm>
            <a:off x="414216" y="235346"/>
            <a:ext cx="9099551" cy="488983"/>
          </a:xfrm>
          <a:prstGeom prst="rect">
            <a:avLst/>
          </a:prstGeom>
        </p:spPr>
        <p:txBody>
          <a:bodyPr/>
          <a:lstStyle>
            <a:lvl1pPr marL="0" indent="0">
              <a:buNone/>
              <a:defRPr sz="1800">
                <a:solidFill>
                  <a:srgbClr val="002060"/>
                </a:solidFill>
              </a:defRPr>
            </a:lvl1pPr>
            <a:lvl5pPr marL="1371560" indent="0">
              <a:buNone/>
              <a:defRPr/>
            </a:lvl5pPr>
          </a:lstStyle>
          <a:p>
            <a:pPr lvl="0"/>
            <a:r>
              <a:rPr lang="en-GB" dirty="0"/>
              <a:t>Click to edit Master text styles</a:t>
            </a:r>
          </a:p>
        </p:txBody>
      </p:sp>
      <p:sp>
        <p:nvSpPr>
          <p:cNvPr id="50" name="Text Placeholder 30"/>
          <p:cNvSpPr>
            <a:spLocks noGrp="1"/>
          </p:cNvSpPr>
          <p:nvPr>
            <p:ph type="body" sz="quarter" idx="11"/>
          </p:nvPr>
        </p:nvSpPr>
        <p:spPr>
          <a:xfrm>
            <a:off x="414216" y="1389347"/>
            <a:ext cx="11363568" cy="4460506"/>
          </a:xfrm>
          <a:prstGeom prst="rect">
            <a:avLst/>
          </a:prstGeom>
        </p:spPr>
        <p:txBody>
          <a:bodyPr/>
          <a:lstStyle>
            <a:lvl1pPr marL="0" indent="0">
              <a:buNone/>
              <a:defRPr sz="1800">
                <a:solidFill>
                  <a:srgbClr val="002060"/>
                </a:solidFill>
              </a:defRPr>
            </a:lvl1pPr>
            <a:lvl5pPr marL="1371560"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417564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Tree>
    <p:extLst>
      <p:ext uri="{BB962C8B-B14F-4D97-AF65-F5344CB8AC3E}">
        <p14:creationId xmlns:p14="http://schemas.microsoft.com/office/powerpoint/2010/main" val="3016576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425021" y="434386"/>
            <a:ext cx="9099551" cy="488983"/>
          </a:xfrm>
          <a:prstGeom prst="rect">
            <a:avLst/>
          </a:prstGeom>
        </p:spPr>
        <p:txBody>
          <a:bodyPr/>
          <a:lstStyle>
            <a:lvl1pPr marL="0" indent="0">
              <a:buNone/>
              <a:defRPr sz="1800">
                <a:solidFill>
                  <a:srgbClr val="002060"/>
                </a:solidFill>
              </a:defRPr>
            </a:lvl1pPr>
            <a:lvl5pPr marL="1371560"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538465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3" y="-12902"/>
            <a:ext cx="696731"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63" name="Pentagon 62"/>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4" name="Rectangle 63"/>
          <p:cNvSpPr/>
          <p:nvPr/>
        </p:nvSpPr>
        <p:spPr>
          <a:xfrm>
            <a:off x="11489909" y="-6595"/>
            <a:ext cx="704800" cy="346249"/>
          </a:xfrm>
          <a:prstGeom prst="rect">
            <a:avLst/>
          </a:prstGeom>
        </p:spPr>
        <p:txBody>
          <a:bodyPr wrap="square">
            <a:spAutoFit/>
          </a:bodyPr>
          <a:lstStyle/>
          <a:p>
            <a:pPr algn="ctr"/>
            <a:r>
              <a:rPr lang="en-GB" sz="750" b="1" i="0">
                <a:solidFill>
                  <a:srgbClr val="0B5196"/>
                </a:solidFill>
                <a:latin typeface="+mn-lt"/>
              </a:rPr>
              <a:t>EVERY CHILD A READER</a:t>
            </a:r>
          </a:p>
          <a:p>
            <a:pPr algn="ctr"/>
            <a:endParaRPr lang="en-GB" sz="15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4139250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661727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3" y="-12902"/>
            <a:ext cx="696731"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52" name="Pentagon 51"/>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Rectangle 52"/>
          <p:cNvSpPr/>
          <p:nvPr/>
        </p:nvSpPr>
        <p:spPr>
          <a:xfrm>
            <a:off x="11489909" y="-6595"/>
            <a:ext cx="704800" cy="346249"/>
          </a:xfrm>
          <a:prstGeom prst="rect">
            <a:avLst/>
          </a:prstGeom>
        </p:spPr>
        <p:txBody>
          <a:bodyPr wrap="square">
            <a:spAutoFit/>
          </a:bodyPr>
          <a:lstStyle/>
          <a:p>
            <a:pPr algn="ctr"/>
            <a:r>
              <a:rPr lang="en-GB" sz="750" b="1" i="0">
                <a:solidFill>
                  <a:srgbClr val="0B5196"/>
                </a:solidFill>
                <a:latin typeface="+mn-lt"/>
              </a:rPr>
              <a:t>EVERY CHILD A READER</a:t>
            </a:r>
          </a:p>
          <a:p>
            <a:pPr algn="ctr"/>
            <a:endParaRPr lang="en-GB" sz="15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4200341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1582775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3" y="-12902"/>
            <a:ext cx="696731"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52" name="Pentagon 51"/>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Rectangle 52"/>
          <p:cNvSpPr/>
          <p:nvPr/>
        </p:nvSpPr>
        <p:spPr>
          <a:xfrm>
            <a:off x="11489909" y="-6595"/>
            <a:ext cx="704800" cy="346249"/>
          </a:xfrm>
          <a:prstGeom prst="rect">
            <a:avLst/>
          </a:prstGeom>
        </p:spPr>
        <p:txBody>
          <a:bodyPr wrap="square">
            <a:spAutoFit/>
          </a:bodyPr>
          <a:lstStyle/>
          <a:p>
            <a:pPr algn="ctr"/>
            <a:r>
              <a:rPr lang="en-GB" sz="750" b="1" i="0">
                <a:solidFill>
                  <a:srgbClr val="0B5196"/>
                </a:solidFill>
                <a:latin typeface="+mn-lt"/>
              </a:rPr>
              <a:t>EVERY CHILD A READER</a:t>
            </a:r>
          </a:p>
          <a:p>
            <a:pPr algn="ctr"/>
            <a:endParaRPr lang="en-GB" sz="15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3484965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873076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3" y="-12902"/>
            <a:ext cx="696731"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56" name="Pentagon 5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Rectangle 56"/>
          <p:cNvSpPr/>
          <p:nvPr/>
        </p:nvSpPr>
        <p:spPr>
          <a:xfrm>
            <a:off x="11489909" y="-6595"/>
            <a:ext cx="704800" cy="346249"/>
          </a:xfrm>
          <a:prstGeom prst="rect">
            <a:avLst/>
          </a:prstGeom>
        </p:spPr>
        <p:txBody>
          <a:bodyPr wrap="square">
            <a:spAutoFit/>
          </a:bodyPr>
          <a:lstStyle/>
          <a:p>
            <a:pPr algn="ctr"/>
            <a:r>
              <a:rPr lang="en-GB" sz="750" b="1" i="0">
                <a:solidFill>
                  <a:srgbClr val="0B5196"/>
                </a:solidFill>
                <a:latin typeface="+mn-lt"/>
              </a:rPr>
              <a:t>EVERY CHILD A READER</a:t>
            </a:r>
          </a:p>
          <a:p>
            <a:pPr algn="ctr"/>
            <a:endParaRPr lang="en-GB" sz="15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2883058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500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27037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dirty="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14/02/2025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9043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875"/>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21D30F-CA11-4310-9E8F-87BAE9230471}"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62AC6E-26F4-41B6-8444-BDAA5CE76ED1}" type="slidenum">
              <a:rPr lang="en-GB" smtClean="0"/>
              <a:t>‹#›</a:t>
            </a:fld>
            <a:endParaRPr lang="en-GB"/>
          </a:p>
        </p:txBody>
      </p:sp>
    </p:spTree>
    <p:extLst>
      <p:ext uri="{BB962C8B-B14F-4D97-AF65-F5344CB8AC3E}">
        <p14:creationId xmlns:p14="http://schemas.microsoft.com/office/powerpoint/2010/main" val="1909808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0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7225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5"/>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5"/>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10" y="-12902"/>
            <a:ext cx="696729"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497357866"/>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6"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blip>
          <a:srcRect r="5491" b="17816"/>
          <a:stretch/>
        </p:blipFill>
        <p:spPr>
          <a:xfrm>
            <a:off x="11625043" y="1378200"/>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4">
            <a:duotone>
              <a:schemeClr val="bg2">
                <a:shade val="45000"/>
                <a:satMod val="135000"/>
              </a:schemeClr>
              <a:prstClr val="white"/>
            </a:duotone>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5">
            <a:duotone>
              <a:schemeClr val="bg2">
                <a:shade val="45000"/>
                <a:satMod val="135000"/>
              </a:schemeClr>
              <a:prstClr val="white"/>
            </a:duotone>
          </a:blip>
          <a:srcRect l="19250" r="21985" b="21255"/>
          <a:stretch/>
        </p:blipFill>
        <p:spPr>
          <a:xfrm>
            <a:off x="11736533" y="5610062"/>
            <a:ext cx="237139" cy="317761"/>
          </a:xfrm>
          <a:prstGeom prst="rect">
            <a:avLst/>
          </a:prstGeom>
        </p:spPr>
      </p:pic>
      <p:sp>
        <p:nvSpPr>
          <p:cNvPr id="36" name="Pentagon 35"/>
          <p:cNvSpPr/>
          <p:nvPr/>
        </p:nvSpPr>
        <p:spPr>
          <a:xfrm rot="5400000">
            <a:off x="11561797" y="3401"/>
            <a:ext cx="552955" cy="602232"/>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16"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24" name="Text Placeholder 4"/>
          <p:cNvSpPr>
            <a:spLocks noGrp="1"/>
          </p:cNvSpPr>
          <p:nvPr>
            <p:ph type="body" sz="quarter" idx="10"/>
          </p:nvPr>
        </p:nvSpPr>
        <p:spPr>
          <a:xfrm>
            <a:off x="272048" y="304518"/>
            <a:ext cx="10945813" cy="750661"/>
          </a:xfrm>
          <a:prstGeom prst="rect">
            <a:avLst/>
          </a:prstGeom>
        </p:spPr>
        <p:txBody>
          <a:bodyPr/>
          <a:lstStyle>
            <a:lvl1pPr marL="0" indent="0">
              <a:buNone/>
              <a:defRPr sz="27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5040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20497823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US"/>
              <a:t>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6221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70487509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US"/>
              <a:t>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0693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5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10025846"/>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US"/>
              <a:t>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1910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3553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08493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7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190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002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2638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77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62F78CFD-1EB0-4C1C-ACE9-5F48EFDCBB60}"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AC482D2F-4AD4-4DFB-9925-A02FFBF27F03}" type="slidenum">
              <a:rPr lang="en-GB" smtClean="0"/>
              <a:t>‹#›</a:t>
            </a:fld>
            <a:endParaRPr lang="en-GB"/>
          </a:p>
        </p:txBody>
      </p:sp>
    </p:spTree>
    <p:extLst>
      <p:ext uri="{BB962C8B-B14F-4D97-AF65-F5344CB8AC3E}">
        <p14:creationId xmlns:p14="http://schemas.microsoft.com/office/powerpoint/2010/main" val="770162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133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1541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75234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573002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23662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37341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732064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896294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974624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307216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34200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1644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99244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25930282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74234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20855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64404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7600459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7330779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3186569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8387032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695105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495128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16446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274437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93394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92249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50549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35029850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88097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D07392E-D549-476A-928D-F670778A29F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A18BB107-2E79-4408-ACA1-3AAA874B61B2}" type="slidenum">
              <a:rPr lang="en-GB" smtClean="0"/>
              <a:t>‹#›</a:t>
            </a:fld>
            <a:endParaRPr lang="en-GB"/>
          </a:p>
        </p:txBody>
      </p:sp>
    </p:spTree>
    <p:extLst>
      <p:ext uri="{BB962C8B-B14F-4D97-AF65-F5344CB8AC3E}">
        <p14:creationId xmlns:p14="http://schemas.microsoft.com/office/powerpoint/2010/main" val="27911146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0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7.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2" r:id="rId15"/>
    <p:sldLayoutId id="2147483830"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816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826" r:id="rId15"/>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211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4" r:id="rId20"/>
    <p:sldLayoutId id="2147483729" r:id="rId21"/>
    <p:sldLayoutId id="2147483733" r:id="rId22"/>
    <p:sldLayoutId id="2147483735" r:id="rId23"/>
    <p:sldLayoutId id="2147483738" r:id="rId24"/>
    <p:sldLayoutId id="2147483739" r:id="rId25"/>
    <p:sldLayoutId id="2147483745" r:id="rId26"/>
    <p:sldLayoutId id="2147483746" r:id="rId27"/>
    <p:sldLayoutId id="2147483789" r:id="rId28"/>
    <p:sldLayoutId id="2147483828" r:id="rId29"/>
    <p:sldLayoutId id="2147483829" r:id="rId30"/>
  </p:sldLayoutIdLst>
  <p:txStyles>
    <p:titleStyle>
      <a:lvl1pPr algn="l" defTabSz="68578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0"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6" indent="-171446" algn="l" defTabSz="68578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5" indent="-171446" algn="l" defTabSz="68578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16" indent="-171446" algn="l" defTabSz="68578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06" indent="-171446" algn="l" defTabSz="68578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95" indent="-171446" algn="l" defTabSz="68578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86" indent="-171446" algn="l" defTabSz="68578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75" indent="-171446" algn="l" defTabSz="68578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65" indent="-171446" algn="l" defTabSz="68578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0" rtl="0" eaLnBrk="1" latinLnBrk="0" hangingPunct="1">
        <a:defRPr sz="1351" kern="1200">
          <a:solidFill>
            <a:schemeClr val="tx1"/>
          </a:solidFill>
          <a:latin typeface="+mn-lt"/>
          <a:ea typeface="+mn-ea"/>
          <a:cs typeface="+mn-cs"/>
        </a:defRPr>
      </a:lvl1pPr>
      <a:lvl2pPr marL="342890" algn="l" defTabSz="685780" rtl="0" eaLnBrk="1" latinLnBrk="0" hangingPunct="1">
        <a:defRPr sz="1351" kern="1200">
          <a:solidFill>
            <a:schemeClr val="tx1"/>
          </a:solidFill>
          <a:latin typeface="+mn-lt"/>
          <a:ea typeface="+mn-ea"/>
          <a:cs typeface="+mn-cs"/>
        </a:defRPr>
      </a:lvl2pPr>
      <a:lvl3pPr marL="685780" algn="l" defTabSz="685780" rtl="0" eaLnBrk="1" latinLnBrk="0" hangingPunct="1">
        <a:defRPr sz="1351" kern="1200">
          <a:solidFill>
            <a:schemeClr val="tx1"/>
          </a:solidFill>
          <a:latin typeface="+mn-lt"/>
          <a:ea typeface="+mn-ea"/>
          <a:cs typeface="+mn-cs"/>
        </a:defRPr>
      </a:lvl3pPr>
      <a:lvl4pPr marL="1028670" algn="l" defTabSz="685780" rtl="0" eaLnBrk="1" latinLnBrk="0" hangingPunct="1">
        <a:defRPr sz="1351" kern="1200">
          <a:solidFill>
            <a:schemeClr val="tx1"/>
          </a:solidFill>
          <a:latin typeface="+mn-lt"/>
          <a:ea typeface="+mn-ea"/>
          <a:cs typeface="+mn-cs"/>
        </a:defRPr>
      </a:lvl4pPr>
      <a:lvl5pPr marL="1371560" algn="l" defTabSz="685780" rtl="0" eaLnBrk="1" latinLnBrk="0" hangingPunct="1">
        <a:defRPr sz="1351" kern="1200">
          <a:solidFill>
            <a:schemeClr val="tx1"/>
          </a:solidFill>
          <a:latin typeface="+mn-lt"/>
          <a:ea typeface="+mn-ea"/>
          <a:cs typeface="+mn-cs"/>
        </a:defRPr>
      </a:lvl5pPr>
      <a:lvl6pPr marL="1714450" algn="l" defTabSz="685780" rtl="0" eaLnBrk="1" latinLnBrk="0" hangingPunct="1">
        <a:defRPr sz="1351" kern="1200">
          <a:solidFill>
            <a:schemeClr val="tx1"/>
          </a:solidFill>
          <a:latin typeface="+mn-lt"/>
          <a:ea typeface="+mn-ea"/>
          <a:cs typeface="+mn-cs"/>
        </a:defRPr>
      </a:lvl6pPr>
      <a:lvl7pPr marL="2057339" algn="l" defTabSz="685780" rtl="0" eaLnBrk="1" latinLnBrk="0" hangingPunct="1">
        <a:defRPr sz="1351" kern="1200">
          <a:solidFill>
            <a:schemeClr val="tx1"/>
          </a:solidFill>
          <a:latin typeface="+mn-lt"/>
          <a:ea typeface="+mn-ea"/>
          <a:cs typeface="+mn-cs"/>
        </a:defRPr>
      </a:lvl7pPr>
      <a:lvl8pPr marL="2400230" algn="l" defTabSz="685780" rtl="0" eaLnBrk="1" latinLnBrk="0" hangingPunct="1">
        <a:defRPr sz="1351" kern="1200">
          <a:solidFill>
            <a:schemeClr val="tx1"/>
          </a:solidFill>
          <a:latin typeface="+mn-lt"/>
          <a:ea typeface="+mn-ea"/>
          <a:cs typeface="+mn-cs"/>
        </a:defRPr>
      </a:lvl8pPr>
      <a:lvl9pPr marL="2743120" algn="l" defTabSz="685780"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7228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30420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4"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1.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64.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8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0.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55CBD-168F-5656-B03D-FD31BC6DBCE6}"/>
            </a:ext>
          </a:extLst>
        </p:cNvPr>
        <p:cNvGrpSpPr/>
        <p:nvPr/>
      </p:nvGrpSpPr>
      <p:grpSpPr>
        <a:xfrm>
          <a:off x="0" y="0"/>
          <a:ext cx="0" cy="0"/>
          <a:chOff x="0" y="0"/>
          <a:chExt cx="0" cy="0"/>
        </a:xfrm>
      </p:grpSpPr>
      <p:sp>
        <p:nvSpPr>
          <p:cNvPr id="10" name="Text Placeholder 3">
            <a:extLst>
              <a:ext uri="{FF2B5EF4-FFF2-40B4-BE49-F238E27FC236}">
                <a16:creationId xmlns:a16="http://schemas.microsoft.com/office/drawing/2014/main" id="{529C7084-5029-B7A3-49C8-384FB5EA1973}"/>
              </a:ext>
            </a:extLst>
          </p:cNvPr>
          <p:cNvSpPr txBox="1">
            <a:spLocks/>
          </p:cNvSpPr>
          <p:nvPr/>
        </p:nvSpPr>
        <p:spPr>
          <a:xfrm>
            <a:off x="1488329" y="905822"/>
            <a:ext cx="7393384" cy="397299"/>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742928"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0" lang="en-GB" sz="2600" b="1" i="0" u="sng"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Text Placeholder 3">
            <a:extLst>
              <a:ext uri="{FF2B5EF4-FFF2-40B4-BE49-F238E27FC236}">
                <a16:creationId xmlns:a16="http://schemas.microsoft.com/office/drawing/2014/main" id="{0A350EEE-9DF3-60D6-DC6C-041295CF3A15}"/>
              </a:ext>
            </a:extLst>
          </p:cNvPr>
          <p:cNvSpPr txBox="1">
            <a:spLocks/>
          </p:cNvSpPr>
          <p:nvPr/>
        </p:nvSpPr>
        <p:spPr>
          <a:xfrm>
            <a:off x="482916" y="306944"/>
            <a:ext cx="9099550"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kumimoji="0" lang="en-GB" sz="3200" b="1" i="0" u="sng"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Retrieve </a:t>
            </a:r>
          </a:p>
          <a:p>
            <a:pPr marL="0" marR="0" lvl="0" indent="0" algn="l" defTabSz="914373" rtl="0" eaLnBrk="1" fontAlgn="auto" latinLnBrk="0" hangingPunct="1">
              <a:lnSpc>
                <a:spcPct val="90000"/>
              </a:lnSpc>
              <a:spcBef>
                <a:spcPts val="1001"/>
              </a:spcBef>
              <a:spcAft>
                <a:spcPts val="0"/>
              </a:spcAft>
              <a:buClrTx/>
              <a:buSzTx/>
              <a:buFont typeface="Arial" panose="020B0604020202020204" pitchFamily="34" charset="0"/>
              <a:buNone/>
              <a:tabLst/>
              <a:defRPr/>
            </a:pPr>
            <a:endParaRPr kumimoji="0" lang="en-GB" sz="3200" b="1" i="0" u="sng"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BE1B26-F713-A5EF-8274-75464664BE3C}"/>
              </a:ext>
            </a:extLst>
          </p:cNvPr>
          <p:cNvSpPr/>
          <p:nvPr/>
        </p:nvSpPr>
        <p:spPr>
          <a:xfrm>
            <a:off x="10226566" y="1451227"/>
            <a:ext cx="1633217" cy="1200329"/>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Vocabulary check</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rPr>
              <a:t>sum</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87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218">
          <a:extLst>
            <a:ext uri="{FF2B5EF4-FFF2-40B4-BE49-F238E27FC236}">
              <a16:creationId xmlns:a16="http://schemas.microsoft.com/office/drawing/2014/main" id="{B415BF82-A3C6-36AF-1810-5F42C2DDDA62}"/>
            </a:ext>
          </a:extLst>
        </p:cNvPr>
        <p:cNvGrpSpPr/>
        <p:nvPr/>
      </p:nvGrpSpPr>
      <p:grpSpPr>
        <a:xfrm>
          <a:off x="0" y="0"/>
          <a:ext cx="0" cy="0"/>
          <a:chOff x="0" y="0"/>
          <a:chExt cx="0" cy="0"/>
        </a:xfrm>
      </p:grpSpPr>
      <p:sp>
        <p:nvSpPr>
          <p:cNvPr id="220" name="Google Shape;220;p29">
            <a:extLst>
              <a:ext uri="{FF2B5EF4-FFF2-40B4-BE49-F238E27FC236}">
                <a16:creationId xmlns:a16="http://schemas.microsoft.com/office/drawing/2014/main" id="{EBA59FBB-77C5-8585-BA9A-533E31FB7D6C}"/>
              </a:ext>
            </a:extLst>
          </p:cNvPr>
          <p:cNvSpPr txBox="1">
            <a:spLocks noGrp="1"/>
          </p:cNvSpPr>
          <p:nvPr>
            <p:ph type="body" sz="quarter" idx="10"/>
          </p:nvPr>
        </p:nvSpPr>
        <p:spPr>
          <a:xfrm>
            <a:off x="282621" y="-557634"/>
            <a:ext cx="11626757" cy="8486788"/>
          </a:xfrm>
          <a:prstGeom prst="rect">
            <a:avLst/>
          </a:prstGeom>
          <a:noFill/>
          <a:ln>
            <a:noFill/>
          </a:ln>
        </p:spPr>
        <p:txBody>
          <a:bodyPr spcFirstLastPara="1" wrap="square" lIns="91425" tIns="45700" rIns="91425" bIns="45700" anchor="t" anchorCtr="0">
            <a:noAutofit/>
          </a:bodyPr>
          <a:lstStyle/>
          <a:p>
            <a:pPr marL="457200" lvl="0" indent="-387350" algn="l" rtl="0">
              <a:lnSpc>
                <a:spcPct val="200000"/>
              </a:lnSpc>
              <a:spcBef>
                <a:spcPts val="1000"/>
              </a:spcBef>
              <a:spcAft>
                <a:spcPts val="0"/>
              </a:spcAft>
              <a:buClr>
                <a:srgbClr val="000000"/>
              </a:buClr>
              <a:buSzPts val="2500"/>
              <a:buAutoNum type="alphaUcPeriod"/>
            </a:pPr>
            <a:r>
              <a:rPr lang="en-GB" sz="3200" dirty="0">
                <a:solidFill>
                  <a:srgbClr val="000000"/>
                </a:solidFill>
              </a:rPr>
              <a:t> 3 + 5</a:t>
            </a:r>
            <a:endParaRPr sz="3200" dirty="0">
              <a:solidFill>
                <a:srgbClr val="000000"/>
              </a:solidFill>
            </a:endParaRPr>
          </a:p>
          <a:p>
            <a:pPr marL="457200" lvl="0" indent="-387350" algn="l" rtl="0">
              <a:lnSpc>
                <a:spcPct val="200000"/>
              </a:lnSpc>
              <a:spcBef>
                <a:spcPts val="0"/>
              </a:spcBef>
              <a:spcAft>
                <a:spcPts val="0"/>
              </a:spcAft>
              <a:buClr>
                <a:srgbClr val="000000"/>
              </a:buClr>
              <a:buSzPts val="2500"/>
              <a:buAutoNum type="alphaUcPeriod"/>
            </a:pPr>
            <a:r>
              <a:rPr lang="en-GB" sz="3200" dirty="0">
                <a:solidFill>
                  <a:srgbClr val="000000"/>
                </a:solidFill>
              </a:rPr>
              <a:t> 5 + 3</a:t>
            </a:r>
            <a:endParaRPr sz="3200" dirty="0">
              <a:solidFill>
                <a:srgbClr val="000000"/>
              </a:solidFill>
            </a:endParaRPr>
          </a:p>
          <a:p>
            <a:pPr marL="457200" lvl="0" indent="-387350" algn="l" rtl="0">
              <a:lnSpc>
                <a:spcPct val="200000"/>
              </a:lnSpc>
              <a:spcBef>
                <a:spcPts val="0"/>
              </a:spcBef>
              <a:spcAft>
                <a:spcPts val="0"/>
              </a:spcAft>
              <a:buClr>
                <a:srgbClr val="000000"/>
              </a:buClr>
              <a:buSzPts val="2500"/>
              <a:buAutoNum type="alphaUcPeriod"/>
            </a:pPr>
            <a:r>
              <a:rPr lang="en-GB" sz="3200" dirty="0">
                <a:solidFill>
                  <a:srgbClr val="000000"/>
                </a:solidFill>
              </a:rPr>
              <a:t> 3 + -5</a:t>
            </a:r>
            <a:endParaRPr sz="3200" dirty="0">
              <a:solidFill>
                <a:srgbClr val="000000"/>
              </a:solidFill>
            </a:endParaRPr>
          </a:p>
          <a:p>
            <a:pPr marL="457200" lvl="0" indent="-387350" algn="l" rtl="0">
              <a:lnSpc>
                <a:spcPct val="200000"/>
              </a:lnSpc>
              <a:spcBef>
                <a:spcPts val="0"/>
              </a:spcBef>
              <a:spcAft>
                <a:spcPts val="0"/>
              </a:spcAft>
              <a:buClr>
                <a:srgbClr val="000000"/>
              </a:buClr>
              <a:buSzPts val="2500"/>
              <a:buAutoNum type="alphaUcPeriod"/>
            </a:pPr>
            <a:r>
              <a:rPr lang="en-GB" sz="3200" dirty="0">
                <a:solidFill>
                  <a:srgbClr val="000000"/>
                </a:solidFill>
              </a:rPr>
              <a:t>-3 + 5</a:t>
            </a:r>
            <a:endParaRPr sz="3200" dirty="0">
              <a:solidFill>
                <a:srgbClr val="000000"/>
              </a:solidFill>
            </a:endParaRPr>
          </a:p>
          <a:p>
            <a:pPr marL="457200" lvl="0" indent="-387350" algn="l" rtl="0">
              <a:lnSpc>
                <a:spcPct val="200000"/>
              </a:lnSpc>
              <a:spcBef>
                <a:spcPts val="0"/>
              </a:spcBef>
              <a:spcAft>
                <a:spcPts val="0"/>
              </a:spcAft>
              <a:buClr>
                <a:srgbClr val="000000"/>
              </a:buClr>
              <a:buSzPts val="2500"/>
              <a:buAutoNum type="alphaUcPeriod"/>
            </a:pPr>
            <a:r>
              <a:rPr lang="en-GB" sz="3200" dirty="0">
                <a:solidFill>
                  <a:srgbClr val="000000"/>
                </a:solidFill>
              </a:rPr>
              <a:t>-3 + -5</a:t>
            </a:r>
            <a:endParaRPr sz="3200" dirty="0">
              <a:solidFill>
                <a:srgbClr val="000000"/>
              </a:solidFill>
            </a:endParaRPr>
          </a:p>
          <a:p>
            <a:pPr marL="457200" lvl="0" indent="-387350" algn="l" rtl="0">
              <a:lnSpc>
                <a:spcPct val="200000"/>
              </a:lnSpc>
              <a:spcBef>
                <a:spcPts val="0"/>
              </a:spcBef>
              <a:spcAft>
                <a:spcPts val="0"/>
              </a:spcAft>
              <a:buClr>
                <a:srgbClr val="000000"/>
              </a:buClr>
              <a:buSzPts val="2500"/>
              <a:buAutoNum type="alphaUcPeriod"/>
            </a:pPr>
            <a:r>
              <a:rPr lang="en-GB" sz="3200" dirty="0">
                <a:solidFill>
                  <a:srgbClr val="000000"/>
                </a:solidFill>
              </a:rPr>
              <a:t>- 5 + -3</a:t>
            </a:r>
            <a:endParaRPr sz="3200" dirty="0">
              <a:solidFill>
                <a:srgbClr val="000000"/>
              </a:solidFill>
            </a:endParaRPr>
          </a:p>
          <a:p>
            <a:pPr marL="457200" lvl="0" indent="-387350" algn="l" rtl="0">
              <a:lnSpc>
                <a:spcPct val="200000"/>
              </a:lnSpc>
              <a:spcBef>
                <a:spcPts val="0"/>
              </a:spcBef>
              <a:spcAft>
                <a:spcPts val="0"/>
              </a:spcAft>
              <a:buClr>
                <a:srgbClr val="000000"/>
              </a:buClr>
              <a:buSzPts val="2500"/>
              <a:buAutoNum type="alphaUcPeriod"/>
            </a:pPr>
            <a:r>
              <a:rPr lang="en-GB" sz="3200" dirty="0">
                <a:solidFill>
                  <a:srgbClr val="000000"/>
                </a:solidFill>
              </a:rPr>
              <a:t>-5 + 3</a:t>
            </a:r>
            <a:endParaRPr sz="3200" dirty="0">
              <a:solidFill>
                <a:srgbClr val="000000"/>
              </a:solidFill>
            </a:endParaRPr>
          </a:p>
        </p:txBody>
      </p:sp>
      <p:sp>
        <p:nvSpPr>
          <p:cNvPr id="3" name="TextBox 2">
            <a:extLst>
              <a:ext uri="{FF2B5EF4-FFF2-40B4-BE49-F238E27FC236}">
                <a16:creationId xmlns:a16="http://schemas.microsoft.com/office/drawing/2014/main" id="{5CCC505A-0D75-7DAD-7A41-9F5617BC9697}"/>
              </a:ext>
            </a:extLst>
          </p:cNvPr>
          <p:cNvSpPr txBox="1"/>
          <p:nvPr/>
        </p:nvSpPr>
        <p:spPr>
          <a:xfrm>
            <a:off x="3176898" y="1413063"/>
            <a:ext cx="6156674" cy="4031873"/>
          </a:xfrm>
          <a:prstGeom prst="rect">
            <a:avLst/>
          </a:prstGeom>
          <a:noFill/>
        </p:spPr>
        <p:txBody>
          <a:bodyPr wrap="square" rtlCol="0">
            <a:spAutoFit/>
          </a:bodyPr>
          <a:lstStyle/>
          <a:p>
            <a:pPr algn="ctr"/>
            <a:endParaRPr lang="en-GB" sz="3200" dirty="0"/>
          </a:p>
          <a:p>
            <a:pPr algn="ctr"/>
            <a:r>
              <a:rPr lang="en-GB" sz="3200" dirty="0"/>
              <a:t>Which questions have the same answers? </a:t>
            </a:r>
          </a:p>
          <a:p>
            <a:pPr algn="ctr"/>
            <a:endParaRPr lang="en-GB" sz="3200" dirty="0"/>
          </a:p>
          <a:p>
            <a:pPr algn="ctr"/>
            <a:r>
              <a:rPr lang="en-GB" sz="3200" dirty="0"/>
              <a:t>Would this be true for different amounts? </a:t>
            </a:r>
          </a:p>
          <a:p>
            <a:pPr algn="ctr"/>
            <a:endParaRPr lang="en-GB" sz="3200" dirty="0"/>
          </a:p>
          <a:p>
            <a:pPr algn="ctr"/>
            <a:r>
              <a:rPr lang="en-GB" sz="3200" dirty="0"/>
              <a:t>Can you generalise? </a:t>
            </a:r>
          </a:p>
        </p:txBody>
      </p:sp>
      <p:grpSp>
        <p:nvGrpSpPr>
          <p:cNvPr id="2" name="Group 1">
            <a:extLst>
              <a:ext uri="{FF2B5EF4-FFF2-40B4-BE49-F238E27FC236}">
                <a16:creationId xmlns:a16="http://schemas.microsoft.com/office/drawing/2014/main" id="{30E6A71A-BCBE-F5C3-0995-4922F2B9AD94}"/>
              </a:ext>
            </a:extLst>
          </p:cNvPr>
          <p:cNvGrpSpPr/>
          <p:nvPr/>
        </p:nvGrpSpPr>
        <p:grpSpPr>
          <a:xfrm>
            <a:off x="8682240" y="73706"/>
            <a:ext cx="1302664" cy="708017"/>
            <a:chOff x="1835696" y="1398184"/>
            <a:chExt cx="2232248" cy="1440159"/>
          </a:xfrm>
        </p:grpSpPr>
        <p:sp>
          <p:nvSpPr>
            <p:cNvPr id="4" name="Rounded Rectangle 18">
              <a:extLst>
                <a:ext uri="{FF2B5EF4-FFF2-40B4-BE49-F238E27FC236}">
                  <a16:creationId xmlns:a16="http://schemas.microsoft.com/office/drawing/2014/main" id="{A012CB23-53FE-CF8A-74F5-2B97504A0569}"/>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52">
              <a:extLst>
                <a:ext uri="{FF2B5EF4-FFF2-40B4-BE49-F238E27FC236}">
                  <a16:creationId xmlns:a16="http://schemas.microsoft.com/office/drawing/2014/main" id="{55A7DC32-6C39-25E1-8CF4-6BCAB90BF75B}"/>
                </a:ext>
              </a:extLst>
            </p:cNvPr>
            <p:cNvSpPr txBox="1"/>
            <p:nvPr/>
          </p:nvSpPr>
          <p:spPr>
            <a:xfrm>
              <a:off x="1907703" y="1412776"/>
              <a:ext cx="2088232" cy="100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On your whiteboards…</a:t>
              </a:r>
            </a:p>
          </p:txBody>
        </p:sp>
        <p:pic>
          <p:nvPicPr>
            <p:cNvPr id="6" name="Picture 5">
              <a:extLst>
                <a:ext uri="{FF2B5EF4-FFF2-40B4-BE49-F238E27FC236}">
                  <a16:creationId xmlns:a16="http://schemas.microsoft.com/office/drawing/2014/main" id="{216C01F5-131A-37A8-3961-24CAE3BC3C0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21">
              <a:extLst>
                <a:ext uri="{FF2B5EF4-FFF2-40B4-BE49-F238E27FC236}">
                  <a16:creationId xmlns:a16="http://schemas.microsoft.com/office/drawing/2014/main" id="{0F44FBB2-1497-7D74-EA2E-B8CD48FFFB3B}"/>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32F3DB58-4B26-A33F-0ECF-49DFCA711563}"/>
              </a:ext>
            </a:extLst>
          </p:cNvPr>
          <p:cNvPicPr/>
          <p:nvPr/>
        </p:nvPicPr>
        <p:blipFill>
          <a:blip r:embed="rId4" cstate="print"/>
          <a:stretch>
            <a:fillRect/>
          </a:stretch>
        </p:blipFill>
        <p:spPr>
          <a:xfrm>
            <a:off x="10574839" y="118275"/>
            <a:ext cx="1334539" cy="6165034"/>
          </a:xfrm>
          <a:prstGeom prst="rect">
            <a:avLst/>
          </a:prstGeom>
        </p:spPr>
      </p:pic>
    </p:spTree>
    <p:extLst>
      <p:ext uri="{BB962C8B-B14F-4D97-AF65-F5344CB8AC3E}">
        <p14:creationId xmlns:p14="http://schemas.microsoft.com/office/powerpoint/2010/main" val="25550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Autofit/>
              </a:bodyPr>
              <a:lstStyle/>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−3 + 27  </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−5 + −7  </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0 + −2  </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−4 + 4  </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−15 + −8</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−40 + 12</m:t>
                    </m:r>
                  </m:oMath>
                </a14:m>
                <a:endParaRPr lang="en-GB" sz="36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3"/>
                <a:stretch>
                  <a:fillRect l="-1626" t="-34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657850" y="1312955"/>
                <a:ext cx="5409851" cy="7201972"/>
              </a:xfrm>
              <a:prstGeom prst="rect">
                <a:avLst/>
              </a:prstGeom>
              <a:noFill/>
            </p:spPr>
            <p:txBody>
              <a:bodyPr wrap="square" rtlCol="0">
                <a:spAutoFit/>
              </a:bodyPr>
              <a:lstStyle/>
              <a:p>
                <a:pPr>
                  <a:lnSpc>
                    <a:spcPct val="150000"/>
                  </a:lnSpc>
                </a:pPr>
                <a:r>
                  <a:rPr lang="en-GB" sz="3600" dirty="0"/>
                  <a:t>7) </a:t>
                </a:r>
                <a14:m>
                  <m:oMath xmlns:m="http://schemas.openxmlformats.org/officeDocument/2006/math">
                    <m:r>
                      <a:rPr lang="en-GB" sz="3600" i="1" dirty="0" smtClean="0">
                        <a:latin typeface="Cambria Math" panose="02040503050406030204" pitchFamily="18" charset="0"/>
                      </a:rPr>
                      <m:t>−19 + −13</m:t>
                    </m:r>
                  </m:oMath>
                </a14:m>
                <a:endParaRPr lang="en-GB" sz="3600" dirty="0"/>
              </a:p>
              <a:p>
                <a:pPr>
                  <a:lnSpc>
                    <a:spcPct val="150000"/>
                  </a:lnSpc>
                </a:pPr>
                <a:r>
                  <a:rPr lang="en-GB" sz="3600" dirty="0"/>
                  <a:t>8) </a:t>
                </a:r>
                <a14:m>
                  <m:oMath xmlns:m="http://schemas.openxmlformats.org/officeDocument/2006/math">
                    <m:r>
                      <a:rPr lang="en-GB" sz="3600" i="1" dirty="0">
                        <a:latin typeface="Cambria Math" panose="02040503050406030204" pitchFamily="18" charset="0"/>
                      </a:rPr>
                      <m:t>24 + −3</m:t>
                    </m:r>
                    <m:r>
                      <a:rPr lang="en-GB" sz="3600" b="0" i="1" dirty="0" smtClean="0">
                        <a:latin typeface="Cambria Math" panose="02040503050406030204" pitchFamily="18" charset="0"/>
                      </a:rPr>
                      <m:t>6</m:t>
                    </m:r>
                  </m:oMath>
                </a14:m>
                <a:endParaRPr lang="en-GB" sz="3600" dirty="0">
                  <a:solidFill>
                    <a:srgbClr val="000000"/>
                  </a:solidFill>
                  <a:cs typeface="Arial"/>
                </a:endParaRPr>
              </a:p>
              <a:p>
                <a:pPr defTabSz="914400">
                  <a:lnSpc>
                    <a:spcPct val="150000"/>
                  </a:lnSpc>
                </a:pPr>
                <a:r>
                  <a:rPr lang="en-GB" sz="3600" dirty="0">
                    <a:solidFill>
                      <a:srgbClr val="000000"/>
                    </a:solidFill>
                    <a:cs typeface="Arial"/>
                  </a:rPr>
                  <a:t>9) </a:t>
                </a:r>
                <a14:m>
                  <m:oMath xmlns:m="http://schemas.openxmlformats.org/officeDocument/2006/math">
                    <m:r>
                      <a:rPr lang="en-GB" sz="3600" i="1" dirty="0">
                        <a:solidFill>
                          <a:srgbClr val="000000"/>
                        </a:solidFill>
                        <a:latin typeface="Cambria Math" panose="02040503050406030204" pitchFamily="18" charset="0"/>
                        <a:cs typeface="Arial"/>
                      </a:rPr>
                      <m:t>−0.8 + −1 .5  </m:t>
                    </m:r>
                  </m:oMath>
                </a14:m>
                <a:endParaRPr lang="en-GB" sz="3600" i="1" dirty="0">
                  <a:solidFill>
                    <a:srgbClr val="000000"/>
                  </a:solidFill>
                  <a:latin typeface="Cambria Math" panose="02040503050406030204" pitchFamily="18" charset="0"/>
                  <a:cs typeface="Arial"/>
                </a:endParaRPr>
              </a:p>
              <a:p>
                <a:pPr defTabSz="914400">
                  <a:lnSpc>
                    <a:spcPct val="150000"/>
                  </a:lnSpc>
                </a:pPr>
                <a:r>
                  <a:rPr lang="en-GB" sz="3600" dirty="0">
                    <a:solidFill>
                      <a:srgbClr val="000000"/>
                    </a:solidFill>
                    <a:cs typeface="Arial"/>
                  </a:rPr>
                  <a:t>10) </a:t>
                </a:r>
                <a14:m>
                  <m:oMath xmlns:m="http://schemas.openxmlformats.org/officeDocument/2006/math">
                    <m:r>
                      <a:rPr lang="en-GB" sz="3600" i="1" dirty="0" smtClean="0">
                        <a:solidFill>
                          <a:srgbClr val="000000"/>
                        </a:solidFill>
                        <a:latin typeface="Cambria Math" panose="02040503050406030204" pitchFamily="18" charset="0"/>
                        <a:cs typeface="Arial"/>
                      </a:rPr>
                      <m:t> </m:t>
                    </m:r>
                    <m:r>
                      <a:rPr lang="en-GB" sz="3600" i="1" dirty="0">
                        <a:solidFill>
                          <a:srgbClr val="000000"/>
                        </a:solidFill>
                        <a:latin typeface="Cambria Math" panose="02040503050406030204" pitchFamily="18" charset="0"/>
                        <a:cs typeface="Arial"/>
                      </a:rPr>
                      <m:t>4.8 + −5.2  </m:t>
                    </m:r>
                  </m:oMath>
                </a14:m>
                <a:endParaRPr lang="en-GB" sz="3600" i="1" dirty="0">
                  <a:solidFill>
                    <a:srgbClr val="000000"/>
                  </a:solidFill>
                  <a:latin typeface="Cambria Math" panose="02040503050406030204" pitchFamily="18" charset="0"/>
                  <a:cs typeface="Arial"/>
                </a:endParaRPr>
              </a:p>
              <a:p>
                <a:pPr defTabSz="914400">
                  <a:lnSpc>
                    <a:spcPct val="150000"/>
                  </a:lnSpc>
                </a:pPr>
                <a:r>
                  <a:rPr lang="en-GB" sz="3600" dirty="0">
                    <a:solidFill>
                      <a:srgbClr val="000000"/>
                    </a:solidFill>
                    <a:cs typeface="Arial"/>
                  </a:rPr>
                  <a:t>11) </a:t>
                </a:r>
                <a14:m>
                  <m:oMath xmlns:m="http://schemas.openxmlformats.org/officeDocument/2006/math">
                    <m:r>
                      <a:rPr lang="en-GB" sz="3600" i="1" dirty="0" smtClean="0">
                        <a:solidFill>
                          <a:srgbClr val="000000"/>
                        </a:solidFill>
                        <a:latin typeface="Cambria Math" panose="02040503050406030204" pitchFamily="18" charset="0"/>
                        <a:cs typeface="Arial"/>
                      </a:rPr>
                      <m:t> −4 + 2.6  </m:t>
                    </m:r>
                  </m:oMath>
                </a14:m>
                <a:endParaRPr lang="en-GB" sz="3600" dirty="0">
                  <a:solidFill>
                    <a:srgbClr val="000000"/>
                  </a:solidFill>
                  <a:latin typeface="Arial"/>
                  <a:cs typeface="Arial"/>
                </a:endParaRPr>
              </a:p>
              <a:p>
                <a:pPr defTabSz="914400"/>
                <a:r>
                  <a:rPr lang="en-GB" sz="3600" dirty="0">
                    <a:solidFill>
                      <a:srgbClr val="000000"/>
                    </a:solidFill>
                    <a:latin typeface="Arial"/>
                    <a:cs typeface="Arial"/>
                  </a:rPr>
                  <a:t>  </a:t>
                </a:r>
              </a:p>
              <a:p>
                <a:pPr marL="514350" indent="-514350" defTabSz="914400">
                  <a:buFont typeface="+mj-lt"/>
                  <a:buAutoNum type="alphaLcPeriod"/>
                </a:pPr>
                <a:endParaRPr lang="en-GB" sz="3600" i="1" dirty="0">
                  <a:solidFill>
                    <a:srgbClr val="000000"/>
                  </a:solidFill>
                  <a:latin typeface="Cambria Math" panose="02040503050406030204" pitchFamily="18" charset="0"/>
                  <a:cs typeface="Arial"/>
                </a:endParaRPr>
              </a:p>
              <a:p>
                <a:pPr defTabSz="914400"/>
                <a:endParaRPr lang="en-GB" sz="2800" dirty="0">
                  <a:solidFill>
                    <a:srgbClr val="000000"/>
                  </a:solidFill>
                  <a:latin typeface="Arial"/>
                  <a:cs typeface="Arial"/>
                </a:endParaRPr>
              </a:p>
              <a:p>
                <a:pPr defTabSz="914400"/>
                <a:endParaRPr lang="en-GB" sz="2800" dirty="0">
                  <a:solidFill>
                    <a:srgbClr val="000000"/>
                  </a:solidFill>
                  <a:latin typeface="Arial"/>
                  <a:cs typeface="Arial"/>
                </a:endParaRPr>
              </a:p>
              <a:p>
                <a:pPr defTabSz="914400"/>
                <a:endParaRPr lang="en-GB" sz="3200" b="1" dirty="0">
                  <a:solidFill>
                    <a:srgbClr val="000000"/>
                  </a:solidFill>
                  <a:latin typeface="Arial"/>
                  <a:cs typeface="Arial"/>
                </a:endParaRPr>
              </a:p>
              <a:p>
                <a:pPr defTabSz="914400"/>
                <a:endParaRPr lang="en-GB" sz="3200" b="1" dirty="0">
                  <a:solidFill>
                    <a:srgbClr val="000000"/>
                  </a:solidFill>
                  <a:latin typeface="Arial"/>
                  <a:cs typeface="Aria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657850" y="1312955"/>
                <a:ext cx="5409851" cy="7201972"/>
              </a:xfrm>
              <a:prstGeom prst="rect">
                <a:avLst/>
              </a:prstGeom>
              <a:blipFill>
                <a:blip r:embed="rId4"/>
                <a:stretch>
                  <a:fillRect l="-3378"/>
                </a:stretch>
              </a:blipFill>
            </p:spPr>
            <p:txBody>
              <a:bodyPr/>
              <a:lstStyle/>
              <a:p>
                <a:r>
                  <a:rPr lang="en-GB">
                    <a:noFill/>
                  </a:rPr>
                  <a:t> </a:t>
                </a:r>
              </a:p>
            </p:txBody>
          </p:sp>
        </mc:Fallback>
      </mc:AlternateContent>
      <p:sp>
        <p:nvSpPr>
          <p:cNvPr id="5" name="Title 1"/>
          <p:cNvSpPr txBox="1">
            <a:spLocks/>
          </p:cNvSpPr>
          <p:nvPr/>
        </p:nvSpPr>
        <p:spPr>
          <a:xfrm>
            <a:off x="3011062" y="310669"/>
            <a:ext cx="6911463" cy="674201"/>
          </a:xfrm>
          <a:prstGeom prst="rect">
            <a:avLst/>
          </a:prstGeom>
          <a:ln w="63500">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altLang="zh-CN" sz="4000" b="1" dirty="0">
                <a:solidFill>
                  <a:srgbClr val="000000"/>
                </a:solidFill>
                <a:latin typeface="Arial"/>
                <a:cs typeface="Arial"/>
              </a:rPr>
              <a:t>In your books…</a:t>
            </a:r>
          </a:p>
        </p:txBody>
      </p:sp>
    </p:spTree>
    <p:extLst>
      <p:ext uri="{BB962C8B-B14F-4D97-AF65-F5344CB8AC3E}">
        <p14:creationId xmlns:p14="http://schemas.microsoft.com/office/powerpoint/2010/main" val="301719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1A2F641B-0261-4B83-E25F-989379C3A21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CC8149-32B7-9538-CC3A-39F335068967}"/>
                  </a:ext>
                </a:extLst>
              </p:cNvPr>
              <p:cNvSpPr>
                <a:spLocks noGrp="1"/>
              </p:cNvSpPr>
              <p:nvPr>
                <p:ph sz="quarter" idx="11"/>
              </p:nvPr>
            </p:nvSpPr>
            <p:spPr/>
            <p:txBody>
              <a:bodyPr>
                <a:noAutofit/>
              </a:bodyPr>
              <a:lstStyle/>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−3 + 27 </m:t>
                    </m:r>
                    <m:r>
                      <a:rPr lang="en-GB" sz="3600" b="0" i="1" dirty="0" smtClean="0">
                        <a:latin typeface="Cambria Math" panose="02040503050406030204" pitchFamily="18" charset="0"/>
                      </a:rPr>
                      <m:t>=24</m:t>
                    </m:r>
                    <m:r>
                      <a:rPr lang="en-GB" sz="3600" i="1" dirty="0" smtClean="0">
                        <a:latin typeface="Cambria Math" panose="02040503050406030204" pitchFamily="18" charset="0"/>
                      </a:rPr>
                      <m:t> </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−5 + −7 </m:t>
                    </m:r>
                    <m:r>
                      <a:rPr lang="en-GB" sz="3600" b="0" i="1" dirty="0" smtClean="0">
                        <a:latin typeface="Cambria Math" panose="02040503050406030204" pitchFamily="18" charset="0"/>
                      </a:rPr>
                      <m:t>=−12</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0 + −2  </m:t>
                    </m:r>
                    <m:r>
                      <a:rPr lang="en-GB" sz="3600" b="0" i="1" dirty="0" smtClean="0">
                        <a:latin typeface="Cambria Math" panose="02040503050406030204" pitchFamily="18" charset="0"/>
                      </a:rPr>
                      <m:t>=−2</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−4 + 4 </m:t>
                    </m:r>
                    <m:r>
                      <a:rPr lang="en-GB" sz="3600" b="0" i="1" dirty="0" smtClean="0">
                        <a:latin typeface="Cambria Math" panose="02040503050406030204" pitchFamily="18" charset="0"/>
                      </a:rPr>
                      <m:t>=0</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−15 + −8</m:t>
                    </m:r>
                    <m:r>
                      <a:rPr lang="en-GB" sz="3600" b="0" i="1" dirty="0" smtClean="0">
                        <a:latin typeface="Cambria Math" panose="02040503050406030204" pitchFamily="18" charset="0"/>
                      </a:rPr>
                      <m:t>=23</m:t>
                    </m:r>
                  </m:oMath>
                </a14:m>
                <a:endParaRPr lang="en-GB" sz="3600" dirty="0"/>
              </a:p>
              <a:p>
                <a:pPr marL="742950" indent="-742950">
                  <a:buFont typeface="+mj-lt"/>
                  <a:buAutoNum type="arabicParenR"/>
                </a:pPr>
                <a:r>
                  <a:rPr lang="en-GB" sz="3600" dirty="0"/>
                  <a:t> </a:t>
                </a:r>
                <a14:m>
                  <m:oMath xmlns:m="http://schemas.openxmlformats.org/officeDocument/2006/math">
                    <m:r>
                      <a:rPr lang="en-GB" sz="3600" i="1" dirty="0" smtClean="0">
                        <a:latin typeface="Cambria Math" panose="02040503050406030204" pitchFamily="18" charset="0"/>
                      </a:rPr>
                      <m:t>−40 + 12</m:t>
                    </m:r>
                    <m:r>
                      <a:rPr lang="en-GB" sz="3600" b="0" i="1" dirty="0" smtClean="0">
                        <a:latin typeface="Cambria Math" panose="02040503050406030204" pitchFamily="18" charset="0"/>
                      </a:rPr>
                      <m:t>=−28</m:t>
                    </m:r>
                  </m:oMath>
                </a14:m>
                <a:endParaRPr lang="en-GB" sz="3600" dirty="0"/>
              </a:p>
            </p:txBody>
          </p:sp>
        </mc:Choice>
        <mc:Fallback xmlns="">
          <p:sp>
            <p:nvSpPr>
              <p:cNvPr id="3" name="Content Placeholder 2">
                <a:extLst>
                  <a:ext uri="{FF2B5EF4-FFF2-40B4-BE49-F238E27FC236}">
                    <a16:creationId xmlns:a16="http://schemas.microsoft.com/office/drawing/2014/main" id="{8ACC8149-32B7-9538-CC3A-39F335068967}"/>
                  </a:ext>
                </a:extLst>
              </p:cNvPr>
              <p:cNvSpPr>
                <a:spLocks noGrp="1" noRot="1" noChangeAspect="1" noMove="1" noResize="1" noEditPoints="1" noAdjustHandles="1" noChangeArrowheads="1" noChangeShapeType="1" noTextEdit="1"/>
              </p:cNvSpPr>
              <p:nvPr>
                <p:ph sz="quarter" idx="11"/>
              </p:nvPr>
            </p:nvSpPr>
            <p:spPr>
              <a:blipFill>
                <a:blip r:embed="rId3"/>
                <a:stretch>
                  <a:fillRect l="-1626" t="-34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A20BF8C-E5CA-A6ED-44E2-0D948C5D1B85}"/>
                  </a:ext>
                </a:extLst>
              </p:cNvPr>
              <p:cNvSpPr txBox="1"/>
              <p:nvPr/>
            </p:nvSpPr>
            <p:spPr>
              <a:xfrm>
                <a:off x="5657850" y="1312955"/>
                <a:ext cx="5409851" cy="7201972"/>
              </a:xfrm>
              <a:prstGeom prst="rect">
                <a:avLst/>
              </a:prstGeom>
              <a:noFill/>
            </p:spPr>
            <p:txBody>
              <a:bodyPr wrap="square" rtlCol="0">
                <a:spAutoFit/>
              </a:bodyPr>
              <a:lstStyle/>
              <a:p>
                <a:pPr>
                  <a:lnSpc>
                    <a:spcPct val="150000"/>
                  </a:lnSpc>
                </a:pPr>
                <a:r>
                  <a:rPr lang="en-GB" sz="3600" dirty="0"/>
                  <a:t>7) </a:t>
                </a:r>
                <a14:m>
                  <m:oMath xmlns:m="http://schemas.openxmlformats.org/officeDocument/2006/math">
                    <m:r>
                      <a:rPr lang="en-GB" sz="3600" i="1" dirty="0" smtClean="0">
                        <a:latin typeface="Cambria Math" panose="02040503050406030204" pitchFamily="18" charset="0"/>
                      </a:rPr>
                      <m:t>−19 + −13</m:t>
                    </m:r>
                    <m:r>
                      <a:rPr lang="en-GB" sz="3600" b="0" i="1" dirty="0" smtClean="0">
                        <a:latin typeface="Cambria Math" panose="02040503050406030204" pitchFamily="18" charset="0"/>
                      </a:rPr>
                      <m:t>=−32</m:t>
                    </m:r>
                  </m:oMath>
                </a14:m>
                <a:endParaRPr lang="en-GB" sz="3600" dirty="0"/>
              </a:p>
              <a:p>
                <a:pPr>
                  <a:lnSpc>
                    <a:spcPct val="150000"/>
                  </a:lnSpc>
                </a:pPr>
                <a:r>
                  <a:rPr lang="en-GB" sz="3600" dirty="0"/>
                  <a:t>8) </a:t>
                </a:r>
                <a14:m>
                  <m:oMath xmlns:m="http://schemas.openxmlformats.org/officeDocument/2006/math">
                    <m:r>
                      <a:rPr lang="en-GB" sz="3600" i="1" dirty="0">
                        <a:latin typeface="Cambria Math" panose="02040503050406030204" pitchFamily="18" charset="0"/>
                      </a:rPr>
                      <m:t>24 + −3</m:t>
                    </m:r>
                    <m:r>
                      <a:rPr lang="en-GB" sz="3600" b="0" i="1" dirty="0" smtClean="0">
                        <a:latin typeface="Cambria Math" panose="02040503050406030204" pitchFamily="18" charset="0"/>
                      </a:rPr>
                      <m:t>6=−12</m:t>
                    </m:r>
                  </m:oMath>
                </a14:m>
                <a:endParaRPr lang="en-GB" sz="3600" dirty="0">
                  <a:solidFill>
                    <a:srgbClr val="000000"/>
                  </a:solidFill>
                  <a:cs typeface="Arial"/>
                </a:endParaRPr>
              </a:p>
              <a:p>
                <a:pPr defTabSz="914400">
                  <a:lnSpc>
                    <a:spcPct val="150000"/>
                  </a:lnSpc>
                </a:pPr>
                <a:r>
                  <a:rPr lang="en-GB" sz="3600" dirty="0">
                    <a:solidFill>
                      <a:srgbClr val="000000"/>
                    </a:solidFill>
                    <a:cs typeface="Arial"/>
                  </a:rPr>
                  <a:t>9) </a:t>
                </a:r>
                <a14:m>
                  <m:oMath xmlns:m="http://schemas.openxmlformats.org/officeDocument/2006/math">
                    <m:r>
                      <a:rPr lang="en-GB" sz="3600" i="1" dirty="0">
                        <a:solidFill>
                          <a:srgbClr val="000000"/>
                        </a:solidFill>
                        <a:latin typeface="Cambria Math" panose="02040503050406030204" pitchFamily="18" charset="0"/>
                        <a:cs typeface="Arial"/>
                      </a:rPr>
                      <m:t>−0.8 + −1 .5 </m:t>
                    </m:r>
                    <m:r>
                      <a:rPr lang="en-GB" sz="3600" b="0" i="1" dirty="0" smtClean="0">
                        <a:solidFill>
                          <a:srgbClr val="000000"/>
                        </a:solidFill>
                        <a:latin typeface="Cambria Math" panose="02040503050406030204" pitchFamily="18" charset="0"/>
                        <a:cs typeface="Arial"/>
                      </a:rPr>
                      <m:t>=−2.3</m:t>
                    </m:r>
                  </m:oMath>
                </a14:m>
                <a:endParaRPr lang="en-GB" sz="3600" i="1" dirty="0">
                  <a:solidFill>
                    <a:srgbClr val="000000"/>
                  </a:solidFill>
                  <a:latin typeface="Cambria Math" panose="02040503050406030204" pitchFamily="18" charset="0"/>
                  <a:cs typeface="Arial"/>
                </a:endParaRPr>
              </a:p>
              <a:p>
                <a:pPr defTabSz="914400">
                  <a:lnSpc>
                    <a:spcPct val="150000"/>
                  </a:lnSpc>
                </a:pPr>
                <a:r>
                  <a:rPr lang="en-GB" sz="3600" dirty="0">
                    <a:solidFill>
                      <a:srgbClr val="000000"/>
                    </a:solidFill>
                    <a:cs typeface="Arial"/>
                  </a:rPr>
                  <a:t>10) </a:t>
                </a:r>
                <a14:m>
                  <m:oMath xmlns:m="http://schemas.openxmlformats.org/officeDocument/2006/math">
                    <m:r>
                      <a:rPr lang="en-GB" sz="3600" i="1" dirty="0" smtClean="0">
                        <a:solidFill>
                          <a:srgbClr val="000000"/>
                        </a:solidFill>
                        <a:latin typeface="Cambria Math" panose="02040503050406030204" pitchFamily="18" charset="0"/>
                        <a:cs typeface="Arial"/>
                      </a:rPr>
                      <m:t> </m:t>
                    </m:r>
                    <m:r>
                      <a:rPr lang="en-GB" sz="3600" i="1" dirty="0">
                        <a:solidFill>
                          <a:srgbClr val="000000"/>
                        </a:solidFill>
                        <a:latin typeface="Cambria Math" panose="02040503050406030204" pitchFamily="18" charset="0"/>
                        <a:cs typeface="Arial"/>
                      </a:rPr>
                      <m:t>4.8 + −5.2 </m:t>
                    </m:r>
                    <m:r>
                      <a:rPr lang="en-GB" sz="3600" b="0" i="1" dirty="0" smtClean="0">
                        <a:solidFill>
                          <a:srgbClr val="000000"/>
                        </a:solidFill>
                        <a:latin typeface="Cambria Math" panose="02040503050406030204" pitchFamily="18" charset="0"/>
                        <a:cs typeface="Arial"/>
                      </a:rPr>
                      <m:t>=−0.4</m:t>
                    </m:r>
                  </m:oMath>
                </a14:m>
                <a:endParaRPr lang="en-GB" sz="3600" i="1" dirty="0">
                  <a:solidFill>
                    <a:srgbClr val="000000"/>
                  </a:solidFill>
                  <a:latin typeface="Cambria Math" panose="02040503050406030204" pitchFamily="18" charset="0"/>
                  <a:cs typeface="Arial"/>
                </a:endParaRPr>
              </a:p>
              <a:p>
                <a:pPr defTabSz="914400">
                  <a:lnSpc>
                    <a:spcPct val="150000"/>
                  </a:lnSpc>
                </a:pPr>
                <a:r>
                  <a:rPr lang="en-GB" sz="3600" dirty="0">
                    <a:solidFill>
                      <a:srgbClr val="000000"/>
                    </a:solidFill>
                    <a:cs typeface="Arial"/>
                  </a:rPr>
                  <a:t>11) </a:t>
                </a:r>
                <a14:m>
                  <m:oMath xmlns:m="http://schemas.openxmlformats.org/officeDocument/2006/math">
                    <m:r>
                      <a:rPr lang="en-GB" sz="3600" i="1" dirty="0" smtClean="0">
                        <a:solidFill>
                          <a:srgbClr val="000000"/>
                        </a:solidFill>
                        <a:latin typeface="Cambria Math" panose="02040503050406030204" pitchFamily="18" charset="0"/>
                        <a:cs typeface="Arial"/>
                      </a:rPr>
                      <m:t> −4 + 2.6 </m:t>
                    </m:r>
                    <m:r>
                      <a:rPr lang="en-GB" sz="3600" b="0" i="1" dirty="0" smtClean="0">
                        <a:solidFill>
                          <a:srgbClr val="000000"/>
                        </a:solidFill>
                        <a:latin typeface="Cambria Math" panose="02040503050406030204" pitchFamily="18" charset="0"/>
                        <a:cs typeface="Arial"/>
                      </a:rPr>
                      <m:t>=−1.4</m:t>
                    </m:r>
                  </m:oMath>
                </a14:m>
                <a:endParaRPr lang="en-GB" sz="3600" dirty="0">
                  <a:solidFill>
                    <a:srgbClr val="000000"/>
                  </a:solidFill>
                  <a:latin typeface="Arial"/>
                  <a:cs typeface="Arial"/>
                </a:endParaRPr>
              </a:p>
              <a:p>
                <a:pPr defTabSz="914400"/>
                <a:r>
                  <a:rPr lang="en-GB" sz="3600" dirty="0">
                    <a:solidFill>
                      <a:srgbClr val="000000"/>
                    </a:solidFill>
                    <a:latin typeface="Arial"/>
                    <a:cs typeface="Arial"/>
                  </a:rPr>
                  <a:t>  </a:t>
                </a:r>
              </a:p>
              <a:p>
                <a:pPr marL="514350" indent="-514350" defTabSz="914400">
                  <a:buFont typeface="+mj-lt"/>
                  <a:buAutoNum type="alphaLcPeriod"/>
                </a:pPr>
                <a:endParaRPr lang="en-GB" sz="3600" i="1" dirty="0">
                  <a:solidFill>
                    <a:srgbClr val="000000"/>
                  </a:solidFill>
                  <a:latin typeface="Cambria Math" panose="02040503050406030204" pitchFamily="18" charset="0"/>
                  <a:cs typeface="Arial"/>
                </a:endParaRPr>
              </a:p>
              <a:p>
                <a:pPr defTabSz="914400"/>
                <a:endParaRPr lang="en-GB" sz="2800" dirty="0">
                  <a:solidFill>
                    <a:srgbClr val="000000"/>
                  </a:solidFill>
                  <a:latin typeface="Arial"/>
                  <a:cs typeface="Arial"/>
                </a:endParaRPr>
              </a:p>
              <a:p>
                <a:pPr defTabSz="914400"/>
                <a:endParaRPr lang="en-GB" sz="2800" dirty="0">
                  <a:solidFill>
                    <a:srgbClr val="000000"/>
                  </a:solidFill>
                  <a:latin typeface="Arial"/>
                  <a:cs typeface="Arial"/>
                </a:endParaRPr>
              </a:p>
              <a:p>
                <a:pPr defTabSz="914400"/>
                <a:endParaRPr lang="en-GB" sz="3200" b="1" dirty="0">
                  <a:solidFill>
                    <a:srgbClr val="000000"/>
                  </a:solidFill>
                  <a:latin typeface="Arial"/>
                  <a:cs typeface="Arial"/>
                </a:endParaRPr>
              </a:p>
              <a:p>
                <a:pPr defTabSz="914400"/>
                <a:endParaRPr lang="en-GB" sz="3200" b="1" dirty="0">
                  <a:solidFill>
                    <a:srgbClr val="000000"/>
                  </a:solidFill>
                  <a:latin typeface="Arial"/>
                  <a:cs typeface="Arial"/>
                </a:endParaRPr>
              </a:p>
            </p:txBody>
          </p:sp>
        </mc:Choice>
        <mc:Fallback xmlns="">
          <p:sp>
            <p:nvSpPr>
              <p:cNvPr id="4" name="TextBox 3">
                <a:extLst>
                  <a:ext uri="{FF2B5EF4-FFF2-40B4-BE49-F238E27FC236}">
                    <a16:creationId xmlns:a16="http://schemas.microsoft.com/office/drawing/2014/main" id="{EA20BF8C-E5CA-A6ED-44E2-0D948C5D1B85}"/>
                  </a:ext>
                </a:extLst>
              </p:cNvPr>
              <p:cNvSpPr txBox="1">
                <a:spLocks noRot="1" noChangeAspect="1" noMove="1" noResize="1" noEditPoints="1" noAdjustHandles="1" noChangeArrowheads="1" noChangeShapeType="1" noTextEdit="1"/>
              </p:cNvSpPr>
              <p:nvPr/>
            </p:nvSpPr>
            <p:spPr>
              <a:xfrm>
                <a:off x="5657850" y="1312955"/>
                <a:ext cx="5409851" cy="7201972"/>
              </a:xfrm>
              <a:prstGeom prst="rect">
                <a:avLst/>
              </a:prstGeom>
              <a:blipFill>
                <a:blip r:embed="rId4"/>
                <a:stretch>
                  <a:fillRect l="-3378"/>
                </a:stretch>
              </a:blipFill>
            </p:spPr>
            <p:txBody>
              <a:bodyPr/>
              <a:lstStyle/>
              <a:p>
                <a:r>
                  <a:rPr lang="en-GB">
                    <a:noFill/>
                  </a:rPr>
                  <a:t> </a:t>
                </a:r>
              </a:p>
            </p:txBody>
          </p:sp>
        </mc:Fallback>
      </mc:AlternateContent>
      <p:sp>
        <p:nvSpPr>
          <p:cNvPr id="5" name="Title 1">
            <a:extLst>
              <a:ext uri="{FF2B5EF4-FFF2-40B4-BE49-F238E27FC236}">
                <a16:creationId xmlns:a16="http://schemas.microsoft.com/office/drawing/2014/main" id="{C37E6305-AFBA-10F2-1F22-CC04DCAD7851}"/>
              </a:ext>
            </a:extLst>
          </p:cNvPr>
          <p:cNvSpPr txBox="1">
            <a:spLocks/>
          </p:cNvSpPr>
          <p:nvPr/>
        </p:nvSpPr>
        <p:spPr>
          <a:xfrm>
            <a:off x="3011062" y="310669"/>
            <a:ext cx="6911463" cy="674201"/>
          </a:xfrm>
          <a:prstGeom prst="rect">
            <a:avLst/>
          </a:prstGeom>
          <a:ln w="63500">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altLang="zh-CN" sz="4000" b="1" dirty="0">
                <a:solidFill>
                  <a:srgbClr val="000000"/>
                </a:solidFill>
                <a:latin typeface="Arial"/>
                <a:cs typeface="Arial"/>
              </a:rPr>
              <a:t>Mark your work</a:t>
            </a:r>
          </a:p>
        </p:txBody>
      </p:sp>
    </p:spTree>
    <p:extLst>
      <p:ext uri="{BB962C8B-B14F-4D97-AF65-F5344CB8AC3E}">
        <p14:creationId xmlns:p14="http://schemas.microsoft.com/office/powerpoint/2010/main" val="200637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94C36-A571-CF6A-5567-692C146D92F5}"/>
              </a:ext>
            </a:extLst>
          </p:cNvPr>
          <p:cNvSpPr>
            <a:spLocks noGrp="1"/>
          </p:cNvSpPr>
          <p:nvPr>
            <p:ph type="body" sz="quarter" idx="10"/>
          </p:nvPr>
        </p:nvSpPr>
        <p:spPr>
          <a:xfrm>
            <a:off x="272048" y="239399"/>
            <a:ext cx="11626757" cy="750661"/>
          </a:xfrm>
        </p:spPr>
        <p:txBody>
          <a:bodyPr/>
          <a:lstStyle/>
          <a:p>
            <a:r>
              <a:rPr lang="en-GB" sz="4000" b="1" dirty="0"/>
              <a:t>Challenge 1: </a:t>
            </a:r>
          </a:p>
        </p:txBody>
      </p:sp>
      <p:sp>
        <p:nvSpPr>
          <p:cNvPr id="3" name="Content Placeholder 2">
            <a:extLst>
              <a:ext uri="{FF2B5EF4-FFF2-40B4-BE49-F238E27FC236}">
                <a16:creationId xmlns:a16="http://schemas.microsoft.com/office/drawing/2014/main" id="{CD6F6FB2-6ECB-4F2B-E694-C19306852498}"/>
              </a:ext>
            </a:extLst>
          </p:cNvPr>
          <p:cNvSpPr>
            <a:spLocks noGrp="1"/>
          </p:cNvSpPr>
          <p:nvPr>
            <p:ph sz="quarter" idx="11"/>
          </p:nvPr>
        </p:nvSpPr>
        <p:spPr/>
        <p:txBody>
          <a:bodyPr/>
          <a:lstStyle/>
          <a:p>
            <a:endParaRPr lang="en-GB"/>
          </a:p>
        </p:txBody>
      </p:sp>
      <p:pic>
        <p:nvPicPr>
          <p:cNvPr id="1026" name="Picture 2">
            <a:extLst>
              <a:ext uri="{FF2B5EF4-FFF2-40B4-BE49-F238E27FC236}">
                <a16:creationId xmlns:a16="http://schemas.microsoft.com/office/drawing/2014/main" id="{1DD888E1-473A-0C62-FF1C-ACFEEF5AB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7" y="1012532"/>
            <a:ext cx="10229385" cy="49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92688EBA-7C1E-1914-BE4C-088D704EE1E2}"/>
              </a:ext>
            </a:extLst>
          </p:cNvPr>
          <p:cNvGrpSpPr/>
          <p:nvPr/>
        </p:nvGrpSpPr>
        <p:grpSpPr>
          <a:xfrm>
            <a:off x="10596141" y="117483"/>
            <a:ext cx="1302664" cy="708017"/>
            <a:chOff x="1835696" y="1398184"/>
            <a:chExt cx="2232248" cy="1440159"/>
          </a:xfrm>
        </p:grpSpPr>
        <p:sp>
          <p:nvSpPr>
            <p:cNvPr id="5" name="Rounded Rectangle 18">
              <a:extLst>
                <a:ext uri="{FF2B5EF4-FFF2-40B4-BE49-F238E27FC236}">
                  <a16:creationId xmlns:a16="http://schemas.microsoft.com/office/drawing/2014/main" id="{70E9E60A-2E5B-ED1F-6AB1-9EDB67770FB3}"/>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2">
              <a:extLst>
                <a:ext uri="{FF2B5EF4-FFF2-40B4-BE49-F238E27FC236}">
                  <a16:creationId xmlns:a16="http://schemas.microsoft.com/office/drawing/2014/main" id="{BC67CCCB-5AAF-4F42-BF27-D221EBECF0F4}"/>
                </a:ext>
              </a:extLst>
            </p:cNvPr>
            <p:cNvSpPr txBox="1"/>
            <p:nvPr/>
          </p:nvSpPr>
          <p:spPr>
            <a:xfrm>
              <a:off x="1907703" y="1412776"/>
              <a:ext cx="2088232" cy="100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On your whiteboards…</a:t>
              </a:r>
            </a:p>
          </p:txBody>
        </p:sp>
        <p:pic>
          <p:nvPicPr>
            <p:cNvPr id="7" name="Picture 6">
              <a:extLst>
                <a:ext uri="{FF2B5EF4-FFF2-40B4-BE49-F238E27FC236}">
                  <a16:creationId xmlns:a16="http://schemas.microsoft.com/office/drawing/2014/main" id="{1B0E7950-4D29-C014-3D45-87AA774FBAE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21">
              <a:extLst>
                <a:ext uri="{FF2B5EF4-FFF2-40B4-BE49-F238E27FC236}">
                  <a16:creationId xmlns:a16="http://schemas.microsoft.com/office/drawing/2014/main" id="{5842302B-409B-B47C-C9EE-85DE411220CB}"/>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4916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C90A25F-E026-FB16-7454-8739A0791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35" y="990060"/>
            <a:ext cx="9341546" cy="523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719216D9-8CF9-09B0-E9F8-B00E03B33FC0}"/>
              </a:ext>
            </a:extLst>
          </p:cNvPr>
          <p:cNvGrpSpPr/>
          <p:nvPr/>
        </p:nvGrpSpPr>
        <p:grpSpPr>
          <a:xfrm>
            <a:off x="10596141" y="117483"/>
            <a:ext cx="1302664" cy="708017"/>
            <a:chOff x="1835696" y="1398184"/>
            <a:chExt cx="2232248" cy="1440159"/>
          </a:xfrm>
        </p:grpSpPr>
        <p:sp>
          <p:nvSpPr>
            <p:cNvPr id="5" name="Rounded Rectangle 18">
              <a:extLst>
                <a:ext uri="{FF2B5EF4-FFF2-40B4-BE49-F238E27FC236}">
                  <a16:creationId xmlns:a16="http://schemas.microsoft.com/office/drawing/2014/main" id="{2DAA328B-9199-56DB-C1AF-85DE7FE38242}"/>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2">
              <a:extLst>
                <a:ext uri="{FF2B5EF4-FFF2-40B4-BE49-F238E27FC236}">
                  <a16:creationId xmlns:a16="http://schemas.microsoft.com/office/drawing/2014/main" id="{8CFB2BF6-C803-6206-4536-20B7A71221B6}"/>
                </a:ext>
              </a:extLst>
            </p:cNvPr>
            <p:cNvSpPr txBox="1"/>
            <p:nvPr/>
          </p:nvSpPr>
          <p:spPr>
            <a:xfrm>
              <a:off x="1907703" y="1412776"/>
              <a:ext cx="2088232" cy="100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On your whiteboards…</a:t>
              </a:r>
            </a:p>
          </p:txBody>
        </p:sp>
        <p:pic>
          <p:nvPicPr>
            <p:cNvPr id="7" name="Picture 6">
              <a:extLst>
                <a:ext uri="{FF2B5EF4-FFF2-40B4-BE49-F238E27FC236}">
                  <a16:creationId xmlns:a16="http://schemas.microsoft.com/office/drawing/2014/main" id="{E96F699C-22F4-653F-B8E1-F624B328117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21">
              <a:extLst>
                <a:ext uri="{FF2B5EF4-FFF2-40B4-BE49-F238E27FC236}">
                  <a16:creationId xmlns:a16="http://schemas.microsoft.com/office/drawing/2014/main" id="{748293AA-3634-8CF1-A031-6781B1291E02}"/>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CD57B0C0-257B-3E12-3462-04B5EB98838D}"/>
              </a:ext>
            </a:extLst>
          </p:cNvPr>
          <p:cNvSpPr txBox="1"/>
          <p:nvPr/>
        </p:nvSpPr>
        <p:spPr>
          <a:xfrm>
            <a:off x="4605454" y="3345366"/>
            <a:ext cx="1393902" cy="830997"/>
          </a:xfrm>
          <a:prstGeom prst="rect">
            <a:avLst/>
          </a:prstGeom>
          <a:noFill/>
        </p:spPr>
        <p:txBody>
          <a:bodyPr wrap="square" rtlCol="0">
            <a:spAutoFit/>
          </a:bodyPr>
          <a:lstStyle/>
          <a:p>
            <a:pPr algn="ctr"/>
            <a:r>
              <a:rPr lang="en-GB" sz="4800" dirty="0">
                <a:solidFill>
                  <a:srgbClr val="FF0000"/>
                </a:solidFill>
              </a:rPr>
              <a:t>-5</a:t>
            </a:r>
          </a:p>
        </p:txBody>
      </p:sp>
      <p:sp>
        <p:nvSpPr>
          <p:cNvPr id="10" name="TextBox 9">
            <a:extLst>
              <a:ext uri="{FF2B5EF4-FFF2-40B4-BE49-F238E27FC236}">
                <a16:creationId xmlns:a16="http://schemas.microsoft.com/office/drawing/2014/main" id="{CB7CEE1F-5D35-35B5-E4B3-78F2DA33A5F6}"/>
              </a:ext>
            </a:extLst>
          </p:cNvPr>
          <p:cNvSpPr txBox="1"/>
          <p:nvPr/>
        </p:nvSpPr>
        <p:spPr>
          <a:xfrm>
            <a:off x="6886843" y="3289726"/>
            <a:ext cx="1393902" cy="830997"/>
          </a:xfrm>
          <a:prstGeom prst="rect">
            <a:avLst/>
          </a:prstGeom>
          <a:noFill/>
        </p:spPr>
        <p:txBody>
          <a:bodyPr wrap="square" rtlCol="0">
            <a:spAutoFit/>
          </a:bodyPr>
          <a:lstStyle/>
          <a:p>
            <a:pPr algn="ctr"/>
            <a:r>
              <a:rPr lang="en-GB" sz="4800" dirty="0">
                <a:solidFill>
                  <a:srgbClr val="FF0000"/>
                </a:solidFill>
              </a:rPr>
              <a:t>0</a:t>
            </a:r>
          </a:p>
        </p:txBody>
      </p:sp>
      <p:sp>
        <p:nvSpPr>
          <p:cNvPr id="11" name="TextBox 10">
            <a:extLst>
              <a:ext uri="{FF2B5EF4-FFF2-40B4-BE49-F238E27FC236}">
                <a16:creationId xmlns:a16="http://schemas.microsoft.com/office/drawing/2014/main" id="{E0DD49ED-58F1-2F89-B172-A3AED3559610}"/>
              </a:ext>
            </a:extLst>
          </p:cNvPr>
          <p:cNvSpPr txBox="1"/>
          <p:nvPr/>
        </p:nvSpPr>
        <p:spPr>
          <a:xfrm>
            <a:off x="5677908" y="2119112"/>
            <a:ext cx="1393902" cy="830997"/>
          </a:xfrm>
          <a:prstGeom prst="rect">
            <a:avLst/>
          </a:prstGeom>
          <a:noFill/>
        </p:spPr>
        <p:txBody>
          <a:bodyPr wrap="square" rtlCol="0">
            <a:spAutoFit/>
          </a:bodyPr>
          <a:lstStyle/>
          <a:p>
            <a:pPr algn="ctr"/>
            <a:r>
              <a:rPr lang="en-GB" sz="4800" dirty="0">
                <a:solidFill>
                  <a:srgbClr val="FF0000"/>
                </a:solidFill>
              </a:rPr>
              <a:t>-5</a:t>
            </a:r>
          </a:p>
        </p:txBody>
      </p:sp>
      <p:sp>
        <p:nvSpPr>
          <p:cNvPr id="2" name="Text Placeholder 1">
            <a:extLst>
              <a:ext uri="{FF2B5EF4-FFF2-40B4-BE49-F238E27FC236}">
                <a16:creationId xmlns:a16="http://schemas.microsoft.com/office/drawing/2014/main" id="{43210268-6278-EDEC-8C3E-D60A7B9BF258}"/>
              </a:ext>
            </a:extLst>
          </p:cNvPr>
          <p:cNvSpPr>
            <a:spLocks noGrp="1"/>
          </p:cNvSpPr>
          <p:nvPr>
            <p:ph type="body" sz="quarter" idx="10"/>
          </p:nvPr>
        </p:nvSpPr>
        <p:spPr>
          <a:xfrm>
            <a:off x="272048" y="239399"/>
            <a:ext cx="11626757" cy="750661"/>
          </a:xfrm>
        </p:spPr>
        <p:txBody>
          <a:bodyPr/>
          <a:lstStyle/>
          <a:p>
            <a:r>
              <a:rPr lang="en-GB" sz="4000" b="1" dirty="0"/>
              <a:t>Challenge 2: </a:t>
            </a:r>
          </a:p>
        </p:txBody>
      </p:sp>
    </p:spTree>
    <p:extLst>
      <p:ext uri="{BB962C8B-B14F-4D97-AF65-F5344CB8AC3E}">
        <p14:creationId xmlns:p14="http://schemas.microsoft.com/office/powerpoint/2010/main" val="27418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2E63-089F-61AB-E4EB-80A0444A5EB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7AAA95-359D-7A34-F7BA-5985D783DE5D}"/>
              </a:ext>
            </a:extLst>
          </p:cNvPr>
          <p:cNvSpPr>
            <a:spLocks noGrp="1"/>
          </p:cNvSpPr>
          <p:nvPr>
            <p:ph sz="quarter" idx="4294967295"/>
          </p:nvPr>
        </p:nvSpPr>
        <p:spPr>
          <a:xfrm>
            <a:off x="282575" y="1463620"/>
            <a:ext cx="11626850" cy="4654550"/>
          </a:xfrm>
          <a:prstGeom prst="rect">
            <a:avLst/>
          </a:prstGeom>
        </p:spPr>
        <p:txBody>
          <a:bodyPr/>
          <a:lstStyle/>
          <a:p>
            <a:pPr marL="0" indent="0">
              <a:buNone/>
            </a:pPr>
            <a:r>
              <a:rPr lang="en-GB" sz="4000" dirty="0"/>
              <a:t>What is the value of…</a:t>
            </a:r>
          </a:p>
          <a:p>
            <a:endParaRPr lang="en-GB" sz="4000" dirty="0"/>
          </a:p>
        </p:txBody>
      </p:sp>
      <p:sp>
        <p:nvSpPr>
          <p:cNvPr id="3" name="Text Placeholder 2">
            <a:extLst>
              <a:ext uri="{FF2B5EF4-FFF2-40B4-BE49-F238E27FC236}">
                <a16:creationId xmlns:a16="http://schemas.microsoft.com/office/drawing/2014/main" id="{D2022523-B494-2ECF-E421-F7F70745D772}"/>
              </a:ext>
            </a:extLst>
          </p:cNvPr>
          <p:cNvSpPr>
            <a:spLocks noGrp="1"/>
          </p:cNvSpPr>
          <p:nvPr>
            <p:ph type="body" sz="quarter" idx="4294967295"/>
          </p:nvPr>
        </p:nvSpPr>
        <p:spPr>
          <a:xfrm>
            <a:off x="0" y="273050"/>
            <a:ext cx="11626850" cy="750888"/>
          </a:xfrm>
          <a:prstGeom prst="rect">
            <a:avLst/>
          </a:prstGeom>
        </p:spPr>
        <p:txBody>
          <a:bodyPr/>
          <a:lstStyle/>
          <a:p>
            <a:pPr marL="0" indent="0">
              <a:buNone/>
            </a:pPr>
            <a:r>
              <a:rPr lang="en-GB" sz="5400" b="1" dirty="0"/>
              <a:t>Challenge 3:  </a:t>
            </a:r>
            <a:endParaRPr lang="en-GB" sz="4400" b="1"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1515096-6259-2135-6802-9C863E976713}"/>
                  </a:ext>
                </a:extLst>
              </p:cNvPr>
              <p:cNvSpPr txBox="1"/>
              <p:nvPr/>
            </p:nvSpPr>
            <p:spPr>
              <a:xfrm>
                <a:off x="1043763" y="2271944"/>
                <a:ext cx="6292702" cy="2862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i="1" smtClean="0">
                          <a:latin typeface="Cambria Math" panose="02040503050406030204" pitchFamily="18" charset="0"/>
                        </a:rPr>
                        <m:t>1</m:t>
                      </m:r>
                      <m:r>
                        <a:rPr lang="en-GB" sz="3600" b="0" i="1" smtClean="0">
                          <a:latin typeface="Cambria Math" panose="02040503050406030204" pitchFamily="18" charset="0"/>
                        </a:rPr>
                        <m:t>2</m:t>
                      </m:r>
                      <m:r>
                        <a:rPr lang="en-GB" sz="3600" b="0" i="1" smtClean="0">
                          <a:latin typeface="Cambria Math" panose="02040503050406030204" pitchFamily="18" charset="0"/>
                        </a:rPr>
                        <m:t>𝑎</m:t>
                      </m:r>
                      <m:r>
                        <a:rPr lang="en-GB" sz="3600" b="0" i="1" smtClean="0">
                          <a:latin typeface="Cambria Math" panose="02040503050406030204" pitchFamily="18" charset="0"/>
                        </a:rPr>
                        <m:t>+  −7</m:t>
                      </m:r>
                      <m:r>
                        <a:rPr lang="en-GB" sz="3600" b="0" i="1" smtClean="0">
                          <a:latin typeface="Cambria Math" panose="02040503050406030204" pitchFamily="18" charset="0"/>
                        </a:rPr>
                        <m:t>𝑎</m:t>
                      </m:r>
                      <m:r>
                        <a:rPr lang="en-GB" sz="3600" b="0" i="1" smtClean="0">
                          <a:latin typeface="Cambria Math" panose="02040503050406030204" pitchFamily="18" charset="0"/>
                        </a:rPr>
                        <m:t>=  </m:t>
                      </m:r>
                    </m:oMath>
                  </m:oMathPara>
                </a14:m>
                <a:endParaRPr lang="en-GB" sz="3600" b="0" dirty="0"/>
              </a:p>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5</m:t>
                          </m:r>
                          <m:r>
                            <a:rPr lang="en-GB" sz="3600" b="0" i="1" smtClean="0">
                              <a:latin typeface="Cambria Math" panose="02040503050406030204" pitchFamily="18" charset="0"/>
                            </a:rPr>
                            <m:t>𝑦</m:t>
                          </m:r>
                        </m:e>
                        <m:sup>
                          <m:r>
                            <a:rPr lang="en-GB" sz="3600" b="0" i="1" smtClean="0">
                              <a:latin typeface="Cambria Math" panose="02040503050406030204" pitchFamily="18" charset="0"/>
                            </a:rPr>
                            <m:t>2</m:t>
                          </m:r>
                        </m:sup>
                      </m:sSup>
                      <m:r>
                        <a:rPr lang="en-GB" sz="3600" b="0" i="0" smtClean="0">
                          <a:latin typeface="Cambria Math" panose="02040503050406030204" pitchFamily="18" charset="0"/>
                        </a:rPr>
                        <m:t>+ </m:t>
                      </m:r>
                      <m:r>
                        <a:rPr lang="en-GB" sz="3600" b="0" i="0" smtClean="0">
                          <a:latin typeface="Cambria Math" panose="02040503050406030204" pitchFamily="18" charset="0"/>
                        </a:rPr>
                        <m:t>−5</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𝑦</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m:t>
                      </m:r>
                    </m:oMath>
                  </m:oMathPara>
                </a14:m>
                <a:endParaRPr lang="en-GB" sz="3600" b="0" dirty="0"/>
              </a:p>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6</m:t>
                      </m:r>
                      <m:r>
                        <a:rPr lang="en-GB" sz="3600" b="0" i="1" smtClean="0">
                          <a:latin typeface="Cambria Math" panose="02040503050406030204" pitchFamily="18" charset="0"/>
                        </a:rPr>
                        <m:t>𝑎</m:t>
                      </m:r>
                      <m:r>
                        <a:rPr lang="en-GB" sz="3600" b="0" i="1" smtClean="0">
                          <a:latin typeface="Cambria Math" panose="02040503050406030204" pitchFamily="18" charset="0"/>
                        </a:rPr>
                        <m:t>+ −2</m:t>
                      </m:r>
                      <m:r>
                        <a:rPr lang="en-GB" sz="3600" b="0" i="1" smtClean="0">
                          <a:latin typeface="Cambria Math" panose="02040503050406030204" pitchFamily="18" charset="0"/>
                        </a:rPr>
                        <m:t>𝑎</m:t>
                      </m:r>
                      <m:r>
                        <a:rPr lang="en-GB" sz="3600" b="0" i="1" smtClean="0">
                          <a:latin typeface="Cambria Math" panose="02040503050406030204" pitchFamily="18" charset="0"/>
                        </a:rPr>
                        <m:t>+</m:t>
                      </m:r>
                      <m:r>
                        <a:rPr lang="en-GB" sz="3600" b="0" i="1" smtClean="0">
                          <a:latin typeface="Cambria Math" panose="02040503050406030204" pitchFamily="18" charset="0"/>
                        </a:rPr>
                        <m:t>𝑏</m:t>
                      </m:r>
                      <m:r>
                        <a:rPr lang="en-GB" sz="3600" b="0" i="1" smtClean="0">
                          <a:latin typeface="Cambria Math" panose="02040503050406030204" pitchFamily="18" charset="0"/>
                        </a:rPr>
                        <m:t>+ </m:t>
                      </m:r>
                      <m:r>
                        <a:rPr lang="en-GB" sz="3600" b="0" i="1" smtClean="0">
                          <a:latin typeface="Cambria Math" panose="02040503050406030204" pitchFamily="18" charset="0"/>
                        </a:rPr>
                        <m:t>−</m:t>
                      </m:r>
                      <m:r>
                        <a:rPr lang="en-GB" sz="3600" b="0" i="1" smtClean="0">
                          <a:latin typeface="Cambria Math" panose="02040503050406030204" pitchFamily="18" charset="0"/>
                        </a:rPr>
                        <m:t>𝑏</m:t>
                      </m:r>
                      <m:r>
                        <a:rPr lang="en-GB" sz="3600" b="0" i="1" smtClean="0">
                          <a:latin typeface="Cambria Math" panose="02040503050406030204" pitchFamily="18" charset="0"/>
                        </a:rPr>
                        <m:t>= </m:t>
                      </m:r>
                    </m:oMath>
                  </m:oMathPara>
                </a14:m>
                <a:endParaRPr lang="en-GB" sz="3600" dirty="0"/>
              </a:p>
              <a:p>
                <a:r>
                  <a:rPr lang="en-GB" sz="3600" b="0" dirty="0"/>
                  <a:t> </a:t>
                </a:r>
              </a:p>
              <a:p>
                <a:endParaRPr lang="en-GB" sz="3600" dirty="0"/>
              </a:p>
            </p:txBody>
          </p:sp>
        </mc:Choice>
        <mc:Fallback>
          <p:sp>
            <p:nvSpPr>
              <p:cNvPr id="2" name="TextBox 1">
                <a:extLst>
                  <a:ext uri="{FF2B5EF4-FFF2-40B4-BE49-F238E27FC236}">
                    <a16:creationId xmlns:a16="http://schemas.microsoft.com/office/drawing/2014/main" id="{31515096-6259-2135-6802-9C863E976713}"/>
                  </a:ext>
                </a:extLst>
              </p:cNvPr>
              <p:cNvSpPr txBox="1">
                <a:spLocks noRot="1" noChangeAspect="1" noMove="1" noResize="1" noEditPoints="1" noAdjustHandles="1" noChangeArrowheads="1" noChangeShapeType="1" noTextEdit="1"/>
              </p:cNvSpPr>
              <p:nvPr/>
            </p:nvSpPr>
            <p:spPr>
              <a:xfrm>
                <a:off x="1043763" y="2271944"/>
                <a:ext cx="6292702" cy="286232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E252EE1-0ABC-BD33-3948-15DFF1DD3E3C}"/>
                  </a:ext>
                </a:extLst>
              </p:cNvPr>
              <p:cNvSpPr txBox="1"/>
              <p:nvPr/>
            </p:nvSpPr>
            <p:spPr>
              <a:xfrm>
                <a:off x="6824547" y="2105819"/>
                <a:ext cx="1791456" cy="1766894"/>
              </a:xfrm>
              <a:prstGeom prst="rect">
                <a:avLst/>
              </a:prstGeom>
              <a:noFill/>
            </p:spPr>
            <p:txBody>
              <a:bodyPr wrap="square" rtlCol="0">
                <a:spAutoFit/>
              </a:bodyPr>
              <a:lstStyle/>
              <a:p>
                <a:pPr algn="ctr"/>
                <a:r>
                  <a:rPr lang="en-GB" sz="3600" b="1" dirty="0">
                    <a:solidFill>
                      <a:srgbClr val="FF0000"/>
                    </a:solidFill>
                  </a:rPr>
                  <a:t>5</a:t>
                </a:r>
                <a14:m>
                  <m:oMath xmlns:m="http://schemas.openxmlformats.org/officeDocument/2006/math">
                    <m:r>
                      <a:rPr lang="en-GB" sz="3600" b="1" i="1" dirty="0" smtClean="0">
                        <a:solidFill>
                          <a:srgbClr val="FF0000"/>
                        </a:solidFill>
                        <a:latin typeface="Cambria Math" panose="02040503050406030204" pitchFamily="18" charset="0"/>
                      </a:rPr>
                      <m:t>𝒂</m:t>
                    </m:r>
                  </m:oMath>
                </a14:m>
                <a:endParaRPr lang="en-GB" sz="3600" b="1" i="1"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3600" b="1" i="1" smtClean="0">
                          <a:solidFill>
                            <a:srgbClr val="FF0000"/>
                          </a:solidFill>
                          <a:latin typeface="Cambria Math" panose="02040503050406030204" pitchFamily="18" charset="0"/>
                        </a:rPr>
                        <m:t>𝟎</m:t>
                      </m:r>
                    </m:oMath>
                  </m:oMathPara>
                </a14:m>
                <a:endParaRPr lang="en-GB" sz="3600" b="1" dirty="0">
                  <a:solidFill>
                    <a:srgbClr val="FF0000"/>
                  </a:solidFill>
                </a:endParaRPr>
              </a:p>
              <a:p>
                <a:pPr algn="ctr"/>
                <a:r>
                  <a:rPr lang="en-GB" sz="3600" b="1" dirty="0">
                    <a:solidFill>
                      <a:srgbClr val="FF0000"/>
                    </a:solidFill>
                  </a:rPr>
                  <a:t>4</a:t>
                </a:r>
                <a14:m>
                  <m:oMath xmlns:m="http://schemas.openxmlformats.org/officeDocument/2006/math">
                    <m:r>
                      <a:rPr lang="en-GB" sz="3600" b="1" i="1" smtClean="0">
                        <a:solidFill>
                          <a:srgbClr val="FF0000"/>
                        </a:solidFill>
                        <a:latin typeface="Cambria Math" panose="02040503050406030204" pitchFamily="18" charset="0"/>
                      </a:rPr>
                      <m:t>𝒂</m:t>
                    </m:r>
                    <m:r>
                      <a:rPr lang="en-GB" sz="3600" b="1" i="1" smtClean="0">
                        <a:solidFill>
                          <a:srgbClr val="FF0000"/>
                        </a:solidFill>
                        <a:latin typeface="Cambria Math" panose="02040503050406030204" pitchFamily="18" charset="0"/>
                      </a:rPr>
                      <m:t>  </m:t>
                    </m:r>
                  </m:oMath>
                </a14:m>
                <a:endParaRPr lang="en-GB" sz="3600" b="1" dirty="0">
                  <a:solidFill>
                    <a:srgbClr val="FF0000"/>
                  </a:solidFill>
                </a:endParaRPr>
              </a:p>
            </p:txBody>
          </p:sp>
        </mc:Choice>
        <mc:Fallback>
          <p:sp>
            <p:nvSpPr>
              <p:cNvPr id="4" name="TextBox 3">
                <a:extLst>
                  <a:ext uri="{FF2B5EF4-FFF2-40B4-BE49-F238E27FC236}">
                    <a16:creationId xmlns:a16="http://schemas.microsoft.com/office/drawing/2014/main" id="{DE252EE1-0ABC-BD33-3948-15DFF1DD3E3C}"/>
                  </a:ext>
                </a:extLst>
              </p:cNvPr>
              <p:cNvSpPr txBox="1">
                <a:spLocks noRot="1" noChangeAspect="1" noMove="1" noResize="1" noEditPoints="1" noAdjustHandles="1" noChangeArrowheads="1" noChangeShapeType="1" noTextEdit="1"/>
              </p:cNvSpPr>
              <p:nvPr/>
            </p:nvSpPr>
            <p:spPr>
              <a:xfrm>
                <a:off x="6824547" y="2105819"/>
                <a:ext cx="1791456" cy="1766894"/>
              </a:xfrm>
              <a:prstGeom prst="rect">
                <a:avLst/>
              </a:prstGeom>
              <a:blipFill>
                <a:blip r:embed="rId4"/>
                <a:stretch>
                  <a:fillRect t="-4828" b="-11379"/>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id="{85337527-C7AC-BB97-0333-62FAED9261AC}"/>
              </a:ext>
            </a:extLst>
          </p:cNvPr>
          <p:cNvGrpSpPr/>
          <p:nvPr/>
        </p:nvGrpSpPr>
        <p:grpSpPr>
          <a:xfrm>
            <a:off x="10596141" y="117483"/>
            <a:ext cx="1302664" cy="708017"/>
            <a:chOff x="1835696" y="1398184"/>
            <a:chExt cx="2232248" cy="1440159"/>
          </a:xfrm>
        </p:grpSpPr>
        <p:sp>
          <p:nvSpPr>
            <p:cNvPr id="7" name="Rounded Rectangle 18">
              <a:extLst>
                <a:ext uri="{FF2B5EF4-FFF2-40B4-BE49-F238E27FC236}">
                  <a16:creationId xmlns:a16="http://schemas.microsoft.com/office/drawing/2014/main" id="{31E28180-5109-D40E-5719-D9A8F48A6BC1}"/>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52">
              <a:extLst>
                <a:ext uri="{FF2B5EF4-FFF2-40B4-BE49-F238E27FC236}">
                  <a16:creationId xmlns:a16="http://schemas.microsoft.com/office/drawing/2014/main" id="{6B197EBB-1C30-89F5-3F84-C21D622151F0}"/>
                </a:ext>
              </a:extLst>
            </p:cNvPr>
            <p:cNvSpPr txBox="1"/>
            <p:nvPr/>
          </p:nvSpPr>
          <p:spPr>
            <a:xfrm>
              <a:off x="1907703" y="1412776"/>
              <a:ext cx="2088232" cy="100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On your whiteboards…</a:t>
              </a:r>
            </a:p>
          </p:txBody>
        </p:sp>
        <p:pic>
          <p:nvPicPr>
            <p:cNvPr id="9" name="Picture 8">
              <a:extLst>
                <a:ext uri="{FF2B5EF4-FFF2-40B4-BE49-F238E27FC236}">
                  <a16:creationId xmlns:a16="http://schemas.microsoft.com/office/drawing/2014/main" id="{9BEF8DBB-2270-0422-A502-81D7ADEBB93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21">
              <a:extLst>
                <a:ext uri="{FF2B5EF4-FFF2-40B4-BE49-F238E27FC236}">
                  <a16:creationId xmlns:a16="http://schemas.microsoft.com/office/drawing/2014/main" id="{1769C6B6-E122-0642-B1DA-BA35D5633007}"/>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656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4A651-186D-6338-761C-A850D2EBBD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12A03C-AC81-C1FD-A6D8-CA81FEEFD0A8}"/>
              </a:ext>
            </a:extLst>
          </p:cNvPr>
          <p:cNvSpPr>
            <a:spLocks noGrp="1"/>
          </p:cNvSpPr>
          <p:nvPr>
            <p:ph type="body" sz="quarter" idx="10"/>
          </p:nvPr>
        </p:nvSpPr>
        <p:spPr/>
        <p:txBody>
          <a:bodyPr/>
          <a:lstStyle/>
          <a:p>
            <a:r>
              <a:rPr lang="en-GB" b="1" dirty="0"/>
              <a:t>Exit ticket: </a:t>
            </a:r>
          </a:p>
        </p:txBody>
      </p:sp>
      <p:sp>
        <p:nvSpPr>
          <p:cNvPr id="3" name="Content Placeholder 2">
            <a:extLst>
              <a:ext uri="{FF2B5EF4-FFF2-40B4-BE49-F238E27FC236}">
                <a16:creationId xmlns:a16="http://schemas.microsoft.com/office/drawing/2014/main" id="{72AC2EB7-7F33-AF60-44EC-52AC148D9C0B}"/>
              </a:ext>
            </a:extLst>
          </p:cNvPr>
          <p:cNvSpPr>
            <a:spLocks noGrp="1"/>
          </p:cNvSpPr>
          <p:nvPr>
            <p:ph sz="quarter" idx="11"/>
          </p:nvPr>
        </p:nvSpPr>
        <p:spPr/>
        <p:txBody>
          <a:bodyPr/>
          <a:lstStyle/>
          <a:p>
            <a:pPr marL="0" indent="0">
              <a:buNone/>
            </a:pPr>
            <a:r>
              <a:rPr lang="en-GB" dirty="0"/>
              <a:t>Answer the following on the post note:</a:t>
            </a:r>
          </a:p>
        </p:txBody>
      </p:sp>
      <p:sp>
        <p:nvSpPr>
          <p:cNvPr id="9" name="Rectangle 8">
            <a:extLst>
              <a:ext uri="{FF2B5EF4-FFF2-40B4-BE49-F238E27FC236}">
                <a16:creationId xmlns:a16="http://schemas.microsoft.com/office/drawing/2014/main" id="{C9890CA7-D8E4-44A2-D691-C42C4B3904E8}"/>
              </a:ext>
            </a:extLst>
          </p:cNvPr>
          <p:cNvSpPr/>
          <p:nvPr/>
        </p:nvSpPr>
        <p:spPr>
          <a:xfrm>
            <a:off x="2564780" y="2230244"/>
            <a:ext cx="6367347" cy="312714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dirty="0">
                <a:solidFill>
                  <a:sysClr val="windowText" lastClr="000000"/>
                </a:solidFill>
              </a:rPr>
              <a:t>1) 8 + -3 =</a:t>
            </a:r>
          </a:p>
          <a:p>
            <a:endParaRPr lang="en-GB" sz="3600" dirty="0">
              <a:solidFill>
                <a:sysClr val="windowText" lastClr="000000"/>
              </a:solidFill>
            </a:endParaRPr>
          </a:p>
          <a:p>
            <a:r>
              <a:rPr lang="en-GB" sz="3600" dirty="0">
                <a:solidFill>
                  <a:sysClr val="windowText" lastClr="000000"/>
                </a:solidFill>
              </a:rPr>
              <a:t>2) -10 + - -5 =</a:t>
            </a:r>
          </a:p>
          <a:p>
            <a:r>
              <a:rPr lang="en-GB" sz="3600" dirty="0">
                <a:solidFill>
                  <a:sysClr val="windowText" lastClr="000000"/>
                </a:solidFill>
              </a:rPr>
              <a:t> </a:t>
            </a:r>
          </a:p>
          <a:p>
            <a:r>
              <a:rPr lang="en-GB" sz="3600" dirty="0">
                <a:solidFill>
                  <a:sysClr val="windowText" lastClr="000000"/>
                </a:solidFill>
              </a:rPr>
              <a:t>3) 1.5 + -0.7 =</a:t>
            </a:r>
          </a:p>
        </p:txBody>
      </p:sp>
    </p:spTree>
    <p:extLst>
      <p:ext uri="{BB962C8B-B14F-4D97-AF65-F5344CB8AC3E}">
        <p14:creationId xmlns:p14="http://schemas.microsoft.com/office/powerpoint/2010/main" val="255791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53EE0B-B7FE-4A2D-AC77-4A4311C29DDB}"/>
              </a:ext>
            </a:extLst>
          </p:cNvPr>
          <p:cNvSpPr/>
          <p:nvPr/>
        </p:nvSpPr>
        <p:spPr>
          <a:xfrm>
            <a:off x="1153160" y="10160"/>
            <a:ext cx="4902200" cy="6817360"/>
          </a:xfrm>
          <a:prstGeom prst="roundRect">
            <a:avLst>
              <a:gd name="adj" fmla="val 57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solidFill>
                <a:prstClr val="white"/>
              </a:solidFill>
              <a:latin typeface="Calibri" panose="020F0502020204030204"/>
            </a:endParaRPr>
          </a:p>
        </p:txBody>
      </p:sp>
      <p:graphicFrame>
        <p:nvGraphicFramePr>
          <p:cNvPr id="5" name="Table 4">
            <a:extLst>
              <a:ext uri="{FF2B5EF4-FFF2-40B4-BE49-F238E27FC236}">
                <a16:creationId xmlns:a16="http://schemas.microsoft.com/office/drawing/2014/main" id="{121D9F33-8D43-40BC-819E-D349FB4F3AAB}"/>
              </a:ext>
            </a:extLst>
          </p:cNvPr>
          <p:cNvGraphicFramePr>
            <a:graphicFrameLocks noGrp="1"/>
          </p:cNvGraphicFramePr>
          <p:nvPr/>
        </p:nvGraphicFramePr>
        <p:xfrm>
          <a:off x="1208593" y="861271"/>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pic>
        <p:nvPicPr>
          <p:cNvPr id="6" name="Picture 5">
            <a:extLst>
              <a:ext uri="{FF2B5EF4-FFF2-40B4-BE49-F238E27FC236}">
                <a16:creationId xmlns:a16="http://schemas.microsoft.com/office/drawing/2014/main" id="{41358361-575D-41F3-9B91-1FAA6CE89E7A}"/>
              </a:ext>
            </a:extLst>
          </p:cNvPr>
          <p:cNvPicPr>
            <a:picLocks noChangeAspect="1"/>
          </p:cNvPicPr>
          <p:nvPr/>
        </p:nvPicPr>
        <p:blipFill rotWithShape="1">
          <a:blip r:embed="rId3">
            <a:grayscl/>
          </a:blip>
          <a:srcRect t="11575" b="5819"/>
          <a:stretch/>
        </p:blipFill>
        <p:spPr>
          <a:xfrm>
            <a:off x="1229355" y="114300"/>
            <a:ext cx="1504871" cy="612140"/>
          </a:xfrm>
          <a:prstGeom prst="rect">
            <a:avLst/>
          </a:prstGeom>
        </p:spPr>
      </p:pic>
      <p:sp>
        <p:nvSpPr>
          <p:cNvPr id="7" name="TextBox 6">
            <a:extLst>
              <a:ext uri="{FF2B5EF4-FFF2-40B4-BE49-F238E27FC236}">
                <a16:creationId xmlns:a16="http://schemas.microsoft.com/office/drawing/2014/main" id="{6FB267E5-6B14-4F9A-B159-CC8368242959}"/>
              </a:ext>
            </a:extLst>
          </p:cNvPr>
          <p:cNvSpPr txBox="1"/>
          <p:nvPr/>
        </p:nvSpPr>
        <p:spPr>
          <a:xfrm>
            <a:off x="2621673" y="-16495"/>
            <a:ext cx="3449662" cy="738664"/>
          </a:xfrm>
          <a:prstGeom prst="rect">
            <a:avLst/>
          </a:prstGeom>
          <a:noFill/>
        </p:spPr>
        <p:txBody>
          <a:bodyPr wrap="none" rtlCol="0">
            <a:spAutoFit/>
          </a:bodyPr>
          <a:lstStyle/>
          <a:p>
            <a:pPr algn="ctr"/>
            <a:r>
              <a:rPr lang="en-GB" sz="1400" dirty="0">
                <a:solidFill>
                  <a:prstClr val="black"/>
                </a:solidFill>
                <a:latin typeface="Calibri" panose="020F0502020204030204"/>
              </a:rPr>
              <a:t>In each square, the rows, columns and </a:t>
            </a:r>
          </a:p>
          <a:p>
            <a:pPr algn="ctr"/>
            <a:r>
              <a:rPr lang="en-GB" sz="1400" dirty="0">
                <a:solidFill>
                  <a:prstClr val="black"/>
                </a:solidFill>
                <a:latin typeface="Calibri" panose="020F0502020204030204"/>
              </a:rPr>
              <a:t>diagonals all total the same </a:t>
            </a:r>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number!</a:t>
            </a:r>
          </a:p>
          <a:p>
            <a:pPr algn="ctr"/>
            <a:r>
              <a:rPr lang="en-GB" sz="1400" dirty="0">
                <a:solidFill>
                  <a:prstClr val="black"/>
                </a:solidFill>
                <a:latin typeface="Calibri" panose="020F0502020204030204"/>
              </a:rPr>
              <a:t>Can you complete the squares?</a:t>
            </a:r>
          </a:p>
        </p:txBody>
      </p:sp>
      <p:sp>
        <p:nvSpPr>
          <p:cNvPr id="8" name="TextBox 7">
            <a:extLst>
              <a:ext uri="{FF2B5EF4-FFF2-40B4-BE49-F238E27FC236}">
                <a16:creationId xmlns:a16="http://schemas.microsoft.com/office/drawing/2014/main" id="{CE248952-B1FF-4B29-ADAF-A30884126F4D}"/>
              </a:ext>
            </a:extLst>
          </p:cNvPr>
          <p:cNvSpPr txBox="1"/>
          <p:nvPr/>
        </p:nvSpPr>
        <p:spPr>
          <a:xfrm>
            <a:off x="1729209" y="584561"/>
            <a:ext cx="34015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A</a:t>
            </a:r>
          </a:p>
        </p:txBody>
      </p:sp>
      <p:sp>
        <p:nvSpPr>
          <p:cNvPr id="29" name="TextBox 28">
            <a:extLst>
              <a:ext uri="{FF2B5EF4-FFF2-40B4-BE49-F238E27FC236}">
                <a16:creationId xmlns:a16="http://schemas.microsoft.com/office/drawing/2014/main" id="{C5CEDAD3-4019-435D-A371-8598B3BA6CB6}"/>
              </a:ext>
            </a:extLst>
          </p:cNvPr>
          <p:cNvSpPr txBox="1"/>
          <p:nvPr/>
        </p:nvSpPr>
        <p:spPr>
          <a:xfrm>
            <a:off x="1151693" y="2206677"/>
            <a:ext cx="1289135"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6</a:t>
            </a:r>
          </a:p>
        </p:txBody>
      </p:sp>
      <p:graphicFrame>
        <p:nvGraphicFramePr>
          <p:cNvPr id="45" name="Table 44">
            <a:extLst>
              <a:ext uri="{FF2B5EF4-FFF2-40B4-BE49-F238E27FC236}">
                <a16:creationId xmlns:a16="http://schemas.microsoft.com/office/drawing/2014/main" id="{96EB4FBD-3F58-4B68-A0D4-AF8650DA7E17}"/>
              </a:ext>
            </a:extLst>
          </p:cNvPr>
          <p:cNvGraphicFramePr>
            <a:graphicFrameLocks noGrp="1"/>
          </p:cNvGraphicFramePr>
          <p:nvPr/>
        </p:nvGraphicFramePr>
        <p:xfrm>
          <a:off x="2334872" y="4686446"/>
          <a:ext cx="1800000" cy="1800000"/>
        </p:xfrm>
        <a:graphic>
          <a:graphicData uri="http://schemas.openxmlformats.org/drawingml/2006/table">
            <a:tbl>
              <a:tblPr firstRow="1" bandRow="1">
                <a:tableStyleId>{5C22544A-7EE6-4342-B048-85BDC9FD1C3A}</a:tableStyleId>
              </a:tblPr>
              <a:tblGrid>
                <a:gridCol w="450000">
                  <a:extLst>
                    <a:ext uri="{9D8B030D-6E8A-4147-A177-3AD203B41FA5}">
                      <a16:colId xmlns:a16="http://schemas.microsoft.com/office/drawing/2014/main" val="2749016190"/>
                    </a:ext>
                  </a:extLst>
                </a:gridCol>
                <a:gridCol w="450000">
                  <a:extLst>
                    <a:ext uri="{9D8B030D-6E8A-4147-A177-3AD203B41FA5}">
                      <a16:colId xmlns:a16="http://schemas.microsoft.com/office/drawing/2014/main" val="2395309750"/>
                    </a:ext>
                  </a:extLst>
                </a:gridCol>
                <a:gridCol w="450000">
                  <a:extLst>
                    <a:ext uri="{9D8B030D-6E8A-4147-A177-3AD203B41FA5}">
                      <a16:colId xmlns:a16="http://schemas.microsoft.com/office/drawing/2014/main" val="1692497078"/>
                    </a:ext>
                  </a:extLst>
                </a:gridCol>
                <a:gridCol w="450000">
                  <a:extLst>
                    <a:ext uri="{9D8B030D-6E8A-4147-A177-3AD203B41FA5}">
                      <a16:colId xmlns:a16="http://schemas.microsoft.com/office/drawing/2014/main" val="95957405"/>
                    </a:ext>
                  </a:extLst>
                </a:gridCol>
              </a:tblGrid>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50000">
                <a:tc>
                  <a:txBody>
                    <a:bodyPr/>
                    <a:lstStyle/>
                    <a:p>
                      <a:pPr algn="ctr"/>
                      <a:r>
                        <a:rPr lang="en-GB" sz="1800" b="0" dirty="0">
                          <a:solidFill>
                            <a:sysClr val="windowText" lastClr="000000"/>
                          </a:solidFill>
                        </a:rPr>
                        <a:t>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5</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4190236"/>
                  </a:ext>
                </a:extLst>
              </a:tr>
            </a:tbl>
          </a:graphicData>
        </a:graphic>
      </p:graphicFrame>
      <p:graphicFrame>
        <p:nvGraphicFramePr>
          <p:cNvPr id="47" name="Table 46">
            <a:extLst>
              <a:ext uri="{FF2B5EF4-FFF2-40B4-BE49-F238E27FC236}">
                <a16:creationId xmlns:a16="http://schemas.microsoft.com/office/drawing/2014/main" id="{EEC6B4D9-5B0B-451B-AE4E-5B7EF706BDEE}"/>
              </a:ext>
            </a:extLst>
          </p:cNvPr>
          <p:cNvGraphicFramePr>
            <a:graphicFrameLocks noGrp="1"/>
          </p:cNvGraphicFramePr>
          <p:nvPr/>
        </p:nvGraphicFramePr>
        <p:xfrm>
          <a:off x="4207367" y="4686446"/>
          <a:ext cx="1800000" cy="1800000"/>
        </p:xfrm>
        <a:graphic>
          <a:graphicData uri="http://schemas.openxmlformats.org/drawingml/2006/table">
            <a:tbl>
              <a:tblPr firstRow="1" bandRow="1">
                <a:tableStyleId>{5C22544A-7EE6-4342-B048-85BDC9FD1C3A}</a:tableStyleId>
              </a:tblPr>
              <a:tblGrid>
                <a:gridCol w="450000">
                  <a:extLst>
                    <a:ext uri="{9D8B030D-6E8A-4147-A177-3AD203B41FA5}">
                      <a16:colId xmlns:a16="http://schemas.microsoft.com/office/drawing/2014/main" val="2749016190"/>
                    </a:ext>
                  </a:extLst>
                </a:gridCol>
                <a:gridCol w="450000">
                  <a:extLst>
                    <a:ext uri="{9D8B030D-6E8A-4147-A177-3AD203B41FA5}">
                      <a16:colId xmlns:a16="http://schemas.microsoft.com/office/drawing/2014/main" val="2395309750"/>
                    </a:ext>
                  </a:extLst>
                </a:gridCol>
                <a:gridCol w="450000">
                  <a:extLst>
                    <a:ext uri="{9D8B030D-6E8A-4147-A177-3AD203B41FA5}">
                      <a16:colId xmlns:a16="http://schemas.microsoft.com/office/drawing/2014/main" val="1692497078"/>
                    </a:ext>
                  </a:extLst>
                </a:gridCol>
                <a:gridCol w="450000">
                  <a:extLst>
                    <a:ext uri="{9D8B030D-6E8A-4147-A177-3AD203B41FA5}">
                      <a16:colId xmlns:a16="http://schemas.microsoft.com/office/drawing/2014/main" val="95957405"/>
                    </a:ext>
                  </a:extLst>
                </a:gridCol>
              </a:tblGrid>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18</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18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24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21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4190236"/>
                  </a:ext>
                </a:extLst>
              </a:tr>
            </a:tbl>
          </a:graphicData>
        </a:graphic>
      </p:graphicFrame>
      <p:sp>
        <p:nvSpPr>
          <p:cNvPr id="49" name="TextBox 48">
            <a:extLst>
              <a:ext uri="{FF2B5EF4-FFF2-40B4-BE49-F238E27FC236}">
                <a16:creationId xmlns:a16="http://schemas.microsoft.com/office/drawing/2014/main" id="{9AB6BEEF-7720-4EF2-83B2-43CB94175104}"/>
              </a:ext>
            </a:extLst>
          </p:cNvPr>
          <p:cNvSpPr txBox="1"/>
          <p:nvPr/>
        </p:nvSpPr>
        <p:spPr>
          <a:xfrm>
            <a:off x="3061882" y="4395940"/>
            <a:ext cx="32412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G</a:t>
            </a:r>
          </a:p>
        </p:txBody>
      </p:sp>
      <p:sp>
        <p:nvSpPr>
          <p:cNvPr id="50" name="TextBox 49">
            <a:extLst>
              <a:ext uri="{FF2B5EF4-FFF2-40B4-BE49-F238E27FC236}">
                <a16:creationId xmlns:a16="http://schemas.microsoft.com/office/drawing/2014/main" id="{17900B9B-3BC0-4C85-A67F-61B5BC51A05B}"/>
              </a:ext>
            </a:extLst>
          </p:cNvPr>
          <p:cNvSpPr txBox="1"/>
          <p:nvPr/>
        </p:nvSpPr>
        <p:spPr>
          <a:xfrm>
            <a:off x="4931833" y="4395940"/>
            <a:ext cx="314510"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H</a:t>
            </a:r>
          </a:p>
        </p:txBody>
      </p:sp>
      <p:graphicFrame>
        <p:nvGraphicFramePr>
          <p:cNvPr id="52" name="Table 51">
            <a:extLst>
              <a:ext uri="{FF2B5EF4-FFF2-40B4-BE49-F238E27FC236}">
                <a16:creationId xmlns:a16="http://schemas.microsoft.com/office/drawing/2014/main" id="{1D0D1B0C-AE64-4797-8FBC-0DBEF15D78EB}"/>
              </a:ext>
            </a:extLst>
          </p:cNvPr>
          <p:cNvGraphicFramePr>
            <a:graphicFrameLocks noGrp="1"/>
          </p:cNvGraphicFramePr>
          <p:nvPr/>
        </p:nvGraphicFramePr>
        <p:xfrm>
          <a:off x="4626663" y="861271"/>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rPr>
                        <a:t>3</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53" name="TextBox 52">
            <a:extLst>
              <a:ext uri="{FF2B5EF4-FFF2-40B4-BE49-F238E27FC236}">
                <a16:creationId xmlns:a16="http://schemas.microsoft.com/office/drawing/2014/main" id="{4BB58511-CDD6-4FFA-B52B-46995C25F53C}"/>
              </a:ext>
            </a:extLst>
          </p:cNvPr>
          <p:cNvSpPr txBox="1"/>
          <p:nvPr/>
        </p:nvSpPr>
        <p:spPr>
          <a:xfrm>
            <a:off x="5164912" y="562335"/>
            <a:ext cx="304892"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C</a:t>
            </a:r>
          </a:p>
        </p:txBody>
      </p:sp>
      <p:sp>
        <p:nvSpPr>
          <p:cNvPr id="54" name="TextBox 53">
            <a:extLst>
              <a:ext uri="{FF2B5EF4-FFF2-40B4-BE49-F238E27FC236}">
                <a16:creationId xmlns:a16="http://schemas.microsoft.com/office/drawing/2014/main" id="{E10D63EC-D1CA-4BEA-8B02-AC45BA43496D}"/>
              </a:ext>
            </a:extLst>
          </p:cNvPr>
          <p:cNvSpPr txBox="1"/>
          <p:nvPr/>
        </p:nvSpPr>
        <p:spPr>
          <a:xfrm>
            <a:off x="4569762" y="2206677"/>
            <a:ext cx="119776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p>
        </p:txBody>
      </p:sp>
      <p:graphicFrame>
        <p:nvGraphicFramePr>
          <p:cNvPr id="55" name="Table 54">
            <a:extLst>
              <a:ext uri="{FF2B5EF4-FFF2-40B4-BE49-F238E27FC236}">
                <a16:creationId xmlns:a16="http://schemas.microsoft.com/office/drawing/2014/main" id="{F674DCBF-8D23-4ED0-8DA7-76C65E8EF1A7}"/>
              </a:ext>
            </a:extLst>
          </p:cNvPr>
          <p:cNvGraphicFramePr>
            <a:graphicFrameLocks noGrp="1"/>
          </p:cNvGraphicFramePr>
          <p:nvPr/>
        </p:nvGraphicFramePr>
        <p:xfrm>
          <a:off x="2917628" y="861271"/>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3</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56" name="TextBox 55">
            <a:extLst>
              <a:ext uri="{FF2B5EF4-FFF2-40B4-BE49-F238E27FC236}">
                <a16:creationId xmlns:a16="http://schemas.microsoft.com/office/drawing/2014/main" id="{75630654-5A23-4795-BAFE-17126F58387B}"/>
              </a:ext>
            </a:extLst>
          </p:cNvPr>
          <p:cNvSpPr txBox="1"/>
          <p:nvPr/>
        </p:nvSpPr>
        <p:spPr>
          <a:xfrm>
            <a:off x="3462401" y="584561"/>
            <a:ext cx="317716"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B</a:t>
            </a:r>
          </a:p>
        </p:txBody>
      </p:sp>
      <p:sp>
        <p:nvSpPr>
          <p:cNvPr id="57" name="TextBox 56">
            <a:extLst>
              <a:ext uri="{FF2B5EF4-FFF2-40B4-BE49-F238E27FC236}">
                <a16:creationId xmlns:a16="http://schemas.microsoft.com/office/drawing/2014/main" id="{8441D0C5-DCF2-4BC4-A062-2704257FB913}"/>
              </a:ext>
            </a:extLst>
          </p:cNvPr>
          <p:cNvSpPr txBox="1"/>
          <p:nvPr/>
        </p:nvSpPr>
        <p:spPr>
          <a:xfrm>
            <a:off x="2873663" y="2206677"/>
            <a:ext cx="119776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p>
        </p:txBody>
      </p:sp>
      <p:graphicFrame>
        <p:nvGraphicFramePr>
          <p:cNvPr id="58" name="Table 57">
            <a:extLst>
              <a:ext uri="{FF2B5EF4-FFF2-40B4-BE49-F238E27FC236}">
                <a16:creationId xmlns:a16="http://schemas.microsoft.com/office/drawing/2014/main" id="{DCDA5B78-B6CE-43BA-B28D-571DA50E0159}"/>
              </a:ext>
            </a:extLst>
          </p:cNvPr>
          <p:cNvGraphicFramePr>
            <a:graphicFrameLocks noGrp="1"/>
          </p:cNvGraphicFramePr>
          <p:nvPr/>
        </p:nvGraphicFramePr>
        <p:xfrm>
          <a:off x="1212648" y="2729966"/>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59" name="TextBox 58">
            <a:extLst>
              <a:ext uri="{FF2B5EF4-FFF2-40B4-BE49-F238E27FC236}">
                <a16:creationId xmlns:a16="http://schemas.microsoft.com/office/drawing/2014/main" id="{38FC31AD-60DA-49A5-9E77-27C6031C9A6A}"/>
              </a:ext>
            </a:extLst>
          </p:cNvPr>
          <p:cNvSpPr txBox="1"/>
          <p:nvPr/>
        </p:nvSpPr>
        <p:spPr>
          <a:xfrm>
            <a:off x="1746088" y="2453256"/>
            <a:ext cx="314510"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D</a:t>
            </a:r>
          </a:p>
        </p:txBody>
      </p:sp>
      <p:sp>
        <p:nvSpPr>
          <p:cNvPr id="60" name="TextBox 59">
            <a:extLst>
              <a:ext uri="{FF2B5EF4-FFF2-40B4-BE49-F238E27FC236}">
                <a16:creationId xmlns:a16="http://schemas.microsoft.com/office/drawing/2014/main" id="{10940D89-CADA-41E4-8245-2C1910B6DAF3}"/>
              </a:ext>
            </a:extLst>
          </p:cNvPr>
          <p:cNvSpPr txBox="1"/>
          <p:nvPr/>
        </p:nvSpPr>
        <p:spPr>
          <a:xfrm>
            <a:off x="1155747" y="4075372"/>
            <a:ext cx="1418978"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9 </a:t>
            </a:r>
          </a:p>
        </p:txBody>
      </p:sp>
      <p:graphicFrame>
        <p:nvGraphicFramePr>
          <p:cNvPr id="61" name="Table 60">
            <a:extLst>
              <a:ext uri="{FF2B5EF4-FFF2-40B4-BE49-F238E27FC236}">
                <a16:creationId xmlns:a16="http://schemas.microsoft.com/office/drawing/2014/main" id="{0E235F8B-E5EC-4869-8776-EAC6B7DE6E65}"/>
              </a:ext>
            </a:extLst>
          </p:cNvPr>
          <p:cNvGraphicFramePr>
            <a:graphicFrameLocks noGrp="1"/>
          </p:cNvGraphicFramePr>
          <p:nvPr/>
        </p:nvGraphicFramePr>
        <p:xfrm>
          <a:off x="4630718" y="2729966"/>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62" name="TextBox 61">
            <a:extLst>
              <a:ext uri="{FF2B5EF4-FFF2-40B4-BE49-F238E27FC236}">
                <a16:creationId xmlns:a16="http://schemas.microsoft.com/office/drawing/2014/main" id="{21A586F1-708C-4CCA-9F55-15D765A6ED36}"/>
              </a:ext>
            </a:extLst>
          </p:cNvPr>
          <p:cNvSpPr txBox="1"/>
          <p:nvPr/>
        </p:nvSpPr>
        <p:spPr>
          <a:xfrm>
            <a:off x="5167364" y="2431030"/>
            <a:ext cx="30809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F</a:t>
            </a:r>
          </a:p>
        </p:txBody>
      </p:sp>
      <p:sp>
        <p:nvSpPr>
          <p:cNvPr id="63" name="TextBox 62">
            <a:extLst>
              <a:ext uri="{FF2B5EF4-FFF2-40B4-BE49-F238E27FC236}">
                <a16:creationId xmlns:a16="http://schemas.microsoft.com/office/drawing/2014/main" id="{0CFBDA83-2C44-4901-9BC9-9808382D5A7F}"/>
              </a:ext>
            </a:extLst>
          </p:cNvPr>
          <p:cNvSpPr txBox="1"/>
          <p:nvPr/>
        </p:nvSpPr>
        <p:spPr>
          <a:xfrm>
            <a:off x="4573817" y="4075372"/>
            <a:ext cx="137890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3</a:t>
            </a:r>
          </a:p>
        </p:txBody>
      </p:sp>
      <p:graphicFrame>
        <p:nvGraphicFramePr>
          <p:cNvPr id="64" name="Table 63">
            <a:extLst>
              <a:ext uri="{FF2B5EF4-FFF2-40B4-BE49-F238E27FC236}">
                <a16:creationId xmlns:a16="http://schemas.microsoft.com/office/drawing/2014/main" id="{34B1663A-E6D9-4772-9969-54218C95491D}"/>
              </a:ext>
            </a:extLst>
          </p:cNvPr>
          <p:cNvGraphicFramePr>
            <a:graphicFrameLocks noGrp="1"/>
          </p:cNvGraphicFramePr>
          <p:nvPr/>
        </p:nvGraphicFramePr>
        <p:xfrm>
          <a:off x="2921683" y="2729966"/>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65" name="TextBox 64">
            <a:extLst>
              <a:ext uri="{FF2B5EF4-FFF2-40B4-BE49-F238E27FC236}">
                <a16:creationId xmlns:a16="http://schemas.microsoft.com/office/drawing/2014/main" id="{ECC25743-144F-436A-97AD-3A62E765C0A0}"/>
              </a:ext>
            </a:extLst>
          </p:cNvPr>
          <p:cNvSpPr txBox="1"/>
          <p:nvPr/>
        </p:nvSpPr>
        <p:spPr>
          <a:xfrm>
            <a:off x="3468862" y="2453256"/>
            <a:ext cx="312907"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E</a:t>
            </a:r>
          </a:p>
        </p:txBody>
      </p:sp>
      <p:sp>
        <p:nvSpPr>
          <p:cNvPr id="66" name="TextBox 65">
            <a:extLst>
              <a:ext uri="{FF2B5EF4-FFF2-40B4-BE49-F238E27FC236}">
                <a16:creationId xmlns:a16="http://schemas.microsoft.com/office/drawing/2014/main" id="{EE833298-C560-4BDB-A69D-284514C753CB}"/>
              </a:ext>
            </a:extLst>
          </p:cNvPr>
          <p:cNvSpPr txBox="1"/>
          <p:nvPr/>
        </p:nvSpPr>
        <p:spPr>
          <a:xfrm>
            <a:off x="2877718" y="4075372"/>
            <a:ext cx="147027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15</a:t>
            </a:r>
          </a:p>
        </p:txBody>
      </p:sp>
      <p:sp>
        <p:nvSpPr>
          <p:cNvPr id="67" name="TextBox 66">
            <a:extLst>
              <a:ext uri="{FF2B5EF4-FFF2-40B4-BE49-F238E27FC236}">
                <a16:creationId xmlns:a16="http://schemas.microsoft.com/office/drawing/2014/main" id="{6F2E9345-1FF8-4D3E-A928-FF6BD5E27F81}"/>
              </a:ext>
            </a:extLst>
          </p:cNvPr>
          <p:cNvSpPr txBox="1"/>
          <p:nvPr/>
        </p:nvSpPr>
        <p:spPr>
          <a:xfrm>
            <a:off x="3986297" y="6439899"/>
            <a:ext cx="147027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18</a:t>
            </a:r>
          </a:p>
        </p:txBody>
      </p:sp>
      <p:sp>
        <p:nvSpPr>
          <p:cNvPr id="68" name="TextBox 67">
            <a:extLst>
              <a:ext uri="{FF2B5EF4-FFF2-40B4-BE49-F238E27FC236}">
                <a16:creationId xmlns:a16="http://schemas.microsoft.com/office/drawing/2014/main" id="{8FAD75E9-67BA-4457-8452-9A86F3D70943}"/>
              </a:ext>
            </a:extLst>
          </p:cNvPr>
          <p:cNvSpPr txBox="1"/>
          <p:nvPr/>
        </p:nvSpPr>
        <p:spPr>
          <a:xfrm>
            <a:off x="2293976" y="6439899"/>
            <a:ext cx="119776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p>
        </p:txBody>
      </p:sp>
      <p:pic>
        <p:nvPicPr>
          <p:cNvPr id="30" name="Picture 29">
            <a:extLst>
              <a:ext uri="{FF2B5EF4-FFF2-40B4-BE49-F238E27FC236}">
                <a16:creationId xmlns:a16="http://schemas.microsoft.com/office/drawing/2014/main" id="{EF39D175-AFA1-4D51-9201-2531BC3CD1AE}"/>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flipH="1">
            <a:off x="1222956" y="5165169"/>
            <a:ext cx="1063062" cy="1108078"/>
          </a:xfrm>
          <a:prstGeom prst="rect">
            <a:avLst/>
          </a:prstGeom>
        </p:spPr>
      </p:pic>
      <p:sp>
        <p:nvSpPr>
          <p:cNvPr id="31" name="TextBox 30">
            <a:extLst>
              <a:ext uri="{FF2B5EF4-FFF2-40B4-BE49-F238E27FC236}">
                <a16:creationId xmlns:a16="http://schemas.microsoft.com/office/drawing/2014/main" id="{7E4FE1A5-2B9C-46D1-B540-BFE8C22B9D6B}"/>
              </a:ext>
            </a:extLst>
          </p:cNvPr>
          <p:cNvSpPr txBox="1"/>
          <p:nvPr/>
        </p:nvSpPr>
        <p:spPr>
          <a:xfrm>
            <a:off x="1556238" y="6356840"/>
            <a:ext cx="340158" cy="461665"/>
          </a:xfrm>
          <a:prstGeom prst="rect">
            <a:avLst/>
          </a:prstGeom>
          <a:noFill/>
        </p:spPr>
        <p:txBody>
          <a:bodyPr wrap="none" rtlCol="0">
            <a:spAutoFit/>
          </a:bodyPr>
          <a:lstStyle/>
          <a:p>
            <a:r>
              <a:rPr lang="en-GB" sz="2400" dirty="0">
                <a:solidFill>
                  <a:prstClr val="black"/>
                </a:solidFill>
                <a:latin typeface="Calibri" panose="020F0502020204030204"/>
              </a:rPr>
              <a:t>1</a:t>
            </a:r>
          </a:p>
        </p:txBody>
      </p:sp>
      <p:sp>
        <p:nvSpPr>
          <p:cNvPr id="32" name="Rectangle: Rounded Corners 31">
            <a:extLst>
              <a:ext uri="{FF2B5EF4-FFF2-40B4-BE49-F238E27FC236}">
                <a16:creationId xmlns:a16="http://schemas.microsoft.com/office/drawing/2014/main" id="{420227BC-F67D-4FF8-B01F-B36C534BFC03}"/>
              </a:ext>
            </a:extLst>
          </p:cNvPr>
          <p:cNvSpPr/>
          <p:nvPr/>
        </p:nvSpPr>
        <p:spPr>
          <a:xfrm>
            <a:off x="6102101" y="22289"/>
            <a:ext cx="4902200" cy="6817360"/>
          </a:xfrm>
          <a:prstGeom prst="roundRect">
            <a:avLst>
              <a:gd name="adj" fmla="val 57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solidFill>
                <a:prstClr val="white"/>
              </a:solidFill>
              <a:latin typeface="Calibri" panose="020F0502020204030204"/>
            </a:endParaRPr>
          </a:p>
        </p:txBody>
      </p:sp>
      <p:graphicFrame>
        <p:nvGraphicFramePr>
          <p:cNvPr id="33" name="Table 32">
            <a:extLst>
              <a:ext uri="{FF2B5EF4-FFF2-40B4-BE49-F238E27FC236}">
                <a16:creationId xmlns:a16="http://schemas.microsoft.com/office/drawing/2014/main" id="{24A07480-4E11-4698-8CBC-66495A250AEC}"/>
              </a:ext>
            </a:extLst>
          </p:cNvPr>
          <p:cNvGraphicFramePr>
            <a:graphicFrameLocks noGrp="1"/>
          </p:cNvGraphicFramePr>
          <p:nvPr/>
        </p:nvGraphicFramePr>
        <p:xfrm>
          <a:off x="6157534" y="873400"/>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pic>
        <p:nvPicPr>
          <p:cNvPr id="34" name="Picture 33">
            <a:extLst>
              <a:ext uri="{FF2B5EF4-FFF2-40B4-BE49-F238E27FC236}">
                <a16:creationId xmlns:a16="http://schemas.microsoft.com/office/drawing/2014/main" id="{A1573312-5F98-4D33-B80F-AE43584EA08C}"/>
              </a:ext>
            </a:extLst>
          </p:cNvPr>
          <p:cNvPicPr>
            <a:picLocks noChangeAspect="1"/>
          </p:cNvPicPr>
          <p:nvPr/>
        </p:nvPicPr>
        <p:blipFill rotWithShape="1">
          <a:blip r:embed="rId3">
            <a:grayscl/>
          </a:blip>
          <a:srcRect t="11575" b="5819"/>
          <a:stretch/>
        </p:blipFill>
        <p:spPr>
          <a:xfrm>
            <a:off x="6178296" y="126429"/>
            <a:ext cx="1504871" cy="612140"/>
          </a:xfrm>
          <a:prstGeom prst="rect">
            <a:avLst/>
          </a:prstGeom>
        </p:spPr>
      </p:pic>
      <p:sp>
        <p:nvSpPr>
          <p:cNvPr id="35" name="TextBox 34">
            <a:extLst>
              <a:ext uri="{FF2B5EF4-FFF2-40B4-BE49-F238E27FC236}">
                <a16:creationId xmlns:a16="http://schemas.microsoft.com/office/drawing/2014/main" id="{070B990A-1038-4AF1-9316-041A36085DCF}"/>
              </a:ext>
            </a:extLst>
          </p:cNvPr>
          <p:cNvSpPr txBox="1"/>
          <p:nvPr/>
        </p:nvSpPr>
        <p:spPr>
          <a:xfrm>
            <a:off x="7570614" y="-4366"/>
            <a:ext cx="3449662" cy="738664"/>
          </a:xfrm>
          <a:prstGeom prst="rect">
            <a:avLst/>
          </a:prstGeom>
          <a:noFill/>
        </p:spPr>
        <p:txBody>
          <a:bodyPr wrap="none" rtlCol="0">
            <a:spAutoFit/>
          </a:bodyPr>
          <a:lstStyle/>
          <a:p>
            <a:pPr algn="ctr"/>
            <a:r>
              <a:rPr lang="en-GB" sz="1400" dirty="0">
                <a:solidFill>
                  <a:prstClr val="black"/>
                </a:solidFill>
                <a:latin typeface="Calibri" panose="020F0502020204030204"/>
              </a:rPr>
              <a:t>In each square, the rows, columns and </a:t>
            </a:r>
          </a:p>
          <a:p>
            <a:pPr algn="ctr"/>
            <a:r>
              <a:rPr lang="en-GB" sz="1400" dirty="0">
                <a:solidFill>
                  <a:prstClr val="black"/>
                </a:solidFill>
                <a:latin typeface="Calibri" panose="020F0502020204030204"/>
              </a:rPr>
              <a:t>diagonals all total the same </a:t>
            </a:r>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number!</a:t>
            </a:r>
          </a:p>
          <a:p>
            <a:pPr algn="ctr"/>
            <a:r>
              <a:rPr lang="en-GB" sz="1400" dirty="0">
                <a:solidFill>
                  <a:prstClr val="black"/>
                </a:solidFill>
                <a:latin typeface="Calibri" panose="020F0502020204030204"/>
              </a:rPr>
              <a:t>Can you complete the squares?</a:t>
            </a:r>
          </a:p>
        </p:txBody>
      </p:sp>
      <p:sp>
        <p:nvSpPr>
          <p:cNvPr id="36" name="TextBox 35">
            <a:extLst>
              <a:ext uri="{FF2B5EF4-FFF2-40B4-BE49-F238E27FC236}">
                <a16:creationId xmlns:a16="http://schemas.microsoft.com/office/drawing/2014/main" id="{8A5D37B9-88B5-48C3-B5DC-1E7DB56F561B}"/>
              </a:ext>
            </a:extLst>
          </p:cNvPr>
          <p:cNvSpPr txBox="1"/>
          <p:nvPr/>
        </p:nvSpPr>
        <p:spPr>
          <a:xfrm>
            <a:off x="6678150" y="596690"/>
            <a:ext cx="34015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A</a:t>
            </a:r>
          </a:p>
        </p:txBody>
      </p:sp>
      <p:sp>
        <p:nvSpPr>
          <p:cNvPr id="37" name="TextBox 36">
            <a:extLst>
              <a:ext uri="{FF2B5EF4-FFF2-40B4-BE49-F238E27FC236}">
                <a16:creationId xmlns:a16="http://schemas.microsoft.com/office/drawing/2014/main" id="{1DFF5AAA-4A33-486B-9B6D-87BC48294AE6}"/>
              </a:ext>
            </a:extLst>
          </p:cNvPr>
          <p:cNvSpPr txBox="1"/>
          <p:nvPr/>
        </p:nvSpPr>
        <p:spPr>
          <a:xfrm>
            <a:off x="6100634" y="2218806"/>
            <a:ext cx="1289135"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6</a:t>
            </a:r>
          </a:p>
        </p:txBody>
      </p:sp>
      <p:graphicFrame>
        <p:nvGraphicFramePr>
          <p:cNvPr id="38" name="Table 37">
            <a:extLst>
              <a:ext uri="{FF2B5EF4-FFF2-40B4-BE49-F238E27FC236}">
                <a16:creationId xmlns:a16="http://schemas.microsoft.com/office/drawing/2014/main" id="{56A18352-E8FB-4E3B-A6D6-0EEB61261F54}"/>
              </a:ext>
            </a:extLst>
          </p:cNvPr>
          <p:cNvGraphicFramePr>
            <a:graphicFrameLocks noGrp="1"/>
          </p:cNvGraphicFramePr>
          <p:nvPr/>
        </p:nvGraphicFramePr>
        <p:xfrm>
          <a:off x="7283813" y="4698575"/>
          <a:ext cx="1800000" cy="1800000"/>
        </p:xfrm>
        <a:graphic>
          <a:graphicData uri="http://schemas.openxmlformats.org/drawingml/2006/table">
            <a:tbl>
              <a:tblPr firstRow="1" bandRow="1">
                <a:tableStyleId>{5C22544A-7EE6-4342-B048-85BDC9FD1C3A}</a:tableStyleId>
              </a:tblPr>
              <a:tblGrid>
                <a:gridCol w="450000">
                  <a:extLst>
                    <a:ext uri="{9D8B030D-6E8A-4147-A177-3AD203B41FA5}">
                      <a16:colId xmlns:a16="http://schemas.microsoft.com/office/drawing/2014/main" val="2749016190"/>
                    </a:ext>
                  </a:extLst>
                </a:gridCol>
                <a:gridCol w="450000">
                  <a:extLst>
                    <a:ext uri="{9D8B030D-6E8A-4147-A177-3AD203B41FA5}">
                      <a16:colId xmlns:a16="http://schemas.microsoft.com/office/drawing/2014/main" val="2395309750"/>
                    </a:ext>
                  </a:extLst>
                </a:gridCol>
                <a:gridCol w="450000">
                  <a:extLst>
                    <a:ext uri="{9D8B030D-6E8A-4147-A177-3AD203B41FA5}">
                      <a16:colId xmlns:a16="http://schemas.microsoft.com/office/drawing/2014/main" val="1692497078"/>
                    </a:ext>
                  </a:extLst>
                </a:gridCol>
                <a:gridCol w="450000">
                  <a:extLst>
                    <a:ext uri="{9D8B030D-6E8A-4147-A177-3AD203B41FA5}">
                      <a16:colId xmlns:a16="http://schemas.microsoft.com/office/drawing/2014/main" val="95957405"/>
                    </a:ext>
                  </a:extLst>
                </a:gridCol>
              </a:tblGrid>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50000">
                <a:tc>
                  <a:txBody>
                    <a:bodyPr/>
                    <a:lstStyle/>
                    <a:p>
                      <a:pPr algn="ctr"/>
                      <a:r>
                        <a:rPr lang="en-GB" sz="1800" b="0" dirty="0">
                          <a:solidFill>
                            <a:sysClr val="windowText" lastClr="000000"/>
                          </a:solidFill>
                        </a:rPr>
                        <a:t>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5</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4190236"/>
                  </a:ext>
                </a:extLst>
              </a:tr>
            </a:tbl>
          </a:graphicData>
        </a:graphic>
      </p:graphicFrame>
      <p:graphicFrame>
        <p:nvGraphicFramePr>
          <p:cNvPr id="39" name="Table 38">
            <a:extLst>
              <a:ext uri="{FF2B5EF4-FFF2-40B4-BE49-F238E27FC236}">
                <a16:creationId xmlns:a16="http://schemas.microsoft.com/office/drawing/2014/main" id="{44CF699D-F0B7-4519-8C21-E0BDD8D0E450}"/>
              </a:ext>
            </a:extLst>
          </p:cNvPr>
          <p:cNvGraphicFramePr>
            <a:graphicFrameLocks noGrp="1"/>
          </p:cNvGraphicFramePr>
          <p:nvPr/>
        </p:nvGraphicFramePr>
        <p:xfrm>
          <a:off x="9156308" y="4698575"/>
          <a:ext cx="1800000" cy="1800000"/>
        </p:xfrm>
        <a:graphic>
          <a:graphicData uri="http://schemas.openxmlformats.org/drawingml/2006/table">
            <a:tbl>
              <a:tblPr firstRow="1" bandRow="1">
                <a:tableStyleId>{5C22544A-7EE6-4342-B048-85BDC9FD1C3A}</a:tableStyleId>
              </a:tblPr>
              <a:tblGrid>
                <a:gridCol w="450000">
                  <a:extLst>
                    <a:ext uri="{9D8B030D-6E8A-4147-A177-3AD203B41FA5}">
                      <a16:colId xmlns:a16="http://schemas.microsoft.com/office/drawing/2014/main" val="2749016190"/>
                    </a:ext>
                  </a:extLst>
                </a:gridCol>
                <a:gridCol w="450000">
                  <a:extLst>
                    <a:ext uri="{9D8B030D-6E8A-4147-A177-3AD203B41FA5}">
                      <a16:colId xmlns:a16="http://schemas.microsoft.com/office/drawing/2014/main" val="2395309750"/>
                    </a:ext>
                  </a:extLst>
                </a:gridCol>
                <a:gridCol w="450000">
                  <a:extLst>
                    <a:ext uri="{9D8B030D-6E8A-4147-A177-3AD203B41FA5}">
                      <a16:colId xmlns:a16="http://schemas.microsoft.com/office/drawing/2014/main" val="1692497078"/>
                    </a:ext>
                  </a:extLst>
                </a:gridCol>
                <a:gridCol w="450000">
                  <a:extLst>
                    <a:ext uri="{9D8B030D-6E8A-4147-A177-3AD203B41FA5}">
                      <a16:colId xmlns:a16="http://schemas.microsoft.com/office/drawing/2014/main" val="95957405"/>
                    </a:ext>
                  </a:extLst>
                </a:gridCol>
              </a:tblGrid>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18</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18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24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21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r h="450000">
                <a:tc>
                  <a:txBody>
                    <a:bodyPr/>
                    <a:lstStyle/>
                    <a:p>
                      <a:pPr algn="ctr"/>
                      <a:endParaRPr lang="en-GB" sz="18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8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4190236"/>
                  </a:ext>
                </a:extLst>
              </a:tr>
            </a:tbl>
          </a:graphicData>
        </a:graphic>
      </p:graphicFrame>
      <p:sp>
        <p:nvSpPr>
          <p:cNvPr id="40" name="TextBox 39">
            <a:extLst>
              <a:ext uri="{FF2B5EF4-FFF2-40B4-BE49-F238E27FC236}">
                <a16:creationId xmlns:a16="http://schemas.microsoft.com/office/drawing/2014/main" id="{D2056AFE-3652-4120-931E-9FAF56EA4FFB}"/>
              </a:ext>
            </a:extLst>
          </p:cNvPr>
          <p:cNvSpPr txBox="1"/>
          <p:nvPr/>
        </p:nvSpPr>
        <p:spPr>
          <a:xfrm>
            <a:off x="8010823" y="4408069"/>
            <a:ext cx="32412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G</a:t>
            </a:r>
          </a:p>
        </p:txBody>
      </p:sp>
      <p:sp>
        <p:nvSpPr>
          <p:cNvPr id="41" name="TextBox 40">
            <a:extLst>
              <a:ext uri="{FF2B5EF4-FFF2-40B4-BE49-F238E27FC236}">
                <a16:creationId xmlns:a16="http://schemas.microsoft.com/office/drawing/2014/main" id="{DDD870A0-F71E-4230-B44F-720F7C0ECFBA}"/>
              </a:ext>
            </a:extLst>
          </p:cNvPr>
          <p:cNvSpPr txBox="1"/>
          <p:nvPr/>
        </p:nvSpPr>
        <p:spPr>
          <a:xfrm>
            <a:off x="9880774" y="4408069"/>
            <a:ext cx="314510"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H</a:t>
            </a:r>
          </a:p>
        </p:txBody>
      </p:sp>
      <p:graphicFrame>
        <p:nvGraphicFramePr>
          <p:cNvPr id="42" name="Table 41">
            <a:extLst>
              <a:ext uri="{FF2B5EF4-FFF2-40B4-BE49-F238E27FC236}">
                <a16:creationId xmlns:a16="http://schemas.microsoft.com/office/drawing/2014/main" id="{16C1436D-D111-4511-A4B7-AABA61059BF4}"/>
              </a:ext>
            </a:extLst>
          </p:cNvPr>
          <p:cNvGraphicFramePr>
            <a:graphicFrameLocks noGrp="1"/>
          </p:cNvGraphicFramePr>
          <p:nvPr/>
        </p:nvGraphicFramePr>
        <p:xfrm>
          <a:off x="9575604" y="873400"/>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rPr>
                        <a:t>3</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43" name="TextBox 42">
            <a:extLst>
              <a:ext uri="{FF2B5EF4-FFF2-40B4-BE49-F238E27FC236}">
                <a16:creationId xmlns:a16="http://schemas.microsoft.com/office/drawing/2014/main" id="{036A85F0-F063-41D2-81D0-29115EA3100F}"/>
              </a:ext>
            </a:extLst>
          </p:cNvPr>
          <p:cNvSpPr txBox="1"/>
          <p:nvPr/>
        </p:nvSpPr>
        <p:spPr>
          <a:xfrm>
            <a:off x="10113853" y="574464"/>
            <a:ext cx="304892"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C</a:t>
            </a:r>
          </a:p>
        </p:txBody>
      </p:sp>
      <p:sp>
        <p:nvSpPr>
          <p:cNvPr id="44" name="TextBox 43">
            <a:extLst>
              <a:ext uri="{FF2B5EF4-FFF2-40B4-BE49-F238E27FC236}">
                <a16:creationId xmlns:a16="http://schemas.microsoft.com/office/drawing/2014/main" id="{76941C3D-560A-41A7-B2F9-BC1A3BD1E2D4}"/>
              </a:ext>
            </a:extLst>
          </p:cNvPr>
          <p:cNvSpPr txBox="1"/>
          <p:nvPr/>
        </p:nvSpPr>
        <p:spPr>
          <a:xfrm>
            <a:off x="9518703" y="2218806"/>
            <a:ext cx="119776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p>
        </p:txBody>
      </p:sp>
      <p:graphicFrame>
        <p:nvGraphicFramePr>
          <p:cNvPr id="46" name="Table 45">
            <a:extLst>
              <a:ext uri="{FF2B5EF4-FFF2-40B4-BE49-F238E27FC236}">
                <a16:creationId xmlns:a16="http://schemas.microsoft.com/office/drawing/2014/main" id="{76AD0CAE-D3DC-4E71-9E05-FB03E7B706E0}"/>
              </a:ext>
            </a:extLst>
          </p:cNvPr>
          <p:cNvGraphicFramePr>
            <a:graphicFrameLocks noGrp="1"/>
          </p:cNvGraphicFramePr>
          <p:nvPr/>
        </p:nvGraphicFramePr>
        <p:xfrm>
          <a:off x="7866569" y="873400"/>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3</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48" name="TextBox 47">
            <a:extLst>
              <a:ext uri="{FF2B5EF4-FFF2-40B4-BE49-F238E27FC236}">
                <a16:creationId xmlns:a16="http://schemas.microsoft.com/office/drawing/2014/main" id="{8012C454-228A-4670-A958-4608109D1763}"/>
              </a:ext>
            </a:extLst>
          </p:cNvPr>
          <p:cNvSpPr txBox="1"/>
          <p:nvPr/>
        </p:nvSpPr>
        <p:spPr>
          <a:xfrm>
            <a:off x="8411342" y="596690"/>
            <a:ext cx="317716"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B</a:t>
            </a:r>
          </a:p>
        </p:txBody>
      </p:sp>
      <p:sp>
        <p:nvSpPr>
          <p:cNvPr id="51" name="TextBox 50">
            <a:extLst>
              <a:ext uri="{FF2B5EF4-FFF2-40B4-BE49-F238E27FC236}">
                <a16:creationId xmlns:a16="http://schemas.microsoft.com/office/drawing/2014/main" id="{D23ECA4A-FE40-4A96-9DE3-AC08E101B432}"/>
              </a:ext>
            </a:extLst>
          </p:cNvPr>
          <p:cNvSpPr txBox="1"/>
          <p:nvPr/>
        </p:nvSpPr>
        <p:spPr>
          <a:xfrm>
            <a:off x="7822604" y="2218806"/>
            <a:ext cx="119776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p>
        </p:txBody>
      </p:sp>
      <p:graphicFrame>
        <p:nvGraphicFramePr>
          <p:cNvPr id="69" name="Table 68">
            <a:extLst>
              <a:ext uri="{FF2B5EF4-FFF2-40B4-BE49-F238E27FC236}">
                <a16:creationId xmlns:a16="http://schemas.microsoft.com/office/drawing/2014/main" id="{FB52D5F1-D8D8-4A66-86BD-7EDCC2E3020F}"/>
              </a:ext>
            </a:extLst>
          </p:cNvPr>
          <p:cNvGraphicFramePr>
            <a:graphicFrameLocks noGrp="1"/>
          </p:cNvGraphicFramePr>
          <p:nvPr/>
        </p:nvGraphicFramePr>
        <p:xfrm>
          <a:off x="6161589" y="2742095"/>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70" name="TextBox 69">
            <a:extLst>
              <a:ext uri="{FF2B5EF4-FFF2-40B4-BE49-F238E27FC236}">
                <a16:creationId xmlns:a16="http://schemas.microsoft.com/office/drawing/2014/main" id="{E3C6E6A3-1F47-4103-B797-897FCE23579C}"/>
              </a:ext>
            </a:extLst>
          </p:cNvPr>
          <p:cNvSpPr txBox="1"/>
          <p:nvPr/>
        </p:nvSpPr>
        <p:spPr>
          <a:xfrm>
            <a:off x="6695029" y="2465385"/>
            <a:ext cx="314510"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D</a:t>
            </a:r>
          </a:p>
        </p:txBody>
      </p:sp>
      <p:sp>
        <p:nvSpPr>
          <p:cNvPr id="71" name="TextBox 70">
            <a:extLst>
              <a:ext uri="{FF2B5EF4-FFF2-40B4-BE49-F238E27FC236}">
                <a16:creationId xmlns:a16="http://schemas.microsoft.com/office/drawing/2014/main" id="{CD413846-2495-4FBC-B47E-0E4CCAE7D559}"/>
              </a:ext>
            </a:extLst>
          </p:cNvPr>
          <p:cNvSpPr txBox="1"/>
          <p:nvPr/>
        </p:nvSpPr>
        <p:spPr>
          <a:xfrm>
            <a:off x="6104688" y="4087501"/>
            <a:ext cx="1418978"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9 </a:t>
            </a:r>
          </a:p>
        </p:txBody>
      </p:sp>
      <p:graphicFrame>
        <p:nvGraphicFramePr>
          <p:cNvPr id="72" name="Table 71">
            <a:extLst>
              <a:ext uri="{FF2B5EF4-FFF2-40B4-BE49-F238E27FC236}">
                <a16:creationId xmlns:a16="http://schemas.microsoft.com/office/drawing/2014/main" id="{FB19DBF5-CA18-4FB7-A8F0-7380C3093FEE}"/>
              </a:ext>
            </a:extLst>
          </p:cNvPr>
          <p:cNvGraphicFramePr>
            <a:graphicFrameLocks noGrp="1"/>
          </p:cNvGraphicFramePr>
          <p:nvPr/>
        </p:nvGraphicFramePr>
        <p:xfrm>
          <a:off x="9579659" y="2742095"/>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73" name="TextBox 72">
            <a:extLst>
              <a:ext uri="{FF2B5EF4-FFF2-40B4-BE49-F238E27FC236}">
                <a16:creationId xmlns:a16="http://schemas.microsoft.com/office/drawing/2014/main" id="{C01CBA18-D5F2-4ADA-9EAA-27BFEF21A01A}"/>
              </a:ext>
            </a:extLst>
          </p:cNvPr>
          <p:cNvSpPr txBox="1"/>
          <p:nvPr/>
        </p:nvSpPr>
        <p:spPr>
          <a:xfrm>
            <a:off x="10116305" y="2443159"/>
            <a:ext cx="30809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F</a:t>
            </a:r>
          </a:p>
        </p:txBody>
      </p:sp>
      <p:sp>
        <p:nvSpPr>
          <p:cNvPr id="74" name="TextBox 73">
            <a:extLst>
              <a:ext uri="{FF2B5EF4-FFF2-40B4-BE49-F238E27FC236}">
                <a16:creationId xmlns:a16="http://schemas.microsoft.com/office/drawing/2014/main" id="{E2DA5F43-510B-4135-B6B7-0B389D028E64}"/>
              </a:ext>
            </a:extLst>
          </p:cNvPr>
          <p:cNvSpPr txBox="1"/>
          <p:nvPr/>
        </p:nvSpPr>
        <p:spPr>
          <a:xfrm>
            <a:off x="9522758" y="4087501"/>
            <a:ext cx="137890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3</a:t>
            </a:r>
          </a:p>
        </p:txBody>
      </p:sp>
      <p:graphicFrame>
        <p:nvGraphicFramePr>
          <p:cNvPr id="75" name="Table 74">
            <a:extLst>
              <a:ext uri="{FF2B5EF4-FFF2-40B4-BE49-F238E27FC236}">
                <a16:creationId xmlns:a16="http://schemas.microsoft.com/office/drawing/2014/main" id="{F49CD5DF-E06D-469C-8C28-C22B17B7E506}"/>
              </a:ext>
            </a:extLst>
          </p:cNvPr>
          <p:cNvGraphicFramePr>
            <a:graphicFrameLocks noGrp="1"/>
          </p:cNvGraphicFramePr>
          <p:nvPr/>
        </p:nvGraphicFramePr>
        <p:xfrm>
          <a:off x="7870624" y="2742095"/>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endParaRPr lang="en-GB" sz="20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2000" b="0" dirty="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76" name="TextBox 75">
            <a:extLst>
              <a:ext uri="{FF2B5EF4-FFF2-40B4-BE49-F238E27FC236}">
                <a16:creationId xmlns:a16="http://schemas.microsoft.com/office/drawing/2014/main" id="{6F88E36D-0918-4281-B7DF-1A5D1AC49DEB}"/>
              </a:ext>
            </a:extLst>
          </p:cNvPr>
          <p:cNvSpPr txBox="1"/>
          <p:nvPr/>
        </p:nvSpPr>
        <p:spPr>
          <a:xfrm>
            <a:off x="8417803" y="2465385"/>
            <a:ext cx="312907"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E</a:t>
            </a:r>
          </a:p>
        </p:txBody>
      </p:sp>
      <p:sp>
        <p:nvSpPr>
          <p:cNvPr id="77" name="TextBox 76">
            <a:extLst>
              <a:ext uri="{FF2B5EF4-FFF2-40B4-BE49-F238E27FC236}">
                <a16:creationId xmlns:a16="http://schemas.microsoft.com/office/drawing/2014/main" id="{97184E61-1280-40FB-99F4-8FD2DC08AAED}"/>
              </a:ext>
            </a:extLst>
          </p:cNvPr>
          <p:cNvSpPr txBox="1"/>
          <p:nvPr/>
        </p:nvSpPr>
        <p:spPr>
          <a:xfrm>
            <a:off x="7826659" y="4087501"/>
            <a:ext cx="147027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15</a:t>
            </a:r>
          </a:p>
        </p:txBody>
      </p:sp>
      <p:sp>
        <p:nvSpPr>
          <p:cNvPr id="78" name="TextBox 77">
            <a:extLst>
              <a:ext uri="{FF2B5EF4-FFF2-40B4-BE49-F238E27FC236}">
                <a16:creationId xmlns:a16="http://schemas.microsoft.com/office/drawing/2014/main" id="{BFC8EB82-DA7D-4293-BD77-67D28481FFF3}"/>
              </a:ext>
            </a:extLst>
          </p:cNvPr>
          <p:cNvSpPr txBox="1"/>
          <p:nvPr/>
        </p:nvSpPr>
        <p:spPr>
          <a:xfrm>
            <a:off x="8935238" y="6452028"/>
            <a:ext cx="147027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18</a:t>
            </a:r>
          </a:p>
        </p:txBody>
      </p:sp>
      <p:sp>
        <p:nvSpPr>
          <p:cNvPr id="79" name="TextBox 78">
            <a:extLst>
              <a:ext uri="{FF2B5EF4-FFF2-40B4-BE49-F238E27FC236}">
                <a16:creationId xmlns:a16="http://schemas.microsoft.com/office/drawing/2014/main" id="{DE7BC842-C2E6-46CB-A6B0-BD430DFD0711}"/>
              </a:ext>
            </a:extLst>
          </p:cNvPr>
          <p:cNvSpPr txBox="1"/>
          <p:nvPr/>
        </p:nvSpPr>
        <p:spPr>
          <a:xfrm>
            <a:off x="7242917" y="6452028"/>
            <a:ext cx="119776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p>
        </p:txBody>
      </p:sp>
      <p:pic>
        <p:nvPicPr>
          <p:cNvPr id="80" name="Picture 79">
            <a:extLst>
              <a:ext uri="{FF2B5EF4-FFF2-40B4-BE49-F238E27FC236}">
                <a16:creationId xmlns:a16="http://schemas.microsoft.com/office/drawing/2014/main" id="{0A8267A7-B30B-4651-A9D6-FCB0FBE54ECA}"/>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flipH="1">
            <a:off x="6171897" y="5177298"/>
            <a:ext cx="1063062" cy="1108078"/>
          </a:xfrm>
          <a:prstGeom prst="rect">
            <a:avLst/>
          </a:prstGeom>
        </p:spPr>
      </p:pic>
      <p:sp>
        <p:nvSpPr>
          <p:cNvPr id="81" name="TextBox 80">
            <a:extLst>
              <a:ext uri="{FF2B5EF4-FFF2-40B4-BE49-F238E27FC236}">
                <a16:creationId xmlns:a16="http://schemas.microsoft.com/office/drawing/2014/main" id="{DBCB252A-EC63-47AE-82F5-985620A674B5}"/>
              </a:ext>
            </a:extLst>
          </p:cNvPr>
          <p:cNvSpPr txBox="1"/>
          <p:nvPr/>
        </p:nvSpPr>
        <p:spPr>
          <a:xfrm>
            <a:off x="6505179" y="6368969"/>
            <a:ext cx="340158" cy="461665"/>
          </a:xfrm>
          <a:prstGeom prst="rect">
            <a:avLst/>
          </a:prstGeom>
          <a:noFill/>
        </p:spPr>
        <p:txBody>
          <a:bodyPr wrap="none" rtlCol="0">
            <a:spAutoFit/>
          </a:bodyPr>
          <a:lstStyle/>
          <a:p>
            <a:r>
              <a:rPr lang="en-GB" sz="2400" dirty="0">
                <a:solidFill>
                  <a:prstClr val="black"/>
                </a:solidFill>
                <a:latin typeface="Calibri" panose="020F0502020204030204"/>
              </a:rPr>
              <a:t>1</a:t>
            </a:r>
          </a:p>
        </p:txBody>
      </p:sp>
    </p:spTree>
    <p:extLst>
      <p:ext uri="{BB962C8B-B14F-4D97-AF65-F5344CB8AC3E}">
        <p14:creationId xmlns:p14="http://schemas.microsoft.com/office/powerpoint/2010/main" val="155568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53EE0B-B7FE-4A2D-AC77-4A4311C29DDB}"/>
              </a:ext>
            </a:extLst>
          </p:cNvPr>
          <p:cNvSpPr/>
          <p:nvPr/>
        </p:nvSpPr>
        <p:spPr>
          <a:xfrm>
            <a:off x="1153160" y="10160"/>
            <a:ext cx="4902200" cy="6817360"/>
          </a:xfrm>
          <a:prstGeom prst="roundRect">
            <a:avLst>
              <a:gd name="adj" fmla="val 57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solidFill>
                <a:prstClr val="white"/>
              </a:solidFill>
              <a:latin typeface="Calibri" panose="020F0502020204030204"/>
            </a:endParaRPr>
          </a:p>
        </p:txBody>
      </p:sp>
      <p:graphicFrame>
        <p:nvGraphicFramePr>
          <p:cNvPr id="5" name="Table 4">
            <a:extLst>
              <a:ext uri="{FF2B5EF4-FFF2-40B4-BE49-F238E27FC236}">
                <a16:creationId xmlns:a16="http://schemas.microsoft.com/office/drawing/2014/main" id="{121D9F33-8D43-40BC-819E-D349FB4F3AAB}"/>
              </a:ext>
            </a:extLst>
          </p:cNvPr>
          <p:cNvGraphicFramePr>
            <a:graphicFrameLocks noGrp="1"/>
          </p:cNvGraphicFramePr>
          <p:nvPr/>
        </p:nvGraphicFramePr>
        <p:xfrm>
          <a:off x="1208593" y="861271"/>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rPr>
                        <a:t>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17652089"/>
                  </a:ext>
                </a:extLst>
              </a:tr>
            </a:tbl>
          </a:graphicData>
        </a:graphic>
      </p:graphicFrame>
      <p:pic>
        <p:nvPicPr>
          <p:cNvPr id="6" name="Picture 5">
            <a:extLst>
              <a:ext uri="{FF2B5EF4-FFF2-40B4-BE49-F238E27FC236}">
                <a16:creationId xmlns:a16="http://schemas.microsoft.com/office/drawing/2014/main" id="{41358361-575D-41F3-9B91-1FAA6CE89E7A}"/>
              </a:ext>
            </a:extLst>
          </p:cNvPr>
          <p:cNvPicPr>
            <a:picLocks noChangeAspect="1"/>
          </p:cNvPicPr>
          <p:nvPr/>
        </p:nvPicPr>
        <p:blipFill rotWithShape="1">
          <a:blip r:embed="rId2">
            <a:grayscl/>
          </a:blip>
          <a:srcRect t="11575" b="5819"/>
          <a:stretch/>
        </p:blipFill>
        <p:spPr>
          <a:xfrm>
            <a:off x="1229355" y="114300"/>
            <a:ext cx="1504871" cy="612140"/>
          </a:xfrm>
          <a:prstGeom prst="rect">
            <a:avLst/>
          </a:prstGeom>
        </p:spPr>
      </p:pic>
      <p:sp>
        <p:nvSpPr>
          <p:cNvPr id="7" name="TextBox 6">
            <a:extLst>
              <a:ext uri="{FF2B5EF4-FFF2-40B4-BE49-F238E27FC236}">
                <a16:creationId xmlns:a16="http://schemas.microsoft.com/office/drawing/2014/main" id="{6FB267E5-6B14-4F9A-B159-CC8368242959}"/>
              </a:ext>
            </a:extLst>
          </p:cNvPr>
          <p:cNvSpPr txBox="1"/>
          <p:nvPr/>
        </p:nvSpPr>
        <p:spPr>
          <a:xfrm>
            <a:off x="2621673" y="-16495"/>
            <a:ext cx="3449662" cy="738664"/>
          </a:xfrm>
          <a:prstGeom prst="rect">
            <a:avLst/>
          </a:prstGeom>
          <a:noFill/>
        </p:spPr>
        <p:txBody>
          <a:bodyPr wrap="none" rtlCol="0">
            <a:spAutoFit/>
          </a:bodyPr>
          <a:lstStyle/>
          <a:p>
            <a:pPr algn="ctr"/>
            <a:r>
              <a:rPr lang="en-GB" sz="1400" dirty="0">
                <a:solidFill>
                  <a:prstClr val="black"/>
                </a:solidFill>
                <a:latin typeface="Calibri" panose="020F0502020204030204"/>
              </a:rPr>
              <a:t>In each square, the rows, columns and </a:t>
            </a:r>
          </a:p>
          <a:p>
            <a:pPr algn="ctr"/>
            <a:r>
              <a:rPr lang="en-GB" sz="1400" dirty="0">
                <a:solidFill>
                  <a:prstClr val="black"/>
                </a:solidFill>
                <a:latin typeface="Calibri" panose="020F0502020204030204"/>
              </a:rPr>
              <a:t>diagonals all total the same </a:t>
            </a:r>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number!</a:t>
            </a:r>
          </a:p>
          <a:p>
            <a:pPr algn="ctr"/>
            <a:r>
              <a:rPr lang="en-GB" sz="1400" dirty="0">
                <a:solidFill>
                  <a:prstClr val="black"/>
                </a:solidFill>
                <a:latin typeface="Calibri" panose="020F0502020204030204"/>
              </a:rPr>
              <a:t>Can you complete the squares?</a:t>
            </a:r>
          </a:p>
        </p:txBody>
      </p:sp>
      <p:sp>
        <p:nvSpPr>
          <p:cNvPr id="8" name="TextBox 7">
            <a:extLst>
              <a:ext uri="{FF2B5EF4-FFF2-40B4-BE49-F238E27FC236}">
                <a16:creationId xmlns:a16="http://schemas.microsoft.com/office/drawing/2014/main" id="{CE248952-B1FF-4B29-ADAF-A30884126F4D}"/>
              </a:ext>
            </a:extLst>
          </p:cNvPr>
          <p:cNvSpPr txBox="1"/>
          <p:nvPr/>
        </p:nvSpPr>
        <p:spPr>
          <a:xfrm>
            <a:off x="1729209" y="584561"/>
            <a:ext cx="34015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A</a:t>
            </a:r>
          </a:p>
        </p:txBody>
      </p:sp>
      <p:sp>
        <p:nvSpPr>
          <p:cNvPr id="29" name="TextBox 28">
            <a:extLst>
              <a:ext uri="{FF2B5EF4-FFF2-40B4-BE49-F238E27FC236}">
                <a16:creationId xmlns:a16="http://schemas.microsoft.com/office/drawing/2014/main" id="{C5CEDAD3-4019-435D-A371-8598B3BA6CB6}"/>
              </a:ext>
            </a:extLst>
          </p:cNvPr>
          <p:cNvSpPr txBox="1"/>
          <p:nvPr/>
        </p:nvSpPr>
        <p:spPr>
          <a:xfrm>
            <a:off x="1151693" y="2206677"/>
            <a:ext cx="1289135"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6</a:t>
            </a:r>
          </a:p>
        </p:txBody>
      </p:sp>
      <p:graphicFrame>
        <p:nvGraphicFramePr>
          <p:cNvPr id="45" name="Table 44">
            <a:extLst>
              <a:ext uri="{FF2B5EF4-FFF2-40B4-BE49-F238E27FC236}">
                <a16:creationId xmlns:a16="http://schemas.microsoft.com/office/drawing/2014/main" id="{96EB4FBD-3F58-4B68-A0D4-AF8650DA7E17}"/>
              </a:ext>
            </a:extLst>
          </p:cNvPr>
          <p:cNvGraphicFramePr>
            <a:graphicFrameLocks noGrp="1"/>
          </p:cNvGraphicFramePr>
          <p:nvPr/>
        </p:nvGraphicFramePr>
        <p:xfrm>
          <a:off x="2334872" y="4686446"/>
          <a:ext cx="1800000" cy="1800000"/>
        </p:xfrm>
        <a:graphic>
          <a:graphicData uri="http://schemas.openxmlformats.org/drawingml/2006/table">
            <a:tbl>
              <a:tblPr firstRow="1" bandRow="1">
                <a:tableStyleId>{5C22544A-7EE6-4342-B048-85BDC9FD1C3A}</a:tableStyleId>
              </a:tblPr>
              <a:tblGrid>
                <a:gridCol w="450000">
                  <a:extLst>
                    <a:ext uri="{9D8B030D-6E8A-4147-A177-3AD203B41FA5}">
                      <a16:colId xmlns:a16="http://schemas.microsoft.com/office/drawing/2014/main" val="2749016190"/>
                    </a:ext>
                  </a:extLst>
                </a:gridCol>
                <a:gridCol w="450000">
                  <a:extLst>
                    <a:ext uri="{9D8B030D-6E8A-4147-A177-3AD203B41FA5}">
                      <a16:colId xmlns:a16="http://schemas.microsoft.com/office/drawing/2014/main" val="2395309750"/>
                    </a:ext>
                  </a:extLst>
                </a:gridCol>
                <a:gridCol w="450000">
                  <a:extLst>
                    <a:ext uri="{9D8B030D-6E8A-4147-A177-3AD203B41FA5}">
                      <a16:colId xmlns:a16="http://schemas.microsoft.com/office/drawing/2014/main" val="1692497078"/>
                    </a:ext>
                  </a:extLst>
                </a:gridCol>
                <a:gridCol w="450000">
                  <a:extLst>
                    <a:ext uri="{9D8B030D-6E8A-4147-A177-3AD203B41FA5}">
                      <a16:colId xmlns:a16="http://schemas.microsoft.com/office/drawing/2014/main" val="95957405"/>
                    </a:ext>
                  </a:extLst>
                </a:gridCol>
              </a:tblGrid>
              <a:tr h="450000">
                <a:tc>
                  <a:txBody>
                    <a:bodyPr/>
                    <a:lstStyle/>
                    <a:p>
                      <a:pPr algn="ctr"/>
                      <a:r>
                        <a:rPr lang="en-GB" sz="1800" b="0" dirty="0">
                          <a:solidFill>
                            <a:sysClr val="windowText" lastClr="000000"/>
                          </a:solidFill>
                        </a:rPr>
                        <a:t>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50000">
                <a:tc>
                  <a:txBody>
                    <a:bodyPr/>
                    <a:lstStyle/>
                    <a:p>
                      <a:pPr algn="ctr"/>
                      <a:r>
                        <a:rPr lang="en-GB" sz="1800" b="0" dirty="0">
                          <a:solidFill>
                            <a:sysClr val="windowText" lastClr="000000"/>
                          </a:solidFill>
                        </a:rPr>
                        <a:t>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17652089"/>
                  </a:ext>
                </a:extLst>
              </a:tr>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5</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4190236"/>
                  </a:ext>
                </a:extLst>
              </a:tr>
            </a:tbl>
          </a:graphicData>
        </a:graphic>
      </p:graphicFrame>
      <p:graphicFrame>
        <p:nvGraphicFramePr>
          <p:cNvPr id="47" name="Table 46">
            <a:extLst>
              <a:ext uri="{FF2B5EF4-FFF2-40B4-BE49-F238E27FC236}">
                <a16:creationId xmlns:a16="http://schemas.microsoft.com/office/drawing/2014/main" id="{EEC6B4D9-5B0B-451B-AE4E-5B7EF706BDEE}"/>
              </a:ext>
            </a:extLst>
          </p:cNvPr>
          <p:cNvGraphicFramePr>
            <a:graphicFrameLocks noGrp="1"/>
          </p:cNvGraphicFramePr>
          <p:nvPr/>
        </p:nvGraphicFramePr>
        <p:xfrm>
          <a:off x="4207367" y="4686446"/>
          <a:ext cx="1800000" cy="1800000"/>
        </p:xfrm>
        <a:graphic>
          <a:graphicData uri="http://schemas.openxmlformats.org/drawingml/2006/table">
            <a:tbl>
              <a:tblPr firstRow="1" bandRow="1">
                <a:tableStyleId>{5C22544A-7EE6-4342-B048-85BDC9FD1C3A}</a:tableStyleId>
              </a:tblPr>
              <a:tblGrid>
                <a:gridCol w="450000">
                  <a:extLst>
                    <a:ext uri="{9D8B030D-6E8A-4147-A177-3AD203B41FA5}">
                      <a16:colId xmlns:a16="http://schemas.microsoft.com/office/drawing/2014/main" val="2749016190"/>
                    </a:ext>
                  </a:extLst>
                </a:gridCol>
                <a:gridCol w="450000">
                  <a:extLst>
                    <a:ext uri="{9D8B030D-6E8A-4147-A177-3AD203B41FA5}">
                      <a16:colId xmlns:a16="http://schemas.microsoft.com/office/drawing/2014/main" val="2395309750"/>
                    </a:ext>
                  </a:extLst>
                </a:gridCol>
                <a:gridCol w="450000">
                  <a:extLst>
                    <a:ext uri="{9D8B030D-6E8A-4147-A177-3AD203B41FA5}">
                      <a16:colId xmlns:a16="http://schemas.microsoft.com/office/drawing/2014/main" val="1692497078"/>
                    </a:ext>
                  </a:extLst>
                </a:gridCol>
                <a:gridCol w="450000">
                  <a:extLst>
                    <a:ext uri="{9D8B030D-6E8A-4147-A177-3AD203B41FA5}">
                      <a16:colId xmlns:a16="http://schemas.microsoft.com/office/drawing/2014/main" val="95957405"/>
                    </a:ext>
                  </a:extLst>
                </a:gridCol>
              </a:tblGrid>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18</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rPr>
                        <a:t>18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50000">
                <a:tc>
                  <a:txBody>
                    <a:bodyPr/>
                    <a:lstStyle/>
                    <a:p>
                      <a:pPr algn="ctr"/>
                      <a:r>
                        <a:rPr lang="en-GB" sz="1800" b="0" dirty="0">
                          <a:solidFill>
                            <a:sysClr val="windowText" lastClr="000000"/>
                          </a:solidFill>
                        </a:rPr>
                        <a:t>12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24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50000">
                <a:tc>
                  <a:txBody>
                    <a:bodyPr/>
                    <a:lstStyle/>
                    <a:p>
                      <a:pPr algn="ctr"/>
                      <a:r>
                        <a:rPr lang="en-GB" sz="1800" b="0" dirty="0">
                          <a:solidFill>
                            <a:sysClr val="windowText" lastClr="000000"/>
                          </a:solidFill>
                        </a:rPr>
                        <a:t>15</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0"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21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r h="450000">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27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latin typeface="Calibri" panose="020F0502020204030204" pitchFamily="34" charset="0"/>
                          <a:cs typeface="Calibri" panose="020F0502020204030204" pitchFamily="34" charset="0"/>
                        </a:rPr>
                        <a:t>−</a:t>
                      </a:r>
                      <a:r>
                        <a:rPr lang="en-GB" sz="1800" b="0" dirty="0">
                          <a:solidFill>
                            <a:sysClr val="windowText" lastClr="000000"/>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800" b="0" dirty="0">
                          <a:solidFill>
                            <a:sysClr val="windowText" lastClr="000000"/>
                          </a:solidFill>
                        </a:rPr>
                        <a:t>9</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64190236"/>
                  </a:ext>
                </a:extLst>
              </a:tr>
            </a:tbl>
          </a:graphicData>
        </a:graphic>
      </p:graphicFrame>
      <p:sp>
        <p:nvSpPr>
          <p:cNvPr id="49" name="TextBox 48">
            <a:extLst>
              <a:ext uri="{FF2B5EF4-FFF2-40B4-BE49-F238E27FC236}">
                <a16:creationId xmlns:a16="http://schemas.microsoft.com/office/drawing/2014/main" id="{9AB6BEEF-7720-4EF2-83B2-43CB94175104}"/>
              </a:ext>
            </a:extLst>
          </p:cNvPr>
          <p:cNvSpPr txBox="1"/>
          <p:nvPr/>
        </p:nvSpPr>
        <p:spPr>
          <a:xfrm>
            <a:off x="3061882" y="4395940"/>
            <a:ext cx="32412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G</a:t>
            </a:r>
          </a:p>
        </p:txBody>
      </p:sp>
      <p:sp>
        <p:nvSpPr>
          <p:cNvPr id="50" name="TextBox 49">
            <a:extLst>
              <a:ext uri="{FF2B5EF4-FFF2-40B4-BE49-F238E27FC236}">
                <a16:creationId xmlns:a16="http://schemas.microsoft.com/office/drawing/2014/main" id="{17900B9B-3BC0-4C85-A67F-61B5BC51A05B}"/>
              </a:ext>
            </a:extLst>
          </p:cNvPr>
          <p:cNvSpPr txBox="1"/>
          <p:nvPr/>
        </p:nvSpPr>
        <p:spPr>
          <a:xfrm>
            <a:off x="4931833" y="4395940"/>
            <a:ext cx="314510"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H</a:t>
            </a:r>
          </a:p>
        </p:txBody>
      </p:sp>
      <p:graphicFrame>
        <p:nvGraphicFramePr>
          <p:cNvPr id="52" name="Table 51">
            <a:extLst>
              <a:ext uri="{FF2B5EF4-FFF2-40B4-BE49-F238E27FC236}">
                <a16:creationId xmlns:a16="http://schemas.microsoft.com/office/drawing/2014/main" id="{1D0D1B0C-AE64-4797-8FBC-0DBEF15D78EB}"/>
              </a:ext>
            </a:extLst>
          </p:cNvPr>
          <p:cNvGraphicFramePr>
            <a:graphicFrameLocks noGrp="1"/>
          </p:cNvGraphicFramePr>
          <p:nvPr/>
        </p:nvGraphicFramePr>
        <p:xfrm>
          <a:off x="4626663" y="861271"/>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rPr>
                        <a:t>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rPr>
                        <a:t>3</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17652089"/>
                  </a:ext>
                </a:extLst>
              </a:tr>
            </a:tbl>
          </a:graphicData>
        </a:graphic>
      </p:graphicFrame>
      <p:sp>
        <p:nvSpPr>
          <p:cNvPr id="53" name="TextBox 52">
            <a:extLst>
              <a:ext uri="{FF2B5EF4-FFF2-40B4-BE49-F238E27FC236}">
                <a16:creationId xmlns:a16="http://schemas.microsoft.com/office/drawing/2014/main" id="{4BB58511-CDD6-4FFA-B52B-46995C25F53C}"/>
              </a:ext>
            </a:extLst>
          </p:cNvPr>
          <p:cNvSpPr txBox="1"/>
          <p:nvPr/>
        </p:nvSpPr>
        <p:spPr>
          <a:xfrm>
            <a:off x="5164912" y="562335"/>
            <a:ext cx="304892"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C</a:t>
            </a:r>
          </a:p>
        </p:txBody>
      </p:sp>
      <p:sp>
        <p:nvSpPr>
          <p:cNvPr id="54" name="TextBox 53">
            <a:extLst>
              <a:ext uri="{FF2B5EF4-FFF2-40B4-BE49-F238E27FC236}">
                <a16:creationId xmlns:a16="http://schemas.microsoft.com/office/drawing/2014/main" id="{E10D63EC-D1CA-4BEA-8B02-AC45BA43496D}"/>
              </a:ext>
            </a:extLst>
          </p:cNvPr>
          <p:cNvSpPr txBox="1"/>
          <p:nvPr/>
        </p:nvSpPr>
        <p:spPr>
          <a:xfrm>
            <a:off x="4569762" y="2206677"/>
            <a:ext cx="137890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3</a:t>
            </a:r>
          </a:p>
        </p:txBody>
      </p:sp>
      <p:graphicFrame>
        <p:nvGraphicFramePr>
          <p:cNvPr id="55" name="Table 54">
            <a:extLst>
              <a:ext uri="{FF2B5EF4-FFF2-40B4-BE49-F238E27FC236}">
                <a16:creationId xmlns:a16="http://schemas.microsoft.com/office/drawing/2014/main" id="{F674DCBF-8D23-4ED0-8DA7-76C65E8EF1A7}"/>
              </a:ext>
            </a:extLst>
          </p:cNvPr>
          <p:cNvGraphicFramePr>
            <a:graphicFrameLocks noGrp="1"/>
          </p:cNvGraphicFramePr>
          <p:nvPr/>
        </p:nvGraphicFramePr>
        <p:xfrm>
          <a:off x="2917628" y="861271"/>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3</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rPr>
                        <a:t>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rPr>
                        <a:t>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652089"/>
                  </a:ext>
                </a:extLst>
              </a:tr>
            </a:tbl>
          </a:graphicData>
        </a:graphic>
      </p:graphicFrame>
      <p:sp>
        <p:nvSpPr>
          <p:cNvPr id="56" name="TextBox 55">
            <a:extLst>
              <a:ext uri="{FF2B5EF4-FFF2-40B4-BE49-F238E27FC236}">
                <a16:creationId xmlns:a16="http://schemas.microsoft.com/office/drawing/2014/main" id="{75630654-5A23-4795-BAFE-17126F58387B}"/>
              </a:ext>
            </a:extLst>
          </p:cNvPr>
          <p:cNvSpPr txBox="1"/>
          <p:nvPr/>
        </p:nvSpPr>
        <p:spPr>
          <a:xfrm>
            <a:off x="3462401" y="584561"/>
            <a:ext cx="317716"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B</a:t>
            </a:r>
          </a:p>
        </p:txBody>
      </p:sp>
      <p:sp>
        <p:nvSpPr>
          <p:cNvPr id="57" name="TextBox 56">
            <a:extLst>
              <a:ext uri="{FF2B5EF4-FFF2-40B4-BE49-F238E27FC236}">
                <a16:creationId xmlns:a16="http://schemas.microsoft.com/office/drawing/2014/main" id="{8441D0C5-DCF2-4BC4-A062-2704257FB913}"/>
              </a:ext>
            </a:extLst>
          </p:cNvPr>
          <p:cNvSpPr txBox="1"/>
          <p:nvPr/>
        </p:nvSpPr>
        <p:spPr>
          <a:xfrm>
            <a:off x="2873664" y="2206677"/>
            <a:ext cx="1289135"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3</a:t>
            </a:r>
          </a:p>
        </p:txBody>
      </p:sp>
      <p:graphicFrame>
        <p:nvGraphicFramePr>
          <p:cNvPr id="58" name="Table 57">
            <a:extLst>
              <a:ext uri="{FF2B5EF4-FFF2-40B4-BE49-F238E27FC236}">
                <a16:creationId xmlns:a16="http://schemas.microsoft.com/office/drawing/2014/main" id="{DCDA5B78-B6CE-43BA-B28D-571DA50E0159}"/>
              </a:ext>
            </a:extLst>
          </p:cNvPr>
          <p:cNvGraphicFramePr>
            <a:graphicFrameLocks noGrp="1"/>
          </p:cNvGraphicFramePr>
          <p:nvPr/>
        </p:nvGraphicFramePr>
        <p:xfrm>
          <a:off x="1212648" y="2729966"/>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rPr>
                        <a:t>2</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2</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4</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8</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17652089"/>
                  </a:ext>
                </a:extLst>
              </a:tr>
            </a:tbl>
          </a:graphicData>
        </a:graphic>
      </p:graphicFrame>
      <p:sp>
        <p:nvSpPr>
          <p:cNvPr id="59" name="TextBox 58">
            <a:extLst>
              <a:ext uri="{FF2B5EF4-FFF2-40B4-BE49-F238E27FC236}">
                <a16:creationId xmlns:a16="http://schemas.microsoft.com/office/drawing/2014/main" id="{38FC31AD-60DA-49A5-9E77-27C6031C9A6A}"/>
              </a:ext>
            </a:extLst>
          </p:cNvPr>
          <p:cNvSpPr txBox="1"/>
          <p:nvPr/>
        </p:nvSpPr>
        <p:spPr>
          <a:xfrm>
            <a:off x="1746088" y="2453256"/>
            <a:ext cx="314510"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D</a:t>
            </a:r>
          </a:p>
        </p:txBody>
      </p:sp>
      <p:sp>
        <p:nvSpPr>
          <p:cNvPr id="60" name="TextBox 59">
            <a:extLst>
              <a:ext uri="{FF2B5EF4-FFF2-40B4-BE49-F238E27FC236}">
                <a16:creationId xmlns:a16="http://schemas.microsoft.com/office/drawing/2014/main" id="{10940D89-CADA-41E4-8245-2C1910B6DAF3}"/>
              </a:ext>
            </a:extLst>
          </p:cNvPr>
          <p:cNvSpPr txBox="1"/>
          <p:nvPr/>
        </p:nvSpPr>
        <p:spPr>
          <a:xfrm>
            <a:off x="1155747" y="4075372"/>
            <a:ext cx="1418978"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9 </a:t>
            </a:r>
          </a:p>
        </p:txBody>
      </p:sp>
      <p:graphicFrame>
        <p:nvGraphicFramePr>
          <p:cNvPr id="61" name="Table 60">
            <a:extLst>
              <a:ext uri="{FF2B5EF4-FFF2-40B4-BE49-F238E27FC236}">
                <a16:creationId xmlns:a16="http://schemas.microsoft.com/office/drawing/2014/main" id="{0E235F8B-E5EC-4869-8776-EAC6B7DE6E65}"/>
              </a:ext>
            </a:extLst>
          </p:cNvPr>
          <p:cNvGraphicFramePr>
            <a:graphicFrameLocks noGrp="1"/>
          </p:cNvGraphicFramePr>
          <p:nvPr/>
        </p:nvGraphicFramePr>
        <p:xfrm>
          <a:off x="4630718" y="2729966"/>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7</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3</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rPr>
                        <a:t>3</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17652089"/>
                  </a:ext>
                </a:extLst>
              </a:tr>
            </a:tbl>
          </a:graphicData>
        </a:graphic>
      </p:graphicFrame>
      <p:sp>
        <p:nvSpPr>
          <p:cNvPr id="62" name="TextBox 61">
            <a:extLst>
              <a:ext uri="{FF2B5EF4-FFF2-40B4-BE49-F238E27FC236}">
                <a16:creationId xmlns:a16="http://schemas.microsoft.com/office/drawing/2014/main" id="{21A586F1-708C-4CCA-9F55-15D765A6ED36}"/>
              </a:ext>
            </a:extLst>
          </p:cNvPr>
          <p:cNvSpPr txBox="1"/>
          <p:nvPr/>
        </p:nvSpPr>
        <p:spPr>
          <a:xfrm>
            <a:off x="5167364" y="2431030"/>
            <a:ext cx="308098"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F</a:t>
            </a:r>
          </a:p>
        </p:txBody>
      </p:sp>
      <p:sp>
        <p:nvSpPr>
          <p:cNvPr id="63" name="TextBox 62">
            <a:extLst>
              <a:ext uri="{FF2B5EF4-FFF2-40B4-BE49-F238E27FC236}">
                <a16:creationId xmlns:a16="http://schemas.microsoft.com/office/drawing/2014/main" id="{0CFBDA83-2C44-4901-9BC9-9808382D5A7F}"/>
              </a:ext>
            </a:extLst>
          </p:cNvPr>
          <p:cNvSpPr txBox="1"/>
          <p:nvPr/>
        </p:nvSpPr>
        <p:spPr>
          <a:xfrm>
            <a:off x="4573817" y="4075372"/>
            <a:ext cx="137890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3</a:t>
            </a:r>
          </a:p>
        </p:txBody>
      </p:sp>
      <p:graphicFrame>
        <p:nvGraphicFramePr>
          <p:cNvPr id="64" name="Table 63">
            <a:extLst>
              <a:ext uri="{FF2B5EF4-FFF2-40B4-BE49-F238E27FC236}">
                <a16:creationId xmlns:a16="http://schemas.microsoft.com/office/drawing/2014/main" id="{34B1663A-E6D9-4772-9969-54218C95491D}"/>
              </a:ext>
            </a:extLst>
          </p:cNvPr>
          <p:cNvGraphicFramePr>
            <a:graphicFrameLocks noGrp="1"/>
          </p:cNvGraphicFramePr>
          <p:nvPr/>
        </p:nvGraphicFramePr>
        <p:xfrm>
          <a:off x="2921683" y="2729966"/>
          <a:ext cx="1395936" cy="1395936"/>
        </p:xfrm>
        <a:graphic>
          <a:graphicData uri="http://schemas.openxmlformats.org/drawingml/2006/table">
            <a:tbl>
              <a:tblPr firstRow="1" bandRow="1">
                <a:tableStyleId>{5C22544A-7EE6-4342-B048-85BDC9FD1C3A}</a:tableStyleId>
              </a:tblPr>
              <a:tblGrid>
                <a:gridCol w="465312">
                  <a:extLst>
                    <a:ext uri="{9D8B030D-6E8A-4147-A177-3AD203B41FA5}">
                      <a16:colId xmlns:a16="http://schemas.microsoft.com/office/drawing/2014/main" val="2749016190"/>
                    </a:ext>
                  </a:extLst>
                </a:gridCol>
                <a:gridCol w="465312">
                  <a:extLst>
                    <a:ext uri="{9D8B030D-6E8A-4147-A177-3AD203B41FA5}">
                      <a16:colId xmlns:a16="http://schemas.microsoft.com/office/drawing/2014/main" val="2395309750"/>
                    </a:ext>
                  </a:extLst>
                </a:gridCol>
                <a:gridCol w="465312">
                  <a:extLst>
                    <a:ext uri="{9D8B030D-6E8A-4147-A177-3AD203B41FA5}">
                      <a16:colId xmlns:a16="http://schemas.microsoft.com/office/drawing/2014/main" val="1692497078"/>
                    </a:ext>
                  </a:extLst>
                </a:gridCol>
              </a:tblGrid>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6</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679393805"/>
                  </a:ext>
                </a:extLst>
              </a:tr>
              <a:tr h="465312">
                <a:tc>
                  <a:txBody>
                    <a:bodyPr/>
                    <a:lstStyle/>
                    <a:p>
                      <a:pPr algn="ctr"/>
                      <a:r>
                        <a:rPr lang="en-GB" sz="2000" b="0" dirty="0">
                          <a:solidFill>
                            <a:sysClr val="windowText" lastClr="000000"/>
                          </a:solidFill>
                        </a:rPr>
                        <a:t>1</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11</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32695133"/>
                  </a:ext>
                </a:extLst>
              </a:tr>
              <a:tr h="465312">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10</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000" b="0" dirty="0">
                          <a:solidFill>
                            <a:sysClr val="windowText" lastClr="000000"/>
                          </a:solidFill>
                          <a:latin typeface="Calibri" panose="020F0502020204030204" pitchFamily="34" charset="0"/>
                          <a:cs typeface="Calibri" panose="020F0502020204030204" pitchFamily="34" charset="0"/>
                        </a:rPr>
                        <a:t>−</a:t>
                      </a:r>
                      <a:r>
                        <a:rPr lang="en-GB" sz="2000" b="0" dirty="0">
                          <a:solidFill>
                            <a:sysClr val="windowText" lastClr="000000"/>
                          </a:solidFill>
                        </a:rPr>
                        <a:t>4</a:t>
                      </a: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17652089"/>
                  </a:ext>
                </a:extLst>
              </a:tr>
            </a:tbl>
          </a:graphicData>
        </a:graphic>
      </p:graphicFrame>
      <p:sp>
        <p:nvSpPr>
          <p:cNvPr id="65" name="TextBox 64">
            <a:extLst>
              <a:ext uri="{FF2B5EF4-FFF2-40B4-BE49-F238E27FC236}">
                <a16:creationId xmlns:a16="http://schemas.microsoft.com/office/drawing/2014/main" id="{ECC25743-144F-436A-97AD-3A62E765C0A0}"/>
              </a:ext>
            </a:extLst>
          </p:cNvPr>
          <p:cNvSpPr txBox="1"/>
          <p:nvPr/>
        </p:nvSpPr>
        <p:spPr>
          <a:xfrm>
            <a:off x="3468862" y="2453256"/>
            <a:ext cx="312907" cy="338554"/>
          </a:xfrm>
          <a:prstGeom prst="rect">
            <a:avLst/>
          </a:prstGeom>
          <a:noFill/>
        </p:spPr>
        <p:txBody>
          <a:bodyPr wrap="none" rtlCol="0">
            <a:spAutoFit/>
          </a:bodyPr>
          <a:lstStyle/>
          <a:p>
            <a:pPr algn="ctr"/>
            <a:r>
              <a:rPr lang="en-GB" sz="1600" dirty="0">
                <a:solidFill>
                  <a:prstClr val="black"/>
                </a:solidFill>
                <a:latin typeface="Algerian" panose="04020705040A02060702" pitchFamily="82" charset="0"/>
              </a:rPr>
              <a:t>E</a:t>
            </a:r>
          </a:p>
        </p:txBody>
      </p:sp>
      <p:sp>
        <p:nvSpPr>
          <p:cNvPr id="66" name="TextBox 65">
            <a:extLst>
              <a:ext uri="{FF2B5EF4-FFF2-40B4-BE49-F238E27FC236}">
                <a16:creationId xmlns:a16="http://schemas.microsoft.com/office/drawing/2014/main" id="{EE833298-C560-4BDB-A69D-284514C753CB}"/>
              </a:ext>
            </a:extLst>
          </p:cNvPr>
          <p:cNvSpPr txBox="1"/>
          <p:nvPr/>
        </p:nvSpPr>
        <p:spPr>
          <a:xfrm>
            <a:off x="2877718" y="4075372"/>
            <a:ext cx="147027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15</a:t>
            </a:r>
          </a:p>
        </p:txBody>
      </p:sp>
      <p:sp>
        <p:nvSpPr>
          <p:cNvPr id="67" name="TextBox 66">
            <a:extLst>
              <a:ext uri="{FF2B5EF4-FFF2-40B4-BE49-F238E27FC236}">
                <a16:creationId xmlns:a16="http://schemas.microsoft.com/office/drawing/2014/main" id="{6F2E9345-1FF8-4D3E-A928-FF6BD5E27F81}"/>
              </a:ext>
            </a:extLst>
          </p:cNvPr>
          <p:cNvSpPr txBox="1"/>
          <p:nvPr/>
        </p:nvSpPr>
        <p:spPr>
          <a:xfrm>
            <a:off x="3986297" y="6439899"/>
            <a:ext cx="147027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18</a:t>
            </a:r>
          </a:p>
        </p:txBody>
      </p:sp>
      <p:sp>
        <p:nvSpPr>
          <p:cNvPr id="68" name="TextBox 67">
            <a:extLst>
              <a:ext uri="{FF2B5EF4-FFF2-40B4-BE49-F238E27FC236}">
                <a16:creationId xmlns:a16="http://schemas.microsoft.com/office/drawing/2014/main" id="{8FAD75E9-67BA-4457-8452-9A86F3D70943}"/>
              </a:ext>
            </a:extLst>
          </p:cNvPr>
          <p:cNvSpPr txBox="1"/>
          <p:nvPr/>
        </p:nvSpPr>
        <p:spPr>
          <a:xfrm>
            <a:off x="2293976" y="6439899"/>
            <a:ext cx="1378904" cy="307777"/>
          </a:xfrm>
          <a:prstGeom prst="rect">
            <a:avLst/>
          </a:prstGeom>
          <a:noFill/>
        </p:spPr>
        <p:txBody>
          <a:bodyPr wrap="none" rtlCol="0">
            <a:spAutoFit/>
          </a:bodyPr>
          <a:lstStyle/>
          <a:p>
            <a:r>
              <a:rPr lang="en-US" sz="1400" b="1" dirty="0">
                <a:ln w="28575" cmpd="sng">
                  <a:noFill/>
                  <a:prstDash val="solid"/>
                </a:ln>
                <a:solidFill>
                  <a:prstClr val="white">
                    <a:lumMod val="50000"/>
                  </a:prstClr>
                </a:solidFill>
                <a:latin typeface="Algerian" panose="04020705040A02060702" pitchFamily="82" charset="0"/>
              </a:rPr>
              <a:t>MAGIC</a:t>
            </a:r>
            <a:r>
              <a:rPr lang="en-GB" sz="1400" dirty="0">
                <a:solidFill>
                  <a:prstClr val="black"/>
                </a:solidFill>
                <a:latin typeface="Calibri" panose="020F0502020204030204"/>
              </a:rPr>
              <a:t> No. = </a:t>
            </a:r>
            <a:r>
              <a:rPr lang="en-GB" sz="1400" dirty="0">
                <a:solidFill>
                  <a:sysClr val="windowText" lastClr="000000"/>
                </a:solidFill>
                <a:latin typeface="Calibri" panose="020F0502020204030204" pitchFamily="34" charset="0"/>
                <a:cs typeface="Calibri" panose="020F0502020204030204" pitchFamily="34" charset="0"/>
              </a:rPr>
              <a:t>−</a:t>
            </a:r>
            <a:r>
              <a:rPr lang="en-GB" sz="1400" dirty="0">
                <a:solidFill>
                  <a:prstClr val="black"/>
                </a:solidFill>
                <a:latin typeface="Calibri" panose="020F0502020204030204"/>
              </a:rPr>
              <a:t>2</a:t>
            </a:r>
          </a:p>
        </p:txBody>
      </p:sp>
      <p:pic>
        <p:nvPicPr>
          <p:cNvPr id="30" name="Picture 29">
            <a:extLst>
              <a:ext uri="{FF2B5EF4-FFF2-40B4-BE49-F238E27FC236}">
                <a16:creationId xmlns:a16="http://schemas.microsoft.com/office/drawing/2014/main" id="{EF39D175-AFA1-4D51-9201-2531BC3CD1AE}"/>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flipH="1">
            <a:off x="1222956" y="5165169"/>
            <a:ext cx="1063062" cy="1108078"/>
          </a:xfrm>
          <a:prstGeom prst="rect">
            <a:avLst/>
          </a:prstGeom>
        </p:spPr>
      </p:pic>
      <p:sp>
        <p:nvSpPr>
          <p:cNvPr id="31" name="TextBox 30">
            <a:extLst>
              <a:ext uri="{FF2B5EF4-FFF2-40B4-BE49-F238E27FC236}">
                <a16:creationId xmlns:a16="http://schemas.microsoft.com/office/drawing/2014/main" id="{7E4FE1A5-2B9C-46D1-B540-BFE8C22B9D6B}"/>
              </a:ext>
            </a:extLst>
          </p:cNvPr>
          <p:cNvSpPr txBox="1"/>
          <p:nvPr/>
        </p:nvSpPr>
        <p:spPr>
          <a:xfrm>
            <a:off x="1556238" y="6356840"/>
            <a:ext cx="340158" cy="461665"/>
          </a:xfrm>
          <a:prstGeom prst="rect">
            <a:avLst/>
          </a:prstGeom>
          <a:noFill/>
        </p:spPr>
        <p:txBody>
          <a:bodyPr wrap="none" rtlCol="0">
            <a:spAutoFit/>
          </a:bodyPr>
          <a:lstStyle/>
          <a:p>
            <a:r>
              <a:rPr lang="en-GB" sz="2400" dirty="0">
                <a:solidFill>
                  <a:prstClr val="black"/>
                </a:solidFill>
                <a:latin typeface="Calibri" panose="020F0502020204030204"/>
              </a:rPr>
              <a:t>1</a:t>
            </a:r>
          </a:p>
        </p:txBody>
      </p:sp>
      <p:sp>
        <p:nvSpPr>
          <p:cNvPr id="32" name="Rectangle 31">
            <a:extLst>
              <a:ext uri="{FF2B5EF4-FFF2-40B4-BE49-F238E27FC236}">
                <a16:creationId xmlns:a16="http://schemas.microsoft.com/office/drawing/2014/main" id="{7960C4AE-DF5F-4F17-96CC-CE9751D37C00}"/>
              </a:ext>
            </a:extLst>
          </p:cNvPr>
          <p:cNvSpPr/>
          <p:nvPr/>
        </p:nvSpPr>
        <p:spPr>
          <a:xfrm>
            <a:off x="8328239" y="2387043"/>
            <a:ext cx="2551789" cy="923330"/>
          </a:xfrm>
          <a:prstGeom prst="rect">
            <a:avLst/>
          </a:prstGeom>
          <a:noFill/>
        </p:spPr>
        <p:txBody>
          <a:bodyPr wrap="none" lIns="91440" tIns="45720" rIns="91440" bIns="45720">
            <a:spAutoFit/>
          </a:bodyPr>
          <a:lstStyle/>
          <a:p>
            <a:pPr algn="ctr"/>
            <a:r>
              <a:rPr lang="en-US" sz="5400" dirty="0">
                <a:ln w="0"/>
                <a:solidFill>
                  <a:srgbClr val="4472C4"/>
                </a:solidFill>
                <a:effectLst>
                  <a:outerShdw blurRad="38100" dist="25400" dir="5400000" algn="ctr" rotWithShape="0">
                    <a:srgbClr val="6E747A">
                      <a:alpha val="43000"/>
                    </a:srgbClr>
                  </a:outerShdw>
                </a:effectLst>
                <a:latin typeface="Calibri" panose="020F0502020204030204"/>
              </a:rPr>
              <a:t>Answers</a:t>
            </a:r>
          </a:p>
        </p:txBody>
      </p:sp>
    </p:spTree>
    <p:extLst>
      <p:ext uri="{BB962C8B-B14F-4D97-AF65-F5344CB8AC3E}">
        <p14:creationId xmlns:p14="http://schemas.microsoft.com/office/powerpoint/2010/main" val="398270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441" y="1628801"/>
            <a:ext cx="3765942" cy="379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61257" y="1628801"/>
            <a:ext cx="7141231" cy="4525963"/>
          </a:xfrm>
        </p:spPr>
        <p:txBody>
          <a:bodyPr/>
          <a:lstStyle/>
          <a:p>
            <a:r>
              <a:rPr lang="en-GB" sz="2400" dirty="0"/>
              <a:t>This is a two player game.</a:t>
            </a:r>
          </a:p>
          <a:p>
            <a:r>
              <a:rPr lang="en-GB" sz="2400" dirty="0"/>
              <a:t>Each player takes it in turn to join two dots next to each other, in a straight line – No diagonals allowed.</a:t>
            </a:r>
          </a:p>
          <a:p>
            <a:r>
              <a:rPr lang="en-GB" sz="2400" dirty="0"/>
              <a:t>If a player completes a square they mark the square with their initials and gets the value written inside the square. </a:t>
            </a:r>
          </a:p>
          <a:p>
            <a:r>
              <a:rPr lang="en-GB" sz="2400" dirty="0"/>
              <a:t>They then get another go.</a:t>
            </a:r>
          </a:p>
          <a:p>
            <a:r>
              <a:rPr lang="en-GB" sz="2400" dirty="0"/>
              <a:t>The winner is the player with the highest score when all boxes are completed/time is up!</a:t>
            </a:r>
          </a:p>
          <a:p>
            <a:endParaRPr lang="en-GB" dirty="0"/>
          </a:p>
        </p:txBody>
      </p:sp>
      <p:sp>
        <p:nvSpPr>
          <p:cNvPr id="5" name="TextBox 4"/>
          <p:cNvSpPr txBox="1"/>
          <p:nvPr/>
        </p:nvSpPr>
        <p:spPr>
          <a:xfrm>
            <a:off x="3121833" y="282150"/>
            <a:ext cx="4510608" cy="707886"/>
          </a:xfrm>
          <a:prstGeom prst="rect">
            <a:avLst/>
          </a:prstGeom>
          <a:noFill/>
        </p:spPr>
        <p:txBody>
          <a:bodyPr wrap="square" rtlCol="0">
            <a:spAutoFit/>
          </a:bodyPr>
          <a:lstStyle/>
          <a:p>
            <a:pPr defTabSz="914400"/>
            <a:r>
              <a:rPr lang="en-GB" sz="4000" b="1" dirty="0">
                <a:solidFill>
                  <a:srgbClr val="000000"/>
                </a:solidFill>
                <a:latin typeface="Arial"/>
                <a:cs typeface="Arial"/>
              </a:rPr>
              <a:t>SQUARES GAME</a:t>
            </a:r>
            <a:endParaRPr lang="en-GB" sz="3200" b="1" dirty="0">
              <a:solidFill>
                <a:srgbClr val="000000"/>
              </a:solidFill>
              <a:latin typeface="Arial"/>
              <a:cs typeface="Arial"/>
            </a:endParaRPr>
          </a:p>
        </p:txBody>
      </p:sp>
    </p:spTree>
    <p:extLst>
      <p:ext uri="{BB962C8B-B14F-4D97-AF65-F5344CB8AC3E}">
        <p14:creationId xmlns:p14="http://schemas.microsoft.com/office/powerpoint/2010/main" val="85919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quarter" idx="11"/>
          </p:nvPr>
        </p:nvPicPr>
        <p:blipFill>
          <a:blip r:embed="rId3"/>
          <a:stretch>
            <a:fillRect/>
          </a:stretch>
        </p:blipFill>
        <p:spPr>
          <a:xfrm>
            <a:off x="4849129" y="1845023"/>
            <a:ext cx="2095500" cy="666750"/>
          </a:xfrm>
          <a:prstGeom prst="rect">
            <a:avLst/>
          </a:prstGeom>
        </p:spPr>
      </p:pic>
      <p:sp>
        <p:nvSpPr>
          <p:cNvPr id="4" name="Title 3"/>
          <p:cNvSpPr>
            <a:spLocks noGrp="1"/>
          </p:cNvSpPr>
          <p:nvPr>
            <p:ph type="title" idx="4294967295"/>
          </p:nvPr>
        </p:nvSpPr>
        <p:spPr>
          <a:xfrm>
            <a:off x="0" y="0"/>
            <a:ext cx="0" cy="0"/>
          </a:xfrm>
        </p:spPr>
        <p:txBody>
          <a:bodyPr/>
          <a:lstStyle/>
          <a:p>
            <a:endParaRPr lang="en-GB" dirty="0"/>
          </a:p>
        </p:txBody>
      </p:sp>
      <p:pic>
        <p:nvPicPr>
          <p:cNvPr id="9" name="Picture 8"/>
          <p:cNvPicPr>
            <a:picLocks noChangeAspect="1"/>
          </p:cNvPicPr>
          <p:nvPr/>
        </p:nvPicPr>
        <p:blipFill>
          <a:blip r:embed="rId4"/>
          <a:stretch>
            <a:fillRect/>
          </a:stretch>
        </p:blipFill>
        <p:spPr>
          <a:xfrm>
            <a:off x="317268" y="3823665"/>
            <a:ext cx="2676525" cy="1266825"/>
          </a:xfrm>
          <a:prstGeom prst="rect">
            <a:avLst/>
          </a:prstGeom>
        </p:spPr>
      </p:pic>
      <p:pic>
        <p:nvPicPr>
          <p:cNvPr id="10" name="Picture 9"/>
          <p:cNvPicPr>
            <a:picLocks noChangeAspect="1"/>
          </p:cNvPicPr>
          <p:nvPr/>
        </p:nvPicPr>
        <p:blipFill>
          <a:blip r:embed="rId5"/>
          <a:stretch>
            <a:fillRect/>
          </a:stretch>
        </p:blipFill>
        <p:spPr>
          <a:xfrm>
            <a:off x="3746224" y="3806158"/>
            <a:ext cx="3124200" cy="1266825"/>
          </a:xfrm>
          <a:prstGeom prst="rect">
            <a:avLst/>
          </a:prstGeom>
        </p:spPr>
      </p:pic>
      <p:pic>
        <p:nvPicPr>
          <p:cNvPr id="11" name="Picture 10"/>
          <p:cNvPicPr>
            <a:picLocks noChangeAspect="1"/>
          </p:cNvPicPr>
          <p:nvPr/>
        </p:nvPicPr>
        <p:blipFill>
          <a:blip r:embed="rId6"/>
          <a:stretch>
            <a:fillRect/>
          </a:stretch>
        </p:blipFill>
        <p:spPr>
          <a:xfrm>
            <a:off x="7436082" y="3826721"/>
            <a:ext cx="4438650" cy="1304925"/>
          </a:xfrm>
          <a:prstGeom prst="rect">
            <a:avLst/>
          </a:prstGeom>
        </p:spPr>
      </p:pic>
      <p:sp>
        <p:nvSpPr>
          <p:cNvPr id="3" name="TextBox 2">
            <a:extLst>
              <a:ext uri="{FF2B5EF4-FFF2-40B4-BE49-F238E27FC236}">
                <a16:creationId xmlns:a16="http://schemas.microsoft.com/office/drawing/2014/main" id="{A5FD5A2B-F4FA-F1BF-B992-FADFFD55B5DC}"/>
              </a:ext>
            </a:extLst>
          </p:cNvPr>
          <p:cNvSpPr txBox="1"/>
          <p:nvPr/>
        </p:nvSpPr>
        <p:spPr>
          <a:xfrm>
            <a:off x="609600" y="568242"/>
            <a:ext cx="9827173" cy="646331"/>
          </a:xfrm>
          <a:prstGeom prst="rect">
            <a:avLst/>
          </a:prstGeom>
          <a:noFill/>
        </p:spPr>
        <p:txBody>
          <a:bodyPr wrap="square" rtlCol="0">
            <a:spAutoFit/>
          </a:bodyPr>
          <a:lstStyle/>
          <a:p>
            <a:r>
              <a:rPr lang="en-GB" sz="3600" dirty="0"/>
              <a:t>Use your counters to show me three</a:t>
            </a:r>
          </a:p>
        </p:txBody>
      </p:sp>
    </p:spTree>
    <p:extLst>
      <p:ext uri="{BB962C8B-B14F-4D97-AF65-F5344CB8AC3E}">
        <p14:creationId xmlns:p14="http://schemas.microsoft.com/office/powerpoint/2010/main" val="299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782FED-C475-8FE1-7B7D-B58F368C1292}"/>
              </a:ext>
            </a:extLst>
          </p:cNvPr>
          <p:cNvSpPr>
            <a:spLocks noGrp="1"/>
          </p:cNvSpPr>
          <p:nvPr>
            <p:ph type="body" sz="quarter" idx="10"/>
          </p:nvPr>
        </p:nvSpPr>
        <p:spPr/>
        <p:txBody>
          <a:bodyPr/>
          <a:lstStyle/>
          <a:p>
            <a:r>
              <a:rPr lang="en-GB" b="1" dirty="0"/>
              <a:t>These are examples of “zero pairs” </a:t>
            </a:r>
            <a:endParaRPr lang="en-GB" dirty="0"/>
          </a:p>
        </p:txBody>
      </p:sp>
      <p:pic>
        <p:nvPicPr>
          <p:cNvPr id="4" name="Content Placeholder 3"/>
          <p:cNvPicPr>
            <a:picLocks noGrp="1" noChangeAspect="1"/>
          </p:cNvPicPr>
          <p:nvPr>
            <p:ph sz="quarter" idx="11"/>
          </p:nvPr>
        </p:nvPicPr>
        <p:blipFill>
          <a:blip r:embed="rId3"/>
          <a:stretch>
            <a:fillRect/>
          </a:stretch>
        </p:blipFill>
        <p:spPr>
          <a:xfrm>
            <a:off x="1877310" y="1481681"/>
            <a:ext cx="8001000" cy="2200275"/>
          </a:xfrm>
          <a:prstGeom prst="rect">
            <a:avLst/>
          </a:prstGeom>
        </p:spPr>
      </p:pic>
      <p:sp>
        <p:nvSpPr>
          <p:cNvPr id="5" name="TextBox 4"/>
          <p:cNvSpPr txBox="1"/>
          <p:nvPr/>
        </p:nvSpPr>
        <p:spPr>
          <a:xfrm>
            <a:off x="1698393" y="3665570"/>
            <a:ext cx="8772041" cy="1569660"/>
          </a:xfrm>
          <a:prstGeom prst="rect">
            <a:avLst/>
          </a:prstGeom>
          <a:noFill/>
        </p:spPr>
        <p:txBody>
          <a:bodyPr wrap="square" rtlCol="0">
            <a:spAutoFit/>
          </a:bodyPr>
          <a:lstStyle/>
          <a:p>
            <a:pPr algn="ctr"/>
            <a:r>
              <a:rPr lang="en-GB" sz="3200" dirty="0"/>
              <a:t>Make your own zero pair</a:t>
            </a:r>
          </a:p>
          <a:p>
            <a:pPr algn="ctr"/>
            <a:endParaRPr lang="en-GB" sz="3200" dirty="0"/>
          </a:p>
          <a:p>
            <a:pPr algn="ctr"/>
            <a:r>
              <a:rPr lang="en-GB" sz="3200" dirty="0"/>
              <a:t>Get your partner to check it  </a:t>
            </a:r>
          </a:p>
        </p:txBody>
      </p:sp>
    </p:spTree>
    <p:extLst>
      <p:ext uri="{BB962C8B-B14F-4D97-AF65-F5344CB8AC3E}">
        <p14:creationId xmlns:p14="http://schemas.microsoft.com/office/powerpoint/2010/main" val="36931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92"/>
        <p:cNvGrpSpPr/>
        <p:nvPr/>
      </p:nvGrpSpPr>
      <p:grpSpPr>
        <a:xfrm>
          <a:off x="0" y="0"/>
          <a:ext cx="0" cy="0"/>
          <a:chOff x="0" y="0"/>
          <a:chExt cx="0" cy="0"/>
        </a:xfrm>
      </p:grpSpPr>
      <p:sp>
        <p:nvSpPr>
          <p:cNvPr id="193" name="Google Shape;193;p27"/>
          <p:cNvSpPr txBox="1"/>
          <p:nvPr/>
        </p:nvSpPr>
        <p:spPr>
          <a:xfrm>
            <a:off x="1052020" y="253302"/>
            <a:ext cx="10196457" cy="11421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GB" sz="4000" b="1" i="0" u="none" strike="noStrike" kern="0" cap="none" spc="0" normalizeH="0" baseline="0" noProof="0" dirty="0">
                <a:ln>
                  <a:noFill/>
                </a:ln>
                <a:solidFill>
                  <a:srgbClr val="000000"/>
                </a:solidFill>
                <a:effectLst/>
                <a:uLnTx/>
                <a:uFillTx/>
                <a:latin typeface="Calibri"/>
                <a:ea typeface="Calibri"/>
                <a:cs typeface="Calibri"/>
                <a:sym typeface="Calibri"/>
              </a:rPr>
              <a:t>Which one is the odd one out?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4" name="Google Shape;194;p27"/>
          <p:cNvSpPr/>
          <p:nvPr/>
        </p:nvSpPr>
        <p:spPr>
          <a:xfrm>
            <a:off x="9514400" y="1148900"/>
            <a:ext cx="2117700" cy="18879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96" name="Google Shape;196;p27"/>
          <p:cNvPicPr preferRelativeResize="0"/>
          <p:nvPr/>
        </p:nvPicPr>
        <p:blipFill>
          <a:blip r:embed="rId3">
            <a:alphaModFix/>
          </a:blip>
          <a:stretch>
            <a:fillRect/>
          </a:stretch>
        </p:blipFill>
        <p:spPr>
          <a:xfrm>
            <a:off x="10010775" y="1581150"/>
            <a:ext cx="1162050" cy="1104900"/>
          </a:xfrm>
          <a:prstGeom prst="rect">
            <a:avLst/>
          </a:prstGeom>
          <a:noFill/>
          <a:ln>
            <a:noFill/>
          </a:ln>
        </p:spPr>
      </p:pic>
      <p:pic>
        <p:nvPicPr>
          <p:cNvPr id="197" name="Google Shape;197;p27"/>
          <p:cNvPicPr preferRelativeResize="0"/>
          <p:nvPr/>
        </p:nvPicPr>
        <p:blipFill>
          <a:blip r:embed="rId4">
            <a:alphaModFix/>
          </a:blip>
          <a:stretch>
            <a:fillRect/>
          </a:stretch>
        </p:blipFill>
        <p:spPr>
          <a:xfrm>
            <a:off x="3841047" y="1534953"/>
            <a:ext cx="1912400" cy="1756738"/>
          </a:xfrm>
          <a:prstGeom prst="rect">
            <a:avLst/>
          </a:prstGeom>
          <a:noFill/>
          <a:ln>
            <a:noFill/>
          </a:ln>
        </p:spPr>
      </p:pic>
      <p:sp>
        <p:nvSpPr>
          <p:cNvPr id="198" name="Google Shape;198;p27"/>
          <p:cNvSpPr/>
          <p:nvPr/>
        </p:nvSpPr>
        <p:spPr>
          <a:xfrm>
            <a:off x="3559149" y="1130877"/>
            <a:ext cx="2591100" cy="23100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99" name="Google Shape;199;p27"/>
          <p:cNvPicPr preferRelativeResize="0"/>
          <p:nvPr/>
        </p:nvPicPr>
        <p:blipFill>
          <a:blip r:embed="rId5">
            <a:alphaModFix/>
          </a:blip>
          <a:stretch>
            <a:fillRect/>
          </a:stretch>
        </p:blipFill>
        <p:spPr>
          <a:xfrm>
            <a:off x="7180732" y="3258096"/>
            <a:ext cx="2591100" cy="1630353"/>
          </a:xfrm>
          <a:prstGeom prst="rect">
            <a:avLst/>
          </a:prstGeom>
          <a:noFill/>
          <a:ln>
            <a:noFill/>
          </a:ln>
        </p:spPr>
      </p:pic>
      <p:sp>
        <p:nvSpPr>
          <p:cNvPr id="200" name="Google Shape;200;p27"/>
          <p:cNvSpPr/>
          <p:nvPr/>
        </p:nvSpPr>
        <p:spPr>
          <a:xfrm>
            <a:off x="6652432" y="2798250"/>
            <a:ext cx="3647700" cy="23100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1" name="Google Shape;201;p27"/>
          <p:cNvPicPr preferRelativeResize="0"/>
          <p:nvPr/>
        </p:nvPicPr>
        <p:blipFill>
          <a:blip r:embed="rId6">
            <a:alphaModFix/>
          </a:blip>
          <a:stretch>
            <a:fillRect/>
          </a:stretch>
        </p:blipFill>
        <p:spPr>
          <a:xfrm>
            <a:off x="4516674" y="3896350"/>
            <a:ext cx="1820612" cy="2668139"/>
          </a:xfrm>
          <a:prstGeom prst="rect">
            <a:avLst/>
          </a:prstGeom>
          <a:noFill/>
          <a:ln>
            <a:noFill/>
          </a:ln>
        </p:spPr>
      </p:pic>
      <p:sp>
        <p:nvSpPr>
          <p:cNvPr id="202" name="Google Shape;202;p27"/>
          <p:cNvSpPr/>
          <p:nvPr/>
        </p:nvSpPr>
        <p:spPr>
          <a:xfrm>
            <a:off x="4135375" y="3765425"/>
            <a:ext cx="2591100" cy="29136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3" name="Google Shape;203;p27"/>
          <p:cNvPicPr preferRelativeResize="0"/>
          <p:nvPr/>
        </p:nvPicPr>
        <p:blipFill>
          <a:blip r:embed="rId7">
            <a:alphaModFix/>
          </a:blip>
          <a:stretch>
            <a:fillRect/>
          </a:stretch>
        </p:blipFill>
        <p:spPr>
          <a:xfrm>
            <a:off x="304800" y="1581145"/>
            <a:ext cx="2943231" cy="4222897"/>
          </a:xfrm>
          <a:prstGeom prst="rect">
            <a:avLst/>
          </a:prstGeom>
          <a:noFill/>
          <a:ln>
            <a:noFill/>
          </a:ln>
        </p:spPr>
      </p:pic>
      <p:sp>
        <p:nvSpPr>
          <p:cNvPr id="204" name="Google Shape;204;p27"/>
          <p:cNvSpPr/>
          <p:nvPr/>
        </p:nvSpPr>
        <p:spPr>
          <a:xfrm>
            <a:off x="396849" y="1535050"/>
            <a:ext cx="3162300" cy="42228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2336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209"/>
        <p:cNvGrpSpPr/>
        <p:nvPr/>
      </p:nvGrpSpPr>
      <p:grpSpPr>
        <a:xfrm>
          <a:off x="0" y="0"/>
          <a:ext cx="0" cy="0"/>
          <a:chOff x="0" y="0"/>
          <a:chExt cx="0" cy="0"/>
        </a:xfrm>
      </p:grpSpPr>
      <p:sp>
        <p:nvSpPr>
          <p:cNvPr id="212" name="Google Shape;212;p28"/>
          <p:cNvSpPr txBox="1"/>
          <p:nvPr/>
        </p:nvSpPr>
        <p:spPr>
          <a:xfrm>
            <a:off x="3723032" y="1137592"/>
            <a:ext cx="8073144" cy="3587100"/>
          </a:xfrm>
          <a:prstGeom prst="rect">
            <a:avLst/>
          </a:prstGeom>
          <a:noFill/>
          <a:ln>
            <a:noFill/>
          </a:ln>
        </p:spPr>
        <p:txBody>
          <a:bodyPr spcFirstLastPara="1" wrap="square" lIns="91425" tIns="91425" rIns="91425" bIns="91425"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What would I need to add to make the number one?</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What would I need to add to make a zero pair?</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What would happen if I subtracted one negative counter?</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What would happen if I added one negative counter?</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What would happen if I added three positive counters?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What would happen if I subtracted three positive counters?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mj-lt"/>
              <a:buAutoNum type="arabicPeriod"/>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Can I subtract three negative counters?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6" name="Google Shape;201;p27"/>
          <p:cNvPicPr preferRelativeResize="0"/>
          <p:nvPr/>
        </p:nvPicPr>
        <p:blipFill>
          <a:blip r:embed="rId3">
            <a:alphaModFix/>
          </a:blip>
          <a:stretch>
            <a:fillRect/>
          </a:stretch>
        </p:blipFill>
        <p:spPr>
          <a:xfrm>
            <a:off x="1131931" y="1597073"/>
            <a:ext cx="1820612" cy="2668139"/>
          </a:xfrm>
          <a:prstGeom prst="rect">
            <a:avLst/>
          </a:prstGeom>
          <a:noFill/>
          <a:ln>
            <a:noFill/>
          </a:ln>
        </p:spPr>
      </p:pic>
      <p:sp>
        <p:nvSpPr>
          <p:cNvPr id="7" name="Google Shape;202;p27"/>
          <p:cNvSpPr/>
          <p:nvPr/>
        </p:nvSpPr>
        <p:spPr>
          <a:xfrm>
            <a:off x="746687" y="1457130"/>
            <a:ext cx="2591100" cy="29136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Google Shape;193;p27"/>
          <p:cNvSpPr txBox="1"/>
          <p:nvPr/>
        </p:nvSpPr>
        <p:spPr>
          <a:xfrm>
            <a:off x="1" y="150272"/>
            <a:ext cx="10670240" cy="11421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GB" sz="2800" b="1" i="0" u="none" strike="noStrike" kern="0" cap="none" spc="0" normalizeH="0" baseline="0" noProof="0" dirty="0">
                <a:ln>
                  <a:noFill/>
                </a:ln>
                <a:solidFill>
                  <a:srgbClr val="000000"/>
                </a:solidFill>
                <a:effectLst/>
                <a:uLnTx/>
                <a:uFillTx/>
                <a:latin typeface="Calibri"/>
                <a:ea typeface="Calibri"/>
                <a:cs typeface="Calibri"/>
                <a:sym typeface="Calibri"/>
              </a:rPr>
              <a:t>Draw counters to</a:t>
            </a:r>
            <a:r>
              <a:rPr kumimoji="0" lang="en-GB" sz="2800" b="1" i="0" u="none" strike="noStrike" kern="0" cap="none" spc="0" normalizeH="0" noProof="0" dirty="0">
                <a:ln>
                  <a:noFill/>
                </a:ln>
                <a:solidFill>
                  <a:srgbClr val="000000"/>
                </a:solidFill>
                <a:effectLst/>
                <a:uLnTx/>
                <a:uFillTx/>
                <a:latin typeface="Calibri"/>
                <a:ea typeface="Calibri"/>
                <a:cs typeface="Calibri"/>
                <a:sym typeface="Calibri"/>
              </a:rPr>
              <a:t> </a:t>
            </a:r>
            <a:r>
              <a:rPr kumimoji="0" lang="en-GB" sz="2800" b="1" i="0" u="none" strike="noStrike" kern="0" cap="none" spc="0" normalizeH="0" baseline="0" noProof="0" dirty="0">
                <a:ln>
                  <a:noFill/>
                </a:ln>
                <a:solidFill>
                  <a:srgbClr val="000000"/>
                </a:solidFill>
                <a:effectLst/>
                <a:uLnTx/>
                <a:uFillTx/>
                <a:latin typeface="Calibri"/>
                <a:ea typeface="Calibri"/>
                <a:cs typeface="Calibri"/>
                <a:sym typeface="Calibri"/>
              </a:rPr>
              <a:t>answer the following questions with your partner</a:t>
            </a:r>
            <a:r>
              <a:rPr kumimoji="0" lang="en-GB" sz="3600" b="1"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en-GB" sz="3600" b="1" i="0" u="none" strike="noStrike" kern="0" cap="none" spc="0" normalizeH="0" noProof="0" dirty="0">
                <a:ln>
                  <a:noFill/>
                </a:ln>
                <a:solidFill>
                  <a:srgbClr val="000000"/>
                </a:solidFill>
                <a:effectLst/>
                <a:uLnTx/>
                <a:uFillTx/>
                <a:latin typeface="Calibri"/>
                <a:ea typeface="Calibri"/>
                <a:cs typeface="Calibri"/>
                <a:sym typeface="Calibri"/>
              </a:rPr>
              <a:t> </a:t>
            </a:r>
            <a:endParaRPr kumimoji="0" sz="3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4" name="Group 3">
            <a:extLst>
              <a:ext uri="{FF2B5EF4-FFF2-40B4-BE49-F238E27FC236}">
                <a16:creationId xmlns:a16="http://schemas.microsoft.com/office/drawing/2014/main" id="{72DB5363-231A-84C3-035F-001B3ED14E30}"/>
              </a:ext>
            </a:extLst>
          </p:cNvPr>
          <p:cNvGrpSpPr/>
          <p:nvPr/>
        </p:nvGrpSpPr>
        <p:grpSpPr>
          <a:xfrm>
            <a:off x="10670241" y="150272"/>
            <a:ext cx="1302664" cy="708017"/>
            <a:chOff x="1835696" y="1398184"/>
            <a:chExt cx="2232248" cy="1440159"/>
          </a:xfrm>
        </p:grpSpPr>
        <p:sp>
          <p:nvSpPr>
            <p:cNvPr id="5" name="Rounded Rectangle 18">
              <a:extLst>
                <a:ext uri="{FF2B5EF4-FFF2-40B4-BE49-F238E27FC236}">
                  <a16:creationId xmlns:a16="http://schemas.microsoft.com/office/drawing/2014/main" id="{5D26299A-6E94-5B87-D771-E7347D5AB0DC}"/>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52">
              <a:extLst>
                <a:ext uri="{FF2B5EF4-FFF2-40B4-BE49-F238E27FC236}">
                  <a16:creationId xmlns:a16="http://schemas.microsoft.com/office/drawing/2014/main" id="{1AF3B7A3-A070-34E2-D2A6-84533F10B079}"/>
                </a:ext>
              </a:extLst>
            </p:cNvPr>
            <p:cNvSpPr txBox="1"/>
            <p:nvPr/>
          </p:nvSpPr>
          <p:spPr>
            <a:xfrm>
              <a:off x="1907703" y="1412776"/>
              <a:ext cx="2088232" cy="100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On your whiteboards…</a:t>
              </a:r>
            </a:p>
          </p:txBody>
        </p:sp>
        <p:pic>
          <p:nvPicPr>
            <p:cNvPr id="10" name="Picture 9">
              <a:extLst>
                <a:ext uri="{FF2B5EF4-FFF2-40B4-BE49-F238E27FC236}">
                  <a16:creationId xmlns:a16="http://schemas.microsoft.com/office/drawing/2014/main" id="{63D43AF8-DCE3-3E1D-4B6D-D69BFA1093F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21">
              <a:extLst>
                <a:ext uri="{FF2B5EF4-FFF2-40B4-BE49-F238E27FC236}">
                  <a16:creationId xmlns:a16="http://schemas.microsoft.com/office/drawing/2014/main" id="{0FD8362D-D1AA-0A4C-53CF-6B8E5F250B4E}"/>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240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Effect transition="in" filter="fade">
                                      <p:cBhvr>
                                        <p:cTn id="7" dur="500"/>
                                        <p:tgtEl>
                                          <p:spTgt spid="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xEl>
                                              <p:pRg st="2" end="2"/>
                                            </p:txEl>
                                          </p:spTgt>
                                        </p:tgtEl>
                                        <p:attrNameLst>
                                          <p:attrName>style.visibility</p:attrName>
                                        </p:attrNameLst>
                                      </p:cBhvr>
                                      <p:to>
                                        <p:strVal val="visible"/>
                                      </p:to>
                                    </p:set>
                                    <p:animEffect transition="in" filter="fade">
                                      <p:cBhvr>
                                        <p:cTn id="12" dur="500"/>
                                        <p:tgtEl>
                                          <p:spTgt spid="2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xEl>
                                              <p:pRg st="4" end="4"/>
                                            </p:txEl>
                                          </p:spTgt>
                                        </p:tgtEl>
                                        <p:attrNameLst>
                                          <p:attrName>style.visibility</p:attrName>
                                        </p:attrNameLst>
                                      </p:cBhvr>
                                      <p:to>
                                        <p:strVal val="visible"/>
                                      </p:to>
                                    </p:set>
                                    <p:animEffect transition="in" filter="fade">
                                      <p:cBhvr>
                                        <p:cTn id="17" dur="500"/>
                                        <p:tgtEl>
                                          <p:spTgt spid="2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2">
                                            <p:txEl>
                                              <p:pRg st="6" end="6"/>
                                            </p:txEl>
                                          </p:spTgt>
                                        </p:tgtEl>
                                        <p:attrNameLst>
                                          <p:attrName>style.visibility</p:attrName>
                                        </p:attrNameLst>
                                      </p:cBhvr>
                                      <p:to>
                                        <p:strVal val="visible"/>
                                      </p:to>
                                    </p:set>
                                    <p:animEffect transition="in" filter="fade">
                                      <p:cBhvr>
                                        <p:cTn id="22" dur="500"/>
                                        <p:tgtEl>
                                          <p:spTgt spid="2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2">
                                            <p:txEl>
                                              <p:pRg st="8" end="8"/>
                                            </p:txEl>
                                          </p:spTgt>
                                        </p:tgtEl>
                                        <p:attrNameLst>
                                          <p:attrName>style.visibility</p:attrName>
                                        </p:attrNameLst>
                                      </p:cBhvr>
                                      <p:to>
                                        <p:strVal val="visible"/>
                                      </p:to>
                                    </p:set>
                                    <p:animEffect transition="in" filter="fade">
                                      <p:cBhvr>
                                        <p:cTn id="27" dur="500"/>
                                        <p:tgtEl>
                                          <p:spTgt spid="2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2">
                                            <p:txEl>
                                              <p:pRg st="10" end="10"/>
                                            </p:txEl>
                                          </p:spTgt>
                                        </p:tgtEl>
                                        <p:attrNameLst>
                                          <p:attrName>style.visibility</p:attrName>
                                        </p:attrNameLst>
                                      </p:cBhvr>
                                      <p:to>
                                        <p:strVal val="visible"/>
                                      </p:to>
                                    </p:set>
                                    <p:animEffect transition="in" filter="fade">
                                      <p:cBhvr>
                                        <p:cTn id="32" dur="500"/>
                                        <p:tgtEl>
                                          <p:spTgt spid="21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2">
                                            <p:txEl>
                                              <p:pRg st="12" end="12"/>
                                            </p:txEl>
                                          </p:spTgt>
                                        </p:tgtEl>
                                        <p:attrNameLst>
                                          <p:attrName>style.visibility</p:attrName>
                                        </p:attrNameLst>
                                      </p:cBhvr>
                                      <p:to>
                                        <p:strVal val="visible"/>
                                      </p:to>
                                    </p:set>
                                    <p:animEffect transition="in" filter="fade">
                                      <p:cBhvr>
                                        <p:cTn id="37" dur="500"/>
                                        <p:tgtEl>
                                          <p:spTgt spid="2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9E0B57-1ED3-3A9B-E412-6C5D84A73955}"/>
              </a:ext>
            </a:extLst>
          </p:cNvPr>
          <p:cNvSpPr>
            <a:spLocks noGrp="1"/>
          </p:cNvSpPr>
          <p:nvPr>
            <p:ph type="body" sz="quarter" idx="10"/>
          </p:nvPr>
        </p:nvSpPr>
        <p:spPr>
          <a:xfrm>
            <a:off x="287337" y="296743"/>
            <a:ext cx="10945813" cy="750661"/>
          </a:xfrm>
        </p:spPr>
        <p:txBody>
          <a:bodyPr/>
          <a:lstStyle/>
          <a:p>
            <a:r>
              <a:rPr lang="en-GB" sz="4800" dirty="0"/>
              <a:t>How will we say…?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GB" sz="11500" b="0" i="1" smtClean="0">
                          <a:latin typeface="Cambria Math" panose="02040503050406030204" pitchFamily="18" charset="0"/>
                        </a:rPr>
                        <m:t>−2+−4</m:t>
                      </m:r>
                    </m:oMath>
                  </m:oMathPara>
                </a14:m>
                <a:endParaRPr lang="en-GB" sz="11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3"/>
                <a:stretch>
                  <a:fillRect/>
                </a:stretch>
              </a:blipFill>
            </p:spPr>
            <p:txBody>
              <a:bodyPr/>
              <a:lstStyle/>
              <a:p>
                <a:r>
                  <a:rPr lang="en-GB">
                    <a:noFill/>
                  </a:rPr>
                  <a:t> </a:t>
                </a:r>
              </a:p>
            </p:txBody>
          </p:sp>
        </mc:Fallback>
      </mc:AlternateContent>
      <p:sp>
        <p:nvSpPr>
          <p:cNvPr id="2" name="Title 1"/>
          <p:cNvSpPr>
            <a:spLocks noGrp="1"/>
          </p:cNvSpPr>
          <p:nvPr>
            <p:ph type="title" idx="4294967295"/>
          </p:nvPr>
        </p:nvSpPr>
        <p:spPr>
          <a:xfrm>
            <a:off x="0" y="0"/>
            <a:ext cx="0" cy="0"/>
          </a:xfrm>
        </p:spPr>
        <p:txBody>
          <a:bodyPr/>
          <a:lstStyle/>
          <a:p>
            <a:endParaRPr lang="en-GB" dirty="0"/>
          </a:p>
        </p:txBody>
      </p:sp>
      <p:sp>
        <p:nvSpPr>
          <p:cNvPr id="4" name="Up Arrow 3"/>
          <p:cNvSpPr/>
          <p:nvPr/>
        </p:nvSpPr>
        <p:spPr>
          <a:xfrm>
            <a:off x="2349471" y="2934392"/>
            <a:ext cx="3092335" cy="2876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srgbClr val="2D2D8A">
                    <a:lumMod val="75000"/>
                  </a:srgbClr>
                </a:solidFill>
                <a:latin typeface="Arial"/>
                <a:cs typeface="Arial"/>
              </a:rPr>
              <a:t>A</a:t>
            </a:r>
            <a:r>
              <a:rPr kumimoji="0" lang="en-GB" sz="2400" b="0" i="0" u="none" strike="noStrike" kern="1200" cap="none" spc="0" normalizeH="0" baseline="0" noProof="0" dirty="0" err="1">
                <a:ln>
                  <a:noFill/>
                </a:ln>
                <a:solidFill>
                  <a:srgbClr val="2D2D8A">
                    <a:lumMod val="75000"/>
                  </a:srgbClr>
                </a:solidFill>
                <a:effectLst/>
                <a:uLnTx/>
                <a:uFillTx/>
                <a:latin typeface="Arial"/>
                <a:ea typeface="+mn-ea"/>
                <a:cs typeface="Arial"/>
              </a:rPr>
              <a:t>ddend</a:t>
            </a:r>
            <a:endParaRPr kumimoji="0" lang="en-GB" sz="1800" b="0" i="0" u="none" strike="noStrike" kern="1200" cap="none" spc="0" normalizeH="0" baseline="0" noProof="0" dirty="0">
              <a:ln>
                <a:noFill/>
              </a:ln>
              <a:solidFill>
                <a:srgbClr val="2D2D8A">
                  <a:lumMod val="75000"/>
                </a:srgbClr>
              </a:solidFill>
              <a:effectLst/>
              <a:uLnTx/>
              <a:uFillTx/>
              <a:latin typeface="Arial"/>
              <a:ea typeface="+mn-ea"/>
              <a:cs typeface="Arial"/>
            </a:endParaRPr>
          </a:p>
        </p:txBody>
      </p:sp>
      <p:sp>
        <p:nvSpPr>
          <p:cNvPr id="5" name="Up Arrow 4"/>
          <p:cNvSpPr/>
          <p:nvPr/>
        </p:nvSpPr>
        <p:spPr>
          <a:xfrm>
            <a:off x="6397499" y="2934392"/>
            <a:ext cx="3092335" cy="2876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D2D8A">
                    <a:lumMod val="75000"/>
                  </a:srgbClr>
                </a:solidFill>
                <a:effectLst/>
                <a:uLnTx/>
                <a:uFillTx/>
                <a:latin typeface="Arial"/>
                <a:ea typeface="+mn-ea"/>
                <a:cs typeface="Arial"/>
              </a:rPr>
              <a:t>Addend </a:t>
            </a:r>
            <a:r>
              <a:rPr kumimoji="0" lang="en-GB" sz="1800" b="0" i="0" u="none" strike="noStrike" kern="1200" cap="none" spc="0" normalizeH="0" baseline="0" noProof="0" dirty="0">
                <a:ln>
                  <a:noFill/>
                </a:ln>
                <a:solidFill>
                  <a:srgbClr val="2D2D8A">
                    <a:lumMod val="75000"/>
                  </a:srgbClr>
                </a:solidFill>
                <a:effectLst/>
                <a:uLnTx/>
                <a:uFillTx/>
                <a:latin typeface="Arial"/>
                <a:ea typeface="+mn-ea"/>
                <a:cs typeface="Arial"/>
              </a:rPr>
              <a:t> </a:t>
            </a:r>
          </a:p>
        </p:txBody>
      </p:sp>
      <p:sp>
        <p:nvSpPr>
          <p:cNvPr id="7" name="Oval 6">
            <a:extLst>
              <a:ext uri="{FF2B5EF4-FFF2-40B4-BE49-F238E27FC236}">
                <a16:creationId xmlns:a16="http://schemas.microsoft.com/office/drawing/2014/main" id="{570F5747-C387-73D6-C038-7F542CA6959D}"/>
              </a:ext>
            </a:extLst>
          </p:cNvPr>
          <p:cNvSpPr/>
          <p:nvPr/>
        </p:nvSpPr>
        <p:spPr>
          <a:xfrm>
            <a:off x="2024743" y="1335104"/>
            <a:ext cx="3417063" cy="20938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676BA6E-39B2-599E-9C00-C32B07018A45}"/>
              </a:ext>
            </a:extLst>
          </p:cNvPr>
          <p:cNvSpPr/>
          <p:nvPr/>
        </p:nvSpPr>
        <p:spPr>
          <a:xfrm>
            <a:off x="6585402" y="1047404"/>
            <a:ext cx="3417063" cy="20938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0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Placeholder 7"/>
              <p:cNvSpPr>
                <a:spLocks noGrp="1"/>
              </p:cNvSpPr>
              <p:nvPr>
                <p:ph type="body" sz="quarter" idx="10"/>
              </p:nvPr>
            </p:nvSpPr>
            <p:spPr/>
            <p:txBody>
              <a:bodyPr/>
              <a:lstStyle/>
              <a:p>
                <a:r>
                  <a:rPr lang="en-GB" sz="3600" dirty="0"/>
                  <a:t>Work out </a:t>
                </a:r>
                <a14:m>
                  <m:oMath xmlns:m="http://schemas.openxmlformats.org/officeDocument/2006/math">
                    <m:r>
                      <a:rPr lang="en-GB" sz="3600" b="1" i="1" smtClean="0">
                        <a:latin typeface="Cambria Math" panose="02040503050406030204" pitchFamily="18" charset="0"/>
                      </a:rPr>
                      <m:t>−</m:t>
                    </m:r>
                    <m:r>
                      <a:rPr lang="en-GB" sz="3600" b="1" i="1" smtClean="0">
                        <a:latin typeface="Cambria Math" panose="02040503050406030204" pitchFamily="18" charset="0"/>
                      </a:rPr>
                      <m:t>𝟐</m:t>
                    </m:r>
                    <m:r>
                      <a:rPr lang="en-GB" sz="3600" b="1" i="1" smtClean="0">
                        <a:latin typeface="Cambria Math" panose="02040503050406030204" pitchFamily="18" charset="0"/>
                      </a:rPr>
                      <m:t>+</m:t>
                    </m:r>
                    <m:r>
                      <a:rPr lang="en-GB" sz="3600" b="1" i="1" smtClean="0">
                        <a:latin typeface="Cambria Math" panose="02040503050406030204" pitchFamily="18" charset="0"/>
                      </a:rPr>
                      <m:t>𝟒</m:t>
                    </m:r>
                  </m:oMath>
                </a14:m>
                <a:endParaRPr lang="en-GB" sz="3600"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0"/>
              </p:nvPr>
            </p:nvSpPr>
            <p:spPr>
              <a:blipFill>
                <a:blip r:embed="rId3"/>
                <a:stretch>
                  <a:fillRect l="-1727" t="-20325" b="-8943"/>
                </a:stretch>
              </a:blipFill>
            </p:spPr>
            <p:txBody>
              <a:bodyPr/>
              <a:lstStyle/>
              <a:p>
                <a:r>
                  <a:rPr lang="en-GB">
                    <a:noFill/>
                  </a:rPr>
                  <a:t> </a:t>
                </a:r>
              </a:p>
            </p:txBody>
          </p:sp>
        </mc:Fallback>
      </mc:AlternateContent>
      <p:pic>
        <p:nvPicPr>
          <p:cNvPr id="13" name="Content Placeholder 12"/>
          <p:cNvPicPr>
            <a:picLocks noGrp="1" noChangeAspect="1"/>
          </p:cNvPicPr>
          <p:nvPr>
            <p:ph sz="quarter" idx="11"/>
          </p:nvPr>
        </p:nvPicPr>
        <p:blipFill>
          <a:blip r:embed="rId4"/>
          <a:stretch>
            <a:fillRect/>
          </a:stretch>
        </p:blipFill>
        <p:spPr>
          <a:xfrm>
            <a:off x="609600" y="2128837"/>
            <a:ext cx="1543050" cy="847725"/>
          </a:xfrm>
          <a:prstGeom prst="rect">
            <a:avLst/>
          </a:prstGeom>
        </p:spPr>
      </p:pic>
      <mc:AlternateContent xmlns:mc="http://schemas.openxmlformats.org/markup-compatibility/2006" xmlns:a14="http://schemas.microsoft.com/office/drawing/2010/main">
        <mc:Choice Requires="a14">
          <p:sp>
            <p:nvSpPr>
              <p:cNvPr id="22" name="Text Placeholder 7"/>
              <p:cNvSpPr>
                <a:spLocks noGrp="1"/>
              </p:cNvSpPr>
              <p:nvPr>
                <p:ph type="body" idx="4294967295"/>
              </p:nvPr>
            </p:nvSpPr>
            <p:spPr>
              <a:xfrm>
                <a:off x="6561342" y="415413"/>
                <a:ext cx="5386387" cy="639763"/>
              </a:xfrm>
            </p:spPr>
            <p:txBody>
              <a:bodyPr/>
              <a:lstStyle/>
              <a:p>
                <a:pPr marL="0" indent="0">
                  <a:buNone/>
                </a:pPr>
                <a:r>
                  <a:rPr lang="en-GB" sz="3600" dirty="0"/>
                  <a:t>Work out </a:t>
                </a:r>
                <a14:m>
                  <m:oMath xmlns:m="http://schemas.openxmlformats.org/officeDocument/2006/math">
                    <m:r>
                      <a:rPr lang="en-GB" sz="3600" b="1" i="1" smtClean="0">
                        <a:latin typeface="Cambria Math" panose="02040503050406030204" pitchFamily="18" charset="0"/>
                      </a:rPr>
                      <m:t>−</m:t>
                    </m:r>
                    <m:r>
                      <a:rPr lang="en-GB" sz="3600" b="1" i="1" smtClean="0">
                        <a:latin typeface="Cambria Math" panose="02040503050406030204" pitchFamily="18" charset="0"/>
                      </a:rPr>
                      <m:t>𝟔</m:t>
                    </m:r>
                    <m:r>
                      <a:rPr lang="en-GB" sz="3600" b="1" i="1" smtClean="0">
                        <a:latin typeface="Cambria Math" panose="02040503050406030204" pitchFamily="18" charset="0"/>
                      </a:rPr>
                      <m:t>+</m:t>
                    </m:r>
                    <m:r>
                      <a:rPr lang="en-GB" sz="3600" b="1" i="1" smtClean="0">
                        <a:latin typeface="Cambria Math" panose="02040503050406030204" pitchFamily="18" charset="0"/>
                      </a:rPr>
                      <m:t>𝟕</m:t>
                    </m:r>
                  </m:oMath>
                </a14:m>
                <a:endParaRPr lang="en-GB" sz="3600" dirty="0"/>
              </a:p>
            </p:txBody>
          </p:sp>
        </mc:Choice>
        <mc:Fallback xmlns="">
          <p:sp>
            <p:nvSpPr>
              <p:cNvPr id="22" name="Text Placeholder 7"/>
              <p:cNvSpPr>
                <a:spLocks noGrp="1" noRot="1" noChangeAspect="1" noMove="1" noResize="1" noEditPoints="1" noAdjustHandles="1" noChangeArrowheads="1" noChangeShapeType="1" noTextEdit="1"/>
              </p:cNvSpPr>
              <p:nvPr>
                <p:ph type="body" idx="4294967295"/>
              </p:nvPr>
            </p:nvSpPr>
            <p:spPr>
              <a:xfrm>
                <a:off x="6561342" y="415413"/>
                <a:ext cx="5386387" cy="639763"/>
              </a:xfrm>
              <a:blipFill>
                <a:blip r:embed="rId5"/>
                <a:stretch>
                  <a:fillRect/>
                </a:stretch>
              </a:blipFill>
            </p:spPr>
            <p:txBody>
              <a:bodyPr/>
              <a:lstStyle/>
              <a:p>
                <a:r>
                  <a:rPr lang="en-GB">
                    <a:noFill/>
                  </a:rPr>
                  <a:t> </a:t>
                </a:r>
              </a:p>
            </p:txBody>
          </p:sp>
        </mc:Fallback>
      </mc:AlternateContent>
      <p:pic>
        <p:nvPicPr>
          <p:cNvPr id="14" name="Picture 13"/>
          <p:cNvPicPr>
            <a:picLocks noChangeAspect="1"/>
          </p:cNvPicPr>
          <p:nvPr/>
        </p:nvPicPr>
        <p:blipFill>
          <a:blip r:embed="rId6"/>
          <a:stretch>
            <a:fillRect/>
          </a:stretch>
        </p:blipFill>
        <p:spPr>
          <a:xfrm>
            <a:off x="609600" y="2976562"/>
            <a:ext cx="2876550" cy="685800"/>
          </a:xfrm>
          <a:prstGeom prst="rect">
            <a:avLst/>
          </a:prstGeom>
        </p:spPr>
      </p:pic>
      <p:pic>
        <p:nvPicPr>
          <p:cNvPr id="15" name="Picture 14"/>
          <p:cNvPicPr/>
          <p:nvPr/>
        </p:nvPicPr>
        <p:blipFill>
          <a:blip r:embed="rId7" cstate="print"/>
          <a:stretch>
            <a:fillRect/>
          </a:stretch>
        </p:blipFill>
        <p:spPr>
          <a:xfrm>
            <a:off x="4620318" y="236945"/>
            <a:ext cx="1334539" cy="6165034"/>
          </a:xfrm>
          <a:prstGeom prst="rect">
            <a:avLst/>
          </a:prstGeom>
        </p:spPr>
      </p:pic>
      <p:cxnSp>
        <p:nvCxnSpPr>
          <p:cNvPr id="17" name="Straight Connector 16"/>
          <p:cNvCxnSpPr/>
          <p:nvPr/>
        </p:nvCxnSpPr>
        <p:spPr>
          <a:xfrm>
            <a:off x="759084" y="2174875"/>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03387" y="2151224"/>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4082041" y="3625846"/>
            <a:ext cx="1101012" cy="4881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8"/>
          <a:stretch>
            <a:fillRect/>
          </a:stretch>
        </p:blipFill>
        <p:spPr>
          <a:xfrm>
            <a:off x="6188893" y="2198687"/>
            <a:ext cx="5229225" cy="1647825"/>
          </a:xfrm>
          <a:prstGeom prst="rect">
            <a:avLst/>
          </a:prstGeom>
        </p:spPr>
      </p:pic>
      <p:cxnSp>
        <p:nvCxnSpPr>
          <p:cNvPr id="24" name="Straight Connector 23"/>
          <p:cNvCxnSpPr/>
          <p:nvPr/>
        </p:nvCxnSpPr>
        <p:spPr>
          <a:xfrm>
            <a:off x="6481560" y="2243299"/>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963816" y="2174875"/>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87015" y="2197812"/>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96295" y="2243299"/>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88647" y="2198136"/>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254536" y="2195836"/>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4069812" y="4685612"/>
            <a:ext cx="1101012" cy="4881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28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1" nodeType="clickEffect">
                                  <p:stCondLst>
                                    <p:cond delay="0"/>
                                  </p:stCondLst>
                                  <p:childTnLst>
                                    <p:animMotion origin="layout" path="M 2.08333E-6 -0.00741 L 2.08333E-6 -0.16343 " pathEditMode="relative" rAng="0" ptsTypes="AA">
                                      <p:cBhvr>
                                        <p:cTn id="26" dur="2000" fill="hold"/>
                                        <p:tgtEl>
                                          <p:spTgt spid="20"/>
                                        </p:tgtEl>
                                        <p:attrNameLst>
                                          <p:attrName>ppt_x</p:attrName>
                                          <p:attrName>ppt_y</p:attrName>
                                        </p:attrNameLst>
                                      </p:cBhvr>
                                      <p:rCtr x="0" y="-7801"/>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4" presetClass="path" presetSubtype="0" accel="50000" decel="50000" fill="hold" grpId="1" nodeType="clickEffect">
                                  <p:stCondLst>
                                    <p:cond delay="0"/>
                                  </p:stCondLst>
                                  <p:childTnLst>
                                    <p:animMotion origin="layout" path="M 3.75E-6 1.11022E-16 L -0.00339 -0.27801 " pathEditMode="relative" rAng="0" ptsTypes="AA">
                                      <p:cBhvr>
                                        <p:cTn id="70" dur="2000" fill="hold"/>
                                        <p:tgtEl>
                                          <p:spTgt spid="31"/>
                                        </p:tgtEl>
                                        <p:attrNameLst>
                                          <p:attrName>ppt_x</p:attrName>
                                          <p:attrName>ppt_y</p:attrName>
                                        </p:attrNameLst>
                                      </p:cBhvr>
                                      <p:rCtr x="-169" y="-13912"/>
                                    </p:animMotion>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2" nodeType="clickEffect">
                                  <p:stCondLst>
                                    <p:cond delay="0"/>
                                  </p:stCondLst>
                                  <p:childTnLst>
                                    <p:set>
                                      <p:cBhvr>
                                        <p:cTn id="7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0" grpId="0" animBg="1"/>
      <p:bldP spid="20" grpId="1" animBg="1"/>
      <p:bldP spid="20" grpId="2" animBg="1"/>
      <p:bldP spid="31" grpId="0" animBg="1"/>
      <p:bldP spid="31" grpId="1" animBg="1"/>
      <p:bldP spid="31"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92560" y="2174875"/>
            <a:ext cx="4686300" cy="1628775"/>
          </a:xfrm>
          <a:prstGeom prst="rect">
            <a:avLst/>
          </a:prstGeom>
        </p:spPr>
      </p:pic>
      <p:pic>
        <p:nvPicPr>
          <p:cNvPr id="3" name="Picture 2"/>
          <p:cNvPicPr>
            <a:picLocks noChangeAspect="1"/>
          </p:cNvPicPr>
          <p:nvPr/>
        </p:nvPicPr>
        <p:blipFill>
          <a:blip r:embed="rId4"/>
          <a:stretch>
            <a:fillRect/>
          </a:stretch>
        </p:blipFill>
        <p:spPr>
          <a:xfrm>
            <a:off x="497054" y="2078062"/>
            <a:ext cx="3181350" cy="1781175"/>
          </a:xfrm>
          <a:prstGeom prst="rect">
            <a:avLst/>
          </a:prstGeom>
        </p:spPr>
      </p:pic>
      <mc:AlternateContent xmlns:mc="http://schemas.openxmlformats.org/markup-compatibility/2006" xmlns:a14="http://schemas.microsoft.com/office/drawing/2010/main">
        <mc:Choice Requires="a14">
          <p:sp>
            <p:nvSpPr>
              <p:cNvPr id="8" name="Text Placeholder 7"/>
              <p:cNvSpPr>
                <a:spLocks noGrp="1"/>
              </p:cNvSpPr>
              <p:nvPr>
                <p:ph type="body" sz="quarter" idx="10"/>
              </p:nvPr>
            </p:nvSpPr>
            <p:spPr/>
            <p:txBody>
              <a:bodyPr/>
              <a:lstStyle/>
              <a:p>
                <a:r>
                  <a:rPr lang="en-GB" sz="3600" dirty="0"/>
                  <a:t>Work out </a:t>
                </a:r>
                <a14:m>
                  <m:oMath xmlns:m="http://schemas.openxmlformats.org/officeDocument/2006/math">
                    <m:r>
                      <a:rPr lang="en-GB" sz="3600" b="1" i="1" smtClean="0">
                        <a:latin typeface="Cambria Math" panose="02040503050406030204" pitchFamily="18" charset="0"/>
                      </a:rPr>
                      <m:t>𝟐</m:t>
                    </m:r>
                    <m:r>
                      <a:rPr lang="en-GB" sz="3600" b="1" i="1" smtClean="0">
                        <a:latin typeface="Cambria Math" panose="02040503050406030204" pitchFamily="18" charset="0"/>
                      </a:rPr>
                      <m:t>+−</m:t>
                    </m:r>
                    <m:r>
                      <a:rPr lang="en-GB" sz="3600" b="1" i="1" smtClean="0">
                        <a:latin typeface="Cambria Math" panose="02040503050406030204" pitchFamily="18" charset="0"/>
                      </a:rPr>
                      <m:t>𝟒</m:t>
                    </m:r>
                  </m:oMath>
                </a14:m>
                <a:endParaRPr lang="en-GB" sz="3600"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0"/>
              </p:nvPr>
            </p:nvSpPr>
            <p:spPr>
              <a:blipFill>
                <a:blip r:embed="rId5"/>
                <a:stretch>
                  <a:fillRect l="-1727" t="-20325" b="-89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 Placeholder 7"/>
              <p:cNvSpPr>
                <a:spLocks noGrp="1"/>
              </p:cNvSpPr>
              <p:nvPr>
                <p:ph sz="quarter" idx="11"/>
              </p:nvPr>
            </p:nvSpPr>
            <p:spPr>
              <a:xfrm>
                <a:off x="6504352" y="236945"/>
                <a:ext cx="5022578" cy="4654550"/>
              </a:xfrm>
            </p:spPr>
            <p:txBody>
              <a:bodyPr/>
              <a:lstStyle/>
              <a:p>
                <a:pPr marL="0" indent="0">
                  <a:buNone/>
                </a:pPr>
                <a:r>
                  <a:rPr lang="en-GB" sz="3600" dirty="0"/>
                  <a:t>Work out </a:t>
                </a:r>
                <a14:m>
                  <m:oMath xmlns:m="http://schemas.openxmlformats.org/officeDocument/2006/math">
                    <m:r>
                      <a:rPr lang="en-GB" sz="3600" b="1" i="1" smtClean="0">
                        <a:latin typeface="Cambria Math" panose="02040503050406030204" pitchFamily="18" charset="0"/>
                      </a:rPr>
                      <m:t>𝟔</m:t>
                    </m:r>
                    <m:r>
                      <a:rPr lang="en-GB" sz="3600" b="1" i="1" smtClean="0">
                        <a:latin typeface="Cambria Math" panose="02040503050406030204" pitchFamily="18" charset="0"/>
                      </a:rPr>
                      <m:t>+−</m:t>
                    </m:r>
                    <m:r>
                      <a:rPr lang="en-GB" sz="3600" b="1" i="1" smtClean="0">
                        <a:latin typeface="Cambria Math" panose="02040503050406030204" pitchFamily="18" charset="0"/>
                      </a:rPr>
                      <m:t>𝟕</m:t>
                    </m:r>
                  </m:oMath>
                </a14:m>
                <a:endParaRPr lang="en-GB" sz="3600" dirty="0"/>
              </a:p>
            </p:txBody>
          </p:sp>
        </mc:Choice>
        <mc:Fallback xmlns="">
          <p:sp>
            <p:nvSpPr>
              <p:cNvPr id="22" name="Text Placeholder 7"/>
              <p:cNvSpPr>
                <a:spLocks noGrp="1" noRot="1" noChangeAspect="1" noMove="1" noResize="1" noEditPoints="1" noAdjustHandles="1" noChangeArrowheads="1" noChangeShapeType="1" noTextEdit="1"/>
              </p:cNvSpPr>
              <p:nvPr>
                <p:ph sz="quarter" idx="11"/>
              </p:nvPr>
            </p:nvSpPr>
            <p:spPr>
              <a:xfrm>
                <a:off x="6504352" y="236945"/>
                <a:ext cx="5022578" cy="4654550"/>
              </a:xfrm>
              <a:blipFill>
                <a:blip r:embed="rId6"/>
                <a:stretch>
                  <a:fillRect l="-3762" t="-3277"/>
                </a:stretch>
              </a:blipFill>
            </p:spPr>
            <p:txBody>
              <a:bodyPr/>
              <a:lstStyle/>
              <a:p>
                <a:r>
                  <a:rPr lang="en-GB">
                    <a:noFill/>
                  </a:rPr>
                  <a:t> </a:t>
                </a:r>
              </a:p>
            </p:txBody>
          </p:sp>
        </mc:Fallback>
      </mc:AlternateContent>
      <p:pic>
        <p:nvPicPr>
          <p:cNvPr id="15" name="Picture 14"/>
          <p:cNvPicPr/>
          <p:nvPr/>
        </p:nvPicPr>
        <p:blipFill>
          <a:blip r:embed="rId7" cstate="print"/>
          <a:stretch>
            <a:fillRect/>
          </a:stretch>
        </p:blipFill>
        <p:spPr>
          <a:xfrm>
            <a:off x="4620318" y="236945"/>
            <a:ext cx="1334539" cy="6165034"/>
          </a:xfrm>
          <a:prstGeom prst="rect">
            <a:avLst/>
          </a:prstGeom>
        </p:spPr>
      </p:pic>
      <p:cxnSp>
        <p:nvCxnSpPr>
          <p:cNvPr id="17" name="Straight Connector 16"/>
          <p:cNvCxnSpPr/>
          <p:nvPr/>
        </p:nvCxnSpPr>
        <p:spPr>
          <a:xfrm>
            <a:off x="759084" y="2174875"/>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03387" y="2151224"/>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85090" y="2195512"/>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522524" y="2151224"/>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50979" y="2195512"/>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67523" y="2163924"/>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51218" y="2195512"/>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938829" y="2174875"/>
            <a:ext cx="435234" cy="1650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4070823" y="2512056"/>
            <a:ext cx="1101012" cy="4881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21" name="Right Arrow 20"/>
          <p:cNvSpPr/>
          <p:nvPr/>
        </p:nvSpPr>
        <p:spPr>
          <a:xfrm>
            <a:off x="4070823" y="1421673"/>
            <a:ext cx="1101012" cy="4881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805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3.54167E-6 -1.85185E-6 L -0.00404 0.16088 " pathEditMode="relative" rAng="0" ptsTypes="AA">
                                      <p:cBhvr>
                                        <p:cTn id="18" dur="2000" fill="hold"/>
                                        <p:tgtEl>
                                          <p:spTgt spid="31"/>
                                        </p:tgtEl>
                                        <p:attrNameLst>
                                          <p:attrName>ppt_x</p:attrName>
                                          <p:attrName>ppt_y</p:attrName>
                                        </p:attrNameLst>
                                      </p:cBhvr>
                                      <p:rCtr x="-208" y="803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3.54167E-6 -4.07407E-6 L 0.0052 0.27917 " pathEditMode="relative" rAng="0" ptsTypes="AA">
                                      <p:cBhvr>
                                        <p:cTn id="62" dur="2000" fill="hold"/>
                                        <p:tgtEl>
                                          <p:spTgt spid="21"/>
                                        </p:tgtEl>
                                        <p:attrNameLst>
                                          <p:attrName>ppt_x</p:attrName>
                                          <p:attrName>ppt_y</p:attrName>
                                        </p:attrNameLst>
                                      </p:cBhvr>
                                      <p:rCtr x="260" y="1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31" grpId="0" animBg="1"/>
      <p:bldP spid="31" grpId="1" animBg="1"/>
      <p:bldP spid="31" grpId="2"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Placeholder 7"/>
              <p:cNvSpPr>
                <a:spLocks noGrp="1"/>
              </p:cNvSpPr>
              <p:nvPr>
                <p:ph type="body" sz="quarter" idx="10"/>
              </p:nvPr>
            </p:nvSpPr>
            <p:spPr/>
            <p:txBody>
              <a:bodyPr/>
              <a:lstStyle/>
              <a:p>
                <a:r>
                  <a:rPr lang="en-GB" sz="3600" dirty="0"/>
                  <a:t>Work out </a:t>
                </a:r>
                <a14:m>
                  <m:oMath xmlns:m="http://schemas.openxmlformats.org/officeDocument/2006/math">
                    <m:r>
                      <a:rPr lang="en-GB" sz="3600" b="1" i="0" smtClean="0">
                        <a:latin typeface="Cambria Math" panose="02040503050406030204" pitchFamily="18" charset="0"/>
                      </a:rPr>
                      <m:t>−</m:t>
                    </m:r>
                    <m:r>
                      <a:rPr lang="en-GB" sz="3600" b="1" i="1" smtClean="0">
                        <a:latin typeface="Cambria Math" panose="02040503050406030204" pitchFamily="18" charset="0"/>
                      </a:rPr>
                      <m:t>𝟐</m:t>
                    </m:r>
                    <m:r>
                      <a:rPr lang="en-GB" sz="3600" b="1" i="1" smtClean="0">
                        <a:latin typeface="Cambria Math" panose="02040503050406030204" pitchFamily="18" charset="0"/>
                      </a:rPr>
                      <m:t>+−</m:t>
                    </m:r>
                    <m:r>
                      <a:rPr lang="en-GB" sz="3600" b="1" i="1" smtClean="0">
                        <a:latin typeface="Cambria Math" panose="02040503050406030204" pitchFamily="18" charset="0"/>
                      </a:rPr>
                      <m:t>𝟒</m:t>
                    </m:r>
                  </m:oMath>
                </a14:m>
                <a:endParaRPr lang="en-GB" sz="3600"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0"/>
              </p:nvPr>
            </p:nvSpPr>
            <p:spPr>
              <a:blipFill>
                <a:blip r:embed="rId3"/>
                <a:stretch>
                  <a:fillRect l="-1727" t="-20325" b="-89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 Placeholder 7"/>
              <p:cNvSpPr>
                <a:spLocks noGrp="1"/>
              </p:cNvSpPr>
              <p:nvPr>
                <p:ph sz="quarter" idx="11"/>
              </p:nvPr>
            </p:nvSpPr>
            <p:spPr>
              <a:xfrm>
                <a:off x="6581454" y="304515"/>
                <a:ext cx="4636407" cy="4654550"/>
              </a:xfrm>
            </p:spPr>
            <p:txBody>
              <a:bodyPr/>
              <a:lstStyle/>
              <a:p>
                <a:pPr marL="0" indent="0">
                  <a:buNone/>
                </a:pPr>
                <a:r>
                  <a:rPr lang="en-GB" sz="3600" dirty="0"/>
                  <a:t>Work out </a:t>
                </a:r>
                <a14:m>
                  <m:oMath xmlns:m="http://schemas.openxmlformats.org/officeDocument/2006/math">
                    <m:r>
                      <a:rPr lang="en-GB" sz="3600" b="1" i="1" smtClean="0">
                        <a:latin typeface="Cambria Math" panose="02040503050406030204" pitchFamily="18" charset="0"/>
                      </a:rPr>
                      <m:t>−</m:t>
                    </m:r>
                    <m:r>
                      <a:rPr lang="en-GB" sz="3600" b="1" i="1" smtClean="0">
                        <a:latin typeface="Cambria Math" panose="02040503050406030204" pitchFamily="18" charset="0"/>
                      </a:rPr>
                      <m:t>𝟑</m:t>
                    </m:r>
                    <m:r>
                      <a:rPr lang="en-GB" sz="3600" b="1" i="1" smtClean="0">
                        <a:latin typeface="Cambria Math" panose="02040503050406030204" pitchFamily="18" charset="0"/>
                      </a:rPr>
                      <m:t>+−</m:t>
                    </m:r>
                    <m:r>
                      <a:rPr lang="en-GB" sz="3600" b="1" i="1" smtClean="0">
                        <a:latin typeface="Cambria Math" panose="02040503050406030204" pitchFamily="18" charset="0"/>
                      </a:rPr>
                      <m:t>𝟔</m:t>
                    </m:r>
                  </m:oMath>
                </a14:m>
                <a:endParaRPr lang="en-GB" sz="3600" dirty="0"/>
              </a:p>
            </p:txBody>
          </p:sp>
        </mc:Choice>
        <mc:Fallback xmlns="">
          <p:sp>
            <p:nvSpPr>
              <p:cNvPr id="22" name="Text Placeholder 7"/>
              <p:cNvSpPr>
                <a:spLocks noGrp="1" noRot="1" noChangeAspect="1" noMove="1" noResize="1" noEditPoints="1" noAdjustHandles="1" noChangeArrowheads="1" noChangeShapeType="1" noTextEdit="1"/>
              </p:cNvSpPr>
              <p:nvPr>
                <p:ph sz="quarter" idx="11"/>
              </p:nvPr>
            </p:nvSpPr>
            <p:spPr>
              <a:xfrm>
                <a:off x="6581454" y="304515"/>
                <a:ext cx="4636407" cy="4654550"/>
              </a:xfrm>
              <a:blipFill>
                <a:blip r:embed="rId4"/>
                <a:stretch>
                  <a:fillRect l="-4079" t="-3277"/>
                </a:stretch>
              </a:blipFill>
            </p:spPr>
            <p:txBody>
              <a:bodyPr/>
              <a:lstStyle/>
              <a:p>
                <a:r>
                  <a:rPr lang="en-GB">
                    <a:noFill/>
                  </a:rPr>
                  <a:t> </a:t>
                </a:r>
              </a:p>
            </p:txBody>
          </p:sp>
        </mc:Fallback>
      </mc:AlternateContent>
      <p:pic>
        <p:nvPicPr>
          <p:cNvPr id="15" name="Picture 14"/>
          <p:cNvPicPr/>
          <p:nvPr/>
        </p:nvPicPr>
        <p:blipFill>
          <a:blip r:embed="rId5" cstate="print"/>
          <a:stretch>
            <a:fillRect/>
          </a:stretch>
        </p:blipFill>
        <p:spPr>
          <a:xfrm>
            <a:off x="4620318" y="236945"/>
            <a:ext cx="1334539" cy="6165034"/>
          </a:xfrm>
          <a:prstGeom prst="rect">
            <a:avLst/>
          </a:prstGeom>
        </p:spPr>
      </p:pic>
      <p:sp>
        <p:nvSpPr>
          <p:cNvPr id="20" name="Right Arrow 19"/>
          <p:cNvSpPr/>
          <p:nvPr/>
        </p:nvSpPr>
        <p:spPr>
          <a:xfrm>
            <a:off x="4082041" y="3625846"/>
            <a:ext cx="1101012" cy="4881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pic>
        <p:nvPicPr>
          <p:cNvPr id="3" name="Picture 2"/>
          <p:cNvPicPr>
            <a:picLocks noChangeAspect="1"/>
          </p:cNvPicPr>
          <p:nvPr/>
        </p:nvPicPr>
        <p:blipFill>
          <a:blip r:embed="rId6"/>
          <a:stretch>
            <a:fillRect/>
          </a:stretch>
        </p:blipFill>
        <p:spPr>
          <a:xfrm>
            <a:off x="531283" y="2562224"/>
            <a:ext cx="2771775" cy="1514475"/>
          </a:xfrm>
          <a:prstGeom prst="rect">
            <a:avLst/>
          </a:prstGeom>
        </p:spPr>
      </p:pic>
      <p:pic>
        <p:nvPicPr>
          <p:cNvPr id="4" name="Picture 3"/>
          <p:cNvPicPr>
            <a:picLocks noChangeAspect="1"/>
          </p:cNvPicPr>
          <p:nvPr/>
        </p:nvPicPr>
        <p:blipFill>
          <a:blip r:embed="rId7"/>
          <a:stretch>
            <a:fillRect/>
          </a:stretch>
        </p:blipFill>
        <p:spPr>
          <a:xfrm>
            <a:off x="6194429" y="2415767"/>
            <a:ext cx="4114800" cy="1647825"/>
          </a:xfrm>
          <a:prstGeom prst="rect">
            <a:avLst/>
          </a:prstGeom>
        </p:spPr>
      </p:pic>
      <p:sp>
        <p:nvSpPr>
          <p:cNvPr id="21" name="Right Arrow 20"/>
          <p:cNvSpPr/>
          <p:nvPr/>
        </p:nvSpPr>
        <p:spPr>
          <a:xfrm>
            <a:off x="4082041" y="3869924"/>
            <a:ext cx="1101012" cy="4881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8031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2.08333E-6 -3.7037E-7 L -0.00104 0.15532 " pathEditMode="relative" rAng="0" ptsTypes="AA">
                                      <p:cBhvr>
                                        <p:cTn id="14" dur="2000" fill="hold"/>
                                        <p:tgtEl>
                                          <p:spTgt spid="20"/>
                                        </p:tgtEl>
                                        <p:attrNameLst>
                                          <p:attrName>ppt_x</p:attrName>
                                          <p:attrName>ppt_y</p:attrName>
                                        </p:attrNameLst>
                                      </p:cBhvr>
                                      <p:rCtr x="-52" y="7755"/>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08333E-6 1.48148E-6 L -0.00104 0.23634 " pathEditMode="relative" rAng="0" ptsTypes="AA">
                                      <p:cBhvr>
                                        <p:cTn id="30" dur="2000" fill="hold"/>
                                        <p:tgtEl>
                                          <p:spTgt spid="21"/>
                                        </p:tgtEl>
                                        <p:attrNameLst>
                                          <p:attrName>ppt_x</p:attrName>
                                          <p:attrName>ppt_y</p:attrName>
                                        </p:attrNameLst>
                                      </p:cBhvr>
                                      <p:rCtr x="-52" y="1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0" grpId="0" animBg="1"/>
      <p:bldP spid="20" grpId="1" animBg="1"/>
      <p:bldP spid="21" grpId="0" animBg="1"/>
      <p:bldP spid="21" grpId="1" animBg="1"/>
    </p:bldLst>
  </p:timing>
</p:sld>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5.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6.xml><?xml version="1.0" encoding="utf-8"?>
<a:theme xmlns:a="http://schemas.openxmlformats.org/drawingml/2006/main" name="2_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7.xml><?xml version="1.0" encoding="utf-8"?>
<a:theme xmlns:a="http://schemas.openxmlformats.org/drawingml/2006/main" name="4_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33E681555A24EB640E2F457804B4A" ma:contentTypeVersion="12" ma:contentTypeDescription="Create a new document." ma:contentTypeScope="" ma:versionID="3cfc2fa717e9280455fca5f34f9ba0dc">
  <xsd:schema xmlns:xsd="http://www.w3.org/2001/XMLSchema" xmlns:xs="http://www.w3.org/2001/XMLSchema" xmlns:p="http://schemas.microsoft.com/office/2006/metadata/properties" xmlns:ns2="fb7a2003-0315-41bc-bd38-b77e66acb2c1" xmlns:ns3="c34981fb-8cad-4b7c-8773-8fc5569c72dd" targetNamespace="http://schemas.microsoft.com/office/2006/metadata/properties" ma:root="true" ma:fieldsID="b39623575e2a31d2a90f69b3cea9c87c" ns2:_="" ns3:_="">
    <xsd:import namespace="fb7a2003-0315-41bc-bd38-b77e66acb2c1"/>
    <xsd:import namespace="c34981fb-8cad-4b7c-8773-8fc5569c72d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2003-0315-41bc-bd38-b77e66acb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7b46c6c-0cea-4743-9a8e-ff0155dd11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981fb-8cad-4b7c-8773-8fc5569c72d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789d4d1-c1f7-49b0-b28e-ba9ec3192991}" ma:internalName="TaxCatchAll" ma:showField="CatchAllData" ma:web="c34981fb-8cad-4b7c-8773-8fc5569c72dd">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7a2003-0315-41bc-bd38-b77e66acb2c1">
      <Terms xmlns="http://schemas.microsoft.com/office/infopath/2007/PartnerControls"/>
    </lcf76f155ced4ddcb4097134ff3c332f>
    <TaxCatchAll xmlns="c34981fb-8cad-4b7c-8773-8fc5569c72dd"/>
  </documentManagement>
</p:properties>
</file>

<file path=customXml/itemProps1.xml><?xml version="1.0" encoding="utf-8"?>
<ds:datastoreItem xmlns:ds="http://schemas.openxmlformats.org/officeDocument/2006/customXml" ds:itemID="{BBBB5B9A-5357-4659-924D-A82C4BEB6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a2003-0315-41bc-bd38-b77e66acb2c1"/>
    <ds:schemaRef ds:uri="c34981fb-8cad-4b7c-8773-8fc5569c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5A6249-CED8-42EA-B153-D30F3B62E777}">
  <ds:schemaRefs>
    <ds:schemaRef ds:uri="http://schemas.microsoft.com/sharepoint/v3/contenttype/forms"/>
  </ds:schemaRefs>
</ds:datastoreItem>
</file>

<file path=customXml/itemProps3.xml><?xml version="1.0" encoding="utf-8"?>
<ds:datastoreItem xmlns:ds="http://schemas.openxmlformats.org/officeDocument/2006/customXml" ds:itemID="{61382DF8-9C03-469D-ACA2-B88BF3FCB9AA}">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fb7a2003-0315-41bc-bd38-b77e66acb2c1"/>
    <ds:schemaRef ds:uri="http://schemas.openxmlformats.org/package/2006/metadata/core-properties"/>
    <ds:schemaRef ds:uri="c34981fb-8cad-4b7c-8773-8fc5569c72d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New theme</Template>
  <TotalTime>5890</TotalTime>
  <Words>1669</Words>
  <Application>Microsoft Office PowerPoint</Application>
  <PresentationFormat>Widescreen</PresentationFormat>
  <Paragraphs>377</Paragraphs>
  <Slides>19</Slides>
  <Notes>14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19</vt:i4>
      </vt:variant>
    </vt:vector>
  </HeadingPairs>
  <TitlesOfParts>
    <vt:vector size="37" baseType="lpstr">
      <vt:lpstr>Algerian</vt:lpstr>
      <vt:lpstr>Aptos</vt:lpstr>
      <vt:lpstr>Arial</vt:lpstr>
      <vt:lpstr>Arial Rounded MT Bold</vt:lpstr>
      <vt:lpstr>Calibri</vt:lpstr>
      <vt:lpstr>Calibri Light</vt:lpstr>
      <vt:lpstr>Cambria Math</vt:lpstr>
      <vt:lpstr>Comic Sans MS</vt:lpstr>
      <vt:lpstr>Courier New</vt:lpstr>
      <vt:lpstr>Lato</vt:lpstr>
      <vt:lpstr>Source Sans Pro</vt:lpstr>
      <vt:lpstr>New theme</vt:lpstr>
      <vt:lpstr>ALT Assessment</vt:lpstr>
      <vt:lpstr>ALT Teacher Information</vt:lpstr>
      <vt:lpstr>1_New theme</vt:lpstr>
      <vt:lpstr>ALT</vt:lpstr>
      <vt:lpstr>2_New theme</vt:lpstr>
      <vt:lpstr>4_New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Mrs Y Lee - NES Staff</cp:lastModifiedBy>
  <cp:revision>72</cp:revision>
  <dcterms:created xsi:type="dcterms:W3CDTF">2023-08-27T10:20:23Z</dcterms:created>
  <dcterms:modified xsi:type="dcterms:W3CDTF">2025-02-14T14:08:03Z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0x010100BF333E681555A24EB640E2F457804B4A</vt:lpwstr>
  </property>
</Properties>
</file>