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Lst>
  <p:sldIdLst>
    <p:sldId id="256" r:id="rId4"/>
    <p:sldId id="276" r:id="rId5"/>
    <p:sldId id="277" r:id="rId6"/>
    <p:sldId id="292" r:id="rId7"/>
    <p:sldId id="268" r:id="rId8"/>
    <p:sldId id="279" r:id="rId9"/>
    <p:sldId id="280" r:id="rId10"/>
    <p:sldId id="289" r:id="rId11"/>
    <p:sldId id="282" r:id="rId12"/>
    <p:sldId id="283" r:id="rId13"/>
    <p:sldId id="290" r:id="rId14"/>
    <p:sldId id="291" r:id="rId15"/>
    <p:sldId id="286" r:id="rId16"/>
    <p:sldId id="28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35607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GB"/>
              <a:t>Click to 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5876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9095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8557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706209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7943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F5F015A7-1DCF-49A4-B492-A408529B24D0}"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787CC-F6A5-418D-84DA-80192FB10909}" type="slidenum">
              <a:rPr lang="en-GB" smtClean="0"/>
              <a:t>‹#›</a:t>
            </a:fld>
            <a:endParaRPr lang="en-GB"/>
          </a:p>
        </p:txBody>
      </p:sp>
    </p:spTree>
    <p:extLst>
      <p:ext uri="{BB962C8B-B14F-4D97-AF65-F5344CB8AC3E}">
        <p14:creationId xmlns:p14="http://schemas.microsoft.com/office/powerpoint/2010/main" val="203249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8B3BF0-B5B1-4925-A21A-6993F33061B3}" type="slidenum">
              <a:rPr lang="en-US" altLang="en-US"/>
              <a:pPr>
                <a:defRPr/>
              </a:pPr>
              <a:t>‹#›</a:t>
            </a:fld>
            <a:endParaRPr lang="en-US" altLang="en-US"/>
          </a:p>
        </p:txBody>
      </p:sp>
    </p:spTree>
    <p:extLst>
      <p:ext uri="{BB962C8B-B14F-4D97-AF65-F5344CB8AC3E}">
        <p14:creationId xmlns:p14="http://schemas.microsoft.com/office/powerpoint/2010/main" val="288435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86208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78779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8826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5698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49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GB"/>
              <a:t>Click to 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9233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1368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7655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9889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8449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9944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99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1"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34642718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0874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8.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 Id="rId9" Type="http://schemas.openxmlformats.org/officeDocument/2006/relationships/image" Target="../media/image27.tm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4.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6.xml"/><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7.xml"/><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8.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A080FD-BF52-4501-21F6-8A80D78C8A17}"/>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4467EC2A-DA3F-940C-B69F-99D66D6197A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8007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5428" y="893184"/>
            <a:ext cx="4181145" cy="523220"/>
          </a:xfrm>
          <a:prstGeom prst="rect">
            <a:avLst/>
          </a:prstGeom>
          <a:noFill/>
        </p:spPr>
        <p:txBody>
          <a:bodyPr wrap="none" rtlCol="0">
            <a:spAutoFit/>
          </a:bodyPr>
          <a:lstStyle/>
          <a:p>
            <a:r>
              <a:rPr lang="en-GB" sz="2800" dirty="0">
                <a:latin typeface="Euphemia" panose="020B0503040102020104" pitchFamily="34" charset="0"/>
              </a:rPr>
              <a:t>PAUSE… Progress check</a:t>
            </a:r>
          </a:p>
        </p:txBody>
      </p:sp>
      <p:grpSp>
        <p:nvGrpSpPr>
          <p:cNvPr id="5" name="Group 4"/>
          <p:cNvGrpSpPr/>
          <p:nvPr/>
        </p:nvGrpSpPr>
        <p:grpSpPr>
          <a:xfrm>
            <a:off x="1631504" y="1633755"/>
            <a:ext cx="8855852" cy="4606468"/>
            <a:chOff x="107504" y="1633755"/>
            <a:chExt cx="8855852" cy="4606468"/>
          </a:xfrm>
        </p:grpSpPr>
        <p:sp>
          <p:nvSpPr>
            <p:cNvPr id="27" name="TextBox 26"/>
            <p:cNvSpPr txBox="1"/>
            <p:nvPr/>
          </p:nvSpPr>
          <p:spPr>
            <a:xfrm>
              <a:off x="1061440" y="5778558"/>
              <a:ext cx="7799764" cy="461665"/>
            </a:xfrm>
            <a:prstGeom prst="rect">
              <a:avLst/>
            </a:prstGeom>
            <a:noFill/>
          </p:spPr>
          <p:txBody>
            <a:bodyPr wrap="none" rtlCol="0">
              <a:spAutoFit/>
            </a:bodyPr>
            <a:lstStyle/>
            <a:p>
              <a:r>
                <a:rPr lang="en-GB" sz="2400" dirty="0">
                  <a:latin typeface="Euphemia" panose="020B0503040102020104" pitchFamily="34" charset="0"/>
                </a:rPr>
                <a:t>Cut and stick these worksheets onto your poster too. </a:t>
              </a:r>
            </a:p>
          </p:txBody>
        </p:sp>
        <p:grpSp>
          <p:nvGrpSpPr>
            <p:cNvPr id="3" name="Group 2"/>
            <p:cNvGrpSpPr/>
            <p:nvPr/>
          </p:nvGrpSpPr>
          <p:grpSpPr>
            <a:xfrm>
              <a:off x="107504" y="1633755"/>
              <a:ext cx="8855852" cy="4045507"/>
              <a:chOff x="107504" y="1633755"/>
              <a:chExt cx="8855852" cy="4045507"/>
            </a:xfrm>
          </p:grpSpPr>
          <p:grpSp>
            <p:nvGrpSpPr>
              <p:cNvPr id="4" name="Group 3"/>
              <p:cNvGrpSpPr/>
              <p:nvPr/>
            </p:nvGrpSpPr>
            <p:grpSpPr>
              <a:xfrm>
                <a:off x="107504" y="1633755"/>
                <a:ext cx="6350136" cy="4045507"/>
                <a:chOff x="238267" y="1520755"/>
                <a:chExt cx="6350136" cy="4045507"/>
              </a:xfrm>
            </p:grpSpPr>
            <p:sp>
              <p:nvSpPr>
                <p:cNvPr id="25" name="TextBox 24"/>
                <p:cNvSpPr txBox="1"/>
                <p:nvPr/>
              </p:nvSpPr>
              <p:spPr>
                <a:xfrm>
                  <a:off x="238267" y="1520755"/>
                  <a:ext cx="3540969" cy="461665"/>
                </a:xfrm>
                <a:prstGeom prst="rect">
                  <a:avLst/>
                </a:prstGeom>
                <a:noFill/>
              </p:spPr>
              <p:txBody>
                <a:bodyPr wrap="none" rtlCol="0">
                  <a:spAutoFit/>
                </a:bodyPr>
                <a:lstStyle/>
                <a:p>
                  <a:r>
                    <a:rPr lang="en-GB" sz="2400" dirty="0">
                      <a:latin typeface="Euphemia" panose="020B0503040102020104" pitchFamily="34" charset="0"/>
                    </a:rPr>
                    <a:t>Further tips to help you:</a:t>
                  </a:r>
                </a:p>
              </p:txBody>
            </p:sp>
            <p:sp>
              <p:nvSpPr>
                <p:cNvPr id="26" name="TextBox 25"/>
                <p:cNvSpPr txBox="1"/>
                <p:nvPr/>
              </p:nvSpPr>
              <p:spPr>
                <a:xfrm>
                  <a:off x="238267" y="1955458"/>
                  <a:ext cx="6350136" cy="461665"/>
                </a:xfrm>
                <a:prstGeom prst="rect">
                  <a:avLst/>
                </a:prstGeom>
                <a:noFill/>
              </p:spPr>
              <p:txBody>
                <a:bodyPr wrap="none" rtlCol="0">
                  <a:spAutoFit/>
                </a:bodyPr>
                <a:lstStyle/>
                <a:p>
                  <a:r>
                    <a:rPr lang="en-GB" sz="2400" dirty="0">
                      <a:solidFill>
                        <a:srgbClr val="7030A0"/>
                      </a:solidFill>
                      <a:latin typeface="Euphemia" panose="020B0503040102020104" pitchFamily="34" charset="0"/>
                    </a:rPr>
                    <a:t>Tip #1: Complete these simple worksheets</a:t>
                  </a:r>
                </a:p>
              </p:txBody>
            </p:sp>
            <p:pic>
              <p:nvPicPr>
                <p:cNvPr id="28" name="Picture 27" descr="Screen Clipping"/>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28990" y="2498717"/>
                  <a:ext cx="4283509" cy="3067545"/>
                </a:xfrm>
                <a:prstGeom prst="rect">
                  <a:avLst/>
                </a:prstGeom>
              </p:spPr>
            </p:pic>
          </p:grpSp>
          <p:pic>
            <p:nvPicPr>
              <p:cNvPr id="29" name="Picture 28" descr="Screen Clipping"/>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572000" y="2611717"/>
                <a:ext cx="4391356" cy="3067545"/>
              </a:xfrm>
              <a:prstGeom prst="rect">
                <a:avLst/>
              </a:prstGeom>
            </p:spPr>
          </p:pic>
        </p:grpSp>
      </p:grpSp>
      <p:sp>
        <p:nvSpPr>
          <p:cNvPr id="12" name="TextBox 11"/>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38320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5594" y="1044581"/>
            <a:ext cx="2440092" cy="646331"/>
          </a:xfrm>
          <a:prstGeom prst="rect">
            <a:avLst/>
          </a:prstGeom>
          <a:noFill/>
        </p:spPr>
        <p:txBody>
          <a:bodyPr wrap="none" rtlCol="0">
            <a:spAutoFit/>
          </a:bodyPr>
          <a:lstStyle/>
          <a:p>
            <a:r>
              <a:rPr lang="en-GB" sz="3600" dirty="0">
                <a:latin typeface="Euphemia" panose="020B0503040102020104" pitchFamily="34" charset="0"/>
              </a:rPr>
              <a:t>Continue…</a:t>
            </a:r>
          </a:p>
        </p:txBody>
      </p:sp>
      <p:sp>
        <p:nvSpPr>
          <p:cNvPr id="8" name="TextBox 7"/>
          <p:cNvSpPr txBox="1"/>
          <p:nvPr/>
        </p:nvSpPr>
        <p:spPr>
          <a:xfrm>
            <a:off x="1651557" y="1816019"/>
            <a:ext cx="4187621" cy="461665"/>
          </a:xfrm>
          <a:prstGeom prst="rect">
            <a:avLst/>
          </a:prstGeom>
          <a:noFill/>
        </p:spPr>
        <p:txBody>
          <a:bodyPr wrap="none" rtlCol="0">
            <a:spAutoFit/>
          </a:bodyPr>
          <a:lstStyle/>
          <a:p>
            <a:r>
              <a:rPr lang="en-GB" sz="2400" dirty="0">
                <a:latin typeface="Euphemia" panose="020B0503040102020104" pitchFamily="34" charset="0"/>
              </a:rPr>
              <a:t>What you should have done:</a:t>
            </a:r>
            <a:endParaRPr lang="en-GB" dirty="0">
              <a:latin typeface="Euphemia" panose="020B0503040102020104" pitchFamily="34" charset="0"/>
            </a:endParaRPr>
          </a:p>
        </p:txBody>
      </p:sp>
      <p:grpSp>
        <p:nvGrpSpPr>
          <p:cNvPr id="22" name="Group 21"/>
          <p:cNvGrpSpPr/>
          <p:nvPr/>
        </p:nvGrpSpPr>
        <p:grpSpPr>
          <a:xfrm>
            <a:off x="1490329" y="1982613"/>
            <a:ext cx="8083882" cy="2432457"/>
            <a:chOff x="282015" y="737494"/>
            <a:chExt cx="8083882" cy="2432457"/>
          </a:xfrm>
        </p:grpSpPr>
        <p:pic>
          <p:nvPicPr>
            <p:cNvPr id="7" name="Picture 6" descr="Screen Clipping"/>
            <p:cNvPicPr>
              <a:picLocks noChangeAspect="1"/>
            </p:cNvPicPr>
            <p:nvPr/>
          </p:nvPicPr>
          <p:blipFill>
            <a:blip r:embed="rId3" cstate="print">
              <a:clrChange>
                <a:clrFrom>
                  <a:srgbClr val="FEFEFE"/>
                </a:clrFrom>
                <a:clrTo>
                  <a:srgbClr val="FEFEFE">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77412" y="737494"/>
              <a:ext cx="1788485" cy="2432457"/>
            </a:xfrm>
            <a:prstGeom prst="rect">
              <a:avLst/>
            </a:prstGeom>
          </p:spPr>
        </p:pic>
        <p:sp>
          <p:nvSpPr>
            <p:cNvPr id="10" name="TextBox 9"/>
            <p:cNvSpPr txBox="1"/>
            <p:nvPr/>
          </p:nvSpPr>
          <p:spPr>
            <a:xfrm>
              <a:off x="282015" y="1215963"/>
              <a:ext cx="5419432" cy="830997"/>
            </a:xfrm>
            <a:prstGeom prst="rect">
              <a:avLst/>
            </a:prstGeom>
            <a:noFill/>
          </p:spPr>
          <p:txBody>
            <a:bodyPr wrap="none" rtlCol="0">
              <a:spAutoFit/>
            </a:bodyPr>
            <a:lstStyle/>
            <a:p>
              <a:r>
                <a:rPr lang="en-GB" sz="2400" dirty="0">
                  <a:latin typeface="Euphemia" panose="020B0503040102020104" pitchFamily="34" charset="0"/>
                </a:rPr>
                <a:t>Step 1. Cut and sort statements into:</a:t>
              </a:r>
            </a:p>
            <a:p>
              <a:r>
                <a:rPr lang="en-GB" sz="2400" dirty="0">
                  <a:latin typeface="Euphemia" panose="020B0503040102020104" pitchFamily="34" charset="0"/>
                </a:rPr>
                <a:t>	Always, Sometimes, Never true</a:t>
              </a:r>
              <a:endParaRPr lang="en-GB" dirty="0">
                <a:latin typeface="Euphemia" panose="020B0503040102020104" pitchFamily="34" charset="0"/>
              </a:endParaRPr>
            </a:p>
          </p:txBody>
        </p:sp>
      </p:grpSp>
      <p:grpSp>
        <p:nvGrpSpPr>
          <p:cNvPr id="23" name="Group 22"/>
          <p:cNvGrpSpPr/>
          <p:nvPr/>
        </p:nvGrpSpPr>
        <p:grpSpPr>
          <a:xfrm>
            <a:off x="1806016" y="4021276"/>
            <a:ext cx="8637769" cy="2626187"/>
            <a:chOff x="282015" y="2780027"/>
            <a:chExt cx="8637769" cy="2626187"/>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3524" y="3826618"/>
              <a:ext cx="2896260" cy="15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2015" y="2780027"/>
              <a:ext cx="5402889" cy="461665"/>
            </a:xfrm>
            <a:prstGeom prst="rect">
              <a:avLst/>
            </a:prstGeom>
            <a:noFill/>
          </p:spPr>
          <p:txBody>
            <a:bodyPr wrap="none" rtlCol="0">
              <a:spAutoFit/>
            </a:bodyPr>
            <a:lstStyle/>
            <a:p>
              <a:r>
                <a:rPr lang="en-GB" sz="2400" dirty="0">
                  <a:latin typeface="Euphemia" panose="020B0503040102020104" pitchFamily="34" charset="0"/>
                </a:rPr>
                <a:t>Step 2. Create poster explaining </a:t>
              </a:r>
              <a:r>
                <a:rPr lang="en-GB" sz="2400" i="1" dirty="0">
                  <a:latin typeface="Euphemia" panose="020B0503040102020104" pitchFamily="34" charset="0"/>
                </a:rPr>
                <a:t>why</a:t>
              </a:r>
              <a:r>
                <a:rPr lang="en-GB" sz="2400" dirty="0">
                  <a:latin typeface="Euphemia" panose="020B0503040102020104" pitchFamily="34" charset="0"/>
                </a:rPr>
                <a:t>.</a:t>
              </a:r>
              <a:endParaRPr lang="en-GB" dirty="0">
                <a:latin typeface="Euphemia" panose="020B0503040102020104" pitchFamily="34" charset="0"/>
              </a:endParaRPr>
            </a:p>
          </p:txBody>
        </p:sp>
      </p:grpSp>
      <p:grpSp>
        <p:nvGrpSpPr>
          <p:cNvPr id="21" name="Group 20"/>
          <p:cNvGrpSpPr/>
          <p:nvPr/>
        </p:nvGrpSpPr>
        <p:grpSpPr>
          <a:xfrm>
            <a:off x="2298318" y="4509121"/>
            <a:ext cx="5407762" cy="632651"/>
            <a:chOff x="489318" y="3470839"/>
            <a:chExt cx="5407762" cy="632651"/>
          </a:xfrm>
        </p:grpSpPr>
        <p:sp>
          <p:nvSpPr>
            <p:cNvPr id="13" name="TextBox 12"/>
            <p:cNvSpPr txBox="1"/>
            <p:nvPr/>
          </p:nvSpPr>
          <p:spPr>
            <a:xfrm>
              <a:off x="489318" y="3470839"/>
              <a:ext cx="2165914" cy="369332"/>
            </a:xfrm>
            <a:prstGeom prst="rect">
              <a:avLst/>
            </a:prstGeom>
            <a:noFill/>
          </p:spPr>
          <p:txBody>
            <a:bodyPr wrap="none" rtlCol="0">
              <a:spAutoFit/>
            </a:bodyPr>
            <a:lstStyle/>
            <a:p>
              <a:r>
                <a:rPr lang="en-GB" dirty="0">
                  <a:latin typeface="Euphemia" panose="020B0503040102020104" pitchFamily="34" charset="0"/>
                </a:rPr>
                <a:t>If it’s ALWAYS true:</a:t>
              </a:r>
              <a:endParaRPr lang="en-GB" sz="1400" dirty="0">
                <a:latin typeface="Euphemia" panose="020B0503040102020104" pitchFamily="34" charset="0"/>
              </a:endParaRPr>
            </a:p>
          </p:txBody>
        </p:sp>
        <p:sp>
          <p:nvSpPr>
            <p:cNvPr id="14" name="TextBox 13"/>
            <p:cNvSpPr txBox="1"/>
            <p:nvPr/>
          </p:nvSpPr>
          <p:spPr>
            <a:xfrm>
              <a:off x="1140778" y="3734158"/>
              <a:ext cx="4756302" cy="369332"/>
            </a:xfrm>
            <a:prstGeom prst="rect">
              <a:avLst/>
            </a:prstGeom>
            <a:noFill/>
          </p:spPr>
          <p:txBody>
            <a:bodyPr wrap="none" rtlCol="0">
              <a:spAutoFit/>
            </a:bodyPr>
            <a:lstStyle/>
            <a:p>
              <a:r>
                <a:rPr lang="en-GB" dirty="0">
                  <a:latin typeface="Euphemia" panose="020B0503040102020104" pitchFamily="34" charset="0"/>
                </a:rPr>
                <a:t>Give a </a:t>
              </a:r>
              <a:r>
                <a:rPr lang="en-GB" i="1" dirty="0">
                  <a:latin typeface="Euphemia" panose="020B0503040102020104" pitchFamily="34" charset="0"/>
                </a:rPr>
                <a:t>variety</a:t>
              </a:r>
              <a:r>
                <a:rPr lang="en-GB" dirty="0">
                  <a:latin typeface="Euphemia" panose="020B0503040102020104" pitchFamily="34" charset="0"/>
                </a:rPr>
                <a:t> of examples showing it’s true</a:t>
              </a:r>
              <a:endParaRPr lang="en-GB" sz="1400" dirty="0">
                <a:latin typeface="Euphemia" panose="020B0503040102020104" pitchFamily="34" charset="0"/>
              </a:endParaRPr>
            </a:p>
          </p:txBody>
        </p:sp>
      </p:grpSp>
      <p:grpSp>
        <p:nvGrpSpPr>
          <p:cNvPr id="5" name="Group 4"/>
          <p:cNvGrpSpPr/>
          <p:nvPr/>
        </p:nvGrpSpPr>
        <p:grpSpPr>
          <a:xfrm>
            <a:off x="2298319" y="5194132"/>
            <a:ext cx="4121087" cy="920663"/>
            <a:chOff x="489318" y="4139115"/>
            <a:chExt cx="4121087" cy="920663"/>
          </a:xfrm>
        </p:grpSpPr>
        <p:sp>
          <p:nvSpPr>
            <p:cNvPr id="16" name="TextBox 15"/>
            <p:cNvSpPr txBox="1"/>
            <p:nvPr/>
          </p:nvSpPr>
          <p:spPr>
            <a:xfrm>
              <a:off x="489318" y="4139115"/>
              <a:ext cx="2544223" cy="369332"/>
            </a:xfrm>
            <a:prstGeom prst="rect">
              <a:avLst/>
            </a:prstGeom>
            <a:noFill/>
          </p:spPr>
          <p:txBody>
            <a:bodyPr wrap="none" rtlCol="0">
              <a:spAutoFit/>
            </a:bodyPr>
            <a:lstStyle/>
            <a:p>
              <a:r>
                <a:rPr lang="en-GB" dirty="0">
                  <a:latin typeface="Euphemia" panose="020B0503040102020104" pitchFamily="34" charset="0"/>
                </a:rPr>
                <a:t>If it’s SOMETIMES true:</a:t>
              </a:r>
              <a:endParaRPr lang="en-GB" sz="1400" dirty="0">
                <a:latin typeface="Euphemia" panose="020B0503040102020104" pitchFamily="34" charset="0"/>
              </a:endParaRPr>
            </a:p>
          </p:txBody>
        </p:sp>
        <p:sp>
          <p:nvSpPr>
            <p:cNvPr id="17" name="TextBox 16"/>
            <p:cNvSpPr txBox="1"/>
            <p:nvPr/>
          </p:nvSpPr>
          <p:spPr>
            <a:xfrm>
              <a:off x="1140778" y="4413447"/>
              <a:ext cx="3469627" cy="646331"/>
            </a:xfrm>
            <a:prstGeom prst="rect">
              <a:avLst/>
            </a:prstGeom>
            <a:noFill/>
          </p:spPr>
          <p:txBody>
            <a:bodyPr wrap="square" rtlCol="0">
              <a:spAutoFit/>
            </a:bodyPr>
            <a:lstStyle/>
            <a:p>
              <a:r>
                <a:rPr lang="en-GB" dirty="0">
                  <a:latin typeface="Euphemia" panose="020B0503040102020104" pitchFamily="34" charset="0"/>
                </a:rPr>
                <a:t>Give examples of true and false.</a:t>
              </a:r>
              <a:endParaRPr lang="en-GB" sz="1400" dirty="0">
                <a:latin typeface="Euphemia" panose="020B0503040102020104" pitchFamily="34" charset="0"/>
              </a:endParaRPr>
            </a:p>
          </p:txBody>
        </p:sp>
      </p:grpSp>
      <p:grpSp>
        <p:nvGrpSpPr>
          <p:cNvPr id="3" name="Group 2"/>
          <p:cNvGrpSpPr/>
          <p:nvPr/>
        </p:nvGrpSpPr>
        <p:grpSpPr>
          <a:xfrm>
            <a:off x="2305352" y="6081588"/>
            <a:ext cx="4420759" cy="636372"/>
            <a:chOff x="516211" y="4851873"/>
            <a:chExt cx="3866169" cy="636372"/>
          </a:xfrm>
        </p:grpSpPr>
        <p:sp>
          <p:nvSpPr>
            <p:cNvPr id="19" name="TextBox 18"/>
            <p:cNvSpPr txBox="1"/>
            <p:nvPr/>
          </p:nvSpPr>
          <p:spPr>
            <a:xfrm>
              <a:off x="516211" y="4851873"/>
              <a:ext cx="1725969" cy="369332"/>
            </a:xfrm>
            <a:prstGeom prst="rect">
              <a:avLst/>
            </a:prstGeom>
            <a:noFill/>
          </p:spPr>
          <p:txBody>
            <a:bodyPr wrap="none" rtlCol="0">
              <a:spAutoFit/>
            </a:bodyPr>
            <a:lstStyle/>
            <a:p>
              <a:r>
                <a:rPr lang="en-GB" dirty="0">
                  <a:latin typeface="Euphemia" panose="020B0503040102020104" pitchFamily="34" charset="0"/>
                </a:rPr>
                <a:t>If it’s NEVER true:</a:t>
              </a:r>
              <a:endParaRPr lang="en-GB" sz="1400" dirty="0">
                <a:latin typeface="Euphemia" panose="020B0503040102020104" pitchFamily="34" charset="0"/>
              </a:endParaRPr>
            </a:p>
          </p:txBody>
        </p:sp>
        <p:sp>
          <p:nvSpPr>
            <p:cNvPr id="20" name="TextBox 19"/>
            <p:cNvSpPr txBox="1"/>
            <p:nvPr/>
          </p:nvSpPr>
          <p:spPr>
            <a:xfrm>
              <a:off x="1141163" y="5118913"/>
              <a:ext cx="3241217" cy="369332"/>
            </a:xfrm>
            <a:prstGeom prst="rect">
              <a:avLst/>
            </a:prstGeom>
            <a:noFill/>
          </p:spPr>
          <p:txBody>
            <a:bodyPr wrap="square" rtlCol="0">
              <a:spAutoFit/>
            </a:bodyPr>
            <a:lstStyle/>
            <a:p>
              <a:r>
                <a:rPr lang="en-GB" dirty="0">
                  <a:latin typeface="Euphemia" panose="020B0503040102020104" pitchFamily="34" charset="0"/>
                </a:rPr>
                <a:t>Explain why it CANNOT be true.</a:t>
              </a:r>
              <a:endParaRPr lang="en-GB" sz="1400" dirty="0">
                <a:latin typeface="Euphemia" panose="020B0503040102020104" pitchFamily="34" charset="0"/>
              </a:endParaRPr>
            </a:p>
          </p:txBody>
        </p:sp>
      </p:grpSp>
      <p:sp>
        <p:nvSpPr>
          <p:cNvPr id="25" name="TextBox 24"/>
          <p:cNvSpPr txBox="1"/>
          <p:nvPr/>
        </p:nvSpPr>
        <p:spPr>
          <a:xfrm>
            <a:off x="1600786" y="3538494"/>
            <a:ext cx="4603504" cy="461665"/>
          </a:xfrm>
          <a:prstGeom prst="rect">
            <a:avLst/>
          </a:prstGeom>
          <a:noFill/>
        </p:spPr>
        <p:txBody>
          <a:bodyPr wrap="none" rtlCol="0">
            <a:spAutoFit/>
          </a:bodyPr>
          <a:lstStyle/>
          <a:p>
            <a:r>
              <a:rPr lang="en-GB" sz="2400" dirty="0">
                <a:latin typeface="Euphemia" panose="020B0503040102020104" pitchFamily="34" charset="0"/>
              </a:rPr>
              <a:t>What you should be doing now:</a:t>
            </a:r>
            <a:endParaRPr lang="en-GB" dirty="0">
              <a:latin typeface="Euphemia" panose="020B0503040102020104" pitchFamily="34" charset="0"/>
            </a:endParaRPr>
          </a:p>
        </p:txBody>
      </p:sp>
      <p:sp>
        <p:nvSpPr>
          <p:cNvPr id="26" name="TextBox 25"/>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92383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50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15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nodeType="afterEffect">
                                  <p:stCondLst>
                                    <p:cond delay="150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31505" y="1633755"/>
            <a:ext cx="7786683" cy="896368"/>
            <a:chOff x="238267" y="1520755"/>
            <a:chExt cx="7786683" cy="896368"/>
          </a:xfrm>
        </p:grpSpPr>
        <p:sp>
          <p:nvSpPr>
            <p:cNvPr id="25" name="TextBox 24"/>
            <p:cNvSpPr txBox="1"/>
            <p:nvPr/>
          </p:nvSpPr>
          <p:spPr>
            <a:xfrm>
              <a:off x="238267" y="1520755"/>
              <a:ext cx="3540969" cy="461665"/>
            </a:xfrm>
            <a:prstGeom prst="rect">
              <a:avLst/>
            </a:prstGeom>
            <a:noFill/>
          </p:spPr>
          <p:txBody>
            <a:bodyPr wrap="none" rtlCol="0">
              <a:spAutoFit/>
            </a:bodyPr>
            <a:lstStyle/>
            <a:p>
              <a:r>
                <a:rPr lang="en-GB" sz="2400" dirty="0">
                  <a:latin typeface="Euphemia" panose="020B0503040102020104" pitchFamily="34" charset="0"/>
                </a:rPr>
                <a:t>Further tips to help you:</a:t>
              </a:r>
            </a:p>
          </p:txBody>
        </p:sp>
        <p:sp>
          <p:nvSpPr>
            <p:cNvPr id="26" name="TextBox 25"/>
            <p:cNvSpPr txBox="1"/>
            <p:nvPr/>
          </p:nvSpPr>
          <p:spPr>
            <a:xfrm>
              <a:off x="238267" y="1955458"/>
              <a:ext cx="7786683" cy="461665"/>
            </a:xfrm>
            <a:prstGeom prst="rect">
              <a:avLst/>
            </a:prstGeom>
            <a:noFill/>
          </p:spPr>
          <p:txBody>
            <a:bodyPr wrap="none" rtlCol="0">
              <a:spAutoFit/>
            </a:bodyPr>
            <a:lstStyle/>
            <a:p>
              <a:r>
                <a:rPr lang="en-GB" sz="2400" dirty="0">
                  <a:solidFill>
                    <a:srgbClr val="7030A0"/>
                  </a:solidFill>
                  <a:latin typeface="Euphemia" panose="020B0503040102020104" pitchFamily="34" charset="0"/>
                </a:rPr>
                <a:t>Tip #2: Use a calculator to help check your answers. </a:t>
              </a:r>
            </a:p>
          </p:txBody>
        </p:sp>
      </p:grpSp>
      <p:grpSp>
        <p:nvGrpSpPr>
          <p:cNvPr id="12" name="Group 11"/>
          <p:cNvGrpSpPr/>
          <p:nvPr/>
        </p:nvGrpSpPr>
        <p:grpSpPr>
          <a:xfrm>
            <a:off x="2351585" y="2724866"/>
            <a:ext cx="8041831" cy="1306572"/>
            <a:chOff x="1319390" y="2699210"/>
            <a:chExt cx="8041831" cy="1306572"/>
          </a:xfrm>
        </p:grpSpPr>
        <p:sp>
          <p:nvSpPr>
            <p:cNvPr id="14" name="TextBox 13"/>
            <p:cNvSpPr txBox="1"/>
            <p:nvPr/>
          </p:nvSpPr>
          <p:spPr>
            <a:xfrm>
              <a:off x="1319390" y="2943882"/>
              <a:ext cx="2943853" cy="707886"/>
            </a:xfrm>
            <a:prstGeom prst="rect">
              <a:avLst/>
            </a:prstGeom>
            <a:noFill/>
          </p:spPr>
          <p:txBody>
            <a:bodyPr wrap="square" rtlCol="0">
              <a:spAutoFit/>
            </a:bodyPr>
            <a:lstStyle/>
            <a:p>
              <a:r>
                <a:rPr lang="en-GB" sz="4000" dirty="0">
                  <a:latin typeface="Euphemia" panose="020B0503040102020104" pitchFamily="34" charset="0"/>
                </a:rPr>
                <a:t>(-5) + (+7)</a:t>
              </a:r>
            </a:p>
          </p:txBody>
        </p:sp>
        <p:grpSp>
          <p:nvGrpSpPr>
            <p:cNvPr id="15" name="Group 14"/>
            <p:cNvGrpSpPr/>
            <p:nvPr/>
          </p:nvGrpSpPr>
          <p:grpSpPr>
            <a:xfrm>
              <a:off x="4846542" y="2699210"/>
              <a:ext cx="4514679" cy="1306572"/>
              <a:chOff x="4846542" y="2699210"/>
              <a:chExt cx="4514679" cy="1306572"/>
            </a:xfrm>
          </p:grpSpPr>
          <p:pic>
            <p:nvPicPr>
              <p:cNvPr id="16" name="Picture 15" descr="Screen Clippi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846542" y="3431477"/>
                <a:ext cx="680098" cy="574305"/>
              </a:xfrm>
              <a:prstGeom prst="rect">
                <a:avLst/>
              </a:prstGeom>
            </p:spPr>
          </p:pic>
          <p:pic>
            <p:nvPicPr>
              <p:cNvPr id="17" name="Picture 16" descr="Screen Clippi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854099" y="2699210"/>
                <a:ext cx="664985" cy="559192"/>
              </a:xfrm>
              <a:prstGeom prst="rect">
                <a:avLst/>
              </a:prstGeom>
            </p:spPr>
          </p:pic>
          <p:sp>
            <p:nvSpPr>
              <p:cNvPr id="18" name="TextBox 17"/>
              <p:cNvSpPr txBox="1"/>
              <p:nvPr/>
            </p:nvSpPr>
            <p:spPr>
              <a:xfrm>
                <a:off x="5653411" y="2747973"/>
                <a:ext cx="2864759" cy="461665"/>
              </a:xfrm>
              <a:prstGeom prst="rect">
                <a:avLst/>
              </a:prstGeom>
              <a:noFill/>
            </p:spPr>
            <p:txBody>
              <a:bodyPr wrap="none" rtlCol="0">
                <a:spAutoFit/>
              </a:bodyPr>
              <a:lstStyle/>
              <a:p>
                <a:r>
                  <a:rPr lang="en-GB" sz="2400" dirty="0">
                    <a:latin typeface="Euphemia" panose="020B0503040102020104" pitchFamily="34" charset="0"/>
                  </a:rPr>
                  <a:t>Subtraction button</a:t>
                </a:r>
                <a:r>
                  <a:rPr lang="en-GB" dirty="0">
                    <a:latin typeface="Euphemia" panose="020B0503040102020104" pitchFamily="34" charset="0"/>
                  </a:rPr>
                  <a:t>.</a:t>
                </a:r>
              </a:p>
            </p:txBody>
          </p:sp>
          <p:sp>
            <p:nvSpPr>
              <p:cNvPr id="19" name="TextBox 18"/>
              <p:cNvSpPr txBox="1"/>
              <p:nvPr/>
            </p:nvSpPr>
            <p:spPr>
              <a:xfrm>
                <a:off x="5653411" y="3487796"/>
                <a:ext cx="3707810" cy="461665"/>
              </a:xfrm>
              <a:prstGeom prst="rect">
                <a:avLst/>
              </a:prstGeom>
              <a:noFill/>
            </p:spPr>
            <p:txBody>
              <a:bodyPr wrap="none" rtlCol="0">
                <a:spAutoFit/>
              </a:bodyPr>
              <a:lstStyle/>
              <a:p>
                <a:r>
                  <a:rPr lang="en-GB" sz="2400" dirty="0">
                    <a:latin typeface="Euphemia" panose="020B0503040102020104" pitchFamily="34" charset="0"/>
                  </a:rPr>
                  <a:t>Positive/Negative button</a:t>
                </a:r>
                <a:r>
                  <a:rPr lang="en-GB" dirty="0">
                    <a:latin typeface="Euphemia" panose="020B0503040102020104" pitchFamily="34" charset="0"/>
                  </a:rPr>
                  <a:t>.</a:t>
                </a:r>
              </a:p>
            </p:txBody>
          </p:sp>
        </p:grpSp>
      </p:grpSp>
      <p:sp>
        <p:nvSpPr>
          <p:cNvPr id="20" name="TextBox 19"/>
          <p:cNvSpPr txBox="1"/>
          <p:nvPr/>
        </p:nvSpPr>
        <p:spPr>
          <a:xfrm>
            <a:off x="1631504" y="4673993"/>
            <a:ext cx="3259803" cy="461665"/>
          </a:xfrm>
          <a:prstGeom prst="rect">
            <a:avLst/>
          </a:prstGeom>
          <a:noFill/>
        </p:spPr>
        <p:txBody>
          <a:bodyPr wrap="none" rtlCol="0">
            <a:spAutoFit/>
          </a:bodyPr>
          <a:lstStyle/>
          <a:p>
            <a:r>
              <a:rPr lang="en-GB" sz="2400" dirty="0">
                <a:latin typeface="Euphemia" panose="020B0503040102020104" pitchFamily="34" charset="0"/>
              </a:rPr>
              <a:t>Type in calculator as: </a:t>
            </a:r>
            <a:endParaRPr lang="en-GB" dirty="0">
              <a:latin typeface="Euphemia" panose="020B0503040102020104" pitchFamily="34" charset="0"/>
            </a:endParaRPr>
          </a:p>
        </p:txBody>
      </p:sp>
      <p:pic>
        <p:nvPicPr>
          <p:cNvPr id="21" name="Picture 2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252" y="5063892"/>
            <a:ext cx="707399" cy="1163278"/>
          </a:xfrm>
          <a:prstGeom prst="rect">
            <a:avLst/>
          </a:prstGeom>
        </p:spPr>
      </p:pic>
      <p:pic>
        <p:nvPicPr>
          <p:cNvPr id="22" name="Picture 2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8852" y="5394011"/>
            <a:ext cx="723119" cy="550199"/>
          </a:xfrm>
          <a:prstGeom prst="rect">
            <a:avLst/>
          </a:prstGeom>
        </p:spPr>
      </p:pic>
      <p:pic>
        <p:nvPicPr>
          <p:cNvPr id="23" name="Picture 2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801" y="5401871"/>
            <a:ext cx="691679" cy="534479"/>
          </a:xfrm>
          <a:prstGeom prst="rect">
            <a:avLst/>
          </a:prstGeom>
        </p:spPr>
      </p:pic>
      <p:grpSp>
        <p:nvGrpSpPr>
          <p:cNvPr id="24" name="Group 23"/>
          <p:cNvGrpSpPr/>
          <p:nvPr/>
        </p:nvGrpSpPr>
        <p:grpSpPr>
          <a:xfrm>
            <a:off x="3431421" y="5370432"/>
            <a:ext cx="1413831" cy="597359"/>
            <a:chOff x="2052034" y="5834491"/>
            <a:chExt cx="1413831" cy="597359"/>
          </a:xfrm>
        </p:grpSpPr>
        <p:pic>
          <p:nvPicPr>
            <p:cNvPr id="30" name="Picture 2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4186" y="5842351"/>
              <a:ext cx="691679" cy="534479"/>
            </a:xfrm>
            <a:prstGeom prst="rect">
              <a:avLst/>
            </a:prstGeom>
          </p:spPr>
        </p:pic>
        <p:pic>
          <p:nvPicPr>
            <p:cNvPr id="31" name="Picture 3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2034" y="5834491"/>
              <a:ext cx="675959" cy="597359"/>
            </a:xfrm>
            <a:prstGeom prst="rect">
              <a:avLst/>
            </a:prstGeom>
          </p:spPr>
        </p:pic>
      </p:grpSp>
      <p:sp>
        <p:nvSpPr>
          <p:cNvPr id="32" name="TextBox 31"/>
          <p:cNvSpPr txBox="1"/>
          <p:nvPr/>
        </p:nvSpPr>
        <p:spPr>
          <a:xfrm>
            <a:off x="2717959" y="3920058"/>
            <a:ext cx="2943853" cy="707886"/>
          </a:xfrm>
          <a:prstGeom prst="rect">
            <a:avLst/>
          </a:prstGeom>
          <a:noFill/>
        </p:spPr>
        <p:txBody>
          <a:bodyPr wrap="square" rtlCol="0">
            <a:spAutoFit/>
          </a:bodyPr>
          <a:lstStyle/>
          <a:p>
            <a:r>
              <a:rPr lang="en-GB" sz="4000" dirty="0">
                <a:latin typeface="Euphemia" panose="020B0503040102020104" pitchFamily="34" charset="0"/>
              </a:rPr>
              <a:t>-5 + +7 =</a:t>
            </a:r>
          </a:p>
        </p:txBody>
      </p:sp>
      <p:sp>
        <p:nvSpPr>
          <p:cNvPr id="27" name="TextBox 26"/>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
        <p:nvSpPr>
          <p:cNvPr id="28" name="TextBox 27"/>
          <p:cNvSpPr txBox="1"/>
          <p:nvPr/>
        </p:nvSpPr>
        <p:spPr>
          <a:xfrm>
            <a:off x="4005428" y="893184"/>
            <a:ext cx="4181145" cy="523220"/>
          </a:xfrm>
          <a:prstGeom prst="rect">
            <a:avLst/>
          </a:prstGeom>
          <a:noFill/>
        </p:spPr>
        <p:txBody>
          <a:bodyPr wrap="none" rtlCol="0">
            <a:spAutoFit/>
          </a:bodyPr>
          <a:lstStyle/>
          <a:p>
            <a:r>
              <a:rPr lang="en-GB" sz="2800" dirty="0">
                <a:latin typeface="Euphemia" panose="020B0503040102020104" pitchFamily="34" charset="0"/>
              </a:rPr>
              <a:t>PAUSE… Progress check</a:t>
            </a:r>
          </a:p>
        </p:txBody>
      </p:sp>
    </p:spTree>
    <p:custDataLst>
      <p:tags r:id="rId1"/>
    </p:custDataLst>
    <p:extLst>
      <p:ext uri="{BB962C8B-B14F-4D97-AF65-F5344CB8AC3E}">
        <p14:creationId xmlns:p14="http://schemas.microsoft.com/office/powerpoint/2010/main" val="28346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5237" y="107032"/>
            <a:ext cx="4851072" cy="646331"/>
          </a:xfrm>
          <a:prstGeom prst="rect">
            <a:avLst/>
          </a:prstGeom>
          <a:noFill/>
        </p:spPr>
        <p:txBody>
          <a:bodyPr wrap="none" rtlCol="0">
            <a:spAutoFit/>
          </a:bodyPr>
          <a:lstStyle/>
          <a:p>
            <a:r>
              <a:rPr lang="en-GB" sz="3600" dirty="0">
                <a:latin typeface="Euphemia" panose="020B0503040102020104" pitchFamily="34" charset="0"/>
              </a:rPr>
              <a:t>Check that you have…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747" y="2706393"/>
            <a:ext cx="2896260" cy="15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03513" y="1397193"/>
            <a:ext cx="5587235" cy="461665"/>
          </a:xfrm>
          <a:prstGeom prst="rect">
            <a:avLst/>
          </a:prstGeom>
          <a:noFill/>
        </p:spPr>
        <p:txBody>
          <a:bodyPr wrap="none" rtlCol="0">
            <a:spAutoFit/>
          </a:bodyPr>
          <a:lstStyle/>
          <a:p>
            <a:r>
              <a:rPr lang="en-GB" sz="2400" dirty="0">
                <a:latin typeface="Euphemia" panose="020B0503040102020104" pitchFamily="34" charset="0"/>
              </a:rPr>
              <a:t>Step 2. Created poster explaining </a:t>
            </a:r>
            <a:r>
              <a:rPr lang="en-GB" sz="2400" i="1" dirty="0">
                <a:latin typeface="Euphemia" panose="020B0503040102020104" pitchFamily="34" charset="0"/>
              </a:rPr>
              <a:t>why</a:t>
            </a:r>
            <a:r>
              <a:rPr lang="en-GB" sz="2400" dirty="0">
                <a:latin typeface="Euphemia" panose="020B0503040102020104" pitchFamily="34" charset="0"/>
              </a:rPr>
              <a:t>.</a:t>
            </a:r>
            <a:endParaRPr lang="en-GB" dirty="0">
              <a:latin typeface="Euphemia" panose="020B0503040102020104" pitchFamily="34" charset="0"/>
            </a:endParaRPr>
          </a:p>
        </p:txBody>
      </p:sp>
      <p:grpSp>
        <p:nvGrpSpPr>
          <p:cNvPr id="21" name="Group 20"/>
          <p:cNvGrpSpPr/>
          <p:nvPr/>
        </p:nvGrpSpPr>
        <p:grpSpPr>
          <a:xfrm>
            <a:off x="2217788" y="1930868"/>
            <a:ext cx="5407762" cy="632651"/>
            <a:chOff x="489318" y="3470839"/>
            <a:chExt cx="5407762" cy="632651"/>
          </a:xfrm>
        </p:grpSpPr>
        <p:sp>
          <p:nvSpPr>
            <p:cNvPr id="13" name="TextBox 12"/>
            <p:cNvSpPr txBox="1"/>
            <p:nvPr/>
          </p:nvSpPr>
          <p:spPr>
            <a:xfrm>
              <a:off x="489318" y="3470839"/>
              <a:ext cx="2165914" cy="369332"/>
            </a:xfrm>
            <a:prstGeom prst="rect">
              <a:avLst/>
            </a:prstGeom>
            <a:noFill/>
          </p:spPr>
          <p:txBody>
            <a:bodyPr wrap="none" rtlCol="0">
              <a:spAutoFit/>
            </a:bodyPr>
            <a:lstStyle/>
            <a:p>
              <a:r>
                <a:rPr lang="en-GB" dirty="0">
                  <a:latin typeface="Euphemia" panose="020B0503040102020104" pitchFamily="34" charset="0"/>
                </a:rPr>
                <a:t>If it’s ALWAYS true:</a:t>
              </a:r>
              <a:endParaRPr lang="en-GB" sz="1400" dirty="0">
                <a:latin typeface="Euphemia" panose="020B0503040102020104" pitchFamily="34" charset="0"/>
              </a:endParaRPr>
            </a:p>
          </p:txBody>
        </p:sp>
        <p:sp>
          <p:nvSpPr>
            <p:cNvPr id="14" name="TextBox 13"/>
            <p:cNvSpPr txBox="1"/>
            <p:nvPr/>
          </p:nvSpPr>
          <p:spPr>
            <a:xfrm>
              <a:off x="1140778" y="3734158"/>
              <a:ext cx="4756302" cy="369332"/>
            </a:xfrm>
            <a:prstGeom prst="rect">
              <a:avLst/>
            </a:prstGeom>
            <a:noFill/>
          </p:spPr>
          <p:txBody>
            <a:bodyPr wrap="none" rtlCol="0">
              <a:spAutoFit/>
            </a:bodyPr>
            <a:lstStyle/>
            <a:p>
              <a:r>
                <a:rPr lang="en-GB" dirty="0">
                  <a:latin typeface="Euphemia" panose="020B0503040102020104" pitchFamily="34" charset="0"/>
                </a:rPr>
                <a:t>Give a </a:t>
              </a:r>
              <a:r>
                <a:rPr lang="en-GB" i="1" dirty="0">
                  <a:latin typeface="Euphemia" panose="020B0503040102020104" pitchFamily="34" charset="0"/>
                </a:rPr>
                <a:t>variety</a:t>
              </a:r>
              <a:r>
                <a:rPr lang="en-GB" dirty="0">
                  <a:latin typeface="Euphemia" panose="020B0503040102020104" pitchFamily="34" charset="0"/>
                </a:rPr>
                <a:t> of examples showing it’s true</a:t>
              </a:r>
              <a:endParaRPr lang="en-GB" sz="1400" dirty="0">
                <a:latin typeface="Euphemia" panose="020B0503040102020104" pitchFamily="34" charset="0"/>
              </a:endParaRPr>
            </a:p>
          </p:txBody>
        </p:sp>
      </p:grpSp>
      <p:grpSp>
        <p:nvGrpSpPr>
          <p:cNvPr id="5" name="Group 4"/>
          <p:cNvGrpSpPr/>
          <p:nvPr/>
        </p:nvGrpSpPr>
        <p:grpSpPr>
          <a:xfrm>
            <a:off x="2217788" y="2615878"/>
            <a:ext cx="4382268" cy="643664"/>
            <a:chOff x="489318" y="4139115"/>
            <a:chExt cx="4382268" cy="643664"/>
          </a:xfrm>
        </p:grpSpPr>
        <p:sp>
          <p:nvSpPr>
            <p:cNvPr id="16" name="TextBox 15"/>
            <p:cNvSpPr txBox="1"/>
            <p:nvPr/>
          </p:nvSpPr>
          <p:spPr>
            <a:xfrm>
              <a:off x="489318" y="4139115"/>
              <a:ext cx="2544223" cy="369332"/>
            </a:xfrm>
            <a:prstGeom prst="rect">
              <a:avLst/>
            </a:prstGeom>
            <a:noFill/>
          </p:spPr>
          <p:txBody>
            <a:bodyPr wrap="none" rtlCol="0">
              <a:spAutoFit/>
            </a:bodyPr>
            <a:lstStyle/>
            <a:p>
              <a:r>
                <a:rPr lang="en-GB" dirty="0">
                  <a:latin typeface="Euphemia" panose="020B0503040102020104" pitchFamily="34" charset="0"/>
                </a:rPr>
                <a:t>If it’s SOMETIMES true:</a:t>
              </a:r>
              <a:endParaRPr lang="en-GB" sz="1400" dirty="0">
                <a:latin typeface="Euphemia" panose="020B0503040102020104" pitchFamily="34" charset="0"/>
              </a:endParaRPr>
            </a:p>
          </p:txBody>
        </p:sp>
        <p:sp>
          <p:nvSpPr>
            <p:cNvPr id="17" name="TextBox 16"/>
            <p:cNvSpPr txBox="1"/>
            <p:nvPr/>
          </p:nvSpPr>
          <p:spPr>
            <a:xfrm>
              <a:off x="1140778" y="4413447"/>
              <a:ext cx="3730808" cy="369332"/>
            </a:xfrm>
            <a:prstGeom prst="rect">
              <a:avLst/>
            </a:prstGeom>
            <a:noFill/>
          </p:spPr>
          <p:txBody>
            <a:bodyPr wrap="square" rtlCol="0">
              <a:spAutoFit/>
            </a:bodyPr>
            <a:lstStyle/>
            <a:p>
              <a:r>
                <a:rPr lang="en-GB" dirty="0">
                  <a:latin typeface="Euphemia" panose="020B0503040102020104" pitchFamily="34" charset="0"/>
                </a:rPr>
                <a:t>Give examples of true and false.</a:t>
              </a:r>
              <a:endParaRPr lang="en-GB" sz="1400" dirty="0">
                <a:latin typeface="Euphemia" panose="020B0503040102020104" pitchFamily="34" charset="0"/>
              </a:endParaRPr>
            </a:p>
          </p:txBody>
        </p:sp>
      </p:grpSp>
      <p:grpSp>
        <p:nvGrpSpPr>
          <p:cNvPr id="3" name="Group 2"/>
          <p:cNvGrpSpPr/>
          <p:nvPr/>
        </p:nvGrpSpPr>
        <p:grpSpPr>
          <a:xfrm>
            <a:off x="2217788" y="3392442"/>
            <a:ext cx="4627838" cy="636372"/>
            <a:chOff x="516211" y="4851873"/>
            <a:chExt cx="3866169" cy="636372"/>
          </a:xfrm>
        </p:grpSpPr>
        <p:sp>
          <p:nvSpPr>
            <p:cNvPr id="19" name="TextBox 18"/>
            <p:cNvSpPr txBox="1"/>
            <p:nvPr/>
          </p:nvSpPr>
          <p:spPr>
            <a:xfrm>
              <a:off x="516211" y="4851873"/>
              <a:ext cx="1648738" cy="369332"/>
            </a:xfrm>
            <a:prstGeom prst="rect">
              <a:avLst/>
            </a:prstGeom>
            <a:noFill/>
          </p:spPr>
          <p:txBody>
            <a:bodyPr wrap="none" rtlCol="0">
              <a:spAutoFit/>
            </a:bodyPr>
            <a:lstStyle/>
            <a:p>
              <a:r>
                <a:rPr lang="en-GB" dirty="0">
                  <a:latin typeface="Euphemia" panose="020B0503040102020104" pitchFamily="34" charset="0"/>
                </a:rPr>
                <a:t>If it’s NEVER true:</a:t>
              </a:r>
              <a:endParaRPr lang="en-GB" sz="1400" dirty="0">
                <a:latin typeface="Euphemia" panose="020B0503040102020104" pitchFamily="34" charset="0"/>
              </a:endParaRPr>
            </a:p>
          </p:txBody>
        </p:sp>
        <p:sp>
          <p:nvSpPr>
            <p:cNvPr id="20" name="TextBox 19"/>
            <p:cNvSpPr txBox="1"/>
            <p:nvPr/>
          </p:nvSpPr>
          <p:spPr>
            <a:xfrm>
              <a:off x="1141163" y="5118913"/>
              <a:ext cx="3241217" cy="369332"/>
            </a:xfrm>
            <a:prstGeom prst="rect">
              <a:avLst/>
            </a:prstGeom>
            <a:noFill/>
          </p:spPr>
          <p:txBody>
            <a:bodyPr wrap="square" rtlCol="0">
              <a:spAutoFit/>
            </a:bodyPr>
            <a:lstStyle/>
            <a:p>
              <a:r>
                <a:rPr lang="en-GB" dirty="0">
                  <a:latin typeface="Euphemia" panose="020B0503040102020104" pitchFamily="34" charset="0"/>
                </a:rPr>
                <a:t>Explain why it </a:t>
              </a:r>
              <a:r>
                <a:rPr lang="en-GB" b="1" dirty="0">
                  <a:latin typeface="Euphemia" panose="020B0503040102020104" pitchFamily="34" charset="0"/>
                </a:rPr>
                <a:t>CANNOT </a:t>
              </a:r>
              <a:r>
                <a:rPr lang="en-GB" dirty="0">
                  <a:latin typeface="Euphemia" panose="020B0503040102020104" pitchFamily="34" charset="0"/>
                </a:rPr>
                <a:t>be true.</a:t>
              </a:r>
              <a:endParaRPr lang="en-GB" sz="1400" dirty="0">
                <a:latin typeface="Euphemia" panose="020B0503040102020104" pitchFamily="34" charset="0"/>
              </a:endParaRPr>
            </a:p>
          </p:txBody>
        </p:sp>
      </p:grpSp>
      <p:sp>
        <p:nvSpPr>
          <p:cNvPr id="18" name="Cloud Callout 17"/>
          <p:cNvSpPr/>
          <p:nvPr/>
        </p:nvSpPr>
        <p:spPr>
          <a:xfrm>
            <a:off x="5126309" y="4650674"/>
            <a:ext cx="5328592" cy="2081042"/>
          </a:xfrm>
          <a:prstGeom prst="cloudCallout">
            <a:avLst>
              <a:gd name="adj1" fmla="val 27171"/>
              <a:gd name="adj2" fmla="val 41939"/>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Euphemia" panose="020B0503040102020104" pitchFamily="34" charset="0"/>
              </a:rPr>
              <a:t>Given examples of lots of types of numbers…large/small/zero/decimals…</a:t>
            </a:r>
          </a:p>
        </p:txBody>
      </p:sp>
      <p:cxnSp>
        <p:nvCxnSpPr>
          <p:cNvPr id="8" name="Straight Arrow Connector 7"/>
          <p:cNvCxnSpPr/>
          <p:nvPr/>
        </p:nvCxnSpPr>
        <p:spPr>
          <a:xfrm flipV="1">
            <a:off x="4244821" y="3955566"/>
            <a:ext cx="517190" cy="8086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loud Callout 23"/>
          <p:cNvSpPr/>
          <p:nvPr/>
        </p:nvSpPr>
        <p:spPr>
          <a:xfrm>
            <a:off x="7464152" y="816462"/>
            <a:ext cx="2887340" cy="1658040"/>
          </a:xfrm>
          <a:prstGeom prst="cloudCallout">
            <a:avLst>
              <a:gd name="adj1" fmla="val 27171"/>
              <a:gd name="adj2" fmla="val 41939"/>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Euphemia" panose="020B0503040102020104" pitchFamily="34" charset="0"/>
              </a:rPr>
              <a:t>Written your names on your poster</a:t>
            </a:r>
          </a:p>
        </p:txBody>
      </p:sp>
      <p:sp>
        <p:nvSpPr>
          <p:cNvPr id="4" name="Cloud Callout 3"/>
          <p:cNvSpPr/>
          <p:nvPr/>
        </p:nvSpPr>
        <p:spPr>
          <a:xfrm>
            <a:off x="2448387" y="4457799"/>
            <a:ext cx="2363189" cy="1270659"/>
          </a:xfrm>
          <a:prstGeom prst="cloudCallout">
            <a:avLst>
              <a:gd name="adj1" fmla="val 27356"/>
              <a:gd name="adj2" fmla="val 41004"/>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Euphemia" panose="020B0503040102020104" pitchFamily="34" charset="0"/>
              </a:rPr>
              <a:t>Done this?</a:t>
            </a:r>
          </a:p>
        </p:txBody>
      </p:sp>
    </p:spTree>
    <p:custDataLst>
      <p:tags r:id="rId1"/>
    </p:custDataLst>
    <p:extLst>
      <p:ext uri="{BB962C8B-B14F-4D97-AF65-F5344CB8AC3E}">
        <p14:creationId xmlns:p14="http://schemas.microsoft.com/office/powerpoint/2010/main" val="30355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24"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71057" y="2276873"/>
            <a:ext cx="7557390" cy="584775"/>
          </a:xfrm>
          <a:prstGeom prst="rect">
            <a:avLst/>
          </a:prstGeom>
          <a:noFill/>
        </p:spPr>
        <p:txBody>
          <a:bodyPr wrap="none" rtlCol="0">
            <a:spAutoFit/>
          </a:bodyPr>
          <a:lstStyle/>
          <a:p>
            <a:r>
              <a:rPr lang="en-GB" sz="3200" dirty="0">
                <a:latin typeface="Euphemia" panose="020B0503040102020104" pitchFamily="34" charset="0"/>
              </a:rPr>
              <a:t>Quickly &amp; neatly clear up all equipment</a:t>
            </a:r>
          </a:p>
        </p:txBody>
      </p:sp>
      <p:sp>
        <p:nvSpPr>
          <p:cNvPr id="5" name="TextBox 4"/>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428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1544" y="1844824"/>
            <a:ext cx="2915816" cy="1569660"/>
          </a:xfrm>
          <a:prstGeom prst="rect">
            <a:avLst/>
          </a:prstGeom>
          <a:noFill/>
        </p:spPr>
        <p:txBody>
          <a:bodyPr wrap="square" rtlCol="0">
            <a:spAutoFit/>
          </a:bodyPr>
          <a:lstStyle/>
          <a:p>
            <a:pPr algn="ctr"/>
            <a:r>
              <a:rPr lang="en-GB" sz="3200" dirty="0">
                <a:latin typeface="Euphemia" panose="020B0503040102020104" pitchFamily="34" charset="0"/>
              </a:rPr>
              <a:t>So, which </a:t>
            </a:r>
            <a:r>
              <a:rPr lang="en-GB" sz="3200" dirty="0">
                <a:solidFill>
                  <a:srgbClr val="FF0000"/>
                </a:solidFill>
                <a:latin typeface="Euphemia" panose="020B0503040102020104" pitchFamily="34" charset="0"/>
              </a:rPr>
              <a:t>statements are ALWAYS</a:t>
            </a:r>
            <a:r>
              <a:rPr lang="en-GB" sz="3200" dirty="0">
                <a:latin typeface="Euphemia" panose="020B0503040102020104" pitchFamily="34" charset="0"/>
              </a:rPr>
              <a:t> true?</a:t>
            </a:r>
          </a:p>
        </p:txBody>
      </p:sp>
      <p:pic>
        <p:nvPicPr>
          <p:cNvPr id="15" name="Picture 14" descr="Screen Clipping"/>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375920" y="1195140"/>
            <a:ext cx="3987730" cy="5423574"/>
          </a:xfrm>
          <a:prstGeom prst="rect">
            <a:avLst/>
          </a:prstGeom>
        </p:spPr>
      </p:pic>
      <p:sp>
        <p:nvSpPr>
          <p:cNvPr id="7" name="TextBox 6"/>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344854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5784" y="97398"/>
            <a:ext cx="8280920" cy="646331"/>
          </a:xfrm>
          <a:prstGeom prst="rect">
            <a:avLst/>
          </a:prstGeom>
          <a:noFill/>
        </p:spPr>
        <p:txBody>
          <a:bodyPr wrap="square" rtlCol="0">
            <a:spAutoFit/>
          </a:bodyPr>
          <a:lstStyle/>
          <a:p>
            <a:r>
              <a:rPr lang="en-GB" sz="3600" b="1" dirty="0">
                <a:latin typeface="Euphemia" panose="020B0503040102020104" pitchFamily="34" charset="0"/>
              </a:rPr>
              <a:t>Show me…</a:t>
            </a:r>
          </a:p>
        </p:txBody>
      </p:sp>
      <p:sp>
        <p:nvSpPr>
          <p:cNvPr id="9" name="TextBox 8"/>
          <p:cNvSpPr txBox="1"/>
          <p:nvPr/>
        </p:nvSpPr>
        <p:spPr>
          <a:xfrm>
            <a:off x="1703513" y="1012553"/>
            <a:ext cx="9201590" cy="461665"/>
          </a:xfrm>
          <a:prstGeom prst="rect">
            <a:avLst/>
          </a:prstGeom>
          <a:noFill/>
        </p:spPr>
        <p:txBody>
          <a:bodyPr wrap="square" rtlCol="0">
            <a:spAutoFit/>
          </a:bodyPr>
          <a:lstStyle/>
          <a:p>
            <a:r>
              <a:rPr lang="en-GB" sz="2400" dirty="0">
                <a:latin typeface="Euphemia" panose="020B0503040102020104" pitchFamily="34" charset="0"/>
              </a:rPr>
              <a:t>a simple addition question that gives the answer </a:t>
            </a:r>
            <a:r>
              <a:rPr lang="en-GB" sz="2400" dirty="0">
                <a:solidFill>
                  <a:srgbClr val="FF0000"/>
                </a:solidFill>
                <a:latin typeface="Euphemia" panose="020B0503040102020104" pitchFamily="34" charset="0"/>
              </a:rPr>
              <a:t>0</a:t>
            </a:r>
          </a:p>
        </p:txBody>
      </p:sp>
      <p:sp>
        <p:nvSpPr>
          <p:cNvPr id="10" name="TextBox 9"/>
          <p:cNvSpPr txBox="1"/>
          <p:nvPr/>
        </p:nvSpPr>
        <p:spPr>
          <a:xfrm>
            <a:off x="1703513" y="1958242"/>
            <a:ext cx="9014626" cy="461665"/>
          </a:xfrm>
          <a:prstGeom prst="rect">
            <a:avLst/>
          </a:prstGeom>
          <a:noFill/>
        </p:spPr>
        <p:txBody>
          <a:bodyPr wrap="square" rtlCol="0">
            <a:spAutoFit/>
          </a:bodyPr>
          <a:lstStyle/>
          <a:p>
            <a:r>
              <a:rPr lang="en-GB" sz="2400" dirty="0">
                <a:latin typeface="Euphemia" panose="020B0503040102020104" pitchFamily="34" charset="0"/>
              </a:rPr>
              <a:t>a simple subtraction question that gives the answer </a:t>
            </a:r>
            <a:r>
              <a:rPr lang="en-GB" sz="2400" dirty="0">
                <a:solidFill>
                  <a:srgbClr val="FF0000"/>
                </a:solidFill>
                <a:latin typeface="Euphemia" panose="020B0503040102020104" pitchFamily="34" charset="0"/>
              </a:rPr>
              <a:t>-3</a:t>
            </a:r>
          </a:p>
        </p:txBody>
      </p:sp>
      <p:sp>
        <p:nvSpPr>
          <p:cNvPr id="11" name="TextBox 10"/>
          <p:cNvSpPr txBox="1"/>
          <p:nvPr/>
        </p:nvSpPr>
        <p:spPr>
          <a:xfrm>
            <a:off x="1703513" y="3210588"/>
            <a:ext cx="9014626" cy="461665"/>
          </a:xfrm>
          <a:prstGeom prst="rect">
            <a:avLst/>
          </a:prstGeom>
          <a:noFill/>
        </p:spPr>
        <p:txBody>
          <a:bodyPr wrap="square" rtlCol="0">
            <a:spAutoFit/>
          </a:bodyPr>
          <a:lstStyle/>
          <a:p>
            <a:r>
              <a:rPr lang="en-GB" sz="2400" dirty="0">
                <a:latin typeface="Euphemia" panose="020B0503040102020104" pitchFamily="34" charset="0"/>
              </a:rPr>
              <a:t>a simple addition question that gives the answer </a:t>
            </a:r>
            <a:r>
              <a:rPr lang="en-GB" sz="2400" dirty="0">
                <a:solidFill>
                  <a:srgbClr val="FF0000"/>
                </a:solidFill>
                <a:latin typeface="Euphemia" panose="020B0503040102020104" pitchFamily="34" charset="0"/>
              </a:rPr>
              <a:t>-12</a:t>
            </a:r>
          </a:p>
        </p:txBody>
      </p:sp>
      <p:sp>
        <p:nvSpPr>
          <p:cNvPr id="13" name="TextBox 12"/>
          <p:cNvSpPr txBox="1"/>
          <p:nvPr/>
        </p:nvSpPr>
        <p:spPr>
          <a:xfrm>
            <a:off x="1703514" y="4617735"/>
            <a:ext cx="9552719" cy="461665"/>
          </a:xfrm>
          <a:prstGeom prst="rect">
            <a:avLst/>
          </a:prstGeom>
          <a:noFill/>
        </p:spPr>
        <p:txBody>
          <a:bodyPr wrap="square" rtlCol="0">
            <a:spAutoFit/>
          </a:bodyPr>
          <a:lstStyle/>
          <a:p>
            <a:r>
              <a:rPr lang="en-GB" sz="2400" dirty="0">
                <a:latin typeface="Euphemia" panose="020B0503040102020104" pitchFamily="34" charset="0"/>
              </a:rPr>
              <a:t>a simple subtraction question that gives the answer </a:t>
            </a:r>
            <a:r>
              <a:rPr lang="en-GB" sz="2400" dirty="0">
                <a:solidFill>
                  <a:srgbClr val="FF0000"/>
                </a:solidFill>
                <a:latin typeface="Euphemia" panose="020B0503040102020104" pitchFamily="34" charset="0"/>
              </a:rPr>
              <a:t>-4</a:t>
            </a:r>
          </a:p>
        </p:txBody>
      </p:sp>
      <p:sp>
        <p:nvSpPr>
          <p:cNvPr id="15" name="TextBox 14"/>
          <p:cNvSpPr txBox="1"/>
          <p:nvPr/>
        </p:nvSpPr>
        <p:spPr>
          <a:xfrm>
            <a:off x="1703513" y="2731645"/>
            <a:ext cx="6200656" cy="461665"/>
          </a:xfrm>
          <a:prstGeom prst="rect">
            <a:avLst/>
          </a:prstGeom>
          <a:noFill/>
        </p:spPr>
        <p:txBody>
          <a:bodyPr wrap="square" rtlCol="0">
            <a:spAutoFit/>
          </a:bodyPr>
          <a:lstStyle/>
          <a:p>
            <a:r>
              <a:rPr lang="en-GB" sz="2400" i="1" dirty="0">
                <a:latin typeface="Euphemia" panose="020B0503040102020104" pitchFamily="34" charset="0"/>
              </a:rPr>
              <a:t>can you show me a harder example?</a:t>
            </a:r>
          </a:p>
        </p:txBody>
      </p:sp>
      <p:sp>
        <p:nvSpPr>
          <p:cNvPr id="16" name="TextBox 15"/>
          <p:cNvSpPr txBox="1"/>
          <p:nvPr/>
        </p:nvSpPr>
        <p:spPr>
          <a:xfrm>
            <a:off x="1703513" y="3880612"/>
            <a:ext cx="6200656" cy="461665"/>
          </a:xfrm>
          <a:prstGeom prst="rect">
            <a:avLst/>
          </a:prstGeom>
          <a:noFill/>
        </p:spPr>
        <p:txBody>
          <a:bodyPr wrap="square" rtlCol="0">
            <a:spAutoFit/>
          </a:bodyPr>
          <a:lstStyle/>
          <a:p>
            <a:r>
              <a:rPr lang="en-GB" sz="2400" i="1" dirty="0">
                <a:latin typeface="Euphemia" panose="020B0503040102020104" pitchFamily="34" charset="0"/>
              </a:rPr>
              <a:t>can you show me a harder example?</a:t>
            </a:r>
          </a:p>
        </p:txBody>
      </p:sp>
      <p:sp>
        <p:nvSpPr>
          <p:cNvPr id="18" name="TextBox 17"/>
          <p:cNvSpPr txBox="1"/>
          <p:nvPr/>
        </p:nvSpPr>
        <p:spPr>
          <a:xfrm>
            <a:off x="1703513" y="5354858"/>
            <a:ext cx="6200656" cy="461665"/>
          </a:xfrm>
          <a:prstGeom prst="rect">
            <a:avLst/>
          </a:prstGeom>
          <a:noFill/>
        </p:spPr>
        <p:txBody>
          <a:bodyPr wrap="square" rtlCol="0">
            <a:spAutoFit/>
          </a:bodyPr>
          <a:lstStyle/>
          <a:p>
            <a:r>
              <a:rPr lang="en-GB" sz="2400" i="1" dirty="0">
                <a:latin typeface="Euphemia" panose="020B0503040102020104" pitchFamily="34" charset="0"/>
              </a:rPr>
              <a:t>can you show me a harder example?</a:t>
            </a:r>
          </a:p>
        </p:txBody>
      </p:sp>
      <p:pic>
        <p:nvPicPr>
          <p:cNvPr id="5" name="Picture 4" descr="A white sign with black text&#10;&#10;AI-generated content may be incorrect.">
            <a:extLst>
              <a:ext uri="{FF2B5EF4-FFF2-40B4-BE49-F238E27FC236}">
                <a16:creationId xmlns:a16="http://schemas.microsoft.com/office/drawing/2014/main" id="{52AD5270-2FB0-4524-0A64-320C4AD69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250" y="175716"/>
            <a:ext cx="1639966" cy="908383"/>
          </a:xfrm>
          <a:prstGeom prst="rect">
            <a:avLst/>
          </a:prstGeom>
        </p:spPr>
      </p:pic>
    </p:spTree>
    <p:custDataLst>
      <p:tags r:id="rId1"/>
    </p:custDataLst>
    <p:extLst>
      <p:ext uri="{BB962C8B-B14F-4D97-AF65-F5344CB8AC3E}">
        <p14:creationId xmlns:p14="http://schemas.microsoft.com/office/powerpoint/2010/main" val="99105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P spid="11" grpId="0"/>
      <p:bldP spid="13" grpId="0"/>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165978" y="194392"/>
            <a:ext cx="3891339" cy="769441"/>
          </a:xfrm>
          <a:prstGeom prst="rect">
            <a:avLst/>
          </a:prstGeom>
          <a:noFill/>
        </p:spPr>
        <p:txBody>
          <a:bodyPr wrap="square" rtlCol="0">
            <a:spAutoFit/>
          </a:bodyPr>
          <a:lstStyle/>
          <a:p>
            <a:r>
              <a:rPr lang="en-GB" sz="4400" dirty="0">
                <a:latin typeface="Euphemia" panose="020B0503040102020104" pitchFamily="34" charset="0"/>
              </a:rPr>
              <a:t>(+5) + (-4) =</a:t>
            </a:r>
          </a:p>
        </p:txBody>
      </p:sp>
      <p:sp>
        <p:nvSpPr>
          <p:cNvPr id="21" name="TextBox 20"/>
          <p:cNvSpPr txBox="1"/>
          <p:nvPr/>
        </p:nvSpPr>
        <p:spPr>
          <a:xfrm>
            <a:off x="301858" y="1207465"/>
            <a:ext cx="8196457" cy="461665"/>
          </a:xfrm>
          <a:prstGeom prst="rect">
            <a:avLst/>
          </a:prstGeom>
          <a:noFill/>
        </p:spPr>
        <p:txBody>
          <a:bodyPr wrap="square" rtlCol="0">
            <a:spAutoFit/>
          </a:bodyPr>
          <a:lstStyle/>
          <a:p>
            <a:r>
              <a:rPr lang="en-GB" sz="2400" dirty="0">
                <a:latin typeface="Euphemia" panose="020B0503040102020104" pitchFamily="34" charset="0"/>
              </a:rPr>
              <a:t>Don’t work it out yet. What does this actually </a:t>
            </a:r>
            <a:r>
              <a:rPr lang="en-GB" sz="2400" i="1" dirty="0">
                <a:latin typeface="Euphemia" panose="020B0503040102020104" pitchFamily="34" charset="0"/>
              </a:rPr>
              <a:t>say</a:t>
            </a:r>
            <a:r>
              <a:rPr lang="en-GB" sz="2400" dirty="0">
                <a:latin typeface="Euphemia" panose="020B0503040102020104" pitchFamily="34" charset="0"/>
              </a:rPr>
              <a:t>?</a:t>
            </a:r>
          </a:p>
        </p:txBody>
      </p:sp>
      <p:grpSp>
        <p:nvGrpSpPr>
          <p:cNvPr id="4" name="Group 3"/>
          <p:cNvGrpSpPr/>
          <p:nvPr/>
        </p:nvGrpSpPr>
        <p:grpSpPr>
          <a:xfrm>
            <a:off x="2083495" y="2042903"/>
            <a:ext cx="6844433" cy="1200329"/>
            <a:chOff x="550667" y="2181061"/>
            <a:chExt cx="6844433" cy="1200329"/>
          </a:xfrm>
        </p:grpSpPr>
        <p:sp>
          <p:nvSpPr>
            <p:cNvPr id="22" name="TextBox 21"/>
            <p:cNvSpPr txBox="1"/>
            <p:nvPr/>
          </p:nvSpPr>
          <p:spPr>
            <a:xfrm>
              <a:off x="550667" y="2181061"/>
              <a:ext cx="6407639" cy="1200329"/>
            </a:xfrm>
            <a:prstGeom prst="rect">
              <a:avLst/>
            </a:prstGeom>
            <a:noFill/>
          </p:spPr>
          <p:txBody>
            <a:bodyPr wrap="square" rtlCol="0">
              <a:spAutoFit/>
            </a:bodyPr>
            <a:lstStyle/>
            <a:p>
              <a:r>
                <a:rPr lang="en-GB" sz="2400" dirty="0">
                  <a:solidFill>
                    <a:srgbClr val="7030A0"/>
                  </a:solidFill>
                  <a:latin typeface="Euphemia" panose="020B0503040102020104" pitchFamily="34" charset="0"/>
                </a:rPr>
                <a:t>	</a:t>
              </a:r>
              <a:r>
                <a:rPr lang="en-GB" sz="2400" dirty="0">
                  <a:solidFill>
                    <a:srgbClr val="FF0000"/>
                  </a:solidFill>
                  <a:latin typeface="Euphemia" panose="020B0503040102020104" pitchFamily="34" charset="0"/>
                </a:rPr>
                <a:t>Why are there brackets?</a:t>
              </a:r>
            </a:p>
            <a:p>
              <a:r>
                <a:rPr lang="en-GB" sz="2400" dirty="0">
                  <a:latin typeface="Euphemia" panose="020B0503040102020104" pitchFamily="34" charset="0"/>
                </a:rPr>
                <a:t>	Do we need them?</a:t>
              </a:r>
            </a:p>
            <a:p>
              <a:r>
                <a:rPr lang="en-GB" sz="2400" dirty="0">
                  <a:latin typeface="Euphemia" panose="020B0503040102020104" pitchFamily="34" charset="0"/>
                </a:rPr>
                <a:t>	Is </a:t>
              </a:r>
              <a:r>
                <a:rPr lang="en-GB" sz="2400" i="1" dirty="0">
                  <a:latin typeface="Euphemia" panose="020B0503040102020104" pitchFamily="34" charset="0"/>
                </a:rPr>
                <a:t>that</a:t>
              </a:r>
              <a:r>
                <a:rPr lang="en-GB" sz="2400" dirty="0">
                  <a:latin typeface="Euphemia" panose="020B0503040102020104" pitchFamily="34" charset="0"/>
                </a:rPr>
                <a:t> any different to</a:t>
              </a:r>
            </a:p>
          </p:txBody>
        </p:sp>
        <p:sp>
          <p:nvSpPr>
            <p:cNvPr id="23" name="TextBox 22"/>
            <p:cNvSpPr txBox="1"/>
            <p:nvPr/>
          </p:nvSpPr>
          <p:spPr>
            <a:xfrm>
              <a:off x="4784317" y="2905393"/>
              <a:ext cx="2610783" cy="461665"/>
            </a:xfrm>
            <a:prstGeom prst="rect">
              <a:avLst/>
            </a:prstGeom>
            <a:noFill/>
          </p:spPr>
          <p:txBody>
            <a:bodyPr wrap="square" rtlCol="0">
              <a:spAutoFit/>
            </a:bodyPr>
            <a:lstStyle/>
            <a:p>
              <a:r>
                <a:rPr lang="en-GB" sz="2400" dirty="0">
                  <a:latin typeface="Euphemia" panose="020B0503040102020104" pitchFamily="34" charset="0"/>
                </a:rPr>
                <a:t>+5  +  -4 =</a:t>
              </a:r>
            </a:p>
          </p:txBody>
        </p:sp>
      </p:grpSp>
      <p:grpSp>
        <p:nvGrpSpPr>
          <p:cNvPr id="30" name="Group 29"/>
          <p:cNvGrpSpPr/>
          <p:nvPr/>
        </p:nvGrpSpPr>
        <p:grpSpPr>
          <a:xfrm>
            <a:off x="2971011" y="3353603"/>
            <a:ext cx="5936629" cy="830997"/>
            <a:chOff x="1447010" y="3353602"/>
            <a:chExt cx="5936629" cy="830997"/>
          </a:xfrm>
        </p:grpSpPr>
        <p:sp>
          <p:nvSpPr>
            <p:cNvPr id="2" name="Rectangle 1"/>
            <p:cNvSpPr/>
            <p:nvPr/>
          </p:nvSpPr>
          <p:spPr>
            <a:xfrm>
              <a:off x="1447010" y="3353602"/>
              <a:ext cx="4715458" cy="830997"/>
            </a:xfrm>
            <a:prstGeom prst="rect">
              <a:avLst/>
            </a:prstGeom>
          </p:spPr>
          <p:txBody>
            <a:bodyPr wrap="none">
              <a:spAutoFit/>
            </a:bodyPr>
            <a:lstStyle/>
            <a:p>
              <a:r>
                <a:rPr lang="en-GB" sz="2400" dirty="0">
                  <a:solidFill>
                    <a:srgbClr val="FF0000"/>
                  </a:solidFill>
                  <a:latin typeface="Euphemia" panose="020B0503040102020104" pitchFamily="34" charset="0"/>
                </a:rPr>
                <a:t>Why are there some big spaces?</a:t>
              </a:r>
            </a:p>
            <a:p>
              <a:r>
                <a:rPr lang="en-GB" sz="2400" dirty="0">
                  <a:latin typeface="Euphemia" panose="020B0503040102020104" pitchFamily="34" charset="0"/>
                </a:rPr>
                <a:t>Is </a:t>
              </a:r>
              <a:r>
                <a:rPr lang="en-GB" sz="2400" i="1" dirty="0">
                  <a:latin typeface="Euphemia" panose="020B0503040102020104" pitchFamily="34" charset="0"/>
                </a:rPr>
                <a:t>that</a:t>
              </a:r>
              <a:r>
                <a:rPr lang="en-GB" sz="2400" dirty="0">
                  <a:latin typeface="Euphemia" panose="020B0503040102020104" pitchFamily="34" charset="0"/>
                </a:rPr>
                <a:t> any different to</a:t>
              </a:r>
            </a:p>
          </p:txBody>
        </p:sp>
        <p:sp>
          <p:nvSpPr>
            <p:cNvPr id="24" name="TextBox 23"/>
            <p:cNvSpPr txBox="1"/>
            <p:nvPr/>
          </p:nvSpPr>
          <p:spPr>
            <a:xfrm>
              <a:off x="4772856" y="3708309"/>
              <a:ext cx="2610783" cy="461665"/>
            </a:xfrm>
            <a:prstGeom prst="rect">
              <a:avLst/>
            </a:prstGeom>
            <a:noFill/>
          </p:spPr>
          <p:txBody>
            <a:bodyPr wrap="square" rtlCol="0">
              <a:spAutoFit/>
            </a:bodyPr>
            <a:lstStyle/>
            <a:p>
              <a:r>
                <a:rPr lang="en-GB" sz="2400" dirty="0">
                  <a:latin typeface="Euphemia" panose="020B0503040102020104" pitchFamily="34" charset="0"/>
                </a:rPr>
                <a:t>+5+ -4 =</a:t>
              </a:r>
            </a:p>
          </p:txBody>
        </p:sp>
      </p:grpSp>
      <p:grpSp>
        <p:nvGrpSpPr>
          <p:cNvPr id="31" name="Group 30"/>
          <p:cNvGrpSpPr/>
          <p:nvPr/>
        </p:nvGrpSpPr>
        <p:grpSpPr>
          <a:xfrm>
            <a:off x="2969036" y="4218503"/>
            <a:ext cx="5080493" cy="830997"/>
            <a:chOff x="1445035" y="4218502"/>
            <a:chExt cx="5080493" cy="830997"/>
          </a:xfrm>
        </p:grpSpPr>
        <p:sp>
          <p:nvSpPr>
            <p:cNvPr id="25" name="Rectangle 24"/>
            <p:cNvSpPr/>
            <p:nvPr/>
          </p:nvSpPr>
          <p:spPr>
            <a:xfrm>
              <a:off x="1445035" y="4218502"/>
              <a:ext cx="5080493" cy="830997"/>
            </a:xfrm>
            <a:prstGeom prst="rect">
              <a:avLst/>
            </a:prstGeom>
          </p:spPr>
          <p:txBody>
            <a:bodyPr wrap="none">
              <a:spAutoFit/>
            </a:bodyPr>
            <a:lstStyle/>
            <a:p>
              <a:r>
                <a:rPr lang="en-GB" sz="2400" dirty="0">
                  <a:solidFill>
                    <a:srgbClr val="FF0000"/>
                  </a:solidFill>
                  <a:latin typeface="Euphemia" panose="020B0503040102020104" pitchFamily="34" charset="0"/>
                </a:rPr>
                <a:t>Why is there a ‘+’ at the beginning?</a:t>
              </a:r>
            </a:p>
            <a:p>
              <a:r>
                <a:rPr lang="en-GB" sz="2400" dirty="0">
                  <a:latin typeface="Euphemia" panose="020B0503040102020104" pitchFamily="34" charset="0"/>
                </a:rPr>
                <a:t>Is </a:t>
              </a:r>
              <a:r>
                <a:rPr lang="en-GB" sz="2400" i="1" dirty="0">
                  <a:latin typeface="Euphemia" panose="020B0503040102020104" pitchFamily="34" charset="0"/>
                </a:rPr>
                <a:t>that</a:t>
              </a:r>
              <a:r>
                <a:rPr lang="en-GB" sz="2400" dirty="0">
                  <a:latin typeface="Euphemia" panose="020B0503040102020104" pitchFamily="34" charset="0"/>
                </a:rPr>
                <a:t> any different to</a:t>
              </a:r>
            </a:p>
          </p:txBody>
        </p:sp>
        <p:sp>
          <p:nvSpPr>
            <p:cNvPr id="26" name="TextBox 25"/>
            <p:cNvSpPr txBox="1"/>
            <p:nvPr/>
          </p:nvSpPr>
          <p:spPr>
            <a:xfrm>
              <a:off x="4793144" y="4587834"/>
              <a:ext cx="1610527" cy="461665"/>
            </a:xfrm>
            <a:prstGeom prst="rect">
              <a:avLst/>
            </a:prstGeom>
            <a:noFill/>
          </p:spPr>
          <p:txBody>
            <a:bodyPr wrap="square" rtlCol="0">
              <a:spAutoFit/>
            </a:bodyPr>
            <a:lstStyle/>
            <a:p>
              <a:r>
                <a:rPr lang="en-GB" sz="2400" dirty="0">
                  <a:latin typeface="Euphemia" panose="020B0503040102020104" pitchFamily="34" charset="0"/>
                </a:rPr>
                <a:t>5+ -4 =</a:t>
              </a:r>
            </a:p>
          </p:txBody>
        </p:sp>
      </p:grpSp>
      <p:grpSp>
        <p:nvGrpSpPr>
          <p:cNvPr id="32" name="Group 31"/>
          <p:cNvGrpSpPr/>
          <p:nvPr/>
        </p:nvGrpSpPr>
        <p:grpSpPr>
          <a:xfrm>
            <a:off x="2940800" y="5077411"/>
            <a:ext cx="6877267" cy="877163"/>
            <a:chOff x="1416799" y="5077410"/>
            <a:chExt cx="6877267" cy="877163"/>
          </a:xfrm>
        </p:grpSpPr>
        <p:sp>
          <p:nvSpPr>
            <p:cNvPr id="28" name="Rectangle 27"/>
            <p:cNvSpPr/>
            <p:nvPr/>
          </p:nvSpPr>
          <p:spPr>
            <a:xfrm>
              <a:off x="1416799" y="5077410"/>
              <a:ext cx="6877267" cy="830997"/>
            </a:xfrm>
            <a:prstGeom prst="rect">
              <a:avLst/>
            </a:prstGeom>
          </p:spPr>
          <p:txBody>
            <a:bodyPr wrap="none">
              <a:spAutoFit/>
            </a:bodyPr>
            <a:lstStyle/>
            <a:p>
              <a:r>
                <a:rPr lang="en-GB" sz="2400" dirty="0">
                  <a:solidFill>
                    <a:srgbClr val="FF0000"/>
                  </a:solidFill>
                  <a:latin typeface="Euphemia" panose="020B0503040102020104" pitchFamily="34" charset="0"/>
                </a:rPr>
                <a:t>Why is there a ‘+’ and ‘-’ together in the middle?</a:t>
              </a:r>
            </a:p>
            <a:p>
              <a:r>
                <a:rPr lang="en-GB" sz="2400" dirty="0">
                  <a:latin typeface="Euphemia" panose="020B0503040102020104" pitchFamily="34" charset="0"/>
                </a:rPr>
                <a:t>Is </a:t>
              </a:r>
              <a:r>
                <a:rPr lang="en-GB" sz="2400" i="1" dirty="0">
                  <a:latin typeface="Euphemia" panose="020B0503040102020104" pitchFamily="34" charset="0"/>
                </a:rPr>
                <a:t>that</a:t>
              </a:r>
              <a:r>
                <a:rPr lang="en-GB" sz="2400" dirty="0">
                  <a:latin typeface="Euphemia" panose="020B0503040102020104" pitchFamily="34" charset="0"/>
                </a:rPr>
                <a:t> any different to</a:t>
              </a:r>
            </a:p>
          </p:txBody>
        </p:sp>
        <p:sp>
          <p:nvSpPr>
            <p:cNvPr id="27" name="TextBox 26"/>
            <p:cNvSpPr txBox="1"/>
            <p:nvPr/>
          </p:nvSpPr>
          <p:spPr>
            <a:xfrm>
              <a:off x="4751112" y="5492908"/>
              <a:ext cx="1305391" cy="461665"/>
            </a:xfrm>
            <a:prstGeom prst="rect">
              <a:avLst/>
            </a:prstGeom>
            <a:noFill/>
          </p:spPr>
          <p:txBody>
            <a:bodyPr wrap="square" rtlCol="0">
              <a:spAutoFit/>
            </a:bodyPr>
            <a:lstStyle/>
            <a:p>
              <a:r>
                <a:rPr lang="en-GB" sz="2400" dirty="0">
                  <a:latin typeface="Euphemia" panose="020B0503040102020104" pitchFamily="34" charset="0"/>
                </a:rPr>
                <a:t>5 - 4 =</a:t>
              </a:r>
            </a:p>
          </p:txBody>
        </p:sp>
      </p:grpSp>
    </p:spTree>
    <p:custDataLst>
      <p:tags r:id="rId1"/>
    </p:custDataLst>
    <p:extLst>
      <p:ext uri="{BB962C8B-B14F-4D97-AF65-F5344CB8AC3E}">
        <p14:creationId xmlns:p14="http://schemas.microsoft.com/office/powerpoint/2010/main" val="341609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150330" y="386096"/>
            <a:ext cx="3891339" cy="830997"/>
          </a:xfrm>
          <a:prstGeom prst="rect">
            <a:avLst/>
          </a:prstGeom>
          <a:noFill/>
        </p:spPr>
        <p:txBody>
          <a:bodyPr wrap="square" rtlCol="0">
            <a:spAutoFit/>
          </a:bodyPr>
          <a:lstStyle/>
          <a:p>
            <a:r>
              <a:rPr lang="en-GB" sz="4800" dirty="0">
                <a:latin typeface="Euphemia" panose="020B0503040102020104" pitchFamily="34" charset="0"/>
              </a:rPr>
              <a:t>(+5) + (-4) =</a:t>
            </a:r>
          </a:p>
        </p:txBody>
      </p:sp>
      <p:grpSp>
        <p:nvGrpSpPr>
          <p:cNvPr id="17" name="Group 16"/>
          <p:cNvGrpSpPr/>
          <p:nvPr/>
        </p:nvGrpSpPr>
        <p:grpSpPr>
          <a:xfrm>
            <a:off x="1847529" y="1844825"/>
            <a:ext cx="8086755" cy="2086461"/>
            <a:chOff x="0" y="5956935"/>
            <a:chExt cx="9230406" cy="2086461"/>
          </a:xfrm>
        </p:grpSpPr>
        <p:sp>
          <p:nvSpPr>
            <p:cNvPr id="18" name="TextBox 17"/>
            <p:cNvSpPr txBox="1"/>
            <p:nvPr/>
          </p:nvSpPr>
          <p:spPr>
            <a:xfrm>
              <a:off x="0" y="5956935"/>
              <a:ext cx="9230406" cy="830997"/>
            </a:xfrm>
            <a:prstGeom prst="rect">
              <a:avLst/>
            </a:prstGeom>
            <a:noFill/>
          </p:spPr>
          <p:txBody>
            <a:bodyPr wrap="square" rtlCol="0">
              <a:spAutoFit/>
            </a:bodyPr>
            <a:lstStyle/>
            <a:p>
              <a:r>
                <a:rPr lang="en-GB" sz="2400" dirty="0">
                  <a:solidFill>
                    <a:srgbClr val="FF0000"/>
                  </a:solidFill>
                  <a:latin typeface="Euphemia" panose="020B0503040102020104" pitchFamily="34" charset="0"/>
                </a:rPr>
                <a:t>Important: 5 + -4 has the same answer to 5 – 4, but a different meaning.</a:t>
              </a:r>
            </a:p>
          </p:txBody>
        </p:sp>
        <p:sp>
          <p:nvSpPr>
            <p:cNvPr id="19" name="TextBox 18"/>
            <p:cNvSpPr txBox="1"/>
            <p:nvPr/>
          </p:nvSpPr>
          <p:spPr>
            <a:xfrm>
              <a:off x="0" y="7212399"/>
              <a:ext cx="7820367" cy="830997"/>
            </a:xfrm>
            <a:prstGeom prst="rect">
              <a:avLst/>
            </a:prstGeom>
            <a:noFill/>
          </p:spPr>
          <p:txBody>
            <a:bodyPr wrap="square" rtlCol="0">
              <a:spAutoFit/>
            </a:bodyPr>
            <a:lstStyle/>
            <a:p>
              <a:r>
                <a:rPr lang="en-GB" sz="2400" dirty="0">
                  <a:latin typeface="Euphemia" panose="020B0503040102020104" pitchFamily="34" charset="0"/>
                </a:rPr>
                <a:t>Just like  10  – 5 has the same answer to 7 – 2, but has a different meaning.</a:t>
              </a:r>
            </a:p>
          </p:txBody>
        </p:sp>
      </p:grpSp>
    </p:spTree>
    <p:custDataLst>
      <p:tags r:id="rId1"/>
    </p:custDataLst>
    <p:extLst>
      <p:ext uri="{BB962C8B-B14F-4D97-AF65-F5344CB8AC3E}">
        <p14:creationId xmlns:p14="http://schemas.microsoft.com/office/powerpoint/2010/main" val="25963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8971" y="1293813"/>
            <a:ext cx="11713029" cy="819150"/>
          </a:xfrm>
        </p:spPr>
        <p:txBody>
          <a:bodyPr>
            <a:noAutofit/>
          </a:bodyPr>
          <a:lstStyle/>
          <a:p>
            <a:pPr algn="l"/>
            <a:r>
              <a:rPr lang="en-GB" sz="2400" b="1" dirty="0">
                <a:latin typeface="Euphemia" panose="020B0503040102020104" pitchFamily="34" charset="0"/>
              </a:rPr>
              <a:t>In pairs, you will soon cut out and arrange your cards in following three piles:</a:t>
            </a:r>
          </a:p>
        </p:txBody>
      </p:sp>
      <p:sp>
        <p:nvSpPr>
          <p:cNvPr id="3" name="Rectangle 2"/>
          <p:cNvSpPr/>
          <p:nvPr/>
        </p:nvSpPr>
        <p:spPr>
          <a:xfrm>
            <a:off x="1847528" y="2636912"/>
            <a:ext cx="2664296" cy="1584176"/>
          </a:xfrm>
          <a:prstGeom prst="rect">
            <a:avLst/>
          </a:prstGeom>
          <a:solidFill>
            <a:srgbClr val="FFFF99"/>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chemeClr val="tx1"/>
                </a:solidFill>
                <a:latin typeface="Calibri Light" panose="020F0302020204030204" pitchFamily="34" charset="0"/>
              </a:rPr>
              <a:t>Always </a:t>
            </a:r>
          </a:p>
          <a:p>
            <a:pPr algn="ctr"/>
            <a:r>
              <a:rPr lang="en-GB" sz="4000" dirty="0">
                <a:solidFill>
                  <a:schemeClr val="tx1"/>
                </a:solidFill>
                <a:latin typeface="Calibri Light" panose="020F0302020204030204" pitchFamily="34" charset="0"/>
              </a:rPr>
              <a:t>True</a:t>
            </a:r>
            <a:endParaRPr lang="en-GB" sz="4000" dirty="0">
              <a:solidFill>
                <a:schemeClr val="tx1"/>
              </a:solidFill>
            </a:endParaRPr>
          </a:p>
        </p:txBody>
      </p:sp>
      <p:sp>
        <p:nvSpPr>
          <p:cNvPr id="6" name="Rectangle 5"/>
          <p:cNvSpPr/>
          <p:nvPr/>
        </p:nvSpPr>
        <p:spPr>
          <a:xfrm>
            <a:off x="4727848" y="2636912"/>
            <a:ext cx="2664296" cy="1584176"/>
          </a:xfrm>
          <a:prstGeom prst="rect">
            <a:avLst/>
          </a:prstGeom>
          <a:solidFill>
            <a:srgbClr val="FFFF99"/>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chemeClr val="tx1"/>
                </a:solidFill>
                <a:latin typeface="Calibri Light" panose="020F0302020204030204" pitchFamily="34" charset="0"/>
              </a:rPr>
              <a:t>Sometimes True</a:t>
            </a:r>
            <a:endParaRPr lang="en-GB" sz="4000" dirty="0">
              <a:solidFill>
                <a:schemeClr val="tx1"/>
              </a:solidFill>
            </a:endParaRPr>
          </a:p>
        </p:txBody>
      </p:sp>
      <p:sp>
        <p:nvSpPr>
          <p:cNvPr id="7" name="Rectangle 6"/>
          <p:cNvSpPr/>
          <p:nvPr/>
        </p:nvSpPr>
        <p:spPr>
          <a:xfrm>
            <a:off x="7608168" y="2636912"/>
            <a:ext cx="2664296" cy="1584176"/>
          </a:xfrm>
          <a:prstGeom prst="rect">
            <a:avLst/>
          </a:prstGeom>
          <a:solidFill>
            <a:srgbClr val="FFFF99"/>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chemeClr val="tx1"/>
                </a:solidFill>
                <a:latin typeface="Calibri Light" panose="020F0302020204030204" pitchFamily="34" charset="0"/>
              </a:rPr>
              <a:t>Never </a:t>
            </a:r>
          </a:p>
          <a:p>
            <a:pPr algn="ctr"/>
            <a:r>
              <a:rPr lang="en-GB" sz="4000" dirty="0">
                <a:solidFill>
                  <a:schemeClr val="tx1"/>
                </a:solidFill>
                <a:latin typeface="Calibri Light" panose="020F0302020204030204" pitchFamily="34" charset="0"/>
              </a:rPr>
              <a:t>True</a:t>
            </a:r>
            <a:endParaRPr lang="en-GB" sz="4000" dirty="0">
              <a:solidFill>
                <a:schemeClr val="tx1"/>
              </a:solidFill>
            </a:endParaRPr>
          </a:p>
        </p:txBody>
      </p:sp>
      <p:sp>
        <p:nvSpPr>
          <p:cNvPr id="11" name="TextBox 10"/>
          <p:cNvSpPr txBox="1"/>
          <p:nvPr/>
        </p:nvSpPr>
        <p:spPr>
          <a:xfrm>
            <a:off x="1685932" y="6197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
        <p:nvSpPr>
          <p:cNvPr id="13" name="Rectangle 12"/>
          <p:cNvSpPr/>
          <p:nvPr/>
        </p:nvSpPr>
        <p:spPr>
          <a:xfrm>
            <a:off x="1595500" y="5013177"/>
            <a:ext cx="8928992" cy="830997"/>
          </a:xfrm>
          <a:prstGeom prst="rect">
            <a:avLst/>
          </a:prstGeom>
        </p:spPr>
        <p:txBody>
          <a:bodyPr wrap="square">
            <a:spAutoFit/>
          </a:bodyPr>
          <a:lstStyle/>
          <a:p>
            <a:r>
              <a:rPr lang="en-GB" sz="2400" dirty="0">
                <a:latin typeface="Euphemia" panose="020B0503040102020104" pitchFamily="34" charset="0"/>
              </a:rPr>
              <a:t>You will then make a poster with the cards, explaining in detail </a:t>
            </a:r>
            <a:r>
              <a:rPr lang="en-GB" sz="2400" b="1" i="1" dirty="0">
                <a:latin typeface="Euphemia" panose="020B0503040102020104" pitchFamily="34" charset="0"/>
              </a:rPr>
              <a:t>why</a:t>
            </a:r>
            <a:r>
              <a:rPr lang="en-GB" sz="2400" i="1" dirty="0">
                <a:latin typeface="Euphemia" panose="020B0503040102020104" pitchFamily="34" charset="0"/>
              </a:rPr>
              <a:t> </a:t>
            </a:r>
            <a:r>
              <a:rPr lang="en-GB" sz="2400" dirty="0">
                <a:latin typeface="Euphemia" panose="020B0503040102020104" pitchFamily="34" charset="0"/>
              </a:rPr>
              <a:t>each card is </a:t>
            </a:r>
            <a:r>
              <a:rPr lang="en-GB" sz="2400" b="1" dirty="0">
                <a:latin typeface="Euphemia" panose="020B0503040102020104" pitchFamily="34" charset="0"/>
              </a:rPr>
              <a:t>Always</a:t>
            </a:r>
            <a:r>
              <a:rPr lang="en-GB" sz="2400" dirty="0">
                <a:latin typeface="Euphemia" panose="020B0503040102020104" pitchFamily="34" charset="0"/>
              </a:rPr>
              <a:t>, </a:t>
            </a:r>
            <a:r>
              <a:rPr lang="en-GB" sz="2400" b="1" dirty="0">
                <a:latin typeface="Euphemia" panose="020B0503040102020104" pitchFamily="34" charset="0"/>
              </a:rPr>
              <a:t>Sometimes</a:t>
            </a:r>
            <a:r>
              <a:rPr lang="en-GB" sz="2400" dirty="0">
                <a:latin typeface="Euphemia" panose="020B0503040102020104" pitchFamily="34" charset="0"/>
              </a:rPr>
              <a:t> or </a:t>
            </a:r>
            <a:r>
              <a:rPr lang="en-GB" sz="2400" b="1" dirty="0">
                <a:latin typeface="Euphemia" panose="020B0503040102020104" pitchFamily="34" charset="0"/>
              </a:rPr>
              <a:t>Never</a:t>
            </a:r>
            <a:r>
              <a:rPr lang="en-GB" sz="2400" dirty="0">
                <a:latin typeface="Euphemia" panose="020B0503040102020104" pitchFamily="34" charset="0"/>
              </a:rPr>
              <a:t> true.</a:t>
            </a:r>
          </a:p>
        </p:txBody>
      </p:sp>
    </p:spTree>
    <p:custDataLst>
      <p:tags r:id="rId1"/>
    </p:custDataLst>
    <p:extLst>
      <p:ext uri="{BB962C8B-B14F-4D97-AF65-F5344CB8AC3E}">
        <p14:creationId xmlns:p14="http://schemas.microsoft.com/office/powerpoint/2010/main" val="167930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977" y="1027475"/>
            <a:ext cx="6259534" cy="523220"/>
          </a:xfrm>
          <a:prstGeom prst="rect">
            <a:avLst/>
          </a:prstGeom>
          <a:noFill/>
        </p:spPr>
        <p:txBody>
          <a:bodyPr wrap="none" rtlCol="0">
            <a:spAutoFit/>
          </a:bodyPr>
          <a:lstStyle/>
          <a:p>
            <a:r>
              <a:rPr lang="en-GB" sz="2800" dirty="0">
                <a:latin typeface="Euphemia" panose="020B0503040102020104" pitchFamily="34" charset="0"/>
              </a:rPr>
              <a:t>Posters will look something like this…</a:t>
            </a:r>
          </a:p>
        </p:txBody>
      </p:sp>
      <p:pic>
        <p:nvPicPr>
          <p:cNvPr id="7" name="Picture 7" descr="Chesterfield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030895" y="1654061"/>
            <a:ext cx="7651538" cy="4176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1685933" y="97363"/>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171873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clrChange>
              <a:clrFrom>
                <a:srgbClr val="FEFEFE"/>
              </a:clrFrom>
              <a:clrTo>
                <a:srgbClr val="FEFEFE">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9040" b="74665"/>
          <a:stretch/>
        </p:blipFill>
        <p:spPr>
          <a:xfrm>
            <a:off x="7537036" y="1324513"/>
            <a:ext cx="2556683" cy="1728728"/>
          </a:xfrm>
          <a:prstGeom prst="rect">
            <a:avLst/>
          </a:prstGeom>
          <a:solidFill>
            <a:srgbClr val="FFFF99"/>
          </a:solidFill>
        </p:spPr>
      </p:pic>
      <p:sp>
        <p:nvSpPr>
          <p:cNvPr id="8" name="TextBox 7"/>
          <p:cNvSpPr txBox="1"/>
          <p:nvPr/>
        </p:nvSpPr>
        <p:spPr>
          <a:xfrm>
            <a:off x="1631505" y="3325947"/>
            <a:ext cx="9007209" cy="1200329"/>
          </a:xfrm>
          <a:prstGeom prst="rect">
            <a:avLst/>
          </a:prstGeom>
          <a:noFill/>
        </p:spPr>
        <p:txBody>
          <a:bodyPr wrap="square" rtlCol="0">
            <a:spAutoFit/>
          </a:bodyPr>
          <a:lstStyle/>
          <a:p>
            <a:r>
              <a:rPr lang="en-GB" sz="2400" dirty="0">
                <a:latin typeface="Euphemia" panose="020B0503040102020104" pitchFamily="34" charset="0"/>
              </a:rPr>
              <a:t>But you need to decide if the statement is:</a:t>
            </a:r>
          </a:p>
          <a:p>
            <a:endParaRPr lang="en-GB" sz="2400" dirty="0">
              <a:latin typeface="Euphemia" panose="020B0503040102020104" pitchFamily="34" charset="0"/>
            </a:endParaRPr>
          </a:p>
          <a:p>
            <a:r>
              <a:rPr lang="en-GB" sz="2400" dirty="0">
                <a:latin typeface="Euphemia" panose="020B0503040102020104" pitchFamily="34" charset="0"/>
              </a:rPr>
              <a:t>    ALWAYS true    SOMETIMES true     NEVER true</a:t>
            </a:r>
          </a:p>
        </p:txBody>
      </p:sp>
      <p:sp>
        <p:nvSpPr>
          <p:cNvPr id="9" name="TextBox 8"/>
          <p:cNvSpPr txBox="1"/>
          <p:nvPr/>
        </p:nvSpPr>
        <p:spPr>
          <a:xfrm>
            <a:off x="1778716" y="4798981"/>
            <a:ext cx="7917685" cy="1200329"/>
          </a:xfrm>
          <a:prstGeom prst="rect">
            <a:avLst/>
          </a:prstGeom>
          <a:solidFill>
            <a:srgbClr val="FFFF99"/>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latin typeface="Euphemia" panose="020B0503040102020104" pitchFamily="34" charset="0"/>
              </a:rPr>
              <a:t>Think of examples with large and small numbers.</a:t>
            </a:r>
          </a:p>
          <a:p>
            <a:endParaRPr lang="en-GB" sz="2400" dirty="0">
              <a:latin typeface="Euphemia" panose="020B0503040102020104" pitchFamily="34" charset="0"/>
            </a:endParaRPr>
          </a:p>
          <a:p>
            <a:r>
              <a:rPr lang="en-GB" sz="2400" dirty="0">
                <a:latin typeface="Euphemia" panose="020B0503040102020104" pitchFamily="34" charset="0"/>
              </a:rPr>
              <a:t>Try to think of examples with decimals or fractions too.</a:t>
            </a:r>
            <a:endParaRPr lang="en-GB" dirty="0">
              <a:latin typeface="Euphemia" panose="020B0503040102020104" pitchFamily="34" charset="0"/>
            </a:endParaRPr>
          </a:p>
        </p:txBody>
      </p:sp>
      <p:sp>
        <p:nvSpPr>
          <p:cNvPr id="10" name="TextBox 9"/>
          <p:cNvSpPr txBox="1"/>
          <p:nvPr/>
        </p:nvSpPr>
        <p:spPr>
          <a:xfrm>
            <a:off x="1744411" y="1273127"/>
            <a:ext cx="2055371" cy="523220"/>
          </a:xfrm>
          <a:prstGeom prst="rect">
            <a:avLst/>
          </a:prstGeom>
          <a:noFill/>
        </p:spPr>
        <p:txBody>
          <a:bodyPr wrap="none" rtlCol="0">
            <a:spAutoFit/>
          </a:bodyPr>
          <a:lstStyle/>
          <a:p>
            <a:r>
              <a:rPr lang="en-GB" sz="2800" dirty="0">
                <a:latin typeface="Euphemia" panose="020B0503040102020104" pitchFamily="34" charset="0"/>
              </a:rPr>
              <a:t>Important…</a:t>
            </a:r>
          </a:p>
        </p:txBody>
      </p:sp>
      <p:sp>
        <p:nvSpPr>
          <p:cNvPr id="11" name="TextBox 10"/>
          <p:cNvSpPr txBox="1"/>
          <p:nvPr/>
        </p:nvSpPr>
        <p:spPr>
          <a:xfrm>
            <a:off x="2567609" y="1852718"/>
            <a:ext cx="4391891" cy="954107"/>
          </a:xfrm>
          <a:prstGeom prst="rect">
            <a:avLst/>
          </a:prstGeom>
          <a:noFill/>
        </p:spPr>
        <p:txBody>
          <a:bodyPr wrap="square" rtlCol="0">
            <a:spAutoFit/>
          </a:bodyPr>
          <a:lstStyle/>
          <a:p>
            <a:r>
              <a:rPr lang="en-GB" sz="2800" dirty="0">
                <a:latin typeface="Euphemia" panose="020B0503040102020104" pitchFamily="34" charset="0"/>
              </a:rPr>
              <a:t>Each card only contains an </a:t>
            </a:r>
            <a:r>
              <a:rPr lang="en-GB" sz="2800" i="1" dirty="0">
                <a:solidFill>
                  <a:srgbClr val="FF0000"/>
                </a:solidFill>
                <a:latin typeface="Euphemia" panose="020B0503040102020104" pitchFamily="34" charset="0"/>
              </a:rPr>
              <a:t>example</a:t>
            </a:r>
            <a:r>
              <a:rPr lang="en-GB" sz="2800" dirty="0">
                <a:latin typeface="Euphemia" panose="020B0503040102020104" pitchFamily="34" charset="0"/>
              </a:rPr>
              <a:t> calculation.</a:t>
            </a:r>
          </a:p>
        </p:txBody>
      </p:sp>
      <p:sp>
        <p:nvSpPr>
          <p:cNvPr id="12" name="TextBox 11"/>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13543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clrChange>
              <a:clrFrom>
                <a:srgbClr val="FEFEFE"/>
              </a:clrFrom>
              <a:clrTo>
                <a:srgbClr val="FEFEFE">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9040" b="74665"/>
          <a:stretch/>
        </p:blipFill>
        <p:spPr>
          <a:xfrm>
            <a:off x="7537036" y="1324513"/>
            <a:ext cx="2556683" cy="1728728"/>
          </a:xfrm>
          <a:prstGeom prst="rect">
            <a:avLst/>
          </a:prstGeom>
        </p:spPr>
      </p:pic>
      <p:sp>
        <p:nvSpPr>
          <p:cNvPr id="10" name="TextBox 9"/>
          <p:cNvSpPr txBox="1"/>
          <p:nvPr/>
        </p:nvSpPr>
        <p:spPr>
          <a:xfrm>
            <a:off x="1928454" y="1643899"/>
            <a:ext cx="4679743" cy="461665"/>
          </a:xfrm>
          <a:prstGeom prst="rect">
            <a:avLst/>
          </a:prstGeom>
          <a:noFill/>
        </p:spPr>
        <p:txBody>
          <a:bodyPr wrap="none" rtlCol="0">
            <a:spAutoFit/>
          </a:bodyPr>
          <a:lstStyle/>
          <a:p>
            <a:r>
              <a:rPr lang="en-GB" sz="2400" b="1" dirty="0">
                <a:latin typeface="Euphemia" panose="020B0503040102020104" pitchFamily="34" charset="0"/>
              </a:rPr>
              <a:t>What your posters should show:</a:t>
            </a:r>
          </a:p>
        </p:txBody>
      </p:sp>
      <p:grpSp>
        <p:nvGrpSpPr>
          <p:cNvPr id="11" name="Group 10"/>
          <p:cNvGrpSpPr/>
          <p:nvPr/>
        </p:nvGrpSpPr>
        <p:grpSpPr>
          <a:xfrm>
            <a:off x="1991545" y="2780929"/>
            <a:ext cx="7386467" cy="913161"/>
            <a:chOff x="-130017" y="2893891"/>
            <a:chExt cx="7386467" cy="913161"/>
          </a:xfrm>
        </p:grpSpPr>
        <p:sp>
          <p:nvSpPr>
            <p:cNvPr id="12" name="TextBox 11"/>
            <p:cNvSpPr txBox="1"/>
            <p:nvPr/>
          </p:nvSpPr>
          <p:spPr>
            <a:xfrm>
              <a:off x="-130017" y="2893891"/>
              <a:ext cx="2826928" cy="461665"/>
            </a:xfrm>
            <a:prstGeom prst="rect">
              <a:avLst/>
            </a:prstGeom>
            <a:noFill/>
          </p:spPr>
          <p:txBody>
            <a:bodyPr wrap="none" rtlCol="0">
              <a:spAutoFit/>
            </a:bodyPr>
            <a:lstStyle/>
            <a:p>
              <a:r>
                <a:rPr lang="en-GB" sz="2400" dirty="0">
                  <a:latin typeface="Euphemia" panose="020B0503040102020104" pitchFamily="34" charset="0"/>
                </a:rPr>
                <a:t>If it’s </a:t>
              </a:r>
              <a:r>
                <a:rPr lang="en-GB" sz="2400" dirty="0">
                  <a:solidFill>
                    <a:srgbClr val="FF0000"/>
                  </a:solidFill>
                  <a:latin typeface="Euphemia" panose="020B0503040102020104" pitchFamily="34" charset="0"/>
                </a:rPr>
                <a:t>ALWAYS</a:t>
              </a:r>
              <a:r>
                <a:rPr lang="en-GB" sz="2400" dirty="0">
                  <a:latin typeface="Euphemia" panose="020B0503040102020104" pitchFamily="34" charset="0"/>
                </a:rPr>
                <a:t> true:</a:t>
              </a:r>
              <a:endParaRPr lang="en-GB" dirty="0">
                <a:latin typeface="Euphemia" panose="020B0503040102020104" pitchFamily="34" charset="0"/>
              </a:endParaRPr>
            </a:p>
          </p:txBody>
        </p:sp>
        <p:sp>
          <p:nvSpPr>
            <p:cNvPr id="13" name="TextBox 12"/>
            <p:cNvSpPr txBox="1"/>
            <p:nvPr/>
          </p:nvSpPr>
          <p:spPr>
            <a:xfrm>
              <a:off x="974537" y="3345387"/>
              <a:ext cx="6281913" cy="461665"/>
            </a:xfrm>
            <a:prstGeom prst="rect">
              <a:avLst/>
            </a:prstGeom>
            <a:noFill/>
          </p:spPr>
          <p:txBody>
            <a:bodyPr wrap="none" rtlCol="0">
              <a:spAutoFit/>
            </a:bodyPr>
            <a:lstStyle/>
            <a:p>
              <a:r>
                <a:rPr lang="en-GB" sz="2400" dirty="0">
                  <a:latin typeface="Euphemia" panose="020B0503040102020104" pitchFamily="34" charset="0"/>
                </a:rPr>
                <a:t>Give a </a:t>
              </a:r>
              <a:r>
                <a:rPr lang="en-GB" sz="2400" i="1" dirty="0">
                  <a:latin typeface="Euphemia" panose="020B0503040102020104" pitchFamily="34" charset="0"/>
                </a:rPr>
                <a:t>variety</a:t>
              </a:r>
              <a:r>
                <a:rPr lang="en-GB" sz="2400" dirty="0">
                  <a:latin typeface="Euphemia" panose="020B0503040102020104" pitchFamily="34" charset="0"/>
                </a:rPr>
                <a:t> of examples showing it’s true</a:t>
              </a:r>
              <a:endParaRPr lang="en-GB" dirty="0">
                <a:latin typeface="Euphemia" panose="020B0503040102020104" pitchFamily="34" charset="0"/>
              </a:endParaRPr>
            </a:p>
          </p:txBody>
        </p:sp>
      </p:grpSp>
      <p:grpSp>
        <p:nvGrpSpPr>
          <p:cNvPr id="14" name="Group 13"/>
          <p:cNvGrpSpPr/>
          <p:nvPr/>
        </p:nvGrpSpPr>
        <p:grpSpPr>
          <a:xfrm>
            <a:off x="1991545" y="3837536"/>
            <a:ext cx="7943981" cy="1292661"/>
            <a:chOff x="-189579" y="4069248"/>
            <a:chExt cx="9188608" cy="1292661"/>
          </a:xfrm>
        </p:grpSpPr>
        <p:sp>
          <p:nvSpPr>
            <p:cNvPr id="15" name="TextBox 14"/>
            <p:cNvSpPr txBox="1"/>
            <p:nvPr/>
          </p:nvSpPr>
          <p:spPr>
            <a:xfrm>
              <a:off x="-189579" y="4069248"/>
              <a:ext cx="3848334" cy="461665"/>
            </a:xfrm>
            <a:prstGeom prst="rect">
              <a:avLst/>
            </a:prstGeom>
            <a:noFill/>
          </p:spPr>
          <p:txBody>
            <a:bodyPr wrap="none" rtlCol="0">
              <a:spAutoFit/>
            </a:bodyPr>
            <a:lstStyle/>
            <a:p>
              <a:r>
                <a:rPr lang="en-GB" sz="2400" dirty="0">
                  <a:latin typeface="Euphemia" panose="020B0503040102020104" pitchFamily="34" charset="0"/>
                </a:rPr>
                <a:t>If it’s </a:t>
              </a:r>
              <a:r>
                <a:rPr lang="en-GB" sz="2400" dirty="0">
                  <a:solidFill>
                    <a:srgbClr val="FF0000"/>
                  </a:solidFill>
                  <a:latin typeface="Euphemia" panose="020B0503040102020104" pitchFamily="34" charset="0"/>
                </a:rPr>
                <a:t>SOMETIMES</a:t>
              </a:r>
              <a:r>
                <a:rPr lang="en-GB" sz="2400" dirty="0">
                  <a:latin typeface="Euphemia" panose="020B0503040102020104" pitchFamily="34" charset="0"/>
                </a:rPr>
                <a:t> true:</a:t>
              </a:r>
              <a:endParaRPr lang="en-GB" dirty="0">
                <a:latin typeface="Euphemia" panose="020B0503040102020104" pitchFamily="34" charset="0"/>
              </a:endParaRPr>
            </a:p>
          </p:txBody>
        </p:sp>
        <p:sp>
          <p:nvSpPr>
            <p:cNvPr id="16" name="TextBox 15"/>
            <p:cNvSpPr txBox="1"/>
            <p:nvPr/>
          </p:nvSpPr>
          <p:spPr>
            <a:xfrm>
              <a:off x="972563" y="4530912"/>
              <a:ext cx="8026466" cy="830997"/>
            </a:xfrm>
            <a:prstGeom prst="rect">
              <a:avLst/>
            </a:prstGeom>
            <a:noFill/>
          </p:spPr>
          <p:txBody>
            <a:bodyPr wrap="square" rtlCol="0">
              <a:spAutoFit/>
            </a:bodyPr>
            <a:lstStyle/>
            <a:p>
              <a:r>
                <a:rPr lang="en-GB" sz="2400" dirty="0">
                  <a:latin typeface="Euphemia" panose="020B0503040102020104" pitchFamily="34" charset="0"/>
                </a:rPr>
                <a:t>Give some examples showing when it’s true, and some when it’s not.</a:t>
              </a:r>
              <a:endParaRPr lang="en-GB" dirty="0">
                <a:latin typeface="Euphemia" panose="020B0503040102020104" pitchFamily="34" charset="0"/>
              </a:endParaRPr>
            </a:p>
          </p:txBody>
        </p:sp>
      </p:grpSp>
      <p:grpSp>
        <p:nvGrpSpPr>
          <p:cNvPr id="17" name="Group 16"/>
          <p:cNvGrpSpPr/>
          <p:nvPr/>
        </p:nvGrpSpPr>
        <p:grpSpPr>
          <a:xfrm>
            <a:off x="1991544" y="5273642"/>
            <a:ext cx="7911716" cy="954107"/>
            <a:chOff x="-152258" y="4038470"/>
            <a:chExt cx="9151287" cy="954107"/>
          </a:xfrm>
        </p:grpSpPr>
        <p:sp>
          <p:nvSpPr>
            <p:cNvPr id="18" name="TextBox 17"/>
            <p:cNvSpPr txBox="1"/>
            <p:nvPr/>
          </p:nvSpPr>
          <p:spPr>
            <a:xfrm>
              <a:off x="-152258" y="4038470"/>
              <a:ext cx="2973173" cy="461665"/>
            </a:xfrm>
            <a:prstGeom prst="rect">
              <a:avLst/>
            </a:prstGeom>
            <a:noFill/>
          </p:spPr>
          <p:txBody>
            <a:bodyPr wrap="none" rtlCol="0">
              <a:spAutoFit/>
            </a:bodyPr>
            <a:lstStyle/>
            <a:p>
              <a:r>
                <a:rPr lang="en-GB" sz="2400" dirty="0">
                  <a:latin typeface="Euphemia" panose="020B0503040102020104" pitchFamily="34" charset="0"/>
                </a:rPr>
                <a:t>If it’s </a:t>
              </a:r>
              <a:r>
                <a:rPr lang="en-GB" sz="2400" dirty="0">
                  <a:solidFill>
                    <a:srgbClr val="FF0000"/>
                  </a:solidFill>
                  <a:latin typeface="Euphemia" panose="020B0503040102020104" pitchFamily="34" charset="0"/>
                </a:rPr>
                <a:t>NEVER</a:t>
              </a:r>
              <a:r>
                <a:rPr lang="en-GB" sz="2400" dirty="0">
                  <a:latin typeface="Euphemia" panose="020B0503040102020104" pitchFamily="34" charset="0"/>
                </a:rPr>
                <a:t> true:</a:t>
              </a:r>
              <a:endParaRPr lang="en-GB" dirty="0">
                <a:latin typeface="Euphemia" panose="020B0503040102020104" pitchFamily="34" charset="0"/>
              </a:endParaRPr>
            </a:p>
          </p:txBody>
        </p:sp>
        <p:sp>
          <p:nvSpPr>
            <p:cNvPr id="19" name="TextBox 18"/>
            <p:cNvSpPr txBox="1"/>
            <p:nvPr/>
          </p:nvSpPr>
          <p:spPr>
            <a:xfrm>
              <a:off x="972563" y="4530912"/>
              <a:ext cx="8026466" cy="461665"/>
            </a:xfrm>
            <a:prstGeom prst="rect">
              <a:avLst/>
            </a:prstGeom>
            <a:noFill/>
          </p:spPr>
          <p:txBody>
            <a:bodyPr wrap="square" rtlCol="0">
              <a:spAutoFit/>
            </a:bodyPr>
            <a:lstStyle/>
            <a:p>
              <a:r>
                <a:rPr lang="en-GB" sz="2400" dirty="0">
                  <a:latin typeface="Euphemia" panose="020B0503040102020104" pitchFamily="34" charset="0"/>
                </a:rPr>
                <a:t>Explain why you are sure it CANNOT be true.</a:t>
              </a:r>
              <a:endParaRPr lang="en-GB" dirty="0">
                <a:latin typeface="Euphemia" panose="020B0503040102020104" pitchFamily="34" charset="0"/>
              </a:endParaRPr>
            </a:p>
          </p:txBody>
        </p:sp>
      </p:grpSp>
      <p:sp>
        <p:nvSpPr>
          <p:cNvPr id="20" name="TextBox 19"/>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175837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5595" y="1044580"/>
            <a:ext cx="2282741" cy="523220"/>
          </a:xfrm>
          <a:prstGeom prst="rect">
            <a:avLst/>
          </a:prstGeom>
          <a:noFill/>
        </p:spPr>
        <p:txBody>
          <a:bodyPr wrap="none" rtlCol="0">
            <a:spAutoFit/>
          </a:bodyPr>
          <a:lstStyle/>
          <a:p>
            <a:r>
              <a:rPr lang="en-GB" sz="2800" dirty="0">
                <a:latin typeface="Euphemia" panose="020B0503040102020104" pitchFamily="34" charset="0"/>
              </a:rPr>
              <a:t>Let’s check…</a:t>
            </a:r>
          </a:p>
        </p:txBody>
      </p:sp>
      <p:sp>
        <p:nvSpPr>
          <p:cNvPr id="8" name="TextBox 7"/>
          <p:cNvSpPr txBox="1"/>
          <p:nvPr/>
        </p:nvSpPr>
        <p:spPr>
          <a:xfrm>
            <a:off x="1651556" y="1816019"/>
            <a:ext cx="3906390" cy="461665"/>
          </a:xfrm>
          <a:prstGeom prst="rect">
            <a:avLst/>
          </a:prstGeom>
          <a:noFill/>
        </p:spPr>
        <p:txBody>
          <a:bodyPr wrap="none" rtlCol="0">
            <a:spAutoFit/>
          </a:bodyPr>
          <a:lstStyle/>
          <a:p>
            <a:r>
              <a:rPr lang="en-GB" sz="2400" dirty="0">
                <a:latin typeface="Euphemia" panose="020B0503040102020104" pitchFamily="34" charset="0"/>
              </a:rPr>
              <a:t>What are you going to do?</a:t>
            </a:r>
            <a:endParaRPr lang="en-GB" dirty="0">
              <a:latin typeface="Euphemia" panose="020B0503040102020104" pitchFamily="34" charset="0"/>
            </a:endParaRPr>
          </a:p>
        </p:txBody>
      </p:sp>
      <p:grpSp>
        <p:nvGrpSpPr>
          <p:cNvPr id="22" name="Group 21"/>
          <p:cNvGrpSpPr/>
          <p:nvPr/>
        </p:nvGrpSpPr>
        <p:grpSpPr>
          <a:xfrm>
            <a:off x="1806015" y="1978743"/>
            <a:ext cx="8083882" cy="2432457"/>
            <a:chOff x="282015" y="737494"/>
            <a:chExt cx="8083882" cy="2432457"/>
          </a:xfrm>
        </p:grpSpPr>
        <p:pic>
          <p:nvPicPr>
            <p:cNvPr id="7" name="Picture 6" descr="Screen Clipping"/>
            <p:cNvPicPr>
              <a:picLocks noChangeAspect="1"/>
            </p:cNvPicPr>
            <p:nvPr/>
          </p:nvPicPr>
          <p:blipFill>
            <a:blip r:embed="rId3" cstate="print">
              <a:clrChange>
                <a:clrFrom>
                  <a:srgbClr val="FEFEFE"/>
                </a:clrFrom>
                <a:clrTo>
                  <a:srgbClr val="FEFEFE">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77412" y="737494"/>
              <a:ext cx="1788485" cy="2432457"/>
            </a:xfrm>
            <a:prstGeom prst="rect">
              <a:avLst/>
            </a:prstGeom>
          </p:spPr>
        </p:pic>
        <p:sp>
          <p:nvSpPr>
            <p:cNvPr id="10" name="TextBox 9"/>
            <p:cNvSpPr txBox="1"/>
            <p:nvPr/>
          </p:nvSpPr>
          <p:spPr>
            <a:xfrm>
              <a:off x="282015" y="1215963"/>
              <a:ext cx="5419432" cy="830997"/>
            </a:xfrm>
            <a:prstGeom prst="rect">
              <a:avLst/>
            </a:prstGeom>
            <a:noFill/>
          </p:spPr>
          <p:txBody>
            <a:bodyPr wrap="none" rtlCol="0">
              <a:spAutoFit/>
            </a:bodyPr>
            <a:lstStyle/>
            <a:p>
              <a:r>
                <a:rPr lang="en-GB" sz="2400" dirty="0">
                  <a:latin typeface="Euphemia" panose="020B0503040102020104" pitchFamily="34" charset="0"/>
                </a:rPr>
                <a:t>Step 1. Cut and sort statements into:</a:t>
              </a:r>
            </a:p>
            <a:p>
              <a:r>
                <a:rPr lang="en-GB" sz="2400" dirty="0">
                  <a:latin typeface="Euphemia" panose="020B0503040102020104" pitchFamily="34" charset="0"/>
                </a:rPr>
                <a:t>	Always, Sometimes, Never true</a:t>
              </a:r>
              <a:endParaRPr lang="en-GB" dirty="0">
                <a:latin typeface="Euphemia" panose="020B0503040102020104" pitchFamily="34" charset="0"/>
              </a:endParaRPr>
            </a:p>
          </p:txBody>
        </p:sp>
      </p:grpSp>
      <p:grpSp>
        <p:nvGrpSpPr>
          <p:cNvPr id="23" name="Group 22"/>
          <p:cNvGrpSpPr/>
          <p:nvPr/>
        </p:nvGrpSpPr>
        <p:grpSpPr>
          <a:xfrm>
            <a:off x="1806016" y="3593896"/>
            <a:ext cx="8554397" cy="2862839"/>
            <a:chOff x="282015" y="2780027"/>
            <a:chExt cx="8554397" cy="2862839"/>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063270"/>
              <a:ext cx="2896260" cy="15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2015" y="2780027"/>
              <a:ext cx="5402889" cy="461665"/>
            </a:xfrm>
            <a:prstGeom prst="rect">
              <a:avLst/>
            </a:prstGeom>
            <a:noFill/>
          </p:spPr>
          <p:txBody>
            <a:bodyPr wrap="none" rtlCol="0">
              <a:spAutoFit/>
            </a:bodyPr>
            <a:lstStyle/>
            <a:p>
              <a:r>
                <a:rPr lang="en-GB" sz="2400" dirty="0">
                  <a:latin typeface="Euphemia" panose="020B0503040102020104" pitchFamily="34" charset="0"/>
                </a:rPr>
                <a:t>Step 2. Create poster explaining </a:t>
              </a:r>
              <a:r>
                <a:rPr lang="en-GB" sz="2400" i="1" dirty="0">
                  <a:latin typeface="Euphemia" panose="020B0503040102020104" pitchFamily="34" charset="0"/>
                </a:rPr>
                <a:t>why</a:t>
              </a:r>
              <a:r>
                <a:rPr lang="en-GB" sz="2400" dirty="0">
                  <a:latin typeface="Euphemia" panose="020B0503040102020104" pitchFamily="34" charset="0"/>
                </a:rPr>
                <a:t>.</a:t>
              </a:r>
              <a:endParaRPr lang="en-GB" dirty="0">
                <a:latin typeface="Euphemia" panose="020B0503040102020104" pitchFamily="34" charset="0"/>
              </a:endParaRPr>
            </a:p>
          </p:txBody>
        </p:sp>
      </p:grpSp>
      <p:grpSp>
        <p:nvGrpSpPr>
          <p:cNvPr id="21" name="Group 20"/>
          <p:cNvGrpSpPr/>
          <p:nvPr/>
        </p:nvGrpSpPr>
        <p:grpSpPr>
          <a:xfrm>
            <a:off x="2298318" y="4132870"/>
            <a:ext cx="5407762" cy="632651"/>
            <a:chOff x="489318" y="3470839"/>
            <a:chExt cx="5407762" cy="632651"/>
          </a:xfrm>
        </p:grpSpPr>
        <p:sp>
          <p:nvSpPr>
            <p:cNvPr id="13" name="TextBox 12"/>
            <p:cNvSpPr txBox="1"/>
            <p:nvPr/>
          </p:nvSpPr>
          <p:spPr>
            <a:xfrm>
              <a:off x="489318" y="3470839"/>
              <a:ext cx="2165914" cy="369332"/>
            </a:xfrm>
            <a:prstGeom prst="rect">
              <a:avLst/>
            </a:prstGeom>
            <a:noFill/>
          </p:spPr>
          <p:txBody>
            <a:bodyPr wrap="none" rtlCol="0">
              <a:spAutoFit/>
            </a:bodyPr>
            <a:lstStyle/>
            <a:p>
              <a:r>
                <a:rPr lang="en-GB" dirty="0">
                  <a:latin typeface="Euphemia" panose="020B0503040102020104" pitchFamily="34" charset="0"/>
                </a:rPr>
                <a:t>If it’s ALWAYS true:</a:t>
              </a:r>
              <a:endParaRPr lang="en-GB" sz="1400" dirty="0">
                <a:latin typeface="Euphemia" panose="020B0503040102020104" pitchFamily="34" charset="0"/>
              </a:endParaRPr>
            </a:p>
          </p:txBody>
        </p:sp>
        <p:sp>
          <p:nvSpPr>
            <p:cNvPr id="14" name="TextBox 13"/>
            <p:cNvSpPr txBox="1"/>
            <p:nvPr/>
          </p:nvSpPr>
          <p:spPr>
            <a:xfrm>
              <a:off x="1140778" y="3734158"/>
              <a:ext cx="4756302" cy="369332"/>
            </a:xfrm>
            <a:prstGeom prst="rect">
              <a:avLst/>
            </a:prstGeom>
            <a:noFill/>
          </p:spPr>
          <p:txBody>
            <a:bodyPr wrap="none" rtlCol="0">
              <a:spAutoFit/>
            </a:bodyPr>
            <a:lstStyle/>
            <a:p>
              <a:r>
                <a:rPr lang="en-GB" dirty="0">
                  <a:latin typeface="Euphemia" panose="020B0503040102020104" pitchFamily="34" charset="0"/>
                </a:rPr>
                <a:t>Give a </a:t>
              </a:r>
              <a:r>
                <a:rPr lang="en-GB" i="1" dirty="0">
                  <a:latin typeface="Euphemia" panose="020B0503040102020104" pitchFamily="34" charset="0"/>
                </a:rPr>
                <a:t>variety</a:t>
              </a:r>
              <a:r>
                <a:rPr lang="en-GB" dirty="0">
                  <a:latin typeface="Euphemia" panose="020B0503040102020104" pitchFamily="34" charset="0"/>
                </a:rPr>
                <a:t> of examples showing it’s true</a:t>
              </a:r>
              <a:endParaRPr lang="en-GB" sz="1400" dirty="0">
                <a:latin typeface="Euphemia" panose="020B0503040102020104" pitchFamily="34" charset="0"/>
              </a:endParaRPr>
            </a:p>
          </p:txBody>
        </p:sp>
      </p:grpSp>
      <p:grpSp>
        <p:nvGrpSpPr>
          <p:cNvPr id="5" name="Group 4"/>
          <p:cNvGrpSpPr/>
          <p:nvPr/>
        </p:nvGrpSpPr>
        <p:grpSpPr>
          <a:xfrm>
            <a:off x="2298319" y="4817881"/>
            <a:ext cx="4121087" cy="920663"/>
            <a:chOff x="489318" y="4139115"/>
            <a:chExt cx="4121087" cy="920663"/>
          </a:xfrm>
        </p:grpSpPr>
        <p:sp>
          <p:nvSpPr>
            <p:cNvPr id="16" name="TextBox 15"/>
            <p:cNvSpPr txBox="1"/>
            <p:nvPr/>
          </p:nvSpPr>
          <p:spPr>
            <a:xfrm>
              <a:off x="489318" y="4139115"/>
              <a:ext cx="2544223" cy="369332"/>
            </a:xfrm>
            <a:prstGeom prst="rect">
              <a:avLst/>
            </a:prstGeom>
            <a:noFill/>
          </p:spPr>
          <p:txBody>
            <a:bodyPr wrap="none" rtlCol="0">
              <a:spAutoFit/>
            </a:bodyPr>
            <a:lstStyle/>
            <a:p>
              <a:r>
                <a:rPr lang="en-GB" dirty="0">
                  <a:latin typeface="Euphemia" panose="020B0503040102020104" pitchFamily="34" charset="0"/>
                </a:rPr>
                <a:t>If it’s SOMETIMES true:</a:t>
              </a:r>
              <a:endParaRPr lang="en-GB" sz="1400" dirty="0">
                <a:latin typeface="Euphemia" panose="020B0503040102020104" pitchFamily="34" charset="0"/>
              </a:endParaRPr>
            </a:p>
          </p:txBody>
        </p:sp>
        <p:sp>
          <p:nvSpPr>
            <p:cNvPr id="17" name="TextBox 16"/>
            <p:cNvSpPr txBox="1"/>
            <p:nvPr/>
          </p:nvSpPr>
          <p:spPr>
            <a:xfrm>
              <a:off x="1140778" y="4413447"/>
              <a:ext cx="3469627" cy="646331"/>
            </a:xfrm>
            <a:prstGeom prst="rect">
              <a:avLst/>
            </a:prstGeom>
            <a:noFill/>
          </p:spPr>
          <p:txBody>
            <a:bodyPr wrap="square" rtlCol="0">
              <a:spAutoFit/>
            </a:bodyPr>
            <a:lstStyle/>
            <a:p>
              <a:r>
                <a:rPr lang="en-GB" dirty="0">
                  <a:latin typeface="Euphemia" panose="020B0503040102020104" pitchFamily="34" charset="0"/>
                </a:rPr>
                <a:t>Give examples of true and false.</a:t>
              </a:r>
              <a:endParaRPr lang="en-GB" sz="1400" dirty="0">
                <a:latin typeface="Euphemia" panose="020B0503040102020104" pitchFamily="34" charset="0"/>
              </a:endParaRPr>
            </a:p>
          </p:txBody>
        </p:sp>
      </p:grpSp>
      <p:grpSp>
        <p:nvGrpSpPr>
          <p:cNvPr id="3" name="Group 2"/>
          <p:cNvGrpSpPr/>
          <p:nvPr/>
        </p:nvGrpSpPr>
        <p:grpSpPr>
          <a:xfrm>
            <a:off x="2328864" y="5666936"/>
            <a:ext cx="4487217" cy="636372"/>
            <a:chOff x="516211" y="4851873"/>
            <a:chExt cx="3866169" cy="636372"/>
          </a:xfrm>
        </p:grpSpPr>
        <p:sp>
          <p:nvSpPr>
            <p:cNvPr id="19" name="TextBox 18"/>
            <p:cNvSpPr txBox="1"/>
            <p:nvPr/>
          </p:nvSpPr>
          <p:spPr>
            <a:xfrm>
              <a:off x="516211" y="4851873"/>
              <a:ext cx="1700407" cy="369332"/>
            </a:xfrm>
            <a:prstGeom prst="rect">
              <a:avLst/>
            </a:prstGeom>
            <a:noFill/>
          </p:spPr>
          <p:txBody>
            <a:bodyPr wrap="none" rtlCol="0">
              <a:spAutoFit/>
            </a:bodyPr>
            <a:lstStyle/>
            <a:p>
              <a:r>
                <a:rPr lang="en-GB" dirty="0">
                  <a:latin typeface="Euphemia" panose="020B0503040102020104" pitchFamily="34" charset="0"/>
                </a:rPr>
                <a:t>If it’s NEVER true:</a:t>
              </a:r>
              <a:endParaRPr lang="en-GB" sz="1400" dirty="0">
                <a:latin typeface="Euphemia" panose="020B0503040102020104" pitchFamily="34" charset="0"/>
              </a:endParaRPr>
            </a:p>
          </p:txBody>
        </p:sp>
        <p:sp>
          <p:nvSpPr>
            <p:cNvPr id="20" name="TextBox 19"/>
            <p:cNvSpPr txBox="1"/>
            <p:nvPr/>
          </p:nvSpPr>
          <p:spPr>
            <a:xfrm>
              <a:off x="1141163" y="5118913"/>
              <a:ext cx="3241217" cy="369332"/>
            </a:xfrm>
            <a:prstGeom prst="rect">
              <a:avLst/>
            </a:prstGeom>
            <a:noFill/>
          </p:spPr>
          <p:txBody>
            <a:bodyPr wrap="square" rtlCol="0">
              <a:spAutoFit/>
            </a:bodyPr>
            <a:lstStyle/>
            <a:p>
              <a:r>
                <a:rPr lang="en-GB" dirty="0">
                  <a:latin typeface="Euphemia" panose="020B0503040102020104" pitchFamily="34" charset="0"/>
                </a:rPr>
                <a:t>Explain why it CANNOT be true.</a:t>
              </a:r>
              <a:endParaRPr lang="en-GB" sz="1400" dirty="0">
                <a:latin typeface="Euphemia" panose="020B0503040102020104" pitchFamily="34" charset="0"/>
              </a:endParaRPr>
            </a:p>
          </p:txBody>
        </p:sp>
      </p:grpSp>
      <p:sp>
        <p:nvSpPr>
          <p:cNvPr id="25" name="TextBox 24"/>
          <p:cNvSpPr txBox="1"/>
          <p:nvPr/>
        </p:nvSpPr>
        <p:spPr>
          <a:xfrm>
            <a:off x="1631504" y="260648"/>
            <a:ext cx="9036496" cy="707886"/>
          </a:xfrm>
          <a:prstGeom prst="rect">
            <a:avLst/>
          </a:prstGeom>
          <a:noFill/>
        </p:spPr>
        <p:txBody>
          <a:bodyPr wrap="square" rtlCol="0">
            <a:spAutoFit/>
          </a:bodyPr>
          <a:lstStyle/>
          <a:p>
            <a:pPr algn="ctr"/>
            <a:r>
              <a:rPr lang="en-GB" sz="4000" dirty="0">
                <a:latin typeface="Euphemia" panose="020B0503040102020104" pitchFamily="34" charset="0"/>
              </a:rPr>
              <a:t>Negative Number Statements</a:t>
            </a:r>
          </a:p>
        </p:txBody>
      </p:sp>
    </p:spTree>
    <p:custDataLst>
      <p:tags r:id="rId1"/>
    </p:custDataLst>
    <p:extLst>
      <p:ext uri="{BB962C8B-B14F-4D97-AF65-F5344CB8AC3E}">
        <p14:creationId xmlns:p14="http://schemas.microsoft.com/office/powerpoint/2010/main" val="20010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15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nodeType="afterEffect">
                                  <p:stCondLst>
                                    <p:cond delay="150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7</TotalTime>
  <Words>715</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 Rounded MT Bold</vt:lpstr>
      <vt:lpstr>Calibri</vt:lpstr>
      <vt:lpstr>Calibri Light</vt:lpstr>
      <vt:lpstr>Courier New</vt:lpstr>
      <vt:lpstr>Euphemia</vt:lpstr>
      <vt:lpstr>Lato</vt:lpstr>
      <vt:lpstr>New theme</vt:lpstr>
      <vt:lpstr>ALT Assessment</vt:lpstr>
      <vt:lpstr>ALT Teacher Information</vt:lpstr>
      <vt:lpstr>PowerPoint Presentation</vt:lpstr>
      <vt:lpstr>PowerPoint Presentation</vt:lpstr>
      <vt:lpstr>PowerPoint Presentation</vt:lpstr>
      <vt:lpstr>PowerPoint Presentation</vt:lpstr>
      <vt:lpstr>In pairs, you will soon cut out and arrange your cards in following three piles: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Miss S Clay - NES Staff</dc:creator>
  <cp:lastModifiedBy>Miss S Clay - NES Staff</cp:lastModifiedBy>
  <cp:revision>1</cp:revision>
  <dcterms:created xsi:type="dcterms:W3CDTF">2025-02-14T14:10:29Z</dcterms:created>
  <dcterms:modified xsi:type="dcterms:W3CDTF">2025-02-14T14:18:21Z</dcterms:modified>
</cp:coreProperties>
</file>