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0" r:id="rId3"/>
    <p:sldMasterId id="2147483684" r:id="rId4"/>
  </p:sldMasterIdLst>
  <p:notesMasterIdLst>
    <p:notesMasterId r:id="rId26"/>
  </p:notesMasterIdLst>
  <p:sldIdLst>
    <p:sldId id="257" r:id="rId5"/>
    <p:sldId id="258" r:id="rId6"/>
    <p:sldId id="285" r:id="rId7"/>
    <p:sldId id="270" r:id="rId8"/>
    <p:sldId id="261" r:id="rId9"/>
    <p:sldId id="260" r:id="rId10"/>
    <p:sldId id="262" r:id="rId11"/>
    <p:sldId id="280" r:id="rId12"/>
    <p:sldId id="281" r:id="rId13"/>
    <p:sldId id="263" r:id="rId14"/>
    <p:sldId id="264" r:id="rId15"/>
    <p:sldId id="265" r:id="rId16"/>
    <p:sldId id="277" r:id="rId17"/>
    <p:sldId id="267" r:id="rId18"/>
    <p:sldId id="275" r:id="rId19"/>
    <p:sldId id="279" r:id="rId20"/>
    <p:sldId id="278" r:id="rId21"/>
    <p:sldId id="284" r:id="rId22"/>
    <p:sldId id="283" r:id="rId23"/>
    <p:sldId id="273" r:id="rId24"/>
    <p:sldId id="271"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D02B080-BFB8-47B0-AFB5-5F1BB492952A}" type="datetimeFigureOut">
              <a:rPr lang="en-GB" smtClean="0"/>
              <a:t>14/02/2025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3A3B9BA-2467-4221-8EC0-2254AAFC422A}" type="slidenum">
              <a:rPr lang="en-GB" smtClean="0"/>
              <a:t>‹#›</a:t>
            </a:fld>
            <a:endParaRPr lang="en-GB"/>
          </a:p>
        </p:txBody>
      </p:sp>
    </p:spTree>
    <p:extLst>
      <p:ext uri="{BB962C8B-B14F-4D97-AF65-F5344CB8AC3E}">
        <p14:creationId xmlns:p14="http://schemas.microsoft.com/office/powerpoint/2010/main" val="29078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Left</a:t>
            </a:r>
            <a:endParaRPr lang="en-GB" dirty="0"/>
          </a:p>
        </p:txBody>
      </p:sp>
      <p:sp>
        <p:nvSpPr>
          <p:cNvPr id="4" name="Slide Number Placeholder 3"/>
          <p:cNvSpPr>
            <a:spLocks noGrp="1"/>
          </p:cNvSpPr>
          <p:nvPr>
            <p:ph type="sldNum" sz="quarter" idx="10"/>
          </p:nvPr>
        </p:nvSpPr>
        <p:spPr/>
        <p:txBody>
          <a:bodyPr/>
          <a:lstStyle/>
          <a:p>
            <a:fld id="{D3A3B9BA-2467-4221-8EC0-2254AAFC422A}" type="slidenum">
              <a:rPr lang="en-GB" smtClean="0"/>
              <a:t>2</a:t>
            </a:fld>
            <a:endParaRPr lang="en-GB"/>
          </a:p>
        </p:txBody>
      </p:sp>
    </p:spTree>
    <p:extLst>
      <p:ext uri="{BB962C8B-B14F-4D97-AF65-F5344CB8AC3E}">
        <p14:creationId xmlns:p14="http://schemas.microsoft.com/office/powerpoint/2010/main" val="25685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Slide left blank for annotation</a:t>
            </a:r>
          </a:p>
          <a:p>
            <a:endParaRPr lang="en-GB" dirty="0"/>
          </a:p>
        </p:txBody>
      </p:sp>
      <p:sp>
        <p:nvSpPr>
          <p:cNvPr id="4" name="Slide Number Placeholder 3"/>
          <p:cNvSpPr>
            <a:spLocks noGrp="1"/>
          </p:cNvSpPr>
          <p:nvPr>
            <p:ph type="sldNum" sz="quarter" idx="10"/>
          </p:nvPr>
        </p:nvSpPr>
        <p:spPr/>
        <p:txBody>
          <a:bodyPr/>
          <a:lstStyle/>
          <a:p>
            <a:fld id="{D3A3B9BA-2467-4221-8EC0-2254AAFC422A}" type="slidenum">
              <a:rPr lang="en-GB" smtClean="0"/>
              <a:t>13</a:t>
            </a:fld>
            <a:endParaRPr lang="en-GB"/>
          </a:p>
        </p:txBody>
      </p:sp>
    </p:spTree>
    <p:extLst>
      <p:ext uri="{BB962C8B-B14F-4D97-AF65-F5344CB8AC3E}">
        <p14:creationId xmlns:p14="http://schemas.microsoft.com/office/powerpoint/2010/main" val="822233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Adapted checkpoint from NCETM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228600" indent="-228600">
              <a:buAutoNum type="alphaLcParenR"/>
            </a:pPr>
            <a:r>
              <a:rPr lang="en-GB" b="0" dirty="0"/>
              <a:t>Nick has walked half as far as Mo, 300 m</a:t>
            </a:r>
          </a:p>
          <a:p>
            <a:pPr marL="228600" indent="-228600">
              <a:buAutoNum type="alphaLcParenR"/>
            </a:pPr>
            <a:r>
              <a:rPr lang="en-GB" b="0" dirty="0"/>
              <a:t>Olga has walked one-tenth of the distance of Mo, 40 m </a:t>
            </a:r>
          </a:p>
          <a:p>
            <a:pPr marL="228600" indent="-228600">
              <a:buAutoNum type="alphaLcParenR"/>
            </a:pPr>
            <a:r>
              <a:rPr lang="en-GB" b="0" dirty="0"/>
              <a:t>1500 m</a:t>
            </a:r>
          </a:p>
          <a:p>
            <a:pPr marL="228600" indent="-228600">
              <a:buAutoNum type="alphaLcParenR"/>
            </a:pPr>
            <a:endParaRPr lang="en-GB" b="0" dirty="0"/>
          </a:p>
          <a:p>
            <a:pPr marL="0" indent="0">
              <a:buNone/>
            </a:pPr>
            <a:r>
              <a:rPr lang="en-GB" b="0" dirty="0"/>
              <a:t>? Izzy has walked  m in 30 minutes.</a:t>
            </a:r>
          </a:p>
          <a:p>
            <a:endParaRPr lang="en-GB" b="0" dirty="0"/>
          </a:p>
          <a:p>
            <a:r>
              <a:rPr lang="en-GB" b="1" dirty="0"/>
              <a:t>Suggested questioning</a:t>
            </a:r>
          </a:p>
          <a:p>
            <a:r>
              <a:rPr lang="en-GB" b="0" dirty="0"/>
              <a:t>Can you think of a different way to work that out?</a:t>
            </a:r>
          </a:p>
          <a:p>
            <a:r>
              <a:rPr lang="en-GB" b="0" dirty="0"/>
              <a:t>How can you use what you’ve already worked out to help you?</a:t>
            </a:r>
          </a:p>
          <a:p>
            <a:endParaRPr lang="en-GB" b="1" dirty="0"/>
          </a:p>
          <a:p>
            <a:r>
              <a:rPr lang="en-GB" b="1" dirty="0"/>
              <a:t>Things to think about</a:t>
            </a:r>
          </a:p>
          <a:p>
            <a:r>
              <a:rPr lang="en-GB" b="0" dirty="0"/>
              <a:t>Multiple methods are likely to be used by students to work on this task – for some examples, see the Guidance slide. If you plan to use these methods as a discussion point with the class, think about which you’ll share, and which order you and the class will explore them in.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54322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left blank for annotation</a:t>
            </a:r>
            <a:endParaRPr lang="en-GB" dirty="0"/>
          </a:p>
        </p:txBody>
      </p:sp>
      <p:sp>
        <p:nvSpPr>
          <p:cNvPr id="4" name="Slide Number Placeholder 3"/>
          <p:cNvSpPr>
            <a:spLocks noGrp="1"/>
          </p:cNvSpPr>
          <p:nvPr>
            <p:ph type="sldNum" sz="quarter" idx="10"/>
          </p:nvPr>
        </p:nvSpPr>
        <p:spPr/>
        <p:txBody>
          <a:bodyPr/>
          <a:lstStyle/>
          <a:p>
            <a:fld id="{D3A3B9BA-2467-4221-8EC0-2254AAFC422A}" type="slidenum">
              <a:rPr lang="en-GB" smtClean="0"/>
              <a:t>20</a:t>
            </a:fld>
            <a:endParaRPr lang="en-GB"/>
          </a:p>
        </p:txBody>
      </p:sp>
    </p:spTree>
    <p:extLst>
      <p:ext uri="{BB962C8B-B14F-4D97-AF65-F5344CB8AC3E}">
        <p14:creationId xmlns:p14="http://schemas.microsoft.com/office/powerpoint/2010/main" val="207787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Questioning students</a:t>
            </a:r>
          </a:p>
          <a:p>
            <a:r>
              <a:rPr lang="en-GB" dirty="0" smtClean="0"/>
              <a:t>Making links between the different percentages – look at multiple</a:t>
            </a:r>
            <a:r>
              <a:rPr lang="en-GB" baseline="0" dirty="0" smtClean="0"/>
              <a:t> ways of finding percentages from other percentages</a:t>
            </a:r>
            <a:endParaRPr lang="en-GB" dirty="0"/>
          </a:p>
        </p:txBody>
      </p:sp>
      <p:sp>
        <p:nvSpPr>
          <p:cNvPr id="4" name="Slide Number Placeholder 3"/>
          <p:cNvSpPr>
            <a:spLocks noGrp="1"/>
          </p:cNvSpPr>
          <p:nvPr>
            <p:ph type="sldNum" sz="quarter" idx="10"/>
          </p:nvPr>
        </p:nvSpPr>
        <p:spPr/>
        <p:txBody>
          <a:bodyPr/>
          <a:lstStyle/>
          <a:p>
            <a:fld id="{D3A3B9BA-2467-4221-8EC0-2254AAFC422A}" type="slidenum">
              <a:rPr lang="en-GB" smtClean="0"/>
              <a:t>3</a:t>
            </a:fld>
            <a:endParaRPr lang="en-GB"/>
          </a:p>
        </p:txBody>
      </p:sp>
    </p:spTree>
    <p:extLst>
      <p:ext uri="{BB962C8B-B14F-4D97-AF65-F5344CB8AC3E}">
        <p14:creationId xmlns:p14="http://schemas.microsoft.com/office/powerpoint/2010/main" val="3068444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3B9BA-2467-4221-8EC0-2254AAFC422A}" type="slidenum">
              <a:rPr lang="en-GB" smtClean="0"/>
              <a:t>4</a:t>
            </a:fld>
            <a:endParaRPr lang="en-GB"/>
          </a:p>
        </p:txBody>
      </p:sp>
    </p:spTree>
    <p:extLst>
      <p:ext uri="{BB962C8B-B14F-4D97-AF65-F5344CB8AC3E}">
        <p14:creationId xmlns:p14="http://schemas.microsoft.com/office/powerpoint/2010/main" val="424335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a:t>
            </a:r>
            <a:r>
              <a:rPr lang="en-GB" baseline="0" dirty="0" smtClean="0"/>
              <a:t> prompts: How is this different to the last slide? How is 5% calculated differently?</a:t>
            </a:r>
            <a:endParaRPr lang="en-GB" dirty="0"/>
          </a:p>
        </p:txBody>
      </p:sp>
      <p:sp>
        <p:nvSpPr>
          <p:cNvPr id="4" name="Slide Number Placeholder 3"/>
          <p:cNvSpPr>
            <a:spLocks noGrp="1"/>
          </p:cNvSpPr>
          <p:nvPr>
            <p:ph type="sldNum" sz="quarter" idx="10"/>
          </p:nvPr>
        </p:nvSpPr>
        <p:spPr/>
        <p:txBody>
          <a:bodyPr/>
          <a:lstStyle/>
          <a:p>
            <a:fld id="{D3A3B9BA-2467-4221-8EC0-2254AAFC422A}" type="slidenum">
              <a:rPr lang="en-GB" smtClean="0"/>
              <a:t>5</a:t>
            </a:fld>
            <a:endParaRPr lang="en-GB"/>
          </a:p>
        </p:txBody>
      </p:sp>
    </p:spTree>
    <p:extLst>
      <p:ext uri="{BB962C8B-B14F-4D97-AF65-F5344CB8AC3E}">
        <p14:creationId xmlns:p14="http://schemas.microsoft.com/office/powerpoint/2010/main" val="47587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left blank for flexibility</a:t>
            </a:r>
            <a:r>
              <a:rPr lang="en-GB" baseline="0" dirty="0" smtClean="0"/>
              <a:t> in annotation</a:t>
            </a:r>
            <a:endParaRPr lang="en-GB" dirty="0" smtClean="0"/>
          </a:p>
        </p:txBody>
      </p:sp>
      <p:sp>
        <p:nvSpPr>
          <p:cNvPr id="4" name="Slide Number Placeholder 3"/>
          <p:cNvSpPr>
            <a:spLocks noGrp="1"/>
          </p:cNvSpPr>
          <p:nvPr>
            <p:ph type="sldNum" sz="quarter" idx="10"/>
          </p:nvPr>
        </p:nvSpPr>
        <p:spPr/>
        <p:txBody>
          <a:bodyPr/>
          <a:lstStyle/>
          <a:p>
            <a:fld id="{D3A3B9BA-2467-4221-8EC0-2254AAFC422A}" type="slidenum">
              <a:rPr lang="en-GB" smtClean="0"/>
              <a:t>7</a:t>
            </a:fld>
            <a:endParaRPr lang="en-GB"/>
          </a:p>
        </p:txBody>
      </p:sp>
    </p:spTree>
    <p:extLst>
      <p:ext uri="{BB962C8B-B14F-4D97-AF65-F5344CB8AC3E}">
        <p14:creationId xmlns:p14="http://schemas.microsoft.com/office/powerpoint/2010/main" val="410073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3B9BA-2467-4221-8EC0-2254AAFC422A}" type="slidenum">
              <a:rPr lang="en-GB" smtClean="0"/>
              <a:t>8</a:t>
            </a:fld>
            <a:endParaRPr lang="en-GB"/>
          </a:p>
        </p:txBody>
      </p:sp>
    </p:spTree>
    <p:extLst>
      <p:ext uri="{BB962C8B-B14F-4D97-AF65-F5344CB8AC3E}">
        <p14:creationId xmlns:p14="http://schemas.microsoft.com/office/powerpoint/2010/main" val="246628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left blank for annotation</a:t>
            </a:r>
            <a:endParaRPr lang="en-GB" dirty="0"/>
          </a:p>
        </p:txBody>
      </p:sp>
      <p:sp>
        <p:nvSpPr>
          <p:cNvPr id="4" name="Slide Number Placeholder 3"/>
          <p:cNvSpPr>
            <a:spLocks noGrp="1"/>
          </p:cNvSpPr>
          <p:nvPr>
            <p:ph type="sldNum" sz="quarter" idx="10"/>
          </p:nvPr>
        </p:nvSpPr>
        <p:spPr/>
        <p:txBody>
          <a:bodyPr/>
          <a:lstStyle/>
          <a:p>
            <a:fld id="{D3A3B9BA-2467-4221-8EC0-2254AAFC422A}" type="slidenum">
              <a:rPr lang="en-GB" smtClean="0"/>
              <a:t>10</a:t>
            </a:fld>
            <a:endParaRPr lang="en-GB"/>
          </a:p>
        </p:txBody>
      </p:sp>
    </p:spTree>
    <p:extLst>
      <p:ext uri="{BB962C8B-B14F-4D97-AF65-F5344CB8AC3E}">
        <p14:creationId xmlns:p14="http://schemas.microsoft.com/office/powerpoint/2010/main" val="159927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Slide left blank for annotation</a:t>
            </a:r>
          </a:p>
          <a:p>
            <a:endParaRPr lang="en-GB" dirty="0"/>
          </a:p>
        </p:txBody>
      </p:sp>
      <p:sp>
        <p:nvSpPr>
          <p:cNvPr id="4" name="Slide Number Placeholder 3"/>
          <p:cNvSpPr>
            <a:spLocks noGrp="1"/>
          </p:cNvSpPr>
          <p:nvPr>
            <p:ph type="sldNum" sz="quarter" idx="10"/>
          </p:nvPr>
        </p:nvSpPr>
        <p:spPr/>
        <p:txBody>
          <a:bodyPr/>
          <a:lstStyle/>
          <a:p>
            <a:fld id="{D3A3B9BA-2467-4221-8EC0-2254AAFC422A}" type="slidenum">
              <a:rPr lang="en-GB" smtClean="0"/>
              <a:t>11</a:t>
            </a:fld>
            <a:endParaRPr lang="en-GB"/>
          </a:p>
        </p:txBody>
      </p:sp>
    </p:spTree>
    <p:extLst>
      <p:ext uri="{BB962C8B-B14F-4D97-AF65-F5344CB8AC3E}">
        <p14:creationId xmlns:p14="http://schemas.microsoft.com/office/powerpoint/2010/main" val="120690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Slide left blank for annotation</a:t>
            </a:r>
          </a:p>
          <a:p>
            <a:endParaRPr lang="en-GB" dirty="0"/>
          </a:p>
        </p:txBody>
      </p:sp>
      <p:sp>
        <p:nvSpPr>
          <p:cNvPr id="4" name="Slide Number Placeholder 3"/>
          <p:cNvSpPr>
            <a:spLocks noGrp="1"/>
          </p:cNvSpPr>
          <p:nvPr>
            <p:ph type="sldNum" sz="quarter" idx="10"/>
          </p:nvPr>
        </p:nvSpPr>
        <p:spPr/>
        <p:txBody>
          <a:bodyPr/>
          <a:lstStyle/>
          <a:p>
            <a:fld id="{D3A3B9BA-2467-4221-8EC0-2254AAFC422A}" type="slidenum">
              <a:rPr lang="en-GB" smtClean="0"/>
              <a:t>12</a:t>
            </a:fld>
            <a:endParaRPr lang="en-GB"/>
          </a:p>
        </p:txBody>
      </p:sp>
    </p:spTree>
    <p:extLst>
      <p:ext uri="{BB962C8B-B14F-4D97-AF65-F5344CB8AC3E}">
        <p14:creationId xmlns:p14="http://schemas.microsoft.com/office/powerpoint/2010/main" val="1592936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Tree>
    <p:extLst>
      <p:ext uri="{BB962C8B-B14F-4D97-AF65-F5344CB8AC3E}">
        <p14:creationId xmlns:p14="http://schemas.microsoft.com/office/powerpoint/2010/main" val="361344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4096163034"/>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6862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299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905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630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4790E-837F-74B5-8BF5-385EB4657B9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65DDCC1-B8CF-61AB-7D86-F78DF08004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3BD2970-DBDA-F184-B4BC-928428F9EEE5}"/>
              </a:ext>
            </a:extLst>
          </p:cNvPr>
          <p:cNvSpPr>
            <a:spLocks noGrp="1"/>
          </p:cNvSpPr>
          <p:nvPr>
            <p:ph type="dt" sz="half" idx="10"/>
          </p:nvPr>
        </p:nvSpPr>
        <p:spPr/>
        <p:txBody>
          <a:bodyPr/>
          <a:lstStyle/>
          <a:p>
            <a:fld id="{846F898D-0B73-4D65-86B2-E7CCC6649D78}" type="datetimeFigureOut">
              <a:rPr lang="en-GB" smtClean="0"/>
              <a:t>14/02/2025</a:t>
            </a:fld>
            <a:endParaRPr lang="en-GB"/>
          </a:p>
        </p:txBody>
      </p:sp>
      <p:sp>
        <p:nvSpPr>
          <p:cNvPr id="5" name="Footer Placeholder 4">
            <a:extLst>
              <a:ext uri="{FF2B5EF4-FFF2-40B4-BE49-F238E27FC236}">
                <a16:creationId xmlns:a16="http://schemas.microsoft.com/office/drawing/2014/main" id="{5147E25E-9055-74F2-ADCB-2C675F554D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F28622-EEC8-C2CB-9E1B-18B07687178A}"/>
              </a:ext>
            </a:extLst>
          </p:cNvPr>
          <p:cNvSpPr>
            <a:spLocks noGrp="1"/>
          </p:cNvSpPr>
          <p:nvPr>
            <p:ph type="sldNum" sz="quarter" idx="12"/>
          </p:nvPr>
        </p:nvSpPr>
        <p:spPr/>
        <p:txBody>
          <a:bodyPr/>
          <a:lstStyle/>
          <a:p>
            <a:fld id="{0713B6AE-C275-42FE-8D70-7561FD957DF7}" type="slidenum">
              <a:rPr lang="en-GB" smtClean="0"/>
              <a:t>‹#›</a:t>
            </a:fld>
            <a:endParaRPr lang="en-GB"/>
          </a:p>
        </p:txBody>
      </p:sp>
    </p:spTree>
    <p:extLst>
      <p:ext uri="{BB962C8B-B14F-4D97-AF65-F5344CB8AC3E}">
        <p14:creationId xmlns:p14="http://schemas.microsoft.com/office/powerpoint/2010/main" val="4266757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510296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olling Recall Question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73227575"/>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6" name="Text Placeholder 5"/>
          <p:cNvSpPr>
            <a:spLocks noGrp="1"/>
          </p:cNvSpPr>
          <p:nvPr>
            <p:ph type="body" sz="quarter" idx="10" hasCustomPrompt="1"/>
          </p:nvPr>
        </p:nvSpPr>
        <p:spPr>
          <a:xfrm>
            <a:off x="475130" y="1165414"/>
            <a:ext cx="5531970" cy="887227"/>
          </a:xfrm>
        </p:spPr>
        <p:txBody>
          <a:bodyPr>
            <a:normAutofit/>
          </a:bodyPr>
          <a:lstStyle>
            <a:lvl1pPr marL="0" indent="0">
              <a:buNone/>
              <a:defRPr sz="1625" baseline="0"/>
            </a:lvl1pPr>
          </a:lstStyle>
          <a:p>
            <a:pPr lvl="0"/>
            <a:r>
              <a:rPr lang="en-US" dirty="0"/>
              <a:t>Type question here</a:t>
            </a:r>
          </a:p>
        </p:txBody>
      </p:sp>
      <p:sp>
        <p:nvSpPr>
          <p:cNvPr id="52" name="Text Placeholder 5"/>
          <p:cNvSpPr>
            <a:spLocks noGrp="1"/>
          </p:cNvSpPr>
          <p:nvPr>
            <p:ph type="body" sz="quarter" idx="11" hasCustomPrompt="1"/>
          </p:nvPr>
        </p:nvSpPr>
        <p:spPr>
          <a:xfrm>
            <a:off x="475130" y="2145056"/>
            <a:ext cx="5531970" cy="887227"/>
          </a:xfrm>
        </p:spPr>
        <p:txBody>
          <a:bodyPr>
            <a:normAutofit/>
          </a:bodyPr>
          <a:lstStyle>
            <a:lvl1pPr marL="0" indent="0">
              <a:buNone/>
              <a:defRPr sz="1625"/>
            </a:lvl1pPr>
          </a:lstStyle>
          <a:p>
            <a:pPr lvl="0"/>
            <a:r>
              <a:rPr lang="en-US" dirty="0"/>
              <a:t>Type question here</a:t>
            </a:r>
          </a:p>
        </p:txBody>
      </p:sp>
      <p:sp>
        <p:nvSpPr>
          <p:cNvPr id="53" name="Text Placeholder 5"/>
          <p:cNvSpPr>
            <a:spLocks noGrp="1"/>
          </p:cNvSpPr>
          <p:nvPr>
            <p:ph type="body" sz="quarter" idx="12" hasCustomPrompt="1"/>
          </p:nvPr>
        </p:nvSpPr>
        <p:spPr>
          <a:xfrm>
            <a:off x="475130" y="3172545"/>
            <a:ext cx="5531970" cy="887227"/>
          </a:xfrm>
        </p:spPr>
        <p:txBody>
          <a:bodyPr>
            <a:normAutofit/>
          </a:bodyPr>
          <a:lstStyle>
            <a:lvl1pPr marL="0" indent="0">
              <a:buNone/>
              <a:defRPr sz="1625"/>
            </a:lvl1pPr>
          </a:lstStyle>
          <a:p>
            <a:pPr lvl="0"/>
            <a:r>
              <a:rPr lang="en-US" dirty="0"/>
              <a:t>Type question here</a:t>
            </a:r>
          </a:p>
        </p:txBody>
      </p:sp>
      <p:sp>
        <p:nvSpPr>
          <p:cNvPr id="54" name="Text Placeholder 5"/>
          <p:cNvSpPr>
            <a:spLocks noGrp="1"/>
          </p:cNvSpPr>
          <p:nvPr>
            <p:ph type="body" sz="quarter" idx="13" hasCustomPrompt="1"/>
          </p:nvPr>
        </p:nvSpPr>
        <p:spPr>
          <a:xfrm>
            <a:off x="475130" y="4152187"/>
            <a:ext cx="5531970" cy="887227"/>
          </a:xfrm>
        </p:spPr>
        <p:txBody>
          <a:bodyPr>
            <a:normAutofit/>
          </a:bodyPr>
          <a:lstStyle>
            <a:lvl1pPr marL="0" indent="0">
              <a:buNone/>
              <a:defRPr sz="1625"/>
            </a:lvl1pPr>
          </a:lstStyle>
          <a:p>
            <a:pPr lvl="0"/>
            <a:r>
              <a:rPr lang="en-US" dirty="0"/>
              <a:t>Type question here</a:t>
            </a:r>
          </a:p>
        </p:txBody>
      </p:sp>
      <p:sp>
        <p:nvSpPr>
          <p:cNvPr id="55" name="Text Placeholder 5"/>
          <p:cNvSpPr>
            <a:spLocks noGrp="1"/>
          </p:cNvSpPr>
          <p:nvPr>
            <p:ph type="body" sz="quarter" idx="14" hasCustomPrompt="1"/>
          </p:nvPr>
        </p:nvSpPr>
        <p:spPr>
          <a:xfrm>
            <a:off x="475129" y="5131829"/>
            <a:ext cx="5531970" cy="887227"/>
          </a:xfrm>
        </p:spPr>
        <p:txBody>
          <a:bodyPr>
            <a:normAutofit/>
          </a:bodyPr>
          <a:lstStyle>
            <a:lvl1pPr marL="0" indent="0">
              <a:buNone/>
              <a:defRPr sz="1625"/>
            </a:lvl1pPr>
          </a:lstStyle>
          <a:p>
            <a:pPr lvl="0"/>
            <a:r>
              <a:rPr lang="en-US" dirty="0"/>
              <a:t>Type question here</a:t>
            </a:r>
          </a:p>
        </p:txBody>
      </p:sp>
      <p:sp>
        <p:nvSpPr>
          <p:cNvPr id="56" name="Text Placeholder 5"/>
          <p:cNvSpPr>
            <a:spLocks noGrp="1"/>
          </p:cNvSpPr>
          <p:nvPr>
            <p:ph type="body" sz="quarter" idx="15" hasCustomPrompt="1"/>
          </p:nvPr>
        </p:nvSpPr>
        <p:spPr>
          <a:xfrm>
            <a:off x="6320864" y="1165414"/>
            <a:ext cx="5531970" cy="887227"/>
          </a:xfrm>
        </p:spPr>
        <p:txBody>
          <a:bodyPr>
            <a:normAutofit/>
          </a:bodyPr>
          <a:lstStyle>
            <a:lvl1pPr marL="0" indent="0">
              <a:buNone/>
              <a:defRPr sz="1625"/>
            </a:lvl1pPr>
          </a:lstStyle>
          <a:p>
            <a:pPr lvl="0"/>
            <a:r>
              <a:rPr lang="en-US" dirty="0"/>
              <a:t>Type question here</a:t>
            </a:r>
          </a:p>
        </p:txBody>
      </p:sp>
      <p:sp>
        <p:nvSpPr>
          <p:cNvPr id="57" name="Text Placeholder 5"/>
          <p:cNvSpPr>
            <a:spLocks noGrp="1"/>
          </p:cNvSpPr>
          <p:nvPr>
            <p:ph type="body" sz="quarter" idx="16" hasCustomPrompt="1"/>
          </p:nvPr>
        </p:nvSpPr>
        <p:spPr>
          <a:xfrm>
            <a:off x="6320864" y="2145056"/>
            <a:ext cx="5531970" cy="887227"/>
          </a:xfrm>
        </p:spPr>
        <p:txBody>
          <a:bodyPr>
            <a:normAutofit/>
          </a:bodyPr>
          <a:lstStyle>
            <a:lvl1pPr marL="0" indent="0">
              <a:buNone/>
              <a:defRPr sz="1625"/>
            </a:lvl1pPr>
          </a:lstStyle>
          <a:p>
            <a:pPr lvl="0"/>
            <a:r>
              <a:rPr lang="en-US" dirty="0"/>
              <a:t>Type question here</a:t>
            </a:r>
          </a:p>
        </p:txBody>
      </p:sp>
      <p:sp>
        <p:nvSpPr>
          <p:cNvPr id="58" name="Text Placeholder 5"/>
          <p:cNvSpPr>
            <a:spLocks noGrp="1"/>
          </p:cNvSpPr>
          <p:nvPr>
            <p:ph type="body" sz="quarter" idx="17" hasCustomPrompt="1"/>
          </p:nvPr>
        </p:nvSpPr>
        <p:spPr>
          <a:xfrm>
            <a:off x="6320864" y="3172545"/>
            <a:ext cx="5531970" cy="887227"/>
          </a:xfrm>
        </p:spPr>
        <p:txBody>
          <a:bodyPr>
            <a:normAutofit/>
          </a:bodyPr>
          <a:lstStyle>
            <a:lvl1pPr marL="0" indent="0">
              <a:buNone/>
              <a:defRPr sz="1625"/>
            </a:lvl1pPr>
          </a:lstStyle>
          <a:p>
            <a:pPr lvl="0"/>
            <a:r>
              <a:rPr lang="en-US" dirty="0"/>
              <a:t>Type question here</a:t>
            </a:r>
          </a:p>
        </p:txBody>
      </p:sp>
      <p:sp>
        <p:nvSpPr>
          <p:cNvPr id="59" name="Text Placeholder 5"/>
          <p:cNvSpPr>
            <a:spLocks noGrp="1"/>
          </p:cNvSpPr>
          <p:nvPr>
            <p:ph type="body" sz="quarter" idx="18" hasCustomPrompt="1"/>
          </p:nvPr>
        </p:nvSpPr>
        <p:spPr>
          <a:xfrm>
            <a:off x="6320864" y="4152187"/>
            <a:ext cx="5531970" cy="887227"/>
          </a:xfrm>
        </p:spPr>
        <p:txBody>
          <a:bodyPr>
            <a:normAutofit/>
          </a:bodyPr>
          <a:lstStyle>
            <a:lvl1pPr marL="0" indent="0">
              <a:buNone/>
              <a:defRPr sz="1625"/>
            </a:lvl1pPr>
          </a:lstStyle>
          <a:p>
            <a:pPr lvl="0"/>
            <a:r>
              <a:rPr lang="en-US" dirty="0"/>
              <a:t>Type question here</a:t>
            </a:r>
          </a:p>
        </p:txBody>
      </p:sp>
      <p:sp>
        <p:nvSpPr>
          <p:cNvPr id="60" name="Text Placeholder 5"/>
          <p:cNvSpPr>
            <a:spLocks noGrp="1"/>
          </p:cNvSpPr>
          <p:nvPr>
            <p:ph type="body" sz="quarter" idx="19" hasCustomPrompt="1"/>
          </p:nvPr>
        </p:nvSpPr>
        <p:spPr>
          <a:xfrm>
            <a:off x="6418728" y="5131829"/>
            <a:ext cx="5434105" cy="887227"/>
          </a:xfrm>
        </p:spPr>
        <p:txBody>
          <a:bodyPr>
            <a:normAutofit/>
          </a:bodyPr>
          <a:lstStyle>
            <a:lvl1pPr marL="0" indent="0">
              <a:buNone/>
              <a:defRPr sz="1625"/>
            </a:lvl1pPr>
          </a:lstStyle>
          <a:p>
            <a:pPr lvl="0"/>
            <a:r>
              <a:rPr lang="en-US" dirty="0"/>
              <a:t>Type question here</a:t>
            </a:r>
          </a:p>
        </p:txBody>
      </p:sp>
    </p:spTree>
    <p:extLst>
      <p:ext uri="{BB962C8B-B14F-4D97-AF65-F5344CB8AC3E}">
        <p14:creationId xmlns:p14="http://schemas.microsoft.com/office/powerpoint/2010/main" val="3448917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Rolling Recall Answer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65309336"/>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7" name="Text Placeholder 5"/>
          <p:cNvSpPr>
            <a:spLocks noGrp="1"/>
          </p:cNvSpPr>
          <p:nvPr>
            <p:ph type="body" sz="quarter" idx="10" hasCustomPrompt="1"/>
          </p:nvPr>
        </p:nvSpPr>
        <p:spPr>
          <a:xfrm>
            <a:off x="2142566" y="1165414"/>
            <a:ext cx="3864535" cy="887227"/>
          </a:xfrm>
        </p:spPr>
        <p:txBody>
          <a:bodyPr>
            <a:normAutofit/>
          </a:bodyPr>
          <a:lstStyle>
            <a:lvl1pPr marL="0" indent="0">
              <a:buNone/>
              <a:defRPr sz="1625"/>
            </a:lvl1pPr>
          </a:lstStyle>
          <a:p>
            <a:pPr lvl="0"/>
            <a:r>
              <a:rPr lang="en-US" dirty="0"/>
              <a:t>Type answer here</a:t>
            </a:r>
          </a:p>
        </p:txBody>
      </p:sp>
      <p:sp>
        <p:nvSpPr>
          <p:cNvPr id="8" name="Text Placeholder 5"/>
          <p:cNvSpPr>
            <a:spLocks noGrp="1"/>
          </p:cNvSpPr>
          <p:nvPr>
            <p:ph type="body" sz="quarter" idx="11" hasCustomPrompt="1"/>
          </p:nvPr>
        </p:nvSpPr>
        <p:spPr>
          <a:xfrm>
            <a:off x="2142566" y="2157473"/>
            <a:ext cx="3864535" cy="887227"/>
          </a:xfrm>
        </p:spPr>
        <p:txBody>
          <a:bodyPr>
            <a:normAutofit/>
          </a:bodyPr>
          <a:lstStyle>
            <a:lvl1pPr marL="0" indent="0">
              <a:buNone/>
              <a:defRPr sz="1625"/>
            </a:lvl1pPr>
          </a:lstStyle>
          <a:p>
            <a:pPr lvl="0"/>
            <a:r>
              <a:rPr lang="en-US" dirty="0"/>
              <a:t>Type answer here</a:t>
            </a:r>
          </a:p>
        </p:txBody>
      </p:sp>
      <p:sp>
        <p:nvSpPr>
          <p:cNvPr id="9" name="Text Placeholder 5"/>
          <p:cNvSpPr>
            <a:spLocks noGrp="1"/>
          </p:cNvSpPr>
          <p:nvPr>
            <p:ph type="body" sz="quarter" idx="12" hasCustomPrompt="1"/>
          </p:nvPr>
        </p:nvSpPr>
        <p:spPr>
          <a:xfrm>
            <a:off x="2142566" y="3134679"/>
            <a:ext cx="3864535" cy="887227"/>
          </a:xfrm>
        </p:spPr>
        <p:txBody>
          <a:bodyPr>
            <a:normAutofit/>
          </a:bodyPr>
          <a:lstStyle>
            <a:lvl1pPr marL="0" indent="0">
              <a:buNone/>
              <a:defRPr sz="1625"/>
            </a:lvl1pPr>
          </a:lstStyle>
          <a:p>
            <a:pPr lvl="0"/>
            <a:r>
              <a:rPr lang="en-US" dirty="0"/>
              <a:t>Type answer here</a:t>
            </a:r>
          </a:p>
        </p:txBody>
      </p:sp>
      <p:sp>
        <p:nvSpPr>
          <p:cNvPr id="10" name="Text Placeholder 5"/>
          <p:cNvSpPr>
            <a:spLocks noGrp="1"/>
          </p:cNvSpPr>
          <p:nvPr>
            <p:ph type="body" sz="quarter" idx="13" hasCustomPrompt="1"/>
          </p:nvPr>
        </p:nvSpPr>
        <p:spPr>
          <a:xfrm>
            <a:off x="2142565" y="4171727"/>
            <a:ext cx="3864535" cy="887227"/>
          </a:xfrm>
        </p:spPr>
        <p:txBody>
          <a:bodyPr>
            <a:normAutofit/>
          </a:bodyPr>
          <a:lstStyle>
            <a:lvl1pPr marL="0" indent="0">
              <a:buNone/>
              <a:defRPr sz="1625"/>
            </a:lvl1pPr>
          </a:lstStyle>
          <a:p>
            <a:pPr lvl="0"/>
            <a:r>
              <a:rPr lang="en-US" dirty="0"/>
              <a:t>Type answer here</a:t>
            </a:r>
          </a:p>
        </p:txBody>
      </p:sp>
      <p:sp>
        <p:nvSpPr>
          <p:cNvPr id="11" name="Text Placeholder 5"/>
          <p:cNvSpPr>
            <a:spLocks noGrp="1"/>
          </p:cNvSpPr>
          <p:nvPr>
            <p:ph type="body" sz="quarter" idx="14" hasCustomPrompt="1"/>
          </p:nvPr>
        </p:nvSpPr>
        <p:spPr>
          <a:xfrm>
            <a:off x="2142565" y="5163786"/>
            <a:ext cx="3864535" cy="887227"/>
          </a:xfrm>
        </p:spPr>
        <p:txBody>
          <a:bodyPr>
            <a:normAutofit/>
          </a:bodyPr>
          <a:lstStyle>
            <a:lvl1pPr marL="0" indent="0">
              <a:buNone/>
              <a:defRPr sz="1625"/>
            </a:lvl1pPr>
          </a:lstStyle>
          <a:p>
            <a:pPr lvl="0"/>
            <a:r>
              <a:rPr lang="en-US" dirty="0"/>
              <a:t>Type answer here</a:t>
            </a:r>
          </a:p>
        </p:txBody>
      </p:sp>
      <p:sp>
        <p:nvSpPr>
          <p:cNvPr id="12" name="Text Placeholder 5"/>
          <p:cNvSpPr>
            <a:spLocks noGrp="1"/>
          </p:cNvSpPr>
          <p:nvPr>
            <p:ph type="body" sz="quarter" idx="15" hasCustomPrompt="1"/>
          </p:nvPr>
        </p:nvSpPr>
        <p:spPr>
          <a:xfrm>
            <a:off x="8040594" y="1165414"/>
            <a:ext cx="3864535" cy="887227"/>
          </a:xfrm>
        </p:spPr>
        <p:txBody>
          <a:bodyPr>
            <a:normAutofit/>
          </a:bodyPr>
          <a:lstStyle>
            <a:lvl1pPr marL="0" indent="0">
              <a:buNone/>
              <a:defRPr sz="1625"/>
            </a:lvl1pPr>
          </a:lstStyle>
          <a:p>
            <a:pPr lvl="0"/>
            <a:r>
              <a:rPr lang="en-US" dirty="0"/>
              <a:t>Type answer here</a:t>
            </a:r>
          </a:p>
        </p:txBody>
      </p:sp>
      <p:sp>
        <p:nvSpPr>
          <p:cNvPr id="13" name="Text Placeholder 5"/>
          <p:cNvSpPr>
            <a:spLocks noGrp="1"/>
          </p:cNvSpPr>
          <p:nvPr>
            <p:ph type="body" sz="quarter" idx="16" hasCustomPrompt="1"/>
          </p:nvPr>
        </p:nvSpPr>
        <p:spPr>
          <a:xfrm>
            <a:off x="8040594" y="2157473"/>
            <a:ext cx="3864535" cy="887227"/>
          </a:xfrm>
        </p:spPr>
        <p:txBody>
          <a:bodyPr>
            <a:normAutofit/>
          </a:bodyPr>
          <a:lstStyle>
            <a:lvl1pPr marL="0" indent="0">
              <a:buNone/>
              <a:defRPr sz="1625"/>
            </a:lvl1pPr>
          </a:lstStyle>
          <a:p>
            <a:pPr lvl="0"/>
            <a:r>
              <a:rPr lang="en-US" dirty="0"/>
              <a:t>Type answer here</a:t>
            </a:r>
          </a:p>
        </p:txBody>
      </p:sp>
      <p:sp>
        <p:nvSpPr>
          <p:cNvPr id="14" name="Text Placeholder 5"/>
          <p:cNvSpPr>
            <a:spLocks noGrp="1"/>
          </p:cNvSpPr>
          <p:nvPr>
            <p:ph type="body" sz="quarter" idx="17" hasCustomPrompt="1"/>
          </p:nvPr>
        </p:nvSpPr>
        <p:spPr>
          <a:xfrm>
            <a:off x="8040593" y="3134679"/>
            <a:ext cx="3864535" cy="887227"/>
          </a:xfrm>
        </p:spPr>
        <p:txBody>
          <a:bodyPr>
            <a:normAutofit/>
          </a:bodyPr>
          <a:lstStyle>
            <a:lvl1pPr marL="0" indent="0">
              <a:buNone/>
              <a:defRPr sz="1625"/>
            </a:lvl1pPr>
          </a:lstStyle>
          <a:p>
            <a:pPr lvl="0"/>
            <a:r>
              <a:rPr lang="en-US" dirty="0"/>
              <a:t>Type answer here</a:t>
            </a:r>
          </a:p>
        </p:txBody>
      </p:sp>
      <p:sp>
        <p:nvSpPr>
          <p:cNvPr id="15" name="Text Placeholder 5"/>
          <p:cNvSpPr>
            <a:spLocks noGrp="1"/>
          </p:cNvSpPr>
          <p:nvPr>
            <p:ph type="body" sz="quarter" idx="18" hasCustomPrompt="1"/>
          </p:nvPr>
        </p:nvSpPr>
        <p:spPr>
          <a:xfrm>
            <a:off x="8040592" y="4171727"/>
            <a:ext cx="3864535" cy="887227"/>
          </a:xfrm>
        </p:spPr>
        <p:txBody>
          <a:bodyPr>
            <a:normAutofit/>
          </a:bodyPr>
          <a:lstStyle>
            <a:lvl1pPr marL="0" indent="0">
              <a:buNone/>
              <a:defRPr sz="1625"/>
            </a:lvl1pPr>
          </a:lstStyle>
          <a:p>
            <a:pPr lvl="0"/>
            <a:r>
              <a:rPr lang="en-US" dirty="0"/>
              <a:t>Type answer here</a:t>
            </a:r>
          </a:p>
        </p:txBody>
      </p:sp>
      <p:sp>
        <p:nvSpPr>
          <p:cNvPr id="16" name="Text Placeholder 5"/>
          <p:cNvSpPr>
            <a:spLocks noGrp="1"/>
          </p:cNvSpPr>
          <p:nvPr>
            <p:ph type="body" sz="quarter" idx="19" hasCustomPrompt="1"/>
          </p:nvPr>
        </p:nvSpPr>
        <p:spPr>
          <a:xfrm>
            <a:off x="8040592" y="5163786"/>
            <a:ext cx="3864535" cy="887227"/>
          </a:xfrm>
        </p:spPr>
        <p:txBody>
          <a:bodyPr>
            <a:normAutofit/>
          </a:bodyPr>
          <a:lstStyle>
            <a:lvl1pPr marL="0" indent="0">
              <a:buNone/>
              <a:defRPr sz="1625"/>
            </a:lvl1pPr>
          </a:lstStyle>
          <a:p>
            <a:pPr lvl="0"/>
            <a:r>
              <a:rPr lang="en-US" dirty="0"/>
              <a:t>Type answer here</a:t>
            </a:r>
          </a:p>
        </p:txBody>
      </p:sp>
      <p:sp>
        <p:nvSpPr>
          <p:cNvPr id="17" name="Text Placeholder 5"/>
          <p:cNvSpPr>
            <a:spLocks noGrp="1"/>
          </p:cNvSpPr>
          <p:nvPr>
            <p:ph type="body" sz="quarter" idx="20" hasCustomPrompt="1"/>
          </p:nvPr>
        </p:nvSpPr>
        <p:spPr>
          <a:xfrm>
            <a:off x="457202" y="1165414"/>
            <a:ext cx="1523999" cy="887227"/>
          </a:xfrm>
        </p:spPr>
        <p:txBody>
          <a:bodyPr>
            <a:normAutofit/>
          </a:bodyPr>
          <a:lstStyle>
            <a:lvl1pPr marL="0" indent="0">
              <a:buNone/>
              <a:defRPr sz="1300"/>
            </a:lvl1pPr>
          </a:lstStyle>
          <a:p>
            <a:pPr lvl="0"/>
            <a:r>
              <a:rPr lang="en-US" dirty="0"/>
              <a:t>Type question keyword here</a:t>
            </a:r>
          </a:p>
        </p:txBody>
      </p:sp>
      <p:sp>
        <p:nvSpPr>
          <p:cNvPr id="18" name="Text Placeholder 5"/>
          <p:cNvSpPr>
            <a:spLocks noGrp="1"/>
          </p:cNvSpPr>
          <p:nvPr>
            <p:ph type="body" sz="quarter" idx="21" hasCustomPrompt="1"/>
          </p:nvPr>
        </p:nvSpPr>
        <p:spPr>
          <a:xfrm>
            <a:off x="457202" y="2157473"/>
            <a:ext cx="1523999" cy="887227"/>
          </a:xfrm>
        </p:spPr>
        <p:txBody>
          <a:bodyPr>
            <a:normAutofit/>
          </a:bodyPr>
          <a:lstStyle>
            <a:lvl1pPr marL="0" indent="0">
              <a:buNone/>
              <a:defRPr sz="1300"/>
            </a:lvl1pPr>
          </a:lstStyle>
          <a:p>
            <a:pPr lvl="0"/>
            <a:r>
              <a:rPr lang="en-US" dirty="0"/>
              <a:t>Type question Keyword here</a:t>
            </a:r>
          </a:p>
        </p:txBody>
      </p:sp>
      <p:sp>
        <p:nvSpPr>
          <p:cNvPr id="19" name="Text Placeholder 5"/>
          <p:cNvSpPr>
            <a:spLocks noGrp="1"/>
          </p:cNvSpPr>
          <p:nvPr>
            <p:ph type="body" sz="quarter" idx="22" hasCustomPrompt="1"/>
          </p:nvPr>
        </p:nvSpPr>
        <p:spPr>
          <a:xfrm>
            <a:off x="457202" y="3134679"/>
            <a:ext cx="1523999" cy="887227"/>
          </a:xfrm>
        </p:spPr>
        <p:txBody>
          <a:bodyPr>
            <a:normAutofit/>
          </a:bodyPr>
          <a:lstStyle>
            <a:lvl1pPr marL="0" indent="0">
              <a:buNone/>
              <a:defRPr sz="1300"/>
            </a:lvl1pPr>
          </a:lstStyle>
          <a:p>
            <a:pPr lvl="0"/>
            <a:r>
              <a:rPr lang="en-US" dirty="0"/>
              <a:t>Type question Keyword here</a:t>
            </a:r>
          </a:p>
        </p:txBody>
      </p:sp>
      <p:sp>
        <p:nvSpPr>
          <p:cNvPr id="20" name="Text Placeholder 5"/>
          <p:cNvSpPr>
            <a:spLocks noGrp="1"/>
          </p:cNvSpPr>
          <p:nvPr>
            <p:ph type="body" sz="quarter" idx="23" hasCustomPrompt="1"/>
          </p:nvPr>
        </p:nvSpPr>
        <p:spPr>
          <a:xfrm>
            <a:off x="457201" y="4171727"/>
            <a:ext cx="1523999" cy="887227"/>
          </a:xfrm>
        </p:spPr>
        <p:txBody>
          <a:bodyPr>
            <a:normAutofit/>
          </a:bodyPr>
          <a:lstStyle>
            <a:lvl1pPr marL="0" indent="0">
              <a:buNone/>
              <a:defRPr sz="1300"/>
            </a:lvl1pPr>
          </a:lstStyle>
          <a:p>
            <a:pPr lvl="0"/>
            <a:r>
              <a:rPr lang="en-US" dirty="0"/>
              <a:t>Type question Keyword here</a:t>
            </a:r>
          </a:p>
        </p:txBody>
      </p:sp>
      <p:sp>
        <p:nvSpPr>
          <p:cNvPr id="21" name="Text Placeholder 5"/>
          <p:cNvSpPr>
            <a:spLocks noGrp="1"/>
          </p:cNvSpPr>
          <p:nvPr>
            <p:ph type="body" sz="quarter" idx="24" hasCustomPrompt="1"/>
          </p:nvPr>
        </p:nvSpPr>
        <p:spPr>
          <a:xfrm>
            <a:off x="457201" y="5163786"/>
            <a:ext cx="1523999" cy="887227"/>
          </a:xfrm>
        </p:spPr>
        <p:txBody>
          <a:bodyPr>
            <a:normAutofit/>
          </a:bodyPr>
          <a:lstStyle>
            <a:lvl1pPr marL="0" indent="0">
              <a:buNone/>
              <a:defRPr sz="1300"/>
            </a:lvl1pPr>
          </a:lstStyle>
          <a:p>
            <a:pPr lvl="0"/>
            <a:r>
              <a:rPr lang="en-US" dirty="0"/>
              <a:t>Type question Keyword here</a:t>
            </a:r>
          </a:p>
        </p:txBody>
      </p:sp>
      <p:sp>
        <p:nvSpPr>
          <p:cNvPr id="22" name="Text Placeholder 5"/>
          <p:cNvSpPr>
            <a:spLocks noGrp="1"/>
          </p:cNvSpPr>
          <p:nvPr>
            <p:ph type="body" sz="quarter" idx="25" hasCustomPrompt="1"/>
          </p:nvPr>
        </p:nvSpPr>
        <p:spPr>
          <a:xfrm>
            <a:off x="6338050" y="1165414"/>
            <a:ext cx="1523999" cy="887227"/>
          </a:xfrm>
        </p:spPr>
        <p:txBody>
          <a:bodyPr>
            <a:normAutofit/>
          </a:bodyPr>
          <a:lstStyle>
            <a:lvl1pPr marL="0" indent="0">
              <a:buNone/>
              <a:defRPr sz="1300"/>
            </a:lvl1pPr>
          </a:lstStyle>
          <a:p>
            <a:pPr lvl="0"/>
            <a:r>
              <a:rPr lang="en-US" dirty="0"/>
              <a:t>Type question Keyword here</a:t>
            </a:r>
          </a:p>
        </p:txBody>
      </p:sp>
      <p:sp>
        <p:nvSpPr>
          <p:cNvPr id="23" name="Text Placeholder 5"/>
          <p:cNvSpPr>
            <a:spLocks noGrp="1"/>
          </p:cNvSpPr>
          <p:nvPr>
            <p:ph type="body" sz="quarter" idx="26" hasCustomPrompt="1"/>
          </p:nvPr>
        </p:nvSpPr>
        <p:spPr>
          <a:xfrm>
            <a:off x="6338050" y="2157473"/>
            <a:ext cx="1523999" cy="887227"/>
          </a:xfrm>
        </p:spPr>
        <p:txBody>
          <a:bodyPr>
            <a:normAutofit/>
          </a:bodyPr>
          <a:lstStyle>
            <a:lvl1pPr marL="0" indent="0">
              <a:buNone/>
              <a:defRPr sz="1300"/>
            </a:lvl1pPr>
          </a:lstStyle>
          <a:p>
            <a:pPr lvl="0"/>
            <a:r>
              <a:rPr lang="en-US" dirty="0"/>
              <a:t>Type question Keyword here</a:t>
            </a:r>
          </a:p>
        </p:txBody>
      </p:sp>
      <p:sp>
        <p:nvSpPr>
          <p:cNvPr id="24" name="Text Placeholder 5"/>
          <p:cNvSpPr>
            <a:spLocks noGrp="1"/>
          </p:cNvSpPr>
          <p:nvPr>
            <p:ph type="body" sz="quarter" idx="27" hasCustomPrompt="1"/>
          </p:nvPr>
        </p:nvSpPr>
        <p:spPr>
          <a:xfrm>
            <a:off x="6338048" y="3134679"/>
            <a:ext cx="1523999" cy="887227"/>
          </a:xfrm>
        </p:spPr>
        <p:txBody>
          <a:bodyPr>
            <a:normAutofit/>
          </a:bodyPr>
          <a:lstStyle>
            <a:lvl1pPr marL="0" indent="0">
              <a:buNone/>
              <a:defRPr sz="1300"/>
            </a:lvl1pPr>
          </a:lstStyle>
          <a:p>
            <a:pPr lvl="0"/>
            <a:r>
              <a:rPr lang="en-US" dirty="0"/>
              <a:t>Type question Keyword here</a:t>
            </a:r>
          </a:p>
        </p:txBody>
      </p:sp>
      <p:sp>
        <p:nvSpPr>
          <p:cNvPr id="25" name="Text Placeholder 5"/>
          <p:cNvSpPr>
            <a:spLocks noGrp="1"/>
          </p:cNvSpPr>
          <p:nvPr>
            <p:ph type="body" sz="quarter" idx="28" hasCustomPrompt="1"/>
          </p:nvPr>
        </p:nvSpPr>
        <p:spPr>
          <a:xfrm>
            <a:off x="6338047" y="4171727"/>
            <a:ext cx="1523999" cy="887227"/>
          </a:xfrm>
        </p:spPr>
        <p:txBody>
          <a:bodyPr>
            <a:normAutofit/>
          </a:bodyPr>
          <a:lstStyle>
            <a:lvl1pPr marL="0" indent="0">
              <a:buNone/>
              <a:defRPr sz="1300"/>
            </a:lvl1pPr>
          </a:lstStyle>
          <a:p>
            <a:pPr lvl="0"/>
            <a:r>
              <a:rPr lang="en-US" dirty="0"/>
              <a:t>Type question Keyword here</a:t>
            </a:r>
          </a:p>
        </p:txBody>
      </p:sp>
      <p:sp>
        <p:nvSpPr>
          <p:cNvPr id="26" name="Text Placeholder 5"/>
          <p:cNvSpPr>
            <a:spLocks noGrp="1"/>
          </p:cNvSpPr>
          <p:nvPr>
            <p:ph type="body" sz="quarter" idx="29" hasCustomPrompt="1"/>
          </p:nvPr>
        </p:nvSpPr>
        <p:spPr>
          <a:xfrm>
            <a:off x="6338047" y="5163786"/>
            <a:ext cx="1523999" cy="887227"/>
          </a:xfrm>
        </p:spPr>
        <p:txBody>
          <a:bodyPr>
            <a:normAutofit/>
          </a:bodyPr>
          <a:lstStyle>
            <a:lvl1pPr marL="0" indent="0">
              <a:buNone/>
              <a:defRPr sz="1300"/>
            </a:lvl1pPr>
          </a:lstStyle>
          <a:p>
            <a:pPr lvl="0"/>
            <a:r>
              <a:rPr lang="en-US" dirty="0"/>
              <a:t>Type question Keyword here</a:t>
            </a:r>
          </a:p>
        </p:txBody>
      </p:sp>
    </p:spTree>
    <p:extLst>
      <p:ext uri="{BB962C8B-B14F-4D97-AF65-F5344CB8AC3E}">
        <p14:creationId xmlns:p14="http://schemas.microsoft.com/office/powerpoint/2010/main" val="2574635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 Revision Lesson">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REVISE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PRACTICE</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CHECK</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93603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39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5" name="TextBox 24"/>
          <p:cNvSpPr txBox="1"/>
          <p:nvPr/>
        </p:nvSpPr>
        <p:spPr>
          <a:xfrm>
            <a:off x="304799" y="1372770"/>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Tree>
    <p:extLst>
      <p:ext uri="{BB962C8B-B14F-4D97-AF65-F5344CB8AC3E}">
        <p14:creationId xmlns:p14="http://schemas.microsoft.com/office/powerpoint/2010/main" val="2376448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ALT Lesson Structure">
    <p:spTree>
      <p:nvGrpSpPr>
        <p:cNvPr id="1" name=""/>
        <p:cNvGrpSpPr/>
        <p:nvPr/>
      </p:nvGrpSpPr>
      <p:grpSpPr>
        <a:xfrm>
          <a:off x="0" y="0"/>
          <a:ext cx="0" cy="0"/>
          <a:chOff x="0" y="0"/>
          <a:chExt cx="0" cy="0"/>
        </a:xfrm>
      </p:grpSpPr>
      <p:sp>
        <p:nvSpPr>
          <p:cNvPr id="20" name="TextBox 19"/>
          <p:cNvSpPr txBox="1"/>
          <p:nvPr/>
        </p:nvSpPr>
        <p:spPr>
          <a:xfrm>
            <a:off x="3371396" y="496540"/>
            <a:ext cx="2446670" cy="593752"/>
          </a:xfrm>
          <a:prstGeom prst="rect">
            <a:avLst/>
          </a:prstGeom>
          <a:solidFill>
            <a:srgbClr val="DAE3F3"/>
          </a:solid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Clear instruction and modelling</a:t>
            </a:r>
          </a:p>
          <a:p>
            <a:pPr marL="0" indent="0" algn="ctr">
              <a:spcAft>
                <a:spcPts val="244"/>
              </a:spcAft>
              <a:buFont typeface="Arial" panose="020B0604020202020204" pitchFamily="34" charset="0"/>
              <a:buNone/>
            </a:pPr>
            <a:r>
              <a:rPr lang="en-GB" sz="975" dirty="0">
                <a:solidFill>
                  <a:srgbClr val="0B5196"/>
                </a:solidFill>
                <a:latin typeface="+mn-lt"/>
              </a:rPr>
              <a:t>Model Reading Strategies </a:t>
            </a:r>
          </a:p>
          <a:p>
            <a:pPr marL="0" indent="0" algn="ctr">
              <a:spcAft>
                <a:spcPts val="244"/>
              </a:spcAft>
              <a:buFont typeface="Arial" panose="020B0604020202020204" pitchFamily="34" charset="0"/>
              <a:buNone/>
            </a:pPr>
            <a:r>
              <a:rPr lang="en-GB" sz="975" dirty="0">
                <a:solidFill>
                  <a:srgbClr val="0B5196"/>
                </a:solidFill>
                <a:latin typeface="+mn-lt"/>
              </a:rPr>
              <a:t>Use Knowledge Organiser</a:t>
            </a:r>
          </a:p>
        </p:txBody>
      </p:sp>
      <p:sp>
        <p:nvSpPr>
          <p:cNvPr id="19" name="TextBox 18"/>
          <p:cNvSpPr txBox="1"/>
          <p:nvPr/>
        </p:nvSpPr>
        <p:spPr>
          <a:xfrm>
            <a:off x="9052208" y="488379"/>
            <a:ext cx="2688823" cy="593752"/>
          </a:xfrm>
          <a:prstGeom prst="rect">
            <a:avLst/>
          </a:prstGeom>
          <a:solidFill>
            <a:srgbClr val="DAE3F3"/>
          </a:solid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Remove scaffolding when</a:t>
            </a:r>
            <a:r>
              <a:rPr lang="en-GB" sz="975" baseline="0" dirty="0">
                <a:solidFill>
                  <a:srgbClr val="0B5196"/>
                </a:solidFill>
                <a:latin typeface="+mn-lt"/>
              </a:rPr>
              <a:t> appropriate</a:t>
            </a:r>
            <a:endParaRPr lang="en-GB" sz="975" dirty="0">
              <a:solidFill>
                <a:srgbClr val="0B5196"/>
              </a:solidFill>
              <a:latin typeface="+mn-lt"/>
            </a:endParaRPr>
          </a:p>
          <a:p>
            <a:pPr marL="0" indent="0" algn="ctr">
              <a:spcAft>
                <a:spcPts val="244"/>
              </a:spcAft>
              <a:buFont typeface="Arial" panose="020B0604020202020204" pitchFamily="34" charset="0"/>
              <a:buNone/>
            </a:pPr>
            <a:r>
              <a:rPr lang="en-GB" sz="975" dirty="0">
                <a:solidFill>
                  <a:srgbClr val="0B5196"/>
                </a:solidFill>
                <a:latin typeface="+mn-lt"/>
              </a:rPr>
              <a:t>Connect with existing knowledge</a:t>
            </a:r>
          </a:p>
          <a:p>
            <a:pPr marL="0" indent="0" algn="ctr">
              <a:spcAft>
                <a:spcPts val="244"/>
              </a:spcAft>
              <a:buFont typeface="Arial" panose="020B0604020202020204" pitchFamily="34" charset="0"/>
              <a:buNone/>
            </a:pPr>
            <a:r>
              <a:rPr lang="en-GB" sz="975" dirty="0">
                <a:solidFill>
                  <a:srgbClr val="0B5196"/>
                </a:solidFill>
                <a:latin typeface="+mn-lt"/>
              </a:rPr>
              <a:t>Capture in writing or performance</a:t>
            </a:r>
          </a:p>
        </p:txBody>
      </p:sp>
      <p:sp>
        <p:nvSpPr>
          <p:cNvPr id="11" name="Pentagon 10"/>
          <p:cNvSpPr/>
          <p:nvPr/>
        </p:nvSpPr>
        <p:spPr>
          <a:xfrm>
            <a:off x="169863" y="130892"/>
            <a:ext cx="2988000" cy="358139"/>
          </a:xfrm>
          <a:prstGeom prst="homePlate">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3061553"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963055"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860464"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7" name="TextBox 16"/>
          <p:cNvSpPr txBox="1"/>
          <p:nvPr/>
        </p:nvSpPr>
        <p:spPr>
          <a:xfrm>
            <a:off x="258329" y="475131"/>
            <a:ext cx="2666487" cy="593752"/>
          </a:xfrm>
          <a:prstGeom prst="rect">
            <a:avLst/>
          </a:prstGeom>
          <a:no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Space recent and long term knowledge </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Misconceptions from Track &amp; Transfer</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Connect to KO &amp; home learning</a:t>
            </a:r>
          </a:p>
        </p:txBody>
      </p:sp>
      <p:sp>
        <p:nvSpPr>
          <p:cNvPr id="21" name="TextBox 20"/>
          <p:cNvSpPr txBox="1"/>
          <p:nvPr/>
        </p:nvSpPr>
        <p:spPr>
          <a:xfrm>
            <a:off x="6291539" y="496542"/>
            <a:ext cx="2494946" cy="593752"/>
          </a:xfrm>
          <a:prstGeom prst="rect">
            <a:avLst/>
          </a:prstGeom>
          <a:no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Add scaffolding where required</a:t>
            </a:r>
          </a:p>
          <a:p>
            <a:pPr marL="0" indent="0" algn="ctr">
              <a:spcAft>
                <a:spcPts val="244"/>
              </a:spcAft>
              <a:buFont typeface="Arial" panose="020B0604020202020204" pitchFamily="34" charset="0"/>
              <a:buNone/>
            </a:pPr>
            <a:r>
              <a:rPr lang="en-GB" sz="975" dirty="0">
                <a:solidFill>
                  <a:srgbClr val="0B5196"/>
                </a:solidFill>
                <a:latin typeface="+mn-lt"/>
              </a:rPr>
              <a:t>Use whiteboards &amp; visualisers</a:t>
            </a:r>
          </a:p>
          <a:p>
            <a:pPr marL="0" indent="0" algn="ctr">
              <a:spcAft>
                <a:spcPts val="244"/>
              </a:spcAft>
              <a:buFont typeface="Arial" panose="020B0604020202020204" pitchFamily="34" charset="0"/>
              <a:buNone/>
            </a:pPr>
            <a:r>
              <a:rPr lang="en-GB" sz="975" dirty="0">
                <a:solidFill>
                  <a:srgbClr val="0B5196"/>
                </a:solidFill>
                <a:latin typeface="+mn-lt"/>
              </a:rPr>
              <a:t>Make thinking visible </a:t>
            </a:r>
          </a:p>
        </p:txBody>
      </p:sp>
      <p:sp>
        <p:nvSpPr>
          <p:cNvPr id="25" name="Donut 24"/>
          <p:cNvSpPr/>
          <p:nvPr/>
        </p:nvSpPr>
        <p:spPr>
          <a:xfrm>
            <a:off x="2412025" y="2254578"/>
            <a:ext cx="3132000" cy="3132000"/>
          </a:xfrm>
          <a:prstGeom prst="donut">
            <a:avLst>
              <a:gd name="adj" fmla="val 1922"/>
            </a:avLst>
          </a:prstGeom>
          <a:no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26" name="Chevron 25"/>
          <p:cNvSpPr/>
          <p:nvPr/>
        </p:nvSpPr>
        <p:spPr>
          <a:xfrm>
            <a:off x="3161380" y="5086282"/>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PRACTISE</a:t>
            </a:r>
          </a:p>
        </p:txBody>
      </p:sp>
      <p:sp>
        <p:nvSpPr>
          <p:cNvPr id="27" name="Chevron 26"/>
          <p:cNvSpPr/>
          <p:nvPr/>
        </p:nvSpPr>
        <p:spPr>
          <a:xfrm>
            <a:off x="3171006" y="2199660"/>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RETRIEVE</a:t>
            </a:r>
          </a:p>
        </p:txBody>
      </p:sp>
      <p:sp>
        <p:nvSpPr>
          <p:cNvPr id="28" name="Chevron 27"/>
          <p:cNvSpPr/>
          <p:nvPr/>
        </p:nvSpPr>
        <p:spPr>
          <a:xfrm>
            <a:off x="5344231"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INSTRUCT</a:t>
            </a:r>
          </a:p>
        </p:txBody>
      </p:sp>
      <p:sp>
        <p:nvSpPr>
          <p:cNvPr id="29" name="Chevron 28"/>
          <p:cNvSpPr/>
          <p:nvPr/>
        </p:nvSpPr>
        <p:spPr>
          <a:xfrm>
            <a:off x="950178"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SECURE</a:t>
            </a:r>
          </a:p>
        </p:txBody>
      </p:sp>
      <p:cxnSp>
        <p:nvCxnSpPr>
          <p:cNvPr id="30" name="Straight Connector 29"/>
          <p:cNvCxnSpPr/>
          <p:nvPr/>
        </p:nvCxnSpPr>
        <p:spPr>
          <a:xfrm flipV="1">
            <a:off x="5736091" y="505292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a:endCxn id="8" idx="4"/>
          </p:cNvCxnSpPr>
          <p:nvPr/>
        </p:nvCxnSpPr>
        <p:spPr>
          <a:xfrm flipH="1" flipV="1">
            <a:off x="3969255" y="4648580"/>
            <a:ext cx="0" cy="4377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p:cNvSpPr txBox="1"/>
          <p:nvPr/>
        </p:nvSpPr>
        <p:spPr>
          <a:xfrm>
            <a:off x="5774044" y="4215442"/>
            <a:ext cx="2255108"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Hinge Point Questions</a:t>
            </a:r>
          </a:p>
          <a:p>
            <a:pPr marL="0" indent="0" algn="l">
              <a:spcAft>
                <a:spcPts val="244"/>
              </a:spcAft>
              <a:buFont typeface="Arial" panose="020B0604020202020204" pitchFamily="34" charset="0"/>
              <a:buNone/>
            </a:pPr>
            <a:r>
              <a:rPr lang="en-GB" sz="894" baseline="0" dirty="0">
                <a:solidFill>
                  <a:srgbClr val="0B5196"/>
                </a:solidFill>
                <a:latin typeface="+mn-lt"/>
              </a:rPr>
              <a:t>Know whether to move forward into practice, or give more instruction</a:t>
            </a:r>
            <a:endParaRPr lang="en-GB" sz="894" dirty="0">
              <a:solidFill>
                <a:srgbClr val="0B5196"/>
              </a:solidFill>
              <a:latin typeface="+mn-lt"/>
            </a:endParaRPr>
          </a:p>
        </p:txBody>
      </p:sp>
      <p:cxnSp>
        <p:nvCxnSpPr>
          <p:cNvPr id="33" name="Straight Connector 32"/>
          <p:cNvCxnSpPr/>
          <p:nvPr/>
        </p:nvCxnSpPr>
        <p:spPr>
          <a:xfrm>
            <a:off x="5704292" y="2747693"/>
            <a:ext cx="141988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H="1">
            <a:off x="5371477" y="2747693"/>
            <a:ext cx="332814" cy="28961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p:cNvSpPr txBox="1"/>
          <p:nvPr/>
        </p:nvSpPr>
        <p:spPr>
          <a:xfrm>
            <a:off x="5725072" y="2073045"/>
            <a:ext cx="1743890"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Show Me</a:t>
            </a:r>
          </a:p>
          <a:p>
            <a:pPr marL="0" indent="0" algn="l">
              <a:spcAft>
                <a:spcPts val="244"/>
              </a:spcAft>
              <a:buFont typeface="Arial" panose="020B0604020202020204" pitchFamily="34" charset="0"/>
              <a:buNone/>
            </a:pPr>
            <a:r>
              <a:rPr lang="en-GB" sz="894" baseline="0" dirty="0">
                <a:solidFill>
                  <a:srgbClr val="0B5196"/>
                </a:solidFill>
                <a:latin typeface="+mn-lt"/>
              </a:rPr>
              <a:t>All the pupils must show their retrieval work </a:t>
            </a:r>
            <a:endParaRPr lang="en-GB" sz="894" dirty="0">
              <a:solidFill>
                <a:srgbClr val="0B5196"/>
              </a:solidFill>
              <a:latin typeface="+mn-lt"/>
            </a:endParaRPr>
          </a:p>
        </p:txBody>
      </p:sp>
      <p:cxnSp>
        <p:nvCxnSpPr>
          <p:cNvPr id="36" name="Straight Connector 35"/>
          <p:cNvCxnSpPr/>
          <p:nvPr/>
        </p:nvCxnSpPr>
        <p:spPr>
          <a:xfrm flipV="1">
            <a:off x="409512" y="514734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V="1">
            <a:off x="2263528" y="4687227"/>
            <a:ext cx="426679" cy="43741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a:off x="576603" y="2766313"/>
            <a:ext cx="1590529" cy="17606"/>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flipV="1">
            <a:off x="2141885" y="2778893"/>
            <a:ext cx="420715" cy="30958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TextBox 39"/>
          <p:cNvSpPr txBox="1"/>
          <p:nvPr/>
        </p:nvSpPr>
        <p:spPr>
          <a:xfrm>
            <a:off x="173262" y="4440592"/>
            <a:ext cx="1996998"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Live Marking</a:t>
            </a:r>
          </a:p>
          <a:p>
            <a:pPr marL="0" indent="0" algn="r">
              <a:spcAft>
                <a:spcPts val="244"/>
              </a:spcAft>
              <a:buFont typeface="Arial" panose="020B0604020202020204" pitchFamily="34" charset="0"/>
              <a:buNone/>
            </a:pPr>
            <a:r>
              <a:rPr lang="en-GB" sz="894" baseline="0" dirty="0">
                <a:solidFill>
                  <a:srgbClr val="0B5196"/>
                </a:solidFill>
                <a:latin typeface="+mn-lt"/>
              </a:rPr>
              <a:t>Circulate the room to find and solve problems as they happen</a:t>
            </a:r>
            <a:endParaRPr lang="en-GB" sz="894" dirty="0">
              <a:solidFill>
                <a:srgbClr val="0B5196"/>
              </a:solidFill>
              <a:latin typeface="+mn-lt"/>
            </a:endParaRPr>
          </a:p>
        </p:txBody>
      </p:sp>
      <p:sp>
        <p:nvSpPr>
          <p:cNvPr id="41" name="TextBox 40"/>
          <p:cNvSpPr txBox="1"/>
          <p:nvPr/>
        </p:nvSpPr>
        <p:spPr>
          <a:xfrm>
            <a:off x="173262" y="2110043"/>
            <a:ext cx="2057719"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Track &amp; Transfer</a:t>
            </a:r>
          </a:p>
          <a:p>
            <a:pPr marL="0" indent="0" algn="r">
              <a:spcAft>
                <a:spcPts val="244"/>
              </a:spcAft>
              <a:buFont typeface="Arial" panose="020B0604020202020204" pitchFamily="34" charset="0"/>
              <a:buNone/>
            </a:pPr>
            <a:r>
              <a:rPr lang="en-GB" sz="894" baseline="0" dirty="0">
                <a:solidFill>
                  <a:srgbClr val="0B5196"/>
                </a:solidFill>
                <a:latin typeface="+mn-lt"/>
              </a:rPr>
              <a:t>Monitor learning to inform panning and retrieval</a:t>
            </a:r>
            <a:endParaRPr lang="en-GB" sz="894" dirty="0">
              <a:solidFill>
                <a:srgbClr val="0B5196"/>
              </a:solidFill>
              <a:latin typeface="+mn-lt"/>
            </a:endParaRPr>
          </a:p>
        </p:txBody>
      </p:sp>
      <p:sp>
        <p:nvSpPr>
          <p:cNvPr id="81" name="Rectangle 80"/>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82" name="Chevron 81"/>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LESSON CYCLE</a:t>
            </a:r>
            <a:endParaRPr lang="en-GB" sz="1300" b="0" dirty="0">
              <a:solidFill>
                <a:schemeClr val="bg1"/>
              </a:solidFill>
            </a:endParaRPr>
          </a:p>
        </p:txBody>
      </p:sp>
      <p:pic>
        <p:nvPicPr>
          <p:cNvPr id="83" name="Picture 8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91" name="Rectangle 90"/>
          <p:cNvSpPr/>
          <p:nvPr/>
        </p:nvSpPr>
        <p:spPr>
          <a:xfrm>
            <a:off x="169863" y="1316917"/>
            <a:ext cx="11678601" cy="45719"/>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43" name="Straight Connector 42"/>
          <p:cNvCxnSpPr/>
          <p:nvPr/>
        </p:nvCxnSpPr>
        <p:spPr>
          <a:xfrm flipH="1" flipV="1">
            <a:off x="5353548" y="4624553"/>
            <a:ext cx="402566" cy="41044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a:stCxn id="8" idx="0"/>
          </p:cNvCxnSpPr>
          <p:nvPr/>
        </p:nvCxnSpPr>
        <p:spPr>
          <a:xfrm flipV="1">
            <a:off x="3969255" y="2559660"/>
            <a:ext cx="0" cy="432918"/>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p:cNvCxnSpPr>
            <a:stCxn id="8" idx="6"/>
            <a:endCxn id="28" idx="1"/>
          </p:cNvCxnSpPr>
          <p:nvPr/>
        </p:nvCxnSpPr>
        <p:spPr>
          <a:xfrm flipV="1">
            <a:off x="4797255" y="3813423"/>
            <a:ext cx="546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p:cNvCxnSpPr>
            <a:stCxn id="29" idx="3"/>
            <a:endCxn id="8" idx="2"/>
          </p:cNvCxnSpPr>
          <p:nvPr/>
        </p:nvCxnSpPr>
        <p:spPr>
          <a:xfrm>
            <a:off x="2606178" y="3813423"/>
            <a:ext cx="5350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Chevron 48"/>
          <p:cNvSpPr/>
          <p:nvPr/>
        </p:nvSpPr>
        <p:spPr>
          <a:xfrm>
            <a:off x="9770461" y="2044275"/>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b="0" dirty="0">
              <a:solidFill>
                <a:schemeClr val="bg1"/>
              </a:solidFill>
            </a:endParaRPr>
          </a:p>
        </p:txBody>
      </p:sp>
      <p:sp>
        <p:nvSpPr>
          <p:cNvPr id="50" name="TextBox 49"/>
          <p:cNvSpPr txBox="1"/>
          <p:nvPr/>
        </p:nvSpPr>
        <p:spPr>
          <a:xfrm>
            <a:off x="8713695" y="2098878"/>
            <a:ext cx="3263153" cy="1622239"/>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1950" b="1" dirty="0">
                <a:solidFill>
                  <a:srgbClr val="0B5196"/>
                </a:solidFill>
                <a:latin typeface="+mn-lt"/>
              </a:rPr>
              <a:t>CONNECT</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Core Knowledge and Concepts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dirty="0">
                <a:solidFill>
                  <a:srgbClr val="0B5196"/>
                </a:solidFill>
                <a:latin typeface="+mn-lt"/>
              </a:rPr>
              <a:t>With Knowledge</a:t>
            </a:r>
            <a:r>
              <a:rPr lang="en-GB" sz="975" baseline="0" dirty="0">
                <a:solidFill>
                  <a:srgbClr val="0B5196"/>
                </a:solidFill>
                <a:latin typeface="+mn-lt"/>
              </a:rPr>
              <a:t> Organiser</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Home Learning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the Curriculum Journey</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other Curriculum Subjects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Personal Development and safeguarding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Gatsby Benchmarks (Careers)</a:t>
            </a:r>
            <a:endParaRPr lang="en-GB" sz="975" dirty="0">
              <a:solidFill>
                <a:srgbClr val="0B5196"/>
              </a:solidFill>
              <a:latin typeface="+mn-lt"/>
            </a:endParaRPr>
          </a:p>
        </p:txBody>
      </p:sp>
      <p:sp>
        <p:nvSpPr>
          <p:cNvPr id="51" name="Chevron 50"/>
          <p:cNvSpPr/>
          <p:nvPr/>
        </p:nvSpPr>
        <p:spPr>
          <a:xfrm rot="3350193">
            <a:off x="5034549" y="2659120"/>
            <a:ext cx="268941" cy="380094"/>
          </a:xfrm>
          <a:prstGeom prst="chevron">
            <a:avLst>
              <a:gd name="adj" fmla="val 73333"/>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8" name="Donut 7"/>
          <p:cNvSpPr/>
          <p:nvPr/>
        </p:nvSpPr>
        <p:spPr>
          <a:xfrm>
            <a:off x="3141255" y="2992578"/>
            <a:ext cx="1656000" cy="1656000"/>
          </a:xfrm>
          <a:prstGeom prst="donut">
            <a:avLst>
              <a:gd name="adj" fmla="val 4035"/>
            </a:avLst>
          </a:prstGeom>
          <a:solidFill>
            <a:srgbClr val="DAE3F3"/>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42" name="Chevron 41"/>
          <p:cNvSpPr/>
          <p:nvPr/>
        </p:nvSpPr>
        <p:spPr>
          <a:xfrm>
            <a:off x="3242660" y="3634849"/>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1" dirty="0">
                <a:solidFill>
                  <a:srgbClr val="0B5196"/>
                </a:solidFill>
              </a:rPr>
              <a:t>CONNECT</a:t>
            </a:r>
          </a:p>
        </p:txBody>
      </p:sp>
      <p:cxnSp>
        <p:nvCxnSpPr>
          <p:cNvPr id="47" name="Straight Connector 46"/>
          <p:cNvCxnSpPr/>
          <p:nvPr/>
        </p:nvCxnSpPr>
        <p:spPr>
          <a:xfrm>
            <a:off x="5401784" y="3173506"/>
            <a:ext cx="33119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flipH="1">
            <a:off x="4797256" y="3173508"/>
            <a:ext cx="604530" cy="425813"/>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55644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4" name="Picture 13"/>
          <p:cNvPicPr>
            <a:picLocks noChangeAspect="1"/>
          </p:cNvPicPr>
          <p:nvPr/>
        </p:nvPicPr>
        <p:blipFill>
          <a:blip r:embed="rId2">
            <a:duotone>
              <a:prstClr val="black"/>
              <a:schemeClr val="accent1">
                <a:tint val="45000"/>
                <a:satMod val="400000"/>
              </a:schemeClr>
            </a:duotone>
            <a:lum bright="-40000"/>
          </a:blip>
          <a:stretch>
            <a:fillRect/>
          </a:stretch>
        </p:blipFill>
        <p:spPr>
          <a:xfrm>
            <a:off x="3651494" y="1467132"/>
            <a:ext cx="4352672" cy="4609876"/>
          </a:xfrm>
          <a:prstGeom prst="rect">
            <a:avLst/>
          </a:prstGeom>
        </p:spPr>
      </p:pic>
      <p:sp>
        <p:nvSpPr>
          <p:cNvPr id="17" name="TextBox 16"/>
          <p:cNvSpPr txBox="1"/>
          <p:nvPr/>
        </p:nvSpPr>
        <p:spPr>
          <a:xfrm rot="19391665">
            <a:off x="6631545" y="4889520"/>
            <a:ext cx="1188292" cy="592470"/>
          </a:xfrm>
          <a:prstGeom prst="rect">
            <a:avLst/>
          </a:prstGeom>
          <a:noFill/>
        </p:spPr>
        <p:txBody>
          <a:bodyPr wrap="square" rtlCol="0">
            <a:spAutoFit/>
          </a:bodyPr>
          <a:lstStyle/>
          <a:p>
            <a:pPr algn="ctr"/>
            <a:r>
              <a:rPr lang="en-GB" sz="1625" b="0" dirty="0">
                <a:solidFill>
                  <a:srgbClr val="0B5196"/>
                </a:solidFill>
                <a:effectLst/>
                <a:latin typeface="Century Gothic" panose="020B0502020202020204" pitchFamily="34" charset="0"/>
              </a:rPr>
              <a:t>Every lesson</a:t>
            </a:r>
          </a:p>
        </p:txBody>
      </p:sp>
      <p:sp>
        <p:nvSpPr>
          <p:cNvPr id="18" name="TextBox 17"/>
          <p:cNvSpPr txBox="1"/>
          <p:nvPr/>
        </p:nvSpPr>
        <p:spPr>
          <a:xfrm rot="19817353">
            <a:off x="6409188" y="3940250"/>
            <a:ext cx="957786" cy="492443"/>
          </a:xfrm>
          <a:prstGeom prst="rect">
            <a:avLst/>
          </a:prstGeom>
          <a:noFill/>
        </p:spPr>
        <p:txBody>
          <a:bodyPr wrap="square" rtlCol="0">
            <a:spAutoFit/>
          </a:bodyPr>
          <a:lstStyle/>
          <a:p>
            <a:pPr algn="ctr"/>
            <a:r>
              <a:rPr lang="en-GB" sz="1300" b="0" dirty="0">
                <a:solidFill>
                  <a:srgbClr val="0B5196"/>
                </a:solidFill>
                <a:effectLst/>
                <a:latin typeface="Century Gothic" panose="020B0502020202020204" pitchFamily="34" charset="0"/>
              </a:rPr>
              <a:t>Every few weeks</a:t>
            </a:r>
          </a:p>
        </p:txBody>
      </p:sp>
      <p:sp>
        <p:nvSpPr>
          <p:cNvPr id="19" name="TextBox 18"/>
          <p:cNvSpPr txBox="1"/>
          <p:nvPr/>
        </p:nvSpPr>
        <p:spPr>
          <a:xfrm rot="19932370">
            <a:off x="6180859" y="2931389"/>
            <a:ext cx="698718" cy="617670"/>
          </a:xfrm>
          <a:prstGeom prst="rect">
            <a:avLst/>
          </a:prstGeom>
          <a:noFill/>
        </p:spPr>
        <p:txBody>
          <a:bodyPr wrap="square" rtlCol="0">
            <a:spAutoFit/>
          </a:bodyPr>
          <a:lstStyle/>
          <a:p>
            <a:pPr algn="ctr"/>
            <a:r>
              <a:rPr lang="en-GB" sz="1138" b="0" dirty="0">
                <a:solidFill>
                  <a:srgbClr val="0B5196"/>
                </a:solidFill>
                <a:effectLst/>
                <a:latin typeface="Century Gothic" panose="020B0502020202020204" pitchFamily="34" charset="0"/>
              </a:rPr>
              <a:t>One per unit</a:t>
            </a:r>
          </a:p>
        </p:txBody>
      </p:sp>
      <p:sp>
        <p:nvSpPr>
          <p:cNvPr id="20" name="TextBox 19"/>
          <p:cNvSpPr txBox="1"/>
          <p:nvPr/>
        </p:nvSpPr>
        <p:spPr>
          <a:xfrm>
            <a:off x="669891" y="4396422"/>
            <a:ext cx="3031654"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Recent and long term selected for interleaving</a:t>
            </a:r>
          </a:p>
        </p:txBody>
      </p:sp>
      <p:sp>
        <p:nvSpPr>
          <p:cNvPr id="21" name="TextBox 20"/>
          <p:cNvSpPr txBox="1"/>
          <p:nvPr/>
        </p:nvSpPr>
        <p:spPr>
          <a:xfrm>
            <a:off x="853941" y="3386516"/>
            <a:ext cx="3409627"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From the Knowledge Organiser – self studied homework</a:t>
            </a:r>
          </a:p>
        </p:txBody>
      </p:sp>
      <p:sp>
        <p:nvSpPr>
          <p:cNvPr id="22" name="TextBox 21"/>
          <p:cNvSpPr txBox="1"/>
          <p:nvPr/>
        </p:nvSpPr>
        <p:spPr>
          <a:xfrm>
            <a:off x="1376418" y="2369785"/>
            <a:ext cx="3552159"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learning from the current unit</a:t>
            </a:r>
          </a:p>
          <a:p>
            <a:pPr algn="ctr"/>
            <a:r>
              <a:rPr lang="en-GB" sz="1300" dirty="0">
                <a:solidFill>
                  <a:srgbClr val="0B5196"/>
                </a:solidFill>
                <a:latin typeface="Century Gothic" panose="020B0502020202020204" pitchFamily="34" charset="0"/>
              </a:rPr>
              <a:t> - specific revision homework</a:t>
            </a:r>
          </a:p>
        </p:txBody>
      </p:sp>
      <p:sp>
        <p:nvSpPr>
          <p:cNvPr id="23" name="TextBox 22"/>
          <p:cNvSpPr txBox="1"/>
          <p:nvPr/>
        </p:nvSpPr>
        <p:spPr>
          <a:xfrm>
            <a:off x="1119264" y="1474674"/>
            <a:ext cx="4474846"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Assessment Point - Interleaved knowledge from the full course of study</a:t>
            </a:r>
          </a:p>
        </p:txBody>
      </p:sp>
      <p:sp>
        <p:nvSpPr>
          <p:cNvPr id="24" name="TextBox 23"/>
          <p:cNvSpPr txBox="1"/>
          <p:nvPr/>
        </p:nvSpPr>
        <p:spPr>
          <a:xfrm>
            <a:off x="8127737" y="3942810"/>
            <a:ext cx="2490922"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Self marked – no stakes</a:t>
            </a:r>
          </a:p>
          <a:p>
            <a:pPr algn="ctr"/>
            <a:r>
              <a:rPr lang="en-GB" sz="1300" dirty="0">
                <a:solidFill>
                  <a:srgbClr val="0B5196"/>
                </a:solidFill>
                <a:latin typeface="Century Gothic" panose="020B0502020202020204" pitchFamily="34" charset="0"/>
              </a:rPr>
              <a:t>silent &amp; individual</a:t>
            </a:r>
          </a:p>
        </p:txBody>
      </p:sp>
      <p:sp>
        <p:nvSpPr>
          <p:cNvPr id="25" name="TextBox 24"/>
          <p:cNvSpPr txBox="1"/>
          <p:nvPr/>
        </p:nvSpPr>
        <p:spPr>
          <a:xfrm>
            <a:off x="7707160" y="3146482"/>
            <a:ext cx="2695681"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Peer marked – low stakes</a:t>
            </a:r>
            <a:br>
              <a:rPr lang="en-GB" sz="1300" dirty="0">
                <a:solidFill>
                  <a:srgbClr val="0B5196"/>
                </a:solidFill>
                <a:latin typeface="Century Gothic" panose="020B0502020202020204" pitchFamily="34" charset="0"/>
              </a:rPr>
            </a:br>
            <a:r>
              <a:rPr lang="en-GB" sz="1300" dirty="0">
                <a:solidFill>
                  <a:srgbClr val="0B5196"/>
                </a:solidFill>
                <a:latin typeface="Century Gothic" panose="020B0502020202020204" pitchFamily="34" charset="0"/>
              </a:rPr>
              <a:t> – whole class feedback</a:t>
            </a:r>
          </a:p>
        </p:txBody>
      </p:sp>
      <p:sp>
        <p:nvSpPr>
          <p:cNvPr id="26" name="TextBox 25"/>
          <p:cNvSpPr txBox="1"/>
          <p:nvPr/>
        </p:nvSpPr>
        <p:spPr>
          <a:xfrm>
            <a:off x="6773843" y="2320709"/>
            <a:ext cx="4134950"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 medium stakes personalised formative feedback</a:t>
            </a:r>
          </a:p>
        </p:txBody>
      </p:sp>
      <p:sp>
        <p:nvSpPr>
          <p:cNvPr id="27" name="TextBox 26"/>
          <p:cNvSpPr txBox="1"/>
          <p:nvPr/>
        </p:nvSpPr>
        <p:spPr>
          <a:xfrm>
            <a:off x="6487365" y="1413766"/>
            <a:ext cx="4688905"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&amp; moderated – high stakes summative mark informs reports</a:t>
            </a:r>
          </a:p>
        </p:txBody>
      </p:sp>
      <p:cxnSp>
        <p:nvCxnSpPr>
          <p:cNvPr id="28" name="Straight Connector 27"/>
          <p:cNvCxnSpPr/>
          <p:nvPr/>
        </p:nvCxnSpPr>
        <p:spPr>
          <a:xfrm flipV="1">
            <a:off x="1581911" y="2060433"/>
            <a:ext cx="34339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9" y="207703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3"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4" y="296469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3"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8" y="498909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8"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4"/>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20" y="292327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6" y="2023377"/>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5" y="794102"/>
            <a:ext cx="2804094"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KNOWLEDGE</a:t>
            </a:r>
          </a:p>
        </p:txBody>
      </p:sp>
      <p:sp>
        <p:nvSpPr>
          <p:cNvPr id="45" name="TextBox 44"/>
          <p:cNvSpPr txBox="1"/>
          <p:nvPr/>
        </p:nvSpPr>
        <p:spPr>
          <a:xfrm>
            <a:off x="7257870" y="800302"/>
            <a:ext cx="2233602"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PROCESS</a:t>
            </a:r>
          </a:p>
        </p:txBody>
      </p:sp>
      <p:sp>
        <p:nvSpPr>
          <p:cNvPr id="46" name="TextBox 45"/>
          <p:cNvSpPr txBox="1"/>
          <p:nvPr/>
        </p:nvSpPr>
        <p:spPr>
          <a:xfrm rot="484968">
            <a:off x="3842204" y="5273128"/>
            <a:ext cx="3206549"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SPACED RETRIEVAL</a:t>
            </a:r>
          </a:p>
        </p:txBody>
      </p:sp>
      <p:sp>
        <p:nvSpPr>
          <p:cNvPr id="47" name="TextBox 46"/>
          <p:cNvSpPr txBox="1"/>
          <p:nvPr/>
        </p:nvSpPr>
        <p:spPr>
          <a:xfrm rot="406049">
            <a:off x="4331251" y="4224981"/>
            <a:ext cx="2274462" cy="342401"/>
          </a:xfrm>
          <a:prstGeom prst="rect">
            <a:avLst/>
          </a:prstGeom>
          <a:noFill/>
        </p:spPr>
        <p:txBody>
          <a:bodyPr wrap="square" rtlCol="0">
            <a:spAutoFit/>
          </a:bodyPr>
          <a:lstStyle/>
          <a:p>
            <a:r>
              <a:rPr lang="en-GB" sz="1625" b="1" dirty="0">
                <a:solidFill>
                  <a:srgbClr val="0B5196"/>
                </a:solidFill>
                <a:latin typeface="Century Gothic" panose="020B0502020202020204" pitchFamily="34" charset="0"/>
              </a:rPr>
              <a:t>ROLLING RECALL</a:t>
            </a:r>
          </a:p>
        </p:txBody>
      </p:sp>
      <p:sp>
        <p:nvSpPr>
          <p:cNvPr id="48" name="TextBox 47"/>
          <p:cNvSpPr txBox="1"/>
          <p:nvPr/>
        </p:nvSpPr>
        <p:spPr>
          <a:xfrm rot="416738">
            <a:off x="4878610" y="3048592"/>
            <a:ext cx="1300614" cy="542584"/>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CHECK POINT</a:t>
            </a:r>
          </a:p>
        </p:txBody>
      </p:sp>
      <p:sp>
        <p:nvSpPr>
          <p:cNvPr id="49" name="TextBox 48"/>
          <p:cNvSpPr txBox="1"/>
          <p:nvPr/>
        </p:nvSpPr>
        <p:spPr>
          <a:xfrm rot="416738">
            <a:off x="5338623" y="2260497"/>
            <a:ext cx="702505" cy="317459"/>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KAP</a:t>
            </a:r>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ASSESSMENT PYRAMID</a:t>
            </a:r>
            <a:endParaRPr lang="en-GB" sz="1300" b="0" dirty="0">
              <a:solidFill>
                <a:schemeClr val="bg1"/>
              </a:solidFill>
            </a:endParaRPr>
          </a:p>
        </p:txBody>
      </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1332529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1"/>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ARCHWAY KNOWLEDGE CURRICULUM</a:t>
            </a:r>
          </a:p>
        </p:txBody>
      </p:sp>
      <p:sp>
        <p:nvSpPr>
          <p:cNvPr id="113" name="Rounded Rectangle 112"/>
          <p:cNvSpPr/>
          <p:nvPr/>
        </p:nvSpPr>
        <p:spPr>
          <a:xfrm>
            <a:off x="6346627"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CORE EXPECTATIONS</a:t>
            </a:r>
          </a:p>
        </p:txBody>
      </p:sp>
      <p:sp>
        <p:nvSpPr>
          <p:cNvPr id="114" name="Rounded Rectangle 113"/>
          <p:cNvSpPr/>
          <p:nvPr/>
        </p:nvSpPr>
        <p:spPr>
          <a:xfrm>
            <a:off x="6342388" y="3389291"/>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HIGH-IMPACT PEDAGOGY</a:t>
            </a:r>
          </a:p>
        </p:txBody>
      </p:sp>
      <p:sp>
        <p:nvSpPr>
          <p:cNvPr id="115" name="TextBox 114"/>
          <p:cNvSpPr txBox="1"/>
          <p:nvPr/>
        </p:nvSpPr>
        <p:spPr>
          <a:xfrm>
            <a:off x="6346628" y="692697"/>
            <a:ext cx="5516025" cy="917367"/>
          </a:xfrm>
          <a:prstGeom prst="rect">
            <a:avLst/>
          </a:prstGeom>
          <a:noFill/>
        </p:spPr>
        <p:txBody>
          <a:bodyPr wrap="square" rtlCol="0">
            <a:spAutoFit/>
          </a:bodyPr>
          <a:lstStyle/>
          <a:p>
            <a:r>
              <a:rPr lang="en-GB" sz="1056" dirty="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138" dirty="0"/>
              <a:t>.</a:t>
            </a:r>
          </a:p>
        </p:txBody>
      </p:sp>
      <p:sp>
        <p:nvSpPr>
          <p:cNvPr id="116" name="TextBox 115"/>
          <p:cNvSpPr txBox="1"/>
          <p:nvPr/>
        </p:nvSpPr>
        <p:spPr>
          <a:xfrm>
            <a:off x="6342390" y="2589288"/>
            <a:ext cx="5482945" cy="579774"/>
          </a:xfrm>
          <a:prstGeom prst="rect">
            <a:avLst/>
          </a:prstGeom>
          <a:noFill/>
        </p:spPr>
        <p:txBody>
          <a:bodyPr wrap="square" rtlCol="0">
            <a:spAutoFit/>
          </a:bodyPr>
          <a:lstStyle/>
          <a:p>
            <a:pPr>
              <a:spcAft>
                <a:spcPts val="488"/>
              </a:spcAft>
            </a:pPr>
            <a:r>
              <a:rPr lang="en-GB" sz="1056" dirty="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6" y="3921306"/>
            <a:ext cx="5488128" cy="417294"/>
          </a:xfrm>
          <a:prstGeom prst="rect">
            <a:avLst/>
          </a:prstGeom>
          <a:noFill/>
        </p:spPr>
        <p:txBody>
          <a:bodyPr wrap="square" rtlCol="0">
            <a:spAutoFit/>
          </a:bodyPr>
          <a:lstStyle/>
          <a:p>
            <a:pPr>
              <a:spcAft>
                <a:spcPts val="488"/>
              </a:spcAft>
            </a:pPr>
            <a:r>
              <a:rPr lang="en-GB" sz="1056" dirty="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2" y="4744145"/>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solidFill>
                  <a:schemeClr val="tx1"/>
                </a:solidFill>
              </a:rPr>
              <a:t>RESEARCH-INFORMED INNOVATION</a:t>
            </a:r>
          </a:p>
        </p:txBody>
      </p:sp>
      <p:sp>
        <p:nvSpPr>
          <p:cNvPr id="119" name="TextBox 118"/>
          <p:cNvSpPr txBox="1"/>
          <p:nvPr/>
        </p:nvSpPr>
        <p:spPr>
          <a:xfrm>
            <a:off x="6348097" y="5272751"/>
            <a:ext cx="5500193" cy="742254"/>
          </a:xfrm>
          <a:prstGeom prst="rect">
            <a:avLst/>
          </a:prstGeom>
          <a:noFill/>
        </p:spPr>
        <p:txBody>
          <a:bodyPr wrap="square" rtlCol="0">
            <a:spAutoFit/>
          </a:bodyPr>
          <a:lstStyle/>
          <a:p>
            <a:pPr>
              <a:spcAft>
                <a:spcPts val="488"/>
              </a:spcAft>
            </a:pPr>
            <a:r>
              <a:rPr lang="en-GB" sz="1056" dirty="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20" name="Rectangle 119"/>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21" name="Chevron 120"/>
          <p:cNvSpPr/>
          <p:nvPr/>
        </p:nvSpPr>
        <p:spPr>
          <a:xfrm>
            <a:off x="1892300" y="6281396"/>
            <a:ext cx="8435028"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TEACHING AND LEARNING FRAMEWORK</a:t>
            </a:r>
            <a:endParaRPr lang="en-GB" sz="1300" b="0" dirty="0">
              <a:solidFill>
                <a:schemeClr val="bg1"/>
              </a:solidFill>
            </a:endParaRPr>
          </a:p>
        </p:txBody>
      </p:sp>
      <p:pic>
        <p:nvPicPr>
          <p:cNvPr id="122" name="Picture 121"/>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281943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94668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30411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3634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02717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3898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89893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9766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29510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33639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98503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37668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3643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80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extLst>
              <p:ext uri="{D42A27DB-BD31-4B8C-83A1-F6EECF244321}">
                <p14:modId xmlns:p14="http://schemas.microsoft.com/office/powerpoint/2010/main" val="2508850908"/>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3629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6062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5859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5603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783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7360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AE3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401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97" r:id="rId15"/>
  </p:sldLayoutIdLst>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AE3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9152648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AE3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29744230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AE3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2/14/2025</a:t>
            </a:fld>
            <a:endParaRPr lang="en-US" dirty="0"/>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306285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0.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5.jp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jp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14.png"/><Relationship Id="rId10"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35.png"/><Relationship Id="rId2" Type="http://schemas.openxmlformats.org/officeDocument/2006/relationships/image" Target="../media/image15.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2"/>
          <p:cNvSpPr/>
          <p:nvPr/>
        </p:nvSpPr>
        <p:spPr>
          <a:xfrm>
            <a:off x="8240486" y="1"/>
            <a:ext cx="2704011" cy="479375"/>
          </a:xfrm>
          <a:prstGeom prst="roundRect">
            <a:avLst>
              <a:gd name="adj" fmla="val 7082"/>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478226">
              <a:defRPr/>
            </a:pPr>
            <a:fld id="{6F1F6AC6-1D64-45EE-A157-703D61577F9D}" type="datetime4">
              <a:rPr lang="en-GB" sz="2200">
                <a:solidFill>
                  <a:prstClr val="black"/>
                </a:solidFill>
                <a:latin typeface="Arial" panose="020B0604020202020204" pitchFamily="34" charset="0"/>
                <a:cs typeface="Arial" panose="020B0604020202020204" pitchFamily="34" charset="0"/>
              </a:rPr>
              <a:pPr algn="ctr" defTabSz="478226">
                <a:defRPr/>
              </a:pPr>
              <a:t>14 February 2025</a:t>
            </a:fld>
            <a:endParaRPr lang="en-GB" sz="2200" dirty="0">
              <a:solidFill>
                <a:prstClr val="black"/>
              </a:solidFill>
              <a:latin typeface="Arial" panose="020B0604020202020204" pitchFamily="34" charset="0"/>
              <a:cs typeface="Arial" panose="020B0604020202020204" pitchFamily="34" charset="0"/>
            </a:endParaRPr>
          </a:p>
        </p:txBody>
      </p:sp>
      <p:sp>
        <p:nvSpPr>
          <p:cNvPr id="14" name="Hexagon 13">
            <a:extLst>
              <a:ext uri="{FF2B5EF4-FFF2-40B4-BE49-F238E27FC236}">
                <a16:creationId xmlns:a16="http://schemas.microsoft.com/office/drawing/2014/main" id="{78091EAF-D939-4D00-9042-AA38D09E6839}"/>
              </a:ext>
            </a:extLst>
          </p:cNvPr>
          <p:cNvSpPr/>
          <p:nvPr/>
        </p:nvSpPr>
        <p:spPr>
          <a:xfrm>
            <a:off x="1293033" y="156867"/>
            <a:ext cx="3045477" cy="2625411"/>
          </a:xfrm>
          <a:prstGeom prst="hexagon">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15" name="Rounded Rectangle 1">
            <a:extLst>
              <a:ext uri="{FF2B5EF4-FFF2-40B4-BE49-F238E27FC236}">
                <a16:creationId xmlns:a16="http://schemas.microsoft.com/office/drawing/2014/main" id="{273CD5E6-A0D5-48C2-B8B8-8C755913EB31}"/>
              </a:ext>
            </a:extLst>
          </p:cNvPr>
          <p:cNvSpPr/>
          <p:nvPr/>
        </p:nvSpPr>
        <p:spPr>
          <a:xfrm>
            <a:off x="3513364" y="1470402"/>
            <a:ext cx="5165272" cy="1311875"/>
          </a:xfrm>
          <a:prstGeom prst="roundRect">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478226">
              <a:defRPr/>
            </a:pPr>
            <a:r>
              <a:rPr lang="en-GB" sz="3000" b="1" u="sng" dirty="0">
                <a:solidFill>
                  <a:prstClr val="black"/>
                </a:solidFill>
                <a:latin typeface="Arial" panose="020B0604020202020204" pitchFamily="34" charset="0"/>
                <a:cs typeface="Arial" panose="020B0604020202020204" pitchFamily="34" charset="0"/>
              </a:rPr>
              <a:t>Percentage of a Quantity</a:t>
            </a:r>
          </a:p>
          <a:p>
            <a:pPr algn="ctr" defTabSz="478226">
              <a:defRPr/>
            </a:pPr>
            <a:r>
              <a:rPr lang="en-GB" sz="3000" b="1" u="sng" dirty="0">
                <a:solidFill>
                  <a:prstClr val="black"/>
                </a:solidFill>
                <a:latin typeface="Arial" panose="020B0604020202020204" pitchFamily="34" charset="0"/>
                <a:cs typeface="Arial" panose="020B0604020202020204" pitchFamily="34" charset="0"/>
              </a:rPr>
              <a:t>(Non Calculator)</a:t>
            </a:r>
            <a:endParaRPr lang="en-GB" sz="3033" b="1" u="sng" dirty="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514975" y="3090862"/>
            <a:ext cx="1162050" cy="676275"/>
          </a:xfrm>
          <a:prstGeom prst="rect">
            <a:avLst/>
          </a:prstGeom>
        </p:spPr>
      </p:pic>
    </p:spTree>
    <p:extLst>
      <p:ext uri="{BB962C8B-B14F-4D97-AF65-F5344CB8AC3E}">
        <p14:creationId xmlns:p14="http://schemas.microsoft.com/office/powerpoint/2010/main" val="2528523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ck Of Rice PNG, Vector, PSD, and Clipart With Transparent ..."/>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13077" y="123386"/>
            <a:ext cx="2173706" cy="21737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24918A90-43DC-4E2C-9480-06447811CF98}"/>
              </a:ext>
            </a:extLst>
          </p:cNvPr>
          <p:cNvSpPr/>
          <p:nvPr/>
        </p:nvSpPr>
        <p:spPr>
          <a:xfrm>
            <a:off x="755154" y="2013961"/>
            <a:ext cx="1489552" cy="711200"/>
          </a:xfrm>
          <a:prstGeom prst="roundRect">
            <a:avLst/>
          </a:prstGeom>
          <a:solidFill>
            <a:schemeClr val="accent2">
              <a:lumMod val="60000"/>
              <a:lumOff val="40000"/>
            </a:schemeClr>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600" dirty="0" smtClean="0">
                <a:solidFill>
                  <a:schemeClr val="tx1"/>
                </a:solidFill>
              </a:rPr>
              <a:t>320g</a:t>
            </a:r>
            <a:endParaRPr lang="en-GB" sz="3600" dirty="0">
              <a:solidFill>
                <a:schemeClr val="tx1"/>
              </a:solidFill>
            </a:endParaRPr>
          </a:p>
        </p:txBody>
      </p:sp>
      <p:sp>
        <p:nvSpPr>
          <p:cNvPr id="5" name="TextBox 4">
            <a:extLst>
              <a:ext uri="{FF2B5EF4-FFF2-40B4-BE49-F238E27FC236}">
                <a16:creationId xmlns:a16="http://schemas.microsoft.com/office/drawing/2014/main" id="{71505CC0-A230-4E11-A90C-B214B98A2BFF}"/>
              </a:ext>
            </a:extLst>
          </p:cNvPr>
          <p:cNvSpPr txBox="1"/>
          <p:nvPr/>
        </p:nvSpPr>
        <p:spPr>
          <a:xfrm>
            <a:off x="5423244" y="166964"/>
            <a:ext cx="4528867" cy="2246769"/>
          </a:xfrm>
          <a:prstGeom prst="rect">
            <a:avLst/>
          </a:prstGeom>
          <a:noFill/>
        </p:spPr>
        <p:txBody>
          <a:bodyPr wrap="none" rtlCol="0">
            <a:spAutoFit/>
          </a:bodyPr>
          <a:lstStyle/>
          <a:p>
            <a:pPr algn="ctr"/>
            <a:r>
              <a:rPr lang="en-GB" sz="2800" dirty="0" smtClean="0"/>
              <a:t>A full bag of rice weighs 320g.</a:t>
            </a:r>
          </a:p>
          <a:p>
            <a:pPr algn="ctr"/>
            <a:r>
              <a:rPr lang="en-GB" sz="2800" dirty="0" smtClean="0"/>
              <a:t>It is 15% full.</a:t>
            </a:r>
          </a:p>
          <a:p>
            <a:pPr algn="ctr"/>
            <a:r>
              <a:rPr lang="en-GB" sz="2800" dirty="0" smtClean="0"/>
              <a:t>How much does it weigh?</a:t>
            </a:r>
          </a:p>
          <a:p>
            <a:pPr algn="ctr"/>
            <a:endParaRPr lang="en-GB" sz="2800" dirty="0" smtClean="0"/>
          </a:p>
          <a:p>
            <a:pPr algn="ctr"/>
            <a:endParaRPr lang="en-GB" sz="2800" dirty="0"/>
          </a:p>
        </p:txBody>
      </p:sp>
      <p:sp>
        <p:nvSpPr>
          <p:cNvPr id="20" name="TextBox 19">
            <a:extLst>
              <a:ext uri="{FF2B5EF4-FFF2-40B4-BE49-F238E27FC236}">
                <a16:creationId xmlns:a16="http://schemas.microsoft.com/office/drawing/2014/main" id="{CF1E5A6A-971A-4C07-8884-619F1BA2AA0F}"/>
              </a:ext>
            </a:extLst>
          </p:cNvPr>
          <p:cNvSpPr txBox="1"/>
          <p:nvPr/>
        </p:nvSpPr>
        <p:spPr>
          <a:xfrm>
            <a:off x="2664052" y="2297092"/>
            <a:ext cx="6795578" cy="954107"/>
          </a:xfrm>
          <a:prstGeom prst="rect">
            <a:avLst/>
          </a:prstGeom>
          <a:noFill/>
        </p:spPr>
        <p:txBody>
          <a:bodyPr wrap="none" rtlCol="0">
            <a:spAutoFit/>
          </a:bodyPr>
          <a:lstStyle/>
          <a:p>
            <a:pPr algn="ctr"/>
            <a:r>
              <a:rPr lang="en-GB" sz="2800" b="1" u="sng" dirty="0"/>
              <a:t>What values can we put into the ratio table?</a:t>
            </a:r>
          </a:p>
          <a:p>
            <a:pPr algn="ctr"/>
            <a:r>
              <a:rPr lang="en-GB" sz="2800" b="1" u="sng" dirty="0"/>
              <a:t>(you don’t have to use this many </a:t>
            </a:r>
            <a:r>
              <a:rPr lang="en-GB" sz="2800" b="1" u="sng" dirty="0" smtClean="0"/>
              <a:t>rows..!) </a:t>
            </a:r>
            <a:endParaRPr lang="en-GB" sz="2800" b="1" u="sng" dirty="0"/>
          </a:p>
        </p:txBody>
      </p:sp>
      <p:pic>
        <p:nvPicPr>
          <p:cNvPr id="8" name="Picture 7"/>
          <p:cNvPicPr>
            <a:picLocks noChangeAspect="1"/>
          </p:cNvPicPr>
          <p:nvPr/>
        </p:nvPicPr>
        <p:blipFill>
          <a:blip r:embed="rId4"/>
          <a:stretch>
            <a:fillRect/>
          </a:stretch>
        </p:blipFill>
        <p:spPr>
          <a:xfrm>
            <a:off x="0" y="6415660"/>
            <a:ext cx="12192000" cy="44234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206444044"/>
              </p:ext>
            </p:extLst>
          </p:nvPr>
        </p:nvGraphicFramePr>
        <p:xfrm>
          <a:off x="2856072" y="3681551"/>
          <a:ext cx="1988394" cy="2590800"/>
        </p:xfrm>
        <a:graphic>
          <a:graphicData uri="http://schemas.openxmlformats.org/drawingml/2006/table">
            <a:tbl>
              <a:tblPr firstRow="1" bandRow="1">
                <a:tableStyleId>{5C22544A-7EE6-4342-B048-85BDC9FD1C3A}</a:tableStyleId>
              </a:tblPr>
              <a:tblGrid>
                <a:gridCol w="994197">
                  <a:extLst>
                    <a:ext uri="{9D8B030D-6E8A-4147-A177-3AD203B41FA5}">
                      <a16:colId xmlns:a16="http://schemas.microsoft.com/office/drawing/2014/main" val="3305133137"/>
                    </a:ext>
                  </a:extLst>
                </a:gridCol>
                <a:gridCol w="994197">
                  <a:extLst>
                    <a:ext uri="{9D8B030D-6E8A-4147-A177-3AD203B41FA5}">
                      <a16:colId xmlns:a16="http://schemas.microsoft.com/office/drawing/2014/main" val="3777463386"/>
                    </a:ext>
                  </a:extLst>
                </a:gridCol>
              </a:tblGrid>
              <a:tr h="467542">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320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467542">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14171"/>
                  </a:ext>
                </a:extLst>
              </a:tr>
              <a:tr h="467542">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9545811"/>
                  </a:ext>
                </a:extLst>
              </a:tr>
              <a:tr h="467542">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224823"/>
                  </a:ext>
                </a:extLst>
              </a:tr>
              <a:tr h="467542">
                <a:tc>
                  <a:txBody>
                    <a:bodyPr/>
                    <a:lstStyle/>
                    <a:p>
                      <a:pPr algn="ctr"/>
                      <a:r>
                        <a:rPr lang="en-GB" sz="2800" dirty="0" smtClean="0">
                          <a:solidFill>
                            <a:schemeClr val="tx1"/>
                          </a:solidFill>
                        </a:rPr>
                        <a:t>15%</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48g</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bl>
          </a:graphicData>
        </a:graphic>
      </p:graphicFrame>
    </p:spTree>
    <p:extLst>
      <p:ext uri="{BB962C8B-B14F-4D97-AF65-F5344CB8AC3E}">
        <p14:creationId xmlns:p14="http://schemas.microsoft.com/office/powerpoint/2010/main" val="1418595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F1E5A6A-971A-4C07-8884-619F1BA2AA0F}"/>
              </a:ext>
            </a:extLst>
          </p:cNvPr>
          <p:cNvSpPr txBox="1"/>
          <p:nvPr/>
        </p:nvSpPr>
        <p:spPr>
          <a:xfrm>
            <a:off x="2664052" y="2297092"/>
            <a:ext cx="6795578" cy="954107"/>
          </a:xfrm>
          <a:prstGeom prst="rect">
            <a:avLst/>
          </a:prstGeom>
          <a:noFill/>
        </p:spPr>
        <p:txBody>
          <a:bodyPr wrap="none" rtlCol="0">
            <a:spAutoFit/>
          </a:bodyPr>
          <a:lstStyle/>
          <a:p>
            <a:pPr algn="ctr"/>
            <a:r>
              <a:rPr lang="en-GB" sz="2800" b="1" u="sng" dirty="0"/>
              <a:t>What values can we put into the ratio table?</a:t>
            </a:r>
          </a:p>
          <a:p>
            <a:pPr algn="ctr"/>
            <a:r>
              <a:rPr lang="en-GB" sz="2800" b="1" u="sng" dirty="0"/>
              <a:t>(you don’t have to use this many </a:t>
            </a:r>
            <a:r>
              <a:rPr lang="en-GB" sz="2800" b="1" u="sng" dirty="0" smtClean="0"/>
              <a:t>rows..!) </a:t>
            </a:r>
            <a:endParaRPr lang="en-GB" sz="2800" b="1" u="sng" dirty="0"/>
          </a:p>
        </p:txBody>
      </p:sp>
      <p:pic>
        <p:nvPicPr>
          <p:cNvPr id="8" name="Picture 7"/>
          <p:cNvPicPr>
            <a:picLocks noChangeAspect="1"/>
          </p:cNvPicPr>
          <p:nvPr/>
        </p:nvPicPr>
        <p:blipFill>
          <a:blip r:embed="rId3"/>
          <a:stretch>
            <a:fillRect/>
          </a:stretch>
        </p:blipFill>
        <p:spPr>
          <a:xfrm>
            <a:off x="0" y="6415660"/>
            <a:ext cx="12192000" cy="44234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900840787"/>
              </p:ext>
            </p:extLst>
          </p:nvPr>
        </p:nvGraphicFramePr>
        <p:xfrm>
          <a:off x="2856072" y="3681551"/>
          <a:ext cx="3087528" cy="2590800"/>
        </p:xfrm>
        <a:graphic>
          <a:graphicData uri="http://schemas.openxmlformats.org/drawingml/2006/table">
            <a:tbl>
              <a:tblPr firstRow="1" bandRow="1">
                <a:tableStyleId>{5C22544A-7EE6-4342-B048-85BDC9FD1C3A}</a:tableStyleId>
              </a:tblPr>
              <a:tblGrid>
                <a:gridCol w="1543764">
                  <a:extLst>
                    <a:ext uri="{9D8B030D-6E8A-4147-A177-3AD203B41FA5}">
                      <a16:colId xmlns:a16="http://schemas.microsoft.com/office/drawing/2014/main" val="3305133137"/>
                    </a:ext>
                  </a:extLst>
                </a:gridCol>
                <a:gridCol w="1543764">
                  <a:extLst>
                    <a:ext uri="{9D8B030D-6E8A-4147-A177-3AD203B41FA5}">
                      <a16:colId xmlns:a16="http://schemas.microsoft.com/office/drawing/2014/main" val="3777463386"/>
                    </a:ext>
                  </a:extLst>
                </a:gridCol>
              </a:tblGrid>
              <a:tr h="467542">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320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467542">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14171"/>
                  </a:ext>
                </a:extLst>
              </a:tr>
              <a:tr h="467542">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9545811"/>
                  </a:ext>
                </a:extLst>
              </a:tr>
              <a:tr h="467542">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224823"/>
                  </a:ext>
                </a:extLst>
              </a:tr>
              <a:tr h="467542">
                <a:tc>
                  <a:txBody>
                    <a:bodyPr/>
                    <a:lstStyle/>
                    <a:p>
                      <a:pPr algn="ctr"/>
                      <a:r>
                        <a:rPr lang="en-GB" sz="2800" dirty="0" smtClean="0">
                          <a:solidFill>
                            <a:schemeClr val="tx1"/>
                          </a:solidFill>
                        </a:rPr>
                        <a:t>26%</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83.20g</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bl>
          </a:graphicData>
        </a:graphic>
      </p:graphicFrame>
      <p:pic>
        <p:nvPicPr>
          <p:cNvPr id="9" name="Picture 2" descr="Sack Of Rice PNG, Vector, PSD, and Clipart With Transparent ..."/>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13077" y="123386"/>
            <a:ext cx="2173706" cy="217370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3">
            <a:extLst>
              <a:ext uri="{FF2B5EF4-FFF2-40B4-BE49-F238E27FC236}">
                <a16:creationId xmlns:a16="http://schemas.microsoft.com/office/drawing/2014/main" id="{24918A90-43DC-4E2C-9480-06447811CF98}"/>
              </a:ext>
            </a:extLst>
          </p:cNvPr>
          <p:cNvSpPr/>
          <p:nvPr/>
        </p:nvSpPr>
        <p:spPr>
          <a:xfrm>
            <a:off x="755154" y="2013961"/>
            <a:ext cx="1489552" cy="711200"/>
          </a:xfrm>
          <a:prstGeom prst="roundRect">
            <a:avLst/>
          </a:prstGeom>
          <a:solidFill>
            <a:schemeClr val="accent2">
              <a:lumMod val="60000"/>
              <a:lumOff val="40000"/>
            </a:schemeClr>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600" dirty="0" smtClean="0">
                <a:solidFill>
                  <a:schemeClr val="tx1"/>
                </a:solidFill>
              </a:rPr>
              <a:t>320g</a:t>
            </a:r>
            <a:endParaRPr lang="en-GB" sz="3600" dirty="0">
              <a:solidFill>
                <a:schemeClr val="tx1"/>
              </a:solidFill>
            </a:endParaRPr>
          </a:p>
        </p:txBody>
      </p:sp>
      <p:sp>
        <p:nvSpPr>
          <p:cNvPr id="12" name="TextBox 11">
            <a:extLst>
              <a:ext uri="{FF2B5EF4-FFF2-40B4-BE49-F238E27FC236}">
                <a16:creationId xmlns:a16="http://schemas.microsoft.com/office/drawing/2014/main" id="{71505CC0-A230-4E11-A90C-B214B98A2BFF}"/>
              </a:ext>
            </a:extLst>
          </p:cNvPr>
          <p:cNvSpPr txBox="1"/>
          <p:nvPr/>
        </p:nvSpPr>
        <p:spPr>
          <a:xfrm>
            <a:off x="5423244" y="166964"/>
            <a:ext cx="4528867" cy="2246769"/>
          </a:xfrm>
          <a:prstGeom prst="rect">
            <a:avLst/>
          </a:prstGeom>
          <a:noFill/>
        </p:spPr>
        <p:txBody>
          <a:bodyPr wrap="none" rtlCol="0">
            <a:spAutoFit/>
          </a:bodyPr>
          <a:lstStyle/>
          <a:p>
            <a:pPr algn="ctr"/>
            <a:r>
              <a:rPr lang="en-GB" sz="2800" dirty="0" smtClean="0"/>
              <a:t>A full bag of rice weighs 320g.</a:t>
            </a:r>
          </a:p>
          <a:p>
            <a:pPr algn="ctr"/>
            <a:r>
              <a:rPr lang="en-GB" sz="2800" dirty="0" smtClean="0"/>
              <a:t>It is 26% full.</a:t>
            </a:r>
          </a:p>
          <a:p>
            <a:pPr algn="ctr"/>
            <a:r>
              <a:rPr lang="en-GB" sz="2800" dirty="0" smtClean="0"/>
              <a:t>How much does it weigh?</a:t>
            </a:r>
          </a:p>
          <a:p>
            <a:pPr algn="ctr"/>
            <a:endParaRPr lang="en-GB" sz="2800" dirty="0" smtClean="0"/>
          </a:p>
          <a:p>
            <a:pPr algn="ctr"/>
            <a:endParaRPr lang="en-GB" sz="2800" dirty="0"/>
          </a:p>
        </p:txBody>
      </p:sp>
    </p:spTree>
    <p:extLst>
      <p:ext uri="{BB962C8B-B14F-4D97-AF65-F5344CB8AC3E}">
        <p14:creationId xmlns:p14="http://schemas.microsoft.com/office/powerpoint/2010/main" val="2990189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F1E5A6A-971A-4C07-8884-619F1BA2AA0F}"/>
              </a:ext>
            </a:extLst>
          </p:cNvPr>
          <p:cNvSpPr txBox="1"/>
          <p:nvPr/>
        </p:nvSpPr>
        <p:spPr>
          <a:xfrm>
            <a:off x="3042272" y="2297091"/>
            <a:ext cx="6039154" cy="523220"/>
          </a:xfrm>
          <a:prstGeom prst="rect">
            <a:avLst/>
          </a:prstGeom>
          <a:noFill/>
        </p:spPr>
        <p:txBody>
          <a:bodyPr wrap="none" rtlCol="0">
            <a:spAutoFit/>
          </a:bodyPr>
          <a:lstStyle/>
          <a:p>
            <a:pPr algn="ctr"/>
            <a:r>
              <a:rPr lang="en-GB" sz="2800" b="1" u="sng" dirty="0"/>
              <a:t>Use a ratio table to calculate this value.</a:t>
            </a:r>
          </a:p>
        </p:txBody>
      </p:sp>
      <p:pic>
        <p:nvPicPr>
          <p:cNvPr id="8" name="Picture 7"/>
          <p:cNvPicPr>
            <a:picLocks noChangeAspect="1"/>
          </p:cNvPicPr>
          <p:nvPr/>
        </p:nvPicPr>
        <p:blipFill>
          <a:blip r:embed="rId3"/>
          <a:stretch>
            <a:fillRect/>
          </a:stretch>
        </p:blipFill>
        <p:spPr>
          <a:xfrm>
            <a:off x="0" y="6415660"/>
            <a:ext cx="12192000" cy="44234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855807448"/>
              </p:ext>
            </p:extLst>
          </p:nvPr>
        </p:nvGraphicFramePr>
        <p:xfrm>
          <a:off x="2856072" y="3681551"/>
          <a:ext cx="3328160" cy="2590800"/>
        </p:xfrm>
        <a:graphic>
          <a:graphicData uri="http://schemas.openxmlformats.org/drawingml/2006/table">
            <a:tbl>
              <a:tblPr firstRow="1" bandRow="1">
                <a:tableStyleId>{5C22544A-7EE6-4342-B048-85BDC9FD1C3A}</a:tableStyleId>
              </a:tblPr>
              <a:tblGrid>
                <a:gridCol w="1664080">
                  <a:extLst>
                    <a:ext uri="{9D8B030D-6E8A-4147-A177-3AD203B41FA5}">
                      <a16:colId xmlns:a16="http://schemas.microsoft.com/office/drawing/2014/main" val="3305133137"/>
                    </a:ext>
                  </a:extLst>
                </a:gridCol>
                <a:gridCol w="1664080">
                  <a:extLst>
                    <a:ext uri="{9D8B030D-6E8A-4147-A177-3AD203B41FA5}">
                      <a16:colId xmlns:a16="http://schemas.microsoft.com/office/drawing/2014/main" val="3777463386"/>
                    </a:ext>
                  </a:extLst>
                </a:gridCol>
              </a:tblGrid>
              <a:tr h="467542">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320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467542">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14171"/>
                  </a:ext>
                </a:extLst>
              </a:tr>
              <a:tr h="467542">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9545811"/>
                  </a:ext>
                </a:extLst>
              </a:tr>
              <a:tr h="467542">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224823"/>
                  </a:ext>
                </a:extLst>
              </a:tr>
              <a:tr h="467542">
                <a:tc>
                  <a:txBody>
                    <a:bodyPr/>
                    <a:lstStyle/>
                    <a:p>
                      <a:pPr algn="ctr"/>
                      <a:r>
                        <a:rPr lang="en-GB" sz="2800" dirty="0" smtClean="0">
                          <a:solidFill>
                            <a:schemeClr val="tx1"/>
                          </a:solidFill>
                        </a:rPr>
                        <a:t>31%</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99.20g</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bl>
          </a:graphicData>
        </a:graphic>
      </p:graphicFrame>
      <p:pic>
        <p:nvPicPr>
          <p:cNvPr id="9" name="Picture 2" descr="Sack Of Rice PNG, Vector, PSD, and Clipart With Transparent ..."/>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13077" y="123386"/>
            <a:ext cx="2173706" cy="217370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3">
            <a:extLst>
              <a:ext uri="{FF2B5EF4-FFF2-40B4-BE49-F238E27FC236}">
                <a16:creationId xmlns:a16="http://schemas.microsoft.com/office/drawing/2014/main" id="{24918A90-43DC-4E2C-9480-06447811CF98}"/>
              </a:ext>
            </a:extLst>
          </p:cNvPr>
          <p:cNvSpPr/>
          <p:nvPr/>
        </p:nvSpPr>
        <p:spPr>
          <a:xfrm>
            <a:off x="755154" y="2013961"/>
            <a:ext cx="1489552" cy="711200"/>
          </a:xfrm>
          <a:prstGeom prst="roundRect">
            <a:avLst/>
          </a:prstGeom>
          <a:solidFill>
            <a:schemeClr val="accent2">
              <a:lumMod val="60000"/>
              <a:lumOff val="40000"/>
            </a:schemeClr>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600" dirty="0" smtClean="0">
                <a:solidFill>
                  <a:schemeClr val="tx1"/>
                </a:solidFill>
              </a:rPr>
              <a:t>320g</a:t>
            </a:r>
            <a:endParaRPr lang="en-GB" sz="3600" dirty="0">
              <a:solidFill>
                <a:schemeClr val="tx1"/>
              </a:solidFill>
            </a:endParaRPr>
          </a:p>
        </p:txBody>
      </p:sp>
      <p:sp>
        <p:nvSpPr>
          <p:cNvPr id="12" name="TextBox 11">
            <a:extLst>
              <a:ext uri="{FF2B5EF4-FFF2-40B4-BE49-F238E27FC236}">
                <a16:creationId xmlns:a16="http://schemas.microsoft.com/office/drawing/2014/main" id="{71505CC0-A230-4E11-A90C-B214B98A2BFF}"/>
              </a:ext>
            </a:extLst>
          </p:cNvPr>
          <p:cNvSpPr txBox="1"/>
          <p:nvPr/>
        </p:nvSpPr>
        <p:spPr>
          <a:xfrm>
            <a:off x="5423244" y="166964"/>
            <a:ext cx="4528867" cy="2246769"/>
          </a:xfrm>
          <a:prstGeom prst="rect">
            <a:avLst/>
          </a:prstGeom>
          <a:noFill/>
        </p:spPr>
        <p:txBody>
          <a:bodyPr wrap="none" rtlCol="0">
            <a:spAutoFit/>
          </a:bodyPr>
          <a:lstStyle/>
          <a:p>
            <a:pPr algn="ctr"/>
            <a:r>
              <a:rPr lang="en-GB" sz="2800" dirty="0" smtClean="0"/>
              <a:t>A full bag of rice weighs 320g.</a:t>
            </a:r>
          </a:p>
          <a:p>
            <a:pPr algn="ctr"/>
            <a:r>
              <a:rPr lang="en-GB" sz="2800" dirty="0" smtClean="0"/>
              <a:t>It is 31% full.</a:t>
            </a:r>
          </a:p>
          <a:p>
            <a:pPr algn="ctr"/>
            <a:r>
              <a:rPr lang="en-GB" sz="2800" dirty="0" smtClean="0"/>
              <a:t>How much does it weigh?</a:t>
            </a:r>
          </a:p>
          <a:p>
            <a:pPr algn="ctr"/>
            <a:endParaRPr lang="en-GB" sz="2800" dirty="0" smtClean="0"/>
          </a:p>
          <a:p>
            <a:pPr algn="ctr"/>
            <a:endParaRPr lang="en-GB" sz="2800" dirty="0"/>
          </a:p>
        </p:txBody>
      </p:sp>
    </p:spTree>
    <p:extLst>
      <p:ext uri="{BB962C8B-B14F-4D97-AF65-F5344CB8AC3E}">
        <p14:creationId xmlns:p14="http://schemas.microsoft.com/office/powerpoint/2010/main" val="3477790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505CC0-A230-4E11-A90C-B214B98A2BFF}"/>
              </a:ext>
            </a:extLst>
          </p:cNvPr>
          <p:cNvSpPr txBox="1"/>
          <p:nvPr/>
        </p:nvSpPr>
        <p:spPr>
          <a:xfrm>
            <a:off x="328503" y="257005"/>
            <a:ext cx="6224076" cy="1815882"/>
          </a:xfrm>
          <a:prstGeom prst="rect">
            <a:avLst/>
          </a:prstGeom>
          <a:noFill/>
        </p:spPr>
        <p:txBody>
          <a:bodyPr wrap="none" rtlCol="0">
            <a:spAutoFit/>
          </a:bodyPr>
          <a:lstStyle/>
          <a:p>
            <a:pPr algn="ctr"/>
            <a:r>
              <a:rPr lang="en-GB" sz="2800" dirty="0" smtClean="0"/>
              <a:t>Aisha makes $120 in one week.</a:t>
            </a:r>
          </a:p>
          <a:p>
            <a:pPr algn="ctr"/>
            <a:r>
              <a:rPr lang="en-GB" sz="2800" dirty="0" smtClean="0"/>
              <a:t>She donates 1.5% of her weekly earnings </a:t>
            </a:r>
          </a:p>
          <a:p>
            <a:pPr algn="ctr"/>
            <a:r>
              <a:rPr lang="en-GB" sz="2800" dirty="0" smtClean="0"/>
              <a:t>to charity.</a:t>
            </a:r>
          </a:p>
          <a:p>
            <a:pPr algn="ctr"/>
            <a:r>
              <a:rPr lang="en-GB" sz="2800" dirty="0" smtClean="0"/>
              <a:t>How much does she donate?</a:t>
            </a:r>
            <a:endParaRPr lang="en-GB" sz="2800" dirty="0"/>
          </a:p>
        </p:txBody>
      </p:sp>
      <p:pic>
        <p:nvPicPr>
          <p:cNvPr id="6" name="Picture 5"/>
          <p:cNvPicPr>
            <a:picLocks noChangeAspect="1"/>
          </p:cNvPicPr>
          <p:nvPr/>
        </p:nvPicPr>
        <p:blipFill>
          <a:blip r:embed="rId3"/>
          <a:stretch>
            <a:fillRect/>
          </a:stretch>
        </p:blipFill>
        <p:spPr>
          <a:xfrm>
            <a:off x="0" y="6415660"/>
            <a:ext cx="12192000" cy="44234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936348606"/>
              </p:ext>
            </p:extLst>
          </p:nvPr>
        </p:nvGraphicFramePr>
        <p:xfrm>
          <a:off x="4387087" y="2717706"/>
          <a:ext cx="1988394" cy="2191360"/>
        </p:xfrm>
        <a:graphic>
          <a:graphicData uri="http://schemas.openxmlformats.org/drawingml/2006/table">
            <a:tbl>
              <a:tblPr firstRow="1" bandRow="1">
                <a:tableStyleId>{5C22544A-7EE6-4342-B048-85BDC9FD1C3A}</a:tableStyleId>
              </a:tblPr>
              <a:tblGrid>
                <a:gridCol w="994197">
                  <a:extLst>
                    <a:ext uri="{9D8B030D-6E8A-4147-A177-3AD203B41FA5}">
                      <a16:colId xmlns:a16="http://schemas.microsoft.com/office/drawing/2014/main" val="3305133137"/>
                    </a:ext>
                  </a:extLst>
                </a:gridCol>
                <a:gridCol w="994197">
                  <a:extLst>
                    <a:ext uri="{9D8B030D-6E8A-4147-A177-3AD203B41FA5}">
                      <a16:colId xmlns:a16="http://schemas.microsoft.com/office/drawing/2014/main" val="3777463386"/>
                    </a:ext>
                  </a:extLst>
                </a:gridCol>
              </a:tblGrid>
              <a:tr h="547840">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$120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547840">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0219300"/>
                  </a:ext>
                </a:extLst>
              </a:tr>
              <a:tr h="547840">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14171"/>
                  </a:ext>
                </a:extLst>
              </a:tr>
              <a:tr h="547840">
                <a:tc>
                  <a:txBody>
                    <a:bodyPr/>
                    <a:lstStyle/>
                    <a:p>
                      <a:pPr algn="ctr"/>
                      <a:r>
                        <a:rPr lang="en-GB" sz="2800" dirty="0" smtClean="0">
                          <a:solidFill>
                            <a:schemeClr val="tx1"/>
                          </a:solidFill>
                        </a:rPr>
                        <a:t>1.5%</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1.8</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bl>
          </a:graphicData>
        </a:graphic>
      </p:graphicFrame>
      <p:pic>
        <p:nvPicPr>
          <p:cNvPr id="9" name="Picture 8"/>
          <p:cNvPicPr>
            <a:picLocks noChangeAspect="1"/>
          </p:cNvPicPr>
          <p:nvPr/>
        </p:nvPicPr>
        <p:blipFill>
          <a:blip r:embed="rId4"/>
          <a:stretch>
            <a:fillRect/>
          </a:stretch>
        </p:blipFill>
        <p:spPr>
          <a:xfrm>
            <a:off x="9169567" y="428625"/>
            <a:ext cx="2419350" cy="1885950"/>
          </a:xfrm>
          <a:prstGeom prst="rect">
            <a:avLst/>
          </a:prstGeom>
        </p:spPr>
      </p:pic>
    </p:spTree>
    <p:extLst>
      <p:ext uri="{BB962C8B-B14F-4D97-AF65-F5344CB8AC3E}">
        <p14:creationId xmlns:p14="http://schemas.microsoft.com/office/powerpoint/2010/main" val="3624984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6675A1A-B7B3-4E71-9FC6-77C6B3269535}"/>
              </a:ext>
            </a:extLst>
          </p:cNvPr>
          <p:cNvSpPr txBox="1"/>
          <p:nvPr/>
        </p:nvSpPr>
        <p:spPr>
          <a:xfrm>
            <a:off x="5096797" y="2657387"/>
            <a:ext cx="1992853" cy="1200329"/>
          </a:xfrm>
          <a:prstGeom prst="rect">
            <a:avLst/>
          </a:prstGeom>
          <a:noFill/>
        </p:spPr>
        <p:txBody>
          <a:bodyPr wrap="none" rtlCol="0">
            <a:spAutoFit/>
          </a:bodyPr>
          <a:lstStyle/>
          <a:p>
            <a:pPr algn="ctr"/>
            <a:r>
              <a:rPr lang="en-GB" sz="3600" dirty="0"/>
              <a:t>Find 27% </a:t>
            </a:r>
          </a:p>
          <a:p>
            <a:pPr algn="ctr"/>
            <a:r>
              <a:rPr lang="en-GB" sz="3600" dirty="0"/>
              <a:t>of </a:t>
            </a:r>
            <a:r>
              <a:rPr lang="en-GB" sz="3600" dirty="0" smtClean="0"/>
              <a:t>$3200</a:t>
            </a:r>
            <a:r>
              <a:rPr lang="en-GB" sz="3600" dirty="0"/>
              <a:t>.</a:t>
            </a:r>
          </a:p>
        </p:txBody>
      </p:sp>
      <p:sp>
        <p:nvSpPr>
          <p:cNvPr id="13" name="Rectangle: Rounded Corners 12">
            <a:extLst>
              <a:ext uri="{FF2B5EF4-FFF2-40B4-BE49-F238E27FC236}">
                <a16:creationId xmlns:a16="http://schemas.microsoft.com/office/drawing/2014/main" id="{7F840AA8-37C1-4172-8BE5-9B439E741F26}"/>
              </a:ext>
            </a:extLst>
          </p:cNvPr>
          <p:cNvSpPr/>
          <p:nvPr/>
        </p:nvSpPr>
        <p:spPr>
          <a:xfrm>
            <a:off x="5055884" y="2558562"/>
            <a:ext cx="2074679" cy="1397976"/>
          </a:xfrm>
          <a:prstGeom prst="roundRect">
            <a:avLst/>
          </a:prstGeom>
          <a:no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3200" dirty="0">
              <a:solidFill>
                <a:schemeClr val="tx1"/>
              </a:solidFill>
            </a:endParaRPr>
          </a:p>
        </p:txBody>
      </p:sp>
      <p:sp>
        <p:nvSpPr>
          <p:cNvPr id="14" name="TextBox 13">
            <a:extLst>
              <a:ext uri="{FF2B5EF4-FFF2-40B4-BE49-F238E27FC236}">
                <a16:creationId xmlns:a16="http://schemas.microsoft.com/office/drawing/2014/main" id="{4E2EC33F-B3BD-465F-B0AD-84644DA53161}"/>
              </a:ext>
            </a:extLst>
          </p:cNvPr>
          <p:cNvSpPr txBox="1"/>
          <p:nvPr/>
        </p:nvSpPr>
        <p:spPr>
          <a:xfrm>
            <a:off x="2510960" y="5596976"/>
            <a:ext cx="7164525" cy="461665"/>
          </a:xfrm>
          <a:prstGeom prst="rect">
            <a:avLst/>
          </a:prstGeom>
          <a:noFill/>
        </p:spPr>
        <p:txBody>
          <a:bodyPr wrap="none" rtlCol="0">
            <a:spAutoFit/>
          </a:bodyPr>
          <a:lstStyle/>
          <a:p>
            <a:pPr algn="ctr"/>
            <a:r>
              <a:rPr lang="en-GB" sz="2400" dirty="0"/>
              <a:t>How </a:t>
            </a:r>
            <a:r>
              <a:rPr lang="en-GB" sz="2400" dirty="0" smtClean="0"/>
              <a:t>many different ways can </a:t>
            </a:r>
            <a:r>
              <a:rPr lang="en-GB" sz="2400" dirty="0"/>
              <a:t>you calculate the answer?</a:t>
            </a:r>
          </a:p>
        </p:txBody>
      </p:sp>
      <p:pic>
        <p:nvPicPr>
          <p:cNvPr id="5" name="Picture 4"/>
          <p:cNvPicPr>
            <a:picLocks noChangeAspect="1"/>
          </p:cNvPicPr>
          <p:nvPr/>
        </p:nvPicPr>
        <p:blipFill>
          <a:blip r:embed="rId2"/>
          <a:stretch>
            <a:fillRect/>
          </a:stretch>
        </p:blipFill>
        <p:spPr>
          <a:xfrm>
            <a:off x="0" y="6457223"/>
            <a:ext cx="12192000" cy="442340"/>
          </a:xfrm>
          <a:prstGeom prst="rect">
            <a:avLst/>
          </a:prstGeom>
        </p:spPr>
      </p:pic>
      <p:pic>
        <p:nvPicPr>
          <p:cNvPr id="6" name="Picture 5"/>
          <p:cNvPicPr>
            <a:picLocks noChangeAspect="1"/>
          </p:cNvPicPr>
          <p:nvPr/>
        </p:nvPicPr>
        <p:blipFill>
          <a:blip r:embed="rId3"/>
          <a:stretch>
            <a:fillRect/>
          </a:stretch>
        </p:blipFill>
        <p:spPr>
          <a:xfrm>
            <a:off x="254006" y="200056"/>
            <a:ext cx="1401727" cy="4961742"/>
          </a:xfrm>
          <a:prstGeom prst="rect">
            <a:avLst/>
          </a:prstGeom>
        </p:spPr>
      </p:pic>
      <p:cxnSp>
        <p:nvCxnSpPr>
          <p:cNvPr id="3" name="Straight Arrow Connector 2"/>
          <p:cNvCxnSpPr/>
          <p:nvPr/>
        </p:nvCxnSpPr>
        <p:spPr>
          <a:xfrm flipV="1">
            <a:off x="7089650" y="1308100"/>
            <a:ext cx="2308350" cy="1250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9410700" y="660400"/>
            <a:ext cx="2247900" cy="14859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25%+1%+1%</a:t>
            </a:r>
          </a:p>
        </p:txBody>
      </p:sp>
    </p:spTree>
    <p:extLst>
      <p:ext uri="{BB962C8B-B14F-4D97-AF65-F5344CB8AC3E}">
        <p14:creationId xmlns:p14="http://schemas.microsoft.com/office/powerpoint/2010/main" val="2216097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787" y="213446"/>
            <a:ext cx="11908875" cy="2502045"/>
          </a:xfrm>
          <a:prstGeom prst="rect">
            <a:avLst/>
          </a:prstGeom>
        </p:spPr>
      </p:pic>
      <p:pic>
        <p:nvPicPr>
          <p:cNvPr id="26" name="Picture 25"/>
          <p:cNvPicPr>
            <a:picLocks noChangeAspect="1"/>
          </p:cNvPicPr>
          <p:nvPr/>
        </p:nvPicPr>
        <p:blipFill>
          <a:blip r:embed="rId3"/>
          <a:stretch>
            <a:fillRect/>
          </a:stretch>
        </p:blipFill>
        <p:spPr>
          <a:xfrm>
            <a:off x="0" y="6498787"/>
            <a:ext cx="12192000" cy="442340"/>
          </a:xfrm>
          <a:prstGeom prst="rect">
            <a:avLst/>
          </a:prstGeom>
        </p:spPr>
      </p:pic>
    </p:spTree>
    <p:extLst>
      <p:ext uri="{BB962C8B-B14F-4D97-AF65-F5344CB8AC3E}">
        <p14:creationId xmlns:p14="http://schemas.microsoft.com/office/powerpoint/2010/main" val="3523493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787" y="213446"/>
            <a:ext cx="11908875" cy="2502045"/>
          </a:xfrm>
          <a:prstGeom prst="rect">
            <a:avLst/>
          </a:prstGeom>
        </p:spPr>
      </p:pic>
      <p:pic>
        <p:nvPicPr>
          <p:cNvPr id="25" name="Picture 24"/>
          <p:cNvPicPr>
            <a:picLocks noChangeAspect="1"/>
          </p:cNvPicPr>
          <p:nvPr/>
        </p:nvPicPr>
        <p:blipFill>
          <a:blip r:embed="rId2"/>
          <a:stretch>
            <a:fillRect/>
          </a:stretch>
        </p:blipFill>
        <p:spPr>
          <a:xfrm>
            <a:off x="204786" y="3774065"/>
            <a:ext cx="11908875" cy="2502045"/>
          </a:xfrm>
          <a:prstGeom prst="rect">
            <a:avLst/>
          </a:prstGeom>
        </p:spPr>
      </p:pic>
    </p:spTree>
    <p:extLst>
      <p:ext uri="{BB962C8B-B14F-4D97-AF65-F5344CB8AC3E}">
        <p14:creationId xmlns:p14="http://schemas.microsoft.com/office/powerpoint/2010/main" val="1235560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7380" y="2702069"/>
            <a:ext cx="11316669" cy="2340986"/>
          </a:xfrm>
          <a:prstGeom prst="rect">
            <a:avLst/>
          </a:prstGeom>
        </p:spPr>
      </p:pic>
      <p:sp>
        <p:nvSpPr>
          <p:cNvPr id="3" name="Rectangle 2"/>
          <p:cNvSpPr/>
          <p:nvPr/>
        </p:nvSpPr>
        <p:spPr>
          <a:xfrm>
            <a:off x="4452684" y="930717"/>
            <a:ext cx="262161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Answers</a:t>
            </a:r>
            <a:endParaRPr lang="en-US" sz="5400" b="1" cap="none" spc="0" dirty="0">
              <a:ln/>
              <a:solidFill>
                <a:schemeClr val="accent4"/>
              </a:solidFill>
              <a:effectLst/>
            </a:endParaRPr>
          </a:p>
        </p:txBody>
      </p:sp>
      <p:pic>
        <p:nvPicPr>
          <p:cNvPr id="4" name="Picture 3"/>
          <p:cNvPicPr>
            <a:picLocks noChangeAspect="1"/>
          </p:cNvPicPr>
          <p:nvPr/>
        </p:nvPicPr>
        <p:blipFill>
          <a:blip r:embed="rId3"/>
          <a:stretch>
            <a:fillRect/>
          </a:stretch>
        </p:blipFill>
        <p:spPr>
          <a:xfrm>
            <a:off x="0" y="6457223"/>
            <a:ext cx="12192000" cy="442340"/>
          </a:xfrm>
          <a:prstGeom prst="rect">
            <a:avLst/>
          </a:prstGeom>
        </p:spPr>
      </p:pic>
    </p:spTree>
    <p:extLst>
      <p:ext uri="{BB962C8B-B14F-4D97-AF65-F5344CB8AC3E}">
        <p14:creationId xmlns:p14="http://schemas.microsoft.com/office/powerpoint/2010/main" val="1058261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4294967295"/>
          </p:nvPr>
        </p:nvSpPr>
        <p:spPr>
          <a:xfrm>
            <a:off x="265113" y="441325"/>
            <a:ext cx="11926887" cy="431800"/>
          </a:xfrm>
        </p:spPr>
        <p:txBody>
          <a:bodyPr>
            <a:normAutofit/>
          </a:bodyPr>
          <a:lstStyle/>
          <a:p>
            <a:pPr marL="0" indent="0">
              <a:buNone/>
            </a:pPr>
            <a:r>
              <a:rPr lang="en-US" dirty="0"/>
              <a:t>Checkpoint 2: Sponsored walk</a:t>
            </a:r>
          </a:p>
        </p:txBody>
      </p:sp>
      <p:sp>
        <p:nvSpPr>
          <p:cNvPr id="7" name="TextBox 6">
            <a:extLst>
              <a:ext uri="{FF2B5EF4-FFF2-40B4-BE49-F238E27FC236}">
                <a16:creationId xmlns:a16="http://schemas.microsoft.com/office/drawing/2014/main" id="{0EA887D4-2A58-4C4B-8053-43A82D500C3C}"/>
              </a:ext>
            </a:extLst>
          </p:cNvPr>
          <p:cNvSpPr txBox="1"/>
          <p:nvPr/>
        </p:nvSpPr>
        <p:spPr>
          <a:xfrm>
            <a:off x="146958" y="1224643"/>
            <a:ext cx="10777716"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Students in a school are doing a sponsored walk. Everyone walks the same distance at their own pace.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After one hour, Mo is 40% of the way through the walk. He has walked </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600 m, so far</a:t>
            </a:r>
            <a:r>
              <a:rPr kumimoji="0" lang="en-US"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Nick is 20% of the way through the walk. How far has Nick walked, so far?</a:t>
            </a: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Olga is 4% of the way through the walk. How far has Olga walked, so far?</a:t>
            </a: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How long is the sponsored walk?</a:t>
            </a: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0" y="6350000"/>
            <a:ext cx="12192000" cy="508000"/>
          </a:xfrm>
          <a:prstGeom prst="rect">
            <a:avLst/>
          </a:prstGeom>
        </p:spPr>
      </p:pic>
    </p:spTree>
    <p:extLst>
      <p:ext uri="{BB962C8B-B14F-4D97-AF65-F5344CB8AC3E}">
        <p14:creationId xmlns:p14="http://schemas.microsoft.com/office/powerpoint/2010/main" val="148072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415660"/>
            <a:ext cx="12192000" cy="442340"/>
          </a:xfrm>
          <a:prstGeom prst="rect">
            <a:avLst/>
          </a:prstGeom>
        </p:spPr>
      </p:pic>
      <p:pic>
        <p:nvPicPr>
          <p:cNvPr id="2" name="Picture 1"/>
          <p:cNvPicPr>
            <a:picLocks noChangeAspect="1"/>
          </p:cNvPicPr>
          <p:nvPr/>
        </p:nvPicPr>
        <p:blipFill rotWithShape="1">
          <a:blip r:embed="rId3"/>
          <a:srcRect b="1002"/>
          <a:stretch/>
        </p:blipFill>
        <p:spPr>
          <a:xfrm>
            <a:off x="190500" y="163223"/>
            <a:ext cx="7069282" cy="5835795"/>
          </a:xfrm>
          <a:prstGeom prst="rect">
            <a:avLst/>
          </a:prstGeom>
        </p:spPr>
      </p:pic>
      <p:sp>
        <p:nvSpPr>
          <p:cNvPr id="3" name="Rectangle 2"/>
          <p:cNvSpPr/>
          <p:nvPr/>
        </p:nvSpPr>
        <p:spPr>
          <a:xfrm>
            <a:off x="8189640" y="163223"/>
            <a:ext cx="3848361"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chemeClr val="accent4"/>
                </a:solidFill>
                <a:effectLst/>
              </a:rPr>
              <a:t>Exam questions</a:t>
            </a:r>
            <a:endParaRPr lang="en-US" sz="4400" b="1" cap="none" spc="0" dirty="0">
              <a:ln/>
              <a:solidFill>
                <a:schemeClr val="accent4"/>
              </a:solidFill>
              <a:effectLst/>
            </a:endParaRPr>
          </a:p>
        </p:txBody>
      </p:sp>
      <p:sp>
        <p:nvSpPr>
          <p:cNvPr id="4" name="TextBox 3"/>
          <p:cNvSpPr txBox="1"/>
          <p:nvPr/>
        </p:nvSpPr>
        <p:spPr>
          <a:xfrm>
            <a:off x="5462337" y="1792705"/>
            <a:ext cx="2117558" cy="461665"/>
          </a:xfrm>
          <a:prstGeom prst="rect">
            <a:avLst/>
          </a:prstGeom>
          <a:noFill/>
        </p:spPr>
        <p:txBody>
          <a:bodyPr wrap="square" rtlCol="0">
            <a:spAutoFit/>
          </a:bodyPr>
          <a:lstStyle/>
          <a:p>
            <a:r>
              <a:rPr lang="en-GB" sz="2400" b="1" dirty="0" smtClean="0">
                <a:solidFill>
                  <a:srgbClr val="FF0000"/>
                </a:solidFill>
              </a:rPr>
              <a:t>85%</a:t>
            </a:r>
            <a:endParaRPr lang="en-GB" sz="2400" b="1" dirty="0">
              <a:solidFill>
                <a:srgbClr val="FF0000"/>
              </a:solidFill>
            </a:endParaRPr>
          </a:p>
        </p:txBody>
      </p:sp>
      <p:sp>
        <p:nvSpPr>
          <p:cNvPr id="6" name="TextBox 5"/>
          <p:cNvSpPr txBox="1"/>
          <p:nvPr/>
        </p:nvSpPr>
        <p:spPr>
          <a:xfrm>
            <a:off x="5795211" y="5205663"/>
            <a:ext cx="2117558" cy="461665"/>
          </a:xfrm>
          <a:prstGeom prst="rect">
            <a:avLst/>
          </a:prstGeom>
          <a:noFill/>
        </p:spPr>
        <p:txBody>
          <a:bodyPr wrap="square" rtlCol="0">
            <a:spAutoFit/>
          </a:bodyPr>
          <a:lstStyle/>
          <a:p>
            <a:r>
              <a:rPr lang="en-GB" sz="2400" b="1" dirty="0" smtClean="0">
                <a:solidFill>
                  <a:srgbClr val="FF0000"/>
                </a:solidFill>
              </a:rPr>
              <a:t>138</a:t>
            </a:r>
            <a:endParaRPr lang="en-GB" sz="2400" b="1" dirty="0">
              <a:solidFill>
                <a:srgbClr val="FF0000"/>
              </a:solidFill>
            </a:endParaRPr>
          </a:p>
        </p:txBody>
      </p:sp>
    </p:spTree>
    <p:extLst>
      <p:ext uri="{BB962C8B-B14F-4D97-AF65-F5344CB8AC3E}">
        <p14:creationId xmlns:p14="http://schemas.microsoft.com/office/powerpoint/2010/main" val="4135108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52AD9E-B5BA-4CAA-A74E-17FACEBDA789}"/>
              </a:ext>
            </a:extLst>
          </p:cNvPr>
          <p:cNvSpPr txBox="1"/>
          <p:nvPr/>
        </p:nvSpPr>
        <p:spPr>
          <a:xfrm>
            <a:off x="1471320" y="91658"/>
            <a:ext cx="8914555" cy="830997"/>
          </a:xfrm>
          <a:prstGeom prst="rect">
            <a:avLst/>
          </a:prstGeom>
          <a:noFill/>
        </p:spPr>
        <p:txBody>
          <a:bodyPr wrap="none" rtlCol="0">
            <a:spAutoFit/>
          </a:bodyPr>
          <a:lstStyle/>
          <a:p>
            <a:pPr algn="ctr"/>
            <a:r>
              <a:rPr lang="en-GB" sz="2400" dirty="0"/>
              <a:t>We can use the common percentages </a:t>
            </a:r>
            <a:r>
              <a:rPr lang="en-GB" sz="2400" dirty="0" smtClean="0"/>
              <a:t>to </a:t>
            </a:r>
            <a:r>
              <a:rPr lang="en-GB" sz="2400" dirty="0"/>
              <a:t>find percentages of amounts</a:t>
            </a:r>
            <a:r>
              <a:rPr lang="en-GB" sz="2400" dirty="0" smtClean="0"/>
              <a:t>.</a:t>
            </a:r>
          </a:p>
          <a:p>
            <a:pPr algn="ctr"/>
            <a:r>
              <a:rPr lang="en-GB" sz="2400" dirty="0" smtClean="0"/>
              <a:t>Calculate the missing percentages.</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1139554919"/>
              </p:ext>
            </p:extLst>
          </p:nvPr>
        </p:nvGraphicFramePr>
        <p:xfrm>
          <a:off x="3175429" y="1179291"/>
          <a:ext cx="6096000" cy="5045832"/>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403673981"/>
                    </a:ext>
                  </a:extLst>
                </a:gridCol>
                <a:gridCol w="3048000">
                  <a:extLst>
                    <a:ext uri="{9D8B030D-6E8A-4147-A177-3AD203B41FA5}">
                      <a16:colId xmlns:a16="http://schemas.microsoft.com/office/drawing/2014/main" val="1574563738"/>
                    </a:ext>
                  </a:extLst>
                </a:gridCol>
              </a:tblGrid>
              <a:tr h="630729">
                <a:tc>
                  <a:txBody>
                    <a:bodyPr/>
                    <a:lstStyle/>
                    <a:p>
                      <a:pPr algn="ctr"/>
                      <a:r>
                        <a:rPr lang="en-GB" sz="2000" dirty="0" smtClean="0">
                          <a:solidFill>
                            <a:srgbClr val="FF0000"/>
                          </a:solidFill>
                        </a:rPr>
                        <a:t>100%</a:t>
                      </a:r>
                      <a:endParaRPr lang="en-GB"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dirty="0" smtClean="0">
                          <a:solidFill>
                            <a:srgbClr val="FF0000"/>
                          </a:solidFill>
                        </a:rPr>
                        <a:t>1200</a:t>
                      </a:r>
                      <a:endParaRPr lang="en-GB"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089526"/>
                  </a:ext>
                </a:extLst>
              </a:tr>
              <a:tr h="630729">
                <a:tc>
                  <a:txBody>
                    <a:bodyPr/>
                    <a:lstStyle/>
                    <a:p>
                      <a:pPr algn="ctr"/>
                      <a:r>
                        <a:rPr lang="en-GB" sz="2000" dirty="0" smtClean="0">
                          <a:solidFill>
                            <a:sysClr val="windowText" lastClr="000000"/>
                          </a:solidFill>
                        </a:rPr>
                        <a:t>50%</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2867694"/>
                  </a:ext>
                </a:extLst>
              </a:tr>
              <a:tr h="630729">
                <a:tc>
                  <a:txBody>
                    <a:bodyPr/>
                    <a:lstStyle/>
                    <a:p>
                      <a:pPr algn="ctr"/>
                      <a:r>
                        <a:rPr lang="en-GB" sz="2000" dirty="0" smtClean="0">
                          <a:solidFill>
                            <a:sysClr val="windowText" lastClr="000000"/>
                          </a:solidFill>
                        </a:rPr>
                        <a:t>25%</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802646"/>
                  </a:ext>
                </a:extLst>
              </a:tr>
              <a:tr h="630729">
                <a:tc>
                  <a:txBody>
                    <a:bodyPr/>
                    <a:lstStyle/>
                    <a:p>
                      <a:pPr algn="ctr"/>
                      <a:r>
                        <a:rPr lang="en-GB" sz="2000" dirty="0" smtClean="0">
                          <a:solidFill>
                            <a:sysClr val="windowText" lastClr="000000"/>
                          </a:solidFill>
                        </a:rPr>
                        <a:t>20%</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764763"/>
                  </a:ext>
                </a:extLst>
              </a:tr>
              <a:tr h="630729">
                <a:tc>
                  <a:txBody>
                    <a:bodyPr/>
                    <a:lstStyle/>
                    <a:p>
                      <a:pPr algn="ctr"/>
                      <a:r>
                        <a:rPr lang="en-GB" sz="2000" dirty="0" smtClean="0">
                          <a:solidFill>
                            <a:sysClr val="windowText" lastClr="000000"/>
                          </a:solidFill>
                        </a:rPr>
                        <a:t>10%</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751556"/>
                  </a:ext>
                </a:extLst>
              </a:tr>
              <a:tr h="630729">
                <a:tc>
                  <a:txBody>
                    <a:bodyPr/>
                    <a:lstStyle/>
                    <a:p>
                      <a:pPr algn="ctr"/>
                      <a:r>
                        <a:rPr lang="en-GB" sz="2000" dirty="0" smtClean="0">
                          <a:solidFill>
                            <a:sysClr val="windowText" lastClr="000000"/>
                          </a:solidFill>
                        </a:rPr>
                        <a:t>5%</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166587"/>
                  </a:ext>
                </a:extLst>
              </a:tr>
              <a:tr h="630729">
                <a:tc>
                  <a:txBody>
                    <a:bodyPr/>
                    <a:lstStyle/>
                    <a:p>
                      <a:pPr algn="ctr"/>
                      <a:r>
                        <a:rPr lang="en-GB" sz="2000" dirty="0" smtClean="0">
                          <a:solidFill>
                            <a:sysClr val="windowText" lastClr="000000"/>
                          </a:solidFill>
                        </a:rPr>
                        <a:t>1%</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8650721"/>
                  </a:ext>
                </a:extLst>
              </a:tr>
              <a:tr h="630729">
                <a:tc>
                  <a:txBody>
                    <a:bodyPr/>
                    <a:lstStyle/>
                    <a:p>
                      <a:pPr algn="ctr"/>
                      <a:r>
                        <a:rPr lang="en-GB" sz="2000" dirty="0" smtClean="0">
                          <a:solidFill>
                            <a:sysClr val="windowText" lastClr="000000"/>
                          </a:solidFill>
                        </a:rPr>
                        <a:t>0.5%</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643826825"/>
                  </a:ext>
                </a:extLst>
              </a:tr>
            </a:tbl>
          </a:graphicData>
        </a:graphic>
      </p:graphicFrame>
      <p:sp>
        <p:nvSpPr>
          <p:cNvPr id="5" name="5-Point Star 4"/>
          <p:cNvSpPr/>
          <p:nvPr/>
        </p:nvSpPr>
        <p:spPr>
          <a:xfrm>
            <a:off x="2648957" y="5671126"/>
            <a:ext cx="526472" cy="55399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0" y="6347374"/>
            <a:ext cx="12192000" cy="510877"/>
          </a:xfrm>
          <a:prstGeom prst="rect">
            <a:avLst/>
          </a:prstGeom>
        </p:spPr>
      </p:pic>
    </p:spTree>
    <p:extLst>
      <p:ext uri="{BB962C8B-B14F-4D97-AF65-F5344CB8AC3E}">
        <p14:creationId xmlns:p14="http://schemas.microsoft.com/office/powerpoint/2010/main" val="1512490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6415660"/>
            <a:ext cx="12192000" cy="442340"/>
          </a:xfrm>
          <a:prstGeom prst="rect">
            <a:avLst/>
          </a:prstGeom>
        </p:spPr>
      </p:pic>
      <p:sp>
        <p:nvSpPr>
          <p:cNvPr id="3" name="Rectangle 2"/>
          <p:cNvSpPr/>
          <p:nvPr/>
        </p:nvSpPr>
        <p:spPr>
          <a:xfrm>
            <a:off x="8189640" y="163223"/>
            <a:ext cx="3848361"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chemeClr val="accent4"/>
                </a:solidFill>
                <a:effectLst/>
              </a:rPr>
              <a:t>Exam questions</a:t>
            </a:r>
            <a:endParaRPr lang="en-US" sz="4400" b="1" cap="none" spc="0" dirty="0">
              <a:ln/>
              <a:solidFill>
                <a:schemeClr val="accent4"/>
              </a:solidFill>
              <a:effectLst/>
            </a:endParaRPr>
          </a:p>
        </p:txBody>
      </p:sp>
      <p:pic>
        <p:nvPicPr>
          <p:cNvPr id="4" name="Picture 3"/>
          <p:cNvPicPr>
            <a:picLocks noChangeAspect="1"/>
          </p:cNvPicPr>
          <p:nvPr/>
        </p:nvPicPr>
        <p:blipFill>
          <a:blip r:embed="rId4"/>
          <a:stretch>
            <a:fillRect/>
          </a:stretch>
        </p:blipFill>
        <p:spPr>
          <a:xfrm>
            <a:off x="272328" y="163223"/>
            <a:ext cx="6022066" cy="2607686"/>
          </a:xfrm>
          <a:prstGeom prst="rect">
            <a:avLst/>
          </a:prstGeom>
        </p:spPr>
      </p:pic>
    </p:spTree>
    <p:extLst>
      <p:ext uri="{BB962C8B-B14F-4D97-AF65-F5344CB8AC3E}">
        <p14:creationId xmlns:p14="http://schemas.microsoft.com/office/powerpoint/2010/main" val="752093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0889" y="1294027"/>
            <a:ext cx="5781675" cy="3495675"/>
          </a:xfrm>
          <a:prstGeom prst="rect">
            <a:avLst/>
          </a:prstGeom>
        </p:spPr>
      </p:pic>
      <p:sp>
        <p:nvSpPr>
          <p:cNvPr id="5" name="Rectangle 4"/>
          <p:cNvSpPr/>
          <p:nvPr/>
        </p:nvSpPr>
        <p:spPr>
          <a:xfrm>
            <a:off x="1575975" y="171884"/>
            <a:ext cx="300473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Exit ticket</a:t>
            </a:r>
          </a:p>
        </p:txBody>
      </p:sp>
    </p:spTree>
    <p:extLst>
      <p:ext uri="{BB962C8B-B14F-4D97-AF65-F5344CB8AC3E}">
        <p14:creationId xmlns:p14="http://schemas.microsoft.com/office/powerpoint/2010/main" val="2638716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52AD9E-B5BA-4CAA-A74E-17FACEBDA789}"/>
              </a:ext>
            </a:extLst>
          </p:cNvPr>
          <p:cNvSpPr txBox="1"/>
          <p:nvPr/>
        </p:nvSpPr>
        <p:spPr>
          <a:xfrm>
            <a:off x="1471320" y="91658"/>
            <a:ext cx="8914556" cy="461665"/>
          </a:xfrm>
          <a:prstGeom prst="rect">
            <a:avLst/>
          </a:prstGeom>
          <a:noFill/>
        </p:spPr>
        <p:txBody>
          <a:bodyPr wrap="none" rtlCol="0">
            <a:spAutoFit/>
          </a:bodyPr>
          <a:lstStyle/>
          <a:p>
            <a:pPr algn="ctr"/>
            <a:r>
              <a:rPr lang="en-GB" sz="2400" dirty="0"/>
              <a:t>We can use the common percentages </a:t>
            </a:r>
            <a:r>
              <a:rPr lang="en-GB" sz="2400" dirty="0" smtClean="0"/>
              <a:t>to </a:t>
            </a:r>
            <a:r>
              <a:rPr lang="en-GB" sz="2400" dirty="0"/>
              <a:t>find percentages of amounts.</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3972284129"/>
              </p:ext>
            </p:extLst>
          </p:nvPr>
        </p:nvGraphicFramePr>
        <p:xfrm>
          <a:off x="3175429" y="1179291"/>
          <a:ext cx="6096000" cy="5045832"/>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403673981"/>
                    </a:ext>
                  </a:extLst>
                </a:gridCol>
                <a:gridCol w="3048000">
                  <a:extLst>
                    <a:ext uri="{9D8B030D-6E8A-4147-A177-3AD203B41FA5}">
                      <a16:colId xmlns:a16="http://schemas.microsoft.com/office/drawing/2014/main" val="1574563738"/>
                    </a:ext>
                  </a:extLst>
                </a:gridCol>
              </a:tblGrid>
              <a:tr h="630729">
                <a:tc>
                  <a:txBody>
                    <a:bodyPr/>
                    <a:lstStyle/>
                    <a:p>
                      <a:pPr algn="ctr"/>
                      <a:r>
                        <a:rPr lang="en-GB" sz="2000" dirty="0" smtClean="0">
                          <a:solidFill>
                            <a:srgbClr val="FF0000"/>
                          </a:solidFill>
                        </a:rPr>
                        <a:t>100%</a:t>
                      </a:r>
                      <a:endParaRPr lang="en-GB"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dirty="0" smtClean="0">
                          <a:solidFill>
                            <a:srgbClr val="FF0000"/>
                          </a:solidFill>
                        </a:rPr>
                        <a:t>1200</a:t>
                      </a:r>
                      <a:endParaRPr lang="en-GB"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089526"/>
                  </a:ext>
                </a:extLst>
              </a:tr>
              <a:tr h="630729">
                <a:tc>
                  <a:txBody>
                    <a:bodyPr/>
                    <a:lstStyle/>
                    <a:p>
                      <a:pPr algn="ctr"/>
                      <a:r>
                        <a:rPr lang="en-GB" sz="2000" dirty="0" smtClean="0">
                          <a:solidFill>
                            <a:sysClr val="windowText" lastClr="000000"/>
                          </a:solidFill>
                        </a:rPr>
                        <a:t>50%</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dirty="0" smtClean="0">
                          <a:solidFill>
                            <a:sysClr val="windowText" lastClr="000000"/>
                          </a:solidFill>
                        </a:rPr>
                        <a:t>600</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2867694"/>
                  </a:ext>
                </a:extLst>
              </a:tr>
              <a:tr h="630729">
                <a:tc>
                  <a:txBody>
                    <a:bodyPr/>
                    <a:lstStyle/>
                    <a:p>
                      <a:pPr algn="ctr"/>
                      <a:r>
                        <a:rPr lang="en-GB" sz="2000" dirty="0" smtClean="0">
                          <a:solidFill>
                            <a:sysClr val="windowText" lastClr="000000"/>
                          </a:solidFill>
                        </a:rPr>
                        <a:t>25%</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dirty="0" smtClean="0">
                          <a:solidFill>
                            <a:sysClr val="windowText" lastClr="000000"/>
                          </a:solidFill>
                        </a:rPr>
                        <a:t>300</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802646"/>
                  </a:ext>
                </a:extLst>
              </a:tr>
              <a:tr h="630729">
                <a:tc>
                  <a:txBody>
                    <a:bodyPr/>
                    <a:lstStyle/>
                    <a:p>
                      <a:pPr algn="ctr"/>
                      <a:r>
                        <a:rPr lang="en-GB" sz="2000" dirty="0" smtClean="0">
                          <a:solidFill>
                            <a:sysClr val="windowText" lastClr="000000"/>
                          </a:solidFill>
                        </a:rPr>
                        <a:t>20%</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dirty="0" smtClean="0">
                          <a:solidFill>
                            <a:sysClr val="windowText" lastClr="000000"/>
                          </a:solidFill>
                        </a:rPr>
                        <a:t>240</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764763"/>
                  </a:ext>
                </a:extLst>
              </a:tr>
              <a:tr h="630729">
                <a:tc>
                  <a:txBody>
                    <a:bodyPr/>
                    <a:lstStyle/>
                    <a:p>
                      <a:pPr algn="ctr"/>
                      <a:r>
                        <a:rPr lang="en-GB" sz="2000" dirty="0" smtClean="0">
                          <a:solidFill>
                            <a:sysClr val="windowText" lastClr="000000"/>
                          </a:solidFill>
                        </a:rPr>
                        <a:t>10%</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dirty="0" smtClean="0">
                          <a:solidFill>
                            <a:sysClr val="windowText" lastClr="000000"/>
                          </a:solidFill>
                        </a:rPr>
                        <a:t>120</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751556"/>
                  </a:ext>
                </a:extLst>
              </a:tr>
              <a:tr h="630729">
                <a:tc>
                  <a:txBody>
                    <a:bodyPr/>
                    <a:lstStyle/>
                    <a:p>
                      <a:pPr algn="ctr"/>
                      <a:r>
                        <a:rPr lang="en-GB" sz="2000" dirty="0" smtClean="0">
                          <a:solidFill>
                            <a:sysClr val="windowText" lastClr="000000"/>
                          </a:solidFill>
                        </a:rPr>
                        <a:t>5%</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dirty="0" smtClean="0">
                          <a:solidFill>
                            <a:sysClr val="windowText" lastClr="000000"/>
                          </a:solidFill>
                        </a:rPr>
                        <a:t>60</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166587"/>
                  </a:ext>
                </a:extLst>
              </a:tr>
              <a:tr h="630729">
                <a:tc>
                  <a:txBody>
                    <a:bodyPr/>
                    <a:lstStyle/>
                    <a:p>
                      <a:pPr algn="ctr"/>
                      <a:r>
                        <a:rPr lang="en-GB" sz="2000" dirty="0" smtClean="0">
                          <a:solidFill>
                            <a:sysClr val="windowText" lastClr="000000"/>
                          </a:solidFill>
                        </a:rPr>
                        <a:t>1%</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dirty="0" smtClean="0">
                          <a:solidFill>
                            <a:sysClr val="windowText" lastClr="000000"/>
                          </a:solidFill>
                        </a:rPr>
                        <a:t>12</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8650721"/>
                  </a:ext>
                </a:extLst>
              </a:tr>
              <a:tr h="630729">
                <a:tc>
                  <a:txBody>
                    <a:bodyPr/>
                    <a:lstStyle/>
                    <a:p>
                      <a:pPr algn="ctr"/>
                      <a:r>
                        <a:rPr lang="en-GB" sz="2000" dirty="0" smtClean="0">
                          <a:solidFill>
                            <a:sysClr val="windowText" lastClr="000000"/>
                          </a:solidFill>
                        </a:rPr>
                        <a:t>0.5%</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GB" sz="2000" dirty="0" smtClean="0">
                          <a:solidFill>
                            <a:sysClr val="windowText" lastClr="000000"/>
                          </a:solidFill>
                        </a:rPr>
                        <a:t>6</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643826825"/>
                  </a:ext>
                </a:extLst>
              </a:tr>
            </a:tbl>
          </a:graphicData>
        </a:graphic>
      </p:graphicFrame>
      <p:sp>
        <p:nvSpPr>
          <p:cNvPr id="5" name="5-Point Star 4"/>
          <p:cNvSpPr/>
          <p:nvPr/>
        </p:nvSpPr>
        <p:spPr>
          <a:xfrm>
            <a:off x="2648957" y="5671126"/>
            <a:ext cx="526472" cy="55399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0" y="6347374"/>
            <a:ext cx="12192000" cy="510877"/>
          </a:xfrm>
          <a:prstGeom prst="rect">
            <a:avLst/>
          </a:prstGeom>
        </p:spPr>
      </p:pic>
      <p:sp>
        <p:nvSpPr>
          <p:cNvPr id="4" name="Curved Right Arrow 3"/>
          <p:cNvSpPr/>
          <p:nvPr/>
        </p:nvSpPr>
        <p:spPr>
          <a:xfrm>
            <a:off x="2839454" y="1371600"/>
            <a:ext cx="335976" cy="8061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7" name="TextBox 6"/>
              <p:cNvSpPr txBox="1"/>
              <p:nvPr/>
            </p:nvSpPr>
            <p:spPr>
              <a:xfrm>
                <a:off x="2177716" y="1589992"/>
                <a:ext cx="5654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2</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2177716" y="1589992"/>
                <a:ext cx="565484" cy="369332"/>
              </a:xfrm>
              <a:prstGeom prst="rect">
                <a:avLst/>
              </a:prstGeom>
              <a:blipFill>
                <a:blip r:embed="rId4"/>
                <a:stretch>
                  <a:fillRect/>
                </a:stretch>
              </a:blipFill>
            </p:spPr>
            <p:txBody>
              <a:bodyPr/>
              <a:lstStyle/>
              <a:p>
                <a:r>
                  <a:rPr lang="en-GB">
                    <a:noFill/>
                  </a:rPr>
                  <a:t> </a:t>
                </a:r>
              </a:p>
            </p:txBody>
          </p:sp>
        </mc:Fallback>
      </mc:AlternateContent>
      <p:sp>
        <p:nvSpPr>
          <p:cNvPr id="8" name="Curved Right Arrow 7"/>
          <p:cNvSpPr/>
          <p:nvPr/>
        </p:nvSpPr>
        <p:spPr>
          <a:xfrm>
            <a:off x="2839452" y="1371601"/>
            <a:ext cx="335976" cy="16243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9" name="TextBox 8"/>
              <p:cNvSpPr txBox="1"/>
              <p:nvPr/>
            </p:nvSpPr>
            <p:spPr>
              <a:xfrm>
                <a:off x="2177714" y="1589994"/>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2</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2177714" y="1589994"/>
                <a:ext cx="565484"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293474" y="2044999"/>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4</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293474" y="2044999"/>
                <a:ext cx="565484" cy="369332"/>
              </a:xfrm>
              <a:prstGeom prst="rect">
                <a:avLst/>
              </a:prstGeom>
              <a:blipFill>
                <a:blip r:embed="rId6"/>
                <a:stretch>
                  <a:fillRect/>
                </a:stretch>
              </a:blipFill>
            </p:spPr>
            <p:txBody>
              <a:bodyPr/>
              <a:lstStyle/>
              <a:p>
                <a:r>
                  <a:rPr lang="en-GB">
                    <a:noFill/>
                  </a:rPr>
                  <a:t> </a:t>
                </a:r>
              </a:p>
            </p:txBody>
          </p:sp>
        </mc:Fallback>
      </mc:AlternateContent>
      <p:sp>
        <p:nvSpPr>
          <p:cNvPr id="11" name="Curved Right Arrow 10"/>
          <p:cNvSpPr/>
          <p:nvPr/>
        </p:nvSpPr>
        <p:spPr>
          <a:xfrm flipH="1">
            <a:off x="5799220" y="1423548"/>
            <a:ext cx="439899" cy="200545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12" name="TextBox 11"/>
              <p:cNvSpPr txBox="1"/>
              <p:nvPr/>
            </p:nvSpPr>
            <p:spPr>
              <a:xfrm>
                <a:off x="6251149" y="2191489"/>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5</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6251149" y="2191489"/>
                <a:ext cx="565484" cy="369332"/>
              </a:xfrm>
              <a:prstGeom prst="rect">
                <a:avLst/>
              </a:prstGeom>
              <a:blipFill>
                <a:blip r:embed="rId7"/>
                <a:stretch>
                  <a:fillRect/>
                </a:stretch>
              </a:blipFill>
            </p:spPr>
            <p:txBody>
              <a:bodyPr/>
              <a:lstStyle/>
              <a:p>
                <a:r>
                  <a:rPr lang="en-GB">
                    <a:noFill/>
                  </a:rPr>
                  <a:t> </a:t>
                </a:r>
              </a:p>
            </p:txBody>
          </p:sp>
        </mc:Fallback>
      </mc:AlternateContent>
      <p:sp>
        <p:nvSpPr>
          <p:cNvPr id="13" name="Curved Right Arrow 12"/>
          <p:cNvSpPr/>
          <p:nvPr/>
        </p:nvSpPr>
        <p:spPr>
          <a:xfrm flipH="1">
            <a:off x="5310765" y="3341165"/>
            <a:ext cx="439899" cy="7220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14" name="TextBox 13"/>
              <p:cNvSpPr txBox="1"/>
              <p:nvPr/>
            </p:nvSpPr>
            <p:spPr>
              <a:xfrm>
                <a:off x="5714935" y="3554788"/>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2</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5714935" y="3554788"/>
                <a:ext cx="565484" cy="369332"/>
              </a:xfrm>
              <a:prstGeom prst="rect">
                <a:avLst/>
              </a:prstGeom>
              <a:blipFill>
                <a:blip r:embed="rId8"/>
                <a:stretch>
                  <a:fillRect/>
                </a:stretch>
              </a:blipFill>
            </p:spPr>
            <p:txBody>
              <a:bodyPr/>
              <a:lstStyle/>
              <a:p>
                <a:r>
                  <a:rPr lang="en-GB">
                    <a:noFill/>
                  </a:rPr>
                  <a:t> </a:t>
                </a:r>
              </a:p>
            </p:txBody>
          </p:sp>
        </mc:Fallback>
      </mc:AlternateContent>
      <p:sp>
        <p:nvSpPr>
          <p:cNvPr id="15" name="Curved Right Arrow 14"/>
          <p:cNvSpPr/>
          <p:nvPr/>
        </p:nvSpPr>
        <p:spPr>
          <a:xfrm flipH="1">
            <a:off x="5334827" y="4123341"/>
            <a:ext cx="439899" cy="7220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16" name="TextBox 15"/>
              <p:cNvSpPr txBox="1"/>
              <p:nvPr/>
            </p:nvSpPr>
            <p:spPr>
              <a:xfrm>
                <a:off x="5738997" y="4336964"/>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2</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5738997" y="4336964"/>
                <a:ext cx="565484" cy="369332"/>
              </a:xfrm>
              <a:prstGeom prst="rect">
                <a:avLst/>
              </a:prstGeom>
              <a:blipFill>
                <a:blip r:embed="rId9"/>
                <a:stretch>
                  <a:fillRect/>
                </a:stretch>
              </a:blipFill>
            </p:spPr>
            <p:txBody>
              <a:bodyPr/>
              <a:lstStyle/>
              <a:p>
                <a:r>
                  <a:rPr lang="en-GB">
                    <a:noFill/>
                  </a:rPr>
                  <a:t> </a:t>
                </a:r>
              </a:p>
            </p:txBody>
          </p:sp>
        </mc:Fallback>
      </mc:AlternateContent>
      <p:sp>
        <p:nvSpPr>
          <p:cNvPr id="17" name="Curved Right Arrow 16"/>
          <p:cNvSpPr/>
          <p:nvPr/>
        </p:nvSpPr>
        <p:spPr>
          <a:xfrm flipH="1">
            <a:off x="5310333" y="4758098"/>
            <a:ext cx="439899" cy="7220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18" name="TextBox 17"/>
              <p:cNvSpPr txBox="1"/>
              <p:nvPr/>
            </p:nvSpPr>
            <p:spPr>
              <a:xfrm>
                <a:off x="5714503" y="4971721"/>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5</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5714503" y="4971721"/>
                <a:ext cx="565484" cy="369332"/>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03474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endParaRPr lang="en-GB" dirty="0"/>
          </a:p>
        </p:txBody>
      </p:sp>
      <p:pic>
        <p:nvPicPr>
          <p:cNvPr id="4" name="Picture 3">
            <a:extLst>
              <a:ext uri="{FF2B5EF4-FFF2-40B4-BE49-F238E27FC236}">
                <a16:creationId xmlns:a16="http://schemas.microsoft.com/office/drawing/2014/main" id="{969BCCA5-E0BC-462C-9CE1-FFEFC68D6C1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361156" y="85132"/>
            <a:ext cx="1610645" cy="1306628"/>
          </a:xfrm>
          <a:prstGeom prst="rect">
            <a:avLst/>
          </a:prstGeom>
        </p:spPr>
      </p:pic>
      <p:pic>
        <p:nvPicPr>
          <p:cNvPr id="5" name="Picture 4">
            <a:extLst>
              <a:ext uri="{FF2B5EF4-FFF2-40B4-BE49-F238E27FC236}">
                <a16:creationId xmlns:a16="http://schemas.microsoft.com/office/drawing/2014/main" id="{180398B0-7E59-45BA-810B-57CB23AD7D22}"/>
              </a:ext>
            </a:extLst>
          </p:cNvPr>
          <p:cNvPicPr>
            <a:picLocks noChangeAspect="1"/>
          </p:cNvPicPr>
          <p:nvPr/>
        </p:nvPicPr>
        <p:blipFill>
          <a:blip r:embed="rId4">
            <a:clrChange>
              <a:clrFrom>
                <a:srgbClr val="FEFEFE"/>
              </a:clrFrom>
              <a:clrTo>
                <a:srgbClr val="FEFEFE">
                  <a:alpha val="0"/>
                </a:srgbClr>
              </a:clrTo>
            </a:clrChange>
          </a:blip>
          <a:stretch>
            <a:fillRect/>
          </a:stretch>
        </p:blipFill>
        <p:spPr>
          <a:xfrm>
            <a:off x="3307529" y="39891"/>
            <a:ext cx="1489552" cy="1951470"/>
          </a:xfrm>
          <a:prstGeom prst="rect">
            <a:avLst/>
          </a:prstGeom>
        </p:spPr>
      </p:pic>
      <p:sp>
        <p:nvSpPr>
          <p:cNvPr id="6" name="Rectangle: Rounded Corners 3">
            <a:extLst>
              <a:ext uri="{FF2B5EF4-FFF2-40B4-BE49-F238E27FC236}">
                <a16:creationId xmlns:a16="http://schemas.microsoft.com/office/drawing/2014/main" id="{24918A90-43DC-4E2C-9480-06447811CF98}"/>
              </a:ext>
            </a:extLst>
          </p:cNvPr>
          <p:cNvSpPr/>
          <p:nvPr/>
        </p:nvSpPr>
        <p:spPr>
          <a:xfrm>
            <a:off x="1366520" y="1076960"/>
            <a:ext cx="1489552" cy="711200"/>
          </a:xfrm>
          <a:prstGeom prst="roundRect">
            <a:avLst/>
          </a:prstGeom>
          <a:solidFill>
            <a:schemeClr val="accent4">
              <a:lumMod val="60000"/>
              <a:lumOff val="40000"/>
            </a:schemeClr>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600" dirty="0">
                <a:solidFill>
                  <a:schemeClr val="tx1"/>
                </a:solidFill>
              </a:rPr>
              <a:t>$</a:t>
            </a:r>
            <a:r>
              <a:rPr lang="en-GB" sz="3600" dirty="0" smtClean="0">
                <a:solidFill>
                  <a:schemeClr val="tx1"/>
                </a:solidFill>
              </a:rPr>
              <a:t>440</a:t>
            </a:r>
            <a:endParaRPr lang="en-GB" sz="3600" dirty="0">
              <a:solidFill>
                <a:schemeClr val="tx1"/>
              </a:solidFill>
            </a:endParaRPr>
          </a:p>
        </p:txBody>
      </p:sp>
      <p:sp>
        <p:nvSpPr>
          <p:cNvPr id="7" name="TextBox 6">
            <a:extLst>
              <a:ext uri="{FF2B5EF4-FFF2-40B4-BE49-F238E27FC236}">
                <a16:creationId xmlns:a16="http://schemas.microsoft.com/office/drawing/2014/main" id="{71505CC0-A230-4E11-A90C-B214B98A2BFF}"/>
              </a:ext>
            </a:extLst>
          </p:cNvPr>
          <p:cNvSpPr txBox="1"/>
          <p:nvPr/>
        </p:nvSpPr>
        <p:spPr>
          <a:xfrm>
            <a:off x="5738198" y="166964"/>
            <a:ext cx="3898952" cy="954107"/>
          </a:xfrm>
          <a:prstGeom prst="rect">
            <a:avLst/>
          </a:prstGeom>
          <a:noFill/>
        </p:spPr>
        <p:txBody>
          <a:bodyPr wrap="none" rtlCol="0">
            <a:spAutoFit/>
          </a:bodyPr>
          <a:lstStyle/>
          <a:p>
            <a:pPr algn="ctr"/>
            <a:r>
              <a:rPr lang="en-GB" sz="2800" dirty="0"/>
              <a:t>Sam stole 60% of </a:t>
            </a:r>
          </a:p>
          <a:p>
            <a:pPr algn="ctr"/>
            <a:r>
              <a:rPr lang="en-GB" sz="2800" dirty="0"/>
              <a:t>the money from the safe!</a:t>
            </a:r>
          </a:p>
        </p:txBody>
      </p:sp>
      <p:sp>
        <p:nvSpPr>
          <p:cNvPr id="8" name="TextBox 7">
            <a:extLst>
              <a:ext uri="{FF2B5EF4-FFF2-40B4-BE49-F238E27FC236}">
                <a16:creationId xmlns:a16="http://schemas.microsoft.com/office/drawing/2014/main" id="{840BABE3-1F2E-488C-ADB1-334FCD27CCB7}"/>
              </a:ext>
            </a:extLst>
          </p:cNvPr>
          <p:cNvSpPr txBox="1"/>
          <p:nvPr/>
        </p:nvSpPr>
        <p:spPr>
          <a:xfrm>
            <a:off x="4874666" y="1365843"/>
            <a:ext cx="6093399" cy="523220"/>
          </a:xfrm>
          <a:prstGeom prst="rect">
            <a:avLst/>
          </a:prstGeom>
          <a:noFill/>
        </p:spPr>
        <p:txBody>
          <a:bodyPr wrap="none" rtlCol="0">
            <a:spAutoFit/>
          </a:bodyPr>
          <a:lstStyle/>
          <a:p>
            <a:pPr algn="ctr"/>
            <a:r>
              <a:rPr lang="en-GB" sz="2800" dirty="0"/>
              <a:t>How can we calculate how much that is?</a:t>
            </a:r>
          </a:p>
        </p:txBody>
      </p:sp>
      <p:cxnSp>
        <p:nvCxnSpPr>
          <p:cNvPr id="9" name="Straight Connector 8">
            <a:extLst>
              <a:ext uri="{FF2B5EF4-FFF2-40B4-BE49-F238E27FC236}">
                <a16:creationId xmlns:a16="http://schemas.microsoft.com/office/drawing/2014/main" id="{C3E17078-FFE7-4A3A-BE29-D5FE36565D6C}"/>
              </a:ext>
            </a:extLst>
          </p:cNvPr>
          <p:cNvCxnSpPr>
            <a:cxnSpLocks/>
          </p:cNvCxnSpPr>
          <p:nvPr/>
        </p:nvCxnSpPr>
        <p:spPr>
          <a:xfrm>
            <a:off x="5738198" y="2152208"/>
            <a:ext cx="0" cy="29869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CCC3711-4D59-4C5C-8402-F3E3C9BA0376}"/>
              </a:ext>
            </a:extLst>
          </p:cNvPr>
          <p:cNvSpPr txBox="1"/>
          <p:nvPr/>
        </p:nvSpPr>
        <p:spPr>
          <a:xfrm>
            <a:off x="495633" y="1924241"/>
            <a:ext cx="1385315" cy="523220"/>
          </a:xfrm>
          <a:prstGeom prst="rect">
            <a:avLst/>
          </a:prstGeom>
          <a:noFill/>
        </p:spPr>
        <p:txBody>
          <a:bodyPr wrap="none" rtlCol="0">
            <a:spAutoFit/>
          </a:bodyPr>
          <a:lstStyle/>
          <a:p>
            <a:pPr algn="ctr"/>
            <a:r>
              <a:rPr lang="en-GB" sz="2800" b="1" u="sng" dirty="0" err="1" smtClean="0"/>
              <a:t>Addtion</a:t>
            </a:r>
            <a:endParaRPr lang="en-GB" sz="2800" b="1" u="sng" dirty="0"/>
          </a:p>
        </p:txBody>
      </p:sp>
      <p:sp>
        <p:nvSpPr>
          <p:cNvPr id="11" name="TextBox 10">
            <a:extLst>
              <a:ext uri="{FF2B5EF4-FFF2-40B4-BE49-F238E27FC236}">
                <a16:creationId xmlns:a16="http://schemas.microsoft.com/office/drawing/2014/main" id="{CF1E5A6A-971A-4C07-8884-619F1BA2AA0F}"/>
              </a:ext>
            </a:extLst>
          </p:cNvPr>
          <p:cNvSpPr txBox="1"/>
          <p:nvPr/>
        </p:nvSpPr>
        <p:spPr>
          <a:xfrm>
            <a:off x="7354794" y="1872225"/>
            <a:ext cx="2282356" cy="523220"/>
          </a:xfrm>
          <a:prstGeom prst="rect">
            <a:avLst/>
          </a:prstGeom>
          <a:noFill/>
        </p:spPr>
        <p:txBody>
          <a:bodyPr wrap="none" rtlCol="0">
            <a:spAutoFit/>
          </a:bodyPr>
          <a:lstStyle/>
          <a:p>
            <a:pPr algn="ctr"/>
            <a:r>
              <a:rPr lang="en-GB" sz="2800" b="1" u="sng" dirty="0"/>
              <a:t>Multiplication</a:t>
            </a:r>
          </a:p>
        </p:txBody>
      </p:sp>
      <p:graphicFrame>
        <p:nvGraphicFramePr>
          <p:cNvPr id="14" name="Table 13"/>
          <p:cNvGraphicFramePr>
            <a:graphicFrameLocks noGrp="1"/>
          </p:cNvGraphicFramePr>
          <p:nvPr>
            <p:extLst>
              <p:ext uri="{D42A27DB-BD31-4B8C-83A1-F6EECF244321}">
                <p14:modId xmlns:p14="http://schemas.microsoft.com/office/powerpoint/2010/main" val="1117673648"/>
              </p:ext>
            </p:extLst>
          </p:nvPr>
        </p:nvGraphicFramePr>
        <p:xfrm>
          <a:off x="547475" y="2552859"/>
          <a:ext cx="1988394" cy="2191360"/>
        </p:xfrm>
        <a:graphic>
          <a:graphicData uri="http://schemas.openxmlformats.org/drawingml/2006/table">
            <a:tbl>
              <a:tblPr firstRow="1" bandRow="1">
                <a:tableStyleId>{5C22544A-7EE6-4342-B048-85BDC9FD1C3A}</a:tableStyleId>
              </a:tblPr>
              <a:tblGrid>
                <a:gridCol w="994197">
                  <a:extLst>
                    <a:ext uri="{9D8B030D-6E8A-4147-A177-3AD203B41FA5}">
                      <a16:colId xmlns:a16="http://schemas.microsoft.com/office/drawing/2014/main" val="3305133137"/>
                    </a:ext>
                  </a:extLst>
                </a:gridCol>
                <a:gridCol w="994197">
                  <a:extLst>
                    <a:ext uri="{9D8B030D-6E8A-4147-A177-3AD203B41FA5}">
                      <a16:colId xmlns:a16="http://schemas.microsoft.com/office/drawing/2014/main" val="3777463386"/>
                    </a:ext>
                  </a:extLst>
                </a:gridCol>
              </a:tblGrid>
              <a:tr h="547840">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440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547840">
                <a:tc>
                  <a:txBody>
                    <a:bodyPr/>
                    <a:lstStyle/>
                    <a:p>
                      <a:pPr algn="ctr"/>
                      <a:r>
                        <a:rPr lang="en-GB" sz="2800" dirty="0" smtClean="0">
                          <a:solidFill>
                            <a:schemeClr val="tx1"/>
                          </a:solidFill>
                        </a:rPr>
                        <a:t>10%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44</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0219300"/>
                  </a:ext>
                </a:extLst>
              </a:tr>
              <a:tr h="547840">
                <a:tc>
                  <a:txBody>
                    <a:bodyPr/>
                    <a:lstStyle/>
                    <a:p>
                      <a:pPr algn="ctr"/>
                      <a:r>
                        <a:rPr lang="en-GB" sz="2800" dirty="0" smtClean="0">
                          <a:solidFill>
                            <a:schemeClr val="tx1"/>
                          </a:solidFill>
                        </a:rPr>
                        <a:t>50%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220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14171"/>
                  </a:ext>
                </a:extLst>
              </a:tr>
              <a:tr h="547840">
                <a:tc>
                  <a:txBody>
                    <a:bodyPr/>
                    <a:lstStyle/>
                    <a:p>
                      <a:pPr algn="ctr"/>
                      <a:r>
                        <a:rPr lang="en-GB" sz="2800" dirty="0" smtClean="0">
                          <a:solidFill>
                            <a:schemeClr val="tx1"/>
                          </a:solidFill>
                        </a:rPr>
                        <a:t>60%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264</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903746500"/>
              </p:ext>
            </p:extLst>
          </p:nvPr>
        </p:nvGraphicFramePr>
        <p:xfrm>
          <a:off x="6693477" y="2660744"/>
          <a:ext cx="1988394" cy="1730781"/>
        </p:xfrm>
        <a:graphic>
          <a:graphicData uri="http://schemas.openxmlformats.org/drawingml/2006/table">
            <a:tbl>
              <a:tblPr firstRow="1" bandRow="1">
                <a:tableStyleId>{5C22544A-7EE6-4342-B048-85BDC9FD1C3A}</a:tableStyleId>
              </a:tblPr>
              <a:tblGrid>
                <a:gridCol w="994197">
                  <a:extLst>
                    <a:ext uri="{9D8B030D-6E8A-4147-A177-3AD203B41FA5}">
                      <a16:colId xmlns:a16="http://schemas.microsoft.com/office/drawing/2014/main" val="3305133137"/>
                    </a:ext>
                  </a:extLst>
                </a:gridCol>
                <a:gridCol w="994197">
                  <a:extLst>
                    <a:ext uri="{9D8B030D-6E8A-4147-A177-3AD203B41FA5}">
                      <a16:colId xmlns:a16="http://schemas.microsoft.com/office/drawing/2014/main" val="3777463386"/>
                    </a:ext>
                  </a:extLst>
                </a:gridCol>
              </a:tblGrid>
              <a:tr h="576927">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440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576927">
                <a:tc>
                  <a:txBody>
                    <a:bodyPr/>
                    <a:lstStyle/>
                    <a:p>
                      <a:pPr algn="ctr"/>
                      <a:r>
                        <a:rPr lang="en-GB" sz="2800" dirty="0" smtClean="0">
                          <a:solidFill>
                            <a:schemeClr val="tx1"/>
                          </a:solidFill>
                        </a:rPr>
                        <a:t>10%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44</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0219300"/>
                  </a:ext>
                </a:extLst>
              </a:tr>
              <a:tr h="576927">
                <a:tc>
                  <a:txBody>
                    <a:bodyPr/>
                    <a:lstStyle/>
                    <a:p>
                      <a:pPr algn="ctr"/>
                      <a:r>
                        <a:rPr lang="en-GB" sz="2800" dirty="0" smtClean="0">
                          <a:solidFill>
                            <a:schemeClr val="tx1"/>
                          </a:solidFill>
                        </a:rPr>
                        <a:t>60%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264</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bl>
          </a:graphicData>
        </a:graphic>
      </p:graphicFrame>
      <p:sp>
        <p:nvSpPr>
          <p:cNvPr id="12" name="Rectangle 11"/>
          <p:cNvSpPr/>
          <p:nvPr/>
        </p:nvSpPr>
        <p:spPr>
          <a:xfrm>
            <a:off x="1648326" y="3188368"/>
            <a:ext cx="721895" cy="39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648325" y="3709661"/>
            <a:ext cx="721895" cy="39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648324" y="4277387"/>
            <a:ext cx="721895" cy="39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urved Right Arrow 20"/>
          <p:cNvSpPr/>
          <p:nvPr/>
        </p:nvSpPr>
        <p:spPr>
          <a:xfrm flipH="1">
            <a:off x="2473741" y="2756060"/>
            <a:ext cx="439899" cy="7220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22" name="TextBox 21"/>
              <p:cNvSpPr txBox="1"/>
              <p:nvPr/>
            </p:nvSpPr>
            <p:spPr>
              <a:xfrm>
                <a:off x="2877911" y="2969683"/>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10</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2877911" y="2969683"/>
                <a:ext cx="565484" cy="369332"/>
              </a:xfrm>
              <a:prstGeom prst="rect">
                <a:avLst/>
              </a:prstGeom>
              <a:blipFill>
                <a:blip r:embed="rId5"/>
                <a:stretch>
                  <a:fillRect r="-13684"/>
                </a:stretch>
              </a:blipFill>
            </p:spPr>
            <p:txBody>
              <a:bodyPr/>
              <a:lstStyle/>
              <a:p>
                <a:r>
                  <a:rPr lang="en-GB">
                    <a:noFill/>
                  </a:rPr>
                  <a:t> </a:t>
                </a:r>
              </a:p>
            </p:txBody>
          </p:sp>
        </mc:Fallback>
      </mc:AlternateContent>
      <p:sp>
        <p:nvSpPr>
          <p:cNvPr id="24" name="Curved Right Arrow 23"/>
          <p:cNvSpPr/>
          <p:nvPr/>
        </p:nvSpPr>
        <p:spPr>
          <a:xfrm flipH="1">
            <a:off x="2492312" y="2757077"/>
            <a:ext cx="439899" cy="12866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25" name="TextBox 24"/>
              <p:cNvSpPr txBox="1"/>
              <p:nvPr/>
            </p:nvSpPr>
            <p:spPr>
              <a:xfrm>
                <a:off x="2850018" y="3224730"/>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5</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2850018" y="3224730"/>
                <a:ext cx="565484" cy="369332"/>
              </a:xfrm>
              <a:prstGeom prst="rect">
                <a:avLst/>
              </a:prstGeom>
              <a:blipFill>
                <a:blip r:embed="rId6"/>
                <a:stretch>
                  <a:fillRect/>
                </a:stretch>
              </a:blipFill>
            </p:spPr>
            <p:txBody>
              <a:bodyPr/>
              <a:lstStyle/>
              <a:p>
                <a:r>
                  <a:rPr lang="en-GB">
                    <a:noFill/>
                  </a:rPr>
                  <a:t> </a:t>
                </a:r>
              </a:p>
            </p:txBody>
          </p:sp>
        </mc:Fallback>
      </mc:AlternateContent>
      <p:sp>
        <p:nvSpPr>
          <p:cNvPr id="26" name="Rectangle 25"/>
          <p:cNvSpPr/>
          <p:nvPr/>
        </p:nvSpPr>
        <p:spPr>
          <a:xfrm>
            <a:off x="7840863" y="3386889"/>
            <a:ext cx="721895" cy="39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7840862" y="3908182"/>
            <a:ext cx="721895" cy="39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urved Right Arrow 27"/>
          <p:cNvSpPr/>
          <p:nvPr/>
        </p:nvSpPr>
        <p:spPr>
          <a:xfrm flipH="1">
            <a:off x="8666278" y="2954581"/>
            <a:ext cx="439899" cy="7220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29" name="TextBox 28"/>
              <p:cNvSpPr txBox="1"/>
              <p:nvPr/>
            </p:nvSpPr>
            <p:spPr>
              <a:xfrm>
                <a:off x="9070448" y="3168204"/>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10</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9070448" y="3168204"/>
                <a:ext cx="565484" cy="369332"/>
              </a:xfrm>
              <a:prstGeom prst="rect">
                <a:avLst/>
              </a:prstGeom>
              <a:blipFill>
                <a:blip r:embed="rId7"/>
                <a:stretch>
                  <a:fillRect r="-12632"/>
                </a:stretch>
              </a:blipFill>
            </p:spPr>
            <p:txBody>
              <a:bodyPr/>
              <a:lstStyle/>
              <a:p>
                <a:r>
                  <a:rPr lang="en-GB">
                    <a:noFill/>
                  </a:rPr>
                  <a:t> </a:t>
                </a:r>
              </a:p>
            </p:txBody>
          </p:sp>
        </mc:Fallback>
      </mc:AlternateContent>
      <p:sp>
        <p:nvSpPr>
          <p:cNvPr id="30" name="Curved Right Arrow 29"/>
          <p:cNvSpPr/>
          <p:nvPr/>
        </p:nvSpPr>
        <p:spPr>
          <a:xfrm flipH="1">
            <a:off x="8684848" y="3478144"/>
            <a:ext cx="439899" cy="7640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31" name="TextBox 30"/>
              <p:cNvSpPr txBox="1"/>
              <p:nvPr/>
            </p:nvSpPr>
            <p:spPr>
              <a:xfrm>
                <a:off x="9042555" y="3423251"/>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6</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9042555" y="3423251"/>
                <a:ext cx="565484" cy="369332"/>
              </a:xfrm>
              <a:prstGeom prst="rect">
                <a:avLst/>
              </a:prstGeom>
              <a:blipFill>
                <a:blip r:embed="rId8"/>
                <a:stretch>
                  <a:fillRect/>
                </a:stretch>
              </a:blipFill>
            </p:spPr>
            <p:txBody>
              <a:bodyPr/>
              <a:lstStyle/>
              <a:p>
                <a:r>
                  <a:rPr lang="en-GB">
                    <a:noFill/>
                  </a:rPr>
                  <a:t> </a:t>
                </a:r>
              </a:p>
            </p:txBody>
          </p:sp>
        </mc:Fallback>
      </mc:AlternateContent>
      <p:sp>
        <p:nvSpPr>
          <p:cNvPr id="32" name="TextBox 31">
            <a:extLst>
              <a:ext uri="{FF2B5EF4-FFF2-40B4-BE49-F238E27FC236}">
                <a16:creationId xmlns:a16="http://schemas.microsoft.com/office/drawing/2014/main" id="{1D0C42FE-A280-6F48-3308-D684CB49B91B}"/>
              </a:ext>
            </a:extLst>
          </p:cNvPr>
          <p:cNvSpPr txBox="1"/>
          <p:nvPr/>
        </p:nvSpPr>
        <p:spPr>
          <a:xfrm>
            <a:off x="1735826" y="5408174"/>
            <a:ext cx="8004743" cy="830997"/>
          </a:xfrm>
          <a:prstGeom prst="rect">
            <a:avLst/>
          </a:prstGeom>
          <a:solidFill>
            <a:schemeClr val="tx1"/>
          </a:solidFill>
          <a:ln>
            <a:solidFill>
              <a:schemeClr val="tx1"/>
            </a:solidFill>
          </a:ln>
        </p:spPr>
        <p:txBody>
          <a:bodyPr wrap="square" rtlCol="0">
            <a:spAutoFit/>
          </a:bodyPr>
          <a:lstStyle/>
          <a:p>
            <a:pPr algn="ctr"/>
            <a:r>
              <a:rPr lang="en-GB" sz="2400" dirty="0">
                <a:solidFill>
                  <a:schemeClr val="bg1"/>
                </a:solidFill>
              </a:rPr>
              <a:t>What is the same and what is different about each question</a:t>
            </a:r>
            <a:r>
              <a:rPr lang="en-GB" sz="2400" dirty="0" smtClean="0">
                <a:solidFill>
                  <a:schemeClr val="bg1"/>
                </a:solidFill>
              </a:rPr>
              <a:t>?</a:t>
            </a:r>
          </a:p>
          <a:p>
            <a:pPr algn="ctr"/>
            <a:r>
              <a:rPr lang="en-GB" sz="2400" dirty="0" smtClean="0">
                <a:solidFill>
                  <a:schemeClr val="bg1"/>
                </a:solidFill>
              </a:rPr>
              <a:t>Which is more efficient?</a:t>
            </a:r>
            <a:endParaRPr lang="en-GB" sz="2400" dirty="0">
              <a:solidFill>
                <a:schemeClr val="bg1"/>
              </a:solidFill>
            </a:endParaRPr>
          </a:p>
        </p:txBody>
      </p:sp>
    </p:spTree>
    <p:extLst>
      <p:ext uri="{BB962C8B-B14F-4D97-AF65-F5344CB8AC3E}">
        <p14:creationId xmlns:p14="http://schemas.microsoft.com/office/powerpoint/2010/main" val="53697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2"/>
                                        </p:tgtEl>
                                      </p:cBhvr>
                                    </p:animEffect>
                                    <p:set>
                                      <p:cBhvr>
                                        <p:cTn id="23" dur="1" fill="hold">
                                          <p:stCondLst>
                                            <p:cond delay="499"/>
                                          </p:stCondLst>
                                        </p:cTn>
                                        <p:tgtEl>
                                          <p:spTgt spid="2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26"/>
                                        </p:tgtEl>
                                      </p:cBhvr>
                                    </p:animEffect>
                                    <p:set>
                                      <p:cBhvr>
                                        <p:cTn id="62" dur="1" fill="hold">
                                          <p:stCondLst>
                                            <p:cond delay="499"/>
                                          </p:stCondLst>
                                        </p:cTn>
                                        <p:tgtEl>
                                          <p:spTgt spid="2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8"/>
                                        </p:tgtEl>
                                      </p:cBhvr>
                                    </p:animEffect>
                                    <p:set>
                                      <p:cBhvr>
                                        <p:cTn id="67" dur="1" fill="hold">
                                          <p:stCondLst>
                                            <p:cond delay="499"/>
                                          </p:stCondLst>
                                        </p:cTn>
                                        <p:tgtEl>
                                          <p:spTgt spid="28"/>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9"/>
                                        </p:tgtEl>
                                      </p:cBhvr>
                                    </p:animEffect>
                                    <p:set>
                                      <p:cBhvr>
                                        <p:cTn id="70" dur="1" fill="hold">
                                          <p:stCondLst>
                                            <p:cond delay="499"/>
                                          </p:stCondLst>
                                        </p:cTn>
                                        <p:tgtEl>
                                          <p:spTgt spid="2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30"/>
                                        </p:tgtEl>
                                      </p:cBhvr>
                                    </p:animEffect>
                                    <p:set>
                                      <p:cBhvr>
                                        <p:cTn id="88" dur="1" fill="hold">
                                          <p:stCondLst>
                                            <p:cond delay="499"/>
                                          </p:stCondLst>
                                        </p:cTn>
                                        <p:tgtEl>
                                          <p:spTgt spid="30"/>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31"/>
                                        </p:tgtEl>
                                      </p:cBhvr>
                                    </p:animEffect>
                                    <p:set>
                                      <p:cBhvr>
                                        <p:cTn id="91" dur="1" fill="hold">
                                          <p:stCondLst>
                                            <p:cond delay="499"/>
                                          </p:stCondLst>
                                        </p:cTn>
                                        <p:tgtEl>
                                          <p:spTgt spid="31"/>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21" grpId="0" animBg="1"/>
      <p:bldP spid="21" grpId="1" animBg="1"/>
      <p:bldP spid="22" grpId="0" animBg="1"/>
      <p:bldP spid="22" grpId="1" animBg="1"/>
      <p:bldP spid="24" grpId="0" animBg="1"/>
      <p:bldP spid="24" grpId="1" animBg="1"/>
      <p:bldP spid="25" grpId="0" animBg="1"/>
      <p:bldP spid="25" grpId="1" animBg="1"/>
      <p:bldP spid="26" grpId="0" animBg="1"/>
      <p:bldP spid="27" grpId="0" animBg="1"/>
      <p:bldP spid="28" grpId="0" animBg="1"/>
      <p:bldP spid="28" grpId="1" animBg="1"/>
      <p:bldP spid="29" grpId="0" animBg="1"/>
      <p:bldP spid="29" grpId="1" animBg="1"/>
      <p:bldP spid="30" grpId="0" animBg="1"/>
      <p:bldP spid="30" grpId="1" animBg="1"/>
      <p:bldP spid="31" grpId="0" animBg="1"/>
      <p:bldP spid="31" grpId="1"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9BCCA5-E0BC-462C-9CE1-FFEFC68D6C1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361156" y="85132"/>
            <a:ext cx="1610645" cy="1306628"/>
          </a:xfrm>
          <a:prstGeom prst="rect">
            <a:avLst/>
          </a:prstGeom>
        </p:spPr>
      </p:pic>
      <p:pic>
        <p:nvPicPr>
          <p:cNvPr id="3" name="Picture 2">
            <a:extLst>
              <a:ext uri="{FF2B5EF4-FFF2-40B4-BE49-F238E27FC236}">
                <a16:creationId xmlns:a16="http://schemas.microsoft.com/office/drawing/2014/main" id="{180398B0-7E59-45BA-810B-57CB23AD7D22}"/>
              </a:ext>
            </a:extLst>
          </p:cNvPr>
          <p:cNvPicPr>
            <a:picLocks noChangeAspect="1"/>
          </p:cNvPicPr>
          <p:nvPr/>
        </p:nvPicPr>
        <p:blipFill>
          <a:blip r:embed="rId4">
            <a:clrChange>
              <a:clrFrom>
                <a:srgbClr val="FEFEFE"/>
              </a:clrFrom>
              <a:clrTo>
                <a:srgbClr val="FEFEFE">
                  <a:alpha val="0"/>
                </a:srgbClr>
              </a:clrTo>
            </a:clrChange>
          </a:blip>
          <a:stretch>
            <a:fillRect/>
          </a:stretch>
        </p:blipFill>
        <p:spPr>
          <a:xfrm>
            <a:off x="3307529" y="39891"/>
            <a:ext cx="1489552" cy="1951470"/>
          </a:xfrm>
          <a:prstGeom prst="rect">
            <a:avLst/>
          </a:prstGeom>
        </p:spPr>
      </p:pic>
      <p:sp>
        <p:nvSpPr>
          <p:cNvPr id="4" name="Rectangle: Rounded Corners 3">
            <a:extLst>
              <a:ext uri="{FF2B5EF4-FFF2-40B4-BE49-F238E27FC236}">
                <a16:creationId xmlns:a16="http://schemas.microsoft.com/office/drawing/2014/main" id="{24918A90-43DC-4E2C-9480-06447811CF98}"/>
              </a:ext>
            </a:extLst>
          </p:cNvPr>
          <p:cNvSpPr/>
          <p:nvPr/>
        </p:nvSpPr>
        <p:spPr>
          <a:xfrm>
            <a:off x="1366520" y="1076960"/>
            <a:ext cx="1489552" cy="711200"/>
          </a:xfrm>
          <a:prstGeom prst="roundRect">
            <a:avLst/>
          </a:prstGeom>
          <a:solidFill>
            <a:schemeClr val="accent4">
              <a:lumMod val="60000"/>
              <a:lumOff val="40000"/>
            </a:schemeClr>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600" dirty="0" smtClean="0">
                <a:solidFill>
                  <a:schemeClr val="tx1"/>
                </a:solidFill>
              </a:rPr>
              <a:t>$440</a:t>
            </a:r>
            <a:endParaRPr lang="en-GB" sz="3600" dirty="0">
              <a:solidFill>
                <a:schemeClr val="tx1"/>
              </a:solidFill>
            </a:endParaRPr>
          </a:p>
        </p:txBody>
      </p:sp>
      <p:sp>
        <p:nvSpPr>
          <p:cNvPr id="5" name="TextBox 4">
            <a:extLst>
              <a:ext uri="{FF2B5EF4-FFF2-40B4-BE49-F238E27FC236}">
                <a16:creationId xmlns:a16="http://schemas.microsoft.com/office/drawing/2014/main" id="{71505CC0-A230-4E11-A90C-B214B98A2BFF}"/>
              </a:ext>
            </a:extLst>
          </p:cNvPr>
          <p:cNvSpPr txBox="1"/>
          <p:nvPr/>
        </p:nvSpPr>
        <p:spPr>
          <a:xfrm>
            <a:off x="5738198" y="166964"/>
            <a:ext cx="3898952" cy="954107"/>
          </a:xfrm>
          <a:prstGeom prst="rect">
            <a:avLst/>
          </a:prstGeom>
          <a:noFill/>
        </p:spPr>
        <p:txBody>
          <a:bodyPr wrap="none" rtlCol="0">
            <a:spAutoFit/>
          </a:bodyPr>
          <a:lstStyle/>
          <a:p>
            <a:pPr algn="ctr"/>
            <a:r>
              <a:rPr lang="en-GB" sz="2800" dirty="0"/>
              <a:t>Sam stole 35% of </a:t>
            </a:r>
          </a:p>
          <a:p>
            <a:pPr algn="ctr"/>
            <a:r>
              <a:rPr lang="en-GB" sz="2800" dirty="0"/>
              <a:t>the money from the safe!</a:t>
            </a:r>
          </a:p>
        </p:txBody>
      </p:sp>
      <p:cxnSp>
        <p:nvCxnSpPr>
          <p:cNvPr id="8" name="Straight Connector 7">
            <a:extLst>
              <a:ext uri="{FF2B5EF4-FFF2-40B4-BE49-F238E27FC236}">
                <a16:creationId xmlns:a16="http://schemas.microsoft.com/office/drawing/2014/main" id="{C3E17078-FFE7-4A3A-BE29-D5FE36565D6C}"/>
              </a:ext>
            </a:extLst>
          </p:cNvPr>
          <p:cNvCxnSpPr>
            <a:cxnSpLocks/>
          </p:cNvCxnSpPr>
          <p:nvPr/>
        </p:nvCxnSpPr>
        <p:spPr>
          <a:xfrm>
            <a:off x="5379667" y="2466815"/>
            <a:ext cx="0" cy="29869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CC3711-4D59-4C5C-8402-F3E3C9BA0376}"/>
              </a:ext>
            </a:extLst>
          </p:cNvPr>
          <p:cNvSpPr txBox="1"/>
          <p:nvPr/>
        </p:nvSpPr>
        <p:spPr>
          <a:xfrm>
            <a:off x="2510881" y="2256768"/>
            <a:ext cx="1541424" cy="523220"/>
          </a:xfrm>
          <a:prstGeom prst="rect">
            <a:avLst/>
          </a:prstGeom>
          <a:noFill/>
        </p:spPr>
        <p:txBody>
          <a:bodyPr wrap="square" rtlCol="0">
            <a:spAutoFit/>
          </a:bodyPr>
          <a:lstStyle/>
          <a:p>
            <a:pPr algn="ctr"/>
            <a:r>
              <a:rPr lang="en-GB" sz="2800" b="1" u="sng" dirty="0"/>
              <a:t>Addition</a:t>
            </a:r>
          </a:p>
        </p:txBody>
      </p:sp>
      <p:sp>
        <p:nvSpPr>
          <p:cNvPr id="20" name="TextBox 19">
            <a:extLst>
              <a:ext uri="{FF2B5EF4-FFF2-40B4-BE49-F238E27FC236}">
                <a16:creationId xmlns:a16="http://schemas.microsoft.com/office/drawing/2014/main" id="{CF1E5A6A-971A-4C07-8884-619F1BA2AA0F}"/>
              </a:ext>
            </a:extLst>
          </p:cNvPr>
          <p:cNvSpPr txBox="1"/>
          <p:nvPr/>
        </p:nvSpPr>
        <p:spPr>
          <a:xfrm>
            <a:off x="7166017" y="2289014"/>
            <a:ext cx="2282356" cy="523220"/>
          </a:xfrm>
          <a:prstGeom prst="rect">
            <a:avLst/>
          </a:prstGeom>
          <a:noFill/>
        </p:spPr>
        <p:txBody>
          <a:bodyPr wrap="none" rtlCol="0">
            <a:spAutoFit/>
          </a:bodyPr>
          <a:lstStyle/>
          <a:p>
            <a:pPr algn="ctr"/>
            <a:r>
              <a:rPr lang="en-GB" sz="2800" b="1" u="sng" dirty="0"/>
              <a:t>Multiplication</a:t>
            </a:r>
          </a:p>
        </p:txBody>
      </p:sp>
      <p:pic>
        <p:nvPicPr>
          <p:cNvPr id="12" name="Picture 11"/>
          <p:cNvPicPr>
            <a:picLocks noChangeAspect="1"/>
          </p:cNvPicPr>
          <p:nvPr/>
        </p:nvPicPr>
        <p:blipFill>
          <a:blip r:embed="rId5"/>
          <a:stretch>
            <a:fillRect/>
          </a:stretch>
        </p:blipFill>
        <p:spPr>
          <a:xfrm>
            <a:off x="0" y="6347374"/>
            <a:ext cx="12192000" cy="510877"/>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935064145"/>
              </p:ext>
            </p:extLst>
          </p:nvPr>
        </p:nvGraphicFramePr>
        <p:xfrm>
          <a:off x="810711" y="2812234"/>
          <a:ext cx="3241594" cy="2739200"/>
        </p:xfrm>
        <a:graphic>
          <a:graphicData uri="http://schemas.openxmlformats.org/drawingml/2006/table">
            <a:tbl>
              <a:tblPr firstRow="1" bandRow="1">
                <a:tableStyleId>{5C22544A-7EE6-4342-B048-85BDC9FD1C3A}</a:tableStyleId>
              </a:tblPr>
              <a:tblGrid>
                <a:gridCol w="1620797">
                  <a:extLst>
                    <a:ext uri="{9D8B030D-6E8A-4147-A177-3AD203B41FA5}">
                      <a16:colId xmlns:a16="http://schemas.microsoft.com/office/drawing/2014/main" val="3305133137"/>
                    </a:ext>
                  </a:extLst>
                </a:gridCol>
                <a:gridCol w="1620797">
                  <a:extLst>
                    <a:ext uri="{9D8B030D-6E8A-4147-A177-3AD203B41FA5}">
                      <a16:colId xmlns:a16="http://schemas.microsoft.com/office/drawing/2014/main" val="3777463386"/>
                    </a:ext>
                  </a:extLst>
                </a:gridCol>
              </a:tblGrid>
              <a:tr h="547840">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440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547840">
                <a:tc>
                  <a:txBody>
                    <a:bodyPr/>
                    <a:lstStyle/>
                    <a:p>
                      <a:pPr algn="ctr"/>
                      <a:r>
                        <a:rPr lang="en-GB" sz="2800" dirty="0" smtClean="0">
                          <a:solidFill>
                            <a:schemeClr val="tx1"/>
                          </a:solidFill>
                        </a:rPr>
                        <a:t>10%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44</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0219300"/>
                  </a:ext>
                </a:extLst>
              </a:tr>
              <a:tr h="547840">
                <a:tc>
                  <a:txBody>
                    <a:bodyPr/>
                    <a:lstStyle/>
                    <a:p>
                      <a:pPr algn="ctr"/>
                      <a:r>
                        <a:rPr lang="en-GB" sz="2800" dirty="0" smtClean="0">
                          <a:solidFill>
                            <a:schemeClr val="tx1"/>
                          </a:solidFill>
                        </a:rPr>
                        <a:t>20%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88</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14171"/>
                  </a:ext>
                </a:extLst>
              </a:tr>
              <a:tr h="547840">
                <a:tc>
                  <a:txBody>
                    <a:bodyPr/>
                    <a:lstStyle/>
                    <a:p>
                      <a:pPr algn="ctr"/>
                      <a:r>
                        <a:rPr lang="en-GB" sz="2800" dirty="0" smtClean="0">
                          <a:solidFill>
                            <a:schemeClr val="tx1"/>
                          </a:solidFill>
                        </a:rPr>
                        <a:t>5%</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22</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r h="547840">
                <a:tc>
                  <a:txBody>
                    <a:bodyPr/>
                    <a:lstStyle/>
                    <a:p>
                      <a:pPr algn="ctr"/>
                      <a:r>
                        <a:rPr lang="en-GB" sz="2800" dirty="0" smtClean="0">
                          <a:solidFill>
                            <a:schemeClr val="tx1"/>
                          </a:solidFill>
                        </a:rPr>
                        <a:t>35%</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154</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021529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845911028"/>
              </p:ext>
            </p:extLst>
          </p:nvPr>
        </p:nvGraphicFramePr>
        <p:xfrm>
          <a:off x="6956711" y="2920119"/>
          <a:ext cx="3474668" cy="1554480"/>
        </p:xfrm>
        <a:graphic>
          <a:graphicData uri="http://schemas.openxmlformats.org/drawingml/2006/table">
            <a:tbl>
              <a:tblPr firstRow="1" bandRow="1">
                <a:tableStyleId>{5C22544A-7EE6-4342-B048-85BDC9FD1C3A}</a:tableStyleId>
              </a:tblPr>
              <a:tblGrid>
                <a:gridCol w="1737334">
                  <a:extLst>
                    <a:ext uri="{9D8B030D-6E8A-4147-A177-3AD203B41FA5}">
                      <a16:colId xmlns:a16="http://schemas.microsoft.com/office/drawing/2014/main" val="3305133137"/>
                    </a:ext>
                  </a:extLst>
                </a:gridCol>
                <a:gridCol w="1737334">
                  <a:extLst>
                    <a:ext uri="{9D8B030D-6E8A-4147-A177-3AD203B41FA5}">
                      <a16:colId xmlns:a16="http://schemas.microsoft.com/office/drawing/2014/main" val="3777463386"/>
                    </a:ext>
                  </a:extLst>
                </a:gridCol>
              </a:tblGrid>
              <a:tr h="303686">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450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303686">
                <a:tc>
                  <a:txBody>
                    <a:bodyPr/>
                    <a:lstStyle/>
                    <a:p>
                      <a:pPr algn="ctr"/>
                      <a:r>
                        <a:rPr lang="en-GB" sz="2800" dirty="0" smtClean="0">
                          <a:solidFill>
                            <a:schemeClr val="tx1"/>
                          </a:solidFill>
                        </a:rPr>
                        <a:t>5%</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22</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0219300"/>
                  </a:ext>
                </a:extLst>
              </a:tr>
              <a:tr h="303686">
                <a:tc>
                  <a:txBody>
                    <a:bodyPr/>
                    <a:lstStyle/>
                    <a:p>
                      <a:pPr algn="ctr"/>
                      <a:r>
                        <a:rPr lang="en-GB" sz="2800" dirty="0" smtClean="0">
                          <a:solidFill>
                            <a:schemeClr val="tx1"/>
                          </a:solidFill>
                        </a:rPr>
                        <a:t>35%</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$154</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bl>
          </a:graphicData>
        </a:graphic>
      </p:graphicFrame>
      <p:sp>
        <p:nvSpPr>
          <p:cNvPr id="15" name="Rectangle 14"/>
          <p:cNvSpPr/>
          <p:nvPr/>
        </p:nvSpPr>
        <p:spPr>
          <a:xfrm>
            <a:off x="2871425" y="3447743"/>
            <a:ext cx="721895" cy="39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871424" y="3969036"/>
            <a:ext cx="721895" cy="39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871423" y="4536762"/>
            <a:ext cx="721895" cy="39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rved Right Arrow 17"/>
          <p:cNvSpPr/>
          <p:nvPr/>
        </p:nvSpPr>
        <p:spPr>
          <a:xfrm flipH="1">
            <a:off x="3697602" y="3015435"/>
            <a:ext cx="439899" cy="7220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21" name="TextBox 20"/>
              <p:cNvSpPr txBox="1"/>
              <p:nvPr/>
            </p:nvSpPr>
            <p:spPr>
              <a:xfrm>
                <a:off x="4101010" y="3229058"/>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10</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101010" y="3229058"/>
                <a:ext cx="565484" cy="369332"/>
              </a:xfrm>
              <a:prstGeom prst="rect">
                <a:avLst/>
              </a:prstGeom>
              <a:blipFill>
                <a:blip r:embed="rId6"/>
                <a:stretch>
                  <a:fillRect r="-12632"/>
                </a:stretch>
              </a:blipFill>
            </p:spPr>
            <p:txBody>
              <a:bodyPr/>
              <a:lstStyle/>
              <a:p>
                <a:r>
                  <a:rPr lang="en-GB">
                    <a:noFill/>
                  </a:rPr>
                  <a:t> </a:t>
                </a:r>
              </a:p>
            </p:txBody>
          </p:sp>
        </mc:Fallback>
      </mc:AlternateContent>
      <p:sp>
        <p:nvSpPr>
          <p:cNvPr id="22" name="Curved Right Arrow 21"/>
          <p:cNvSpPr/>
          <p:nvPr/>
        </p:nvSpPr>
        <p:spPr>
          <a:xfrm flipH="1">
            <a:off x="3715410" y="3575928"/>
            <a:ext cx="439899" cy="72716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mc:Choice xmlns:a14="http://schemas.microsoft.com/office/drawing/2010/main" Requires="a14">
          <p:sp>
            <p:nvSpPr>
              <p:cNvPr id="23" name="TextBox 22"/>
              <p:cNvSpPr txBox="1"/>
              <p:nvPr/>
            </p:nvSpPr>
            <p:spPr>
              <a:xfrm>
                <a:off x="4073117" y="3484105"/>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2</m:t>
                      </m:r>
                    </m:oMath>
                  </m:oMathPara>
                </a14:m>
                <a:endParaRPr lang="en-GB" dirty="0"/>
              </a:p>
            </p:txBody>
          </p:sp>
        </mc:Choice>
        <mc:Fallback>
          <p:sp>
            <p:nvSpPr>
              <p:cNvPr id="23" name="TextBox 22"/>
              <p:cNvSpPr txBox="1">
                <a:spLocks noRot="1" noChangeAspect="1" noMove="1" noResize="1" noEditPoints="1" noAdjustHandles="1" noChangeArrowheads="1" noChangeShapeType="1" noTextEdit="1"/>
              </p:cNvSpPr>
              <p:nvPr/>
            </p:nvSpPr>
            <p:spPr>
              <a:xfrm>
                <a:off x="4073117" y="3484105"/>
                <a:ext cx="565484" cy="369332"/>
              </a:xfrm>
              <a:prstGeom prst="rect">
                <a:avLst/>
              </a:prstGeom>
              <a:blipFill>
                <a:blip r:embed="rId7"/>
                <a:stretch>
                  <a:fillRect/>
                </a:stretch>
              </a:blipFill>
            </p:spPr>
            <p:txBody>
              <a:bodyPr/>
              <a:lstStyle/>
              <a:p>
                <a:r>
                  <a:rPr lang="en-GB">
                    <a:noFill/>
                  </a:rPr>
                  <a:t> </a:t>
                </a:r>
              </a:p>
            </p:txBody>
          </p:sp>
        </mc:Fallback>
      </mc:AlternateContent>
      <p:sp>
        <p:nvSpPr>
          <p:cNvPr id="24" name="Rectangle 23"/>
          <p:cNvSpPr/>
          <p:nvPr/>
        </p:nvSpPr>
        <p:spPr>
          <a:xfrm>
            <a:off x="2876338" y="5104488"/>
            <a:ext cx="721895" cy="39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urved Right Arrow 24"/>
          <p:cNvSpPr/>
          <p:nvPr/>
        </p:nvSpPr>
        <p:spPr>
          <a:xfrm flipH="1">
            <a:off x="3909600" y="3663401"/>
            <a:ext cx="439899" cy="12866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26" name="TextBox 25"/>
              <p:cNvSpPr txBox="1"/>
              <p:nvPr/>
            </p:nvSpPr>
            <p:spPr>
              <a:xfrm>
                <a:off x="4267306" y="4131054"/>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2</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267306" y="4131054"/>
                <a:ext cx="565484" cy="369332"/>
              </a:xfrm>
              <a:prstGeom prst="rect">
                <a:avLst/>
              </a:prstGeom>
              <a:blipFill>
                <a:blip r:embed="rId8"/>
                <a:stretch>
                  <a:fillRect/>
                </a:stretch>
              </a:blipFill>
            </p:spPr>
            <p:txBody>
              <a:bodyPr/>
              <a:lstStyle/>
              <a:p>
                <a:r>
                  <a:rPr lang="en-GB">
                    <a:noFill/>
                  </a:rPr>
                  <a:t> </a:t>
                </a:r>
              </a:p>
            </p:txBody>
          </p:sp>
        </mc:Fallback>
      </mc:AlternateContent>
      <p:sp>
        <p:nvSpPr>
          <p:cNvPr id="27" name="Rectangle 26"/>
          <p:cNvSpPr/>
          <p:nvPr/>
        </p:nvSpPr>
        <p:spPr>
          <a:xfrm>
            <a:off x="9220783" y="3494152"/>
            <a:ext cx="721895" cy="39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9220782" y="4015445"/>
            <a:ext cx="721895" cy="39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urved Right Arrow 28"/>
          <p:cNvSpPr/>
          <p:nvPr/>
        </p:nvSpPr>
        <p:spPr>
          <a:xfrm flipH="1">
            <a:off x="10046198" y="3061844"/>
            <a:ext cx="439899" cy="7220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30" name="TextBox 29"/>
              <p:cNvSpPr txBox="1"/>
              <p:nvPr/>
            </p:nvSpPr>
            <p:spPr>
              <a:xfrm>
                <a:off x="10450368" y="3275467"/>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20</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10450368" y="3275467"/>
                <a:ext cx="565484" cy="369332"/>
              </a:xfrm>
              <a:prstGeom prst="rect">
                <a:avLst/>
              </a:prstGeom>
              <a:blipFill>
                <a:blip r:embed="rId9"/>
                <a:stretch>
                  <a:fillRect r="-13684"/>
                </a:stretch>
              </a:blipFill>
            </p:spPr>
            <p:txBody>
              <a:bodyPr/>
              <a:lstStyle/>
              <a:p>
                <a:r>
                  <a:rPr lang="en-GB">
                    <a:noFill/>
                  </a:rPr>
                  <a:t> </a:t>
                </a:r>
              </a:p>
            </p:txBody>
          </p:sp>
        </mc:Fallback>
      </mc:AlternateContent>
      <p:sp>
        <p:nvSpPr>
          <p:cNvPr id="31" name="Curved Right Arrow 30"/>
          <p:cNvSpPr/>
          <p:nvPr/>
        </p:nvSpPr>
        <p:spPr>
          <a:xfrm flipH="1">
            <a:off x="10064768" y="3585407"/>
            <a:ext cx="439899" cy="7640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32" name="TextBox 31"/>
              <p:cNvSpPr txBox="1"/>
              <p:nvPr/>
            </p:nvSpPr>
            <p:spPr>
              <a:xfrm>
                <a:off x="10422475" y="3530514"/>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7</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10422475" y="3530514"/>
                <a:ext cx="565484" cy="369332"/>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6345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2"/>
                                        </p:tgtEl>
                                      </p:cBhvr>
                                    </p:animEffect>
                                    <p:set>
                                      <p:cBhvr>
                                        <p:cTn id="41" dur="1" fill="hold">
                                          <p:stCondLst>
                                            <p:cond delay="499"/>
                                          </p:stCondLst>
                                        </p:cTn>
                                        <p:tgtEl>
                                          <p:spTgt spid="2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5"/>
                                        </p:tgtEl>
                                      </p:cBhvr>
                                    </p:animEffect>
                                    <p:set>
                                      <p:cBhvr>
                                        <p:cTn id="67" dur="1" fill="hold">
                                          <p:stCondLst>
                                            <p:cond delay="499"/>
                                          </p:stCondLst>
                                        </p:cTn>
                                        <p:tgtEl>
                                          <p:spTgt spid="25"/>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6"/>
                                        </p:tgtEl>
                                      </p:cBhvr>
                                    </p:animEffect>
                                    <p:set>
                                      <p:cBhvr>
                                        <p:cTn id="70" dur="1" fill="hold">
                                          <p:stCondLst>
                                            <p:cond delay="499"/>
                                          </p:stCondLst>
                                        </p:cTn>
                                        <p:tgtEl>
                                          <p:spTgt spid="2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29"/>
                                        </p:tgtEl>
                                      </p:cBhvr>
                                    </p:animEffect>
                                    <p:set>
                                      <p:cBhvr>
                                        <p:cTn id="88" dur="1" fill="hold">
                                          <p:stCondLst>
                                            <p:cond delay="499"/>
                                          </p:stCondLst>
                                        </p:cTn>
                                        <p:tgtEl>
                                          <p:spTgt spid="29"/>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30"/>
                                        </p:tgtEl>
                                      </p:cBhvr>
                                    </p:animEffect>
                                    <p:set>
                                      <p:cBhvr>
                                        <p:cTn id="91" dur="1" fill="hold">
                                          <p:stCondLst>
                                            <p:cond delay="499"/>
                                          </p:stCondLst>
                                        </p:cTn>
                                        <p:tgtEl>
                                          <p:spTgt spid="30"/>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0" nodeType="clickEffect">
                                  <p:stCondLst>
                                    <p:cond delay="0"/>
                                  </p:stCondLst>
                                  <p:childTnLst>
                                    <p:animEffect transition="out" filter="fade">
                                      <p:cBhvr>
                                        <p:cTn id="103" dur="500"/>
                                        <p:tgtEl>
                                          <p:spTgt spid="28"/>
                                        </p:tgtEl>
                                      </p:cBhvr>
                                    </p:animEffect>
                                    <p:set>
                                      <p:cBhvr>
                                        <p:cTn id="104" dur="1" fill="hold">
                                          <p:stCondLst>
                                            <p:cond delay="499"/>
                                          </p:stCondLst>
                                        </p:cTn>
                                        <p:tgtEl>
                                          <p:spTgt spid="28"/>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31"/>
                                        </p:tgtEl>
                                      </p:cBhvr>
                                    </p:animEffect>
                                    <p:set>
                                      <p:cBhvr>
                                        <p:cTn id="109" dur="1" fill="hold">
                                          <p:stCondLst>
                                            <p:cond delay="499"/>
                                          </p:stCondLst>
                                        </p:cTn>
                                        <p:tgtEl>
                                          <p:spTgt spid="31"/>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32"/>
                                        </p:tgtEl>
                                      </p:cBhvr>
                                    </p:animEffect>
                                    <p:set>
                                      <p:cBhvr>
                                        <p:cTn id="11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8" grpId="1" animBg="1"/>
      <p:bldP spid="21" grpId="0" animBg="1"/>
      <p:bldP spid="21" grpId="1" animBg="1"/>
      <p:bldP spid="22" grpId="0" animBg="1"/>
      <p:bldP spid="22" grpId="1" animBg="1"/>
      <p:bldP spid="23" grpId="0" animBg="1"/>
      <p:bldP spid="23" grpId="1" animBg="1"/>
      <p:bldP spid="24" grpId="0" animBg="1"/>
      <p:bldP spid="25" grpId="0" animBg="1"/>
      <p:bldP spid="25" grpId="1" animBg="1"/>
      <p:bldP spid="26" grpId="0" animBg="1"/>
      <p:bldP spid="26" grpId="1" animBg="1"/>
      <p:bldP spid="27" grpId="0" animBg="1"/>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9BCCA5-E0BC-462C-9CE1-FFEFC68D6C1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361156" y="85132"/>
            <a:ext cx="1610645" cy="1306628"/>
          </a:xfrm>
          <a:prstGeom prst="rect">
            <a:avLst/>
          </a:prstGeom>
        </p:spPr>
      </p:pic>
      <p:pic>
        <p:nvPicPr>
          <p:cNvPr id="3" name="Picture 2">
            <a:extLst>
              <a:ext uri="{FF2B5EF4-FFF2-40B4-BE49-F238E27FC236}">
                <a16:creationId xmlns:a16="http://schemas.microsoft.com/office/drawing/2014/main" id="{180398B0-7E59-45BA-810B-57CB23AD7D22}"/>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3307529" y="39891"/>
            <a:ext cx="1489552" cy="1951470"/>
          </a:xfrm>
          <a:prstGeom prst="rect">
            <a:avLst/>
          </a:prstGeom>
        </p:spPr>
      </p:pic>
      <p:sp>
        <p:nvSpPr>
          <p:cNvPr id="4" name="Rectangle: Rounded Corners 3">
            <a:extLst>
              <a:ext uri="{FF2B5EF4-FFF2-40B4-BE49-F238E27FC236}">
                <a16:creationId xmlns:a16="http://schemas.microsoft.com/office/drawing/2014/main" id="{24918A90-43DC-4E2C-9480-06447811CF98}"/>
              </a:ext>
            </a:extLst>
          </p:cNvPr>
          <p:cNvSpPr/>
          <p:nvPr/>
        </p:nvSpPr>
        <p:spPr>
          <a:xfrm>
            <a:off x="1366520" y="1076960"/>
            <a:ext cx="1489552" cy="711200"/>
          </a:xfrm>
          <a:prstGeom prst="roundRect">
            <a:avLst/>
          </a:prstGeom>
          <a:solidFill>
            <a:schemeClr val="accent4">
              <a:lumMod val="60000"/>
              <a:lumOff val="40000"/>
            </a:schemeClr>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600" dirty="0" smtClean="0">
                <a:solidFill>
                  <a:schemeClr val="tx1"/>
                </a:solidFill>
              </a:rPr>
              <a:t>$440</a:t>
            </a:r>
            <a:endParaRPr lang="en-GB" sz="3600" dirty="0">
              <a:solidFill>
                <a:schemeClr val="tx1"/>
              </a:solidFill>
            </a:endParaRPr>
          </a:p>
        </p:txBody>
      </p:sp>
      <p:sp>
        <p:nvSpPr>
          <p:cNvPr id="5" name="TextBox 4">
            <a:extLst>
              <a:ext uri="{FF2B5EF4-FFF2-40B4-BE49-F238E27FC236}">
                <a16:creationId xmlns:a16="http://schemas.microsoft.com/office/drawing/2014/main" id="{71505CC0-A230-4E11-A90C-B214B98A2BFF}"/>
              </a:ext>
            </a:extLst>
          </p:cNvPr>
          <p:cNvSpPr txBox="1"/>
          <p:nvPr/>
        </p:nvSpPr>
        <p:spPr>
          <a:xfrm>
            <a:off x="5738198" y="166964"/>
            <a:ext cx="3898952" cy="954107"/>
          </a:xfrm>
          <a:prstGeom prst="rect">
            <a:avLst/>
          </a:prstGeom>
          <a:noFill/>
        </p:spPr>
        <p:txBody>
          <a:bodyPr wrap="none" rtlCol="0">
            <a:spAutoFit/>
          </a:bodyPr>
          <a:lstStyle/>
          <a:p>
            <a:pPr algn="ctr"/>
            <a:r>
              <a:rPr lang="en-GB" sz="2800" dirty="0"/>
              <a:t>Sam stole 15% of </a:t>
            </a:r>
          </a:p>
          <a:p>
            <a:pPr algn="ctr"/>
            <a:r>
              <a:rPr lang="en-GB" sz="2800" dirty="0"/>
              <a:t>the money from the safe!</a:t>
            </a:r>
          </a:p>
        </p:txBody>
      </p:sp>
      <p:cxnSp>
        <p:nvCxnSpPr>
          <p:cNvPr id="8" name="Straight Connector 7">
            <a:extLst>
              <a:ext uri="{FF2B5EF4-FFF2-40B4-BE49-F238E27FC236}">
                <a16:creationId xmlns:a16="http://schemas.microsoft.com/office/drawing/2014/main" id="{C3E17078-FFE7-4A3A-BE29-D5FE36565D6C}"/>
              </a:ext>
            </a:extLst>
          </p:cNvPr>
          <p:cNvCxnSpPr>
            <a:cxnSpLocks/>
          </p:cNvCxnSpPr>
          <p:nvPr/>
        </p:nvCxnSpPr>
        <p:spPr>
          <a:xfrm>
            <a:off x="6001968" y="2430454"/>
            <a:ext cx="0" cy="29869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CC3711-4D59-4C5C-8402-F3E3C9BA0376}"/>
              </a:ext>
            </a:extLst>
          </p:cNvPr>
          <p:cNvSpPr txBox="1"/>
          <p:nvPr/>
        </p:nvSpPr>
        <p:spPr>
          <a:xfrm>
            <a:off x="2510881" y="2256768"/>
            <a:ext cx="1541424" cy="523220"/>
          </a:xfrm>
          <a:prstGeom prst="rect">
            <a:avLst/>
          </a:prstGeom>
          <a:noFill/>
        </p:spPr>
        <p:txBody>
          <a:bodyPr wrap="square" rtlCol="0">
            <a:spAutoFit/>
          </a:bodyPr>
          <a:lstStyle/>
          <a:p>
            <a:pPr algn="ctr"/>
            <a:r>
              <a:rPr lang="en-GB" sz="2800" b="1" u="sng" dirty="0"/>
              <a:t>Addition</a:t>
            </a:r>
          </a:p>
        </p:txBody>
      </p:sp>
      <p:sp>
        <p:nvSpPr>
          <p:cNvPr id="20" name="TextBox 19">
            <a:extLst>
              <a:ext uri="{FF2B5EF4-FFF2-40B4-BE49-F238E27FC236}">
                <a16:creationId xmlns:a16="http://schemas.microsoft.com/office/drawing/2014/main" id="{CF1E5A6A-971A-4C07-8884-619F1BA2AA0F}"/>
              </a:ext>
            </a:extLst>
          </p:cNvPr>
          <p:cNvSpPr txBox="1"/>
          <p:nvPr/>
        </p:nvSpPr>
        <p:spPr>
          <a:xfrm>
            <a:off x="7166017" y="2289014"/>
            <a:ext cx="2282356" cy="523220"/>
          </a:xfrm>
          <a:prstGeom prst="rect">
            <a:avLst/>
          </a:prstGeom>
          <a:noFill/>
        </p:spPr>
        <p:txBody>
          <a:bodyPr wrap="none" rtlCol="0">
            <a:spAutoFit/>
          </a:bodyPr>
          <a:lstStyle/>
          <a:p>
            <a:pPr algn="ctr"/>
            <a:r>
              <a:rPr lang="en-GB" sz="2800" b="1" u="sng" dirty="0"/>
              <a:t>Multiplication</a:t>
            </a:r>
          </a:p>
        </p:txBody>
      </p:sp>
      <p:graphicFrame>
        <p:nvGraphicFramePr>
          <p:cNvPr id="12" name="Table 11"/>
          <p:cNvGraphicFramePr>
            <a:graphicFrameLocks noGrp="1"/>
          </p:cNvGraphicFramePr>
          <p:nvPr>
            <p:extLst>
              <p:ext uri="{D42A27DB-BD31-4B8C-83A1-F6EECF244321}">
                <p14:modId xmlns:p14="http://schemas.microsoft.com/office/powerpoint/2010/main" val="3516509995"/>
              </p:ext>
            </p:extLst>
          </p:nvPr>
        </p:nvGraphicFramePr>
        <p:xfrm>
          <a:off x="1483573" y="2983189"/>
          <a:ext cx="3596040" cy="2075072"/>
        </p:xfrm>
        <a:graphic>
          <a:graphicData uri="http://schemas.openxmlformats.org/drawingml/2006/table">
            <a:tbl>
              <a:tblPr firstRow="1" bandRow="1">
                <a:tableStyleId>{5C22544A-7EE6-4342-B048-85BDC9FD1C3A}</a:tableStyleId>
              </a:tblPr>
              <a:tblGrid>
                <a:gridCol w="1798020">
                  <a:extLst>
                    <a:ext uri="{9D8B030D-6E8A-4147-A177-3AD203B41FA5}">
                      <a16:colId xmlns:a16="http://schemas.microsoft.com/office/drawing/2014/main" val="3305133137"/>
                    </a:ext>
                  </a:extLst>
                </a:gridCol>
                <a:gridCol w="1798020">
                  <a:extLst>
                    <a:ext uri="{9D8B030D-6E8A-4147-A177-3AD203B41FA5}">
                      <a16:colId xmlns:a16="http://schemas.microsoft.com/office/drawing/2014/main" val="3777463386"/>
                    </a:ext>
                  </a:extLst>
                </a:gridCol>
              </a:tblGrid>
              <a:tr h="518768">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440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518768">
                <a:tc>
                  <a:txBody>
                    <a:bodyPr/>
                    <a:lstStyle/>
                    <a:p>
                      <a:pPr algn="ctr"/>
                      <a:r>
                        <a:rPr lang="en-GB" sz="2800" dirty="0" smtClean="0">
                          <a:solidFill>
                            <a:schemeClr val="tx1"/>
                          </a:solidFill>
                        </a:rPr>
                        <a:t>10%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44</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0219300"/>
                  </a:ext>
                </a:extLst>
              </a:tr>
              <a:tr h="518768">
                <a:tc>
                  <a:txBody>
                    <a:bodyPr/>
                    <a:lstStyle/>
                    <a:p>
                      <a:pPr algn="ctr"/>
                      <a:r>
                        <a:rPr lang="en-GB" sz="2800" dirty="0" smtClean="0">
                          <a:solidFill>
                            <a:schemeClr val="tx1"/>
                          </a:solidFill>
                        </a:rPr>
                        <a:t>5%</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22</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14171"/>
                  </a:ext>
                </a:extLst>
              </a:tr>
              <a:tr h="518768">
                <a:tc>
                  <a:txBody>
                    <a:bodyPr/>
                    <a:lstStyle/>
                    <a:p>
                      <a:pPr algn="ctr"/>
                      <a:r>
                        <a:rPr lang="en-GB" sz="2800" dirty="0" smtClean="0">
                          <a:solidFill>
                            <a:schemeClr val="tx1"/>
                          </a:solidFill>
                        </a:rPr>
                        <a:t>15%</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66</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629352681"/>
              </p:ext>
            </p:extLst>
          </p:nvPr>
        </p:nvGraphicFramePr>
        <p:xfrm>
          <a:off x="6534187" y="3073562"/>
          <a:ext cx="3199360" cy="1643520"/>
        </p:xfrm>
        <a:graphic>
          <a:graphicData uri="http://schemas.openxmlformats.org/drawingml/2006/table">
            <a:tbl>
              <a:tblPr firstRow="1" bandRow="1">
                <a:tableStyleId>{5C22544A-7EE6-4342-B048-85BDC9FD1C3A}</a:tableStyleId>
              </a:tblPr>
              <a:tblGrid>
                <a:gridCol w="1599680">
                  <a:extLst>
                    <a:ext uri="{9D8B030D-6E8A-4147-A177-3AD203B41FA5}">
                      <a16:colId xmlns:a16="http://schemas.microsoft.com/office/drawing/2014/main" val="3305133137"/>
                    </a:ext>
                  </a:extLst>
                </a:gridCol>
                <a:gridCol w="1599680">
                  <a:extLst>
                    <a:ext uri="{9D8B030D-6E8A-4147-A177-3AD203B41FA5}">
                      <a16:colId xmlns:a16="http://schemas.microsoft.com/office/drawing/2014/main" val="3777463386"/>
                    </a:ext>
                  </a:extLst>
                </a:gridCol>
              </a:tblGrid>
              <a:tr h="547840">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440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547840">
                <a:tc>
                  <a:txBody>
                    <a:bodyPr/>
                    <a:lstStyle/>
                    <a:p>
                      <a:pPr algn="ctr"/>
                      <a:r>
                        <a:rPr lang="en-GB" sz="2800" dirty="0" smtClean="0">
                          <a:solidFill>
                            <a:schemeClr val="tx1"/>
                          </a:solidFill>
                        </a:rPr>
                        <a:t>5%</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22</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14171"/>
                  </a:ext>
                </a:extLst>
              </a:tr>
              <a:tr h="547840">
                <a:tc>
                  <a:txBody>
                    <a:bodyPr/>
                    <a:lstStyle/>
                    <a:p>
                      <a:pPr algn="ctr"/>
                      <a:r>
                        <a:rPr lang="en-GB" sz="2800" dirty="0" smtClean="0">
                          <a:solidFill>
                            <a:schemeClr val="tx1"/>
                          </a:solidFill>
                        </a:rPr>
                        <a:t>15%</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66</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bl>
          </a:graphicData>
        </a:graphic>
      </p:graphicFrame>
      <p:pic>
        <p:nvPicPr>
          <p:cNvPr id="14" name="Picture 13"/>
          <p:cNvPicPr>
            <a:picLocks noChangeAspect="1"/>
          </p:cNvPicPr>
          <p:nvPr/>
        </p:nvPicPr>
        <p:blipFill>
          <a:blip r:embed="rId4"/>
          <a:stretch>
            <a:fillRect/>
          </a:stretch>
        </p:blipFill>
        <p:spPr>
          <a:xfrm>
            <a:off x="0" y="6415660"/>
            <a:ext cx="12192000" cy="442340"/>
          </a:xfrm>
          <a:prstGeom prst="rect">
            <a:avLst/>
          </a:prstGeom>
        </p:spPr>
      </p:pic>
      <p:sp>
        <p:nvSpPr>
          <p:cNvPr id="15" name="Rectangle 14"/>
          <p:cNvSpPr/>
          <p:nvPr/>
        </p:nvSpPr>
        <p:spPr>
          <a:xfrm>
            <a:off x="3833299" y="3555962"/>
            <a:ext cx="721895" cy="39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833298" y="4077255"/>
            <a:ext cx="721895" cy="39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833297" y="4631126"/>
            <a:ext cx="721895" cy="39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rved Right Arrow 17"/>
          <p:cNvSpPr/>
          <p:nvPr/>
        </p:nvSpPr>
        <p:spPr>
          <a:xfrm flipH="1">
            <a:off x="4659476" y="3123654"/>
            <a:ext cx="439899" cy="7220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21" name="TextBox 20"/>
              <p:cNvSpPr txBox="1"/>
              <p:nvPr/>
            </p:nvSpPr>
            <p:spPr>
              <a:xfrm>
                <a:off x="5062884" y="3337277"/>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10</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5062884" y="3337277"/>
                <a:ext cx="565484" cy="369332"/>
              </a:xfrm>
              <a:prstGeom prst="rect">
                <a:avLst/>
              </a:prstGeom>
              <a:blipFill>
                <a:blip r:embed="rId5"/>
                <a:stretch>
                  <a:fillRect r="-13830"/>
                </a:stretch>
              </a:blipFill>
            </p:spPr>
            <p:txBody>
              <a:bodyPr/>
              <a:lstStyle/>
              <a:p>
                <a:r>
                  <a:rPr lang="en-GB">
                    <a:noFill/>
                  </a:rPr>
                  <a:t> </a:t>
                </a:r>
              </a:p>
            </p:txBody>
          </p:sp>
        </mc:Fallback>
      </mc:AlternateContent>
      <p:sp>
        <p:nvSpPr>
          <p:cNvPr id="22" name="Curved Right Arrow 21"/>
          <p:cNvSpPr/>
          <p:nvPr/>
        </p:nvSpPr>
        <p:spPr>
          <a:xfrm flipH="1">
            <a:off x="4677285" y="3124671"/>
            <a:ext cx="439899" cy="12866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23" name="TextBox 22"/>
              <p:cNvSpPr txBox="1"/>
              <p:nvPr/>
            </p:nvSpPr>
            <p:spPr>
              <a:xfrm>
                <a:off x="5034991" y="3592324"/>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5</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5034991" y="3592324"/>
                <a:ext cx="565484" cy="369332"/>
              </a:xfrm>
              <a:prstGeom prst="rect">
                <a:avLst/>
              </a:prstGeom>
              <a:blipFill>
                <a:blip r:embed="rId6"/>
                <a:stretch>
                  <a:fillRect/>
                </a:stretch>
              </a:blipFill>
            </p:spPr>
            <p:txBody>
              <a:bodyPr/>
              <a:lstStyle/>
              <a:p>
                <a:r>
                  <a:rPr lang="en-GB">
                    <a:noFill/>
                  </a:rPr>
                  <a:t> </a:t>
                </a:r>
              </a:p>
            </p:txBody>
          </p:sp>
        </mc:Fallback>
      </mc:AlternateContent>
      <p:sp>
        <p:nvSpPr>
          <p:cNvPr id="27" name="Rectangle 26"/>
          <p:cNvSpPr/>
          <p:nvPr/>
        </p:nvSpPr>
        <p:spPr>
          <a:xfrm>
            <a:off x="8541911" y="3712790"/>
            <a:ext cx="721895" cy="39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8541910" y="4234083"/>
            <a:ext cx="721895" cy="39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urved Right Arrow 28"/>
          <p:cNvSpPr/>
          <p:nvPr/>
        </p:nvSpPr>
        <p:spPr>
          <a:xfrm flipH="1">
            <a:off x="9367326" y="3280482"/>
            <a:ext cx="439899" cy="7220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30" name="TextBox 29"/>
              <p:cNvSpPr txBox="1"/>
              <p:nvPr/>
            </p:nvSpPr>
            <p:spPr>
              <a:xfrm>
                <a:off x="9771496" y="3494105"/>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20</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9771496" y="3494105"/>
                <a:ext cx="565484" cy="369332"/>
              </a:xfrm>
              <a:prstGeom prst="rect">
                <a:avLst/>
              </a:prstGeom>
              <a:blipFill>
                <a:blip r:embed="rId7"/>
                <a:stretch>
                  <a:fillRect r="-12632"/>
                </a:stretch>
              </a:blipFill>
            </p:spPr>
            <p:txBody>
              <a:bodyPr/>
              <a:lstStyle/>
              <a:p>
                <a:r>
                  <a:rPr lang="en-GB">
                    <a:noFill/>
                  </a:rPr>
                  <a:t> </a:t>
                </a:r>
              </a:p>
            </p:txBody>
          </p:sp>
        </mc:Fallback>
      </mc:AlternateContent>
      <p:sp>
        <p:nvSpPr>
          <p:cNvPr id="31" name="Curved Right Arrow 30"/>
          <p:cNvSpPr/>
          <p:nvPr/>
        </p:nvSpPr>
        <p:spPr>
          <a:xfrm flipH="1">
            <a:off x="9385896" y="3804045"/>
            <a:ext cx="439899" cy="7640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32" name="TextBox 31"/>
              <p:cNvSpPr txBox="1"/>
              <p:nvPr/>
            </p:nvSpPr>
            <p:spPr>
              <a:xfrm>
                <a:off x="9743603" y="3749152"/>
                <a:ext cx="5654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3</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9743603" y="3749152"/>
                <a:ext cx="565484" cy="369332"/>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0017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2"/>
                                        </p:tgtEl>
                                      </p:cBhvr>
                                    </p:animEffect>
                                    <p:set>
                                      <p:cBhvr>
                                        <p:cTn id="41" dur="1" fill="hold">
                                          <p:stCondLst>
                                            <p:cond delay="499"/>
                                          </p:stCondLst>
                                        </p:cTn>
                                        <p:tgtEl>
                                          <p:spTgt spid="2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9"/>
                                        </p:tgtEl>
                                      </p:cBhvr>
                                    </p:animEffect>
                                    <p:set>
                                      <p:cBhvr>
                                        <p:cTn id="67" dur="1" fill="hold">
                                          <p:stCondLst>
                                            <p:cond delay="499"/>
                                          </p:stCondLst>
                                        </p:cTn>
                                        <p:tgtEl>
                                          <p:spTgt spid="2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0"/>
                                        </p:tgtEl>
                                      </p:cBhvr>
                                    </p:animEffect>
                                    <p:set>
                                      <p:cBhvr>
                                        <p:cTn id="70" dur="1" fill="hold">
                                          <p:stCondLst>
                                            <p:cond delay="499"/>
                                          </p:stCondLst>
                                        </p:cTn>
                                        <p:tgtEl>
                                          <p:spTgt spid="3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28"/>
                                        </p:tgtEl>
                                      </p:cBhvr>
                                    </p:animEffect>
                                    <p:set>
                                      <p:cBhvr>
                                        <p:cTn id="83" dur="1" fill="hold">
                                          <p:stCondLst>
                                            <p:cond delay="499"/>
                                          </p:stCondLst>
                                        </p:cTn>
                                        <p:tgtEl>
                                          <p:spTgt spid="2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31"/>
                                        </p:tgtEl>
                                      </p:cBhvr>
                                    </p:animEffect>
                                    <p:set>
                                      <p:cBhvr>
                                        <p:cTn id="88" dur="1" fill="hold">
                                          <p:stCondLst>
                                            <p:cond delay="499"/>
                                          </p:stCondLst>
                                        </p:cTn>
                                        <p:tgtEl>
                                          <p:spTgt spid="31"/>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32"/>
                                        </p:tgtEl>
                                      </p:cBhvr>
                                    </p:animEffect>
                                    <p:set>
                                      <p:cBhvr>
                                        <p:cTn id="91"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8" grpId="1" animBg="1"/>
      <p:bldP spid="21" grpId="0" animBg="1"/>
      <p:bldP spid="21" grpId="1" animBg="1"/>
      <p:bldP spid="22" grpId="0" animBg="1"/>
      <p:bldP spid="22" grpId="1" animBg="1"/>
      <p:bldP spid="23" grpId="0" animBg="1"/>
      <p:bldP spid="23" grpId="1" animBg="1"/>
      <p:bldP spid="27" grpId="0" animBg="1"/>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9BCCA5-E0BC-462C-9CE1-FFEFC68D6C1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361156" y="85132"/>
            <a:ext cx="1610645" cy="1306628"/>
          </a:xfrm>
          <a:prstGeom prst="rect">
            <a:avLst/>
          </a:prstGeom>
        </p:spPr>
      </p:pic>
      <p:pic>
        <p:nvPicPr>
          <p:cNvPr id="3" name="Picture 2">
            <a:extLst>
              <a:ext uri="{FF2B5EF4-FFF2-40B4-BE49-F238E27FC236}">
                <a16:creationId xmlns:a16="http://schemas.microsoft.com/office/drawing/2014/main" id="{180398B0-7E59-45BA-810B-57CB23AD7D22}"/>
              </a:ext>
            </a:extLst>
          </p:cNvPr>
          <p:cNvPicPr>
            <a:picLocks noChangeAspect="1"/>
          </p:cNvPicPr>
          <p:nvPr/>
        </p:nvPicPr>
        <p:blipFill>
          <a:blip r:embed="rId4">
            <a:clrChange>
              <a:clrFrom>
                <a:srgbClr val="FEFEFE"/>
              </a:clrFrom>
              <a:clrTo>
                <a:srgbClr val="FEFEFE">
                  <a:alpha val="0"/>
                </a:srgbClr>
              </a:clrTo>
            </a:clrChange>
          </a:blip>
          <a:stretch>
            <a:fillRect/>
          </a:stretch>
        </p:blipFill>
        <p:spPr>
          <a:xfrm>
            <a:off x="3307529" y="39891"/>
            <a:ext cx="1489552" cy="1951470"/>
          </a:xfrm>
          <a:prstGeom prst="rect">
            <a:avLst/>
          </a:prstGeom>
        </p:spPr>
      </p:pic>
      <p:sp>
        <p:nvSpPr>
          <p:cNvPr id="5" name="TextBox 4">
            <a:extLst>
              <a:ext uri="{FF2B5EF4-FFF2-40B4-BE49-F238E27FC236}">
                <a16:creationId xmlns:a16="http://schemas.microsoft.com/office/drawing/2014/main" id="{71505CC0-A230-4E11-A90C-B214B98A2BFF}"/>
              </a:ext>
            </a:extLst>
          </p:cNvPr>
          <p:cNvSpPr txBox="1"/>
          <p:nvPr/>
        </p:nvSpPr>
        <p:spPr>
          <a:xfrm>
            <a:off x="5738198" y="166964"/>
            <a:ext cx="3898952" cy="954107"/>
          </a:xfrm>
          <a:prstGeom prst="rect">
            <a:avLst/>
          </a:prstGeom>
          <a:noFill/>
        </p:spPr>
        <p:txBody>
          <a:bodyPr wrap="none" rtlCol="0">
            <a:spAutoFit/>
          </a:bodyPr>
          <a:lstStyle/>
          <a:p>
            <a:pPr algn="ctr"/>
            <a:r>
              <a:rPr lang="en-GB" sz="2800" dirty="0"/>
              <a:t>Sam stole </a:t>
            </a:r>
            <a:r>
              <a:rPr lang="en-GB" sz="2800" dirty="0" smtClean="0"/>
              <a:t>11% </a:t>
            </a:r>
            <a:r>
              <a:rPr lang="en-GB" sz="2800" dirty="0"/>
              <a:t>of </a:t>
            </a:r>
          </a:p>
          <a:p>
            <a:pPr algn="ctr"/>
            <a:r>
              <a:rPr lang="en-GB" sz="2800" dirty="0"/>
              <a:t>the money from the safe!</a:t>
            </a:r>
          </a:p>
        </p:txBody>
      </p:sp>
      <p:cxnSp>
        <p:nvCxnSpPr>
          <p:cNvPr id="19" name="Straight Connector 18">
            <a:extLst>
              <a:ext uri="{FF2B5EF4-FFF2-40B4-BE49-F238E27FC236}">
                <a16:creationId xmlns:a16="http://schemas.microsoft.com/office/drawing/2014/main" id="{C3E17078-FFE7-4A3A-BE29-D5FE36565D6C}"/>
              </a:ext>
            </a:extLst>
          </p:cNvPr>
          <p:cNvCxnSpPr>
            <a:cxnSpLocks/>
          </p:cNvCxnSpPr>
          <p:nvPr/>
        </p:nvCxnSpPr>
        <p:spPr>
          <a:xfrm>
            <a:off x="5738198" y="2260720"/>
            <a:ext cx="0" cy="29869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CCC3711-4D59-4C5C-8402-F3E3C9BA0376}"/>
              </a:ext>
            </a:extLst>
          </p:cNvPr>
          <p:cNvSpPr txBox="1"/>
          <p:nvPr/>
        </p:nvSpPr>
        <p:spPr>
          <a:xfrm>
            <a:off x="2510881" y="2256768"/>
            <a:ext cx="1541424" cy="523220"/>
          </a:xfrm>
          <a:prstGeom prst="rect">
            <a:avLst/>
          </a:prstGeom>
          <a:noFill/>
        </p:spPr>
        <p:txBody>
          <a:bodyPr wrap="square" rtlCol="0">
            <a:spAutoFit/>
          </a:bodyPr>
          <a:lstStyle/>
          <a:p>
            <a:pPr algn="ctr"/>
            <a:r>
              <a:rPr lang="en-GB" sz="2800" b="1" u="sng" dirty="0"/>
              <a:t>Addition</a:t>
            </a:r>
          </a:p>
        </p:txBody>
      </p:sp>
      <p:sp>
        <p:nvSpPr>
          <p:cNvPr id="22" name="TextBox 21">
            <a:extLst>
              <a:ext uri="{FF2B5EF4-FFF2-40B4-BE49-F238E27FC236}">
                <a16:creationId xmlns:a16="http://schemas.microsoft.com/office/drawing/2014/main" id="{CF1E5A6A-971A-4C07-8884-619F1BA2AA0F}"/>
              </a:ext>
            </a:extLst>
          </p:cNvPr>
          <p:cNvSpPr txBox="1"/>
          <p:nvPr/>
        </p:nvSpPr>
        <p:spPr>
          <a:xfrm>
            <a:off x="7166017" y="2289014"/>
            <a:ext cx="2282356" cy="523220"/>
          </a:xfrm>
          <a:prstGeom prst="rect">
            <a:avLst/>
          </a:prstGeom>
          <a:noFill/>
        </p:spPr>
        <p:txBody>
          <a:bodyPr wrap="none" rtlCol="0">
            <a:spAutoFit/>
          </a:bodyPr>
          <a:lstStyle/>
          <a:p>
            <a:pPr algn="ctr"/>
            <a:r>
              <a:rPr lang="en-GB" sz="2800" b="1" u="sng" dirty="0"/>
              <a:t>Multiplication</a:t>
            </a:r>
          </a:p>
        </p:txBody>
      </p:sp>
      <p:pic>
        <p:nvPicPr>
          <p:cNvPr id="14" name="Picture 13"/>
          <p:cNvPicPr>
            <a:picLocks noChangeAspect="1"/>
          </p:cNvPicPr>
          <p:nvPr/>
        </p:nvPicPr>
        <p:blipFill>
          <a:blip r:embed="rId5"/>
          <a:stretch>
            <a:fillRect/>
          </a:stretch>
        </p:blipFill>
        <p:spPr>
          <a:xfrm>
            <a:off x="0" y="6415660"/>
            <a:ext cx="12192000" cy="442340"/>
          </a:xfrm>
          <a:prstGeom prst="rect">
            <a:avLst/>
          </a:prstGeom>
        </p:spPr>
      </p:pic>
      <p:sp>
        <p:nvSpPr>
          <p:cNvPr id="15" name="Rectangle: Rounded Corners 3">
            <a:extLst>
              <a:ext uri="{FF2B5EF4-FFF2-40B4-BE49-F238E27FC236}">
                <a16:creationId xmlns:a16="http://schemas.microsoft.com/office/drawing/2014/main" id="{24918A90-43DC-4E2C-9480-06447811CF98}"/>
              </a:ext>
            </a:extLst>
          </p:cNvPr>
          <p:cNvSpPr/>
          <p:nvPr/>
        </p:nvSpPr>
        <p:spPr>
          <a:xfrm>
            <a:off x="1518920" y="1229360"/>
            <a:ext cx="1489552" cy="711200"/>
          </a:xfrm>
          <a:prstGeom prst="roundRect">
            <a:avLst/>
          </a:prstGeom>
          <a:solidFill>
            <a:schemeClr val="accent4">
              <a:lumMod val="60000"/>
              <a:lumOff val="40000"/>
            </a:schemeClr>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600" dirty="0" smtClean="0">
                <a:solidFill>
                  <a:schemeClr val="tx1"/>
                </a:solidFill>
              </a:rPr>
              <a:t>$440</a:t>
            </a:r>
            <a:endParaRPr lang="en-GB" sz="3600" dirty="0">
              <a:solidFill>
                <a:schemeClr val="tx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423753583"/>
              </p:ext>
            </p:extLst>
          </p:nvPr>
        </p:nvGraphicFramePr>
        <p:xfrm>
          <a:off x="1499508" y="2922243"/>
          <a:ext cx="1988394" cy="2191360"/>
        </p:xfrm>
        <a:graphic>
          <a:graphicData uri="http://schemas.openxmlformats.org/drawingml/2006/table">
            <a:tbl>
              <a:tblPr firstRow="1" bandRow="1">
                <a:tableStyleId>{5C22544A-7EE6-4342-B048-85BDC9FD1C3A}</a:tableStyleId>
              </a:tblPr>
              <a:tblGrid>
                <a:gridCol w="994197">
                  <a:extLst>
                    <a:ext uri="{9D8B030D-6E8A-4147-A177-3AD203B41FA5}">
                      <a16:colId xmlns:a16="http://schemas.microsoft.com/office/drawing/2014/main" val="3305133137"/>
                    </a:ext>
                  </a:extLst>
                </a:gridCol>
                <a:gridCol w="994197">
                  <a:extLst>
                    <a:ext uri="{9D8B030D-6E8A-4147-A177-3AD203B41FA5}">
                      <a16:colId xmlns:a16="http://schemas.microsoft.com/office/drawing/2014/main" val="3777463386"/>
                    </a:ext>
                  </a:extLst>
                </a:gridCol>
              </a:tblGrid>
              <a:tr h="547840">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547840">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0219300"/>
                  </a:ext>
                </a:extLst>
              </a:tr>
              <a:tr h="547840">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14171"/>
                  </a:ext>
                </a:extLst>
              </a:tr>
              <a:tr h="547840">
                <a:tc>
                  <a:txBody>
                    <a:bodyPr/>
                    <a:lstStyle/>
                    <a:p>
                      <a:pPr algn="ctr"/>
                      <a:r>
                        <a:rPr lang="en-GB" sz="2800" dirty="0" smtClean="0">
                          <a:solidFill>
                            <a:schemeClr val="tx1"/>
                          </a:solidFill>
                        </a:rPr>
                        <a:t>11%</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477522619"/>
              </p:ext>
            </p:extLst>
          </p:nvPr>
        </p:nvGraphicFramePr>
        <p:xfrm>
          <a:off x="7166017" y="3080294"/>
          <a:ext cx="1988394" cy="1643520"/>
        </p:xfrm>
        <a:graphic>
          <a:graphicData uri="http://schemas.openxmlformats.org/drawingml/2006/table">
            <a:tbl>
              <a:tblPr firstRow="1" bandRow="1">
                <a:tableStyleId>{5C22544A-7EE6-4342-B048-85BDC9FD1C3A}</a:tableStyleId>
              </a:tblPr>
              <a:tblGrid>
                <a:gridCol w="994197">
                  <a:extLst>
                    <a:ext uri="{9D8B030D-6E8A-4147-A177-3AD203B41FA5}">
                      <a16:colId xmlns:a16="http://schemas.microsoft.com/office/drawing/2014/main" val="3305133137"/>
                    </a:ext>
                  </a:extLst>
                </a:gridCol>
                <a:gridCol w="994197">
                  <a:extLst>
                    <a:ext uri="{9D8B030D-6E8A-4147-A177-3AD203B41FA5}">
                      <a16:colId xmlns:a16="http://schemas.microsoft.com/office/drawing/2014/main" val="3777463386"/>
                    </a:ext>
                  </a:extLst>
                </a:gridCol>
              </a:tblGrid>
              <a:tr h="547840">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547840">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14171"/>
                  </a:ext>
                </a:extLst>
              </a:tr>
              <a:tr h="547840">
                <a:tc>
                  <a:txBody>
                    <a:bodyPr/>
                    <a:lstStyle/>
                    <a:p>
                      <a:pPr algn="ctr"/>
                      <a:r>
                        <a:rPr lang="en-GB" sz="2800" dirty="0" smtClean="0">
                          <a:solidFill>
                            <a:schemeClr val="tx1"/>
                          </a:solidFill>
                        </a:rPr>
                        <a:t>11%</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bl>
          </a:graphicData>
        </a:graphic>
      </p:graphicFrame>
      <p:pic>
        <p:nvPicPr>
          <p:cNvPr id="18" name="Picture 17"/>
          <p:cNvPicPr>
            <a:picLocks noChangeAspect="1"/>
          </p:cNvPicPr>
          <p:nvPr/>
        </p:nvPicPr>
        <p:blipFill>
          <a:blip r:embed="rId6"/>
          <a:stretch>
            <a:fillRect/>
          </a:stretch>
        </p:blipFill>
        <p:spPr>
          <a:xfrm>
            <a:off x="10183750" y="884732"/>
            <a:ext cx="1384882" cy="4902115"/>
          </a:xfrm>
          <a:prstGeom prst="rect">
            <a:avLst/>
          </a:prstGeom>
        </p:spPr>
      </p:pic>
      <p:sp>
        <p:nvSpPr>
          <p:cNvPr id="20" name="TextBox 19">
            <a:extLst>
              <a:ext uri="{FF2B5EF4-FFF2-40B4-BE49-F238E27FC236}">
                <a16:creationId xmlns:a16="http://schemas.microsoft.com/office/drawing/2014/main" id="{1D0C42FE-A280-6F48-3308-D684CB49B91B}"/>
              </a:ext>
            </a:extLst>
          </p:cNvPr>
          <p:cNvSpPr txBox="1"/>
          <p:nvPr/>
        </p:nvSpPr>
        <p:spPr>
          <a:xfrm>
            <a:off x="302452" y="5767649"/>
            <a:ext cx="8004743" cy="461665"/>
          </a:xfrm>
          <a:prstGeom prst="rect">
            <a:avLst/>
          </a:prstGeom>
          <a:solidFill>
            <a:schemeClr val="tx1"/>
          </a:solidFill>
          <a:ln>
            <a:solidFill>
              <a:schemeClr val="tx1"/>
            </a:solidFill>
          </a:ln>
        </p:spPr>
        <p:txBody>
          <a:bodyPr wrap="square" rtlCol="0">
            <a:spAutoFit/>
          </a:bodyPr>
          <a:lstStyle/>
          <a:p>
            <a:pPr algn="ctr"/>
            <a:r>
              <a:rPr lang="en-GB" sz="2400" dirty="0" smtClean="0">
                <a:solidFill>
                  <a:schemeClr val="bg1"/>
                </a:solidFill>
              </a:rPr>
              <a:t>Fill in the boxes yourself using the common percentages.</a:t>
            </a:r>
            <a:endParaRPr lang="en-GB" sz="2400" dirty="0">
              <a:solidFill>
                <a:schemeClr val="bg1"/>
              </a:solidFill>
            </a:endParaRPr>
          </a:p>
        </p:txBody>
      </p:sp>
    </p:spTree>
    <p:extLst>
      <p:ext uri="{BB962C8B-B14F-4D97-AF65-F5344CB8AC3E}">
        <p14:creationId xmlns:p14="http://schemas.microsoft.com/office/powerpoint/2010/main" val="273930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505CC0-A230-4E11-A90C-B214B98A2BFF}"/>
              </a:ext>
            </a:extLst>
          </p:cNvPr>
          <p:cNvSpPr txBox="1"/>
          <p:nvPr/>
        </p:nvSpPr>
        <p:spPr>
          <a:xfrm>
            <a:off x="208683" y="0"/>
            <a:ext cx="7895688" cy="954107"/>
          </a:xfrm>
          <a:prstGeom prst="rect">
            <a:avLst/>
          </a:prstGeom>
          <a:noFill/>
        </p:spPr>
        <p:txBody>
          <a:bodyPr wrap="none" rtlCol="0">
            <a:spAutoFit/>
          </a:bodyPr>
          <a:lstStyle/>
          <a:p>
            <a:pPr algn="ctr"/>
            <a:r>
              <a:rPr lang="en-GB" sz="2800" dirty="0" smtClean="0"/>
              <a:t>Below are three methods for calculating 40% of 400. </a:t>
            </a:r>
            <a:endParaRPr lang="en-GB" sz="2800" dirty="0"/>
          </a:p>
          <a:p>
            <a:pPr algn="ctr"/>
            <a:endParaRPr lang="en-GB" sz="2800" dirty="0" smtClean="0"/>
          </a:p>
        </p:txBody>
      </p:sp>
      <p:pic>
        <p:nvPicPr>
          <p:cNvPr id="6" name="Picture 5"/>
          <p:cNvPicPr>
            <a:picLocks noChangeAspect="1"/>
          </p:cNvPicPr>
          <p:nvPr/>
        </p:nvPicPr>
        <p:blipFill>
          <a:blip r:embed="rId3"/>
          <a:stretch>
            <a:fillRect/>
          </a:stretch>
        </p:blipFill>
        <p:spPr>
          <a:xfrm>
            <a:off x="0" y="6415660"/>
            <a:ext cx="12192000" cy="44234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801720349"/>
              </p:ext>
            </p:extLst>
          </p:nvPr>
        </p:nvGraphicFramePr>
        <p:xfrm>
          <a:off x="465896" y="1918157"/>
          <a:ext cx="1988394" cy="1643520"/>
        </p:xfrm>
        <a:graphic>
          <a:graphicData uri="http://schemas.openxmlformats.org/drawingml/2006/table">
            <a:tbl>
              <a:tblPr firstRow="1" bandRow="1">
                <a:tableStyleId>{5C22544A-7EE6-4342-B048-85BDC9FD1C3A}</a:tableStyleId>
              </a:tblPr>
              <a:tblGrid>
                <a:gridCol w="994197">
                  <a:extLst>
                    <a:ext uri="{9D8B030D-6E8A-4147-A177-3AD203B41FA5}">
                      <a16:colId xmlns:a16="http://schemas.microsoft.com/office/drawing/2014/main" val="3305133137"/>
                    </a:ext>
                  </a:extLst>
                </a:gridCol>
                <a:gridCol w="994197">
                  <a:extLst>
                    <a:ext uri="{9D8B030D-6E8A-4147-A177-3AD203B41FA5}">
                      <a16:colId xmlns:a16="http://schemas.microsoft.com/office/drawing/2014/main" val="3777463386"/>
                    </a:ext>
                  </a:extLst>
                </a:gridCol>
              </a:tblGrid>
              <a:tr h="547840">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400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547840">
                <a:tc>
                  <a:txBody>
                    <a:bodyPr/>
                    <a:lstStyle/>
                    <a:p>
                      <a:pPr algn="ctr"/>
                      <a:r>
                        <a:rPr lang="en-GB" sz="2800" dirty="0" smtClean="0">
                          <a:solidFill>
                            <a:srgbClr val="FF0000"/>
                          </a:solidFill>
                        </a:rPr>
                        <a:t>10%</a:t>
                      </a: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rgbClr val="FF0000"/>
                          </a:solidFill>
                        </a:rPr>
                        <a:t>40</a:t>
                      </a: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14171"/>
                  </a:ext>
                </a:extLst>
              </a:tr>
              <a:tr h="547840">
                <a:tc>
                  <a:txBody>
                    <a:bodyPr/>
                    <a:lstStyle/>
                    <a:p>
                      <a:pPr algn="ctr"/>
                      <a:r>
                        <a:rPr lang="en-GB" sz="2800" dirty="0" smtClean="0">
                          <a:solidFill>
                            <a:schemeClr val="tx1"/>
                          </a:solidFill>
                        </a:rPr>
                        <a:t>40%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160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bl>
          </a:graphicData>
        </a:graphic>
      </p:graphicFrame>
      <p:sp>
        <p:nvSpPr>
          <p:cNvPr id="8" name="TextBox 7">
            <a:extLst>
              <a:ext uri="{FF2B5EF4-FFF2-40B4-BE49-F238E27FC236}">
                <a16:creationId xmlns:a16="http://schemas.microsoft.com/office/drawing/2014/main" id="{71505CC0-A230-4E11-A90C-B214B98A2BFF}"/>
              </a:ext>
            </a:extLst>
          </p:cNvPr>
          <p:cNvSpPr txBox="1"/>
          <p:nvPr/>
        </p:nvSpPr>
        <p:spPr>
          <a:xfrm>
            <a:off x="2221499" y="5326762"/>
            <a:ext cx="184731" cy="1384995"/>
          </a:xfrm>
          <a:prstGeom prst="rect">
            <a:avLst/>
          </a:prstGeom>
          <a:noFill/>
        </p:spPr>
        <p:txBody>
          <a:bodyPr wrap="none" rtlCol="0">
            <a:spAutoFit/>
          </a:bodyPr>
          <a:lstStyle/>
          <a:p>
            <a:pPr algn="ctr"/>
            <a:endParaRPr lang="en-GB" sz="2800" dirty="0" smtClean="0"/>
          </a:p>
          <a:p>
            <a:pPr algn="ctr"/>
            <a:endParaRPr lang="en-GB" sz="2800" dirty="0"/>
          </a:p>
          <a:p>
            <a:pPr algn="ctr"/>
            <a:endParaRPr lang="en-GB" sz="2800" dirty="0" smtClean="0"/>
          </a:p>
        </p:txBody>
      </p:sp>
      <p:graphicFrame>
        <p:nvGraphicFramePr>
          <p:cNvPr id="9" name="Table 8"/>
          <p:cNvGraphicFramePr>
            <a:graphicFrameLocks noGrp="1"/>
          </p:cNvGraphicFramePr>
          <p:nvPr>
            <p:extLst>
              <p:ext uri="{D42A27DB-BD31-4B8C-83A1-F6EECF244321}">
                <p14:modId xmlns:p14="http://schemas.microsoft.com/office/powerpoint/2010/main" val="1248946354"/>
              </p:ext>
            </p:extLst>
          </p:nvPr>
        </p:nvGraphicFramePr>
        <p:xfrm>
          <a:off x="4940914" y="1941492"/>
          <a:ext cx="1988394" cy="1643520"/>
        </p:xfrm>
        <a:graphic>
          <a:graphicData uri="http://schemas.openxmlformats.org/drawingml/2006/table">
            <a:tbl>
              <a:tblPr firstRow="1" bandRow="1">
                <a:tableStyleId>{5C22544A-7EE6-4342-B048-85BDC9FD1C3A}</a:tableStyleId>
              </a:tblPr>
              <a:tblGrid>
                <a:gridCol w="994197">
                  <a:extLst>
                    <a:ext uri="{9D8B030D-6E8A-4147-A177-3AD203B41FA5}">
                      <a16:colId xmlns:a16="http://schemas.microsoft.com/office/drawing/2014/main" val="3305133137"/>
                    </a:ext>
                  </a:extLst>
                </a:gridCol>
                <a:gridCol w="994197">
                  <a:extLst>
                    <a:ext uri="{9D8B030D-6E8A-4147-A177-3AD203B41FA5}">
                      <a16:colId xmlns:a16="http://schemas.microsoft.com/office/drawing/2014/main" val="3777463386"/>
                    </a:ext>
                  </a:extLst>
                </a:gridCol>
              </a:tblGrid>
              <a:tr h="547840">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400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547840">
                <a:tc>
                  <a:txBody>
                    <a:bodyPr/>
                    <a:lstStyle/>
                    <a:p>
                      <a:pPr algn="ctr"/>
                      <a:r>
                        <a:rPr lang="en-GB" sz="2800" dirty="0" smtClean="0">
                          <a:solidFill>
                            <a:srgbClr val="FF0000"/>
                          </a:solidFill>
                        </a:rPr>
                        <a:t>5%</a:t>
                      </a: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rgbClr val="FF0000"/>
                          </a:solidFill>
                        </a:rPr>
                        <a:t>20</a:t>
                      </a: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14171"/>
                  </a:ext>
                </a:extLst>
              </a:tr>
              <a:tr h="547840">
                <a:tc>
                  <a:txBody>
                    <a:bodyPr/>
                    <a:lstStyle/>
                    <a:p>
                      <a:pPr algn="ctr"/>
                      <a:r>
                        <a:rPr lang="en-GB" sz="2800" dirty="0" smtClean="0">
                          <a:solidFill>
                            <a:schemeClr val="tx1"/>
                          </a:solidFill>
                        </a:rPr>
                        <a:t>40%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160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1608974"/>
              </p:ext>
            </p:extLst>
          </p:nvPr>
        </p:nvGraphicFramePr>
        <p:xfrm>
          <a:off x="9111132" y="1918157"/>
          <a:ext cx="1988394" cy="1643520"/>
        </p:xfrm>
        <a:graphic>
          <a:graphicData uri="http://schemas.openxmlformats.org/drawingml/2006/table">
            <a:tbl>
              <a:tblPr firstRow="1" bandRow="1">
                <a:tableStyleId>{5C22544A-7EE6-4342-B048-85BDC9FD1C3A}</a:tableStyleId>
              </a:tblPr>
              <a:tblGrid>
                <a:gridCol w="994197">
                  <a:extLst>
                    <a:ext uri="{9D8B030D-6E8A-4147-A177-3AD203B41FA5}">
                      <a16:colId xmlns:a16="http://schemas.microsoft.com/office/drawing/2014/main" val="3305133137"/>
                    </a:ext>
                  </a:extLst>
                </a:gridCol>
                <a:gridCol w="994197">
                  <a:extLst>
                    <a:ext uri="{9D8B030D-6E8A-4147-A177-3AD203B41FA5}">
                      <a16:colId xmlns:a16="http://schemas.microsoft.com/office/drawing/2014/main" val="3777463386"/>
                    </a:ext>
                  </a:extLst>
                </a:gridCol>
              </a:tblGrid>
              <a:tr h="547840">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400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547840">
                <a:tc>
                  <a:txBody>
                    <a:bodyPr/>
                    <a:lstStyle/>
                    <a:p>
                      <a:pPr algn="ctr"/>
                      <a:r>
                        <a:rPr lang="en-GB" sz="2800" dirty="0" smtClean="0">
                          <a:solidFill>
                            <a:srgbClr val="FF0000"/>
                          </a:solidFill>
                        </a:rPr>
                        <a:t>1%</a:t>
                      </a: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rgbClr val="FF0000"/>
                          </a:solidFill>
                        </a:rPr>
                        <a:t>4</a:t>
                      </a: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14171"/>
                  </a:ext>
                </a:extLst>
              </a:tr>
              <a:tr h="547840">
                <a:tc>
                  <a:txBody>
                    <a:bodyPr/>
                    <a:lstStyle/>
                    <a:p>
                      <a:pPr algn="ctr"/>
                      <a:r>
                        <a:rPr lang="en-GB" sz="2800" dirty="0" smtClean="0">
                          <a:solidFill>
                            <a:schemeClr val="tx1"/>
                          </a:solidFill>
                        </a:rPr>
                        <a:t>40%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160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bl>
          </a:graphicData>
        </a:graphic>
      </p:graphicFrame>
      <p:sp>
        <p:nvSpPr>
          <p:cNvPr id="11" name="TextBox 10"/>
          <p:cNvSpPr txBox="1"/>
          <p:nvPr/>
        </p:nvSpPr>
        <p:spPr>
          <a:xfrm>
            <a:off x="346363" y="1140458"/>
            <a:ext cx="2272146" cy="369332"/>
          </a:xfrm>
          <a:prstGeom prst="rect">
            <a:avLst/>
          </a:prstGeom>
          <a:noFill/>
        </p:spPr>
        <p:txBody>
          <a:bodyPr wrap="square" rtlCol="0">
            <a:spAutoFit/>
          </a:bodyPr>
          <a:lstStyle/>
          <a:p>
            <a:r>
              <a:rPr lang="en-GB" dirty="0" smtClean="0"/>
              <a:t>Method 1</a:t>
            </a:r>
            <a:endParaRPr lang="en-GB" dirty="0"/>
          </a:p>
        </p:txBody>
      </p:sp>
      <p:sp>
        <p:nvSpPr>
          <p:cNvPr id="12" name="TextBox 11"/>
          <p:cNvSpPr txBox="1"/>
          <p:nvPr/>
        </p:nvSpPr>
        <p:spPr>
          <a:xfrm>
            <a:off x="4940914" y="1140458"/>
            <a:ext cx="2272146" cy="369332"/>
          </a:xfrm>
          <a:prstGeom prst="rect">
            <a:avLst/>
          </a:prstGeom>
          <a:noFill/>
        </p:spPr>
        <p:txBody>
          <a:bodyPr wrap="square" rtlCol="0">
            <a:spAutoFit/>
          </a:bodyPr>
          <a:lstStyle/>
          <a:p>
            <a:r>
              <a:rPr lang="en-GB" dirty="0" smtClean="0"/>
              <a:t>Method 2</a:t>
            </a:r>
            <a:endParaRPr lang="en-GB" dirty="0"/>
          </a:p>
        </p:txBody>
      </p:sp>
      <p:sp>
        <p:nvSpPr>
          <p:cNvPr id="13" name="TextBox 12"/>
          <p:cNvSpPr txBox="1"/>
          <p:nvPr/>
        </p:nvSpPr>
        <p:spPr>
          <a:xfrm>
            <a:off x="9111132" y="1140458"/>
            <a:ext cx="2272146" cy="369332"/>
          </a:xfrm>
          <a:prstGeom prst="rect">
            <a:avLst/>
          </a:prstGeom>
          <a:noFill/>
        </p:spPr>
        <p:txBody>
          <a:bodyPr wrap="square" rtlCol="0">
            <a:spAutoFit/>
          </a:bodyPr>
          <a:lstStyle/>
          <a:p>
            <a:r>
              <a:rPr lang="en-GB" dirty="0" smtClean="0"/>
              <a:t>Method 3</a:t>
            </a:r>
            <a:endParaRPr lang="en-GB" dirty="0"/>
          </a:p>
        </p:txBody>
      </p:sp>
      <p:cxnSp>
        <p:nvCxnSpPr>
          <p:cNvPr id="14" name="Straight Connector 13">
            <a:extLst>
              <a:ext uri="{FF2B5EF4-FFF2-40B4-BE49-F238E27FC236}">
                <a16:creationId xmlns:a16="http://schemas.microsoft.com/office/drawing/2014/main" id="{C3E17078-FFE7-4A3A-BE29-D5FE36565D6C}"/>
              </a:ext>
            </a:extLst>
          </p:cNvPr>
          <p:cNvCxnSpPr>
            <a:cxnSpLocks/>
          </p:cNvCxnSpPr>
          <p:nvPr/>
        </p:nvCxnSpPr>
        <p:spPr>
          <a:xfrm>
            <a:off x="3668098" y="954107"/>
            <a:ext cx="0" cy="29869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3E17078-FFE7-4A3A-BE29-D5FE36565D6C}"/>
              </a:ext>
            </a:extLst>
          </p:cNvPr>
          <p:cNvCxnSpPr>
            <a:cxnSpLocks/>
          </p:cNvCxnSpPr>
          <p:nvPr/>
        </p:nvCxnSpPr>
        <p:spPr>
          <a:xfrm>
            <a:off x="8104371" y="954107"/>
            <a:ext cx="0" cy="29869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D0C42FE-A280-6F48-3308-D684CB49B91B}"/>
              </a:ext>
            </a:extLst>
          </p:cNvPr>
          <p:cNvSpPr txBox="1"/>
          <p:nvPr/>
        </p:nvSpPr>
        <p:spPr>
          <a:xfrm>
            <a:off x="2093628" y="5183328"/>
            <a:ext cx="8004743" cy="461665"/>
          </a:xfrm>
          <a:prstGeom prst="rect">
            <a:avLst/>
          </a:prstGeom>
          <a:solidFill>
            <a:schemeClr val="tx1"/>
          </a:solidFill>
          <a:ln>
            <a:solidFill>
              <a:schemeClr val="tx1"/>
            </a:solidFill>
          </a:ln>
        </p:spPr>
        <p:txBody>
          <a:bodyPr wrap="square" rtlCol="0">
            <a:spAutoFit/>
          </a:bodyPr>
          <a:lstStyle/>
          <a:p>
            <a:pPr algn="ctr"/>
            <a:r>
              <a:rPr lang="en-GB" sz="2400" dirty="0" smtClean="0">
                <a:solidFill>
                  <a:schemeClr val="bg1"/>
                </a:solidFill>
              </a:rPr>
              <a:t>What </a:t>
            </a:r>
            <a:r>
              <a:rPr lang="en-GB" sz="2400" dirty="0" smtClean="0">
                <a:solidFill>
                  <a:schemeClr val="bg1"/>
                </a:solidFill>
              </a:rPr>
              <a:t>do you notice about the percentages highlighted in red?</a:t>
            </a:r>
            <a:endParaRPr lang="en-GB" sz="2400" dirty="0">
              <a:solidFill>
                <a:schemeClr val="bg1"/>
              </a:solidFill>
            </a:endParaRPr>
          </a:p>
        </p:txBody>
      </p:sp>
    </p:spTree>
    <p:extLst>
      <p:ext uri="{BB962C8B-B14F-4D97-AF65-F5344CB8AC3E}">
        <p14:creationId xmlns:p14="http://schemas.microsoft.com/office/powerpoint/2010/main" val="187695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505CC0-A230-4E11-A90C-B214B98A2BFF}"/>
              </a:ext>
            </a:extLst>
          </p:cNvPr>
          <p:cNvSpPr txBox="1"/>
          <p:nvPr/>
        </p:nvSpPr>
        <p:spPr>
          <a:xfrm>
            <a:off x="208683" y="0"/>
            <a:ext cx="7895688" cy="954107"/>
          </a:xfrm>
          <a:prstGeom prst="rect">
            <a:avLst/>
          </a:prstGeom>
          <a:noFill/>
        </p:spPr>
        <p:txBody>
          <a:bodyPr wrap="none" rtlCol="0">
            <a:spAutoFit/>
          </a:bodyPr>
          <a:lstStyle/>
          <a:p>
            <a:pPr algn="ctr"/>
            <a:r>
              <a:rPr lang="en-GB" sz="2800" dirty="0" smtClean="0"/>
              <a:t>Below are three methods for calculating 40% of 400. </a:t>
            </a:r>
            <a:endParaRPr lang="en-GB" sz="2800" dirty="0"/>
          </a:p>
          <a:p>
            <a:pPr algn="ctr"/>
            <a:endParaRPr lang="en-GB" sz="2800" dirty="0" smtClean="0"/>
          </a:p>
        </p:txBody>
      </p:sp>
      <p:pic>
        <p:nvPicPr>
          <p:cNvPr id="6" name="Picture 5"/>
          <p:cNvPicPr>
            <a:picLocks noChangeAspect="1"/>
          </p:cNvPicPr>
          <p:nvPr/>
        </p:nvPicPr>
        <p:blipFill>
          <a:blip r:embed="rId2"/>
          <a:stretch>
            <a:fillRect/>
          </a:stretch>
        </p:blipFill>
        <p:spPr>
          <a:xfrm>
            <a:off x="0" y="6415660"/>
            <a:ext cx="12192000" cy="44234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801720349"/>
              </p:ext>
            </p:extLst>
          </p:nvPr>
        </p:nvGraphicFramePr>
        <p:xfrm>
          <a:off x="465896" y="1918157"/>
          <a:ext cx="1988394" cy="1643520"/>
        </p:xfrm>
        <a:graphic>
          <a:graphicData uri="http://schemas.openxmlformats.org/drawingml/2006/table">
            <a:tbl>
              <a:tblPr firstRow="1" bandRow="1">
                <a:tableStyleId>{5C22544A-7EE6-4342-B048-85BDC9FD1C3A}</a:tableStyleId>
              </a:tblPr>
              <a:tblGrid>
                <a:gridCol w="994197">
                  <a:extLst>
                    <a:ext uri="{9D8B030D-6E8A-4147-A177-3AD203B41FA5}">
                      <a16:colId xmlns:a16="http://schemas.microsoft.com/office/drawing/2014/main" val="3305133137"/>
                    </a:ext>
                  </a:extLst>
                </a:gridCol>
                <a:gridCol w="994197">
                  <a:extLst>
                    <a:ext uri="{9D8B030D-6E8A-4147-A177-3AD203B41FA5}">
                      <a16:colId xmlns:a16="http://schemas.microsoft.com/office/drawing/2014/main" val="3777463386"/>
                    </a:ext>
                  </a:extLst>
                </a:gridCol>
              </a:tblGrid>
              <a:tr h="547840">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400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547840">
                <a:tc>
                  <a:txBody>
                    <a:bodyPr/>
                    <a:lstStyle/>
                    <a:p>
                      <a:pPr algn="ctr"/>
                      <a:r>
                        <a:rPr lang="en-GB" sz="2800" dirty="0" smtClean="0">
                          <a:solidFill>
                            <a:srgbClr val="FF0000"/>
                          </a:solidFill>
                        </a:rPr>
                        <a:t>10%</a:t>
                      </a: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rgbClr val="FF0000"/>
                          </a:solidFill>
                        </a:rPr>
                        <a:t>40</a:t>
                      </a: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14171"/>
                  </a:ext>
                </a:extLst>
              </a:tr>
              <a:tr h="547840">
                <a:tc>
                  <a:txBody>
                    <a:bodyPr/>
                    <a:lstStyle/>
                    <a:p>
                      <a:pPr algn="ctr"/>
                      <a:r>
                        <a:rPr lang="en-GB" sz="2800" dirty="0" smtClean="0">
                          <a:solidFill>
                            <a:schemeClr val="tx1"/>
                          </a:solidFill>
                        </a:rPr>
                        <a:t>40%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160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bl>
          </a:graphicData>
        </a:graphic>
      </p:graphicFrame>
      <p:sp>
        <p:nvSpPr>
          <p:cNvPr id="8" name="TextBox 7">
            <a:extLst>
              <a:ext uri="{FF2B5EF4-FFF2-40B4-BE49-F238E27FC236}">
                <a16:creationId xmlns:a16="http://schemas.microsoft.com/office/drawing/2014/main" id="{71505CC0-A230-4E11-A90C-B214B98A2BFF}"/>
              </a:ext>
            </a:extLst>
          </p:cNvPr>
          <p:cNvSpPr txBox="1"/>
          <p:nvPr/>
        </p:nvSpPr>
        <p:spPr>
          <a:xfrm>
            <a:off x="2221499" y="5326762"/>
            <a:ext cx="184731" cy="1384995"/>
          </a:xfrm>
          <a:prstGeom prst="rect">
            <a:avLst/>
          </a:prstGeom>
          <a:noFill/>
        </p:spPr>
        <p:txBody>
          <a:bodyPr wrap="none" rtlCol="0">
            <a:spAutoFit/>
          </a:bodyPr>
          <a:lstStyle/>
          <a:p>
            <a:pPr algn="ctr"/>
            <a:endParaRPr lang="en-GB" sz="2800" dirty="0" smtClean="0"/>
          </a:p>
          <a:p>
            <a:pPr algn="ctr"/>
            <a:endParaRPr lang="en-GB" sz="2800" dirty="0"/>
          </a:p>
          <a:p>
            <a:pPr algn="ctr"/>
            <a:endParaRPr lang="en-GB" sz="2800" dirty="0" smtClean="0"/>
          </a:p>
        </p:txBody>
      </p:sp>
      <p:graphicFrame>
        <p:nvGraphicFramePr>
          <p:cNvPr id="9" name="Table 8"/>
          <p:cNvGraphicFramePr>
            <a:graphicFrameLocks noGrp="1"/>
          </p:cNvGraphicFramePr>
          <p:nvPr>
            <p:extLst>
              <p:ext uri="{D42A27DB-BD31-4B8C-83A1-F6EECF244321}">
                <p14:modId xmlns:p14="http://schemas.microsoft.com/office/powerpoint/2010/main" val="1248946354"/>
              </p:ext>
            </p:extLst>
          </p:nvPr>
        </p:nvGraphicFramePr>
        <p:xfrm>
          <a:off x="4940914" y="1941492"/>
          <a:ext cx="1988394" cy="1643520"/>
        </p:xfrm>
        <a:graphic>
          <a:graphicData uri="http://schemas.openxmlformats.org/drawingml/2006/table">
            <a:tbl>
              <a:tblPr firstRow="1" bandRow="1">
                <a:tableStyleId>{5C22544A-7EE6-4342-B048-85BDC9FD1C3A}</a:tableStyleId>
              </a:tblPr>
              <a:tblGrid>
                <a:gridCol w="994197">
                  <a:extLst>
                    <a:ext uri="{9D8B030D-6E8A-4147-A177-3AD203B41FA5}">
                      <a16:colId xmlns:a16="http://schemas.microsoft.com/office/drawing/2014/main" val="3305133137"/>
                    </a:ext>
                  </a:extLst>
                </a:gridCol>
                <a:gridCol w="994197">
                  <a:extLst>
                    <a:ext uri="{9D8B030D-6E8A-4147-A177-3AD203B41FA5}">
                      <a16:colId xmlns:a16="http://schemas.microsoft.com/office/drawing/2014/main" val="3777463386"/>
                    </a:ext>
                  </a:extLst>
                </a:gridCol>
              </a:tblGrid>
              <a:tr h="547840">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400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547840">
                <a:tc>
                  <a:txBody>
                    <a:bodyPr/>
                    <a:lstStyle/>
                    <a:p>
                      <a:pPr algn="ctr"/>
                      <a:r>
                        <a:rPr lang="en-GB" sz="2800" dirty="0" smtClean="0">
                          <a:solidFill>
                            <a:srgbClr val="FF0000"/>
                          </a:solidFill>
                        </a:rPr>
                        <a:t>5%</a:t>
                      </a: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rgbClr val="FF0000"/>
                          </a:solidFill>
                        </a:rPr>
                        <a:t>20</a:t>
                      </a: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14171"/>
                  </a:ext>
                </a:extLst>
              </a:tr>
              <a:tr h="547840">
                <a:tc>
                  <a:txBody>
                    <a:bodyPr/>
                    <a:lstStyle/>
                    <a:p>
                      <a:pPr algn="ctr"/>
                      <a:r>
                        <a:rPr lang="en-GB" sz="2800" dirty="0" smtClean="0">
                          <a:solidFill>
                            <a:schemeClr val="tx1"/>
                          </a:solidFill>
                        </a:rPr>
                        <a:t>40%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160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1608974"/>
              </p:ext>
            </p:extLst>
          </p:nvPr>
        </p:nvGraphicFramePr>
        <p:xfrm>
          <a:off x="9111132" y="1918157"/>
          <a:ext cx="1988394" cy="1643520"/>
        </p:xfrm>
        <a:graphic>
          <a:graphicData uri="http://schemas.openxmlformats.org/drawingml/2006/table">
            <a:tbl>
              <a:tblPr firstRow="1" bandRow="1">
                <a:tableStyleId>{5C22544A-7EE6-4342-B048-85BDC9FD1C3A}</a:tableStyleId>
              </a:tblPr>
              <a:tblGrid>
                <a:gridCol w="994197">
                  <a:extLst>
                    <a:ext uri="{9D8B030D-6E8A-4147-A177-3AD203B41FA5}">
                      <a16:colId xmlns:a16="http://schemas.microsoft.com/office/drawing/2014/main" val="3305133137"/>
                    </a:ext>
                  </a:extLst>
                </a:gridCol>
                <a:gridCol w="994197">
                  <a:extLst>
                    <a:ext uri="{9D8B030D-6E8A-4147-A177-3AD203B41FA5}">
                      <a16:colId xmlns:a16="http://schemas.microsoft.com/office/drawing/2014/main" val="3777463386"/>
                    </a:ext>
                  </a:extLst>
                </a:gridCol>
              </a:tblGrid>
              <a:tr h="547840">
                <a:tc>
                  <a:txBody>
                    <a:bodyPr/>
                    <a:lstStyle/>
                    <a:p>
                      <a:pPr algn="ctr"/>
                      <a:r>
                        <a:rPr lang="en-GB" sz="2800" dirty="0" smtClean="0">
                          <a:solidFill>
                            <a:schemeClr val="tx1"/>
                          </a:solidFill>
                        </a:rPr>
                        <a:t>100%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400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313168"/>
                  </a:ext>
                </a:extLst>
              </a:tr>
              <a:tr h="547840">
                <a:tc>
                  <a:txBody>
                    <a:bodyPr/>
                    <a:lstStyle/>
                    <a:p>
                      <a:pPr algn="ctr"/>
                      <a:r>
                        <a:rPr lang="en-GB" sz="2800" dirty="0" smtClean="0">
                          <a:solidFill>
                            <a:srgbClr val="FF0000"/>
                          </a:solidFill>
                        </a:rPr>
                        <a:t>1%</a:t>
                      </a: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rgbClr val="FF0000"/>
                          </a:solidFill>
                        </a:rPr>
                        <a:t>4</a:t>
                      </a:r>
                      <a:endParaRPr lang="en-GB"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14171"/>
                  </a:ext>
                </a:extLst>
              </a:tr>
              <a:tr h="547840">
                <a:tc>
                  <a:txBody>
                    <a:bodyPr/>
                    <a:lstStyle/>
                    <a:p>
                      <a:pPr algn="ctr"/>
                      <a:r>
                        <a:rPr lang="en-GB" sz="2800" dirty="0" smtClean="0">
                          <a:solidFill>
                            <a:schemeClr val="tx1"/>
                          </a:solidFill>
                        </a:rPr>
                        <a:t>40%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smtClean="0">
                          <a:solidFill>
                            <a:schemeClr val="tx1"/>
                          </a:solidFill>
                        </a:rPr>
                        <a:t>160</a:t>
                      </a: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266296"/>
                  </a:ext>
                </a:extLst>
              </a:tr>
            </a:tbl>
          </a:graphicData>
        </a:graphic>
      </p:graphicFrame>
      <p:sp>
        <p:nvSpPr>
          <p:cNvPr id="11" name="TextBox 10"/>
          <p:cNvSpPr txBox="1"/>
          <p:nvPr/>
        </p:nvSpPr>
        <p:spPr>
          <a:xfrm>
            <a:off x="346363" y="1140458"/>
            <a:ext cx="2272146" cy="369332"/>
          </a:xfrm>
          <a:prstGeom prst="rect">
            <a:avLst/>
          </a:prstGeom>
          <a:noFill/>
        </p:spPr>
        <p:txBody>
          <a:bodyPr wrap="square" rtlCol="0">
            <a:spAutoFit/>
          </a:bodyPr>
          <a:lstStyle/>
          <a:p>
            <a:r>
              <a:rPr lang="en-GB" dirty="0" smtClean="0"/>
              <a:t>Method 1</a:t>
            </a:r>
            <a:endParaRPr lang="en-GB" dirty="0"/>
          </a:p>
        </p:txBody>
      </p:sp>
      <p:sp>
        <p:nvSpPr>
          <p:cNvPr id="12" name="TextBox 11"/>
          <p:cNvSpPr txBox="1"/>
          <p:nvPr/>
        </p:nvSpPr>
        <p:spPr>
          <a:xfrm>
            <a:off x="4940914" y="1140458"/>
            <a:ext cx="2272146" cy="369332"/>
          </a:xfrm>
          <a:prstGeom prst="rect">
            <a:avLst/>
          </a:prstGeom>
          <a:noFill/>
        </p:spPr>
        <p:txBody>
          <a:bodyPr wrap="square" rtlCol="0">
            <a:spAutoFit/>
          </a:bodyPr>
          <a:lstStyle/>
          <a:p>
            <a:r>
              <a:rPr lang="en-GB" dirty="0" smtClean="0"/>
              <a:t>Method 2</a:t>
            </a:r>
            <a:endParaRPr lang="en-GB" dirty="0"/>
          </a:p>
        </p:txBody>
      </p:sp>
      <p:sp>
        <p:nvSpPr>
          <p:cNvPr id="13" name="TextBox 12"/>
          <p:cNvSpPr txBox="1"/>
          <p:nvPr/>
        </p:nvSpPr>
        <p:spPr>
          <a:xfrm>
            <a:off x="9111132" y="1140458"/>
            <a:ext cx="2272146" cy="369332"/>
          </a:xfrm>
          <a:prstGeom prst="rect">
            <a:avLst/>
          </a:prstGeom>
          <a:noFill/>
        </p:spPr>
        <p:txBody>
          <a:bodyPr wrap="square" rtlCol="0">
            <a:spAutoFit/>
          </a:bodyPr>
          <a:lstStyle/>
          <a:p>
            <a:r>
              <a:rPr lang="en-GB" dirty="0" smtClean="0"/>
              <a:t>Method 3</a:t>
            </a:r>
            <a:endParaRPr lang="en-GB" dirty="0"/>
          </a:p>
        </p:txBody>
      </p:sp>
      <p:cxnSp>
        <p:nvCxnSpPr>
          <p:cNvPr id="14" name="Straight Connector 13">
            <a:extLst>
              <a:ext uri="{FF2B5EF4-FFF2-40B4-BE49-F238E27FC236}">
                <a16:creationId xmlns:a16="http://schemas.microsoft.com/office/drawing/2014/main" id="{C3E17078-FFE7-4A3A-BE29-D5FE36565D6C}"/>
              </a:ext>
            </a:extLst>
          </p:cNvPr>
          <p:cNvCxnSpPr>
            <a:cxnSpLocks/>
          </p:cNvCxnSpPr>
          <p:nvPr/>
        </p:nvCxnSpPr>
        <p:spPr>
          <a:xfrm>
            <a:off x="3668098" y="954107"/>
            <a:ext cx="0" cy="29869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3E17078-FFE7-4A3A-BE29-D5FE36565D6C}"/>
              </a:ext>
            </a:extLst>
          </p:cNvPr>
          <p:cNvCxnSpPr>
            <a:cxnSpLocks/>
          </p:cNvCxnSpPr>
          <p:nvPr/>
        </p:nvCxnSpPr>
        <p:spPr>
          <a:xfrm>
            <a:off x="8104371" y="954107"/>
            <a:ext cx="0" cy="29869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D0C42FE-A280-6F48-3308-D684CB49B91B}"/>
              </a:ext>
            </a:extLst>
          </p:cNvPr>
          <p:cNvSpPr txBox="1"/>
          <p:nvPr/>
        </p:nvSpPr>
        <p:spPr>
          <a:xfrm>
            <a:off x="2093628" y="5183328"/>
            <a:ext cx="8004743" cy="461665"/>
          </a:xfrm>
          <a:prstGeom prst="rect">
            <a:avLst/>
          </a:prstGeom>
          <a:solidFill>
            <a:schemeClr val="tx1"/>
          </a:solidFill>
          <a:ln>
            <a:solidFill>
              <a:schemeClr val="tx1"/>
            </a:solidFill>
          </a:ln>
        </p:spPr>
        <p:txBody>
          <a:bodyPr wrap="square" rtlCol="0">
            <a:spAutoFit/>
          </a:bodyPr>
          <a:lstStyle/>
          <a:p>
            <a:pPr algn="ctr"/>
            <a:r>
              <a:rPr lang="en-GB" sz="2400" dirty="0" smtClean="0">
                <a:solidFill>
                  <a:schemeClr val="bg1"/>
                </a:solidFill>
              </a:rPr>
              <a:t>The middle percentage must be a factor of both 100 and 40.</a:t>
            </a:r>
            <a:endParaRPr lang="en-GB" sz="2400" dirty="0">
              <a:solidFill>
                <a:schemeClr val="bg1"/>
              </a:solidFill>
            </a:endParaRPr>
          </a:p>
        </p:txBody>
      </p:sp>
    </p:spTree>
    <p:extLst>
      <p:ext uri="{BB962C8B-B14F-4D97-AF65-F5344CB8AC3E}">
        <p14:creationId xmlns:p14="http://schemas.microsoft.com/office/powerpoint/2010/main" val="258044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3055927-34FF-4AC0-A9D9-7843F3B04B18}" vid="{9D53A3C1-C349-4582-AF21-6B7E18CC9D71}"/>
    </a:ext>
  </a:extLst>
</a:theme>
</file>

<file path=ppt/theme/theme2.xml><?xml version="1.0" encoding="utf-8"?>
<a:theme xmlns:a="http://schemas.openxmlformats.org/drawingml/2006/main" name="Assessm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acher Information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defPPr algn="ctr">
          <a:defRPr sz="195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307</TotalTime>
  <Words>927</Words>
  <Application>Microsoft Office PowerPoint</Application>
  <PresentationFormat>Widescreen</PresentationFormat>
  <Paragraphs>264</Paragraphs>
  <Slides>21</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Aptos</vt:lpstr>
      <vt:lpstr>Arial</vt:lpstr>
      <vt:lpstr>Calibri</vt:lpstr>
      <vt:lpstr>Calibri Light</vt:lpstr>
      <vt:lpstr>Cambria Math</vt:lpstr>
      <vt:lpstr>Century Gothic</vt:lpstr>
      <vt:lpstr>Lato</vt:lpstr>
      <vt:lpstr>Theme1</vt:lpstr>
      <vt:lpstr>Assessment Slides</vt:lpstr>
      <vt:lpstr>Teacher Information Slides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Archway Learning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J O'Hallam - BWA Staff</dc:creator>
  <cp:lastModifiedBy>Miss S Moore - BWA Staff</cp:lastModifiedBy>
  <cp:revision>55</cp:revision>
  <cp:lastPrinted>2025-02-10T09:55:07Z</cp:lastPrinted>
  <dcterms:created xsi:type="dcterms:W3CDTF">2025-01-28T11:38:34Z</dcterms:created>
  <dcterms:modified xsi:type="dcterms:W3CDTF">2025-02-14T14:36:32Z</dcterms:modified>
</cp:coreProperties>
</file>