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0" r:id="rId3"/>
    <p:sldMasterId id="2147483684" r:id="rId4"/>
    <p:sldMasterId id="2147483697" r:id="rId5"/>
    <p:sldMasterId id="2147483715" r:id="rId6"/>
    <p:sldMasterId id="2147483734" r:id="rId7"/>
    <p:sldMasterId id="2147483737" r:id="rId8"/>
  </p:sldMasterIdLst>
  <p:notesMasterIdLst>
    <p:notesMasterId r:id="rId35"/>
  </p:notesMasterIdLst>
  <p:sldIdLst>
    <p:sldId id="383" r:id="rId9"/>
    <p:sldId id="384" r:id="rId10"/>
    <p:sldId id="363" r:id="rId11"/>
    <p:sldId id="256" r:id="rId12"/>
    <p:sldId id="298" r:id="rId13"/>
    <p:sldId id="299" r:id="rId14"/>
    <p:sldId id="300" r:id="rId15"/>
    <p:sldId id="282" r:id="rId16"/>
    <p:sldId id="380" r:id="rId17"/>
    <p:sldId id="366" r:id="rId18"/>
    <p:sldId id="381" r:id="rId19"/>
    <p:sldId id="378" r:id="rId20"/>
    <p:sldId id="367" r:id="rId21"/>
    <p:sldId id="379" r:id="rId22"/>
    <p:sldId id="371" r:id="rId23"/>
    <p:sldId id="368" r:id="rId24"/>
    <p:sldId id="372" r:id="rId25"/>
    <p:sldId id="369" r:id="rId26"/>
    <p:sldId id="373" r:id="rId27"/>
    <p:sldId id="370" r:id="rId28"/>
    <p:sldId id="374" r:id="rId29"/>
    <p:sldId id="376" r:id="rId30"/>
    <p:sldId id="382" r:id="rId31"/>
    <p:sldId id="386" r:id="rId32"/>
    <p:sldId id="385" r:id="rId33"/>
    <p:sldId id="271"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232" autoAdjust="0"/>
  </p:normalViewPr>
  <p:slideViewPr>
    <p:cSldViewPr snapToGrid="0">
      <p:cViewPr varScale="1">
        <p:scale>
          <a:sx n="52" d="100"/>
          <a:sy n="52" d="100"/>
        </p:scale>
        <p:origin x="12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640114D-E211-43F8-BA54-85135D1DD77F}" type="datetimeFigureOut">
              <a:rPr lang="en-GB" smtClean="0"/>
              <a:t>14/02/2025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314AB01-6998-4F7A-95F7-E96349684994}" type="slidenum">
              <a:rPr lang="en-GB" smtClean="0"/>
              <a:t>‹#›</a:t>
            </a:fld>
            <a:endParaRPr lang="en-GB"/>
          </a:p>
        </p:txBody>
      </p:sp>
    </p:spTree>
    <p:extLst>
      <p:ext uri="{BB962C8B-B14F-4D97-AF65-F5344CB8AC3E}">
        <p14:creationId xmlns:p14="http://schemas.microsoft.com/office/powerpoint/2010/main" val="416332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each statement describing a situation, will appear separately so you can choose the pace at which to work with your class. </a:t>
            </a:r>
            <a:endParaRPr lang="en-GB" b="1" dirty="0"/>
          </a:p>
          <a:p>
            <a:endParaRPr lang="en-GB" b="1" dirty="0"/>
          </a:p>
          <a:p>
            <a:r>
              <a:rPr lang="en-GB" b="1" dirty="0"/>
              <a:t>Answers</a:t>
            </a:r>
          </a:p>
          <a:p>
            <a:r>
              <a:rPr lang="en-GB" b="0" dirty="0"/>
              <a:t>a) No, it is not possible: the most effort you can give is 100% (i.e. all of your effort) although it’s a common phrase used in sports coaching. What 100% effort looks like can, of course, vary each day.</a:t>
            </a:r>
          </a:p>
          <a:p>
            <a:r>
              <a:rPr lang="en-GB" b="0" dirty="0"/>
              <a:t>b) Scoring 110% on an exam: not possible, as the maximum score is 100%.</a:t>
            </a:r>
          </a:p>
          <a:p>
            <a:r>
              <a:rPr lang="en-GB" b="0" dirty="0"/>
              <a:t>Paying 110% of a debt back: possible. In fact, it is usual to pay back more than you borrowed in interest.</a:t>
            </a:r>
          </a:p>
          <a:p>
            <a:r>
              <a:rPr lang="en-GB" b="0" dirty="0"/>
              <a:t>The cost of a house increasing by 110%: possible. If a house cost £200 000, then it would have increased by 110% if it was valued at £420 000. Note the phrasing here: if the statement said, ‘A house costing 110% of its original cost’, then it would be if it was valued at £220 000.</a:t>
            </a:r>
          </a:p>
          <a:p>
            <a:r>
              <a:rPr lang="en-GB" b="0" dirty="0"/>
              <a:t>A baby gaining 110% of its birth weight: possible. If a baby weights 3 kg when it is born, then it will be 110% of its birth weight when it is 3.3 kg. Note the phrasing here: if the statement said, ‘A baby gaining 110% of its birth weight’, then it would be when it reached 6.3 kg.</a:t>
            </a:r>
          </a:p>
          <a:p>
            <a:r>
              <a:rPr lang="en-GB" b="0" dirty="0"/>
              <a:t>Being 110% older than when you started school: possible. If you start school aged four then you’ll be 110% older when you are 8.4 years old. Note the phrasing here: if the statement said, ‘Being 110% of the age you were when you started school’, then it would be when you were 4.4 years old.</a:t>
            </a:r>
          </a:p>
          <a:p>
            <a:r>
              <a:rPr lang="en-GB" b="0" dirty="0"/>
              <a:t>Eating 110% of a cake: not possible, as 100% would be all of the cake.</a:t>
            </a:r>
          </a:p>
          <a:p>
            <a:endParaRPr lang="en-GB" b="0" dirty="0"/>
          </a:p>
          <a:p>
            <a:r>
              <a:rPr lang="en-GB" b="0" dirty="0"/>
              <a:t>? This is only possible if a negative value makes sense in the context. For example, your bank balance can decrease by 110% if you have an overdraft.</a:t>
            </a:r>
          </a:p>
          <a:p>
            <a:endParaRPr lang="en-GB" b="0" dirty="0"/>
          </a:p>
          <a:p>
            <a:r>
              <a:rPr lang="en-GB" b="1" dirty="0"/>
              <a:t>Suggested questioning</a:t>
            </a:r>
          </a:p>
          <a:p>
            <a:r>
              <a:rPr lang="en-GB" b="0" dirty="0"/>
              <a:t>What does 100% mean in this situation? Can you have more than that?</a:t>
            </a:r>
          </a:p>
          <a:p>
            <a:r>
              <a:rPr lang="en-GB" b="0" dirty="0"/>
              <a:t>How might you represent this using a diagram?</a:t>
            </a:r>
          </a:p>
          <a:p>
            <a:r>
              <a:rPr lang="en-GB" b="0" dirty="0"/>
              <a:t>Can you think of an example for this?</a:t>
            </a:r>
          </a:p>
          <a:p>
            <a:endParaRPr lang="en-GB" b="1" dirty="0"/>
          </a:p>
          <a:p>
            <a:r>
              <a:rPr lang="en-GB" b="1" dirty="0"/>
              <a:t>Things to think about</a:t>
            </a:r>
          </a:p>
          <a:p>
            <a:r>
              <a:rPr lang="en-GB" b="0" dirty="0"/>
              <a:t>Many of the Checkpoints are discussion based, to learn about students’ understanding through their explanations and reasoning. Some of these situations may lead to disagreement! This is desirable, but think ahead about how to manage this in the classroom. Will you ask students to vote first? How will you ensure that students feel confident enough to give arguments and counter-arguments, even if they might ultimately be disproved? Will you ask students to vote again, to see if anyone has changed their mind? Activities like this are most effective within a classroom environment where all students’ voices can be heard, and where all students feel comfortable with being wrong.</a:t>
            </a:r>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dirty="0"/>
          </a:p>
        </p:txBody>
      </p:sp>
    </p:spTree>
    <p:extLst>
      <p:ext uri="{BB962C8B-B14F-4D97-AF65-F5344CB8AC3E}">
        <p14:creationId xmlns:p14="http://schemas.microsoft.com/office/powerpoint/2010/main" val="3611755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4F36C-92BE-D8C0-A4AF-8A7FA8B61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3BC9C-3433-6CAE-9CA5-D6EA03414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2B784-532C-F539-0A55-2A89F2B9F3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Collect </a:t>
            </a:r>
            <a:r>
              <a:rPr lang="en-GB" b="0" dirty="0" err="1"/>
              <a:t>mwbs</a:t>
            </a:r>
            <a:r>
              <a:rPr lang="en-GB" b="0" dirty="0"/>
              <a:t> compare methods</a:t>
            </a:r>
          </a:p>
        </p:txBody>
      </p:sp>
      <p:sp>
        <p:nvSpPr>
          <p:cNvPr id="4" name="Slide Number Placeholder 3">
            <a:extLst>
              <a:ext uri="{FF2B5EF4-FFF2-40B4-BE49-F238E27FC236}">
                <a16:creationId xmlns:a16="http://schemas.microsoft.com/office/drawing/2014/main" id="{E099C3B3-86D8-A0E3-6B87-87F8FF68AF84}"/>
              </a:ext>
            </a:extLst>
          </p:cNvPr>
          <p:cNvSpPr>
            <a:spLocks noGrp="1"/>
          </p:cNvSpPr>
          <p:nvPr>
            <p:ph type="sldNum" sz="quarter" idx="5"/>
          </p:nvPr>
        </p:nvSpPr>
        <p:spPr/>
        <p:txBody>
          <a:bodyPr/>
          <a:lstStyle/>
          <a:p>
            <a:fld id="{8314AB01-6998-4F7A-95F7-E96349684994}" type="slidenum">
              <a:rPr lang="en-GB" smtClean="0"/>
              <a:t>16</a:t>
            </a:fld>
            <a:endParaRPr lang="en-GB"/>
          </a:p>
        </p:txBody>
      </p:sp>
    </p:spTree>
    <p:extLst>
      <p:ext uri="{BB962C8B-B14F-4D97-AF65-F5344CB8AC3E}">
        <p14:creationId xmlns:p14="http://schemas.microsoft.com/office/powerpoint/2010/main" val="210163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3BB2-7B3C-B1E9-0FFF-D7FF772BE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4D1B39-E4C6-D45D-E17F-95CA27AFB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9DE6AF-4554-2D9D-6584-001C17CAAB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Collect </a:t>
            </a:r>
            <a:r>
              <a:rPr lang="en-GB" b="0" dirty="0" err="1"/>
              <a:t>mwbs</a:t>
            </a:r>
            <a:r>
              <a:rPr lang="en-GB" b="0" dirty="0"/>
              <a:t> compare methods</a:t>
            </a:r>
          </a:p>
        </p:txBody>
      </p:sp>
      <p:sp>
        <p:nvSpPr>
          <p:cNvPr id="4" name="Slide Number Placeholder 3">
            <a:extLst>
              <a:ext uri="{FF2B5EF4-FFF2-40B4-BE49-F238E27FC236}">
                <a16:creationId xmlns:a16="http://schemas.microsoft.com/office/drawing/2014/main" id="{6AD8A3C8-7133-CBD2-376D-A27D2D238F20}"/>
              </a:ext>
            </a:extLst>
          </p:cNvPr>
          <p:cNvSpPr>
            <a:spLocks noGrp="1"/>
          </p:cNvSpPr>
          <p:nvPr>
            <p:ph type="sldNum" sz="quarter" idx="5"/>
          </p:nvPr>
        </p:nvSpPr>
        <p:spPr/>
        <p:txBody>
          <a:bodyPr/>
          <a:lstStyle/>
          <a:p>
            <a:fld id="{8314AB01-6998-4F7A-95F7-E96349684994}" type="slidenum">
              <a:rPr lang="en-GB" smtClean="0"/>
              <a:t>17</a:t>
            </a:fld>
            <a:endParaRPr lang="en-GB"/>
          </a:p>
        </p:txBody>
      </p:sp>
    </p:spTree>
    <p:extLst>
      <p:ext uri="{BB962C8B-B14F-4D97-AF65-F5344CB8AC3E}">
        <p14:creationId xmlns:p14="http://schemas.microsoft.com/office/powerpoint/2010/main" val="259022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EC23-D8E3-43F2-C8CE-28EA3A46A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99212-D961-89BE-E20F-402A9CCBC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1B9A2C-66BB-E0BB-94A8-41B672FB15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Collect </a:t>
            </a:r>
            <a:r>
              <a:rPr lang="en-GB" b="0" dirty="0" err="1"/>
              <a:t>mwbs</a:t>
            </a:r>
            <a:r>
              <a:rPr lang="en-GB" b="0" dirty="0"/>
              <a:t> compare methods</a:t>
            </a:r>
          </a:p>
        </p:txBody>
      </p:sp>
      <p:sp>
        <p:nvSpPr>
          <p:cNvPr id="4" name="Slide Number Placeholder 3">
            <a:extLst>
              <a:ext uri="{FF2B5EF4-FFF2-40B4-BE49-F238E27FC236}">
                <a16:creationId xmlns:a16="http://schemas.microsoft.com/office/drawing/2014/main" id="{5B144308-E4B3-8098-185B-00F40C8D121C}"/>
              </a:ext>
            </a:extLst>
          </p:cNvPr>
          <p:cNvSpPr>
            <a:spLocks noGrp="1"/>
          </p:cNvSpPr>
          <p:nvPr>
            <p:ph type="sldNum" sz="quarter" idx="5"/>
          </p:nvPr>
        </p:nvSpPr>
        <p:spPr/>
        <p:txBody>
          <a:bodyPr/>
          <a:lstStyle/>
          <a:p>
            <a:fld id="{8314AB01-6998-4F7A-95F7-E96349684994}" type="slidenum">
              <a:rPr lang="en-GB" smtClean="0"/>
              <a:t>18</a:t>
            </a:fld>
            <a:endParaRPr lang="en-GB"/>
          </a:p>
        </p:txBody>
      </p:sp>
    </p:spTree>
    <p:extLst>
      <p:ext uri="{BB962C8B-B14F-4D97-AF65-F5344CB8AC3E}">
        <p14:creationId xmlns:p14="http://schemas.microsoft.com/office/powerpoint/2010/main" val="2119723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99B6-88F7-4B71-0A7E-FB4FE1D12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3B80F-4150-4EC9-1A29-F6653E3E3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CD03D-ED5D-AB29-7DD3-C1B26F8FF0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Collect </a:t>
            </a:r>
            <a:r>
              <a:rPr lang="en-GB" b="0" dirty="0" err="1"/>
              <a:t>mwbs</a:t>
            </a:r>
            <a:r>
              <a:rPr lang="en-GB" b="0" dirty="0"/>
              <a:t> compare methods</a:t>
            </a:r>
          </a:p>
        </p:txBody>
      </p:sp>
      <p:sp>
        <p:nvSpPr>
          <p:cNvPr id="4" name="Slide Number Placeholder 3">
            <a:extLst>
              <a:ext uri="{FF2B5EF4-FFF2-40B4-BE49-F238E27FC236}">
                <a16:creationId xmlns:a16="http://schemas.microsoft.com/office/drawing/2014/main" id="{40D0A8CA-19E2-96C0-0403-FC8CA142D7F5}"/>
              </a:ext>
            </a:extLst>
          </p:cNvPr>
          <p:cNvSpPr>
            <a:spLocks noGrp="1"/>
          </p:cNvSpPr>
          <p:nvPr>
            <p:ph type="sldNum" sz="quarter" idx="5"/>
          </p:nvPr>
        </p:nvSpPr>
        <p:spPr/>
        <p:txBody>
          <a:bodyPr/>
          <a:lstStyle/>
          <a:p>
            <a:fld id="{8314AB01-6998-4F7A-95F7-E96349684994}" type="slidenum">
              <a:rPr lang="en-GB" smtClean="0"/>
              <a:t>19</a:t>
            </a:fld>
            <a:endParaRPr lang="en-GB"/>
          </a:p>
        </p:txBody>
      </p:sp>
    </p:spTree>
    <p:extLst>
      <p:ext uri="{BB962C8B-B14F-4D97-AF65-F5344CB8AC3E}">
        <p14:creationId xmlns:p14="http://schemas.microsoft.com/office/powerpoint/2010/main" val="2840652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20DD-8375-10F8-A9CF-55AEF31A2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73C41-38E7-3D87-1AA5-0DD4FCBF6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F18D3-85EC-86D8-8F46-247041C75D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Collect </a:t>
            </a:r>
            <a:r>
              <a:rPr lang="en-GB" b="0" dirty="0" err="1"/>
              <a:t>mwbs</a:t>
            </a:r>
            <a:r>
              <a:rPr lang="en-GB" b="0" dirty="0"/>
              <a:t> compare methods</a:t>
            </a:r>
          </a:p>
        </p:txBody>
      </p:sp>
      <p:sp>
        <p:nvSpPr>
          <p:cNvPr id="4" name="Slide Number Placeholder 3">
            <a:extLst>
              <a:ext uri="{FF2B5EF4-FFF2-40B4-BE49-F238E27FC236}">
                <a16:creationId xmlns:a16="http://schemas.microsoft.com/office/drawing/2014/main" id="{83D15218-9433-5924-A02D-07E0F13CEE16}"/>
              </a:ext>
            </a:extLst>
          </p:cNvPr>
          <p:cNvSpPr>
            <a:spLocks noGrp="1"/>
          </p:cNvSpPr>
          <p:nvPr>
            <p:ph type="sldNum" sz="quarter" idx="5"/>
          </p:nvPr>
        </p:nvSpPr>
        <p:spPr/>
        <p:txBody>
          <a:bodyPr/>
          <a:lstStyle/>
          <a:p>
            <a:fld id="{8314AB01-6998-4F7A-95F7-E96349684994}" type="slidenum">
              <a:rPr lang="en-GB" smtClean="0"/>
              <a:t>20</a:t>
            </a:fld>
            <a:endParaRPr lang="en-GB"/>
          </a:p>
        </p:txBody>
      </p:sp>
    </p:spTree>
    <p:extLst>
      <p:ext uri="{BB962C8B-B14F-4D97-AF65-F5344CB8AC3E}">
        <p14:creationId xmlns:p14="http://schemas.microsoft.com/office/powerpoint/2010/main" val="1158826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19DED-BBEC-E913-3542-AAF43D165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E7B6E-B7B2-3481-38EF-33C096787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D6B49-B574-119C-B502-4EB391CA1F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Collect </a:t>
            </a:r>
            <a:r>
              <a:rPr lang="en-GB" b="0" dirty="0" err="1"/>
              <a:t>mwbs</a:t>
            </a:r>
            <a:r>
              <a:rPr lang="en-GB" b="0" dirty="0"/>
              <a:t> compare methods</a:t>
            </a:r>
          </a:p>
        </p:txBody>
      </p:sp>
      <p:sp>
        <p:nvSpPr>
          <p:cNvPr id="4" name="Slide Number Placeholder 3">
            <a:extLst>
              <a:ext uri="{FF2B5EF4-FFF2-40B4-BE49-F238E27FC236}">
                <a16:creationId xmlns:a16="http://schemas.microsoft.com/office/drawing/2014/main" id="{AC2D9D3E-4981-7DCE-CBFC-F59A7EE1450C}"/>
              </a:ext>
            </a:extLst>
          </p:cNvPr>
          <p:cNvSpPr>
            <a:spLocks noGrp="1"/>
          </p:cNvSpPr>
          <p:nvPr>
            <p:ph type="sldNum" sz="quarter" idx="5"/>
          </p:nvPr>
        </p:nvSpPr>
        <p:spPr/>
        <p:txBody>
          <a:bodyPr/>
          <a:lstStyle/>
          <a:p>
            <a:fld id="{8314AB01-6998-4F7A-95F7-E96349684994}" type="slidenum">
              <a:rPr lang="en-GB" smtClean="0"/>
              <a:t>21</a:t>
            </a:fld>
            <a:endParaRPr lang="en-GB"/>
          </a:p>
        </p:txBody>
      </p:sp>
    </p:spTree>
    <p:extLst>
      <p:ext uri="{BB962C8B-B14F-4D97-AF65-F5344CB8AC3E}">
        <p14:creationId xmlns:p14="http://schemas.microsoft.com/office/powerpoint/2010/main" val="27575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to print</a:t>
            </a:r>
          </a:p>
        </p:txBody>
      </p:sp>
      <p:sp>
        <p:nvSpPr>
          <p:cNvPr id="4" name="Slide Number Placeholder 3"/>
          <p:cNvSpPr>
            <a:spLocks noGrp="1"/>
          </p:cNvSpPr>
          <p:nvPr>
            <p:ph type="sldNum" sz="quarter" idx="5"/>
          </p:nvPr>
        </p:nvSpPr>
        <p:spPr/>
        <p:txBody>
          <a:bodyPr/>
          <a:lstStyle/>
          <a:p>
            <a:fld id="{8314AB01-6998-4F7A-95F7-E96349684994}" type="slidenum">
              <a:rPr lang="en-GB" smtClean="0"/>
              <a:t>22</a:t>
            </a:fld>
            <a:endParaRPr lang="en-GB"/>
          </a:p>
        </p:txBody>
      </p:sp>
    </p:spTree>
    <p:extLst>
      <p:ext uri="{BB962C8B-B14F-4D97-AF65-F5344CB8AC3E}">
        <p14:creationId xmlns:p14="http://schemas.microsoft.com/office/powerpoint/2010/main" val="190611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arrows alongside tables showing multiplication and addition</a:t>
            </a:r>
          </a:p>
        </p:txBody>
      </p:sp>
      <p:sp>
        <p:nvSpPr>
          <p:cNvPr id="4" name="Slide Number Placeholder 3"/>
          <p:cNvSpPr>
            <a:spLocks noGrp="1"/>
          </p:cNvSpPr>
          <p:nvPr>
            <p:ph type="sldNum" sz="quarter" idx="5"/>
          </p:nvPr>
        </p:nvSpPr>
        <p:spPr/>
        <p:txBody>
          <a:bodyPr/>
          <a:lstStyle/>
          <a:p>
            <a:fld id="{8314AB01-6998-4F7A-95F7-E96349684994}" type="slidenum">
              <a:rPr lang="en-GB" smtClean="0"/>
              <a:t>8</a:t>
            </a:fld>
            <a:endParaRPr lang="en-GB"/>
          </a:p>
        </p:txBody>
      </p:sp>
    </p:spTree>
    <p:extLst>
      <p:ext uri="{BB962C8B-B14F-4D97-AF65-F5344CB8AC3E}">
        <p14:creationId xmlns:p14="http://schemas.microsoft.com/office/powerpoint/2010/main" val="170466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B79F0-9667-1C95-7ACB-C24C5520D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6448E-07DD-1BD9-0A1E-1489C0B3B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04EBD-0879-D917-1EAA-32EE03FC3202}"/>
              </a:ext>
            </a:extLst>
          </p:cNvPr>
          <p:cNvSpPr>
            <a:spLocks noGrp="1"/>
          </p:cNvSpPr>
          <p:nvPr>
            <p:ph type="body" idx="1"/>
          </p:nvPr>
        </p:nvSpPr>
        <p:spPr/>
        <p:txBody>
          <a:bodyPr/>
          <a:lstStyle/>
          <a:p>
            <a:r>
              <a:rPr lang="en-GB" dirty="0"/>
              <a:t>Add arrows alongside tables showing multiplication and addition</a:t>
            </a:r>
          </a:p>
        </p:txBody>
      </p:sp>
      <p:sp>
        <p:nvSpPr>
          <p:cNvPr id="4" name="Slide Number Placeholder 3">
            <a:extLst>
              <a:ext uri="{FF2B5EF4-FFF2-40B4-BE49-F238E27FC236}">
                <a16:creationId xmlns:a16="http://schemas.microsoft.com/office/drawing/2014/main" id="{98DFD1CA-5A1D-9E80-A0A3-D11FA4A9E799}"/>
              </a:ext>
            </a:extLst>
          </p:cNvPr>
          <p:cNvSpPr>
            <a:spLocks noGrp="1"/>
          </p:cNvSpPr>
          <p:nvPr>
            <p:ph type="sldNum" sz="quarter" idx="5"/>
          </p:nvPr>
        </p:nvSpPr>
        <p:spPr/>
        <p:txBody>
          <a:bodyPr/>
          <a:lstStyle/>
          <a:p>
            <a:fld id="{8314AB01-6998-4F7A-95F7-E96349684994}" type="slidenum">
              <a:rPr lang="en-GB" smtClean="0"/>
              <a:t>9</a:t>
            </a:fld>
            <a:endParaRPr lang="en-GB"/>
          </a:p>
        </p:txBody>
      </p:sp>
    </p:spTree>
    <p:extLst>
      <p:ext uri="{BB962C8B-B14F-4D97-AF65-F5344CB8AC3E}">
        <p14:creationId xmlns:p14="http://schemas.microsoft.com/office/powerpoint/2010/main" val="251836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 arrows alongside tables showing </a:t>
            </a:r>
            <a:r>
              <a:rPr lang="en-GB" b="1" dirty="0"/>
              <a:t>multiplication</a:t>
            </a:r>
          </a:p>
        </p:txBody>
      </p:sp>
      <p:sp>
        <p:nvSpPr>
          <p:cNvPr id="4" name="Slide Number Placeholder 3"/>
          <p:cNvSpPr>
            <a:spLocks noGrp="1"/>
          </p:cNvSpPr>
          <p:nvPr>
            <p:ph type="sldNum" sz="quarter" idx="5"/>
          </p:nvPr>
        </p:nvSpPr>
        <p:spPr/>
        <p:txBody>
          <a:bodyPr/>
          <a:lstStyle/>
          <a:p>
            <a:fld id="{8314AB01-6998-4F7A-95F7-E96349684994}" type="slidenum">
              <a:rPr lang="en-GB" smtClean="0"/>
              <a:t>10</a:t>
            </a:fld>
            <a:endParaRPr lang="en-GB"/>
          </a:p>
        </p:txBody>
      </p:sp>
    </p:spTree>
    <p:extLst>
      <p:ext uri="{BB962C8B-B14F-4D97-AF65-F5344CB8AC3E}">
        <p14:creationId xmlns:p14="http://schemas.microsoft.com/office/powerpoint/2010/main" val="363318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DD8B3-7F65-F35F-D3F8-914900ED1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62971-8E60-9AEB-1802-3BBF50817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960FD-4E68-B1B1-AE73-44834EEB7502}"/>
              </a:ext>
            </a:extLst>
          </p:cNvPr>
          <p:cNvSpPr>
            <a:spLocks noGrp="1"/>
          </p:cNvSpPr>
          <p:nvPr>
            <p:ph type="body" idx="1"/>
          </p:nvPr>
        </p:nvSpPr>
        <p:spPr/>
        <p:txBody>
          <a:bodyPr/>
          <a:lstStyle/>
          <a:p>
            <a:r>
              <a:rPr lang="en-GB" dirty="0"/>
              <a:t>Add arrows alongside tables showing multiplication and addition</a:t>
            </a:r>
          </a:p>
        </p:txBody>
      </p:sp>
      <p:sp>
        <p:nvSpPr>
          <p:cNvPr id="4" name="Slide Number Placeholder 3">
            <a:extLst>
              <a:ext uri="{FF2B5EF4-FFF2-40B4-BE49-F238E27FC236}">
                <a16:creationId xmlns:a16="http://schemas.microsoft.com/office/drawing/2014/main" id="{6B39CFB8-8450-1EA9-CDFE-A5FF70823973}"/>
              </a:ext>
            </a:extLst>
          </p:cNvPr>
          <p:cNvSpPr>
            <a:spLocks noGrp="1"/>
          </p:cNvSpPr>
          <p:nvPr>
            <p:ph type="sldNum" sz="quarter" idx="5"/>
          </p:nvPr>
        </p:nvSpPr>
        <p:spPr/>
        <p:txBody>
          <a:bodyPr/>
          <a:lstStyle/>
          <a:p>
            <a:fld id="{8314AB01-6998-4F7A-95F7-E96349684994}" type="slidenum">
              <a:rPr lang="en-GB" smtClean="0"/>
              <a:t>11</a:t>
            </a:fld>
            <a:endParaRPr lang="en-GB"/>
          </a:p>
        </p:txBody>
      </p:sp>
    </p:spTree>
    <p:extLst>
      <p:ext uri="{BB962C8B-B14F-4D97-AF65-F5344CB8AC3E}">
        <p14:creationId xmlns:p14="http://schemas.microsoft.com/office/powerpoint/2010/main" val="166991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CE830-8992-A340-2DDC-EDB7C2BE9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92404-1AD2-F893-E995-86B4765E0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E32D8-97DB-6D6C-059A-4BE3F51BD9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 arrows alongside tables showing </a:t>
            </a:r>
            <a:r>
              <a:rPr lang="en-GB" b="1" dirty="0"/>
              <a:t>multiplication</a:t>
            </a:r>
          </a:p>
        </p:txBody>
      </p:sp>
      <p:sp>
        <p:nvSpPr>
          <p:cNvPr id="4" name="Slide Number Placeholder 3">
            <a:extLst>
              <a:ext uri="{FF2B5EF4-FFF2-40B4-BE49-F238E27FC236}">
                <a16:creationId xmlns:a16="http://schemas.microsoft.com/office/drawing/2014/main" id="{ED21690B-3B1E-AD2C-97CE-A44E1EC3B55D}"/>
              </a:ext>
            </a:extLst>
          </p:cNvPr>
          <p:cNvSpPr>
            <a:spLocks noGrp="1"/>
          </p:cNvSpPr>
          <p:nvPr>
            <p:ph type="sldNum" sz="quarter" idx="5"/>
          </p:nvPr>
        </p:nvSpPr>
        <p:spPr/>
        <p:txBody>
          <a:bodyPr/>
          <a:lstStyle/>
          <a:p>
            <a:fld id="{8314AB01-6998-4F7A-95F7-E96349684994}" type="slidenum">
              <a:rPr lang="en-GB" smtClean="0"/>
              <a:t>12</a:t>
            </a:fld>
            <a:endParaRPr lang="en-GB"/>
          </a:p>
        </p:txBody>
      </p:sp>
    </p:spTree>
    <p:extLst>
      <p:ext uri="{BB962C8B-B14F-4D97-AF65-F5344CB8AC3E}">
        <p14:creationId xmlns:p14="http://schemas.microsoft.com/office/powerpoint/2010/main" val="96363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73255-740C-EF70-8F73-71D7FFBB1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C36B3-4268-A124-59DD-8292EB959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F29C07-7603-2288-9FBB-E282DFF7C8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Collect </a:t>
            </a:r>
            <a:r>
              <a:rPr lang="en-GB" b="0" dirty="0" err="1"/>
              <a:t>mwbs</a:t>
            </a:r>
            <a:r>
              <a:rPr lang="en-GB" b="0" dirty="0"/>
              <a:t> compare methods</a:t>
            </a:r>
          </a:p>
        </p:txBody>
      </p:sp>
      <p:sp>
        <p:nvSpPr>
          <p:cNvPr id="4" name="Slide Number Placeholder 3">
            <a:extLst>
              <a:ext uri="{FF2B5EF4-FFF2-40B4-BE49-F238E27FC236}">
                <a16:creationId xmlns:a16="http://schemas.microsoft.com/office/drawing/2014/main" id="{2C97F3E0-7640-6B2D-9103-28D3C8EF3B3D}"/>
              </a:ext>
            </a:extLst>
          </p:cNvPr>
          <p:cNvSpPr>
            <a:spLocks noGrp="1"/>
          </p:cNvSpPr>
          <p:nvPr>
            <p:ph type="sldNum" sz="quarter" idx="5"/>
          </p:nvPr>
        </p:nvSpPr>
        <p:spPr/>
        <p:txBody>
          <a:bodyPr/>
          <a:lstStyle/>
          <a:p>
            <a:fld id="{8314AB01-6998-4F7A-95F7-E96349684994}" type="slidenum">
              <a:rPr lang="en-GB" smtClean="0"/>
              <a:t>13</a:t>
            </a:fld>
            <a:endParaRPr lang="en-GB"/>
          </a:p>
        </p:txBody>
      </p:sp>
    </p:spTree>
    <p:extLst>
      <p:ext uri="{BB962C8B-B14F-4D97-AF65-F5344CB8AC3E}">
        <p14:creationId xmlns:p14="http://schemas.microsoft.com/office/powerpoint/2010/main" val="171034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EF8D7-C30E-31E4-CF4A-4E38D7934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7F207-3419-3306-2E5B-AB5F7005D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2D8B3-7E6A-0498-B5E6-36A955C22F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Collect </a:t>
            </a:r>
            <a:r>
              <a:rPr lang="en-GB" b="0" dirty="0" err="1"/>
              <a:t>mwbs</a:t>
            </a:r>
            <a:r>
              <a:rPr lang="en-GB" b="0" dirty="0"/>
              <a:t> compare methods</a:t>
            </a:r>
          </a:p>
        </p:txBody>
      </p:sp>
      <p:sp>
        <p:nvSpPr>
          <p:cNvPr id="4" name="Slide Number Placeholder 3">
            <a:extLst>
              <a:ext uri="{FF2B5EF4-FFF2-40B4-BE49-F238E27FC236}">
                <a16:creationId xmlns:a16="http://schemas.microsoft.com/office/drawing/2014/main" id="{8777A4BA-9EC5-86D7-40F9-EC8D9CE638E7}"/>
              </a:ext>
            </a:extLst>
          </p:cNvPr>
          <p:cNvSpPr>
            <a:spLocks noGrp="1"/>
          </p:cNvSpPr>
          <p:nvPr>
            <p:ph type="sldNum" sz="quarter" idx="5"/>
          </p:nvPr>
        </p:nvSpPr>
        <p:spPr/>
        <p:txBody>
          <a:bodyPr/>
          <a:lstStyle/>
          <a:p>
            <a:fld id="{8314AB01-6998-4F7A-95F7-E96349684994}" type="slidenum">
              <a:rPr lang="en-GB" smtClean="0"/>
              <a:t>14</a:t>
            </a:fld>
            <a:endParaRPr lang="en-GB"/>
          </a:p>
        </p:txBody>
      </p:sp>
    </p:spTree>
    <p:extLst>
      <p:ext uri="{BB962C8B-B14F-4D97-AF65-F5344CB8AC3E}">
        <p14:creationId xmlns:p14="http://schemas.microsoft.com/office/powerpoint/2010/main" val="359672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334E2-E471-A5CA-E9F3-309A9C5999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380CBA-86C7-20BE-DE84-C7220C1D7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720F6-B5CB-7B5E-6CBC-7620C8C4FF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Collect </a:t>
            </a:r>
            <a:r>
              <a:rPr lang="en-GB" b="0" dirty="0" err="1"/>
              <a:t>mwbs</a:t>
            </a:r>
            <a:r>
              <a:rPr lang="en-GB" b="0" dirty="0"/>
              <a:t> compare methods</a:t>
            </a:r>
          </a:p>
        </p:txBody>
      </p:sp>
      <p:sp>
        <p:nvSpPr>
          <p:cNvPr id="4" name="Slide Number Placeholder 3">
            <a:extLst>
              <a:ext uri="{FF2B5EF4-FFF2-40B4-BE49-F238E27FC236}">
                <a16:creationId xmlns:a16="http://schemas.microsoft.com/office/drawing/2014/main" id="{737EA2E0-09E4-661C-F3A2-379E0435C9A1}"/>
              </a:ext>
            </a:extLst>
          </p:cNvPr>
          <p:cNvSpPr>
            <a:spLocks noGrp="1"/>
          </p:cNvSpPr>
          <p:nvPr>
            <p:ph type="sldNum" sz="quarter" idx="5"/>
          </p:nvPr>
        </p:nvSpPr>
        <p:spPr/>
        <p:txBody>
          <a:bodyPr/>
          <a:lstStyle/>
          <a:p>
            <a:fld id="{8314AB01-6998-4F7A-95F7-E96349684994}" type="slidenum">
              <a:rPr lang="en-GB" smtClean="0"/>
              <a:t>15</a:t>
            </a:fld>
            <a:endParaRPr lang="en-GB"/>
          </a:p>
        </p:txBody>
      </p:sp>
    </p:spTree>
    <p:extLst>
      <p:ext uri="{BB962C8B-B14F-4D97-AF65-F5344CB8AC3E}">
        <p14:creationId xmlns:p14="http://schemas.microsoft.com/office/powerpoint/2010/main" val="764396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0.wdp"/><Relationship Id="rId7" Type="http://schemas.microsoft.com/office/2007/relationships/hdphoto" Target="../media/hdphoto11.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13.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4.png"/><Relationship Id="rId11" Type="http://schemas.microsoft.com/office/2007/relationships/hdphoto" Target="../media/hdphoto13.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12.wdp"/><Relationship Id="rId1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1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5.xml"/><Relationship Id="rId6" Type="http://schemas.microsoft.com/office/2007/relationships/hdphoto" Target="../media/hdphoto11.wdp"/><Relationship Id="rId11" Type="http://schemas.openxmlformats.org/officeDocument/2006/relationships/image" Target="../media/image7.png"/><Relationship Id="rId5" Type="http://schemas.openxmlformats.org/officeDocument/2006/relationships/image" Target="../media/image14.png"/><Relationship Id="rId15" Type="http://schemas.openxmlformats.org/officeDocument/2006/relationships/image" Target="../media/image9.png"/><Relationship Id="rId10" Type="http://schemas.microsoft.com/office/2007/relationships/hdphoto" Target="../media/hdphoto13.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16.png"/><Relationship Id="rId14" Type="http://schemas.microsoft.com/office/2007/relationships/hdphoto" Target="../media/hdphoto7.wdp"/></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0.wdp"/><Relationship Id="rId7" Type="http://schemas.microsoft.com/office/2007/relationships/hdphoto" Target="../media/hdphoto11.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13.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4.png"/><Relationship Id="rId11" Type="http://schemas.microsoft.com/office/2007/relationships/hdphoto" Target="../media/hdphoto13.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12.wdp"/><Relationship Id="rId1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1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5.xml"/><Relationship Id="rId6" Type="http://schemas.microsoft.com/office/2007/relationships/hdphoto" Target="../media/hdphoto11.wdp"/><Relationship Id="rId11" Type="http://schemas.openxmlformats.org/officeDocument/2006/relationships/image" Target="../media/image7.png"/><Relationship Id="rId5" Type="http://schemas.openxmlformats.org/officeDocument/2006/relationships/image" Target="../media/image14.png"/><Relationship Id="rId15" Type="http://schemas.openxmlformats.org/officeDocument/2006/relationships/image" Target="../media/image9.png"/><Relationship Id="rId10" Type="http://schemas.microsoft.com/office/2007/relationships/hdphoto" Target="../media/hdphoto13.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16.png"/><Relationship Id="rId14" Type="http://schemas.microsoft.com/office/2007/relationships/hdphoto" Target="../media/hdphoto7.wdp"/></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21.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6.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21.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6.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0.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21.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6.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21.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6.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Tree>
    <p:extLst>
      <p:ext uri="{BB962C8B-B14F-4D97-AF65-F5344CB8AC3E}">
        <p14:creationId xmlns:p14="http://schemas.microsoft.com/office/powerpoint/2010/main" val="361344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4096163034"/>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6862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299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90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4790E-837F-74B5-8BF5-385EB4657B9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65DDCC1-B8CF-61AB-7D86-F78DF08004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3BD2970-DBDA-F184-B4BC-928428F9EEE5}"/>
              </a:ext>
            </a:extLst>
          </p:cNvPr>
          <p:cNvSpPr>
            <a:spLocks noGrp="1"/>
          </p:cNvSpPr>
          <p:nvPr>
            <p:ph type="dt" sz="half" idx="10"/>
          </p:nvPr>
        </p:nvSpPr>
        <p:spPr/>
        <p:txBody>
          <a:bodyPr/>
          <a:lstStyle/>
          <a:p>
            <a:fld id="{846F898D-0B73-4D65-86B2-E7CCC6649D78}" type="datetimeFigureOut">
              <a:rPr lang="en-GB" smtClean="0"/>
              <a:t>14/02/2025</a:t>
            </a:fld>
            <a:endParaRPr lang="en-GB"/>
          </a:p>
        </p:txBody>
      </p:sp>
      <p:sp>
        <p:nvSpPr>
          <p:cNvPr id="5" name="Footer Placeholder 4">
            <a:extLst>
              <a:ext uri="{FF2B5EF4-FFF2-40B4-BE49-F238E27FC236}">
                <a16:creationId xmlns:a16="http://schemas.microsoft.com/office/drawing/2014/main" id="{5147E25E-9055-74F2-ADCB-2C675F554D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F28622-EEC8-C2CB-9E1B-18B07687178A}"/>
              </a:ext>
            </a:extLst>
          </p:cNvPr>
          <p:cNvSpPr>
            <a:spLocks noGrp="1"/>
          </p:cNvSpPr>
          <p:nvPr>
            <p:ph type="sldNum" sz="quarter" idx="12"/>
          </p:nvPr>
        </p:nvSpPr>
        <p:spPr/>
        <p:txBody>
          <a:bodyPr/>
          <a:lstStyle/>
          <a:p>
            <a:fld id="{0713B6AE-C275-42FE-8D70-7561FD957DF7}" type="slidenum">
              <a:rPr lang="en-GB" smtClean="0"/>
              <a:t>‹#›</a:t>
            </a:fld>
            <a:endParaRPr lang="en-GB"/>
          </a:p>
        </p:txBody>
      </p:sp>
    </p:spTree>
    <p:extLst>
      <p:ext uri="{BB962C8B-B14F-4D97-AF65-F5344CB8AC3E}">
        <p14:creationId xmlns:p14="http://schemas.microsoft.com/office/powerpoint/2010/main" val="426675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olling Recall Question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3227575"/>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6" name="Text Placeholder 5"/>
          <p:cNvSpPr>
            <a:spLocks noGrp="1"/>
          </p:cNvSpPr>
          <p:nvPr>
            <p:ph type="body" sz="quarter" idx="10" hasCustomPrompt="1"/>
          </p:nvPr>
        </p:nvSpPr>
        <p:spPr>
          <a:xfrm>
            <a:off x="475130" y="1165414"/>
            <a:ext cx="5531970" cy="887227"/>
          </a:xfrm>
        </p:spPr>
        <p:txBody>
          <a:bodyPr>
            <a:normAutofit/>
          </a:bodyPr>
          <a:lstStyle>
            <a:lvl1pPr marL="0" indent="0">
              <a:buNone/>
              <a:defRPr sz="1625" baseline="0"/>
            </a:lvl1pPr>
          </a:lstStyle>
          <a:p>
            <a:pPr lvl="0"/>
            <a:r>
              <a:rPr lang="en-US" dirty="0"/>
              <a:t>Type question here</a:t>
            </a:r>
          </a:p>
        </p:txBody>
      </p:sp>
      <p:sp>
        <p:nvSpPr>
          <p:cNvPr id="52" name="Text Placeholder 5"/>
          <p:cNvSpPr>
            <a:spLocks noGrp="1"/>
          </p:cNvSpPr>
          <p:nvPr>
            <p:ph type="body" sz="quarter" idx="11" hasCustomPrompt="1"/>
          </p:nvPr>
        </p:nvSpPr>
        <p:spPr>
          <a:xfrm>
            <a:off x="475130" y="2145056"/>
            <a:ext cx="5531970" cy="887227"/>
          </a:xfrm>
        </p:spPr>
        <p:txBody>
          <a:bodyPr>
            <a:normAutofit/>
          </a:bodyPr>
          <a:lstStyle>
            <a:lvl1pPr marL="0" indent="0">
              <a:buNone/>
              <a:defRPr sz="1625"/>
            </a:lvl1pPr>
          </a:lstStyle>
          <a:p>
            <a:pPr lvl="0"/>
            <a:r>
              <a:rPr lang="en-US" dirty="0"/>
              <a:t>Type question here</a:t>
            </a:r>
          </a:p>
        </p:txBody>
      </p:sp>
      <p:sp>
        <p:nvSpPr>
          <p:cNvPr id="53" name="Text Placeholder 5"/>
          <p:cNvSpPr>
            <a:spLocks noGrp="1"/>
          </p:cNvSpPr>
          <p:nvPr>
            <p:ph type="body" sz="quarter" idx="12" hasCustomPrompt="1"/>
          </p:nvPr>
        </p:nvSpPr>
        <p:spPr>
          <a:xfrm>
            <a:off x="475130" y="3172545"/>
            <a:ext cx="5531970" cy="887227"/>
          </a:xfrm>
        </p:spPr>
        <p:txBody>
          <a:bodyPr>
            <a:normAutofit/>
          </a:bodyPr>
          <a:lstStyle>
            <a:lvl1pPr marL="0" indent="0">
              <a:buNone/>
              <a:defRPr sz="1625"/>
            </a:lvl1pPr>
          </a:lstStyle>
          <a:p>
            <a:pPr lvl="0"/>
            <a:r>
              <a:rPr lang="en-US" dirty="0"/>
              <a:t>Type question here</a:t>
            </a:r>
          </a:p>
        </p:txBody>
      </p:sp>
      <p:sp>
        <p:nvSpPr>
          <p:cNvPr id="54" name="Text Placeholder 5"/>
          <p:cNvSpPr>
            <a:spLocks noGrp="1"/>
          </p:cNvSpPr>
          <p:nvPr>
            <p:ph type="body" sz="quarter" idx="13" hasCustomPrompt="1"/>
          </p:nvPr>
        </p:nvSpPr>
        <p:spPr>
          <a:xfrm>
            <a:off x="475130" y="4152187"/>
            <a:ext cx="5531970" cy="887227"/>
          </a:xfrm>
        </p:spPr>
        <p:txBody>
          <a:bodyPr>
            <a:normAutofit/>
          </a:bodyPr>
          <a:lstStyle>
            <a:lvl1pPr marL="0" indent="0">
              <a:buNone/>
              <a:defRPr sz="1625"/>
            </a:lvl1pPr>
          </a:lstStyle>
          <a:p>
            <a:pPr lvl="0"/>
            <a:r>
              <a:rPr lang="en-US" dirty="0"/>
              <a:t>Type question here</a:t>
            </a:r>
          </a:p>
        </p:txBody>
      </p:sp>
      <p:sp>
        <p:nvSpPr>
          <p:cNvPr id="55" name="Text Placeholder 5"/>
          <p:cNvSpPr>
            <a:spLocks noGrp="1"/>
          </p:cNvSpPr>
          <p:nvPr>
            <p:ph type="body" sz="quarter" idx="14" hasCustomPrompt="1"/>
          </p:nvPr>
        </p:nvSpPr>
        <p:spPr>
          <a:xfrm>
            <a:off x="475129" y="5131829"/>
            <a:ext cx="5531970" cy="887227"/>
          </a:xfrm>
        </p:spPr>
        <p:txBody>
          <a:bodyPr>
            <a:normAutofit/>
          </a:bodyPr>
          <a:lstStyle>
            <a:lvl1pPr marL="0" indent="0">
              <a:buNone/>
              <a:defRPr sz="1625"/>
            </a:lvl1pPr>
          </a:lstStyle>
          <a:p>
            <a:pPr lvl="0"/>
            <a:r>
              <a:rPr lang="en-US" dirty="0"/>
              <a:t>Type question here</a:t>
            </a:r>
          </a:p>
        </p:txBody>
      </p:sp>
      <p:sp>
        <p:nvSpPr>
          <p:cNvPr id="56" name="Text Placeholder 5"/>
          <p:cNvSpPr>
            <a:spLocks noGrp="1"/>
          </p:cNvSpPr>
          <p:nvPr>
            <p:ph type="body" sz="quarter" idx="15" hasCustomPrompt="1"/>
          </p:nvPr>
        </p:nvSpPr>
        <p:spPr>
          <a:xfrm>
            <a:off x="6320864" y="1165414"/>
            <a:ext cx="5531970" cy="887227"/>
          </a:xfrm>
        </p:spPr>
        <p:txBody>
          <a:bodyPr>
            <a:normAutofit/>
          </a:bodyPr>
          <a:lstStyle>
            <a:lvl1pPr marL="0" indent="0">
              <a:buNone/>
              <a:defRPr sz="1625"/>
            </a:lvl1pPr>
          </a:lstStyle>
          <a:p>
            <a:pPr lvl="0"/>
            <a:r>
              <a:rPr lang="en-US" dirty="0"/>
              <a:t>Type question here</a:t>
            </a:r>
          </a:p>
        </p:txBody>
      </p:sp>
      <p:sp>
        <p:nvSpPr>
          <p:cNvPr id="57" name="Text Placeholder 5"/>
          <p:cNvSpPr>
            <a:spLocks noGrp="1"/>
          </p:cNvSpPr>
          <p:nvPr>
            <p:ph type="body" sz="quarter" idx="16" hasCustomPrompt="1"/>
          </p:nvPr>
        </p:nvSpPr>
        <p:spPr>
          <a:xfrm>
            <a:off x="6320864" y="2145056"/>
            <a:ext cx="5531970" cy="887227"/>
          </a:xfrm>
        </p:spPr>
        <p:txBody>
          <a:bodyPr>
            <a:normAutofit/>
          </a:bodyPr>
          <a:lstStyle>
            <a:lvl1pPr marL="0" indent="0">
              <a:buNone/>
              <a:defRPr sz="1625"/>
            </a:lvl1pPr>
          </a:lstStyle>
          <a:p>
            <a:pPr lvl="0"/>
            <a:r>
              <a:rPr lang="en-US" dirty="0"/>
              <a:t>Type question here</a:t>
            </a:r>
          </a:p>
        </p:txBody>
      </p:sp>
      <p:sp>
        <p:nvSpPr>
          <p:cNvPr id="58" name="Text Placeholder 5"/>
          <p:cNvSpPr>
            <a:spLocks noGrp="1"/>
          </p:cNvSpPr>
          <p:nvPr>
            <p:ph type="body" sz="quarter" idx="17" hasCustomPrompt="1"/>
          </p:nvPr>
        </p:nvSpPr>
        <p:spPr>
          <a:xfrm>
            <a:off x="6320864" y="3172545"/>
            <a:ext cx="5531970" cy="887227"/>
          </a:xfrm>
        </p:spPr>
        <p:txBody>
          <a:bodyPr>
            <a:normAutofit/>
          </a:bodyPr>
          <a:lstStyle>
            <a:lvl1pPr marL="0" indent="0">
              <a:buNone/>
              <a:defRPr sz="1625"/>
            </a:lvl1pPr>
          </a:lstStyle>
          <a:p>
            <a:pPr lvl="0"/>
            <a:r>
              <a:rPr lang="en-US" dirty="0"/>
              <a:t>Type question here</a:t>
            </a:r>
          </a:p>
        </p:txBody>
      </p:sp>
      <p:sp>
        <p:nvSpPr>
          <p:cNvPr id="59" name="Text Placeholder 5"/>
          <p:cNvSpPr>
            <a:spLocks noGrp="1"/>
          </p:cNvSpPr>
          <p:nvPr>
            <p:ph type="body" sz="quarter" idx="18" hasCustomPrompt="1"/>
          </p:nvPr>
        </p:nvSpPr>
        <p:spPr>
          <a:xfrm>
            <a:off x="6320864" y="4152187"/>
            <a:ext cx="5531970" cy="887227"/>
          </a:xfrm>
        </p:spPr>
        <p:txBody>
          <a:bodyPr>
            <a:normAutofit/>
          </a:bodyPr>
          <a:lstStyle>
            <a:lvl1pPr marL="0" indent="0">
              <a:buNone/>
              <a:defRPr sz="1625"/>
            </a:lvl1pPr>
          </a:lstStyle>
          <a:p>
            <a:pPr lvl="0"/>
            <a:r>
              <a:rPr lang="en-US" dirty="0"/>
              <a:t>Type question here</a:t>
            </a:r>
          </a:p>
        </p:txBody>
      </p:sp>
      <p:sp>
        <p:nvSpPr>
          <p:cNvPr id="60" name="Text Placeholder 5"/>
          <p:cNvSpPr>
            <a:spLocks noGrp="1"/>
          </p:cNvSpPr>
          <p:nvPr>
            <p:ph type="body" sz="quarter" idx="19" hasCustomPrompt="1"/>
          </p:nvPr>
        </p:nvSpPr>
        <p:spPr>
          <a:xfrm>
            <a:off x="6418728" y="5131829"/>
            <a:ext cx="5434105" cy="887227"/>
          </a:xfrm>
        </p:spPr>
        <p:txBody>
          <a:bodyPr>
            <a:normAutofit/>
          </a:bodyPr>
          <a:lstStyle>
            <a:lvl1pPr marL="0" indent="0">
              <a:buNone/>
              <a:defRPr sz="1625"/>
            </a:lvl1pPr>
          </a:lstStyle>
          <a:p>
            <a:pPr lvl="0"/>
            <a:r>
              <a:rPr lang="en-US" dirty="0"/>
              <a:t>Type question here</a:t>
            </a:r>
          </a:p>
        </p:txBody>
      </p:sp>
    </p:spTree>
    <p:extLst>
      <p:ext uri="{BB962C8B-B14F-4D97-AF65-F5344CB8AC3E}">
        <p14:creationId xmlns:p14="http://schemas.microsoft.com/office/powerpoint/2010/main" val="3448917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olling Recall Answer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65309336"/>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7" name="Text Placeholder 5"/>
          <p:cNvSpPr>
            <a:spLocks noGrp="1"/>
          </p:cNvSpPr>
          <p:nvPr>
            <p:ph type="body" sz="quarter" idx="10" hasCustomPrompt="1"/>
          </p:nvPr>
        </p:nvSpPr>
        <p:spPr>
          <a:xfrm>
            <a:off x="2142566" y="1165414"/>
            <a:ext cx="3864535" cy="887227"/>
          </a:xfrm>
        </p:spPr>
        <p:txBody>
          <a:bodyPr>
            <a:normAutofit/>
          </a:bodyPr>
          <a:lstStyle>
            <a:lvl1pPr marL="0" indent="0">
              <a:buNone/>
              <a:defRPr sz="1625"/>
            </a:lvl1pPr>
          </a:lstStyle>
          <a:p>
            <a:pPr lvl="0"/>
            <a:r>
              <a:rPr lang="en-US" dirty="0"/>
              <a:t>Type answer here</a:t>
            </a:r>
          </a:p>
        </p:txBody>
      </p:sp>
      <p:sp>
        <p:nvSpPr>
          <p:cNvPr id="8" name="Text Placeholder 5"/>
          <p:cNvSpPr>
            <a:spLocks noGrp="1"/>
          </p:cNvSpPr>
          <p:nvPr>
            <p:ph type="body" sz="quarter" idx="11" hasCustomPrompt="1"/>
          </p:nvPr>
        </p:nvSpPr>
        <p:spPr>
          <a:xfrm>
            <a:off x="2142566" y="2157473"/>
            <a:ext cx="3864535" cy="887227"/>
          </a:xfrm>
        </p:spPr>
        <p:txBody>
          <a:bodyPr>
            <a:normAutofit/>
          </a:bodyPr>
          <a:lstStyle>
            <a:lvl1pPr marL="0" indent="0">
              <a:buNone/>
              <a:defRPr sz="1625"/>
            </a:lvl1pPr>
          </a:lstStyle>
          <a:p>
            <a:pPr lvl="0"/>
            <a:r>
              <a:rPr lang="en-US" dirty="0"/>
              <a:t>Type answer here</a:t>
            </a:r>
          </a:p>
        </p:txBody>
      </p:sp>
      <p:sp>
        <p:nvSpPr>
          <p:cNvPr id="9" name="Text Placeholder 5"/>
          <p:cNvSpPr>
            <a:spLocks noGrp="1"/>
          </p:cNvSpPr>
          <p:nvPr>
            <p:ph type="body" sz="quarter" idx="12" hasCustomPrompt="1"/>
          </p:nvPr>
        </p:nvSpPr>
        <p:spPr>
          <a:xfrm>
            <a:off x="2142566" y="3134679"/>
            <a:ext cx="3864535" cy="887227"/>
          </a:xfrm>
        </p:spPr>
        <p:txBody>
          <a:bodyPr>
            <a:normAutofit/>
          </a:bodyPr>
          <a:lstStyle>
            <a:lvl1pPr marL="0" indent="0">
              <a:buNone/>
              <a:defRPr sz="1625"/>
            </a:lvl1pPr>
          </a:lstStyle>
          <a:p>
            <a:pPr lvl="0"/>
            <a:r>
              <a:rPr lang="en-US" dirty="0"/>
              <a:t>Type answer here</a:t>
            </a:r>
          </a:p>
        </p:txBody>
      </p:sp>
      <p:sp>
        <p:nvSpPr>
          <p:cNvPr id="10" name="Text Placeholder 5"/>
          <p:cNvSpPr>
            <a:spLocks noGrp="1"/>
          </p:cNvSpPr>
          <p:nvPr>
            <p:ph type="body" sz="quarter" idx="13" hasCustomPrompt="1"/>
          </p:nvPr>
        </p:nvSpPr>
        <p:spPr>
          <a:xfrm>
            <a:off x="2142565" y="4171727"/>
            <a:ext cx="3864535" cy="887227"/>
          </a:xfrm>
        </p:spPr>
        <p:txBody>
          <a:bodyPr>
            <a:normAutofit/>
          </a:bodyPr>
          <a:lstStyle>
            <a:lvl1pPr marL="0" indent="0">
              <a:buNone/>
              <a:defRPr sz="1625"/>
            </a:lvl1pPr>
          </a:lstStyle>
          <a:p>
            <a:pPr lvl="0"/>
            <a:r>
              <a:rPr lang="en-US" dirty="0"/>
              <a:t>Type answer here</a:t>
            </a:r>
          </a:p>
        </p:txBody>
      </p:sp>
      <p:sp>
        <p:nvSpPr>
          <p:cNvPr id="11" name="Text Placeholder 5"/>
          <p:cNvSpPr>
            <a:spLocks noGrp="1"/>
          </p:cNvSpPr>
          <p:nvPr>
            <p:ph type="body" sz="quarter" idx="14" hasCustomPrompt="1"/>
          </p:nvPr>
        </p:nvSpPr>
        <p:spPr>
          <a:xfrm>
            <a:off x="2142565" y="5163786"/>
            <a:ext cx="3864535" cy="887227"/>
          </a:xfrm>
        </p:spPr>
        <p:txBody>
          <a:bodyPr>
            <a:normAutofit/>
          </a:bodyPr>
          <a:lstStyle>
            <a:lvl1pPr marL="0" indent="0">
              <a:buNone/>
              <a:defRPr sz="1625"/>
            </a:lvl1pPr>
          </a:lstStyle>
          <a:p>
            <a:pPr lvl="0"/>
            <a:r>
              <a:rPr lang="en-US" dirty="0"/>
              <a:t>Type answer here</a:t>
            </a:r>
          </a:p>
        </p:txBody>
      </p:sp>
      <p:sp>
        <p:nvSpPr>
          <p:cNvPr id="12" name="Text Placeholder 5"/>
          <p:cNvSpPr>
            <a:spLocks noGrp="1"/>
          </p:cNvSpPr>
          <p:nvPr>
            <p:ph type="body" sz="quarter" idx="15" hasCustomPrompt="1"/>
          </p:nvPr>
        </p:nvSpPr>
        <p:spPr>
          <a:xfrm>
            <a:off x="8040594" y="1165414"/>
            <a:ext cx="3864535" cy="887227"/>
          </a:xfrm>
        </p:spPr>
        <p:txBody>
          <a:bodyPr>
            <a:normAutofit/>
          </a:bodyPr>
          <a:lstStyle>
            <a:lvl1pPr marL="0" indent="0">
              <a:buNone/>
              <a:defRPr sz="1625"/>
            </a:lvl1pPr>
          </a:lstStyle>
          <a:p>
            <a:pPr lvl="0"/>
            <a:r>
              <a:rPr lang="en-US" dirty="0"/>
              <a:t>Type answer here</a:t>
            </a:r>
          </a:p>
        </p:txBody>
      </p:sp>
      <p:sp>
        <p:nvSpPr>
          <p:cNvPr id="13" name="Text Placeholder 5"/>
          <p:cNvSpPr>
            <a:spLocks noGrp="1"/>
          </p:cNvSpPr>
          <p:nvPr>
            <p:ph type="body" sz="quarter" idx="16" hasCustomPrompt="1"/>
          </p:nvPr>
        </p:nvSpPr>
        <p:spPr>
          <a:xfrm>
            <a:off x="8040594" y="2157473"/>
            <a:ext cx="3864535" cy="887227"/>
          </a:xfrm>
        </p:spPr>
        <p:txBody>
          <a:bodyPr>
            <a:normAutofit/>
          </a:bodyPr>
          <a:lstStyle>
            <a:lvl1pPr marL="0" indent="0">
              <a:buNone/>
              <a:defRPr sz="1625"/>
            </a:lvl1pPr>
          </a:lstStyle>
          <a:p>
            <a:pPr lvl="0"/>
            <a:r>
              <a:rPr lang="en-US" dirty="0"/>
              <a:t>Type answer here</a:t>
            </a:r>
          </a:p>
        </p:txBody>
      </p:sp>
      <p:sp>
        <p:nvSpPr>
          <p:cNvPr id="14" name="Text Placeholder 5"/>
          <p:cNvSpPr>
            <a:spLocks noGrp="1"/>
          </p:cNvSpPr>
          <p:nvPr>
            <p:ph type="body" sz="quarter" idx="17" hasCustomPrompt="1"/>
          </p:nvPr>
        </p:nvSpPr>
        <p:spPr>
          <a:xfrm>
            <a:off x="8040593" y="3134679"/>
            <a:ext cx="3864535" cy="887227"/>
          </a:xfrm>
        </p:spPr>
        <p:txBody>
          <a:bodyPr>
            <a:normAutofit/>
          </a:bodyPr>
          <a:lstStyle>
            <a:lvl1pPr marL="0" indent="0">
              <a:buNone/>
              <a:defRPr sz="1625"/>
            </a:lvl1pPr>
          </a:lstStyle>
          <a:p>
            <a:pPr lvl="0"/>
            <a:r>
              <a:rPr lang="en-US" dirty="0"/>
              <a:t>Type answer here</a:t>
            </a:r>
          </a:p>
        </p:txBody>
      </p:sp>
      <p:sp>
        <p:nvSpPr>
          <p:cNvPr id="15" name="Text Placeholder 5"/>
          <p:cNvSpPr>
            <a:spLocks noGrp="1"/>
          </p:cNvSpPr>
          <p:nvPr>
            <p:ph type="body" sz="quarter" idx="18" hasCustomPrompt="1"/>
          </p:nvPr>
        </p:nvSpPr>
        <p:spPr>
          <a:xfrm>
            <a:off x="8040592" y="4171727"/>
            <a:ext cx="3864535" cy="887227"/>
          </a:xfrm>
        </p:spPr>
        <p:txBody>
          <a:bodyPr>
            <a:normAutofit/>
          </a:bodyPr>
          <a:lstStyle>
            <a:lvl1pPr marL="0" indent="0">
              <a:buNone/>
              <a:defRPr sz="1625"/>
            </a:lvl1pPr>
          </a:lstStyle>
          <a:p>
            <a:pPr lvl="0"/>
            <a:r>
              <a:rPr lang="en-US" dirty="0"/>
              <a:t>Type answer here</a:t>
            </a:r>
          </a:p>
        </p:txBody>
      </p:sp>
      <p:sp>
        <p:nvSpPr>
          <p:cNvPr id="16" name="Text Placeholder 5"/>
          <p:cNvSpPr>
            <a:spLocks noGrp="1"/>
          </p:cNvSpPr>
          <p:nvPr>
            <p:ph type="body" sz="quarter" idx="19" hasCustomPrompt="1"/>
          </p:nvPr>
        </p:nvSpPr>
        <p:spPr>
          <a:xfrm>
            <a:off x="8040592" y="5163786"/>
            <a:ext cx="3864535" cy="887227"/>
          </a:xfrm>
        </p:spPr>
        <p:txBody>
          <a:bodyPr>
            <a:normAutofit/>
          </a:bodyPr>
          <a:lstStyle>
            <a:lvl1pPr marL="0" indent="0">
              <a:buNone/>
              <a:defRPr sz="1625"/>
            </a:lvl1pPr>
          </a:lstStyle>
          <a:p>
            <a:pPr lvl="0"/>
            <a:r>
              <a:rPr lang="en-US" dirty="0"/>
              <a:t>Type answer here</a:t>
            </a:r>
          </a:p>
        </p:txBody>
      </p:sp>
      <p:sp>
        <p:nvSpPr>
          <p:cNvPr id="17" name="Text Placeholder 5"/>
          <p:cNvSpPr>
            <a:spLocks noGrp="1"/>
          </p:cNvSpPr>
          <p:nvPr>
            <p:ph type="body" sz="quarter" idx="20" hasCustomPrompt="1"/>
          </p:nvPr>
        </p:nvSpPr>
        <p:spPr>
          <a:xfrm>
            <a:off x="457202" y="1165414"/>
            <a:ext cx="1523999" cy="887227"/>
          </a:xfrm>
        </p:spPr>
        <p:txBody>
          <a:bodyPr>
            <a:normAutofit/>
          </a:bodyPr>
          <a:lstStyle>
            <a:lvl1pPr marL="0" indent="0">
              <a:buNone/>
              <a:defRPr sz="1300"/>
            </a:lvl1pPr>
          </a:lstStyle>
          <a:p>
            <a:pPr lvl="0"/>
            <a:r>
              <a:rPr lang="en-US" dirty="0"/>
              <a:t>Type question keyword here</a:t>
            </a:r>
          </a:p>
        </p:txBody>
      </p:sp>
      <p:sp>
        <p:nvSpPr>
          <p:cNvPr id="18" name="Text Placeholder 5"/>
          <p:cNvSpPr>
            <a:spLocks noGrp="1"/>
          </p:cNvSpPr>
          <p:nvPr>
            <p:ph type="body" sz="quarter" idx="21" hasCustomPrompt="1"/>
          </p:nvPr>
        </p:nvSpPr>
        <p:spPr>
          <a:xfrm>
            <a:off x="457202" y="2157473"/>
            <a:ext cx="1523999" cy="887227"/>
          </a:xfrm>
        </p:spPr>
        <p:txBody>
          <a:bodyPr>
            <a:normAutofit/>
          </a:bodyPr>
          <a:lstStyle>
            <a:lvl1pPr marL="0" indent="0">
              <a:buNone/>
              <a:defRPr sz="1300"/>
            </a:lvl1pPr>
          </a:lstStyle>
          <a:p>
            <a:pPr lvl="0"/>
            <a:r>
              <a:rPr lang="en-US" dirty="0"/>
              <a:t>Type question Keyword here</a:t>
            </a:r>
          </a:p>
        </p:txBody>
      </p:sp>
      <p:sp>
        <p:nvSpPr>
          <p:cNvPr id="19" name="Text Placeholder 5"/>
          <p:cNvSpPr>
            <a:spLocks noGrp="1"/>
          </p:cNvSpPr>
          <p:nvPr>
            <p:ph type="body" sz="quarter" idx="22" hasCustomPrompt="1"/>
          </p:nvPr>
        </p:nvSpPr>
        <p:spPr>
          <a:xfrm>
            <a:off x="457202" y="3134679"/>
            <a:ext cx="1523999" cy="887227"/>
          </a:xfrm>
        </p:spPr>
        <p:txBody>
          <a:bodyPr>
            <a:normAutofit/>
          </a:bodyPr>
          <a:lstStyle>
            <a:lvl1pPr marL="0" indent="0">
              <a:buNone/>
              <a:defRPr sz="1300"/>
            </a:lvl1pPr>
          </a:lstStyle>
          <a:p>
            <a:pPr lvl="0"/>
            <a:r>
              <a:rPr lang="en-US" dirty="0"/>
              <a:t>Type question Keyword here</a:t>
            </a:r>
          </a:p>
        </p:txBody>
      </p:sp>
      <p:sp>
        <p:nvSpPr>
          <p:cNvPr id="20" name="Text Placeholder 5"/>
          <p:cNvSpPr>
            <a:spLocks noGrp="1"/>
          </p:cNvSpPr>
          <p:nvPr>
            <p:ph type="body" sz="quarter" idx="23" hasCustomPrompt="1"/>
          </p:nvPr>
        </p:nvSpPr>
        <p:spPr>
          <a:xfrm>
            <a:off x="457201" y="4171727"/>
            <a:ext cx="1523999" cy="887227"/>
          </a:xfrm>
        </p:spPr>
        <p:txBody>
          <a:bodyPr>
            <a:normAutofit/>
          </a:bodyPr>
          <a:lstStyle>
            <a:lvl1pPr marL="0" indent="0">
              <a:buNone/>
              <a:defRPr sz="1300"/>
            </a:lvl1pPr>
          </a:lstStyle>
          <a:p>
            <a:pPr lvl="0"/>
            <a:r>
              <a:rPr lang="en-US" dirty="0"/>
              <a:t>Type question Keyword here</a:t>
            </a:r>
          </a:p>
        </p:txBody>
      </p:sp>
      <p:sp>
        <p:nvSpPr>
          <p:cNvPr id="21" name="Text Placeholder 5"/>
          <p:cNvSpPr>
            <a:spLocks noGrp="1"/>
          </p:cNvSpPr>
          <p:nvPr>
            <p:ph type="body" sz="quarter" idx="24" hasCustomPrompt="1"/>
          </p:nvPr>
        </p:nvSpPr>
        <p:spPr>
          <a:xfrm>
            <a:off x="457201" y="5163786"/>
            <a:ext cx="1523999" cy="887227"/>
          </a:xfrm>
        </p:spPr>
        <p:txBody>
          <a:bodyPr>
            <a:normAutofit/>
          </a:bodyPr>
          <a:lstStyle>
            <a:lvl1pPr marL="0" indent="0">
              <a:buNone/>
              <a:defRPr sz="1300"/>
            </a:lvl1pPr>
          </a:lstStyle>
          <a:p>
            <a:pPr lvl="0"/>
            <a:r>
              <a:rPr lang="en-US" dirty="0"/>
              <a:t>Type question Keyword here</a:t>
            </a:r>
          </a:p>
        </p:txBody>
      </p:sp>
      <p:sp>
        <p:nvSpPr>
          <p:cNvPr id="22" name="Text Placeholder 5"/>
          <p:cNvSpPr>
            <a:spLocks noGrp="1"/>
          </p:cNvSpPr>
          <p:nvPr>
            <p:ph type="body" sz="quarter" idx="25" hasCustomPrompt="1"/>
          </p:nvPr>
        </p:nvSpPr>
        <p:spPr>
          <a:xfrm>
            <a:off x="6338050" y="1165414"/>
            <a:ext cx="1523999" cy="887227"/>
          </a:xfrm>
        </p:spPr>
        <p:txBody>
          <a:bodyPr>
            <a:normAutofit/>
          </a:bodyPr>
          <a:lstStyle>
            <a:lvl1pPr marL="0" indent="0">
              <a:buNone/>
              <a:defRPr sz="1300"/>
            </a:lvl1pPr>
          </a:lstStyle>
          <a:p>
            <a:pPr lvl="0"/>
            <a:r>
              <a:rPr lang="en-US" dirty="0"/>
              <a:t>Type question Keyword here</a:t>
            </a:r>
          </a:p>
        </p:txBody>
      </p:sp>
      <p:sp>
        <p:nvSpPr>
          <p:cNvPr id="23" name="Text Placeholder 5"/>
          <p:cNvSpPr>
            <a:spLocks noGrp="1"/>
          </p:cNvSpPr>
          <p:nvPr>
            <p:ph type="body" sz="quarter" idx="26" hasCustomPrompt="1"/>
          </p:nvPr>
        </p:nvSpPr>
        <p:spPr>
          <a:xfrm>
            <a:off x="6338050" y="2157473"/>
            <a:ext cx="1523999" cy="887227"/>
          </a:xfrm>
        </p:spPr>
        <p:txBody>
          <a:bodyPr>
            <a:normAutofit/>
          </a:bodyPr>
          <a:lstStyle>
            <a:lvl1pPr marL="0" indent="0">
              <a:buNone/>
              <a:defRPr sz="1300"/>
            </a:lvl1pPr>
          </a:lstStyle>
          <a:p>
            <a:pPr lvl="0"/>
            <a:r>
              <a:rPr lang="en-US" dirty="0"/>
              <a:t>Type question Keyword here</a:t>
            </a:r>
          </a:p>
        </p:txBody>
      </p:sp>
      <p:sp>
        <p:nvSpPr>
          <p:cNvPr id="24" name="Text Placeholder 5"/>
          <p:cNvSpPr>
            <a:spLocks noGrp="1"/>
          </p:cNvSpPr>
          <p:nvPr>
            <p:ph type="body" sz="quarter" idx="27" hasCustomPrompt="1"/>
          </p:nvPr>
        </p:nvSpPr>
        <p:spPr>
          <a:xfrm>
            <a:off x="6338048" y="3134679"/>
            <a:ext cx="1523999" cy="887227"/>
          </a:xfrm>
        </p:spPr>
        <p:txBody>
          <a:bodyPr>
            <a:normAutofit/>
          </a:bodyPr>
          <a:lstStyle>
            <a:lvl1pPr marL="0" indent="0">
              <a:buNone/>
              <a:defRPr sz="1300"/>
            </a:lvl1pPr>
          </a:lstStyle>
          <a:p>
            <a:pPr lvl="0"/>
            <a:r>
              <a:rPr lang="en-US" dirty="0"/>
              <a:t>Type question Keyword here</a:t>
            </a:r>
          </a:p>
        </p:txBody>
      </p:sp>
      <p:sp>
        <p:nvSpPr>
          <p:cNvPr id="25" name="Text Placeholder 5"/>
          <p:cNvSpPr>
            <a:spLocks noGrp="1"/>
          </p:cNvSpPr>
          <p:nvPr>
            <p:ph type="body" sz="quarter" idx="28" hasCustomPrompt="1"/>
          </p:nvPr>
        </p:nvSpPr>
        <p:spPr>
          <a:xfrm>
            <a:off x="6338047" y="4171727"/>
            <a:ext cx="1523999" cy="887227"/>
          </a:xfrm>
        </p:spPr>
        <p:txBody>
          <a:bodyPr>
            <a:normAutofit/>
          </a:bodyPr>
          <a:lstStyle>
            <a:lvl1pPr marL="0" indent="0">
              <a:buNone/>
              <a:defRPr sz="1300"/>
            </a:lvl1pPr>
          </a:lstStyle>
          <a:p>
            <a:pPr lvl="0"/>
            <a:r>
              <a:rPr lang="en-US" dirty="0"/>
              <a:t>Type question Keyword here</a:t>
            </a:r>
          </a:p>
        </p:txBody>
      </p:sp>
      <p:sp>
        <p:nvSpPr>
          <p:cNvPr id="26" name="Text Placeholder 5"/>
          <p:cNvSpPr>
            <a:spLocks noGrp="1"/>
          </p:cNvSpPr>
          <p:nvPr>
            <p:ph type="body" sz="quarter" idx="29" hasCustomPrompt="1"/>
          </p:nvPr>
        </p:nvSpPr>
        <p:spPr>
          <a:xfrm>
            <a:off x="6338047" y="5163786"/>
            <a:ext cx="1523999" cy="887227"/>
          </a:xfrm>
        </p:spPr>
        <p:txBody>
          <a:bodyPr>
            <a:normAutofit/>
          </a:bodyPr>
          <a:lstStyle>
            <a:lvl1pPr marL="0" indent="0">
              <a:buNone/>
              <a:defRPr sz="1300"/>
            </a:lvl1pPr>
          </a:lstStyle>
          <a:p>
            <a:pPr lvl="0"/>
            <a:r>
              <a:rPr lang="en-US" dirty="0"/>
              <a:t>Type question Keyword here</a:t>
            </a:r>
          </a:p>
        </p:txBody>
      </p:sp>
    </p:spTree>
    <p:extLst>
      <p:ext uri="{BB962C8B-B14F-4D97-AF65-F5344CB8AC3E}">
        <p14:creationId xmlns:p14="http://schemas.microsoft.com/office/powerpoint/2010/main" val="2574635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Revision Lesson">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REVISE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PRACTICE</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CHECK</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93603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391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ALT Lesson Structure">
    <p:spTree>
      <p:nvGrpSpPr>
        <p:cNvPr id="1" name=""/>
        <p:cNvGrpSpPr/>
        <p:nvPr/>
      </p:nvGrpSpPr>
      <p:grpSpPr>
        <a:xfrm>
          <a:off x="0" y="0"/>
          <a:ext cx="0" cy="0"/>
          <a:chOff x="0" y="0"/>
          <a:chExt cx="0" cy="0"/>
        </a:xfrm>
      </p:grpSpPr>
      <p:sp>
        <p:nvSpPr>
          <p:cNvPr id="20" name="TextBox 19"/>
          <p:cNvSpPr txBox="1"/>
          <p:nvPr/>
        </p:nvSpPr>
        <p:spPr>
          <a:xfrm>
            <a:off x="3371396" y="496540"/>
            <a:ext cx="2446670" cy="593752"/>
          </a:xfrm>
          <a:prstGeom prst="rect">
            <a:avLst/>
          </a:prstGeom>
          <a:solidFill>
            <a:srgbClr val="DAE3F3"/>
          </a:solid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Clear instruction and modelling</a:t>
            </a:r>
          </a:p>
          <a:p>
            <a:pPr marL="0" indent="0" algn="ctr">
              <a:spcAft>
                <a:spcPts val="244"/>
              </a:spcAft>
              <a:buFont typeface="Arial" panose="020B0604020202020204" pitchFamily="34" charset="0"/>
              <a:buNone/>
            </a:pPr>
            <a:r>
              <a:rPr lang="en-GB" sz="975" dirty="0">
                <a:solidFill>
                  <a:srgbClr val="0B5196"/>
                </a:solidFill>
                <a:latin typeface="+mn-lt"/>
              </a:rPr>
              <a:t>Model Reading Strategies </a:t>
            </a:r>
          </a:p>
          <a:p>
            <a:pPr marL="0" indent="0" algn="ctr">
              <a:spcAft>
                <a:spcPts val="244"/>
              </a:spcAft>
              <a:buFont typeface="Arial" panose="020B0604020202020204" pitchFamily="34" charset="0"/>
              <a:buNone/>
            </a:pPr>
            <a:r>
              <a:rPr lang="en-GB" sz="975" dirty="0">
                <a:solidFill>
                  <a:srgbClr val="0B5196"/>
                </a:solidFill>
                <a:latin typeface="+mn-lt"/>
              </a:rPr>
              <a:t>Use Knowledge Organiser</a:t>
            </a:r>
          </a:p>
        </p:txBody>
      </p:sp>
      <p:sp>
        <p:nvSpPr>
          <p:cNvPr id="19" name="TextBox 18"/>
          <p:cNvSpPr txBox="1"/>
          <p:nvPr/>
        </p:nvSpPr>
        <p:spPr>
          <a:xfrm>
            <a:off x="9052208" y="488379"/>
            <a:ext cx="2688823" cy="593752"/>
          </a:xfrm>
          <a:prstGeom prst="rect">
            <a:avLst/>
          </a:prstGeom>
          <a:solidFill>
            <a:srgbClr val="DAE3F3"/>
          </a:solid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Remove scaffolding when</a:t>
            </a:r>
            <a:r>
              <a:rPr lang="en-GB" sz="975" baseline="0" dirty="0">
                <a:solidFill>
                  <a:srgbClr val="0B5196"/>
                </a:solidFill>
                <a:latin typeface="+mn-lt"/>
              </a:rPr>
              <a:t> appropriate</a:t>
            </a:r>
            <a:endParaRPr lang="en-GB" sz="975" dirty="0">
              <a:solidFill>
                <a:srgbClr val="0B5196"/>
              </a:solidFill>
              <a:latin typeface="+mn-lt"/>
            </a:endParaRPr>
          </a:p>
          <a:p>
            <a:pPr marL="0" indent="0" algn="ctr">
              <a:spcAft>
                <a:spcPts val="244"/>
              </a:spcAft>
              <a:buFont typeface="Arial" panose="020B0604020202020204" pitchFamily="34" charset="0"/>
              <a:buNone/>
            </a:pPr>
            <a:r>
              <a:rPr lang="en-GB" sz="975" dirty="0">
                <a:solidFill>
                  <a:srgbClr val="0B5196"/>
                </a:solidFill>
                <a:latin typeface="+mn-lt"/>
              </a:rPr>
              <a:t>Connect with existing knowledge</a:t>
            </a:r>
          </a:p>
          <a:p>
            <a:pPr marL="0" indent="0" algn="ctr">
              <a:spcAft>
                <a:spcPts val="244"/>
              </a:spcAft>
              <a:buFont typeface="Arial" panose="020B0604020202020204" pitchFamily="34" charset="0"/>
              <a:buNone/>
            </a:pPr>
            <a:r>
              <a:rPr lang="en-GB" sz="975" dirty="0">
                <a:solidFill>
                  <a:srgbClr val="0B5196"/>
                </a:solidFill>
                <a:latin typeface="+mn-lt"/>
              </a:rPr>
              <a:t>Capture in writing or performance</a:t>
            </a:r>
          </a:p>
        </p:txBody>
      </p:sp>
      <p:sp>
        <p:nvSpPr>
          <p:cNvPr id="11" name="Pentagon 10"/>
          <p:cNvSpPr/>
          <p:nvPr/>
        </p:nvSpPr>
        <p:spPr>
          <a:xfrm>
            <a:off x="169863" y="130892"/>
            <a:ext cx="2988000" cy="358139"/>
          </a:xfrm>
          <a:prstGeom prst="homePlate">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3061553"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963055"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860464"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7" name="TextBox 16"/>
          <p:cNvSpPr txBox="1"/>
          <p:nvPr/>
        </p:nvSpPr>
        <p:spPr>
          <a:xfrm>
            <a:off x="258329" y="475131"/>
            <a:ext cx="2666487" cy="593752"/>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Space recent and long term knowledge </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Misconceptions from Track &amp; Transfer</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Connect to KO &amp; home learning</a:t>
            </a:r>
          </a:p>
        </p:txBody>
      </p:sp>
      <p:sp>
        <p:nvSpPr>
          <p:cNvPr id="21" name="TextBox 20"/>
          <p:cNvSpPr txBox="1"/>
          <p:nvPr/>
        </p:nvSpPr>
        <p:spPr>
          <a:xfrm>
            <a:off x="6291539" y="496542"/>
            <a:ext cx="2494946" cy="593752"/>
          </a:xfrm>
          <a:prstGeom prst="rect">
            <a:avLst/>
          </a:prstGeom>
          <a:no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Add scaffolding where required</a:t>
            </a:r>
          </a:p>
          <a:p>
            <a:pPr marL="0" indent="0" algn="ctr">
              <a:spcAft>
                <a:spcPts val="244"/>
              </a:spcAft>
              <a:buFont typeface="Arial" panose="020B0604020202020204" pitchFamily="34" charset="0"/>
              <a:buNone/>
            </a:pPr>
            <a:r>
              <a:rPr lang="en-GB" sz="975" dirty="0">
                <a:solidFill>
                  <a:srgbClr val="0B5196"/>
                </a:solidFill>
                <a:latin typeface="+mn-lt"/>
              </a:rPr>
              <a:t>Use whiteboards &amp; visualisers</a:t>
            </a:r>
          </a:p>
          <a:p>
            <a:pPr marL="0" indent="0" algn="ctr">
              <a:spcAft>
                <a:spcPts val="244"/>
              </a:spcAft>
              <a:buFont typeface="Arial" panose="020B0604020202020204" pitchFamily="34" charset="0"/>
              <a:buNone/>
            </a:pPr>
            <a:r>
              <a:rPr lang="en-GB" sz="975" dirty="0">
                <a:solidFill>
                  <a:srgbClr val="0B5196"/>
                </a:solidFill>
                <a:latin typeface="+mn-lt"/>
              </a:rPr>
              <a:t>Make thinking visible </a:t>
            </a:r>
          </a:p>
        </p:txBody>
      </p:sp>
      <p:sp>
        <p:nvSpPr>
          <p:cNvPr id="25" name="Donut 24"/>
          <p:cNvSpPr/>
          <p:nvPr/>
        </p:nvSpPr>
        <p:spPr>
          <a:xfrm>
            <a:off x="2412025" y="2254578"/>
            <a:ext cx="3132000" cy="3132000"/>
          </a:xfrm>
          <a:prstGeom prst="donut">
            <a:avLst>
              <a:gd name="adj" fmla="val 1922"/>
            </a:avLst>
          </a:prstGeom>
          <a:no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26" name="Chevron 25"/>
          <p:cNvSpPr/>
          <p:nvPr/>
        </p:nvSpPr>
        <p:spPr>
          <a:xfrm>
            <a:off x="3161380" y="5086282"/>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PRACTISE</a:t>
            </a:r>
          </a:p>
        </p:txBody>
      </p:sp>
      <p:sp>
        <p:nvSpPr>
          <p:cNvPr id="27" name="Chevron 26"/>
          <p:cNvSpPr/>
          <p:nvPr/>
        </p:nvSpPr>
        <p:spPr>
          <a:xfrm>
            <a:off x="3171006" y="2199660"/>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RETRIEVE</a:t>
            </a:r>
          </a:p>
        </p:txBody>
      </p:sp>
      <p:sp>
        <p:nvSpPr>
          <p:cNvPr id="28" name="Chevron 27"/>
          <p:cNvSpPr/>
          <p:nvPr/>
        </p:nvSpPr>
        <p:spPr>
          <a:xfrm>
            <a:off x="5344231"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INSTRUCT</a:t>
            </a:r>
          </a:p>
        </p:txBody>
      </p:sp>
      <p:sp>
        <p:nvSpPr>
          <p:cNvPr id="29" name="Chevron 28"/>
          <p:cNvSpPr/>
          <p:nvPr/>
        </p:nvSpPr>
        <p:spPr>
          <a:xfrm>
            <a:off x="950178"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SECURE</a:t>
            </a:r>
          </a:p>
        </p:txBody>
      </p:sp>
      <p:cxnSp>
        <p:nvCxnSpPr>
          <p:cNvPr id="30" name="Straight Connector 29"/>
          <p:cNvCxnSpPr/>
          <p:nvPr/>
        </p:nvCxnSpPr>
        <p:spPr>
          <a:xfrm flipV="1">
            <a:off x="5736091" y="505292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a:endCxn id="8" idx="4"/>
          </p:cNvCxnSpPr>
          <p:nvPr/>
        </p:nvCxnSpPr>
        <p:spPr>
          <a:xfrm flipH="1" flipV="1">
            <a:off x="3969255" y="4648580"/>
            <a:ext cx="0" cy="4377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p:cNvSpPr txBox="1"/>
          <p:nvPr/>
        </p:nvSpPr>
        <p:spPr>
          <a:xfrm>
            <a:off x="5774044" y="4215442"/>
            <a:ext cx="2255108"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Hinge Point Questions</a:t>
            </a:r>
          </a:p>
          <a:p>
            <a:pPr marL="0" indent="0" algn="l">
              <a:spcAft>
                <a:spcPts val="244"/>
              </a:spcAft>
              <a:buFont typeface="Arial" panose="020B0604020202020204" pitchFamily="34" charset="0"/>
              <a:buNone/>
            </a:pPr>
            <a:r>
              <a:rPr lang="en-GB" sz="894" baseline="0" dirty="0">
                <a:solidFill>
                  <a:srgbClr val="0B5196"/>
                </a:solidFill>
                <a:latin typeface="+mn-lt"/>
              </a:rPr>
              <a:t>Know whether to move forward into practice, or give more instruction</a:t>
            </a:r>
            <a:endParaRPr lang="en-GB" sz="894" dirty="0">
              <a:solidFill>
                <a:srgbClr val="0B5196"/>
              </a:solidFill>
              <a:latin typeface="+mn-lt"/>
            </a:endParaRPr>
          </a:p>
        </p:txBody>
      </p:sp>
      <p:cxnSp>
        <p:nvCxnSpPr>
          <p:cNvPr id="33" name="Straight Connector 32"/>
          <p:cNvCxnSpPr/>
          <p:nvPr/>
        </p:nvCxnSpPr>
        <p:spPr>
          <a:xfrm>
            <a:off x="5704292" y="2747693"/>
            <a:ext cx="141988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H="1">
            <a:off x="5371477" y="2747693"/>
            <a:ext cx="332814" cy="28961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5725072" y="2073045"/>
            <a:ext cx="1743890"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Show Me</a:t>
            </a:r>
          </a:p>
          <a:p>
            <a:pPr marL="0" indent="0" algn="l">
              <a:spcAft>
                <a:spcPts val="244"/>
              </a:spcAft>
              <a:buFont typeface="Arial" panose="020B0604020202020204" pitchFamily="34" charset="0"/>
              <a:buNone/>
            </a:pPr>
            <a:r>
              <a:rPr lang="en-GB" sz="894" baseline="0" dirty="0">
                <a:solidFill>
                  <a:srgbClr val="0B5196"/>
                </a:solidFill>
                <a:latin typeface="+mn-lt"/>
              </a:rPr>
              <a:t>All the pupils must show their retrieval work </a:t>
            </a:r>
            <a:endParaRPr lang="en-GB" sz="894" dirty="0">
              <a:solidFill>
                <a:srgbClr val="0B5196"/>
              </a:solidFill>
              <a:latin typeface="+mn-lt"/>
            </a:endParaRPr>
          </a:p>
        </p:txBody>
      </p:sp>
      <p:cxnSp>
        <p:nvCxnSpPr>
          <p:cNvPr id="36" name="Straight Connector 35"/>
          <p:cNvCxnSpPr/>
          <p:nvPr/>
        </p:nvCxnSpPr>
        <p:spPr>
          <a:xfrm flipV="1">
            <a:off x="409512" y="514734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V="1">
            <a:off x="2263528" y="4687227"/>
            <a:ext cx="426679" cy="43741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76603" y="2766313"/>
            <a:ext cx="1590529" cy="17606"/>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flipV="1">
            <a:off x="2141885" y="2778893"/>
            <a:ext cx="420715" cy="30958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p:cNvSpPr txBox="1"/>
          <p:nvPr/>
        </p:nvSpPr>
        <p:spPr>
          <a:xfrm>
            <a:off x="173262" y="4440592"/>
            <a:ext cx="1996998"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Live Marking</a:t>
            </a:r>
          </a:p>
          <a:p>
            <a:pPr marL="0" indent="0" algn="r">
              <a:spcAft>
                <a:spcPts val="244"/>
              </a:spcAft>
              <a:buFont typeface="Arial" panose="020B0604020202020204" pitchFamily="34" charset="0"/>
              <a:buNone/>
            </a:pPr>
            <a:r>
              <a:rPr lang="en-GB" sz="894" baseline="0" dirty="0">
                <a:solidFill>
                  <a:srgbClr val="0B5196"/>
                </a:solidFill>
                <a:latin typeface="+mn-lt"/>
              </a:rPr>
              <a:t>Circulate the room to find and solve problems as they happen</a:t>
            </a:r>
            <a:endParaRPr lang="en-GB" sz="894" dirty="0">
              <a:solidFill>
                <a:srgbClr val="0B5196"/>
              </a:solidFill>
              <a:latin typeface="+mn-lt"/>
            </a:endParaRPr>
          </a:p>
        </p:txBody>
      </p:sp>
      <p:sp>
        <p:nvSpPr>
          <p:cNvPr id="41" name="TextBox 40"/>
          <p:cNvSpPr txBox="1"/>
          <p:nvPr/>
        </p:nvSpPr>
        <p:spPr>
          <a:xfrm>
            <a:off x="173262" y="2110043"/>
            <a:ext cx="2057719"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Track &amp; Transfer</a:t>
            </a:r>
          </a:p>
          <a:p>
            <a:pPr marL="0" indent="0" algn="r">
              <a:spcAft>
                <a:spcPts val="244"/>
              </a:spcAft>
              <a:buFont typeface="Arial" panose="020B0604020202020204" pitchFamily="34" charset="0"/>
              <a:buNone/>
            </a:pPr>
            <a:r>
              <a:rPr lang="en-GB" sz="894" baseline="0" dirty="0">
                <a:solidFill>
                  <a:srgbClr val="0B5196"/>
                </a:solidFill>
                <a:latin typeface="+mn-lt"/>
              </a:rPr>
              <a:t>Monitor learning to inform panning and retrieval</a:t>
            </a:r>
            <a:endParaRPr lang="en-GB" sz="894" dirty="0">
              <a:solidFill>
                <a:srgbClr val="0B5196"/>
              </a:solidFill>
              <a:latin typeface="+mn-lt"/>
            </a:endParaRPr>
          </a:p>
        </p:txBody>
      </p:sp>
      <p:sp>
        <p:nvSpPr>
          <p:cNvPr id="81" name="Rectangle 80"/>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2" name="Chevron 81"/>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LESSON CYCLE</a:t>
            </a:r>
            <a:endParaRPr lang="en-GB" sz="1300" b="0" dirty="0">
              <a:solidFill>
                <a:schemeClr val="bg1"/>
              </a:solidFill>
            </a:endParaRPr>
          </a:p>
        </p:txBody>
      </p:sp>
      <p:pic>
        <p:nvPicPr>
          <p:cNvPr id="8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91" name="Rectangle 90"/>
          <p:cNvSpPr/>
          <p:nvPr/>
        </p:nvSpPr>
        <p:spPr>
          <a:xfrm>
            <a:off x="169863" y="1316917"/>
            <a:ext cx="11678601" cy="45719"/>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43" name="Straight Connector 42"/>
          <p:cNvCxnSpPr/>
          <p:nvPr/>
        </p:nvCxnSpPr>
        <p:spPr>
          <a:xfrm flipH="1" flipV="1">
            <a:off x="5353548" y="4624553"/>
            <a:ext cx="402566" cy="41044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a:stCxn id="8" idx="0"/>
          </p:cNvCxnSpPr>
          <p:nvPr/>
        </p:nvCxnSpPr>
        <p:spPr>
          <a:xfrm flipV="1">
            <a:off x="3969255" y="2559660"/>
            <a:ext cx="0" cy="432918"/>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p:cNvCxnSpPr>
            <a:stCxn id="8" idx="6"/>
            <a:endCxn id="28" idx="1"/>
          </p:cNvCxnSpPr>
          <p:nvPr/>
        </p:nvCxnSpPr>
        <p:spPr>
          <a:xfrm flipV="1">
            <a:off x="4797255" y="3813423"/>
            <a:ext cx="546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p:cNvCxnSpPr>
            <a:stCxn id="29" idx="3"/>
            <a:endCxn id="8" idx="2"/>
          </p:cNvCxnSpPr>
          <p:nvPr/>
        </p:nvCxnSpPr>
        <p:spPr>
          <a:xfrm>
            <a:off x="2606178" y="3813423"/>
            <a:ext cx="5350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hevron 48"/>
          <p:cNvSpPr/>
          <p:nvPr/>
        </p:nvSpPr>
        <p:spPr>
          <a:xfrm>
            <a:off x="9770461" y="2044275"/>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b="0" dirty="0">
              <a:solidFill>
                <a:schemeClr val="bg1"/>
              </a:solidFill>
            </a:endParaRPr>
          </a:p>
        </p:txBody>
      </p:sp>
      <p:sp>
        <p:nvSpPr>
          <p:cNvPr id="50" name="TextBox 49"/>
          <p:cNvSpPr txBox="1"/>
          <p:nvPr/>
        </p:nvSpPr>
        <p:spPr>
          <a:xfrm>
            <a:off x="8713695" y="2098878"/>
            <a:ext cx="3263153" cy="1622239"/>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1950" b="1" dirty="0">
                <a:solidFill>
                  <a:srgbClr val="0B5196"/>
                </a:solidFill>
                <a:latin typeface="+mn-lt"/>
              </a:rPr>
              <a:t>CONNECT</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Core Knowledge and Concepts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dirty="0">
                <a:solidFill>
                  <a:srgbClr val="0B5196"/>
                </a:solidFill>
                <a:latin typeface="+mn-lt"/>
              </a:rPr>
              <a:t>With Knowledge</a:t>
            </a:r>
            <a:r>
              <a:rPr lang="en-GB" sz="975" baseline="0" dirty="0">
                <a:solidFill>
                  <a:srgbClr val="0B5196"/>
                </a:solidFill>
                <a:latin typeface="+mn-lt"/>
              </a:rPr>
              <a:t> Organiser</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Home Learning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the Curriculum Journey</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other Curriculum Subjects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Personal Development and safeguarding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Gatsby Benchmarks (Careers)</a:t>
            </a:r>
            <a:endParaRPr lang="en-GB" sz="975" dirty="0">
              <a:solidFill>
                <a:srgbClr val="0B5196"/>
              </a:solidFill>
              <a:latin typeface="+mn-lt"/>
            </a:endParaRPr>
          </a:p>
        </p:txBody>
      </p:sp>
      <p:sp>
        <p:nvSpPr>
          <p:cNvPr id="51" name="Chevron 50"/>
          <p:cNvSpPr/>
          <p:nvPr/>
        </p:nvSpPr>
        <p:spPr>
          <a:xfrm rot="3350193">
            <a:off x="5034549" y="2659120"/>
            <a:ext cx="268941" cy="380094"/>
          </a:xfrm>
          <a:prstGeom prst="chevron">
            <a:avLst>
              <a:gd name="adj" fmla="val 73333"/>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8" name="Donut 7"/>
          <p:cNvSpPr/>
          <p:nvPr/>
        </p:nvSpPr>
        <p:spPr>
          <a:xfrm>
            <a:off x="3141255" y="2992578"/>
            <a:ext cx="1656000" cy="1656000"/>
          </a:xfrm>
          <a:prstGeom prst="donut">
            <a:avLst>
              <a:gd name="adj" fmla="val 4035"/>
            </a:avLst>
          </a:prstGeom>
          <a:solidFill>
            <a:srgbClr val="DAE3F3"/>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42" name="Chevron 41"/>
          <p:cNvSpPr/>
          <p:nvPr/>
        </p:nvSpPr>
        <p:spPr>
          <a:xfrm>
            <a:off x="3242660" y="3634849"/>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1" dirty="0">
                <a:solidFill>
                  <a:srgbClr val="0B5196"/>
                </a:solidFill>
              </a:rPr>
              <a:t>CONNECT</a:t>
            </a:r>
          </a:p>
        </p:txBody>
      </p:sp>
      <p:cxnSp>
        <p:nvCxnSpPr>
          <p:cNvPr id="47" name="Straight Connector 46"/>
          <p:cNvCxnSpPr/>
          <p:nvPr/>
        </p:nvCxnSpPr>
        <p:spPr>
          <a:xfrm>
            <a:off x="5401784" y="3173506"/>
            <a:ext cx="33119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a:off x="4797256" y="3173508"/>
            <a:ext cx="604530" cy="425813"/>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55644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p:cNvPicPr>
            <a:picLocks noChangeAspect="1"/>
          </p:cNvPicPr>
          <p:nvPr/>
        </p:nvPicPr>
        <p:blipFill>
          <a:blip r:embed="rId2">
            <a:duotone>
              <a:prstClr val="black"/>
              <a:schemeClr val="accent1">
                <a:tint val="45000"/>
                <a:satMod val="400000"/>
              </a:schemeClr>
            </a:duotone>
            <a:lum bright="-40000"/>
          </a:blip>
          <a:stretch>
            <a:fillRect/>
          </a:stretch>
        </p:blipFill>
        <p:spPr>
          <a:xfrm>
            <a:off x="3651494" y="1467132"/>
            <a:ext cx="4352672" cy="4609876"/>
          </a:xfrm>
          <a:prstGeom prst="rect">
            <a:avLst/>
          </a:prstGeom>
        </p:spPr>
      </p:pic>
      <p:sp>
        <p:nvSpPr>
          <p:cNvPr id="17" name="TextBox 16"/>
          <p:cNvSpPr txBox="1"/>
          <p:nvPr/>
        </p:nvSpPr>
        <p:spPr>
          <a:xfrm rot="19391665">
            <a:off x="6631545" y="4889520"/>
            <a:ext cx="1188292" cy="592470"/>
          </a:xfrm>
          <a:prstGeom prst="rect">
            <a:avLst/>
          </a:prstGeom>
          <a:noFill/>
        </p:spPr>
        <p:txBody>
          <a:bodyPr wrap="square" rtlCol="0">
            <a:spAutoFit/>
          </a:bodyPr>
          <a:lstStyle/>
          <a:p>
            <a:pPr algn="ctr"/>
            <a:r>
              <a:rPr lang="en-GB" sz="1625" b="0" dirty="0">
                <a:solidFill>
                  <a:srgbClr val="0B5196"/>
                </a:solidFill>
                <a:effectLst/>
                <a:latin typeface="Century Gothic" panose="020B0502020202020204" pitchFamily="34" charset="0"/>
              </a:rPr>
              <a:t>Every lesson</a:t>
            </a:r>
          </a:p>
        </p:txBody>
      </p:sp>
      <p:sp>
        <p:nvSpPr>
          <p:cNvPr id="18" name="TextBox 17"/>
          <p:cNvSpPr txBox="1"/>
          <p:nvPr/>
        </p:nvSpPr>
        <p:spPr>
          <a:xfrm rot="19817353">
            <a:off x="6409188" y="3940250"/>
            <a:ext cx="957786" cy="492443"/>
          </a:xfrm>
          <a:prstGeom prst="rect">
            <a:avLst/>
          </a:prstGeom>
          <a:noFill/>
        </p:spPr>
        <p:txBody>
          <a:bodyPr wrap="square" rtlCol="0">
            <a:spAutoFit/>
          </a:bodyPr>
          <a:lstStyle/>
          <a:p>
            <a:pPr algn="ctr"/>
            <a:r>
              <a:rPr lang="en-GB" sz="1300" b="0" dirty="0">
                <a:solidFill>
                  <a:srgbClr val="0B5196"/>
                </a:solidFill>
                <a:effectLst/>
                <a:latin typeface="Century Gothic" panose="020B0502020202020204" pitchFamily="34" charset="0"/>
              </a:rPr>
              <a:t>Every few weeks</a:t>
            </a:r>
          </a:p>
        </p:txBody>
      </p:sp>
      <p:sp>
        <p:nvSpPr>
          <p:cNvPr id="19" name="TextBox 18"/>
          <p:cNvSpPr txBox="1"/>
          <p:nvPr/>
        </p:nvSpPr>
        <p:spPr>
          <a:xfrm rot="19932370">
            <a:off x="6180859" y="2931389"/>
            <a:ext cx="698718" cy="617670"/>
          </a:xfrm>
          <a:prstGeom prst="rect">
            <a:avLst/>
          </a:prstGeom>
          <a:noFill/>
        </p:spPr>
        <p:txBody>
          <a:bodyPr wrap="square" rtlCol="0">
            <a:spAutoFit/>
          </a:bodyPr>
          <a:lstStyle/>
          <a:p>
            <a:pPr algn="ctr"/>
            <a:r>
              <a:rPr lang="en-GB" sz="1138" b="0" dirty="0">
                <a:solidFill>
                  <a:srgbClr val="0B5196"/>
                </a:solidFill>
                <a:effectLst/>
                <a:latin typeface="Century Gothic" panose="020B0502020202020204" pitchFamily="34" charset="0"/>
              </a:rPr>
              <a:t>One per unit</a:t>
            </a:r>
          </a:p>
        </p:txBody>
      </p:sp>
      <p:sp>
        <p:nvSpPr>
          <p:cNvPr id="20" name="TextBox 19"/>
          <p:cNvSpPr txBox="1"/>
          <p:nvPr/>
        </p:nvSpPr>
        <p:spPr>
          <a:xfrm>
            <a:off x="669891" y="4396422"/>
            <a:ext cx="3031654"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Recent and long term selected for interleaving</a:t>
            </a:r>
          </a:p>
        </p:txBody>
      </p:sp>
      <p:sp>
        <p:nvSpPr>
          <p:cNvPr id="21" name="TextBox 20"/>
          <p:cNvSpPr txBox="1"/>
          <p:nvPr/>
        </p:nvSpPr>
        <p:spPr>
          <a:xfrm>
            <a:off x="853941" y="3386516"/>
            <a:ext cx="3409627"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From the Knowledge Organiser – self studied homework</a:t>
            </a:r>
          </a:p>
        </p:txBody>
      </p:sp>
      <p:sp>
        <p:nvSpPr>
          <p:cNvPr id="22" name="TextBox 21"/>
          <p:cNvSpPr txBox="1"/>
          <p:nvPr/>
        </p:nvSpPr>
        <p:spPr>
          <a:xfrm>
            <a:off x="1376418" y="2369785"/>
            <a:ext cx="3552159"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learning from the current unit</a:t>
            </a:r>
          </a:p>
          <a:p>
            <a:pPr algn="ctr"/>
            <a:r>
              <a:rPr lang="en-GB" sz="1300" dirty="0">
                <a:solidFill>
                  <a:srgbClr val="0B5196"/>
                </a:solidFill>
                <a:latin typeface="Century Gothic" panose="020B0502020202020204" pitchFamily="34" charset="0"/>
              </a:rPr>
              <a:t> - specific revision homework</a:t>
            </a:r>
          </a:p>
        </p:txBody>
      </p:sp>
      <p:sp>
        <p:nvSpPr>
          <p:cNvPr id="23" name="TextBox 22"/>
          <p:cNvSpPr txBox="1"/>
          <p:nvPr/>
        </p:nvSpPr>
        <p:spPr>
          <a:xfrm>
            <a:off x="1119264" y="1474674"/>
            <a:ext cx="4474846"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Assessment Point - Interleaved knowledge from the full course of study</a:t>
            </a:r>
          </a:p>
        </p:txBody>
      </p:sp>
      <p:sp>
        <p:nvSpPr>
          <p:cNvPr id="24" name="TextBox 23"/>
          <p:cNvSpPr txBox="1"/>
          <p:nvPr/>
        </p:nvSpPr>
        <p:spPr>
          <a:xfrm>
            <a:off x="8127737" y="3942810"/>
            <a:ext cx="2490922"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Self marked – no stakes</a:t>
            </a:r>
          </a:p>
          <a:p>
            <a:pPr algn="ctr"/>
            <a:r>
              <a:rPr lang="en-GB" sz="1300" dirty="0">
                <a:solidFill>
                  <a:srgbClr val="0B5196"/>
                </a:solidFill>
                <a:latin typeface="Century Gothic" panose="020B0502020202020204" pitchFamily="34" charset="0"/>
              </a:rPr>
              <a:t>silent &amp; individual</a:t>
            </a:r>
          </a:p>
        </p:txBody>
      </p:sp>
      <p:sp>
        <p:nvSpPr>
          <p:cNvPr id="25" name="TextBox 24"/>
          <p:cNvSpPr txBox="1"/>
          <p:nvPr/>
        </p:nvSpPr>
        <p:spPr>
          <a:xfrm>
            <a:off x="7707160" y="3146482"/>
            <a:ext cx="2695681"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Peer marked – low stakes</a:t>
            </a:r>
            <a:br>
              <a:rPr lang="en-GB" sz="1300" dirty="0">
                <a:solidFill>
                  <a:srgbClr val="0B5196"/>
                </a:solidFill>
                <a:latin typeface="Century Gothic" panose="020B0502020202020204" pitchFamily="34" charset="0"/>
              </a:rPr>
            </a:br>
            <a:r>
              <a:rPr lang="en-GB" sz="1300" dirty="0">
                <a:solidFill>
                  <a:srgbClr val="0B5196"/>
                </a:solidFill>
                <a:latin typeface="Century Gothic" panose="020B0502020202020204" pitchFamily="34" charset="0"/>
              </a:rPr>
              <a:t> – whole class feedback</a:t>
            </a:r>
          </a:p>
        </p:txBody>
      </p:sp>
      <p:sp>
        <p:nvSpPr>
          <p:cNvPr id="26" name="TextBox 25"/>
          <p:cNvSpPr txBox="1"/>
          <p:nvPr/>
        </p:nvSpPr>
        <p:spPr>
          <a:xfrm>
            <a:off x="6773843" y="2320709"/>
            <a:ext cx="4134950"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 medium stakes personalised formative feedback</a:t>
            </a:r>
          </a:p>
        </p:txBody>
      </p:sp>
      <p:sp>
        <p:nvSpPr>
          <p:cNvPr id="27" name="TextBox 26"/>
          <p:cNvSpPr txBox="1"/>
          <p:nvPr/>
        </p:nvSpPr>
        <p:spPr>
          <a:xfrm>
            <a:off x="6487365" y="1413766"/>
            <a:ext cx="4688905"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&amp; moderated – high stakes summative mark informs reports</a:t>
            </a:r>
          </a:p>
        </p:txBody>
      </p:sp>
      <p:cxnSp>
        <p:nvCxnSpPr>
          <p:cNvPr id="28" name="Straight Connector 27"/>
          <p:cNvCxnSpPr/>
          <p:nvPr/>
        </p:nvCxnSpPr>
        <p:spPr>
          <a:xfrm flipV="1">
            <a:off x="1581911" y="2060433"/>
            <a:ext cx="34339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9" y="207703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3"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4" y="296469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3"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8" y="498909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8"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4"/>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20" y="292327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6" y="2023377"/>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5" y="794102"/>
            <a:ext cx="2804094"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KNOWLEDGE</a:t>
            </a:r>
          </a:p>
        </p:txBody>
      </p:sp>
      <p:sp>
        <p:nvSpPr>
          <p:cNvPr id="45" name="TextBox 44"/>
          <p:cNvSpPr txBox="1"/>
          <p:nvPr/>
        </p:nvSpPr>
        <p:spPr>
          <a:xfrm>
            <a:off x="7257870" y="800302"/>
            <a:ext cx="2233602"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PROCESS</a:t>
            </a:r>
          </a:p>
        </p:txBody>
      </p:sp>
      <p:sp>
        <p:nvSpPr>
          <p:cNvPr id="46" name="TextBox 45"/>
          <p:cNvSpPr txBox="1"/>
          <p:nvPr/>
        </p:nvSpPr>
        <p:spPr>
          <a:xfrm rot="484968">
            <a:off x="3842204" y="5273128"/>
            <a:ext cx="3206549"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SPACED RETRIEVAL</a:t>
            </a:r>
          </a:p>
        </p:txBody>
      </p:sp>
      <p:sp>
        <p:nvSpPr>
          <p:cNvPr id="47" name="TextBox 46"/>
          <p:cNvSpPr txBox="1"/>
          <p:nvPr/>
        </p:nvSpPr>
        <p:spPr>
          <a:xfrm rot="406049">
            <a:off x="4331251" y="4224981"/>
            <a:ext cx="2274462" cy="342401"/>
          </a:xfrm>
          <a:prstGeom prst="rect">
            <a:avLst/>
          </a:prstGeom>
          <a:noFill/>
        </p:spPr>
        <p:txBody>
          <a:bodyPr wrap="square" rtlCol="0">
            <a:spAutoFit/>
          </a:bodyPr>
          <a:lstStyle/>
          <a:p>
            <a:r>
              <a:rPr lang="en-GB" sz="1625" b="1" dirty="0">
                <a:solidFill>
                  <a:srgbClr val="0B5196"/>
                </a:solidFill>
                <a:latin typeface="Century Gothic" panose="020B0502020202020204" pitchFamily="34" charset="0"/>
              </a:rPr>
              <a:t>ROLLING RECALL</a:t>
            </a:r>
          </a:p>
        </p:txBody>
      </p:sp>
      <p:sp>
        <p:nvSpPr>
          <p:cNvPr id="48" name="TextBox 47"/>
          <p:cNvSpPr txBox="1"/>
          <p:nvPr/>
        </p:nvSpPr>
        <p:spPr>
          <a:xfrm rot="416738">
            <a:off x="4878610" y="3048592"/>
            <a:ext cx="1300614" cy="542584"/>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CHECK POINT</a:t>
            </a:r>
          </a:p>
        </p:txBody>
      </p:sp>
      <p:sp>
        <p:nvSpPr>
          <p:cNvPr id="49" name="TextBox 48"/>
          <p:cNvSpPr txBox="1"/>
          <p:nvPr/>
        </p:nvSpPr>
        <p:spPr>
          <a:xfrm rot="416738">
            <a:off x="5338623" y="2260497"/>
            <a:ext cx="702505" cy="317459"/>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KAP</a:t>
            </a:r>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ASSESSMENT PYRAMID</a:t>
            </a:r>
            <a:endParaRPr lang="en-GB" sz="1300" b="0" dirty="0">
              <a:solidFill>
                <a:schemeClr val="bg1"/>
              </a:solidFill>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133252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Tree>
    <p:extLst>
      <p:ext uri="{BB962C8B-B14F-4D97-AF65-F5344CB8AC3E}">
        <p14:creationId xmlns:p14="http://schemas.microsoft.com/office/powerpoint/2010/main" val="2376448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1"/>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ARCHWAY KNOWLEDGE CURRICULUM</a:t>
            </a:r>
          </a:p>
        </p:txBody>
      </p:sp>
      <p:sp>
        <p:nvSpPr>
          <p:cNvPr id="113" name="Rounded Rectangle 112"/>
          <p:cNvSpPr/>
          <p:nvPr/>
        </p:nvSpPr>
        <p:spPr>
          <a:xfrm>
            <a:off x="6346627"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CORE EXPECTATIONS</a:t>
            </a:r>
          </a:p>
        </p:txBody>
      </p:sp>
      <p:sp>
        <p:nvSpPr>
          <p:cNvPr id="114" name="Rounded Rectangle 113"/>
          <p:cNvSpPr/>
          <p:nvPr/>
        </p:nvSpPr>
        <p:spPr>
          <a:xfrm>
            <a:off x="6342388" y="3389291"/>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HIGH-IMPACT PEDAGOGY</a:t>
            </a:r>
          </a:p>
        </p:txBody>
      </p:sp>
      <p:sp>
        <p:nvSpPr>
          <p:cNvPr id="115" name="TextBox 114"/>
          <p:cNvSpPr txBox="1"/>
          <p:nvPr/>
        </p:nvSpPr>
        <p:spPr>
          <a:xfrm>
            <a:off x="6346628" y="692697"/>
            <a:ext cx="5516025" cy="917367"/>
          </a:xfrm>
          <a:prstGeom prst="rect">
            <a:avLst/>
          </a:prstGeom>
          <a:noFill/>
        </p:spPr>
        <p:txBody>
          <a:bodyPr wrap="square" rtlCol="0">
            <a:spAutoFit/>
          </a:bodyPr>
          <a:lstStyle/>
          <a:p>
            <a:r>
              <a:rPr lang="en-GB" sz="1056" dirty="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138" dirty="0"/>
              <a:t>.</a:t>
            </a:r>
          </a:p>
        </p:txBody>
      </p:sp>
      <p:sp>
        <p:nvSpPr>
          <p:cNvPr id="116" name="TextBox 115"/>
          <p:cNvSpPr txBox="1"/>
          <p:nvPr/>
        </p:nvSpPr>
        <p:spPr>
          <a:xfrm>
            <a:off x="6342390" y="2589288"/>
            <a:ext cx="5482945" cy="579774"/>
          </a:xfrm>
          <a:prstGeom prst="rect">
            <a:avLst/>
          </a:prstGeom>
          <a:noFill/>
        </p:spPr>
        <p:txBody>
          <a:bodyPr wrap="square" rtlCol="0">
            <a:spAutoFit/>
          </a:bodyPr>
          <a:lstStyle/>
          <a:p>
            <a:pPr>
              <a:spcAft>
                <a:spcPts val="488"/>
              </a:spcAft>
            </a:pPr>
            <a:r>
              <a:rPr lang="en-GB" sz="1056" dirty="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6" y="3921306"/>
            <a:ext cx="5488128" cy="417294"/>
          </a:xfrm>
          <a:prstGeom prst="rect">
            <a:avLst/>
          </a:prstGeom>
          <a:noFill/>
        </p:spPr>
        <p:txBody>
          <a:bodyPr wrap="square" rtlCol="0">
            <a:spAutoFit/>
          </a:bodyPr>
          <a:lstStyle/>
          <a:p>
            <a:pPr>
              <a:spcAft>
                <a:spcPts val="488"/>
              </a:spcAft>
            </a:pPr>
            <a:r>
              <a:rPr lang="en-GB" sz="1056" dirty="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2" y="4744145"/>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solidFill>
                  <a:schemeClr val="tx1"/>
                </a:solidFill>
              </a:rPr>
              <a:t>RESEARCH-INFORMED INNOVATION</a:t>
            </a:r>
          </a:p>
        </p:txBody>
      </p:sp>
      <p:sp>
        <p:nvSpPr>
          <p:cNvPr id="119" name="TextBox 118"/>
          <p:cNvSpPr txBox="1"/>
          <p:nvPr/>
        </p:nvSpPr>
        <p:spPr>
          <a:xfrm>
            <a:off x="6348097" y="5272751"/>
            <a:ext cx="5500193" cy="742254"/>
          </a:xfrm>
          <a:prstGeom prst="rect">
            <a:avLst/>
          </a:prstGeom>
          <a:noFill/>
        </p:spPr>
        <p:txBody>
          <a:bodyPr wrap="square" rtlCol="0">
            <a:spAutoFit/>
          </a:bodyPr>
          <a:lstStyle/>
          <a:p>
            <a:pPr>
              <a:spcAft>
                <a:spcPts val="488"/>
              </a:spcAft>
            </a:pPr>
            <a:r>
              <a:rPr lang="en-GB" sz="1056" dirty="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20" name="Rectangle 119"/>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21" name="Chevron 120"/>
          <p:cNvSpPr/>
          <p:nvPr/>
        </p:nvSpPr>
        <p:spPr>
          <a:xfrm>
            <a:off x="1892300" y="6281396"/>
            <a:ext cx="8435028"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TEACHING AND LEARNING FRAMEWORK</a:t>
            </a:r>
            <a:endParaRPr lang="en-GB" sz="1300" b="0" dirty="0">
              <a:solidFill>
                <a:schemeClr val="bg1"/>
              </a:solidFill>
            </a:endParaRPr>
          </a:p>
        </p:txBody>
      </p:sp>
      <p:pic>
        <p:nvPicPr>
          <p:cNvPr id="122" name="Picture 121"/>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81943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94668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30411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3634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02717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3898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89893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7666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33639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9850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29510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37668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3643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802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LT Title - Spaced Retrieva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0" name="Rectangle 3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entagon 40"/>
          <p:cNvSpPr/>
          <p:nvPr/>
        </p:nvSpPr>
        <p:spPr>
          <a:xfrm>
            <a:off x="112111" y="6444945"/>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RETRIEVE</a:t>
            </a:r>
            <a:endParaRPr lang="en-GB" sz="1200" b="1" dirty="0">
              <a:solidFill>
                <a:srgbClr val="0B5196"/>
              </a:solidFill>
            </a:endParaRPr>
          </a:p>
        </p:txBody>
      </p:sp>
      <p:sp>
        <p:nvSpPr>
          <p:cNvPr id="42" name="Chevron 41"/>
          <p:cNvSpPr/>
          <p:nvPr/>
        </p:nvSpPr>
        <p:spPr>
          <a:xfrm>
            <a:off x="2860360"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43" name="Chevron 42"/>
          <p:cNvSpPr/>
          <p:nvPr/>
        </p:nvSpPr>
        <p:spPr>
          <a:xfrm>
            <a:off x="5600493"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44" name="Chevron 43"/>
          <p:cNvSpPr/>
          <p:nvPr/>
        </p:nvSpPr>
        <p:spPr>
          <a:xfrm>
            <a:off x="8336532"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7"/>
            <a:ext cx="487873" cy="429535"/>
          </a:xfrm>
          <a:prstGeom prst="rect">
            <a:avLst/>
          </a:prstGeom>
        </p:spPr>
      </p:pic>
      <p:sp>
        <p:nvSpPr>
          <p:cNvPr id="25" name="TextBox 24"/>
          <p:cNvSpPr txBox="1"/>
          <p:nvPr/>
        </p:nvSpPr>
        <p:spPr>
          <a:xfrm>
            <a:off x="304799" y="1229340"/>
            <a:ext cx="3708000" cy="300082"/>
          </a:xfrm>
          <a:prstGeom prst="rect">
            <a:avLst/>
          </a:prstGeom>
          <a:solidFill>
            <a:schemeClr val="bg1"/>
          </a:solidFill>
          <a:ln w="28575">
            <a:solidFill>
              <a:srgbClr val="0B5196"/>
            </a:solidFill>
          </a:ln>
        </p:spPr>
        <p:txBody>
          <a:bodyPr wrap="square" rtlCol="0">
            <a:spAutoFit/>
          </a:bodyPr>
          <a:lstStyle/>
          <a:p>
            <a:endParaRPr lang="en-GB" sz="1350" dirty="0"/>
          </a:p>
        </p:txBody>
      </p:sp>
      <p:sp>
        <p:nvSpPr>
          <p:cNvPr id="33" name="TextBox 32"/>
          <p:cNvSpPr txBox="1"/>
          <p:nvPr/>
        </p:nvSpPr>
        <p:spPr>
          <a:xfrm>
            <a:off x="4258232" y="1229339"/>
            <a:ext cx="3708000" cy="300082"/>
          </a:xfrm>
          <a:prstGeom prst="rect">
            <a:avLst/>
          </a:prstGeom>
          <a:solidFill>
            <a:schemeClr val="bg1"/>
          </a:solidFill>
          <a:ln w="28575">
            <a:solidFill>
              <a:srgbClr val="0B5196"/>
            </a:solidFill>
          </a:ln>
        </p:spPr>
        <p:txBody>
          <a:bodyPr wrap="square" rtlCol="0">
            <a:spAutoFit/>
          </a:bodyPr>
          <a:lstStyle/>
          <a:p>
            <a:endParaRPr lang="en-GB" sz="1350" dirty="0"/>
          </a:p>
        </p:txBody>
      </p:sp>
      <p:sp>
        <p:nvSpPr>
          <p:cNvPr id="34" name="TextBox 33"/>
          <p:cNvSpPr txBox="1"/>
          <p:nvPr/>
        </p:nvSpPr>
        <p:spPr>
          <a:xfrm>
            <a:off x="8220632" y="1235972"/>
            <a:ext cx="3708000" cy="300082"/>
          </a:xfrm>
          <a:prstGeom prst="rect">
            <a:avLst/>
          </a:prstGeom>
          <a:solidFill>
            <a:schemeClr val="bg1"/>
          </a:solidFill>
          <a:ln w="28575">
            <a:solidFill>
              <a:srgbClr val="0B5196"/>
            </a:solidFill>
          </a:ln>
        </p:spPr>
        <p:txBody>
          <a:bodyPr wrap="square" rtlCol="0">
            <a:spAutoFit/>
          </a:bodyPr>
          <a:lstStyle/>
          <a:p>
            <a:endParaRPr lang="en-GB" sz="1350" dirty="0"/>
          </a:p>
        </p:txBody>
      </p:sp>
      <p:sp>
        <p:nvSpPr>
          <p:cNvPr id="26" name="TextBox 25"/>
          <p:cNvSpPr txBox="1"/>
          <p:nvPr/>
        </p:nvSpPr>
        <p:spPr>
          <a:xfrm>
            <a:off x="304799" y="1245667"/>
            <a:ext cx="3708000" cy="348813"/>
          </a:xfrm>
          <a:prstGeom prst="rect">
            <a:avLst/>
          </a:prstGeom>
          <a:solidFill>
            <a:srgbClr val="0B5196"/>
          </a:solidFill>
        </p:spPr>
        <p:txBody>
          <a:bodyPr wrap="square" rtlCol="0">
            <a:spAutoFit/>
          </a:bodyPr>
          <a:lstStyle/>
          <a:p>
            <a:pPr algn="ctr">
              <a:lnSpc>
                <a:spcPts val="1875"/>
              </a:lnSpc>
            </a:pPr>
            <a:r>
              <a:rPr lang="en-GB" sz="1800" baseline="0" dirty="0">
                <a:solidFill>
                  <a:schemeClr val="bg1"/>
                </a:solidFill>
              </a:rPr>
              <a:t>Current Learning from KO</a:t>
            </a:r>
            <a:endParaRPr lang="en-GB" sz="1800" dirty="0">
              <a:solidFill>
                <a:schemeClr val="bg1"/>
              </a:solidFill>
            </a:endParaRPr>
          </a:p>
        </p:txBody>
      </p:sp>
      <p:sp>
        <p:nvSpPr>
          <p:cNvPr id="36" name="TextBox 35"/>
          <p:cNvSpPr txBox="1"/>
          <p:nvPr/>
        </p:nvSpPr>
        <p:spPr>
          <a:xfrm>
            <a:off x="4268893" y="1245667"/>
            <a:ext cx="3708000" cy="348813"/>
          </a:xfrm>
          <a:prstGeom prst="rect">
            <a:avLst/>
          </a:prstGeom>
          <a:solidFill>
            <a:srgbClr val="0B5196"/>
          </a:solidFill>
        </p:spPr>
        <p:txBody>
          <a:bodyPr wrap="square" rtlCol="0">
            <a:spAutoFit/>
          </a:bodyPr>
          <a:lstStyle/>
          <a:p>
            <a:pPr algn="ctr">
              <a:lnSpc>
                <a:spcPts val="1875"/>
              </a:lnSpc>
            </a:pPr>
            <a:r>
              <a:rPr lang="en-GB" sz="1800" baseline="0" dirty="0">
                <a:solidFill>
                  <a:schemeClr val="bg1"/>
                </a:solidFill>
              </a:rPr>
              <a:t>Recent Learning</a:t>
            </a:r>
            <a:endParaRPr lang="en-GB" sz="1800" dirty="0">
              <a:solidFill>
                <a:schemeClr val="bg1"/>
              </a:solidFill>
            </a:endParaRPr>
          </a:p>
        </p:txBody>
      </p:sp>
      <p:sp>
        <p:nvSpPr>
          <p:cNvPr id="37" name="TextBox 36"/>
          <p:cNvSpPr txBox="1"/>
          <p:nvPr/>
        </p:nvSpPr>
        <p:spPr>
          <a:xfrm>
            <a:off x="8238560" y="1245667"/>
            <a:ext cx="3708000" cy="348813"/>
          </a:xfrm>
          <a:prstGeom prst="rect">
            <a:avLst/>
          </a:prstGeom>
          <a:solidFill>
            <a:srgbClr val="0B5196"/>
          </a:solidFill>
        </p:spPr>
        <p:txBody>
          <a:bodyPr wrap="square" rtlCol="0">
            <a:spAutoFit/>
          </a:bodyPr>
          <a:lstStyle/>
          <a:p>
            <a:pPr algn="ctr">
              <a:lnSpc>
                <a:spcPts val="1875"/>
              </a:lnSpc>
            </a:pPr>
            <a:r>
              <a:rPr lang="en-GB" sz="1800" baseline="0" dirty="0">
                <a:solidFill>
                  <a:schemeClr val="bg1"/>
                </a:solidFill>
              </a:rPr>
              <a:t>Long-term Learning </a:t>
            </a:r>
          </a:p>
        </p:txBody>
      </p:sp>
      <p:sp>
        <p:nvSpPr>
          <p:cNvPr id="50" name="Text Placeholder 30"/>
          <p:cNvSpPr>
            <a:spLocks noGrp="1"/>
          </p:cNvSpPr>
          <p:nvPr>
            <p:ph type="body" sz="quarter" idx="11"/>
          </p:nvPr>
        </p:nvSpPr>
        <p:spPr>
          <a:xfrm>
            <a:off x="425020" y="1791635"/>
            <a:ext cx="3474627" cy="4026467"/>
          </a:xfrm>
          <a:prstGeom prst="rect">
            <a:avLst/>
          </a:prstGeom>
        </p:spPr>
        <p:txBody>
          <a:bodyPr/>
          <a:lstStyle>
            <a:lvl1pPr marL="0" indent="0">
              <a:buNone/>
              <a:defRPr sz="1800">
                <a:solidFill>
                  <a:srgbClr val="002060"/>
                </a:solidFill>
              </a:defRPr>
            </a:lvl1pPr>
            <a:lvl5pPr marL="1371594" indent="0">
              <a:buNone/>
              <a:defRPr/>
            </a:lvl5pPr>
          </a:lstStyle>
          <a:p>
            <a:pPr lvl="0"/>
            <a:r>
              <a:rPr lang="en-US"/>
              <a:t>Edit Master text styles</a:t>
            </a:r>
          </a:p>
        </p:txBody>
      </p:sp>
      <p:sp>
        <p:nvSpPr>
          <p:cNvPr id="51" name="Text Placeholder 30"/>
          <p:cNvSpPr>
            <a:spLocks noGrp="1"/>
          </p:cNvSpPr>
          <p:nvPr>
            <p:ph type="body" sz="quarter" idx="12"/>
          </p:nvPr>
        </p:nvSpPr>
        <p:spPr>
          <a:xfrm>
            <a:off x="4374919" y="1790544"/>
            <a:ext cx="3474627" cy="4047069"/>
          </a:xfrm>
          <a:prstGeom prst="rect">
            <a:avLst/>
          </a:prstGeom>
        </p:spPr>
        <p:txBody>
          <a:bodyPr/>
          <a:lstStyle>
            <a:lvl1pPr marL="0" indent="0">
              <a:buNone/>
              <a:defRPr sz="1800">
                <a:solidFill>
                  <a:srgbClr val="002060"/>
                </a:solidFill>
              </a:defRPr>
            </a:lvl1pPr>
            <a:lvl5pPr marL="1371594"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7" cy="4053962"/>
          </a:xfrm>
          <a:prstGeom prst="rect">
            <a:avLst/>
          </a:prstGeom>
        </p:spPr>
        <p:txBody>
          <a:bodyPr/>
          <a:lstStyle>
            <a:lvl1pPr marL="0" indent="0">
              <a:buNone/>
              <a:defRPr sz="1800">
                <a:solidFill>
                  <a:srgbClr val="002060"/>
                </a:solidFill>
              </a:defRPr>
            </a:lvl1pPr>
            <a:lvl5pPr marL="1371594" indent="0">
              <a:buNone/>
              <a:defRPr/>
            </a:lvl5pPr>
          </a:lstStyle>
          <a:p>
            <a:pPr lvl="0"/>
            <a:r>
              <a:rPr lang="en-US"/>
              <a:t>Edit Master text styles</a:t>
            </a:r>
          </a:p>
        </p:txBody>
      </p:sp>
      <p:sp>
        <p:nvSpPr>
          <p:cNvPr id="32" name="TextBox 31"/>
          <p:cNvSpPr txBox="1"/>
          <p:nvPr/>
        </p:nvSpPr>
        <p:spPr>
          <a:xfrm>
            <a:off x="112112" y="5934642"/>
            <a:ext cx="11945417" cy="369332"/>
          </a:xfrm>
          <a:prstGeom prst="rect">
            <a:avLst/>
          </a:prstGeom>
          <a:noFill/>
        </p:spPr>
        <p:txBody>
          <a:bodyPr wrap="square" rtlCol="0">
            <a:spAutoFit/>
          </a:bodyPr>
          <a:lstStyle/>
          <a:p>
            <a:pPr algn="ctr"/>
            <a:r>
              <a:rPr lang="en-GB" sz="1800" i="1" dirty="0">
                <a:solidFill>
                  <a:srgbClr val="002060"/>
                </a:solidFill>
              </a:rPr>
              <a:t>Retrieve from memory</a:t>
            </a:r>
            <a:r>
              <a:rPr lang="en-GB" sz="1800" i="1" baseline="0" dirty="0">
                <a:solidFill>
                  <a:srgbClr val="002060"/>
                </a:solidFill>
              </a:rPr>
              <a:t> without </a:t>
            </a:r>
            <a:r>
              <a:rPr lang="en-GB" sz="1800" i="1" dirty="0">
                <a:solidFill>
                  <a:srgbClr val="002060"/>
                </a:solidFill>
              </a:rPr>
              <a:t>prompts or discussion.</a:t>
            </a:r>
            <a:r>
              <a:rPr lang="en-GB" sz="1800" i="1" baseline="0" dirty="0">
                <a:solidFill>
                  <a:srgbClr val="002060"/>
                </a:solidFill>
              </a:rPr>
              <a:t> Y</a:t>
            </a:r>
            <a:r>
              <a:rPr lang="en-GB" sz="1800" i="1" dirty="0">
                <a:solidFill>
                  <a:srgbClr val="002060"/>
                </a:solidFill>
              </a:rPr>
              <a:t>ou must write something for</a:t>
            </a:r>
            <a:r>
              <a:rPr lang="en-GB" sz="1800" i="1" baseline="0" dirty="0">
                <a:solidFill>
                  <a:srgbClr val="002060"/>
                </a:solidFill>
              </a:rPr>
              <a:t> each.</a:t>
            </a:r>
            <a:endParaRPr lang="en-GB" sz="1800" i="1" dirty="0">
              <a:solidFill>
                <a:srgbClr val="002060"/>
              </a:solidFill>
            </a:endParaRPr>
          </a:p>
        </p:txBody>
      </p:sp>
      <p:sp>
        <p:nvSpPr>
          <p:cNvPr id="24" name="TextBox 23"/>
          <p:cNvSpPr txBox="1"/>
          <p:nvPr/>
        </p:nvSpPr>
        <p:spPr>
          <a:xfrm>
            <a:off x="304799" y="72886"/>
            <a:ext cx="11623832" cy="300082"/>
          </a:xfrm>
          <a:prstGeom prst="rect">
            <a:avLst/>
          </a:prstGeom>
          <a:solidFill>
            <a:schemeClr val="bg1"/>
          </a:solidFill>
          <a:ln w="28575">
            <a:solidFill>
              <a:srgbClr val="0B5196"/>
            </a:solidFill>
          </a:ln>
        </p:spPr>
        <p:txBody>
          <a:bodyPr wrap="square" rtlCol="0">
            <a:spAutoFit/>
          </a:bodyPr>
          <a:lstStyle/>
          <a:p>
            <a:endParaRPr lang="en-GB" sz="1350" dirty="0"/>
          </a:p>
        </p:txBody>
      </p:sp>
      <p:sp>
        <p:nvSpPr>
          <p:cNvPr id="27" name="TextBox 26"/>
          <p:cNvSpPr txBox="1"/>
          <p:nvPr/>
        </p:nvSpPr>
        <p:spPr>
          <a:xfrm>
            <a:off x="9350189" y="465000"/>
            <a:ext cx="2583724" cy="369332"/>
          </a:xfrm>
          <a:prstGeom prst="rect">
            <a:avLst/>
          </a:prstGeom>
          <a:noFill/>
        </p:spPr>
        <p:txBody>
          <a:bodyPr wrap="square" rtlCol="0">
            <a:spAutoFit/>
          </a:bodyPr>
          <a:lstStyle/>
          <a:p>
            <a:pPr algn="ctr"/>
            <a:r>
              <a:rPr lang="en-GB" sz="1800" dirty="0">
                <a:solidFill>
                  <a:srgbClr val="002060"/>
                </a:solidFill>
              </a:rPr>
              <a:t>7 February, 2023</a:t>
            </a:r>
          </a:p>
        </p:txBody>
      </p:sp>
      <p:sp>
        <p:nvSpPr>
          <p:cNvPr id="28" name="Text Placeholder 30"/>
          <p:cNvSpPr>
            <a:spLocks noGrp="1"/>
          </p:cNvSpPr>
          <p:nvPr>
            <p:ph type="body" sz="quarter" idx="10"/>
          </p:nvPr>
        </p:nvSpPr>
        <p:spPr>
          <a:xfrm>
            <a:off x="425020" y="434387"/>
            <a:ext cx="9099549" cy="488983"/>
          </a:xfrm>
          <a:prstGeom prst="rect">
            <a:avLst/>
          </a:prstGeom>
        </p:spPr>
        <p:txBody>
          <a:bodyPr/>
          <a:lstStyle>
            <a:lvl1pPr marL="0" indent="0">
              <a:buNone/>
              <a:defRPr sz="1800">
                <a:solidFill>
                  <a:srgbClr val="002060"/>
                </a:solidFill>
              </a:defRPr>
            </a:lvl1pPr>
            <a:lvl5pPr marL="1371594" indent="0">
              <a:buNone/>
              <a:defRPr/>
            </a:lvl5pPr>
          </a:lstStyle>
          <a:p>
            <a:pPr lvl="0"/>
            <a:r>
              <a:rPr lang="en-US"/>
              <a:t>Edit Master text styles</a:t>
            </a:r>
          </a:p>
        </p:txBody>
      </p:sp>
    </p:spTree>
    <p:extLst>
      <p:ext uri="{BB962C8B-B14F-4D97-AF65-F5344CB8AC3E}">
        <p14:creationId xmlns:p14="http://schemas.microsoft.com/office/powerpoint/2010/main" val="3461085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T Title - Retrieval Blank">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8" name="TextBox 37"/>
          <p:cNvSpPr txBox="1"/>
          <p:nvPr/>
        </p:nvSpPr>
        <p:spPr>
          <a:xfrm>
            <a:off x="304799" y="72886"/>
            <a:ext cx="11623832" cy="300082"/>
          </a:xfrm>
          <a:prstGeom prst="rect">
            <a:avLst/>
          </a:prstGeom>
          <a:solidFill>
            <a:schemeClr val="bg1"/>
          </a:solidFill>
          <a:ln w="28575">
            <a:solidFill>
              <a:srgbClr val="0B5196"/>
            </a:solidFill>
          </a:ln>
        </p:spPr>
        <p:txBody>
          <a:bodyPr wrap="square" rtlCol="0">
            <a:spAutoFit/>
          </a:bodyPr>
          <a:lstStyle/>
          <a:p>
            <a:endParaRPr lang="en-GB" sz="1350" dirty="0"/>
          </a:p>
        </p:txBody>
      </p:sp>
      <p:sp>
        <p:nvSpPr>
          <p:cNvPr id="40" name="Rectangle 3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entagon 40"/>
          <p:cNvSpPr/>
          <p:nvPr/>
        </p:nvSpPr>
        <p:spPr>
          <a:xfrm>
            <a:off x="112111" y="6444945"/>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RETRIEVE</a:t>
            </a:r>
            <a:endParaRPr lang="en-GB" sz="1200" b="1" dirty="0">
              <a:solidFill>
                <a:srgbClr val="0B5196"/>
              </a:solidFill>
            </a:endParaRPr>
          </a:p>
        </p:txBody>
      </p:sp>
      <p:sp>
        <p:nvSpPr>
          <p:cNvPr id="42" name="Chevron 41"/>
          <p:cNvSpPr/>
          <p:nvPr/>
        </p:nvSpPr>
        <p:spPr>
          <a:xfrm>
            <a:off x="2860360"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43" name="Chevron 42"/>
          <p:cNvSpPr/>
          <p:nvPr/>
        </p:nvSpPr>
        <p:spPr>
          <a:xfrm>
            <a:off x="5600493"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44" name="Chevron 43"/>
          <p:cNvSpPr/>
          <p:nvPr/>
        </p:nvSpPr>
        <p:spPr>
          <a:xfrm>
            <a:off x="8336532"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7"/>
            <a:ext cx="487873" cy="429535"/>
          </a:xfrm>
          <a:prstGeom prst="rect">
            <a:avLst/>
          </a:prstGeom>
        </p:spPr>
      </p:pic>
      <p:sp>
        <p:nvSpPr>
          <p:cNvPr id="23" name="TextBox 22"/>
          <p:cNvSpPr txBox="1"/>
          <p:nvPr/>
        </p:nvSpPr>
        <p:spPr>
          <a:xfrm>
            <a:off x="9350189" y="465000"/>
            <a:ext cx="2583724" cy="369332"/>
          </a:xfrm>
          <a:prstGeom prst="rect">
            <a:avLst/>
          </a:prstGeom>
          <a:noFill/>
        </p:spPr>
        <p:txBody>
          <a:bodyPr wrap="square" rtlCol="0">
            <a:spAutoFit/>
          </a:bodyPr>
          <a:lstStyle/>
          <a:p>
            <a:pPr algn="ctr"/>
            <a:r>
              <a:rPr lang="en-GB" sz="1800" dirty="0">
                <a:solidFill>
                  <a:srgbClr val="002060"/>
                </a:solidFill>
              </a:rPr>
              <a:t>7 February, 2023</a:t>
            </a:r>
          </a:p>
        </p:txBody>
      </p:sp>
      <p:sp>
        <p:nvSpPr>
          <p:cNvPr id="25" name="TextBox 24"/>
          <p:cNvSpPr txBox="1"/>
          <p:nvPr/>
        </p:nvSpPr>
        <p:spPr>
          <a:xfrm>
            <a:off x="304799" y="1372769"/>
            <a:ext cx="11623832" cy="300082"/>
          </a:xfrm>
          <a:prstGeom prst="rect">
            <a:avLst/>
          </a:prstGeom>
          <a:solidFill>
            <a:schemeClr val="bg1"/>
          </a:solidFill>
          <a:ln w="28575">
            <a:solidFill>
              <a:srgbClr val="0B5196"/>
            </a:solidFill>
          </a:ln>
        </p:spPr>
        <p:txBody>
          <a:bodyPr wrap="square" rtlCol="0">
            <a:spAutoFit/>
          </a:bodyPr>
          <a:lstStyle/>
          <a:p>
            <a:endParaRPr lang="en-GB" sz="1350" dirty="0"/>
          </a:p>
        </p:txBody>
      </p:sp>
      <p:sp>
        <p:nvSpPr>
          <p:cNvPr id="31" name="Text Placeholder 30"/>
          <p:cNvSpPr>
            <a:spLocks noGrp="1"/>
          </p:cNvSpPr>
          <p:nvPr>
            <p:ph type="body" sz="quarter" idx="10"/>
          </p:nvPr>
        </p:nvSpPr>
        <p:spPr>
          <a:xfrm>
            <a:off x="425020" y="434387"/>
            <a:ext cx="9099549" cy="488983"/>
          </a:xfrm>
          <a:prstGeom prst="rect">
            <a:avLst/>
          </a:prstGeom>
        </p:spPr>
        <p:txBody>
          <a:bodyPr/>
          <a:lstStyle>
            <a:lvl1pPr marL="0" indent="0">
              <a:buNone/>
              <a:defRPr sz="1800">
                <a:solidFill>
                  <a:srgbClr val="002060"/>
                </a:solidFill>
              </a:defRPr>
            </a:lvl1pPr>
            <a:lvl5pPr marL="1371594"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800">
                <a:solidFill>
                  <a:srgbClr val="002060"/>
                </a:solidFill>
              </a:defRPr>
            </a:lvl1pPr>
            <a:lvl5pPr marL="1371594" indent="0">
              <a:buNone/>
              <a:defRPr/>
            </a:lvl5pPr>
          </a:lstStyle>
          <a:p>
            <a:pPr lvl="0"/>
            <a:r>
              <a:rPr lang="en-US"/>
              <a:t>Edit Master text styles</a:t>
            </a:r>
          </a:p>
        </p:txBody>
      </p:sp>
    </p:spTree>
    <p:extLst>
      <p:ext uri="{BB962C8B-B14F-4D97-AF65-F5344CB8AC3E}">
        <p14:creationId xmlns:p14="http://schemas.microsoft.com/office/powerpoint/2010/main" val="2110754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LT Retriev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0" name="Rectangle 3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entagon 40"/>
          <p:cNvSpPr/>
          <p:nvPr/>
        </p:nvSpPr>
        <p:spPr>
          <a:xfrm>
            <a:off x="112111" y="6444945"/>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RETRIEVE</a:t>
            </a:r>
            <a:endParaRPr lang="en-GB" sz="1200" b="1" dirty="0">
              <a:solidFill>
                <a:srgbClr val="0B5196"/>
              </a:solidFill>
            </a:endParaRPr>
          </a:p>
        </p:txBody>
      </p:sp>
      <p:sp>
        <p:nvSpPr>
          <p:cNvPr id="42" name="Chevron 41"/>
          <p:cNvSpPr/>
          <p:nvPr/>
        </p:nvSpPr>
        <p:spPr>
          <a:xfrm>
            <a:off x="2860360"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43" name="Chevron 42"/>
          <p:cNvSpPr/>
          <p:nvPr/>
        </p:nvSpPr>
        <p:spPr>
          <a:xfrm>
            <a:off x="5600493"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44" name="Chevron 43"/>
          <p:cNvSpPr/>
          <p:nvPr/>
        </p:nvSpPr>
        <p:spPr>
          <a:xfrm>
            <a:off x="8336532"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7"/>
            <a:ext cx="487873" cy="429535"/>
          </a:xfrm>
          <a:prstGeom prst="rect">
            <a:avLst/>
          </a:prstGeom>
        </p:spPr>
      </p:pic>
      <p:sp>
        <p:nvSpPr>
          <p:cNvPr id="8" name="Text Placeholder 4"/>
          <p:cNvSpPr>
            <a:spLocks noGrp="1"/>
          </p:cNvSpPr>
          <p:nvPr>
            <p:ph type="body" sz="quarter" idx="10"/>
          </p:nvPr>
        </p:nvSpPr>
        <p:spPr>
          <a:xfrm>
            <a:off x="272048" y="304518"/>
            <a:ext cx="11626757" cy="750661"/>
          </a:xfrm>
          <a:prstGeom prst="rect">
            <a:avLst/>
          </a:prstGeom>
        </p:spPr>
        <p:txBody>
          <a:bodyPr/>
          <a:lstStyle>
            <a:lvl1pPr marL="0" indent="0">
              <a:buNone/>
              <a:defRPr sz="2700"/>
            </a:lvl1pPr>
          </a:lstStyle>
          <a:p>
            <a:pPr lvl="0"/>
            <a:r>
              <a:rPr lang="en-US"/>
              <a:t>Edit Master text styles</a:t>
            </a:r>
          </a:p>
        </p:txBody>
      </p:sp>
      <p:sp>
        <p:nvSpPr>
          <p:cNvPr id="9" name="Content Placeholder 6"/>
          <p:cNvSpPr>
            <a:spLocks noGrp="1"/>
          </p:cNvSpPr>
          <p:nvPr>
            <p:ph sz="quarter" idx="11"/>
          </p:nvPr>
        </p:nvSpPr>
        <p:spPr>
          <a:xfrm>
            <a:off x="287339"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9534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LT Retrieve - Rul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0" name="Rectangle 3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entagon 40"/>
          <p:cNvSpPr/>
          <p:nvPr/>
        </p:nvSpPr>
        <p:spPr>
          <a:xfrm>
            <a:off x="112111" y="6444945"/>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RETRIEVE</a:t>
            </a:r>
            <a:endParaRPr lang="en-GB" sz="1200" b="1" dirty="0">
              <a:solidFill>
                <a:srgbClr val="0B5196"/>
              </a:solidFill>
            </a:endParaRPr>
          </a:p>
        </p:txBody>
      </p:sp>
      <p:sp>
        <p:nvSpPr>
          <p:cNvPr id="42" name="Chevron 41"/>
          <p:cNvSpPr/>
          <p:nvPr/>
        </p:nvSpPr>
        <p:spPr>
          <a:xfrm>
            <a:off x="2860360"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43" name="Chevron 42"/>
          <p:cNvSpPr/>
          <p:nvPr/>
        </p:nvSpPr>
        <p:spPr>
          <a:xfrm>
            <a:off x="5600493"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44" name="Chevron 43"/>
          <p:cNvSpPr/>
          <p:nvPr/>
        </p:nvSpPr>
        <p:spPr>
          <a:xfrm>
            <a:off x="8336532"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45" name="Rectangle 44"/>
          <p:cNvSpPr/>
          <p:nvPr/>
        </p:nvSpPr>
        <p:spPr>
          <a:xfrm>
            <a:off x="11489910" y="-12902"/>
            <a:ext cx="696729"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639711747"/>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3"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6"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200"/>
            <a:ext cx="416216"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2"/>
            <a:ext cx="237139" cy="317761"/>
          </a:xfrm>
          <a:prstGeom prst="rect">
            <a:avLst/>
          </a:prstGeom>
        </p:spPr>
      </p:pic>
      <p:sp>
        <p:nvSpPr>
          <p:cNvPr id="4" name="Pentagon 3"/>
          <p:cNvSpPr/>
          <p:nvPr/>
        </p:nvSpPr>
        <p:spPr>
          <a:xfrm rot="5400000">
            <a:off x="11561797" y="3401"/>
            <a:ext cx="552955" cy="602232"/>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Rectangle 2"/>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7"/>
            <a:ext cx="487873" cy="429535"/>
          </a:xfrm>
          <a:prstGeom prst="rect">
            <a:avLst/>
          </a:prstGeom>
        </p:spPr>
      </p:pic>
      <p:sp>
        <p:nvSpPr>
          <p:cNvPr id="5" name="Text Placeholder 4"/>
          <p:cNvSpPr>
            <a:spLocks noGrp="1"/>
          </p:cNvSpPr>
          <p:nvPr>
            <p:ph type="body" sz="quarter" idx="10"/>
          </p:nvPr>
        </p:nvSpPr>
        <p:spPr>
          <a:xfrm>
            <a:off x="272048" y="304518"/>
            <a:ext cx="10945813" cy="750661"/>
          </a:xfrm>
          <a:prstGeom prst="rect">
            <a:avLst/>
          </a:prstGeom>
        </p:spPr>
        <p:txBody>
          <a:bodyPr/>
          <a:lstStyle>
            <a:lvl1pPr marL="0" indent="0">
              <a:buNone/>
              <a:defRPr sz="2700"/>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0016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T Instru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0" name="Rectangle 3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entagon 40"/>
          <p:cNvSpPr/>
          <p:nvPr/>
        </p:nvSpPr>
        <p:spPr>
          <a:xfrm>
            <a:off x="112111" y="6444945"/>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42" name="Chevron 41"/>
          <p:cNvSpPr/>
          <p:nvPr/>
        </p:nvSpPr>
        <p:spPr>
          <a:xfrm>
            <a:off x="2860360" y="6444945"/>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INSTRUCT</a:t>
            </a:r>
          </a:p>
        </p:txBody>
      </p:sp>
      <p:sp>
        <p:nvSpPr>
          <p:cNvPr id="43" name="Chevron 42"/>
          <p:cNvSpPr/>
          <p:nvPr/>
        </p:nvSpPr>
        <p:spPr>
          <a:xfrm>
            <a:off x="5600493"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44" name="Chevron 43"/>
          <p:cNvSpPr/>
          <p:nvPr/>
        </p:nvSpPr>
        <p:spPr>
          <a:xfrm>
            <a:off x="8336532"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7"/>
            <a:ext cx="487873" cy="429535"/>
          </a:xfrm>
          <a:prstGeom prst="rect">
            <a:avLst/>
          </a:prstGeom>
        </p:spPr>
      </p:pic>
      <p:sp>
        <p:nvSpPr>
          <p:cNvPr id="11" name="Text Placeholder 4"/>
          <p:cNvSpPr>
            <a:spLocks noGrp="1"/>
          </p:cNvSpPr>
          <p:nvPr>
            <p:ph type="body" sz="quarter" idx="10"/>
          </p:nvPr>
        </p:nvSpPr>
        <p:spPr>
          <a:xfrm>
            <a:off x="272048" y="304518"/>
            <a:ext cx="11626757" cy="750661"/>
          </a:xfrm>
          <a:prstGeom prst="rect">
            <a:avLst/>
          </a:prstGeom>
        </p:spPr>
        <p:txBody>
          <a:bodyPr/>
          <a:lstStyle>
            <a:lvl1pPr marL="0" indent="0">
              <a:buNone/>
              <a:defRPr sz="2700"/>
            </a:lvl1pPr>
          </a:lstStyle>
          <a:p>
            <a:pPr lvl="0"/>
            <a:r>
              <a:rPr lang="en-US"/>
              <a:t>Edit Master text styles</a:t>
            </a:r>
          </a:p>
        </p:txBody>
      </p:sp>
      <p:sp>
        <p:nvSpPr>
          <p:cNvPr id="12" name="Content Placeholder 6"/>
          <p:cNvSpPr>
            <a:spLocks noGrp="1"/>
          </p:cNvSpPr>
          <p:nvPr>
            <p:ph sz="quarter" idx="11"/>
          </p:nvPr>
        </p:nvSpPr>
        <p:spPr>
          <a:xfrm>
            <a:off x="287339"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8817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LT Instruct - Rul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5"/>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0" y="6444945"/>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INSTRUCT</a:t>
            </a:r>
          </a:p>
        </p:txBody>
      </p:sp>
      <p:sp>
        <p:nvSpPr>
          <p:cNvPr id="13" name="Chevron 12"/>
          <p:cNvSpPr/>
          <p:nvPr/>
        </p:nvSpPr>
        <p:spPr>
          <a:xfrm>
            <a:off x="5600493"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14" name="Chevron 13"/>
          <p:cNvSpPr/>
          <p:nvPr/>
        </p:nvSpPr>
        <p:spPr>
          <a:xfrm>
            <a:off x="8336532"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10" y="-12902"/>
            <a:ext cx="696729"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801102752"/>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6"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200"/>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2"/>
            <a:ext cx="237139" cy="317761"/>
          </a:xfrm>
          <a:prstGeom prst="rect">
            <a:avLst/>
          </a:prstGeom>
        </p:spPr>
      </p:pic>
      <p:sp>
        <p:nvSpPr>
          <p:cNvPr id="36" name="Pentagon 35"/>
          <p:cNvSpPr/>
          <p:nvPr/>
        </p:nvSpPr>
        <p:spPr>
          <a:xfrm rot="5400000">
            <a:off x="11561797" y="3401"/>
            <a:ext cx="552955" cy="602232"/>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7"/>
            <a:ext cx="487873" cy="429535"/>
          </a:xfrm>
          <a:prstGeom prst="rect">
            <a:avLst/>
          </a:prstGeom>
        </p:spPr>
      </p:pic>
      <p:sp>
        <p:nvSpPr>
          <p:cNvPr id="24" name="Text Placeholder 4"/>
          <p:cNvSpPr>
            <a:spLocks noGrp="1"/>
          </p:cNvSpPr>
          <p:nvPr>
            <p:ph type="body" sz="quarter" idx="10"/>
          </p:nvPr>
        </p:nvSpPr>
        <p:spPr>
          <a:xfrm>
            <a:off x="272048" y="304518"/>
            <a:ext cx="10945813" cy="750661"/>
          </a:xfrm>
          <a:prstGeom prst="rect">
            <a:avLst/>
          </a:prstGeom>
        </p:spPr>
        <p:txBody>
          <a:bodyPr/>
          <a:lstStyle>
            <a:lvl1pPr marL="0" indent="0">
              <a:buNone/>
              <a:defRPr sz="27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786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LT Practis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5"/>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0"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5"/>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7"/>
            <a:ext cx="487873" cy="429535"/>
          </a:xfrm>
          <a:prstGeom prst="rect">
            <a:avLst/>
          </a:prstGeom>
        </p:spPr>
      </p:pic>
      <p:sp>
        <p:nvSpPr>
          <p:cNvPr id="8" name="Text Placeholder 4"/>
          <p:cNvSpPr>
            <a:spLocks noGrp="1"/>
          </p:cNvSpPr>
          <p:nvPr>
            <p:ph type="body" sz="quarter" idx="10"/>
          </p:nvPr>
        </p:nvSpPr>
        <p:spPr>
          <a:xfrm>
            <a:off x="272048" y="304518"/>
            <a:ext cx="11626757" cy="750661"/>
          </a:xfrm>
          <a:prstGeom prst="rect">
            <a:avLst/>
          </a:prstGeom>
        </p:spPr>
        <p:txBody>
          <a:bodyPr/>
          <a:lstStyle>
            <a:lvl1pPr marL="0" indent="0">
              <a:buNone/>
              <a:defRPr sz="2700"/>
            </a:lvl1pPr>
          </a:lstStyle>
          <a:p>
            <a:pPr lvl="0"/>
            <a:r>
              <a:rPr lang="en-US"/>
              <a:t>Edit Master text styles</a:t>
            </a:r>
          </a:p>
        </p:txBody>
      </p:sp>
      <p:sp>
        <p:nvSpPr>
          <p:cNvPr id="9" name="Content Placeholder 6"/>
          <p:cNvSpPr>
            <a:spLocks noGrp="1"/>
          </p:cNvSpPr>
          <p:nvPr>
            <p:ph sz="quarter" idx="11"/>
          </p:nvPr>
        </p:nvSpPr>
        <p:spPr>
          <a:xfrm>
            <a:off x="287339"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965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508850908"/>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36297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LT Practise - Rul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5"/>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0"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5"/>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10" y="-12902"/>
            <a:ext cx="696729"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296959627"/>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6"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200"/>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2"/>
            <a:ext cx="237139" cy="317761"/>
          </a:xfrm>
          <a:prstGeom prst="rect">
            <a:avLst/>
          </a:prstGeom>
        </p:spPr>
      </p:pic>
      <p:sp>
        <p:nvSpPr>
          <p:cNvPr id="36" name="Pentagon 35"/>
          <p:cNvSpPr/>
          <p:nvPr/>
        </p:nvSpPr>
        <p:spPr>
          <a:xfrm rot="5400000">
            <a:off x="11561797" y="3401"/>
            <a:ext cx="552955" cy="602232"/>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7"/>
            <a:ext cx="487873" cy="429535"/>
          </a:xfrm>
          <a:prstGeom prst="rect">
            <a:avLst/>
          </a:prstGeom>
        </p:spPr>
      </p:pic>
      <p:sp>
        <p:nvSpPr>
          <p:cNvPr id="24" name="Text Placeholder 4"/>
          <p:cNvSpPr>
            <a:spLocks noGrp="1"/>
          </p:cNvSpPr>
          <p:nvPr>
            <p:ph type="body" sz="quarter" idx="10"/>
          </p:nvPr>
        </p:nvSpPr>
        <p:spPr>
          <a:xfrm>
            <a:off x="272048" y="304518"/>
            <a:ext cx="10945813" cy="750661"/>
          </a:xfrm>
          <a:prstGeom prst="rect">
            <a:avLst/>
          </a:prstGeom>
        </p:spPr>
        <p:txBody>
          <a:bodyPr/>
          <a:lstStyle>
            <a:lvl1pPr marL="0" indent="0">
              <a:buNone/>
              <a:defRPr sz="27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5564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LT Secur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5"/>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0"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14" name="Chevron 13"/>
          <p:cNvSpPr/>
          <p:nvPr/>
        </p:nvSpPr>
        <p:spPr>
          <a:xfrm>
            <a:off x="8336532" y="6444945"/>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SECURE</a:t>
            </a:r>
            <a:endParaRPr lang="en-GB" sz="12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7"/>
            <a:ext cx="487873" cy="429535"/>
          </a:xfrm>
          <a:prstGeom prst="rect">
            <a:avLst/>
          </a:prstGeom>
        </p:spPr>
      </p:pic>
      <p:sp>
        <p:nvSpPr>
          <p:cNvPr id="8" name="Text Placeholder 4"/>
          <p:cNvSpPr>
            <a:spLocks noGrp="1"/>
          </p:cNvSpPr>
          <p:nvPr>
            <p:ph type="body" sz="quarter" idx="10"/>
          </p:nvPr>
        </p:nvSpPr>
        <p:spPr>
          <a:xfrm>
            <a:off x="272048" y="304518"/>
            <a:ext cx="11626757" cy="750661"/>
          </a:xfrm>
          <a:prstGeom prst="rect">
            <a:avLst/>
          </a:prstGeom>
        </p:spPr>
        <p:txBody>
          <a:bodyPr/>
          <a:lstStyle>
            <a:lvl1pPr marL="0" indent="0">
              <a:buNone/>
              <a:defRPr sz="2700"/>
            </a:lvl1pPr>
          </a:lstStyle>
          <a:p>
            <a:pPr lvl="0"/>
            <a:r>
              <a:rPr lang="en-US"/>
              <a:t>Edit Master text styles</a:t>
            </a:r>
          </a:p>
        </p:txBody>
      </p:sp>
      <p:sp>
        <p:nvSpPr>
          <p:cNvPr id="9" name="Content Placeholder 6"/>
          <p:cNvSpPr>
            <a:spLocks noGrp="1"/>
          </p:cNvSpPr>
          <p:nvPr>
            <p:ph sz="quarter" idx="11"/>
          </p:nvPr>
        </p:nvSpPr>
        <p:spPr>
          <a:xfrm>
            <a:off x="287339"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0657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T Secure - Rul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5"/>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0"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5"/>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14" name="Chevron 13"/>
          <p:cNvSpPr/>
          <p:nvPr/>
        </p:nvSpPr>
        <p:spPr>
          <a:xfrm>
            <a:off x="8336532" y="6444945"/>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SECURE</a:t>
            </a:r>
            <a:endParaRPr lang="en-GB" sz="1200" b="1" dirty="0">
              <a:solidFill>
                <a:srgbClr val="0B5196"/>
              </a:solidFill>
            </a:endParaRPr>
          </a:p>
        </p:txBody>
      </p:sp>
      <p:sp>
        <p:nvSpPr>
          <p:cNvPr id="15" name="Rectangle 14"/>
          <p:cNvSpPr/>
          <p:nvPr/>
        </p:nvSpPr>
        <p:spPr>
          <a:xfrm>
            <a:off x="11489910" y="-12902"/>
            <a:ext cx="696729"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734839922"/>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6"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200"/>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2"/>
            <a:ext cx="237139" cy="317761"/>
          </a:xfrm>
          <a:prstGeom prst="rect">
            <a:avLst/>
          </a:prstGeom>
        </p:spPr>
      </p:pic>
      <p:sp>
        <p:nvSpPr>
          <p:cNvPr id="36" name="Pentagon 35"/>
          <p:cNvSpPr/>
          <p:nvPr/>
        </p:nvSpPr>
        <p:spPr>
          <a:xfrm rot="5400000">
            <a:off x="11561797" y="3401"/>
            <a:ext cx="552955" cy="602232"/>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7"/>
            <a:ext cx="487873" cy="429535"/>
          </a:xfrm>
          <a:prstGeom prst="rect">
            <a:avLst/>
          </a:prstGeom>
        </p:spPr>
      </p:pic>
      <p:sp>
        <p:nvSpPr>
          <p:cNvPr id="23" name="Text Placeholder 4"/>
          <p:cNvSpPr>
            <a:spLocks noGrp="1"/>
          </p:cNvSpPr>
          <p:nvPr>
            <p:ph type="body" sz="quarter" idx="10"/>
          </p:nvPr>
        </p:nvSpPr>
        <p:spPr>
          <a:xfrm>
            <a:off x="272048" y="304518"/>
            <a:ext cx="10945813" cy="750661"/>
          </a:xfrm>
          <a:prstGeom prst="rect">
            <a:avLst/>
          </a:prstGeom>
        </p:spPr>
        <p:txBody>
          <a:bodyPr/>
          <a:lstStyle>
            <a:lvl1pPr marL="0" indent="0">
              <a:buNone/>
              <a:defRPr sz="2700"/>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2908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234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034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320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15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8B68D467-B7A2-44AD-BB51-AC70E3A4714A}"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16918AF4-EEE9-4844-9DB9-1A688D35E3B9}" type="slidenum">
              <a:rPr lang="en-GB" smtClean="0"/>
              <a:t>‹#›</a:t>
            </a:fld>
            <a:endParaRPr lang="en-GB"/>
          </a:p>
        </p:txBody>
      </p:sp>
    </p:spTree>
    <p:extLst>
      <p:ext uri="{BB962C8B-B14F-4D97-AF65-F5344CB8AC3E}">
        <p14:creationId xmlns:p14="http://schemas.microsoft.com/office/powerpoint/2010/main" val="3615963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909658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25015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60629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17948103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1744420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2656123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08328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284084" y="128303"/>
            <a:ext cx="11623832" cy="461665"/>
          </a:xfrm>
          <a:prstGeom prst="rect">
            <a:avLst/>
          </a:prstGeom>
          <a:solidFill>
            <a:schemeClr val="bg1"/>
          </a:solidFill>
          <a:ln w="28575">
            <a:solidFill>
              <a:srgbClr val="0B5196"/>
            </a:solidFill>
          </a:ln>
        </p:spPr>
        <p:txBody>
          <a:bodyPr wrap="square" rtlCol="0">
            <a:spAutoFit/>
          </a:bodyPr>
          <a:lstStyle/>
          <a:p>
            <a:endParaRPr lang="en-GB" sz="2400" dirty="0"/>
          </a:p>
        </p:txBody>
      </p:sp>
      <p:sp>
        <p:nvSpPr>
          <p:cNvPr id="31" name="Text Placeholder 30"/>
          <p:cNvSpPr>
            <a:spLocks noGrp="1"/>
          </p:cNvSpPr>
          <p:nvPr>
            <p:ph type="body" sz="quarter" idx="10"/>
          </p:nvPr>
        </p:nvSpPr>
        <p:spPr>
          <a:xfrm>
            <a:off x="284084" y="190841"/>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491602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ALT Title - Retrieval Blank">
    <p:spTree>
      <p:nvGrpSpPr>
        <p:cNvPr id="1" name=""/>
        <p:cNvGrpSpPr/>
        <p:nvPr/>
      </p:nvGrpSpPr>
      <p:grpSpPr>
        <a:xfrm>
          <a:off x="0" y="0"/>
          <a:ext cx="0" cy="0"/>
          <a:chOff x="0" y="0"/>
          <a:chExt cx="0" cy="0"/>
        </a:xfrm>
      </p:grpSpPr>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84461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33071277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220952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47649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12850796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1013421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13363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585974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559517076"/>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603689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7335411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41430079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60568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623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7588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91A45-42E9-4D70-A8DF-8005CE741407}" type="datetimeFigureOut">
              <a:rPr lang="en-GB" smtClean="0"/>
              <a:t>14/02/2025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D4292B-8837-4C3D-9091-27B7C7C1D862}" type="slidenum">
              <a:rPr lang="en-GB" smtClean="0"/>
              <a:t>‹#›</a:t>
            </a:fld>
            <a:endParaRPr lang="en-GB"/>
          </a:p>
        </p:txBody>
      </p:sp>
    </p:spTree>
    <p:extLst>
      <p:ext uri="{BB962C8B-B14F-4D97-AF65-F5344CB8AC3E}">
        <p14:creationId xmlns:p14="http://schemas.microsoft.com/office/powerpoint/2010/main" val="23994265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BBB91A45-42E9-4D70-A8DF-8005CE741407}"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D4292B-8837-4C3D-9091-27B7C7C1D862}" type="slidenum">
              <a:rPr lang="en-GB" smtClean="0"/>
              <a:t>‹#›</a:t>
            </a:fld>
            <a:endParaRPr lang="en-GB"/>
          </a:p>
        </p:txBody>
      </p:sp>
    </p:spTree>
    <p:extLst>
      <p:ext uri="{BB962C8B-B14F-4D97-AF65-F5344CB8AC3E}">
        <p14:creationId xmlns:p14="http://schemas.microsoft.com/office/powerpoint/2010/main" val="1168085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3395206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614018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638744739"/>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1138874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342663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560305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944974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940928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29472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87809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783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7360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8.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401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9152648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29744230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2/14/2025</a:t>
            </a:fld>
            <a:endParaRPr lang="en-US" dirty="0"/>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306285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2006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 id="2147483713" r:id="rId15"/>
    <p:sldLayoutId id="2147483714" r:id="rId16"/>
  </p:sldLayoutIdLst>
  <p:txStyles>
    <p:titleStyle>
      <a:lvl1pPr algn="l" defTabSz="68579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79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9" indent="-171450" algn="l" defTabSz="68579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7" indent="-171450" algn="l" defTabSz="68579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5"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5"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9"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7"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3"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90" algn="l" defTabSz="685797" rtl="0" eaLnBrk="1" latinLnBrk="0" hangingPunct="1">
        <a:defRPr sz="1350" kern="1200">
          <a:solidFill>
            <a:schemeClr val="tx1"/>
          </a:solidFill>
          <a:latin typeface="+mn-lt"/>
          <a:ea typeface="+mn-ea"/>
          <a:cs typeface="+mn-cs"/>
        </a:defRPr>
      </a:lvl8pPr>
      <a:lvl9pPr marL="2743188" algn="l" defTabSz="685797"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9893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14/02/2025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76823964"/>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16849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632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FF16B-6EC2-96E8-64E2-5B3D6DE588F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BEC8E0-CEC4-D170-F1C0-31110705BC72}"/>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sp>
        <p:nvSpPr>
          <p:cNvPr id="6" name="TextBox 5">
            <a:extLst>
              <a:ext uri="{FF2B5EF4-FFF2-40B4-BE49-F238E27FC236}">
                <a16:creationId xmlns:a16="http://schemas.microsoft.com/office/drawing/2014/main" id="{066B3588-CEC0-2AE8-F2DE-56ED94B671A1}"/>
              </a:ext>
            </a:extLst>
          </p:cNvPr>
          <p:cNvSpPr txBox="1"/>
          <p:nvPr/>
        </p:nvSpPr>
        <p:spPr>
          <a:xfrm>
            <a:off x="4840096" y="522321"/>
            <a:ext cx="2735942" cy="461665"/>
          </a:xfrm>
          <a:prstGeom prst="rect">
            <a:avLst/>
          </a:prstGeom>
          <a:noFill/>
        </p:spPr>
        <p:txBody>
          <a:bodyPr wrap="none" rtlCol="0">
            <a:spAutoFit/>
          </a:bodyPr>
          <a:lstStyle/>
          <a:p>
            <a:pPr algn="ctr"/>
            <a:r>
              <a:rPr lang="en-GB" sz="2400" dirty="0"/>
              <a:t>Increase 250 by 20%</a:t>
            </a:r>
          </a:p>
        </p:txBody>
      </p:sp>
      <p:sp>
        <p:nvSpPr>
          <p:cNvPr id="25" name="TextBox 24">
            <a:extLst>
              <a:ext uri="{FF2B5EF4-FFF2-40B4-BE49-F238E27FC236}">
                <a16:creationId xmlns:a16="http://schemas.microsoft.com/office/drawing/2014/main" id="{A706F043-6FF0-FFB3-E8C6-366720CE8F4E}"/>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FF777196-BB1C-82CD-1BD9-B08534B704E5}"/>
              </a:ext>
            </a:extLst>
          </p:cNvPr>
          <p:cNvSpPr txBox="1"/>
          <p:nvPr/>
        </p:nvSpPr>
        <p:spPr>
          <a:xfrm>
            <a:off x="4840096" y="1251610"/>
            <a:ext cx="2739854" cy="461665"/>
          </a:xfrm>
          <a:prstGeom prst="rect">
            <a:avLst/>
          </a:prstGeom>
          <a:noFill/>
        </p:spPr>
        <p:txBody>
          <a:bodyPr wrap="none" rtlCol="0">
            <a:spAutoFit/>
          </a:bodyPr>
          <a:lstStyle/>
          <a:p>
            <a:pPr algn="ctr"/>
            <a:r>
              <a:rPr lang="en-GB" sz="2400" dirty="0"/>
              <a:t>100% + 20% = 120% </a:t>
            </a:r>
          </a:p>
        </p:txBody>
      </p:sp>
      <p:pic>
        <p:nvPicPr>
          <p:cNvPr id="7" name="Picture 6">
            <a:extLst>
              <a:ext uri="{FF2B5EF4-FFF2-40B4-BE49-F238E27FC236}">
                <a16:creationId xmlns:a16="http://schemas.microsoft.com/office/drawing/2014/main" id="{6E9001E3-601F-2BDC-2BC7-5B31F9A04DAC}"/>
              </a:ext>
            </a:extLst>
          </p:cNvPr>
          <p:cNvPicPr>
            <a:picLocks noChangeAspect="1"/>
          </p:cNvPicPr>
          <p:nvPr/>
        </p:nvPicPr>
        <p:blipFill>
          <a:blip r:embed="rId3"/>
          <a:stretch>
            <a:fillRect/>
          </a:stretch>
        </p:blipFill>
        <p:spPr>
          <a:xfrm>
            <a:off x="201670" y="658134"/>
            <a:ext cx="1516914" cy="5369471"/>
          </a:xfrm>
          <a:prstGeom prst="rect">
            <a:avLst/>
          </a:prstGeom>
        </p:spPr>
      </p:pic>
      <p:graphicFrame>
        <p:nvGraphicFramePr>
          <p:cNvPr id="9" name="Table 8">
            <a:extLst>
              <a:ext uri="{FF2B5EF4-FFF2-40B4-BE49-F238E27FC236}">
                <a16:creationId xmlns:a16="http://schemas.microsoft.com/office/drawing/2014/main" id="{85346928-5CBE-E666-0AAB-ECC1387BCE39}"/>
              </a:ext>
            </a:extLst>
          </p:cNvPr>
          <p:cNvGraphicFramePr>
            <a:graphicFrameLocks noGrp="1"/>
          </p:cNvGraphicFramePr>
          <p:nvPr>
            <p:extLst>
              <p:ext uri="{D42A27DB-BD31-4B8C-83A1-F6EECF244321}">
                <p14:modId xmlns:p14="http://schemas.microsoft.com/office/powerpoint/2010/main" val="3430573562"/>
              </p:ext>
            </p:extLst>
          </p:nvPr>
        </p:nvGraphicFramePr>
        <p:xfrm>
          <a:off x="2403844" y="2340241"/>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2400" b="1" dirty="0">
                          <a:solidFill>
                            <a:sysClr val="windowText" lastClr="00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graphicFrame>
        <p:nvGraphicFramePr>
          <p:cNvPr id="13" name="Table 12">
            <a:extLst>
              <a:ext uri="{FF2B5EF4-FFF2-40B4-BE49-F238E27FC236}">
                <a16:creationId xmlns:a16="http://schemas.microsoft.com/office/drawing/2014/main" id="{36EA2665-B960-C83C-93C9-1CAF9D2F9ED7}"/>
              </a:ext>
            </a:extLst>
          </p:cNvPr>
          <p:cNvGraphicFramePr>
            <a:graphicFrameLocks noGrp="1"/>
          </p:cNvGraphicFramePr>
          <p:nvPr>
            <p:extLst>
              <p:ext uri="{D42A27DB-BD31-4B8C-83A1-F6EECF244321}">
                <p14:modId xmlns:p14="http://schemas.microsoft.com/office/powerpoint/2010/main" val="2051889462"/>
              </p:ext>
            </p:extLst>
          </p:nvPr>
        </p:nvGraphicFramePr>
        <p:xfrm>
          <a:off x="5684248" y="2340241"/>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2400" b="1"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graphicFrame>
        <p:nvGraphicFramePr>
          <p:cNvPr id="14" name="Table 13">
            <a:extLst>
              <a:ext uri="{FF2B5EF4-FFF2-40B4-BE49-F238E27FC236}">
                <a16:creationId xmlns:a16="http://schemas.microsoft.com/office/drawing/2014/main" id="{5B22DA6C-423B-A27B-F7FA-479EC70CE910}"/>
              </a:ext>
            </a:extLst>
          </p:cNvPr>
          <p:cNvGraphicFramePr>
            <a:graphicFrameLocks noGrp="1"/>
          </p:cNvGraphicFramePr>
          <p:nvPr>
            <p:extLst>
              <p:ext uri="{D42A27DB-BD31-4B8C-83A1-F6EECF244321}">
                <p14:modId xmlns:p14="http://schemas.microsoft.com/office/powerpoint/2010/main" val="4183583038"/>
              </p:ext>
            </p:extLst>
          </p:nvPr>
        </p:nvGraphicFramePr>
        <p:xfrm>
          <a:off x="9065013" y="2338726"/>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2400" b="1" dirty="0">
                          <a:solidFill>
                            <a:sysClr val="windowText" lastClr="0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
        <p:nvSpPr>
          <p:cNvPr id="18" name="TextBox 17">
            <a:extLst>
              <a:ext uri="{FF2B5EF4-FFF2-40B4-BE49-F238E27FC236}">
                <a16:creationId xmlns:a16="http://schemas.microsoft.com/office/drawing/2014/main" id="{C7E2C999-ACB5-D8F3-2011-CB30B8EC342B}"/>
              </a:ext>
            </a:extLst>
          </p:cNvPr>
          <p:cNvSpPr txBox="1"/>
          <p:nvPr/>
        </p:nvSpPr>
        <p:spPr>
          <a:xfrm>
            <a:off x="3895862" y="5190891"/>
            <a:ext cx="5153809" cy="461665"/>
          </a:xfrm>
          <a:prstGeom prst="rect">
            <a:avLst/>
          </a:prstGeom>
          <a:noFill/>
        </p:spPr>
        <p:txBody>
          <a:bodyPr wrap="square" rtlCol="0">
            <a:spAutoFit/>
          </a:bodyPr>
          <a:lstStyle/>
          <a:p>
            <a:pPr algn="ctr"/>
            <a:r>
              <a:rPr lang="en-GB" sz="2400" b="1" dirty="0">
                <a:solidFill>
                  <a:srgbClr val="FF0000"/>
                </a:solidFill>
              </a:rPr>
              <a:t>Which method do you prefer and why?</a:t>
            </a:r>
          </a:p>
        </p:txBody>
      </p:sp>
      <p:sp>
        <p:nvSpPr>
          <p:cNvPr id="19" name="Arrow: Curved Right 18">
            <a:extLst>
              <a:ext uri="{FF2B5EF4-FFF2-40B4-BE49-F238E27FC236}">
                <a16:creationId xmlns:a16="http://schemas.microsoft.com/office/drawing/2014/main" id="{59DF0C3B-36BC-0A0F-8B10-5831DB80553C}"/>
              </a:ext>
            </a:extLst>
          </p:cNvPr>
          <p:cNvSpPr/>
          <p:nvPr/>
        </p:nvSpPr>
        <p:spPr>
          <a:xfrm flipH="1">
            <a:off x="4840096" y="2411810"/>
            <a:ext cx="597452" cy="117088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Arrow: Curved Right 19">
            <a:extLst>
              <a:ext uri="{FF2B5EF4-FFF2-40B4-BE49-F238E27FC236}">
                <a16:creationId xmlns:a16="http://schemas.microsoft.com/office/drawing/2014/main" id="{A53401D9-1350-2729-5151-7F2C62CEBA4A}"/>
              </a:ext>
            </a:extLst>
          </p:cNvPr>
          <p:cNvSpPr/>
          <p:nvPr/>
        </p:nvSpPr>
        <p:spPr>
          <a:xfrm flipH="1">
            <a:off x="4840096" y="3527840"/>
            <a:ext cx="597452" cy="117088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Arrow: Curved Right 20">
            <a:extLst>
              <a:ext uri="{FF2B5EF4-FFF2-40B4-BE49-F238E27FC236}">
                <a16:creationId xmlns:a16="http://schemas.microsoft.com/office/drawing/2014/main" id="{D8A32B4C-BECA-DEE0-C942-A1976AE29023}"/>
              </a:ext>
            </a:extLst>
          </p:cNvPr>
          <p:cNvSpPr/>
          <p:nvPr/>
        </p:nvSpPr>
        <p:spPr>
          <a:xfrm flipH="1">
            <a:off x="8197643" y="2411810"/>
            <a:ext cx="597452" cy="117088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Arrow: Curved Right 21">
            <a:extLst>
              <a:ext uri="{FF2B5EF4-FFF2-40B4-BE49-F238E27FC236}">
                <a16:creationId xmlns:a16="http://schemas.microsoft.com/office/drawing/2014/main" id="{16EC306D-87A4-84EB-A04A-EC5C61881AE2}"/>
              </a:ext>
            </a:extLst>
          </p:cNvPr>
          <p:cNvSpPr/>
          <p:nvPr/>
        </p:nvSpPr>
        <p:spPr>
          <a:xfrm flipH="1">
            <a:off x="8197643" y="3527840"/>
            <a:ext cx="597452" cy="117088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Arrow: Curved Right 22">
            <a:extLst>
              <a:ext uri="{FF2B5EF4-FFF2-40B4-BE49-F238E27FC236}">
                <a16:creationId xmlns:a16="http://schemas.microsoft.com/office/drawing/2014/main" id="{9BA8DFAB-2238-4575-FA0C-80E621276BC9}"/>
              </a:ext>
            </a:extLst>
          </p:cNvPr>
          <p:cNvSpPr/>
          <p:nvPr/>
        </p:nvSpPr>
        <p:spPr>
          <a:xfrm flipH="1">
            <a:off x="11478047" y="2341413"/>
            <a:ext cx="597452" cy="117088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Arrow: Curved Right 23">
            <a:extLst>
              <a:ext uri="{FF2B5EF4-FFF2-40B4-BE49-F238E27FC236}">
                <a16:creationId xmlns:a16="http://schemas.microsoft.com/office/drawing/2014/main" id="{B74838ED-2C6A-828E-4E8D-F6C4791820EF}"/>
              </a:ext>
            </a:extLst>
          </p:cNvPr>
          <p:cNvSpPr/>
          <p:nvPr/>
        </p:nvSpPr>
        <p:spPr>
          <a:xfrm flipH="1">
            <a:off x="11478047" y="3457443"/>
            <a:ext cx="597452" cy="117088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TextBox 25">
            <a:extLst>
              <a:ext uri="{FF2B5EF4-FFF2-40B4-BE49-F238E27FC236}">
                <a16:creationId xmlns:a16="http://schemas.microsoft.com/office/drawing/2014/main" id="{081A37C2-A426-D7F6-A754-6F0E7EA97223}"/>
              </a:ext>
            </a:extLst>
          </p:cNvPr>
          <p:cNvSpPr txBox="1"/>
          <p:nvPr/>
        </p:nvSpPr>
        <p:spPr>
          <a:xfrm>
            <a:off x="4748815" y="2770749"/>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 10</a:t>
            </a:r>
          </a:p>
        </p:txBody>
      </p:sp>
      <p:sp>
        <p:nvSpPr>
          <p:cNvPr id="27" name="TextBox 26">
            <a:extLst>
              <a:ext uri="{FF2B5EF4-FFF2-40B4-BE49-F238E27FC236}">
                <a16:creationId xmlns:a16="http://schemas.microsoft.com/office/drawing/2014/main" id="{48061787-90A1-828D-B05C-F2CA71D00817}"/>
              </a:ext>
            </a:extLst>
          </p:cNvPr>
          <p:cNvSpPr txBox="1"/>
          <p:nvPr/>
        </p:nvSpPr>
        <p:spPr>
          <a:xfrm>
            <a:off x="8035130" y="2767241"/>
            <a:ext cx="874346"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 100</a:t>
            </a:r>
          </a:p>
        </p:txBody>
      </p:sp>
      <p:sp>
        <p:nvSpPr>
          <p:cNvPr id="28" name="TextBox 27">
            <a:extLst>
              <a:ext uri="{FF2B5EF4-FFF2-40B4-BE49-F238E27FC236}">
                <a16:creationId xmlns:a16="http://schemas.microsoft.com/office/drawing/2014/main" id="{E5575A4E-6146-5EE9-DAC4-E899383F1353}"/>
              </a:ext>
            </a:extLst>
          </p:cNvPr>
          <p:cNvSpPr txBox="1"/>
          <p:nvPr/>
        </p:nvSpPr>
        <p:spPr>
          <a:xfrm>
            <a:off x="11394911" y="2696844"/>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 20</a:t>
            </a:r>
          </a:p>
        </p:txBody>
      </p:sp>
      <p:sp>
        <p:nvSpPr>
          <p:cNvPr id="29" name="TextBox 28">
            <a:extLst>
              <a:ext uri="{FF2B5EF4-FFF2-40B4-BE49-F238E27FC236}">
                <a16:creationId xmlns:a16="http://schemas.microsoft.com/office/drawing/2014/main" id="{E743ED61-8D34-1A39-962F-E67AA0E68CE9}"/>
              </a:ext>
            </a:extLst>
          </p:cNvPr>
          <p:cNvSpPr txBox="1"/>
          <p:nvPr/>
        </p:nvSpPr>
        <p:spPr>
          <a:xfrm>
            <a:off x="4733636" y="3969246"/>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x 12</a:t>
            </a:r>
          </a:p>
        </p:txBody>
      </p:sp>
      <p:sp>
        <p:nvSpPr>
          <p:cNvPr id="30" name="TextBox 29">
            <a:extLst>
              <a:ext uri="{FF2B5EF4-FFF2-40B4-BE49-F238E27FC236}">
                <a16:creationId xmlns:a16="http://schemas.microsoft.com/office/drawing/2014/main" id="{CD1E94B4-0092-C001-84AB-FC1A001FEDBE}"/>
              </a:ext>
            </a:extLst>
          </p:cNvPr>
          <p:cNvSpPr txBox="1"/>
          <p:nvPr/>
        </p:nvSpPr>
        <p:spPr>
          <a:xfrm>
            <a:off x="8056326" y="3916962"/>
            <a:ext cx="805474"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x 120</a:t>
            </a:r>
          </a:p>
        </p:txBody>
      </p:sp>
      <p:sp>
        <p:nvSpPr>
          <p:cNvPr id="31" name="TextBox 30">
            <a:extLst>
              <a:ext uri="{FF2B5EF4-FFF2-40B4-BE49-F238E27FC236}">
                <a16:creationId xmlns:a16="http://schemas.microsoft.com/office/drawing/2014/main" id="{17451BF5-526F-223A-2F7D-53024910519E}"/>
              </a:ext>
            </a:extLst>
          </p:cNvPr>
          <p:cNvSpPr txBox="1"/>
          <p:nvPr/>
        </p:nvSpPr>
        <p:spPr>
          <a:xfrm>
            <a:off x="11432653" y="3828020"/>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x 24</a:t>
            </a:r>
          </a:p>
        </p:txBody>
      </p:sp>
    </p:spTree>
    <p:extLst>
      <p:ext uri="{BB962C8B-B14F-4D97-AF65-F5344CB8AC3E}">
        <p14:creationId xmlns:p14="http://schemas.microsoft.com/office/powerpoint/2010/main" val="39404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755C3-F749-4923-3B35-CAD8B230ED1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4E541AD-DB84-3DB8-E842-BD618BA54915}"/>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cxnSp>
        <p:nvCxnSpPr>
          <p:cNvPr id="5" name="Straight Connector 4">
            <a:extLst>
              <a:ext uri="{FF2B5EF4-FFF2-40B4-BE49-F238E27FC236}">
                <a16:creationId xmlns:a16="http://schemas.microsoft.com/office/drawing/2014/main" id="{F0D75D30-CA31-A657-1627-43B39E9EC8A6}"/>
              </a:ext>
            </a:extLst>
          </p:cNvPr>
          <p:cNvCxnSpPr>
            <a:cxnSpLocks/>
          </p:cNvCxnSpPr>
          <p:nvPr/>
        </p:nvCxnSpPr>
        <p:spPr>
          <a:xfrm>
            <a:off x="6484233" y="2068551"/>
            <a:ext cx="0" cy="313349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571754B-2555-57DE-EBA0-3A701E34E06C}"/>
              </a:ext>
            </a:extLst>
          </p:cNvPr>
          <p:cNvSpPr txBox="1"/>
          <p:nvPr/>
        </p:nvSpPr>
        <p:spPr>
          <a:xfrm>
            <a:off x="4787999" y="522321"/>
            <a:ext cx="2840137" cy="461665"/>
          </a:xfrm>
          <a:prstGeom prst="rect">
            <a:avLst/>
          </a:prstGeom>
          <a:noFill/>
        </p:spPr>
        <p:txBody>
          <a:bodyPr wrap="none" rtlCol="0">
            <a:spAutoFit/>
          </a:bodyPr>
          <a:lstStyle/>
          <a:p>
            <a:pPr algn="ctr"/>
            <a:r>
              <a:rPr lang="en-GB" sz="2400" dirty="0"/>
              <a:t>Decrease 250 by 20%</a:t>
            </a:r>
          </a:p>
        </p:txBody>
      </p:sp>
      <p:sp>
        <p:nvSpPr>
          <p:cNvPr id="25" name="TextBox 24">
            <a:extLst>
              <a:ext uri="{FF2B5EF4-FFF2-40B4-BE49-F238E27FC236}">
                <a16:creationId xmlns:a16="http://schemas.microsoft.com/office/drawing/2014/main" id="{597AAC35-0B8A-367B-C883-4C8EAA7E76C5}"/>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AFCD6719-6A0B-FD44-770F-584EF0ACAD94}"/>
              </a:ext>
            </a:extLst>
          </p:cNvPr>
          <p:cNvSpPr txBox="1"/>
          <p:nvPr/>
        </p:nvSpPr>
        <p:spPr>
          <a:xfrm>
            <a:off x="4947497" y="1251610"/>
            <a:ext cx="2525051" cy="461665"/>
          </a:xfrm>
          <a:prstGeom prst="rect">
            <a:avLst/>
          </a:prstGeom>
          <a:noFill/>
        </p:spPr>
        <p:txBody>
          <a:bodyPr wrap="none" rtlCol="0">
            <a:spAutoFit/>
          </a:bodyPr>
          <a:lstStyle/>
          <a:p>
            <a:pPr algn="ctr"/>
            <a:r>
              <a:rPr lang="en-GB" sz="2400" dirty="0"/>
              <a:t>100% - 20% = 80% </a:t>
            </a:r>
          </a:p>
        </p:txBody>
      </p:sp>
      <p:sp>
        <p:nvSpPr>
          <p:cNvPr id="16" name="TextBox 15">
            <a:extLst>
              <a:ext uri="{FF2B5EF4-FFF2-40B4-BE49-F238E27FC236}">
                <a16:creationId xmlns:a16="http://schemas.microsoft.com/office/drawing/2014/main" id="{E95414E3-F017-B962-FF40-78392DFE4984}"/>
              </a:ext>
            </a:extLst>
          </p:cNvPr>
          <p:cNvSpPr txBox="1"/>
          <p:nvPr/>
        </p:nvSpPr>
        <p:spPr>
          <a:xfrm>
            <a:off x="3083135" y="5255704"/>
            <a:ext cx="1624163" cy="461665"/>
          </a:xfrm>
          <a:prstGeom prst="rect">
            <a:avLst/>
          </a:prstGeom>
          <a:noFill/>
        </p:spPr>
        <p:txBody>
          <a:bodyPr wrap="none" rtlCol="0">
            <a:spAutoFit/>
          </a:bodyPr>
          <a:lstStyle/>
          <a:p>
            <a:pPr algn="ctr"/>
            <a:r>
              <a:rPr lang="en-GB" sz="2400" dirty="0"/>
              <a:t>250 - 50 =   </a:t>
            </a:r>
          </a:p>
        </p:txBody>
      </p:sp>
      <p:sp>
        <p:nvSpPr>
          <p:cNvPr id="17" name="TextBox 16">
            <a:extLst>
              <a:ext uri="{FF2B5EF4-FFF2-40B4-BE49-F238E27FC236}">
                <a16:creationId xmlns:a16="http://schemas.microsoft.com/office/drawing/2014/main" id="{D39232E0-3F48-F690-5EBB-ABB6F5CB9A65}"/>
              </a:ext>
            </a:extLst>
          </p:cNvPr>
          <p:cNvSpPr txBox="1"/>
          <p:nvPr/>
        </p:nvSpPr>
        <p:spPr>
          <a:xfrm>
            <a:off x="4514523" y="5255704"/>
            <a:ext cx="651140" cy="461665"/>
          </a:xfrm>
          <a:prstGeom prst="rect">
            <a:avLst/>
          </a:prstGeom>
          <a:noFill/>
        </p:spPr>
        <p:txBody>
          <a:bodyPr wrap="none" rtlCol="0">
            <a:spAutoFit/>
          </a:bodyPr>
          <a:lstStyle/>
          <a:p>
            <a:pPr algn="ctr"/>
            <a:r>
              <a:rPr lang="en-GB" sz="2400" dirty="0"/>
              <a:t>200</a:t>
            </a:r>
          </a:p>
        </p:txBody>
      </p:sp>
      <p:graphicFrame>
        <p:nvGraphicFramePr>
          <p:cNvPr id="2" name="Table 1">
            <a:extLst>
              <a:ext uri="{FF2B5EF4-FFF2-40B4-BE49-F238E27FC236}">
                <a16:creationId xmlns:a16="http://schemas.microsoft.com/office/drawing/2014/main" id="{31B93F6B-982B-FCC2-9DB8-7AD8663FA0DD}"/>
              </a:ext>
            </a:extLst>
          </p:cNvPr>
          <p:cNvGraphicFramePr>
            <a:graphicFrameLocks noGrp="1"/>
          </p:cNvGraphicFramePr>
          <p:nvPr>
            <p:extLst>
              <p:ext uri="{D42A27DB-BD31-4B8C-83A1-F6EECF244321}">
                <p14:modId xmlns:p14="http://schemas.microsoft.com/office/powerpoint/2010/main" val="1309169057"/>
              </p:ext>
            </p:extLst>
          </p:nvPr>
        </p:nvGraphicFramePr>
        <p:xfrm>
          <a:off x="2636512" y="2249001"/>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2400" b="1" dirty="0">
                          <a:solidFill>
                            <a:sysClr val="windowText" lastClr="00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pic>
        <p:nvPicPr>
          <p:cNvPr id="7" name="Picture 6">
            <a:extLst>
              <a:ext uri="{FF2B5EF4-FFF2-40B4-BE49-F238E27FC236}">
                <a16:creationId xmlns:a16="http://schemas.microsoft.com/office/drawing/2014/main" id="{4DF3CF45-5F2D-B911-B29D-15E9E8A9F4E5}"/>
              </a:ext>
            </a:extLst>
          </p:cNvPr>
          <p:cNvPicPr>
            <a:picLocks noChangeAspect="1"/>
          </p:cNvPicPr>
          <p:nvPr/>
        </p:nvPicPr>
        <p:blipFill>
          <a:blip r:embed="rId3"/>
          <a:stretch>
            <a:fillRect/>
          </a:stretch>
        </p:blipFill>
        <p:spPr>
          <a:xfrm>
            <a:off x="201670" y="658134"/>
            <a:ext cx="1516914" cy="5369471"/>
          </a:xfrm>
          <a:prstGeom prst="rect">
            <a:avLst/>
          </a:prstGeom>
        </p:spPr>
      </p:pic>
      <p:graphicFrame>
        <p:nvGraphicFramePr>
          <p:cNvPr id="8" name="Table 7">
            <a:extLst>
              <a:ext uri="{FF2B5EF4-FFF2-40B4-BE49-F238E27FC236}">
                <a16:creationId xmlns:a16="http://schemas.microsoft.com/office/drawing/2014/main" id="{86D67AAE-1E96-4E81-0BD7-DB2DCC89BC12}"/>
              </a:ext>
            </a:extLst>
          </p:cNvPr>
          <p:cNvGraphicFramePr>
            <a:graphicFrameLocks noGrp="1"/>
          </p:cNvGraphicFramePr>
          <p:nvPr>
            <p:extLst>
              <p:ext uri="{D42A27DB-BD31-4B8C-83A1-F6EECF244321}">
                <p14:modId xmlns:p14="http://schemas.microsoft.com/office/powerpoint/2010/main" val="860085168"/>
              </p:ext>
            </p:extLst>
          </p:nvPr>
        </p:nvGraphicFramePr>
        <p:xfrm>
          <a:off x="7778732" y="2217578"/>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2400" b="1" dirty="0">
                          <a:solidFill>
                            <a:sysClr val="windowText" lastClr="00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
        <p:nvSpPr>
          <p:cNvPr id="10" name="TextBox 9">
            <a:extLst>
              <a:ext uri="{FF2B5EF4-FFF2-40B4-BE49-F238E27FC236}">
                <a16:creationId xmlns:a16="http://schemas.microsoft.com/office/drawing/2014/main" id="{1E4E3EAC-2EBB-3A5E-E4AD-602BB45D0DF8}"/>
              </a:ext>
            </a:extLst>
          </p:cNvPr>
          <p:cNvSpPr txBox="1"/>
          <p:nvPr/>
        </p:nvSpPr>
        <p:spPr>
          <a:xfrm>
            <a:off x="8307770" y="5264176"/>
            <a:ext cx="1351653" cy="461665"/>
          </a:xfrm>
          <a:prstGeom prst="rect">
            <a:avLst/>
          </a:prstGeom>
          <a:noFill/>
        </p:spPr>
        <p:txBody>
          <a:bodyPr wrap="none" rtlCol="0">
            <a:spAutoFit/>
          </a:bodyPr>
          <a:lstStyle/>
          <a:p>
            <a:pPr algn="ctr"/>
            <a:r>
              <a:rPr lang="en-GB" sz="2400" dirty="0"/>
              <a:t>50 x 4 =   </a:t>
            </a:r>
          </a:p>
        </p:txBody>
      </p:sp>
      <p:sp>
        <p:nvSpPr>
          <p:cNvPr id="12" name="TextBox 11">
            <a:extLst>
              <a:ext uri="{FF2B5EF4-FFF2-40B4-BE49-F238E27FC236}">
                <a16:creationId xmlns:a16="http://schemas.microsoft.com/office/drawing/2014/main" id="{8A31547B-D4FA-88EF-99CC-07468E48882D}"/>
              </a:ext>
            </a:extLst>
          </p:cNvPr>
          <p:cNvSpPr txBox="1"/>
          <p:nvPr/>
        </p:nvSpPr>
        <p:spPr>
          <a:xfrm>
            <a:off x="9602905" y="5264176"/>
            <a:ext cx="651140" cy="461665"/>
          </a:xfrm>
          <a:prstGeom prst="rect">
            <a:avLst/>
          </a:prstGeom>
          <a:noFill/>
        </p:spPr>
        <p:txBody>
          <a:bodyPr wrap="none" rtlCol="0">
            <a:spAutoFit/>
          </a:bodyPr>
          <a:lstStyle/>
          <a:p>
            <a:pPr algn="ctr"/>
            <a:r>
              <a:rPr lang="en-GB" sz="2400" dirty="0"/>
              <a:t>200</a:t>
            </a:r>
          </a:p>
        </p:txBody>
      </p:sp>
      <p:sp>
        <p:nvSpPr>
          <p:cNvPr id="19" name="Arrow: Curved Right 18">
            <a:extLst>
              <a:ext uri="{FF2B5EF4-FFF2-40B4-BE49-F238E27FC236}">
                <a16:creationId xmlns:a16="http://schemas.microsoft.com/office/drawing/2014/main" id="{C0AF6AFB-9DF0-4A04-40ED-5B8B514673E2}"/>
              </a:ext>
            </a:extLst>
          </p:cNvPr>
          <p:cNvSpPr/>
          <p:nvPr/>
        </p:nvSpPr>
        <p:spPr>
          <a:xfrm flipH="1">
            <a:off x="5148508" y="2441668"/>
            <a:ext cx="559260" cy="101987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Arrow: Curved Right 20">
            <a:extLst>
              <a:ext uri="{FF2B5EF4-FFF2-40B4-BE49-F238E27FC236}">
                <a16:creationId xmlns:a16="http://schemas.microsoft.com/office/drawing/2014/main" id="{7E844E44-8AD4-0EC9-1E68-298BF3D4EADB}"/>
              </a:ext>
            </a:extLst>
          </p:cNvPr>
          <p:cNvSpPr/>
          <p:nvPr/>
        </p:nvSpPr>
        <p:spPr>
          <a:xfrm flipH="1">
            <a:off x="10254046" y="2345515"/>
            <a:ext cx="559260" cy="98845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Arrow: Curved Right 21">
            <a:extLst>
              <a:ext uri="{FF2B5EF4-FFF2-40B4-BE49-F238E27FC236}">
                <a16:creationId xmlns:a16="http://schemas.microsoft.com/office/drawing/2014/main" id="{ECA365CB-11AE-D982-FB11-C036A90711AB}"/>
              </a:ext>
            </a:extLst>
          </p:cNvPr>
          <p:cNvSpPr/>
          <p:nvPr/>
        </p:nvSpPr>
        <p:spPr>
          <a:xfrm flipH="1">
            <a:off x="10254046" y="3461545"/>
            <a:ext cx="559260" cy="98845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1751D7D6-9A75-9C95-A66D-339534267A3B}"/>
              </a:ext>
            </a:extLst>
          </p:cNvPr>
          <p:cNvSpPr txBox="1"/>
          <p:nvPr/>
        </p:nvSpPr>
        <p:spPr>
          <a:xfrm>
            <a:off x="5392384" y="2751551"/>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 5</a:t>
            </a:r>
          </a:p>
        </p:txBody>
      </p:sp>
      <p:sp>
        <p:nvSpPr>
          <p:cNvPr id="24" name="TextBox 23">
            <a:extLst>
              <a:ext uri="{FF2B5EF4-FFF2-40B4-BE49-F238E27FC236}">
                <a16:creationId xmlns:a16="http://schemas.microsoft.com/office/drawing/2014/main" id="{2EB0C9C8-EF83-0B1D-91D7-1FEF9A56A855}"/>
              </a:ext>
            </a:extLst>
          </p:cNvPr>
          <p:cNvSpPr txBox="1"/>
          <p:nvPr/>
        </p:nvSpPr>
        <p:spPr>
          <a:xfrm>
            <a:off x="10557273" y="2551496"/>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 5</a:t>
            </a:r>
          </a:p>
        </p:txBody>
      </p:sp>
      <p:sp>
        <p:nvSpPr>
          <p:cNvPr id="26" name="TextBox 25">
            <a:extLst>
              <a:ext uri="{FF2B5EF4-FFF2-40B4-BE49-F238E27FC236}">
                <a16:creationId xmlns:a16="http://schemas.microsoft.com/office/drawing/2014/main" id="{1B0E5C98-8596-A89F-EECB-8716206AAB97}"/>
              </a:ext>
            </a:extLst>
          </p:cNvPr>
          <p:cNvSpPr txBox="1"/>
          <p:nvPr/>
        </p:nvSpPr>
        <p:spPr>
          <a:xfrm>
            <a:off x="10557273" y="3706340"/>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x 4</a:t>
            </a:r>
          </a:p>
        </p:txBody>
      </p:sp>
      <p:sp>
        <p:nvSpPr>
          <p:cNvPr id="3" name="TextBox 2">
            <a:extLst>
              <a:ext uri="{FF2B5EF4-FFF2-40B4-BE49-F238E27FC236}">
                <a16:creationId xmlns:a16="http://schemas.microsoft.com/office/drawing/2014/main" id="{112A3B9C-4787-AF95-C965-8BDE41896A03}"/>
              </a:ext>
            </a:extLst>
          </p:cNvPr>
          <p:cNvSpPr txBox="1"/>
          <p:nvPr/>
        </p:nvSpPr>
        <p:spPr>
          <a:xfrm>
            <a:off x="9659424" y="983986"/>
            <a:ext cx="2330906" cy="830997"/>
          </a:xfrm>
          <a:prstGeom prst="rect">
            <a:avLst/>
          </a:prstGeom>
          <a:noFill/>
        </p:spPr>
        <p:txBody>
          <a:bodyPr wrap="square" rtlCol="0">
            <a:spAutoFit/>
          </a:bodyPr>
          <a:lstStyle/>
          <a:p>
            <a:pPr algn="ctr"/>
            <a:r>
              <a:rPr lang="en-GB" sz="2400" b="1" dirty="0">
                <a:solidFill>
                  <a:srgbClr val="FF0000"/>
                </a:solidFill>
              </a:rPr>
              <a:t>Could we do this another way?</a:t>
            </a:r>
          </a:p>
        </p:txBody>
      </p:sp>
      <p:sp>
        <p:nvSpPr>
          <p:cNvPr id="9" name="TextBox 8">
            <a:extLst>
              <a:ext uri="{FF2B5EF4-FFF2-40B4-BE49-F238E27FC236}">
                <a16:creationId xmlns:a16="http://schemas.microsoft.com/office/drawing/2014/main" id="{6A822B20-D739-DDEA-BB31-C8BABE6DFD63}"/>
              </a:ext>
            </a:extLst>
          </p:cNvPr>
          <p:cNvSpPr txBox="1"/>
          <p:nvPr/>
        </p:nvSpPr>
        <p:spPr>
          <a:xfrm>
            <a:off x="2278424" y="495339"/>
            <a:ext cx="2411397" cy="707886"/>
          </a:xfrm>
          <a:prstGeom prst="rect">
            <a:avLst/>
          </a:prstGeom>
          <a:noFill/>
        </p:spPr>
        <p:txBody>
          <a:bodyPr wrap="square" rtlCol="0">
            <a:spAutoFit/>
          </a:bodyPr>
          <a:lstStyle/>
          <a:p>
            <a:pPr algn="ctr"/>
            <a:r>
              <a:rPr lang="en-GB" sz="2000" b="1" dirty="0">
                <a:solidFill>
                  <a:srgbClr val="FF0000"/>
                </a:solidFill>
              </a:rPr>
              <a:t>What different about this question?</a:t>
            </a:r>
          </a:p>
        </p:txBody>
      </p:sp>
    </p:spTree>
    <p:extLst>
      <p:ext uri="{BB962C8B-B14F-4D97-AF65-F5344CB8AC3E}">
        <p14:creationId xmlns:p14="http://schemas.microsoft.com/office/powerpoint/2010/main" val="329811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0" grpId="0"/>
      <p:bldP spid="12" grpId="0"/>
      <p:bldP spid="19" grpId="0" animBg="1"/>
      <p:bldP spid="21" grpId="0" animBg="1"/>
      <p:bldP spid="22" grpId="0" animBg="1"/>
      <p:bldP spid="23" grpId="0" animBg="1"/>
      <p:bldP spid="24" grpId="0" animBg="1"/>
      <p:bldP spid="26" grpId="0" animBg="1"/>
      <p:bldP spid="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87C15-59C4-415E-8AF1-EA7136BA24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988791-D3E6-7924-B29D-10414AA3DFCD}"/>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sp>
        <p:nvSpPr>
          <p:cNvPr id="6" name="TextBox 5">
            <a:extLst>
              <a:ext uri="{FF2B5EF4-FFF2-40B4-BE49-F238E27FC236}">
                <a16:creationId xmlns:a16="http://schemas.microsoft.com/office/drawing/2014/main" id="{4F678BCF-0A33-EE39-F60E-FF22031E63A8}"/>
              </a:ext>
            </a:extLst>
          </p:cNvPr>
          <p:cNvSpPr txBox="1"/>
          <p:nvPr/>
        </p:nvSpPr>
        <p:spPr>
          <a:xfrm>
            <a:off x="4787999" y="522321"/>
            <a:ext cx="2840137" cy="461665"/>
          </a:xfrm>
          <a:prstGeom prst="rect">
            <a:avLst/>
          </a:prstGeom>
          <a:noFill/>
        </p:spPr>
        <p:txBody>
          <a:bodyPr wrap="none" rtlCol="0">
            <a:spAutoFit/>
          </a:bodyPr>
          <a:lstStyle/>
          <a:p>
            <a:pPr algn="ctr"/>
            <a:r>
              <a:rPr lang="en-GB" sz="2400" dirty="0"/>
              <a:t>Decrease 250 by 20%</a:t>
            </a:r>
          </a:p>
        </p:txBody>
      </p:sp>
      <p:sp>
        <p:nvSpPr>
          <p:cNvPr id="25" name="TextBox 24">
            <a:extLst>
              <a:ext uri="{FF2B5EF4-FFF2-40B4-BE49-F238E27FC236}">
                <a16:creationId xmlns:a16="http://schemas.microsoft.com/office/drawing/2014/main" id="{9EAEEFE4-99A0-0EA6-D4B5-A8BC3FCFB268}"/>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9098F03C-461B-0013-9DE8-BABA5B51CD08}"/>
              </a:ext>
            </a:extLst>
          </p:cNvPr>
          <p:cNvSpPr txBox="1"/>
          <p:nvPr/>
        </p:nvSpPr>
        <p:spPr>
          <a:xfrm>
            <a:off x="4947497" y="1251610"/>
            <a:ext cx="2525051" cy="461665"/>
          </a:xfrm>
          <a:prstGeom prst="rect">
            <a:avLst/>
          </a:prstGeom>
          <a:noFill/>
        </p:spPr>
        <p:txBody>
          <a:bodyPr wrap="none" rtlCol="0">
            <a:spAutoFit/>
          </a:bodyPr>
          <a:lstStyle/>
          <a:p>
            <a:pPr algn="ctr"/>
            <a:r>
              <a:rPr lang="en-GB" sz="2400" dirty="0"/>
              <a:t>100% - 20% = 80% </a:t>
            </a:r>
          </a:p>
        </p:txBody>
      </p:sp>
      <p:pic>
        <p:nvPicPr>
          <p:cNvPr id="7" name="Picture 6">
            <a:extLst>
              <a:ext uri="{FF2B5EF4-FFF2-40B4-BE49-F238E27FC236}">
                <a16:creationId xmlns:a16="http://schemas.microsoft.com/office/drawing/2014/main" id="{A1CECBC5-1918-BA49-637C-E753FA8E2419}"/>
              </a:ext>
            </a:extLst>
          </p:cNvPr>
          <p:cNvPicPr>
            <a:picLocks noChangeAspect="1"/>
          </p:cNvPicPr>
          <p:nvPr/>
        </p:nvPicPr>
        <p:blipFill>
          <a:blip r:embed="rId3"/>
          <a:stretch>
            <a:fillRect/>
          </a:stretch>
        </p:blipFill>
        <p:spPr>
          <a:xfrm>
            <a:off x="201670" y="658134"/>
            <a:ext cx="1516914" cy="5369471"/>
          </a:xfrm>
          <a:prstGeom prst="rect">
            <a:avLst/>
          </a:prstGeom>
        </p:spPr>
      </p:pic>
      <p:graphicFrame>
        <p:nvGraphicFramePr>
          <p:cNvPr id="9" name="Table 8">
            <a:extLst>
              <a:ext uri="{FF2B5EF4-FFF2-40B4-BE49-F238E27FC236}">
                <a16:creationId xmlns:a16="http://schemas.microsoft.com/office/drawing/2014/main" id="{007A1BC0-4053-1534-AFA8-29169FB7B79D}"/>
              </a:ext>
            </a:extLst>
          </p:cNvPr>
          <p:cNvGraphicFramePr>
            <a:graphicFrameLocks noGrp="1"/>
          </p:cNvGraphicFramePr>
          <p:nvPr>
            <p:extLst>
              <p:ext uri="{D42A27DB-BD31-4B8C-83A1-F6EECF244321}">
                <p14:modId xmlns:p14="http://schemas.microsoft.com/office/powerpoint/2010/main" val="170888452"/>
              </p:ext>
            </p:extLst>
          </p:nvPr>
        </p:nvGraphicFramePr>
        <p:xfrm>
          <a:off x="2403844" y="2340241"/>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2400" b="1" dirty="0">
                          <a:solidFill>
                            <a:sysClr val="windowText" lastClr="00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graphicFrame>
        <p:nvGraphicFramePr>
          <p:cNvPr id="13" name="Table 12">
            <a:extLst>
              <a:ext uri="{FF2B5EF4-FFF2-40B4-BE49-F238E27FC236}">
                <a16:creationId xmlns:a16="http://schemas.microsoft.com/office/drawing/2014/main" id="{0FDD2876-88C5-A39B-3496-4A87AEBFCF82}"/>
              </a:ext>
            </a:extLst>
          </p:cNvPr>
          <p:cNvGraphicFramePr>
            <a:graphicFrameLocks noGrp="1"/>
          </p:cNvGraphicFramePr>
          <p:nvPr>
            <p:extLst>
              <p:ext uri="{D42A27DB-BD31-4B8C-83A1-F6EECF244321}">
                <p14:modId xmlns:p14="http://schemas.microsoft.com/office/powerpoint/2010/main" val="4035760003"/>
              </p:ext>
            </p:extLst>
          </p:nvPr>
        </p:nvGraphicFramePr>
        <p:xfrm>
          <a:off x="5684248" y="2340241"/>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2400" b="1"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graphicFrame>
        <p:nvGraphicFramePr>
          <p:cNvPr id="14" name="Table 13">
            <a:extLst>
              <a:ext uri="{FF2B5EF4-FFF2-40B4-BE49-F238E27FC236}">
                <a16:creationId xmlns:a16="http://schemas.microsoft.com/office/drawing/2014/main" id="{F4D118B0-FF6A-AF88-EEC1-EC4C6E8E387C}"/>
              </a:ext>
            </a:extLst>
          </p:cNvPr>
          <p:cNvGraphicFramePr>
            <a:graphicFrameLocks noGrp="1"/>
          </p:cNvGraphicFramePr>
          <p:nvPr>
            <p:extLst>
              <p:ext uri="{D42A27DB-BD31-4B8C-83A1-F6EECF244321}">
                <p14:modId xmlns:p14="http://schemas.microsoft.com/office/powerpoint/2010/main" val="876446884"/>
              </p:ext>
            </p:extLst>
          </p:nvPr>
        </p:nvGraphicFramePr>
        <p:xfrm>
          <a:off x="9065013" y="2338726"/>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2400" b="1" dirty="0">
                          <a:solidFill>
                            <a:sysClr val="windowText" lastClr="00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
        <p:nvSpPr>
          <p:cNvPr id="18" name="TextBox 17">
            <a:extLst>
              <a:ext uri="{FF2B5EF4-FFF2-40B4-BE49-F238E27FC236}">
                <a16:creationId xmlns:a16="http://schemas.microsoft.com/office/drawing/2014/main" id="{21DF60CB-65E0-AB21-96B4-BF15A13641FE}"/>
              </a:ext>
            </a:extLst>
          </p:cNvPr>
          <p:cNvSpPr txBox="1"/>
          <p:nvPr/>
        </p:nvSpPr>
        <p:spPr>
          <a:xfrm>
            <a:off x="3895862" y="5190891"/>
            <a:ext cx="5153809" cy="461665"/>
          </a:xfrm>
          <a:prstGeom prst="rect">
            <a:avLst/>
          </a:prstGeom>
          <a:noFill/>
        </p:spPr>
        <p:txBody>
          <a:bodyPr wrap="square" rtlCol="0">
            <a:spAutoFit/>
          </a:bodyPr>
          <a:lstStyle/>
          <a:p>
            <a:pPr algn="ctr"/>
            <a:r>
              <a:rPr lang="en-GB" sz="2400" b="1" dirty="0">
                <a:solidFill>
                  <a:srgbClr val="FF0000"/>
                </a:solidFill>
              </a:rPr>
              <a:t>Which method do you prefer and why?</a:t>
            </a:r>
          </a:p>
        </p:txBody>
      </p:sp>
      <p:sp>
        <p:nvSpPr>
          <p:cNvPr id="2" name="Arrow: Curved Right 1">
            <a:extLst>
              <a:ext uri="{FF2B5EF4-FFF2-40B4-BE49-F238E27FC236}">
                <a16:creationId xmlns:a16="http://schemas.microsoft.com/office/drawing/2014/main" id="{EE352E34-3560-A128-A1F7-6E387DE0A843}"/>
              </a:ext>
            </a:extLst>
          </p:cNvPr>
          <p:cNvSpPr/>
          <p:nvPr/>
        </p:nvSpPr>
        <p:spPr>
          <a:xfrm flipH="1">
            <a:off x="4867268" y="2490262"/>
            <a:ext cx="578141" cy="108599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Arrow: Curved Right 4">
            <a:extLst>
              <a:ext uri="{FF2B5EF4-FFF2-40B4-BE49-F238E27FC236}">
                <a16:creationId xmlns:a16="http://schemas.microsoft.com/office/drawing/2014/main" id="{A8B70C79-FB07-9AAB-BF4C-081E7B287E8F}"/>
              </a:ext>
            </a:extLst>
          </p:cNvPr>
          <p:cNvSpPr/>
          <p:nvPr/>
        </p:nvSpPr>
        <p:spPr>
          <a:xfrm flipH="1">
            <a:off x="4867268" y="3606292"/>
            <a:ext cx="578141" cy="108599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Arrow: Curved Right 7">
            <a:extLst>
              <a:ext uri="{FF2B5EF4-FFF2-40B4-BE49-F238E27FC236}">
                <a16:creationId xmlns:a16="http://schemas.microsoft.com/office/drawing/2014/main" id="{342E4158-64D2-E102-A2C6-C610F740012F}"/>
              </a:ext>
            </a:extLst>
          </p:cNvPr>
          <p:cNvSpPr/>
          <p:nvPr/>
        </p:nvSpPr>
        <p:spPr>
          <a:xfrm flipH="1">
            <a:off x="8224815" y="2490262"/>
            <a:ext cx="578141" cy="108599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Arrow: Curved Right 9">
            <a:extLst>
              <a:ext uri="{FF2B5EF4-FFF2-40B4-BE49-F238E27FC236}">
                <a16:creationId xmlns:a16="http://schemas.microsoft.com/office/drawing/2014/main" id="{A464A941-FB46-DF75-9DA9-198C4551A366}"/>
              </a:ext>
            </a:extLst>
          </p:cNvPr>
          <p:cNvSpPr/>
          <p:nvPr/>
        </p:nvSpPr>
        <p:spPr>
          <a:xfrm flipH="1">
            <a:off x="8224815" y="3606292"/>
            <a:ext cx="578141" cy="108599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Arrow: Curved Right 10">
            <a:extLst>
              <a:ext uri="{FF2B5EF4-FFF2-40B4-BE49-F238E27FC236}">
                <a16:creationId xmlns:a16="http://schemas.microsoft.com/office/drawing/2014/main" id="{130EE927-EBC1-AE07-3CCA-36436793AB3B}"/>
              </a:ext>
            </a:extLst>
          </p:cNvPr>
          <p:cNvSpPr/>
          <p:nvPr/>
        </p:nvSpPr>
        <p:spPr>
          <a:xfrm flipH="1">
            <a:off x="11505219" y="2419865"/>
            <a:ext cx="578141" cy="108599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Arrow: Curved Right 11">
            <a:extLst>
              <a:ext uri="{FF2B5EF4-FFF2-40B4-BE49-F238E27FC236}">
                <a16:creationId xmlns:a16="http://schemas.microsoft.com/office/drawing/2014/main" id="{A9C5751C-99BD-5A21-A2D0-76BB424C303F}"/>
              </a:ext>
            </a:extLst>
          </p:cNvPr>
          <p:cNvSpPr/>
          <p:nvPr/>
        </p:nvSpPr>
        <p:spPr>
          <a:xfrm flipH="1">
            <a:off x="11505219" y="3535895"/>
            <a:ext cx="578141" cy="108599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Box 15">
            <a:extLst>
              <a:ext uri="{FF2B5EF4-FFF2-40B4-BE49-F238E27FC236}">
                <a16:creationId xmlns:a16="http://schemas.microsoft.com/office/drawing/2014/main" id="{148787E3-1BFD-C6B4-E009-E87F0EAF3219}"/>
              </a:ext>
            </a:extLst>
          </p:cNvPr>
          <p:cNvSpPr txBox="1"/>
          <p:nvPr/>
        </p:nvSpPr>
        <p:spPr>
          <a:xfrm>
            <a:off x="4748815" y="2770749"/>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 10</a:t>
            </a:r>
          </a:p>
        </p:txBody>
      </p:sp>
      <p:sp>
        <p:nvSpPr>
          <p:cNvPr id="17" name="TextBox 16">
            <a:extLst>
              <a:ext uri="{FF2B5EF4-FFF2-40B4-BE49-F238E27FC236}">
                <a16:creationId xmlns:a16="http://schemas.microsoft.com/office/drawing/2014/main" id="{C5203627-FEBD-AD00-0C07-E8EF13385A07}"/>
              </a:ext>
            </a:extLst>
          </p:cNvPr>
          <p:cNvSpPr txBox="1"/>
          <p:nvPr/>
        </p:nvSpPr>
        <p:spPr>
          <a:xfrm>
            <a:off x="8035130" y="2767241"/>
            <a:ext cx="874346"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 100</a:t>
            </a:r>
          </a:p>
        </p:txBody>
      </p:sp>
      <p:sp>
        <p:nvSpPr>
          <p:cNvPr id="19" name="TextBox 18">
            <a:extLst>
              <a:ext uri="{FF2B5EF4-FFF2-40B4-BE49-F238E27FC236}">
                <a16:creationId xmlns:a16="http://schemas.microsoft.com/office/drawing/2014/main" id="{E9559FDE-294A-49D7-0AA9-C67A6FF3E163}"/>
              </a:ext>
            </a:extLst>
          </p:cNvPr>
          <p:cNvSpPr txBox="1"/>
          <p:nvPr/>
        </p:nvSpPr>
        <p:spPr>
          <a:xfrm>
            <a:off x="11394911" y="2696844"/>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 20</a:t>
            </a:r>
          </a:p>
        </p:txBody>
      </p:sp>
      <p:sp>
        <p:nvSpPr>
          <p:cNvPr id="20" name="TextBox 19">
            <a:extLst>
              <a:ext uri="{FF2B5EF4-FFF2-40B4-BE49-F238E27FC236}">
                <a16:creationId xmlns:a16="http://schemas.microsoft.com/office/drawing/2014/main" id="{1FFFA006-CF8D-FA91-3D22-4C8325185FE5}"/>
              </a:ext>
            </a:extLst>
          </p:cNvPr>
          <p:cNvSpPr txBox="1"/>
          <p:nvPr/>
        </p:nvSpPr>
        <p:spPr>
          <a:xfrm>
            <a:off x="4733636" y="3969246"/>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x 8</a:t>
            </a:r>
          </a:p>
        </p:txBody>
      </p:sp>
      <p:sp>
        <p:nvSpPr>
          <p:cNvPr id="21" name="TextBox 20">
            <a:extLst>
              <a:ext uri="{FF2B5EF4-FFF2-40B4-BE49-F238E27FC236}">
                <a16:creationId xmlns:a16="http://schemas.microsoft.com/office/drawing/2014/main" id="{DDB1EF49-B773-2CF4-EEC3-0EB76D243440}"/>
              </a:ext>
            </a:extLst>
          </p:cNvPr>
          <p:cNvSpPr txBox="1"/>
          <p:nvPr/>
        </p:nvSpPr>
        <p:spPr>
          <a:xfrm>
            <a:off x="8104003" y="3907515"/>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x 80</a:t>
            </a:r>
          </a:p>
        </p:txBody>
      </p:sp>
      <p:sp>
        <p:nvSpPr>
          <p:cNvPr id="22" name="TextBox 21">
            <a:extLst>
              <a:ext uri="{FF2B5EF4-FFF2-40B4-BE49-F238E27FC236}">
                <a16:creationId xmlns:a16="http://schemas.microsoft.com/office/drawing/2014/main" id="{F598C334-CF4F-BDF2-4BB0-9B00330C0360}"/>
              </a:ext>
            </a:extLst>
          </p:cNvPr>
          <p:cNvSpPr txBox="1"/>
          <p:nvPr/>
        </p:nvSpPr>
        <p:spPr>
          <a:xfrm>
            <a:off x="11432653" y="3828020"/>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x 16</a:t>
            </a:r>
          </a:p>
        </p:txBody>
      </p:sp>
    </p:spTree>
    <p:extLst>
      <p:ext uri="{BB962C8B-B14F-4D97-AF65-F5344CB8AC3E}">
        <p14:creationId xmlns:p14="http://schemas.microsoft.com/office/powerpoint/2010/main" val="362816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5" grpId="0" animBg="1"/>
      <p:bldP spid="8" grpId="0" animBg="1"/>
      <p:bldP spid="10" grpId="0" animBg="1"/>
      <p:bldP spid="11" grpId="0" animBg="1"/>
      <p:bldP spid="12" grpId="0" animBg="1"/>
      <p:bldP spid="16" grpId="0" animBg="1"/>
      <p:bldP spid="17"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06DAC-52E0-1AB8-7783-2AF996ADC7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71D4DB-AACD-7114-11B9-A5402F79A55E}"/>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sp>
        <p:nvSpPr>
          <p:cNvPr id="6" name="TextBox 5">
            <a:extLst>
              <a:ext uri="{FF2B5EF4-FFF2-40B4-BE49-F238E27FC236}">
                <a16:creationId xmlns:a16="http://schemas.microsoft.com/office/drawing/2014/main" id="{72D68F64-8BD5-03E2-5558-599994156B71}"/>
              </a:ext>
            </a:extLst>
          </p:cNvPr>
          <p:cNvSpPr txBox="1"/>
          <p:nvPr/>
        </p:nvSpPr>
        <p:spPr>
          <a:xfrm>
            <a:off x="2572397" y="522321"/>
            <a:ext cx="7271351" cy="461665"/>
          </a:xfrm>
          <a:prstGeom prst="rect">
            <a:avLst/>
          </a:prstGeom>
          <a:noFill/>
        </p:spPr>
        <p:txBody>
          <a:bodyPr wrap="none" rtlCol="0">
            <a:spAutoFit/>
          </a:bodyPr>
          <a:lstStyle/>
          <a:p>
            <a:pPr algn="ctr"/>
            <a:r>
              <a:rPr lang="en-GB" sz="2400" dirty="0"/>
              <a:t>Increase 80 by 50% in as many ways as you can think of…</a:t>
            </a:r>
          </a:p>
        </p:txBody>
      </p:sp>
      <p:sp>
        <p:nvSpPr>
          <p:cNvPr id="25" name="TextBox 24">
            <a:extLst>
              <a:ext uri="{FF2B5EF4-FFF2-40B4-BE49-F238E27FC236}">
                <a16:creationId xmlns:a16="http://schemas.microsoft.com/office/drawing/2014/main" id="{C8D3F188-7AFA-B133-7FDF-144BDD0D8DFB}"/>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B3116500-45C3-597D-D5D4-DEC8C039CA09}"/>
              </a:ext>
            </a:extLst>
          </p:cNvPr>
          <p:cNvSpPr txBox="1"/>
          <p:nvPr/>
        </p:nvSpPr>
        <p:spPr>
          <a:xfrm>
            <a:off x="4840096" y="1251610"/>
            <a:ext cx="2739854" cy="461665"/>
          </a:xfrm>
          <a:prstGeom prst="rect">
            <a:avLst/>
          </a:prstGeom>
          <a:noFill/>
        </p:spPr>
        <p:txBody>
          <a:bodyPr wrap="none" rtlCol="0">
            <a:spAutoFit/>
          </a:bodyPr>
          <a:lstStyle/>
          <a:p>
            <a:pPr algn="ctr"/>
            <a:r>
              <a:rPr lang="en-GB" sz="2400" dirty="0"/>
              <a:t>100% + 50% = 150% </a:t>
            </a:r>
          </a:p>
        </p:txBody>
      </p:sp>
      <p:pic>
        <p:nvPicPr>
          <p:cNvPr id="7" name="Picture 6">
            <a:extLst>
              <a:ext uri="{FF2B5EF4-FFF2-40B4-BE49-F238E27FC236}">
                <a16:creationId xmlns:a16="http://schemas.microsoft.com/office/drawing/2014/main" id="{69772B4C-EF9C-D6CF-B1C8-4EB010C2E61E}"/>
              </a:ext>
            </a:extLst>
          </p:cNvPr>
          <p:cNvPicPr>
            <a:picLocks noChangeAspect="1"/>
          </p:cNvPicPr>
          <p:nvPr/>
        </p:nvPicPr>
        <p:blipFill>
          <a:blip r:embed="rId3"/>
          <a:stretch>
            <a:fillRect/>
          </a:stretch>
        </p:blipFill>
        <p:spPr>
          <a:xfrm>
            <a:off x="201670" y="658134"/>
            <a:ext cx="1516914" cy="5369471"/>
          </a:xfrm>
          <a:prstGeom prst="rect">
            <a:avLst/>
          </a:prstGeom>
        </p:spPr>
      </p:pic>
      <p:graphicFrame>
        <p:nvGraphicFramePr>
          <p:cNvPr id="9" name="Table 8">
            <a:extLst>
              <a:ext uri="{FF2B5EF4-FFF2-40B4-BE49-F238E27FC236}">
                <a16:creationId xmlns:a16="http://schemas.microsoft.com/office/drawing/2014/main" id="{9C072CEE-395E-E053-75C3-BDE38A46A6F7}"/>
              </a:ext>
            </a:extLst>
          </p:cNvPr>
          <p:cNvGraphicFramePr>
            <a:graphicFrameLocks noGrp="1"/>
          </p:cNvGraphicFramePr>
          <p:nvPr>
            <p:extLst>
              <p:ext uri="{D42A27DB-BD31-4B8C-83A1-F6EECF244321}">
                <p14:modId xmlns:p14="http://schemas.microsoft.com/office/powerpoint/2010/main" val="2992260363"/>
              </p:ext>
            </p:extLst>
          </p:nvPr>
        </p:nvGraphicFramePr>
        <p:xfrm>
          <a:off x="4844010" y="2272084"/>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endParaRPr lang="en-GB"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Tree>
    <p:extLst>
      <p:ext uri="{BB962C8B-B14F-4D97-AF65-F5344CB8AC3E}">
        <p14:creationId xmlns:p14="http://schemas.microsoft.com/office/powerpoint/2010/main" val="245872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991D4-8A75-B223-DBD0-062A80FF826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C1D76EF-0585-124A-C4C5-D9EF8E753B2F}"/>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sp>
        <p:nvSpPr>
          <p:cNvPr id="6" name="TextBox 5">
            <a:extLst>
              <a:ext uri="{FF2B5EF4-FFF2-40B4-BE49-F238E27FC236}">
                <a16:creationId xmlns:a16="http://schemas.microsoft.com/office/drawing/2014/main" id="{7D686F47-C12B-2099-BA29-0844E9E67A96}"/>
              </a:ext>
            </a:extLst>
          </p:cNvPr>
          <p:cNvSpPr txBox="1"/>
          <p:nvPr/>
        </p:nvSpPr>
        <p:spPr>
          <a:xfrm>
            <a:off x="2572397" y="522321"/>
            <a:ext cx="7271351" cy="461665"/>
          </a:xfrm>
          <a:prstGeom prst="rect">
            <a:avLst/>
          </a:prstGeom>
          <a:noFill/>
        </p:spPr>
        <p:txBody>
          <a:bodyPr wrap="none" rtlCol="0">
            <a:spAutoFit/>
          </a:bodyPr>
          <a:lstStyle/>
          <a:p>
            <a:pPr algn="ctr"/>
            <a:r>
              <a:rPr lang="en-GB" sz="2400" dirty="0"/>
              <a:t>Increase 50 by 80% in as many ways as you can think of…</a:t>
            </a:r>
          </a:p>
        </p:txBody>
      </p:sp>
      <p:sp>
        <p:nvSpPr>
          <p:cNvPr id="25" name="TextBox 24">
            <a:extLst>
              <a:ext uri="{FF2B5EF4-FFF2-40B4-BE49-F238E27FC236}">
                <a16:creationId xmlns:a16="http://schemas.microsoft.com/office/drawing/2014/main" id="{5339264A-6D83-9CB6-3BEE-58944BE8DC94}"/>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3C4AACB0-C8AA-BDC8-91F5-76E14C2A041B}"/>
              </a:ext>
            </a:extLst>
          </p:cNvPr>
          <p:cNvSpPr txBox="1"/>
          <p:nvPr/>
        </p:nvSpPr>
        <p:spPr>
          <a:xfrm>
            <a:off x="4840096" y="1251610"/>
            <a:ext cx="2739854" cy="461665"/>
          </a:xfrm>
          <a:prstGeom prst="rect">
            <a:avLst/>
          </a:prstGeom>
          <a:noFill/>
        </p:spPr>
        <p:txBody>
          <a:bodyPr wrap="none" rtlCol="0">
            <a:spAutoFit/>
          </a:bodyPr>
          <a:lstStyle/>
          <a:p>
            <a:pPr algn="ctr"/>
            <a:r>
              <a:rPr lang="en-GB" sz="2400" dirty="0"/>
              <a:t>100% + 80% = 180% </a:t>
            </a:r>
          </a:p>
        </p:txBody>
      </p:sp>
      <p:pic>
        <p:nvPicPr>
          <p:cNvPr id="7" name="Picture 6">
            <a:extLst>
              <a:ext uri="{FF2B5EF4-FFF2-40B4-BE49-F238E27FC236}">
                <a16:creationId xmlns:a16="http://schemas.microsoft.com/office/drawing/2014/main" id="{E8CE2E23-02C3-3251-B626-3CF66EFBCF68}"/>
              </a:ext>
            </a:extLst>
          </p:cNvPr>
          <p:cNvPicPr>
            <a:picLocks noChangeAspect="1"/>
          </p:cNvPicPr>
          <p:nvPr/>
        </p:nvPicPr>
        <p:blipFill>
          <a:blip r:embed="rId3"/>
          <a:stretch>
            <a:fillRect/>
          </a:stretch>
        </p:blipFill>
        <p:spPr>
          <a:xfrm>
            <a:off x="201670" y="658134"/>
            <a:ext cx="1516914" cy="5369471"/>
          </a:xfrm>
          <a:prstGeom prst="rect">
            <a:avLst/>
          </a:prstGeom>
        </p:spPr>
      </p:pic>
      <p:graphicFrame>
        <p:nvGraphicFramePr>
          <p:cNvPr id="9" name="Table 8">
            <a:extLst>
              <a:ext uri="{FF2B5EF4-FFF2-40B4-BE49-F238E27FC236}">
                <a16:creationId xmlns:a16="http://schemas.microsoft.com/office/drawing/2014/main" id="{8E6F8DEF-FB82-C20D-11EA-5FBEE03529BB}"/>
              </a:ext>
            </a:extLst>
          </p:cNvPr>
          <p:cNvGraphicFramePr>
            <a:graphicFrameLocks noGrp="1"/>
          </p:cNvGraphicFramePr>
          <p:nvPr>
            <p:extLst>
              <p:ext uri="{D42A27DB-BD31-4B8C-83A1-F6EECF244321}">
                <p14:modId xmlns:p14="http://schemas.microsoft.com/office/powerpoint/2010/main" val="3300895055"/>
              </p:ext>
            </p:extLst>
          </p:nvPr>
        </p:nvGraphicFramePr>
        <p:xfrm>
          <a:off x="4844010" y="2272084"/>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endParaRPr lang="en-GB"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Tree>
    <p:extLst>
      <p:ext uri="{BB962C8B-B14F-4D97-AF65-F5344CB8AC3E}">
        <p14:creationId xmlns:p14="http://schemas.microsoft.com/office/powerpoint/2010/main" val="241795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6BAE5-53A9-E19B-5159-5C2FB087EC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4F5FB9-3800-6651-2736-6ED4E2FD2A05}"/>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sp>
        <p:nvSpPr>
          <p:cNvPr id="6" name="TextBox 5">
            <a:extLst>
              <a:ext uri="{FF2B5EF4-FFF2-40B4-BE49-F238E27FC236}">
                <a16:creationId xmlns:a16="http://schemas.microsoft.com/office/drawing/2014/main" id="{C1677DC1-7928-8318-4C6E-91F380423DD7}"/>
              </a:ext>
            </a:extLst>
          </p:cNvPr>
          <p:cNvSpPr txBox="1"/>
          <p:nvPr/>
        </p:nvSpPr>
        <p:spPr>
          <a:xfrm>
            <a:off x="2518889" y="522321"/>
            <a:ext cx="7378367" cy="461665"/>
          </a:xfrm>
          <a:prstGeom prst="rect">
            <a:avLst/>
          </a:prstGeom>
          <a:noFill/>
        </p:spPr>
        <p:txBody>
          <a:bodyPr wrap="none" rtlCol="0">
            <a:spAutoFit/>
          </a:bodyPr>
          <a:lstStyle/>
          <a:p>
            <a:pPr algn="ctr"/>
            <a:r>
              <a:rPr lang="en-GB" sz="2400" dirty="0"/>
              <a:t>Decrease 80 by 30% in as many ways as you can think of…</a:t>
            </a:r>
          </a:p>
        </p:txBody>
      </p:sp>
      <p:sp>
        <p:nvSpPr>
          <p:cNvPr id="25" name="TextBox 24">
            <a:extLst>
              <a:ext uri="{FF2B5EF4-FFF2-40B4-BE49-F238E27FC236}">
                <a16:creationId xmlns:a16="http://schemas.microsoft.com/office/drawing/2014/main" id="{D491682A-3109-4541-06CD-5B31C73FFABB}"/>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9490D271-EC43-0A4E-4F63-E42D0E548BA5}"/>
              </a:ext>
            </a:extLst>
          </p:cNvPr>
          <p:cNvSpPr txBox="1"/>
          <p:nvPr/>
        </p:nvSpPr>
        <p:spPr>
          <a:xfrm>
            <a:off x="4947497" y="1251610"/>
            <a:ext cx="2525051" cy="461665"/>
          </a:xfrm>
          <a:prstGeom prst="rect">
            <a:avLst/>
          </a:prstGeom>
          <a:noFill/>
        </p:spPr>
        <p:txBody>
          <a:bodyPr wrap="none" rtlCol="0">
            <a:spAutoFit/>
          </a:bodyPr>
          <a:lstStyle/>
          <a:p>
            <a:pPr algn="ctr"/>
            <a:r>
              <a:rPr lang="en-GB" sz="2400" dirty="0"/>
              <a:t>100% - 30% = 70% </a:t>
            </a:r>
          </a:p>
        </p:txBody>
      </p:sp>
      <p:pic>
        <p:nvPicPr>
          <p:cNvPr id="7" name="Picture 6">
            <a:extLst>
              <a:ext uri="{FF2B5EF4-FFF2-40B4-BE49-F238E27FC236}">
                <a16:creationId xmlns:a16="http://schemas.microsoft.com/office/drawing/2014/main" id="{7690DDE6-C57F-2297-C969-7FF057DA86A4}"/>
              </a:ext>
            </a:extLst>
          </p:cNvPr>
          <p:cNvPicPr>
            <a:picLocks noChangeAspect="1"/>
          </p:cNvPicPr>
          <p:nvPr/>
        </p:nvPicPr>
        <p:blipFill>
          <a:blip r:embed="rId3"/>
          <a:stretch>
            <a:fillRect/>
          </a:stretch>
        </p:blipFill>
        <p:spPr>
          <a:xfrm>
            <a:off x="201670" y="658134"/>
            <a:ext cx="1516914" cy="5369471"/>
          </a:xfrm>
          <a:prstGeom prst="rect">
            <a:avLst/>
          </a:prstGeom>
        </p:spPr>
      </p:pic>
      <p:graphicFrame>
        <p:nvGraphicFramePr>
          <p:cNvPr id="9" name="Table 8">
            <a:extLst>
              <a:ext uri="{FF2B5EF4-FFF2-40B4-BE49-F238E27FC236}">
                <a16:creationId xmlns:a16="http://schemas.microsoft.com/office/drawing/2014/main" id="{E36112FC-9DBE-6656-03BD-F11D0D3382D4}"/>
              </a:ext>
            </a:extLst>
          </p:cNvPr>
          <p:cNvGraphicFramePr>
            <a:graphicFrameLocks noGrp="1"/>
          </p:cNvGraphicFramePr>
          <p:nvPr>
            <p:extLst>
              <p:ext uri="{D42A27DB-BD31-4B8C-83A1-F6EECF244321}">
                <p14:modId xmlns:p14="http://schemas.microsoft.com/office/powerpoint/2010/main" val="1818414098"/>
              </p:ext>
            </p:extLst>
          </p:nvPr>
        </p:nvGraphicFramePr>
        <p:xfrm>
          <a:off x="4844010" y="2272084"/>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endParaRPr lang="en-GB"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Tree>
    <p:extLst>
      <p:ext uri="{BB962C8B-B14F-4D97-AF65-F5344CB8AC3E}">
        <p14:creationId xmlns:p14="http://schemas.microsoft.com/office/powerpoint/2010/main" val="6278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3BB8-3DC9-4E3C-E5B8-4E8215BB2FF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83AEEA6-B6A9-ADF0-2ADF-E925B54B1836}"/>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sp>
        <p:nvSpPr>
          <p:cNvPr id="6" name="TextBox 5">
            <a:extLst>
              <a:ext uri="{FF2B5EF4-FFF2-40B4-BE49-F238E27FC236}">
                <a16:creationId xmlns:a16="http://schemas.microsoft.com/office/drawing/2014/main" id="{37D766AE-1120-E361-4ECB-576DB27039DD}"/>
              </a:ext>
            </a:extLst>
          </p:cNvPr>
          <p:cNvSpPr txBox="1"/>
          <p:nvPr/>
        </p:nvSpPr>
        <p:spPr>
          <a:xfrm>
            <a:off x="2572397" y="522321"/>
            <a:ext cx="7271351" cy="461665"/>
          </a:xfrm>
          <a:prstGeom prst="rect">
            <a:avLst/>
          </a:prstGeom>
          <a:noFill/>
        </p:spPr>
        <p:txBody>
          <a:bodyPr wrap="none" rtlCol="0">
            <a:spAutoFit/>
          </a:bodyPr>
          <a:lstStyle/>
          <a:p>
            <a:pPr algn="ctr"/>
            <a:r>
              <a:rPr lang="en-GB" sz="2400" dirty="0"/>
              <a:t>Increase 90 by 40% in as many ways as you can think of…</a:t>
            </a:r>
          </a:p>
        </p:txBody>
      </p:sp>
      <p:sp>
        <p:nvSpPr>
          <p:cNvPr id="25" name="TextBox 24">
            <a:extLst>
              <a:ext uri="{FF2B5EF4-FFF2-40B4-BE49-F238E27FC236}">
                <a16:creationId xmlns:a16="http://schemas.microsoft.com/office/drawing/2014/main" id="{E9E76C57-F472-8488-EB49-91B62C402F25}"/>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F45AA8EF-E271-A8A9-1B5E-D27CB4D5E060}"/>
              </a:ext>
            </a:extLst>
          </p:cNvPr>
          <p:cNvSpPr txBox="1"/>
          <p:nvPr/>
        </p:nvSpPr>
        <p:spPr>
          <a:xfrm>
            <a:off x="4840096" y="1251610"/>
            <a:ext cx="2739854" cy="461665"/>
          </a:xfrm>
          <a:prstGeom prst="rect">
            <a:avLst/>
          </a:prstGeom>
          <a:noFill/>
        </p:spPr>
        <p:txBody>
          <a:bodyPr wrap="none" rtlCol="0">
            <a:spAutoFit/>
          </a:bodyPr>
          <a:lstStyle/>
          <a:p>
            <a:pPr algn="ctr"/>
            <a:r>
              <a:rPr lang="en-GB" sz="2400" dirty="0"/>
              <a:t>100% + 40% = 140% </a:t>
            </a:r>
          </a:p>
        </p:txBody>
      </p:sp>
      <p:pic>
        <p:nvPicPr>
          <p:cNvPr id="7" name="Picture 6">
            <a:extLst>
              <a:ext uri="{FF2B5EF4-FFF2-40B4-BE49-F238E27FC236}">
                <a16:creationId xmlns:a16="http://schemas.microsoft.com/office/drawing/2014/main" id="{36C30AEE-573A-69F9-14B6-1DEBA6B2D492}"/>
              </a:ext>
            </a:extLst>
          </p:cNvPr>
          <p:cNvPicPr>
            <a:picLocks noChangeAspect="1"/>
          </p:cNvPicPr>
          <p:nvPr/>
        </p:nvPicPr>
        <p:blipFill>
          <a:blip r:embed="rId3"/>
          <a:stretch>
            <a:fillRect/>
          </a:stretch>
        </p:blipFill>
        <p:spPr>
          <a:xfrm>
            <a:off x="201670" y="658134"/>
            <a:ext cx="1516914" cy="5369471"/>
          </a:xfrm>
          <a:prstGeom prst="rect">
            <a:avLst/>
          </a:prstGeom>
        </p:spPr>
      </p:pic>
      <p:graphicFrame>
        <p:nvGraphicFramePr>
          <p:cNvPr id="9" name="Table 8">
            <a:extLst>
              <a:ext uri="{FF2B5EF4-FFF2-40B4-BE49-F238E27FC236}">
                <a16:creationId xmlns:a16="http://schemas.microsoft.com/office/drawing/2014/main" id="{BDCFADB1-76B8-73C5-A8DD-1F6D598E86DD}"/>
              </a:ext>
            </a:extLst>
          </p:cNvPr>
          <p:cNvGraphicFramePr>
            <a:graphicFrameLocks noGrp="1"/>
          </p:cNvGraphicFramePr>
          <p:nvPr>
            <p:extLst>
              <p:ext uri="{D42A27DB-BD31-4B8C-83A1-F6EECF244321}">
                <p14:modId xmlns:p14="http://schemas.microsoft.com/office/powerpoint/2010/main" val="2387063852"/>
              </p:ext>
            </p:extLst>
          </p:nvPr>
        </p:nvGraphicFramePr>
        <p:xfrm>
          <a:off x="4844010" y="2272084"/>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endParaRPr lang="en-GB"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Tree>
    <p:extLst>
      <p:ext uri="{BB962C8B-B14F-4D97-AF65-F5344CB8AC3E}">
        <p14:creationId xmlns:p14="http://schemas.microsoft.com/office/powerpoint/2010/main" val="300697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F2DE7-602F-A459-BE9C-10411285256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A398D9-FCDE-191D-8756-D88F3A3FCE80}"/>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sp>
        <p:nvSpPr>
          <p:cNvPr id="6" name="TextBox 5">
            <a:extLst>
              <a:ext uri="{FF2B5EF4-FFF2-40B4-BE49-F238E27FC236}">
                <a16:creationId xmlns:a16="http://schemas.microsoft.com/office/drawing/2014/main" id="{821B87EB-4789-F62E-04C6-DC82554F7FEB}"/>
              </a:ext>
            </a:extLst>
          </p:cNvPr>
          <p:cNvSpPr txBox="1"/>
          <p:nvPr/>
        </p:nvSpPr>
        <p:spPr>
          <a:xfrm>
            <a:off x="2518889" y="522321"/>
            <a:ext cx="7378367" cy="461665"/>
          </a:xfrm>
          <a:prstGeom prst="rect">
            <a:avLst/>
          </a:prstGeom>
          <a:noFill/>
        </p:spPr>
        <p:txBody>
          <a:bodyPr wrap="none" rtlCol="0">
            <a:spAutoFit/>
          </a:bodyPr>
          <a:lstStyle/>
          <a:p>
            <a:pPr algn="ctr"/>
            <a:r>
              <a:rPr lang="en-GB" sz="2400" dirty="0"/>
              <a:t>Decrease 90 by 60% in as many ways as you can think of…</a:t>
            </a:r>
          </a:p>
        </p:txBody>
      </p:sp>
      <p:sp>
        <p:nvSpPr>
          <p:cNvPr id="25" name="TextBox 24">
            <a:extLst>
              <a:ext uri="{FF2B5EF4-FFF2-40B4-BE49-F238E27FC236}">
                <a16:creationId xmlns:a16="http://schemas.microsoft.com/office/drawing/2014/main" id="{6706B2D2-008B-259D-166F-E26E119BB0D0}"/>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610F80E3-41ED-96DE-B6AF-E205C1DEAB7B}"/>
              </a:ext>
            </a:extLst>
          </p:cNvPr>
          <p:cNvSpPr txBox="1"/>
          <p:nvPr/>
        </p:nvSpPr>
        <p:spPr>
          <a:xfrm>
            <a:off x="4947498" y="1251610"/>
            <a:ext cx="2525050" cy="461665"/>
          </a:xfrm>
          <a:prstGeom prst="rect">
            <a:avLst/>
          </a:prstGeom>
          <a:noFill/>
        </p:spPr>
        <p:txBody>
          <a:bodyPr wrap="none" rtlCol="0">
            <a:spAutoFit/>
          </a:bodyPr>
          <a:lstStyle/>
          <a:p>
            <a:pPr algn="ctr"/>
            <a:r>
              <a:rPr lang="en-GB" sz="2400" dirty="0"/>
              <a:t>100% - 60% = 40% </a:t>
            </a:r>
          </a:p>
        </p:txBody>
      </p:sp>
      <p:pic>
        <p:nvPicPr>
          <p:cNvPr id="7" name="Picture 6">
            <a:extLst>
              <a:ext uri="{FF2B5EF4-FFF2-40B4-BE49-F238E27FC236}">
                <a16:creationId xmlns:a16="http://schemas.microsoft.com/office/drawing/2014/main" id="{30F58CCE-CADC-B9F9-BE07-0D7897F0642A}"/>
              </a:ext>
            </a:extLst>
          </p:cNvPr>
          <p:cNvPicPr>
            <a:picLocks noChangeAspect="1"/>
          </p:cNvPicPr>
          <p:nvPr/>
        </p:nvPicPr>
        <p:blipFill>
          <a:blip r:embed="rId3"/>
          <a:stretch>
            <a:fillRect/>
          </a:stretch>
        </p:blipFill>
        <p:spPr>
          <a:xfrm>
            <a:off x="201670" y="658134"/>
            <a:ext cx="1516914" cy="5369471"/>
          </a:xfrm>
          <a:prstGeom prst="rect">
            <a:avLst/>
          </a:prstGeom>
        </p:spPr>
      </p:pic>
      <p:graphicFrame>
        <p:nvGraphicFramePr>
          <p:cNvPr id="9" name="Table 8">
            <a:extLst>
              <a:ext uri="{FF2B5EF4-FFF2-40B4-BE49-F238E27FC236}">
                <a16:creationId xmlns:a16="http://schemas.microsoft.com/office/drawing/2014/main" id="{469B8F7C-A293-D904-2ACE-9F8EDF1E0B44}"/>
              </a:ext>
            </a:extLst>
          </p:cNvPr>
          <p:cNvGraphicFramePr>
            <a:graphicFrameLocks noGrp="1"/>
          </p:cNvGraphicFramePr>
          <p:nvPr>
            <p:extLst>
              <p:ext uri="{D42A27DB-BD31-4B8C-83A1-F6EECF244321}">
                <p14:modId xmlns:p14="http://schemas.microsoft.com/office/powerpoint/2010/main" val="767821899"/>
              </p:ext>
            </p:extLst>
          </p:nvPr>
        </p:nvGraphicFramePr>
        <p:xfrm>
          <a:off x="4844010" y="2272084"/>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endParaRPr lang="en-GB"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Tree>
    <p:extLst>
      <p:ext uri="{BB962C8B-B14F-4D97-AF65-F5344CB8AC3E}">
        <p14:creationId xmlns:p14="http://schemas.microsoft.com/office/powerpoint/2010/main" val="113732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A5344-DE38-2EDD-04E2-2F779D28B3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E0FF694-9A24-1CE5-EB50-BD5DC6938ED5}"/>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sp>
        <p:nvSpPr>
          <p:cNvPr id="6" name="TextBox 5">
            <a:extLst>
              <a:ext uri="{FF2B5EF4-FFF2-40B4-BE49-F238E27FC236}">
                <a16:creationId xmlns:a16="http://schemas.microsoft.com/office/drawing/2014/main" id="{5B0587A8-1E5D-4B81-2F64-4689D6C6B7BD}"/>
              </a:ext>
            </a:extLst>
          </p:cNvPr>
          <p:cNvSpPr txBox="1"/>
          <p:nvPr/>
        </p:nvSpPr>
        <p:spPr>
          <a:xfrm>
            <a:off x="2570987" y="522321"/>
            <a:ext cx="7274171" cy="461665"/>
          </a:xfrm>
          <a:prstGeom prst="rect">
            <a:avLst/>
          </a:prstGeom>
          <a:noFill/>
        </p:spPr>
        <p:txBody>
          <a:bodyPr wrap="none" rtlCol="0">
            <a:spAutoFit/>
          </a:bodyPr>
          <a:lstStyle/>
          <a:p>
            <a:pPr algn="ctr"/>
            <a:r>
              <a:rPr lang="en-GB" sz="2400" dirty="0"/>
              <a:t>Increase 140 by 5% in as many ways as you can think of…</a:t>
            </a:r>
          </a:p>
        </p:txBody>
      </p:sp>
      <p:sp>
        <p:nvSpPr>
          <p:cNvPr id="25" name="TextBox 24">
            <a:extLst>
              <a:ext uri="{FF2B5EF4-FFF2-40B4-BE49-F238E27FC236}">
                <a16:creationId xmlns:a16="http://schemas.microsoft.com/office/drawing/2014/main" id="{F1EB4C78-88E0-E564-DB0C-AE63CB8B8952}"/>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18ED4BDD-7612-89EF-E6C8-58C69923BA25}"/>
              </a:ext>
            </a:extLst>
          </p:cNvPr>
          <p:cNvSpPr txBox="1"/>
          <p:nvPr/>
        </p:nvSpPr>
        <p:spPr>
          <a:xfrm>
            <a:off x="4917842" y="1251610"/>
            <a:ext cx="2584362" cy="461665"/>
          </a:xfrm>
          <a:prstGeom prst="rect">
            <a:avLst/>
          </a:prstGeom>
          <a:noFill/>
        </p:spPr>
        <p:txBody>
          <a:bodyPr wrap="none" rtlCol="0">
            <a:spAutoFit/>
          </a:bodyPr>
          <a:lstStyle/>
          <a:p>
            <a:pPr algn="ctr"/>
            <a:r>
              <a:rPr lang="en-GB" sz="2400" dirty="0"/>
              <a:t>100% + 5% = 105% </a:t>
            </a:r>
          </a:p>
        </p:txBody>
      </p:sp>
      <p:pic>
        <p:nvPicPr>
          <p:cNvPr id="7" name="Picture 6">
            <a:extLst>
              <a:ext uri="{FF2B5EF4-FFF2-40B4-BE49-F238E27FC236}">
                <a16:creationId xmlns:a16="http://schemas.microsoft.com/office/drawing/2014/main" id="{0A8B6A43-3CA9-4382-4B1D-C67B611E7FF1}"/>
              </a:ext>
            </a:extLst>
          </p:cNvPr>
          <p:cNvPicPr>
            <a:picLocks noChangeAspect="1"/>
          </p:cNvPicPr>
          <p:nvPr/>
        </p:nvPicPr>
        <p:blipFill>
          <a:blip r:embed="rId3"/>
          <a:stretch>
            <a:fillRect/>
          </a:stretch>
        </p:blipFill>
        <p:spPr>
          <a:xfrm>
            <a:off x="201670" y="658134"/>
            <a:ext cx="1516914" cy="5369471"/>
          </a:xfrm>
          <a:prstGeom prst="rect">
            <a:avLst/>
          </a:prstGeom>
        </p:spPr>
      </p:pic>
      <p:graphicFrame>
        <p:nvGraphicFramePr>
          <p:cNvPr id="9" name="Table 8">
            <a:extLst>
              <a:ext uri="{FF2B5EF4-FFF2-40B4-BE49-F238E27FC236}">
                <a16:creationId xmlns:a16="http://schemas.microsoft.com/office/drawing/2014/main" id="{422B017C-0B96-0098-5B0F-E36BD9899BCF}"/>
              </a:ext>
            </a:extLst>
          </p:cNvPr>
          <p:cNvGraphicFramePr>
            <a:graphicFrameLocks noGrp="1"/>
          </p:cNvGraphicFramePr>
          <p:nvPr>
            <p:extLst>
              <p:ext uri="{D42A27DB-BD31-4B8C-83A1-F6EECF244321}">
                <p14:modId xmlns:p14="http://schemas.microsoft.com/office/powerpoint/2010/main" val="1535114663"/>
              </p:ext>
            </p:extLst>
          </p:nvPr>
        </p:nvGraphicFramePr>
        <p:xfrm>
          <a:off x="4844010" y="2272084"/>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endParaRPr lang="en-GB"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Tree>
    <p:extLst>
      <p:ext uri="{BB962C8B-B14F-4D97-AF65-F5344CB8AC3E}">
        <p14:creationId xmlns:p14="http://schemas.microsoft.com/office/powerpoint/2010/main" val="54045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C710-CB98-CD55-877E-EAA1FD4525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E1973B-5911-B6C2-CDA4-438ABBB83844}"/>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sp>
        <p:nvSpPr>
          <p:cNvPr id="6" name="TextBox 5">
            <a:extLst>
              <a:ext uri="{FF2B5EF4-FFF2-40B4-BE49-F238E27FC236}">
                <a16:creationId xmlns:a16="http://schemas.microsoft.com/office/drawing/2014/main" id="{909464DF-9BDD-89E1-5C05-E9F696B6C320}"/>
              </a:ext>
            </a:extLst>
          </p:cNvPr>
          <p:cNvSpPr txBox="1"/>
          <p:nvPr/>
        </p:nvSpPr>
        <p:spPr>
          <a:xfrm>
            <a:off x="2441144" y="522321"/>
            <a:ext cx="7533857" cy="461665"/>
          </a:xfrm>
          <a:prstGeom prst="rect">
            <a:avLst/>
          </a:prstGeom>
          <a:noFill/>
        </p:spPr>
        <p:txBody>
          <a:bodyPr wrap="none" rtlCol="0">
            <a:spAutoFit/>
          </a:bodyPr>
          <a:lstStyle/>
          <a:p>
            <a:pPr algn="ctr"/>
            <a:r>
              <a:rPr lang="en-GB" sz="2400" dirty="0"/>
              <a:t>Decrease 140 by 15% in as many ways as you can think of…</a:t>
            </a:r>
          </a:p>
        </p:txBody>
      </p:sp>
      <p:sp>
        <p:nvSpPr>
          <p:cNvPr id="25" name="TextBox 24">
            <a:extLst>
              <a:ext uri="{FF2B5EF4-FFF2-40B4-BE49-F238E27FC236}">
                <a16:creationId xmlns:a16="http://schemas.microsoft.com/office/drawing/2014/main" id="{79217DD6-C0BD-01C3-4422-B578818E140F}"/>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15A0F3E9-8969-800A-61FD-A74870BD4BE7}"/>
              </a:ext>
            </a:extLst>
          </p:cNvPr>
          <p:cNvSpPr txBox="1"/>
          <p:nvPr/>
        </p:nvSpPr>
        <p:spPr>
          <a:xfrm>
            <a:off x="4947497" y="1251610"/>
            <a:ext cx="2525051" cy="461665"/>
          </a:xfrm>
          <a:prstGeom prst="rect">
            <a:avLst/>
          </a:prstGeom>
          <a:noFill/>
        </p:spPr>
        <p:txBody>
          <a:bodyPr wrap="none" rtlCol="0">
            <a:spAutoFit/>
          </a:bodyPr>
          <a:lstStyle/>
          <a:p>
            <a:pPr algn="ctr"/>
            <a:r>
              <a:rPr lang="en-GB" sz="2400" dirty="0"/>
              <a:t>100% - 15% = 85% </a:t>
            </a:r>
          </a:p>
        </p:txBody>
      </p:sp>
      <p:pic>
        <p:nvPicPr>
          <p:cNvPr id="7" name="Picture 6">
            <a:extLst>
              <a:ext uri="{FF2B5EF4-FFF2-40B4-BE49-F238E27FC236}">
                <a16:creationId xmlns:a16="http://schemas.microsoft.com/office/drawing/2014/main" id="{CFFAF42B-B80D-DCF4-F2A5-93B56917D5DB}"/>
              </a:ext>
            </a:extLst>
          </p:cNvPr>
          <p:cNvPicPr>
            <a:picLocks noChangeAspect="1"/>
          </p:cNvPicPr>
          <p:nvPr/>
        </p:nvPicPr>
        <p:blipFill>
          <a:blip r:embed="rId3"/>
          <a:stretch>
            <a:fillRect/>
          </a:stretch>
        </p:blipFill>
        <p:spPr>
          <a:xfrm>
            <a:off x="201670" y="658134"/>
            <a:ext cx="1516914" cy="5369471"/>
          </a:xfrm>
          <a:prstGeom prst="rect">
            <a:avLst/>
          </a:prstGeom>
        </p:spPr>
      </p:pic>
      <p:graphicFrame>
        <p:nvGraphicFramePr>
          <p:cNvPr id="9" name="Table 8">
            <a:extLst>
              <a:ext uri="{FF2B5EF4-FFF2-40B4-BE49-F238E27FC236}">
                <a16:creationId xmlns:a16="http://schemas.microsoft.com/office/drawing/2014/main" id="{6DCA94D1-9069-72E0-0A2E-71010622CEFF}"/>
              </a:ext>
            </a:extLst>
          </p:cNvPr>
          <p:cNvGraphicFramePr>
            <a:graphicFrameLocks noGrp="1"/>
          </p:cNvGraphicFramePr>
          <p:nvPr>
            <p:extLst>
              <p:ext uri="{D42A27DB-BD31-4B8C-83A1-F6EECF244321}">
                <p14:modId xmlns:p14="http://schemas.microsoft.com/office/powerpoint/2010/main" val="1955505247"/>
              </p:ext>
            </p:extLst>
          </p:nvPr>
        </p:nvGraphicFramePr>
        <p:xfrm>
          <a:off x="4844010" y="2272084"/>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endParaRPr lang="en-GB"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Tree>
    <p:extLst>
      <p:ext uri="{BB962C8B-B14F-4D97-AF65-F5344CB8AC3E}">
        <p14:creationId xmlns:p14="http://schemas.microsoft.com/office/powerpoint/2010/main" val="26439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AC1683-2D28-A3E7-FF48-636A2C1A7548}"/>
              </a:ext>
            </a:extLst>
          </p:cNvPr>
          <p:cNvSpPr>
            <a:spLocks noGrp="1"/>
          </p:cNvSpPr>
          <p:nvPr>
            <p:ph type="body" sz="quarter" idx="10"/>
          </p:nvPr>
        </p:nvSpPr>
        <p:spPr/>
        <p:txBody>
          <a:bodyPr/>
          <a:lstStyle/>
          <a:p>
            <a:r>
              <a:rPr lang="en-GB" dirty="0"/>
              <a:t>Percentage Increase and Decrease</a:t>
            </a:r>
          </a:p>
        </p:txBody>
      </p:sp>
      <p:sp>
        <p:nvSpPr>
          <p:cNvPr id="3" name="Text Placeholder 2">
            <a:extLst>
              <a:ext uri="{FF2B5EF4-FFF2-40B4-BE49-F238E27FC236}">
                <a16:creationId xmlns:a16="http://schemas.microsoft.com/office/drawing/2014/main" id="{4EC9082A-996C-2538-C3A8-692E445E258E}"/>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CE88A8AB-F248-2D95-5ED9-F26003D48DFC}"/>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599B01E6-9E61-E6A4-DA87-4025C26E882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290980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52CC3-C328-2871-5632-95F205628F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4C92272-416E-F117-DE47-A3688C8F72B3}"/>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sp>
        <p:nvSpPr>
          <p:cNvPr id="6" name="TextBox 5">
            <a:extLst>
              <a:ext uri="{FF2B5EF4-FFF2-40B4-BE49-F238E27FC236}">
                <a16:creationId xmlns:a16="http://schemas.microsoft.com/office/drawing/2014/main" id="{80CD365D-F7FA-B6D3-C8D4-F843C49C7890}"/>
              </a:ext>
            </a:extLst>
          </p:cNvPr>
          <p:cNvSpPr txBox="1"/>
          <p:nvPr/>
        </p:nvSpPr>
        <p:spPr>
          <a:xfrm>
            <a:off x="2493241" y="522321"/>
            <a:ext cx="7429663" cy="461665"/>
          </a:xfrm>
          <a:prstGeom prst="rect">
            <a:avLst/>
          </a:prstGeom>
          <a:noFill/>
        </p:spPr>
        <p:txBody>
          <a:bodyPr wrap="none" rtlCol="0">
            <a:spAutoFit/>
          </a:bodyPr>
          <a:lstStyle/>
          <a:p>
            <a:pPr algn="ctr"/>
            <a:r>
              <a:rPr lang="en-GB" sz="2400" dirty="0"/>
              <a:t>Increase 120 by 15% in as many ways as you can think of…</a:t>
            </a:r>
          </a:p>
        </p:txBody>
      </p:sp>
      <p:sp>
        <p:nvSpPr>
          <p:cNvPr id="25" name="TextBox 24">
            <a:extLst>
              <a:ext uri="{FF2B5EF4-FFF2-40B4-BE49-F238E27FC236}">
                <a16:creationId xmlns:a16="http://schemas.microsoft.com/office/drawing/2014/main" id="{2DFF92EC-2255-7028-32AD-7BD56628C96F}"/>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C5F6BEF6-994D-5340-D76B-8675CDACD8C1}"/>
              </a:ext>
            </a:extLst>
          </p:cNvPr>
          <p:cNvSpPr txBox="1"/>
          <p:nvPr/>
        </p:nvSpPr>
        <p:spPr>
          <a:xfrm>
            <a:off x="4840096" y="1251610"/>
            <a:ext cx="2739854" cy="461665"/>
          </a:xfrm>
          <a:prstGeom prst="rect">
            <a:avLst/>
          </a:prstGeom>
          <a:noFill/>
        </p:spPr>
        <p:txBody>
          <a:bodyPr wrap="none" rtlCol="0">
            <a:spAutoFit/>
          </a:bodyPr>
          <a:lstStyle/>
          <a:p>
            <a:pPr algn="ctr"/>
            <a:r>
              <a:rPr lang="en-GB" sz="2400" dirty="0"/>
              <a:t>100% + 15% = 115% </a:t>
            </a:r>
          </a:p>
        </p:txBody>
      </p:sp>
      <p:pic>
        <p:nvPicPr>
          <p:cNvPr id="7" name="Picture 6">
            <a:extLst>
              <a:ext uri="{FF2B5EF4-FFF2-40B4-BE49-F238E27FC236}">
                <a16:creationId xmlns:a16="http://schemas.microsoft.com/office/drawing/2014/main" id="{2FDC9692-ACFB-AC7A-C416-D70D01D521E7}"/>
              </a:ext>
            </a:extLst>
          </p:cNvPr>
          <p:cNvPicPr>
            <a:picLocks noChangeAspect="1"/>
          </p:cNvPicPr>
          <p:nvPr/>
        </p:nvPicPr>
        <p:blipFill>
          <a:blip r:embed="rId3"/>
          <a:stretch>
            <a:fillRect/>
          </a:stretch>
        </p:blipFill>
        <p:spPr>
          <a:xfrm>
            <a:off x="201670" y="658134"/>
            <a:ext cx="1516914" cy="5369471"/>
          </a:xfrm>
          <a:prstGeom prst="rect">
            <a:avLst/>
          </a:prstGeom>
        </p:spPr>
      </p:pic>
      <p:graphicFrame>
        <p:nvGraphicFramePr>
          <p:cNvPr id="9" name="Table 8">
            <a:extLst>
              <a:ext uri="{FF2B5EF4-FFF2-40B4-BE49-F238E27FC236}">
                <a16:creationId xmlns:a16="http://schemas.microsoft.com/office/drawing/2014/main" id="{D4433C6F-0348-6195-16C5-C0E514247BF9}"/>
              </a:ext>
            </a:extLst>
          </p:cNvPr>
          <p:cNvGraphicFramePr>
            <a:graphicFrameLocks noGrp="1"/>
          </p:cNvGraphicFramePr>
          <p:nvPr>
            <p:extLst>
              <p:ext uri="{D42A27DB-BD31-4B8C-83A1-F6EECF244321}">
                <p14:modId xmlns:p14="http://schemas.microsoft.com/office/powerpoint/2010/main" val="2746098966"/>
              </p:ext>
            </p:extLst>
          </p:nvPr>
        </p:nvGraphicFramePr>
        <p:xfrm>
          <a:off x="4844010" y="2272084"/>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endParaRPr lang="en-GB"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Tree>
    <p:extLst>
      <p:ext uri="{BB962C8B-B14F-4D97-AF65-F5344CB8AC3E}">
        <p14:creationId xmlns:p14="http://schemas.microsoft.com/office/powerpoint/2010/main" val="371600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BA767-E5BF-60B2-2C6B-1323AE54D75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3B75EA8-5A00-67F0-21CB-0091FEF44DFE}"/>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sp>
        <p:nvSpPr>
          <p:cNvPr id="6" name="TextBox 5">
            <a:extLst>
              <a:ext uri="{FF2B5EF4-FFF2-40B4-BE49-F238E27FC236}">
                <a16:creationId xmlns:a16="http://schemas.microsoft.com/office/drawing/2014/main" id="{587813E2-97B3-3792-2CDA-88ECC85B0F2A}"/>
              </a:ext>
            </a:extLst>
          </p:cNvPr>
          <p:cNvSpPr txBox="1"/>
          <p:nvPr/>
        </p:nvSpPr>
        <p:spPr>
          <a:xfrm>
            <a:off x="2441144" y="522321"/>
            <a:ext cx="7533857" cy="461665"/>
          </a:xfrm>
          <a:prstGeom prst="rect">
            <a:avLst/>
          </a:prstGeom>
          <a:noFill/>
        </p:spPr>
        <p:txBody>
          <a:bodyPr wrap="none" rtlCol="0">
            <a:spAutoFit/>
          </a:bodyPr>
          <a:lstStyle/>
          <a:p>
            <a:pPr algn="ctr"/>
            <a:r>
              <a:rPr lang="en-GB" sz="2400" dirty="0"/>
              <a:t>Decrease 120 by 45% in as many ways as you can think of…</a:t>
            </a:r>
          </a:p>
        </p:txBody>
      </p:sp>
      <p:sp>
        <p:nvSpPr>
          <p:cNvPr id="25" name="TextBox 24">
            <a:extLst>
              <a:ext uri="{FF2B5EF4-FFF2-40B4-BE49-F238E27FC236}">
                <a16:creationId xmlns:a16="http://schemas.microsoft.com/office/drawing/2014/main" id="{67B7B99F-F1C9-CB8C-6C7A-23BE86142067}"/>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6773873A-59BA-641C-81CA-A4B58DEEF985}"/>
              </a:ext>
            </a:extLst>
          </p:cNvPr>
          <p:cNvSpPr txBox="1"/>
          <p:nvPr/>
        </p:nvSpPr>
        <p:spPr>
          <a:xfrm>
            <a:off x="4947497" y="1251610"/>
            <a:ext cx="2525051" cy="461665"/>
          </a:xfrm>
          <a:prstGeom prst="rect">
            <a:avLst/>
          </a:prstGeom>
          <a:noFill/>
        </p:spPr>
        <p:txBody>
          <a:bodyPr wrap="none" rtlCol="0">
            <a:spAutoFit/>
          </a:bodyPr>
          <a:lstStyle/>
          <a:p>
            <a:pPr algn="ctr"/>
            <a:r>
              <a:rPr lang="en-GB" sz="2400" dirty="0"/>
              <a:t>100% - 45% = 55% </a:t>
            </a:r>
          </a:p>
        </p:txBody>
      </p:sp>
      <p:pic>
        <p:nvPicPr>
          <p:cNvPr id="7" name="Picture 6">
            <a:extLst>
              <a:ext uri="{FF2B5EF4-FFF2-40B4-BE49-F238E27FC236}">
                <a16:creationId xmlns:a16="http://schemas.microsoft.com/office/drawing/2014/main" id="{DF8ECEEE-3771-5063-8473-FC7C4A64D06D}"/>
              </a:ext>
            </a:extLst>
          </p:cNvPr>
          <p:cNvPicPr>
            <a:picLocks noChangeAspect="1"/>
          </p:cNvPicPr>
          <p:nvPr/>
        </p:nvPicPr>
        <p:blipFill>
          <a:blip r:embed="rId3"/>
          <a:stretch>
            <a:fillRect/>
          </a:stretch>
        </p:blipFill>
        <p:spPr>
          <a:xfrm>
            <a:off x="201670" y="658134"/>
            <a:ext cx="1516914" cy="5369471"/>
          </a:xfrm>
          <a:prstGeom prst="rect">
            <a:avLst/>
          </a:prstGeom>
        </p:spPr>
      </p:pic>
      <p:graphicFrame>
        <p:nvGraphicFramePr>
          <p:cNvPr id="9" name="Table 8">
            <a:extLst>
              <a:ext uri="{FF2B5EF4-FFF2-40B4-BE49-F238E27FC236}">
                <a16:creationId xmlns:a16="http://schemas.microsoft.com/office/drawing/2014/main" id="{B84F46D6-6890-B3B2-7121-28332BA7489A}"/>
              </a:ext>
            </a:extLst>
          </p:cNvPr>
          <p:cNvGraphicFramePr>
            <a:graphicFrameLocks noGrp="1"/>
          </p:cNvGraphicFramePr>
          <p:nvPr>
            <p:extLst>
              <p:ext uri="{D42A27DB-BD31-4B8C-83A1-F6EECF244321}">
                <p14:modId xmlns:p14="http://schemas.microsoft.com/office/powerpoint/2010/main" val="125622562"/>
              </p:ext>
            </p:extLst>
          </p:nvPr>
        </p:nvGraphicFramePr>
        <p:xfrm>
          <a:off x="4844010" y="2272084"/>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endParaRPr lang="en-GB"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Tree>
    <p:extLst>
      <p:ext uri="{BB962C8B-B14F-4D97-AF65-F5344CB8AC3E}">
        <p14:creationId xmlns:p14="http://schemas.microsoft.com/office/powerpoint/2010/main" val="398109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DC92C31-EDF1-1A25-015D-27CFF5DE2A6D}"/>
              </a:ext>
            </a:extLst>
          </p:cNvPr>
          <p:cNvGraphicFramePr>
            <a:graphicFrameLocks noGrp="1"/>
          </p:cNvGraphicFramePr>
          <p:nvPr>
            <p:extLst>
              <p:ext uri="{D42A27DB-BD31-4B8C-83A1-F6EECF244321}">
                <p14:modId xmlns:p14="http://schemas.microsoft.com/office/powerpoint/2010/main" val="2268492518"/>
              </p:ext>
            </p:extLst>
          </p:nvPr>
        </p:nvGraphicFramePr>
        <p:xfrm>
          <a:off x="677985" y="1036440"/>
          <a:ext cx="1356070" cy="1061763"/>
        </p:xfrm>
        <a:graphic>
          <a:graphicData uri="http://schemas.openxmlformats.org/drawingml/2006/table">
            <a:tbl>
              <a:tblPr firstRow="1" bandRow="1">
                <a:tableStyleId>{5C22544A-7EE6-4342-B048-85BDC9FD1C3A}</a:tableStyleId>
              </a:tblPr>
              <a:tblGrid>
                <a:gridCol w="678035">
                  <a:extLst>
                    <a:ext uri="{9D8B030D-6E8A-4147-A177-3AD203B41FA5}">
                      <a16:colId xmlns:a16="http://schemas.microsoft.com/office/drawing/2014/main" val="3614071872"/>
                    </a:ext>
                  </a:extLst>
                </a:gridCol>
                <a:gridCol w="678035">
                  <a:extLst>
                    <a:ext uri="{9D8B030D-6E8A-4147-A177-3AD203B41FA5}">
                      <a16:colId xmlns:a16="http://schemas.microsoft.com/office/drawing/2014/main" val="1232822828"/>
                    </a:ext>
                  </a:extLst>
                </a:gridCol>
              </a:tblGrid>
              <a:tr h="346541">
                <a:tc>
                  <a:txBody>
                    <a:bodyPr/>
                    <a:lstStyle/>
                    <a:p>
                      <a:pPr algn="ctr"/>
                      <a:r>
                        <a:rPr lang="en-GB" sz="12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ysClr val="windowText" lastClr="000000"/>
                          </a:solidFill>
                        </a:rPr>
                        <a:t>980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368681">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346541">
                <a:tc>
                  <a:txBody>
                    <a:bodyPr/>
                    <a:lstStyle/>
                    <a:p>
                      <a:pPr algn="ctr"/>
                      <a:r>
                        <a:rPr lang="en-GB" sz="1200" b="1" dirty="0">
                          <a:solidFill>
                            <a:sysClr val="windowText" lastClr="00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
        <p:nvSpPr>
          <p:cNvPr id="11" name="TextBox 10">
            <a:extLst>
              <a:ext uri="{FF2B5EF4-FFF2-40B4-BE49-F238E27FC236}">
                <a16:creationId xmlns:a16="http://schemas.microsoft.com/office/drawing/2014/main" id="{6DE68686-1763-F9C0-051E-0B004AA508E4}"/>
              </a:ext>
            </a:extLst>
          </p:cNvPr>
          <p:cNvSpPr txBox="1"/>
          <p:nvPr/>
        </p:nvSpPr>
        <p:spPr>
          <a:xfrm>
            <a:off x="469498" y="640637"/>
            <a:ext cx="1773044" cy="276999"/>
          </a:xfrm>
          <a:prstGeom prst="rect">
            <a:avLst/>
          </a:prstGeom>
          <a:noFill/>
        </p:spPr>
        <p:txBody>
          <a:bodyPr wrap="square" rtlCol="0">
            <a:spAutoFit/>
          </a:bodyPr>
          <a:lstStyle/>
          <a:p>
            <a:pPr algn="ctr"/>
            <a:r>
              <a:rPr lang="en-GB" sz="1200" dirty="0"/>
              <a:t>100% - 20% = 80%</a:t>
            </a:r>
          </a:p>
        </p:txBody>
      </p:sp>
      <p:pic>
        <p:nvPicPr>
          <p:cNvPr id="14" name="Picture 13">
            <a:extLst>
              <a:ext uri="{FF2B5EF4-FFF2-40B4-BE49-F238E27FC236}">
                <a16:creationId xmlns:a16="http://schemas.microsoft.com/office/drawing/2014/main" id="{8ABF6E48-0675-DAB8-F52E-DAF115DC7353}"/>
              </a:ext>
            </a:extLst>
          </p:cNvPr>
          <p:cNvPicPr>
            <a:picLocks noChangeAspect="1"/>
          </p:cNvPicPr>
          <p:nvPr/>
        </p:nvPicPr>
        <p:blipFill>
          <a:blip r:embed="rId3"/>
          <a:stretch>
            <a:fillRect/>
          </a:stretch>
        </p:blipFill>
        <p:spPr>
          <a:xfrm>
            <a:off x="1" y="41367"/>
            <a:ext cx="5628071" cy="524392"/>
          </a:xfrm>
          <a:prstGeom prst="rect">
            <a:avLst/>
          </a:prstGeom>
        </p:spPr>
      </p:pic>
      <p:graphicFrame>
        <p:nvGraphicFramePr>
          <p:cNvPr id="15" name="Table 14">
            <a:extLst>
              <a:ext uri="{FF2B5EF4-FFF2-40B4-BE49-F238E27FC236}">
                <a16:creationId xmlns:a16="http://schemas.microsoft.com/office/drawing/2014/main" id="{C728392B-EF9D-D64C-8E5B-D8EFE9153031}"/>
              </a:ext>
            </a:extLst>
          </p:cNvPr>
          <p:cNvGraphicFramePr>
            <a:graphicFrameLocks noGrp="1"/>
          </p:cNvGraphicFramePr>
          <p:nvPr>
            <p:extLst>
              <p:ext uri="{D42A27DB-BD31-4B8C-83A1-F6EECF244321}">
                <p14:modId xmlns:p14="http://schemas.microsoft.com/office/powerpoint/2010/main" val="2875651381"/>
              </p:ext>
            </p:extLst>
          </p:nvPr>
        </p:nvGraphicFramePr>
        <p:xfrm>
          <a:off x="3923186" y="1023197"/>
          <a:ext cx="1356070" cy="1061763"/>
        </p:xfrm>
        <a:graphic>
          <a:graphicData uri="http://schemas.openxmlformats.org/drawingml/2006/table">
            <a:tbl>
              <a:tblPr firstRow="1" bandRow="1">
                <a:tableStyleId>{5C22544A-7EE6-4342-B048-85BDC9FD1C3A}</a:tableStyleId>
              </a:tblPr>
              <a:tblGrid>
                <a:gridCol w="678035">
                  <a:extLst>
                    <a:ext uri="{9D8B030D-6E8A-4147-A177-3AD203B41FA5}">
                      <a16:colId xmlns:a16="http://schemas.microsoft.com/office/drawing/2014/main" val="3614071872"/>
                    </a:ext>
                  </a:extLst>
                </a:gridCol>
                <a:gridCol w="678035">
                  <a:extLst>
                    <a:ext uri="{9D8B030D-6E8A-4147-A177-3AD203B41FA5}">
                      <a16:colId xmlns:a16="http://schemas.microsoft.com/office/drawing/2014/main" val="1232822828"/>
                    </a:ext>
                  </a:extLst>
                </a:gridCol>
              </a:tblGrid>
              <a:tr h="346541">
                <a:tc>
                  <a:txBody>
                    <a:bodyPr/>
                    <a:lstStyle/>
                    <a:p>
                      <a:pPr algn="ctr"/>
                      <a:r>
                        <a:rPr lang="en-GB" sz="12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ysClr val="windowText" lastClr="000000"/>
                          </a:solidFill>
                        </a:rPr>
                        <a:t>950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368681">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346541">
                <a:tc>
                  <a:txBody>
                    <a:bodyPr/>
                    <a:lstStyle/>
                    <a:p>
                      <a:pPr algn="ctr"/>
                      <a:r>
                        <a:rPr lang="en-GB" sz="1200" b="1" dirty="0">
                          <a:solidFill>
                            <a:sysClr val="windowText" lastClr="000000"/>
                          </a:solidFill>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
        <p:nvSpPr>
          <p:cNvPr id="16" name="TextBox 15">
            <a:extLst>
              <a:ext uri="{FF2B5EF4-FFF2-40B4-BE49-F238E27FC236}">
                <a16:creationId xmlns:a16="http://schemas.microsoft.com/office/drawing/2014/main" id="{49D27E82-DB29-81C2-77A4-541625DEA3F1}"/>
              </a:ext>
            </a:extLst>
          </p:cNvPr>
          <p:cNvSpPr txBox="1"/>
          <p:nvPr/>
        </p:nvSpPr>
        <p:spPr>
          <a:xfrm>
            <a:off x="3714699" y="627394"/>
            <a:ext cx="1773044" cy="276999"/>
          </a:xfrm>
          <a:prstGeom prst="rect">
            <a:avLst/>
          </a:prstGeom>
          <a:noFill/>
        </p:spPr>
        <p:txBody>
          <a:bodyPr wrap="square" rtlCol="0">
            <a:spAutoFit/>
          </a:bodyPr>
          <a:lstStyle/>
          <a:p>
            <a:pPr algn="ctr"/>
            <a:r>
              <a:rPr lang="en-GB" sz="1200" dirty="0"/>
              <a:t>100%  + 10% = 110%</a:t>
            </a:r>
          </a:p>
        </p:txBody>
      </p:sp>
      <p:pic>
        <p:nvPicPr>
          <p:cNvPr id="18" name="Picture 17">
            <a:extLst>
              <a:ext uri="{FF2B5EF4-FFF2-40B4-BE49-F238E27FC236}">
                <a16:creationId xmlns:a16="http://schemas.microsoft.com/office/drawing/2014/main" id="{B05A980E-0F04-4142-73C1-04436492139A}"/>
              </a:ext>
            </a:extLst>
          </p:cNvPr>
          <p:cNvPicPr>
            <a:picLocks noChangeAspect="1"/>
          </p:cNvPicPr>
          <p:nvPr/>
        </p:nvPicPr>
        <p:blipFill>
          <a:blip r:embed="rId4"/>
          <a:stretch>
            <a:fillRect/>
          </a:stretch>
        </p:blipFill>
        <p:spPr>
          <a:xfrm>
            <a:off x="5956787" y="41368"/>
            <a:ext cx="6045916" cy="549048"/>
          </a:xfrm>
          <a:prstGeom prst="rect">
            <a:avLst/>
          </a:prstGeom>
        </p:spPr>
      </p:pic>
      <p:graphicFrame>
        <p:nvGraphicFramePr>
          <p:cNvPr id="19" name="Table 18">
            <a:extLst>
              <a:ext uri="{FF2B5EF4-FFF2-40B4-BE49-F238E27FC236}">
                <a16:creationId xmlns:a16="http://schemas.microsoft.com/office/drawing/2014/main" id="{313ECA1C-9C03-901F-3CBD-8131461AEF5E}"/>
              </a:ext>
            </a:extLst>
          </p:cNvPr>
          <p:cNvGraphicFramePr>
            <a:graphicFrameLocks noGrp="1"/>
          </p:cNvGraphicFramePr>
          <p:nvPr>
            <p:extLst>
              <p:ext uri="{D42A27DB-BD31-4B8C-83A1-F6EECF244321}">
                <p14:modId xmlns:p14="http://schemas.microsoft.com/office/powerpoint/2010/main" val="2070140173"/>
              </p:ext>
            </p:extLst>
          </p:nvPr>
        </p:nvGraphicFramePr>
        <p:xfrm>
          <a:off x="6912745" y="1023197"/>
          <a:ext cx="1356070" cy="1061763"/>
        </p:xfrm>
        <a:graphic>
          <a:graphicData uri="http://schemas.openxmlformats.org/drawingml/2006/table">
            <a:tbl>
              <a:tblPr firstRow="1" bandRow="1">
                <a:tableStyleId>{5C22544A-7EE6-4342-B048-85BDC9FD1C3A}</a:tableStyleId>
              </a:tblPr>
              <a:tblGrid>
                <a:gridCol w="678035">
                  <a:extLst>
                    <a:ext uri="{9D8B030D-6E8A-4147-A177-3AD203B41FA5}">
                      <a16:colId xmlns:a16="http://schemas.microsoft.com/office/drawing/2014/main" val="3614071872"/>
                    </a:ext>
                  </a:extLst>
                </a:gridCol>
                <a:gridCol w="678035">
                  <a:extLst>
                    <a:ext uri="{9D8B030D-6E8A-4147-A177-3AD203B41FA5}">
                      <a16:colId xmlns:a16="http://schemas.microsoft.com/office/drawing/2014/main" val="1232822828"/>
                    </a:ext>
                  </a:extLst>
                </a:gridCol>
              </a:tblGrid>
              <a:tr h="346541">
                <a:tc>
                  <a:txBody>
                    <a:bodyPr/>
                    <a:lstStyle/>
                    <a:p>
                      <a:pPr algn="ctr"/>
                      <a:r>
                        <a:rPr lang="en-GB" sz="12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ysClr val="windowText" lastClr="000000"/>
                          </a:solidFill>
                        </a:rPr>
                        <a:t>660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368681">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346541">
                <a:tc>
                  <a:txBody>
                    <a:bodyPr/>
                    <a:lstStyle/>
                    <a:p>
                      <a:pPr algn="ctr"/>
                      <a:r>
                        <a:rPr lang="en-GB" sz="1200" b="1" dirty="0">
                          <a:solidFill>
                            <a:sysClr val="windowText" lastClr="000000"/>
                          </a:solidFill>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
        <p:nvSpPr>
          <p:cNvPr id="20" name="TextBox 19">
            <a:extLst>
              <a:ext uri="{FF2B5EF4-FFF2-40B4-BE49-F238E27FC236}">
                <a16:creationId xmlns:a16="http://schemas.microsoft.com/office/drawing/2014/main" id="{63A76F31-71CE-27A9-98F5-28D8526A3203}"/>
              </a:ext>
            </a:extLst>
          </p:cNvPr>
          <p:cNvSpPr txBox="1"/>
          <p:nvPr/>
        </p:nvSpPr>
        <p:spPr>
          <a:xfrm>
            <a:off x="6704258" y="627394"/>
            <a:ext cx="1773044" cy="276999"/>
          </a:xfrm>
          <a:prstGeom prst="rect">
            <a:avLst/>
          </a:prstGeom>
          <a:noFill/>
        </p:spPr>
        <p:txBody>
          <a:bodyPr wrap="square" rtlCol="0">
            <a:spAutoFit/>
          </a:bodyPr>
          <a:lstStyle/>
          <a:p>
            <a:pPr algn="ctr"/>
            <a:r>
              <a:rPr lang="en-GB" sz="1200" dirty="0"/>
              <a:t>100%  + 20% = 120%</a:t>
            </a:r>
          </a:p>
        </p:txBody>
      </p:sp>
      <p:graphicFrame>
        <p:nvGraphicFramePr>
          <p:cNvPr id="21" name="Table 20">
            <a:extLst>
              <a:ext uri="{FF2B5EF4-FFF2-40B4-BE49-F238E27FC236}">
                <a16:creationId xmlns:a16="http://schemas.microsoft.com/office/drawing/2014/main" id="{4ECA6734-5698-CC27-6364-1E180CE9F55B}"/>
              </a:ext>
            </a:extLst>
          </p:cNvPr>
          <p:cNvGraphicFramePr>
            <a:graphicFrameLocks noGrp="1"/>
          </p:cNvGraphicFramePr>
          <p:nvPr>
            <p:extLst>
              <p:ext uri="{D42A27DB-BD31-4B8C-83A1-F6EECF244321}">
                <p14:modId xmlns:p14="http://schemas.microsoft.com/office/powerpoint/2010/main" val="1107507689"/>
              </p:ext>
            </p:extLst>
          </p:nvPr>
        </p:nvGraphicFramePr>
        <p:xfrm>
          <a:off x="10065546" y="1023197"/>
          <a:ext cx="1356070" cy="1061763"/>
        </p:xfrm>
        <a:graphic>
          <a:graphicData uri="http://schemas.openxmlformats.org/drawingml/2006/table">
            <a:tbl>
              <a:tblPr firstRow="1" bandRow="1">
                <a:tableStyleId>{5C22544A-7EE6-4342-B048-85BDC9FD1C3A}</a:tableStyleId>
              </a:tblPr>
              <a:tblGrid>
                <a:gridCol w="678035">
                  <a:extLst>
                    <a:ext uri="{9D8B030D-6E8A-4147-A177-3AD203B41FA5}">
                      <a16:colId xmlns:a16="http://schemas.microsoft.com/office/drawing/2014/main" val="3614071872"/>
                    </a:ext>
                  </a:extLst>
                </a:gridCol>
                <a:gridCol w="678035">
                  <a:extLst>
                    <a:ext uri="{9D8B030D-6E8A-4147-A177-3AD203B41FA5}">
                      <a16:colId xmlns:a16="http://schemas.microsoft.com/office/drawing/2014/main" val="1232822828"/>
                    </a:ext>
                  </a:extLst>
                </a:gridCol>
              </a:tblGrid>
              <a:tr h="346541">
                <a:tc>
                  <a:txBody>
                    <a:bodyPr/>
                    <a:lstStyle/>
                    <a:p>
                      <a:pPr algn="ctr"/>
                      <a:r>
                        <a:rPr lang="en-GB" sz="12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olidFill>
                            <a:sysClr val="windowText" lastClr="000000"/>
                          </a:solidFill>
                        </a:rPr>
                        <a:t>460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368681">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346541">
                <a:tc>
                  <a:txBody>
                    <a:bodyPr/>
                    <a:lstStyle/>
                    <a:p>
                      <a:pPr algn="ct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
        <p:nvSpPr>
          <p:cNvPr id="22" name="TextBox 21">
            <a:extLst>
              <a:ext uri="{FF2B5EF4-FFF2-40B4-BE49-F238E27FC236}">
                <a16:creationId xmlns:a16="http://schemas.microsoft.com/office/drawing/2014/main" id="{6D3C0103-D57B-1092-A689-022B80480BCB}"/>
              </a:ext>
            </a:extLst>
          </p:cNvPr>
          <p:cNvSpPr txBox="1"/>
          <p:nvPr/>
        </p:nvSpPr>
        <p:spPr>
          <a:xfrm>
            <a:off x="9648572" y="640637"/>
            <a:ext cx="1773044" cy="276999"/>
          </a:xfrm>
          <a:prstGeom prst="rect">
            <a:avLst/>
          </a:prstGeom>
          <a:noFill/>
        </p:spPr>
        <p:txBody>
          <a:bodyPr wrap="square" rtlCol="0">
            <a:spAutoFit/>
          </a:bodyPr>
          <a:lstStyle/>
          <a:p>
            <a:pPr algn="ctr"/>
            <a:r>
              <a:rPr lang="en-GB" sz="1200" dirty="0"/>
              <a:t>100%  - 10% =  </a:t>
            </a:r>
          </a:p>
        </p:txBody>
      </p:sp>
      <p:pic>
        <p:nvPicPr>
          <p:cNvPr id="25" name="Picture 24">
            <a:extLst>
              <a:ext uri="{FF2B5EF4-FFF2-40B4-BE49-F238E27FC236}">
                <a16:creationId xmlns:a16="http://schemas.microsoft.com/office/drawing/2014/main" id="{C9D9F198-7B38-9162-4391-D1FB85F9D8A4}"/>
              </a:ext>
            </a:extLst>
          </p:cNvPr>
          <p:cNvPicPr>
            <a:picLocks noChangeAspect="1"/>
          </p:cNvPicPr>
          <p:nvPr/>
        </p:nvPicPr>
        <p:blipFill>
          <a:blip r:embed="rId5"/>
          <a:stretch>
            <a:fillRect/>
          </a:stretch>
        </p:blipFill>
        <p:spPr>
          <a:xfrm>
            <a:off x="0" y="2402659"/>
            <a:ext cx="5816009" cy="456656"/>
          </a:xfrm>
          <a:prstGeom prst="rect">
            <a:avLst/>
          </a:prstGeom>
        </p:spPr>
      </p:pic>
      <p:pic>
        <p:nvPicPr>
          <p:cNvPr id="27" name="Picture 26">
            <a:extLst>
              <a:ext uri="{FF2B5EF4-FFF2-40B4-BE49-F238E27FC236}">
                <a16:creationId xmlns:a16="http://schemas.microsoft.com/office/drawing/2014/main" id="{FA4FDB70-F135-472A-2A9F-A9D9A8C379C0}"/>
              </a:ext>
            </a:extLst>
          </p:cNvPr>
          <p:cNvPicPr>
            <a:picLocks noChangeAspect="1"/>
          </p:cNvPicPr>
          <p:nvPr/>
        </p:nvPicPr>
        <p:blipFill>
          <a:blip r:embed="rId6"/>
          <a:stretch>
            <a:fillRect/>
          </a:stretch>
        </p:blipFill>
        <p:spPr>
          <a:xfrm>
            <a:off x="5956787" y="2375038"/>
            <a:ext cx="6103031" cy="510287"/>
          </a:xfrm>
          <a:prstGeom prst="rect">
            <a:avLst/>
          </a:prstGeom>
        </p:spPr>
      </p:pic>
      <p:pic>
        <p:nvPicPr>
          <p:cNvPr id="40" name="Picture 39">
            <a:extLst>
              <a:ext uri="{FF2B5EF4-FFF2-40B4-BE49-F238E27FC236}">
                <a16:creationId xmlns:a16="http://schemas.microsoft.com/office/drawing/2014/main" id="{DC06CF9B-F094-CFD2-4CC5-0683E2C2A1C4}"/>
              </a:ext>
            </a:extLst>
          </p:cNvPr>
          <p:cNvPicPr>
            <a:picLocks noChangeAspect="1"/>
          </p:cNvPicPr>
          <p:nvPr/>
        </p:nvPicPr>
        <p:blipFill>
          <a:blip r:embed="rId7"/>
          <a:stretch>
            <a:fillRect/>
          </a:stretch>
        </p:blipFill>
        <p:spPr>
          <a:xfrm>
            <a:off x="0" y="4245942"/>
            <a:ext cx="4058458" cy="900545"/>
          </a:xfrm>
          <a:prstGeom prst="rect">
            <a:avLst/>
          </a:prstGeom>
        </p:spPr>
      </p:pic>
      <p:pic>
        <p:nvPicPr>
          <p:cNvPr id="42" name="Picture 41">
            <a:extLst>
              <a:ext uri="{FF2B5EF4-FFF2-40B4-BE49-F238E27FC236}">
                <a16:creationId xmlns:a16="http://schemas.microsoft.com/office/drawing/2014/main" id="{313FF0F9-79A0-8024-A2AC-65BA3F3A6519}"/>
              </a:ext>
            </a:extLst>
          </p:cNvPr>
          <p:cNvPicPr>
            <a:picLocks noChangeAspect="1"/>
          </p:cNvPicPr>
          <p:nvPr/>
        </p:nvPicPr>
        <p:blipFill>
          <a:blip r:embed="rId8"/>
          <a:stretch>
            <a:fillRect/>
          </a:stretch>
        </p:blipFill>
        <p:spPr>
          <a:xfrm>
            <a:off x="6096000" y="4245941"/>
            <a:ext cx="4134545" cy="900545"/>
          </a:xfrm>
          <a:prstGeom prst="rect">
            <a:avLst/>
          </a:prstGeom>
        </p:spPr>
      </p:pic>
    </p:spTree>
    <p:extLst>
      <p:ext uri="{BB962C8B-B14F-4D97-AF65-F5344CB8AC3E}">
        <p14:creationId xmlns:p14="http://schemas.microsoft.com/office/powerpoint/2010/main" val="2050779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6BB1D6-5825-88B5-84E5-680D03F1E486}"/>
              </a:ext>
            </a:extLst>
          </p:cNvPr>
          <p:cNvSpPr txBox="1"/>
          <p:nvPr/>
        </p:nvSpPr>
        <p:spPr>
          <a:xfrm>
            <a:off x="196716" y="205142"/>
            <a:ext cx="2902689" cy="1661993"/>
          </a:xfrm>
          <a:prstGeom prst="rect">
            <a:avLst/>
          </a:prstGeom>
          <a:noFill/>
        </p:spPr>
        <p:txBody>
          <a:bodyPr wrap="square" rtlCol="0">
            <a:spAutoFit/>
          </a:bodyPr>
          <a:lstStyle/>
          <a:p>
            <a:pPr algn="ctr"/>
            <a:r>
              <a:rPr lang="en-GB" dirty="0"/>
              <a:t>Title:</a:t>
            </a:r>
          </a:p>
          <a:p>
            <a:pPr algn="ctr"/>
            <a:r>
              <a:rPr lang="en-GB" dirty="0"/>
              <a:t> </a:t>
            </a:r>
            <a:r>
              <a:rPr lang="en-GB" sz="2800" u="sng" dirty="0"/>
              <a:t>Increasing and Decreasing by a Percentage</a:t>
            </a:r>
          </a:p>
        </p:txBody>
      </p:sp>
      <p:pic>
        <p:nvPicPr>
          <p:cNvPr id="6" name="Picture 5">
            <a:extLst>
              <a:ext uri="{FF2B5EF4-FFF2-40B4-BE49-F238E27FC236}">
                <a16:creationId xmlns:a16="http://schemas.microsoft.com/office/drawing/2014/main" id="{FC6C8731-FD0B-DA1A-54CF-7BD7A4CE275E}"/>
              </a:ext>
            </a:extLst>
          </p:cNvPr>
          <p:cNvPicPr>
            <a:picLocks noChangeAspect="1"/>
          </p:cNvPicPr>
          <p:nvPr/>
        </p:nvPicPr>
        <p:blipFill>
          <a:blip r:embed="rId2"/>
          <a:stretch>
            <a:fillRect/>
          </a:stretch>
        </p:blipFill>
        <p:spPr>
          <a:xfrm>
            <a:off x="3184464" y="78490"/>
            <a:ext cx="7937191" cy="4467267"/>
          </a:xfrm>
          <a:prstGeom prst="rect">
            <a:avLst/>
          </a:prstGeom>
        </p:spPr>
      </p:pic>
    </p:spTree>
    <p:extLst>
      <p:ext uri="{BB962C8B-B14F-4D97-AF65-F5344CB8AC3E}">
        <p14:creationId xmlns:p14="http://schemas.microsoft.com/office/powerpoint/2010/main" val="3593445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2377DC-0A33-228F-139F-DD0532564230}"/>
              </a:ext>
            </a:extLst>
          </p:cNvPr>
          <p:cNvSpPr txBox="1"/>
          <p:nvPr/>
        </p:nvSpPr>
        <p:spPr>
          <a:xfrm>
            <a:off x="308344" y="382772"/>
            <a:ext cx="2445489" cy="646331"/>
          </a:xfrm>
          <a:prstGeom prst="rect">
            <a:avLst/>
          </a:prstGeom>
          <a:noFill/>
        </p:spPr>
        <p:txBody>
          <a:bodyPr wrap="square" rtlCol="0">
            <a:spAutoFit/>
          </a:bodyPr>
          <a:lstStyle/>
          <a:p>
            <a:r>
              <a:rPr lang="en-GB" sz="3600" b="1" dirty="0">
                <a:solidFill>
                  <a:srgbClr val="7030A0"/>
                </a:solidFill>
              </a:rPr>
              <a:t>Challenge:</a:t>
            </a:r>
          </a:p>
        </p:txBody>
      </p:sp>
    </p:spTree>
    <p:extLst>
      <p:ext uri="{BB962C8B-B14F-4D97-AF65-F5344CB8AC3E}">
        <p14:creationId xmlns:p14="http://schemas.microsoft.com/office/powerpoint/2010/main" val="245201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8E012C-C4D6-1324-D5BC-4B1917820AD7}"/>
              </a:ext>
            </a:extLst>
          </p:cNvPr>
          <p:cNvPicPr>
            <a:picLocks noChangeAspect="1"/>
          </p:cNvPicPr>
          <p:nvPr/>
        </p:nvPicPr>
        <p:blipFill>
          <a:blip r:embed="rId2"/>
          <a:stretch>
            <a:fillRect/>
          </a:stretch>
        </p:blipFill>
        <p:spPr>
          <a:xfrm>
            <a:off x="186082" y="184815"/>
            <a:ext cx="10297620" cy="5795781"/>
          </a:xfrm>
          <a:prstGeom prst="rect">
            <a:avLst/>
          </a:prstGeom>
        </p:spPr>
      </p:pic>
      <p:pic>
        <p:nvPicPr>
          <p:cNvPr id="3" name="Picture 2">
            <a:extLst>
              <a:ext uri="{FF2B5EF4-FFF2-40B4-BE49-F238E27FC236}">
                <a16:creationId xmlns:a16="http://schemas.microsoft.com/office/drawing/2014/main" id="{CAFC6A5F-AAE4-9D4D-7EAB-C3B6E8EE593E}"/>
              </a:ext>
            </a:extLst>
          </p:cNvPr>
          <p:cNvPicPr>
            <a:picLocks noChangeAspect="1"/>
          </p:cNvPicPr>
          <p:nvPr/>
        </p:nvPicPr>
        <p:blipFill>
          <a:blip r:embed="rId3"/>
          <a:srcRect l="37992" t="-4434" b="50154"/>
          <a:stretch/>
        </p:blipFill>
        <p:spPr>
          <a:xfrm>
            <a:off x="2277229" y="4526548"/>
            <a:ext cx="1284678" cy="725936"/>
          </a:xfrm>
          <a:prstGeom prst="rect">
            <a:avLst/>
          </a:prstGeom>
        </p:spPr>
      </p:pic>
      <p:pic>
        <p:nvPicPr>
          <p:cNvPr id="4" name="Picture 3">
            <a:extLst>
              <a:ext uri="{FF2B5EF4-FFF2-40B4-BE49-F238E27FC236}">
                <a16:creationId xmlns:a16="http://schemas.microsoft.com/office/drawing/2014/main" id="{D2C6B152-E35B-2866-8426-5B6B29000874}"/>
              </a:ext>
            </a:extLst>
          </p:cNvPr>
          <p:cNvPicPr>
            <a:picLocks noChangeAspect="1"/>
          </p:cNvPicPr>
          <p:nvPr/>
        </p:nvPicPr>
        <p:blipFill>
          <a:blip r:embed="rId3"/>
          <a:srcRect l="34252" t="50153"/>
          <a:stretch/>
        </p:blipFill>
        <p:spPr>
          <a:xfrm>
            <a:off x="6507124" y="4670615"/>
            <a:ext cx="1651591" cy="808282"/>
          </a:xfrm>
          <a:prstGeom prst="rect">
            <a:avLst/>
          </a:prstGeom>
        </p:spPr>
      </p:pic>
      <p:pic>
        <p:nvPicPr>
          <p:cNvPr id="6" name="Picture 5">
            <a:extLst>
              <a:ext uri="{FF2B5EF4-FFF2-40B4-BE49-F238E27FC236}">
                <a16:creationId xmlns:a16="http://schemas.microsoft.com/office/drawing/2014/main" id="{8A9C625A-EC2F-7020-75D2-BAC654146322}"/>
              </a:ext>
            </a:extLst>
          </p:cNvPr>
          <p:cNvPicPr>
            <a:picLocks noChangeAspect="1"/>
          </p:cNvPicPr>
          <p:nvPr/>
        </p:nvPicPr>
        <p:blipFill>
          <a:blip r:embed="rId4"/>
          <a:stretch>
            <a:fillRect/>
          </a:stretch>
        </p:blipFill>
        <p:spPr>
          <a:xfrm>
            <a:off x="1708298" y="1348305"/>
            <a:ext cx="876422" cy="514422"/>
          </a:xfrm>
          <a:prstGeom prst="rect">
            <a:avLst/>
          </a:prstGeom>
        </p:spPr>
      </p:pic>
      <p:pic>
        <p:nvPicPr>
          <p:cNvPr id="8" name="Picture 7">
            <a:extLst>
              <a:ext uri="{FF2B5EF4-FFF2-40B4-BE49-F238E27FC236}">
                <a16:creationId xmlns:a16="http://schemas.microsoft.com/office/drawing/2014/main" id="{8B890924-6FE5-111D-4970-4ED5FE995E57}"/>
              </a:ext>
            </a:extLst>
          </p:cNvPr>
          <p:cNvPicPr>
            <a:picLocks noChangeAspect="1"/>
          </p:cNvPicPr>
          <p:nvPr/>
        </p:nvPicPr>
        <p:blipFill>
          <a:blip r:embed="rId5"/>
          <a:stretch>
            <a:fillRect/>
          </a:stretch>
        </p:blipFill>
        <p:spPr>
          <a:xfrm>
            <a:off x="4267943" y="1353621"/>
            <a:ext cx="1066949" cy="571580"/>
          </a:xfrm>
          <a:prstGeom prst="rect">
            <a:avLst/>
          </a:prstGeom>
        </p:spPr>
      </p:pic>
      <p:pic>
        <p:nvPicPr>
          <p:cNvPr id="10" name="Picture 9">
            <a:extLst>
              <a:ext uri="{FF2B5EF4-FFF2-40B4-BE49-F238E27FC236}">
                <a16:creationId xmlns:a16="http://schemas.microsoft.com/office/drawing/2014/main" id="{FA050567-6353-DF82-92AD-54FAFA16102B}"/>
              </a:ext>
            </a:extLst>
          </p:cNvPr>
          <p:cNvPicPr>
            <a:picLocks noChangeAspect="1"/>
          </p:cNvPicPr>
          <p:nvPr/>
        </p:nvPicPr>
        <p:blipFill>
          <a:blip r:embed="rId6"/>
          <a:stretch>
            <a:fillRect/>
          </a:stretch>
        </p:blipFill>
        <p:spPr>
          <a:xfrm>
            <a:off x="6885181" y="1413207"/>
            <a:ext cx="895475" cy="581106"/>
          </a:xfrm>
          <a:prstGeom prst="rect">
            <a:avLst/>
          </a:prstGeom>
        </p:spPr>
      </p:pic>
      <p:pic>
        <p:nvPicPr>
          <p:cNvPr id="12" name="Picture 11">
            <a:extLst>
              <a:ext uri="{FF2B5EF4-FFF2-40B4-BE49-F238E27FC236}">
                <a16:creationId xmlns:a16="http://schemas.microsoft.com/office/drawing/2014/main" id="{66CA10CA-85DB-5551-9E4C-168277EEB219}"/>
              </a:ext>
            </a:extLst>
          </p:cNvPr>
          <p:cNvPicPr>
            <a:picLocks noChangeAspect="1"/>
          </p:cNvPicPr>
          <p:nvPr/>
        </p:nvPicPr>
        <p:blipFill>
          <a:blip r:embed="rId7"/>
          <a:stretch>
            <a:fillRect/>
          </a:stretch>
        </p:blipFill>
        <p:spPr>
          <a:xfrm>
            <a:off x="9452195" y="1484102"/>
            <a:ext cx="876422" cy="504895"/>
          </a:xfrm>
          <a:prstGeom prst="rect">
            <a:avLst/>
          </a:prstGeom>
        </p:spPr>
      </p:pic>
      <p:pic>
        <p:nvPicPr>
          <p:cNvPr id="14" name="Picture 13">
            <a:extLst>
              <a:ext uri="{FF2B5EF4-FFF2-40B4-BE49-F238E27FC236}">
                <a16:creationId xmlns:a16="http://schemas.microsoft.com/office/drawing/2014/main" id="{8D3E17DF-94C2-EF1E-68DB-91AAA7CB68B8}"/>
              </a:ext>
            </a:extLst>
          </p:cNvPr>
          <p:cNvPicPr>
            <a:picLocks noChangeAspect="1"/>
          </p:cNvPicPr>
          <p:nvPr/>
        </p:nvPicPr>
        <p:blipFill>
          <a:blip r:embed="rId8"/>
          <a:stretch>
            <a:fillRect/>
          </a:stretch>
        </p:blipFill>
        <p:spPr>
          <a:xfrm>
            <a:off x="1478785" y="2923690"/>
            <a:ext cx="1066949" cy="552527"/>
          </a:xfrm>
          <a:prstGeom prst="rect">
            <a:avLst/>
          </a:prstGeom>
        </p:spPr>
      </p:pic>
      <p:pic>
        <p:nvPicPr>
          <p:cNvPr id="16" name="Picture 15">
            <a:extLst>
              <a:ext uri="{FF2B5EF4-FFF2-40B4-BE49-F238E27FC236}">
                <a16:creationId xmlns:a16="http://schemas.microsoft.com/office/drawing/2014/main" id="{8CBC4395-500D-FB6D-26F1-A464007DD862}"/>
              </a:ext>
            </a:extLst>
          </p:cNvPr>
          <p:cNvPicPr>
            <a:picLocks noChangeAspect="1"/>
          </p:cNvPicPr>
          <p:nvPr/>
        </p:nvPicPr>
        <p:blipFill>
          <a:blip r:embed="rId9"/>
          <a:stretch>
            <a:fillRect/>
          </a:stretch>
        </p:blipFill>
        <p:spPr>
          <a:xfrm>
            <a:off x="4267943" y="2929006"/>
            <a:ext cx="914528" cy="562053"/>
          </a:xfrm>
          <a:prstGeom prst="rect">
            <a:avLst/>
          </a:prstGeom>
        </p:spPr>
      </p:pic>
      <p:pic>
        <p:nvPicPr>
          <p:cNvPr id="18" name="Picture 17">
            <a:extLst>
              <a:ext uri="{FF2B5EF4-FFF2-40B4-BE49-F238E27FC236}">
                <a16:creationId xmlns:a16="http://schemas.microsoft.com/office/drawing/2014/main" id="{B4264A77-5CBA-32F0-90FC-7F26A022EB84}"/>
              </a:ext>
            </a:extLst>
          </p:cNvPr>
          <p:cNvPicPr>
            <a:picLocks noChangeAspect="1"/>
          </p:cNvPicPr>
          <p:nvPr/>
        </p:nvPicPr>
        <p:blipFill>
          <a:blip r:embed="rId10"/>
          <a:stretch>
            <a:fillRect/>
          </a:stretch>
        </p:blipFill>
        <p:spPr>
          <a:xfrm>
            <a:off x="6885181" y="3005216"/>
            <a:ext cx="857370" cy="485843"/>
          </a:xfrm>
          <a:prstGeom prst="rect">
            <a:avLst/>
          </a:prstGeom>
        </p:spPr>
      </p:pic>
      <p:pic>
        <p:nvPicPr>
          <p:cNvPr id="20" name="Picture 19">
            <a:extLst>
              <a:ext uri="{FF2B5EF4-FFF2-40B4-BE49-F238E27FC236}">
                <a16:creationId xmlns:a16="http://schemas.microsoft.com/office/drawing/2014/main" id="{3E1FB5E4-50EC-FC53-87DE-BBDE477B5FE6}"/>
              </a:ext>
            </a:extLst>
          </p:cNvPr>
          <p:cNvPicPr>
            <a:picLocks noChangeAspect="1"/>
          </p:cNvPicPr>
          <p:nvPr/>
        </p:nvPicPr>
        <p:blipFill>
          <a:blip r:embed="rId11"/>
          <a:stretch>
            <a:fillRect/>
          </a:stretch>
        </p:blipFill>
        <p:spPr>
          <a:xfrm>
            <a:off x="9433142" y="3005216"/>
            <a:ext cx="914528" cy="581106"/>
          </a:xfrm>
          <a:prstGeom prst="rect">
            <a:avLst/>
          </a:prstGeom>
        </p:spPr>
      </p:pic>
    </p:spTree>
    <p:extLst>
      <p:ext uri="{BB962C8B-B14F-4D97-AF65-F5344CB8AC3E}">
        <p14:creationId xmlns:p14="http://schemas.microsoft.com/office/powerpoint/2010/main" val="3192457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4372" y="150619"/>
            <a:ext cx="300473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Exit ticket</a:t>
            </a:r>
          </a:p>
        </p:txBody>
      </p:sp>
      <p:pic>
        <p:nvPicPr>
          <p:cNvPr id="2" name="Picture 1"/>
          <p:cNvPicPr>
            <a:picLocks noChangeAspect="1"/>
          </p:cNvPicPr>
          <p:nvPr/>
        </p:nvPicPr>
        <p:blipFill>
          <a:blip r:embed="rId2"/>
          <a:stretch>
            <a:fillRect/>
          </a:stretch>
        </p:blipFill>
        <p:spPr>
          <a:xfrm>
            <a:off x="884372" y="1311039"/>
            <a:ext cx="7945563" cy="4235922"/>
          </a:xfrm>
          <a:prstGeom prst="rect">
            <a:avLst/>
          </a:prstGeom>
        </p:spPr>
      </p:pic>
    </p:spTree>
    <p:extLst>
      <p:ext uri="{BB962C8B-B14F-4D97-AF65-F5344CB8AC3E}">
        <p14:creationId xmlns:p14="http://schemas.microsoft.com/office/powerpoint/2010/main" val="263871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4294967295"/>
          </p:nvPr>
        </p:nvSpPr>
        <p:spPr>
          <a:xfrm>
            <a:off x="265113" y="260568"/>
            <a:ext cx="11926887" cy="431800"/>
          </a:xfrm>
        </p:spPr>
        <p:txBody>
          <a:bodyPr>
            <a:normAutofit fontScale="92500" lnSpcReduction="10000"/>
          </a:bodyPr>
          <a:lstStyle/>
          <a:p>
            <a:r>
              <a:rPr lang="en-US" dirty="0"/>
              <a:t>Checkpoint 4: 110%</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764124"/>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88482" y="538844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502D22-79B0-5B2E-E04E-D591E2223643}"/>
              </a:ext>
            </a:extLst>
          </p:cNvPr>
          <p:cNvSpPr txBox="1"/>
          <p:nvPr/>
        </p:nvSpPr>
        <p:spPr>
          <a:xfrm>
            <a:off x="143339" y="967256"/>
            <a:ext cx="8406896" cy="1581972"/>
          </a:xfrm>
          <a:prstGeom prst="rect">
            <a:avLst/>
          </a:prstGeom>
          <a:noFill/>
        </p:spPr>
        <p:txBody>
          <a:bodyPr wrap="square" rtlCol="0">
            <a:spAutoFit/>
          </a:bodyPr>
          <a:lstStyle/>
          <a:p>
            <a:pPr>
              <a:buNone/>
            </a:pPr>
            <a:r>
              <a:rPr lang="en-GB" sz="2200" dirty="0"/>
              <a:t>Kathryn is an Olympic rower. Kathryn’s coach tells her she needs to give 110% effort in her race.</a:t>
            </a:r>
          </a:p>
          <a:p>
            <a:pPr marL="457200" indent="-457200">
              <a:buAutoNum type="alphaLcParenR"/>
            </a:pPr>
            <a:r>
              <a:rPr lang="en-GB" sz="2200" dirty="0"/>
              <a:t>Is this possible? Why or why not?</a:t>
            </a:r>
          </a:p>
          <a:p>
            <a:pPr marL="457200" indent="-457200">
              <a:buAutoNum type="alphaLcParenR"/>
            </a:pPr>
            <a:r>
              <a:rPr lang="en-GB" sz="2200" dirty="0"/>
              <a:t>Is 110% possible or not possible in each of these situations?</a:t>
            </a:r>
          </a:p>
        </p:txBody>
      </p:sp>
      <p:sp>
        <p:nvSpPr>
          <p:cNvPr id="5" name="Rectangle: Rounded Corners 4">
            <a:extLst>
              <a:ext uri="{FF2B5EF4-FFF2-40B4-BE49-F238E27FC236}">
                <a16:creationId xmlns:a16="http://schemas.microsoft.com/office/drawing/2014/main" id="{94FF2883-490E-3DC1-49DF-B85A1168FE2C}"/>
              </a:ext>
            </a:extLst>
          </p:cNvPr>
          <p:cNvSpPr/>
          <p:nvPr/>
        </p:nvSpPr>
        <p:spPr>
          <a:xfrm>
            <a:off x="1500338" y="2764366"/>
            <a:ext cx="2643404" cy="1041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Scoring 110% on an exam.</a:t>
            </a:r>
          </a:p>
        </p:txBody>
      </p:sp>
      <p:sp>
        <p:nvSpPr>
          <p:cNvPr id="7" name="Rectangle: Rounded Corners 6">
            <a:extLst>
              <a:ext uri="{FF2B5EF4-FFF2-40B4-BE49-F238E27FC236}">
                <a16:creationId xmlns:a16="http://schemas.microsoft.com/office/drawing/2014/main" id="{02A34BEE-0769-B75E-E97A-09E86C2815E2}"/>
              </a:ext>
            </a:extLst>
          </p:cNvPr>
          <p:cNvSpPr/>
          <p:nvPr/>
        </p:nvSpPr>
        <p:spPr>
          <a:xfrm>
            <a:off x="4424966" y="2764366"/>
            <a:ext cx="2643404" cy="1041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Paying 110% of a debt back.</a:t>
            </a:r>
          </a:p>
        </p:txBody>
      </p:sp>
      <p:sp>
        <p:nvSpPr>
          <p:cNvPr id="8" name="Rectangle: Rounded Corners 7">
            <a:extLst>
              <a:ext uri="{FF2B5EF4-FFF2-40B4-BE49-F238E27FC236}">
                <a16:creationId xmlns:a16="http://schemas.microsoft.com/office/drawing/2014/main" id="{E9776620-9CF1-49A3-48E0-A8882C0C3BE9}"/>
              </a:ext>
            </a:extLst>
          </p:cNvPr>
          <p:cNvSpPr/>
          <p:nvPr/>
        </p:nvSpPr>
        <p:spPr>
          <a:xfrm>
            <a:off x="7349594" y="2752360"/>
            <a:ext cx="2643404" cy="1041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The cost of a house increasing by 110%.</a:t>
            </a:r>
          </a:p>
        </p:txBody>
      </p:sp>
      <p:sp>
        <p:nvSpPr>
          <p:cNvPr id="9" name="Rectangle: Rounded Corners 8">
            <a:extLst>
              <a:ext uri="{FF2B5EF4-FFF2-40B4-BE49-F238E27FC236}">
                <a16:creationId xmlns:a16="http://schemas.microsoft.com/office/drawing/2014/main" id="{64AA50B1-A5B3-5D5D-A07A-9AE30D140926}"/>
              </a:ext>
            </a:extLst>
          </p:cNvPr>
          <p:cNvSpPr/>
          <p:nvPr/>
        </p:nvSpPr>
        <p:spPr>
          <a:xfrm>
            <a:off x="1500338" y="4008787"/>
            <a:ext cx="2643404" cy="1041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A baby being 110% of its birth weight.</a:t>
            </a:r>
          </a:p>
        </p:txBody>
      </p:sp>
      <p:sp>
        <p:nvSpPr>
          <p:cNvPr id="10" name="Rectangle: Rounded Corners 9">
            <a:extLst>
              <a:ext uri="{FF2B5EF4-FFF2-40B4-BE49-F238E27FC236}">
                <a16:creationId xmlns:a16="http://schemas.microsoft.com/office/drawing/2014/main" id="{B1A885A8-178D-366D-6395-5395E8385D29}"/>
              </a:ext>
            </a:extLst>
          </p:cNvPr>
          <p:cNvSpPr/>
          <p:nvPr/>
        </p:nvSpPr>
        <p:spPr>
          <a:xfrm>
            <a:off x="7349594" y="4022198"/>
            <a:ext cx="2643404" cy="1041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Eating 110% of a cake.</a:t>
            </a:r>
          </a:p>
        </p:txBody>
      </p:sp>
      <p:sp>
        <p:nvSpPr>
          <p:cNvPr id="11" name="Rectangle: Rounded Corners 10">
            <a:extLst>
              <a:ext uri="{FF2B5EF4-FFF2-40B4-BE49-F238E27FC236}">
                <a16:creationId xmlns:a16="http://schemas.microsoft.com/office/drawing/2014/main" id="{5DA0E7B5-7C82-CD68-AEAC-B0C008B947BE}"/>
              </a:ext>
            </a:extLst>
          </p:cNvPr>
          <p:cNvSpPr/>
          <p:nvPr/>
        </p:nvSpPr>
        <p:spPr>
          <a:xfrm>
            <a:off x="4424966" y="4008787"/>
            <a:ext cx="2643404" cy="1041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Being 110% older than when you started school.</a:t>
            </a:r>
          </a:p>
        </p:txBody>
      </p:sp>
      <p:sp>
        <p:nvSpPr>
          <p:cNvPr id="15" name="TextBox 14">
            <a:extLst>
              <a:ext uri="{FF2B5EF4-FFF2-40B4-BE49-F238E27FC236}">
                <a16:creationId xmlns:a16="http://schemas.microsoft.com/office/drawing/2014/main" id="{62900B03-A424-4979-7A4A-C9D7C94AF4FA}"/>
              </a:ext>
            </a:extLst>
          </p:cNvPr>
          <p:cNvSpPr txBox="1"/>
          <p:nvPr/>
        </p:nvSpPr>
        <p:spPr>
          <a:xfrm>
            <a:off x="1196503" y="5388449"/>
            <a:ext cx="6617462" cy="769441"/>
          </a:xfrm>
          <a:prstGeom prst="rect">
            <a:avLst/>
          </a:prstGeom>
          <a:noFill/>
        </p:spPr>
        <p:txBody>
          <a:bodyPr wrap="square">
            <a:spAutoFit/>
          </a:bodyPr>
          <a:lstStyle/>
          <a:p>
            <a:pPr>
              <a:buNone/>
            </a:pPr>
            <a:r>
              <a:rPr lang="en-GB" sz="2200" dirty="0"/>
              <a:t>Is it possible to decrease by 110% in any situation? Why or why not?</a:t>
            </a:r>
          </a:p>
        </p:txBody>
      </p:sp>
    </p:spTree>
    <p:extLst>
      <p:ext uri="{BB962C8B-B14F-4D97-AF65-F5344CB8AC3E}">
        <p14:creationId xmlns:p14="http://schemas.microsoft.com/office/powerpoint/2010/main" val="42448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5" grpId="0" animBg="1"/>
      <p:bldP spid="7" grpId="0" animBg="1"/>
      <p:bldP spid="8" grpId="0" animBg="1"/>
      <p:bldP spid="9" grpId="0" animBg="1"/>
      <p:bldP spid="10" grpId="0" animBg="1"/>
      <p:bldP spid="11"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733546" y="754883"/>
            <a:ext cx="8646459" cy="14401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800" b="1" dirty="0">
                <a:solidFill>
                  <a:prstClr val="black"/>
                </a:solidFill>
                <a:latin typeface="Euphemia" panose="020B0503040102020104" pitchFamily="34" charset="0"/>
              </a:rPr>
              <a:t>We can use bars to represent percentage changes:</a:t>
            </a:r>
          </a:p>
          <a:p>
            <a:pPr algn="l"/>
            <a:endParaRPr lang="en-GB" sz="2400" dirty="0">
              <a:solidFill>
                <a:prstClr val="black"/>
              </a:solidFill>
              <a:latin typeface="Euphemia" panose="020B0503040102020104" pitchFamily="34" charset="0"/>
            </a:endParaRPr>
          </a:p>
          <a:p>
            <a:pPr algn="l"/>
            <a:endParaRPr lang="en-GB" sz="2400" dirty="0">
              <a:solidFill>
                <a:prstClr val="black"/>
              </a:solidFill>
              <a:latin typeface="Euphemia" panose="020B0503040102020104" pitchFamily="34" charset="0"/>
            </a:endParaRPr>
          </a:p>
          <a:p>
            <a:pPr algn="l"/>
            <a:endParaRPr lang="en-GB" sz="2400" dirty="0">
              <a:solidFill>
                <a:prstClr val="black"/>
              </a:solidFill>
              <a:latin typeface="Euphemia" panose="020B0503040102020104" pitchFamily="34" charset="0"/>
            </a:endParaRPr>
          </a:p>
          <a:p>
            <a:pPr algn="l"/>
            <a:endParaRPr lang="en-GB" sz="1800" dirty="0">
              <a:solidFill>
                <a:prstClr val="black"/>
              </a:solidFill>
              <a:latin typeface="Euphemia" panose="020B0503040102020104" pitchFamily="34" charset="0"/>
            </a:endParaRPr>
          </a:p>
          <a:p>
            <a:pPr algn="l"/>
            <a:endParaRPr lang="en-GB" sz="2800" dirty="0">
              <a:solidFill>
                <a:prstClr val="black"/>
              </a:solidFill>
              <a:latin typeface="Euphemia" panose="020B0503040102020104" pitchFamily="34" charset="0"/>
            </a:endParaRPr>
          </a:p>
        </p:txBody>
      </p:sp>
      <p:sp>
        <p:nvSpPr>
          <p:cNvPr id="8" name="Rectangle 7"/>
          <p:cNvSpPr/>
          <p:nvPr/>
        </p:nvSpPr>
        <p:spPr>
          <a:xfrm>
            <a:off x="3287688" y="2474848"/>
            <a:ext cx="5616624" cy="792088"/>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9" name="TextBox 8"/>
          <p:cNvSpPr txBox="1"/>
          <p:nvPr/>
        </p:nvSpPr>
        <p:spPr>
          <a:xfrm>
            <a:off x="8557810" y="2099674"/>
            <a:ext cx="792088" cy="369332"/>
          </a:xfrm>
          <a:prstGeom prst="rect">
            <a:avLst/>
          </a:prstGeom>
          <a:noFill/>
        </p:spPr>
        <p:txBody>
          <a:bodyPr wrap="square" rtlCol="0">
            <a:spAutoFit/>
          </a:bodyPr>
          <a:lstStyle/>
          <a:p>
            <a:r>
              <a:rPr lang="en-GB" dirty="0">
                <a:solidFill>
                  <a:prstClr val="black"/>
                </a:solidFill>
                <a:latin typeface="Calibri" panose="020F0502020204030204"/>
              </a:rPr>
              <a:t>100%</a:t>
            </a:r>
          </a:p>
        </p:txBody>
      </p:sp>
      <p:sp>
        <p:nvSpPr>
          <p:cNvPr id="10" name="TextBox 9"/>
          <p:cNvSpPr txBox="1"/>
          <p:nvPr/>
        </p:nvSpPr>
        <p:spPr>
          <a:xfrm>
            <a:off x="3013194" y="2099674"/>
            <a:ext cx="792088" cy="369332"/>
          </a:xfrm>
          <a:prstGeom prst="rect">
            <a:avLst/>
          </a:prstGeom>
          <a:noFill/>
        </p:spPr>
        <p:txBody>
          <a:bodyPr wrap="square" rtlCol="0">
            <a:spAutoFit/>
          </a:bodyPr>
          <a:lstStyle/>
          <a:p>
            <a:r>
              <a:rPr lang="en-GB" dirty="0">
                <a:solidFill>
                  <a:prstClr val="black"/>
                </a:solidFill>
                <a:latin typeface="Calibri" panose="020F0502020204030204"/>
              </a:rPr>
              <a:t>0%</a:t>
            </a:r>
          </a:p>
        </p:txBody>
      </p:sp>
      <p:cxnSp>
        <p:nvCxnSpPr>
          <p:cNvPr id="14" name="Straight Connector 13"/>
          <p:cNvCxnSpPr/>
          <p:nvPr/>
        </p:nvCxnSpPr>
        <p:spPr>
          <a:xfrm>
            <a:off x="7981746" y="2469006"/>
            <a:ext cx="0" cy="797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1938709" y="3915009"/>
            <a:ext cx="8646459" cy="14401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800" b="1" dirty="0">
                <a:solidFill>
                  <a:prstClr val="black"/>
                </a:solidFill>
                <a:latin typeface="Euphemia" panose="020B0503040102020104" pitchFamily="34" charset="0"/>
              </a:rPr>
              <a:t>What percentage is left when 12% is removed?</a:t>
            </a:r>
          </a:p>
          <a:p>
            <a:pPr algn="l"/>
            <a:r>
              <a:rPr lang="en-GB" sz="2800" b="1" dirty="0">
                <a:solidFill>
                  <a:srgbClr val="FF0000"/>
                </a:solidFill>
                <a:latin typeface="Euphemia" panose="020B0503040102020104" pitchFamily="34" charset="0"/>
              </a:rPr>
              <a:t>88%</a:t>
            </a:r>
            <a:endParaRPr lang="en-GB" sz="2400" dirty="0">
              <a:solidFill>
                <a:srgbClr val="FF0000"/>
              </a:solidFill>
              <a:latin typeface="Euphemia" panose="020B0503040102020104" pitchFamily="34" charset="0"/>
            </a:endParaRPr>
          </a:p>
          <a:p>
            <a:pPr algn="l"/>
            <a:endParaRPr lang="en-GB" sz="2400" dirty="0">
              <a:solidFill>
                <a:prstClr val="black"/>
              </a:solidFill>
              <a:latin typeface="Euphemia" panose="020B0503040102020104" pitchFamily="34" charset="0"/>
            </a:endParaRPr>
          </a:p>
          <a:p>
            <a:pPr algn="l"/>
            <a:endParaRPr lang="en-GB" sz="2400" dirty="0">
              <a:solidFill>
                <a:prstClr val="black"/>
              </a:solidFill>
              <a:latin typeface="Euphemia" panose="020B0503040102020104" pitchFamily="34" charset="0"/>
            </a:endParaRPr>
          </a:p>
          <a:p>
            <a:pPr algn="l"/>
            <a:endParaRPr lang="en-GB" sz="1800" dirty="0">
              <a:solidFill>
                <a:prstClr val="black"/>
              </a:solidFill>
              <a:latin typeface="Euphemia" panose="020B0503040102020104" pitchFamily="34" charset="0"/>
            </a:endParaRPr>
          </a:p>
          <a:p>
            <a:pPr algn="l"/>
            <a:endParaRPr lang="en-GB" sz="2800" dirty="0">
              <a:solidFill>
                <a:prstClr val="black"/>
              </a:solidFill>
              <a:latin typeface="Euphemia" panose="020B0503040102020104" pitchFamily="34" charset="0"/>
            </a:endParaRPr>
          </a:p>
        </p:txBody>
      </p:sp>
      <p:sp>
        <p:nvSpPr>
          <p:cNvPr id="16" name="Rectangle 15"/>
          <p:cNvSpPr/>
          <p:nvPr/>
        </p:nvSpPr>
        <p:spPr>
          <a:xfrm>
            <a:off x="5594767" y="2683305"/>
            <a:ext cx="667170" cy="369332"/>
          </a:xfrm>
          <a:prstGeom prst="rect">
            <a:avLst/>
          </a:prstGeom>
        </p:spPr>
        <p:txBody>
          <a:bodyPr wrap="none">
            <a:spAutoFit/>
          </a:bodyPr>
          <a:lstStyle/>
          <a:p>
            <a:r>
              <a:rPr lang="en-GB" b="1" dirty="0">
                <a:solidFill>
                  <a:srgbClr val="FF0000"/>
                </a:solidFill>
                <a:latin typeface="Euphemia" panose="020B0503040102020104" pitchFamily="34" charset="0"/>
              </a:rPr>
              <a:t>88%</a:t>
            </a:r>
            <a:endParaRPr lang="en-GB" sz="1600" dirty="0">
              <a:solidFill>
                <a:srgbClr val="FF0000"/>
              </a:solidFill>
              <a:latin typeface="Euphemia" panose="020B0503040102020104" pitchFamily="34" charset="0"/>
            </a:endParaRPr>
          </a:p>
        </p:txBody>
      </p:sp>
    </p:spTree>
    <p:extLst>
      <p:ext uri="{BB962C8B-B14F-4D97-AF65-F5344CB8AC3E}">
        <p14:creationId xmlns:p14="http://schemas.microsoft.com/office/powerpoint/2010/main" val="360988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15680" y="1556792"/>
            <a:ext cx="5616624" cy="792088"/>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9" name="TextBox 8"/>
          <p:cNvSpPr txBox="1"/>
          <p:nvPr/>
        </p:nvSpPr>
        <p:spPr>
          <a:xfrm>
            <a:off x="8485802" y="1181618"/>
            <a:ext cx="792088" cy="369332"/>
          </a:xfrm>
          <a:prstGeom prst="rect">
            <a:avLst/>
          </a:prstGeom>
          <a:noFill/>
        </p:spPr>
        <p:txBody>
          <a:bodyPr wrap="square" rtlCol="0">
            <a:spAutoFit/>
          </a:bodyPr>
          <a:lstStyle/>
          <a:p>
            <a:r>
              <a:rPr lang="en-GB" dirty="0">
                <a:solidFill>
                  <a:prstClr val="black"/>
                </a:solidFill>
                <a:latin typeface="Calibri" panose="020F0502020204030204"/>
              </a:rPr>
              <a:t>100%</a:t>
            </a:r>
          </a:p>
        </p:txBody>
      </p:sp>
      <p:sp>
        <p:nvSpPr>
          <p:cNvPr id="10" name="TextBox 9"/>
          <p:cNvSpPr txBox="1"/>
          <p:nvPr/>
        </p:nvSpPr>
        <p:spPr>
          <a:xfrm>
            <a:off x="2941186" y="1181618"/>
            <a:ext cx="792088" cy="369332"/>
          </a:xfrm>
          <a:prstGeom prst="rect">
            <a:avLst/>
          </a:prstGeom>
          <a:noFill/>
        </p:spPr>
        <p:txBody>
          <a:bodyPr wrap="square" rtlCol="0">
            <a:spAutoFit/>
          </a:bodyPr>
          <a:lstStyle/>
          <a:p>
            <a:r>
              <a:rPr lang="en-GB" dirty="0">
                <a:solidFill>
                  <a:prstClr val="black"/>
                </a:solidFill>
                <a:latin typeface="Calibri" panose="020F0502020204030204"/>
              </a:rPr>
              <a:t>0%</a:t>
            </a:r>
          </a:p>
        </p:txBody>
      </p:sp>
      <p:sp>
        <p:nvSpPr>
          <p:cNvPr id="11" name="TextBox 10"/>
          <p:cNvSpPr txBox="1"/>
          <p:nvPr/>
        </p:nvSpPr>
        <p:spPr>
          <a:xfrm>
            <a:off x="8485802" y="2393356"/>
            <a:ext cx="792088" cy="369332"/>
          </a:xfrm>
          <a:prstGeom prst="rect">
            <a:avLst/>
          </a:prstGeom>
          <a:noFill/>
        </p:spPr>
        <p:txBody>
          <a:bodyPr wrap="square" rtlCol="0">
            <a:spAutoFit/>
          </a:bodyPr>
          <a:lstStyle/>
          <a:p>
            <a:r>
              <a:rPr lang="en-GB" dirty="0">
                <a:solidFill>
                  <a:prstClr val="black"/>
                </a:solidFill>
                <a:latin typeface="Calibri" panose="020F0502020204030204"/>
              </a:rPr>
              <a:t>£320</a:t>
            </a:r>
          </a:p>
        </p:txBody>
      </p:sp>
      <p:sp>
        <p:nvSpPr>
          <p:cNvPr id="12" name="TextBox 11"/>
          <p:cNvSpPr txBox="1"/>
          <p:nvPr/>
        </p:nvSpPr>
        <p:spPr>
          <a:xfrm>
            <a:off x="2941186" y="2393356"/>
            <a:ext cx="792088" cy="369332"/>
          </a:xfrm>
          <a:prstGeom prst="rect">
            <a:avLst/>
          </a:prstGeom>
          <a:noFill/>
        </p:spPr>
        <p:txBody>
          <a:bodyPr wrap="square" rtlCol="0">
            <a:spAutoFit/>
          </a:bodyPr>
          <a:lstStyle/>
          <a:p>
            <a:r>
              <a:rPr lang="en-GB" dirty="0">
                <a:solidFill>
                  <a:prstClr val="black"/>
                </a:solidFill>
                <a:latin typeface="Calibri" panose="020F0502020204030204"/>
              </a:rPr>
              <a:t>£0</a:t>
            </a:r>
          </a:p>
        </p:txBody>
      </p:sp>
      <p:cxnSp>
        <p:nvCxnSpPr>
          <p:cNvPr id="14" name="Straight Connector 13"/>
          <p:cNvCxnSpPr/>
          <p:nvPr/>
        </p:nvCxnSpPr>
        <p:spPr>
          <a:xfrm>
            <a:off x="7909738" y="1550950"/>
            <a:ext cx="0" cy="797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1866701" y="2996953"/>
            <a:ext cx="8646459" cy="14401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800" b="1" dirty="0">
                <a:solidFill>
                  <a:prstClr val="black"/>
                </a:solidFill>
                <a:latin typeface="Euphemia" panose="020B0503040102020104" pitchFamily="34" charset="0"/>
              </a:rPr>
              <a:t>So finding a 12% reduction is the same as finding  </a:t>
            </a:r>
          </a:p>
          <a:p>
            <a:pPr algn="l"/>
            <a:r>
              <a:rPr lang="en-GB" sz="2800" b="1" dirty="0">
                <a:solidFill>
                  <a:srgbClr val="FF0000"/>
                </a:solidFill>
                <a:latin typeface="Euphemia" panose="020B0503040102020104" pitchFamily="34" charset="0"/>
              </a:rPr>
              <a:t>88%.</a:t>
            </a:r>
            <a:endParaRPr lang="en-GB" sz="2400" dirty="0">
              <a:solidFill>
                <a:prstClr val="black"/>
              </a:solidFill>
              <a:latin typeface="Euphemia" panose="020B0503040102020104" pitchFamily="34" charset="0"/>
            </a:endParaRPr>
          </a:p>
          <a:p>
            <a:pPr algn="l"/>
            <a:endParaRPr lang="en-GB" sz="2400" dirty="0">
              <a:solidFill>
                <a:prstClr val="black"/>
              </a:solidFill>
              <a:latin typeface="Euphemia" panose="020B0503040102020104" pitchFamily="34" charset="0"/>
            </a:endParaRPr>
          </a:p>
          <a:p>
            <a:pPr algn="l"/>
            <a:endParaRPr lang="en-GB" sz="1800" dirty="0">
              <a:solidFill>
                <a:prstClr val="black"/>
              </a:solidFill>
              <a:latin typeface="Euphemia" panose="020B0503040102020104" pitchFamily="34" charset="0"/>
            </a:endParaRPr>
          </a:p>
          <a:p>
            <a:pPr algn="l"/>
            <a:endParaRPr lang="en-GB" sz="2800" dirty="0">
              <a:solidFill>
                <a:prstClr val="black"/>
              </a:solidFill>
              <a:latin typeface="Euphemia" panose="020B0503040102020104" pitchFamily="34" charset="0"/>
            </a:endParaRPr>
          </a:p>
        </p:txBody>
      </p:sp>
      <p:sp>
        <p:nvSpPr>
          <p:cNvPr id="16" name="Rectangle 15"/>
          <p:cNvSpPr/>
          <p:nvPr/>
        </p:nvSpPr>
        <p:spPr>
          <a:xfrm>
            <a:off x="5522759" y="1765249"/>
            <a:ext cx="667170" cy="369332"/>
          </a:xfrm>
          <a:prstGeom prst="rect">
            <a:avLst/>
          </a:prstGeom>
        </p:spPr>
        <p:txBody>
          <a:bodyPr wrap="none">
            <a:spAutoFit/>
          </a:bodyPr>
          <a:lstStyle/>
          <a:p>
            <a:r>
              <a:rPr lang="en-GB" b="1" dirty="0">
                <a:solidFill>
                  <a:srgbClr val="FF0000"/>
                </a:solidFill>
                <a:latin typeface="Euphemia" panose="020B0503040102020104" pitchFamily="34" charset="0"/>
              </a:rPr>
              <a:t>88%</a:t>
            </a:r>
            <a:endParaRPr lang="en-GB" sz="1600" dirty="0">
              <a:solidFill>
                <a:srgbClr val="FF0000"/>
              </a:solidFill>
              <a:latin typeface="Euphemia" panose="020B0503040102020104" pitchFamily="34" charset="0"/>
            </a:endParaRPr>
          </a:p>
        </p:txBody>
      </p:sp>
    </p:spTree>
    <p:extLst>
      <p:ext uri="{BB962C8B-B14F-4D97-AF65-F5344CB8AC3E}">
        <p14:creationId xmlns:p14="http://schemas.microsoft.com/office/powerpoint/2010/main" val="230371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48463" y="2943200"/>
            <a:ext cx="5616624" cy="792088"/>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panose="020F0502020204030204"/>
            </a:endParaRPr>
          </a:p>
        </p:txBody>
      </p:sp>
      <p:sp>
        <p:nvSpPr>
          <p:cNvPr id="9" name="TextBox 8"/>
          <p:cNvSpPr txBox="1"/>
          <p:nvPr/>
        </p:nvSpPr>
        <p:spPr>
          <a:xfrm>
            <a:off x="7608168" y="2568026"/>
            <a:ext cx="792088" cy="369332"/>
          </a:xfrm>
          <a:prstGeom prst="rect">
            <a:avLst/>
          </a:prstGeom>
          <a:noFill/>
        </p:spPr>
        <p:txBody>
          <a:bodyPr wrap="square" rtlCol="0">
            <a:spAutoFit/>
          </a:bodyPr>
          <a:lstStyle/>
          <a:p>
            <a:pPr>
              <a:defRPr/>
            </a:pPr>
            <a:r>
              <a:rPr lang="en-GB" dirty="0">
                <a:solidFill>
                  <a:prstClr val="black"/>
                </a:solidFill>
                <a:latin typeface="Calibri" panose="020F0502020204030204"/>
              </a:rPr>
              <a:t>100%</a:t>
            </a:r>
          </a:p>
        </p:txBody>
      </p:sp>
      <p:sp>
        <p:nvSpPr>
          <p:cNvPr id="10" name="TextBox 9"/>
          <p:cNvSpPr txBox="1"/>
          <p:nvPr/>
        </p:nvSpPr>
        <p:spPr>
          <a:xfrm>
            <a:off x="2973969" y="2568026"/>
            <a:ext cx="792088" cy="369332"/>
          </a:xfrm>
          <a:prstGeom prst="rect">
            <a:avLst/>
          </a:prstGeom>
          <a:noFill/>
        </p:spPr>
        <p:txBody>
          <a:bodyPr wrap="square" rtlCol="0">
            <a:spAutoFit/>
          </a:bodyPr>
          <a:lstStyle/>
          <a:p>
            <a:pPr>
              <a:defRPr/>
            </a:pPr>
            <a:r>
              <a:rPr lang="en-GB" dirty="0">
                <a:solidFill>
                  <a:prstClr val="black"/>
                </a:solidFill>
                <a:latin typeface="Calibri" panose="020F0502020204030204"/>
              </a:rPr>
              <a:t>0%</a:t>
            </a:r>
          </a:p>
        </p:txBody>
      </p:sp>
      <p:cxnSp>
        <p:nvCxnSpPr>
          <p:cNvPr id="14" name="Straight Connector 13"/>
          <p:cNvCxnSpPr/>
          <p:nvPr/>
        </p:nvCxnSpPr>
        <p:spPr>
          <a:xfrm>
            <a:off x="7896200" y="2937358"/>
            <a:ext cx="0" cy="797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1899484" y="4383361"/>
            <a:ext cx="8646459" cy="1440159"/>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GB" sz="2800" b="1" dirty="0">
                <a:solidFill>
                  <a:prstClr val="black"/>
                </a:solidFill>
                <a:latin typeface="Euphemia" panose="020B0503040102020104" pitchFamily="34" charset="0"/>
              </a:rPr>
              <a:t>What percentage is there in total when 12% is added?</a:t>
            </a:r>
          </a:p>
          <a:p>
            <a:pPr algn="l">
              <a:defRPr/>
            </a:pPr>
            <a:r>
              <a:rPr lang="en-GB" sz="2800" b="1" dirty="0">
                <a:solidFill>
                  <a:srgbClr val="FF0000"/>
                </a:solidFill>
                <a:latin typeface="Euphemia" panose="020B0503040102020104" pitchFamily="34" charset="0"/>
              </a:rPr>
              <a:t>112%</a:t>
            </a:r>
            <a:endParaRPr lang="en-GB" sz="2400" dirty="0">
              <a:solidFill>
                <a:srgbClr val="FF0000"/>
              </a:solidFill>
              <a:latin typeface="Euphemia" panose="020B0503040102020104" pitchFamily="34" charset="0"/>
            </a:endParaRPr>
          </a:p>
          <a:p>
            <a:pPr algn="l">
              <a:defRPr/>
            </a:pPr>
            <a:endParaRPr lang="en-GB" sz="2400" dirty="0">
              <a:solidFill>
                <a:prstClr val="black"/>
              </a:solidFill>
              <a:latin typeface="Euphemia" panose="020B0503040102020104" pitchFamily="34" charset="0"/>
            </a:endParaRPr>
          </a:p>
          <a:p>
            <a:pPr algn="l">
              <a:defRPr/>
            </a:pPr>
            <a:endParaRPr lang="en-GB" sz="2400" dirty="0">
              <a:solidFill>
                <a:prstClr val="black"/>
              </a:solidFill>
              <a:latin typeface="Euphemia" panose="020B0503040102020104" pitchFamily="34" charset="0"/>
            </a:endParaRPr>
          </a:p>
          <a:p>
            <a:pPr algn="l">
              <a:defRPr/>
            </a:pPr>
            <a:endParaRPr lang="en-GB" sz="1800" dirty="0">
              <a:solidFill>
                <a:prstClr val="black"/>
              </a:solidFill>
              <a:latin typeface="Euphemia" panose="020B0503040102020104" pitchFamily="34" charset="0"/>
            </a:endParaRPr>
          </a:p>
          <a:p>
            <a:pPr algn="l">
              <a:defRPr/>
            </a:pPr>
            <a:endParaRPr lang="en-GB" sz="2800" dirty="0">
              <a:solidFill>
                <a:prstClr val="black"/>
              </a:solidFill>
              <a:latin typeface="Euphemia" panose="020B0503040102020104" pitchFamily="34" charset="0"/>
            </a:endParaRPr>
          </a:p>
        </p:txBody>
      </p:sp>
      <p:sp>
        <p:nvSpPr>
          <p:cNvPr id="16" name="Rectangle 15"/>
          <p:cNvSpPr/>
          <p:nvPr/>
        </p:nvSpPr>
        <p:spPr>
          <a:xfrm>
            <a:off x="8068699" y="3155401"/>
            <a:ext cx="651076" cy="369332"/>
          </a:xfrm>
          <a:prstGeom prst="rect">
            <a:avLst/>
          </a:prstGeom>
        </p:spPr>
        <p:txBody>
          <a:bodyPr wrap="none">
            <a:spAutoFit/>
          </a:bodyPr>
          <a:lstStyle/>
          <a:p>
            <a:pPr>
              <a:defRPr/>
            </a:pPr>
            <a:r>
              <a:rPr lang="en-GB" b="1" dirty="0">
                <a:solidFill>
                  <a:srgbClr val="FF0000"/>
                </a:solidFill>
                <a:latin typeface="Euphemia" panose="020B0503040102020104" pitchFamily="34" charset="0"/>
              </a:rPr>
              <a:t>12%</a:t>
            </a:r>
            <a:endParaRPr lang="en-GB" sz="1600" dirty="0">
              <a:solidFill>
                <a:srgbClr val="FF0000"/>
              </a:solidFill>
              <a:latin typeface="Euphemia" panose="020B0503040102020104" pitchFamily="34" charset="0"/>
            </a:endParaRPr>
          </a:p>
        </p:txBody>
      </p:sp>
      <p:sp>
        <p:nvSpPr>
          <p:cNvPr id="4" name="Content Placeholder 2">
            <a:extLst>
              <a:ext uri="{FF2B5EF4-FFF2-40B4-BE49-F238E27FC236}">
                <a16:creationId xmlns:a16="http://schemas.microsoft.com/office/drawing/2014/main" id="{298C6043-86B9-36B9-7C0A-AC3F7F8FF753}"/>
              </a:ext>
            </a:extLst>
          </p:cNvPr>
          <p:cNvSpPr txBox="1">
            <a:spLocks/>
          </p:cNvSpPr>
          <p:nvPr/>
        </p:nvSpPr>
        <p:spPr>
          <a:xfrm>
            <a:off x="1733546" y="754883"/>
            <a:ext cx="8646459" cy="14401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800" b="1" dirty="0">
                <a:solidFill>
                  <a:prstClr val="black"/>
                </a:solidFill>
                <a:latin typeface="Euphemia" panose="020B0503040102020104" pitchFamily="34" charset="0"/>
              </a:rPr>
              <a:t>We can use bars to represent percentage changes:</a:t>
            </a:r>
          </a:p>
          <a:p>
            <a:pPr algn="l"/>
            <a:endParaRPr lang="en-GB" sz="2400" dirty="0">
              <a:solidFill>
                <a:prstClr val="black"/>
              </a:solidFill>
              <a:latin typeface="Euphemia" panose="020B0503040102020104" pitchFamily="34" charset="0"/>
            </a:endParaRPr>
          </a:p>
          <a:p>
            <a:pPr algn="l"/>
            <a:endParaRPr lang="en-GB" sz="2400" dirty="0">
              <a:solidFill>
                <a:prstClr val="black"/>
              </a:solidFill>
              <a:latin typeface="Euphemia" panose="020B0503040102020104" pitchFamily="34" charset="0"/>
            </a:endParaRPr>
          </a:p>
          <a:p>
            <a:pPr algn="l"/>
            <a:endParaRPr lang="en-GB" sz="2400" dirty="0">
              <a:solidFill>
                <a:prstClr val="black"/>
              </a:solidFill>
              <a:latin typeface="Euphemia" panose="020B0503040102020104" pitchFamily="34" charset="0"/>
            </a:endParaRPr>
          </a:p>
          <a:p>
            <a:pPr algn="l"/>
            <a:endParaRPr lang="en-GB" sz="1800" dirty="0">
              <a:solidFill>
                <a:prstClr val="black"/>
              </a:solidFill>
              <a:latin typeface="Euphemia" panose="020B0503040102020104" pitchFamily="34" charset="0"/>
            </a:endParaRPr>
          </a:p>
          <a:p>
            <a:pPr algn="l"/>
            <a:endParaRPr lang="en-GB" sz="2800" dirty="0">
              <a:solidFill>
                <a:prstClr val="black"/>
              </a:solidFill>
              <a:latin typeface="Euphemia" panose="020B0503040102020104" pitchFamily="34" charset="0"/>
            </a:endParaRPr>
          </a:p>
        </p:txBody>
      </p:sp>
    </p:spTree>
    <p:extLst>
      <p:ext uri="{BB962C8B-B14F-4D97-AF65-F5344CB8AC3E}">
        <p14:creationId xmlns:p14="http://schemas.microsoft.com/office/powerpoint/2010/main" val="358787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48463" y="2943200"/>
            <a:ext cx="5616624" cy="792088"/>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panose="020F0502020204030204"/>
            </a:endParaRPr>
          </a:p>
        </p:txBody>
      </p:sp>
      <p:sp>
        <p:nvSpPr>
          <p:cNvPr id="9" name="TextBox 8"/>
          <p:cNvSpPr txBox="1"/>
          <p:nvPr/>
        </p:nvSpPr>
        <p:spPr>
          <a:xfrm>
            <a:off x="7608168" y="2568026"/>
            <a:ext cx="792088" cy="369332"/>
          </a:xfrm>
          <a:prstGeom prst="rect">
            <a:avLst/>
          </a:prstGeom>
          <a:noFill/>
        </p:spPr>
        <p:txBody>
          <a:bodyPr wrap="square" rtlCol="0">
            <a:spAutoFit/>
          </a:bodyPr>
          <a:lstStyle/>
          <a:p>
            <a:pPr>
              <a:defRPr/>
            </a:pPr>
            <a:r>
              <a:rPr lang="en-GB" dirty="0">
                <a:solidFill>
                  <a:prstClr val="black"/>
                </a:solidFill>
                <a:latin typeface="Calibri" panose="020F0502020204030204"/>
              </a:rPr>
              <a:t>100%</a:t>
            </a:r>
          </a:p>
        </p:txBody>
      </p:sp>
      <p:sp>
        <p:nvSpPr>
          <p:cNvPr id="10" name="TextBox 9"/>
          <p:cNvSpPr txBox="1"/>
          <p:nvPr/>
        </p:nvSpPr>
        <p:spPr>
          <a:xfrm>
            <a:off x="2973969" y="2568026"/>
            <a:ext cx="792088" cy="369332"/>
          </a:xfrm>
          <a:prstGeom prst="rect">
            <a:avLst/>
          </a:prstGeom>
          <a:noFill/>
        </p:spPr>
        <p:txBody>
          <a:bodyPr wrap="square" rtlCol="0">
            <a:spAutoFit/>
          </a:bodyPr>
          <a:lstStyle/>
          <a:p>
            <a:pPr>
              <a:defRPr/>
            </a:pPr>
            <a:r>
              <a:rPr lang="en-GB" dirty="0">
                <a:solidFill>
                  <a:prstClr val="black"/>
                </a:solidFill>
                <a:latin typeface="Calibri" panose="020F0502020204030204"/>
              </a:rPr>
              <a:t>0%</a:t>
            </a:r>
          </a:p>
        </p:txBody>
      </p:sp>
      <p:cxnSp>
        <p:nvCxnSpPr>
          <p:cNvPr id="14" name="Straight Connector 13"/>
          <p:cNvCxnSpPr/>
          <p:nvPr/>
        </p:nvCxnSpPr>
        <p:spPr>
          <a:xfrm>
            <a:off x="7896200" y="2937358"/>
            <a:ext cx="0" cy="797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1899484" y="4383361"/>
            <a:ext cx="8646459" cy="14401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800" b="1" dirty="0">
                <a:solidFill>
                  <a:prstClr val="black"/>
                </a:solidFill>
                <a:latin typeface="Euphemia" panose="020B0503040102020104" pitchFamily="34" charset="0"/>
              </a:rPr>
              <a:t>So finding a 12% increase is the same as finding  </a:t>
            </a:r>
          </a:p>
          <a:p>
            <a:pPr algn="l"/>
            <a:r>
              <a:rPr lang="en-GB" sz="2800" b="1" dirty="0">
                <a:solidFill>
                  <a:srgbClr val="FF0000"/>
                </a:solidFill>
                <a:latin typeface="Euphemia" panose="020B0503040102020104" pitchFamily="34" charset="0"/>
              </a:rPr>
              <a:t>112%.</a:t>
            </a:r>
            <a:endParaRPr lang="en-GB" sz="2400" dirty="0">
              <a:solidFill>
                <a:prstClr val="black"/>
              </a:solidFill>
              <a:latin typeface="Euphemia" panose="020B0503040102020104" pitchFamily="34" charset="0"/>
            </a:endParaRPr>
          </a:p>
          <a:p>
            <a:pPr algn="l">
              <a:defRPr/>
            </a:pPr>
            <a:endParaRPr lang="en-GB" sz="2400" dirty="0">
              <a:solidFill>
                <a:prstClr val="black"/>
              </a:solidFill>
              <a:latin typeface="Euphemia" panose="020B0503040102020104" pitchFamily="34" charset="0"/>
            </a:endParaRPr>
          </a:p>
          <a:p>
            <a:pPr algn="l">
              <a:defRPr/>
            </a:pPr>
            <a:endParaRPr lang="en-GB" sz="1800" dirty="0">
              <a:solidFill>
                <a:prstClr val="black"/>
              </a:solidFill>
              <a:latin typeface="Euphemia" panose="020B0503040102020104" pitchFamily="34" charset="0"/>
            </a:endParaRPr>
          </a:p>
          <a:p>
            <a:pPr algn="l">
              <a:defRPr/>
            </a:pPr>
            <a:endParaRPr lang="en-GB" sz="2800" dirty="0">
              <a:solidFill>
                <a:prstClr val="black"/>
              </a:solidFill>
              <a:latin typeface="Euphemia" panose="020B0503040102020104" pitchFamily="34" charset="0"/>
            </a:endParaRPr>
          </a:p>
        </p:txBody>
      </p:sp>
      <p:sp>
        <p:nvSpPr>
          <p:cNvPr id="16" name="Rectangle 15"/>
          <p:cNvSpPr/>
          <p:nvPr/>
        </p:nvSpPr>
        <p:spPr>
          <a:xfrm>
            <a:off x="8068699" y="3155401"/>
            <a:ext cx="651076" cy="369332"/>
          </a:xfrm>
          <a:prstGeom prst="rect">
            <a:avLst/>
          </a:prstGeom>
        </p:spPr>
        <p:txBody>
          <a:bodyPr wrap="none">
            <a:spAutoFit/>
          </a:bodyPr>
          <a:lstStyle/>
          <a:p>
            <a:pPr>
              <a:defRPr/>
            </a:pPr>
            <a:r>
              <a:rPr lang="en-GB" b="1" dirty="0">
                <a:solidFill>
                  <a:srgbClr val="FF0000"/>
                </a:solidFill>
                <a:latin typeface="Euphemia" panose="020B0503040102020104" pitchFamily="34" charset="0"/>
              </a:rPr>
              <a:t>12%</a:t>
            </a:r>
            <a:endParaRPr lang="en-GB" sz="1600" dirty="0">
              <a:solidFill>
                <a:srgbClr val="FF0000"/>
              </a:solidFill>
              <a:latin typeface="Euphemia" panose="020B0503040102020104" pitchFamily="34" charset="0"/>
            </a:endParaRPr>
          </a:p>
        </p:txBody>
      </p:sp>
      <p:sp>
        <p:nvSpPr>
          <p:cNvPr id="4" name="Content Placeholder 2">
            <a:extLst>
              <a:ext uri="{FF2B5EF4-FFF2-40B4-BE49-F238E27FC236}">
                <a16:creationId xmlns:a16="http://schemas.microsoft.com/office/drawing/2014/main" id="{8E0E060D-6F90-FD81-3572-559156231F20}"/>
              </a:ext>
            </a:extLst>
          </p:cNvPr>
          <p:cNvSpPr txBox="1">
            <a:spLocks/>
          </p:cNvSpPr>
          <p:nvPr/>
        </p:nvSpPr>
        <p:spPr>
          <a:xfrm>
            <a:off x="1733546" y="754883"/>
            <a:ext cx="8646459" cy="14401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800" b="1" dirty="0">
                <a:solidFill>
                  <a:prstClr val="black"/>
                </a:solidFill>
                <a:latin typeface="Euphemia" panose="020B0503040102020104" pitchFamily="34" charset="0"/>
              </a:rPr>
              <a:t>We can use bars to represent percentage changes:</a:t>
            </a:r>
          </a:p>
          <a:p>
            <a:pPr algn="l"/>
            <a:endParaRPr lang="en-GB" sz="2400" dirty="0">
              <a:solidFill>
                <a:prstClr val="black"/>
              </a:solidFill>
              <a:latin typeface="Euphemia" panose="020B0503040102020104" pitchFamily="34" charset="0"/>
            </a:endParaRPr>
          </a:p>
          <a:p>
            <a:pPr algn="l"/>
            <a:endParaRPr lang="en-GB" sz="2400" dirty="0">
              <a:solidFill>
                <a:prstClr val="black"/>
              </a:solidFill>
              <a:latin typeface="Euphemia" panose="020B0503040102020104" pitchFamily="34" charset="0"/>
            </a:endParaRPr>
          </a:p>
          <a:p>
            <a:pPr algn="l"/>
            <a:endParaRPr lang="en-GB" sz="2400" dirty="0">
              <a:solidFill>
                <a:prstClr val="black"/>
              </a:solidFill>
              <a:latin typeface="Euphemia" panose="020B0503040102020104" pitchFamily="34" charset="0"/>
            </a:endParaRPr>
          </a:p>
          <a:p>
            <a:pPr algn="l"/>
            <a:endParaRPr lang="en-GB" sz="1800" dirty="0">
              <a:solidFill>
                <a:prstClr val="black"/>
              </a:solidFill>
              <a:latin typeface="Euphemia" panose="020B0503040102020104" pitchFamily="34" charset="0"/>
            </a:endParaRPr>
          </a:p>
          <a:p>
            <a:pPr algn="l"/>
            <a:endParaRPr lang="en-GB" sz="2800" dirty="0">
              <a:solidFill>
                <a:prstClr val="black"/>
              </a:solidFill>
              <a:latin typeface="Euphemia" panose="020B0503040102020104" pitchFamily="34" charset="0"/>
            </a:endParaRPr>
          </a:p>
        </p:txBody>
      </p:sp>
    </p:spTree>
    <p:extLst>
      <p:ext uri="{BB962C8B-B14F-4D97-AF65-F5344CB8AC3E}">
        <p14:creationId xmlns:p14="http://schemas.microsoft.com/office/powerpoint/2010/main" val="373315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894A87-A1AF-4083-A3F7-631CA8FD7219}"/>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cxnSp>
        <p:nvCxnSpPr>
          <p:cNvPr id="5" name="Straight Connector 4">
            <a:extLst>
              <a:ext uri="{FF2B5EF4-FFF2-40B4-BE49-F238E27FC236}">
                <a16:creationId xmlns:a16="http://schemas.microsoft.com/office/drawing/2014/main" id="{51BFBD33-D124-448C-AAFF-E3C05AF03BC3}"/>
              </a:ext>
            </a:extLst>
          </p:cNvPr>
          <p:cNvCxnSpPr>
            <a:cxnSpLocks/>
          </p:cNvCxnSpPr>
          <p:nvPr/>
        </p:nvCxnSpPr>
        <p:spPr>
          <a:xfrm>
            <a:off x="6484233" y="2068551"/>
            <a:ext cx="0" cy="313349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5AC12B-B557-46E4-93A7-834BB4A62396}"/>
              </a:ext>
            </a:extLst>
          </p:cNvPr>
          <p:cNvSpPr txBox="1"/>
          <p:nvPr/>
        </p:nvSpPr>
        <p:spPr>
          <a:xfrm>
            <a:off x="4840096" y="522321"/>
            <a:ext cx="2735942" cy="461665"/>
          </a:xfrm>
          <a:prstGeom prst="rect">
            <a:avLst/>
          </a:prstGeom>
          <a:noFill/>
        </p:spPr>
        <p:txBody>
          <a:bodyPr wrap="none" rtlCol="0">
            <a:spAutoFit/>
          </a:bodyPr>
          <a:lstStyle/>
          <a:p>
            <a:pPr algn="ctr"/>
            <a:r>
              <a:rPr lang="en-GB" sz="2400" dirty="0"/>
              <a:t>Increase 260 by 10%</a:t>
            </a:r>
          </a:p>
        </p:txBody>
      </p:sp>
      <p:sp>
        <p:nvSpPr>
          <p:cNvPr id="25" name="TextBox 24">
            <a:extLst>
              <a:ext uri="{FF2B5EF4-FFF2-40B4-BE49-F238E27FC236}">
                <a16:creationId xmlns:a16="http://schemas.microsoft.com/office/drawing/2014/main" id="{2E3BF562-F06F-4C52-AEDC-7C7D04F4CC2C}"/>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45684626-B327-44CE-9B25-5BC66EB2C182}"/>
              </a:ext>
            </a:extLst>
          </p:cNvPr>
          <p:cNvSpPr txBox="1"/>
          <p:nvPr/>
        </p:nvSpPr>
        <p:spPr>
          <a:xfrm>
            <a:off x="4840096" y="1251610"/>
            <a:ext cx="2739854" cy="461665"/>
          </a:xfrm>
          <a:prstGeom prst="rect">
            <a:avLst/>
          </a:prstGeom>
          <a:noFill/>
        </p:spPr>
        <p:txBody>
          <a:bodyPr wrap="none" rtlCol="0">
            <a:spAutoFit/>
          </a:bodyPr>
          <a:lstStyle/>
          <a:p>
            <a:pPr algn="ctr"/>
            <a:r>
              <a:rPr lang="en-GB" sz="2400" dirty="0"/>
              <a:t>100% + 10% = 110% </a:t>
            </a:r>
          </a:p>
        </p:txBody>
      </p:sp>
      <p:sp>
        <p:nvSpPr>
          <p:cNvPr id="16" name="TextBox 15">
            <a:extLst>
              <a:ext uri="{FF2B5EF4-FFF2-40B4-BE49-F238E27FC236}">
                <a16:creationId xmlns:a16="http://schemas.microsoft.com/office/drawing/2014/main" id="{33252AF6-E28E-4A70-AEBC-B4489EFC2F28}"/>
              </a:ext>
            </a:extLst>
          </p:cNvPr>
          <p:cNvSpPr txBox="1"/>
          <p:nvPr/>
        </p:nvSpPr>
        <p:spPr>
          <a:xfrm>
            <a:off x="3053480" y="5255704"/>
            <a:ext cx="1683474" cy="461665"/>
          </a:xfrm>
          <a:prstGeom prst="rect">
            <a:avLst/>
          </a:prstGeom>
          <a:noFill/>
        </p:spPr>
        <p:txBody>
          <a:bodyPr wrap="none" rtlCol="0">
            <a:spAutoFit/>
          </a:bodyPr>
          <a:lstStyle/>
          <a:p>
            <a:pPr algn="ctr"/>
            <a:r>
              <a:rPr lang="en-GB" sz="2400" dirty="0"/>
              <a:t>260 + 26 =   </a:t>
            </a:r>
          </a:p>
        </p:txBody>
      </p:sp>
      <p:sp>
        <p:nvSpPr>
          <p:cNvPr id="17" name="TextBox 16">
            <a:extLst>
              <a:ext uri="{FF2B5EF4-FFF2-40B4-BE49-F238E27FC236}">
                <a16:creationId xmlns:a16="http://schemas.microsoft.com/office/drawing/2014/main" id="{BA32A17A-A028-4A67-A5E3-AC074FF5505B}"/>
              </a:ext>
            </a:extLst>
          </p:cNvPr>
          <p:cNvSpPr txBox="1"/>
          <p:nvPr/>
        </p:nvSpPr>
        <p:spPr>
          <a:xfrm>
            <a:off x="4514526" y="5255704"/>
            <a:ext cx="651140" cy="461665"/>
          </a:xfrm>
          <a:prstGeom prst="rect">
            <a:avLst/>
          </a:prstGeom>
          <a:noFill/>
        </p:spPr>
        <p:txBody>
          <a:bodyPr wrap="none" rtlCol="0">
            <a:spAutoFit/>
          </a:bodyPr>
          <a:lstStyle/>
          <a:p>
            <a:pPr algn="ctr"/>
            <a:r>
              <a:rPr lang="en-GB" sz="2400" dirty="0"/>
              <a:t>286</a:t>
            </a:r>
          </a:p>
        </p:txBody>
      </p:sp>
      <p:graphicFrame>
        <p:nvGraphicFramePr>
          <p:cNvPr id="2" name="Table 1"/>
          <p:cNvGraphicFramePr>
            <a:graphicFrameLocks noGrp="1"/>
          </p:cNvGraphicFramePr>
          <p:nvPr>
            <p:extLst>
              <p:ext uri="{D42A27DB-BD31-4B8C-83A1-F6EECF244321}">
                <p14:modId xmlns:p14="http://schemas.microsoft.com/office/powerpoint/2010/main" val="4253545259"/>
              </p:ext>
            </p:extLst>
          </p:nvPr>
        </p:nvGraphicFramePr>
        <p:xfrm>
          <a:off x="2636512" y="2249001"/>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2400" b="1" dirty="0">
                          <a:solidFill>
                            <a:sysClr val="windowText" lastClr="00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pic>
        <p:nvPicPr>
          <p:cNvPr id="7" name="Picture 6"/>
          <p:cNvPicPr>
            <a:picLocks noChangeAspect="1"/>
          </p:cNvPicPr>
          <p:nvPr/>
        </p:nvPicPr>
        <p:blipFill>
          <a:blip r:embed="rId3"/>
          <a:stretch>
            <a:fillRect/>
          </a:stretch>
        </p:blipFill>
        <p:spPr>
          <a:xfrm>
            <a:off x="201670" y="658134"/>
            <a:ext cx="1516914" cy="5369471"/>
          </a:xfrm>
          <a:prstGeom prst="rect">
            <a:avLst/>
          </a:prstGeom>
        </p:spPr>
      </p:pic>
      <p:graphicFrame>
        <p:nvGraphicFramePr>
          <p:cNvPr id="8" name="Table 7">
            <a:extLst>
              <a:ext uri="{FF2B5EF4-FFF2-40B4-BE49-F238E27FC236}">
                <a16:creationId xmlns:a16="http://schemas.microsoft.com/office/drawing/2014/main" id="{18A15A48-5F83-5E2B-CF8F-34315E82ECD5}"/>
              </a:ext>
            </a:extLst>
          </p:cNvPr>
          <p:cNvGraphicFramePr>
            <a:graphicFrameLocks noGrp="1"/>
          </p:cNvGraphicFramePr>
          <p:nvPr>
            <p:extLst>
              <p:ext uri="{D42A27DB-BD31-4B8C-83A1-F6EECF244321}">
                <p14:modId xmlns:p14="http://schemas.microsoft.com/office/powerpoint/2010/main" val="1275732888"/>
              </p:ext>
            </p:extLst>
          </p:nvPr>
        </p:nvGraphicFramePr>
        <p:xfrm>
          <a:off x="7778732" y="2217578"/>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2400" b="1" dirty="0">
                          <a:solidFill>
                            <a:sysClr val="windowText" lastClr="00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
        <p:nvSpPr>
          <p:cNvPr id="10" name="TextBox 9">
            <a:extLst>
              <a:ext uri="{FF2B5EF4-FFF2-40B4-BE49-F238E27FC236}">
                <a16:creationId xmlns:a16="http://schemas.microsoft.com/office/drawing/2014/main" id="{CFADF829-FB73-1413-B466-28C69D71CFFE}"/>
              </a:ext>
            </a:extLst>
          </p:cNvPr>
          <p:cNvSpPr txBox="1"/>
          <p:nvPr/>
        </p:nvSpPr>
        <p:spPr>
          <a:xfrm>
            <a:off x="8230025" y="5264176"/>
            <a:ext cx="1507144" cy="461665"/>
          </a:xfrm>
          <a:prstGeom prst="rect">
            <a:avLst/>
          </a:prstGeom>
          <a:noFill/>
        </p:spPr>
        <p:txBody>
          <a:bodyPr wrap="none" rtlCol="0">
            <a:spAutoFit/>
          </a:bodyPr>
          <a:lstStyle/>
          <a:p>
            <a:pPr algn="ctr"/>
            <a:r>
              <a:rPr lang="en-GB" sz="2400" dirty="0"/>
              <a:t>26 x 11 =   </a:t>
            </a:r>
          </a:p>
        </p:txBody>
      </p:sp>
      <p:sp>
        <p:nvSpPr>
          <p:cNvPr id="12" name="TextBox 11">
            <a:extLst>
              <a:ext uri="{FF2B5EF4-FFF2-40B4-BE49-F238E27FC236}">
                <a16:creationId xmlns:a16="http://schemas.microsoft.com/office/drawing/2014/main" id="{89C45A8F-1A73-1A78-9F1A-E93ACF1D33F7}"/>
              </a:ext>
            </a:extLst>
          </p:cNvPr>
          <p:cNvSpPr txBox="1"/>
          <p:nvPr/>
        </p:nvSpPr>
        <p:spPr>
          <a:xfrm>
            <a:off x="9602906" y="5264176"/>
            <a:ext cx="651140" cy="461665"/>
          </a:xfrm>
          <a:prstGeom prst="rect">
            <a:avLst/>
          </a:prstGeom>
          <a:noFill/>
        </p:spPr>
        <p:txBody>
          <a:bodyPr wrap="none" rtlCol="0">
            <a:spAutoFit/>
          </a:bodyPr>
          <a:lstStyle/>
          <a:p>
            <a:pPr algn="ctr"/>
            <a:r>
              <a:rPr lang="en-GB" sz="2400" dirty="0"/>
              <a:t>286</a:t>
            </a:r>
          </a:p>
        </p:txBody>
      </p:sp>
      <p:sp>
        <p:nvSpPr>
          <p:cNvPr id="19" name="Arrow: Curved Right 18">
            <a:extLst>
              <a:ext uri="{FF2B5EF4-FFF2-40B4-BE49-F238E27FC236}">
                <a16:creationId xmlns:a16="http://schemas.microsoft.com/office/drawing/2014/main" id="{F4B6A31B-F2E1-BEA3-3053-89408534EB01}"/>
              </a:ext>
            </a:extLst>
          </p:cNvPr>
          <p:cNvSpPr/>
          <p:nvPr/>
        </p:nvSpPr>
        <p:spPr>
          <a:xfrm flipH="1">
            <a:off x="5148508" y="2441668"/>
            <a:ext cx="559260" cy="101987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Arrow: Curved Right 20">
            <a:extLst>
              <a:ext uri="{FF2B5EF4-FFF2-40B4-BE49-F238E27FC236}">
                <a16:creationId xmlns:a16="http://schemas.microsoft.com/office/drawing/2014/main" id="{9E49F7C7-C50B-0F73-6758-E4D70273F4AA}"/>
              </a:ext>
            </a:extLst>
          </p:cNvPr>
          <p:cNvSpPr/>
          <p:nvPr/>
        </p:nvSpPr>
        <p:spPr>
          <a:xfrm flipH="1">
            <a:off x="10254046" y="2345515"/>
            <a:ext cx="559260" cy="98845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Arrow: Curved Right 21">
            <a:extLst>
              <a:ext uri="{FF2B5EF4-FFF2-40B4-BE49-F238E27FC236}">
                <a16:creationId xmlns:a16="http://schemas.microsoft.com/office/drawing/2014/main" id="{9D6D83E3-E861-8580-9DDB-64F290346ACB}"/>
              </a:ext>
            </a:extLst>
          </p:cNvPr>
          <p:cNvSpPr/>
          <p:nvPr/>
        </p:nvSpPr>
        <p:spPr>
          <a:xfrm flipH="1">
            <a:off x="10254046" y="3461545"/>
            <a:ext cx="559260" cy="98845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3CB81760-C32D-41CB-181D-0E9F8A9CD94A}"/>
              </a:ext>
            </a:extLst>
          </p:cNvPr>
          <p:cNvSpPr txBox="1"/>
          <p:nvPr/>
        </p:nvSpPr>
        <p:spPr>
          <a:xfrm>
            <a:off x="5392384" y="2751551"/>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 10</a:t>
            </a:r>
          </a:p>
        </p:txBody>
      </p:sp>
      <p:sp>
        <p:nvSpPr>
          <p:cNvPr id="24" name="TextBox 23">
            <a:extLst>
              <a:ext uri="{FF2B5EF4-FFF2-40B4-BE49-F238E27FC236}">
                <a16:creationId xmlns:a16="http://schemas.microsoft.com/office/drawing/2014/main" id="{14EAE07A-8C45-D39B-67D0-A9782F9C5139}"/>
              </a:ext>
            </a:extLst>
          </p:cNvPr>
          <p:cNvSpPr txBox="1"/>
          <p:nvPr/>
        </p:nvSpPr>
        <p:spPr>
          <a:xfrm>
            <a:off x="10557273" y="2551496"/>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 10</a:t>
            </a:r>
          </a:p>
        </p:txBody>
      </p:sp>
      <p:sp>
        <p:nvSpPr>
          <p:cNvPr id="26" name="TextBox 25">
            <a:extLst>
              <a:ext uri="{FF2B5EF4-FFF2-40B4-BE49-F238E27FC236}">
                <a16:creationId xmlns:a16="http://schemas.microsoft.com/office/drawing/2014/main" id="{419037CA-F36A-3367-90F8-F07CF452BF0B}"/>
              </a:ext>
            </a:extLst>
          </p:cNvPr>
          <p:cNvSpPr txBox="1"/>
          <p:nvPr/>
        </p:nvSpPr>
        <p:spPr>
          <a:xfrm>
            <a:off x="10557273" y="3706340"/>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x 11</a:t>
            </a:r>
          </a:p>
        </p:txBody>
      </p:sp>
    </p:spTree>
    <p:extLst>
      <p:ext uri="{BB962C8B-B14F-4D97-AF65-F5344CB8AC3E}">
        <p14:creationId xmlns:p14="http://schemas.microsoft.com/office/powerpoint/2010/main" val="17548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0" grpId="0"/>
      <p:bldP spid="12" grpId="0"/>
      <p:bldP spid="19" grpId="0" animBg="1"/>
      <p:bldP spid="21" grpId="0" animBg="1"/>
      <p:bldP spid="22" grpId="0" animBg="1"/>
      <p:bldP spid="23" grpId="0" animBg="1"/>
      <p:bldP spid="24"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CCFCF-27B9-3B4C-8E92-E6FF55C6C7D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AE875E3-198B-6895-7DE2-FB1ABB50FCBA}"/>
              </a:ext>
            </a:extLst>
          </p:cNvPr>
          <p:cNvSpPr txBox="1"/>
          <p:nvPr/>
        </p:nvSpPr>
        <p:spPr>
          <a:xfrm>
            <a:off x="3895862" y="0"/>
            <a:ext cx="4400307" cy="400110"/>
          </a:xfrm>
          <a:prstGeom prst="rect">
            <a:avLst/>
          </a:prstGeom>
          <a:noFill/>
        </p:spPr>
        <p:txBody>
          <a:bodyPr wrap="none" rtlCol="0">
            <a:spAutoFit/>
          </a:bodyPr>
          <a:lstStyle/>
          <a:p>
            <a:pPr algn="ctr"/>
            <a:r>
              <a:rPr lang="en-GB" sz="2000" dirty="0"/>
              <a:t>Increasing &amp; Decreasing by a Percentage</a:t>
            </a:r>
          </a:p>
        </p:txBody>
      </p:sp>
      <p:cxnSp>
        <p:nvCxnSpPr>
          <p:cNvPr id="5" name="Straight Connector 4">
            <a:extLst>
              <a:ext uri="{FF2B5EF4-FFF2-40B4-BE49-F238E27FC236}">
                <a16:creationId xmlns:a16="http://schemas.microsoft.com/office/drawing/2014/main" id="{70C6E207-F71E-9CB2-03A9-6CB94D74C92E}"/>
              </a:ext>
            </a:extLst>
          </p:cNvPr>
          <p:cNvCxnSpPr>
            <a:cxnSpLocks/>
          </p:cNvCxnSpPr>
          <p:nvPr/>
        </p:nvCxnSpPr>
        <p:spPr>
          <a:xfrm>
            <a:off x="6484233" y="2068551"/>
            <a:ext cx="0" cy="313349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C74584A-51AC-C194-2EAF-B543AF07FFF6}"/>
              </a:ext>
            </a:extLst>
          </p:cNvPr>
          <p:cNvSpPr txBox="1"/>
          <p:nvPr/>
        </p:nvSpPr>
        <p:spPr>
          <a:xfrm>
            <a:off x="4840096" y="522321"/>
            <a:ext cx="2735942" cy="461665"/>
          </a:xfrm>
          <a:prstGeom prst="rect">
            <a:avLst/>
          </a:prstGeom>
          <a:noFill/>
        </p:spPr>
        <p:txBody>
          <a:bodyPr wrap="none" rtlCol="0">
            <a:spAutoFit/>
          </a:bodyPr>
          <a:lstStyle/>
          <a:p>
            <a:pPr algn="ctr"/>
            <a:r>
              <a:rPr lang="en-GB" sz="2400" dirty="0"/>
              <a:t>Increase 250 by 20%</a:t>
            </a:r>
          </a:p>
        </p:txBody>
      </p:sp>
      <p:sp>
        <p:nvSpPr>
          <p:cNvPr id="25" name="TextBox 24">
            <a:extLst>
              <a:ext uri="{FF2B5EF4-FFF2-40B4-BE49-F238E27FC236}">
                <a16:creationId xmlns:a16="http://schemas.microsoft.com/office/drawing/2014/main" id="{691881D1-BA9F-C97E-DA6A-5D4686B8BA18}"/>
              </a:ext>
            </a:extLst>
          </p:cNvPr>
          <p:cNvSpPr txBox="1"/>
          <p:nvPr/>
        </p:nvSpPr>
        <p:spPr>
          <a:xfrm>
            <a:off x="1138284" y="-30715"/>
            <a:ext cx="797013" cy="369332"/>
          </a:xfrm>
          <a:prstGeom prst="rect">
            <a:avLst/>
          </a:prstGeom>
          <a:noFill/>
        </p:spPr>
        <p:txBody>
          <a:bodyPr wrap="none" rtlCol="0">
            <a:spAutoFit/>
          </a:bodyPr>
          <a:lstStyle/>
          <a:p>
            <a:r>
              <a:rPr lang="en-GB" dirty="0">
                <a:latin typeface="Stencil" panose="040409050D0802020404" pitchFamily="82" charset="0"/>
              </a:rPr>
              <a:t>DEMO</a:t>
            </a:r>
          </a:p>
        </p:txBody>
      </p:sp>
      <p:sp>
        <p:nvSpPr>
          <p:cNvPr id="15" name="TextBox 14">
            <a:extLst>
              <a:ext uri="{FF2B5EF4-FFF2-40B4-BE49-F238E27FC236}">
                <a16:creationId xmlns:a16="http://schemas.microsoft.com/office/drawing/2014/main" id="{2AF93E88-06FD-3AEF-8EE6-C6E64B1D4749}"/>
              </a:ext>
            </a:extLst>
          </p:cNvPr>
          <p:cNvSpPr txBox="1"/>
          <p:nvPr/>
        </p:nvSpPr>
        <p:spPr>
          <a:xfrm>
            <a:off x="4840096" y="1251610"/>
            <a:ext cx="2739854" cy="461665"/>
          </a:xfrm>
          <a:prstGeom prst="rect">
            <a:avLst/>
          </a:prstGeom>
          <a:noFill/>
        </p:spPr>
        <p:txBody>
          <a:bodyPr wrap="none" rtlCol="0">
            <a:spAutoFit/>
          </a:bodyPr>
          <a:lstStyle/>
          <a:p>
            <a:pPr algn="ctr"/>
            <a:r>
              <a:rPr lang="en-GB" sz="2400" dirty="0"/>
              <a:t>100% + 20% = 120% </a:t>
            </a:r>
          </a:p>
        </p:txBody>
      </p:sp>
      <p:sp>
        <p:nvSpPr>
          <p:cNvPr id="16" name="TextBox 15">
            <a:extLst>
              <a:ext uri="{FF2B5EF4-FFF2-40B4-BE49-F238E27FC236}">
                <a16:creationId xmlns:a16="http://schemas.microsoft.com/office/drawing/2014/main" id="{F9F918FA-2AB3-8467-74F1-6E25FEED96A6}"/>
              </a:ext>
            </a:extLst>
          </p:cNvPr>
          <p:cNvSpPr txBox="1"/>
          <p:nvPr/>
        </p:nvSpPr>
        <p:spPr>
          <a:xfrm>
            <a:off x="3053480" y="5255704"/>
            <a:ext cx="1683474" cy="461665"/>
          </a:xfrm>
          <a:prstGeom prst="rect">
            <a:avLst/>
          </a:prstGeom>
          <a:noFill/>
        </p:spPr>
        <p:txBody>
          <a:bodyPr wrap="none" rtlCol="0">
            <a:spAutoFit/>
          </a:bodyPr>
          <a:lstStyle/>
          <a:p>
            <a:pPr algn="ctr"/>
            <a:r>
              <a:rPr lang="en-GB" sz="2400" dirty="0"/>
              <a:t>250 + 25 =   </a:t>
            </a:r>
          </a:p>
        </p:txBody>
      </p:sp>
      <p:sp>
        <p:nvSpPr>
          <p:cNvPr id="17" name="TextBox 16">
            <a:extLst>
              <a:ext uri="{FF2B5EF4-FFF2-40B4-BE49-F238E27FC236}">
                <a16:creationId xmlns:a16="http://schemas.microsoft.com/office/drawing/2014/main" id="{D89DA617-BC80-AAAA-DFC4-AD86C2A2E73F}"/>
              </a:ext>
            </a:extLst>
          </p:cNvPr>
          <p:cNvSpPr txBox="1"/>
          <p:nvPr/>
        </p:nvSpPr>
        <p:spPr>
          <a:xfrm>
            <a:off x="4514524" y="5255704"/>
            <a:ext cx="651140" cy="461665"/>
          </a:xfrm>
          <a:prstGeom prst="rect">
            <a:avLst/>
          </a:prstGeom>
          <a:noFill/>
        </p:spPr>
        <p:txBody>
          <a:bodyPr wrap="none" rtlCol="0">
            <a:spAutoFit/>
          </a:bodyPr>
          <a:lstStyle/>
          <a:p>
            <a:pPr algn="ctr"/>
            <a:r>
              <a:rPr lang="en-GB" sz="2400" dirty="0"/>
              <a:t>285</a:t>
            </a:r>
          </a:p>
        </p:txBody>
      </p:sp>
      <p:graphicFrame>
        <p:nvGraphicFramePr>
          <p:cNvPr id="2" name="Table 1">
            <a:extLst>
              <a:ext uri="{FF2B5EF4-FFF2-40B4-BE49-F238E27FC236}">
                <a16:creationId xmlns:a16="http://schemas.microsoft.com/office/drawing/2014/main" id="{DF325C74-71D9-6B0F-625A-E5D653F5C547}"/>
              </a:ext>
            </a:extLst>
          </p:cNvPr>
          <p:cNvGraphicFramePr>
            <a:graphicFrameLocks noGrp="1"/>
          </p:cNvGraphicFramePr>
          <p:nvPr>
            <p:extLst>
              <p:ext uri="{D42A27DB-BD31-4B8C-83A1-F6EECF244321}">
                <p14:modId xmlns:p14="http://schemas.microsoft.com/office/powerpoint/2010/main" val="1414258718"/>
              </p:ext>
            </p:extLst>
          </p:nvPr>
        </p:nvGraphicFramePr>
        <p:xfrm>
          <a:off x="2636512" y="2249001"/>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2400" b="1" dirty="0">
                          <a:solidFill>
                            <a:sysClr val="windowText" lastClr="00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pic>
        <p:nvPicPr>
          <p:cNvPr id="7" name="Picture 6">
            <a:extLst>
              <a:ext uri="{FF2B5EF4-FFF2-40B4-BE49-F238E27FC236}">
                <a16:creationId xmlns:a16="http://schemas.microsoft.com/office/drawing/2014/main" id="{6431750F-CC84-E454-3342-2A193F1F4072}"/>
              </a:ext>
            </a:extLst>
          </p:cNvPr>
          <p:cNvPicPr>
            <a:picLocks noChangeAspect="1"/>
          </p:cNvPicPr>
          <p:nvPr/>
        </p:nvPicPr>
        <p:blipFill>
          <a:blip r:embed="rId3"/>
          <a:stretch>
            <a:fillRect/>
          </a:stretch>
        </p:blipFill>
        <p:spPr>
          <a:xfrm>
            <a:off x="201670" y="658134"/>
            <a:ext cx="1516914" cy="5369471"/>
          </a:xfrm>
          <a:prstGeom prst="rect">
            <a:avLst/>
          </a:prstGeom>
        </p:spPr>
      </p:pic>
      <p:graphicFrame>
        <p:nvGraphicFramePr>
          <p:cNvPr id="8" name="Table 7">
            <a:extLst>
              <a:ext uri="{FF2B5EF4-FFF2-40B4-BE49-F238E27FC236}">
                <a16:creationId xmlns:a16="http://schemas.microsoft.com/office/drawing/2014/main" id="{50E4EB68-F2FC-0CC8-1E64-3E0B0388DD0D}"/>
              </a:ext>
            </a:extLst>
          </p:cNvPr>
          <p:cNvGraphicFramePr>
            <a:graphicFrameLocks noGrp="1"/>
          </p:cNvGraphicFramePr>
          <p:nvPr>
            <p:extLst>
              <p:ext uri="{D42A27DB-BD31-4B8C-83A1-F6EECF244321}">
                <p14:modId xmlns:p14="http://schemas.microsoft.com/office/powerpoint/2010/main" val="473052343"/>
              </p:ext>
            </p:extLst>
          </p:nvPr>
        </p:nvGraphicFramePr>
        <p:xfrm>
          <a:off x="7778732" y="2217578"/>
          <a:ext cx="2735940" cy="2359997"/>
        </p:xfrm>
        <a:graphic>
          <a:graphicData uri="http://schemas.openxmlformats.org/drawingml/2006/table">
            <a:tbl>
              <a:tblPr firstRow="1" bandRow="1">
                <a:tableStyleId>{5C22544A-7EE6-4342-B048-85BDC9FD1C3A}</a:tableStyleId>
              </a:tblPr>
              <a:tblGrid>
                <a:gridCol w="1367970">
                  <a:extLst>
                    <a:ext uri="{9D8B030D-6E8A-4147-A177-3AD203B41FA5}">
                      <a16:colId xmlns:a16="http://schemas.microsoft.com/office/drawing/2014/main" val="3614071872"/>
                    </a:ext>
                  </a:extLst>
                </a:gridCol>
                <a:gridCol w="1367970">
                  <a:extLst>
                    <a:ext uri="{9D8B030D-6E8A-4147-A177-3AD203B41FA5}">
                      <a16:colId xmlns:a16="http://schemas.microsoft.com/office/drawing/2014/main" val="1232822828"/>
                    </a:ext>
                  </a:extLst>
                </a:gridCol>
              </a:tblGrid>
              <a:tr h="770262">
                <a:tc>
                  <a:txBody>
                    <a:bodyPr/>
                    <a:lstStyle/>
                    <a:p>
                      <a:pPr algn="ctr"/>
                      <a:r>
                        <a:rPr lang="en-GB" sz="2400" b="1" dirty="0">
                          <a:solidFill>
                            <a:sysClr val="windowText" lastClr="00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solidFill>
                            <a:sysClr val="windowText" lastClr="000000"/>
                          </a:solidFill>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0961984"/>
                  </a:ext>
                </a:extLst>
              </a:tr>
              <a:tr h="819473">
                <a:tc>
                  <a:txBody>
                    <a:bodyPr/>
                    <a:lstStyle/>
                    <a:p>
                      <a:pPr marL="0" marR="0" lvl="0" indent="0" algn="ctr" defTabSz="685797" rtl="0" eaLnBrk="1" fontAlgn="auto" latinLnBrk="0" hangingPunct="1">
                        <a:lnSpc>
                          <a:spcPct val="100000"/>
                        </a:lnSpc>
                        <a:spcBef>
                          <a:spcPts val="0"/>
                        </a:spcBef>
                        <a:spcAft>
                          <a:spcPts val="0"/>
                        </a:spcAft>
                        <a:buClrTx/>
                        <a:buSzTx/>
                        <a:buFontTx/>
                        <a:buNone/>
                        <a:tabLst/>
                        <a:defRPr/>
                      </a:pPr>
                      <a:r>
                        <a:rPr lang="en-GB" sz="2400" b="1" dirty="0">
                          <a:solidFill>
                            <a:sysClr val="windowText" lastClr="00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19003"/>
                  </a:ext>
                </a:extLst>
              </a:tr>
              <a:tr h="770262">
                <a:tc>
                  <a:txBody>
                    <a:bodyPr/>
                    <a:lstStyle/>
                    <a:p>
                      <a:pPr algn="ctr"/>
                      <a:r>
                        <a:rPr lang="en-GB" sz="2400" b="1" dirty="0">
                          <a:solidFill>
                            <a:sysClr val="windowText" lastClr="000000"/>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831223"/>
                  </a:ext>
                </a:extLst>
              </a:tr>
            </a:tbl>
          </a:graphicData>
        </a:graphic>
      </p:graphicFrame>
      <p:sp>
        <p:nvSpPr>
          <p:cNvPr id="10" name="TextBox 9">
            <a:extLst>
              <a:ext uri="{FF2B5EF4-FFF2-40B4-BE49-F238E27FC236}">
                <a16:creationId xmlns:a16="http://schemas.microsoft.com/office/drawing/2014/main" id="{78857575-08EE-7D6A-4AC2-CD6CA07019AC}"/>
              </a:ext>
            </a:extLst>
          </p:cNvPr>
          <p:cNvSpPr txBox="1"/>
          <p:nvPr/>
        </p:nvSpPr>
        <p:spPr>
          <a:xfrm>
            <a:off x="8307770" y="5264176"/>
            <a:ext cx="1351653" cy="461665"/>
          </a:xfrm>
          <a:prstGeom prst="rect">
            <a:avLst/>
          </a:prstGeom>
          <a:noFill/>
        </p:spPr>
        <p:txBody>
          <a:bodyPr wrap="none" rtlCol="0">
            <a:spAutoFit/>
          </a:bodyPr>
          <a:lstStyle/>
          <a:p>
            <a:pPr algn="ctr"/>
            <a:r>
              <a:rPr lang="en-GB" sz="2400" dirty="0"/>
              <a:t>25 x 6 =   </a:t>
            </a:r>
          </a:p>
        </p:txBody>
      </p:sp>
      <p:sp>
        <p:nvSpPr>
          <p:cNvPr id="12" name="TextBox 11">
            <a:extLst>
              <a:ext uri="{FF2B5EF4-FFF2-40B4-BE49-F238E27FC236}">
                <a16:creationId xmlns:a16="http://schemas.microsoft.com/office/drawing/2014/main" id="{9939CAB6-BC36-9090-DB41-2095B993CE04}"/>
              </a:ext>
            </a:extLst>
          </p:cNvPr>
          <p:cNvSpPr txBox="1"/>
          <p:nvPr/>
        </p:nvSpPr>
        <p:spPr>
          <a:xfrm>
            <a:off x="9602906" y="5264176"/>
            <a:ext cx="651140" cy="461665"/>
          </a:xfrm>
          <a:prstGeom prst="rect">
            <a:avLst/>
          </a:prstGeom>
          <a:noFill/>
        </p:spPr>
        <p:txBody>
          <a:bodyPr wrap="none" rtlCol="0">
            <a:spAutoFit/>
          </a:bodyPr>
          <a:lstStyle/>
          <a:p>
            <a:pPr algn="ctr"/>
            <a:r>
              <a:rPr lang="en-GB" sz="2400" dirty="0"/>
              <a:t>285</a:t>
            </a:r>
          </a:p>
        </p:txBody>
      </p:sp>
      <p:sp>
        <p:nvSpPr>
          <p:cNvPr id="19" name="Arrow: Curved Right 18">
            <a:extLst>
              <a:ext uri="{FF2B5EF4-FFF2-40B4-BE49-F238E27FC236}">
                <a16:creationId xmlns:a16="http://schemas.microsoft.com/office/drawing/2014/main" id="{8480F370-894F-4A39-0D13-0259148279D7}"/>
              </a:ext>
            </a:extLst>
          </p:cNvPr>
          <p:cNvSpPr/>
          <p:nvPr/>
        </p:nvSpPr>
        <p:spPr>
          <a:xfrm flipH="1">
            <a:off x="5148508" y="2441668"/>
            <a:ext cx="559260" cy="101987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Arrow: Curved Right 20">
            <a:extLst>
              <a:ext uri="{FF2B5EF4-FFF2-40B4-BE49-F238E27FC236}">
                <a16:creationId xmlns:a16="http://schemas.microsoft.com/office/drawing/2014/main" id="{8E155101-5D31-3ED2-3EE3-DEAC06C009F9}"/>
              </a:ext>
            </a:extLst>
          </p:cNvPr>
          <p:cNvSpPr/>
          <p:nvPr/>
        </p:nvSpPr>
        <p:spPr>
          <a:xfrm flipH="1">
            <a:off x="10254046" y="2345515"/>
            <a:ext cx="559260" cy="98845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Arrow: Curved Right 21">
            <a:extLst>
              <a:ext uri="{FF2B5EF4-FFF2-40B4-BE49-F238E27FC236}">
                <a16:creationId xmlns:a16="http://schemas.microsoft.com/office/drawing/2014/main" id="{9FA55063-7E5E-FE44-19F1-D7AA890107E5}"/>
              </a:ext>
            </a:extLst>
          </p:cNvPr>
          <p:cNvSpPr/>
          <p:nvPr/>
        </p:nvSpPr>
        <p:spPr>
          <a:xfrm flipH="1">
            <a:off x="10254046" y="3461545"/>
            <a:ext cx="559260" cy="98845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Box 22">
            <a:extLst>
              <a:ext uri="{FF2B5EF4-FFF2-40B4-BE49-F238E27FC236}">
                <a16:creationId xmlns:a16="http://schemas.microsoft.com/office/drawing/2014/main" id="{7CD66A2D-3589-F789-8ABB-A540742A5D1E}"/>
              </a:ext>
            </a:extLst>
          </p:cNvPr>
          <p:cNvSpPr txBox="1"/>
          <p:nvPr/>
        </p:nvSpPr>
        <p:spPr>
          <a:xfrm>
            <a:off x="5392384" y="2751551"/>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 5</a:t>
            </a:r>
          </a:p>
        </p:txBody>
      </p:sp>
      <p:sp>
        <p:nvSpPr>
          <p:cNvPr id="24" name="TextBox 23">
            <a:extLst>
              <a:ext uri="{FF2B5EF4-FFF2-40B4-BE49-F238E27FC236}">
                <a16:creationId xmlns:a16="http://schemas.microsoft.com/office/drawing/2014/main" id="{F67A4C27-F57D-D356-BBB1-20FBA3485251}"/>
              </a:ext>
            </a:extLst>
          </p:cNvPr>
          <p:cNvSpPr txBox="1"/>
          <p:nvPr/>
        </p:nvSpPr>
        <p:spPr>
          <a:xfrm>
            <a:off x="10557273" y="2551496"/>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 5</a:t>
            </a:r>
          </a:p>
        </p:txBody>
      </p:sp>
      <p:sp>
        <p:nvSpPr>
          <p:cNvPr id="26" name="TextBox 25">
            <a:extLst>
              <a:ext uri="{FF2B5EF4-FFF2-40B4-BE49-F238E27FC236}">
                <a16:creationId xmlns:a16="http://schemas.microsoft.com/office/drawing/2014/main" id="{E248B097-C2FC-47C4-6E2A-9C9F4E1E5EFB}"/>
              </a:ext>
            </a:extLst>
          </p:cNvPr>
          <p:cNvSpPr txBox="1"/>
          <p:nvPr/>
        </p:nvSpPr>
        <p:spPr>
          <a:xfrm>
            <a:off x="10557273" y="3706340"/>
            <a:ext cx="736600" cy="400110"/>
          </a:xfrm>
          <a:prstGeom prst="rect">
            <a:avLst/>
          </a:prstGeom>
          <a:solidFill>
            <a:schemeClr val="bg1"/>
          </a:solidFill>
          <a:ln>
            <a:solidFill>
              <a:schemeClr val="accent1"/>
            </a:solidFill>
          </a:ln>
        </p:spPr>
        <p:txBody>
          <a:bodyPr wrap="square" rtlCol="0">
            <a:spAutoFit/>
          </a:bodyPr>
          <a:lstStyle/>
          <a:p>
            <a:r>
              <a:rPr lang="en-GB" sz="2000" b="1" dirty="0">
                <a:solidFill>
                  <a:schemeClr val="accent1">
                    <a:lumMod val="50000"/>
                  </a:schemeClr>
                </a:solidFill>
              </a:rPr>
              <a:t>x 6</a:t>
            </a:r>
          </a:p>
        </p:txBody>
      </p:sp>
      <p:sp>
        <p:nvSpPr>
          <p:cNvPr id="3" name="TextBox 2">
            <a:extLst>
              <a:ext uri="{FF2B5EF4-FFF2-40B4-BE49-F238E27FC236}">
                <a16:creationId xmlns:a16="http://schemas.microsoft.com/office/drawing/2014/main" id="{AC339121-5074-777A-32F2-9EAD5902E590}"/>
              </a:ext>
            </a:extLst>
          </p:cNvPr>
          <p:cNvSpPr txBox="1"/>
          <p:nvPr/>
        </p:nvSpPr>
        <p:spPr>
          <a:xfrm>
            <a:off x="9659424" y="983986"/>
            <a:ext cx="2330906" cy="830997"/>
          </a:xfrm>
          <a:prstGeom prst="rect">
            <a:avLst/>
          </a:prstGeom>
          <a:noFill/>
        </p:spPr>
        <p:txBody>
          <a:bodyPr wrap="square" rtlCol="0">
            <a:spAutoFit/>
          </a:bodyPr>
          <a:lstStyle/>
          <a:p>
            <a:pPr algn="ctr"/>
            <a:r>
              <a:rPr lang="en-GB" sz="2400" b="1" dirty="0">
                <a:solidFill>
                  <a:srgbClr val="FF0000"/>
                </a:solidFill>
              </a:rPr>
              <a:t>Could we do this another way?</a:t>
            </a:r>
          </a:p>
        </p:txBody>
      </p:sp>
    </p:spTree>
    <p:extLst>
      <p:ext uri="{BB962C8B-B14F-4D97-AF65-F5344CB8AC3E}">
        <p14:creationId xmlns:p14="http://schemas.microsoft.com/office/powerpoint/2010/main" val="19839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0" grpId="0"/>
      <p:bldP spid="12" grpId="0"/>
      <p:bldP spid="19" grpId="0" animBg="1"/>
      <p:bldP spid="21" grpId="0" animBg="1"/>
      <p:bldP spid="22" grpId="0" animBg="1"/>
      <p:bldP spid="23" grpId="0" animBg="1"/>
      <p:bldP spid="24" grpId="0" animBg="1"/>
      <p:bldP spid="26" grpId="0" animBg="1"/>
      <p:bldP spid="3" grpId="0"/>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3055927-34FF-4AC0-A9D9-7843F3B04B18}" vid="{9D53A3C1-C349-4582-AF21-6B7E18CC9D71}"/>
    </a:ext>
  </a:extLst>
</a:theme>
</file>

<file path=ppt/theme/theme2.xml><?xml version="1.0" encoding="utf-8"?>
<a:theme xmlns:a="http://schemas.openxmlformats.org/drawingml/2006/main" name="Assessm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cher Informa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defPPr algn="ctr">
          <a:defRPr sz="195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ALTCC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2" id="{4F48670A-F939-4466-AF6F-90ADC58B0E17}" vid="{8887B371-F3E8-4C29-A510-C6481C3A9990}"/>
    </a:ext>
  </a:extLst>
</a:theme>
</file>

<file path=ppt/theme/theme6.xml><?xml version="1.0" encoding="utf-8"?>
<a:theme xmlns:a="http://schemas.openxmlformats.org/drawingml/2006/main" name="BWA RIP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WA RIPS" id="{9D5EE7CA-F980-4D47-BC22-854239A6610A}" vid="{A09DE693-0D7A-4987-A380-97FB1E08C94D}"/>
    </a:ext>
  </a:extLst>
</a:theme>
</file>

<file path=ppt/theme/theme7.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Theme1</Template>
  <TotalTime>241</TotalTime>
  <Words>1553</Words>
  <Application>Microsoft Office PowerPoint</Application>
  <PresentationFormat>Widescreen</PresentationFormat>
  <Paragraphs>305</Paragraphs>
  <Slides>26</Slides>
  <Notes>16</Notes>
  <HiddenSlides>1</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26</vt:i4>
      </vt:variant>
    </vt:vector>
  </HeadingPairs>
  <TitlesOfParts>
    <vt:vector size="44" baseType="lpstr">
      <vt:lpstr>Aptos</vt:lpstr>
      <vt:lpstr>Arial</vt:lpstr>
      <vt:lpstr>Arial Rounded MT Bold</vt:lpstr>
      <vt:lpstr>Calibri</vt:lpstr>
      <vt:lpstr>Calibri Light</vt:lpstr>
      <vt:lpstr>Century Gothic</vt:lpstr>
      <vt:lpstr>Courier New</vt:lpstr>
      <vt:lpstr>Euphemia</vt:lpstr>
      <vt:lpstr>Lato</vt:lpstr>
      <vt:lpstr>Stencil</vt:lpstr>
      <vt:lpstr>Theme1</vt:lpstr>
      <vt:lpstr>Assessment Slides</vt:lpstr>
      <vt:lpstr>Teacher Information Slides</vt:lpstr>
      <vt:lpstr>1_Office Theme</vt:lpstr>
      <vt:lpstr>1_ALTCCv2</vt:lpstr>
      <vt:lpstr>BWA RIPS</vt:lpstr>
      <vt:lpstr>ALT Assessment</vt:lpstr>
      <vt:lpstr>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Archway Learning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J O'Hallam - BWA Staff</dc:creator>
  <cp:lastModifiedBy>Mr C Baker - BWA Staff</cp:lastModifiedBy>
  <cp:revision>17</cp:revision>
  <cp:lastPrinted>2025-02-10T09:55:07Z</cp:lastPrinted>
  <dcterms:created xsi:type="dcterms:W3CDTF">2025-01-28T11:38:34Z</dcterms:created>
  <dcterms:modified xsi:type="dcterms:W3CDTF">2025-02-14T14:58:31Z</dcterms:modified>
</cp:coreProperties>
</file>