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804" r:id="rId4"/>
    <p:sldMasterId id="2147483843" r:id="rId5"/>
    <p:sldMasterId id="2147483859" r:id="rId6"/>
  </p:sldMasterIdLst>
  <p:notesMasterIdLst>
    <p:notesMasterId r:id="rId45"/>
  </p:notesMasterIdLst>
  <p:sldIdLst>
    <p:sldId id="256" r:id="rId7"/>
    <p:sldId id="257" r:id="rId8"/>
    <p:sldId id="259" r:id="rId9"/>
    <p:sldId id="265" r:id="rId10"/>
    <p:sldId id="260" r:id="rId11"/>
    <p:sldId id="258" r:id="rId12"/>
    <p:sldId id="261" r:id="rId13"/>
    <p:sldId id="262" r:id="rId14"/>
    <p:sldId id="263" r:id="rId15"/>
    <p:sldId id="1014" r:id="rId16"/>
    <p:sldId id="1019" r:id="rId17"/>
    <p:sldId id="1021" r:id="rId18"/>
    <p:sldId id="1017" r:id="rId19"/>
    <p:sldId id="1022" r:id="rId20"/>
    <p:sldId id="1023" r:id="rId21"/>
    <p:sldId id="1026" r:id="rId22"/>
    <p:sldId id="1024" r:id="rId23"/>
    <p:sldId id="271" r:id="rId24"/>
    <p:sldId id="287" r:id="rId25"/>
    <p:sldId id="272" r:id="rId26"/>
    <p:sldId id="274" r:id="rId27"/>
    <p:sldId id="275" r:id="rId28"/>
    <p:sldId id="276" r:id="rId29"/>
    <p:sldId id="1027" r:id="rId30"/>
    <p:sldId id="1028" r:id="rId31"/>
    <p:sldId id="1029" r:id="rId32"/>
    <p:sldId id="1030" r:id="rId33"/>
    <p:sldId id="1031" r:id="rId34"/>
    <p:sldId id="1032" r:id="rId35"/>
    <p:sldId id="1033" r:id="rId36"/>
    <p:sldId id="1034" r:id="rId37"/>
    <p:sldId id="1035" r:id="rId38"/>
    <p:sldId id="1036" r:id="rId39"/>
    <p:sldId id="1037" r:id="rId40"/>
    <p:sldId id="1038" r:id="rId41"/>
    <p:sldId id="1039" r:id="rId42"/>
    <p:sldId id="268" r:id="rId43"/>
    <p:sldId id="1040" r:id="rId4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4470AE0D-5C98-4BE9-B0EF-A37B79BEBF46}">
          <p14:sldIdLst>
            <p14:sldId id="256"/>
            <p14:sldId id="257"/>
            <p14:sldId id="259"/>
            <p14:sldId id="265"/>
            <p14:sldId id="260"/>
            <p14:sldId id="258"/>
            <p14:sldId id="261"/>
            <p14:sldId id="262"/>
            <p14:sldId id="263"/>
          </p14:sldIdLst>
        </p14:section>
        <p14:section name="Instruction (HAs)" id="{BAD2EE7E-0162-4C04-8D4F-C4B0F6A8E1CE}">
          <p14:sldIdLst>
            <p14:sldId id="1014"/>
            <p14:sldId id="1019"/>
            <p14:sldId id="1021"/>
            <p14:sldId id="1017"/>
            <p14:sldId id="1022"/>
            <p14:sldId id="1023"/>
            <p14:sldId id="1026"/>
            <p14:sldId id="1024"/>
          </p14:sldIdLst>
        </p14:section>
        <p14:section name="Diagnsotic Questions" id="{F55A5F8C-CE52-4386-B21D-EF1FA2806371}">
          <p14:sldIdLst>
            <p14:sldId id="271"/>
            <p14:sldId id="287"/>
            <p14:sldId id="272"/>
            <p14:sldId id="274"/>
            <p14:sldId id="275"/>
            <p14:sldId id="276"/>
          </p14:sldIdLst>
        </p14:section>
        <p14:section name="Practice" id="{84B5F857-02D8-4F57-9768-0F78FA3F83C5}">
          <p14:sldIdLst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</p14:sldIdLst>
        </p14:section>
        <p14:section name="Exam Questions" id="{AAFE2D74-FB22-4B20-8513-6D690F6E2992}">
          <p14:sldIdLst>
            <p14:sldId id="1035"/>
            <p14:sldId id="1036"/>
            <p14:sldId id="1037"/>
            <p14:sldId id="1038"/>
            <p14:sldId id="1039"/>
          </p14:sldIdLst>
        </p14:section>
        <p14:section name="Challenge" id="{27BFB4EC-99B9-485A-A9CB-D9820F5AAA4A}">
          <p14:sldIdLst>
            <p14:sldId id="268"/>
            <p14:sldId id="10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5" autoAdjust="0"/>
  </p:normalViewPr>
  <p:slideViewPr>
    <p:cSldViewPr>
      <p:cViewPr varScale="1">
        <p:scale>
          <a:sx n="64" d="100"/>
          <a:sy n="64" d="100"/>
        </p:scale>
        <p:origin x="141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A75E-BA22-45A7-9B7F-CEC8A437536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185E4-0021-4C20-8C5F-411627595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9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 students to work in pairs using</a:t>
            </a:r>
            <a:r>
              <a:rPr lang="en-GB" baseline="0" dirty="0"/>
              <a:t> a method of their choice. </a:t>
            </a:r>
          </a:p>
          <a:p>
            <a:r>
              <a:rPr lang="en-GB" baseline="0" dirty="0"/>
              <a:t>Compare and share ideas.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85E4-0021-4C20-8C5F-4116275954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1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 students to work in pairs using</a:t>
            </a:r>
            <a:r>
              <a:rPr lang="en-GB" baseline="0" dirty="0"/>
              <a:t> a method of their choice. </a:t>
            </a:r>
          </a:p>
          <a:p>
            <a:r>
              <a:rPr lang="en-GB" baseline="0" dirty="0"/>
              <a:t>Compare and share ideas.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85E4-0021-4C20-8C5F-411627595435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 students to work in pairs using</a:t>
            </a:r>
            <a:r>
              <a:rPr lang="en-GB" baseline="0" dirty="0"/>
              <a:t> a method of their choice. </a:t>
            </a:r>
          </a:p>
          <a:p>
            <a:r>
              <a:rPr lang="en-GB" baseline="0" dirty="0"/>
              <a:t>Compare and share ideas.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85E4-0021-4C20-8C5F-411627595435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85E4-0021-4C20-8C5F-411627595435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85E4-0021-4C20-8C5F-411627595435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50 x 49 x 48 x 47 x 46 x 12 x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85E4-0021-4C20-8C5F-41162759543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3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1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0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8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3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1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9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5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67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6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4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7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11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6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95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59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79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67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8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02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0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81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80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07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85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29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29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52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9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1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85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8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6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2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3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3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18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05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74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72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64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6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71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17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0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21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81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43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10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6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5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94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7649" y="1229340"/>
            <a:ext cx="3012750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33" name="TextBox 32"/>
          <p:cNvSpPr txBox="1"/>
          <p:nvPr/>
        </p:nvSpPr>
        <p:spPr>
          <a:xfrm>
            <a:off x="3459814" y="1229339"/>
            <a:ext cx="3012750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34" name="TextBox 33"/>
          <p:cNvSpPr txBox="1"/>
          <p:nvPr/>
        </p:nvSpPr>
        <p:spPr>
          <a:xfrm>
            <a:off x="6679263" y="1235972"/>
            <a:ext cx="3012750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26" name="TextBox 25"/>
          <p:cNvSpPr txBox="1"/>
          <p:nvPr/>
        </p:nvSpPr>
        <p:spPr>
          <a:xfrm>
            <a:off x="247649" y="1245664"/>
            <a:ext cx="3012750" cy="3309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GB" sz="1625" baseline="0" dirty="0">
                <a:solidFill>
                  <a:schemeClr val="bg1"/>
                </a:solidFill>
              </a:rPr>
              <a:t>Current Learning from KO</a:t>
            </a:r>
            <a:endParaRPr lang="en-GB" sz="1625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8476" y="1245665"/>
            <a:ext cx="3012750" cy="3488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GB" sz="1950" baseline="0">
                <a:solidFill>
                  <a:schemeClr val="bg1"/>
                </a:solidFill>
              </a:rPr>
              <a:t>Recent Learning</a:t>
            </a:r>
            <a:endParaRPr lang="en-GB" sz="195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3830" y="1245665"/>
            <a:ext cx="3012750" cy="3488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GB" sz="195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45329" y="1791633"/>
            <a:ext cx="2823134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554622" y="1790543"/>
            <a:ext cx="2823134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773433" y="1791633"/>
            <a:ext cx="2823134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090" y="5934642"/>
            <a:ext cx="97056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0" i="1">
                <a:solidFill>
                  <a:srgbClr val="002060"/>
                </a:solidFill>
              </a:rPr>
              <a:t>Retrieve from memory</a:t>
            </a:r>
            <a:r>
              <a:rPr lang="en-GB" sz="1950" i="1" baseline="0">
                <a:solidFill>
                  <a:srgbClr val="002060"/>
                </a:solidFill>
              </a:rPr>
              <a:t> without </a:t>
            </a:r>
            <a:r>
              <a:rPr lang="en-GB" sz="1950" i="1">
                <a:solidFill>
                  <a:srgbClr val="002060"/>
                </a:solidFill>
              </a:rPr>
              <a:t>prompts or discussion.</a:t>
            </a:r>
            <a:r>
              <a:rPr lang="en-GB" sz="1950" i="1" baseline="0">
                <a:solidFill>
                  <a:srgbClr val="002060"/>
                </a:solidFill>
              </a:rPr>
              <a:t> Y</a:t>
            </a:r>
            <a:r>
              <a:rPr lang="en-GB" sz="1950" i="1">
                <a:solidFill>
                  <a:srgbClr val="002060"/>
                </a:solidFill>
              </a:rPr>
              <a:t>ou must write something for</a:t>
            </a:r>
            <a:r>
              <a:rPr lang="en-GB" sz="1950" i="1" baseline="0">
                <a:solidFill>
                  <a:srgbClr val="002060"/>
                </a:solidFill>
              </a:rPr>
              <a:t> each.</a:t>
            </a:r>
            <a:endParaRPr lang="en-GB" sz="195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40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6"/>
            <a:ext cx="889347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5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889347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21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6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5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9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59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2" y="147180"/>
            <a:ext cx="9535856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8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3" y="147180"/>
            <a:ext cx="9512635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6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2" y="156706"/>
            <a:ext cx="9535856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4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7649" y="1229340"/>
            <a:ext cx="3012750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33" name="TextBox 32"/>
          <p:cNvSpPr txBox="1"/>
          <p:nvPr/>
        </p:nvSpPr>
        <p:spPr>
          <a:xfrm>
            <a:off x="3459814" y="1229339"/>
            <a:ext cx="3012750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34" name="TextBox 33"/>
          <p:cNvSpPr txBox="1"/>
          <p:nvPr/>
        </p:nvSpPr>
        <p:spPr>
          <a:xfrm>
            <a:off x="6679263" y="1235972"/>
            <a:ext cx="3012750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26" name="TextBox 25"/>
          <p:cNvSpPr txBox="1"/>
          <p:nvPr/>
        </p:nvSpPr>
        <p:spPr>
          <a:xfrm>
            <a:off x="247649" y="1245665"/>
            <a:ext cx="3012750" cy="3506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GB" sz="1950" baseline="0">
                <a:solidFill>
                  <a:schemeClr val="bg1"/>
                </a:solidFill>
              </a:rPr>
              <a:t>Current Learning from KO</a:t>
            </a:r>
            <a:endParaRPr lang="en-GB" sz="195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8476" y="1245665"/>
            <a:ext cx="3012750" cy="3506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GB" sz="1950" baseline="0">
                <a:solidFill>
                  <a:schemeClr val="bg1"/>
                </a:solidFill>
              </a:rPr>
              <a:t>Recent Learning</a:t>
            </a:r>
            <a:endParaRPr lang="en-GB" sz="195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3830" y="1245665"/>
            <a:ext cx="3012750" cy="3506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GB" sz="195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45329" y="1791633"/>
            <a:ext cx="2823134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554622" y="1790543"/>
            <a:ext cx="2823134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773433" y="1791633"/>
            <a:ext cx="2823134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090" y="5934642"/>
            <a:ext cx="970565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0" i="1">
                <a:solidFill>
                  <a:srgbClr val="002060"/>
                </a:solidFill>
              </a:rPr>
              <a:t>Retrieve from memory</a:t>
            </a:r>
            <a:r>
              <a:rPr lang="en-GB" sz="1950" i="1" baseline="0">
                <a:solidFill>
                  <a:srgbClr val="002060"/>
                </a:solidFill>
              </a:rPr>
              <a:t> without </a:t>
            </a:r>
            <a:r>
              <a:rPr lang="en-GB" sz="1950" i="1">
                <a:solidFill>
                  <a:srgbClr val="002060"/>
                </a:solidFill>
              </a:rPr>
              <a:t>prompts or discussion.</a:t>
            </a:r>
            <a:r>
              <a:rPr lang="en-GB" sz="1950" i="1" baseline="0">
                <a:solidFill>
                  <a:srgbClr val="002060"/>
                </a:solidFill>
              </a:rPr>
              <a:t> Y</a:t>
            </a:r>
            <a:r>
              <a:rPr lang="en-GB" sz="1950" i="1">
                <a:solidFill>
                  <a:srgbClr val="002060"/>
                </a:solidFill>
              </a:rPr>
              <a:t>ou must write something for</a:t>
            </a:r>
            <a:r>
              <a:rPr lang="en-GB" sz="1950" i="1" baseline="0">
                <a:solidFill>
                  <a:srgbClr val="002060"/>
                </a:solidFill>
              </a:rPr>
              <a:t> each.</a:t>
            </a:r>
            <a:endParaRPr lang="en-GB" sz="195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649" y="72886"/>
            <a:ext cx="9444364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45329" y="434385"/>
            <a:ext cx="7393384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59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47649" y="72886"/>
            <a:ext cx="9444364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25" name="TextBox 24"/>
          <p:cNvSpPr txBox="1"/>
          <p:nvPr/>
        </p:nvSpPr>
        <p:spPr>
          <a:xfrm>
            <a:off x="247649" y="1372769"/>
            <a:ext cx="9444364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45329" y="434385"/>
            <a:ext cx="7393384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45329" y="1501023"/>
            <a:ext cx="9232899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48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47649" y="72886"/>
            <a:ext cx="9444364" cy="31745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463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45329" y="434385"/>
            <a:ext cx="7393384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rgbClr val="002060"/>
                </a:solidFill>
              </a:defRPr>
            </a:lvl1pPr>
            <a:lvl5pPr marL="148585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342835" y="-12902"/>
            <a:ext cx="566093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9392111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58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0" y="2166177"/>
            <a:ext cx="30697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198"/>
            <a:ext cx="33817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29" y="5004136"/>
            <a:ext cx="320000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0"/>
            <a:ext cx="192675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9342120" y="59860"/>
            <a:ext cx="552955" cy="48931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64" name="Rectangle 63"/>
          <p:cNvSpPr/>
          <p:nvPr/>
        </p:nvSpPr>
        <p:spPr>
          <a:xfrm>
            <a:off x="9335551" y="-6595"/>
            <a:ext cx="57265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13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63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034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42835" y="-12902"/>
            <a:ext cx="566093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9392111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58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0" y="2166177"/>
            <a:ext cx="30697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198"/>
            <a:ext cx="33817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29" y="5004136"/>
            <a:ext cx="320000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0"/>
            <a:ext cx="192675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9342120" y="59860"/>
            <a:ext cx="552955" cy="48931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3" name="Rectangle 52"/>
          <p:cNvSpPr/>
          <p:nvPr/>
        </p:nvSpPr>
        <p:spPr>
          <a:xfrm>
            <a:off x="9335551" y="-6595"/>
            <a:ext cx="57265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13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63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9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0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21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42835" y="-12902"/>
            <a:ext cx="566093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9392111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58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0" y="2166177"/>
            <a:ext cx="30697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198"/>
            <a:ext cx="33817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29" y="5004136"/>
            <a:ext cx="320000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0"/>
            <a:ext cx="192675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9342120" y="59860"/>
            <a:ext cx="552955" cy="48931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3" name="Rectangle 52"/>
          <p:cNvSpPr/>
          <p:nvPr/>
        </p:nvSpPr>
        <p:spPr>
          <a:xfrm>
            <a:off x="9335551" y="-6595"/>
            <a:ext cx="57265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13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63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24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9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342835" y="-12902"/>
            <a:ext cx="566093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9392111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58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0" y="2166177"/>
            <a:ext cx="30697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198"/>
            <a:ext cx="33817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29" y="5004136"/>
            <a:ext cx="320000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0"/>
            <a:ext cx="192675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9342120" y="59860"/>
            <a:ext cx="552955" cy="48931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7" name="Rectangle 56"/>
          <p:cNvSpPr/>
          <p:nvPr/>
        </p:nvSpPr>
        <p:spPr>
          <a:xfrm>
            <a:off x="9335551" y="-6595"/>
            <a:ext cx="57265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13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63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5" y="6420115"/>
            <a:ext cx="1069954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73548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RETRIEVE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PRACTISE</a:t>
            </a:r>
            <a:endParaRPr lang="en-GB" sz="13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b="0">
                <a:solidFill>
                  <a:schemeClr val="bg1"/>
                </a:solidFill>
              </a:rPr>
              <a:t>SECURE</a:t>
            </a:r>
            <a:endParaRPr lang="en-GB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55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33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38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4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8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0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9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8" y="5800491"/>
            <a:ext cx="881343" cy="933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sz="3033">
          <a:solidFill>
            <a:schemeClr val="tx1"/>
          </a:solidFill>
          <a:latin typeface="+mn-lt"/>
          <a:cs typeface="+mn-cs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sz="2167">
          <a:solidFill>
            <a:schemeClr val="tx1"/>
          </a:solidFill>
          <a:latin typeface="+mn-lt"/>
          <a:cs typeface="+mn-cs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21/02/2025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9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40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sz="3033">
          <a:solidFill>
            <a:schemeClr val="tx1"/>
          </a:solidFill>
          <a:latin typeface="+mn-lt"/>
          <a:cs typeface="+mn-cs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sz="2167">
          <a:solidFill>
            <a:schemeClr val="tx1"/>
          </a:solidFill>
          <a:latin typeface="+mn-lt"/>
          <a:cs typeface="+mn-cs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9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41" y="5800491"/>
            <a:ext cx="881343" cy="933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sz="3033">
          <a:solidFill>
            <a:schemeClr val="tx1"/>
          </a:solidFill>
          <a:latin typeface="+mn-lt"/>
          <a:cs typeface="+mn-cs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sz="2167">
          <a:solidFill>
            <a:schemeClr val="tx1"/>
          </a:solidFill>
          <a:latin typeface="+mn-lt"/>
          <a:cs typeface="+mn-cs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2/21/2025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9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51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sz="3033">
          <a:solidFill>
            <a:schemeClr val="tx1"/>
          </a:solidFill>
          <a:latin typeface="+mn-lt"/>
          <a:cs typeface="+mn-cs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sz="2167">
          <a:solidFill>
            <a:schemeClr val="tx1"/>
          </a:solidFill>
          <a:latin typeface="+mn-lt"/>
          <a:cs typeface="+mn-cs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0DF2-641C-412E-98B3-13E62976B9C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60D9-656F-47A2-867C-59259B06E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0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6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742928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3" indent="-185733" algn="l" defTabSz="74292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197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61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5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590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2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8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5981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5" indent="-185733" algn="l" defTabSz="74292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28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3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6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1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4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9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13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1478783"/>
            <a:ext cx="6728083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7" y="1471550"/>
            <a:ext cx="2274115" cy="20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63" y="-285749"/>
            <a:ext cx="920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600" dirty="0"/>
          </a:p>
          <a:p>
            <a:r>
              <a:rPr lang="en-GB" sz="2600" dirty="0"/>
              <a:t> </a:t>
            </a:r>
          </a:p>
          <a:p>
            <a:r>
              <a:rPr lang="en-GB" sz="2600" b="1" dirty="0"/>
              <a:t>Happy Meals consists of fours choices of main course: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71" y="3741035"/>
            <a:ext cx="92050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And a side: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9" y="4368505"/>
            <a:ext cx="6476367" cy="19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0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386F4E-5301-4E11-8CE9-D4DE80B893B1}"/>
              </a:ext>
            </a:extLst>
          </p:cNvPr>
          <p:cNvGraphicFramePr>
            <a:graphicFrameLocks noGrp="1"/>
          </p:cNvGraphicFramePr>
          <p:nvPr/>
        </p:nvGraphicFramePr>
        <p:xfrm>
          <a:off x="2204070" y="3621517"/>
          <a:ext cx="1725507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680EE7-7425-4939-A144-C5E860502176}"/>
              </a:ext>
            </a:extLst>
          </p:cNvPr>
          <p:cNvGraphicFramePr>
            <a:graphicFrameLocks noGrp="1"/>
          </p:cNvGraphicFramePr>
          <p:nvPr/>
        </p:nvGraphicFramePr>
        <p:xfrm>
          <a:off x="4081228" y="3621517"/>
          <a:ext cx="1725507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2AFF55-2990-4C1D-9C48-285C24A3ED47}"/>
              </a:ext>
            </a:extLst>
          </p:cNvPr>
          <p:cNvGraphicFramePr>
            <a:graphicFrameLocks noGrp="1"/>
          </p:cNvGraphicFramePr>
          <p:nvPr/>
        </p:nvGraphicFramePr>
        <p:xfrm>
          <a:off x="5958386" y="3621517"/>
          <a:ext cx="1725507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 option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B83D14B6-A7B1-4D6C-8497-ADF0AD356E20}"/>
              </a:ext>
            </a:extLst>
          </p:cNvPr>
          <p:cNvGrpSpPr/>
          <p:nvPr/>
        </p:nvGrpSpPr>
        <p:grpSpPr>
          <a:xfrm>
            <a:off x="3119120" y="223520"/>
            <a:ext cx="3684694" cy="1260000"/>
            <a:chOff x="3119120" y="223520"/>
            <a:chExt cx="3684694" cy="152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5CEC8C1-3AB3-41DD-8D96-DE2FC85328EE}"/>
                </a:ext>
              </a:extLst>
            </p:cNvPr>
            <p:cNvSpPr/>
            <p:nvPr/>
          </p:nvSpPr>
          <p:spPr>
            <a:xfrm>
              <a:off x="3119120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B1B9D2C-AFBF-450F-92E9-63C6DFA6535E}"/>
                </a:ext>
              </a:extLst>
            </p:cNvPr>
            <p:cNvSpPr/>
            <p:nvPr/>
          </p:nvSpPr>
          <p:spPr>
            <a:xfrm>
              <a:off x="4443307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193EBE-E57D-470D-9707-F806A96E047F}"/>
                </a:ext>
              </a:extLst>
            </p:cNvPr>
            <p:cNvSpPr/>
            <p:nvPr/>
          </p:nvSpPr>
          <p:spPr>
            <a:xfrm>
              <a:off x="5767494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E59132-46DF-4EB1-ABF9-0873108808DB}"/>
              </a:ext>
            </a:extLst>
          </p:cNvPr>
          <p:cNvSpPr txBox="1"/>
          <p:nvPr/>
        </p:nvSpPr>
        <p:spPr>
          <a:xfrm>
            <a:off x="3456904" y="4883637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× 2 × 1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419C-768C-4386-92A7-D608B8C29D9E}"/>
              </a:ext>
            </a:extLst>
          </p:cNvPr>
          <p:cNvSpPr txBox="1"/>
          <p:nvPr/>
        </p:nvSpPr>
        <p:spPr>
          <a:xfrm>
            <a:off x="4778227" y="4883637"/>
            <a:ext cx="2133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total possibilities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1F8E8-AB08-4FC3-840A-1C8775B80DE0}"/>
              </a:ext>
            </a:extLst>
          </p:cNvPr>
          <p:cNvSpPr txBox="1"/>
          <p:nvPr/>
        </p:nvSpPr>
        <p:spPr>
          <a:xfrm>
            <a:off x="2546142" y="5521177"/>
            <a:ext cx="201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3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3!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A18CA8EA-56FE-4DEC-9759-E23D3F54E706}"/>
              </a:ext>
            </a:extLst>
          </p:cNvPr>
          <p:cNvSpPr/>
          <p:nvPr/>
        </p:nvSpPr>
        <p:spPr>
          <a:xfrm rot="5400000">
            <a:off x="3874262" y="4854702"/>
            <a:ext cx="204216" cy="94742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57B423-D4BC-4148-9519-900A1E1EB177}"/>
              </a:ext>
            </a:extLst>
          </p:cNvPr>
          <p:cNvSpPr txBox="1"/>
          <p:nvPr/>
        </p:nvSpPr>
        <p:spPr>
          <a:xfrm>
            <a:off x="7531397" y="5229077"/>
            <a:ext cx="60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E21E0A-292E-4ED0-B199-2E0E61A160BA}"/>
              </a:ext>
            </a:extLst>
          </p:cNvPr>
          <p:cNvSpPr txBox="1"/>
          <p:nvPr/>
        </p:nvSpPr>
        <p:spPr>
          <a:xfrm>
            <a:off x="8186717" y="5229077"/>
            <a:ext cx="60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0AA82B-3417-4AB9-A9E9-195AD926F759}"/>
              </a:ext>
            </a:extLst>
          </p:cNvPr>
          <p:cNvSpPr txBox="1"/>
          <p:nvPr/>
        </p:nvSpPr>
        <p:spPr>
          <a:xfrm>
            <a:off x="8842037" y="5229077"/>
            <a:ext cx="60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CEDA0-F2B8-4108-89CC-5D3DF99ACD3B}"/>
              </a:ext>
            </a:extLst>
          </p:cNvPr>
          <p:cNvSpPr txBox="1"/>
          <p:nvPr/>
        </p:nvSpPr>
        <p:spPr>
          <a:xfrm>
            <a:off x="1903382" y="1919591"/>
            <a:ext cx="609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ways can you arrange these 3 cards?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D7F20C-08F7-41FB-8E2B-E722A6350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" y="6290725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386F4E-5301-4E11-8CE9-D4DE80B893B1}"/>
              </a:ext>
            </a:extLst>
          </p:cNvPr>
          <p:cNvGraphicFramePr>
            <a:graphicFrameLocks noGrp="1"/>
          </p:cNvGraphicFramePr>
          <p:nvPr/>
        </p:nvGraphicFramePr>
        <p:xfrm>
          <a:off x="608951" y="3621517"/>
          <a:ext cx="1339004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04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680EE7-7425-4939-A144-C5E860502176}"/>
              </a:ext>
            </a:extLst>
          </p:cNvPr>
          <p:cNvGraphicFramePr>
            <a:graphicFrameLocks noGrp="1"/>
          </p:cNvGraphicFramePr>
          <p:nvPr/>
        </p:nvGraphicFramePr>
        <p:xfrm>
          <a:off x="2129942" y="3621517"/>
          <a:ext cx="1339004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04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2AFF55-2990-4C1D-9C48-285C24A3ED47}"/>
              </a:ext>
            </a:extLst>
          </p:cNvPr>
          <p:cNvGraphicFramePr>
            <a:graphicFrameLocks noGrp="1"/>
          </p:cNvGraphicFramePr>
          <p:nvPr/>
        </p:nvGraphicFramePr>
        <p:xfrm>
          <a:off x="3650933" y="3621517"/>
          <a:ext cx="1339004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04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E59132-46DF-4EB1-ABF9-0873108808DB}"/>
              </a:ext>
            </a:extLst>
          </p:cNvPr>
          <p:cNvSpPr txBox="1"/>
          <p:nvPr/>
        </p:nvSpPr>
        <p:spPr>
          <a:xfrm>
            <a:off x="2510576" y="4883637"/>
            <a:ext cx="2367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× 5 × 4 × 3 × 2 × 1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419C-768C-4386-92A7-D608B8C29D9E}"/>
              </a:ext>
            </a:extLst>
          </p:cNvPr>
          <p:cNvSpPr txBox="1"/>
          <p:nvPr/>
        </p:nvSpPr>
        <p:spPr>
          <a:xfrm>
            <a:off x="4893786" y="4883637"/>
            <a:ext cx="239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720 total possibilities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1F8E8-AB08-4FC3-840A-1C8775B80DE0}"/>
              </a:ext>
            </a:extLst>
          </p:cNvPr>
          <p:cNvSpPr txBox="1"/>
          <p:nvPr/>
        </p:nvSpPr>
        <p:spPr>
          <a:xfrm>
            <a:off x="2556302" y="5498317"/>
            <a:ext cx="201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6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6!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A18CA8EA-56FE-4DEC-9759-E23D3F54E706}"/>
              </a:ext>
            </a:extLst>
          </p:cNvPr>
          <p:cNvSpPr/>
          <p:nvPr/>
        </p:nvSpPr>
        <p:spPr>
          <a:xfrm rot="5400000">
            <a:off x="3481832" y="4345432"/>
            <a:ext cx="204216" cy="196596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1741745-71B2-4D76-A513-86B97D2425D7}"/>
              </a:ext>
            </a:extLst>
          </p:cNvPr>
          <p:cNvGraphicFramePr>
            <a:graphicFrameLocks noGrp="1"/>
          </p:cNvGraphicFramePr>
          <p:nvPr/>
        </p:nvGraphicFramePr>
        <p:xfrm>
          <a:off x="5171924" y="3621517"/>
          <a:ext cx="1339004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04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66681C9-1C2B-4B83-BAE7-F04E0BD04361}"/>
              </a:ext>
            </a:extLst>
          </p:cNvPr>
          <p:cNvGraphicFramePr>
            <a:graphicFrameLocks noGrp="1"/>
          </p:cNvGraphicFramePr>
          <p:nvPr/>
        </p:nvGraphicFramePr>
        <p:xfrm>
          <a:off x="6692915" y="3621517"/>
          <a:ext cx="1339004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04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1733176-0662-450C-A560-7E87E97BE165}"/>
              </a:ext>
            </a:extLst>
          </p:cNvPr>
          <p:cNvGraphicFramePr>
            <a:graphicFrameLocks noGrp="1"/>
          </p:cNvGraphicFramePr>
          <p:nvPr/>
        </p:nvGraphicFramePr>
        <p:xfrm>
          <a:off x="8213907" y="3621517"/>
          <a:ext cx="1339004" cy="8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04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Card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1126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 option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A2E2C06-B3EF-4BD0-91CF-1384C5ABA714}"/>
              </a:ext>
            </a:extLst>
          </p:cNvPr>
          <p:cNvSpPr txBox="1"/>
          <p:nvPr/>
        </p:nvSpPr>
        <p:spPr>
          <a:xfrm>
            <a:off x="1903382" y="1919591"/>
            <a:ext cx="609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ways can you arrange these 6 cards?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3386CB-2CDB-4B7C-A6AC-4A801087A8D8}"/>
              </a:ext>
            </a:extLst>
          </p:cNvPr>
          <p:cNvGrpSpPr/>
          <p:nvPr/>
        </p:nvGrpSpPr>
        <p:grpSpPr>
          <a:xfrm>
            <a:off x="1127760" y="223520"/>
            <a:ext cx="7677574" cy="1260000"/>
            <a:chOff x="894080" y="223520"/>
            <a:chExt cx="7677574" cy="1524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9DC9E6F-33B8-4EC9-915B-8971C9C31906}"/>
                </a:ext>
              </a:extLst>
            </p:cNvPr>
            <p:cNvSpPr/>
            <p:nvPr/>
          </p:nvSpPr>
          <p:spPr>
            <a:xfrm>
              <a:off x="894080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AEFBC9-3DF8-4A2A-BC8C-5B7884A694A5}"/>
                </a:ext>
              </a:extLst>
            </p:cNvPr>
            <p:cNvSpPr/>
            <p:nvPr/>
          </p:nvSpPr>
          <p:spPr>
            <a:xfrm>
              <a:off x="2222331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E0CE388-7885-4849-A4F1-D28F9239BBAB}"/>
                </a:ext>
              </a:extLst>
            </p:cNvPr>
            <p:cNvSpPr/>
            <p:nvPr/>
          </p:nvSpPr>
          <p:spPr>
            <a:xfrm>
              <a:off x="3550582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31E8AD1-0F12-4E18-97A9-71E0ECC24584}"/>
                </a:ext>
              </a:extLst>
            </p:cNvPr>
            <p:cNvSpPr/>
            <p:nvPr/>
          </p:nvSpPr>
          <p:spPr>
            <a:xfrm>
              <a:off x="4878833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66139D0-4532-4E51-86EF-8AA00084CB87}"/>
                </a:ext>
              </a:extLst>
            </p:cNvPr>
            <p:cNvSpPr/>
            <p:nvPr/>
          </p:nvSpPr>
          <p:spPr>
            <a:xfrm>
              <a:off x="6207084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EA387A5-7304-41EC-A737-E9E132EB99E1}"/>
                </a:ext>
              </a:extLst>
            </p:cNvPr>
            <p:cNvSpPr/>
            <p:nvPr/>
          </p:nvSpPr>
          <p:spPr>
            <a:xfrm>
              <a:off x="7535334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8A29E-3B13-44EB-84F6-B18155F28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" y="5741326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4CA04EE-EE38-41B4-BEE3-7F235CADD692}"/>
              </a:ext>
            </a:extLst>
          </p:cNvPr>
          <p:cNvSpPr txBox="1"/>
          <p:nvPr/>
        </p:nvSpPr>
        <p:spPr>
          <a:xfrm>
            <a:off x="1903382" y="1919591"/>
            <a:ext cx="609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ways can you arrange these 6 cards?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59132-46DF-4EB1-ABF9-0873108808DB}"/>
              </a:ext>
            </a:extLst>
          </p:cNvPr>
          <p:cNvSpPr txBox="1"/>
          <p:nvPr/>
        </p:nvSpPr>
        <p:spPr>
          <a:xfrm>
            <a:off x="2510576" y="2791068"/>
            <a:ext cx="2367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× 5 × 4 × 3 × 2 × 1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419C-768C-4386-92A7-D608B8C29D9E}"/>
              </a:ext>
            </a:extLst>
          </p:cNvPr>
          <p:cNvSpPr txBox="1"/>
          <p:nvPr/>
        </p:nvSpPr>
        <p:spPr>
          <a:xfrm>
            <a:off x="4893786" y="2791068"/>
            <a:ext cx="239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720 total possibilities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1F8E8-AB08-4FC3-840A-1C8775B80DE0}"/>
              </a:ext>
            </a:extLst>
          </p:cNvPr>
          <p:cNvSpPr txBox="1"/>
          <p:nvPr/>
        </p:nvSpPr>
        <p:spPr>
          <a:xfrm>
            <a:off x="2556302" y="3405748"/>
            <a:ext cx="201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6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6!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A18CA8EA-56FE-4DEC-9759-E23D3F54E706}"/>
              </a:ext>
            </a:extLst>
          </p:cNvPr>
          <p:cNvSpPr/>
          <p:nvPr/>
        </p:nvSpPr>
        <p:spPr>
          <a:xfrm rot="5400000">
            <a:off x="3481832" y="2252863"/>
            <a:ext cx="204216" cy="196596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B441E3-006B-4D6C-ACDC-25152C6D6950}"/>
              </a:ext>
            </a:extLst>
          </p:cNvPr>
          <p:cNvGrpSpPr/>
          <p:nvPr/>
        </p:nvGrpSpPr>
        <p:grpSpPr>
          <a:xfrm>
            <a:off x="1127760" y="223520"/>
            <a:ext cx="7677574" cy="1260000"/>
            <a:chOff x="894080" y="223520"/>
            <a:chExt cx="7677574" cy="152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5CEC8C1-3AB3-41DD-8D96-DE2FC85328EE}"/>
                </a:ext>
              </a:extLst>
            </p:cNvPr>
            <p:cNvSpPr/>
            <p:nvPr/>
          </p:nvSpPr>
          <p:spPr>
            <a:xfrm>
              <a:off x="894080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B1B9D2C-AFBF-450F-92E9-63C6DFA6535E}"/>
                </a:ext>
              </a:extLst>
            </p:cNvPr>
            <p:cNvSpPr/>
            <p:nvPr/>
          </p:nvSpPr>
          <p:spPr>
            <a:xfrm>
              <a:off x="2222331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193EBE-E57D-470D-9707-F806A96E047F}"/>
                </a:ext>
              </a:extLst>
            </p:cNvPr>
            <p:cNvSpPr/>
            <p:nvPr/>
          </p:nvSpPr>
          <p:spPr>
            <a:xfrm>
              <a:off x="3550582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7807B62-E3E1-40AA-BE79-0CBFBD33575F}"/>
                </a:ext>
              </a:extLst>
            </p:cNvPr>
            <p:cNvSpPr/>
            <p:nvPr/>
          </p:nvSpPr>
          <p:spPr>
            <a:xfrm>
              <a:off x="4878833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EDE917D-55D4-4485-953E-6634827BBC1A}"/>
                </a:ext>
              </a:extLst>
            </p:cNvPr>
            <p:cNvSpPr/>
            <p:nvPr/>
          </p:nvSpPr>
          <p:spPr>
            <a:xfrm>
              <a:off x="6207084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E9A5C14-838C-4324-A286-7DEACDC893EB}"/>
                </a:ext>
              </a:extLst>
            </p:cNvPr>
            <p:cNvSpPr/>
            <p:nvPr/>
          </p:nvSpPr>
          <p:spPr>
            <a:xfrm>
              <a:off x="7535334" y="223520"/>
              <a:ext cx="1036320" cy="1524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DBEA95-775A-4368-BF82-865ADE75298D}"/>
              </a:ext>
            </a:extLst>
          </p:cNvPr>
          <p:cNvSpPr txBox="1"/>
          <p:nvPr/>
        </p:nvSpPr>
        <p:spPr>
          <a:xfrm>
            <a:off x="1276238" y="4139356"/>
            <a:ext cx="735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lots of combinations of cards, this is because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9202A4-F8DD-40C6-A3EB-E4F5CCE04A92}"/>
              </a:ext>
            </a:extLst>
          </p:cNvPr>
          <p:cNvSpPr txBox="1"/>
          <p:nvPr/>
        </p:nvSpPr>
        <p:spPr>
          <a:xfrm>
            <a:off x="2844785" y="4717940"/>
            <a:ext cx="421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ADEFCB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counted as well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BCEFDA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148D30-1FBA-4AB6-8F69-1F9058128A99}"/>
              </a:ext>
            </a:extLst>
          </p:cNvPr>
          <p:cNvSpPr txBox="1"/>
          <p:nvPr/>
        </p:nvSpPr>
        <p:spPr>
          <a:xfrm>
            <a:off x="1890185" y="5296524"/>
            <a:ext cx="6125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when we are counting order doesn’t matter,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only care about what is picked, not how.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3C8718-957D-4C7C-950C-75F0EC73630F}"/>
              </a:ext>
            </a:extLst>
          </p:cNvPr>
          <p:cNvSpPr txBox="1"/>
          <p:nvPr/>
        </p:nvSpPr>
        <p:spPr>
          <a:xfrm>
            <a:off x="837096" y="5933289"/>
            <a:ext cx="823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we don’t care about order things happen in, the possibilities must decrease.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C2DA65-9C97-4984-A869-F1640240F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" y="6290725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A58FA8-EE67-4638-B7A7-E88173FF294C}"/>
              </a:ext>
            </a:extLst>
          </p:cNvPr>
          <p:cNvGrpSpPr/>
          <p:nvPr/>
        </p:nvGrpSpPr>
        <p:grpSpPr>
          <a:xfrm>
            <a:off x="2448560" y="223520"/>
            <a:ext cx="5008880" cy="1260000"/>
            <a:chOff x="2718941" y="223520"/>
            <a:chExt cx="5008880" cy="1524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5CEC8C1-3AB3-41DD-8D96-DE2FC85328EE}"/>
                </a:ext>
              </a:extLst>
            </p:cNvPr>
            <p:cNvSpPr/>
            <p:nvPr/>
          </p:nvSpPr>
          <p:spPr>
            <a:xfrm>
              <a:off x="2718941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B1B9D2C-AFBF-450F-92E9-63C6DFA6535E}"/>
                </a:ext>
              </a:extLst>
            </p:cNvPr>
            <p:cNvSpPr/>
            <p:nvPr/>
          </p:nvSpPr>
          <p:spPr>
            <a:xfrm>
              <a:off x="4043128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193EBE-E57D-470D-9707-F806A96E047F}"/>
                </a:ext>
              </a:extLst>
            </p:cNvPr>
            <p:cNvSpPr/>
            <p:nvPr/>
          </p:nvSpPr>
          <p:spPr>
            <a:xfrm>
              <a:off x="5367315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CE7344-50B6-4561-BAE0-40594AF4B1F7}"/>
                </a:ext>
              </a:extLst>
            </p:cNvPr>
            <p:cNvSpPr/>
            <p:nvPr/>
          </p:nvSpPr>
          <p:spPr>
            <a:xfrm>
              <a:off x="6691501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CA04EE-EE38-41B4-BEE3-7F235CADD692}"/>
              </a:ext>
            </a:extLst>
          </p:cNvPr>
          <p:cNvSpPr txBox="1"/>
          <p:nvPr/>
        </p:nvSpPr>
        <p:spPr>
          <a:xfrm>
            <a:off x="1906662" y="1603068"/>
            <a:ext cx="6092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cards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random.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combinations of cards could he pick?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59132-46DF-4EB1-ABF9-0873108808DB}"/>
              </a:ext>
            </a:extLst>
          </p:cNvPr>
          <p:cNvSpPr txBox="1"/>
          <p:nvPr/>
        </p:nvSpPr>
        <p:spPr>
          <a:xfrm>
            <a:off x="3754827" y="2465948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× 3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419C-768C-4386-92A7-D608B8C29D9E}"/>
              </a:ext>
            </a:extLst>
          </p:cNvPr>
          <p:cNvSpPr txBox="1"/>
          <p:nvPr/>
        </p:nvSpPr>
        <p:spPr>
          <a:xfrm>
            <a:off x="4559256" y="2465948"/>
            <a:ext cx="275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different ways to pick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9C34756-8B7A-42EE-A6C6-2368D2A9155C}"/>
              </a:ext>
            </a:extLst>
          </p:cNvPr>
          <p:cNvGraphicFramePr>
            <a:graphicFrameLocks noGrp="1"/>
          </p:cNvGraphicFramePr>
          <p:nvPr/>
        </p:nvGraphicFramePr>
        <p:xfrm>
          <a:off x="185895" y="3618856"/>
          <a:ext cx="3246560" cy="234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0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  <a:gridCol w="570832">
                  <a:extLst>
                    <a:ext uri="{9D8B030D-6E8A-4147-A177-3AD203B41FA5}">
                      <a16:colId xmlns:a16="http://schemas.microsoft.com/office/drawing/2014/main" val="4101787343"/>
                    </a:ext>
                  </a:extLst>
                </a:gridCol>
                <a:gridCol w="570832">
                  <a:extLst>
                    <a:ext uri="{9D8B030D-6E8A-4147-A177-3AD203B41FA5}">
                      <a16:colId xmlns:a16="http://schemas.microsoft.com/office/drawing/2014/main" val="4188912220"/>
                    </a:ext>
                  </a:extLst>
                </a:gridCol>
                <a:gridCol w="570832">
                  <a:extLst>
                    <a:ext uri="{9D8B030D-6E8A-4147-A177-3AD203B41FA5}">
                      <a16:colId xmlns:a16="http://schemas.microsoft.com/office/drawing/2014/main" val="3154771481"/>
                    </a:ext>
                  </a:extLst>
                </a:gridCol>
                <a:gridCol w="570832">
                  <a:extLst>
                    <a:ext uri="{9D8B030D-6E8A-4147-A177-3AD203B41FA5}">
                      <a16:colId xmlns:a16="http://schemas.microsoft.com/office/drawing/2014/main" val="4105287181"/>
                    </a:ext>
                  </a:extLst>
                </a:gridCol>
                <a:gridCol w="570832">
                  <a:extLst>
                    <a:ext uri="{9D8B030D-6E8A-4147-A177-3AD203B41FA5}">
                      <a16:colId xmlns:a16="http://schemas.microsoft.com/office/drawing/2014/main" val="1493839080"/>
                    </a:ext>
                  </a:extLst>
                </a:gridCol>
              </a:tblGrid>
              <a:tr h="39098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700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 Choice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390981">
                <a:tc rowSpan="4"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1700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Choice</a:t>
                      </a:r>
                    </a:p>
                  </a:txBody>
                  <a:tcPr marL="86931" marR="86931" marT="43465" marB="4346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74558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BA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BD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31303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CB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CD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59590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DA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DB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DC</a:t>
                      </a: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86931" marR="86931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163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4ADCB53-E29B-442D-8C70-D50AE4DCABA3}"/>
              </a:ext>
            </a:extLst>
          </p:cNvPr>
          <p:cNvSpPr txBox="1"/>
          <p:nvPr/>
        </p:nvSpPr>
        <p:spPr>
          <a:xfrm>
            <a:off x="2660743" y="3134162"/>
            <a:ext cx="7215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But! Order doesn’t matter, we only care about which cards he gets: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 same cards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57894E-A601-49A1-BB62-AB24B9E4D853}"/>
              </a:ext>
            </a:extLst>
          </p:cNvPr>
          <p:cNvSpPr txBox="1"/>
          <p:nvPr/>
        </p:nvSpPr>
        <p:spPr>
          <a:xfrm>
            <a:off x="3467277" y="5916759"/>
            <a:ext cx="560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only 6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combinations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could get.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4C4F1-7F92-408A-BCC0-79612955E846}"/>
              </a:ext>
            </a:extLst>
          </p:cNvPr>
          <p:cNvSpPr txBox="1"/>
          <p:nvPr/>
        </p:nvSpPr>
        <p:spPr>
          <a:xfrm>
            <a:off x="4358996" y="4136486"/>
            <a:ext cx="3819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cards can be arranged in 2! ways.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3364D-6733-4750-B32A-0173B09F80F6}"/>
              </a:ext>
            </a:extLst>
          </p:cNvPr>
          <p:cNvSpPr txBox="1"/>
          <p:nvPr/>
        </p:nvSpPr>
        <p:spPr>
          <a:xfrm>
            <a:off x="4338822" y="4734363"/>
            <a:ext cx="19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ways to pick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9E1B5-5B3A-4D4E-8C3D-D70AD0EFFCFE}"/>
              </a:ext>
            </a:extLst>
          </p:cNvPr>
          <p:cNvSpPr txBox="1"/>
          <p:nvPr/>
        </p:nvSpPr>
        <p:spPr>
          <a:xfrm>
            <a:off x="3955130" y="5173978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arrangements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CE2CEE-6F9B-480C-B098-86DC5D48FF0A}"/>
              </a:ext>
            </a:extLst>
          </p:cNvPr>
          <p:cNvSpPr txBox="1"/>
          <p:nvPr/>
        </p:nvSpPr>
        <p:spPr>
          <a:xfrm>
            <a:off x="8813699" y="4945378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4FA91-3126-4270-B985-C60164987263}"/>
              </a:ext>
            </a:extLst>
          </p:cNvPr>
          <p:cNvCxnSpPr>
            <a:cxnSpLocks/>
          </p:cNvCxnSpPr>
          <p:nvPr/>
        </p:nvCxnSpPr>
        <p:spPr>
          <a:xfrm flipH="1">
            <a:off x="4267200" y="5188400"/>
            <a:ext cx="21629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B5DD41C-0E3D-49CF-AD71-2757FC86ED1D}"/>
              </a:ext>
            </a:extLst>
          </p:cNvPr>
          <p:cNvSpPr txBox="1"/>
          <p:nvPr/>
        </p:nvSpPr>
        <p:spPr>
          <a:xfrm>
            <a:off x="7253663" y="473436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F90516-3C80-4D8E-AFB4-1D42C8FC993D}"/>
              </a:ext>
            </a:extLst>
          </p:cNvPr>
          <p:cNvSpPr txBox="1"/>
          <p:nvPr/>
        </p:nvSpPr>
        <p:spPr>
          <a:xfrm>
            <a:off x="7276912" y="517397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3D2E27-B99B-4602-934E-CC6511A2B3EA}"/>
              </a:ext>
            </a:extLst>
          </p:cNvPr>
          <p:cNvCxnSpPr>
            <a:cxnSpLocks/>
          </p:cNvCxnSpPr>
          <p:nvPr/>
        </p:nvCxnSpPr>
        <p:spPr>
          <a:xfrm flipH="1">
            <a:off x="7216726" y="5170816"/>
            <a:ext cx="513081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C3346A5-F676-4712-906E-44F941FAA72B}"/>
              </a:ext>
            </a:extLst>
          </p:cNvPr>
          <p:cNvSpPr txBox="1"/>
          <p:nvPr/>
        </p:nvSpPr>
        <p:spPr>
          <a:xfrm>
            <a:off x="6612691" y="4945378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70F24-E892-444F-BEA2-C248C725F00E}"/>
              </a:ext>
            </a:extLst>
          </p:cNvPr>
          <p:cNvSpPr txBox="1"/>
          <p:nvPr/>
        </p:nvSpPr>
        <p:spPr>
          <a:xfrm>
            <a:off x="8220817" y="473436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6D4A31-3622-40AD-AA5C-6A01D935FA65}"/>
              </a:ext>
            </a:extLst>
          </p:cNvPr>
          <p:cNvSpPr txBox="1"/>
          <p:nvPr/>
        </p:nvSpPr>
        <p:spPr>
          <a:xfrm>
            <a:off x="8285744" y="5173978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71AC1D-BC55-4194-B6BD-AC7912AAF966}"/>
              </a:ext>
            </a:extLst>
          </p:cNvPr>
          <p:cNvCxnSpPr>
            <a:cxnSpLocks/>
          </p:cNvCxnSpPr>
          <p:nvPr/>
        </p:nvCxnSpPr>
        <p:spPr>
          <a:xfrm flipH="1">
            <a:off x="8183880" y="5170816"/>
            <a:ext cx="513081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435B97-28DA-40CD-9ACF-3027C32B24B1}"/>
              </a:ext>
            </a:extLst>
          </p:cNvPr>
          <p:cNvSpPr txBox="1"/>
          <p:nvPr/>
        </p:nvSpPr>
        <p:spPr>
          <a:xfrm>
            <a:off x="7679492" y="4945378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4415859-FA0D-4002-8B7B-CF3CA43E2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9" y="428381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30" grpId="0"/>
      <p:bldP spid="31" grpId="0"/>
      <p:bldP spid="35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2145D4-4B70-4F81-AEB2-18A91F2F784A}"/>
              </a:ext>
            </a:extLst>
          </p:cNvPr>
          <p:cNvGrpSpPr/>
          <p:nvPr/>
        </p:nvGrpSpPr>
        <p:grpSpPr>
          <a:xfrm>
            <a:off x="1127760" y="223520"/>
            <a:ext cx="7677574" cy="1260000"/>
            <a:chOff x="894080" y="223520"/>
            <a:chExt cx="7677574" cy="1524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5A6FBA-DE3C-4B5D-B486-B5BB40F46640}"/>
                </a:ext>
              </a:extLst>
            </p:cNvPr>
            <p:cNvSpPr/>
            <p:nvPr/>
          </p:nvSpPr>
          <p:spPr>
            <a:xfrm>
              <a:off x="894080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B52D809-B825-4170-A172-A56132D8C86B}"/>
                </a:ext>
              </a:extLst>
            </p:cNvPr>
            <p:cNvSpPr/>
            <p:nvPr/>
          </p:nvSpPr>
          <p:spPr>
            <a:xfrm>
              <a:off x="2222331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2157245-4BD3-441E-8EFD-1C040A5DEE2F}"/>
                </a:ext>
              </a:extLst>
            </p:cNvPr>
            <p:cNvSpPr/>
            <p:nvPr/>
          </p:nvSpPr>
          <p:spPr>
            <a:xfrm>
              <a:off x="3550582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84A5C4-1406-457E-A3A4-4D63E60D2D90}"/>
                </a:ext>
              </a:extLst>
            </p:cNvPr>
            <p:cNvSpPr/>
            <p:nvPr/>
          </p:nvSpPr>
          <p:spPr>
            <a:xfrm>
              <a:off x="4878833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FB0C8A-9508-4BBD-B87D-DC11A580F82B}"/>
                </a:ext>
              </a:extLst>
            </p:cNvPr>
            <p:cNvSpPr/>
            <p:nvPr/>
          </p:nvSpPr>
          <p:spPr>
            <a:xfrm>
              <a:off x="6207084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68AB53-B95E-4FE5-983F-5E658FF43B44}"/>
                </a:ext>
              </a:extLst>
            </p:cNvPr>
            <p:cNvSpPr/>
            <p:nvPr/>
          </p:nvSpPr>
          <p:spPr>
            <a:xfrm>
              <a:off x="7535334" y="223520"/>
              <a:ext cx="1036320" cy="1524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B20F9A-9E92-46F2-8FDC-A912DFDBBA3C}"/>
              </a:ext>
            </a:extLst>
          </p:cNvPr>
          <p:cNvSpPr txBox="1"/>
          <p:nvPr/>
        </p:nvSpPr>
        <p:spPr>
          <a:xfrm>
            <a:off x="2315847" y="1620653"/>
            <a:ext cx="527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pick 3 cards,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combinations could you get?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FBF74-B2A5-4E04-AFFF-D1026349D225}"/>
              </a:ext>
            </a:extLst>
          </p:cNvPr>
          <p:cNvSpPr txBox="1"/>
          <p:nvPr/>
        </p:nvSpPr>
        <p:spPr>
          <a:xfrm>
            <a:off x="2159230" y="2640690"/>
            <a:ext cx="558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ways to pick 3 from 6   =   6 × 5 × 4   =   120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A3E5B-5549-4D17-81E6-0D3C9EB10BEA}"/>
              </a:ext>
            </a:extLst>
          </p:cNvPr>
          <p:cNvSpPr txBox="1"/>
          <p:nvPr/>
        </p:nvSpPr>
        <p:spPr>
          <a:xfrm>
            <a:off x="1812761" y="3300894"/>
            <a:ext cx="6280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But, these possibilities include the same 3 cards selected: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counts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etc…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23327-A749-41F4-88ED-4B12BD4653C3}"/>
              </a:ext>
            </a:extLst>
          </p:cNvPr>
          <p:cNvSpPr txBox="1"/>
          <p:nvPr/>
        </p:nvSpPr>
        <p:spPr>
          <a:xfrm>
            <a:off x="961709" y="4327054"/>
            <a:ext cx="798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eliminate duplicates: how many ways can 3 cards be arranged?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2D8B1-CE7C-4620-A309-50CBABEEE1A7}"/>
              </a:ext>
            </a:extLst>
          </p:cNvPr>
          <p:cNvSpPr txBox="1"/>
          <p:nvPr/>
        </p:nvSpPr>
        <p:spPr>
          <a:xfrm>
            <a:off x="2345001" y="477409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4F9C4-6B2D-4F07-A978-A72250DAF049}"/>
              </a:ext>
            </a:extLst>
          </p:cNvPr>
          <p:cNvSpPr txBox="1"/>
          <p:nvPr/>
        </p:nvSpPr>
        <p:spPr>
          <a:xfrm>
            <a:off x="1433062" y="5635086"/>
            <a:ext cx="19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ways to pick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9BCECE-30B3-47AE-9428-3C73775E4488}"/>
              </a:ext>
            </a:extLst>
          </p:cNvPr>
          <p:cNvSpPr txBox="1"/>
          <p:nvPr/>
        </p:nvSpPr>
        <p:spPr>
          <a:xfrm>
            <a:off x="1049370" y="6074701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arrangements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5E45F3-B520-42F8-B6D0-6B57AC9F0F58}"/>
              </a:ext>
            </a:extLst>
          </p:cNvPr>
          <p:cNvSpPr txBox="1"/>
          <p:nvPr/>
        </p:nvSpPr>
        <p:spPr>
          <a:xfrm>
            <a:off x="4984746" y="5846101"/>
            <a:ext cx="405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20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combinations of cards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19CEF2-3337-4583-8DC8-9AF27B4B251A}"/>
              </a:ext>
            </a:extLst>
          </p:cNvPr>
          <p:cNvCxnSpPr>
            <a:cxnSpLocks/>
          </p:cNvCxnSpPr>
          <p:nvPr/>
        </p:nvCxnSpPr>
        <p:spPr>
          <a:xfrm flipH="1">
            <a:off x="1361440" y="6089123"/>
            <a:ext cx="21629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7400DF-1184-42CE-975E-2EB9A57982F3}"/>
              </a:ext>
            </a:extLst>
          </p:cNvPr>
          <p:cNvSpPr txBox="1"/>
          <p:nvPr/>
        </p:nvSpPr>
        <p:spPr>
          <a:xfrm>
            <a:off x="4282981" y="563508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5986C2-E48A-4053-A10F-77E0382F6090}"/>
              </a:ext>
            </a:extLst>
          </p:cNvPr>
          <p:cNvSpPr txBox="1"/>
          <p:nvPr/>
        </p:nvSpPr>
        <p:spPr>
          <a:xfrm>
            <a:off x="4010475" y="6074701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× 2 × 1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3CC27F-FAB9-4A8C-82F9-ED38C7F521CA}"/>
              </a:ext>
            </a:extLst>
          </p:cNvPr>
          <p:cNvCxnSpPr>
            <a:cxnSpLocks/>
          </p:cNvCxnSpPr>
          <p:nvPr/>
        </p:nvCxnSpPr>
        <p:spPr>
          <a:xfrm flipH="1">
            <a:off x="4310966" y="6071539"/>
            <a:ext cx="513081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2247A-8DAC-459E-9380-8DBD717A3D45}"/>
              </a:ext>
            </a:extLst>
          </p:cNvPr>
          <p:cNvSpPr txBox="1"/>
          <p:nvPr/>
        </p:nvSpPr>
        <p:spPr>
          <a:xfrm>
            <a:off x="3706931" y="5846101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826063-D09D-4B19-87D4-2B9884ADC7C2}"/>
              </a:ext>
            </a:extLst>
          </p:cNvPr>
          <p:cNvSpPr txBox="1"/>
          <p:nvPr/>
        </p:nvSpPr>
        <p:spPr>
          <a:xfrm>
            <a:off x="3086886" y="4774094"/>
            <a:ext cx="531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set of 3 cards has 6 duplicate arrangements.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66743C-8CF7-4C3B-AD70-193419608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" y="5768024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50D59-AFD9-4B25-818E-A916BCDA6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46" y="388364"/>
            <a:ext cx="956942" cy="107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EF53A-6650-4100-BBB1-B33F3D6A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99" y="440388"/>
            <a:ext cx="1151068" cy="92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2826A-F37E-4802-87CE-1D41C0EBB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16" y="370366"/>
            <a:ext cx="1225645" cy="971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0E363-BA7C-46D5-B961-1C6223DAD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7" y="431259"/>
            <a:ext cx="1144977" cy="919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2F9BF4-0FFE-4C24-91CB-BF0389A1D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84" y="399314"/>
            <a:ext cx="872206" cy="8956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D52003-C67B-4836-9985-1A5B83DDD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57" y="293252"/>
            <a:ext cx="1022291" cy="11492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0BA123-D39B-4927-95A1-A9C9054BF3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76" y="307094"/>
            <a:ext cx="1484823" cy="116232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A9ACE2-24E3-427C-8466-D1412FB15C08}"/>
              </a:ext>
            </a:extLst>
          </p:cNvPr>
          <p:cNvSpPr/>
          <p:nvPr/>
        </p:nvSpPr>
        <p:spPr>
          <a:xfrm>
            <a:off x="236510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406456-E28B-44AA-BBF3-5F8CF611E5A7}"/>
              </a:ext>
            </a:extLst>
          </p:cNvPr>
          <p:cNvSpPr/>
          <p:nvPr/>
        </p:nvSpPr>
        <p:spPr>
          <a:xfrm>
            <a:off x="1616440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8090DE-AA97-4FA3-AA12-C94EEA65B884}"/>
              </a:ext>
            </a:extLst>
          </p:cNvPr>
          <p:cNvSpPr/>
          <p:nvPr/>
        </p:nvSpPr>
        <p:spPr>
          <a:xfrm>
            <a:off x="2996370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Charlie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3A9332-15AA-4E8A-9FA3-8770D0485D0F}"/>
              </a:ext>
            </a:extLst>
          </p:cNvPr>
          <p:cNvSpPr/>
          <p:nvPr/>
        </p:nvSpPr>
        <p:spPr>
          <a:xfrm>
            <a:off x="4376300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Dawn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EFD523-716B-4CCF-9A26-76874CBB719B}"/>
              </a:ext>
            </a:extLst>
          </p:cNvPr>
          <p:cNvSpPr/>
          <p:nvPr/>
        </p:nvSpPr>
        <p:spPr>
          <a:xfrm>
            <a:off x="5756230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A621D1-FB26-43E4-8700-E482CFE65B9A}"/>
              </a:ext>
            </a:extLst>
          </p:cNvPr>
          <p:cNvSpPr/>
          <p:nvPr/>
        </p:nvSpPr>
        <p:spPr>
          <a:xfrm>
            <a:off x="7136160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ECC8DB-C845-4203-AF15-EDD0856AB46C}"/>
              </a:ext>
            </a:extLst>
          </p:cNvPr>
          <p:cNvSpPr/>
          <p:nvPr/>
        </p:nvSpPr>
        <p:spPr>
          <a:xfrm>
            <a:off x="8516088" y="1302765"/>
            <a:ext cx="1125623" cy="394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621D1-EB8B-49FB-A542-55C07485D14E}"/>
              </a:ext>
            </a:extLst>
          </p:cNvPr>
          <p:cNvSpPr txBox="1"/>
          <p:nvPr/>
        </p:nvSpPr>
        <p:spPr>
          <a:xfrm>
            <a:off x="2655048" y="1858324"/>
            <a:ext cx="459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want to pick a 5 person running team.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3C971A-B2DF-4E35-A66A-EEEE76E8C2E1}"/>
              </a:ext>
            </a:extLst>
          </p:cNvPr>
          <p:cNvSpPr txBox="1"/>
          <p:nvPr/>
        </p:nvSpPr>
        <p:spPr>
          <a:xfrm>
            <a:off x="1867821" y="2297939"/>
            <a:ext cx="6170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possible combinations of 5 students are there?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3BD37-197A-4935-9031-80C0A6190503}"/>
              </a:ext>
            </a:extLst>
          </p:cNvPr>
          <p:cNvSpPr txBox="1"/>
          <p:nvPr/>
        </p:nvSpPr>
        <p:spPr>
          <a:xfrm>
            <a:off x="1237722" y="3165622"/>
            <a:ext cx="7430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ways to pick 5 students from 7   =   7 × 6 × 5 × 4 × 3   =   2,520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B977EC-F153-4BD4-B24D-2BEACDB28C84}"/>
              </a:ext>
            </a:extLst>
          </p:cNvPr>
          <p:cNvSpPr txBox="1"/>
          <p:nvPr/>
        </p:nvSpPr>
        <p:spPr>
          <a:xfrm>
            <a:off x="1019520" y="4042096"/>
            <a:ext cx="786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But! We don’t care about order: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ACDEG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 same 5 runners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DGCAE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DFF8F9-97BE-471D-8B25-9DF11EEB30B2}"/>
              </a:ext>
            </a:extLst>
          </p:cNvPr>
          <p:cNvSpPr txBox="1"/>
          <p:nvPr/>
        </p:nvSpPr>
        <p:spPr>
          <a:xfrm>
            <a:off x="2963294" y="4446542"/>
            <a:ext cx="39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divide by the duplicates.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8052EC-4BB3-4DE7-B3B3-27603998D7D8}"/>
              </a:ext>
            </a:extLst>
          </p:cNvPr>
          <p:cNvSpPr txBox="1"/>
          <p:nvPr/>
        </p:nvSpPr>
        <p:spPr>
          <a:xfrm>
            <a:off x="1212361" y="5336538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ways to pick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A9427-101A-4A22-BC40-8604EA00608E}"/>
              </a:ext>
            </a:extLst>
          </p:cNvPr>
          <p:cNvSpPr txBox="1"/>
          <p:nvPr/>
        </p:nvSpPr>
        <p:spPr>
          <a:xfrm>
            <a:off x="1049370" y="5776153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arrangements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220FC1-40B5-4E57-9B31-30EE054F0E59}"/>
              </a:ext>
            </a:extLst>
          </p:cNvPr>
          <p:cNvSpPr txBox="1"/>
          <p:nvPr/>
        </p:nvSpPr>
        <p:spPr>
          <a:xfrm>
            <a:off x="4984746" y="5547553"/>
            <a:ext cx="405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21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combinations of players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E863F4-8CD6-4D9B-B5E3-96BADCCD2215}"/>
              </a:ext>
            </a:extLst>
          </p:cNvPr>
          <p:cNvCxnSpPr>
            <a:cxnSpLocks/>
          </p:cNvCxnSpPr>
          <p:nvPr/>
        </p:nvCxnSpPr>
        <p:spPr>
          <a:xfrm flipH="1">
            <a:off x="1361440" y="5790575"/>
            <a:ext cx="21629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E67E8BE-068C-4619-B0F1-9F16A6EFBC2F}"/>
              </a:ext>
            </a:extLst>
          </p:cNvPr>
          <p:cNvSpPr txBox="1"/>
          <p:nvPr/>
        </p:nvSpPr>
        <p:spPr>
          <a:xfrm>
            <a:off x="4218059" y="5336538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C6EAD1-D0E2-4E77-9207-CC1CBFDD92C6}"/>
              </a:ext>
            </a:extLst>
          </p:cNvPr>
          <p:cNvSpPr txBox="1"/>
          <p:nvPr/>
        </p:nvSpPr>
        <p:spPr>
          <a:xfrm>
            <a:off x="4371149" y="5776153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5!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FB1FD4F-67E0-489D-8648-42F8081216E4}"/>
              </a:ext>
            </a:extLst>
          </p:cNvPr>
          <p:cNvCxnSpPr>
            <a:cxnSpLocks/>
          </p:cNvCxnSpPr>
          <p:nvPr/>
        </p:nvCxnSpPr>
        <p:spPr>
          <a:xfrm flipH="1">
            <a:off x="4310966" y="5772991"/>
            <a:ext cx="513081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997D859-A1C0-4BD5-A6B0-AEFB423ED4CC}"/>
              </a:ext>
            </a:extLst>
          </p:cNvPr>
          <p:cNvSpPr txBox="1"/>
          <p:nvPr/>
        </p:nvSpPr>
        <p:spPr>
          <a:xfrm>
            <a:off x="3706931" y="5547553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E5AD55-AA8F-4A1B-A135-DF103F8D1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1" y="5790575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FF8C547-0D53-4663-8A59-9F6D5CC9DC6B}"/>
              </a:ext>
            </a:extLst>
          </p:cNvPr>
          <p:cNvGrpSpPr/>
          <p:nvPr/>
        </p:nvGrpSpPr>
        <p:grpSpPr>
          <a:xfrm>
            <a:off x="154940" y="7619"/>
            <a:ext cx="1409700" cy="2443695"/>
            <a:chOff x="33020" y="-22861"/>
            <a:chExt cx="1115060" cy="1932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233560-8F75-4DB2-9826-4BD07DD4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65" t="-3552" r="14512" b="52684"/>
            <a:stretch/>
          </p:blipFill>
          <p:spPr>
            <a:xfrm>
              <a:off x="33020" y="-22861"/>
              <a:ext cx="911859" cy="167868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1C5A00-2549-4F04-93DA-852DD06645AA}"/>
                </a:ext>
              </a:extLst>
            </p:cNvPr>
            <p:cNvSpPr/>
            <p:nvPr/>
          </p:nvSpPr>
          <p:spPr>
            <a:xfrm>
              <a:off x="711200" y="995680"/>
              <a:ext cx="436880" cy="9144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CEAA35-F342-4729-BDB1-84805DA3533B}"/>
              </a:ext>
            </a:extLst>
          </p:cNvPr>
          <p:cNvSpPr txBox="1"/>
          <p:nvPr/>
        </p:nvSpPr>
        <p:spPr>
          <a:xfrm>
            <a:off x="1224022" y="1401124"/>
            <a:ext cx="7458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11 students, Mr Hedges wants to pick 5 for the athletics squad.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2F7AC-48B7-4E03-ACBF-465A9A3442F6}"/>
              </a:ext>
            </a:extLst>
          </p:cNvPr>
          <p:cNvSpPr txBox="1"/>
          <p:nvPr/>
        </p:nvSpPr>
        <p:spPr>
          <a:xfrm>
            <a:off x="1867821" y="2094739"/>
            <a:ext cx="6170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possible combinations of 5 students are there?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C866F-ACDA-484E-9D9B-2C947EF18707}"/>
              </a:ext>
            </a:extLst>
          </p:cNvPr>
          <p:cNvSpPr txBox="1"/>
          <p:nvPr/>
        </p:nvSpPr>
        <p:spPr>
          <a:xfrm>
            <a:off x="978037" y="3145302"/>
            <a:ext cx="7949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ways to pick 5 students from 11   =   11 × 10 × 9 × 8 × 7   =   55,440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64133-88C4-4E1E-B879-9688366F0C69}"/>
              </a:ext>
            </a:extLst>
          </p:cNvPr>
          <p:cNvSpPr txBox="1"/>
          <p:nvPr/>
        </p:nvSpPr>
        <p:spPr>
          <a:xfrm>
            <a:off x="2360160" y="3958862"/>
            <a:ext cx="5185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duplicates are there in each set of 5?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79CD1-FDD2-420A-BE6E-8BF99706A219}"/>
              </a:ext>
            </a:extLst>
          </p:cNvPr>
          <p:cNvSpPr txBox="1"/>
          <p:nvPr/>
        </p:nvSpPr>
        <p:spPr>
          <a:xfrm>
            <a:off x="1212361" y="4848858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ways to pick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494EB-4FC1-444F-BB7A-B79DABB70A6C}"/>
              </a:ext>
            </a:extLst>
          </p:cNvPr>
          <p:cNvSpPr txBox="1"/>
          <p:nvPr/>
        </p:nvSpPr>
        <p:spPr>
          <a:xfrm>
            <a:off x="1049370" y="5288473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arrangements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5C710-00DC-45DF-A10E-3B872DBDAE77}"/>
              </a:ext>
            </a:extLst>
          </p:cNvPr>
          <p:cNvSpPr txBox="1"/>
          <p:nvPr/>
        </p:nvSpPr>
        <p:spPr>
          <a:xfrm>
            <a:off x="4984746" y="5059873"/>
            <a:ext cx="4372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462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combinations of students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C33AF-2DD6-4FDE-B60D-E0F6F778C0DC}"/>
              </a:ext>
            </a:extLst>
          </p:cNvPr>
          <p:cNvCxnSpPr>
            <a:cxnSpLocks/>
          </p:cNvCxnSpPr>
          <p:nvPr/>
        </p:nvCxnSpPr>
        <p:spPr>
          <a:xfrm flipH="1">
            <a:off x="1361440" y="5302895"/>
            <a:ext cx="21629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FD0D71-0AD0-40AD-8408-D482582AB116}"/>
              </a:ext>
            </a:extLst>
          </p:cNvPr>
          <p:cNvSpPr txBox="1"/>
          <p:nvPr/>
        </p:nvSpPr>
        <p:spPr>
          <a:xfrm>
            <a:off x="4153138" y="4848858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55440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F0258-B07F-490B-B396-75B5313D2874}"/>
              </a:ext>
            </a:extLst>
          </p:cNvPr>
          <p:cNvSpPr txBox="1"/>
          <p:nvPr/>
        </p:nvSpPr>
        <p:spPr>
          <a:xfrm>
            <a:off x="4371149" y="5288473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2FF3CD-7536-4777-AF07-E62BDCB717B8}"/>
              </a:ext>
            </a:extLst>
          </p:cNvPr>
          <p:cNvCxnSpPr>
            <a:cxnSpLocks/>
          </p:cNvCxnSpPr>
          <p:nvPr/>
        </p:nvCxnSpPr>
        <p:spPr>
          <a:xfrm flipH="1">
            <a:off x="4310966" y="5285311"/>
            <a:ext cx="513081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4D5350-7729-4F6C-9075-18134B9E7C4E}"/>
              </a:ext>
            </a:extLst>
          </p:cNvPr>
          <p:cNvSpPr txBox="1"/>
          <p:nvPr/>
        </p:nvSpPr>
        <p:spPr>
          <a:xfrm>
            <a:off x="3706931" y="5059873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4B7318-7D80-4D20-A4A1-AE140B619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63" y="181810"/>
            <a:ext cx="1209108" cy="1382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7E2C9D-B08B-470C-8D3B-BE539F195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2" y="5708196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C591D-5CF1-479E-B33C-ED4ABCFBE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3" y="294038"/>
            <a:ext cx="2529538" cy="1264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E309AC-DEFA-46B4-B503-5948B422849E}"/>
              </a:ext>
            </a:extLst>
          </p:cNvPr>
          <p:cNvSpPr txBox="1"/>
          <p:nvPr/>
        </p:nvSpPr>
        <p:spPr>
          <a:xfrm>
            <a:off x="2893628" y="1271976"/>
            <a:ext cx="4182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pizza place has 6 toppings available.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pick 4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toppings.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32167-D04F-4AED-A039-F2A87CE2B2DB}"/>
              </a:ext>
            </a:extLst>
          </p:cNvPr>
          <p:cNvSpPr txBox="1"/>
          <p:nvPr/>
        </p:nvSpPr>
        <p:spPr>
          <a:xfrm>
            <a:off x="2864101" y="2225258"/>
            <a:ext cx="424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unique pizzas are available?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C4987-3024-4802-9924-830425F55585}"/>
              </a:ext>
            </a:extLst>
          </p:cNvPr>
          <p:cNvSpPr txBox="1"/>
          <p:nvPr/>
        </p:nvSpPr>
        <p:spPr>
          <a:xfrm>
            <a:off x="2010946" y="3432321"/>
            <a:ext cx="5884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ways to pick 4 from 6    =    6 × 5 × 4 × 3    =    360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31343-CA8E-4BD3-9BA6-CAE8CE8CE0FE}"/>
              </a:ext>
            </a:extLst>
          </p:cNvPr>
          <p:cNvSpPr txBox="1"/>
          <p:nvPr/>
        </p:nvSpPr>
        <p:spPr>
          <a:xfrm>
            <a:off x="1147839" y="4346720"/>
            <a:ext cx="761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ways to arrange 4 items     =     4!     =     4 × 3 × 2 × 1     =    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55DBC-3995-4DCC-B1AB-114D393E775A}"/>
              </a:ext>
            </a:extLst>
          </p:cNvPr>
          <p:cNvSpPr txBox="1"/>
          <p:nvPr/>
        </p:nvSpPr>
        <p:spPr>
          <a:xfrm>
            <a:off x="1433062" y="5330676"/>
            <a:ext cx="19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ways to pick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4A809-05E4-4CD8-9737-935DB1243D78}"/>
              </a:ext>
            </a:extLst>
          </p:cNvPr>
          <p:cNvSpPr txBox="1"/>
          <p:nvPr/>
        </p:nvSpPr>
        <p:spPr>
          <a:xfrm>
            <a:off x="1049370" y="5770291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arrangements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A78BD-C83C-4816-A359-69E2D93688AD}"/>
              </a:ext>
            </a:extLst>
          </p:cNvPr>
          <p:cNvSpPr txBox="1"/>
          <p:nvPr/>
        </p:nvSpPr>
        <p:spPr>
          <a:xfrm>
            <a:off x="4984746" y="5541691"/>
            <a:ext cx="438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15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combinations of toppings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92AFAB-F956-4DAC-A9B1-075EE19A1E48}"/>
              </a:ext>
            </a:extLst>
          </p:cNvPr>
          <p:cNvCxnSpPr>
            <a:cxnSpLocks/>
          </p:cNvCxnSpPr>
          <p:nvPr/>
        </p:nvCxnSpPr>
        <p:spPr>
          <a:xfrm flipH="1">
            <a:off x="1361440" y="5784713"/>
            <a:ext cx="21629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9BEAB5-A7A9-4BBB-9128-354508CDB85C}"/>
              </a:ext>
            </a:extLst>
          </p:cNvPr>
          <p:cNvSpPr txBox="1"/>
          <p:nvPr/>
        </p:nvSpPr>
        <p:spPr>
          <a:xfrm>
            <a:off x="4282981" y="533067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76B33-B155-4407-A918-212F91153FCE}"/>
              </a:ext>
            </a:extLst>
          </p:cNvPr>
          <p:cNvSpPr txBox="1"/>
          <p:nvPr/>
        </p:nvSpPr>
        <p:spPr>
          <a:xfrm>
            <a:off x="4371148" y="57702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63AC6D-689D-4342-BBBD-DB9727F72F1B}"/>
              </a:ext>
            </a:extLst>
          </p:cNvPr>
          <p:cNvCxnSpPr>
            <a:cxnSpLocks/>
          </p:cNvCxnSpPr>
          <p:nvPr/>
        </p:nvCxnSpPr>
        <p:spPr>
          <a:xfrm flipH="1">
            <a:off x="4310966" y="5767129"/>
            <a:ext cx="513081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B34D14-A280-47AB-826A-267AD73555EC}"/>
              </a:ext>
            </a:extLst>
          </p:cNvPr>
          <p:cNvSpPr txBox="1"/>
          <p:nvPr/>
        </p:nvSpPr>
        <p:spPr>
          <a:xfrm>
            <a:off x="3706931" y="5541691"/>
            <a:ext cx="5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D72347-2380-4B47-8849-0F5AEDB96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" y="5713090"/>
            <a:ext cx="395871" cy="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260648"/>
            <a:ext cx="8985448" cy="55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332656"/>
            <a:ext cx="9058200" cy="51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1478783"/>
            <a:ext cx="6728083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7" y="1471550"/>
            <a:ext cx="2274115" cy="20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63" y="-3381"/>
            <a:ext cx="92050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000000"/>
                </a:solidFill>
              </a:rPr>
              <a:t>Discuss: </a:t>
            </a:r>
          </a:p>
          <a:p>
            <a:pPr algn="ctr"/>
            <a:endParaRPr lang="en-GB" sz="2600" b="1" dirty="0">
              <a:solidFill>
                <a:srgbClr val="000000"/>
              </a:solidFill>
            </a:endParaRPr>
          </a:p>
          <a:p>
            <a:pPr algn="ctr"/>
            <a:r>
              <a:rPr lang="en-GB" sz="2600" b="1" dirty="0">
                <a:solidFill>
                  <a:srgbClr val="000000"/>
                </a:solidFill>
              </a:rPr>
              <a:t>How many different Happy Meals are possible? </a:t>
            </a:r>
          </a:p>
          <a:p>
            <a:r>
              <a:rPr lang="en-GB" sz="26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9" y="4368505"/>
            <a:ext cx="6476367" cy="19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8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88640"/>
            <a:ext cx="8928992" cy="56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476672"/>
            <a:ext cx="8640960" cy="54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260648"/>
            <a:ext cx="8856984" cy="56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1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260648"/>
            <a:ext cx="9073008" cy="56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650261-2BCE-8CEB-91D3-5DF4B88E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88640"/>
            <a:ext cx="4860382" cy="5891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60C6C-BB98-551E-430C-A72783713B7E}"/>
              </a:ext>
            </a:extLst>
          </p:cNvPr>
          <p:cNvSpPr txBox="1"/>
          <p:nvPr/>
        </p:nvSpPr>
        <p:spPr>
          <a:xfrm>
            <a:off x="5817096" y="33265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Practice Worksheet</a:t>
            </a:r>
          </a:p>
        </p:txBody>
      </p:sp>
    </p:spTree>
    <p:extLst>
      <p:ext uri="{BB962C8B-B14F-4D97-AF65-F5344CB8AC3E}">
        <p14:creationId xmlns:p14="http://schemas.microsoft.com/office/powerpoint/2010/main" val="292459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8A5A-E974-DD58-8274-AB4C1EC2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D7A71-45DE-46FE-1858-400DE9340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60648"/>
            <a:ext cx="8208912" cy="57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1178E-826E-8D2A-AFC9-B15D179E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94516-EE4C-961E-9E5D-015CE8CA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404664"/>
            <a:ext cx="90713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6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67C86-7D39-63B6-8DC4-5003ADA3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8741D-F33C-53F5-2482-A8664E53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88640"/>
            <a:ext cx="8992106" cy="52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A269-E7F1-FE08-426C-84CEE9232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B01EBF-B9A0-4622-EC87-A69DEAE0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88640"/>
            <a:ext cx="894242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69DB8-BC81-A10F-CE5F-8AFBEBB4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CE21C-880A-F697-6146-6843346A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9" y="330374"/>
            <a:ext cx="926234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63" y="-3381"/>
            <a:ext cx="920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>
              <a:solidFill>
                <a:srgbClr val="000000"/>
              </a:solidFill>
            </a:endParaRPr>
          </a:p>
          <a:p>
            <a:pPr algn="ctr"/>
            <a:r>
              <a:rPr lang="en-GB" sz="2600" b="1" dirty="0">
                <a:solidFill>
                  <a:srgbClr val="000000"/>
                </a:solidFill>
              </a:rPr>
              <a:t>How many different Happy Meals are possible? </a:t>
            </a:r>
          </a:p>
          <a:p>
            <a:r>
              <a:rPr lang="en-GB" sz="2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480" y="1296976"/>
            <a:ext cx="8580953" cy="5694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950" dirty="0"/>
          </a:p>
          <a:p>
            <a:r>
              <a:rPr lang="en-GB" sz="2167" dirty="0"/>
              <a:t>If we use abbreviations like: </a:t>
            </a:r>
          </a:p>
          <a:p>
            <a:endParaRPr lang="en-GB" sz="2167" dirty="0"/>
          </a:p>
          <a:p>
            <a:r>
              <a:rPr lang="en-GB" sz="2167" dirty="0"/>
              <a:t>Cheeseburger (C), Hamburger (H), Nuggets (N) and Fish Fingers (F) </a:t>
            </a:r>
          </a:p>
          <a:p>
            <a:endParaRPr lang="en-GB" sz="2167" dirty="0"/>
          </a:p>
          <a:p>
            <a:r>
              <a:rPr lang="en-GB" sz="2167" dirty="0"/>
              <a:t>Grape Bag (G), Fries (P)  and Cucumber Sticks (S) </a:t>
            </a:r>
          </a:p>
          <a:p>
            <a:endParaRPr lang="en-GB" sz="2167" dirty="0"/>
          </a:p>
          <a:p>
            <a:r>
              <a:rPr lang="en-GB" sz="2167" dirty="0"/>
              <a:t>We could list all the possible combinations like this: </a:t>
            </a:r>
          </a:p>
          <a:p>
            <a:endParaRPr lang="en-GB" sz="2167" dirty="0"/>
          </a:p>
          <a:p>
            <a:pPr algn="ctr"/>
            <a:r>
              <a:rPr lang="en-GB" sz="2167" dirty="0"/>
              <a:t>CG, CP, CS </a:t>
            </a:r>
          </a:p>
          <a:p>
            <a:pPr algn="ctr"/>
            <a:endParaRPr lang="en-GB" sz="2167" dirty="0"/>
          </a:p>
          <a:p>
            <a:pPr algn="ctr"/>
            <a:r>
              <a:rPr lang="en-GB" sz="2167" dirty="0"/>
              <a:t>HG, HP, HS </a:t>
            </a:r>
          </a:p>
          <a:p>
            <a:pPr algn="ctr"/>
            <a:endParaRPr lang="en-GB" sz="2167" dirty="0"/>
          </a:p>
          <a:p>
            <a:pPr algn="ctr"/>
            <a:r>
              <a:rPr lang="en-GB" sz="2167" dirty="0"/>
              <a:t>NG, NP, NS </a:t>
            </a:r>
          </a:p>
          <a:p>
            <a:pPr algn="ctr"/>
            <a:endParaRPr lang="en-GB" sz="2167" dirty="0"/>
          </a:p>
          <a:p>
            <a:pPr algn="ctr"/>
            <a:r>
              <a:rPr lang="en-GB" sz="2167" dirty="0"/>
              <a:t>FG, FP, FS</a:t>
            </a:r>
          </a:p>
          <a:p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17330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C0DE-656A-F847-8373-E936C6879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F5C26-429D-BEFB-5E72-AEF6B590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5" y="404664"/>
            <a:ext cx="964281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8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12586-A60B-0532-1582-4C9C64C2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19A96-8C5B-3286-3863-69ED60AE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0" y="188640"/>
            <a:ext cx="9001000" cy="54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4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C8E4F-BEC5-11B1-7291-D85334D2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266833" cy="36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A6217-8FBB-EAFD-EF2D-DB1127B87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739D5-157F-B399-F27C-F18293A1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7" y="332656"/>
            <a:ext cx="92856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1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4E54-1798-F264-4443-AA76696BD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567331-B166-9345-2EDC-D056F59F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32138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1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14F1-6EED-DE36-2EA6-FB797920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DF87A-4F24-2817-481A-C4B10F53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332656"/>
            <a:ext cx="891515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3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08C5B-2C7D-8412-CFFC-E8FA1587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038386-3A82-FB32-278F-C2FE2944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16632"/>
            <a:ext cx="7284075" cy="60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4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253B0B6-9DFC-9C28-B1A0-E2EF2F75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116632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57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9F401-2AE9-F5A0-A75F-A58B7407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7" y="852"/>
            <a:ext cx="822040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1478783"/>
            <a:ext cx="6728083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7" y="1471550"/>
            <a:ext cx="2274115" cy="20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63" y="-3381"/>
            <a:ext cx="920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>
              <a:solidFill>
                <a:srgbClr val="000000"/>
              </a:solidFill>
            </a:endParaRPr>
          </a:p>
          <a:p>
            <a:pPr algn="ctr"/>
            <a:r>
              <a:rPr lang="en-GB" sz="2600" dirty="0">
                <a:solidFill>
                  <a:srgbClr val="000000"/>
                </a:solidFill>
              </a:rPr>
              <a:t>Or we could use a mapping diagram like this… </a:t>
            </a:r>
          </a:p>
          <a:p>
            <a:r>
              <a:rPr lang="en-GB" sz="2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9" y="4368505"/>
            <a:ext cx="6476367" cy="19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76636" y="3585018"/>
            <a:ext cx="624069" cy="783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029" idx="0"/>
          </p:cNvCxnSpPr>
          <p:nvPr/>
        </p:nvCxnSpPr>
        <p:spPr>
          <a:xfrm>
            <a:off x="1676636" y="3585018"/>
            <a:ext cx="3120347" cy="783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636" y="3585018"/>
            <a:ext cx="5382598" cy="783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00706" y="3574540"/>
            <a:ext cx="1647851" cy="79396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29" idx="0"/>
          </p:cNvCxnSpPr>
          <p:nvPr/>
        </p:nvCxnSpPr>
        <p:spPr>
          <a:xfrm>
            <a:off x="3948556" y="3574538"/>
            <a:ext cx="848427" cy="79396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48557" y="3574540"/>
            <a:ext cx="3110677" cy="79396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00705" y="3574540"/>
            <a:ext cx="3888792" cy="793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29" idx="0"/>
          </p:cNvCxnSpPr>
          <p:nvPr/>
        </p:nvCxnSpPr>
        <p:spPr>
          <a:xfrm flipH="1">
            <a:off x="4796982" y="3585018"/>
            <a:ext cx="1392515" cy="7834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89497" y="3585018"/>
            <a:ext cx="869738" cy="7834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300705" y="3535653"/>
            <a:ext cx="6151043" cy="8328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29" idx="0"/>
          </p:cNvCxnSpPr>
          <p:nvPr/>
        </p:nvCxnSpPr>
        <p:spPr>
          <a:xfrm flipH="1">
            <a:off x="4796983" y="3535653"/>
            <a:ext cx="3654766" cy="8328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59234" y="3555096"/>
            <a:ext cx="1392515" cy="81340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16" y="-153553"/>
            <a:ext cx="4761675" cy="14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91" y="-153553"/>
            <a:ext cx="1586550" cy="14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0"/>
          <a:stretch/>
        </p:blipFill>
        <p:spPr bwMode="auto">
          <a:xfrm>
            <a:off x="428497" y="2839570"/>
            <a:ext cx="1618719" cy="14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2" r="33655"/>
          <a:stretch/>
        </p:blipFill>
        <p:spPr bwMode="auto">
          <a:xfrm>
            <a:off x="428497" y="1328591"/>
            <a:ext cx="1612514" cy="147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1"/>
          <a:stretch/>
        </p:blipFill>
        <p:spPr bwMode="auto">
          <a:xfrm>
            <a:off x="439160" y="4443113"/>
            <a:ext cx="1694916" cy="15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39160" y="2839570"/>
            <a:ext cx="81022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9160" y="4450956"/>
            <a:ext cx="81022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0434" y="6011129"/>
            <a:ext cx="81022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89764" y="-145709"/>
            <a:ext cx="0" cy="615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3043" y="-153553"/>
            <a:ext cx="0" cy="615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42391" y="-145709"/>
            <a:ext cx="0" cy="615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28588" y="-153554"/>
            <a:ext cx="0" cy="615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9160" y="1307299"/>
            <a:ext cx="81022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80716" y="-145708"/>
            <a:ext cx="0" cy="615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8375" y="6017676"/>
            <a:ext cx="920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>
              <a:solidFill>
                <a:srgbClr val="000000"/>
              </a:solidFill>
            </a:endParaRPr>
          </a:p>
          <a:p>
            <a:pPr algn="ctr"/>
            <a:r>
              <a:rPr lang="en-GB" sz="2600" dirty="0">
                <a:solidFill>
                  <a:srgbClr val="000000"/>
                </a:solidFill>
              </a:rPr>
              <a:t>Or we could use a two-way table like this… </a:t>
            </a:r>
          </a:p>
          <a:p>
            <a:r>
              <a:rPr lang="en-GB" sz="2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21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1478783"/>
            <a:ext cx="6728083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7" y="1471550"/>
            <a:ext cx="2274115" cy="20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480" y="152636"/>
            <a:ext cx="920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000000"/>
                </a:solidFill>
              </a:rPr>
              <a:t>With this menu there are 12 different combinations of Happy Meals.  </a:t>
            </a:r>
          </a:p>
          <a:p>
            <a:r>
              <a:rPr lang="en-GB" sz="2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9" y="4368505"/>
            <a:ext cx="6476367" cy="19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6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63" y="-3382"/>
            <a:ext cx="92050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0000"/>
                </a:solidFill>
              </a:rPr>
              <a:t>However, Happy Meals also come with a drink: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71" y="3516119"/>
            <a:ext cx="9205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</a:rPr>
              <a:t>Discuss: How many different combinations of Happy Meals are there if drinks are also included?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4" y="776705"/>
            <a:ext cx="7176960" cy="19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74" y="776603"/>
            <a:ext cx="2416387" cy="19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4"/>
          <a:stretch/>
        </p:blipFill>
        <p:spPr bwMode="auto">
          <a:xfrm rot="10800000" flipV="1">
            <a:off x="146613" y="1062909"/>
            <a:ext cx="632351" cy="6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0"/>
          <a:stretch/>
        </p:blipFill>
        <p:spPr bwMode="auto">
          <a:xfrm>
            <a:off x="120643" y="3585017"/>
            <a:ext cx="658322" cy="67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/>
          <a:stretch/>
        </p:blipFill>
        <p:spPr bwMode="auto">
          <a:xfrm>
            <a:off x="778965" y="-141126"/>
            <a:ext cx="764761" cy="7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32" y="450318"/>
            <a:ext cx="1967131" cy="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4"/>
          <a:stretch/>
        </p:blipFill>
        <p:spPr bwMode="auto">
          <a:xfrm>
            <a:off x="6100841" y="-159398"/>
            <a:ext cx="718214" cy="7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r="36036"/>
          <a:stretch/>
        </p:blipFill>
        <p:spPr bwMode="auto">
          <a:xfrm>
            <a:off x="3131001" y="-198346"/>
            <a:ext cx="715978" cy="7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/>
          <a:stretch/>
        </p:blipFill>
        <p:spPr bwMode="auto">
          <a:xfrm>
            <a:off x="1509818" y="-152106"/>
            <a:ext cx="764761" cy="7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/>
          <a:stretch/>
        </p:blipFill>
        <p:spPr bwMode="auto">
          <a:xfrm>
            <a:off x="2264040" y="-159402"/>
            <a:ext cx="764761" cy="7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r="36036"/>
          <a:stretch/>
        </p:blipFill>
        <p:spPr bwMode="auto">
          <a:xfrm>
            <a:off x="3846979" y="-198347"/>
            <a:ext cx="715978" cy="7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r="36036"/>
          <a:stretch/>
        </p:blipFill>
        <p:spPr bwMode="auto">
          <a:xfrm>
            <a:off x="4562957" y="-198347"/>
            <a:ext cx="715978" cy="7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55" y="-172029"/>
            <a:ext cx="720593" cy="73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4"/>
          <a:stretch/>
        </p:blipFill>
        <p:spPr bwMode="auto">
          <a:xfrm>
            <a:off x="5399969" y="-159398"/>
            <a:ext cx="718214" cy="7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10" y="-159402"/>
            <a:ext cx="733278" cy="6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88" y="-159402"/>
            <a:ext cx="733278" cy="6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66" y="-159402"/>
            <a:ext cx="733278" cy="6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20" y="386663"/>
            <a:ext cx="1967131" cy="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18" y="386663"/>
            <a:ext cx="1967131" cy="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61" y="346432"/>
            <a:ext cx="1967131" cy="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146614" y="1062909"/>
            <a:ext cx="9591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6" r="31374"/>
          <a:stretch/>
        </p:blipFill>
        <p:spPr bwMode="auto">
          <a:xfrm rot="10800000" flipV="1">
            <a:off x="96536" y="1868827"/>
            <a:ext cx="682431" cy="6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r="67168"/>
          <a:stretch/>
        </p:blipFill>
        <p:spPr bwMode="auto">
          <a:xfrm rot="10800000" flipV="1">
            <a:off x="146615" y="2726922"/>
            <a:ext cx="632351" cy="6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778964" y="-159399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1667" y="1769596"/>
            <a:ext cx="9591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6535" y="2566221"/>
            <a:ext cx="9591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9622" y="3420461"/>
            <a:ext cx="9591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9621" y="4262494"/>
            <a:ext cx="9591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31000" y="-141126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46978" y="-165834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47310" y="-159402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85211" y="-152107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119639" y="-159399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52383" y="-159402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399968" y="-155543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18497" y="-159399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819055" y="-141126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509818" y="-135429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64040" y="-155543"/>
            <a:ext cx="0" cy="4418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3595" y="4755148"/>
            <a:ext cx="9205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</a:rPr>
              <a:t>There are 36 different combinations</a:t>
            </a:r>
          </a:p>
          <a:p>
            <a:r>
              <a:rPr lang="en-GB" sz="2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2678" y="5535234"/>
            <a:ext cx="920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</a:rPr>
              <a:t>How can we calculate this without using a two-way table or a listing strategy? </a:t>
            </a:r>
          </a:p>
          <a:p>
            <a:r>
              <a:rPr lang="en-GB" sz="2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2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489" y="-81390"/>
                <a:ext cx="9205023" cy="616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6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GB" sz="3467" dirty="0">
                    <a:solidFill>
                      <a:srgbClr val="000000"/>
                    </a:solidFill>
                  </a:rPr>
                  <a:t>Since there are </a:t>
                </a:r>
                <a:r>
                  <a:rPr lang="en-GB" sz="3467" b="1" dirty="0">
                    <a:solidFill>
                      <a:srgbClr val="FF0000"/>
                    </a:solidFill>
                  </a:rPr>
                  <a:t>4</a:t>
                </a:r>
                <a:r>
                  <a:rPr lang="en-GB" sz="3467" dirty="0">
                    <a:solidFill>
                      <a:srgbClr val="000000"/>
                    </a:solidFill>
                  </a:rPr>
                  <a:t> choices of main course, </a:t>
                </a:r>
              </a:p>
              <a:p>
                <a:pPr algn="ctr"/>
                <a:r>
                  <a:rPr lang="en-GB" sz="3467" b="1" dirty="0">
                    <a:solidFill>
                      <a:srgbClr val="7030A0"/>
                    </a:solidFill>
                  </a:rPr>
                  <a:t>3</a:t>
                </a:r>
                <a:r>
                  <a:rPr lang="en-GB" sz="3467" dirty="0">
                    <a:solidFill>
                      <a:srgbClr val="000000"/>
                    </a:solidFill>
                  </a:rPr>
                  <a:t> choices of side and </a:t>
                </a:r>
                <a:r>
                  <a:rPr lang="en-GB" sz="3467" b="1" dirty="0">
                    <a:solidFill>
                      <a:srgbClr val="00B050"/>
                    </a:solidFill>
                  </a:rPr>
                  <a:t>4</a:t>
                </a:r>
                <a:r>
                  <a:rPr lang="en-GB" sz="3467" dirty="0">
                    <a:solidFill>
                      <a:srgbClr val="000000"/>
                    </a:solidFill>
                  </a:rPr>
                  <a:t> choices of drink </a:t>
                </a:r>
              </a:p>
              <a:p>
                <a:pPr algn="ctr"/>
                <a:r>
                  <a:rPr lang="en-GB" sz="3467" dirty="0">
                    <a:solidFill>
                      <a:srgbClr val="000000"/>
                    </a:solidFill>
                  </a:rPr>
                  <a:t>the number of different possible combinations can be calculated by: </a:t>
                </a:r>
              </a:p>
              <a:p>
                <a:pPr algn="ctr"/>
                <a:endParaRPr lang="en-GB" sz="3467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5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GB" sz="65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65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GB" sz="65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65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GB" sz="6500" b="1" dirty="0">
                  <a:solidFill>
                    <a:srgbClr val="000000"/>
                  </a:solidFill>
                </a:endParaRPr>
              </a:p>
              <a:p>
                <a:endParaRPr lang="en-GB" sz="2600" dirty="0">
                  <a:solidFill>
                    <a:srgbClr val="000000"/>
                  </a:solidFill>
                </a:endParaRPr>
              </a:p>
              <a:p>
                <a:endParaRPr lang="en-GB" sz="2600" dirty="0">
                  <a:solidFill>
                    <a:srgbClr val="000000"/>
                  </a:solidFill>
                </a:endParaRPr>
              </a:p>
              <a:p>
                <a:endParaRPr lang="en-GB" sz="2600" dirty="0">
                  <a:solidFill>
                    <a:srgbClr val="000000"/>
                  </a:solidFill>
                </a:endParaRPr>
              </a:p>
              <a:p>
                <a:endParaRPr lang="en-GB" sz="2600" dirty="0">
                  <a:solidFill>
                    <a:srgbClr val="000000"/>
                  </a:solidFill>
                </a:endParaRPr>
              </a:p>
              <a:p>
                <a:endParaRPr lang="en-GB" sz="2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9" y="-81390"/>
                <a:ext cx="9205023" cy="6160982"/>
              </a:xfrm>
              <a:prstGeom prst="rect">
                <a:avLst/>
              </a:prstGeom>
              <a:blipFill>
                <a:blip r:embed="rId2"/>
                <a:stretch>
                  <a:fillRect l="-993" r="-2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007570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ALT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24" id="{690DE86D-76D9-42CB-A97A-9D37823F3A30}" vid="{43D7033E-4F95-44F8-B2E6-AEB10DC382F5}"/>
    </a:ext>
  </a:extLst>
</a:theme>
</file>

<file path=ppt/theme/theme6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Archway</Template>
  <TotalTime>462</TotalTime>
  <Words>952</Words>
  <Application>Microsoft Office PowerPoint</Application>
  <PresentationFormat>A4 Paper (210x297 mm)</PresentationFormat>
  <Paragraphs>225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Cambria Math</vt:lpstr>
      <vt:lpstr>Century Gothic</vt:lpstr>
      <vt:lpstr>Comic Sans MS</vt:lpstr>
      <vt:lpstr>Lato</vt:lpstr>
      <vt:lpstr>Archway</vt:lpstr>
      <vt:lpstr>1_ArchwayMaster</vt:lpstr>
      <vt:lpstr>1_Archway PPT</vt:lpstr>
      <vt:lpstr>3_Archway PPT</vt:lpstr>
      <vt:lpstr>ALT24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Elder, L</dc:creator>
  <cp:lastModifiedBy>Mrs L Elder - MAT Staff</cp:lastModifiedBy>
  <cp:revision>34</cp:revision>
  <dcterms:created xsi:type="dcterms:W3CDTF">2019-06-05T14:04:15Z</dcterms:created>
  <dcterms:modified xsi:type="dcterms:W3CDTF">2025-02-21T14:18:08Z</dcterms:modified>
</cp:coreProperties>
</file>