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9" r:id="rId1"/>
    <p:sldMasterId id="2147483734" r:id="rId2"/>
    <p:sldMasterId id="2147483746" r:id="rId3"/>
    <p:sldMasterId id="2147483758" r:id="rId4"/>
    <p:sldMasterId id="2147483771" r:id="rId5"/>
    <p:sldMasterId id="2147483783" r:id="rId6"/>
  </p:sldMasterIdLst>
  <p:notesMasterIdLst>
    <p:notesMasterId r:id="rId36"/>
  </p:notesMasterIdLst>
  <p:handoutMasterIdLst>
    <p:handoutMasterId r:id="rId37"/>
  </p:handoutMasterIdLst>
  <p:sldIdLst>
    <p:sldId id="259" r:id="rId7"/>
    <p:sldId id="1000" r:id="rId8"/>
    <p:sldId id="1001" r:id="rId9"/>
    <p:sldId id="3870" r:id="rId10"/>
    <p:sldId id="3871" r:id="rId11"/>
    <p:sldId id="3872" r:id="rId12"/>
    <p:sldId id="3869" r:id="rId13"/>
    <p:sldId id="262" r:id="rId14"/>
    <p:sldId id="267" r:id="rId15"/>
    <p:sldId id="265" r:id="rId16"/>
    <p:sldId id="264" r:id="rId17"/>
    <p:sldId id="268" r:id="rId18"/>
    <p:sldId id="279" r:id="rId19"/>
    <p:sldId id="3875" r:id="rId20"/>
    <p:sldId id="962" r:id="rId21"/>
    <p:sldId id="3877" r:id="rId22"/>
    <p:sldId id="1055" r:id="rId23"/>
    <p:sldId id="1056" r:id="rId24"/>
    <p:sldId id="951" r:id="rId25"/>
    <p:sldId id="943" r:id="rId26"/>
    <p:sldId id="3878" r:id="rId27"/>
    <p:sldId id="1057" r:id="rId28"/>
    <p:sldId id="280" r:id="rId29"/>
    <p:sldId id="281" r:id="rId30"/>
    <p:sldId id="282" r:id="rId31"/>
    <p:sldId id="1003" r:id="rId32"/>
    <p:sldId id="1028" r:id="rId33"/>
    <p:sldId id="1034" r:id="rId34"/>
    <p:sldId id="266" r:id="rId35"/>
  </p:sldIdLst>
  <p:sldSz cx="9906000" cy="6858000" type="A4"/>
  <p:notesSz cx="7104063" cy="10234613"/>
  <p:embeddedFontLst>
    <p:embeddedFont>
      <p:font typeface="Cambria Math" panose="02040503050406030204" pitchFamily="18" charset="0"/>
      <p:regular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Cooper Black" panose="0208090404030B020404" pitchFamily="18" charset="0"/>
      <p:regular r:id="rId43"/>
    </p:embeddedFont>
    <p:embeddedFont>
      <p:font typeface="Kalam" panose="020B0604020202020204" charset="0"/>
      <p:regular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Lexend" panose="020B0604020202020204" charset="0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/>
        </p14:section>
        <p14:section name="Animated Slides" id="{059544AC-2C27-45B1-9F95-F87DF8854DD6}">
          <p14:sldIdLst>
            <p14:sldId id="259"/>
            <p14:sldId id="1000"/>
            <p14:sldId id="1001"/>
            <p14:sldId id="3870"/>
            <p14:sldId id="3871"/>
            <p14:sldId id="3872"/>
            <p14:sldId id="3869"/>
            <p14:sldId id="262"/>
            <p14:sldId id="267"/>
            <p14:sldId id="265"/>
            <p14:sldId id="264"/>
            <p14:sldId id="268"/>
            <p14:sldId id="279"/>
            <p14:sldId id="3875"/>
            <p14:sldId id="962"/>
            <p14:sldId id="3877"/>
            <p14:sldId id="1055"/>
            <p14:sldId id="1056"/>
            <p14:sldId id="951"/>
            <p14:sldId id="943"/>
            <p14:sldId id="3878"/>
            <p14:sldId id="1057"/>
            <p14:sldId id="280"/>
            <p14:sldId id="281"/>
            <p14:sldId id="282"/>
          </p14:sldIdLst>
        </p14:section>
        <p14:section name="AFL Questions" id="{8A9038BD-1F7B-42F1-A6D9-71E24B57E8DB}">
          <p14:sldIdLst>
            <p14:sldId id="1003"/>
          </p14:sldIdLst>
        </p14:section>
        <p14:section name="AFL Questions" id="{1677295B-434A-4ADF-9D8F-BA6802EFD16D}">
          <p14:sldIdLst>
            <p14:sldId id="1028"/>
          </p14:sldIdLst>
        </p14:section>
        <p14:section name="goteachmaths" id="{F3D720CF-F566-46A6-9361-125255B68FA6}">
          <p14:sldIdLst>
            <p14:sldId id="103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e" initials="K" lastIdx="1" clrIdx="0">
    <p:extLst>
      <p:ext uri="{19B8F6BF-5375-455C-9EA6-DF929625EA0E}">
        <p15:presenceInfo xmlns:p15="http://schemas.microsoft.com/office/powerpoint/2012/main" userId="Ki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99"/>
    <a:srgbClr val="FF7979"/>
    <a:srgbClr val="C55A11"/>
    <a:srgbClr val="8D400C"/>
    <a:srgbClr val="F4B183"/>
    <a:srgbClr val="686868"/>
    <a:srgbClr val="FF0066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5314" autoAdjust="0"/>
  </p:normalViewPr>
  <p:slideViewPr>
    <p:cSldViewPr snapToGrid="0" showGuides="1">
      <p:cViewPr varScale="1">
        <p:scale>
          <a:sx n="77" d="100"/>
          <a:sy n="77" d="100"/>
        </p:scale>
        <p:origin x="364" y="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notesViewPr>
    <p:cSldViewPr snapToGrid="0" showGuides="1">
      <p:cViewPr varScale="1">
        <p:scale>
          <a:sx n="59" d="100"/>
          <a:sy n="59" d="100"/>
        </p:scale>
        <p:origin x="32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2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4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95EEC0-BA2F-4C89-A04C-7A4A655E2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20E98-7CDF-4021-8551-1596F15CE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831BB-79C8-47D7-927B-A4A057B48BB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72B7C-7F8E-4E82-8E98-820250829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038D9-98AA-4E2F-BECD-0B5701A075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3C3B0-A9E3-44D3-89EF-A392F66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3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19" rIns="94637" bIns="473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8"/>
          </a:xfrm>
          <a:prstGeom prst="rect">
            <a:avLst/>
          </a:prstGeom>
        </p:spPr>
        <p:txBody>
          <a:bodyPr vert="horz" lIns="94637" tIns="47319" rIns="94637" bIns="473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8eaf71606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8eaf71606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2b495dcee02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2b495dcee02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2b495dcee02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2b495dcee02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2b495dcee02_1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2b495dcee02_1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2b495dcee02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2b495dcee02_1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2b495dcee02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2b495dcee02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>
          <a:extLst>
            <a:ext uri="{FF2B5EF4-FFF2-40B4-BE49-F238E27FC236}">
              <a16:creationId xmlns:a16="http://schemas.microsoft.com/office/drawing/2014/main" id="{A1D3A2DA-C150-E1CC-59D6-C245FCAD5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28eaf716063_0_802:notes">
            <a:extLst>
              <a:ext uri="{FF2B5EF4-FFF2-40B4-BE49-F238E27FC236}">
                <a16:creationId xmlns:a16="http://schemas.microsoft.com/office/drawing/2014/main" id="{E3867F80-F9E5-41A8-6E8B-894A34F5EA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28eaf716063_0_802:notes">
            <a:extLst>
              <a:ext uri="{FF2B5EF4-FFF2-40B4-BE49-F238E27FC236}">
                <a16:creationId xmlns:a16="http://schemas.microsoft.com/office/drawing/2014/main" id="{DEEA6F25-FF03-BA7B-5594-35DEBB6294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68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>
          <a:extLst>
            <a:ext uri="{FF2B5EF4-FFF2-40B4-BE49-F238E27FC236}">
              <a16:creationId xmlns:a16="http://schemas.microsoft.com/office/drawing/2014/main" id="{3C559A7C-8855-1289-4659-F36F6C8F4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2b495dcee02_1_64:notes">
            <a:extLst>
              <a:ext uri="{FF2B5EF4-FFF2-40B4-BE49-F238E27FC236}">
                <a16:creationId xmlns:a16="http://schemas.microsoft.com/office/drawing/2014/main" id="{5A84EB85-7EDE-420F-5D3C-56A7894BE9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2b495dcee02_1_64:notes">
            <a:extLst>
              <a:ext uri="{FF2B5EF4-FFF2-40B4-BE49-F238E27FC236}">
                <a16:creationId xmlns:a16="http://schemas.microsoft.com/office/drawing/2014/main" id="{C34D6D00-16E2-0A36-979A-7F844E951E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61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>
          <a:extLst>
            <a:ext uri="{FF2B5EF4-FFF2-40B4-BE49-F238E27FC236}">
              <a16:creationId xmlns:a16="http://schemas.microsoft.com/office/drawing/2014/main" id="{38FBBF32-D33D-A899-BED5-CF405B20B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2b495dcee02_1_92:notes">
            <a:extLst>
              <a:ext uri="{FF2B5EF4-FFF2-40B4-BE49-F238E27FC236}">
                <a16:creationId xmlns:a16="http://schemas.microsoft.com/office/drawing/2014/main" id="{A48C63B4-C766-E213-CE9D-6ED00212F6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2b495dcee02_1_92:notes">
            <a:extLst>
              <a:ext uri="{FF2B5EF4-FFF2-40B4-BE49-F238E27FC236}">
                <a16:creationId xmlns:a16="http://schemas.microsoft.com/office/drawing/2014/main" id="{48BCDDC7-741D-32D8-8F09-7FF18895A5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57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8eaf716063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8eaf716063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2b495dcee02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2b495dcee02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b495dcee0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2b495dcee0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8eaf716063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28eaf716063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b495dcee02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2b495dcee02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6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6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2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2.1 Keywords definitions (5)">
  <p:cSld name="9.2.1 Keywords definitions (5)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2"/>
          <p:cNvSpPr txBox="1">
            <a:spLocks noGrp="1"/>
          </p:cNvSpPr>
          <p:nvPr>
            <p:ph type="subTitle" idx="1"/>
          </p:nvPr>
        </p:nvSpPr>
        <p:spPr>
          <a:xfrm>
            <a:off x="351000" y="992067"/>
            <a:ext cx="92040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1pPr>
            <a:lvl2pPr lvl="1" rtl="0">
              <a:spcBef>
                <a:spcPts val="1083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83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67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67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5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5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33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33"/>
              </a:spcBef>
              <a:spcAft>
                <a:spcPts val="217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46" name="Google Shape;746;p62"/>
          <p:cNvSpPr txBox="1">
            <a:spLocks noGrp="1"/>
          </p:cNvSpPr>
          <p:nvPr>
            <p:ph type="subTitle" idx="2"/>
          </p:nvPr>
        </p:nvSpPr>
        <p:spPr>
          <a:xfrm>
            <a:off x="351000" y="2118400"/>
            <a:ext cx="92040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1pPr>
            <a:lvl2pPr lvl="1" rtl="0">
              <a:spcBef>
                <a:spcPts val="1083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83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67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67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5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5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33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33"/>
              </a:spcBef>
              <a:spcAft>
                <a:spcPts val="217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47" name="Google Shape;747;p62"/>
          <p:cNvSpPr txBox="1">
            <a:spLocks noGrp="1"/>
          </p:cNvSpPr>
          <p:nvPr>
            <p:ph type="subTitle" idx="3"/>
          </p:nvPr>
        </p:nvSpPr>
        <p:spPr>
          <a:xfrm>
            <a:off x="351000" y="3237900"/>
            <a:ext cx="92040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1pPr>
            <a:lvl2pPr lvl="1" rtl="0">
              <a:spcBef>
                <a:spcPts val="1083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2pPr>
            <a:lvl3pPr lvl="2" rtl="0">
              <a:spcBef>
                <a:spcPts val="1083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867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4pPr>
            <a:lvl5pPr lvl="4" rtl="0">
              <a:spcBef>
                <a:spcPts val="867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5pPr>
            <a:lvl6pPr lvl="5" rtl="0">
              <a:spcBef>
                <a:spcPts val="65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6pPr>
            <a:lvl7pPr lvl="6" rtl="0">
              <a:spcBef>
                <a:spcPts val="65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7pPr>
            <a:lvl8pPr lvl="7" rtl="0">
              <a:spcBef>
                <a:spcPts val="433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8pPr>
            <a:lvl9pPr lvl="8" rtl="0">
              <a:spcBef>
                <a:spcPts val="433"/>
              </a:spcBef>
              <a:spcAft>
                <a:spcPts val="217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9pPr>
          </a:lstStyle>
          <a:p>
            <a:endParaRPr/>
          </a:p>
        </p:txBody>
      </p:sp>
      <p:sp>
        <p:nvSpPr>
          <p:cNvPr id="748" name="Google Shape;748;p62"/>
          <p:cNvSpPr txBox="1">
            <a:spLocks noGrp="1"/>
          </p:cNvSpPr>
          <p:nvPr>
            <p:ph type="subTitle" idx="4"/>
          </p:nvPr>
        </p:nvSpPr>
        <p:spPr>
          <a:xfrm>
            <a:off x="351000" y="4354167"/>
            <a:ext cx="92040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1pPr>
            <a:lvl2pPr lvl="1" rtl="0">
              <a:spcBef>
                <a:spcPts val="1083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2pPr>
            <a:lvl3pPr lvl="2" rtl="0">
              <a:spcBef>
                <a:spcPts val="1083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867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4pPr>
            <a:lvl5pPr lvl="4" rtl="0">
              <a:spcBef>
                <a:spcPts val="867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5pPr>
            <a:lvl6pPr lvl="5" rtl="0">
              <a:spcBef>
                <a:spcPts val="65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6pPr>
            <a:lvl7pPr lvl="6" rtl="0">
              <a:spcBef>
                <a:spcPts val="65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7pPr>
            <a:lvl8pPr lvl="7" rtl="0">
              <a:spcBef>
                <a:spcPts val="433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8pPr>
            <a:lvl9pPr lvl="8" rtl="0">
              <a:spcBef>
                <a:spcPts val="433"/>
              </a:spcBef>
              <a:spcAft>
                <a:spcPts val="217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62"/>
          <p:cNvSpPr txBox="1">
            <a:spLocks noGrp="1"/>
          </p:cNvSpPr>
          <p:nvPr>
            <p:ph type="subTitle" idx="5"/>
          </p:nvPr>
        </p:nvSpPr>
        <p:spPr>
          <a:xfrm>
            <a:off x="351000" y="5471767"/>
            <a:ext cx="92040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167">
                <a:solidFill>
                  <a:srgbClr val="282828"/>
                </a:solidFill>
              </a:defRPr>
            </a:lvl1pPr>
            <a:lvl2pPr lvl="1" rtl="0">
              <a:spcBef>
                <a:spcPts val="1083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83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67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67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5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5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33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33"/>
              </a:spcBef>
              <a:spcAft>
                <a:spcPts val="217"/>
              </a:spcAft>
              <a:buClr>
                <a:srgbClr val="282828"/>
              </a:buClr>
              <a:buSzPts val="2000"/>
              <a:buFont typeface="Lexend"/>
              <a:buNone/>
              <a:defRPr sz="21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5344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6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6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17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46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24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6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3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28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63"/>
            <a:ext cx="553772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0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0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44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22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64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56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59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12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92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3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60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2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7"/>
            <a:ext cx="553772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68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2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78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17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75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97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12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99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7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0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4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24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7"/>
            <a:ext cx="553772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70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79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19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59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236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46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83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9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99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42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13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97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27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9"/>
            <a:ext cx="553772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86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42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9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84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039" y="304521"/>
            <a:ext cx="889347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33463" y="1377950"/>
            <a:ext cx="889347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342834" y="-12902"/>
            <a:ext cx="566094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9392113" y="529722"/>
          <a:ext cx="49737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7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9449312" y="2865412"/>
            <a:ext cx="313716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99" y="4247201"/>
            <a:ext cx="217280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61" y="3561335"/>
            <a:ext cx="168156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33" y="2166177"/>
            <a:ext cx="306974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9445347" y="1378203"/>
            <a:ext cx="33817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9450211" y="733844"/>
            <a:ext cx="323065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9462532" y="5004136"/>
            <a:ext cx="320000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9535933" y="5610065"/>
            <a:ext cx="192675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9342123" y="59865"/>
            <a:ext cx="552955" cy="489312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/>
          <p:cNvSpPr/>
          <p:nvPr/>
        </p:nvSpPr>
        <p:spPr>
          <a:xfrm>
            <a:off x="9335551" y="-6595"/>
            <a:ext cx="572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6" y="6420115"/>
            <a:ext cx="1069954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73549" y="6429002"/>
            <a:ext cx="219375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98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Retr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61" y="3561335"/>
            <a:ext cx="168156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9462532" y="5004136"/>
            <a:ext cx="320000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9535933" y="5610065"/>
            <a:ext cx="192675" cy="31776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6" y="6420115"/>
            <a:ext cx="1069954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73549" y="6429002"/>
            <a:ext cx="219375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15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61" y="3561335"/>
            <a:ext cx="168156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9462532" y="5004136"/>
            <a:ext cx="320000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9535933" y="5610065"/>
            <a:ext cx="192675" cy="31776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6" y="6420115"/>
            <a:ext cx="1069954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73549" y="6429002"/>
            <a:ext cx="219375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D946B-B6D1-64D4-C141-5186B528E862}"/>
              </a:ext>
            </a:extLst>
          </p:cNvPr>
          <p:cNvSpPr txBox="1"/>
          <p:nvPr/>
        </p:nvSpPr>
        <p:spPr>
          <a:xfrm>
            <a:off x="1353568" y="420556"/>
            <a:ext cx="6249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66"/>
                </a:solidFill>
              </a:rPr>
              <a:t>Common misconceptions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6B687-C07A-4651-934A-AE42C4E2B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77" y="170927"/>
            <a:ext cx="998399" cy="1053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8AC87D-C920-1E07-F7E2-3BAA3DD01261}"/>
              </a:ext>
            </a:extLst>
          </p:cNvPr>
          <p:cNvSpPr txBox="1"/>
          <p:nvPr/>
        </p:nvSpPr>
        <p:spPr>
          <a:xfrm>
            <a:off x="6314857" y="349591"/>
            <a:ext cx="230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Where can you find this in your KO?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96119-D47A-B7EF-381D-B2A28F78FA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9839" y="379955"/>
            <a:ext cx="939415" cy="86715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6CA8694-451D-34B8-D78E-33524E041A12}"/>
              </a:ext>
            </a:extLst>
          </p:cNvPr>
          <p:cNvSpPr/>
          <p:nvPr/>
        </p:nvSpPr>
        <p:spPr>
          <a:xfrm>
            <a:off x="6314858" y="296772"/>
            <a:ext cx="3134396" cy="1033518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260143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342834" y="-12902"/>
            <a:ext cx="566094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9392113" y="529722"/>
          <a:ext cx="49737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7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449312" y="2865412"/>
            <a:ext cx="313716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99" y="4247201"/>
            <a:ext cx="217280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61" y="3561335"/>
            <a:ext cx="168156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33" y="2166177"/>
            <a:ext cx="306974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9445347" y="1378203"/>
            <a:ext cx="33817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9450211" y="733844"/>
            <a:ext cx="323065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9462532" y="5004136"/>
            <a:ext cx="320000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9535933" y="5610065"/>
            <a:ext cx="192675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9342123" y="59865"/>
            <a:ext cx="552955" cy="489312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/>
          <p:cNvSpPr/>
          <p:nvPr/>
        </p:nvSpPr>
        <p:spPr>
          <a:xfrm>
            <a:off x="9335551" y="-6595"/>
            <a:ext cx="572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6" y="6420115"/>
            <a:ext cx="1069954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73549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1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6" y="6420115"/>
            <a:ext cx="1069954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73549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 dirty="0">
                <a:solidFill>
                  <a:schemeClr val="bg1"/>
                </a:solidFill>
              </a:rPr>
              <a:t>RETRIEVE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0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342834" y="-12902"/>
            <a:ext cx="566094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9392113" y="529722"/>
          <a:ext cx="49737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7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449312" y="2865412"/>
            <a:ext cx="313716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99" y="4247201"/>
            <a:ext cx="217280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61" y="3561335"/>
            <a:ext cx="168156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33" y="2166177"/>
            <a:ext cx="306974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9445347" y="1378203"/>
            <a:ext cx="33817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9450211" y="733844"/>
            <a:ext cx="323065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9462532" y="5004136"/>
            <a:ext cx="320000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9535933" y="5610065"/>
            <a:ext cx="192675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9342123" y="59865"/>
            <a:ext cx="552955" cy="489312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/>
          <p:cNvSpPr/>
          <p:nvPr/>
        </p:nvSpPr>
        <p:spPr>
          <a:xfrm>
            <a:off x="9335551" y="-6595"/>
            <a:ext cx="572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6" y="6420115"/>
            <a:ext cx="1069954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73549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45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6" y="6420115"/>
            <a:ext cx="1069954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73549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521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6" y="6420115"/>
            <a:ext cx="1069954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73549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CD96C-2C01-DA11-5F96-463B8F28618D}"/>
              </a:ext>
            </a:extLst>
          </p:cNvPr>
          <p:cNvSpPr txBox="1"/>
          <p:nvPr/>
        </p:nvSpPr>
        <p:spPr>
          <a:xfrm>
            <a:off x="1537660" y="369263"/>
            <a:ext cx="6249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66"/>
                </a:solidFill>
              </a:rPr>
              <a:t>On your whiteboards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BEFF6-B9CE-0759-CEDD-2877D09F3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22" y="203737"/>
            <a:ext cx="1341438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324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9342834" y="-12902"/>
            <a:ext cx="566094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9392113" y="529722"/>
          <a:ext cx="49737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7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9449312" y="2865412"/>
            <a:ext cx="313716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99" y="4247201"/>
            <a:ext cx="217280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61" y="3561335"/>
            <a:ext cx="168156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33" y="2166177"/>
            <a:ext cx="306974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9445347" y="1378203"/>
            <a:ext cx="33817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9450211" y="733844"/>
            <a:ext cx="323065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9462532" y="5004136"/>
            <a:ext cx="320000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9535933" y="5610065"/>
            <a:ext cx="192675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9342123" y="59865"/>
            <a:ext cx="552955" cy="489312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/>
          <p:cNvSpPr/>
          <p:nvPr/>
        </p:nvSpPr>
        <p:spPr>
          <a:xfrm>
            <a:off x="9335551" y="-6595"/>
            <a:ext cx="572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6" y="6420115"/>
            <a:ext cx="1069954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73549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5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6" y="6420115"/>
            <a:ext cx="1069954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73549" y="6429002"/>
            <a:ext cx="219375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16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17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0 Explanation blank - purple ">
  <p:cSld name="1.00 Explanation blank - purple 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10033"/>
            <a:ext cx="9913802" cy="1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/>
          <p:nvPr/>
        </p:nvSpPr>
        <p:spPr>
          <a:xfrm>
            <a:off x="-1" y="-3"/>
            <a:ext cx="9909900" cy="72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950"/>
          </a:p>
        </p:txBody>
      </p:sp>
      <p:sp>
        <p:nvSpPr>
          <p:cNvPr id="207" name="Google Shape;207;p20"/>
          <p:cNvSpPr txBox="1">
            <a:spLocks noGrp="1"/>
          </p:cNvSpPr>
          <p:nvPr>
            <p:ph type="body" idx="1"/>
          </p:nvPr>
        </p:nvSpPr>
        <p:spPr>
          <a:xfrm>
            <a:off x="351000" y="1012400"/>
            <a:ext cx="8924175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98979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383">
                <a:latin typeface="Lexend"/>
                <a:ea typeface="Lexend"/>
                <a:cs typeface="Lexend"/>
                <a:sym typeface="Lexend"/>
              </a:defRPr>
            </a:lvl1pPr>
            <a:lvl2pPr marL="990570" lvl="1" indent="-398979" rtl="0">
              <a:spcBef>
                <a:spcPts val="1083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2pPr>
            <a:lvl3pPr marL="1485854" lvl="2" indent="-385221" rtl="0">
              <a:spcBef>
                <a:spcPts val="1083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981139" lvl="3" indent="-398979" rtl="0">
              <a:spcBef>
                <a:spcPts val="867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4pPr>
            <a:lvl5pPr marL="2476424" lvl="4" indent="-371464" rtl="0">
              <a:spcBef>
                <a:spcPts val="867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971709" lvl="5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 sz="1950">
                <a:latin typeface="Lexend"/>
                <a:ea typeface="Lexend"/>
                <a:cs typeface="Lexend"/>
                <a:sym typeface="Lexend"/>
              </a:defRPr>
            </a:lvl6pPr>
            <a:lvl7pPr marL="3466993" lvl="6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962278" lvl="7" indent="-371464" rtl="0">
              <a:spcBef>
                <a:spcPts val="433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457563" lvl="8" indent="-371464" rtl="0">
              <a:spcBef>
                <a:spcPts val="433"/>
              </a:spcBef>
              <a:spcAft>
                <a:spcPts val="21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title"/>
          </p:nvPr>
        </p:nvSpPr>
        <p:spPr>
          <a:xfrm>
            <a:off x="351000" y="0"/>
            <a:ext cx="8542300" cy="81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1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9" name="Google Shape;2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9196" y="-750"/>
            <a:ext cx="541342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/>
          <p:nvPr/>
        </p:nvSpPr>
        <p:spPr>
          <a:xfrm>
            <a:off x="8893354" y="585014"/>
            <a:ext cx="1013025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75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75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34904971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676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6 CfU blank - purple ">
  <p:cSld name="1.06 CfU blank - purple ">
    <p:bg>
      <p:bgPr>
        <a:solidFill>
          <a:srgbClr val="F3EEFB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10034"/>
            <a:ext cx="9913802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4"/>
          <p:cNvSpPr/>
          <p:nvPr/>
        </p:nvSpPr>
        <p:spPr>
          <a:xfrm>
            <a:off x="-1" y="-3"/>
            <a:ext cx="9906325" cy="72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950"/>
          </a:p>
        </p:txBody>
      </p:sp>
      <p:sp>
        <p:nvSpPr>
          <p:cNvPr id="623" name="Google Shape;623;p44"/>
          <p:cNvSpPr txBox="1">
            <a:spLocks noGrp="1"/>
          </p:cNvSpPr>
          <p:nvPr>
            <p:ph type="body" idx="1"/>
          </p:nvPr>
        </p:nvSpPr>
        <p:spPr>
          <a:xfrm>
            <a:off x="351000" y="1012400"/>
            <a:ext cx="8924175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98979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383">
                <a:latin typeface="Lexend"/>
                <a:ea typeface="Lexend"/>
                <a:cs typeface="Lexend"/>
                <a:sym typeface="Lexend"/>
              </a:defRPr>
            </a:lvl1pPr>
            <a:lvl2pPr marL="990570" lvl="1" indent="-398979" rtl="0">
              <a:spcBef>
                <a:spcPts val="1083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2pPr>
            <a:lvl3pPr marL="1485854" lvl="2" indent="-385221" rtl="0">
              <a:spcBef>
                <a:spcPts val="1083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981139" lvl="3" indent="-398979" rtl="0">
              <a:spcBef>
                <a:spcPts val="867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4pPr>
            <a:lvl5pPr marL="2476424" lvl="4" indent="-371464" rtl="0">
              <a:spcBef>
                <a:spcPts val="867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971709" lvl="5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 sz="1950">
                <a:latin typeface="Lexend"/>
                <a:ea typeface="Lexend"/>
                <a:cs typeface="Lexend"/>
                <a:sym typeface="Lexend"/>
              </a:defRPr>
            </a:lvl6pPr>
            <a:lvl7pPr marL="3466993" lvl="6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962278" lvl="7" indent="-371464" rtl="0">
              <a:spcBef>
                <a:spcPts val="433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457563" lvl="8" indent="-371464" rtl="0">
              <a:spcBef>
                <a:spcPts val="433"/>
              </a:spcBef>
              <a:spcAft>
                <a:spcPts val="21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624" name="Google Shape;62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9300" y="-15299"/>
            <a:ext cx="541342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44"/>
          <p:cNvSpPr txBox="1"/>
          <p:nvPr/>
        </p:nvSpPr>
        <p:spPr>
          <a:xfrm>
            <a:off x="9182940" y="585001"/>
            <a:ext cx="654225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75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75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6" name="Google Shape;626;p44"/>
          <p:cNvSpPr txBox="1">
            <a:spLocks noGrp="1"/>
          </p:cNvSpPr>
          <p:nvPr>
            <p:ph type="title"/>
          </p:nvPr>
        </p:nvSpPr>
        <p:spPr>
          <a:xfrm>
            <a:off x="351000" y="0"/>
            <a:ext cx="8542300" cy="81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1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80583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0 Explanation blank - jade">
  <p:cSld name="2.00 Explanation blank - jade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1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710034"/>
            <a:ext cx="9913802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-1" y="-3"/>
            <a:ext cx="9906325" cy="72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950"/>
          </a:p>
        </p:txBody>
      </p:sp>
      <p:sp>
        <p:nvSpPr>
          <p:cNvPr id="214" name="Google Shape;214;p21"/>
          <p:cNvSpPr txBox="1">
            <a:spLocks noGrp="1"/>
          </p:cNvSpPr>
          <p:nvPr>
            <p:ph type="body" idx="1"/>
          </p:nvPr>
        </p:nvSpPr>
        <p:spPr>
          <a:xfrm>
            <a:off x="351000" y="1012400"/>
            <a:ext cx="8924175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98979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383">
                <a:latin typeface="Lexend"/>
                <a:ea typeface="Lexend"/>
                <a:cs typeface="Lexend"/>
                <a:sym typeface="Lexend"/>
              </a:defRPr>
            </a:lvl1pPr>
            <a:lvl2pPr marL="990570" lvl="1" indent="-398979" rtl="0">
              <a:spcBef>
                <a:spcPts val="1083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2pPr>
            <a:lvl3pPr marL="1485854" lvl="2" indent="-385221" rtl="0">
              <a:spcBef>
                <a:spcPts val="1083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981139" lvl="3" indent="-398979" rtl="0">
              <a:spcBef>
                <a:spcPts val="867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4pPr>
            <a:lvl5pPr marL="2476424" lvl="4" indent="-371464" rtl="0">
              <a:spcBef>
                <a:spcPts val="867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971709" lvl="5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 sz="1950">
                <a:latin typeface="Lexend"/>
                <a:ea typeface="Lexend"/>
                <a:cs typeface="Lexend"/>
                <a:sym typeface="Lexend"/>
              </a:defRPr>
            </a:lvl6pPr>
            <a:lvl7pPr marL="3466993" lvl="6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962278" lvl="7" indent="-371464" rtl="0">
              <a:spcBef>
                <a:spcPts val="433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457563" lvl="8" indent="-371464" rtl="0">
              <a:spcBef>
                <a:spcPts val="433"/>
              </a:spcBef>
              <a:spcAft>
                <a:spcPts val="21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8893354" y="585014"/>
            <a:ext cx="1013025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75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75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51000" y="0"/>
            <a:ext cx="8542300" cy="81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1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17" name="Google Shape;2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9196" y="-750"/>
            <a:ext cx="541342" cy="66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59165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6 CfU blank - jade ">
  <p:cSld name="2.06 CfU blank - jade ">
    <p:bg>
      <p:bgPr>
        <a:solidFill>
          <a:srgbClr val="E6F2F2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45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710034"/>
            <a:ext cx="9913802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45"/>
          <p:cNvSpPr/>
          <p:nvPr/>
        </p:nvSpPr>
        <p:spPr>
          <a:xfrm>
            <a:off x="-1" y="-3"/>
            <a:ext cx="9906325" cy="72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950"/>
          </a:p>
        </p:txBody>
      </p:sp>
      <p:sp>
        <p:nvSpPr>
          <p:cNvPr id="630" name="Google Shape;630;p45"/>
          <p:cNvSpPr txBox="1">
            <a:spLocks noGrp="1"/>
          </p:cNvSpPr>
          <p:nvPr>
            <p:ph type="body" idx="1"/>
          </p:nvPr>
        </p:nvSpPr>
        <p:spPr>
          <a:xfrm>
            <a:off x="351000" y="1012400"/>
            <a:ext cx="8924175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98979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383">
                <a:latin typeface="Lexend"/>
                <a:ea typeface="Lexend"/>
                <a:cs typeface="Lexend"/>
                <a:sym typeface="Lexend"/>
              </a:defRPr>
            </a:lvl1pPr>
            <a:lvl2pPr marL="990570" lvl="1" indent="-398979" rtl="0">
              <a:spcBef>
                <a:spcPts val="1083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2pPr>
            <a:lvl3pPr marL="1485854" lvl="2" indent="-385221" rtl="0">
              <a:spcBef>
                <a:spcPts val="1083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981139" lvl="3" indent="-398979" rtl="0">
              <a:spcBef>
                <a:spcPts val="867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4pPr>
            <a:lvl5pPr marL="2476424" lvl="4" indent="-371464" rtl="0">
              <a:spcBef>
                <a:spcPts val="867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971709" lvl="5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 sz="1950">
                <a:latin typeface="Lexend"/>
                <a:ea typeface="Lexend"/>
                <a:cs typeface="Lexend"/>
                <a:sym typeface="Lexend"/>
              </a:defRPr>
            </a:lvl6pPr>
            <a:lvl7pPr marL="3466993" lvl="6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962278" lvl="7" indent="-371464" rtl="0">
              <a:spcBef>
                <a:spcPts val="433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457563" lvl="8" indent="-371464" rtl="0">
              <a:spcBef>
                <a:spcPts val="433"/>
              </a:spcBef>
              <a:spcAft>
                <a:spcPts val="21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631" name="Google Shape;63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9300" y="-15299"/>
            <a:ext cx="541342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5"/>
          <p:cNvSpPr txBox="1"/>
          <p:nvPr/>
        </p:nvSpPr>
        <p:spPr>
          <a:xfrm>
            <a:off x="9182940" y="585001"/>
            <a:ext cx="654225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75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75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3" name="Google Shape;633;p45"/>
          <p:cNvSpPr txBox="1">
            <a:spLocks noGrp="1"/>
          </p:cNvSpPr>
          <p:nvPr>
            <p:ph type="title"/>
          </p:nvPr>
        </p:nvSpPr>
        <p:spPr>
          <a:xfrm>
            <a:off x="351000" y="0"/>
            <a:ext cx="8542300" cy="81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1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59055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7 Practice - jade">
  <p:cSld name="2.07 Practice - jade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49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710034"/>
            <a:ext cx="9913802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49"/>
          <p:cNvSpPr/>
          <p:nvPr/>
        </p:nvSpPr>
        <p:spPr>
          <a:xfrm>
            <a:off x="-1" y="-3"/>
            <a:ext cx="9906325" cy="72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950"/>
          </a:p>
        </p:txBody>
      </p:sp>
      <p:sp>
        <p:nvSpPr>
          <p:cNvPr id="659" name="Google Shape;659;p49"/>
          <p:cNvSpPr txBox="1">
            <a:spLocks noGrp="1"/>
          </p:cNvSpPr>
          <p:nvPr>
            <p:ph type="body" idx="1"/>
          </p:nvPr>
        </p:nvSpPr>
        <p:spPr>
          <a:xfrm>
            <a:off x="351000" y="1012400"/>
            <a:ext cx="8924175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98979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383">
                <a:latin typeface="Lexend"/>
                <a:ea typeface="Lexend"/>
                <a:cs typeface="Lexend"/>
                <a:sym typeface="Lexend"/>
              </a:defRPr>
            </a:lvl1pPr>
            <a:lvl2pPr marL="990570" lvl="1" indent="-398979" rtl="0">
              <a:spcBef>
                <a:spcPts val="1083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2pPr>
            <a:lvl3pPr marL="1485854" lvl="2" indent="-385221" rtl="0">
              <a:spcBef>
                <a:spcPts val="1083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981139" lvl="3" indent="-398979" rtl="0">
              <a:spcBef>
                <a:spcPts val="867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4pPr>
            <a:lvl5pPr marL="2476424" lvl="4" indent="-371464" rtl="0">
              <a:spcBef>
                <a:spcPts val="867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971709" lvl="5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 sz="1950">
                <a:latin typeface="Lexend"/>
                <a:ea typeface="Lexend"/>
                <a:cs typeface="Lexend"/>
                <a:sym typeface="Lexend"/>
              </a:defRPr>
            </a:lvl6pPr>
            <a:lvl7pPr marL="3466993" lvl="6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962278" lvl="7" indent="-371464" rtl="0">
              <a:spcBef>
                <a:spcPts val="433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457563" lvl="8" indent="-371464" rtl="0">
              <a:spcBef>
                <a:spcPts val="433"/>
              </a:spcBef>
              <a:spcAft>
                <a:spcPts val="21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660" name="Google Shape;660;p49"/>
          <p:cNvSpPr txBox="1"/>
          <p:nvPr/>
        </p:nvSpPr>
        <p:spPr>
          <a:xfrm>
            <a:off x="9182940" y="585001"/>
            <a:ext cx="654225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75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75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61" name="Google Shape;66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7284" y="-15299"/>
            <a:ext cx="541342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49"/>
          <p:cNvSpPr txBox="1">
            <a:spLocks noGrp="1"/>
          </p:cNvSpPr>
          <p:nvPr>
            <p:ph type="title"/>
          </p:nvPr>
        </p:nvSpPr>
        <p:spPr>
          <a:xfrm>
            <a:off x="1602575" y="52867"/>
            <a:ext cx="7426575" cy="51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49"/>
          <p:cNvSpPr txBox="1"/>
          <p:nvPr/>
        </p:nvSpPr>
        <p:spPr>
          <a:xfrm>
            <a:off x="351000" y="58433"/>
            <a:ext cx="1426425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167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167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377748695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8 Feedback - jade">
  <p:cSld name="2.08 Feedback - jade">
    <p:bg>
      <p:bgPr>
        <a:solidFill>
          <a:srgbClr val="E6F2F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53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710034"/>
            <a:ext cx="9913802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3"/>
          <p:cNvSpPr/>
          <p:nvPr/>
        </p:nvSpPr>
        <p:spPr>
          <a:xfrm>
            <a:off x="-1" y="-3"/>
            <a:ext cx="9906325" cy="72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950"/>
          </a:p>
        </p:txBody>
      </p:sp>
      <p:sp>
        <p:nvSpPr>
          <p:cNvPr id="691" name="Google Shape;691;p53"/>
          <p:cNvSpPr txBox="1">
            <a:spLocks noGrp="1"/>
          </p:cNvSpPr>
          <p:nvPr>
            <p:ph type="body" idx="1"/>
          </p:nvPr>
        </p:nvSpPr>
        <p:spPr>
          <a:xfrm>
            <a:off x="351000" y="1012400"/>
            <a:ext cx="8924175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98979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383">
                <a:latin typeface="Lexend"/>
                <a:ea typeface="Lexend"/>
                <a:cs typeface="Lexend"/>
                <a:sym typeface="Lexend"/>
              </a:defRPr>
            </a:lvl1pPr>
            <a:lvl2pPr marL="990570" lvl="1" indent="-398979" rtl="0">
              <a:spcBef>
                <a:spcPts val="1083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2pPr>
            <a:lvl3pPr marL="1485854" lvl="2" indent="-385221" rtl="0">
              <a:spcBef>
                <a:spcPts val="1083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981139" lvl="3" indent="-398979" rtl="0">
              <a:spcBef>
                <a:spcPts val="867"/>
              </a:spcBef>
              <a:spcAft>
                <a:spcPct val="0"/>
              </a:spcAft>
              <a:buSzPts val="2200"/>
              <a:buFont typeface="Lexend"/>
              <a:buChar char="–"/>
              <a:defRPr sz="2383">
                <a:latin typeface="Lexend"/>
                <a:ea typeface="Lexend"/>
                <a:cs typeface="Lexend"/>
                <a:sym typeface="Lexend"/>
              </a:defRPr>
            </a:lvl4pPr>
            <a:lvl5pPr marL="2476424" lvl="4" indent="-371464" rtl="0">
              <a:spcBef>
                <a:spcPts val="867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971709" lvl="5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 sz="1950">
                <a:latin typeface="Lexend"/>
                <a:ea typeface="Lexend"/>
                <a:cs typeface="Lexend"/>
                <a:sym typeface="Lexend"/>
              </a:defRPr>
            </a:lvl6pPr>
            <a:lvl7pPr marL="3466993" lvl="6" indent="-371464" rtl="0">
              <a:spcBef>
                <a:spcPts val="65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962278" lvl="7" indent="-371464" rtl="0">
              <a:spcBef>
                <a:spcPts val="433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457563" lvl="8" indent="-371464" rtl="0">
              <a:spcBef>
                <a:spcPts val="433"/>
              </a:spcBef>
              <a:spcAft>
                <a:spcPts val="21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692" name="Google Shape;692;p53"/>
          <p:cNvSpPr txBox="1"/>
          <p:nvPr/>
        </p:nvSpPr>
        <p:spPr>
          <a:xfrm>
            <a:off x="9182940" y="585001"/>
            <a:ext cx="654225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75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75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93" name="Google Shape;69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9300" y="-15299"/>
            <a:ext cx="541342" cy="666267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3"/>
          <p:cNvSpPr txBox="1">
            <a:spLocks noGrp="1"/>
          </p:cNvSpPr>
          <p:nvPr>
            <p:ph type="title"/>
          </p:nvPr>
        </p:nvSpPr>
        <p:spPr>
          <a:xfrm>
            <a:off x="1602575" y="52867"/>
            <a:ext cx="7426575" cy="51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9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53"/>
          <p:cNvSpPr txBox="1"/>
          <p:nvPr/>
        </p:nvSpPr>
        <p:spPr>
          <a:xfrm>
            <a:off x="351000" y="58433"/>
            <a:ext cx="1426425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167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167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15254569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42CA9-07CB-F87F-77C5-3CEBDF36A4BC}"/>
              </a:ext>
            </a:extLst>
          </p:cNvPr>
          <p:cNvSpPr/>
          <p:nvPr/>
        </p:nvSpPr>
        <p:spPr>
          <a:xfrm>
            <a:off x="0" y="6338888"/>
            <a:ext cx="9906000" cy="51911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3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30149-9C1C-3846-0A57-9408783B2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-6700" b="2638"/>
          <a:stretch>
            <a:fillRect/>
          </a:stretch>
        </p:blipFill>
        <p:spPr bwMode="auto">
          <a:xfrm>
            <a:off x="8836291" y="6419850"/>
            <a:ext cx="106971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12">
            <a:extLst>
              <a:ext uri="{FF2B5EF4-FFF2-40B4-BE49-F238E27FC236}">
                <a16:creationId xmlns:a16="http://schemas.microsoft.com/office/drawing/2014/main" id="{4DE4C324-6C7C-1587-39F6-CE0B56DF872B}"/>
              </a:ext>
            </a:extLst>
          </p:cNvPr>
          <p:cNvSpPr/>
          <p:nvPr/>
        </p:nvSpPr>
        <p:spPr>
          <a:xfrm>
            <a:off x="73953" y="6429380"/>
            <a:ext cx="2192734" cy="360363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54">
                <a:solidFill>
                  <a:schemeClr val="bg1"/>
                </a:solidFill>
              </a:rPr>
              <a:t>RETRIEVE</a:t>
            </a:r>
            <a:endParaRPr lang="en-GB" sz="831">
              <a:solidFill>
                <a:schemeClr val="bg1"/>
              </a:solidFill>
            </a:endParaRPr>
          </a:p>
        </p:txBody>
      </p:sp>
      <p:sp>
        <p:nvSpPr>
          <p:cNvPr id="5" name="Chevron 13">
            <a:extLst>
              <a:ext uri="{FF2B5EF4-FFF2-40B4-BE49-F238E27FC236}">
                <a16:creationId xmlns:a16="http://schemas.microsoft.com/office/drawing/2014/main" id="{44F3445B-B859-7BF3-60C3-5D4C1021113E}"/>
              </a:ext>
            </a:extLst>
          </p:cNvPr>
          <p:cNvSpPr/>
          <p:nvPr/>
        </p:nvSpPr>
        <p:spPr>
          <a:xfrm>
            <a:off x="2242608" y="6429380"/>
            <a:ext cx="2194454" cy="360363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54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" name="Chevron 21">
            <a:extLst>
              <a:ext uri="{FF2B5EF4-FFF2-40B4-BE49-F238E27FC236}">
                <a16:creationId xmlns:a16="http://schemas.microsoft.com/office/drawing/2014/main" id="{9B9AADE5-CBEC-A20C-AF21-AED1EA6007CD}"/>
              </a:ext>
            </a:extLst>
          </p:cNvPr>
          <p:cNvSpPr/>
          <p:nvPr/>
        </p:nvSpPr>
        <p:spPr>
          <a:xfrm>
            <a:off x="4397509" y="6429380"/>
            <a:ext cx="2192734" cy="360363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54">
                <a:solidFill>
                  <a:schemeClr val="bg1"/>
                </a:solidFill>
              </a:rPr>
              <a:t>PRACTISE</a:t>
            </a:r>
            <a:endParaRPr lang="en-GB" sz="831">
              <a:solidFill>
                <a:schemeClr val="bg1"/>
              </a:solidFill>
            </a:endParaRPr>
          </a:p>
        </p:txBody>
      </p:sp>
      <p:sp>
        <p:nvSpPr>
          <p:cNvPr id="7" name="Chevron 22">
            <a:extLst>
              <a:ext uri="{FF2B5EF4-FFF2-40B4-BE49-F238E27FC236}">
                <a16:creationId xmlns:a16="http://schemas.microsoft.com/office/drawing/2014/main" id="{C2E8C78C-06CC-B385-521F-8ECE0D83273F}"/>
              </a:ext>
            </a:extLst>
          </p:cNvPr>
          <p:cNvSpPr/>
          <p:nvPr/>
        </p:nvSpPr>
        <p:spPr>
          <a:xfrm>
            <a:off x="6555846" y="6429380"/>
            <a:ext cx="2194454" cy="360363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54">
                <a:solidFill>
                  <a:schemeClr val="bg1"/>
                </a:solidFill>
              </a:rPr>
              <a:t>SECURE</a:t>
            </a:r>
            <a:endParaRPr lang="en-GB" sz="831">
              <a:solidFill>
                <a:schemeClr val="bg1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039" y="304521"/>
            <a:ext cx="944674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9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33464" y="1377950"/>
            <a:ext cx="944673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2736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8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9"/>
            <a:ext cx="553772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0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2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38" y="5800491"/>
            <a:ext cx="881343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39" y="5800491"/>
            <a:ext cx="881343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9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37" y="5800491"/>
            <a:ext cx="881343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5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36" y="5800491"/>
            <a:ext cx="881343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2/14/2025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8853438" y="5800491"/>
            <a:ext cx="881343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4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3E145-BE11-AA43-97EA-8F5EB2AF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61848-0836-02B4-C216-764073C06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C186A-F195-2552-B66E-FCDD416FD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474E-5972-4D71-B36C-78258EB35BE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9A378-0574-2242-5A02-6CA03B28C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7E9EE-A489-EE7E-D15C-CF40B2842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81B8-E865-4BF4-A654-9634B8C0A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4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5.png"/><Relationship Id="rId7" Type="http://schemas.openxmlformats.org/officeDocument/2006/relationships/image" Target="../media/image7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8.jpg"/><Relationship Id="rId5" Type="http://schemas.openxmlformats.org/officeDocument/2006/relationships/image" Target="../media/image50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6"/>
          <p:cNvSpPr txBox="1">
            <a:spLocks noGrp="1"/>
          </p:cNvSpPr>
          <p:nvPr>
            <p:ph type="subTitle" idx="4294967295"/>
          </p:nvPr>
        </p:nvSpPr>
        <p:spPr>
          <a:xfrm>
            <a:off x="256902" y="1674617"/>
            <a:ext cx="9204325" cy="8604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800" dirty="0"/>
              <a:t>When listing </a:t>
            </a:r>
            <a:r>
              <a:rPr lang="en-GB" sz="2800" b="1" dirty="0"/>
              <a:t>systematically</a:t>
            </a:r>
            <a:r>
              <a:rPr lang="en-GB" sz="2800" dirty="0"/>
              <a:t>, the outcomes are listed in such a way that all outcomes are recorded. </a:t>
            </a:r>
            <a:endParaRPr sz="2800" dirty="0"/>
          </a:p>
        </p:txBody>
      </p:sp>
      <p:sp>
        <p:nvSpPr>
          <p:cNvPr id="5" name="Google Shape;771;p66">
            <a:extLst>
              <a:ext uri="{FF2B5EF4-FFF2-40B4-BE49-F238E27FC236}">
                <a16:creationId xmlns:a16="http://schemas.microsoft.com/office/drawing/2014/main" id="{195DB6A9-C01C-FE62-5EF0-AEC4302359DC}"/>
              </a:ext>
            </a:extLst>
          </p:cNvPr>
          <p:cNvSpPr txBox="1">
            <a:spLocks/>
          </p:cNvSpPr>
          <p:nvPr/>
        </p:nvSpPr>
        <p:spPr>
          <a:xfrm>
            <a:off x="350836" y="258128"/>
            <a:ext cx="9204325" cy="8604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83"/>
              </a:spcAft>
              <a:buFont typeface="Arial" panose="020B0604020202020204" pitchFamily="34" charset="0"/>
              <a:buNone/>
            </a:pPr>
            <a:r>
              <a:rPr lang="en-GB" sz="3200" dirty="0"/>
              <a:t>Systematic Listing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72"/>
          <p:cNvSpPr txBox="1">
            <a:spLocks noGrp="1"/>
          </p:cNvSpPr>
          <p:nvPr>
            <p:ph type="body" idx="4294967295"/>
          </p:nvPr>
        </p:nvSpPr>
        <p:spPr>
          <a:xfrm>
            <a:off x="1597044" y="3099856"/>
            <a:ext cx="2117725" cy="6000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 dirty="0"/>
              <a:t>So this spinner is different in terms of its outcomes?</a:t>
            </a:r>
            <a:endParaRPr sz="1950" dirty="0"/>
          </a:p>
        </p:txBody>
      </p:sp>
      <p:sp>
        <p:nvSpPr>
          <p:cNvPr id="900" name="Google Shape;900;p72"/>
          <p:cNvSpPr txBox="1">
            <a:spLocks noGrp="1"/>
          </p:cNvSpPr>
          <p:nvPr>
            <p:ph type="body" idx="4294967295"/>
          </p:nvPr>
        </p:nvSpPr>
        <p:spPr>
          <a:xfrm>
            <a:off x="4443342" y="3394487"/>
            <a:ext cx="2640012" cy="60166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 dirty="0"/>
              <a:t>Yes, there will be more possible outcomes in the sample space too.</a:t>
            </a:r>
            <a:endParaRPr sz="1950" dirty="0"/>
          </a:p>
        </p:txBody>
      </p:sp>
      <p:sp>
        <p:nvSpPr>
          <p:cNvPr id="901" name="Google Shape;901;p72"/>
          <p:cNvSpPr txBox="1">
            <a:spLocks noGrp="1"/>
          </p:cNvSpPr>
          <p:nvPr>
            <p:ph type="body" idx="4294967295"/>
          </p:nvPr>
        </p:nvSpPr>
        <p:spPr>
          <a:xfrm>
            <a:off x="690130" y="1185291"/>
            <a:ext cx="4749800" cy="3397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400" dirty="0"/>
              <a:t>Let win be W, lose be L and draw be D.</a:t>
            </a:r>
            <a:endParaRPr sz="2400" dirty="0"/>
          </a:p>
        </p:txBody>
      </p:sp>
      <p:sp>
        <p:nvSpPr>
          <p:cNvPr id="902" name="Google Shape;902;p72"/>
          <p:cNvSpPr txBox="1">
            <a:spLocks noGrp="1"/>
          </p:cNvSpPr>
          <p:nvPr>
            <p:ph type="body" idx="4294967295"/>
          </p:nvPr>
        </p:nvSpPr>
        <p:spPr>
          <a:xfrm>
            <a:off x="703056" y="1642093"/>
            <a:ext cx="6896100" cy="3397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400" dirty="0"/>
              <a:t>Possible outcomes are </a:t>
            </a:r>
            <a:br>
              <a:rPr lang="en-GB" sz="2400" dirty="0"/>
            </a:br>
            <a:r>
              <a:rPr lang="en-GB" sz="2400" dirty="0"/>
              <a:t>{WW, LL, DD, WD, LW, DL, WL, DW, LD}. </a:t>
            </a:r>
            <a:endParaRPr sz="2400" dirty="0"/>
          </a:p>
        </p:txBody>
      </p:sp>
      <p:pic>
        <p:nvPicPr>
          <p:cNvPr id="893" name="Google Shape;89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46" y="4143573"/>
            <a:ext cx="675292" cy="1275109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72"/>
          <p:cNvSpPr txBox="1"/>
          <p:nvPr/>
        </p:nvSpPr>
        <p:spPr>
          <a:xfrm>
            <a:off x="703056" y="5418664"/>
            <a:ext cx="959075" cy="3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50">
                <a:latin typeface="Lexend"/>
                <a:ea typeface="Lexend"/>
                <a:cs typeface="Lexend"/>
                <a:sym typeface="Lexend"/>
              </a:rPr>
              <a:t>Aisha </a:t>
            </a: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95" name="Google Shape;895;p72"/>
          <p:cNvPicPr preferRelativeResize="0"/>
          <p:nvPr/>
        </p:nvPicPr>
        <p:blipFill>
          <a:blip r:embed="rId4">
            <a:alphaModFix/>
          </a:blip>
          <a:srcRect r="57905" b="43690"/>
          <a:stretch>
            <a:fillRect/>
          </a:stretch>
        </p:blipFill>
        <p:spPr>
          <a:xfrm flipH="1">
            <a:off x="1352839" y="2982938"/>
            <a:ext cx="2451693" cy="147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72"/>
          <p:cNvPicPr preferRelativeResize="0"/>
          <p:nvPr/>
        </p:nvPicPr>
        <p:blipFill>
          <a:blip r:embed="rId4">
            <a:alphaModFix/>
          </a:blip>
          <a:srcRect r="57905" b="43690"/>
          <a:stretch>
            <a:fillRect/>
          </a:stretch>
        </p:blipFill>
        <p:spPr>
          <a:xfrm>
            <a:off x="4303281" y="3184844"/>
            <a:ext cx="2896482" cy="172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70485" y="4343742"/>
            <a:ext cx="875063" cy="11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72"/>
          <p:cNvSpPr txBox="1"/>
          <p:nvPr/>
        </p:nvSpPr>
        <p:spPr>
          <a:xfrm>
            <a:off x="7042588" y="5462390"/>
            <a:ext cx="959075" cy="3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50">
                <a:latin typeface="Lexend"/>
                <a:ea typeface="Lexend"/>
                <a:cs typeface="Lexend"/>
                <a:sym typeface="Lexend"/>
              </a:rPr>
              <a:t>Laura</a:t>
            </a: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28E5C-2FE1-EDEF-CC94-1B6D7669A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138" y="1493852"/>
            <a:ext cx="2709862" cy="2502298"/>
          </a:xfrm>
          <a:prstGeom prst="rect">
            <a:avLst/>
          </a:prstGeom>
        </p:spPr>
      </p:pic>
      <p:sp>
        <p:nvSpPr>
          <p:cNvPr id="4" name="Google Shape;806;p70">
            <a:extLst>
              <a:ext uri="{FF2B5EF4-FFF2-40B4-BE49-F238E27FC236}">
                <a16:creationId xmlns:a16="http://schemas.microsoft.com/office/drawing/2014/main" id="{8FB739F6-C596-5C9F-7F0E-FC91862EB624}"/>
              </a:ext>
            </a:extLst>
          </p:cNvPr>
          <p:cNvSpPr txBox="1">
            <a:spLocks/>
          </p:cNvSpPr>
          <p:nvPr/>
        </p:nvSpPr>
        <p:spPr>
          <a:xfrm>
            <a:off x="287337" y="595408"/>
            <a:ext cx="8924925" cy="97948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If we were to spin this spinner twice, what are the possible outcomes?</a:t>
            </a:r>
          </a:p>
          <a:p>
            <a:pPr marL="0" indent="0">
              <a:spcBef>
                <a:spcPts val="1083"/>
              </a:spcBef>
              <a:spcAft>
                <a:spcPts val="1083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5EB62D-0967-E011-903B-5496C67305B8}"/>
              </a:ext>
            </a:extLst>
          </p:cNvPr>
          <p:cNvSpPr/>
          <p:nvPr/>
        </p:nvSpPr>
        <p:spPr>
          <a:xfrm>
            <a:off x="68952" y="108752"/>
            <a:ext cx="2096078" cy="433254"/>
          </a:xfrm>
          <a:prstGeom prst="rect">
            <a:avLst/>
          </a:prstGeom>
          <a:solidFill>
            <a:schemeClr val="bg1"/>
          </a:solidFill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WHITEBOARDS: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71"/>
          <p:cNvSpPr txBox="1">
            <a:spLocks noGrp="1"/>
          </p:cNvSpPr>
          <p:nvPr>
            <p:ph type="body" idx="4294967295"/>
          </p:nvPr>
        </p:nvSpPr>
        <p:spPr>
          <a:xfrm>
            <a:off x="399858" y="560074"/>
            <a:ext cx="9204325" cy="164493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800" dirty="0"/>
              <a:t>When spun twice, which of the following spinners do not have a sample space of: </a:t>
            </a:r>
          </a:p>
          <a:p>
            <a:pPr marL="0" indent="0">
              <a:spcAft>
                <a:spcPts val="1083"/>
              </a:spcAft>
              <a:buNone/>
            </a:pPr>
            <a:r>
              <a:rPr lang="en-GB" sz="2800" dirty="0"/>
              <a:t>	     </a:t>
            </a:r>
            <a:r>
              <a:rPr lang="en-GB" sz="3200" dirty="0"/>
              <a:t>{win/win,  lose/lose,  win/lose,  lose/win}?</a:t>
            </a:r>
            <a:endParaRPr sz="2800" dirty="0"/>
          </a:p>
        </p:txBody>
      </p:sp>
      <p:sp>
        <p:nvSpPr>
          <p:cNvPr id="873" name="Google Shape;873;p71"/>
          <p:cNvSpPr txBox="1">
            <a:spLocks noGrp="1"/>
          </p:cNvSpPr>
          <p:nvPr>
            <p:ph type="body" idx="4294967295"/>
          </p:nvPr>
        </p:nvSpPr>
        <p:spPr>
          <a:xfrm>
            <a:off x="3235325" y="2398713"/>
            <a:ext cx="6670675" cy="4159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167">
                <a:latin typeface="Kalam"/>
                <a:ea typeface="Kalam"/>
                <a:cs typeface="Kalam"/>
                <a:sym typeface="Kalam"/>
              </a:rPr>
              <a:t>Each spin has three possible outcomes rather than two.</a:t>
            </a:r>
            <a:endParaRPr sz="2167"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830" name="Google Shape;830;p71"/>
          <p:cNvGrpSpPr/>
          <p:nvPr/>
        </p:nvGrpSpPr>
        <p:grpSpPr>
          <a:xfrm>
            <a:off x="906425" y="2933104"/>
            <a:ext cx="1837225" cy="1837225"/>
            <a:chOff x="1104825" y="2113950"/>
            <a:chExt cx="1695900" cy="1695900"/>
          </a:xfrm>
        </p:grpSpPr>
        <p:sp>
          <p:nvSpPr>
            <p:cNvPr id="831" name="Google Shape;831;p71"/>
            <p:cNvSpPr/>
            <p:nvPr/>
          </p:nvSpPr>
          <p:spPr>
            <a:xfrm>
              <a:off x="1104825" y="2113950"/>
              <a:ext cx="1695900" cy="16959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32" name="Google Shape;832;p71"/>
            <p:cNvSpPr/>
            <p:nvPr/>
          </p:nvSpPr>
          <p:spPr>
            <a:xfrm rot="7199661">
              <a:off x="1119634" y="2128828"/>
              <a:ext cx="1666484" cy="1666484"/>
            </a:xfrm>
            <a:prstGeom prst="pie">
              <a:avLst>
                <a:gd name="adj1" fmla="val 9034165"/>
                <a:gd name="adj2" fmla="val 16225322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33" name="Google Shape;833;p71"/>
            <p:cNvSpPr/>
            <p:nvPr/>
          </p:nvSpPr>
          <p:spPr>
            <a:xfrm rot="-7211867">
              <a:off x="1119702" y="2128888"/>
              <a:ext cx="1666446" cy="1666446"/>
            </a:xfrm>
            <a:prstGeom prst="pie">
              <a:avLst>
                <a:gd name="adj1" fmla="val 9034165"/>
                <a:gd name="adj2" fmla="val 16225322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34" name="Google Shape;834;p71"/>
            <p:cNvSpPr/>
            <p:nvPr/>
          </p:nvSpPr>
          <p:spPr>
            <a:xfrm>
              <a:off x="1119702" y="2128888"/>
              <a:ext cx="1666500" cy="1666500"/>
            </a:xfrm>
            <a:prstGeom prst="pie">
              <a:avLst>
                <a:gd name="adj1" fmla="val 9034165"/>
                <a:gd name="adj2" fmla="val 16225322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35" name="Google Shape;835;p71"/>
            <p:cNvSpPr txBox="1"/>
            <p:nvPr/>
          </p:nvSpPr>
          <p:spPr>
            <a:xfrm>
              <a:off x="2061951" y="252263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win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836" name="Google Shape;836;p71"/>
            <p:cNvSpPr txBox="1"/>
            <p:nvPr/>
          </p:nvSpPr>
          <p:spPr>
            <a:xfrm>
              <a:off x="1680951" y="313223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lose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837" name="Google Shape;837;p71"/>
            <p:cNvSpPr txBox="1"/>
            <p:nvPr/>
          </p:nvSpPr>
          <p:spPr>
            <a:xfrm>
              <a:off x="1223751" y="252263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win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grpSp>
          <p:nvGrpSpPr>
            <p:cNvPr id="838" name="Google Shape;838;p71"/>
            <p:cNvGrpSpPr/>
            <p:nvPr/>
          </p:nvGrpSpPr>
          <p:grpSpPr>
            <a:xfrm>
              <a:off x="1904134" y="2198706"/>
              <a:ext cx="93900" cy="816939"/>
              <a:chOff x="996050" y="213293"/>
              <a:chExt cx="93900" cy="909732"/>
            </a:xfrm>
          </p:grpSpPr>
          <p:cxnSp>
            <p:nvCxnSpPr>
              <p:cNvPr id="839" name="Google Shape;839;p71"/>
              <p:cNvCxnSpPr/>
              <p:nvPr/>
            </p:nvCxnSpPr>
            <p:spPr>
              <a:xfrm rot="10800000" flipH="1">
                <a:off x="1046672" y="213293"/>
                <a:ext cx="0" cy="851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40" name="Google Shape;840;p71"/>
              <p:cNvSpPr/>
              <p:nvPr/>
            </p:nvSpPr>
            <p:spPr>
              <a:xfrm>
                <a:off x="996050" y="1029125"/>
                <a:ext cx="93900" cy="93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sz="1950"/>
              </a:p>
            </p:txBody>
          </p:sp>
        </p:grpSp>
      </p:grpSp>
      <p:grpSp>
        <p:nvGrpSpPr>
          <p:cNvPr id="841" name="Google Shape;841;p71"/>
          <p:cNvGrpSpPr/>
          <p:nvPr/>
        </p:nvGrpSpPr>
        <p:grpSpPr>
          <a:xfrm>
            <a:off x="4034388" y="2933321"/>
            <a:ext cx="1837225" cy="1837225"/>
            <a:chOff x="3940725" y="2114200"/>
            <a:chExt cx="1695900" cy="1695900"/>
          </a:xfrm>
        </p:grpSpPr>
        <p:sp>
          <p:nvSpPr>
            <p:cNvPr id="842" name="Google Shape;842;p71"/>
            <p:cNvSpPr/>
            <p:nvPr/>
          </p:nvSpPr>
          <p:spPr>
            <a:xfrm>
              <a:off x="3940725" y="2114200"/>
              <a:ext cx="1695900" cy="16959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43" name="Google Shape;843;p71"/>
            <p:cNvSpPr/>
            <p:nvPr/>
          </p:nvSpPr>
          <p:spPr>
            <a:xfrm flipH="1">
              <a:off x="3955414" y="2128961"/>
              <a:ext cx="1666500" cy="1666500"/>
            </a:xfrm>
            <a:prstGeom prst="pie">
              <a:avLst>
                <a:gd name="adj1" fmla="val 5387953"/>
                <a:gd name="adj2" fmla="val 10824216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44" name="Google Shape;844;p71"/>
            <p:cNvSpPr/>
            <p:nvPr/>
          </p:nvSpPr>
          <p:spPr>
            <a:xfrm>
              <a:off x="3955486" y="2128961"/>
              <a:ext cx="1666500" cy="1666500"/>
            </a:xfrm>
            <a:prstGeom prst="pie">
              <a:avLst>
                <a:gd name="adj1" fmla="val 5387953"/>
                <a:gd name="adj2" fmla="val 10858220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45" name="Google Shape;845;p71"/>
            <p:cNvSpPr txBox="1"/>
            <p:nvPr/>
          </p:nvSpPr>
          <p:spPr>
            <a:xfrm>
              <a:off x="4167100" y="3056282"/>
              <a:ext cx="5715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win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846" name="Google Shape;846;p71"/>
            <p:cNvSpPr/>
            <p:nvPr/>
          </p:nvSpPr>
          <p:spPr>
            <a:xfrm>
              <a:off x="3955486" y="2128961"/>
              <a:ext cx="1666500" cy="1666500"/>
            </a:xfrm>
            <a:prstGeom prst="pie">
              <a:avLst>
                <a:gd name="adj1" fmla="val 10799941"/>
                <a:gd name="adj2" fmla="val 16225322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47" name="Google Shape;847;p71"/>
            <p:cNvSpPr txBox="1"/>
            <p:nvPr/>
          </p:nvSpPr>
          <p:spPr>
            <a:xfrm>
              <a:off x="4167100" y="2370482"/>
              <a:ext cx="5715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win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848" name="Google Shape;848;p71"/>
            <p:cNvSpPr/>
            <p:nvPr/>
          </p:nvSpPr>
          <p:spPr>
            <a:xfrm flipH="1">
              <a:off x="3955414" y="2128961"/>
              <a:ext cx="1666500" cy="1666500"/>
            </a:xfrm>
            <a:prstGeom prst="pie">
              <a:avLst>
                <a:gd name="adj1" fmla="val 10825856"/>
                <a:gd name="adj2" fmla="val 16200000"/>
              </a:avLst>
            </a:prstGeom>
            <a:solidFill>
              <a:schemeClr val="accent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49" name="Google Shape;849;p71"/>
            <p:cNvSpPr txBox="1"/>
            <p:nvPr/>
          </p:nvSpPr>
          <p:spPr>
            <a:xfrm>
              <a:off x="4833925" y="2370475"/>
              <a:ext cx="6939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draw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850" name="Google Shape;850;p71"/>
            <p:cNvSpPr txBox="1"/>
            <p:nvPr/>
          </p:nvSpPr>
          <p:spPr>
            <a:xfrm>
              <a:off x="4897851" y="305628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lose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grpSp>
          <p:nvGrpSpPr>
            <p:cNvPr id="851" name="Google Shape;851;p71"/>
            <p:cNvGrpSpPr/>
            <p:nvPr/>
          </p:nvGrpSpPr>
          <p:grpSpPr>
            <a:xfrm>
              <a:off x="4740034" y="2179713"/>
              <a:ext cx="93900" cy="816939"/>
              <a:chOff x="996050" y="213293"/>
              <a:chExt cx="93900" cy="909732"/>
            </a:xfrm>
          </p:grpSpPr>
          <p:cxnSp>
            <p:nvCxnSpPr>
              <p:cNvPr id="852" name="Google Shape;852;p71"/>
              <p:cNvCxnSpPr/>
              <p:nvPr/>
            </p:nvCxnSpPr>
            <p:spPr>
              <a:xfrm rot="10800000" flipH="1">
                <a:off x="1046672" y="213293"/>
                <a:ext cx="0" cy="851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53" name="Google Shape;853;p71"/>
              <p:cNvSpPr/>
              <p:nvPr/>
            </p:nvSpPr>
            <p:spPr>
              <a:xfrm>
                <a:off x="996050" y="1029125"/>
                <a:ext cx="93900" cy="93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sz="1950"/>
              </a:p>
            </p:txBody>
          </p:sp>
        </p:grpSp>
      </p:grpSp>
      <p:grpSp>
        <p:nvGrpSpPr>
          <p:cNvPr id="854" name="Google Shape;854;p71"/>
          <p:cNvGrpSpPr/>
          <p:nvPr/>
        </p:nvGrpSpPr>
        <p:grpSpPr>
          <a:xfrm>
            <a:off x="7162188" y="2933321"/>
            <a:ext cx="1837225" cy="1837225"/>
            <a:chOff x="6691250" y="2114250"/>
            <a:chExt cx="1695900" cy="1695900"/>
          </a:xfrm>
        </p:grpSpPr>
        <p:sp>
          <p:nvSpPr>
            <p:cNvPr id="855" name="Google Shape;855;p71"/>
            <p:cNvSpPr/>
            <p:nvPr/>
          </p:nvSpPr>
          <p:spPr>
            <a:xfrm>
              <a:off x="6691250" y="2114250"/>
              <a:ext cx="1695900" cy="1695900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56" name="Google Shape;856;p71"/>
            <p:cNvSpPr/>
            <p:nvPr/>
          </p:nvSpPr>
          <p:spPr>
            <a:xfrm flipH="1">
              <a:off x="6705939" y="2129011"/>
              <a:ext cx="1666500" cy="1666500"/>
            </a:xfrm>
            <a:prstGeom prst="pie">
              <a:avLst>
                <a:gd name="adj1" fmla="val 5387953"/>
                <a:gd name="adj2" fmla="val 17083187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57" name="Google Shape;857;p71"/>
            <p:cNvSpPr/>
            <p:nvPr/>
          </p:nvSpPr>
          <p:spPr>
            <a:xfrm>
              <a:off x="6706011" y="2129011"/>
              <a:ext cx="1666500" cy="1666500"/>
            </a:xfrm>
            <a:prstGeom prst="pie">
              <a:avLst>
                <a:gd name="adj1" fmla="val 5387953"/>
                <a:gd name="adj2" fmla="val 17620739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858" name="Google Shape;858;p71"/>
            <p:cNvSpPr txBox="1"/>
            <p:nvPr/>
          </p:nvSpPr>
          <p:spPr>
            <a:xfrm>
              <a:off x="6841425" y="2751532"/>
              <a:ext cx="5715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win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859" name="Google Shape;859;p71"/>
            <p:cNvSpPr txBox="1"/>
            <p:nvPr/>
          </p:nvSpPr>
          <p:spPr>
            <a:xfrm>
              <a:off x="7648376" y="275153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lose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grpSp>
          <p:nvGrpSpPr>
            <p:cNvPr id="860" name="Google Shape;860;p71"/>
            <p:cNvGrpSpPr/>
            <p:nvPr/>
          </p:nvGrpSpPr>
          <p:grpSpPr>
            <a:xfrm>
              <a:off x="7490559" y="2170142"/>
              <a:ext cx="93900" cy="816939"/>
              <a:chOff x="996050" y="213293"/>
              <a:chExt cx="93900" cy="909732"/>
            </a:xfrm>
          </p:grpSpPr>
          <p:cxnSp>
            <p:nvCxnSpPr>
              <p:cNvPr id="861" name="Google Shape;861;p71"/>
              <p:cNvCxnSpPr/>
              <p:nvPr/>
            </p:nvCxnSpPr>
            <p:spPr>
              <a:xfrm rot="10800000" flipH="1">
                <a:off x="1046672" y="213293"/>
                <a:ext cx="0" cy="851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62" name="Google Shape;862;p71"/>
              <p:cNvSpPr/>
              <p:nvPr/>
            </p:nvSpPr>
            <p:spPr>
              <a:xfrm>
                <a:off x="996050" y="1029125"/>
                <a:ext cx="93900" cy="93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sz="1950"/>
              </a:p>
            </p:txBody>
          </p:sp>
        </p:grpSp>
      </p:grpSp>
      <p:grpSp>
        <p:nvGrpSpPr>
          <p:cNvPr id="863" name="Google Shape;863;p71"/>
          <p:cNvGrpSpPr/>
          <p:nvPr/>
        </p:nvGrpSpPr>
        <p:grpSpPr>
          <a:xfrm>
            <a:off x="1577540" y="5075288"/>
            <a:ext cx="495300" cy="495300"/>
            <a:chOff x="1020916" y="1442088"/>
            <a:chExt cx="457200" cy="457200"/>
          </a:xfrm>
        </p:grpSpPr>
        <p:pic>
          <p:nvPicPr>
            <p:cNvPr id="864" name="Google Shape;864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5" name="Google Shape;865;p7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95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95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866" name="Google Shape;866;p71"/>
          <p:cNvGrpSpPr/>
          <p:nvPr/>
        </p:nvGrpSpPr>
        <p:grpSpPr>
          <a:xfrm>
            <a:off x="4705340" y="5075288"/>
            <a:ext cx="495300" cy="495300"/>
            <a:chOff x="1020916" y="1442088"/>
            <a:chExt cx="457200" cy="457200"/>
          </a:xfrm>
        </p:grpSpPr>
        <p:pic>
          <p:nvPicPr>
            <p:cNvPr id="867" name="Google Shape;867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8" name="Google Shape;868;p7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95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95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869" name="Google Shape;869;p71"/>
          <p:cNvGrpSpPr/>
          <p:nvPr/>
        </p:nvGrpSpPr>
        <p:grpSpPr>
          <a:xfrm>
            <a:off x="7833140" y="5075288"/>
            <a:ext cx="495300" cy="495300"/>
            <a:chOff x="1020916" y="1442088"/>
            <a:chExt cx="457200" cy="457200"/>
          </a:xfrm>
        </p:grpSpPr>
        <p:pic>
          <p:nvPicPr>
            <p:cNvPr id="870" name="Google Shape;870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1" name="Google Shape;871;p7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95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95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872" name="Google Shape;872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867" y="5095925"/>
            <a:ext cx="429000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BE7411-DB34-431A-4B5A-457C75A8CABF}"/>
              </a:ext>
            </a:extLst>
          </p:cNvPr>
          <p:cNvSpPr/>
          <p:nvPr/>
        </p:nvSpPr>
        <p:spPr>
          <a:xfrm>
            <a:off x="68952" y="117065"/>
            <a:ext cx="2096078" cy="433254"/>
          </a:xfrm>
          <a:prstGeom prst="rect">
            <a:avLst/>
          </a:prstGeom>
          <a:solidFill>
            <a:schemeClr val="bg1"/>
          </a:solidFill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WHITEBOARDS: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75"/>
          <p:cNvSpPr txBox="1">
            <a:spLocks noGrp="1"/>
          </p:cNvSpPr>
          <p:nvPr>
            <p:ph type="body" idx="4294967295"/>
          </p:nvPr>
        </p:nvSpPr>
        <p:spPr>
          <a:xfrm>
            <a:off x="1887162" y="855354"/>
            <a:ext cx="8924925" cy="7016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400" dirty="0"/>
              <a:t>Spinner A and Spinner B are both spun:</a:t>
            </a:r>
            <a:endParaRPr sz="2400" dirty="0"/>
          </a:p>
        </p:txBody>
      </p:sp>
      <p:sp>
        <p:nvSpPr>
          <p:cNvPr id="1027" name="Google Shape;1027;p75"/>
          <p:cNvSpPr txBox="1">
            <a:spLocks noGrp="1"/>
          </p:cNvSpPr>
          <p:nvPr>
            <p:ph type="body" idx="4294967295"/>
          </p:nvPr>
        </p:nvSpPr>
        <p:spPr>
          <a:xfrm>
            <a:off x="1135412" y="4059800"/>
            <a:ext cx="7240588" cy="49688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800" dirty="0"/>
              <a:t>List all the possible outcomes:</a:t>
            </a:r>
            <a:endParaRPr sz="2800" dirty="0"/>
          </a:p>
        </p:txBody>
      </p:sp>
      <p:sp>
        <p:nvSpPr>
          <p:cNvPr id="1028" name="Google Shape;1028;p75"/>
          <p:cNvSpPr txBox="1">
            <a:spLocks noGrp="1"/>
          </p:cNvSpPr>
          <p:nvPr>
            <p:ph type="body" idx="4294967295"/>
          </p:nvPr>
        </p:nvSpPr>
        <p:spPr>
          <a:xfrm>
            <a:off x="2829780" y="1722984"/>
            <a:ext cx="1209675" cy="3619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 dirty="0"/>
              <a:t>spinner A</a:t>
            </a:r>
            <a:endParaRPr sz="1950" dirty="0"/>
          </a:p>
        </p:txBody>
      </p:sp>
      <p:sp>
        <p:nvSpPr>
          <p:cNvPr id="1029" name="Google Shape;1029;p75"/>
          <p:cNvSpPr txBox="1">
            <a:spLocks noGrp="1"/>
          </p:cNvSpPr>
          <p:nvPr>
            <p:ph type="body" idx="4294967295"/>
          </p:nvPr>
        </p:nvSpPr>
        <p:spPr>
          <a:xfrm>
            <a:off x="5264554" y="1789437"/>
            <a:ext cx="1209675" cy="3619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 dirty="0"/>
              <a:t>spinner B</a:t>
            </a:r>
            <a:endParaRPr sz="1950" dirty="0"/>
          </a:p>
        </p:txBody>
      </p:sp>
      <p:sp>
        <p:nvSpPr>
          <p:cNvPr id="1031" name="Google Shape;1031;p75"/>
          <p:cNvSpPr txBox="1">
            <a:spLocks noGrp="1"/>
          </p:cNvSpPr>
          <p:nvPr>
            <p:ph type="body" idx="4294967295"/>
          </p:nvPr>
        </p:nvSpPr>
        <p:spPr>
          <a:xfrm>
            <a:off x="1332706" y="4965370"/>
            <a:ext cx="7240588" cy="36353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3600" dirty="0">
                <a:latin typeface="Kalam"/>
                <a:ea typeface="Kalam"/>
                <a:cs typeface="Kalam"/>
                <a:sym typeface="Kalam"/>
              </a:rPr>
              <a:t>BA, BB, BC, BD, AA, AB, AC, AD</a:t>
            </a:r>
            <a:endParaRPr sz="3600" dirty="0"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005" name="Google Shape;1005;p75"/>
          <p:cNvGrpSpPr/>
          <p:nvPr/>
        </p:nvGrpSpPr>
        <p:grpSpPr>
          <a:xfrm>
            <a:off x="2653414" y="2215069"/>
            <a:ext cx="1386041" cy="1351279"/>
            <a:chOff x="996100" y="1992675"/>
            <a:chExt cx="1739526" cy="1695900"/>
          </a:xfrm>
        </p:grpSpPr>
        <p:sp>
          <p:nvSpPr>
            <p:cNvPr id="1006" name="Google Shape;1006;p75"/>
            <p:cNvSpPr/>
            <p:nvPr/>
          </p:nvSpPr>
          <p:spPr>
            <a:xfrm>
              <a:off x="996100" y="1992675"/>
              <a:ext cx="1695900" cy="1695900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007" name="Google Shape;1007;p75"/>
            <p:cNvSpPr/>
            <p:nvPr/>
          </p:nvSpPr>
          <p:spPr>
            <a:xfrm flipH="1">
              <a:off x="1010789" y="2007436"/>
              <a:ext cx="1666500" cy="1666500"/>
            </a:xfrm>
            <a:prstGeom prst="pie">
              <a:avLst>
                <a:gd name="adj1" fmla="val 5387953"/>
                <a:gd name="adj2" fmla="val 16200000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008" name="Google Shape;1008;p75"/>
            <p:cNvSpPr/>
            <p:nvPr/>
          </p:nvSpPr>
          <p:spPr>
            <a:xfrm>
              <a:off x="1010861" y="2007436"/>
              <a:ext cx="1666500" cy="1666500"/>
            </a:xfrm>
            <a:prstGeom prst="pie">
              <a:avLst>
                <a:gd name="adj1" fmla="val 5387953"/>
                <a:gd name="adj2" fmla="val 16200000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009" name="Google Shape;1009;p75"/>
            <p:cNvSpPr txBox="1"/>
            <p:nvPr/>
          </p:nvSpPr>
          <p:spPr>
            <a:xfrm>
              <a:off x="1298674" y="2629957"/>
              <a:ext cx="571499" cy="58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10" name="Google Shape;1010;p75"/>
            <p:cNvSpPr txBox="1"/>
            <p:nvPr/>
          </p:nvSpPr>
          <p:spPr>
            <a:xfrm>
              <a:off x="2105626" y="2629957"/>
              <a:ext cx="630000" cy="58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grpSp>
          <p:nvGrpSpPr>
            <p:cNvPr id="1011" name="Google Shape;1011;p75"/>
            <p:cNvGrpSpPr/>
            <p:nvPr/>
          </p:nvGrpSpPr>
          <p:grpSpPr>
            <a:xfrm>
              <a:off x="1795409" y="2085248"/>
              <a:ext cx="93900" cy="816939"/>
              <a:chOff x="996050" y="213293"/>
              <a:chExt cx="93900" cy="909732"/>
            </a:xfrm>
          </p:grpSpPr>
          <p:cxnSp>
            <p:nvCxnSpPr>
              <p:cNvPr id="1012" name="Google Shape;1012;p75"/>
              <p:cNvCxnSpPr/>
              <p:nvPr/>
            </p:nvCxnSpPr>
            <p:spPr>
              <a:xfrm rot="10800000" flipH="1">
                <a:off x="1046672" y="213293"/>
                <a:ext cx="0" cy="851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13" name="Google Shape;1013;p75"/>
              <p:cNvSpPr/>
              <p:nvPr/>
            </p:nvSpPr>
            <p:spPr>
              <a:xfrm>
                <a:off x="996050" y="1029125"/>
                <a:ext cx="93900" cy="93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sz="1950"/>
              </a:p>
            </p:txBody>
          </p:sp>
        </p:grpSp>
      </p:grpSp>
      <p:grpSp>
        <p:nvGrpSpPr>
          <p:cNvPr id="1014" name="Google Shape;1014;p75"/>
          <p:cNvGrpSpPr/>
          <p:nvPr/>
        </p:nvGrpSpPr>
        <p:grpSpPr>
          <a:xfrm>
            <a:off x="5171640" y="2215063"/>
            <a:ext cx="1351279" cy="1351279"/>
            <a:chOff x="4318400" y="772850"/>
            <a:chExt cx="1695900" cy="1695900"/>
          </a:xfrm>
        </p:grpSpPr>
        <p:sp>
          <p:nvSpPr>
            <p:cNvPr id="1015" name="Google Shape;1015;p75"/>
            <p:cNvSpPr/>
            <p:nvPr/>
          </p:nvSpPr>
          <p:spPr>
            <a:xfrm>
              <a:off x="4318400" y="772850"/>
              <a:ext cx="1695900" cy="16959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016" name="Google Shape;1016;p75"/>
            <p:cNvSpPr/>
            <p:nvPr/>
          </p:nvSpPr>
          <p:spPr>
            <a:xfrm flipH="1">
              <a:off x="4333089" y="787611"/>
              <a:ext cx="1666500" cy="1666500"/>
            </a:xfrm>
            <a:prstGeom prst="pie">
              <a:avLst>
                <a:gd name="adj1" fmla="val 5387953"/>
                <a:gd name="adj2" fmla="val 10824216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017" name="Google Shape;1017;p75"/>
            <p:cNvSpPr/>
            <p:nvPr/>
          </p:nvSpPr>
          <p:spPr>
            <a:xfrm>
              <a:off x="4333161" y="787611"/>
              <a:ext cx="1666500" cy="1666500"/>
            </a:xfrm>
            <a:prstGeom prst="pie">
              <a:avLst>
                <a:gd name="adj1" fmla="val 5387953"/>
                <a:gd name="adj2" fmla="val 10858220"/>
              </a:avLst>
            </a:prstGeom>
            <a:solidFill>
              <a:srgbClr val="374CF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018" name="Google Shape;1018;p75"/>
            <p:cNvSpPr txBox="1"/>
            <p:nvPr/>
          </p:nvSpPr>
          <p:spPr>
            <a:xfrm>
              <a:off x="4593572" y="1714932"/>
              <a:ext cx="571499" cy="58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19" name="Google Shape;1019;p75"/>
            <p:cNvSpPr/>
            <p:nvPr/>
          </p:nvSpPr>
          <p:spPr>
            <a:xfrm>
              <a:off x="4333161" y="787611"/>
              <a:ext cx="1666500" cy="1666500"/>
            </a:xfrm>
            <a:prstGeom prst="pie">
              <a:avLst>
                <a:gd name="adj1" fmla="val 10799941"/>
                <a:gd name="adj2" fmla="val 16225322"/>
              </a:avLst>
            </a:prstGeom>
            <a:solidFill>
              <a:srgbClr val="D02AA7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020" name="Google Shape;1020;p75"/>
            <p:cNvSpPr txBox="1"/>
            <p:nvPr/>
          </p:nvSpPr>
          <p:spPr>
            <a:xfrm>
              <a:off x="4593572" y="1029132"/>
              <a:ext cx="571499" cy="58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21" name="Google Shape;1021;p75"/>
            <p:cNvSpPr/>
            <p:nvPr/>
          </p:nvSpPr>
          <p:spPr>
            <a:xfrm flipH="1">
              <a:off x="4333089" y="787611"/>
              <a:ext cx="1666500" cy="1666500"/>
            </a:xfrm>
            <a:prstGeom prst="pie">
              <a:avLst>
                <a:gd name="adj1" fmla="val 10825856"/>
                <a:gd name="adj2" fmla="val 16200000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022" name="Google Shape;1022;p75"/>
            <p:cNvSpPr txBox="1"/>
            <p:nvPr/>
          </p:nvSpPr>
          <p:spPr>
            <a:xfrm>
              <a:off x="5275526" y="1029132"/>
              <a:ext cx="630000" cy="58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 dirty="0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733" dirty="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23" name="Google Shape;1023;p75"/>
            <p:cNvSpPr txBox="1"/>
            <p:nvPr/>
          </p:nvSpPr>
          <p:spPr>
            <a:xfrm>
              <a:off x="5275526" y="1714932"/>
              <a:ext cx="630000" cy="58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grpSp>
          <p:nvGrpSpPr>
            <p:cNvPr id="1024" name="Google Shape;1024;p75"/>
            <p:cNvGrpSpPr/>
            <p:nvPr/>
          </p:nvGrpSpPr>
          <p:grpSpPr>
            <a:xfrm>
              <a:off x="5117709" y="838363"/>
              <a:ext cx="93900" cy="816939"/>
              <a:chOff x="996050" y="213293"/>
              <a:chExt cx="93900" cy="909732"/>
            </a:xfrm>
          </p:grpSpPr>
          <p:cxnSp>
            <p:nvCxnSpPr>
              <p:cNvPr id="1025" name="Google Shape;1025;p75"/>
              <p:cNvCxnSpPr/>
              <p:nvPr/>
            </p:nvCxnSpPr>
            <p:spPr>
              <a:xfrm rot="10800000" flipH="1">
                <a:off x="1046672" y="213293"/>
                <a:ext cx="0" cy="851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26" name="Google Shape;1026;p75"/>
              <p:cNvSpPr/>
              <p:nvPr/>
            </p:nvSpPr>
            <p:spPr>
              <a:xfrm>
                <a:off x="996050" y="1029125"/>
                <a:ext cx="93900" cy="93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sz="1950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1EC2D3E-E8E7-553D-610B-9E2E16C8EEE4}"/>
              </a:ext>
            </a:extLst>
          </p:cNvPr>
          <p:cNvSpPr/>
          <p:nvPr/>
        </p:nvSpPr>
        <p:spPr>
          <a:xfrm>
            <a:off x="68952" y="108752"/>
            <a:ext cx="2096078" cy="433254"/>
          </a:xfrm>
          <a:prstGeom prst="rect">
            <a:avLst/>
          </a:prstGeom>
          <a:solidFill>
            <a:schemeClr val="bg1"/>
          </a:solidFill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WHITEBOARDS: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86"/>
          <p:cNvSpPr txBox="1">
            <a:spLocks noGrp="1"/>
          </p:cNvSpPr>
          <p:nvPr>
            <p:ph type="body" idx="4294967295"/>
          </p:nvPr>
        </p:nvSpPr>
        <p:spPr>
          <a:xfrm>
            <a:off x="789709" y="851334"/>
            <a:ext cx="8924925" cy="21812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GB" sz="3200" dirty="0"/>
              <a:t>Two spinners are going to be spun. </a:t>
            </a:r>
            <a:endParaRPr sz="3200" dirty="0"/>
          </a:p>
          <a:p>
            <a:pPr marL="0" indent="0">
              <a:spcBef>
                <a:spcPts val="1083"/>
              </a:spcBef>
              <a:buNone/>
            </a:pPr>
            <a:r>
              <a:rPr lang="en-GB" sz="3200" dirty="0"/>
              <a:t>The possible outcomes are </a:t>
            </a:r>
            <a:br>
              <a:rPr lang="en-GB" sz="3200" dirty="0"/>
            </a:br>
            <a:r>
              <a:rPr lang="en-GB" sz="3200" dirty="0"/>
              <a:t>{A1, A2, A3, B1, B2, B3, C1, C2, C3}.</a:t>
            </a:r>
            <a:endParaRPr sz="3200" dirty="0"/>
          </a:p>
          <a:p>
            <a:pPr marL="0" indent="0">
              <a:spcBef>
                <a:spcPts val="1083"/>
              </a:spcBef>
              <a:buNone/>
            </a:pPr>
            <a:r>
              <a:rPr lang="en-GB" sz="3200" dirty="0"/>
              <a:t>Complete the spinners.</a:t>
            </a:r>
            <a:endParaRPr sz="3200" dirty="0"/>
          </a:p>
          <a:p>
            <a:pPr marL="0" indent="0">
              <a:spcBef>
                <a:spcPts val="1083"/>
              </a:spcBef>
              <a:spcAft>
                <a:spcPts val="1083"/>
              </a:spcAft>
              <a:buNone/>
            </a:pPr>
            <a:endParaRPr sz="3200" dirty="0"/>
          </a:p>
        </p:txBody>
      </p:sp>
      <p:grpSp>
        <p:nvGrpSpPr>
          <p:cNvPr id="1294" name="Google Shape;1294;p86"/>
          <p:cNvGrpSpPr/>
          <p:nvPr/>
        </p:nvGrpSpPr>
        <p:grpSpPr>
          <a:xfrm>
            <a:off x="2626462" y="3476619"/>
            <a:ext cx="1767851" cy="1767851"/>
            <a:chOff x="6541850" y="1015161"/>
            <a:chExt cx="2278500" cy="2278500"/>
          </a:xfrm>
        </p:grpSpPr>
        <p:sp>
          <p:nvSpPr>
            <p:cNvPr id="1295" name="Google Shape;1295;p86"/>
            <p:cNvSpPr/>
            <p:nvPr/>
          </p:nvSpPr>
          <p:spPr>
            <a:xfrm>
              <a:off x="6833000" y="1306250"/>
              <a:ext cx="1695900" cy="16959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296" name="Google Shape;1296;p86"/>
            <p:cNvSpPr/>
            <p:nvPr/>
          </p:nvSpPr>
          <p:spPr>
            <a:xfrm rot="7199661">
              <a:off x="6847809" y="1321128"/>
              <a:ext cx="1666484" cy="1666484"/>
            </a:xfrm>
            <a:prstGeom prst="pie">
              <a:avLst>
                <a:gd name="adj1" fmla="val 9034165"/>
                <a:gd name="adj2" fmla="val 16225322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297" name="Google Shape;1297;p86"/>
            <p:cNvSpPr/>
            <p:nvPr/>
          </p:nvSpPr>
          <p:spPr>
            <a:xfrm rot="-7211867">
              <a:off x="6847877" y="1321188"/>
              <a:ext cx="1666446" cy="1666446"/>
            </a:xfrm>
            <a:prstGeom prst="pie">
              <a:avLst>
                <a:gd name="adj1" fmla="val 9034165"/>
                <a:gd name="adj2" fmla="val 16225322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298" name="Google Shape;1298;p86"/>
            <p:cNvSpPr/>
            <p:nvPr/>
          </p:nvSpPr>
          <p:spPr>
            <a:xfrm>
              <a:off x="6847877" y="1321188"/>
              <a:ext cx="1666500" cy="1666500"/>
            </a:xfrm>
            <a:prstGeom prst="pie">
              <a:avLst>
                <a:gd name="adj1" fmla="val 9034165"/>
                <a:gd name="adj2" fmla="val 16225322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grpSp>
          <p:nvGrpSpPr>
            <p:cNvPr id="1299" name="Google Shape;1299;p86"/>
            <p:cNvGrpSpPr/>
            <p:nvPr/>
          </p:nvGrpSpPr>
          <p:grpSpPr>
            <a:xfrm>
              <a:off x="7632309" y="1391006"/>
              <a:ext cx="93900" cy="816939"/>
              <a:chOff x="996050" y="213293"/>
              <a:chExt cx="93900" cy="909732"/>
            </a:xfrm>
          </p:grpSpPr>
          <p:cxnSp>
            <p:nvCxnSpPr>
              <p:cNvPr id="1300" name="Google Shape;1300;p86"/>
              <p:cNvCxnSpPr/>
              <p:nvPr/>
            </p:nvCxnSpPr>
            <p:spPr>
              <a:xfrm rot="10800000" flipH="1">
                <a:off x="1046672" y="213293"/>
                <a:ext cx="0" cy="8514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301" name="Google Shape;1301;p86"/>
              <p:cNvSpPr/>
              <p:nvPr/>
            </p:nvSpPr>
            <p:spPr>
              <a:xfrm>
                <a:off x="996050" y="1029125"/>
                <a:ext cx="93900" cy="939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sz="1950"/>
              </a:p>
            </p:txBody>
          </p:sp>
        </p:grpSp>
      </p:grpSp>
      <p:sp>
        <p:nvSpPr>
          <p:cNvPr id="1302" name="Google Shape;1302;p86"/>
          <p:cNvSpPr/>
          <p:nvPr/>
        </p:nvSpPr>
        <p:spPr>
          <a:xfrm>
            <a:off x="4897479" y="3733038"/>
            <a:ext cx="1294150" cy="129415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sp>
        <p:nvSpPr>
          <p:cNvPr id="1303" name="Google Shape;1303;p86"/>
          <p:cNvSpPr/>
          <p:nvPr/>
        </p:nvSpPr>
        <p:spPr>
          <a:xfrm flipH="1">
            <a:off x="4908437" y="3744302"/>
            <a:ext cx="1272050" cy="1272050"/>
          </a:xfrm>
          <a:prstGeom prst="pie">
            <a:avLst>
              <a:gd name="adj1" fmla="val 5387953"/>
              <a:gd name="adj2" fmla="val 10824216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sp>
        <p:nvSpPr>
          <p:cNvPr id="1304" name="Google Shape;1304;p86"/>
          <p:cNvSpPr/>
          <p:nvPr/>
        </p:nvSpPr>
        <p:spPr>
          <a:xfrm>
            <a:off x="4908744" y="3744302"/>
            <a:ext cx="1272050" cy="1272050"/>
          </a:xfrm>
          <a:prstGeom prst="pie">
            <a:avLst>
              <a:gd name="adj1" fmla="val 5387953"/>
              <a:gd name="adj2" fmla="val 1085822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sp>
        <p:nvSpPr>
          <p:cNvPr id="1305" name="Google Shape;1305;p86"/>
          <p:cNvSpPr/>
          <p:nvPr/>
        </p:nvSpPr>
        <p:spPr>
          <a:xfrm>
            <a:off x="4908744" y="3744302"/>
            <a:ext cx="1272050" cy="1272050"/>
          </a:xfrm>
          <a:prstGeom prst="pie">
            <a:avLst>
              <a:gd name="adj1" fmla="val 10799941"/>
              <a:gd name="adj2" fmla="val 16225322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sp>
        <p:nvSpPr>
          <p:cNvPr id="1306" name="Google Shape;1306;p86"/>
          <p:cNvSpPr/>
          <p:nvPr/>
        </p:nvSpPr>
        <p:spPr>
          <a:xfrm flipH="1">
            <a:off x="4908437" y="3744302"/>
            <a:ext cx="1272050" cy="1272050"/>
          </a:xfrm>
          <a:prstGeom prst="pie">
            <a:avLst>
              <a:gd name="adj1" fmla="val 10825856"/>
              <a:gd name="adj2" fmla="val 1620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grpSp>
        <p:nvGrpSpPr>
          <p:cNvPr id="1307" name="Google Shape;1307;p86"/>
          <p:cNvGrpSpPr/>
          <p:nvPr/>
        </p:nvGrpSpPr>
        <p:grpSpPr>
          <a:xfrm>
            <a:off x="5507421" y="3783059"/>
            <a:ext cx="71655" cy="623553"/>
            <a:chOff x="996050" y="213293"/>
            <a:chExt cx="93900" cy="909732"/>
          </a:xfrm>
        </p:grpSpPr>
        <p:cxnSp>
          <p:nvCxnSpPr>
            <p:cNvPr id="1308" name="Google Shape;1308;p86"/>
            <p:cNvCxnSpPr/>
            <p:nvPr/>
          </p:nvCxnSpPr>
          <p:spPr>
            <a:xfrm rot="10800000" flipH="1">
              <a:off x="1046672" y="213293"/>
              <a:ext cx="0" cy="8514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09" name="Google Shape;1309;p86"/>
            <p:cNvSpPr/>
            <p:nvPr/>
          </p:nvSpPr>
          <p:spPr>
            <a:xfrm>
              <a:off x="996050" y="1029125"/>
              <a:ext cx="93900" cy="939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1E9B06F-1D23-22D3-7298-0056914158D3}"/>
              </a:ext>
            </a:extLst>
          </p:cNvPr>
          <p:cNvSpPr/>
          <p:nvPr/>
        </p:nvSpPr>
        <p:spPr>
          <a:xfrm>
            <a:off x="68952" y="108752"/>
            <a:ext cx="2096078" cy="433254"/>
          </a:xfrm>
          <a:prstGeom prst="rect">
            <a:avLst/>
          </a:prstGeom>
          <a:solidFill>
            <a:schemeClr val="bg1"/>
          </a:solidFill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WHITEBOARDS: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935BA-F984-D9F7-AC17-3A9D41479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A2530-F591-6EA4-C1A6-26A76FA15D75}"/>
              </a:ext>
            </a:extLst>
          </p:cNvPr>
          <p:cNvSpPr txBox="1"/>
          <p:nvPr/>
        </p:nvSpPr>
        <p:spPr>
          <a:xfrm>
            <a:off x="872838" y="738729"/>
            <a:ext cx="7348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fair dice is rolled and a coin flipped. </a:t>
            </a:r>
          </a:p>
          <a:p>
            <a:r>
              <a:rPr lang="en-GB" sz="2800" dirty="0"/>
              <a:t>List all the possible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1CB27-EC54-BE8B-FFD2-3888F16AE7BE}"/>
              </a:ext>
            </a:extLst>
          </p:cNvPr>
          <p:cNvSpPr/>
          <p:nvPr/>
        </p:nvSpPr>
        <p:spPr>
          <a:xfrm>
            <a:off x="3218526" y="1692836"/>
            <a:ext cx="925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H,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5F97E-DF12-BC90-077B-F53762871838}"/>
              </a:ext>
            </a:extLst>
          </p:cNvPr>
          <p:cNvSpPr/>
          <p:nvPr/>
        </p:nvSpPr>
        <p:spPr>
          <a:xfrm>
            <a:off x="3218525" y="2416043"/>
            <a:ext cx="925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H,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82760-D63E-59E1-B7BB-E966CA7B0440}"/>
              </a:ext>
            </a:extLst>
          </p:cNvPr>
          <p:cNvSpPr/>
          <p:nvPr/>
        </p:nvSpPr>
        <p:spPr>
          <a:xfrm>
            <a:off x="5166313" y="1664360"/>
            <a:ext cx="815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T,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52E4D-E645-C784-A2BD-9018F0D32D3D}"/>
              </a:ext>
            </a:extLst>
          </p:cNvPr>
          <p:cNvSpPr/>
          <p:nvPr/>
        </p:nvSpPr>
        <p:spPr>
          <a:xfrm>
            <a:off x="5197573" y="2403954"/>
            <a:ext cx="815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T,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03BA1-2DA1-1741-32AA-CBFFE017C331}"/>
              </a:ext>
            </a:extLst>
          </p:cNvPr>
          <p:cNvSpPr/>
          <p:nvPr/>
        </p:nvSpPr>
        <p:spPr>
          <a:xfrm>
            <a:off x="68952" y="108752"/>
            <a:ext cx="2096078" cy="433254"/>
          </a:xfrm>
          <a:prstGeom prst="rect">
            <a:avLst/>
          </a:prstGeom>
          <a:solidFill>
            <a:schemeClr val="bg1"/>
          </a:solidFill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WHITEBOARDS: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00ED4-93F1-A446-4150-711DDD428A69}"/>
              </a:ext>
            </a:extLst>
          </p:cNvPr>
          <p:cNvSpPr/>
          <p:nvPr/>
        </p:nvSpPr>
        <p:spPr>
          <a:xfrm>
            <a:off x="3218525" y="3062374"/>
            <a:ext cx="925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H,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A015A6-4EAC-1380-DFC7-16EEC3AD7550}"/>
              </a:ext>
            </a:extLst>
          </p:cNvPr>
          <p:cNvSpPr/>
          <p:nvPr/>
        </p:nvSpPr>
        <p:spPr>
          <a:xfrm>
            <a:off x="3218525" y="3686720"/>
            <a:ext cx="925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H, 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GB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D7ACF6-E893-1813-37D1-B9ECEC84A565}"/>
              </a:ext>
            </a:extLst>
          </p:cNvPr>
          <p:cNvSpPr/>
          <p:nvPr/>
        </p:nvSpPr>
        <p:spPr>
          <a:xfrm>
            <a:off x="3218525" y="4357405"/>
            <a:ext cx="925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H, 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GB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EB16F1-D6D4-A2D5-E150-ADD3B65986B3}"/>
              </a:ext>
            </a:extLst>
          </p:cNvPr>
          <p:cNvSpPr/>
          <p:nvPr/>
        </p:nvSpPr>
        <p:spPr>
          <a:xfrm>
            <a:off x="3218525" y="5028090"/>
            <a:ext cx="925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H, 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GB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6270F0-A84C-8CC9-F8CE-B55CB4814953}"/>
              </a:ext>
            </a:extLst>
          </p:cNvPr>
          <p:cNvSpPr/>
          <p:nvPr/>
        </p:nvSpPr>
        <p:spPr>
          <a:xfrm>
            <a:off x="5166313" y="3114812"/>
            <a:ext cx="815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T,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AFC613-3242-FC37-2C3E-189E705AAE31}"/>
              </a:ext>
            </a:extLst>
          </p:cNvPr>
          <p:cNvSpPr/>
          <p:nvPr/>
        </p:nvSpPr>
        <p:spPr>
          <a:xfrm>
            <a:off x="5099811" y="3816977"/>
            <a:ext cx="815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T,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0E14-FCD4-FF97-FE7B-D776DAD7C092}"/>
              </a:ext>
            </a:extLst>
          </p:cNvPr>
          <p:cNvSpPr/>
          <p:nvPr/>
        </p:nvSpPr>
        <p:spPr>
          <a:xfrm>
            <a:off x="5099811" y="4393989"/>
            <a:ext cx="815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T, 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352778-37D7-34B8-C24C-819371E88B0D}"/>
              </a:ext>
            </a:extLst>
          </p:cNvPr>
          <p:cNvSpPr/>
          <p:nvPr/>
        </p:nvSpPr>
        <p:spPr>
          <a:xfrm>
            <a:off x="5099811" y="5007752"/>
            <a:ext cx="815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T, 6</a:t>
            </a:r>
          </a:p>
        </p:txBody>
      </p:sp>
      <p:pic>
        <p:nvPicPr>
          <p:cNvPr id="1026" name="Picture 2" descr="7.4 Single and combined outcomes | Probability | Siyavula">
            <a:extLst>
              <a:ext uri="{FF2B5EF4-FFF2-40B4-BE49-F238E27FC236}">
                <a16:creationId xmlns:a16="http://schemas.microsoft.com/office/drawing/2014/main" id="{E583E638-876B-9DD1-247A-A691C6FF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19" y="446462"/>
            <a:ext cx="2571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A91611-5CDD-4665-B0DC-1ACB42AB18D4}"/>
              </a:ext>
            </a:extLst>
          </p:cNvPr>
          <p:cNvSpPr txBox="1"/>
          <p:nvPr/>
        </p:nvSpPr>
        <p:spPr>
          <a:xfrm>
            <a:off x="2441168" y="130321"/>
            <a:ext cx="50236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set menu at a restaurant costs £15. </a:t>
            </a:r>
          </a:p>
          <a:p>
            <a:pPr algn="ctr"/>
            <a:r>
              <a:rPr lang="en-GB" sz="2000" dirty="0"/>
              <a:t>You can choose </a:t>
            </a:r>
            <a:r>
              <a:rPr lang="en-GB" sz="2000" b="1" dirty="0"/>
              <a:t>one main meal </a:t>
            </a:r>
            <a:r>
              <a:rPr lang="en-GB" sz="2000" dirty="0"/>
              <a:t>&amp; </a:t>
            </a:r>
            <a:r>
              <a:rPr lang="en-GB" sz="2000" b="1" dirty="0"/>
              <a:t>one dessert</a:t>
            </a:r>
            <a:r>
              <a:rPr lang="en-GB" sz="2000" dirty="0"/>
              <a:t>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List all the different choices for the set menu.</a:t>
            </a:r>
          </a:p>
          <a:p>
            <a:pPr algn="ctr"/>
            <a:r>
              <a:rPr lang="en-GB" sz="2000" dirty="0"/>
              <a:t>(Use letters instead of the full words.)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DBCC21-1802-49BA-AABD-EA72FA04B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279337"/>
              </p:ext>
            </p:extLst>
          </p:nvPr>
        </p:nvGraphicFramePr>
        <p:xfrm>
          <a:off x="2227812" y="1852692"/>
          <a:ext cx="2340000" cy="17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Main Meal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asagne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izza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urry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1140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8E46D4-B012-4DA3-8A21-0C6D91A2C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89153"/>
              </p:ext>
            </p:extLst>
          </p:nvPr>
        </p:nvGraphicFramePr>
        <p:xfrm>
          <a:off x="5257183" y="1852692"/>
          <a:ext cx="2340000" cy="17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offee Pudding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ce Cream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ousse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6169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FA9A28B-C950-4A14-8657-2C49786B1991}"/>
              </a:ext>
            </a:extLst>
          </p:cNvPr>
          <p:cNvSpPr txBox="1"/>
          <p:nvPr/>
        </p:nvSpPr>
        <p:spPr>
          <a:xfrm>
            <a:off x="2398384" y="3828562"/>
            <a:ext cx="380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D33FB-0603-49D1-A2B9-69EA0490DE6F}"/>
              </a:ext>
            </a:extLst>
          </p:cNvPr>
          <p:cNvSpPr txBox="1"/>
          <p:nvPr/>
        </p:nvSpPr>
        <p:spPr>
          <a:xfrm>
            <a:off x="2859073" y="382856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4FA07C-8907-4638-B425-0E5485D4D97A}"/>
              </a:ext>
            </a:extLst>
          </p:cNvPr>
          <p:cNvSpPr txBox="1"/>
          <p:nvPr/>
        </p:nvSpPr>
        <p:spPr>
          <a:xfrm>
            <a:off x="4456337" y="3828562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7502D3-2780-489C-A86A-B7EAF94298CA}"/>
              </a:ext>
            </a:extLst>
          </p:cNvPr>
          <p:cNvSpPr txBox="1"/>
          <p:nvPr/>
        </p:nvSpPr>
        <p:spPr>
          <a:xfrm>
            <a:off x="4941872" y="382856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3362BC-BEC5-42CD-9999-BEE623A9550B}"/>
              </a:ext>
            </a:extLst>
          </p:cNvPr>
          <p:cNvSpPr txBox="1"/>
          <p:nvPr/>
        </p:nvSpPr>
        <p:spPr>
          <a:xfrm>
            <a:off x="6661860" y="3828562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36C949-68AE-4C03-916D-02EF357DA47B}"/>
              </a:ext>
            </a:extLst>
          </p:cNvPr>
          <p:cNvSpPr txBox="1"/>
          <p:nvPr/>
        </p:nvSpPr>
        <p:spPr>
          <a:xfrm>
            <a:off x="7146593" y="382856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75FD0-CF9E-4E59-87BB-DF860856D714}"/>
              </a:ext>
            </a:extLst>
          </p:cNvPr>
          <p:cNvSpPr txBox="1"/>
          <p:nvPr/>
        </p:nvSpPr>
        <p:spPr>
          <a:xfrm>
            <a:off x="2398384" y="4483881"/>
            <a:ext cx="380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E91ED-D042-423B-BEFE-A844B2A0BDCC}"/>
              </a:ext>
            </a:extLst>
          </p:cNvPr>
          <p:cNvSpPr txBox="1"/>
          <p:nvPr/>
        </p:nvSpPr>
        <p:spPr>
          <a:xfrm>
            <a:off x="2911970" y="4483881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49A9C8-65CB-46FF-AB1A-24317DEC23F4}"/>
              </a:ext>
            </a:extLst>
          </p:cNvPr>
          <p:cNvSpPr txBox="1"/>
          <p:nvPr/>
        </p:nvSpPr>
        <p:spPr>
          <a:xfrm>
            <a:off x="4456337" y="4483881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263901-717A-4281-829E-61372DFBC78A}"/>
              </a:ext>
            </a:extLst>
          </p:cNvPr>
          <p:cNvSpPr txBox="1"/>
          <p:nvPr/>
        </p:nvSpPr>
        <p:spPr>
          <a:xfrm>
            <a:off x="4994770" y="4483881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9422B-6D98-4E06-B4F4-485BA8EC8849}"/>
              </a:ext>
            </a:extLst>
          </p:cNvPr>
          <p:cNvSpPr txBox="1"/>
          <p:nvPr/>
        </p:nvSpPr>
        <p:spPr>
          <a:xfrm>
            <a:off x="6661860" y="4483881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850820-9DD5-457E-B4C7-0BE5137D4CF2}"/>
              </a:ext>
            </a:extLst>
          </p:cNvPr>
          <p:cNvSpPr txBox="1"/>
          <p:nvPr/>
        </p:nvSpPr>
        <p:spPr>
          <a:xfrm>
            <a:off x="7199490" y="4483881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35961-11DB-479B-85B7-DA99D24214C6}"/>
              </a:ext>
            </a:extLst>
          </p:cNvPr>
          <p:cNvSpPr txBox="1"/>
          <p:nvPr/>
        </p:nvSpPr>
        <p:spPr>
          <a:xfrm>
            <a:off x="2398384" y="5139201"/>
            <a:ext cx="380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916B9-368A-448F-8954-C452448786E9}"/>
              </a:ext>
            </a:extLst>
          </p:cNvPr>
          <p:cNvSpPr txBox="1"/>
          <p:nvPr/>
        </p:nvSpPr>
        <p:spPr>
          <a:xfrm>
            <a:off x="2771708" y="5139201"/>
            <a:ext cx="588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0CDDD6-9219-4268-8CBC-E690512CEA64}"/>
              </a:ext>
            </a:extLst>
          </p:cNvPr>
          <p:cNvSpPr txBox="1"/>
          <p:nvPr/>
        </p:nvSpPr>
        <p:spPr>
          <a:xfrm>
            <a:off x="4456337" y="5139201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DFF406-3AFC-402A-91EB-ADB0679A4A71}"/>
              </a:ext>
            </a:extLst>
          </p:cNvPr>
          <p:cNvSpPr txBox="1"/>
          <p:nvPr/>
        </p:nvSpPr>
        <p:spPr>
          <a:xfrm>
            <a:off x="4854509" y="5139201"/>
            <a:ext cx="588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09A011-16CF-403D-8825-3403DCDAB07A}"/>
              </a:ext>
            </a:extLst>
          </p:cNvPr>
          <p:cNvSpPr txBox="1"/>
          <p:nvPr/>
        </p:nvSpPr>
        <p:spPr>
          <a:xfrm>
            <a:off x="6661860" y="5139201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32A662-8A5B-44CB-9911-FAEDDABAB5A3}"/>
              </a:ext>
            </a:extLst>
          </p:cNvPr>
          <p:cNvSpPr txBox="1"/>
          <p:nvPr/>
        </p:nvSpPr>
        <p:spPr>
          <a:xfrm>
            <a:off x="7059229" y="5139201"/>
            <a:ext cx="588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ED2A34-FD50-4AF7-A898-38745C923F02}"/>
              </a:ext>
            </a:extLst>
          </p:cNvPr>
          <p:cNvSpPr txBox="1"/>
          <p:nvPr/>
        </p:nvSpPr>
        <p:spPr>
          <a:xfrm>
            <a:off x="7713605" y="5262311"/>
            <a:ext cx="2192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= 9 choices in total.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BE7475-6F81-1C6D-9DA0-B4F429B50E4A}"/>
              </a:ext>
            </a:extLst>
          </p:cNvPr>
          <p:cNvSpPr/>
          <p:nvPr/>
        </p:nvSpPr>
        <p:spPr>
          <a:xfrm>
            <a:off x="68952" y="108752"/>
            <a:ext cx="2096078" cy="433254"/>
          </a:xfrm>
          <a:prstGeom prst="rect">
            <a:avLst/>
          </a:prstGeom>
          <a:solidFill>
            <a:schemeClr val="bg1"/>
          </a:solidFill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WHITEBOARDS:</a:t>
            </a:r>
          </a:p>
        </p:txBody>
      </p:sp>
    </p:spTree>
    <p:extLst>
      <p:ext uri="{BB962C8B-B14F-4D97-AF65-F5344CB8AC3E}">
        <p14:creationId xmlns:p14="http://schemas.microsoft.com/office/powerpoint/2010/main" val="9682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2" grpId="0"/>
      <p:bldP spid="23" grpId="0"/>
      <p:bldP spid="12" grpId="0"/>
      <p:bldP spid="13" grpId="0"/>
      <p:bldP spid="18" grpId="0"/>
      <p:bldP spid="19" grpId="0"/>
      <p:bldP spid="24" grpId="0"/>
      <p:bldP spid="25" grpId="0"/>
      <p:bldP spid="14" grpId="0"/>
      <p:bldP spid="15" grpId="0"/>
      <p:bldP spid="20" grpId="0"/>
      <p:bldP spid="21" grpId="0"/>
      <p:bldP spid="26" grpId="0"/>
      <p:bldP spid="27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08769-A240-F460-1760-68F47D87D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316427-2D1C-8EC2-6BE2-38EC4ED20AEA}"/>
              </a:ext>
            </a:extLst>
          </p:cNvPr>
          <p:cNvSpPr/>
          <p:nvPr/>
        </p:nvSpPr>
        <p:spPr>
          <a:xfrm>
            <a:off x="131191" y="527858"/>
            <a:ext cx="3020256" cy="5635463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F14EF1F-9234-855B-4CEB-27637494A49D}"/>
              </a:ext>
            </a:extLst>
          </p:cNvPr>
          <p:cNvSpPr/>
          <p:nvPr/>
        </p:nvSpPr>
        <p:spPr>
          <a:xfrm>
            <a:off x="3448431" y="527858"/>
            <a:ext cx="3020256" cy="5635463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59E105A-4D6B-D1F6-0B6A-2E5259A17EB8}"/>
              </a:ext>
            </a:extLst>
          </p:cNvPr>
          <p:cNvSpPr/>
          <p:nvPr/>
        </p:nvSpPr>
        <p:spPr>
          <a:xfrm>
            <a:off x="6765671" y="527858"/>
            <a:ext cx="3020256" cy="5635463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482F69-0570-D645-9B03-4648C6C19D4E}"/>
              </a:ext>
            </a:extLst>
          </p:cNvPr>
          <p:cNvSpPr/>
          <p:nvPr/>
        </p:nvSpPr>
        <p:spPr>
          <a:xfrm>
            <a:off x="1407639" y="112237"/>
            <a:ext cx="467360" cy="4569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887BF35-CF3C-3733-A6AE-AFF5155EA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0" t="26592" r="30727" b="37701"/>
          <a:stretch/>
        </p:blipFill>
        <p:spPr>
          <a:xfrm>
            <a:off x="1415081" y="106095"/>
            <a:ext cx="452477" cy="46540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F51C968-8FC2-25B0-D48B-3A15F8B6226A}"/>
              </a:ext>
            </a:extLst>
          </p:cNvPr>
          <p:cNvSpPr/>
          <p:nvPr/>
        </p:nvSpPr>
        <p:spPr>
          <a:xfrm>
            <a:off x="4724879" y="111919"/>
            <a:ext cx="467360" cy="4644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7BA712B-A405-4EC4-7F98-FB22C3C0D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71" t="26989" r="32642" b="37502"/>
          <a:stretch/>
        </p:blipFill>
        <p:spPr>
          <a:xfrm>
            <a:off x="4763347" y="116059"/>
            <a:ext cx="390424" cy="46282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A31679A-E91D-5208-B1F0-97D6F21D5156}"/>
              </a:ext>
            </a:extLst>
          </p:cNvPr>
          <p:cNvSpPr/>
          <p:nvPr/>
        </p:nvSpPr>
        <p:spPr>
          <a:xfrm>
            <a:off x="8042119" y="104775"/>
            <a:ext cx="467360" cy="4715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E7FC17C-E9B9-6428-E6D2-82811FAAD7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66" t="26790" r="32049" b="37105"/>
          <a:stretch/>
        </p:blipFill>
        <p:spPr>
          <a:xfrm>
            <a:off x="8079295" y="113910"/>
            <a:ext cx="393009" cy="47057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837055C-848F-1F6F-E9EF-91ADA6B2E7A2}"/>
              </a:ext>
            </a:extLst>
          </p:cNvPr>
          <p:cNvGrpSpPr/>
          <p:nvPr/>
        </p:nvGrpSpPr>
        <p:grpSpPr>
          <a:xfrm>
            <a:off x="920017" y="1604010"/>
            <a:ext cx="1442604" cy="673677"/>
            <a:chOff x="663708" y="1604010"/>
            <a:chExt cx="1442604" cy="67367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414399C-D77D-EBEB-FEE6-5B3FD2A1F58C}"/>
                </a:ext>
              </a:extLst>
            </p:cNvPr>
            <p:cNvSpPr/>
            <p:nvPr/>
          </p:nvSpPr>
          <p:spPr>
            <a:xfrm>
              <a:off x="1688944" y="1604010"/>
              <a:ext cx="417368" cy="6736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676B856-B790-1E3D-4D45-D9CE2622BC3B}"/>
                </a:ext>
              </a:extLst>
            </p:cNvPr>
            <p:cNvSpPr/>
            <p:nvPr/>
          </p:nvSpPr>
          <p:spPr>
            <a:xfrm>
              <a:off x="1176326" y="1604010"/>
              <a:ext cx="417368" cy="6736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091A218-FCE4-CA2E-18C9-42E49D6C2714}"/>
                </a:ext>
              </a:extLst>
            </p:cNvPr>
            <p:cNvSpPr/>
            <p:nvPr/>
          </p:nvSpPr>
          <p:spPr>
            <a:xfrm>
              <a:off x="663708" y="1604010"/>
              <a:ext cx="417368" cy="6736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445300D-F497-4CAF-C445-F037CF6CA1C2}"/>
              </a:ext>
            </a:extLst>
          </p:cNvPr>
          <p:cNvSpPr txBox="1"/>
          <p:nvPr/>
        </p:nvSpPr>
        <p:spPr>
          <a:xfrm>
            <a:off x="6737056" y="1443710"/>
            <a:ext cx="3086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3 fair 6-sided dice are rolled</a:t>
            </a:r>
          </a:p>
          <a:p>
            <a:pPr algn="ctr"/>
            <a:r>
              <a:rPr lang="en-GB" sz="2000" dirty="0"/>
              <a:t>and their scores are added.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649CC0-E8F5-B23D-1543-A637AF8AC3C0}"/>
              </a:ext>
            </a:extLst>
          </p:cNvPr>
          <p:cNvSpPr txBox="1"/>
          <p:nvPr/>
        </p:nvSpPr>
        <p:spPr>
          <a:xfrm>
            <a:off x="3768579" y="196429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0CCC25-D525-03DF-4263-29017D5A3DA4}"/>
              </a:ext>
            </a:extLst>
          </p:cNvPr>
          <p:cNvSpPr txBox="1"/>
          <p:nvPr/>
        </p:nvSpPr>
        <p:spPr>
          <a:xfrm>
            <a:off x="3435069" y="700760"/>
            <a:ext cx="30419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At a clothes store you can</a:t>
            </a:r>
          </a:p>
          <a:p>
            <a:pPr algn="ctr"/>
            <a:r>
              <a:rPr lang="en-GB" sz="2000" dirty="0"/>
              <a:t>design your own jacket.</a:t>
            </a:r>
          </a:p>
          <a:p>
            <a:endParaRPr lang="en-GB" sz="1000" dirty="0"/>
          </a:p>
          <a:p>
            <a:r>
              <a:rPr lang="en-GB" sz="2000" dirty="0"/>
              <a:t> Size:</a:t>
            </a:r>
          </a:p>
          <a:p>
            <a:r>
              <a:rPr lang="en-GB" sz="2000" dirty="0"/>
              <a:t>	Small, Medium, Large</a:t>
            </a:r>
          </a:p>
          <a:p>
            <a:endParaRPr lang="en-GB" sz="1000" dirty="0"/>
          </a:p>
          <a:p>
            <a:r>
              <a:rPr lang="en-GB" sz="2000" dirty="0"/>
              <a:t> Outside Colour:</a:t>
            </a:r>
          </a:p>
          <a:p>
            <a:r>
              <a:rPr lang="en-GB" sz="2000" dirty="0"/>
              <a:t>	Red, Yellow, Green</a:t>
            </a:r>
          </a:p>
          <a:p>
            <a:endParaRPr lang="en-GB" sz="1000" dirty="0"/>
          </a:p>
          <a:p>
            <a:r>
              <a:rPr lang="en-GB" sz="2000" dirty="0"/>
              <a:t> Inside Colour:</a:t>
            </a:r>
          </a:p>
          <a:p>
            <a:r>
              <a:rPr lang="en-GB" sz="2000" dirty="0"/>
              <a:t>	Black, Yellow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C86A41-36CA-3411-ACBE-30028180F535}"/>
              </a:ext>
            </a:extLst>
          </p:cNvPr>
          <p:cNvSpPr txBox="1"/>
          <p:nvPr/>
        </p:nvSpPr>
        <p:spPr>
          <a:xfrm>
            <a:off x="3768579" y="576321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85C6AE-80ED-E373-6D37-22329F6D4295}"/>
              </a:ext>
            </a:extLst>
          </p:cNvPr>
          <p:cNvSpPr txBox="1"/>
          <p:nvPr/>
        </p:nvSpPr>
        <p:spPr>
          <a:xfrm>
            <a:off x="7077044" y="313586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B3E530-6007-C7DD-C05B-98B0DE665B36}"/>
              </a:ext>
            </a:extLst>
          </p:cNvPr>
          <p:cNvSpPr txBox="1"/>
          <p:nvPr/>
        </p:nvSpPr>
        <p:spPr>
          <a:xfrm>
            <a:off x="6781347" y="964157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1)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A64A6A-784B-1526-5B6E-1354B6C73E90}"/>
              </a:ext>
            </a:extLst>
          </p:cNvPr>
          <p:cNvSpPr txBox="1"/>
          <p:nvPr/>
        </p:nvSpPr>
        <p:spPr>
          <a:xfrm>
            <a:off x="6974610" y="2165765"/>
            <a:ext cx="2602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List all the ways we can</a:t>
            </a:r>
          </a:p>
          <a:p>
            <a:pPr algn="ctr"/>
            <a:r>
              <a:rPr lang="en-GB" sz="2000" dirty="0"/>
              <a:t>score less than 5.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F56B8F-438C-C6C6-F897-C7D156D300B2}"/>
              </a:ext>
            </a:extLst>
          </p:cNvPr>
          <p:cNvSpPr txBox="1"/>
          <p:nvPr/>
        </p:nvSpPr>
        <p:spPr>
          <a:xfrm>
            <a:off x="150563" y="2581849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424A6D-3885-6944-64BA-7D779AE6B519}"/>
              </a:ext>
            </a:extLst>
          </p:cNvPr>
          <p:cNvSpPr txBox="1"/>
          <p:nvPr/>
        </p:nvSpPr>
        <p:spPr>
          <a:xfrm>
            <a:off x="580495" y="2535682"/>
            <a:ext cx="2457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How many different</a:t>
            </a:r>
          </a:p>
          <a:p>
            <a:r>
              <a:rPr lang="en-GB" sz="2000" dirty="0"/>
              <a:t>ways can the cards be</a:t>
            </a:r>
          </a:p>
          <a:p>
            <a:r>
              <a:rPr lang="en-GB" sz="2000" dirty="0"/>
              <a:t>ordered?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9F2ECC-395D-CDEC-6F43-F44C022D92ED}"/>
              </a:ext>
            </a:extLst>
          </p:cNvPr>
          <p:cNvSpPr txBox="1"/>
          <p:nvPr/>
        </p:nvSpPr>
        <p:spPr>
          <a:xfrm>
            <a:off x="150563" y="4763074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02F5F9C-A007-A238-7665-977EE2D24713}"/>
              </a:ext>
            </a:extLst>
          </p:cNvPr>
          <p:cNvSpPr txBox="1"/>
          <p:nvPr/>
        </p:nvSpPr>
        <p:spPr>
          <a:xfrm>
            <a:off x="580495" y="4716907"/>
            <a:ext cx="2520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If the cards are</a:t>
            </a:r>
          </a:p>
          <a:p>
            <a:r>
              <a:rPr lang="en-GB" sz="2000" dirty="0"/>
              <a:t>randomly ordered,</a:t>
            </a:r>
          </a:p>
          <a:p>
            <a:r>
              <a:rPr lang="en-GB" sz="2000" dirty="0"/>
              <a:t>what is the probability</a:t>
            </a:r>
          </a:p>
          <a:p>
            <a:r>
              <a:rPr lang="en-GB" sz="2000" dirty="0"/>
              <a:t>they spell TEA?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90DC265-82B2-510B-1C30-C3708E6C7C55}"/>
              </a:ext>
            </a:extLst>
          </p:cNvPr>
          <p:cNvGrpSpPr/>
          <p:nvPr/>
        </p:nvGrpSpPr>
        <p:grpSpPr>
          <a:xfrm>
            <a:off x="7290974" y="742174"/>
            <a:ext cx="2282070" cy="710445"/>
            <a:chOff x="6955334" y="742174"/>
            <a:chExt cx="2282070" cy="71044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B17B219-916B-3778-968B-BE2CA8DAC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334" y="742174"/>
              <a:ext cx="710445" cy="71044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C6DFCF2-C74E-0EF9-6CA3-1EAAD3D6E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146" y="742174"/>
              <a:ext cx="710445" cy="71044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2B33DD9-39BA-4CFC-8F52-E80D865A7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959" y="742174"/>
              <a:ext cx="710445" cy="710445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640610E-F94A-5A5D-BB32-07B0096EEBE5}"/>
              </a:ext>
            </a:extLst>
          </p:cNvPr>
          <p:cNvSpPr txBox="1"/>
          <p:nvPr/>
        </p:nvSpPr>
        <p:spPr>
          <a:xfrm>
            <a:off x="6781347" y="3345407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E5465-196F-23EC-2735-0AB8CB5799B2}"/>
              </a:ext>
            </a:extLst>
          </p:cNvPr>
          <p:cNvSpPr txBox="1"/>
          <p:nvPr/>
        </p:nvSpPr>
        <p:spPr>
          <a:xfrm>
            <a:off x="6797267" y="3844010"/>
            <a:ext cx="296600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fair 4-sided dice is</a:t>
            </a:r>
          </a:p>
          <a:p>
            <a:pPr algn="ctr"/>
            <a:r>
              <a:rPr lang="en-GB" sz="2000" dirty="0"/>
              <a:t>rolled twice &amp; the</a:t>
            </a:r>
          </a:p>
          <a:p>
            <a:pPr algn="ctr"/>
            <a:r>
              <a:rPr lang="en-GB" sz="2000" dirty="0"/>
              <a:t>scores are multiplied.</a:t>
            </a:r>
          </a:p>
          <a:p>
            <a:pPr algn="ctr"/>
            <a:endParaRPr lang="en-GB" sz="1000" dirty="0"/>
          </a:p>
          <a:p>
            <a:pPr algn="ctr"/>
            <a:r>
              <a:rPr lang="en-GB" sz="2000" dirty="0"/>
              <a:t>What is the probability we</a:t>
            </a:r>
          </a:p>
          <a:p>
            <a:pPr algn="ctr"/>
            <a:r>
              <a:rPr lang="en-GB" sz="2000" dirty="0"/>
              <a:t>score more than 7?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DE9B16F-B01C-6541-A8D2-23CE9B7DE2E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56" y="3119850"/>
            <a:ext cx="710445" cy="710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AE826A-7804-5251-D845-A6726F0B2319}"/>
              </a:ext>
            </a:extLst>
          </p:cNvPr>
          <p:cNvSpPr txBox="1"/>
          <p:nvPr/>
        </p:nvSpPr>
        <p:spPr>
          <a:xfrm>
            <a:off x="296035" y="700760"/>
            <a:ext cx="269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These 3 cards all have a </a:t>
            </a:r>
          </a:p>
          <a:p>
            <a:pPr algn="ctr"/>
            <a:r>
              <a:rPr lang="en-GB" sz="2000" dirty="0"/>
              <a:t>letter on them.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C2498-678C-E98B-3551-53E9673B4D6F}"/>
              </a:ext>
            </a:extLst>
          </p:cNvPr>
          <p:cNvSpPr txBox="1"/>
          <p:nvPr/>
        </p:nvSpPr>
        <p:spPr>
          <a:xfrm>
            <a:off x="3606654" y="3879399"/>
            <a:ext cx="2706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Use a code to list all the</a:t>
            </a:r>
          </a:p>
          <a:p>
            <a:pPr algn="ctr"/>
            <a:r>
              <a:rPr lang="en-GB" sz="2000" dirty="0"/>
              <a:t>possible types of jackets</a:t>
            </a:r>
          </a:p>
          <a:p>
            <a:pPr algn="ctr"/>
            <a:r>
              <a:rPr lang="en-GB" sz="2000" dirty="0"/>
              <a:t>you can buy.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986C97-F20D-DF87-A55C-C85798974AA5}"/>
              </a:ext>
            </a:extLst>
          </p:cNvPr>
          <p:cNvSpPr/>
          <p:nvPr/>
        </p:nvSpPr>
        <p:spPr>
          <a:xfrm>
            <a:off x="1345634" y="2623387"/>
            <a:ext cx="7214732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Turn:</a:t>
            </a:r>
          </a:p>
          <a:p>
            <a:pPr algn="ctr"/>
            <a:r>
              <a:rPr lang="en-GB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the Worksheet</a:t>
            </a:r>
            <a:endParaRPr lang="en-GB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79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B1D818-0124-4249-A022-EC89CA27E32E}"/>
              </a:ext>
            </a:extLst>
          </p:cNvPr>
          <p:cNvSpPr/>
          <p:nvPr/>
        </p:nvSpPr>
        <p:spPr>
          <a:xfrm>
            <a:off x="131191" y="320039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08AA5B6-BDAA-4273-BD45-4FCBFD97AECC}"/>
              </a:ext>
            </a:extLst>
          </p:cNvPr>
          <p:cNvSpPr/>
          <p:nvPr/>
        </p:nvSpPr>
        <p:spPr>
          <a:xfrm>
            <a:off x="3448431" y="320039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191793-1A1E-41D5-B627-ECE63AC2F12C}"/>
              </a:ext>
            </a:extLst>
          </p:cNvPr>
          <p:cNvSpPr/>
          <p:nvPr/>
        </p:nvSpPr>
        <p:spPr>
          <a:xfrm>
            <a:off x="6765671" y="320039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D98E1C-37EB-42FE-85B3-A4EB60295B1D}"/>
              </a:ext>
            </a:extLst>
          </p:cNvPr>
          <p:cNvSpPr/>
          <p:nvPr/>
        </p:nvSpPr>
        <p:spPr>
          <a:xfrm>
            <a:off x="1407639" y="112237"/>
            <a:ext cx="467360" cy="4569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97A676D-0881-4CEC-A9A3-65DB09187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0" t="26592" r="30727" b="37701"/>
          <a:stretch/>
        </p:blipFill>
        <p:spPr>
          <a:xfrm>
            <a:off x="1415081" y="106095"/>
            <a:ext cx="452477" cy="46540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46C6CC5-9261-4A4B-94C3-CA77BA378538}"/>
              </a:ext>
            </a:extLst>
          </p:cNvPr>
          <p:cNvSpPr/>
          <p:nvPr/>
        </p:nvSpPr>
        <p:spPr>
          <a:xfrm>
            <a:off x="4724879" y="111919"/>
            <a:ext cx="467360" cy="4644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DED61E0-3AA7-4267-BA7B-A1B33AF13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71" t="26989" r="32642" b="37502"/>
          <a:stretch/>
        </p:blipFill>
        <p:spPr>
          <a:xfrm>
            <a:off x="4763347" y="116059"/>
            <a:ext cx="390424" cy="46282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0C45660-C8BE-42D6-90F7-F1BD99073914}"/>
              </a:ext>
            </a:extLst>
          </p:cNvPr>
          <p:cNvSpPr/>
          <p:nvPr/>
        </p:nvSpPr>
        <p:spPr>
          <a:xfrm>
            <a:off x="8042119" y="104775"/>
            <a:ext cx="467360" cy="4715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1CB4440-015E-4A57-BDE6-CF234DFBF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66" t="26790" r="32049" b="37105"/>
          <a:stretch/>
        </p:blipFill>
        <p:spPr>
          <a:xfrm>
            <a:off x="8079295" y="113910"/>
            <a:ext cx="393009" cy="47057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50058C55-376C-003E-A8F8-C01FEBA957F1}"/>
              </a:ext>
            </a:extLst>
          </p:cNvPr>
          <p:cNvGrpSpPr/>
          <p:nvPr/>
        </p:nvGrpSpPr>
        <p:grpSpPr>
          <a:xfrm>
            <a:off x="920017" y="1604010"/>
            <a:ext cx="1442604" cy="673677"/>
            <a:chOff x="663708" y="1604010"/>
            <a:chExt cx="1442604" cy="67367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04DA9B-8D88-03C6-81A0-7E4757F19287}"/>
                </a:ext>
              </a:extLst>
            </p:cNvPr>
            <p:cNvSpPr/>
            <p:nvPr/>
          </p:nvSpPr>
          <p:spPr>
            <a:xfrm>
              <a:off x="1688944" y="1604010"/>
              <a:ext cx="417368" cy="6736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D3EFD84-FFCE-6FF1-1D20-4B2CCE3BD008}"/>
                </a:ext>
              </a:extLst>
            </p:cNvPr>
            <p:cNvSpPr/>
            <p:nvPr/>
          </p:nvSpPr>
          <p:spPr>
            <a:xfrm>
              <a:off x="1176326" y="1604010"/>
              <a:ext cx="417368" cy="6736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81704B-25CA-82F0-81AF-599A634F2997}"/>
                </a:ext>
              </a:extLst>
            </p:cNvPr>
            <p:cNvSpPr/>
            <p:nvPr/>
          </p:nvSpPr>
          <p:spPr>
            <a:xfrm>
              <a:off x="663708" y="1604010"/>
              <a:ext cx="417368" cy="6736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112B31-E42A-6162-FA84-9660694B5554}"/>
              </a:ext>
            </a:extLst>
          </p:cNvPr>
          <p:cNvSpPr txBox="1"/>
          <p:nvPr/>
        </p:nvSpPr>
        <p:spPr>
          <a:xfrm>
            <a:off x="6737056" y="1443710"/>
            <a:ext cx="3086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3 fair 6-sided dice are rolled</a:t>
            </a:r>
          </a:p>
          <a:p>
            <a:pPr algn="ctr"/>
            <a:r>
              <a:rPr lang="en-GB" sz="2000" dirty="0"/>
              <a:t>and their scores are added.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99B741-D5A6-ED4A-2F25-7402FD7F7DA1}"/>
              </a:ext>
            </a:extLst>
          </p:cNvPr>
          <p:cNvSpPr txBox="1"/>
          <p:nvPr/>
        </p:nvSpPr>
        <p:spPr>
          <a:xfrm>
            <a:off x="3768579" y="196429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C5098-D4DA-85BE-89C6-6DC351A8D08A}"/>
              </a:ext>
            </a:extLst>
          </p:cNvPr>
          <p:cNvSpPr txBox="1"/>
          <p:nvPr/>
        </p:nvSpPr>
        <p:spPr>
          <a:xfrm>
            <a:off x="3435069" y="700760"/>
            <a:ext cx="30419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At a clothes store you can</a:t>
            </a:r>
          </a:p>
          <a:p>
            <a:pPr algn="ctr"/>
            <a:r>
              <a:rPr lang="en-GB" sz="2000" dirty="0"/>
              <a:t>design your own jacket.</a:t>
            </a:r>
          </a:p>
          <a:p>
            <a:endParaRPr lang="en-GB" sz="1000" dirty="0"/>
          </a:p>
          <a:p>
            <a:r>
              <a:rPr lang="en-GB" sz="2000" dirty="0"/>
              <a:t> Size:</a:t>
            </a:r>
          </a:p>
          <a:p>
            <a:r>
              <a:rPr lang="en-GB" sz="2000" dirty="0"/>
              <a:t>	Small, Medium, Large</a:t>
            </a:r>
          </a:p>
          <a:p>
            <a:endParaRPr lang="en-GB" sz="1000" dirty="0"/>
          </a:p>
          <a:p>
            <a:r>
              <a:rPr lang="en-GB" sz="2000" dirty="0"/>
              <a:t> Outside Colour:</a:t>
            </a:r>
          </a:p>
          <a:p>
            <a:r>
              <a:rPr lang="en-GB" sz="2000" dirty="0"/>
              <a:t>	Red, Yellow, Green</a:t>
            </a:r>
          </a:p>
          <a:p>
            <a:endParaRPr lang="en-GB" sz="1000" dirty="0"/>
          </a:p>
          <a:p>
            <a:r>
              <a:rPr lang="en-GB" sz="2000" dirty="0"/>
              <a:t> Inside Colour:</a:t>
            </a:r>
          </a:p>
          <a:p>
            <a:r>
              <a:rPr lang="en-GB" sz="2000" dirty="0"/>
              <a:t>	Black, Yellow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D4244-81CD-AB6F-1EFC-8E3ADE50E198}"/>
              </a:ext>
            </a:extLst>
          </p:cNvPr>
          <p:cNvSpPr txBox="1"/>
          <p:nvPr/>
        </p:nvSpPr>
        <p:spPr>
          <a:xfrm>
            <a:off x="3768579" y="576321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517FCF-2A69-F392-4121-309A7EB7142F}"/>
              </a:ext>
            </a:extLst>
          </p:cNvPr>
          <p:cNvSpPr txBox="1"/>
          <p:nvPr/>
        </p:nvSpPr>
        <p:spPr>
          <a:xfrm>
            <a:off x="7077044" y="313586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290E61-47AB-7BD9-9415-F9B7C544F304}"/>
              </a:ext>
            </a:extLst>
          </p:cNvPr>
          <p:cNvSpPr txBox="1"/>
          <p:nvPr/>
        </p:nvSpPr>
        <p:spPr>
          <a:xfrm>
            <a:off x="6781347" y="964157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1)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67AEEE-0137-F0BB-9F0F-0A7E8C125032}"/>
              </a:ext>
            </a:extLst>
          </p:cNvPr>
          <p:cNvSpPr txBox="1"/>
          <p:nvPr/>
        </p:nvSpPr>
        <p:spPr>
          <a:xfrm>
            <a:off x="6974610" y="2165765"/>
            <a:ext cx="2602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List all the ways we can</a:t>
            </a:r>
          </a:p>
          <a:p>
            <a:pPr algn="ctr"/>
            <a:r>
              <a:rPr lang="en-GB" sz="2000" dirty="0"/>
              <a:t>score less than 5.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6A03C8-FDBE-BD1C-F0DC-2498B17AA537}"/>
              </a:ext>
            </a:extLst>
          </p:cNvPr>
          <p:cNvSpPr txBox="1"/>
          <p:nvPr/>
        </p:nvSpPr>
        <p:spPr>
          <a:xfrm>
            <a:off x="150563" y="2581849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E69085-D0E6-7708-9E72-9E0DA8DF8F84}"/>
              </a:ext>
            </a:extLst>
          </p:cNvPr>
          <p:cNvSpPr txBox="1"/>
          <p:nvPr/>
        </p:nvSpPr>
        <p:spPr>
          <a:xfrm>
            <a:off x="580495" y="2535682"/>
            <a:ext cx="2457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How many different</a:t>
            </a:r>
          </a:p>
          <a:p>
            <a:r>
              <a:rPr lang="en-GB" sz="2000" dirty="0"/>
              <a:t>ways can the cards be</a:t>
            </a:r>
          </a:p>
          <a:p>
            <a:r>
              <a:rPr lang="en-GB" sz="2000" dirty="0"/>
              <a:t>ordered?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13BA98-071A-69F2-F50C-20724BEC1620}"/>
              </a:ext>
            </a:extLst>
          </p:cNvPr>
          <p:cNvSpPr txBox="1"/>
          <p:nvPr/>
        </p:nvSpPr>
        <p:spPr>
          <a:xfrm>
            <a:off x="150563" y="4763074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0A8CBF-CB60-B6CE-E8C9-808E9D8419FC}"/>
              </a:ext>
            </a:extLst>
          </p:cNvPr>
          <p:cNvSpPr txBox="1"/>
          <p:nvPr/>
        </p:nvSpPr>
        <p:spPr>
          <a:xfrm>
            <a:off x="580495" y="4716907"/>
            <a:ext cx="2520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If the cards are</a:t>
            </a:r>
          </a:p>
          <a:p>
            <a:r>
              <a:rPr lang="en-GB" sz="2000" dirty="0"/>
              <a:t>randomly ordered,</a:t>
            </a:r>
          </a:p>
          <a:p>
            <a:r>
              <a:rPr lang="en-GB" sz="2000" dirty="0"/>
              <a:t>what is the probability</a:t>
            </a:r>
          </a:p>
          <a:p>
            <a:r>
              <a:rPr lang="en-GB" sz="2000" dirty="0"/>
              <a:t>they spell TEA?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C6F4589-DA98-764C-24A8-49A38FF95BCF}"/>
              </a:ext>
            </a:extLst>
          </p:cNvPr>
          <p:cNvGrpSpPr/>
          <p:nvPr/>
        </p:nvGrpSpPr>
        <p:grpSpPr>
          <a:xfrm>
            <a:off x="7290974" y="742174"/>
            <a:ext cx="2282070" cy="710445"/>
            <a:chOff x="6955334" y="742174"/>
            <a:chExt cx="2282070" cy="71044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3D28213-0404-F879-5924-00661FBB1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334" y="742174"/>
              <a:ext cx="710445" cy="71044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E479E5D-BD2C-8473-4722-FFBE594E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146" y="742174"/>
              <a:ext cx="710445" cy="71044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09A86C3-7ED5-DFF5-5442-F3FFD4E4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959" y="742174"/>
              <a:ext cx="710445" cy="710445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9CFCF018-E35B-899D-2864-2FB2E47918D8}"/>
              </a:ext>
            </a:extLst>
          </p:cNvPr>
          <p:cNvSpPr txBox="1"/>
          <p:nvPr/>
        </p:nvSpPr>
        <p:spPr>
          <a:xfrm>
            <a:off x="6781347" y="3345407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E4DDE4-151C-D710-4835-6852D426B968}"/>
              </a:ext>
            </a:extLst>
          </p:cNvPr>
          <p:cNvSpPr txBox="1"/>
          <p:nvPr/>
        </p:nvSpPr>
        <p:spPr>
          <a:xfrm>
            <a:off x="6797267" y="3844010"/>
            <a:ext cx="296600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fair 4-sided dice is</a:t>
            </a:r>
          </a:p>
          <a:p>
            <a:pPr algn="ctr"/>
            <a:r>
              <a:rPr lang="en-GB" sz="2000" dirty="0"/>
              <a:t>rolled twice &amp; the</a:t>
            </a:r>
          </a:p>
          <a:p>
            <a:pPr algn="ctr"/>
            <a:r>
              <a:rPr lang="en-GB" sz="2000" dirty="0"/>
              <a:t>scores are multiplied.</a:t>
            </a:r>
          </a:p>
          <a:p>
            <a:pPr algn="ctr"/>
            <a:endParaRPr lang="en-GB" sz="1000" dirty="0"/>
          </a:p>
          <a:p>
            <a:pPr algn="ctr"/>
            <a:r>
              <a:rPr lang="en-GB" sz="2000" dirty="0"/>
              <a:t>What is the probability we</a:t>
            </a:r>
          </a:p>
          <a:p>
            <a:pPr algn="ctr"/>
            <a:r>
              <a:rPr lang="en-GB" sz="2000" dirty="0"/>
              <a:t>score more than 7?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646E615-B0E0-E8A6-69C0-39B0265AB2C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56" y="3119850"/>
            <a:ext cx="710445" cy="710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13CCA-76A9-4140-E07F-15C0C527B28D}"/>
              </a:ext>
            </a:extLst>
          </p:cNvPr>
          <p:cNvSpPr txBox="1"/>
          <p:nvPr/>
        </p:nvSpPr>
        <p:spPr>
          <a:xfrm>
            <a:off x="296035" y="700760"/>
            <a:ext cx="269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These 3 cards all have a </a:t>
            </a:r>
          </a:p>
          <a:p>
            <a:pPr algn="ctr"/>
            <a:r>
              <a:rPr lang="en-GB" sz="2000" dirty="0"/>
              <a:t>letter on them.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C7AB2-66AD-608D-6C28-CFA8C22545F2}"/>
              </a:ext>
            </a:extLst>
          </p:cNvPr>
          <p:cNvSpPr txBox="1"/>
          <p:nvPr/>
        </p:nvSpPr>
        <p:spPr>
          <a:xfrm>
            <a:off x="3606654" y="3879399"/>
            <a:ext cx="2706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Use a code to list all the</a:t>
            </a:r>
          </a:p>
          <a:p>
            <a:pPr algn="ctr"/>
            <a:r>
              <a:rPr lang="en-GB" sz="2000" dirty="0"/>
              <a:t>possible types of jackets</a:t>
            </a:r>
          </a:p>
          <a:p>
            <a:pPr algn="ctr"/>
            <a:r>
              <a:rPr lang="en-GB" sz="2000" dirty="0"/>
              <a:t>you can buy.</a:t>
            </a:r>
          </a:p>
        </p:txBody>
      </p:sp>
    </p:spTree>
    <p:extLst>
      <p:ext uri="{BB962C8B-B14F-4D97-AF65-F5344CB8AC3E}">
        <p14:creationId xmlns:p14="http://schemas.microsoft.com/office/powerpoint/2010/main" val="362373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B1D818-0124-4249-A022-EC89CA27E32E}"/>
              </a:ext>
            </a:extLst>
          </p:cNvPr>
          <p:cNvSpPr/>
          <p:nvPr/>
        </p:nvSpPr>
        <p:spPr>
          <a:xfrm>
            <a:off x="131191" y="320039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08AA5B6-BDAA-4273-BD45-4FCBFD97AECC}"/>
              </a:ext>
            </a:extLst>
          </p:cNvPr>
          <p:cNvSpPr/>
          <p:nvPr/>
        </p:nvSpPr>
        <p:spPr>
          <a:xfrm>
            <a:off x="3448431" y="320039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191793-1A1E-41D5-B627-ECE63AC2F12C}"/>
              </a:ext>
            </a:extLst>
          </p:cNvPr>
          <p:cNvSpPr/>
          <p:nvPr/>
        </p:nvSpPr>
        <p:spPr>
          <a:xfrm>
            <a:off x="6765671" y="320039"/>
            <a:ext cx="3020256" cy="6416041"/>
          </a:xfrm>
          <a:prstGeom prst="roundRect">
            <a:avLst>
              <a:gd name="adj" fmla="val 6371"/>
            </a:avLst>
          </a:prstGeom>
          <a:noFill/>
          <a:ln w="381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D98E1C-37EB-42FE-85B3-A4EB60295B1D}"/>
              </a:ext>
            </a:extLst>
          </p:cNvPr>
          <p:cNvSpPr/>
          <p:nvPr/>
        </p:nvSpPr>
        <p:spPr>
          <a:xfrm>
            <a:off x="1407639" y="112237"/>
            <a:ext cx="467360" cy="4569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97A676D-0881-4CEC-A9A3-65DB09187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0" t="26592" r="30727" b="37701"/>
          <a:stretch/>
        </p:blipFill>
        <p:spPr>
          <a:xfrm>
            <a:off x="1415081" y="106095"/>
            <a:ext cx="452477" cy="46540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46C6CC5-9261-4A4B-94C3-CA77BA378538}"/>
              </a:ext>
            </a:extLst>
          </p:cNvPr>
          <p:cNvSpPr/>
          <p:nvPr/>
        </p:nvSpPr>
        <p:spPr>
          <a:xfrm>
            <a:off x="4724879" y="111919"/>
            <a:ext cx="467360" cy="4644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DED61E0-3AA7-4267-BA7B-A1B33AF13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71" t="26989" r="32642" b="37502"/>
          <a:stretch/>
        </p:blipFill>
        <p:spPr>
          <a:xfrm>
            <a:off x="4763347" y="116059"/>
            <a:ext cx="390424" cy="46282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0C45660-C8BE-42D6-90F7-F1BD99073914}"/>
              </a:ext>
            </a:extLst>
          </p:cNvPr>
          <p:cNvSpPr/>
          <p:nvPr/>
        </p:nvSpPr>
        <p:spPr>
          <a:xfrm>
            <a:off x="8042119" y="104775"/>
            <a:ext cx="467360" cy="4715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1CB4440-015E-4A57-BDE6-CF234DFBF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66" t="26790" r="32049" b="37105"/>
          <a:stretch/>
        </p:blipFill>
        <p:spPr>
          <a:xfrm>
            <a:off x="8079295" y="113910"/>
            <a:ext cx="393009" cy="470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22FD3-CC9F-CA55-AD75-061A23AB764D}"/>
              </a:ext>
            </a:extLst>
          </p:cNvPr>
          <p:cNvSpPr txBox="1"/>
          <p:nvPr/>
        </p:nvSpPr>
        <p:spPr>
          <a:xfrm>
            <a:off x="612681" y="3607504"/>
            <a:ext cx="56098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EAT</a:t>
            </a:r>
          </a:p>
          <a:p>
            <a:pPr algn="ctr"/>
            <a:r>
              <a:rPr lang="en-GB" sz="2000" dirty="0"/>
              <a:t>ETA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0058C55-376C-003E-A8F8-C01FEBA957F1}"/>
              </a:ext>
            </a:extLst>
          </p:cNvPr>
          <p:cNvGrpSpPr/>
          <p:nvPr/>
        </p:nvGrpSpPr>
        <p:grpSpPr>
          <a:xfrm>
            <a:off x="920017" y="1604010"/>
            <a:ext cx="1442604" cy="673677"/>
            <a:chOff x="663708" y="1604010"/>
            <a:chExt cx="1442604" cy="67367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04DA9B-8D88-03C6-81A0-7E4757F19287}"/>
                </a:ext>
              </a:extLst>
            </p:cNvPr>
            <p:cNvSpPr/>
            <p:nvPr/>
          </p:nvSpPr>
          <p:spPr>
            <a:xfrm>
              <a:off x="1688944" y="1604010"/>
              <a:ext cx="417368" cy="6736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D3EFD84-FFCE-6FF1-1D20-4B2CCE3BD008}"/>
                </a:ext>
              </a:extLst>
            </p:cNvPr>
            <p:cNvSpPr/>
            <p:nvPr/>
          </p:nvSpPr>
          <p:spPr>
            <a:xfrm>
              <a:off x="1176326" y="1604010"/>
              <a:ext cx="417368" cy="6736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81704B-25CA-82F0-81AF-599A634F2997}"/>
                </a:ext>
              </a:extLst>
            </p:cNvPr>
            <p:cNvSpPr/>
            <p:nvPr/>
          </p:nvSpPr>
          <p:spPr>
            <a:xfrm>
              <a:off x="663708" y="1604010"/>
              <a:ext cx="417368" cy="6736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112B31-E42A-6162-FA84-9660694B5554}"/>
              </a:ext>
            </a:extLst>
          </p:cNvPr>
          <p:cNvSpPr txBox="1"/>
          <p:nvPr/>
        </p:nvSpPr>
        <p:spPr>
          <a:xfrm>
            <a:off x="6737056" y="1443710"/>
            <a:ext cx="3086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3 fair 6-sided dice are rolled</a:t>
            </a:r>
          </a:p>
          <a:p>
            <a:pPr algn="ctr"/>
            <a:r>
              <a:rPr lang="en-GB" sz="2000" dirty="0"/>
              <a:t>and their scores are added.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99B741-D5A6-ED4A-2F25-7402FD7F7DA1}"/>
              </a:ext>
            </a:extLst>
          </p:cNvPr>
          <p:cNvSpPr txBox="1"/>
          <p:nvPr/>
        </p:nvSpPr>
        <p:spPr>
          <a:xfrm>
            <a:off x="3768579" y="196429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C5098-D4DA-85BE-89C6-6DC351A8D08A}"/>
              </a:ext>
            </a:extLst>
          </p:cNvPr>
          <p:cNvSpPr txBox="1"/>
          <p:nvPr/>
        </p:nvSpPr>
        <p:spPr>
          <a:xfrm>
            <a:off x="3435069" y="700760"/>
            <a:ext cx="30419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At a clothes store you can</a:t>
            </a:r>
          </a:p>
          <a:p>
            <a:pPr algn="ctr"/>
            <a:r>
              <a:rPr lang="en-GB" sz="2000" dirty="0"/>
              <a:t>design your own jacket.</a:t>
            </a:r>
          </a:p>
          <a:p>
            <a:endParaRPr lang="en-GB" sz="1000" dirty="0"/>
          </a:p>
          <a:p>
            <a:r>
              <a:rPr lang="en-GB" sz="2000" dirty="0"/>
              <a:t> Size:</a:t>
            </a:r>
          </a:p>
          <a:p>
            <a:r>
              <a:rPr lang="en-GB" sz="2000" dirty="0"/>
              <a:t>	Small, Medium, Large</a:t>
            </a:r>
          </a:p>
          <a:p>
            <a:endParaRPr lang="en-GB" sz="1000" dirty="0"/>
          </a:p>
          <a:p>
            <a:r>
              <a:rPr lang="en-GB" sz="2000" dirty="0"/>
              <a:t> Outside Colour:</a:t>
            </a:r>
          </a:p>
          <a:p>
            <a:r>
              <a:rPr lang="en-GB" sz="2000" dirty="0"/>
              <a:t>	Red, Yellow, Green</a:t>
            </a:r>
          </a:p>
          <a:p>
            <a:endParaRPr lang="en-GB" sz="1000" dirty="0"/>
          </a:p>
          <a:p>
            <a:r>
              <a:rPr lang="en-GB" sz="2000" dirty="0"/>
              <a:t> Inside Colour:</a:t>
            </a:r>
          </a:p>
          <a:p>
            <a:r>
              <a:rPr lang="en-GB" sz="2000" dirty="0"/>
              <a:t>	Black, Yellow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E67176-0963-8802-25F3-F4ACC28C9786}"/>
              </a:ext>
            </a:extLst>
          </p:cNvPr>
          <p:cNvSpPr txBox="1"/>
          <p:nvPr/>
        </p:nvSpPr>
        <p:spPr>
          <a:xfrm>
            <a:off x="3606654" y="3879399"/>
            <a:ext cx="2706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Use a code to list all the</a:t>
            </a:r>
          </a:p>
          <a:p>
            <a:pPr algn="ctr"/>
            <a:r>
              <a:rPr lang="en-GB" sz="2000" dirty="0"/>
              <a:t>possible types of jackets</a:t>
            </a:r>
          </a:p>
          <a:p>
            <a:pPr algn="ctr"/>
            <a:r>
              <a:rPr lang="en-GB" sz="2000" dirty="0"/>
              <a:t>you can buy.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47707E-B39D-D666-E477-811DF2F5A7D2}"/>
              </a:ext>
            </a:extLst>
          </p:cNvPr>
          <p:cNvSpPr txBox="1"/>
          <p:nvPr/>
        </p:nvSpPr>
        <p:spPr>
          <a:xfrm>
            <a:off x="3860570" y="4863764"/>
            <a:ext cx="604653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SRB</a:t>
            </a:r>
          </a:p>
          <a:p>
            <a:pPr algn="ctr"/>
            <a:r>
              <a:rPr lang="en-GB" sz="2000" dirty="0"/>
              <a:t>SRY</a:t>
            </a:r>
          </a:p>
          <a:p>
            <a:pPr algn="ctr"/>
            <a:r>
              <a:rPr lang="en-GB" sz="2000" dirty="0"/>
              <a:t>SYB</a:t>
            </a:r>
          </a:p>
          <a:p>
            <a:pPr algn="ctr"/>
            <a:r>
              <a:rPr lang="en-GB" sz="2000" dirty="0"/>
              <a:t>SYY</a:t>
            </a:r>
          </a:p>
          <a:p>
            <a:pPr algn="ctr"/>
            <a:r>
              <a:rPr lang="en-GB" sz="2000" dirty="0"/>
              <a:t>SGB</a:t>
            </a:r>
          </a:p>
          <a:p>
            <a:pPr algn="ctr"/>
            <a:r>
              <a:rPr lang="en-GB" sz="2000" dirty="0"/>
              <a:t>SGY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D4244-81CD-AB6F-1EFC-8E3ADE50E198}"/>
              </a:ext>
            </a:extLst>
          </p:cNvPr>
          <p:cNvSpPr txBox="1"/>
          <p:nvPr/>
        </p:nvSpPr>
        <p:spPr>
          <a:xfrm>
            <a:off x="3768579" y="576321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517FCF-2A69-F392-4121-309A7EB7142F}"/>
              </a:ext>
            </a:extLst>
          </p:cNvPr>
          <p:cNvSpPr txBox="1"/>
          <p:nvPr/>
        </p:nvSpPr>
        <p:spPr>
          <a:xfrm>
            <a:off x="7077044" y="313586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290E61-47AB-7BD9-9415-F9B7C544F304}"/>
              </a:ext>
            </a:extLst>
          </p:cNvPr>
          <p:cNvSpPr txBox="1"/>
          <p:nvPr/>
        </p:nvSpPr>
        <p:spPr>
          <a:xfrm>
            <a:off x="6781347" y="964157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1)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67AEEE-0137-F0BB-9F0F-0A7E8C125032}"/>
              </a:ext>
            </a:extLst>
          </p:cNvPr>
          <p:cNvSpPr txBox="1"/>
          <p:nvPr/>
        </p:nvSpPr>
        <p:spPr>
          <a:xfrm>
            <a:off x="6974610" y="2165765"/>
            <a:ext cx="2602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List all the ways we can</a:t>
            </a:r>
          </a:p>
          <a:p>
            <a:pPr algn="ctr"/>
            <a:r>
              <a:rPr lang="en-GB" sz="2000" dirty="0"/>
              <a:t>score less than 5.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141E56-97B2-456F-2DAC-482586F00E6F}"/>
              </a:ext>
            </a:extLst>
          </p:cNvPr>
          <p:cNvSpPr txBox="1"/>
          <p:nvPr/>
        </p:nvSpPr>
        <p:spPr>
          <a:xfrm>
            <a:off x="1390977" y="3607504"/>
            <a:ext cx="583814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ATE</a:t>
            </a:r>
          </a:p>
          <a:p>
            <a:pPr algn="ctr"/>
            <a:r>
              <a:rPr lang="en-GB" sz="2000" dirty="0"/>
              <a:t>AET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F1E111-0098-E74F-6B03-62C3B44A0D4D}"/>
              </a:ext>
            </a:extLst>
          </p:cNvPr>
          <p:cNvSpPr txBox="1"/>
          <p:nvPr/>
        </p:nvSpPr>
        <p:spPr>
          <a:xfrm>
            <a:off x="2207002" y="3607504"/>
            <a:ext cx="5810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TEA</a:t>
            </a:r>
          </a:p>
          <a:p>
            <a:pPr algn="ctr"/>
            <a:r>
              <a:rPr lang="en-GB" sz="2000" dirty="0"/>
              <a:t>TAE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6A03C8-FDBE-BD1C-F0DC-2498B17AA537}"/>
              </a:ext>
            </a:extLst>
          </p:cNvPr>
          <p:cNvSpPr txBox="1"/>
          <p:nvPr/>
        </p:nvSpPr>
        <p:spPr>
          <a:xfrm>
            <a:off x="150563" y="2581849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E69085-D0E6-7708-9E72-9E0DA8DF8F84}"/>
              </a:ext>
            </a:extLst>
          </p:cNvPr>
          <p:cNvSpPr txBox="1"/>
          <p:nvPr/>
        </p:nvSpPr>
        <p:spPr>
          <a:xfrm>
            <a:off x="580495" y="2535682"/>
            <a:ext cx="2457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How many different</a:t>
            </a:r>
          </a:p>
          <a:p>
            <a:r>
              <a:rPr lang="en-GB" sz="2000" dirty="0"/>
              <a:t>ways can the cards be</a:t>
            </a:r>
          </a:p>
          <a:p>
            <a:r>
              <a:rPr lang="en-GB" sz="2000" dirty="0"/>
              <a:t>ordered?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F17998-BA1E-C002-DF68-6307C621F36D}"/>
              </a:ext>
            </a:extLst>
          </p:cNvPr>
          <p:cNvSpPr txBox="1"/>
          <p:nvPr/>
        </p:nvSpPr>
        <p:spPr>
          <a:xfrm>
            <a:off x="2043491" y="3198275"/>
            <a:ext cx="31450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13BA98-071A-69F2-F50C-20724BEC1620}"/>
              </a:ext>
            </a:extLst>
          </p:cNvPr>
          <p:cNvSpPr txBox="1"/>
          <p:nvPr/>
        </p:nvSpPr>
        <p:spPr>
          <a:xfrm>
            <a:off x="150563" y="4763074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0A8CBF-CB60-B6CE-E8C9-808E9D8419FC}"/>
              </a:ext>
            </a:extLst>
          </p:cNvPr>
          <p:cNvSpPr txBox="1"/>
          <p:nvPr/>
        </p:nvSpPr>
        <p:spPr>
          <a:xfrm>
            <a:off x="580495" y="4716907"/>
            <a:ext cx="2520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If the cards are</a:t>
            </a:r>
          </a:p>
          <a:p>
            <a:r>
              <a:rPr lang="en-GB" sz="2000" dirty="0"/>
              <a:t>randomly ordered,</a:t>
            </a:r>
          </a:p>
          <a:p>
            <a:r>
              <a:rPr lang="en-GB" sz="2000" dirty="0"/>
              <a:t>what is the probability</a:t>
            </a:r>
          </a:p>
          <a:p>
            <a:r>
              <a:rPr lang="en-GB" sz="2000" dirty="0"/>
              <a:t>they spell TEA?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C539EAE-3838-5C2D-D4EC-01A7C4193B4E}"/>
                  </a:ext>
                </a:extLst>
              </p:cNvPr>
              <p:cNvSpPr txBox="1"/>
              <p:nvPr/>
            </p:nvSpPr>
            <p:spPr>
              <a:xfrm>
                <a:off x="2380740" y="5731577"/>
                <a:ext cx="385041" cy="6705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C539EAE-3838-5C2D-D4EC-01A7C4193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740" y="5731577"/>
                <a:ext cx="385041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120ADC46-2505-1877-2995-116CFE561206}"/>
              </a:ext>
            </a:extLst>
          </p:cNvPr>
          <p:cNvSpPr txBox="1"/>
          <p:nvPr/>
        </p:nvSpPr>
        <p:spPr>
          <a:xfrm>
            <a:off x="4609694" y="4863764"/>
            <a:ext cx="705642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MRB</a:t>
            </a:r>
          </a:p>
          <a:p>
            <a:pPr algn="ctr"/>
            <a:r>
              <a:rPr lang="en-GB" sz="2000" dirty="0"/>
              <a:t>MRY</a:t>
            </a:r>
          </a:p>
          <a:p>
            <a:pPr algn="ctr"/>
            <a:r>
              <a:rPr lang="en-GB" sz="2000" dirty="0"/>
              <a:t>MYB</a:t>
            </a:r>
          </a:p>
          <a:p>
            <a:pPr algn="ctr"/>
            <a:r>
              <a:rPr lang="en-GB" sz="2000" dirty="0"/>
              <a:t>MYY</a:t>
            </a:r>
          </a:p>
          <a:p>
            <a:pPr algn="ctr"/>
            <a:r>
              <a:rPr lang="en-GB" sz="2000" dirty="0"/>
              <a:t>MGB</a:t>
            </a:r>
          </a:p>
          <a:p>
            <a:pPr algn="ctr"/>
            <a:r>
              <a:rPr lang="en-GB" sz="2000" dirty="0"/>
              <a:t>MGY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BB65FE-9601-A8DA-FEB8-C83BDEA56C7D}"/>
              </a:ext>
            </a:extLst>
          </p:cNvPr>
          <p:cNvSpPr txBox="1"/>
          <p:nvPr/>
        </p:nvSpPr>
        <p:spPr>
          <a:xfrm>
            <a:off x="5459806" y="4863764"/>
            <a:ext cx="587532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LRB</a:t>
            </a:r>
          </a:p>
          <a:p>
            <a:pPr algn="ctr"/>
            <a:r>
              <a:rPr lang="en-GB" sz="2000" dirty="0"/>
              <a:t>LRY</a:t>
            </a:r>
          </a:p>
          <a:p>
            <a:pPr algn="ctr"/>
            <a:r>
              <a:rPr lang="en-GB" sz="2000" dirty="0"/>
              <a:t>LYB</a:t>
            </a:r>
          </a:p>
          <a:p>
            <a:pPr algn="ctr"/>
            <a:r>
              <a:rPr lang="en-GB" sz="2000" dirty="0"/>
              <a:t>LYY</a:t>
            </a:r>
          </a:p>
          <a:p>
            <a:pPr algn="ctr"/>
            <a:r>
              <a:rPr lang="en-GB" sz="2000" dirty="0"/>
              <a:t>LGB</a:t>
            </a:r>
          </a:p>
          <a:p>
            <a:pPr algn="ctr"/>
            <a:r>
              <a:rPr lang="en-GB" sz="2000" dirty="0"/>
              <a:t>LGY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A52AB4-1B1E-AA70-1EF7-AD1C761B8BB8}"/>
              </a:ext>
            </a:extLst>
          </p:cNvPr>
          <p:cNvSpPr txBox="1"/>
          <p:nvPr/>
        </p:nvSpPr>
        <p:spPr>
          <a:xfrm>
            <a:off x="5912395" y="4530389"/>
            <a:ext cx="44435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18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CFCF018-E35B-899D-2864-2FB2E47918D8}"/>
              </a:ext>
            </a:extLst>
          </p:cNvPr>
          <p:cNvSpPr txBox="1"/>
          <p:nvPr/>
        </p:nvSpPr>
        <p:spPr>
          <a:xfrm>
            <a:off x="6781347" y="3345407"/>
            <a:ext cx="317445" cy="307777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E4DDE4-151C-D710-4835-6852D426B968}"/>
              </a:ext>
            </a:extLst>
          </p:cNvPr>
          <p:cNvSpPr txBox="1"/>
          <p:nvPr/>
        </p:nvSpPr>
        <p:spPr>
          <a:xfrm>
            <a:off x="6797267" y="3844010"/>
            <a:ext cx="296600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fair 4-sided dice is</a:t>
            </a:r>
          </a:p>
          <a:p>
            <a:pPr algn="ctr"/>
            <a:r>
              <a:rPr lang="en-GB" sz="2000" dirty="0"/>
              <a:t>rolled twice &amp; the</a:t>
            </a:r>
          </a:p>
          <a:p>
            <a:pPr algn="ctr"/>
            <a:r>
              <a:rPr lang="en-GB" sz="2000" dirty="0"/>
              <a:t>scores are multiplied.</a:t>
            </a:r>
          </a:p>
          <a:p>
            <a:pPr algn="ctr"/>
            <a:endParaRPr lang="en-GB" sz="1000" dirty="0"/>
          </a:p>
          <a:p>
            <a:pPr algn="ctr"/>
            <a:r>
              <a:rPr lang="en-GB" sz="2000" dirty="0"/>
              <a:t>What is the probability we</a:t>
            </a:r>
          </a:p>
          <a:p>
            <a:pPr algn="ctr"/>
            <a:r>
              <a:rPr lang="en-GB" sz="2000" dirty="0"/>
              <a:t>score more than 7?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646E615-B0E0-E8A6-69C0-39B0265AB2C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56" y="3119850"/>
            <a:ext cx="710445" cy="710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13CCA-76A9-4140-E07F-15C0C527B28D}"/>
              </a:ext>
            </a:extLst>
          </p:cNvPr>
          <p:cNvSpPr txBox="1"/>
          <p:nvPr/>
        </p:nvSpPr>
        <p:spPr>
          <a:xfrm>
            <a:off x="296035" y="700760"/>
            <a:ext cx="269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These 3 cards all have a </a:t>
            </a:r>
          </a:p>
          <a:p>
            <a:pPr algn="ctr"/>
            <a:r>
              <a:rPr lang="en-GB" sz="2000" dirty="0"/>
              <a:t>letter on them.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723F58-0816-4EAE-AE47-EB1FD444584B}"/>
              </a:ext>
            </a:extLst>
          </p:cNvPr>
          <p:cNvSpPr txBox="1"/>
          <p:nvPr/>
        </p:nvSpPr>
        <p:spPr>
          <a:xfrm>
            <a:off x="7113394" y="2781926"/>
            <a:ext cx="2260555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1,1,1        	1,1,2   </a:t>
            </a:r>
          </a:p>
          <a:p>
            <a:r>
              <a:rPr lang="en-GB" sz="2000" dirty="0"/>
              <a:t>1,2,1       		2,1,1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D8C2D1-DDD6-278A-592A-787D434FF34D}"/>
                  </a:ext>
                </a:extLst>
              </p:cNvPr>
              <p:cNvSpPr txBox="1"/>
              <p:nvPr/>
            </p:nvSpPr>
            <p:spPr>
              <a:xfrm>
                <a:off x="8507597" y="5769677"/>
                <a:ext cx="1005212" cy="6705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D8C2D1-DDD6-278A-592A-787D434FF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597" y="5769677"/>
                <a:ext cx="1005212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20A7650-FAF2-697A-EE95-BA24D8C307FA}"/>
              </a:ext>
            </a:extLst>
          </p:cNvPr>
          <p:cNvGraphicFramePr>
            <a:graphicFrameLocks noGrp="1"/>
          </p:cNvGraphicFramePr>
          <p:nvPr/>
        </p:nvGraphicFramePr>
        <p:xfrm>
          <a:off x="6558049" y="5444576"/>
          <a:ext cx="16715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10">
                  <a:extLst>
                    <a:ext uri="{9D8B030D-6E8A-4147-A177-3AD203B41FA5}">
                      <a16:colId xmlns:a16="http://schemas.microsoft.com/office/drawing/2014/main" val="1933461801"/>
                    </a:ext>
                  </a:extLst>
                </a:gridCol>
                <a:gridCol w="334310">
                  <a:extLst>
                    <a:ext uri="{9D8B030D-6E8A-4147-A177-3AD203B41FA5}">
                      <a16:colId xmlns:a16="http://schemas.microsoft.com/office/drawing/2014/main" val="2361824800"/>
                    </a:ext>
                  </a:extLst>
                </a:gridCol>
                <a:gridCol w="334310">
                  <a:extLst>
                    <a:ext uri="{9D8B030D-6E8A-4147-A177-3AD203B41FA5}">
                      <a16:colId xmlns:a16="http://schemas.microsoft.com/office/drawing/2014/main" val="11562214"/>
                    </a:ext>
                  </a:extLst>
                </a:gridCol>
                <a:gridCol w="334310">
                  <a:extLst>
                    <a:ext uri="{9D8B030D-6E8A-4147-A177-3AD203B41FA5}">
                      <a16:colId xmlns:a16="http://schemas.microsoft.com/office/drawing/2014/main" val="1812688890"/>
                    </a:ext>
                  </a:extLst>
                </a:gridCol>
                <a:gridCol w="334310">
                  <a:extLst>
                    <a:ext uri="{9D8B030D-6E8A-4147-A177-3AD203B41FA5}">
                      <a16:colId xmlns:a16="http://schemas.microsoft.com/office/drawing/2014/main" val="2853299982"/>
                    </a:ext>
                  </a:extLst>
                </a:gridCol>
              </a:tblGrid>
              <a:tr h="246905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26118"/>
                  </a:ext>
                </a:extLst>
              </a:tr>
              <a:tr h="24690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116232"/>
                  </a:ext>
                </a:extLst>
              </a:tr>
              <a:tr h="24690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799184"/>
                  </a:ext>
                </a:extLst>
              </a:tr>
              <a:tr h="24690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94942"/>
                  </a:ext>
                </a:extLst>
              </a:tr>
              <a:tr h="24690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70C0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5791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0DF21E8-2D63-C6AC-D48F-C2D4F72512E6}"/>
              </a:ext>
            </a:extLst>
          </p:cNvPr>
          <p:cNvGrpSpPr/>
          <p:nvPr/>
        </p:nvGrpSpPr>
        <p:grpSpPr>
          <a:xfrm>
            <a:off x="7290974" y="742174"/>
            <a:ext cx="2282070" cy="710445"/>
            <a:chOff x="6955334" y="742174"/>
            <a:chExt cx="2282070" cy="7104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86042B-75A3-BFDC-AB61-756C46CFA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334" y="742174"/>
              <a:ext cx="710445" cy="7104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C1346D-9186-627F-7081-F0389C792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146" y="742174"/>
              <a:ext cx="710445" cy="7104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2402508-BD78-9550-D9D6-E8AC35E67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959" y="742174"/>
              <a:ext cx="710445" cy="710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31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5" grpId="0" animBg="1"/>
      <p:bldP spid="46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40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4BF9CD-D3FF-49D6-B5F7-0C6B4067A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690" y="3253153"/>
            <a:ext cx="2574572" cy="1088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65ECF4-0F85-40B7-9F1B-A8B6FB52B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2" y="896815"/>
            <a:ext cx="1713530" cy="724405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094EBE0-4FDD-4D64-8277-02801B2D4DB3}"/>
              </a:ext>
            </a:extLst>
          </p:cNvPr>
          <p:cNvGraphicFramePr>
            <a:graphicFrameLocks noGrp="1"/>
          </p:cNvGraphicFramePr>
          <p:nvPr/>
        </p:nvGraphicFramePr>
        <p:xfrm>
          <a:off x="3104678" y="2936631"/>
          <a:ext cx="1581622" cy="1907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622">
                  <a:extLst>
                    <a:ext uri="{9D8B030D-6E8A-4147-A177-3AD203B41FA5}">
                      <a16:colId xmlns:a16="http://schemas.microsoft.com/office/drawing/2014/main" val="1933461801"/>
                    </a:ext>
                  </a:extLst>
                </a:gridCol>
              </a:tblGrid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mushrooms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26118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peppers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116232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extra-cheese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035209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spinach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07666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fried 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1918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olives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061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F3F59E-88EB-4B67-954E-F2070AC26C4B}"/>
              </a:ext>
            </a:extLst>
          </p:cNvPr>
          <p:cNvSpPr/>
          <p:nvPr/>
        </p:nvSpPr>
        <p:spPr>
          <a:xfrm rot="20792008">
            <a:off x="125368" y="2426815"/>
            <a:ext cx="3868615" cy="6564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0" dirty="0">
                <a:solidFill>
                  <a:sysClr val="windowText" lastClr="000000"/>
                </a:solidFill>
              </a:rPr>
              <a:t>Only £8.99 for a </a:t>
            </a:r>
          </a:p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double-topping* </a:t>
            </a:r>
            <a:r>
              <a:rPr lang="en-GB" sz="2000" b="0" dirty="0">
                <a:solidFill>
                  <a:sysClr val="windowText" lastClr="000000"/>
                </a:solidFill>
              </a:rPr>
              <a:t>medium pizza!!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22747-BE35-4F66-BEF8-3EB009F17327}"/>
              </a:ext>
            </a:extLst>
          </p:cNvPr>
          <p:cNvSpPr txBox="1"/>
          <p:nvPr/>
        </p:nvSpPr>
        <p:spPr>
          <a:xfrm>
            <a:off x="79131" y="4539326"/>
            <a:ext cx="2484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*Choose two different toppings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DF0D04-5A0A-4CA9-A93D-61C422CEABE6}"/>
              </a:ext>
            </a:extLst>
          </p:cNvPr>
          <p:cNvSpPr/>
          <p:nvPr/>
        </p:nvSpPr>
        <p:spPr>
          <a:xfrm>
            <a:off x="1399416" y="57083"/>
            <a:ext cx="3467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Pete’s Perfect 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Veggie Pizza!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45482-E090-4B0E-B41D-4F494D7A11DE}"/>
              </a:ext>
            </a:extLst>
          </p:cNvPr>
          <p:cNvSpPr txBox="1"/>
          <p:nvPr/>
        </p:nvSpPr>
        <p:spPr>
          <a:xfrm>
            <a:off x="1626576" y="1646656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Over 15 different types of pizza!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A649C9-2FBD-46BA-978A-9FE3727C8C55}"/>
              </a:ext>
            </a:extLst>
          </p:cNvPr>
          <p:cNvCxnSpPr>
            <a:cxnSpLocks/>
          </p:cNvCxnSpPr>
          <p:nvPr/>
        </p:nvCxnSpPr>
        <p:spPr>
          <a:xfrm>
            <a:off x="808893" y="5143501"/>
            <a:ext cx="283112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E9CE47-F2B6-469A-B226-7531EE7BED0D}"/>
              </a:ext>
            </a:extLst>
          </p:cNvPr>
          <p:cNvSpPr txBox="1"/>
          <p:nvPr/>
        </p:nvSpPr>
        <p:spPr>
          <a:xfrm>
            <a:off x="1530063" y="5143454"/>
            <a:ext cx="1740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Is the advert correct?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3E3F1FF-1039-4E84-BA48-AFE723B30C03}"/>
              </a:ext>
            </a:extLst>
          </p:cNvPr>
          <p:cNvCxnSpPr>
            <a:cxnSpLocks/>
          </p:cNvCxnSpPr>
          <p:nvPr/>
        </p:nvCxnSpPr>
        <p:spPr>
          <a:xfrm flipV="1">
            <a:off x="4958862" y="149469"/>
            <a:ext cx="0" cy="64095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7D08FEB-6BE7-6CDF-3E7B-0DC08BB2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52" y="149469"/>
            <a:ext cx="4825963" cy="61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FC3D647-2085-472F-851A-C4DF91A10979}"/>
              </a:ext>
            </a:extLst>
          </p:cNvPr>
          <p:cNvSpPr txBox="1"/>
          <p:nvPr/>
        </p:nvSpPr>
        <p:spPr>
          <a:xfrm>
            <a:off x="3976003" y="3579106"/>
            <a:ext cx="2052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Chocolate &amp; Flake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AD72A-6156-406B-9ED0-774165C7F705}"/>
              </a:ext>
            </a:extLst>
          </p:cNvPr>
          <p:cNvSpPr txBox="1"/>
          <p:nvPr/>
        </p:nvSpPr>
        <p:spPr>
          <a:xfrm>
            <a:off x="1430325" y="3579106"/>
            <a:ext cx="1704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Vanilla &amp; Flake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7B827-698D-457C-8171-154EDC202465}"/>
              </a:ext>
            </a:extLst>
          </p:cNvPr>
          <p:cNvSpPr txBox="1"/>
          <p:nvPr/>
        </p:nvSpPr>
        <p:spPr>
          <a:xfrm>
            <a:off x="6990108" y="3579106"/>
            <a:ext cx="1792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Banana &amp; Flake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422F5-2ADD-4A21-80C8-B03EDF0AEB97}"/>
              </a:ext>
            </a:extLst>
          </p:cNvPr>
          <p:cNvSpPr txBox="1"/>
          <p:nvPr/>
        </p:nvSpPr>
        <p:spPr>
          <a:xfrm>
            <a:off x="3773897" y="4122351"/>
            <a:ext cx="2456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Chocolate &amp; Sprinkles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BDC29-4461-40B9-AE96-38BB3A81647B}"/>
              </a:ext>
            </a:extLst>
          </p:cNvPr>
          <p:cNvSpPr txBox="1"/>
          <p:nvPr/>
        </p:nvSpPr>
        <p:spPr>
          <a:xfrm>
            <a:off x="1228219" y="4122351"/>
            <a:ext cx="210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Vanilla &amp; Sprinkles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BDF09D-A4FA-4023-B117-4DA7955D39CE}"/>
              </a:ext>
            </a:extLst>
          </p:cNvPr>
          <p:cNvSpPr txBox="1"/>
          <p:nvPr/>
        </p:nvSpPr>
        <p:spPr>
          <a:xfrm>
            <a:off x="6788001" y="4122351"/>
            <a:ext cx="219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Banana &amp; Sprinkles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E7161-C7F4-4B1E-A3D6-2173ACBCF362}"/>
              </a:ext>
            </a:extLst>
          </p:cNvPr>
          <p:cNvSpPr txBox="1"/>
          <p:nvPr/>
        </p:nvSpPr>
        <p:spPr>
          <a:xfrm>
            <a:off x="1455846" y="4665597"/>
            <a:ext cx="1653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Vanilla &amp; Nuts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9B0961-9411-45FB-A5C3-1D6B47DBEFB4}"/>
              </a:ext>
            </a:extLst>
          </p:cNvPr>
          <p:cNvSpPr txBox="1"/>
          <p:nvPr/>
        </p:nvSpPr>
        <p:spPr>
          <a:xfrm>
            <a:off x="3972669" y="4665597"/>
            <a:ext cx="2001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Chocolate &amp; Nuts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6FC119-B78A-4D2A-B9B9-024174C1B202}"/>
              </a:ext>
            </a:extLst>
          </p:cNvPr>
          <p:cNvSpPr txBox="1"/>
          <p:nvPr/>
        </p:nvSpPr>
        <p:spPr>
          <a:xfrm>
            <a:off x="7015628" y="4665597"/>
            <a:ext cx="1741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Banana &amp; Nuts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9BC3D-A5F2-4438-B8ED-6C736DC39983}"/>
              </a:ext>
            </a:extLst>
          </p:cNvPr>
          <p:cNvSpPr txBox="1"/>
          <p:nvPr/>
        </p:nvSpPr>
        <p:spPr>
          <a:xfrm>
            <a:off x="2007996" y="5188981"/>
            <a:ext cx="5930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There are </a:t>
            </a:r>
            <a:r>
              <a:rPr lang="en-GB" sz="2400" b="1" dirty="0"/>
              <a:t>9 </a:t>
            </a:r>
            <a:r>
              <a:rPr lang="en-GB" sz="2400" dirty="0"/>
              <a:t>choices in total. </a:t>
            </a:r>
          </a:p>
          <a:p>
            <a:pPr algn="ctr"/>
            <a:r>
              <a:rPr lang="en-GB" sz="2400" dirty="0"/>
              <a:t>How can we make these choices easier to list?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9A64B4-93BD-477B-B139-978DCCCFF495}"/>
              </a:ext>
            </a:extLst>
          </p:cNvPr>
          <p:cNvSpPr txBox="1"/>
          <p:nvPr/>
        </p:nvSpPr>
        <p:spPr>
          <a:xfrm>
            <a:off x="2749954" y="61544"/>
            <a:ext cx="443352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At an ice cream stall you can choose…</a:t>
            </a:r>
          </a:p>
          <a:p>
            <a:pPr algn="ctr"/>
            <a:endParaRPr lang="en-GB" sz="600" dirty="0"/>
          </a:p>
          <a:p>
            <a:pPr algn="ctr"/>
            <a:r>
              <a:rPr lang="en-GB" sz="2000" dirty="0"/>
              <a:t> </a:t>
            </a:r>
            <a:r>
              <a:rPr lang="en-GB" sz="2000" b="1" dirty="0"/>
              <a:t>one flavour </a:t>
            </a:r>
            <a:r>
              <a:rPr lang="en-GB" sz="2000" dirty="0"/>
              <a:t>of ice cream &amp; </a:t>
            </a:r>
            <a:r>
              <a:rPr lang="en-GB" sz="2000" b="1" dirty="0"/>
              <a:t>one topping</a:t>
            </a:r>
            <a:r>
              <a:rPr lang="en-GB" sz="2000" dirty="0"/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94E3F61-6B34-4A93-AD2B-5AB659820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40659"/>
              </p:ext>
            </p:extLst>
          </p:nvPr>
        </p:nvGraphicFramePr>
        <p:xfrm>
          <a:off x="2888696" y="1039891"/>
          <a:ext cx="1725507" cy="17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07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Flavours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anilla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hocolate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anana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11405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0D822C0-3904-42D7-8C5B-A35C532D3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020203"/>
              </p:ext>
            </p:extLst>
          </p:nvPr>
        </p:nvGraphicFramePr>
        <p:xfrm>
          <a:off x="5315373" y="1039891"/>
          <a:ext cx="1725507" cy="17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07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Toppings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lake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prinkles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uts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61693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1535F0D-9E4B-4DE4-8F34-BDAA7FB56C41}"/>
              </a:ext>
            </a:extLst>
          </p:cNvPr>
          <p:cNvSpPr txBox="1"/>
          <p:nvPr/>
        </p:nvSpPr>
        <p:spPr>
          <a:xfrm>
            <a:off x="2277934" y="2934043"/>
            <a:ext cx="537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How many different ice creams could be ordered?</a:t>
            </a:r>
          </a:p>
        </p:txBody>
      </p:sp>
    </p:spTree>
    <p:extLst>
      <p:ext uri="{BB962C8B-B14F-4D97-AF65-F5344CB8AC3E}">
        <p14:creationId xmlns:p14="http://schemas.microsoft.com/office/powerpoint/2010/main" val="2584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20" grpId="0"/>
      <p:bldP spid="17" grpId="0"/>
      <p:bldP spid="15" grpId="0"/>
      <p:bldP spid="21" grpId="0"/>
      <p:bldP spid="18" grpId="0"/>
      <p:bldP spid="19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4BF9CD-D3FF-49D6-B5F7-0C6B4067A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690" y="3253153"/>
            <a:ext cx="2574572" cy="1088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65ECF4-0F85-40B7-9F1B-A8B6FB52B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2" y="896815"/>
            <a:ext cx="1713530" cy="724405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094EBE0-4FDD-4D64-8277-02801B2D4DB3}"/>
              </a:ext>
            </a:extLst>
          </p:cNvPr>
          <p:cNvGraphicFramePr>
            <a:graphicFrameLocks noGrp="1"/>
          </p:cNvGraphicFramePr>
          <p:nvPr/>
        </p:nvGraphicFramePr>
        <p:xfrm>
          <a:off x="3104678" y="2936631"/>
          <a:ext cx="1581622" cy="1907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622">
                  <a:extLst>
                    <a:ext uri="{9D8B030D-6E8A-4147-A177-3AD203B41FA5}">
                      <a16:colId xmlns:a16="http://schemas.microsoft.com/office/drawing/2014/main" val="1933461801"/>
                    </a:ext>
                  </a:extLst>
                </a:gridCol>
              </a:tblGrid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mushrooms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26118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peppers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116232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extra-cheese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035209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spinach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07666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fried 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1918"/>
                  </a:ext>
                </a:extLst>
              </a:tr>
              <a:tr h="31798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olives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061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F3F59E-88EB-4B67-954E-F2070AC26C4B}"/>
              </a:ext>
            </a:extLst>
          </p:cNvPr>
          <p:cNvSpPr/>
          <p:nvPr/>
        </p:nvSpPr>
        <p:spPr>
          <a:xfrm rot="20792008">
            <a:off x="125368" y="2426815"/>
            <a:ext cx="3868615" cy="6564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0" dirty="0">
                <a:solidFill>
                  <a:sysClr val="windowText" lastClr="000000"/>
                </a:solidFill>
              </a:rPr>
              <a:t>Only £8.99 for a </a:t>
            </a:r>
          </a:p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double-topping* </a:t>
            </a:r>
            <a:r>
              <a:rPr lang="en-GB" sz="2000" b="0" dirty="0">
                <a:solidFill>
                  <a:sysClr val="windowText" lastClr="000000"/>
                </a:solidFill>
              </a:rPr>
              <a:t>medium pizza!!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22747-BE35-4F66-BEF8-3EB009F17327}"/>
              </a:ext>
            </a:extLst>
          </p:cNvPr>
          <p:cNvSpPr txBox="1"/>
          <p:nvPr/>
        </p:nvSpPr>
        <p:spPr>
          <a:xfrm>
            <a:off x="87052" y="4834454"/>
            <a:ext cx="4772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*Choose two different toppings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DF0D04-5A0A-4CA9-A93D-61C422CEABE6}"/>
              </a:ext>
            </a:extLst>
          </p:cNvPr>
          <p:cNvSpPr/>
          <p:nvPr/>
        </p:nvSpPr>
        <p:spPr>
          <a:xfrm>
            <a:off x="1399416" y="57083"/>
            <a:ext cx="3467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Pete’s Perfect 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Veggie Pizza!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45482-E090-4B0E-B41D-4F494D7A11DE}"/>
              </a:ext>
            </a:extLst>
          </p:cNvPr>
          <p:cNvSpPr txBox="1"/>
          <p:nvPr/>
        </p:nvSpPr>
        <p:spPr>
          <a:xfrm>
            <a:off x="1626576" y="1646656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Over 15 different types of pizza!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E9CE47-F2B6-469A-B226-7531EE7BED0D}"/>
              </a:ext>
            </a:extLst>
          </p:cNvPr>
          <p:cNvSpPr txBox="1"/>
          <p:nvPr/>
        </p:nvSpPr>
        <p:spPr>
          <a:xfrm>
            <a:off x="5753095" y="969139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Is the advert correct?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CDA055-A299-4585-8E61-79593675E38E}"/>
              </a:ext>
            </a:extLst>
          </p:cNvPr>
          <p:cNvSpPr/>
          <p:nvPr/>
        </p:nvSpPr>
        <p:spPr>
          <a:xfrm>
            <a:off x="5292847" y="4785238"/>
            <a:ext cx="4511040" cy="1076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950" dirty="0">
                <a:solidFill>
                  <a:schemeClr val="tx1"/>
                </a:solidFill>
              </a:rPr>
              <a:t>How does it change if we </a:t>
            </a:r>
            <a:r>
              <a:rPr lang="en-GB" sz="1950" b="1" dirty="0">
                <a:solidFill>
                  <a:schemeClr val="tx1"/>
                </a:solidFill>
              </a:rPr>
              <a:t>can</a:t>
            </a:r>
            <a:r>
              <a:rPr lang="en-GB" sz="1950" dirty="0">
                <a:solidFill>
                  <a:schemeClr val="tx1"/>
                </a:solidFill>
              </a:rPr>
              <a:t> choose </a:t>
            </a:r>
          </a:p>
          <a:p>
            <a:pPr algn="ctr"/>
            <a:r>
              <a:rPr lang="en-GB" sz="1950" dirty="0">
                <a:solidFill>
                  <a:schemeClr val="tx1"/>
                </a:solidFill>
              </a:rPr>
              <a:t>the same topping twice?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EF990-286E-625F-45E3-286C15744B86}"/>
              </a:ext>
            </a:extLst>
          </p:cNvPr>
          <p:cNvSpPr txBox="1"/>
          <p:nvPr/>
        </p:nvSpPr>
        <p:spPr>
          <a:xfrm>
            <a:off x="5905259" y="1785428"/>
            <a:ext cx="6511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MP</a:t>
            </a:r>
          </a:p>
          <a:p>
            <a:r>
              <a:rPr lang="en-GB" sz="2400" dirty="0"/>
              <a:t>ME</a:t>
            </a:r>
          </a:p>
          <a:p>
            <a:r>
              <a:rPr lang="en-GB" sz="2400" dirty="0"/>
              <a:t>MS</a:t>
            </a:r>
          </a:p>
          <a:p>
            <a:r>
              <a:rPr lang="en-GB" sz="2400" dirty="0"/>
              <a:t>MF</a:t>
            </a:r>
          </a:p>
          <a:p>
            <a:r>
              <a:rPr lang="en-GB" sz="2400" dirty="0"/>
              <a:t>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E30A5-B732-2D7F-11D7-BDABA78191B3}"/>
              </a:ext>
            </a:extLst>
          </p:cNvPr>
          <p:cNvSpPr txBox="1"/>
          <p:nvPr/>
        </p:nvSpPr>
        <p:spPr>
          <a:xfrm>
            <a:off x="6611714" y="1785428"/>
            <a:ext cx="546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PE</a:t>
            </a:r>
          </a:p>
          <a:p>
            <a:r>
              <a:rPr lang="en-GB" sz="2400" dirty="0"/>
              <a:t>PS</a:t>
            </a:r>
          </a:p>
          <a:p>
            <a:r>
              <a:rPr lang="en-GB" sz="2400" dirty="0"/>
              <a:t>PF</a:t>
            </a:r>
          </a:p>
          <a:p>
            <a:r>
              <a:rPr lang="en-GB" sz="2400" dirty="0"/>
              <a:t>PO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0C161-3792-0D6B-7F97-B7001E8D1325}"/>
              </a:ext>
            </a:extLst>
          </p:cNvPr>
          <p:cNvSpPr txBox="1"/>
          <p:nvPr/>
        </p:nvSpPr>
        <p:spPr>
          <a:xfrm>
            <a:off x="8472613" y="1785428"/>
            <a:ext cx="440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9D74A2-CCCB-4240-751D-952026E8E3D7}"/>
              </a:ext>
            </a:extLst>
          </p:cNvPr>
          <p:cNvSpPr txBox="1"/>
          <p:nvPr/>
        </p:nvSpPr>
        <p:spPr>
          <a:xfrm>
            <a:off x="7239622" y="1785428"/>
            <a:ext cx="534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ES</a:t>
            </a:r>
          </a:p>
          <a:p>
            <a:r>
              <a:rPr lang="en-GB" sz="2400" dirty="0"/>
              <a:t>EF</a:t>
            </a:r>
          </a:p>
          <a:p>
            <a:r>
              <a:rPr lang="en-GB" sz="2400" dirty="0"/>
              <a:t>EO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EEFEB-EF29-3481-3B59-530C491D1BEC}"/>
              </a:ext>
            </a:extLst>
          </p:cNvPr>
          <p:cNvSpPr txBox="1"/>
          <p:nvPr/>
        </p:nvSpPr>
        <p:spPr>
          <a:xfrm>
            <a:off x="7857527" y="1785428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SF</a:t>
            </a:r>
          </a:p>
          <a:p>
            <a:r>
              <a:rPr lang="en-GB" sz="2400" dirty="0"/>
              <a:t>SO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D55DE9-7144-70F8-8B5E-A241BD4B4C0A}"/>
              </a:ext>
            </a:extLst>
          </p:cNvPr>
          <p:cNvSpPr txBox="1"/>
          <p:nvPr/>
        </p:nvSpPr>
        <p:spPr>
          <a:xfrm>
            <a:off x="5616485" y="3853458"/>
            <a:ext cx="3780394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Exactly 15, not “over 15”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15C1C4-5D0D-88F6-01A5-0475ACC07160}"/>
              </a:ext>
            </a:extLst>
          </p:cNvPr>
          <p:cNvCxnSpPr/>
          <p:nvPr/>
        </p:nvCxnSpPr>
        <p:spPr>
          <a:xfrm>
            <a:off x="5120640" y="174884"/>
            <a:ext cx="0" cy="5937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3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056AB-F1FF-2BCD-025C-6012D2C9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4" y="154251"/>
            <a:ext cx="4912529" cy="5215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8D0E93-D2C1-0BFC-D8F1-55ECCCE21D73}"/>
              </a:ext>
            </a:extLst>
          </p:cNvPr>
          <p:cNvSpPr txBox="1"/>
          <p:nvPr/>
        </p:nvSpPr>
        <p:spPr>
          <a:xfrm>
            <a:off x="5841544" y="221310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Is the advert correct?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FFFB85-91C8-7734-9F2D-DE6D992D0C92}"/>
              </a:ext>
            </a:extLst>
          </p:cNvPr>
          <p:cNvCxnSpPr/>
          <p:nvPr/>
        </p:nvCxnSpPr>
        <p:spPr>
          <a:xfrm>
            <a:off x="5120640" y="174884"/>
            <a:ext cx="0" cy="5937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193D668-206F-E451-0780-77B5826E9F65}"/>
              </a:ext>
            </a:extLst>
          </p:cNvPr>
          <p:cNvSpPr txBox="1"/>
          <p:nvPr/>
        </p:nvSpPr>
        <p:spPr>
          <a:xfrm>
            <a:off x="5795057" y="5009738"/>
            <a:ext cx="3337773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Yes, 16 combinations.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A3A36-8529-A5D2-CD89-4FC0E107E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44" y="744531"/>
            <a:ext cx="2512745" cy="575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44A5B1-936B-0301-10F3-BFE21573E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457" y="1305549"/>
            <a:ext cx="2153293" cy="1238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8E869-7BAE-C35E-98CB-9BFE66FE9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720" y="2554668"/>
            <a:ext cx="3188013" cy="787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4DCDE0-458C-EC7D-CFB8-C42509525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720" y="3318584"/>
            <a:ext cx="2737560" cy="9272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AC4038-1D1D-3B3B-94CE-B5A6ABE94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720" y="4245822"/>
            <a:ext cx="2168089" cy="5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9F1F1-E205-5B51-9EA2-904A4FEFE76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9526" y="0"/>
            <a:ext cx="4926250" cy="335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3CDA0-1576-397C-41A8-D60AC6A2C6C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010151" y="0"/>
            <a:ext cx="49262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B75C7-9064-A368-7257-18EA094EC98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9526" y="3486150"/>
            <a:ext cx="4926250" cy="335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07274A-BD07-8F1A-B89E-580E0C6D098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010151" y="3486150"/>
            <a:ext cx="49262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19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87"/>
          <p:cNvSpPr txBox="1">
            <a:spLocks noGrp="1"/>
          </p:cNvSpPr>
          <p:nvPr>
            <p:ph type="title" idx="4294967295"/>
          </p:nvPr>
        </p:nvSpPr>
        <p:spPr>
          <a:xfrm>
            <a:off x="2478088" y="685800"/>
            <a:ext cx="7427912" cy="414338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GB"/>
              <a:t>Systematic listing</a:t>
            </a:r>
            <a:endParaRPr/>
          </a:p>
        </p:txBody>
      </p:sp>
      <p:sp>
        <p:nvSpPr>
          <p:cNvPr id="1315" name="Google Shape;1315;p87"/>
          <p:cNvSpPr txBox="1">
            <a:spLocks noGrp="1"/>
          </p:cNvSpPr>
          <p:nvPr>
            <p:ph type="body" idx="4294967295"/>
          </p:nvPr>
        </p:nvSpPr>
        <p:spPr>
          <a:xfrm>
            <a:off x="350837" y="1355272"/>
            <a:ext cx="9204325" cy="32734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1) A fair six-sided dice and the spinner shown are to be rolled and spun simultaneously. </a:t>
            </a:r>
            <a:endParaRPr dirty="0"/>
          </a:p>
          <a:p>
            <a:pPr marL="0" indent="0">
              <a:spcBef>
                <a:spcPts val="1083"/>
              </a:spcBef>
              <a:buNone/>
            </a:pPr>
            <a:r>
              <a:rPr lang="en-GB" dirty="0"/>
              <a:t>a) List the possible outcomes </a:t>
            </a:r>
            <a:r>
              <a:rPr lang="en-GB" b="1" dirty="0"/>
              <a:t>systematically</a:t>
            </a:r>
            <a:endParaRPr b="1" dirty="0"/>
          </a:p>
          <a:p>
            <a:pPr marL="0" indent="0">
              <a:spcBef>
                <a:spcPts val="1083"/>
              </a:spcBef>
              <a:buNone/>
            </a:pPr>
            <a:endParaRPr b="1" dirty="0"/>
          </a:p>
          <a:p>
            <a:pPr marL="0" indent="0">
              <a:spcBef>
                <a:spcPts val="1083"/>
              </a:spcBef>
              <a:buNone/>
            </a:pPr>
            <a:endParaRPr b="1" dirty="0"/>
          </a:p>
          <a:p>
            <a:pPr marL="0" indent="0">
              <a:spcBef>
                <a:spcPts val="1083"/>
              </a:spcBef>
              <a:buNone/>
            </a:pPr>
            <a:endParaRPr b="1" dirty="0"/>
          </a:p>
          <a:p>
            <a:pPr marL="0" indent="0">
              <a:spcBef>
                <a:spcPts val="1083"/>
              </a:spcBef>
              <a:buNone/>
            </a:pPr>
            <a:endParaRPr lang="en-GB" dirty="0"/>
          </a:p>
          <a:p>
            <a:pPr marL="0" indent="0">
              <a:spcBef>
                <a:spcPts val="1083"/>
              </a:spcBef>
              <a:buNone/>
            </a:pPr>
            <a:r>
              <a:rPr lang="en-GB" dirty="0"/>
              <a:t>b) How many possible outcomes are there?</a:t>
            </a:r>
            <a:endParaRPr dirty="0"/>
          </a:p>
          <a:p>
            <a:pPr marL="0" indent="0">
              <a:spcBef>
                <a:spcPts val="1083"/>
              </a:spcBef>
              <a:spcAft>
                <a:spcPts val="1083"/>
              </a:spcAft>
              <a:buNone/>
            </a:pPr>
            <a:endParaRPr dirty="0"/>
          </a:p>
        </p:txBody>
      </p:sp>
      <p:grpSp>
        <p:nvGrpSpPr>
          <p:cNvPr id="1316" name="Google Shape;1316;p87"/>
          <p:cNvGrpSpPr/>
          <p:nvPr/>
        </p:nvGrpSpPr>
        <p:grpSpPr>
          <a:xfrm>
            <a:off x="7725845" y="1968568"/>
            <a:ext cx="1315821" cy="1315821"/>
            <a:chOff x="6833000" y="1306250"/>
            <a:chExt cx="1695900" cy="1695900"/>
          </a:xfrm>
        </p:grpSpPr>
        <p:sp>
          <p:nvSpPr>
            <p:cNvPr id="1317" name="Google Shape;1317;p87"/>
            <p:cNvSpPr/>
            <p:nvPr/>
          </p:nvSpPr>
          <p:spPr>
            <a:xfrm>
              <a:off x="6833000" y="1306250"/>
              <a:ext cx="1695900" cy="16959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318" name="Google Shape;1318;p87"/>
            <p:cNvSpPr/>
            <p:nvPr/>
          </p:nvSpPr>
          <p:spPr>
            <a:xfrm rot="7199661">
              <a:off x="6847809" y="1321128"/>
              <a:ext cx="1666484" cy="1666484"/>
            </a:xfrm>
            <a:prstGeom prst="pie">
              <a:avLst>
                <a:gd name="adj1" fmla="val 9034165"/>
                <a:gd name="adj2" fmla="val 16225322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319" name="Google Shape;1319;p87"/>
            <p:cNvSpPr/>
            <p:nvPr/>
          </p:nvSpPr>
          <p:spPr>
            <a:xfrm rot="-7211867">
              <a:off x="6847877" y="1321188"/>
              <a:ext cx="1666446" cy="1666446"/>
            </a:xfrm>
            <a:prstGeom prst="pie">
              <a:avLst>
                <a:gd name="adj1" fmla="val 9034165"/>
                <a:gd name="adj2" fmla="val 16225322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320" name="Google Shape;1320;p87"/>
            <p:cNvSpPr/>
            <p:nvPr/>
          </p:nvSpPr>
          <p:spPr>
            <a:xfrm>
              <a:off x="6847877" y="1321188"/>
              <a:ext cx="1666500" cy="1666500"/>
            </a:xfrm>
            <a:prstGeom prst="pie">
              <a:avLst>
                <a:gd name="adj1" fmla="val 9034165"/>
                <a:gd name="adj2" fmla="val 16225322"/>
              </a:avLst>
            </a:prstGeom>
            <a:solidFill>
              <a:srgbClr val="374CF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321" name="Google Shape;1321;p87"/>
            <p:cNvSpPr txBox="1"/>
            <p:nvPr/>
          </p:nvSpPr>
          <p:spPr>
            <a:xfrm>
              <a:off x="7866326" y="1714932"/>
              <a:ext cx="630000" cy="601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22" name="Google Shape;1322;p87"/>
            <p:cNvSpPr txBox="1"/>
            <p:nvPr/>
          </p:nvSpPr>
          <p:spPr>
            <a:xfrm>
              <a:off x="7455132" y="2324532"/>
              <a:ext cx="630000" cy="601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23" name="Google Shape;1323;p87"/>
            <p:cNvSpPr txBox="1"/>
            <p:nvPr/>
          </p:nvSpPr>
          <p:spPr>
            <a:xfrm>
              <a:off x="7104325" y="1714932"/>
              <a:ext cx="630000" cy="601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grpSp>
          <p:nvGrpSpPr>
            <p:cNvPr id="1324" name="Google Shape;1324;p87"/>
            <p:cNvGrpSpPr/>
            <p:nvPr/>
          </p:nvGrpSpPr>
          <p:grpSpPr>
            <a:xfrm>
              <a:off x="7632309" y="1391006"/>
              <a:ext cx="93900" cy="816939"/>
              <a:chOff x="996050" y="213293"/>
              <a:chExt cx="93900" cy="909732"/>
            </a:xfrm>
          </p:grpSpPr>
          <p:cxnSp>
            <p:nvCxnSpPr>
              <p:cNvPr id="1325" name="Google Shape;1325;p87"/>
              <p:cNvCxnSpPr/>
              <p:nvPr/>
            </p:nvCxnSpPr>
            <p:spPr>
              <a:xfrm rot="10800000" flipH="1">
                <a:off x="1046672" y="213293"/>
                <a:ext cx="0" cy="851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326" name="Google Shape;1326;p87"/>
              <p:cNvSpPr/>
              <p:nvPr/>
            </p:nvSpPr>
            <p:spPr>
              <a:xfrm>
                <a:off x="996050" y="1029125"/>
                <a:ext cx="93900" cy="93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sz="1950"/>
              </a:p>
            </p:txBody>
          </p:sp>
        </p:grpSp>
      </p:grpSp>
      <p:sp>
        <p:nvSpPr>
          <p:cNvPr id="1327" name="Google Shape;1327;p87"/>
          <p:cNvSpPr txBox="1"/>
          <p:nvPr/>
        </p:nvSpPr>
        <p:spPr>
          <a:xfrm>
            <a:off x="385091" y="2510945"/>
            <a:ext cx="6879275" cy="196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383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{1A, 1B, 1C, 2A, 2B, 2C, 3A, 3B, 3C, 4A, 4B, 4C, 5A, 5B, 5C, 6A, 6B, 6C}</a:t>
            </a:r>
            <a:endParaRPr sz="2383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lnSpc>
                <a:spcPct val="115000"/>
              </a:lnSpc>
              <a:spcBef>
                <a:spcPts val="1083"/>
              </a:spcBef>
              <a:spcAft>
                <a:spcPts val="1083"/>
              </a:spcAft>
            </a:pPr>
            <a:r>
              <a:rPr lang="en-GB" sz="2383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or {A1, A2, A3, A4, A5, A6, B1, B2, B3, B4, B5, B6, C1, C2, C3, C4, C5, C6}</a:t>
            </a:r>
            <a:endParaRPr sz="2383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28" name="Google Shape;1328;p87"/>
          <p:cNvSpPr txBox="1"/>
          <p:nvPr/>
        </p:nvSpPr>
        <p:spPr>
          <a:xfrm>
            <a:off x="385091" y="4799870"/>
            <a:ext cx="6744400" cy="9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83"/>
              </a:spcAft>
            </a:pPr>
            <a:r>
              <a:rPr lang="en-GB" sz="2383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18. 6 different outcomes from the dice and 3 different outcomes from the spinner</a:t>
            </a:r>
            <a:endParaRPr sz="2383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88"/>
          <p:cNvSpPr txBox="1">
            <a:spLocks noGrp="1"/>
          </p:cNvSpPr>
          <p:nvPr>
            <p:ph type="title" idx="4294967295"/>
          </p:nvPr>
        </p:nvSpPr>
        <p:spPr>
          <a:xfrm>
            <a:off x="2478088" y="685800"/>
            <a:ext cx="7427912" cy="414338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GB"/>
              <a:t>Systematic listing</a:t>
            </a:r>
            <a:endParaRPr/>
          </a:p>
        </p:txBody>
      </p:sp>
      <p:sp>
        <p:nvSpPr>
          <p:cNvPr id="1334" name="Google Shape;1334;p88"/>
          <p:cNvSpPr txBox="1">
            <a:spLocks noGrp="1"/>
          </p:cNvSpPr>
          <p:nvPr>
            <p:ph type="body" idx="4294967295"/>
          </p:nvPr>
        </p:nvSpPr>
        <p:spPr>
          <a:xfrm>
            <a:off x="0" y="1474788"/>
            <a:ext cx="8924925" cy="21812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2) A fair coin and a fair six-sided dice are flipped and rolled simultaneously.</a:t>
            </a:r>
            <a:endParaRPr dirty="0"/>
          </a:p>
          <a:p>
            <a:pPr marL="0" indent="0">
              <a:spcBef>
                <a:spcPts val="1083"/>
              </a:spcBef>
              <a:buNone/>
            </a:pPr>
            <a:r>
              <a:rPr lang="en-GB" dirty="0"/>
              <a:t>a) List the possible outcomes </a:t>
            </a:r>
            <a:r>
              <a:rPr lang="en-GB" b="1" dirty="0"/>
              <a:t>systematically</a:t>
            </a:r>
            <a:endParaRPr b="1" dirty="0"/>
          </a:p>
          <a:p>
            <a:pPr marL="0" indent="0">
              <a:spcBef>
                <a:spcPts val="1083"/>
              </a:spcBef>
              <a:buNone/>
            </a:pPr>
            <a:endParaRPr b="1" dirty="0"/>
          </a:p>
          <a:p>
            <a:pPr marL="0" indent="0">
              <a:spcBef>
                <a:spcPts val="1083"/>
              </a:spcBef>
              <a:buNone/>
            </a:pPr>
            <a:endParaRPr b="1" dirty="0"/>
          </a:p>
          <a:p>
            <a:pPr marL="0" indent="0">
              <a:spcBef>
                <a:spcPts val="1083"/>
              </a:spcBef>
              <a:spcAft>
                <a:spcPts val="1083"/>
              </a:spcAft>
              <a:buNone/>
            </a:pPr>
            <a:r>
              <a:rPr lang="en-GB" dirty="0"/>
              <a:t>b) How many possible outcomes are there?</a:t>
            </a:r>
            <a:endParaRPr dirty="0"/>
          </a:p>
        </p:txBody>
      </p:sp>
      <p:sp>
        <p:nvSpPr>
          <p:cNvPr id="1335" name="Google Shape;1335;p88"/>
          <p:cNvSpPr txBox="1"/>
          <p:nvPr/>
        </p:nvSpPr>
        <p:spPr>
          <a:xfrm>
            <a:off x="1022824" y="2303435"/>
            <a:ext cx="6879275" cy="112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383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{1H, 1T, 2H, 2T, 3H, 3T, 4H, 4T, 5H, 5T, 6H, 6T}</a:t>
            </a:r>
            <a:endParaRPr sz="2383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>
              <a:lnSpc>
                <a:spcPct val="115000"/>
              </a:lnSpc>
              <a:spcBef>
                <a:spcPts val="1083"/>
              </a:spcBef>
              <a:spcAft>
                <a:spcPts val="1083"/>
              </a:spcAft>
            </a:pPr>
            <a:r>
              <a:rPr lang="en-GB" sz="2383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or {H1, H2, H3, H4, H5, H6, T1, T2, T3, T4, T5, T6}</a:t>
            </a:r>
            <a:endParaRPr sz="2383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36" name="Google Shape;1336;p88"/>
          <p:cNvSpPr txBox="1"/>
          <p:nvPr/>
        </p:nvSpPr>
        <p:spPr>
          <a:xfrm>
            <a:off x="945692" y="3875461"/>
            <a:ext cx="6744400" cy="9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83"/>
              </a:spcAft>
            </a:pPr>
            <a:r>
              <a:rPr lang="en-GB" sz="2383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12: 6 different outcomes from the dice and 2 different outcomes from the coin</a:t>
            </a:r>
            <a:endParaRPr sz="2383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89"/>
          <p:cNvSpPr txBox="1">
            <a:spLocks noGrp="1"/>
          </p:cNvSpPr>
          <p:nvPr>
            <p:ph type="body" idx="4294967295"/>
          </p:nvPr>
        </p:nvSpPr>
        <p:spPr>
          <a:xfrm>
            <a:off x="257695" y="1325206"/>
            <a:ext cx="8924925" cy="32734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GB" sz="3200" dirty="0"/>
              <a:t>3) Two spinners are going to be spun. </a:t>
            </a:r>
            <a:endParaRPr sz="3200" dirty="0"/>
          </a:p>
          <a:p>
            <a:pPr marL="0" indent="0">
              <a:spcBef>
                <a:spcPts val="1083"/>
              </a:spcBef>
              <a:buNone/>
            </a:pPr>
            <a:r>
              <a:rPr lang="en-GB" sz="3200" dirty="0"/>
              <a:t>The possible outcomes are </a:t>
            </a:r>
            <a:br>
              <a:rPr lang="en-GB" sz="3200" dirty="0"/>
            </a:br>
            <a:r>
              <a:rPr lang="en-GB" sz="3200" dirty="0"/>
              <a:t>{A1, A2, A3, B1, B2, B3, C1, C2, C3}.</a:t>
            </a:r>
            <a:endParaRPr sz="3200" dirty="0"/>
          </a:p>
          <a:p>
            <a:pPr marL="0" indent="0">
              <a:spcBef>
                <a:spcPts val="1083"/>
              </a:spcBef>
              <a:buNone/>
            </a:pPr>
            <a:r>
              <a:rPr lang="en-GB" sz="3200" dirty="0"/>
              <a:t>Complete the spinners.</a:t>
            </a:r>
            <a:endParaRPr sz="3200" dirty="0"/>
          </a:p>
          <a:p>
            <a:pPr marL="0" indent="0">
              <a:spcBef>
                <a:spcPts val="1083"/>
              </a:spcBef>
              <a:spcAft>
                <a:spcPts val="1083"/>
              </a:spcAft>
              <a:buNone/>
            </a:pPr>
            <a:endParaRPr dirty="0"/>
          </a:p>
        </p:txBody>
      </p:sp>
      <p:grpSp>
        <p:nvGrpSpPr>
          <p:cNvPr id="1343" name="Google Shape;1343;p89"/>
          <p:cNvGrpSpPr/>
          <p:nvPr/>
        </p:nvGrpSpPr>
        <p:grpSpPr>
          <a:xfrm>
            <a:off x="2626462" y="3476619"/>
            <a:ext cx="1767851" cy="1767851"/>
            <a:chOff x="6541850" y="1015161"/>
            <a:chExt cx="2278500" cy="2278500"/>
          </a:xfrm>
        </p:grpSpPr>
        <p:sp>
          <p:nvSpPr>
            <p:cNvPr id="1344" name="Google Shape;1344;p89"/>
            <p:cNvSpPr/>
            <p:nvPr/>
          </p:nvSpPr>
          <p:spPr>
            <a:xfrm>
              <a:off x="6833000" y="1306250"/>
              <a:ext cx="1695900" cy="16959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345" name="Google Shape;1345;p89"/>
            <p:cNvSpPr/>
            <p:nvPr/>
          </p:nvSpPr>
          <p:spPr>
            <a:xfrm rot="7199661">
              <a:off x="6847809" y="1321128"/>
              <a:ext cx="1666484" cy="1666484"/>
            </a:xfrm>
            <a:prstGeom prst="pie">
              <a:avLst>
                <a:gd name="adj1" fmla="val 9034165"/>
                <a:gd name="adj2" fmla="val 16225322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346" name="Google Shape;1346;p89"/>
            <p:cNvSpPr/>
            <p:nvPr/>
          </p:nvSpPr>
          <p:spPr>
            <a:xfrm rot="-7211867">
              <a:off x="6847877" y="1321188"/>
              <a:ext cx="1666446" cy="1666446"/>
            </a:xfrm>
            <a:prstGeom prst="pie">
              <a:avLst>
                <a:gd name="adj1" fmla="val 9034165"/>
                <a:gd name="adj2" fmla="val 16225322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1347" name="Google Shape;1347;p89"/>
            <p:cNvSpPr/>
            <p:nvPr/>
          </p:nvSpPr>
          <p:spPr>
            <a:xfrm>
              <a:off x="6847877" y="1321188"/>
              <a:ext cx="1666500" cy="1666500"/>
            </a:xfrm>
            <a:prstGeom prst="pie">
              <a:avLst>
                <a:gd name="adj1" fmla="val 9034165"/>
                <a:gd name="adj2" fmla="val 16225322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grpSp>
          <p:nvGrpSpPr>
            <p:cNvPr id="1348" name="Google Shape;1348;p89"/>
            <p:cNvGrpSpPr/>
            <p:nvPr/>
          </p:nvGrpSpPr>
          <p:grpSpPr>
            <a:xfrm>
              <a:off x="7632309" y="1391006"/>
              <a:ext cx="93900" cy="816939"/>
              <a:chOff x="996050" y="213293"/>
              <a:chExt cx="93900" cy="909732"/>
            </a:xfrm>
          </p:grpSpPr>
          <p:cxnSp>
            <p:nvCxnSpPr>
              <p:cNvPr id="1349" name="Google Shape;1349;p89"/>
              <p:cNvCxnSpPr/>
              <p:nvPr/>
            </p:nvCxnSpPr>
            <p:spPr>
              <a:xfrm rot="10800000" flipH="1">
                <a:off x="1046672" y="213293"/>
                <a:ext cx="0" cy="8514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350" name="Google Shape;1350;p89"/>
              <p:cNvSpPr/>
              <p:nvPr/>
            </p:nvSpPr>
            <p:spPr>
              <a:xfrm>
                <a:off x="996050" y="1029125"/>
                <a:ext cx="93900" cy="939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sz="1950"/>
              </a:p>
            </p:txBody>
          </p:sp>
        </p:grpSp>
      </p:grpSp>
      <p:sp>
        <p:nvSpPr>
          <p:cNvPr id="1351" name="Google Shape;1351;p89"/>
          <p:cNvSpPr/>
          <p:nvPr/>
        </p:nvSpPr>
        <p:spPr>
          <a:xfrm>
            <a:off x="4897479" y="3733038"/>
            <a:ext cx="1294150" cy="129415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sp>
        <p:nvSpPr>
          <p:cNvPr id="1352" name="Google Shape;1352;p89"/>
          <p:cNvSpPr/>
          <p:nvPr/>
        </p:nvSpPr>
        <p:spPr>
          <a:xfrm flipH="1">
            <a:off x="4908437" y="3744302"/>
            <a:ext cx="1272050" cy="1272050"/>
          </a:xfrm>
          <a:prstGeom prst="pie">
            <a:avLst>
              <a:gd name="adj1" fmla="val 5387953"/>
              <a:gd name="adj2" fmla="val 10824216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sp>
        <p:nvSpPr>
          <p:cNvPr id="1353" name="Google Shape;1353;p89"/>
          <p:cNvSpPr/>
          <p:nvPr/>
        </p:nvSpPr>
        <p:spPr>
          <a:xfrm>
            <a:off x="4908744" y="3744302"/>
            <a:ext cx="1272050" cy="1272050"/>
          </a:xfrm>
          <a:prstGeom prst="pie">
            <a:avLst>
              <a:gd name="adj1" fmla="val 5387953"/>
              <a:gd name="adj2" fmla="val 1085822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sp>
        <p:nvSpPr>
          <p:cNvPr id="1354" name="Google Shape;1354;p89"/>
          <p:cNvSpPr/>
          <p:nvPr/>
        </p:nvSpPr>
        <p:spPr>
          <a:xfrm>
            <a:off x="4908744" y="3744302"/>
            <a:ext cx="1272050" cy="1272050"/>
          </a:xfrm>
          <a:prstGeom prst="pie">
            <a:avLst>
              <a:gd name="adj1" fmla="val 10799941"/>
              <a:gd name="adj2" fmla="val 16225322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sp>
        <p:nvSpPr>
          <p:cNvPr id="1355" name="Google Shape;1355;p89"/>
          <p:cNvSpPr/>
          <p:nvPr/>
        </p:nvSpPr>
        <p:spPr>
          <a:xfrm flipH="1">
            <a:off x="4908437" y="3744302"/>
            <a:ext cx="1272050" cy="1272050"/>
          </a:xfrm>
          <a:prstGeom prst="pie">
            <a:avLst>
              <a:gd name="adj1" fmla="val 10825856"/>
              <a:gd name="adj2" fmla="val 1620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grpSp>
        <p:nvGrpSpPr>
          <p:cNvPr id="1356" name="Google Shape;1356;p89"/>
          <p:cNvGrpSpPr/>
          <p:nvPr/>
        </p:nvGrpSpPr>
        <p:grpSpPr>
          <a:xfrm>
            <a:off x="5507421" y="3783059"/>
            <a:ext cx="71655" cy="623553"/>
            <a:chOff x="996050" y="213293"/>
            <a:chExt cx="93900" cy="909732"/>
          </a:xfrm>
        </p:grpSpPr>
        <p:cxnSp>
          <p:nvCxnSpPr>
            <p:cNvPr id="1357" name="Google Shape;1357;p89"/>
            <p:cNvCxnSpPr/>
            <p:nvPr/>
          </p:nvCxnSpPr>
          <p:spPr>
            <a:xfrm rot="10800000" flipH="1">
              <a:off x="1046672" y="213293"/>
              <a:ext cx="0" cy="8514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58" name="Google Shape;1358;p89"/>
            <p:cNvSpPr/>
            <p:nvPr/>
          </p:nvSpPr>
          <p:spPr>
            <a:xfrm>
              <a:off x="996050" y="1029125"/>
              <a:ext cx="93900" cy="939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</p:grpSp>
      <p:sp>
        <p:nvSpPr>
          <p:cNvPr id="1359" name="Google Shape;1359;p89"/>
          <p:cNvSpPr txBox="1"/>
          <p:nvPr/>
        </p:nvSpPr>
        <p:spPr>
          <a:xfrm>
            <a:off x="3070058" y="4039675"/>
            <a:ext cx="263250" cy="56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83"/>
              </a:spcAft>
            </a:pPr>
            <a:r>
              <a:rPr lang="en-GB" sz="2383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A</a:t>
            </a:r>
            <a:endParaRPr sz="238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0" name="Google Shape;1360;p89"/>
          <p:cNvSpPr txBox="1"/>
          <p:nvPr/>
        </p:nvSpPr>
        <p:spPr>
          <a:xfrm>
            <a:off x="3387150" y="4554475"/>
            <a:ext cx="263250" cy="56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83"/>
              </a:spcAft>
            </a:pPr>
            <a:r>
              <a:rPr lang="en-GB" sz="2383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B</a:t>
            </a:r>
            <a:endParaRPr sz="238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1" name="Google Shape;1361;p89"/>
          <p:cNvSpPr txBox="1"/>
          <p:nvPr/>
        </p:nvSpPr>
        <p:spPr>
          <a:xfrm>
            <a:off x="3728996" y="4039675"/>
            <a:ext cx="263250" cy="56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83"/>
              </a:spcAft>
            </a:pPr>
            <a:r>
              <a:rPr lang="en-GB" sz="2383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</a:t>
            </a:r>
            <a:endParaRPr sz="238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2" name="Google Shape;1362;p89"/>
          <p:cNvSpPr txBox="1"/>
          <p:nvPr/>
        </p:nvSpPr>
        <p:spPr>
          <a:xfrm>
            <a:off x="5184238" y="3911369"/>
            <a:ext cx="263250" cy="56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83"/>
              </a:spcAft>
            </a:pPr>
            <a:r>
              <a:rPr lang="en-GB" sz="2383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endParaRPr sz="238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3" name="Google Shape;1363;p89"/>
          <p:cNvSpPr txBox="1"/>
          <p:nvPr/>
        </p:nvSpPr>
        <p:spPr>
          <a:xfrm>
            <a:off x="5804121" y="3911355"/>
            <a:ext cx="263250" cy="56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83"/>
              </a:spcAft>
            </a:pPr>
            <a:r>
              <a:rPr lang="en-GB" sz="2383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</a:t>
            </a:r>
            <a:endParaRPr sz="238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4" name="Google Shape;1364;p89"/>
          <p:cNvSpPr txBox="1"/>
          <p:nvPr/>
        </p:nvSpPr>
        <p:spPr>
          <a:xfrm>
            <a:off x="5184238" y="4480484"/>
            <a:ext cx="263250" cy="56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83"/>
              </a:spcAft>
            </a:pPr>
            <a:r>
              <a:rPr lang="en-GB" sz="2383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</a:t>
            </a:r>
            <a:endParaRPr sz="238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365" name="Google Shape;1365;p89"/>
          <p:cNvCxnSpPr/>
          <p:nvPr/>
        </p:nvCxnSpPr>
        <p:spPr>
          <a:xfrm rot="10800000" flipH="1">
            <a:off x="5790958" y="4624160"/>
            <a:ext cx="1144650" cy="16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6" name="Google Shape;1366;p89"/>
          <p:cNvSpPr txBox="1"/>
          <p:nvPr/>
        </p:nvSpPr>
        <p:spPr>
          <a:xfrm>
            <a:off x="7059217" y="4406600"/>
            <a:ext cx="2376400" cy="56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83"/>
              </a:spcAft>
            </a:pPr>
            <a:r>
              <a:rPr lang="en-GB" sz="2383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Either 1, 2 or 3</a:t>
            </a:r>
            <a:endParaRPr sz="238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7" name="Google Shape;1367;p89"/>
          <p:cNvSpPr txBox="1"/>
          <p:nvPr/>
        </p:nvSpPr>
        <p:spPr>
          <a:xfrm>
            <a:off x="804863" y="3567938"/>
            <a:ext cx="708500" cy="56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83"/>
              </a:spcAft>
            </a:pPr>
            <a:r>
              <a:rPr lang="en-GB" sz="2383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e.g.</a:t>
            </a:r>
            <a:endParaRPr sz="238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6B08A0-312C-4E93-BFED-ACF2D5D3A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388393"/>
              </p:ext>
            </p:extLst>
          </p:nvPr>
        </p:nvGraphicFramePr>
        <p:xfrm>
          <a:off x="193041" y="1192292"/>
          <a:ext cx="2009988" cy="1287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988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Main Meal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oast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4280FC-E69B-4325-99EC-205404D13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83818"/>
              </p:ext>
            </p:extLst>
          </p:nvPr>
        </p:nvGraphicFramePr>
        <p:xfrm>
          <a:off x="2602652" y="1192292"/>
          <a:ext cx="2009988" cy="214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988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heesecake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ondue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rownie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616932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hortcake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599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82571B-4D2C-4274-8597-30AAAB1C699D}"/>
              </a:ext>
            </a:extLst>
          </p:cNvPr>
          <p:cNvSpPr txBox="1"/>
          <p:nvPr/>
        </p:nvSpPr>
        <p:spPr>
          <a:xfrm>
            <a:off x="2074987" y="8401"/>
            <a:ext cx="5756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Here are the menus from 2 different restaurants.</a:t>
            </a:r>
          </a:p>
          <a:p>
            <a:pPr algn="ctr"/>
            <a:r>
              <a:rPr lang="en-GB" sz="2000" dirty="0"/>
              <a:t>Customers can choose </a:t>
            </a:r>
            <a:r>
              <a:rPr lang="en-GB" sz="2000" b="1" dirty="0"/>
              <a:t>one main meal </a:t>
            </a:r>
            <a:r>
              <a:rPr lang="en-GB" sz="2000" dirty="0"/>
              <a:t>&amp; </a:t>
            </a:r>
            <a:r>
              <a:rPr lang="en-GB" sz="2000" b="1" dirty="0"/>
              <a:t>one dessert</a:t>
            </a:r>
            <a:r>
              <a:rPr lang="en-GB" sz="2000" dirty="0"/>
              <a:t>.</a:t>
            </a:r>
          </a:p>
          <a:p>
            <a:pPr algn="ctr"/>
            <a:r>
              <a:rPr lang="en-GB" sz="2000" dirty="0"/>
              <a:t>List all the meals you can have at each restaurant.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EE40A5-A1AE-4CF8-93D0-E752A0260180}"/>
              </a:ext>
            </a:extLst>
          </p:cNvPr>
          <p:cNvCxnSpPr>
            <a:cxnSpLocks/>
          </p:cNvCxnSpPr>
          <p:nvPr/>
        </p:nvCxnSpPr>
        <p:spPr>
          <a:xfrm>
            <a:off x="4950940" y="1310641"/>
            <a:ext cx="2060" cy="45747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2E46D0-75E7-4B1E-A4B7-5EDC45F1E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83604"/>
              </p:ext>
            </p:extLst>
          </p:nvPr>
        </p:nvGraphicFramePr>
        <p:xfrm>
          <a:off x="873761" y="3609873"/>
          <a:ext cx="301752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370227383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RC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PF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PB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RB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61693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93A6E04-6F61-4F54-8CAF-9D1BFABF3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761788"/>
              </p:ext>
            </p:extLst>
          </p:nvPr>
        </p:nvGraphicFramePr>
        <p:xfrm>
          <a:off x="5252722" y="1192292"/>
          <a:ext cx="2009988" cy="17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988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Main Meal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oodles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BQ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4629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1C55379-C186-44A6-83D5-691D9D415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135025"/>
              </p:ext>
            </p:extLst>
          </p:nvPr>
        </p:nvGraphicFramePr>
        <p:xfrm>
          <a:off x="7662333" y="1192291"/>
          <a:ext cx="2009988" cy="2574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988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ce Cream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ustard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616932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ilkshake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5996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iramisu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90484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66E90E0-7125-45B9-B7B6-78E53B1F3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70112"/>
              </p:ext>
            </p:extLst>
          </p:nvPr>
        </p:nvGraphicFramePr>
        <p:xfrm>
          <a:off x="4983114" y="3429000"/>
          <a:ext cx="301752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7022738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18258239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PI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BI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PC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BC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PF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BF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PM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BM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61693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PT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BT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2983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3086325-4152-4C0F-BB4E-E0151358871D}"/>
              </a:ext>
            </a:extLst>
          </p:cNvPr>
          <p:cNvSpPr txBox="1"/>
          <p:nvPr/>
        </p:nvSpPr>
        <p:spPr>
          <a:xfrm>
            <a:off x="729888" y="5802981"/>
            <a:ext cx="8117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What is the connection between the options &amp; the total number of choices?</a:t>
            </a:r>
          </a:p>
        </p:txBody>
      </p:sp>
    </p:spTree>
    <p:extLst>
      <p:ext uri="{BB962C8B-B14F-4D97-AF65-F5344CB8AC3E}">
        <p14:creationId xmlns:p14="http://schemas.microsoft.com/office/powerpoint/2010/main" val="42617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0AE367-0EA2-4260-9C59-41161C74269E}"/>
              </a:ext>
            </a:extLst>
          </p:cNvPr>
          <p:cNvSpPr txBox="1"/>
          <p:nvPr/>
        </p:nvSpPr>
        <p:spPr>
          <a:xfrm>
            <a:off x="621501" y="3176892"/>
            <a:ext cx="3651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How many different ways</a:t>
            </a:r>
          </a:p>
          <a:p>
            <a:pPr algn="ctr"/>
            <a:r>
              <a:rPr lang="en-GB" sz="2000" dirty="0"/>
              <a:t> can you arrange the letters </a:t>
            </a:r>
            <a:r>
              <a:rPr lang="en-GB" sz="2000" b="1" dirty="0"/>
              <a:t>ABC</a:t>
            </a:r>
            <a:r>
              <a:rPr lang="en-GB" sz="20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7A216-537E-4FF4-A89D-6C1D30AAB7C1}"/>
              </a:ext>
            </a:extLst>
          </p:cNvPr>
          <p:cNvSpPr txBox="1"/>
          <p:nvPr/>
        </p:nvSpPr>
        <p:spPr>
          <a:xfrm>
            <a:off x="5538976" y="627122"/>
            <a:ext cx="3813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How many different ways</a:t>
            </a:r>
          </a:p>
          <a:p>
            <a:pPr algn="ctr"/>
            <a:r>
              <a:rPr lang="en-GB" sz="2000" dirty="0"/>
              <a:t> can you arrange the letters </a:t>
            </a:r>
            <a:r>
              <a:rPr lang="en-GB" sz="2000" b="1" dirty="0"/>
              <a:t>ABCD</a:t>
            </a:r>
            <a:r>
              <a:rPr lang="en-GB" sz="2000" dirty="0"/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ED8A79-62DC-4EDF-97AD-B3F0F2B4C0A3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4952999" y="0"/>
            <a:ext cx="1" cy="5488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B3359BA-4720-4769-864C-60F21DA37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080796"/>
              </p:ext>
            </p:extLst>
          </p:nvPr>
        </p:nvGraphicFramePr>
        <p:xfrm>
          <a:off x="5200479" y="1693156"/>
          <a:ext cx="4490280" cy="322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70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  <a:gridCol w="1122570">
                  <a:extLst>
                    <a:ext uri="{9D8B030D-6E8A-4147-A177-3AD203B41FA5}">
                      <a16:colId xmlns:a16="http://schemas.microsoft.com/office/drawing/2014/main" val="2541619321"/>
                    </a:ext>
                  </a:extLst>
                </a:gridCol>
                <a:gridCol w="1122570">
                  <a:extLst>
                    <a:ext uri="{9D8B030D-6E8A-4147-A177-3AD203B41FA5}">
                      <a16:colId xmlns:a16="http://schemas.microsoft.com/office/drawing/2014/main" val="3174343500"/>
                    </a:ext>
                  </a:extLst>
                </a:gridCol>
                <a:gridCol w="1122570">
                  <a:extLst>
                    <a:ext uri="{9D8B030D-6E8A-4147-A177-3AD203B41FA5}">
                      <a16:colId xmlns:a16="http://schemas.microsoft.com/office/drawing/2014/main" val="1285358657"/>
                    </a:ext>
                  </a:extLst>
                </a:gridCol>
              </a:tblGrid>
              <a:tr h="549797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ABCD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BACD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CABD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DABC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ABDC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BADC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CADB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DACB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ACBD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BCAD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CBAD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DBAC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29382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ACDB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BCDA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CBDA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DBCA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79958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ADBC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BDAC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CDAB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DCAB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49177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ADCB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BDCA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CDBA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DCBA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4704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6B6C99F-7CA6-411A-B841-1AB58170B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38558"/>
              </p:ext>
            </p:extLst>
          </p:nvPr>
        </p:nvGraphicFramePr>
        <p:xfrm>
          <a:off x="763338" y="4381437"/>
          <a:ext cx="3367710" cy="1069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70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  <a:gridCol w="1122570">
                  <a:extLst>
                    <a:ext uri="{9D8B030D-6E8A-4147-A177-3AD203B41FA5}">
                      <a16:colId xmlns:a16="http://schemas.microsoft.com/office/drawing/2014/main" val="2541619321"/>
                    </a:ext>
                  </a:extLst>
                </a:gridCol>
                <a:gridCol w="1122570">
                  <a:extLst>
                    <a:ext uri="{9D8B030D-6E8A-4147-A177-3AD203B41FA5}">
                      <a16:colId xmlns:a16="http://schemas.microsoft.com/office/drawing/2014/main" val="3174343500"/>
                    </a:ext>
                  </a:extLst>
                </a:gridCol>
              </a:tblGrid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ABC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ACB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BC20AE3-BC66-4694-9B86-FB89EE96171B}"/>
              </a:ext>
            </a:extLst>
          </p:cNvPr>
          <p:cNvSpPr txBox="1"/>
          <p:nvPr/>
        </p:nvSpPr>
        <p:spPr>
          <a:xfrm>
            <a:off x="689629" y="266637"/>
            <a:ext cx="3515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How many different ways</a:t>
            </a:r>
          </a:p>
          <a:p>
            <a:pPr algn="ctr"/>
            <a:r>
              <a:rPr lang="en-GB" sz="2000" dirty="0"/>
              <a:t> can you arrange the letters </a:t>
            </a:r>
            <a:r>
              <a:rPr lang="en-GB" sz="2000" b="1" dirty="0"/>
              <a:t>AB</a:t>
            </a:r>
            <a:r>
              <a:rPr lang="en-GB" sz="2000" dirty="0"/>
              <a:t>?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60B73D5-4C2C-4056-A038-C2575BB87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79984"/>
              </p:ext>
            </p:extLst>
          </p:nvPr>
        </p:nvGraphicFramePr>
        <p:xfrm>
          <a:off x="1324623" y="1444808"/>
          <a:ext cx="2245140" cy="534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70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  <a:gridCol w="1122570">
                  <a:extLst>
                    <a:ext uri="{9D8B030D-6E8A-4147-A177-3AD203B41FA5}">
                      <a16:colId xmlns:a16="http://schemas.microsoft.com/office/drawing/2014/main" val="2541619321"/>
                    </a:ext>
                  </a:extLst>
                </a:gridCol>
              </a:tblGrid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A94825-9051-4C66-9186-FE10592179DB}"/>
              </a:ext>
            </a:extLst>
          </p:cNvPr>
          <p:cNvCxnSpPr>
            <a:cxnSpLocks/>
          </p:cNvCxnSpPr>
          <p:nvPr/>
        </p:nvCxnSpPr>
        <p:spPr>
          <a:xfrm>
            <a:off x="0" y="2883877"/>
            <a:ext cx="4952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9C4CED1-123D-450B-ABAE-4236D93AFF63}"/>
              </a:ext>
            </a:extLst>
          </p:cNvPr>
          <p:cNvSpPr txBox="1"/>
          <p:nvPr/>
        </p:nvSpPr>
        <p:spPr>
          <a:xfrm>
            <a:off x="2636564" y="5488440"/>
            <a:ext cx="4632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How can you approach this systematically?</a:t>
            </a:r>
          </a:p>
          <a:p>
            <a:pPr algn="ctr"/>
            <a:r>
              <a:rPr lang="en-GB" sz="2000" dirty="0"/>
              <a:t>Do you notice a pattern?</a:t>
            </a:r>
          </a:p>
        </p:txBody>
      </p:sp>
    </p:spTree>
    <p:extLst>
      <p:ext uri="{BB962C8B-B14F-4D97-AF65-F5344CB8AC3E}">
        <p14:creationId xmlns:p14="http://schemas.microsoft.com/office/powerpoint/2010/main" val="25759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D8B18-3F7E-5034-183B-E5E14666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324" y="1573965"/>
            <a:ext cx="3645567" cy="3524048"/>
          </a:xfrm>
          <a:prstGeom prst="rect">
            <a:avLst/>
          </a:prstGeom>
        </p:spPr>
      </p:pic>
      <p:pic>
        <p:nvPicPr>
          <p:cNvPr id="5" name="Google Shape;817;p70">
            <a:extLst>
              <a:ext uri="{FF2B5EF4-FFF2-40B4-BE49-F238E27FC236}">
                <a16:creationId xmlns:a16="http://schemas.microsoft.com/office/drawing/2014/main" id="{FB733C63-5189-5C0C-0576-510A4817D0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26" y="4522146"/>
            <a:ext cx="934590" cy="152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19;p70">
            <a:extLst>
              <a:ext uri="{FF2B5EF4-FFF2-40B4-BE49-F238E27FC236}">
                <a16:creationId xmlns:a16="http://schemas.microsoft.com/office/drawing/2014/main" id="{D1F199B7-D98E-A924-0EA2-DA897666400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r="57905" b="43690"/>
          <a:stretch>
            <a:fillRect/>
          </a:stretch>
        </p:blipFill>
        <p:spPr>
          <a:xfrm flipH="1">
            <a:off x="492772" y="2710424"/>
            <a:ext cx="3257848" cy="21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C057E0-4EB9-47A7-3DDF-590118E8C1D6}"/>
              </a:ext>
            </a:extLst>
          </p:cNvPr>
          <p:cNvSpPr txBox="1"/>
          <p:nvPr/>
        </p:nvSpPr>
        <p:spPr>
          <a:xfrm>
            <a:off x="809241" y="2710424"/>
            <a:ext cx="3096827" cy="171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400" dirty="0"/>
              <a:t>The spinner is  different,</a:t>
            </a:r>
          </a:p>
          <a:p>
            <a:pPr marL="0" indent="0">
              <a:spcAft>
                <a:spcPts val="1083"/>
              </a:spcAft>
              <a:buNone/>
            </a:pPr>
            <a:r>
              <a:rPr lang="en-GB" sz="2400" dirty="0"/>
              <a:t> So why are the outcomes the same?</a:t>
            </a:r>
          </a:p>
        </p:txBody>
      </p:sp>
      <p:sp>
        <p:nvSpPr>
          <p:cNvPr id="11" name="Google Shape;806;p70">
            <a:extLst>
              <a:ext uri="{FF2B5EF4-FFF2-40B4-BE49-F238E27FC236}">
                <a16:creationId xmlns:a16="http://schemas.microsoft.com/office/drawing/2014/main" id="{243132D7-58A4-5366-8134-A349967C4B5D}"/>
              </a:ext>
            </a:extLst>
          </p:cNvPr>
          <p:cNvSpPr txBox="1">
            <a:spLocks/>
          </p:cNvSpPr>
          <p:nvPr/>
        </p:nvSpPr>
        <p:spPr>
          <a:xfrm>
            <a:off x="260501" y="588284"/>
            <a:ext cx="8924925" cy="97948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If we were to spin this spinner twice, what are the possible outcomes?</a:t>
            </a:r>
          </a:p>
          <a:p>
            <a:pPr marL="0" indent="0">
              <a:spcBef>
                <a:spcPts val="1083"/>
              </a:spcBef>
              <a:spcAft>
                <a:spcPts val="1083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2" name="Google Shape;808;p70">
            <a:extLst>
              <a:ext uri="{FF2B5EF4-FFF2-40B4-BE49-F238E27FC236}">
                <a16:creationId xmlns:a16="http://schemas.microsoft.com/office/drawing/2014/main" id="{73157BBA-3BDB-FDCE-BC56-AEF02C220E65}"/>
              </a:ext>
            </a:extLst>
          </p:cNvPr>
          <p:cNvSpPr txBox="1">
            <a:spLocks/>
          </p:cNvSpPr>
          <p:nvPr/>
        </p:nvSpPr>
        <p:spPr>
          <a:xfrm>
            <a:off x="260501" y="1013406"/>
            <a:ext cx="1550988" cy="22828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win, win</a:t>
            </a:r>
          </a:p>
          <a:p>
            <a:pPr marL="0" indent="0">
              <a:spcBef>
                <a:spcPts val="1083"/>
              </a:spcBef>
              <a:buFont typeface="Arial" panose="020B0604020202020204" pitchFamily="34" charset="0"/>
              <a:buNone/>
            </a:pPr>
            <a:r>
              <a:rPr lang="en-GB" sz="2000" dirty="0"/>
              <a:t>lose, lose </a:t>
            </a:r>
          </a:p>
          <a:p>
            <a:pPr marL="0" indent="0">
              <a:spcBef>
                <a:spcPts val="1083"/>
              </a:spcBef>
              <a:buFont typeface="Arial" panose="020B0604020202020204" pitchFamily="34" charset="0"/>
              <a:buNone/>
            </a:pPr>
            <a:r>
              <a:rPr lang="en-GB" sz="2000" dirty="0"/>
              <a:t>lose, win</a:t>
            </a:r>
          </a:p>
          <a:p>
            <a:pPr marL="0" indent="0">
              <a:spcBef>
                <a:spcPts val="1083"/>
              </a:spcBef>
              <a:buFont typeface="Arial" panose="020B0604020202020204" pitchFamily="34" charset="0"/>
              <a:buNone/>
            </a:pPr>
            <a:r>
              <a:rPr lang="en-GB" sz="2000" dirty="0"/>
              <a:t>win, lose</a:t>
            </a:r>
          </a:p>
          <a:p>
            <a:pPr marL="0" indent="0">
              <a:spcBef>
                <a:spcPts val="1083"/>
              </a:spcBef>
              <a:spcAft>
                <a:spcPts val="1083"/>
              </a:spcAft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13" name="Google Shape;824;p70">
            <a:extLst>
              <a:ext uri="{FF2B5EF4-FFF2-40B4-BE49-F238E27FC236}">
                <a16:creationId xmlns:a16="http://schemas.microsoft.com/office/drawing/2014/main" id="{039366DD-828B-8B9F-AA9D-C81D7C3235BC}"/>
              </a:ext>
            </a:extLst>
          </p:cNvPr>
          <p:cNvSpPr txBox="1">
            <a:spLocks/>
          </p:cNvSpPr>
          <p:nvPr/>
        </p:nvSpPr>
        <p:spPr>
          <a:xfrm>
            <a:off x="6692700" y="1013406"/>
            <a:ext cx="2992437" cy="6000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83"/>
              </a:spcAft>
              <a:buFont typeface="Arial" panose="020B0604020202020204" pitchFamily="34" charset="0"/>
              <a:buNone/>
            </a:pPr>
            <a:r>
              <a:rPr lang="en-GB" sz="2400" dirty="0"/>
              <a:t>The spinner has the same outcomes, but the </a:t>
            </a:r>
            <a:r>
              <a:rPr lang="en-GB" sz="2400" b="1" dirty="0"/>
              <a:t>probability</a:t>
            </a:r>
            <a:r>
              <a:rPr lang="en-GB" sz="2400" dirty="0"/>
              <a:t> of the outcomes has changed.</a:t>
            </a:r>
          </a:p>
        </p:txBody>
      </p:sp>
      <p:pic>
        <p:nvPicPr>
          <p:cNvPr id="14" name="Google Shape;821;p70">
            <a:extLst>
              <a:ext uri="{FF2B5EF4-FFF2-40B4-BE49-F238E27FC236}">
                <a16:creationId xmlns:a16="http://schemas.microsoft.com/office/drawing/2014/main" id="{E0DE00CE-02E6-B42D-6CD8-2C1E7D84469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r="57905" b="43690"/>
          <a:stretch>
            <a:fillRect/>
          </a:stretch>
        </p:blipFill>
        <p:spPr>
          <a:xfrm>
            <a:off x="6637135" y="1081225"/>
            <a:ext cx="3170674" cy="172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22;p70">
            <a:extLst>
              <a:ext uri="{FF2B5EF4-FFF2-40B4-BE49-F238E27FC236}">
                <a16:creationId xmlns:a16="http://schemas.microsoft.com/office/drawing/2014/main" id="{C0EDA41F-792F-4A72-C4B7-56A7370FE3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449056" y="2760792"/>
            <a:ext cx="1100568" cy="13814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823;p70">
            <a:extLst>
              <a:ext uri="{FF2B5EF4-FFF2-40B4-BE49-F238E27FC236}">
                <a16:creationId xmlns:a16="http://schemas.microsoft.com/office/drawing/2014/main" id="{0E2FE3D7-B05F-4213-3A9E-0537AAFFD152}"/>
              </a:ext>
            </a:extLst>
          </p:cNvPr>
          <p:cNvSpPr txBox="1"/>
          <p:nvPr/>
        </p:nvSpPr>
        <p:spPr>
          <a:xfrm>
            <a:off x="9549624" y="7401688"/>
            <a:ext cx="959075" cy="3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50">
                <a:latin typeface="Lexend"/>
                <a:ea typeface="Lexend"/>
                <a:cs typeface="Lexend"/>
                <a:sym typeface="Lexend"/>
              </a:rPr>
              <a:t>Laura</a:t>
            </a: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" name="Google Shape;818;p70">
            <a:extLst>
              <a:ext uri="{FF2B5EF4-FFF2-40B4-BE49-F238E27FC236}">
                <a16:creationId xmlns:a16="http://schemas.microsoft.com/office/drawing/2014/main" id="{3700AB86-D216-7B13-5D21-8918046FBB29}"/>
              </a:ext>
            </a:extLst>
          </p:cNvPr>
          <p:cNvSpPr txBox="1"/>
          <p:nvPr/>
        </p:nvSpPr>
        <p:spPr>
          <a:xfrm>
            <a:off x="940427" y="5659761"/>
            <a:ext cx="885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dirty="0">
                <a:latin typeface="Lexend"/>
                <a:ea typeface="Lexend"/>
                <a:cs typeface="Lexend"/>
                <a:sym typeface="Lexend"/>
              </a:rPr>
              <a:t>Aisha </a:t>
            </a:r>
            <a:endParaRPr sz="18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" name="Google Shape;823;p70">
            <a:extLst>
              <a:ext uri="{FF2B5EF4-FFF2-40B4-BE49-F238E27FC236}">
                <a16:creationId xmlns:a16="http://schemas.microsoft.com/office/drawing/2014/main" id="{B11D48F1-BA6D-6977-7B63-BFD3BFA83EA9}"/>
              </a:ext>
            </a:extLst>
          </p:cNvPr>
          <p:cNvSpPr txBox="1"/>
          <p:nvPr/>
        </p:nvSpPr>
        <p:spPr>
          <a:xfrm>
            <a:off x="8637401" y="4107649"/>
            <a:ext cx="885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dirty="0">
                <a:latin typeface="Lexend"/>
                <a:ea typeface="Lexend"/>
                <a:cs typeface="Lexend"/>
                <a:sym typeface="Lexend"/>
              </a:rPr>
              <a:t>Laura</a:t>
            </a:r>
            <a:endParaRPr sz="1800" dirty="0"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1234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73"/>
          <p:cNvSpPr txBox="1">
            <a:spLocks noGrp="1"/>
          </p:cNvSpPr>
          <p:nvPr>
            <p:ph type="body" idx="4294967295"/>
          </p:nvPr>
        </p:nvSpPr>
        <p:spPr>
          <a:xfrm>
            <a:off x="981075" y="622980"/>
            <a:ext cx="8924925" cy="3397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400" dirty="0"/>
              <a:t>This spinner is spun twice.</a:t>
            </a:r>
          </a:p>
          <a:p>
            <a:pPr marL="0" indent="0">
              <a:spcAft>
                <a:spcPts val="1083"/>
              </a:spcAft>
              <a:buNone/>
            </a:pPr>
            <a:r>
              <a:rPr lang="en-GB" sz="2400" dirty="0"/>
              <a:t>List all the possible outcomes.</a:t>
            </a:r>
            <a:endParaRPr sz="2400" dirty="0"/>
          </a:p>
        </p:txBody>
      </p:sp>
      <p:sp>
        <p:nvSpPr>
          <p:cNvPr id="925" name="Google Shape;925;p73"/>
          <p:cNvSpPr txBox="1">
            <a:spLocks noGrp="1"/>
          </p:cNvSpPr>
          <p:nvPr>
            <p:ph type="body" idx="4294967295"/>
          </p:nvPr>
        </p:nvSpPr>
        <p:spPr>
          <a:xfrm>
            <a:off x="1262761" y="3471423"/>
            <a:ext cx="2903538" cy="6000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800" dirty="0"/>
              <a:t>Does it matter that there are two ‘win’ sectors of the spinner?</a:t>
            </a:r>
            <a:endParaRPr sz="1800" dirty="0"/>
          </a:p>
        </p:txBody>
      </p:sp>
      <p:sp>
        <p:nvSpPr>
          <p:cNvPr id="929" name="Google Shape;929;p73"/>
          <p:cNvSpPr txBox="1">
            <a:spLocks noGrp="1"/>
          </p:cNvSpPr>
          <p:nvPr>
            <p:ph type="body" idx="4294967295"/>
          </p:nvPr>
        </p:nvSpPr>
        <p:spPr>
          <a:xfrm>
            <a:off x="4250845" y="3568756"/>
            <a:ext cx="2709862" cy="60166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800" dirty="0"/>
              <a:t>Not for the possible outcomes, but it just means that outcomes with ‘win’ are more likely to be landed on.</a:t>
            </a:r>
            <a:endParaRPr sz="1800" dirty="0"/>
          </a:p>
        </p:txBody>
      </p:sp>
      <p:sp>
        <p:nvSpPr>
          <p:cNvPr id="930" name="Google Shape;930;p73"/>
          <p:cNvSpPr txBox="1">
            <a:spLocks noGrp="1"/>
          </p:cNvSpPr>
          <p:nvPr>
            <p:ph type="body" idx="4294967295"/>
          </p:nvPr>
        </p:nvSpPr>
        <p:spPr>
          <a:xfrm>
            <a:off x="950046" y="1669265"/>
            <a:ext cx="4749800" cy="3397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400" dirty="0"/>
              <a:t>Let win be W, lose be L and draw be D.</a:t>
            </a:r>
            <a:endParaRPr sz="2400" dirty="0"/>
          </a:p>
        </p:txBody>
      </p:sp>
      <p:sp>
        <p:nvSpPr>
          <p:cNvPr id="931" name="Google Shape;931;p73"/>
          <p:cNvSpPr txBox="1">
            <a:spLocks noGrp="1"/>
          </p:cNvSpPr>
          <p:nvPr>
            <p:ph type="body" idx="4294967295"/>
          </p:nvPr>
        </p:nvSpPr>
        <p:spPr>
          <a:xfrm>
            <a:off x="950046" y="1961895"/>
            <a:ext cx="6896100" cy="3397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br>
              <a:rPr lang="en-GB" sz="2400" dirty="0"/>
            </a:br>
            <a:r>
              <a:rPr lang="en-GB" sz="2400" dirty="0"/>
              <a:t>{WW, LL, DD, WD, LW, DL, WL, DW, LD} </a:t>
            </a:r>
            <a:endParaRPr sz="2400" dirty="0"/>
          </a:p>
        </p:txBody>
      </p:sp>
      <p:pic>
        <p:nvPicPr>
          <p:cNvPr id="922" name="Google Shape;92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942" y="4476082"/>
            <a:ext cx="675292" cy="1275109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73"/>
          <p:cNvSpPr txBox="1"/>
          <p:nvPr/>
        </p:nvSpPr>
        <p:spPr>
          <a:xfrm>
            <a:off x="570052" y="5751173"/>
            <a:ext cx="959075" cy="3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50">
                <a:latin typeface="Lexend"/>
                <a:ea typeface="Lexend"/>
                <a:cs typeface="Lexend"/>
                <a:sym typeface="Lexend"/>
              </a:rPr>
              <a:t>Aisha </a:t>
            </a: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24" name="Google Shape;924;p73"/>
          <p:cNvPicPr preferRelativeResize="0"/>
          <p:nvPr/>
        </p:nvPicPr>
        <p:blipFill>
          <a:blip r:embed="rId4">
            <a:alphaModFix/>
          </a:blip>
          <a:srcRect r="57905" b="43690"/>
          <a:stretch>
            <a:fillRect/>
          </a:stretch>
        </p:blipFill>
        <p:spPr>
          <a:xfrm flipH="1">
            <a:off x="1004232" y="3307029"/>
            <a:ext cx="3084224" cy="13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73"/>
          <p:cNvPicPr preferRelativeResize="0"/>
          <p:nvPr/>
        </p:nvPicPr>
        <p:blipFill>
          <a:blip r:embed="rId4">
            <a:alphaModFix/>
          </a:blip>
          <a:srcRect r="57905" b="43690"/>
          <a:stretch>
            <a:fillRect/>
          </a:stretch>
        </p:blipFill>
        <p:spPr>
          <a:xfrm>
            <a:off x="4173002" y="3339660"/>
            <a:ext cx="2941170" cy="213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937481" y="4676251"/>
            <a:ext cx="875063" cy="11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73"/>
          <p:cNvSpPr txBox="1"/>
          <p:nvPr/>
        </p:nvSpPr>
        <p:spPr>
          <a:xfrm>
            <a:off x="6909584" y="5794899"/>
            <a:ext cx="959075" cy="3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50">
                <a:latin typeface="Lexend"/>
                <a:ea typeface="Lexend"/>
                <a:cs typeface="Lexend"/>
                <a:sym typeface="Lexend"/>
              </a:rPr>
              <a:t>Laura</a:t>
            </a: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533A1-D76F-A95D-B48D-D8E09C47B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0081" y="669888"/>
            <a:ext cx="2709862" cy="25022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E94079-646A-5336-D2CF-2C4D2BA3ABE1}"/>
              </a:ext>
            </a:extLst>
          </p:cNvPr>
          <p:cNvSpPr/>
          <p:nvPr/>
        </p:nvSpPr>
        <p:spPr>
          <a:xfrm>
            <a:off x="68952" y="117065"/>
            <a:ext cx="2096078" cy="433254"/>
          </a:xfrm>
          <a:prstGeom prst="rect">
            <a:avLst/>
          </a:prstGeom>
          <a:solidFill>
            <a:schemeClr val="bg1"/>
          </a:solidFill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WHITEBOARDS: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A91611-5CDD-4665-B0DC-1ACB42AB18D4}"/>
              </a:ext>
            </a:extLst>
          </p:cNvPr>
          <p:cNvSpPr txBox="1"/>
          <p:nvPr/>
        </p:nvSpPr>
        <p:spPr>
          <a:xfrm>
            <a:off x="2749954" y="61544"/>
            <a:ext cx="443352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At the ice cream stall you can choose…</a:t>
            </a:r>
          </a:p>
          <a:p>
            <a:pPr algn="ctr"/>
            <a:endParaRPr lang="en-GB" sz="600" dirty="0"/>
          </a:p>
          <a:p>
            <a:pPr algn="ctr"/>
            <a:r>
              <a:rPr lang="en-GB" sz="2000" dirty="0"/>
              <a:t> </a:t>
            </a:r>
            <a:r>
              <a:rPr lang="en-GB" sz="2000" b="1" dirty="0"/>
              <a:t>one flavour </a:t>
            </a:r>
            <a:r>
              <a:rPr lang="en-GB" sz="2000" dirty="0"/>
              <a:t>of ice cream &amp; </a:t>
            </a:r>
            <a:r>
              <a:rPr lang="en-GB" sz="2000" b="1" dirty="0"/>
              <a:t>one topping</a:t>
            </a:r>
            <a:r>
              <a:rPr lang="en-GB" sz="2000" dirty="0"/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B57B51-C911-4520-AEC1-D2AC37979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43472"/>
              </p:ext>
            </p:extLst>
          </p:nvPr>
        </p:nvGraphicFramePr>
        <p:xfrm>
          <a:off x="2888696" y="1039891"/>
          <a:ext cx="1725507" cy="17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07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Flavours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anilla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hocolate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anana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1140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9FAD72A-6156-406B-9ED0-774165C7F705}"/>
              </a:ext>
            </a:extLst>
          </p:cNvPr>
          <p:cNvSpPr txBox="1"/>
          <p:nvPr/>
        </p:nvSpPr>
        <p:spPr>
          <a:xfrm>
            <a:off x="3079675" y="3772857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VF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69A295-526A-4034-8D04-83290DCF0D95}"/>
              </a:ext>
            </a:extLst>
          </p:cNvPr>
          <p:cNvSpPr txBox="1"/>
          <p:nvPr/>
        </p:nvSpPr>
        <p:spPr>
          <a:xfrm>
            <a:off x="3079674" y="4217749"/>
            <a:ext cx="56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VS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9448D9-D4A6-4295-A270-56B84A5A901F}"/>
              </a:ext>
            </a:extLst>
          </p:cNvPr>
          <p:cNvSpPr txBox="1"/>
          <p:nvPr/>
        </p:nvSpPr>
        <p:spPr>
          <a:xfrm>
            <a:off x="3056432" y="4662640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VN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D74401-38DC-423C-9960-18C2906E705C}"/>
              </a:ext>
            </a:extLst>
          </p:cNvPr>
          <p:cNvSpPr txBox="1"/>
          <p:nvPr/>
        </p:nvSpPr>
        <p:spPr>
          <a:xfrm>
            <a:off x="4684271" y="3772857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E30B36-B1EB-4097-8068-5500674676E1}"/>
              </a:ext>
            </a:extLst>
          </p:cNvPr>
          <p:cNvSpPr txBox="1"/>
          <p:nvPr/>
        </p:nvSpPr>
        <p:spPr>
          <a:xfrm>
            <a:off x="4684271" y="421774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DAA667-EE88-4DD0-83AA-DCB982245C7B}"/>
              </a:ext>
            </a:extLst>
          </p:cNvPr>
          <p:cNvSpPr txBox="1"/>
          <p:nvPr/>
        </p:nvSpPr>
        <p:spPr>
          <a:xfrm>
            <a:off x="4661028" y="4662640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E638E2-B36F-40EF-A901-B63B81B745A1}"/>
              </a:ext>
            </a:extLst>
          </p:cNvPr>
          <p:cNvSpPr txBox="1"/>
          <p:nvPr/>
        </p:nvSpPr>
        <p:spPr>
          <a:xfrm>
            <a:off x="6288867" y="3772857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BF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E03B12-BB76-48DD-8AC0-2BBEA204D9F3}"/>
              </a:ext>
            </a:extLst>
          </p:cNvPr>
          <p:cNvSpPr txBox="1"/>
          <p:nvPr/>
        </p:nvSpPr>
        <p:spPr>
          <a:xfrm>
            <a:off x="6288866" y="4217749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BS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F564DD-40FC-4620-A2A7-D473AAACA6A4}"/>
              </a:ext>
            </a:extLst>
          </p:cNvPr>
          <p:cNvSpPr txBox="1"/>
          <p:nvPr/>
        </p:nvSpPr>
        <p:spPr>
          <a:xfrm>
            <a:off x="6265624" y="4662640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BN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4DC298-9E22-4E3D-B841-59E0B4D93186}"/>
              </a:ext>
            </a:extLst>
          </p:cNvPr>
          <p:cNvSpPr txBox="1"/>
          <p:nvPr/>
        </p:nvSpPr>
        <p:spPr>
          <a:xfrm>
            <a:off x="2656377" y="3291708"/>
            <a:ext cx="4593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 can use letters to make it easier to list: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DD9CC6-CD53-707F-2794-1FBF1309D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4126"/>
              </p:ext>
            </p:extLst>
          </p:nvPr>
        </p:nvGraphicFramePr>
        <p:xfrm>
          <a:off x="5315373" y="1039891"/>
          <a:ext cx="1725507" cy="17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07">
                  <a:extLst>
                    <a:ext uri="{9D8B030D-6E8A-4147-A177-3AD203B41FA5}">
                      <a16:colId xmlns:a16="http://schemas.microsoft.com/office/drawing/2014/main" val="2720994023"/>
                    </a:ext>
                  </a:extLst>
                </a:gridCol>
              </a:tblGrid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Toppings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95478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lake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3479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prinkles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044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uts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616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7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>
          <a:extLst>
            <a:ext uri="{FF2B5EF4-FFF2-40B4-BE49-F238E27FC236}">
              <a16:creationId xmlns:a16="http://schemas.microsoft.com/office/drawing/2014/main" id="{82A2C4AC-5B32-6737-4340-B23C58F87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81">
            <a:extLst>
              <a:ext uri="{FF2B5EF4-FFF2-40B4-BE49-F238E27FC236}">
                <a16:creationId xmlns:a16="http://schemas.microsoft.com/office/drawing/2014/main" id="{DFBD261F-B5A8-4ECB-F350-9025D0D5E265}"/>
              </a:ext>
            </a:extLst>
          </p:cNvPr>
          <p:cNvSpPr/>
          <p:nvPr/>
        </p:nvSpPr>
        <p:spPr>
          <a:xfrm>
            <a:off x="4806181" y="1859075"/>
            <a:ext cx="3072225" cy="436800"/>
          </a:xfrm>
          <a:prstGeom prst="roundRect">
            <a:avLst>
              <a:gd name="adj" fmla="val 16667"/>
            </a:avLst>
          </a:prstGeom>
          <a:solidFill>
            <a:srgbClr val="E6F2F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5" name="Google Shape;1175;p81">
            <a:extLst>
              <a:ext uri="{FF2B5EF4-FFF2-40B4-BE49-F238E27FC236}">
                <a16:creationId xmlns:a16="http://schemas.microsoft.com/office/drawing/2014/main" id="{A538496D-4282-9390-BF4A-846E019317F9}"/>
              </a:ext>
            </a:extLst>
          </p:cNvPr>
          <p:cNvSpPr/>
          <p:nvPr/>
        </p:nvSpPr>
        <p:spPr>
          <a:xfrm>
            <a:off x="4806181" y="2849675"/>
            <a:ext cx="3072225" cy="436800"/>
          </a:xfrm>
          <a:prstGeom prst="roundRect">
            <a:avLst>
              <a:gd name="adj" fmla="val 16667"/>
            </a:avLst>
          </a:prstGeom>
          <a:solidFill>
            <a:srgbClr val="E6F2F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9" name="Google Shape;1179;p81">
            <a:extLst>
              <a:ext uri="{FF2B5EF4-FFF2-40B4-BE49-F238E27FC236}">
                <a16:creationId xmlns:a16="http://schemas.microsoft.com/office/drawing/2014/main" id="{9A88C6DC-DCEC-C75A-616A-24F15302D157}"/>
              </a:ext>
            </a:extLst>
          </p:cNvPr>
          <p:cNvSpPr/>
          <p:nvPr/>
        </p:nvSpPr>
        <p:spPr>
          <a:xfrm>
            <a:off x="4806181" y="3840275"/>
            <a:ext cx="3072225" cy="436800"/>
          </a:xfrm>
          <a:prstGeom prst="roundRect">
            <a:avLst>
              <a:gd name="adj" fmla="val 16667"/>
            </a:avLst>
          </a:prstGeom>
          <a:solidFill>
            <a:srgbClr val="E6F2F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8" name="Google Shape;1168;p81">
            <a:extLst>
              <a:ext uri="{FF2B5EF4-FFF2-40B4-BE49-F238E27FC236}">
                <a16:creationId xmlns:a16="http://schemas.microsoft.com/office/drawing/2014/main" id="{63845E68-3224-AE13-CD7F-6C359DC8A3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57750" y="1328738"/>
            <a:ext cx="5048250" cy="3127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/>
              <a:t>What are the possible two course meals?</a:t>
            </a:r>
            <a:endParaRPr sz="1950"/>
          </a:p>
        </p:txBody>
      </p:sp>
      <p:sp>
        <p:nvSpPr>
          <p:cNvPr id="1172" name="Google Shape;1172;p81">
            <a:extLst>
              <a:ext uri="{FF2B5EF4-FFF2-40B4-BE49-F238E27FC236}">
                <a16:creationId xmlns:a16="http://schemas.microsoft.com/office/drawing/2014/main" id="{8E7EEBE0-9133-9D7F-7476-393D35EA8D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57250" y="1869337"/>
            <a:ext cx="2889250" cy="3762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 dirty="0"/>
              <a:t>GB, HV, HB, GF, HF, GV </a:t>
            </a:r>
            <a:endParaRPr sz="1950" dirty="0"/>
          </a:p>
        </p:txBody>
      </p:sp>
      <p:sp>
        <p:nvSpPr>
          <p:cNvPr id="1176" name="Google Shape;1176;p81">
            <a:extLst>
              <a:ext uri="{FF2B5EF4-FFF2-40B4-BE49-F238E27FC236}">
                <a16:creationId xmlns:a16="http://schemas.microsoft.com/office/drawing/2014/main" id="{07D03C7C-E45D-6FEA-558B-C1767CB841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97668" y="2901064"/>
            <a:ext cx="2889250" cy="3762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 dirty="0"/>
              <a:t>GB, GF, GV, HB, HF, HV </a:t>
            </a:r>
            <a:endParaRPr sz="1950" dirty="0"/>
          </a:p>
        </p:txBody>
      </p:sp>
      <p:sp>
        <p:nvSpPr>
          <p:cNvPr id="1180" name="Google Shape;1180;p81">
            <a:extLst>
              <a:ext uri="{FF2B5EF4-FFF2-40B4-BE49-F238E27FC236}">
                <a16:creationId xmlns:a16="http://schemas.microsoft.com/office/drawing/2014/main" id="{D3C3DF47-B2E1-F24B-0662-3D56E3A3F3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97668" y="3893788"/>
            <a:ext cx="2889250" cy="3762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 dirty="0"/>
              <a:t>GB, HB, GF, HF, GV, HV </a:t>
            </a:r>
            <a:endParaRPr sz="1950" dirty="0"/>
          </a:p>
        </p:txBody>
      </p:sp>
      <p:sp>
        <p:nvSpPr>
          <p:cNvPr id="1181" name="Google Shape;1181;p81">
            <a:extLst>
              <a:ext uri="{FF2B5EF4-FFF2-40B4-BE49-F238E27FC236}">
                <a16:creationId xmlns:a16="http://schemas.microsoft.com/office/drawing/2014/main" id="{4698FCD5-71CE-78C9-5961-732C491AE2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38813" y="4548188"/>
            <a:ext cx="4167187" cy="3127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/>
              <a:t>Whose list is the least systematic?</a:t>
            </a:r>
            <a:endParaRPr sz="1950"/>
          </a:p>
        </p:txBody>
      </p:sp>
      <p:pic>
        <p:nvPicPr>
          <p:cNvPr id="1169" name="Google Shape;1169;p81">
            <a:extLst>
              <a:ext uri="{FF2B5EF4-FFF2-40B4-BE49-F238E27FC236}">
                <a16:creationId xmlns:a16="http://schemas.microsoft.com/office/drawing/2014/main" id="{3D2D5DC9-7F31-095A-7E44-67DDC32D4FF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92182" y="1298525"/>
            <a:ext cx="854046" cy="1101278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81">
            <a:extLst>
              <a:ext uri="{FF2B5EF4-FFF2-40B4-BE49-F238E27FC236}">
                <a16:creationId xmlns:a16="http://schemas.microsoft.com/office/drawing/2014/main" id="{93FC0751-E1AA-5D7E-1EF4-2D4463E6F254}"/>
              </a:ext>
            </a:extLst>
          </p:cNvPr>
          <p:cNvSpPr txBox="1"/>
          <p:nvPr/>
        </p:nvSpPr>
        <p:spPr>
          <a:xfrm>
            <a:off x="3770696" y="2365935"/>
            <a:ext cx="959075" cy="3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50">
                <a:latin typeface="Lexend"/>
                <a:ea typeface="Lexend"/>
                <a:cs typeface="Lexend"/>
                <a:sym typeface="Lexend"/>
              </a:rPr>
              <a:t>Andeep</a:t>
            </a: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73" name="Google Shape;1173;p81">
            <a:extLst>
              <a:ext uri="{FF2B5EF4-FFF2-40B4-BE49-F238E27FC236}">
                <a16:creationId xmlns:a16="http://schemas.microsoft.com/office/drawing/2014/main" id="{F67B9568-69AD-669D-61C4-B6D44BDA770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9852" y="2481135"/>
            <a:ext cx="875073" cy="970764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81">
            <a:extLst>
              <a:ext uri="{FF2B5EF4-FFF2-40B4-BE49-F238E27FC236}">
                <a16:creationId xmlns:a16="http://schemas.microsoft.com/office/drawing/2014/main" id="{F3559851-2CA4-F1FD-465D-B58655DDA439}"/>
              </a:ext>
            </a:extLst>
          </p:cNvPr>
          <p:cNvSpPr txBox="1"/>
          <p:nvPr/>
        </p:nvSpPr>
        <p:spPr>
          <a:xfrm>
            <a:off x="8007856" y="3482297"/>
            <a:ext cx="959075" cy="3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50">
                <a:latin typeface="Lexend"/>
                <a:ea typeface="Lexend"/>
                <a:cs typeface="Lexend"/>
                <a:sym typeface="Lexend"/>
              </a:rPr>
              <a:t>Sofia</a:t>
            </a: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77" name="Google Shape;1177;p81">
            <a:extLst>
              <a:ext uri="{FF2B5EF4-FFF2-40B4-BE49-F238E27FC236}">
                <a16:creationId xmlns:a16="http://schemas.microsoft.com/office/drawing/2014/main" id="{406A95A3-2568-9746-8CF9-C470F40ED7E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760260" y="3537443"/>
            <a:ext cx="841758" cy="970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81">
            <a:extLst>
              <a:ext uri="{FF2B5EF4-FFF2-40B4-BE49-F238E27FC236}">
                <a16:creationId xmlns:a16="http://schemas.microsoft.com/office/drawing/2014/main" id="{8FDAF3C2-6372-F6A4-3921-C9FFCCA34A43}"/>
              </a:ext>
            </a:extLst>
          </p:cNvPr>
          <p:cNvSpPr txBox="1"/>
          <p:nvPr/>
        </p:nvSpPr>
        <p:spPr>
          <a:xfrm>
            <a:off x="3796379" y="4508204"/>
            <a:ext cx="959075" cy="3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50">
                <a:latin typeface="Lexend"/>
                <a:ea typeface="Lexend"/>
                <a:cs typeface="Lexend"/>
                <a:sym typeface="Lexend"/>
              </a:rPr>
              <a:t>Alex</a:t>
            </a: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Google Shape;1158;p81">
            <a:extLst>
              <a:ext uri="{FF2B5EF4-FFF2-40B4-BE49-F238E27FC236}">
                <a16:creationId xmlns:a16="http://schemas.microsoft.com/office/drawing/2014/main" id="{DA13CAF4-8A28-C6C0-65BE-3926D3F57549}"/>
              </a:ext>
            </a:extLst>
          </p:cNvPr>
          <p:cNvSpPr txBox="1">
            <a:spLocks/>
          </p:cNvSpPr>
          <p:nvPr/>
        </p:nvSpPr>
        <p:spPr>
          <a:xfrm>
            <a:off x="490537" y="251047"/>
            <a:ext cx="8924925" cy="66516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83"/>
              </a:spcAft>
              <a:buFont typeface="Arial" panose="020B0604020202020204" pitchFamily="34" charset="0"/>
              <a:buNone/>
            </a:pPr>
            <a:r>
              <a:rPr lang="en-GB" sz="1950" dirty="0"/>
              <a:t>A restaurant has a two course set menu. </a:t>
            </a:r>
            <a:br>
              <a:rPr lang="en-GB" sz="1950" dirty="0"/>
            </a:br>
            <a:r>
              <a:rPr lang="en-GB" sz="1950" dirty="0"/>
              <a:t>You select one from the starters and one from the main course section.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5A23F-7A0F-E839-84EB-E1C59B9E7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09" y="1419731"/>
            <a:ext cx="3285659" cy="30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>
          <a:extLst>
            <a:ext uri="{FF2B5EF4-FFF2-40B4-BE49-F238E27FC236}">
              <a16:creationId xmlns:a16="http://schemas.microsoft.com/office/drawing/2014/main" id="{AF8B99AD-2FCC-5036-79F3-1D4579FB1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82">
            <a:extLst>
              <a:ext uri="{FF2B5EF4-FFF2-40B4-BE49-F238E27FC236}">
                <a16:creationId xmlns:a16="http://schemas.microsoft.com/office/drawing/2014/main" id="{3003D934-69BC-4F4D-A368-B399D2BD62B1}"/>
              </a:ext>
            </a:extLst>
          </p:cNvPr>
          <p:cNvSpPr/>
          <p:nvPr/>
        </p:nvSpPr>
        <p:spPr>
          <a:xfrm>
            <a:off x="4806181" y="1872138"/>
            <a:ext cx="3072225" cy="436800"/>
          </a:xfrm>
          <a:prstGeom prst="roundRect">
            <a:avLst>
              <a:gd name="adj" fmla="val 16667"/>
            </a:avLst>
          </a:prstGeom>
          <a:solidFill>
            <a:srgbClr val="E6F2F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8" name="Google Shape;1198;p82">
            <a:extLst>
              <a:ext uri="{FF2B5EF4-FFF2-40B4-BE49-F238E27FC236}">
                <a16:creationId xmlns:a16="http://schemas.microsoft.com/office/drawing/2014/main" id="{258C3C00-4769-C781-DE7B-CE5194D5AB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57750" y="1341801"/>
            <a:ext cx="5048250" cy="3127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/>
              <a:t>What are the possible two course meals?</a:t>
            </a:r>
            <a:endParaRPr sz="1950"/>
          </a:p>
        </p:txBody>
      </p:sp>
      <p:sp>
        <p:nvSpPr>
          <p:cNvPr id="1202" name="Google Shape;1202;p82">
            <a:extLst>
              <a:ext uri="{FF2B5EF4-FFF2-40B4-BE49-F238E27FC236}">
                <a16:creationId xmlns:a16="http://schemas.microsoft.com/office/drawing/2014/main" id="{40D98F68-D24C-848A-2AF4-3F3B2CC00D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33950" y="1876090"/>
            <a:ext cx="2889250" cy="3762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400" dirty="0"/>
              <a:t>GB, HV, HB, GF, HF, GV </a:t>
            </a:r>
            <a:endParaRPr sz="2400" dirty="0"/>
          </a:p>
        </p:txBody>
      </p:sp>
      <p:sp>
        <p:nvSpPr>
          <p:cNvPr id="1203" name="Google Shape;1203;p82">
            <a:extLst>
              <a:ext uri="{FF2B5EF4-FFF2-40B4-BE49-F238E27FC236}">
                <a16:creationId xmlns:a16="http://schemas.microsoft.com/office/drawing/2014/main" id="{3BD0502F-284D-24D9-3A04-B333EE84EA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33950" y="3117850"/>
            <a:ext cx="4165600" cy="3111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GB" sz="2167" dirty="0" err="1">
                <a:latin typeface="Kalam"/>
                <a:ea typeface="Kalam"/>
                <a:cs typeface="Kalam"/>
                <a:sym typeface="Kalam"/>
              </a:rPr>
              <a:t>Andeep’s</a:t>
            </a:r>
            <a:r>
              <a:rPr lang="en-GB" sz="2167" dirty="0">
                <a:latin typeface="Kalam"/>
                <a:ea typeface="Kalam"/>
                <a:cs typeface="Kalam"/>
                <a:sym typeface="Kalam"/>
              </a:rPr>
              <a:t> list is not </a:t>
            </a:r>
            <a:r>
              <a:rPr lang="en-GB" sz="2167" b="1" dirty="0">
                <a:latin typeface="Kalam"/>
                <a:ea typeface="Kalam"/>
                <a:cs typeface="Kalam"/>
                <a:sym typeface="Kalam"/>
              </a:rPr>
              <a:t>systematic</a:t>
            </a:r>
            <a:r>
              <a:rPr lang="en-GB" sz="2167" dirty="0">
                <a:latin typeface="Kalam"/>
                <a:ea typeface="Kalam"/>
                <a:cs typeface="Kalam"/>
                <a:sym typeface="Kalam"/>
              </a:rPr>
              <a:t>. It jumps between the different starters and main courses. </a:t>
            </a:r>
            <a:endParaRPr sz="2167" dirty="0">
              <a:latin typeface="Kalam"/>
              <a:ea typeface="Kalam"/>
              <a:cs typeface="Kalam"/>
              <a:sym typeface="Kalam"/>
            </a:endParaRPr>
          </a:p>
          <a:p>
            <a:pPr marL="0" indent="0">
              <a:spcBef>
                <a:spcPts val="1083"/>
              </a:spcBef>
              <a:spcAft>
                <a:spcPts val="1083"/>
              </a:spcAft>
              <a:buNone/>
            </a:pPr>
            <a:r>
              <a:rPr lang="en-GB" sz="2167" dirty="0">
                <a:latin typeface="Kalam"/>
                <a:ea typeface="Kalam"/>
                <a:cs typeface="Kalam"/>
                <a:sym typeface="Kalam"/>
              </a:rPr>
              <a:t>It could lead to missed outcomes or duplications.</a:t>
            </a:r>
            <a:endParaRPr sz="2167" dirty="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199" name="Google Shape;1199;p82">
            <a:extLst>
              <a:ext uri="{FF2B5EF4-FFF2-40B4-BE49-F238E27FC236}">
                <a16:creationId xmlns:a16="http://schemas.microsoft.com/office/drawing/2014/main" id="{0560F236-830D-2338-1434-1265AF5C442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42411" y="1764616"/>
            <a:ext cx="854046" cy="11012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82">
            <a:extLst>
              <a:ext uri="{FF2B5EF4-FFF2-40B4-BE49-F238E27FC236}">
                <a16:creationId xmlns:a16="http://schemas.microsoft.com/office/drawing/2014/main" id="{53C2E1DB-86A2-B35B-DFC4-7EB05553C55C}"/>
              </a:ext>
            </a:extLst>
          </p:cNvPr>
          <p:cNvSpPr txBox="1"/>
          <p:nvPr/>
        </p:nvSpPr>
        <p:spPr>
          <a:xfrm>
            <a:off x="3720925" y="2832026"/>
            <a:ext cx="959075" cy="3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50">
                <a:latin typeface="Lexend"/>
                <a:ea typeface="Lexend"/>
                <a:cs typeface="Lexend"/>
                <a:sym typeface="Lexend"/>
              </a:rPr>
              <a:t>Andeep</a:t>
            </a: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" name="Google Shape;1158;p81">
            <a:extLst>
              <a:ext uri="{FF2B5EF4-FFF2-40B4-BE49-F238E27FC236}">
                <a16:creationId xmlns:a16="http://schemas.microsoft.com/office/drawing/2014/main" id="{FF9707CD-7CCC-BCF1-898C-33B5D35E6D9D}"/>
              </a:ext>
            </a:extLst>
          </p:cNvPr>
          <p:cNvSpPr txBox="1">
            <a:spLocks/>
          </p:cNvSpPr>
          <p:nvPr/>
        </p:nvSpPr>
        <p:spPr>
          <a:xfrm>
            <a:off x="490537" y="264110"/>
            <a:ext cx="8924925" cy="66516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83"/>
              </a:spcAft>
              <a:buFont typeface="Arial" panose="020B0604020202020204" pitchFamily="34" charset="0"/>
              <a:buNone/>
            </a:pPr>
            <a:r>
              <a:rPr lang="en-GB" sz="1950"/>
              <a:t>A restaurant has a two course set menu. </a:t>
            </a:r>
            <a:br>
              <a:rPr lang="en-GB" sz="1950"/>
            </a:br>
            <a:r>
              <a:rPr lang="en-GB" sz="1950"/>
              <a:t>You select one from the starters and one from the main course section.</a:t>
            </a:r>
            <a:endParaRPr lang="en-GB" sz="19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CB5AE-9FC8-7F33-809B-1A71834E3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09" y="1432794"/>
            <a:ext cx="3285659" cy="30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8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>
          <a:extLst>
            <a:ext uri="{FF2B5EF4-FFF2-40B4-BE49-F238E27FC236}">
              <a16:creationId xmlns:a16="http://schemas.microsoft.com/office/drawing/2014/main" id="{A39C95A2-CD92-EFB9-D2D2-D828CD96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83">
            <a:extLst>
              <a:ext uri="{FF2B5EF4-FFF2-40B4-BE49-F238E27FC236}">
                <a16:creationId xmlns:a16="http://schemas.microsoft.com/office/drawing/2014/main" id="{DF4B2858-090C-C969-3B1F-EAAAC61F7F83}"/>
              </a:ext>
            </a:extLst>
          </p:cNvPr>
          <p:cNvSpPr/>
          <p:nvPr/>
        </p:nvSpPr>
        <p:spPr>
          <a:xfrm>
            <a:off x="4806181" y="1872138"/>
            <a:ext cx="3072225" cy="436800"/>
          </a:xfrm>
          <a:prstGeom prst="roundRect">
            <a:avLst>
              <a:gd name="adj" fmla="val 16667"/>
            </a:avLst>
          </a:prstGeom>
          <a:solidFill>
            <a:srgbClr val="E6F2F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8" name="Google Shape;1228;p83">
            <a:extLst>
              <a:ext uri="{FF2B5EF4-FFF2-40B4-BE49-F238E27FC236}">
                <a16:creationId xmlns:a16="http://schemas.microsoft.com/office/drawing/2014/main" id="{7B311E64-887B-27C1-FDC5-5199A74A687B}"/>
              </a:ext>
            </a:extLst>
          </p:cNvPr>
          <p:cNvSpPr/>
          <p:nvPr/>
        </p:nvSpPr>
        <p:spPr>
          <a:xfrm>
            <a:off x="4806181" y="3358038"/>
            <a:ext cx="3072225" cy="436800"/>
          </a:xfrm>
          <a:prstGeom prst="roundRect">
            <a:avLst>
              <a:gd name="adj" fmla="val 16667"/>
            </a:avLst>
          </a:prstGeom>
          <a:solidFill>
            <a:srgbClr val="E6F2F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0" name="Google Shape;1220;p83">
            <a:extLst>
              <a:ext uri="{FF2B5EF4-FFF2-40B4-BE49-F238E27FC236}">
                <a16:creationId xmlns:a16="http://schemas.microsoft.com/office/drawing/2014/main" id="{8401080A-1E3B-7C5F-287F-E139C3EC01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57750" y="1341801"/>
            <a:ext cx="5048250" cy="3127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/>
              <a:t>Why are Sofia’s and Alex’s lists better?</a:t>
            </a:r>
            <a:endParaRPr sz="1950"/>
          </a:p>
        </p:txBody>
      </p:sp>
      <p:sp>
        <p:nvSpPr>
          <p:cNvPr id="1221" name="Google Shape;1221;p83">
            <a:extLst>
              <a:ext uri="{FF2B5EF4-FFF2-40B4-BE49-F238E27FC236}">
                <a16:creationId xmlns:a16="http://schemas.microsoft.com/office/drawing/2014/main" id="{A3306849-9100-423E-9D6E-389C941EB4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57750" y="2349862"/>
            <a:ext cx="4584700" cy="3111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167" dirty="0">
                <a:latin typeface="Kalam"/>
                <a:ea typeface="Kalam"/>
                <a:cs typeface="Kalam"/>
                <a:sym typeface="Kalam"/>
              </a:rPr>
              <a:t>Sophia has </a:t>
            </a:r>
            <a:r>
              <a:rPr lang="en-GB" sz="2167" b="1" dirty="0">
                <a:latin typeface="Kalam"/>
                <a:ea typeface="Kalam"/>
                <a:cs typeface="Kalam"/>
                <a:sym typeface="Kalam"/>
              </a:rPr>
              <a:t>systematically </a:t>
            </a:r>
            <a:r>
              <a:rPr lang="en-GB" sz="2167" dirty="0">
                <a:latin typeface="Kalam"/>
                <a:ea typeface="Kalam"/>
                <a:cs typeface="Kalam"/>
                <a:sym typeface="Kalam"/>
              </a:rPr>
              <a:t>found the outcomes for each starter.</a:t>
            </a:r>
            <a:endParaRPr sz="2167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25" name="Google Shape;1225;p83">
            <a:extLst>
              <a:ext uri="{FF2B5EF4-FFF2-40B4-BE49-F238E27FC236}">
                <a16:creationId xmlns:a16="http://schemas.microsoft.com/office/drawing/2014/main" id="{DE4D28DA-E45F-ABFD-CC24-B301D14A32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84301" y="1889734"/>
            <a:ext cx="2889250" cy="3762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 dirty="0"/>
              <a:t>GB, GF, GV, HB, HF, HV </a:t>
            </a:r>
            <a:endParaRPr sz="1950" dirty="0"/>
          </a:p>
        </p:txBody>
      </p:sp>
      <p:sp>
        <p:nvSpPr>
          <p:cNvPr id="1229" name="Google Shape;1229;p83">
            <a:extLst>
              <a:ext uri="{FF2B5EF4-FFF2-40B4-BE49-F238E27FC236}">
                <a16:creationId xmlns:a16="http://schemas.microsoft.com/office/drawing/2014/main" id="{184B3600-5B28-F9C1-B041-B92E015188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03410" y="3383571"/>
            <a:ext cx="2889250" cy="3762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1950" dirty="0"/>
              <a:t>GB, HB, GF, HF, GV, HV </a:t>
            </a:r>
            <a:endParaRPr sz="1950" dirty="0"/>
          </a:p>
        </p:txBody>
      </p:sp>
      <p:sp>
        <p:nvSpPr>
          <p:cNvPr id="1230" name="Google Shape;1230;p83">
            <a:extLst>
              <a:ext uri="{FF2B5EF4-FFF2-40B4-BE49-F238E27FC236}">
                <a16:creationId xmlns:a16="http://schemas.microsoft.com/office/drawing/2014/main" id="{1683F52C-23A7-E463-30E8-BB5681D2D2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03410" y="3897676"/>
            <a:ext cx="4584700" cy="3111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167" dirty="0">
                <a:latin typeface="Kalam"/>
                <a:ea typeface="Kalam"/>
                <a:cs typeface="Kalam"/>
                <a:sym typeface="Kalam"/>
              </a:rPr>
              <a:t>Alex has </a:t>
            </a:r>
            <a:r>
              <a:rPr lang="en-GB" sz="2167" b="1" dirty="0">
                <a:latin typeface="Kalam"/>
                <a:ea typeface="Kalam"/>
                <a:cs typeface="Kalam"/>
                <a:sym typeface="Kalam"/>
              </a:rPr>
              <a:t>systematically </a:t>
            </a:r>
            <a:r>
              <a:rPr lang="en-GB" sz="2167" dirty="0">
                <a:latin typeface="Kalam"/>
                <a:ea typeface="Kalam"/>
                <a:cs typeface="Kalam"/>
                <a:sym typeface="Kalam"/>
              </a:rPr>
              <a:t>found the outcomes with each main.</a:t>
            </a:r>
            <a:endParaRPr sz="2167" dirty="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222" name="Google Shape;1222;p83">
            <a:extLst>
              <a:ext uri="{FF2B5EF4-FFF2-40B4-BE49-F238E27FC236}">
                <a16:creationId xmlns:a16="http://schemas.microsoft.com/office/drawing/2014/main" id="{5C596C5B-C197-5CD3-42E6-960A05C09E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959" y="1498162"/>
            <a:ext cx="875073" cy="970764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83">
            <a:extLst>
              <a:ext uri="{FF2B5EF4-FFF2-40B4-BE49-F238E27FC236}">
                <a16:creationId xmlns:a16="http://schemas.microsoft.com/office/drawing/2014/main" id="{C20BA0F1-96D5-2B6F-476E-54ECBFE5514C}"/>
              </a:ext>
            </a:extLst>
          </p:cNvPr>
          <p:cNvSpPr txBox="1"/>
          <p:nvPr/>
        </p:nvSpPr>
        <p:spPr>
          <a:xfrm>
            <a:off x="3784957" y="2476785"/>
            <a:ext cx="959075" cy="3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50" dirty="0">
                <a:latin typeface="Lexend"/>
                <a:ea typeface="Lexend"/>
                <a:cs typeface="Lexend"/>
                <a:sym typeface="Lexend"/>
              </a:rPr>
              <a:t>Sofia</a:t>
            </a:r>
            <a:endParaRPr sz="1950" dirty="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26" name="Google Shape;1226;p83">
            <a:extLst>
              <a:ext uri="{FF2B5EF4-FFF2-40B4-BE49-F238E27FC236}">
                <a16:creationId xmlns:a16="http://schemas.microsoft.com/office/drawing/2014/main" id="{7DCB9C59-052D-B146-3313-CFAF9BDAE50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760260" y="3302856"/>
            <a:ext cx="841758" cy="970771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83">
            <a:extLst>
              <a:ext uri="{FF2B5EF4-FFF2-40B4-BE49-F238E27FC236}">
                <a16:creationId xmlns:a16="http://schemas.microsoft.com/office/drawing/2014/main" id="{35E0993A-EEF5-1EA3-F98A-25CF65C0DC0D}"/>
              </a:ext>
            </a:extLst>
          </p:cNvPr>
          <p:cNvSpPr txBox="1"/>
          <p:nvPr/>
        </p:nvSpPr>
        <p:spPr>
          <a:xfrm>
            <a:off x="3796379" y="4273617"/>
            <a:ext cx="959075" cy="3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50">
                <a:latin typeface="Lexend"/>
                <a:ea typeface="Lexend"/>
                <a:cs typeface="Lexend"/>
                <a:sym typeface="Lexend"/>
              </a:rPr>
              <a:t>Alex</a:t>
            </a:r>
            <a:endParaRPr sz="195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29537B-4915-60AD-C203-9A07391BB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09" y="1432794"/>
            <a:ext cx="3285659" cy="3063655"/>
          </a:xfrm>
          <a:prstGeom prst="rect">
            <a:avLst/>
          </a:prstGeom>
        </p:spPr>
      </p:pic>
      <p:sp>
        <p:nvSpPr>
          <p:cNvPr id="3" name="Google Shape;1158;p81">
            <a:extLst>
              <a:ext uri="{FF2B5EF4-FFF2-40B4-BE49-F238E27FC236}">
                <a16:creationId xmlns:a16="http://schemas.microsoft.com/office/drawing/2014/main" id="{F7EA0D31-DD9D-3B6B-52A4-13445F7C4ACC}"/>
              </a:ext>
            </a:extLst>
          </p:cNvPr>
          <p:cNvSpPr txBox="1">
            <a:spLocks/>
          </p:cNvSpPr>
          <p:nvPr/>
        </p:nvSpPr>
        <p:spPr>
          <a:xfrm>
            <a:off x="490537" y="254966"/>
            <a:ext cx="8924925" cy="66516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83"/>
              </a:spcAft>
              <a:buFont typeface="Arial" panose="020B0604020202020204" pitchFamily="34" charset="0"/>
              <a:buNone/>
            </a:pPr>
            <a:r>
              <a:rPr lang="en-GB" sz="1950"/>
              <a:t>A restaurant has a two course set menu. </a:t>
            </a:r>
            <a:br>
              <a:rPr lang="en-GB" sz="1950"/>
            </a:br>
            <a:r>
              <a:rPr lang="en-GB" sz="1950"/>
              <a:t>You select one from the starters and one from the main course section.</a:t>
            </a:r>
            <a:endParaRPr lang="en-GB" sz="1950" dirty="0"/>
          </a:p>
        </p:txBody>
      </p:sp>
    </p:spTree>
    <p:extLst>
      <p:ext uri="{BB962C8B-B14F-4D97-AF65-F5344CB8AC3E}">
        <p14:creationId xmlns:p14="http://schemas.microsoft.com/office/powerpoint/2010/main" val="353876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645C7-051D-FEF7-DC72-7A620B992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783" y="1928681"/>
            <a:ext cx="1982433" cy="19824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7D56B6-6334-67C7-6EE3-4D95BC798782}"/>
              </a:ext>
            </a:extLst>
          </p:cNvPr>
          <p:cNvSpPr/>
          <p:nvPr/>
        </p:nvSpPr>
        <p:spPr>
          <a:xfrm>
            <a:off x="2556223" y="1076977"/>
            <a:ext cx="4460379" cy="639336"/>
          </a:xfrm>
          <a:prstGeom prst="rect">
            <a:avLst/>
          </a:prstGeom>
          <a:solidFill>
            <a:schemeClr val="bg1"/>
          </a:solidFill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GB" sz="373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WHITEBOARDS READY</a:t>
            </a:r>
          </a:p>
        </p:txBody>
      </p:sp>
    </p:spTree>
    <p:extLst>
      <p:ext uri="{BB962C8B-B14F-4D97-AF65-F5344CB8AC3E}">
        <p14:creationId xmlns:p14="http://schemas.microsoft.com/office/powerpoint/2010/main" val="102771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69"/>
          <p:cNvSpPr txBox="1">
            <a:spLocks noGrp="1"/>
          </p:cNvSpPr>
          <p:nvPr>
            <p:ph type="body" idx="4294967295"/>
          </p:nvPr>
        </p:nvSpPr>
        <p:spPr>
          <a:xfrm>
            <a:off x="698269" y="907363"/>
            <a:ext cx="8924925" cy="97948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GB" sz="2800" dirty="0"/>
              <a:t>A spinner is spun twice. </a:t>
            </a:r>
          </a:p>
          <a:p>
            <a:pPr marL="0" indent="0">
              <a:buNone/>
            </a:pPr>
            <a:r>
              <a:rPr lang="en-GB" sz="2800" dirty="0"/>
              <a:t>List all the possible outcomes</a:t>
            </a:r>
          </a:p>
          <a:p>
            <a:pPr marL="0" indent="0">
              <a:spcBef>
                <a:spcPts val="1083"/>
              </a:spcBef>
              <a:spcAft>
                <a:spcPts val="1083"/>
              </a:spcAft>
              <a:buNone/>
            </a:pPr>
            <a:endParaRPr sz="2800" dirty="0"/>
          </a:p>
        </p:txBody>
      </p:sp>
      <p:sp>
        <p:nvSpPr>
          <p:cNvPr id="793" name="Google Shape;793;p69"/>
          <p:cNvSpPr/>
          <p:nvPr/>
        </p:nvSpPr>
        <p:spPr>
          <a:xfrm>
            <a:off x="5863740" y="2119189"/>
            <a:ext cx="1837225" cy="1837225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sp>
        <p:nvSpPr>
          <p:cNvPr id="794" name="Google Shape;794;p69"/>
          <p:cNvSpPr/>
          <p:nvPr/>
        </p:nvSpPr>
        <p:spPr>
          <a:xfrm flipH="1">
            <a:off x="5879653" y="2135180"/>
            <a:ext cx="1805375" cy="1805375"/>
          </a:xfrm>
          <a:prstGeom prst="pie">
            <a:avLst>
              <a:gd name="adj1" fmla="val 5387953"/>
              <a:gd name="adj2" fmla="val 16200000"/>
            </a:avLst>
          </a:prstGeom>
          <a:solidFill>
            <a:srgbClr val="845AD9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sp>
        <p:nvSpPr>
          <p:cNvPr id="795" name="Google Shape;795;p69"/>
          <p:cNvSpPr/>
          <p:nvPr/>
        </p:nvSpPr>
        <p:spPr>
          <a:xfrm>
            <a:off x="5879731" y="2135180"/>
            <a:ext cx="1805375" cy="1805375"/>
          </a:xfrm>
          <a:prstGeom prst="pie">
            <a:avLst>
              <a:gd name="adj1" fmla="val 5387953"/>
              <a:gd name="adj2" fmla="val 16200000"/>
            </a:avLst>
          </a:prstGeom>
          <a:solidFill>
            <a:srgbClr val="037B7D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1950"/>
          </a:p>
        </p:txBody>
      </p:sp>
      <p:sp>
        <p:nvSpPr>
          <p:cNvPr id="796" name="Google Shape;796;p69"/>
          <p:cNvSpPr txBox="1"/>
          <p:nvPr/>
        </p:nvSpPr>
        <p:spPr>
          <a:xfrm>
            <a:off x="5934439" y="2809578"/>
            <a:ext cx="765979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Win</a:t>
            </a:r>
            <a:endParaRPr sz="2000" dirty="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7" name="Google Shape;797;p69"/>
          <p:cNvSpPr txBox="1"/>
          <p:nvPr/>
        </p:nvSpPr>
        <p:spPr>
          <a:xfrm>
            <a:off x="6882337" y="2800434"/>
            <a:ext cx="884413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Lose</a:t>
            </a:r>
            <a:endParaRPr sz="2000" dirty="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798" name="Google Shape;798;p69"/>
          <p:cNvGrpSpPr/>
          <p:nvPr/>
        </p:nvGrpSpPr>
        <p:grpSpPr>
          <a:xfrm>
            <a:off x="6729658" y="2219477"/>
            <a:ext cx="101725" cy="885017"/>
            <a:chOff x="996050" y="213293"/>
            <a:chExt cx="93900" cy="909732"/>
          </a:xfrm>
        </p:grpSpPr>
        <p:cxnSp>
          <p:nvCxnSpPr>
            <p:cNvPr id="799" name="Google Shape;799;p69"/>
            <p:cNvCxnSpPr/>
            <p:nvPr/>
          </p:nvCxnSpPr>
          <p:spPr>
            <a:xfrm rot="10800000" flipH="1">
              <a:off x="1046672" y="213293"/>
              <a:ext cx="0" cy="85140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00" name="Google Shape;800;p69"/>
            <p:cNvSpPr/>
            <p:nvPr/>
          </p:nvSpPr>
          <p:spPr>
            <a:xfrm>
              <a:off x="996050" y="1029125"/>
              <a:ext cx="93900" cy="939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A38218D-120D-B653-7407-2E370E7C6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60232"/>
            <a:ext cx="3663267" cy="3077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5A84CC-195C-4197-2FD2-C3BCA971FD36}"/>
              </a:ext>
            </a:extLst>
          </p:cNvPr>
          <p:cNvSpPr/>
          <p:nvPr/>
        </p:nvSpPr>
        <p:spPr>
          <a:xfrm>
            <a:off x="68952" y="108752"/>
            <a:ext cx="2096078" cy="433254"/>
          </a:xfrm>
          <a:prstGeom prst="rect">
            <a:avLst/>
          </a:prstGeom>
          <a:solidFill>
            <a:schemeClr val="bg1"/>
          </a:solidFill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WHITEBOARDS: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D609A-B396-4829-22A9-3AA446D97C30}"/>
              </a:ext>
            </a:extLst>
          </p:cNvPr>
          <p:cNvSpPr txBox="1"/>
          <p:nvPr/>
        </p:nvSpPr>
        <p:spPr>
          <a:xfrm>
            <a:off x="1882925" y="2219477"/>
            <a:ext cx="5045824" cy="2485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/>
              <a:t>Win, Win</a:t>
            </a:r>
          </a:p>
          <a:p>
            <a:pPr marL="0" indent="0">
              <a:spcBef>
                <a:spcPts val="1083"/>
              </a:spcBef>
              <a:buNone/>
            </a:pPr>
            <a:r>
              <a:rPr lang="en-GB" sz="3200" dirty="0"/>
              <a:t>Win, Lose </a:t>
            </a:r>
          </a:p>
          <a:p>
            <a:pPr marL="0" indent="0">
              <a:spcBef>
                <a:spcPts val="1083"/>
              </a:spcBef>
              <a:buNone/>
            </a:pPr>
            <a:r>
              <a:rPr lang="en-GB" sz="3200" dirty="0"/>
              <a:t>Lose, Lose</a:t>
            </a:r>
          </a:p>
          <a:p>
            <a:pPr marL="0" indent="0">
              <a:spcBef>
                <a:spcPts val="1083"/>
              </a:spcBef>
              <a:buNone/>
            </a:pPr>
            <a:r>
              <a:rPr lang="en-GB" sz="3200" dirty="0"/>
              <a:t>Lose, 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74"/>
          <p:cNvSpPr txBox="1">
            <a:spLocks noGrp="1"/>
          </p:cNvSpPr>
          <p:nvPr>
            <p:ph type="body" idx="4294967295"/>
          </p:nvPr>
        </p:nvSpPr>
        <p:spPr>
          <a:xfrm>
            <a:off x="524875" y="644202"/>
            <a:ext cx="9204325" cy="95726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400" dirty="0"/>
              <a:t>A spinner is spun twice. The possible outcomes are {AA, BA, AB, BB}. Which of these spinners could it have been?</a:t>
            </a:r>
            <a:endParaRPr sz="2400" dirty="0"/>
          </a:p>
        </p:txBody>
      </p:sp>
      <p:sp>
        <p:nvSpPr>
          <p:cNvPr id="948" name="Google Shape;948;p74"/>
          <p:cNvSpPr txBox="1">
            <a:spLocks noGrp="1"/>
          </p:cNvSpPr>
          <p:nvPr>
            <p:ph type="body" idx="4294967295"/>
          </p:nvPr>
        </p:nvSpPr>
        <p:spPr>
          <a:xfrm>
            <a:off x="591881" y="4620982"/>
            <a:ext cx="9204325" cy="4159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083"/>
              </a:spcAft>
              <a:buNone/>
            </a:pPr>
            <a:r>
              <a:rPr lang="en-GB" sz="2167" dirty="0">
                <a:latin typeface="Kalam"/>
                <a:ea typeface="Kalam"/>
                <a:cs typeface="Kalam"/>
                <a:sym typeface="Kalam"/>
              </a:rPr>
              <a:t>All of them! </a:t>
            </a:r>
          </a:p>
          <a:p>
            <a:pPr marL="0" indent="0">
              <a:spcAft>
                <a:spcPts val="1083"/>
              </a:spcAft>
              <a:buNone/>
            </a:pPr>
            <a:r>
              <a:rPr lang="en-GB" sz="2167" dirty="0">
                <a:latin typeface="Kalam"/>
                <a:ea typeface="Kalam"/>
                <a:cs typeface="Kalam"/>
                <a:sym typeface="Kalam"/>
              </a:rPr>
              <a:t>Each spinner has two possible outcomes of A or B - so when a trial of 2 spins is carried out, there are only four possible combinations.</a:t>
            </a:r>
            <a:endParaRPr sz="2167" dirty="0"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938" name="Google Shape;938;p74"/>
          <p:cNvGrpSpPr/>
          <p:nvPr/>
        </p:nvGrpSpPr>
        <p:grpSpPr>
          <a:xfrm>
            <a:off x="1452849" y="3709940"/>
            <a:ext cx="495300" cy="495300"/>
            <a:chOff x="1020916" y="1442088"/>
            <a:chExt cx="457200" cy="457200"/>
          </a:xfrm>
        </p:grpSpPr>
        <p:pic>
          <p:nvPicPr>
            <p:cNvPr id="939" name="Google Shape;939;p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0" name="Google Shape;940;p7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95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95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941" name="Google Shape;941;p74"/>
          <p:cNvGrpSpPr/>
          <p:nvPr/>
        </p:nvGrpSpPr>
        <p:grpSpPr>
          <a:xfrm>
            <a:off x="4580649" y="3709940"/>
            <a:ext cx="495300" cy="495300"/>
            <a:chOff x="1020916" y="1442088"/>
            <a:chExt cx="457200" cy="457200"/>
          </a:xfrm>
        </p:grpSpPr>
        <p:pic>
          <p:nvPicPr>
            <p:cNvPr id="942" name="Google Shape;942;p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3" name="Google Shape;943;p7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95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95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944" name="Google Shape;944;p74"/>
          <p:cNvGrpSpPr/>
          <p:nvPr/>
        </p:nvGrpSpPr>
        <p:grpSpPr>
          <a:xfrm>
            <a:off x="7708449" y="3709940"/>
            <a:ext cx="495300" cy="495300"/>
            <a:chOff x="1020916" y="1442088"/>
            <a:chExt cx="457200" cy="457200"/>
          </a:xfrm>
        </p:grpSpPr>
        <p:pic>
          <p:nvPicPr>
            <p:cNvPr id="945" name="Google Shape;945;p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6" name="Google Shape;946;p7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95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95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947" name="Google Shape;947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0176" y="3730577"/>
            <a:ext cx="429000" cy="454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74"/>
          <p:cNvGrpSpPr/>
          <p:nvPr/>
        </p:nvGrpSpPr>
        <p:grpSpPr>
          <a:xfrm>
            <a:off x="838826" y="1683294"/>
            <a:ext cx="1953200" cy="1837225"/>
            <a:chOff x="889400" y="2220650"/>
            <a:chExt cx="1802954" cy="1695900"/>
          </a:xfrm>
        </p:grpSpPr>
        <p:sp>
          <p:nvSpPr>
            <p:cNvPr id="950" name="Google Shape;950;p74"/>
            <p:cNvSpPr/>
            <p:nvPr/>
          </p:nvSpPr>
          <p:spPr>
            <a:xfrm>
              <a:off x="889400" y="2220650"/>
              <a:ext cx="1695900" cy="16959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51" name="Google Shape;951;p74"/>
            <p:cNvSpPr/>
            <p:nvPr/>
          </p:nvSpPr>
          <p:spPr>
            <a:xfrm flipH="1">
              <a:off x="904089" y="2235411"/>
              <a:ext cx="1666500" cy="1666500"/>
            </a:xfrm>
            <a:prstGeom prst="pie">
              <a:avLst>
                <a:gd name="adj1" fmla="val 5387953"/>
                <a:gd name="adj2" fmla="val 10824216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52" name="Google Shape;952;p74"/>
            <p:cNvSpPr/>
            <p:nvPr/>
          </p:nvSpPr>
          <p:spPr>
            <a:xfrm>
              <a:off x="904161" y="2235411"/>
              <a:ext cx="1666500" cy="1666500"/>
            </a:xfrm>
            <a:prstGeom prst="pie">
              <a:avLst>
                <a:gd name="adj1" fmla="val 5387953"/>
                <a:gd name="adj2" fmla="val 8080958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53" name="Google Shape;953;p74"/>
            <p:cNvSpPr txBox="1"/>
            <p:nvPr/>
          </p:nvSpPr>
          <p:spPr>
            <a:xfrm>
              <a:off x="1362075" y="3391325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54" name="Google Shape;954;p74"/>
            <p:cNvSpPr/>
            <p:nvPr/>
          </p:nvSpPr>
          <p:spPr>
            <a:xfrm>
              <a:off x="904161" y="2235411"/>
              <a:ext cx="1666500" cy="1666500"/>
            </a:xfrm>
            <a:prstGeom prst="pie">
              <a:avLst>
                <a:gd name="adj1" fmla="val 10799941"/>
                <a:gd name="adj2" fmla="val 13483876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55" name="Google Shape;955;p74"/>
            <p:cNvSpPr/>
            <p:nvPr/>
          </p:nvSpPr>
          <p:spPr>
            <a:xfrm flipH="1">
              <a:off x="904089" y="2235411"/>
              <a:ext cx="1666500" cy="1666500"/>
            </a:xfrm>
            <a:prstGeom prst="pie">
              <a:avLst>
                <a:gd name="adj1" fmla="val 13450827"/>
                <a:gd name="adj2" fmla="val 16200000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56" name="Google Shape;956;p74"/>
            <p:cNvSpPr txBox="1"/>
            <p:nvPr/>
          </p:nvSpPr>
          <p:spPr>
            <a:xfrm>
              <a:off x="1767970" y="2351039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57" name="Google Shape;957;p74"/>
            <p:cNvSpPr/>
            <p:nvPr/>
          </p:nvSpPr>
          <p:spPr>
            <a:xfrm>
              <a:off x="904161" y="2235411"/>
              <a:ext cx="1666500" cy="1666500"/>
            </a:xfrm>
            <a:prstGeom prst="pie">
              <a:avLst>
                <a:gd name="adj1" fmla="val 13499013"/>
                <a:gd name="adj2" fmla="val 16232488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58" name="Google Shape;958;p74"/>
            <p:cNvSpPr txBox="1"/>
            <p:nvPr/>
          </p:nvSpPr>
          <p:spPr>
            <a:xfrm>
              <a:off x="1334752" y="2343775"/>
              <a:ext cx="3108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59" name="Google Shape;959;p74"/>
            <p:cNvSpPr/>
            <p:nvPr/>
          </p:nvSpPr>
          <p:spPr>
            <a:xfrm>
              <a:off x="904161" y="2235411"/>
              <a:ext cx="1666500" cy="1666500"/>
            </a:xfrm>
            <a:prstGeom prst="pie">
              <a:avLst>
                <a:gd name="adj1" fmla="val 8080793"/>
                <a:gd name="adj2" fmla="val 10858220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60" name="Google Shape;960;p74"/>
            <p:cNvSpPr txBox="1"/>
            <p:nvPr/>
          </p:nvSpPr>
          <p:spPr>
            <a:xfrm>
              <a:off x="1079451" y="3032127"/>
              <a:ext cx="5715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61" name="Google Shape;961;p74"/>
            <p:cNvSpPr/>
            <p:nvPr/>
          </p:nvSpPr>
          <p:spPr>
            <a:xfrm flipH="1">
              <a:off x="904089" y="2235411"/>
              <a:ext cx="1666500" cy="1666500"/>
            </a:xfrm>
            <a:prstGeom prst="pie">
              <a:avLst>
                <a:gd name="adj1" fmla="val 10765400"/>
                <a:gd name="adj2" fmla="val 13465582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62" name="Google Shape;962;p74"/>
            <p:cNvSpPr txBox="1"/>
            <p:nvPr/>
          </p:nvSpPr>
          <p:spPr>
            <a:xfrm>
              <a:off x="1054811" y="264597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63" name="Google Shape;963;p74"/>
            <p:cNvSpPr/>
            <p:nvPr/>
          </p:nvSpPr>
          <p:spPr>
            <a:xfrm flipH="1">
              <a:off x="904089" y="2235411"/>
              <a:ext cx="1666500" cy="1666500"/>
            </a:xfrm>
            <a:prstGeom prst="pie">
              <a:avLst>
                <a:gd name="adj1" fmla="val 5387953"/>
                <a:gd name="adj2" fmla="val 8084426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64" name="Google Shape;964;p74"/>
            <p:cNvSpPr txBox="1"/>
            <p:nvPr/>
          </p:nvSpPr>
          <p:spPr>
            <a:xfrm>
              <a:off x="1777601" y="339133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65" name="Google Shape;965;p74"/>
            <p:cNvSpPr txBox="1"/>
            <p:nvPr/>
          </p:nvSpPr>
          <p:spPr>
            <a:xfrm>
              <a:off x="2062354" y="306062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66" name="Google Shape;966;p74"/>
            <p:cNvSpPr txBox="1"/>
            <p:nvPr/>
          </p:nvSpPr>
          <p:spPr>
            <a:xfrm>
              <a:off x="1993925" y="2682982"/>
              <a:ext cx="5715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grpSp>
          <p:nvGrpSpPr>
            <p:cNvPr id="967" name="Google Shape;967;p74"/>
            <p:cNvGrpSpPr/>
            <p:nvPr/>
          </p:nvGrpSpPr>
          <p:grpSpPr>
            <a:xfrm>
              <a:off x="1690459" y="2305413"/>
              <a:ext cx="93900" cy="816939"/>
              <a:chOff x="996050" y="213293"/>
              <a:chExt cx="93900" cy="909732"/>
            </a:xfrm>
          </p:grpSpPr>
          <p:cxnSp>
            <p:nvCxnSpPr>
              <p:cNvPr id="968" name="Google Shape;968;p74"/>
              <p:cNvCxnSpPr/>
              <p:nvPr/>
            </p:nvCxnSpPr>
            <p:spPr>
              <a:xfrm rot="10800000" flipH="1">
                <a:off x="1046672" y="213293"/>
                <a:ext cx="0" cy="851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69" name="Google Shape;969;p74"/>
              <p:cNvSpPr/>
              <p:nvPr/>
            </p:nvSpPr>
            <p:spPr>
              <a:xfrm>
                <a:off x="996050" y="1029125"/>
                <a:ext cx="93900" cy="93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sz="1950"/>
              </a:p>
            </p:txBody>
          </p:sp>
        </p:grpSp>
      </p:grpSp>
      <p:grpSp>
        <p:nvGrpSpPr>
          <p:cNvPr id="970" name="Google Shape;970;p74"/>
          <p:cNvGrpSpPr/>
          <p:nvPr/>
        </p:nvGrpSpPr>
        <p:grpSpPr>
          <a:xfrm>
            <a:off x="3909507" y="1703660"/>
            <a:ext cx="1967037" cy="1837225"/>
            <a:chOff x="3723875" y="2239450"/>
            <a:chExt cx="1815726" cy="1695900"/>
          </a:xfrm>
        </p:grpSpPr>
        <p:sp>
          <p:nvSpPr>
            <p:cNvPr id="971" name="Google Shape;971;p74"/>
            <p:cNvSpPr/>
            <p:nvPr/>
          </p:nvSpPr>
          <p:spPr>
            <a:xfrm>
              <a:off x="3723875" y="2239450"/>
              <a:ext cx="1695900" cy="16959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72" name="Google Shape;972;p74"/>
            <p:cNvSpPr/>
            <p:nvPr/>
          </p:nvSpPr>
          <p:spPr>
            <a:xfrm rot="8649824">
              <a:off x="3738770" y="2254361"/>
              <a:ext cx="1666351" cy="1666351"/>
            </a:xfrm>
            <a:prstGeom prst="pie">
              <a:avLst>
                <a:gd name="adj1" fmla="val 11928607"/>
                <a:gd name="adj2" fmla="val 16225322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73" name="Google Shape;973;p74"/>
            <p:cNvSpPr/>
            <p:nvPr/>
          </p:nvSpPr>
          <p:spPr>
            <a:xfrm rot="-8629029">
              <a:off x="3738871" y="2254463"/>
              <a:ext cx="1666260" cy="1666260"/>
            </a:xfrm>
            <a:prstGeom prst="pie">
              <a:avLst>
                <a:gd name="adj1" fmla="val 11928607"/>
                <a:gd name="adj2" fmla="val 16225322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74" name="Google Shape;974;p74"/>
            <p:cNvSpPr/>
            <p:nvPr/>
          </p:nvSpPr>
          <p:spPr>
            <a:xfrm rot="-4309758">
              <a:off x="3738916" y="2254627"/>
              <a:ext cx="1666190" cy="1666190"/>
            </a:xfrm>
            <a:prstGeom prst="pie">
              <a:avLst>
                <a:gd name="adj1" fmla="val 11928607"/>
                <a:gd name="adj2" fmla="val 16225322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75" name="Google Shape;975;p74"/>
            <p:cNvSpPr/>
            <p:nvPr/>
          </p:nvSpPr>
          <p:spPr>
            <a:xfrm>
              <a:off x="3738916" y="2254627"/>
              <a:ext cx="1666200" cy="1666200"/>
            </a:xfrm>
            <a:prstGeom prst="pie">
              <a:avLst>
                <a:gd name="adj1" fmla="val 11928607"/>
                <a:gd name="adj2" fmla="val 16225322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76" name="Google Shape;976;p74"/>
            <p:cNvSpPr txBox="1"/>
            <p:nvPr/>
          </p:nvSpPr>
          <p:spPr>
            <a:xfrm>
              <a:off x="4425150" y="3410125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77" name="Google Shape;977;p74"/>
            <p:cNvSpPr/>
            <p:nvPr/>
          </p:nvSpPr>
          <p:spPr>
            <a:xfrm rot="4312496">
              <a:off x="3738749" y="2254206"/>
              <a:ext cx="1666387" cy="1666387"/>
            </a:xfrm>
            <a:prstGeom prst="pie">
              <a:avLst>
                <a:gd name="adj1" fmla="val 11928607"/>
                <a:gd name="adj2" fmla="val 16225322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78" name="Google Shape;978;p74"/>
            <p:cNvSpPr txBox="1"/>
            <p:nvPr/>
          </p:nvSpPr>
          <p:spPr>
            <a:xfrm>
              <a:off x="4102650" y="2495725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79" name="Google Shape;979;p74"/>
            <p:cNvSpPr txBox="1"/>
            <p:nvPr/>
          </p:nvSpPr>
          <p:spPr>
            <a:xfrm>
              <a:off x="4681001" y="249573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80" name="Google Shape;980;p74"/>
            <p:cNvSpPr txBox="1"/>
            <p:nvPr/>
          </p:nvSpPr>
          <p:spPr>
            <a:xfrm>
              <a:off x="4909601" y="302913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81" name="Google Shape;981;p74"/>
            <p:cNvSpPr txBox="1"/>
            <p:nvPr/>
          </p:nvSpPr>
          <p:spPr>
            <a:xfrm>
              <a:off x="3874050" y="3029132"/>
              <a:ext cx="5715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grpSp>
          <p:nvGrpSpPr>
            <p:cNvPr id="982" name="Google Shape;982;p74"/>
            <p:cNvGrpSpPr/>
            <p:nvPr/>
          </p:nvGrpSpPr>
          <p:grpSpPr>
            <a:xfrm>
              <a:off x="4523184" y="2295342"/>
              <a:ext cx="93900" cy="816939"/>
              <a:chOff x="996050" y="213293"/>
              <a:chExt cx="93900" cy="909732"/>
            </a:xfrm>
          </p:grpSpPr>
          <p:cxnSp>
            <p:nvCxnSpPr>
              <p:cNvPr id="983" name="Google Shape;983;p74"/>
              <p:cNvCxnSpPr/>
              <p:nvPr/>
            </p:nvCxnSpPr>
            <p:spPr>
              <a:xfrm rot="10800000" flipH="1">
                <a:off x="1046672" y="213293"/>
                <a:ext cx="0" cy="851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84" name="Google Shape;984;p74"/>
              <p:cNvSpPr/>
              <p:nvPr/>
            </p:nvSpPr>
            <p:spPr>
              <a:xfrm>
                <a:off x="996050" y="1029125"/>
                <a:ext cx="93900" cy="93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sz="1950"/>
              </a:p>
            </p:txBody>
          </p:sp>
        </p:grpSp>
      </p:grpSp>
      <p:pic>
        <p:nvPicPr>
          <p:cNvPr id="985" name="Google Shape;985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6834" y="3754573"/>
            <a:ext cx="429000" cy="454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6" name="Google Shape;986;p74"/>
          <p:cNvGrpSpPr/>
          <p:nvPr/>
        </p:nvGrpSpPr>
        <p:grpSpPr>
          <a:xfrm>
            <a:off x="7037334" y="1685298"/>
            <a:ext cx="1884487" cy="1837225"/>
            <a:chOff x="1104825" y="2113950"/>
            <a:chExt cx="1739526" cy="1695900"/>
          </a:xfrm>
        </p:grpSpPr>
        <p:sp>
          <p:nvSpPr>
            <p:cNvPr id="987" name="Google Shape;987;p74"/>
            <p:cNvSpPr/>
            <p:nvPr/>
          </p:nvSpPr>
          <p:spPr>
            <a:xfrm>
              <a:off x="1104825" y="2113950"/>
              <a:ext cx="1695900" cy="16959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88" name="Google Shape;988;p74"/>
            <p:cNvSpPr/>
            <p:nvPr/>
          </p:nvSpPr>
          <p:spPr>
            <a:xfrm rot="7199661">
              <a:off x="1119634" y="2128828"/>
              <a:ext cx="1666484" cy="1666484"/>
            </a:xfrm>
            <a:prstGeom prst="pie">
              <a:avLst>
                <a:gd name="adj1" fmla="val 9034165"/>
                <a:gd name="adj2" fmla="val 16225322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89" name="Google Shape;989;p74"/>
            <p:cNvSpPr/>
            <p:nvPr/>
          </p:nvSpPr>
          <p:spPr>
            <a:xfrm rot="-7211867">
              <a:off x="1119702" y="2128888"/>
              <a:ext cx="1666446" cy="1666446"/>
            </a:xfrm>
            <a:prstGeom prst="pie">
              <a:avLst>
                <a:gd name="adj1" fmla="val 9034165"/>
                <a:gd name="adj2" fmla="val 16225322"/>
              </a:avLst>
            </a:prstGeom>
            <a:solidFill>
              <a:srgbClr val="845A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90" name="Google Shape;990;p74"/>
            <p:cNvSpPr/>
            <p:nvPr/>
          </p:nvSpPr>
          <p:spPr>
            <a:xfrm>
              <a:off x="1119702" y="2128888"/>
              <a:ext cx="1666500" cy="1666500"/>
            </a:xfrm>
            <a:prstGeom prst="pie">
              <a:avLst>
                <a:gd name="adj1" fmla="val 9034165"/>
                <a:gd name="adj2" fmla="val 16225322"/>
              </a:avLst>
            </a:prstGeom>
            <a:solidFill>
              <a:srgbClr val="037B7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044" tIns="99044" rIns="99044" bIns="99044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1950"/>
            </a:p>
          </p:txBody>
        </p:sp>
        <p:sp>
          <p:nvSpPr>
            <p:cNvPr id="991" name="Google Shape;991;p74"/>
            <p:cNvSpPr txBox="1"/>
            <p:nvPr/>
          </p:nvSpPr>
          <p:spPr>
            <a:xfrm>
              <a:off x="2214351" y="252263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92" name="Google Shape;992;p74"/>
            <p:cNvSpPr txBox="1"/>
            <p:nvPr/>
          </p:nvSpPr>
          <p:spPr>
            <a:xfrm>
              <a:off x="1833351" y="313223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93" name="Google Shape;993;p74"/>
            <p:cNvSpPr txBox="1"/>
            <p:nvPr/>
          </p:nvSpPr>
          <p:spPr>
            <a:xfrm>
              <a:off x="1376151" y="2522632"/>
              <a:ext cx="6300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GB" sz="1733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733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grpSp>
          <p:nvGrpSpPr>
            <p:cNvPr id="994" name="Google Shape;994;p74"/>
            <p:cNvGrpSpPr/>
            <p:nvPr/>
          </p:nvGrpSpPr>
          <p:grpSpPr>
            <a:xfrm>
              <a:off x="1904134" y="2198706"/>
              <a:ext cx="93900" cy="816939"/>
              <a:chOff x="996050" y="213293"/>
              <a:chExt cx="93900" cy="909732"/>
            </a:xfrm>
          </p:grpSpPr>
          <p:cxnSp>
            <p:nvCxnSpPr>
              <p:cNvPr id="995" name="Google Shape;995;p74"/>
              <p:cNvCxnSpPr/>
              <p:nvPr/>
            </p:nvCxnSpPr>
            <p:spPr>
              <a:xfrm rot="10800000" flipH="1">
                <a:off x="1046672" y="213293"/>
                <a:ext cx="0" cy="851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96" name="Google Shape;996;p74"/>
              <p:cNvSpPr/>
              <p:nvPr/>
            </p:nvSpPr>
            <p:spPr>
              <a:xfrm>
                <a:off x="996050" y="1029125"/>
                <a:ext cx="93900" cy="93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sz="1950"/>
              </a:p>
            </p:txBody>
          </p:sp>
        </p:grpSp>
      </p:grpSp>
      <p:pic>
        <p:nvPicPr>
          <p:cNvPr id="997" name="Google Shape;997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1266" y="3730577"/>
            <a:ext cx="429000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4F7E88-2E41-4F56-0BC4-D75F05A54F96}"/>
              </a:ext>
            </a:extLst>
          </p:cNvPr>
          <p:cNvSpPr/>
          <p:nvPr/>
        </p:nvSpPr>
        <p:spPr>
          <a:xfrm>
            <a:off x="68952" y="108752"/>
            <a:ext cx="2096078" cy="433254"/>
          </a:xfrm>
          <a:prstGeom prst="rect">
            <a:avLst/>
          </a:prstGeom>
          <a:solidFill>
            <a:schemeClr val="bg1"/>
          </a:solidFill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WHITEBOARDS: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TAtheme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TAthemeMASTER" id="{E881CA57-DAAF-4BA1-8392-4BB33C3C4FDB}" vid="{8955A16D-0373-44E7-BEE7-0551131DFFC4}"/>
    </a:ext>
  </a:extLst>
</a:theme>
</file>

<file path=ppt/theme/theme2.xml><?xml version="1.0" encoding="utf-8"?>
<a:theme xmlns:a="http://schemas.openxmlformats.org/drawingml/2006/main" name="1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3.xml><?xml version="1.0" encoding="utf-8"?>
<a:theme xmlns:a="http://schemas.openxmlformats.org/drawingml/2006/main" name="1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7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5.xml><?xml version="1.0" encoding="utf-8"?>
<a:theme xmlns:a="http://schemas.openxmlformats.org/drawingml/2006/main" name="3_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6.xml><?xml version="1.0" encoding="utf-8"?>
<a:theme xmlns:a="http://schemas.openxmlformats.org/drawingml/2006/main" name="ALT LAYOUT 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 LAYOUT v2" id="{CA6C95BF-2094-42CD-89CE-D1F726D80FDF}" vid="{D50D0FB2-DA65-4FEA-B158-C31F30AA0D6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BTAthemeMASTER</Template>
  <TotalTime>24300</TotalTime>
  <Words>2053</Words>
  <Application>Microsoft Office PowerPoint</Application>
  <PresentationFormat>A4 Paper (210x297 mm)</PresentationFormat>
  <Paragraphs>551</Paragraphs>
  <Slides>29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Kalam</vt:lpstr>
      <vt:lpstr>Lato</vt:lpstr>
      <vt:lpstr>Cambria Math</vt:lpstr>
      <vt:lpstr>Calibri Light</vt:lpstr>
      <vt:lpstr>Arial</vt:lpstr>
      <vt:lpstr>Comic Sans MS</vt:lpstr>
      <vt:lpstr>Lexend</vt:lpstr>
      <vt:lpstr>Cooper Black</vt:lpstr>
      <vt:lpstr>Calibri</vt:lpstr>
      <vt:lpstr>BTAthemeMASTER</vt:lpstr>
      <vt:lpstr>1_ArchwayMaster</vt:lpstr>
      <vt:lpstr>1_Archway PPT</vt:lpstr>
      <vt:lpstr>7_ArchwayMaster</vt:lpstr>
      <vt:lpstr>3_Archway PPT</vt:lpstr>
      <vt:lpstr>ALT LAYOUT 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Systematic listing</vt:lpstr>
      <vt:lpstr>Systematic listing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Mr M Ward - BTA Staff</cp:lastModifiedBy>
  <cp:revision>551</cp:revision>
  <cp:lastPrinted>2017-12-31T22:38:51Z</cp:lastPrinted>
  <dcterms:created xsi:type="dcterms:W3CDTF">2017-01-17T16:57:04Z</dcterms:created>
  <dcterms:modified xsi:type="dcterms:W3CDTF">2025-02-23T15:35:42Z</dcterms:modified>
</cp:coreProperties>
</file>