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22"/>
  </p:notesMasterIdLst>
  <p:sldIdLst>
    <p:sldId id="264" r:id="rId3"/>
    <p:sldId id="269" r:id="rId4"/>
    <p:sldId id="288" r:id="rId5"/>
    <p:sldId id="260" r:id="rId6"/>
    <p:sldId id="266" r:id="rId7"/>
    <p:sldId id="318" r:id="rId8"/>
    <p:sldId id="373" r:id="rId9"/>
    <p:sldId id="320" r:id="rId10"/>
    <p:sldId id="393" r:id="rId11"/>
    <p:sldId id="360" r:id="rId12"/>
    <p:sldId id="322" r:id="rId13"/>
    <p:sldId id="368" r:id="rId14"/>
    <p:sldId id="402" r:id="rId15"/>
    <p:sldId id="366" r:id="rId16"/>
    <p:sldId id="409" r:id="rId17"/>
    <p:sldId id="324" r:id="rId18"/>
    <p:sldId id="372" r:id="rId19"/>
    <p:sldId id="371" r:id="rId20"/>
    <p:sldId id="3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0"/>
          </p14:sldIdLst>
        </p14:section>
        <p14:section name="Instruct" id="{C5C89768-FA5F-4EEE-B4CC-268E771403B1}">
          <p14:sldIdLst>
            <p14:sldId id="266"/>
            <p14:sldId id="318"/>
            <p14:sldId id="373"/>
          </p14:sldIdLst>
        </p14:section>
        <p14:section name="Practice" id="{CE89DBDE-748E-4E86-89B5-4EDF17B7E8F6}">
          <p14:sldIdLst>
            <p14:sldId id="320"/>
            <p14:sldId id="393"/>
            <p14:sldId id="360"/>
            <p14:sldId id="322"/>
            <p14:sldId id="368"/>
            <p14:sldId id="402"/>
            <p14:sldId id="366"/>
            <p14:sldId id="409"/>
          </p14:sldIdLst>
        </p14:section>
        <p14:section name="Secure" id="{E247325F-4265-4C04-84E8-04A613FC3E9C}">
          <p14:sldIdLst>
            <p14:sldId id="324"/>
            <p14:sldId id="372"/>
            <p14:sldId id="371"/>
            <p14:sldId id="3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0336" autoAdjust="0"/>
  </p:normalViewPr>
  <p:slideViewPr>
    <p:cSldViewPr snapToGrid="0">
      <p:cViewPr varScale="1">
        <p:scale>
          <a:sx n="90" d="100"/>
          <a:sy n="90" d="100"/>
        </p:scale>
        <p:origin x="1392" y="-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38965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000" baseline="0" dirty="0">
                <a:solidFill>
                  <a:schemeClr val="bg1"/>
                </a:solidFill>
              </a:rPr>
              <a:t>Current Learning from KO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36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21/02/2025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austinmaths.com/_files/ugd/7ac124_f588f7a9e11440b3848452f3cd7dc33b.pdf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6.png"/><Relationship Id="rId7" Type="http://schemas.microsoft.com/office/2007/relationships/hdphoto" Target="../media/hdphoto12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microsoft.com/office/2007/relationships/hdphoto" Target="../media/hdphoto14.wdp"/><Relationship Id="rId5" Type="http://schemas.microsoft.com/office/2007/relationships/hdphoto" Target="../media/hdphoto11.wdp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microsoft.com/office/2007/relationships/hdphoto" Target="../media/hdphoto1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480833-F5AF-0641-B1D1-50BF88CEE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3AD3EA-B9F7-3084-5F0B-1A175695E1ED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2A30BDB8-F492-4FBD-1E30-C84E75857EF3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6019D7F5-2C3F-17CB-C06D-4302506D3114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4522CD-8F07-EE72-BC94-B94E27C3B07A}"/>
              </a:ext>
            </a:extLst>
          </p:cNvPr>
          <p:cNvSpPr txBox="1"/>
          <p:nvPr/>
        </p:nvSpPr>
        <p:spPr>
          <a:xfrm>
            <a:off x="324228" y="818289"/>
            <a:ext cx="55890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559B9D-9DE2-D917-0758-6150927E2885}"/>
              </a:ext>
            </a:extLst>
          </p:cNvPr>
          <p:cNvSpPr txBox="1"/>
          <p:nvPr/>
        </p:nvSpPr>
        <p:spPr>
          <a:xfrm>
            <a:off x="6982935" y="818288"/>
            <a:ext cx="55890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DDC5EC3-A3ED-E3E2-499D-9C8C75A8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642" y="816586"/>
            <a:ext cx="2242039" cy="12741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99EEC30-E27F-A0D4-54E2-0A908E5CE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304" y="793140"/>
            <a:ext cx="211308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05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81B8D-5B9F-5383-7C78-41E9A36754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DBA6AB-D644-A6D5-A945-D1537BF2F215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66CDA0B5-BBF3-1519-193B-31A3EB746BC6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D86101-BC99-A95B-A44F-C0D12E1AB831}"/>
              </a:ext>
            </a:extLst>
          </p:cNvPr>
          <p:cNvSpPr txBox="1"/>
          <p:nvPr/>
        </p:nvSpPr>
        <p:spPr>
          <a:xfrm>
            <a:off x="567982" y="716273"/>
            <a:ext cx="30990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What's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missing?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E0336-09B0-A77C-587A-96595384B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414" y="1243657"/>
            <a:ext cx="2422257" cy="14260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599FA-617E-D5FA-E2E3-99FD4CB5D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591" y="2447491"/>
            <a:ext cx="2874819" cy="197687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14ED220-635E-CFE0-BD07-06070B30852A}"/>
              </a:ext>
            </a:extLst>
          </p:cNvPr>
          <p:cNvSpPr/>
          <p:nvPr/>
        </p:nvSpPr>
        <p:spPr>
          <a:xfrm>
            <a:off x="5594594" y="2453340"/>
            <a:ext cx="478253" cy="45745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5FD4EE6-A48F-9EE8-410F-E584FDE9876E}"/>
              </a:ext>
            </a:extLst>
          </p:cNvPr>
          <p:cNvSpPr/>
          <p:nvPr/>
        </p:nvSpPr>
        <p:spPr>
          <a:xfrm>
            <a:off x="5580126" y="3174698"/>
            <a:ext cx="519840" cy="519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455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0DDE3-C058-21C2-356E-A9F821C77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3AD5FDA-A1C4-0B9E-7D52-C4A86608D78A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F962AB16-57CA-F4A8-3EB2-8EA7F9EFFAD4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052CE9-877B-11CB-7A15-700D35C3C124}"/>
              </a:ext>
            </a:extLst>
          </p:cNvPr>
          <p:cNvSpPr txBox="1"/>
          <p:nvPr/>
        </p:nvSpPr>
        <p:spPr>
          <a:xfrm>
            <a:off x="567982" y="716273"/>
            <a:ext cx="30990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What's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missing?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04132F7-A011-3F92-CCA1-F4FD2D2C7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473" y="1240082"/>
            <a:ext cx="3379178" cy="196288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7F5719-85A2-08E5-5257-FBA4E74D2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260" y="2822102"/>
            <a:ext cx="2726724" cy="13888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E3F72E-F299-B204-AAF9-148986548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0341" y="2817340"/>
            <a:ext cx="2438400" cy="123361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803ACAE-20AB-C4CF-F0A8-AE1079E66E38}"/>
              </a:ext>
            </a:extLst>
          </p:cNvPr>
          <p:cNvSpPr/>
          <p:nvPr/>
        </p:nvSpPr>
        <p:spPr>
          <a:xfrm>
            <a:off x="4585573" y="2846047"/>
            <a:ext cx="627770" cy="576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5232FC-6E7F-848C-DF02-B054D072C3F0}"/>
              </a:ext>
            </a:extLst>
          </p:cNvPr>
          <p:cNvSpPr/>
          <p:nvPr/>
        </p:nvSpPr>
        <p:spPr>
          <a:xfrm>
            <a:off x="4585573" y="3680127"/>
            <a:ext cx="607176" cy="535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5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5094A-3695-0D88-72F0-239188BE0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DB74BF-3525-8102-1ED1-3CBED8F19C7C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3A5204EE-1F0D-C481-78BC-8BD2CEDEBD1C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C27609-8E6B-36E7-B915-37F35F319155}"/>
              </a:ext>
            </a:extLst>
          </p:cNvPr>
          <p:cNvSpPr txBox="1"/>
          <p:nvPr/>
        </p:nvSpPr>
        <p:spPr>
          <a:xfrm>
            <a:off x="567982" y="716273"/>
            <a:ext cx="30990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What's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 missing?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D5FD33-A37E-06B5-388D-FF3743339B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732" y="1244546"/>
            <a:ext cx="2370433" cy="2728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7969F9E-EC24-FEF6-CB4A-491263949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733" y="4293918"/>
            <a:ext cx="2370433" cy="120192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8265B87-9C82-D720-2AA0-5BD28D501EA7}"/>
              </a:ext>
            </a:extLst>
          </p:cNvPr>
          <p:cNvSpPr/>
          <p:nvPr/>
        </p:nvSpPr>
        <p:spPr>
          <a:xfrm>
            <a:off x="5140929" y="4266725"/>
            <a:ext cx="627770" cy="5763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E995BE-F19A-56D0-3FF2-2F9B723225C0}"/>
              </a:ext>
            </a:extLst>
          </p:cNvPr>
          <p:cNvSpPr/>
          <p:nvPr/>
        </p:nvSpPr>
        <p:spPr>
          <a:xfrm>
            <a:off x="5115098" y="5126636"/>
            <a:ext cx="607176" cy="5351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1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8869A-0899-4A43-FD07-A963877E2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D8F5DB-248D-60B8-6827-9F7D5B12CB2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8133BF91-0386-CB6E-5D8A-FFD58FEC9ACF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AFF7A-FA61-B8C8-3642-6CA455A931AE}"/>
              </a:ext>
            </a:extLst>
          </p:cNvPr>
          <p:cNvSpPr txBox="1"/>
          <p:nvPr/>
        </p:nvSpPr>
        <p:spPr>
          <a:xfrm>
            <a:off x="567982" y="716273"/>
            <a:ext cx="30990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Spot the mistake?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B7D1EA-60BB-7E6B-A851-AE0FE1B90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495" y="986238"/>
            <a:ext cx="2628742" cy="290948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FC935CF-1C8A-82F6-5F1E-2454D9F687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970" y="4274464"/>
            <a:ext cx="3300332" cy="126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726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36E5F-015C-DA3C-AEBF-CC5004A478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0F5672-23E4-A813-2ADF-04C7B37A74B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C7FB27BB-89FF-0562-B1F9-B021EB91ABFA}"/>
              </a:ext>
            </a:extLst>
          </p:cNvPr>
          <p:cNvSpPr/>
          <p:nvPr/>
        </p:nvSpPr>
        <p:spPr>
          <a:xfrm>
            <a:off x="90520" y="73742"/>
            <a:ext cx="11944164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Mini WBs: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39C9E6-6DEA-7D37-931E-47979529543B}"/>
              </a:ext>
            </a:extLst>
          </p:cNvPr>
          <p:cNvSpPr txBox="1"/>
          <p:nvPr/>
        </p:nvSpPr>
        <p:spPr>
          <a:xfrm>
            <a:off x="567982" y="716273"/>
            <a:ext cx="309904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Spot the mistake?</a:t>
            </a:r>
          </a:p>
        </p:txBody>
      </p:sp>
      <p:pic>
        <p:nvPicPr>
          <p:cNvPr id="13" name="Picture 12" descr="A math problem with numbers&#10;&#10;AI-generated content may be incorrect.">
            <a:extLst>
              <a:ext uri="{FF2B5EF4-FFF2-40B4-BE49-F238E27FC236}">
                <a16:creationId xmlns:a16="http://schemas.microsoft.com/office/drawing/2014/main" id="{73283DF7-4016-F93D-E9B5-3ACE9F315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887" y="1690687"/>
            <a:ext cx="25622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46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AC7BA-2A3C-92D3-345A-7C5DD23E0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E1D57E-8B90-9937-F529-10D6FD57C434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7E26AA4E-B0BF-3F35-9832-20E58F76D203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Independent task: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4" name="Picture 3" descr="A table of multiplying mixed numbers&#10;&#10;AI-generated content may be incorrect.">
            <a:extLst>
              <a:ext uri="{FF2B5EF4-FFF2-40B4-BE49-F238E27FC236}">
                <a16:creationId xmlns:a16="http://schemas.microsoft.com/office/drawing/2014/main" id="{389B7283-8D26-C2E9-93EA-2AB18A02A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640" y="500064"/>
            <a:ext cx="6729845" cy="58578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E9CA44E-9542-04FB-F834-F14ED6406FB0}"/>
              </a:ext>
            </a:extLst>
          </p:cNvPr>
          <p:cNvSpPr txBox="1"/>
          <p:nvPr/>
        </p:nvSpPr>
        <p:spPr>
          <a:xfrm>
            <a:off x="23447" y="5697415"/>
            <a:ext cx="2743200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7ac124_f588f7a9e11440b3848452f3cd7dc33b.pdf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50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E36B9-748B-0393-DDCE-2ACF360D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1E2B1A-9493-73E1-EF9F-C9602A3709EB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Pentagon 46">
            <a:extLst>
              <a:ext uri="{FF2B5EF4-FFF2-40B4-BE49-F238E27FC236}">
                <a16:creationId xmlns:a16="http://schemas.microsoft.com/office/drawing/2014/main" id="{EB3261B4-06ED-90A2-D1E2-E136E198BE7E}"/>
              </a:ext>
            </a:extLst>
          </p:cNvPr>
          <p:cNvSpPr/>
          <p:nvPr/>
        </p:nvSpPr>
        <p:spPr>
          <a:xfrm>
            <a:off x="90520" y="73742"/>
            <a:ext cx="11973661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Independent task: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pic>
        <p:nvPicPr>
          <p:cNvPr id="11" name="Picture 10" descr="A white grid with black numbers and a number on it&#10;&#10;AI-generated content may be incorrect.">
            <a:extLst>
              <a:ext uri="{FF2B5EF4-FFF2-40B4-BE49-F238E27FC236}">
                <a16:creationId xmlns:a16="http://schemas.microsoft.com/office/drawing/2014/main" id="{80733B35-7763-6EE3-8B72-8A43BE028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900" y="611433"/>
            <a:ext cx="8532201" cy="563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71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40903-1CD6-8245-8357-D1F48CABA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7FD3803-7C08-B473-1EFB-853A5D063BB8}"/>
              </a:ext>
            </a:extLst>
          </p:cNvPr>
          <p:cNvSpPr/>
          <p:nvPr/>
        </p:nvSpPr>
        <p:spPr>
          <a:xfrm>
            <a:off x="1689885" y="2259120"/>
            <a:ext cx="2700221" cy="157227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673DBB-BF9B-4012-6E69-9436593C0EA7}"/>
              </a:ext>
            </a:extLst>
          </p:cNvPr>
          <p:cNvSpPr txBox="1"/>
          <p:nvPr/>
        </p:nvSpPr>
        <p:spPr>
          <a:xfrm>
            <a:off x="241637" y="346393"/>
            <a:ext cx="647804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the area of the shape below: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DF89D6-6D87-6B87-3AB2-0AFE25E5F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729" y="1200878"/>
            <a:ext cx="2464777" cy="10133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390416D-F183-A471-D803-66D3BAD303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770" y="2646380"/>
            <a:ext cx="2488224" cy="102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0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06B4F-4C55-C2F8-275C-35FBC3CB8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FB974E-AA37-F49B-BF1C-5EE4C6E1965A}"/>
              </a:ext>
            </a:extLst>
          </p:cNvPr>
          <p:cNvSpPr/>
          <p:nvPr/>
        </p:nvSpPr>
        <p:spPr>
          <a:xfrm>
            <a:off x="2359742" y="1120877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40273D2-A3F6-5EB6-DA2C-0D38345711D0}"/>
              </a:ext>
            </a:extLst>
          </p:cNvPr>
          <p:cNvSpPr/>
          <p:nvPr/>
        </p:nvSpPr>
        <p:spPr>
          <a:xfrm>
            <a:off x="3426542" y="417870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30F704-98D1-0033-72FB-2BEF218E8034}"/>
              </a:ext>
            </a:extLst>
          </p:cNvPr>
          <p:cNvSpPr/>
          <p:nvPr/>
        </p:nvSpPr>
        <p:spPr>
          <a:xfrm>
            <a:off x="3426542" y="1789469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D475E13-11BA-B66E-98C0-41F9F736AE32}"/>
              </a:ext>
            </a:extLst>
          </p:cNvPr>
          <p:cNvSpPr/>
          <p:nvPr/>
        </p:nvSpPr>
        <p:spPr>
          <a:xfrm>
            <a:off x="5329084" y="1120877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DD97443-73A3-094D-35E8-3D6F4CA2E84C}"/>
              </a:ext>
            </a:extLst>
          </p:cNvPr>
          <p:cNvSpPr/>
          <p:nvPr/>
        </p:nvSpPr>
        <p:spPr>
          <a:xfrm>
            <a:off x="6395884" y="417870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DDB9B03-3CE5-5B00-0872-E9176D196ECE}"/>
              </a:ext>
            </a:extLst>
          </p:cNvPr>
          <p:cNvSpPr/>
          <p:nvPr/>
        </p:nvSpPr>
        <p:spPr>
          <a:xfrm>
            <a:off x="6395884" y="1789469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CAF0F9A-2D39-0373-0596-9560B309BD0E}"/>
              </a:ext>
            </a:extLst>
          </p:cNvPr>
          <p:cNvSpPr/>
          <p:nvPr/>
        </p:nvSpPr>
        <p:spPr>
          <a:xfrm>
            <a:off x="8298426" y="1120877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CA0574-4770-1110-F0EA-B59BC0331B51}"/>
              </a:ext>
            </a:extLst>
          </p:cNvPr>
          <p:cNvSpPr/>
          <p:nvPr/>
        </p:nvSpPr>
        <p:spPr>
          <a:xfrm>
            <a:off x="9365226" y="417870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4CCEE5E-C6C5-942D-0E75-1A53162CB255}"/>
              </a:ext>
            </a:extLst>
          </p:cNvPr>
          <p:cNvSpPr/>
          <p:nvPr/>
        </p:nvSpPr>
        <p:spPr>
          <a:xfrm>
            <a:off x="9365226" y="1789469"/>
            <a:ext cx="914400" cy="115037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7937BB-5008-453A-982A-4DA18333EE5E}"/>
                  </a:ext>
                </a:extLst>
              </p:cNvPr>
              <p:cNvSpPr txBox="1"/>
              <p:nvPr/>
            </p:nvSpPr>
            <p:spPr>
              <a:xfrm>
                <a:off x="4382729" y="1435526"/>
                <a:ext cx="91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F7937BB-5008-453A-982A-4DA18333E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729" y="1435526"/>
                <a:ext cx="91440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8BCDF0-1E5A-E06B-1F10-EAB725A7E8C5}"/>
                  </a:ext>
                </a:extLst>
              </p:cNvPr>
              <p:cNvSpPr txBox="1"/>
              <p:nvPr/>
            </p:nvSpPr>
            <p:spPr>
              <a:xfrm>
                <a:off x="7413523" y="1342121"/>
                <a:ext cx="914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GB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×</m:t>
                      </m:r>
                    </m:oMath>
                  </m:oMathPara>
                </a14:m>
                <a:endParaRPr kumimoji="0" lang="en-GB" sz="4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58BCDF0-1E5A-E06B-1F10-EAB725A7E8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3523" y="1342121"/>
                <a:ext cx="914400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DD636939-D392-1C9E-8307-B9D1ACE7CBC9}"/>
              </a:ext>
            </a:extLst>
          </p:cNvPr>
          <p:cNvSpPr txBox="1"/>
          <p:nvPr/>
        </p:nvSpPr>
        <p:spPr>
          <a:xfrm>
            <a:off x="501445" y="3429000"/>
            <a:ext cx="8318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Using the numbers 1 – 9 each exactly once what are the largest and smallest products you can make? </a:t>
            </a:r>
          </a:p>
        </p:txBody>
      </p:sp>
    </p:spTree>
    <p:extLst>
      <p:ext uri="{BB962C8B-B14F-4D97-AF65-F5344CB8AC3E}">
        <p14:creationId xmlns:p14="http://schemas.microsoft.com/office/powerpoint/2010/main" val="1377721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17500" y="1689100"/>
            <a:ext cx="3582147" cy="412899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54500" y="1689100"/>
            <a:ext cx="3595045" cy="4148511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204398" y="1689100"/>
            <a:ext cx="3606761" cy="4156495"/>
          </a:xfrm>
        </p:spPr>
        <p:txBody>
          <a:bodyPr/>
          <a:lstStyle/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36948" y="80574"/>
            <a:ext cx="11750565" cy="967652"/>
          </a:xfrm>
          <a:solidFill>
            <a:srgbClr val="FF99CC"/>
          </a:solidFill>
        </p:spPr>
        <p:txBody>
          <a:bodyPr>
            <a:normAutofit lnSpcReduction="10000"/>
          </a:bodyPr>
          <a:lstStyle/>
          <a:p>
            <a:endParaRPr lang="en-GB" sz="28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indent="0" algn="ctr">
              <a:buNone/>
            </a:pPr>
            <a:r>
              <a:rPr lang="en-GB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LESSON TITLE: Multiplying Mixed Numbers </a:t>
            </a:r>
            <a:endParaRPr lang="en-GB" sz="28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15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0" y="134513"/>
            <a:ext cx="10579100" cy="490798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17865" rIns="0" bIns="0" rtlCol="0">
            <a:spAutoFit/>
          </a:bodyPr>
          <a:lstStyle/>
          <a:p>
            <a:pPr marL="11527" marR="4611">
              <a:lnSpc>
                <a:spcPct val="95900"/>
              </a:lnSpc>
              <a:spcBef>
                <a:spcPts val="141"/>
              </a:spcBef>
            </a:pPr>
            <a:r>
              <a:rPr lang="en-GB" sz="2800" b="1" dirty="0">
                <a:latin typeface="Century Gothic" panose="020B0502020202020204" pitchFamily="34" charset="0"/>
                <a:cs typeface="Arial"/>
              </a:rPr>
              <a:t>	</a:t>
            </a:r>
            <a:r>
              <a:rPr lang="en-GB" sz="3200" dirty="0">
                <a:latin typeface="Century Gothic" panose="020B0502020202020204" pitchFamily="34" charset="0"/>
                <a:cs typeface="Arial"/>
              </a:rPr>
              <a:t>Key vocabulary:</a:t>
            </a:r>
            <a:endParaRPr lang="en-GB" sz="3600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85921" y="0"/>
            <a:ext cx="717798" cy="6381750"/>
          </a:xfrm>
          <a:prstGeom prst="rect">
            <a:avLst/>
          </a:prstGeom>
        </p:spPr>
      </p:pic>
      <p:pic>
        <p:nvPicPr>
          <p:cNvPr id="8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13" y="-15339"/>
            <a:ext cx="9652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3C85AA4-9189-4B22-04DA-AB48BD30AB27}"/>
              </a:ext>
            </a:extLst>
          </p:cNvPr>
          <p:cNvGrpSpPr/>
          <p:nvPr/>
        </p:nvGrpSpPr>
        <p:grpSpPr>
          <a:xfrm>
            <a:off x="304801" y="834217"/>
            <a:ext cx="10960100" cy="6213855"/>
            <a:chOff x="897203" y="755999"/>
            <a:chExt cx="8897592" cy="6463508"/>
          </a:xfrm>
        </p:grpSpPr>
        <p:grpSp>
          <p:nvGrpSpPr>
            <p:cNvPr id="12" name="Group 2"/>
            <p:cNvGrpSpPr/>
            <p:nvPr/>
          </p:nvGrpSpPr>
          <p:grpSpPr>
            <a:xfrm>
              <a:off x="897204" y="1015814"/>
              <a:ext cx="4098583" cy="2148654"/>
              <a:chOff x="0" y="0"/>
              <a:chExt cx="2489362" cy="1305031"/>
            </a:xfrm>
          </p:grpSpPr>
          <p:sp>
            <p:nvSpPr>
              <p:cNvPr id="37" name="Freeform 3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3" name="Group 4"/>
            <p:cNvGrpSpPr/>
            <p:nvPr/>
          </p:nvGrpSpPr>
          <p:grpSpPr>
            <a:xfrm>
              <a:off x="897204" y="4124961"/>
              <a:ext cx="4098583" cy="2148654"/>
              <a:chOff x="0" y="0"/>
              <a:chExt cx="2489362" cy="1305031"/>
            </a:xfrm>
          </p:grpSpPr>
          <p:sp>
            <p:nvSpPr>
              <p:cNvPr id="36" name="Freeform 5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 dirty="0"/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696212" y="1015814"/>
              <a:ext cx="4098583" cy="2148654"/>
              <a:chOff x="0" y="0"/>
              <a:chExt cx="2489362" cy="1305031"/>
            </a:xfrm>
          </p:grpSpPr>
          <p:sp>
            <p:nvSpPr>
              <p:cNvPr id="35" name="Freeform 7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5" name="Group 8"/>
            <p:cNvGrpSpPr/>
            <p:nvPr/>
          </p:nvGrpSpPr>
          <p:grpSpPr>
            <a:xfrm>
              <a:off x="5696212" y="4124961"/>
              <a:ext cx="4098583" cy="2148654"/>
              <a:chOff x="0" y="0"/>
              <a:chExt cx="2489362" cy="1305031"/>
            </a:xfrm>
          </p:grpSpPr>
          <p:sp>
            <p:nvSpPr>
              <p:cNvPr id="34" name="Freeform 9"/>
              <p:cNvSpPr/>
              <p:nvPr/>
            </p:nvSpPr>
            <p:spPr>
              <a:xfrm>
                <a:off x="0" y="0"/>
                <a:ext cx="2489362" cy="1305031"/>
              </a:xfrm>
              <a:custGeom>
                <a:avLst/>
                <a:gdLst/>
                <a:ahLst/>
                <a:cxnLst/>
                <a:rect l="l" t="t" r="r" b="b"/>
                <a:pathLst>
                  <a:path w="2489362" h="1305031">
                    <a:moveTo>
                      <a:pt x="0" y="0"/>
                    </a:moveTo>
                    <a:lnTo>
                      <a:pt x="2489362" y="0"/>
                    </a:lnTo>
                    <a:lnTo>
                      <a:pt x="2489362" y="1305031"/>
                    </a:lnTo>
                    <a:lnTo>
                      <a:pt x="0" y="1305031"/>
                    </a:lnTo>
                    <a:close/>
                  </a:path>
                </a:pathLst>
              </a:custGeom>
              <a:solidFill>
                <a:srgbClr val="FFFFFF"/>
              </a:solid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6" name="Group 10"/>
            <p:cNvGrpSpPr/>
            <p:nvPr/>
          </p:nvGrpSpPr>
          <p:grpSpPr>
            <a:xfrm rot="5400000">
              <a:off x="2100136" y="-446933"/>
              <a:ext cx="519627" cy="2925494"/>
              <a:chOff x="3" y="-2029241"/>
              <a:chExt cx="3130550" cy="17624954"/>
            </a:xfrm>
          </p:grpSpPr>
          <p:sp>
            <p:nvSpPr>
              <p:cNvPr id="33" name="Freeform 11"/>
              <p:cNvSpPr/>
              <p:nvPr/>
            </p:nvSpPr>
            <p:spPr>
              <a:xfrm>
                <a:off x="3" y="-2029241"/>
                <a:ext cx="3130550" cy="17624954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0294A8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" name="Group 12"/>
            <p:cNvGrpSpPr/>
            <p:nvPr/>
          </p:nvGrpSpPr>
          <p:grpSpPr>
            <a:xfrm rot="-5400000">
              <a:off x="8072934" y="-446235"/>
              <a:ext cx="519627" cy="2924095"/>
              <a:chOff x="6" y="-2020822"/>
              <a:chExt cx="3130550" cy="17616525"/>
            </a:xfrm>
          </p:grpSpPr>
          <p:sp>
            <p:nvSpPr>
              <p:cNvPr id="32" name="Freeform 13"/>
              <p:cNvSpPr/>
              <p:nvPr/>
            </p:nvSpPr>
            <p:spPr>
              <a:xfrm>
                <a:off x="6" y="-2020822"/>
                <a:ext cx="3130550" cy="17616525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595704">
                    <a:moveTo>
                      <a:pt x="0" y="1123950"/>
                    </a:moveTo>
                    <a:lnTo>
                      <a:pt x="0" y="15595704"/>
                    </a:lnTo>
                    <a:lnTo>
                      <a:pt x="3130550" y="15595704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F06556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8" name="Group 14"/>
            <p:cNvGrpSpPr/>
            <p:nvPr/>
          </p:nvGrpSpPr>
          <p:grpSpPr>
            <a:xfrm rot="5400000">
              <a:off x="2100137" y="2662214"/>
              <a:ext cx="519627" cy="2925495"/>
              <a:chOff x="0" y="-1865285"/>
              <a:chExt cx="3130550" cy="17624961"/>
            </a:xfrm>
          </p:grpSpPr>
          <p:sp>
            <p:nvSpPr>
              <p:cNvPr id="31" name="Freeform 15"/>
              <p:cNvSpPr/>
              <p:nvPr/>
            </p:nvSpPr>
            <p:spPr>
              <a:xfrm>
                <a:off x="0" y="-1865285"/>
                <a:ext cx="3130550" cy="17624961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6344F0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9" name="Group 16"/>
            <p:cNvGrpSpPr/>
            <p:nvPr/>
          </p:nvGrpSpPr>
          <p:grpSpPr>
            <a:xfrm rot="-5400000">
              <a:off x="8072934" y="2662913"/>
              <a:ext cx="519627" cy="2924095"/>
              <a:chOff x="6" y="-1856857"/>
              <a:chExt cx="3130550" cy="17616527"/>
            </a:xfrm>
          </p:grpSpPr>
          <p:sp>
            <p:nvSpPr>
              <p:cNvPr id="30" name="Freeform 17"/>
              <p:cNvSpPr/>
              <p:nvPr/>
            </p:nvSpPr>
            <p:spPr>
              <a:xfrm>
                <a:off x="6" y="-1856857"/>
                <a:ext cx="3130550" cy="17616527"/>
              </a:xfrm>
              <a:custGeom>
                <a:avLst/>
                <a:gdLst/>
                <a:ahLst/>
                <a:cxnLst/>
                <a:rect l="l" t="t" r="r" b="b"/>
                <a:pathLst>
                  <a:path w="3130550" h="15759669">
                    <a:moveTo>
                      <a:pt x="0" y="1123950"/>
                    </a:moveTo>
                    <a:lnTo>
                      <a:pt x="0" y="15759669"/>
                    </a:lnTo>
                    <a:lnTo>
                      <a:pt x="3130550" y="15759669"/>
                    </a:lnTo>
                    <a:lnTo>
                      <a:pt x="3130550" y="0"/>
                    </a:lnTo>
                    <a:close/>
                  </a:path>
                </a:pathLst>
              </a:custGeom>
              <a:solidFill>
                <a:srgbClr val="CA5CA7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0" name="AutoShape 18"/>
            <p:cNvSpPr/>
            <p:nvPr/>
          </p:nvSpPr>
          <p:spPr>
            <a:xfrm>
              <a:off x="5146807" y="202783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AutoShape 19"/>
            <p:cNvSpPr/>
            <p:nvPr/>
          </p:nvSpPr>
          <p:spPr>
            <a:xfrm rot="-10800000">
              <a:off x="5146807" y="5331192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AutoShape 20"/>
            <p:cNvSpPr/>
            <p:nvPr/>
          </p:nvSpPr>
          <p:spPr>
            <a:xfrm rot="5400000">
              <a:off x="7546311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AutoShape 21"/>
            <p:cNvSpPr/>
            <p:nvPr/>
          </p:nvSpPr>
          <p:spPr>
            <a:xfrm rot="-5400000">
              <a:off x="2753872" y="3493304"/>
              <a:ext cx="398386" cy="0"/>
            </a:xfrm>
            <a:prstGeom prst="line">
              <a:avLst/>
            </a:prstGeom>
            <a:ln w="19050" cap="rnd">
              <a:solidFill>
                <a:srgbClr val="FFFFFF"/>
              </a:solidFill>
              <a:prstDash val="solid"/>
              <a:headEnd type="none" w="sm" len="sm"/>
              <a:tailEnd type="triangle" w="lg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94945" y="824948"/>
              <a:ext cx="2342682" cy="3815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Decode</a:t>
              </a:r>
              <a:r>
                <a:rPr lang="en-US" sz="1942" dirty="0">
                  <a:solidFill>
                    <a:srgbClr val="FFFFFF"/>
                  </a:solidFill>
                  <a:latin typeface="Josefin Sans" pitchFamily="2" charset="0"/>
                </a:rPr>
                <a:t> the word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35789" y="843165"/>
              <a:ext cx="2466895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Definition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83746" y="3952311"/>
              <a:ext cx="2925497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06490" y="3936023"/>
              <a:ext cx="2925493" cy="3478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 defTabSz="829909">
                <a:lnSpc>
                  <a:spcPts val="2719"/>
                </a:lnSpc>
              </a:pPr>
              <a:r>
                <a:rPr lang="en-US" sz="1942" b="1" dirty="0">
                  <a:solidFill>
                    <a:srgbClr val="FFFFFF"/>
                  </a:solidFill>
                  <a:latin typeface="Josefin Sans" pitchFamily="2" charset="0"/>
                </a:rPr>
                <a:t>Non-examples </a:t>
              </a:r>
              <a:endParaRPr lang="en-US" sz="1942" dirty="0">
                <a:solidFill>
                  <a:srgbClr val="FFFFFF"/>
                </a:solidFill>
                <a:latin typeface="Josefin Sans" pitchFamily="2" charset="0"/>
              </a:endParaRPr>
            </a:p>
          </p:txBody>
        </p:sp>
        <p:sp>
          <p:nvSpPr>
            <p:cNvPr id="28" name="TextBox 30"/>
            <p:cNvSpPr txBox="1"/>
            <p:nvPr/>
          </p:nvSpPr>
          <p:spPr>
            <a:xfrm>
              <a:off x="943168" y="4484259"/>
              <a:ext cx="4052618" cy="30521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829909"/>
              <a:endParaRPr lang="en-US" dirty="0">
                <a:solidFill>
                  <a:srgbClr val="000000"/>
                </a:solidFill>
                <a:latin typeface="Roboto"/>
              </a:endParaRPr>
            </a:p>
          </p:txBody>
        </p:sp>
        <p:sp>
          <p:nvSpPr>
            <p:cNvPr id="29" name="TextBox 31"/>
            <p:cNvSpPr txBox="1"/>
            <p:nvPr/>
          </p:nvSpPr>
          <p:spPr>
            <a:xfrm>
              <a:off x="943168" y="6626040"/>
              <a:ext cx="6504399" cy="59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829909">
                <a:lnSpc>
                  <a:spcPts val="4193"/>
                </a:lnSpc>
              </a:pPr>
              <a:endParaRPr lang="en-US" sz="2995" dirty="0">
                <a:solidFill>
                  <a:srgbClr val="000000"/>
                </a:solidFill>
                <a:latin typeface="Josefin Sans" pitchFamily="2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415587" y="2610430"/>
            <a:ext cx="3024337" cy="1659751"/>
          </a:xfrm>
          <a:prstGeom prst="roundRect">
            <a:avLst/>
          </a:prstGeom>
          <a:solidFill>
            <a:srgbClr val="FFFF66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2988" tIns="41494" rIns="82988" bIns="4149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29909"/>
            <a:r>
              <a:rPr lang="en-GB" sz="3630" dirty="0">
                <a:solidFill>
                  <a:prstClr val="black"/>
                </a:solidFill>
              </a:rPr>
              <a:t>Mixed Number 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1941234" y="1391917"/>
            <a:ext cx="369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Söhne"/>
              </a:rPr>
              <a:t>.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133" b="95904" l="2661" r="94013">
                        <a14:foregroundMark x1="21951" y1="18554" x2="26829" y2="16867"/>
                        <a14:foregroundMark x1="26829" y1="16867" x2="26829" y2="16867"/>
                        <a14:foregroundMark x1="15965" y1="29880" x2="15965" y2="35663"/>
                        <a14:foregroundMark x1="74945" y1="52048" x2="78714" y2="53012"/>
                        <a14:foregroundMark x1="69401" y1="61687" x2="72284" y2="64096"/>
                        <a14:foregroundMark x1="56098" y1="75422" x2="58315" y2="771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703" y="800941"/>
            <a:ext cx="613944" cy="56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4" b="96697" l="2806" r="9387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752" y="3840042"/>
            <a:ext cx="501596" cy="42610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28" b="92908" l="7767" r="9158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8445" y="819871"/>
            <a:ext cx="577540" cy="52707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703" b="94932" l="2141" r="98471">
                        <a14:foregroundMark x1="16514" y1="13514" x2="13761" y2="17230"/>
                        <a14:foregroundMark x1="46177" y1="52365" x2="46789" y2="52703"/>
                        <a14:foregroundMark x1="51070" y1="52703" x2="51682" y2="52703"/>
                        <a14:foregroundMark x1="60245" y1="48649" x2="61162" y2="48649"/>
                        <a14:foregroundMark x1="66667" y1="46959" x2="66667" y2="46959"/>
                        <a14:backgroundMark x1="44648" y1="54054" x2="45566" y2="54054"/>
                        <a14:backgroundMark x1="50765" y1="54730" x2="51070" y2="5405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75724" y="3840042"/>
            <a:ext cx="533351" cy="482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29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9FEFB-93D0-0187-9625-636B3A22AB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75FCA9-35A2-E30C-8411-DDF921F5D0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F9B35A29-4988-35AA-64DB-2C7643EE5247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F6FCA294-4582-DC12-1887-41BAFA596DEB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D2212544-5BCD-3D39-83B4-0A429F11F482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1" name="Picture 10" descr="Whole Uncut Pepperoni Pizza on Cutting ...">
            <a:extLst>
              <a:ext uri="{FF2B5EF4-FFF2-40B4-BE49-F238E27FC236}">
                <a16:creationId xmlns:a16="http://schemas.microsoft.com/office/drawing/2014/main" id="{F611D8AB-1DE6-5696-D80C-DC1CD9E7E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5879" y="1558626"/>
            <a:ext cx="2619375" cy="1743075"/>
          </a:xfrm>
          <a:prstGeom prst="rect">
            <a:avLst/>
          </a:prstGeom>
        </p:spPr>
      </p:pic>
      <p:pic>
        <p:nvPicPr>
          <p:cNvPr id="12" name="Picture 11" descr="Whole Uncut Pepperoni Pizza on Cutting ...">
            <a:extLst>
              <a:ext uri="{FF2B5EF4-FFF2-40B4-BE49-F238E27FC236}">
                <a16:creationId xmlns:a16="http://schemas.microsoft.com/office/drawing/2014/main" id="{F386DEEC-AEAD-C35E-4B39-41EE4A1D4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9" y="1558626"/>
            <a:ext cx="2619375" cy="17430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12A212-0BB1-0B76-1D1B-8DA3A68FB36E}"/>
              </a:ext>
            </a:extLst>
          </p:cNvPr>
          <p:cNvSpPr txBox="1"/>
          <p:nvPr/>
        </p:nvSpPr>
        <p:spPr>
          <a:xfrm>
            <a:off x="370546" y="293348"/>
            <a:ext cx="11486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FB907-8000-448E-8ED7-85E59E4B4002}"/>
              </a:ext>
            </a:extLst>
          </p:cNvPr>
          <p:cNvSpPr txBox="1"/>
          <p:nvPr/>
        </p:nvSpPr>
        <p:spPr>
          <a:xfrm>
            <a:off x="355093" y="947233"/>
            <a:ext cx="114714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Express as a fraction, how many pizzas are there below:</a:t>
            </a:r>
          </a:p>
        </p:txBody>
      </p:sp>
      <p:pic>
        <p:nvPicPr>
          <p:cNvPr id="15" name="Picture 14" descr="Whole Uncut Pepperoni Pizza on Cutting ...">
            <a:extLst>
              <a:ext uri="{FF2B5EF4-FFF2-40B4-BE49-F238E27FC236}">
                <a16:creationId xmlns:a16="http://schemas.microsoft.com/office/drawing/2014/main" id="{329F4256-018C-B4BB-47B4-1F34537E0A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490" b="-592"/>
          <a:stretch/>
        </p:blipFill>
        <p:spPr>
          <a:xfrm>
            <a:off x="3385879" y="3721058"/>
            <a:ext cx="1427819" cy="1753391"/>
          </a:xfrm>
          <a:prstGeom prst="rect">
            <a:avLst/>
          </a:prstGeom>
        </p:spPr>
      </p:pic>
      <p:pic>
        <p:nvPicPr>
          <p:cNvPr id="16" name="Picture 15" descr="Whole Uncut Pepperoni Pizza on Cutting ...">
            <a:extLst>
              <a:ext uri="{FF2B5EF4-FFF2-40B4-BE49-F238E27FC236}">
                <a16:creationId xmlns:a16="http://schemas.microsoft.com/office/drawing/2014/main" id="{B7A69A97-151C-5B1E-7FF3-11D203B48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49" y="3731355"/>
            <a:ext cx="2619375" cy="17430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C5392B-31A6-F8AF-689D-01063B9A90B4}"/>
              </a:ext>
            </a:extLst>
          </p:cNvPr>
          <p:cNvSpPr txBox="1"/>
          <p:nvPr/>
        </p:nvSpPr>
        <p:spPr>
          <a:xfrm>
            <a:off x="355093" y="302813"/>
            <a:ext cx="63456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What is a mixed number?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45B795-7C32-854C-13F9-E5D2A3D3C2E6}"/>
              </a:ext>
            </a:extLst>
          </p:cNvPr>
          <p:cNvSpPr txBox="1"/>
          <p:nvPr/>
        </p:nvSpPr>
        <p:spPr>
          <a:xfrm>
            <a:off x="8599714" y="3858971"/>
            <a:ext cx="2269595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Mixed number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is made up of whole numbers and a part of whole.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88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288B4-8299-B7E7-052D-4FCE1B2CC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3420F32-B904-B9C5-25EF-D7067B41FF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7" name="Pentagon 46">
            <a:extLst>
              <a:ext uri="{FF2B5EF4-FFF2-40B4-BE49-F238E27FC236}">
                <a16:creationId xmlns:a16="http://schemas.microsoft.com/office/drawing/2014/main" id="{8B70E8CB-3654-0159-0A79-F0035F122848}"/>
              </a:ext>
            </a:extLst>
          </p:cNvPr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RETRIEVE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Chevron 48">
            <a:extLst>
              <a:ext uri="{FF2B5EF4-FFF2-40B4-BE49-F238E27FC236}">
                <a16:creationId xmlns:a16="http://schemas.microsoft.com/office/drawing/2014/main" id="{BF5A74A9-3DA1-F121-0DA7-3D656314B1B0}"/>
              </a:ext>
            </a:extLst>
          </p:cNvPr>
          <p:cNvSpPr/>
          <p:nvPr/>
        </p:nvSpPr>
        <p:spPr>
          <a:xfrm>
            <a:off x="5398557" y="6437401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PRACTISE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Chevron 52">
            <a:extLst>
              <a:ext uri="{FF2B5EF4-FFF2-40B4-BE49-F238E27FC236}">
                <a16:creationId xmlns:a16="http://schemas.microsoft.com/office/drawing/2014/main" id="{44471365-5982-9312-C918-00AFBB516D0B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2" name="Picture 11" descr="Whole Uncut Pepperoni Pizza on Cutting ...">
            <a:extLst>
              <a:ext uri="{FF2B5EF4-FFF2-40B4-BE49-F238E27FC236}">
                <a16:creationId xmlns:a16="http://schemas.microsoft.com/office/drawing/2014/main" id="{BC557899-8221-E4F9-D1AB-467E242D6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0" y="1558626"/>
            <a:ext cx="1628374" cy="10836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099E62D-7F5C-62B8-958B-A79738FCF277}"/>
              </a:ext>
            </a:extLst>
          </p:cNvPr>
          <p:cNvSpPr txBox="1"/>
          <p:nvPr/>
        </p:nvSpPr>
        <p:spPr>
          <a:xfrm>
            <a:off x="370546" y="293348"/>
            <a:ext cx="114869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8B4119-1C72-ECEE-F7B7-B691AF97325A}"/>
              </a:ext>
            </a:extLst>
          </p:cNvPr>
          <p:cNvSpPr txBox="1"/>
          <p:nvPr/>
        </p:nvSpPr>
        <p:spPr>
          <a:xfrm>
            <a:off x="355093" y="478310"/>
            <a:ext cx="1147149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If I multiply the amount of pizzas below by 3, how much pizza do I now have?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Express your answer as a mixed number</a:t>
            </a:r>
          </a:p>
        </p:txBody>
      </p:sp>
      <p:pic>
        <p:nvPicPr>
          <p:cNvPr id="15" name="Picture 14" descr="Whole Uncut Pepperoni Pizza on Cutting ...">
            <a:extLst>
              <a:ext uri="{FF2B5EF4-FFF2-40B4-BE49-F238E27FC236}">
                <a16:creationId xmlns:a16="http://schemas.microsoft.com/office/drawing/2014/main" id="{072D588C-A28D-FF61-D5CE-3796156C42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490" b="-592"/>
          <a:stretch/>
        </p:blipFill>
        <p:spPr>
          <a:xfrm>
            <a:off x="5801110" y="1586602"/>
            <a:ext cx="882403" cy="1083609"/>
          </a:xfrm>
          <a:prstGeom prst="rect">
            <a:avLst/>
          </a:prstGeom>
        </p:spPr>
      </p:pic>
      <p:pic>
        <p:nvPicPr>
          <p:cNvPr id="2" name="Picture 1" descr="Whole Uncut Pepperoni Pizza on Cutting ...">
            <a:extLst>
              <a:ext uri="{FF2B5EF4-FFF2-40B4-BE49-F238E27FC236}">
                <a16:creationId xmlns:a16="http://schemas.microsoft.com/office/drawing/2014/main" id="{2D0E1177-590F-9BF8-0E8F-A1134714D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25" y="1586602"/>
            <a:ext cx="1628374" cy="1083609"/>
          </a:xfrm>
          <a:prstGeom prst="rect">
            <a:avLst/>
          </a:prstGeom>
        </p:spPr>
      </p:pic>
      <p:pic>
        <p:nvPicPr>
          <p:cNvPr id="4" name="Picture 3" descr="Whole Uncut Pepperoni Pizza on Cutting ...">
            <a:extLst>
              <a:ext uri="{FF2B5EF4-FFF2-40B4-BE49-F238E27FC236}">
                <a16:creationId xmlns:a16="http://schemas.microsoft.com/office/drawing/2014/main" id="{D5B8A18A-9C41-E7BB-4B34-AA9AF184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00" y="1614578"/>
            <a:ext cx="1628374" cy="1083609"/>
          </a:xfrm>
          <a:prstGeom prst="rect">
            <a:avLst/>
          </a:prstGeom>
        </p:spPr>
      </p:pic>
      <p:pic>
        <p:nvPicPr>
          <p:cNvPr id="16" name="Picture 15" descr="Whole Uncut Pepperoni Pizza on Cutting ...">
            <a:extLst>
              <a:ext uri="{FF2B5EF4-FFF2-40B4-BE49-F238E27FC236}">
                <a16:creationId xmlns:a16="http://schemas.microsoft.com/office/drawing/2014/main" id="{07DC0D29-016E-54B8-EF18-B38478D63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0" y="3087907"/>
            <a:ext cx="1628374" cy="1083609"/>
          </a:xfrm>
          <a:prstGeom prst="rect">
            <a:avLst/>
          </a:prstGeom>
        </p:spPr>
      </p:pic>
      <p:pic>
        <p:nvPicPr>
          <p:cNvPr id="17" name="Picture 16" descr="Whole Uncut Pepperoni Pizza on Cutting ...">
            <a:extLst>
              <a:ext uri="{FF2B5EF4-FFF2-40B4-BE49-F238E27FC236}">
                <a16:creationId xmlns:a16="http://schemas.microsoft.com/office/drawing/2014/main" id="{D203D367-5C5A-0077-5E6C-245F1FC983A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490" b="-592"/>
          <a:stretch/>
        </p:blipFill>
        <p:spPr>
          <a:xfrm>
            <a:off x="5801110" y="3115883"/>
            <a:ext cx="882403" cy="1083609"/>
          </a:xfrm>
          <a:prstGeom prst="rect">
            <a:avLst/>
          </a:prstGeom>
        </p:spPr>
      </p:pic>
      <p:pic>
        <p:nvPicPr>
          <p:cNvPr id="18" name="Picture 17" descr="Whole Uncut Pepperoni Pizza on Cutting ...">
            <a:extLst>
              <a:ext uri="{FF2B5EF4-FFF2-40B4-BE49-F238E27FC236}">
                <a16:creationId xmlns:a16="http://schemas.microsoft.com/office/drawing/2014/main" id="{EAB32D12-527E-E5E7-0DF2-D1BA06501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25" y="3115883"/>
            <a:ext cx="1628374" cy="1083609"/>
          </a:xfrm>
          <a:prstGeom prst="rect">
            <a:avLst/>
          </a:prstGeom>
        </p:spPr>
      </p:pic>
      <p:pic>
        <p:nvPicPr>
          <p:cNvPr id="19" name="Picture 18" descr="Whole Uncut Pepperoni Pizza on Cutting ...">
            <a:extLst>
              <a:ext uri="{FF2B5EF4-FFF2-40B4-BE49-F238E27FC236}">
                <a16:creationId xmlns:a16="http://schemas.microsoft.com/office/drawing/2014/main" id="{69F1BADD-01AA-0239-E265-1BD71F911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00" y="3143859"/>
            <a:ext cx="1628374" cy="1083609"/>
          </a:xfrm>
          <a:prstGeom prst="rect">
            <a:avLst/>
          </a:prstGeom>
        </p:spPr>
      </p:pic>
      <p:pic>
        <p:nvPicPr>
          <p:cNvPr id="20" name="Picture 19" descr="Whole Uncut Pepperoni Pizza on Cutting ...">
            <a:extLst>
              <a:ext uri="{FF2B5EF4-FFF2-40B4-BE49-F238E27FC236}">
                <a16:creationId xmlns:a16="http://schemas.microsoft.com/office/drawing/2014/main" id="{F505C338-E648-95F9-C092-17960F5699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50" y="4617188"/>
            <a:ext cx="1628374" cy="1083609"/>
          </a:xfrm>
          <a:prstGeom prst="rect">
            <a:avLst/>
          </a:prstGeom>
        </p:spPr>
      </p:pic>
      <p:pic>
        <p:nvPicPr>
          <p:cNvPr id="21" name="Picture 20" descr="Whole Uncut Pepperoni Pizza on Cutting ...">
            <a:extLst>
              <a:ext uri="{FF2B5EF4-FFF2-40B4-BE49-F238E27FC236}">
                <a16:creationId xmlns:a16="http://schemas.microsoft.com/office/drawing/2014/main" id="{C234CB2E-B008-B2EF-8D84-32E69C35E7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5490" b="-592"/>
          <a:stretch/>
        </p:blipFill>
        <p:spPr>
          <a:xfrm>
            <a:off x="5801110" y="4645164"/>
            <a:ext cx="882403" cy="1083609"/>
          </a:xfrm>
          <a:prstGeom prst="rect">
            <a:avLst/>
          </a:prstGeom>
        </p:spPr>
      </p:pic>
      <p:pic>
        <p:nvPicPr>
          <p:cNvPr id="22" name="Picture 21" descr="Whole Uncut Pepperoni Pizza on Cutting ...">
            <a:extLst>
              <a:ext uri="{FF2B5EF4-FFF2-40B4-BE49-F238E27FC236}">
                <a16:creationId xmlns:a16="http://schemas.microsoft.com/office/drawing/2014/main" id="{A647BFCB-A4C8-55E8-9714-DA38363BC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125" y="4645164"/>
            <a:ext cx="1628374" cy="1083609"/>
          </a:xfrm>
          <a:prstGeom prst="rect">
            <a:avLst/>
          </a:prstGeom>
        </p:spPr>
      </p:pic>
      <p:pic>
        <p:nvPicPr>
          <p:cNvPr id="23" name="Picture 22" descr="Whole Uncut Pepperoni Pizza on Cutting ...">
            <a:extLst>
              <a:ext uri="{FF2B5EF4-FFF2-40B4-BE49-F238E27FC236}">
                <a16:creationId xmlns:a16="http://schemas.microsoft.com/office/drawing/2014/main" id="{91AE40D8-7EFD-6A2C-DE77-5A019FF9A7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100" y="4673140"/>
            <a:ext cx="1628374" cy="10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8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648BD1-A149-B7A4-6660-4CCB59610F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8A59FE-D182-189C-0171-9C14D68A8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0" name="Chevron 52">
            <a:extLst>
              <a:ext uri="{FF2B5EF4-FFF2-40B4-BE49-F238E27FC236}">
                <a16:creationId xmlns:a16="http://schemas.microsoft.com/office/drawing/2014/main" id="{A749C09F-9A73-59AC-BB62-F386C69BE5C2}"/>
              </a:ext>
            </a:extLst>
          </p:cNvPr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SECURE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8F2B4C-0E5D-67D3-6414-9597A5C8B676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ED948AD6-1D52-6AA1-733F-3AA6D7F65005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DEE29BA0-BF1C-52E4-94E5-2E7FAF46EBD4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BED5C9-E23B-CD7B-E2AF-A34FF1811FC5}"/>
              </a:ext>
            </a:extLst>
          </p:cNvPr>
          <p:cNvSpPr txBox="1"/>
          <p:nvPr/>
        </p:nvSpPr>
        <p:spPr>
          <a:xfrm>
            <a:off x="324228" y="818289"/>
            <a:ext cx="55890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ADFC9A-A414-DBE6-2D02-F35344B7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58" y="818645"/>
            <a:ext cx="2296535" cy="13308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AECF4E-4D57-E9DD-7915-AD2E90DE4E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6711" y="818645"/>
            <a:ext cx="2219543" cy="115581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D8C37F-8CE3-2621-F80D-392936BFF945}"/>
              </a:ext>
            </a:extLst>
          </p:cNvPr>
          <p:cNvSpPr txBox="1"/>
          <p:nvPr/>
        </p:nvSpPr>
        <p:spPr>
          <a:xfrm>
            <a:off x="6982935" y="818288"/>
            <a:ext cx="55890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</a:t>
            </a:r>
          </a:p>
        </p:txBody>
      </p:sp>
    </p:spTree>
    <p:extLst>
      <p:ext uri="{BB962C8B-B14F-4D97-AF65-F5344CB8AC3E}">
        <p14:creationId xmlns:p14="http://schemas.microsoft.com/office/powerpoint/2010/main" val="3618327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2F667-1E12-B023-CD5D-244A83305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226DE2-5518-1802-2BEA-4B82A44E9A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3C03F1-DD05-75B2-1794-DE79C707827F}"/>
              </a:ext>
            </a:extLst>
          </p:cNvPr>
          <p:cNvSpPr/>
          <p:nvPr/>
        </p:nvSpPr>
        <p:spPr>
          <a:xfrm>
            <a:off x="-1" y="0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Pentagon 46">
            <a:extLst>
              <a:ext uri="{FF2B5EF4-FFF2-40B4-BE49-F238E27FC236}">
                <a16:creationId xmlns:a16="http://schemas.microsoft.com/office/drawing/2014/main" id="{AABA3150-408B-FB01-A81A-D46E4346314D}"/>
              </a:ext>
            </a:extLst>
          </p:cNvPr>
          <p:cNvSpPr/>
          <p:nvPr/>
        </p:nvSpPr>
        <p:spPr>
          <a:xfrm>
            <a:off x="90520" y="73742"/>
            <a:ext cx="5897325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 DO: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Chevron 47">
            <a:extLst>
              <a:ext uri="{FF2B5EF4-FFF2-40B4-BE49-F238E27FC236}">
                <a16:creationId xmlns:a16="http://schemas.microsoft.com/office/drawing/2014/main" id="{6A5A0993-CF43-18D5-C765-84BFF6DFE848}"/>
              </a:ext>
            </a:extLst>
          </p:cNvPr>
          <p:cNvSpPr/>
          <p:nvPr/>
        </p:nvSpPr>
        <p:spPr>
          <a:xfrm>
            <a:off x="6078366" y="68998"/>
            <a:ext cx="5897325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DO: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3633C3-6544-6A38-00D3-0A7EB5BE22FB}"/>
              </a:ext>
            </a:extLst>
          </p:cNvPr>
          <p:cNvSpPr txBox="1"/>
          <p:nvPr/>
        </p:nvSpPr>
        <p:spPr>
          <a:xfrm>
            <a:off x="324228" y="818289"/>
            <a:ext cx="55890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63DA2-62FA-840D-AE09-F2299C76B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558" y="818645"/>
            <a:ext cx="2296535" cy="13308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D75427D-E8A4-D88C-EE09-33646417FB08}"/>
              </a:ext>
            </a:extLst>
          </p:cNvPr>
          <p:cNvSpPr txBox="1"/>
          <p:nvPr/>
        </p:nvSpPr>
        <p:spPr>
          <a:xfrm>
            <a:off x="6982935" y="818288"/>
            <a:ext cx="55890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Calculate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96316D9-368F-17CC-5A73-CE9AE50BD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7141" y="780317"/>
            <a:ext cx="18764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06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305</Words>
  <Application>Microsoft Office PowerPoint</Application>
  <PresentationFormat>Widescreen</PresentationFormat>
  <Paragraphs>94</Paragraphs>
  <Slides>19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Arial</vt:lpstr>
      <vt:lpstr>Calibri</vt:lpstr>
      <vt:lpstr>Cambria Math</vt:lpstr>
      <vt:lpstr>Century Gothic</vt:lpstr>
      <vt:lpstr>Josefin Sans</vt:lpstr>
      <vt:lpstr>Lato</vt:lpstr>
      <vt:lpstr>Roboto</vt:lpstr>
      <vt:lpstr>Söhne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Mrs L Elder - MAT Staff</cp:lastModifiedBy>
  <cp:revision>22</cp:revision>
  <dcterms:created xsi:type="dcterms:W3CDTF">2024-05-01T10:13:14Z</dcterms:created>
  <dcterms:modified xsi:type="dcterms:W3CDTF">2025-02-21T15:00:08Z</dcterms:modified>
</cp:coreProperties>
</file>