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82" r:id="rId3"/>
  </p:sldMasterIdLst>
  <p:notesMasterIdLst>
    <p:notesMasterId r:id="rId24"/>
  </p:notesMasterIdLst>
  <p:sldIdLst>
    <p:sldId id="264" r:id="rId4"/>
    <p:sldId id="269" r:id="rId5"/>
    <p:sldId id="288" r:id="rId6"/>
    <p:sldId id="257" r:id="rId7"/>
    <p:sldId id="260" r:id="rId8"/>
    <p:sldId id="266" r:id="rId9"/>
    <p:sldId id="301" r:id="rId10"/>
    <p:sldId id="352" r:id="rId11"/>
    <p:sldId id="388" r:id="rId12"/>
    <p:sldId id="389" r:id="rId13"/>
    <p:sldId id="304" r:id="rId14"/>
    <p:sldId id="353" r:id="rId15"/>
    <p:sldId id="306" r:id="rId16"/>
    <p:sldId id="305" r:id="rId17"/>
    <p:sldId id="307" r:id="rId18"/>
    <p:sldId id="270" r:id="rId19"/>
    <p:sldId id="294" r:id="rId20"/>
    <p:sldId id="259" r:id="rId21"/>
    <p:sldId id="277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57"/>
            <p14:sldId id="260"/>
            <p14:sldId id="266"/>
            <p14:sldId id="301"/>
            <p14:sldId id="352"/>
            <p14:sldId id="388"/>
            <p14:sldId id="389"/>
            <p14:sldId id="304"/>
            <p14:sldId id="353"/>
            <p14:sldId id="306"/>
            <p14:sldId id="305"/>
            <p14:sldId id="307"/>
          </p14:sldIdLst>
        </p14:section>
        <p14:section name="Instruct" id="{A989B0C6-FEE7-46F6-A651-D7ED39E502F9}">
          <p14:sldIdLst>
            <p14:sldId id="270"/>
          </p14:sldIdLst>
        </p14:section>
        <p14:section name="Practise" id="{9B25ADF9-EA90-401E-998A-AD43D533C9ED}">
          <p14:sldIdLst>
            <p14:sldId id="294"/>
            <p14:sldId id="259"/>
            <p14:sldId id="277"/>
          </p14:sldIdLst>
        </p14:section>
        <p14:section name="Secure" id="{3C25313C-2642-42FF-8276-F00EC6DF9D8C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101" d="100"/>
          <a:sy n="101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37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7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8CB62-9BFC-3C7D-7662-19CE89AEC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67D72-EF99-26F6-C29F-FB2858182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CC895-6239-E4D6-A1F1-37488471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CEB4F-D29A-8878-079F-CE42F2BC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3F183-1B3D-52D4-3E7B-26E0A793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2491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155A-A12D-B00D-15C2-0F75094C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4877-D316-D14B-7F5A-BB0E9E033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A7B8F-B993-B9C5-FF38-0BFF5D518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7DFC0-FDBF-6AB9-7666-11E6AEBB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A005-2125-D4E3-2E20-E372A559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76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A2315-9CA4-0913-B46A-9B0C3DFB5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3D804-06D4-253B-C166-EA79648D8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29E45-F2D7-7EFC-1417-FBB20EC1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B79C4-A524-78A0-7CD3-5C4383EFE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92095-925E-3954-7096-5EBC68B01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995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1BD9-5E21-5C00-2567-716403C7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3EE17-4F1F-B88B-6818-5876FDE3B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E3FBA-354A-8D93-1B94-9326C67B9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A56D1-6327-39BB-30C1-0F75BDCB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B78D5-3872-E3D5-3FA0-6CA62ED3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DDCAF-D9C7-5CC7-3C2C-FCEEA401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285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6093B-F1EE-8CD5-AEF5-E310FA5B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8A68F-0889-3087-DD18-EE1EEE476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DE62E-5B12-1BD4-1A6A-6B2505D02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A54DA-F18B-6755-F8D3-3C4B95158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CF130-0EF1-BA45-CA12-314F4EDD96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98806-4021-6354-DBBA-28901326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99BE2B-126F-94A2-E603-5AF67392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BCBB94-E698-4E98-6500-7D66FFDF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153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07D64-D6BF-2A3F-485F-5D7D7254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F1B8F-7322-E19E-3880-AE5C1F15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8B4FC3-2B97-B387-2333-A54D4C91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C91862-1A46-6CE9-0468-9DD09A98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138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7F1E29-FE21-5EF3-39DE-2448113B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06C9F-BE0B-7598-F4D1-DABAF0E9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712D9-E526-53E0-640C-2A67B05A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71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ED88-2873-DEB8-F9E2-4FD20BE7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A4AF6-673B-FAC0-7759-16465D44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B66D5-C09C-09FB-8853-B410B0F12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92D17-E956-684B-98CE-2F88E5FD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7B889-A401-3CAB-9BA4-6F297C5F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AF4E1-E160-7A97-4256-E91629C7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14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9F668-A1B4-964C-5EF6-F8531221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7F2EDB-6589-5BB2-0967-C86859D3B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33919-AB36-1678-D058-9202D987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E1113-F485-05F3-AF68-2FD8641A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C7216A-9ACD-806B-70DC-6A5EA6C2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F52577-5DF9-ABD7-BAFE-1C29FD55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103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3AA6F-B475-188F-1F26-22CE79F7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B50F6-670D-419D-C2CD-FAB57D74A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BB816-39DF-EB6C-D903-81DE7616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F1DDE-E541-C2EC-A429-A4582E18A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AD1-26D3-9E5F-0569-435E6100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80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66C13B-E83C-CFBA-0448-6FEC13498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B23AE-8E49-FF3F-42FD-DD87A5D85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5F226-68DA-6E2F-7C06-3DF9316F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D0F62-B681-4624-8A41-509C0F30F613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DCDFB-4F71-63EA-90D0-FA56D300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E2A39-091A-294D-E256-33ECD73E9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94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6AA1F-5568-3A06-A3AA-72385467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4E0ED-F033-DEFD-8432-B09A38C9D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335D9-2731-C69B-484A-51E4532BB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0D0F62-B681-4624-8A41-509C0F30F613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86E40-3AF1-A1A1-F81C-87135CD0D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77F8-B278-8507-9529-B50A199FB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5CCAA6-46C7-48DE-8163-2985FF26D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3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microsoft.com/office/2007/relationships/hdphoto" Target="../media/hdphoto1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3E6D4-C950-589C-341D-88AA1BAEA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74A8BB-BF35-DAF7-DA06-2C07276C2B31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C6B318-54C2-7004-72ED-58DE257353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410A96AC-8416-3FBE-AF9F-59B318008715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6673A648-FB1C-DCEA-88AE-84308BDF7404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73BE236E-243A-7715-3A57-CACAABBB9C5B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AE044F06-9BAB-78C6-A18C-671B3687392E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E97022-B3A2-50A9-CFA1-3AB338448DDA}"/>
                  </a:ext>
                </a:extLst>
              </p:cNvPr>
              <p:cNvSpPr txBox="1"/>
              <p:nvPr/>
            </p:nvSpPr>
            <p:spPr>
              <a:xfrm rot="10800000" flipV="1">
                <a:off x="-296168" y="2019461"/>
                <a:ext cx="12155575" cy="1950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4×</m:t>
                    </m:r>
                    <m:f>
                      <m:fPr>
                        <m:ctrlP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  <a:endParaRPr kumimoji="0" lang="en-GB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E97022-B3A2-50A9-CFA1-3AB338448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-296168" y="2019461"/>
                <a:ext cx="12155575" cy="19502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0E6A280-2BF4-425E-E9C6-6B19C9D5B54D}"/>
              </a:ext>
            </a:extLst>
          </p:cNvPr>
          <p:cNvSpPr txBox="1"/>
          <p:nvPr/>
        </p:nvSpPr>
        <p:spPr>
          <a:xfrm>
            <a:off x="1591235" y="411255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E37F48-7F3F-DDD2-CC1D-BB6019ED0656}"/>
                  </a:ext>
                </a:extLst>
              </p:cNvPr>
              <p:cNvSpPr txBox="1"/>
              <p:nvPr/>
            </p:nvSpPr>
            <p:spPr>
              <a:xfrm rot="10800000" flipV="1">
                <a:off x="-296169" y="-126193"/>
                <a:ext cx="12155575" cy="19912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3×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GB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kumimoji="0" lang="en-GB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E37F48-7F3F-DDD2-CC1D-BB6019ED0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-296169" y="-126193"/>
                <a:ext cx="12155575" cy="19912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F7B9D37-DA22-B9B4-41C2-E8A3A08305FA}"/>
              </a:ext>
            </a:extLst>
          </p:cNvPr>
          <p:cNvSpPr txBox="1"/>
          <p:nvPr/>
        </p:nvSpPr>
        <p:spPr>
          <a:xfrm>
            <a:off x="604684" y="4478318"/>
            <a:ext cx="1158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Can you spot the link between the multiplication and the answer?</a:t>
            </a:r>
          </a:p>
        </p:txBody>
      </p:sp>
    </p:spTree>
    <p:extLst>
      <p:ext uri="{BB962C8B-B14F-4D97-AF65-F5344CB8AC3E}">
        <p14:creationId xmlns:p14="http://schemas.microsoft.com/office/powerpoint/2010/main" val="36870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926EC-4E50-E9C5-FE10-BA054CE28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E9AE46-BADF-178D-5C92-B6BDFEC272C8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A6C25-CC0A-556B-5134-01E0B428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A4F89BE4-B481-8FFC-223E-7BAEE75BFD7E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3C3F158C-1E62-1E19-99F4-C31FCACAC7B6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E122235C-EFF9-C424-7C1A-B4B6CA9EC0FF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90D9C9A2-1D12-60C8-73D3-F6F49D414037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2B3665-8A6A-4561-6B97-6EC3A961348D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55859DC5-AA46-8395-02CF-0314129167C9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C27D228D-93BF-657A-1782-B3D6F5CDBC82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9AF691-F2C2-E179-BF88-6089510A8D03}"/>
                  </a:ext>
                </a:extLst>
              </p:cNvPr>
              <p:cNvSpPr txBox="1"/>
              <p:nvPr/>
            </p:nvSpPr>
            <p:spPr>
              <a:xfrm>
                <a:off x="500743" y="1099458"/>
                <a:ext cx="4746171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9AF691-F2C2-E179-BF88-6089510A8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1099458"/>
                <a:ext cx="4746171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8A3428-47EF-C801-C5BE-AC43073CB02A}"/>
                  </a:ext>
                </a:extLst>
              </p:cNvPr>
              <p:cNvSpPr txBox="1"/>
              <p:nvPr/>
            </p:nvSpPr>
            <p:spPr>
              <a:xfrm>
                <a:off x="6095999" y="1099458"/>
                <a:ext cx="4746171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3×</m:t>
                      </m:r>
                      <m:f>
                        <m:fPr>
                          <m:ctrlP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8A3428-47EF-C801-C5BE-AC43073CB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1099458"/>
                <a:ext cx="4746171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34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1C292-CE1D-5FFA-70F5-966F894AF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8347D8-528C-109D-0E96-5AECED82675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79E3C-85F0-887E-7AB0-385BF3B0AB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32061CEA-AC47-A68E-C68A-6F692A37D7E8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C8842CAF-6EAD-7CBD-410B-AFAD4A5799F1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68CA4978-F8B2-03DA-4CCC-D6188B90D4DD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0A0B9396-50CB-6D79-52AC-4197E2118094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8B5A0-CB57-3EFD-34F7-4125AEED5CB4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5D22E13B-3AD0-BB6A-17E2-70AA60B1B02D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BA310822-16B7-886B-31EE-4DE76683B3E9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F0266A-F75B-421D-C4A2-E984D42FB5A3}"/>
                  </a:ext>
                </a:extLst>
              </p:cNvPr>
              <p:cNvSpPr txBox="1"/>
              <p:nvPr/>
            </p:nvSpPr>
            <p:spPr>
              <a:xfrm>
                <a:off x="500743" y="1099458"/>
                <a:ext cx="4746171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×4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3F0266A-F75B-421D-C4A2-E984D42FB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1099458"/>
                <a:ext cx="4746171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B1B73C-B3CA-AE44-D6A9-7DB262A9EEBE}"/>
                  </a:ext>
                </a:extLst>
              </p:cNvPr>
              <p:cNvSpPr txBox="1"/>
              <p:nvPr/>
            </p:nvSpPr>
            <p:spPr>
              <a:xfrm>
                <a:off x="6095999" y="1099458"/>
                <a:ext cx="4746171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×8</m:t>
                      </m:r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B1B73C-B3CA-AE44-D6A9-7DB262A9E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1099458"/>
                <a:ext cx="4746171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65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85E75-A868-4A7D-67F1-A2B6F5406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F7065E-842B-8F33-0E1A-065ED063AA7A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E61E0-533F-EEE8-68E8-B353929ACD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4517EC47-21BE-538D-29D1-97FBDC753F97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32FB78CB-C31A-8DAD-463F-2E31CBE388D2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E865219C-DEAF-17CF-2A77-E3F30BBE3F86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819F0CE3-3E2F-92F7-7890-2CC9F4BA3872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5F7B1A-48F8-36DE-71CE-E63D1176C1DC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62AC1591-D3CB-B0CF-4CED-4BC7CDBF7207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Mini WBs: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7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F5D2B-F079-F421-6E39-ED2A00EC5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08332C-1BD0-5504-7CEB-43600447CCB2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3B707-22A4-438C-081F-07F789F858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010C019A-F5DB-BB8C-DA74-56786B28CB68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54A68D79-4974-532E-3564-E16ECE9B030A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DCB07EAC-AF44-A130-CCFA-DB1A07850F90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5BDD039-65D6-3B46-84C2-A8BB6E559640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" name="Picture 1" descr="A table of math equations&#10;&#10;AI-generated content may be incorrect.">
            <a:extLst>
              <a:ext uri="{FF2B5EF4-FFF2-40B4-BE49-F238E27FC236}">
                <a16:creationId xmlns:a16="http://schemas.microsoft.com/office/drawing/2014/main" id="{36CD18EB-EC9F-9621-F7C3-02BF32E1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03" y="1044669"/>
            <a:ext cx="3282462" cy="4602188"/>
          </a:xfrm>
          <a:prstGeom prst="rect">
            <a:avLst/>
          </a:prstGeom>
        </p:spPr>
      </p:pic>
      <p:pic>
        <p:nvPicPr>
          <p:cNvPr id="3" name="Picture 2" descr="A table of maths with numbers and symbols&#10;&#10;AI-generated content may be incorrect.">
            <a:extLst>
              <a:ext uri="{FF2B5EF4-FFF2-40B4-BE49-F238E27FC236}">
                <a16:creationId xmlns:a16="http://schemas.microsoft.com/office/drawing/2014/main" id="{1ACB9FED-554B-024E-05B0-C2F05B31D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965" y="1115007"/>
            <a:ext cx="3389727" cy="4429859"/>
          </a:xfrm>
          <a:prstGeom prst="rect">
            <a:avLst/>
          </a:prstGeom>
        </p:spPr>
      </p:pic>
      <p:pic>
        <p:nvPicPr>
          <p:cNvPr id="14" name="Picture 13" descr="A table of math equations&#10;&#10;AI-generated content may be incorrect.">
            <a:extLst>
              <a:ext uri="{FF2B5EF4-FFF2-40B4-BE49-F238E27FC236}">
                <a16:creationId xmlns:a16="http://schemas.microsoft.com/office/drawing/2014/main" id="{E8926217-46BF-9E90-4DAD-276816806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9261" y="1116257"/>
            <a:ext cx="3376246" cy="444964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027078-816C-45CA-19B9-DD9D2FD698EE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Pentagon 46">
            <a:extLst>
              <a:ext uri="{FF2B5EF4-FFF2-40B4-BE49-F238E27FC236}">
                <a16:creationId xmlns:a16="http://schemas.microsoft.com/office/drawing/2014/main" id="{2FE05C2E-71DA-1D0E-F31B-EDDECEAC30D0}"/>
              </a:ext>
            </a:extLst>
          </p:cNvPr>
          <p:cNvSpPr/>
          <p:nvPr/>
        </p:nvSpPr>
        <p:spPr>
          <a:xfrm>
            <a:off x="90520" y="73742"/>
            <a:ext cx="11973661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Independent task: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961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25C1B-34FE-DACA-781B-8760A25FC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8E8D99-EC30-9CD9-5B1D-8BB3AFCB8E1F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27A64-3037-9B74-4E68-FCBC2350C9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581BD3E9-AAA3-94E4-3985-09EC237E65CC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F01983CF-3513-00EB-BFC8-52B2E8B21868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B71CE19D-1132-556F-0A24-322183C4EE3B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9CEA2760-FF26-B825-FDDB-DBBFB748B335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DB9207-D676-C3E0-82FB-35AA0F21D33C}"/>
                  </a:ext>
                </a:extLst>
              </p:cNvPr>
              <p:cNvSpPr txBox="1"/>
              <p:nvPr/>
            </p:nvSpPr>
            <p:spPr>
              <a:xfrm>
                <a:off x="4110836" y="150114"/>
                <a:ext cx="5983214" cy="4927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 startAt="8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6</m:t>
                        </m:r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num>
                      <m:den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×(</m:t>
                    </m:r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+2)</m:t>
                    </m:r>
                  </m:oMath>
                </a14:m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 startAt="8"/>
                  <a:tabLst/>
                  <a:defRPr/>
                </a:pPr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 startAt="8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den>
                    </m:f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 startAt="8"/>
                  <a:tabLst/>
                  <a:defRPr/>
                </a:pPr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 startAt="8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num>
                      <m:den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 startAt="8"/>
                  <a:tabLst/>
                  <a:defRPr/>
                </a:pPr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 startAt="8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+3)</m:t>
                        </m:r>
                      </m:num>
                      <m:den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×5</m:t>
                    </m:r>
                  </m:oMath>
                </a14:m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 startAt="8"/>
                  <a:tabLst/>
                  <a:defRPr/>
                </a:pPr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 startAt="8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+2)</m:t>
                        </m:r>
                      </m:num>
                      <m:den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×(</m:t>
                    </m:r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+6)</m:t>
                    </m:r>
                  </m:oMath>
                </a14:m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 startAt="8"/>
                  <a:tabLst/>
                  <a:defRPr/>
                </a:pPr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 startAt="8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+3)×</m:t>
                    </m:r>
                    <m:f>
                      <m:fPr>
                        <m:ctrlP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−3)</m:t>
                        </m:r>
                      </m:num>
                      <m:den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DB9207-D676-C3E0-82FB-35AA0F21D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36" y="150114"/>
                <a:ext cx="5983214" cy="49277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8E6E6A-42D3-4792-6AB3-06D8A00F5BE1}"/>
                  </a:ext>
                </a:extLst>
              </p:cNvPr>
              <p:cNvSpPr txBox="1"/>
              <p:nvPr/>
            </p:nvSpPr>
            <p:spPr>
              <a:xfrm>
                <a:off x="413894" y="150114"/>
                <a:ext cx="2053254" cy="5705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7</m:t>
                        </m:r>
                      </m:num>
                      <m:den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6</m:t>
                        </m:r>
                      </m:den>
                    </m:f>
                  </m:oMath>
                </a14:m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num>
                      <m:den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×7</m:t>
                    </m:r>
                  </m:oMath>
                </a14:m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num>
                      <m:den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9</m:t>
                        </m:r>
                      </m:den>
                    </m:f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×3</m:t>
                    </m:r>
                  </m:oMath>
                </a14:m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num>
                      <m:den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7</m:t>
                        </m:r>
                      </m:den>
                    </m:f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×3</m:t>
                    </m:r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+3</m:t>
                        </m:r>
                      </m:e>
                    </m:d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12</m:t>
                        </m:r>
                      </m:num>
                      <m:den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GB" sz="2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den>
                    </m:f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×(</m:t>
                    </m:r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GB" sz="23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+5)</m:t>
                    </m:r>
                  </m:oMath>
                </a14:m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LcParenR"/>
                  <a:tabLst/>
                  <a:defRPr/>
                </a:pPr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38E6E6A-42D3-4792-6AB3-06D8A00F5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94" y="150114"/>
                <a:ext cx="2053254" cy="5705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3DE846-DA13-6451-1513-72BA7B059BEF}"/>
                  </a:ext>
                </a:extLst>
              </p:cNvPr>
              <p:cNvSpPr txBox="1"/>
              <p:nvPr/>
            </p:nvSpPr>
            <p:spPr>
              <a:xfrm>
                <a:off x="8206321" y="233875"/>
                <a:ext cx="2668811" cy="4246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 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4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f>
                      <m:f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𝑜</m:t>
                    </m:r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(6+3)×</m:t>
                    </m:r>
                    <m:f>
                      <m:f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d>
                      <m:d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den>
                        </m:f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GB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×6 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5×</m:t>
                    </m:r>
                    <m:f>
                      <m:fPr>
                        <m:ctrlP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(3+2</m:t>
                        </m:r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GB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+2</m:t>
                        </m:r>
                      </m:den>
                    </m:f>
                  </m:oMath>
                </a14:m>
                <a:r>
                  <a:rPr kumimoji="0" lang="en-GB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3DE846-DA13-6451-1513-72BA7B059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321" y="233875"/>
                <a:ext cx="2668811" cy="42463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763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8687"/>
            <a:ext cx="10945813" cy="585074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74202" y="0"/>
            <a:ext cx="717798" cy="638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9" y="5370421"/>
            <a:ext cx="701206" cy="82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46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97B39-03CB-FAAA-BA55-BC39B298F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9497754" y="2852848"/>
            <a:ext cx="2590252" cy="345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39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3343"/>
            <a:ext cx="11626757" cy="750661"/>
          </a:xfrm>
          <a:solidFill>
            <a:srgbClr val="FF99CC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1419" y="2312250"/>
            <a:ext cx="2909470" cy="3918428"/>
          </a:xfrm>
          <a:prstGeom prst="roundRect">
            <a:avLst/>
          </a:prstGeom>
          <a:solidFill>
            <a:srgbClr val="FFF7E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859617" y="3069203"/>
            <a:ext cx="12085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 </a:t>
            </a:r>
            <a:r>
              <a:rPr lang="en-GB" sz="1400" dirty="0">
                <a:latin typeface="Century Gothic" panose="020B0502020202020204" pitchFamily="34" charset="0"/>
              </a:rPr>
              <a:t>because…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73855" y="4847252"/>
            <a:ext cx="12085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 </a:t>
            </a:r>
            <a:r>
              <a:rPr lang="en-GB" sz="1400" dirty="0">
                <a:latin typeface="Century Gothic" panose="020B0502020202020204" pitchFamily="34" charset="0"/>
              </a:rPr>
              <a:t>because…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337251" y="2312249"/>
            <a:ext cx="2909470" cy="3918430"/>
          </a:xfrm>
          <a:prstGeom prst="roundRect">
            <a:avLst/>
          </a:prstGeom>
          <a:solidFill>
            <a:srgbClr val="FFF7E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80354" y="1362243"/>
            <a:ext cx="1191600" cy="1190847"/>
          </a:xfrm>
          <a:prstGeom prst="ellipse">
            <a:avLst/>
          </a:prstGeom>
          <a:solidFill>
            <a:srgbClr val="E88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46893" y="2312249"/>
            <a:ext cx="2909470" cy="3918429"/>
          </a:xfrm>
          <a:prstGeom prst="roundRect">
            <a:avLst/>
          </a:prstGeom>
          <a:solidFill>
            <a:srgbClr val="FFF7E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9" name="Oval 18"/>
          <p:cNvSpPr/>
          <p:nvPr/>
        </p:nvSpPr>
        <p:spPr>
          <a:xfrm>
            <a:off x="4067346" y="1333884"/>
            <a:ext cx="1191600" cy="1190847"/>
          </a:xfrm>
          <a:prstGeom prst="ellipse">
            <a:avLst/>
          </a:prstGeom>
          <a:solidFill>
            <a:srgbClr val="E88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0" name="Oval 19"/>
          <p:cNvSpPr/>
          <p:nvPr/>
        </p:nvSpPr>
        <p:spPr>
          <a:xfrm>
            <a:off x="7203962" y="1387047"/>
            <a:ext cx="1191600" cy="1190847"/>
          </a:xfrm>
          <a:prstGeom prst="ellipse">
            <a:avLst/>
          </a:prstGeom>
          <a:solidFill>
            <a:srgbClr val="E88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atin typeface="Century Gothic" panose="020B0502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9381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9E5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0FED6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26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6CC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26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6CC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427" y="4930924"/>
            <a:ext cx="3137518" cy="101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9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285844"/>
            <a:ext cx="11855302" cy="5753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endParaRPr lang="en-GB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9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06FDEF-6D72-8253-3701-153DAD772335}"/>
              </a:ext>
            </a:extLst>
          </p:cNvPr>
          <p:cNvSpPr txBox="1"/>
          <p:nvPr/>
        </p:nvSpPr>
        <p:spPr>
          <a:xfrm>
            <a:off x="112111" y="6052626"/>
            <a:ext cx="11945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 from memory without prompts or discussion. You must write something for each.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DD1CBE-BF16-561D-7312-1BD9794435CC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20629-AF8B-D6F6-F26A-06413B1E06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B49FA757-4422-B391-3DEF-538690A64CC6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5C3404A-0649-3A0A-8488-FD88018F72E0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45D266AB-9DC0-DAAD-53A8-2EDF470F600A}"/>
              </a:ext>
            </a:extLst>
          </p:cNvPr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EE0F86BE-060D-EFFE-44F0-AFE7EAC2155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3BF20-A493-ABC9-AFDF-11BB3A21A9D8}"/>
              </a:ext>
            </a:extLst>
          </p:cNvPr>
          <p:cNvSpPr txBox="1"/>
          <p:nvPr/>
        </p:nvSpPr>
        <p:spPr>
          <a:xfrm>
            <a:off x="309716" y="280219"/>
            <a:ext cx="1148899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LO: To be able to multiply a fraction by an integer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223B68-1943-636B-40DA-14FC4D7B125A}"/>
              </a:ext>
            </a:extLst>
          </p:cNvPr>
          <p:cNvGraphicFramePr>
            <a:graphicFrameLocks noGrp="1"/>
          </p:cNvGraphicFramePr>
          <p:nvPr/>
        </p:nvGraphicFramePr>
        <p:xfrm>
          <a:off x="309715" y="3698840"/>
          <a:ext cx="1109078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059">
                  <a:extLst>
                    <a:ext uri="{9D8B030D-6E8A-4147-A177-3AD203B41FA5}">
                      <a16:colId xmlns:a16="http://schemas.microsoft.com/office/drawing/2014/main" val="1205330540"/>
                    </a:ext>
                  </a:extLst>
                </a:gridCol>
                <a:gridCol w="9335729">
                  <a:extLst>
                    <a:ext uri="{9D8B030D-6E8A-4147-A177-3AD203B41FA5}">
                      <a16:colId xmlns:a16="http://schemas.microsoft.com/office/drawing/2014/main" val="2630472372"/>
                    </a:ext>
                  </a:extLst>
                </a:gridCol>
              </a:tblGrid>
              <a:tr h="364795">
                <a:tc gridSpan="2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ysClr val="windowText" lastClr="000000"/>
                          </a:solidFill>
                          <a:latin typeface="Calibri"/>
                          <a:cs typeface="Calibri"/>
                        </a:rPr>
                        <a:t>Key vocabulary: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528636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ysClr val="windowText" lastClr="000000"/>
                          </a:solidFill>
                          <a:latin typeface="Calibri"/>
                          <a:cs typeface="Calibri"/>
                        </a:rPr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ysClr val="windowText" lastClr="000000"/>
                          </a:solidFill>
                          <a:latin typeface="Calibri"/>
                          <a:cs typeface="Calibri"/>
                        </a:rPr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8898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r>
                        <a:rPr lang="en-GB" sz="2400" b="1">
                          <a:solidFill>
                            <a:srgbClr val="002060"/>
                          </a:solidFill>
                        </a:rPr>
                        <a:t>Integer</a:t>
                      </a:r>
                      <a:r>
                        <a:rPr lang="en-GB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a number that is not a fraction; a whole number.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032300"/>
                  </a:ext>
                </a:extLst>
              </a:tr>
              <a:tr h="364795">
                <a:tc>
                  <a:txBody>
                    <a:bodyPr/>
                    <a:lstStyle/>
                    <a:p>
                      <a:endParaRPr lang="en-GB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90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72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Multiplying an integer by a fraction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>
              <a:lnSpc>
                <a:spcPct val="95900"/>
              </a:lnSpc>
              <a:spcBef>
                <a:spcPts val="141"/>
              </a:spcBef>
            </a:pPr>
            <a:r>
              <a:rPr lang="en-GB" sz="2800" b="1" dirty="0">
                <a:latin typeface="Century Gothic" panose="020B0502020202020204" pitchFamily="34" charset="0"/>
                <a:cs typeface="Arial"/>
              </a:rPr>
              <a:t>	</a:t>
            </a:r>
            <a:r>
              <a:rPr lang="en-GB" sz="3200" dirty="0">
                <a:latin typeface="Century Gothic" panose="020B0502020202020204" pitchFamily="34" charset="0"/>
                <a:cs typeface="Arial"/>
              </a:rPr>
              <a:t>Key vocabulary:</a:t>
            </a:r>
            <a:endParaRPr lang="en-GB" sz="36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Decode</a:t>
              </a:r>
              <a:r>
                <a:rPr lang="en-US" sz="1942" dirty="0">
                  <a:solidFill>
                    <a:srgbClr val="FFFFFF"/>
                  </a:solidFill>
                  <a:latin typeface="Josefin Sans" pitchFamily="2" charset="0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Definition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Non-examples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/>
              <a:endParaRPr lang="en-US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829909">
                <a:lnSpc>
                  <a:spcPts val="4193"/>
                </a:lnSpc>
              </a:pPr>
              <a:endParaRPr lang="en-US" sz="2995" dirty="0">
                <a:solidFill>
                  <a:srgbClr val="000000"/>
                </a:solidFill>
                <a:latin typeface="Josefin Sans" pitchFamily="2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909"/>
            <a:r>
              <a:rPr lang="en-GB" sz="3630" dirty="0">
                <a:solidFill>
                  <a:prstClr val="black"/>
                </a:solidFill>
              </a:rPr>
              <a:t>Integer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öhne"/>
              </a:rPr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EC849-97A1-6814-9954-C88807288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DC991C-843A-70BA-5EB1-DC3C9372E0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9" name="Chevron 48">
            <a:extLst>
              <a:ext uri="{FF2B5EF4-FFF2-40B4-BE49-F238E27FC236}">
                <a16:creationId xmlns:a16="http://schemas.microsoft.com/office/drawing/2014/main" id="{228AFB1A-83F6-BF91-043A-A15E8EFCB0D8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6BAA7247-8690-8A0F-8EA2-3ED1E057C1DF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616B1B-3BFA-1C06-AFD6-23C104D4A85B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727B422C-10CA-9100-435D-85E8934381E7}"/>
              </a:ext>
            </a:extLst>
          </p:cNvPr>
          <p:cNvSpPr/>
          <p:nvPr/>
        </p:nvSpPr>
        <p:spPr>
          <a:xfrm>
            <a:off x="90520" y="73742"/>
            <a:ext cx="12101479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 REQUISITES: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965512-02E7-5EF2-3815-CB70DB1933D7}"/>
              </a:ext>
            </a:extLst>
          </p:cNvPr>
          <p:cNvSpPr txBox="1"/>
          <p:nvPr/>
        </p:nvSpPr>
        <p:spPr>
          <a:xfrm>
            <a:off x="280219" y="796413"/>
            <a:ext cx="812636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Adding fractions with the same denominator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13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27DE6-4DC8-3705-6758-E219DCB3E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4AE0DF-A86A-C6AE-9212-1885408B5A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9" name="Chevron 48">
            <a:extLst>
              <a:ext uri="{FF2B5EF4-FFF2-40B4-BE49-F238E27FC236}">
                <a16:creationId xmlns:a16="http://schemas.microsoft.com/office/drawing/2014/main" id="{8FA29BCF-9385-D484-3792-E2D3C23495E4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C73D33C1-BEF5-A38C-D4B9-90E18F632DFF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B735B1-7049-4835-5477-1F31CA662714}"/>
                  </a:ext>
                </a:extLst>
              </p:cNvPr>
              <p:cNvSpPr txBox="1"/>
              <p:nvPr/>
            </p:nvSpPr>
            <p:spPr>
              <a:xfrm rot="10800000" flipV="1">
                <a:off x="-296168" y="2486767"/>
                <a:ext cx="12155575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4×5=     5+5+5+5 =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B735B1-7049-4835-5477-1F31CA662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-296168" y="2486767"/>
                <a:ext cx="12155575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BAC7163-E917-DEEC-77D2-25926652D284}"/>
              </a:ext>
            </a:extLst>
          </p:cNvPr>
          <p:cNvSpPr txBox="1"/>
          <p:nvPr/>
        </p:nvSpPr>
        <p:spPr>
          <a:xfrm>
            <a:off x="1591235" y="411255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C4AD4B-58C8-7BE2-8668-ED6AF01F37EC}"/>
                  </a:ext>
                </a:extLst>
              </p:cNvPr>
              <p:cNvSpPr txBox="1"/>
              <p:nvPr/>
            </p:nvSpPr>
            <p:spPr>
              <a:xfrm rot="10800000" flipV="1">
                <a:off x="-679231" y="943631"/>
                <a:ext cx="12155575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3×2 =     2+2+2=6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7C4AD4B-58C8-7BE2-8668-ED6AF01F3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-679231" y="943631"/>
                <a:ext cx="12155575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AF01AC-8225-2265-6A44-A3DB71CD2DC6}"/>
                  </a:ext>
                </a:extLst>
              </p:cNvPr>
              <p:cNvSpPr txBox="1"/>
              <p:nvPr/>
            </p:nvSpPr>
            <p:spPr>
              <a:xfrm rot="10800000" flipV="1">
                <a:off x="1192683" y="4640574"/>
                <a:ext cx="980663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5×3     =     3+3+3+3+3     =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AF01AC-8225-2265-6A44-A3DB71CD2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192683" y="4640574"/>
                <a:ext cx="980663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6241B54-D591-309F-E185-FB82D94BC106}"/>
              </a:ext>
            </a:extLst>
          </p:cNvPr>
          <p:cNvSpPr txBox="1"/>
          <p:nvPr/>
        </p:nvSpPr>
        <p:spPr>
          <a:xfrm>
            <a:off x="339213" y="412955"/>
            <a:ext cx="8657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Multiplication is just repeated addition</a:t>
            </a:r>
          </a:p>
        </p:txBody>
      </p:sp>
    </p:spTree>
    <p:extLst>
      <p:ext uri="{BB962C8B-B14F-4D97-AF65-F5344CB8AC3E}">
        <p14:creationId xmlns:p14="http://schemas.microsoft.com/office/powerpoint/2010/main" val="333043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05029-E1F6-8341-1AD1-6E0C6C9D6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CDF573-A2F3-45B4-A175-6D19F7BE415D}"/>
              </a:ext>
            </a:extLst>
          </p:cNvPr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55184-B3EB-89E3-FB5F-11D5831143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0B47CA48-5981-E2E0-6413-8A8F22E16EC1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hevron 47">
            <a:extLst>
              <a:ext uri="{FF2B5EF4-FFF2-40B4-BE49-F238E27FC236}">
                <a16:creationId xmlns:a16="http://schemas.microsoft.com/office/drawing/2014/main" id="{B6BCC1A9-D350-557D-9408-59C0748BBDD7}"/>
              </a:ext>
            </a:extLst>
          </p:cNvPr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INSTRUCT</a:t>
            </a: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C1EC3B64-6D56-854B-4B84-A33F54F4321E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77508F6C-9664-ECC6-FEAB-4FD3C2941738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965E63-A6CF-A444-226E-36DEF29EFB47}"/>
                  </a:ext>
                </a:extLst>
              </p:cNvPr>
              <p:cNvSpPr txBox="1"/>
              <p:nvPr/>
            </p:nvSpPr>
            <p:spPr>
              <a:xfrm rot="10800000" flipV="1">
                <a:off x="-296168" y="2324511"/>
                <a:ext cx="12155575" cy="1340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4×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=     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=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0965E63-A6CF-A444-226E-36DEF29EF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-296168" y="2324511"/>
                <a:ext cx="12155575" cy="13401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E399139-6A25-876F-1B0F-1699E39008DC}"/>
              </a:ext>
            </a:extLst>
          </p:cNvPr>
          <p:cNvSpPr txBox="1"/>
          <p:nvPr/>
        </p:nvSpPr>
        <p:spPr>
          <a:xfrm>
            <a:off x="1591235" y="411255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8E7074-6E96-4956-9597-E09E97AAA610}"/>
                  </a:ext>
                </a:extLst>
              </p:cNvPr>
              <p:cNvSpPr txBox="1"/>
              <p:nvPr/>
            </p:nvSpPr>
            <p:spPr>
              <a:xfrm rot="10800000" flipV="1">
                <a:off x="-679231" y="782562"/>
                <a:ext cx="12155575" cy="1337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3×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=     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58E7074-6E96-4956-9597-E09E97AAA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-679231" y="782562"/>
                <a:ext cx="12155575" cy="13378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C00987-A4BC-3D2C-7B10-D94B4B29C563}"/>
                  </a:ext>
                </a:extLst>
              </p:cNvPr>
              <p:cNvSpPr txBox="1"/>
              <p:nvPr/>
            </p:nvSpPr>
            <p:spPr>
              <a:xfrm rot="10800000" flipV="1">
                <a:off x="1192683" y="4478318"/>
                <a:ext cx="9806633" cy="7861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5×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=     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GB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=</m:t>
                      </m:r>
                    </m:oMath>
                  </m:oMathPara>
                </a14:m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0C00987-A4BC-3D2C-7B10-D94B4B29C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1192683" y="4478318"/>
                <a:ext cx="9806633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868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sson template ARCHWAY" id="{2AA3F627-7ADD-40EB-96F1-33254460D33B}" vid="{34D9E40A-5F89-4CED-9237-807A095F324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444</Words>
  <Application>Microsoft Office PowerPoint</Application>
  <PresentationFormat>Widescreen</PresentationFormat>
  <Paragraphs>167</Paragraphs>
  <Slides>20</Slides>
  <Notes>0</Notes>
  <HiddenSlides>8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Cambria Math</vt:lpstr>
      <vt:lpstr>Century Gothic</vt:lpstr>
      <vt:lpstr>Josefin Sans</vt:lpstr>
      <vt:lpstr>Lato</vt:lpstr>
      <vt:lpstr>Roboto</vt:lpstr>
      <vt:lpstr>Söhne</vt:lpstr>
      <vt:lpstr>Office Theme</vt:lpstr>
      <vt:lpstr>ALT</vt:lpstr>
      <vt:lpstr>1_Office Theme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20</cp:revision>
  <dcterms:created xsi:type="dcterms:W3CDTF">2024-05-01T10:13:14Z</dcterms:created>
  <dcterms:modified xsi:type="dcterms:W3CDTF">2025-02-21T14:50:01Z</dcterms:modified>
</cp:coreProperties>
</file>