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7"/>
  </p:notesMasterIdLst>
  <p:sldIdLst>
    <p:sldId id="287" r:id="rId2"/>
    <p:sldId id="293" r:id="rId3"/>
    <p:sldId id="587" r:id="rId4"/>
    <p:sldId id="709" r:id="rId5"/>
    <p:sldId id="589" r:id="rId6"/>
    <p:sldId id="481" r:id="rId7"/>
    <p:sldId id="485" r:id="rId8"/>
    <p:sldId id="486" r:id="rId9"/>
    <p:sldId id="590" r:id="rId10"/>
    <p:sldId id="729" r:id="rId11"/>
    <p:sldId id="730" r:id="rId12"/>
    <p:sldId id="731" r:id="rId13"/>
    <p:sldId id="732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87"/>
            <p14:sldId id="293"/>
            <p14:sldId id="587"/>
            <p14:sldId id="709"/>
            <p14:sldId id="589"/>
            <p14:sldId id="481"/>
            <p14:sldId id="485"/>
            <p14:sldId id="486"/>
            <p14:sldId id="590"/>
            <p14:sldId id="729"/>
            <p14:sldId id="730"/>
            <p14:sldId id="731"/>
            <p14:sldId id="732"/>
            <p14:sldId id="294"/>
            <p14:sldId id="295"/>
          </p14:sldIdLst>
        </p14:section>
        <p14:section name="Retrieve" id="{C03196B5-FD15-4DBC-8737-7F4AA5632A66}">
          <p14:sldIdLst/>
        </p14:section>
        <p14:section name="Instruct" id="{A989B0C6-FEE7-46F6-A651-D7ED39E502F9}">
          <p14:sldIdLst/>
        </p14:section>
        <p14:section name="Practise" id="{9B25ADF9-EA90-401E-998A-AD43D533C9ED}">
          <p14:sldIdLst/>
        </p14:section>
        <p14:section name="Secure" id="{3C25313C-2642-42FF-8276-F00EC6DF9D8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8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3350-E27F-4E44-B184-6E0E019F0B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4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B32DF-43EC-670C-4E68-CED346729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33475-5C1C-2FEE-11C8-EDBD53E84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F4AB1-D252-42EB-72C8-73E43A6DA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calculator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5D200-073C-E96C-AD71-6DD98D08A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136B6-8768-42C9-9E62-A1C3BDF669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67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Recap of equivalent fractions with bar models and numerically. </a:t>
            </a:r>
          </a:p>
          <a:p>
            <a:r>
              <a:rPr lang="en-GB" dirty="0"/>
              <a:t>May be skipped if not identified as an area of weakness in the prerequisite check.</a:t>
            </a:r>
          </a:p>
          <a:p>
            <a:endParaRPr lang="en-GB" dirty="0"/>
          </a:p>
          <a:p>
            <a:r>
              <a:rPr lang="en-GB" dirty="0"/>
              <a:t>Click to animate.</a:t>
            </a:r>
          </a:p>
          <a:p>
            <a:r>
              <a:rPr lang="en-GB" dirty="0"/>
              <a:t>TYU answers reveal on click of green boxes.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3350-E27F-4E44-B184-6E0E019F0B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74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B32DF-43EC-670C-4E68-CED346729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33475-5C1C-2FEE-11C8-EDBD53E84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F4AB1-D252-42EB-72C8-73E43A6DA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calculator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5D200-073C-E96C-AD71-6DD98D08A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136B6-8768-42C9-9E62-A1C3BDF669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70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B32DF-43EC-670C-4E68-CED346729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33475-5C1C-2FEE-11C8-EDBD53E84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F4AB1-D252-42EB-72C8-73E43A6DA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calculator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5D200-073C-E96C-AD71-6DD98D08A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136B6-8768-42C9-9E62-A1C3BDF669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665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B32DF-43EC-670C-4E68-CED346729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33475-5C1C-2FEE-11C8-EDBD53E84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F4AB1-D252-42EB-72C8-73E43A6DA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calculator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5D200-073C-E96C-AD71-6DD98D08A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136B6-8768-42C9-9E62-A1C3BDF669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056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B32DF-43EC-670C-4E68-CED346729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33475-5C1C-2FEE-11C8-EDBD53E84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F4AB1-D252-42EB-72C8-73E43A6DA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calculator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5D200-073C-E96C-AD71-6DD98D08A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136B6-8768-42C9-9E62-A1C3BDF669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933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 is correct</a:t>
            </a:r>
          </a:p>
          <a:p>
            <a:r>
              <a:rPr lang="en-GB" dirty="0"/>
              <a:t>A added both numerator and denominator</a:t>
            </a:r>
          </a:p>
          <a:p>
            <a:r>
              <a:rPr lang="en-GB" dirty="0"/>
              <a:t>B</a:t>
            </a:r>
            <a:r>
              <a:rPr lang="en-GB" baseline="0" dirty="0"/>
              <a:t> multiplied numerator, added denominator</a:t>
            </a:r>
          </a:p>
          <a:p>
            <a:r>
              <a:rPr lang="en-GB" baseline="0" dirty="0"/>
              <a:t>D multiplied numerator, added denominator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C75F2-1DC7-4035-B5A7-3E78BB13DC0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41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 is correct</a:t>
            </a:r>
          </a:p>
          <a:p>
            <a:r>
              <a:rPr lang="en-GB" dirty="0"/>
              <a:t>A multiplied numerator </a:t>
            </a:r>
          </a:p>
          <a:p>
            <a:r>
              <a:rPr lang="en-GB" dirty="0"/>
              <a:t>B</a:t>
            </a:r>
            <a:r>
              <a:rPr lang="en-GB" baseline="0" dirty="0"/>
              <a:t> subtracted both numerator and denominator</a:t>
            </a:r>
          </a:p>
          <a:p>
            <a:r>
              <a:rPr lang="en-GB" baseline="0" dirty="0"/>
              <a:t>C added denominator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C75F2-1DC7-4035-B5A7-3E78BB13DC0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rfrost.org/s/56a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560.png"/><Relationship Id="rId7" Type="http://schemas.openxmlformats.org/officeDocument/2006/relationships/image" Target="../media/image60.png"/><Relationship Id="rId12" Type="http://schemas.openxmlformats.org/officeDocument/2006/relationships/hyperlink" Target="http://www.drfrost.org/s/56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11" Type="http://schemas.openxmlformats.org/officeDocument/2006/relationships/hyperlink" Target="http://www.drfrost.org/s/56b" TargetMode="External"/><Relationship Id="rId5" Type="http://schemas.openxmlformats.org/officeDocument/2006/relationships/image" Target="../media/image58.png"/><Relationship Id="rId10" Type="http://schemas.openxmlformats.org/officeDocument/2006/relationships/image" Target="../media/image15.svg"/><Relationship Id="rId4" Type="http://schemas.openxmlformats.org/officeDocument/2006/relationships/image" Target="../media/image570.png"/><Relationship Id="rId9" Type="http://schemas.openxmlformats.org/officeDocument/2006/relationships/image" Target="../media/image14.png"/><Relationship Id="rId1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Box 5"/>
          <p:cNvSpPr>
            <a:spLocks noChangeArrowheads="1"/>
          </p:cNvSpPr>
          <p:nvPr/>
        </p:nvSpPr>
        <p:spPr bwMode="auto">
          <a:xfrm>
            <a:off x="1790268" y="286677"/>
            <a:ext cx="86046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800" dirty="0">
                <a:latin typeface="+mn-lt"/>
              </a:rPr>
              <a:t>On your whiteboards:</a:t>
            </a:r>
          </a:p>
        </p:txBody>
      </p:sp>
      <p:sp>
        <p:nvSpPr>
          <p:cNvPr id="15" name="TextBox 5"/>
          <p:cNvSpPr>
            <a:spLocks noChangeArrowheads="1"/>
          </p:cNvSpPr>
          <p:nvPr/>
        </p:nvSpPr>
        <p:spPr bwMode="auto">
          <a:xfrm>
            <a:off x="2024129" y="1081116"/>
            <a:ext cx="8136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800" dirty="0">
                <a:latin typeface="+mn-lt"/>
              </a:rPr>
              <a:t>Write these improper fractions as </a:t>
            </a:r>
            <a:r>
              <a:rPr lang="en-GB" altLang="zh-CN" sz="2800" dirty="0">
                <a:solidFill>
                  <a:srgbClr val="FF0000"/>
                </a:solidFill>
                <a:latin typeface="+mn-lt"/>
              </a:rPr>
              <a:t>mixed numbers</a:t>
            </a:r>
            <a:endParaRPr lang="zh-CN" altLang="en-US" sz="28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CEFE57-1275-B9C9-77C1-591873F17610}"/>
                  </a:ext>
                </a:extLst>
              </p:cNvPr>
              <p:cNvSpPr txBox="1"/>
              <p:nvPr/>
            </p:nvSpPr>
            <p:spPr>
              <a:xfrm>
                <a:off x="2821608" y="2568996"/>
                <a:ext cx="6799072" cy="615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1)  </m:t>
                    </m:r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 dirty="0">
                        <a:latin typeface="Cambria Math" panose="02040503050406030204" pitchFamily="18" charset="0"/>
                      </a:rPr>
                      <m:t>             2)  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           3)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         4)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CEFE57-1275-B9C9-77C1-591873F17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608" y="2568996"/>
                <a:ext cx="6799072" cy="615425"/>
              </a:xfrm>
              <a:prstGeom prst="rect">
                <a:avLst/>
              </a:prstGeom>
              <a:blipFill>
                <a:blip r:embed="rId3"/>
                <a:stretch>
                  <a:fillRect t="-1980" b="-20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F7239C-CBD0-A838-0A4B-092DCD12550C}"/>
                  </a:ext>
                </a:extLst>
              </p:cNvPr>
              <p:cNvSpPr txBox="1"/>
              <p:nvPr/>
            </p:nvSpPr>
            <p:spPr>
              <a:xfrm>
                <a:off x="2976672" y="4183358"/>
                <a:ext cx="6799072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               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              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            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F7239C-CBD0-A838-0A4B-092DCD125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672" y="4183358"/>
                <a:ext cx="6799072" cy="703782"/>
              </a:xfrm>
              <a:prstGeom prst="rect">
                <a:avLst/>
              </a:prstGeom>
              <a:blipFill>
                <a:blip r:embed="rId4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59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C2EC-AB2C-9DE3-06FF-3FB74749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B50677-0A6E-3710-882A-84F2C216E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03" y="144385"/>
            <a:ext cx="11391434" cy="60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C2EC-AB2C-9DE3-06FF-3FB74749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CEC592-49F5-9804-25AC-F55942408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76" y="400170"/>
            <a:ext cx="9979391" cy="48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8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C2EC-AB2C-9DE3-06FF-3FB74749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B8E48-1755-6F5E-C942-3A0DBDEE5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74" y="332942"/>
            <a:ext cx="8911856" cy="14476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B0DD8E-11ED-2BB8-2335-23447BE2A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74" y="1780621"/>
            <a:ext cx="8878795" cy="2082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54C6DF-82BA-83DF-A04A-FDF1D2DBB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74" y="3862750"/>
            <a:ext cx="9808694" cy="233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7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C2EC-AB2C-9DE3-06FF-3FB74749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7C533C-2BF7-96AB-F7C6-D4C956E34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56" y="220523"/>
            <a:ext cx="10710934" cy="55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36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44247" y="1144433"/>
                <a:ext cx="2222867" cy="19416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8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8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8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8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8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8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247" y="1144433"/>
                <a:ext cx="2222867" cy="1941622"/>
              </a:xfrm>
              <a:prstGeom prst="rect">
                <a:avLst/>
              </a:prstGeom>
              <a:blipFill>
                <a:blip r:embed="rId3"/>
                <a:stretch>
                  <a:fillRect t="-1887" b="-19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0" y="213070"/>
            <a:ext cx="10757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3600" dirty="0"/>
              <a:t>Add the fractions;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7585" y="3752989"/>
                <a:ext cx="1329322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585" y="3752989"/>
                <a:ext cx="1329322" cy="1037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26359" y="3752990"/>
                <a:ext cx="1329322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59" y="3752990"/>
                <a:ext cx="1329322" cy="1040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85133" y="3771945"/>
                <a:ext cx="777464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33" y="3771945"/>
                <a:ext cx="777464" cy="1037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92050" y="3771946"/>
                <a:ext cx="1329322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050" y="3771946"/>
                <a:ext cx="1329322" cy="10407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21641" y="5152856"/>
            <a:ext cx="1231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3600" dirty="0"/>
              <a:t>A	        B	      C	     	     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F32731-831A-A968-5802-9900362DEAA5}"/>
              </a:ext>
            </a:extLst>
          </p:cNvPr>
          <p:cNvSpPr/>
          <p:nvPr/>
        </p:nvSpPr>
        <p:spPr>
          <a:xfrm>
            <a:off x="5655681" y="3086055"/>
            <a:ext cx="1836369" cy="31432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57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7161" y="994838"/>
                <a:ext cx="2749674" cy="2091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9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96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9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96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9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9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9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9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161" y="994838"/>
                <a:ext cx="2749674" cy="2091342"/>
              </a:xfrm>
              <a:prstGeom prst="rect">
                <a:avLst/>
              </a:prstGeom>
              <a:blipFill>
                <a:blip r:embed="rId3"/>
                <a:stretch>
                  <a:fillRect l="-222" t="-2332" b="-20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33747" y="0"/>
            <a:ext cx="8886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4000" dirty="0"/>
              <a:t>Subtract the fractions;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59809" y="3813212"/>
                <a:ext cx="713922" cy="11542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809" y="3813212"/>
                <a:ext cx="713922" cy="11542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65469" y="3813212"/>
                <a:ext cx="713922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469" y="3813212"/>
                <a:ext cx="713922" cy="1168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71129" y="3832168"/>
                <a:ext cx="1221408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129" y="3832168"/>
                <a:ext cx="1221408" cy="1164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84274" y="3832168"/>
                <a:ext cx="713922" cy="11667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274" y="3832168"/>
                <a:ext cx="713922" cy="11667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96887" y="5263617"/>
            <a:ext cx="10174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4000" dirty="0"/>
              <a:t>A	        B	      C	     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A535A9-3BA7-0B36-22C2-20058B850F3B}"/>
              </a:ext>
            </a:extLst>
          </p:cNvPr>
          <p:cNvSpPr/>
          <p:nvPr/>
        </p:nvSpPr>
        <p:spPr>
          <a:xfrm>
            <a:off x="7323050" y="3219405"/>
            <a:ext cx="1836369" cy="31432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Box 5"/>
          <p:cNvSpPr>
            <a:spLocks noChangeArrowheads="1"/>
          </p:cNvSpPr>
          <p:nvPr/>
        </p:nvSpPr>
        <p:spPr bwMode="auto">
          <a:xfrm>
            <a:off x="1790268" y="286677"/>
            <a:ext cx="86046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800" dirty="0">
                <a:latin typeface="+mn-lt"/>
              </a:rPr>
              <a:t>On your whiteboards:</a:t>
            </a:r>
          </a:p>
        </p:txBody>
      </p:sp>
      <p:sp>
        <p:nvSpPr>
          <p:cNvPr id="15" name="TextBox 5"/>
          <p:cNvSpPr>
            <a:spLocks noChangeArrowheads="1"/>
          </p:cNvSpPr>
          <p:nvPr/>
        </p:nvSpPr>
        <p:spPr bwMode="auto">
          <a:xfrm>
            <a:off x="1988125" y="1081116"/>
            <a:ext cx="8208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800" dirty="0">
                <a:latin typeface="+mn-lt"/>
              </a:rPr>
              <a:t>Write these mixed numbers as </a:t>
            </a:r>
            <a:r>
              <a:rPr lang="en-GB" altLang="zh-CN" sz="2800" dirty="0">
                <a:solidFill>
                  <a:srgbClr val="FF0000"/>
                </a:solidFill>
                <a:latin typeface="+mn-lt"/>
              </a:rPr>
              <a:t>improper fractions</a:t>
            </a:r>
            <a:endParaRPr lang="zh-CN" altLang="en-US" sz="28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CEFE57-1275-B9C9-77C1-591873F17610}"/>
                  </a:ext>
                </a:extLst>
              </p:cNvPr>
              <p:cNvSpPr txBox="1"/>
              <p:nvPr/>
            </p:nvSpPr>
            <p:spPr>
              <a:xfrm>
                <a:off x="2344088" y="2546955"/>
                <a:ext cx="7272808" cy="6119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1)  3</m:t>
                    </m:r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 dirty="0">
                        <a:latin typeface="Cambria Math" panose="02040503050406030204" pitchFamily="18" charset="0"/>
                      </a:rPr>
                      <m:t>             2)  2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           3) 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         4) </a:t>
                </a:r>
                <a14:m>
                  <m:oMath xmlns:m="http://schemas.openxmlformats.org/officeDocument/2006/math">
                    <m:r>
                      <a:rPr lang="en-GB" sz="2800" dirty="0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CEFE57-1275-B9C9-77C1-591873F17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088" y="2546955"/>
                <a:ext cx="7272808" cy="611962"/>
              </a:xfrm>
              <a:prstGeom prst="rect">
                <a:avLst/>
              </a:prstGeom>
              <a:blipFill>
                <a:blip r:embed="rId3"/>
                <a:stretch>
                  <a:fillRect t="-2000" b="-2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F7239C-CBD0-A838-0A4B-092DCD12550C}"/>
                  </a:ext>
                </a:extLst>
              </p:cNvPr>
              <p:cNvSpPr txBox="1"/>
              <p:nvPr/>
            </p:nvSpPr>
            <p:spPr>
              <a:xfrm>
                <a:off x="2788048" y="4289544"/>
                <a:ext cx="7704856" cy="70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F7239C-CBD0-A838-0A4B-092DCD125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048" y="4289544"/>
                <a:ext cx="7704856" cy="7033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658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BDF8B6-60F0-E981-A9B7-6745C1FF8006}"/>
                  </a:ext>
                </a:extLst>
              </p:cNvPr>
              <p:cNvSpPr txBox="1"/>
              <p:nvPr/>
            </p:nvSpPr>
            <p:spPr>
              <a:xfrm>
                <a:off x="1788522" y="788277"/>
                <a:ext cx="1946052" cy="115313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/>
                </a:lvl1pPr>
              </a:lstStyle>
              <a:p>
                <a:r>
                  <a:rPr lang="en-GB" sz="2400" dirty="0"/>
                  <a:t>Calculate: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BDF8B6-60F0-E981-A9B7-6745C1FF8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522" y="788277"/>
                <a:ext cx="1946052" cy="1153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1C39F89-7A8E-A82F-07AB-2AEF70BDBDB3}"/>
                  </a:ext>
                </a:extLst>
              </p:cNvPr>
              <p:cNvSpPr txBox="1"/>
              <p:nvPr/>
            </p:nvSpPr>
            <p:spPr>
              <a:xfrm>
                <a:off x="4989403" y="1450943"/>
                <a:ext cx="36580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1C39F89-7A8E-A82F-07AB-2AEF70BDB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403" y="1450943"/>
                <a:ext cx="365806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81B126-E636-61C7-BEFC-4DE86BD82F5C}"/>
                  </a:ext>
                </a:extLst>
              </p:cNvPr>
              <p:cNvSpPr txBox="1"/>
              <p:nvPr/>
            </p:nvSpPr>
            <p:spPr>
              <a:xfrm>
                <a:off x="8307616" y="1458797"/>
                <a:ext cx="36580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81B126-E636-61C7-BEFC-4DE86BD82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616" y="1458797"/>
                <a:ext cx="365806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E46C417C-B074-9329-662D-FFBB142CF203}"/>
              </a:ext>
            </a:extLst>
          </p:cNvPr>
          <p:cNvGraphicFramePr>
            <a:graphicFrameLocks noGrp="1"/>
          </p:cNvGraphicFramePr>
          <p:nvPr/>
        </p:nvGraphicFramePr>
        <p:xfrm>
          <a:off x="4224313" y="954198"/>
          <a:ext cx="19120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004">
                  <a:extLst>
                    <a:ext uri="{9D8B030D-6E8A-4147-A177-3AD203B41FA5}">
                      <a16:colId xmlns:a16="http://schemas.microsoft.com/office/drawing/2014/main" val="3439865934"/>
                    </a:ext>
                  </a:extLst>
                </a:gridCol>
                <a:gridCol w="478004">
                  <a:extLst>
                    <a:ext uri="{9D8B030D-6E8A-4147-A177-3AD203B41FA5}">
                      <a16:colId xmlns:a16="http://schemas.microsoft.com/office/drawing/2014/main" val="2482972153"/>
                    </a:ext>
                  </a:extLst>
                </a:gridCol>
                <a:gridCol w="478004">
                  <a:extLst>
                    <a:ext uri="{9D8B030D-6E8A-4147-A177-3AD203B41FA5}">
                      <a16:colId xmlns:a16="http://schemas.microsoft.com/office/drawing/2014/main" val="3805017854"/>
                    </a:ext>
                  </a:extLst>
                </a:gridCol>
                <a:gridCol w="478004">
                  <a:extLst>
                    <a:ext uri="{9D8B030D-6E8A-4147-A177-3AD203B41FA5}">
                      <a16:colId xmlns:a16="http://schemas.microsoft.com/office/drawing/2014/main" val="1036595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95779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3E692646-DB25-2836-3FCD-FC95E5A85E23}"/>
              </a:ext>
            </a:extLst>
          </p:cNvPr>
          <p:cNvGraphicFramePr>
            <a:graphicFrameLocks noGrp="1"/>
          </p:cNvGraphicFramePr>
          <p:nvPr/>
        </p:nvGraphicFramePr>
        <p:xfrm>
          <a:off x="7542526" y="961940"/>
          <a:ext cx="19120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004">
                  <a:extLst>
                    <a:ext uri="{9D8B030D-6E8A-4147-A177-3AD203B41FA5}">
                      <a16:colId xmlns:a16="http://schemas.microsoft.com/office/drawing/2014/main" val="3439865934"/>
                    </a:ext>
                  </a:extLst>
                </a:gridCol>
                <a:gridCol w="478004">
                  <a:extLst>
                    <a:ext uri="{9D8B030D-6E8A-4147-A177-3AD203B41FA5}">
                      <a16:colId xmlns:a16="http://schemas.microsoft.com/office/drawing/2014/main" val="2482972153"/>
                    </a:ext>
                  </a:extLst>
                </a:gridCol>
                <a:gridCol w="478004">
                  <a:extLst>
                    <a:ext uri="{9D8B030D-6E8A-4147-A177-3AD203B41FA5}">
                      <a16:colId xmlns:a16="http://schemas.microsoft.com/office/drawing/2014/main" val="3805017854"/>
                    </a:ext>
                  </a:extLst>
                </a:gridCol>
                <a:gridCol w="478004">
                  <a:extLst>
                    <a:ext uri="{9D8B030D-6E8A-4147-A177-3AD203B41FA5}">
                      <a16:colId xmlns:a16="http://schemas.microsoft.com/office/drawing/2014/main" val="1036595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95779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5239679D-1246-1CF1-D82E-BD8A71CA6C7D}"/>
              </a:ext>
            </a:extLst>
          </p:cNvPr>
          <p:cNvGraphicFramePr>
            <a:graphicFrameLocks noGrp="1"/>
          </p:cNvGraphicFramePr>
          <p:nvPr/>
        </p:nvGraphicFramePr>
        <p:xfrm>
          <a:off x="5869430" y="2831674"/>
          <a:ext cx="19120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004">
                  <a:extLst>
                    <a:ext uri="{9D8B030D-6E8A-4147-A177-3AD203B41FA5}">
                      <a16:colId xmlns:a16="http://schemas.microsoft.com/office/drawing/2014/main" val="3439865934"/>
                    </a:ext>
                  </a:extLst>
                </a:gridCol>
                <a:gridCol w="478004">
                  <a:extLst>
                    <a:ext uri="{9D8B030D-6E8A-4147-A177-3AD203B41FA5}">
                      <a16:colId xmlns:a16="http://schemas.microsoft.com/office/drawing/2014/main" val="2482972153"/>
                    </a:ext>
                  </a:extLst>
                </a:gridCol>
                <a:gridCol w="478004">
                  <a:extLst>
                    <a:ext uri="{9D8B030D-6E8A-4147-A177-3AD203B41FA5}">
                      <a16:colId xmlns:a16="http://schemas.microsoft.com/office/drawing/2014/main" val="3805017854"/>
                    </a:ext>
                  </a:extLst>
                </a:gridCol>
                <a:gridCol w="478004">
                  <a:extLst>
                    <a:ext uri="{9D8B030D-6E8A-4147-A177-3AD203B41FA5}">
                      <a16:colId xmlns:a16="http://schemas.microsoft.com/office/drawing/2014/main" val="1036595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9577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A3BFAF1-E0F0-86D6-C40F-1C3C2F24193C}"/>
                  </a:ext>
                </a:extLst>
              </p:cNvPr>
              <p:cNvSpPr txBox="1"/>
              <p:nvPr/>
            </p:nvSpPr>
            <p:spPr>
              <a:xfrm>
                <a:off x="8020237" y="2700419"/>
                <a:ext cx="37542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A3BFAF1-E0F0-86D6-C40F-1C3C2F241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237" y="2700419"/>
                <a:ext cx="375424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C14F9096-B63D-1C9E-2D2F-843B96A1EB9E}"/>
              </a:ext>
            </a:extLst>
          </p:cNvPr>
          <p:cNvGraphicFramePr>
            <a:graphicFrameLocks noGrp="1"/>
          </p:cNvGraphicFramePr>
          <p:nvPr/>
        </p:nvGraphicFramePr>
        <p:xfrm>
          <a:off x="5869430" y="2831674"/>
          <a:ext cx="191201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004">
                  <a:extLst>
                    <a:ext uri="{9D8B030D-6E8A-4147-A177-3AD203B41FA5}">
                      <a16:colId xmlns:a16="http://schemas.microsoft.com/office/drawing/2014/main" val="3439865934"/>
                    </a:ext>
                  </a:extLst>
                </a:gridCol>
                <a:gridCol w="478004">
                  <a:extLst>
                    <a:ext uri="{9D8B030D-6E8A-4147-A177-3AD203B41FA5}">
                      <a16:colId xmlns:a16="http://schemas.microsoft.com/office/drawing/2014/main" val="2482972153"/>
                    </a:ext>
                  </a:extLst>
                </a:gridCol>
                <a:gridCol w="478004">
                  <a:extLst>
                    <a:ext uri="{9D8B030D-6E8A-4147-A177-3AD203B41FA5}">
                      <a16:colId xmlns:a16="http://schemas.microsoft.com/office/drawing/2014/main" val="3805017854"/>
                    </a:ext>
                  </a:extLst>
                </a:gridCol>
                <a:gridCol w="478004">
                  <a:extLst>
                    <a:ext uri="{9D8B030D-6E8A-4147-A177-3AD203B41FA5}">
                      <a16:colId xmlns:a16="http://schemas.microsoft.com/office/drawing/2014/main" val="1036595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957791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2407FDE9-2A3E-0E92-A21C-2DD6B52CFA4E}"/>
              </a:ext>
            </a:extLst>
          </p:cNvPr>
          <p:cNvSpPr txBox="1"/>
          <p:nvPr/>
        </p:nvSpPr>
        <p:spPr>
          <a:xfrm>
            <a:off x="1719943" y="2833182"/>
            <a:ext cx="3842117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GB" sz="1800" dirty="0"/>
              <a:t>How many parts should we shade?</a:t>
            </a:r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3D9F0719-454F-9EEA-FE97-2EA6D26EC1DB}"/>
              </a:ext>
            </a:extLst>
          </p:cNvPr>
          <p:cNvSpPr/>
          <p:nvPr/>
        </p:nvSpPr>
        <p:spPr>
          <a:xfrm rot="5400000">
            <a:off x="6604699" y="-358210"/>
            <a:ext cx="539914" cy="5300686"/>
          </a:xfrm>
          <a:prstGeom prst="rightBrace">
            <a:avLst>
              <a:gd name="adj1" fmla="val 8333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EE6424E-C03D-5949-3634-9076719342E1}"/>
                  </a:ext>
                </a:extLst>
              </p:cNvPr>
              <p:cNvSpPr txBox="1"/>
              <p:nvPr/>
            </p:nvSpPr>
            <p:spPr>
              <a:xfrm>
                <a:off x="6626069" y="1544601"/>
                <a:ext cx="4267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EE6424E-C03D-5949-3634-907671934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069" y="1544601"/>
                <a:ext cx="42671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8DCC6F9-A20F-DCCF-D0C6-672857D0DB98}"/>
                  </a:ext>
                </a:extLst>
              </p:cNvPr>
              <p:cNvSpPr txBox="1"/>
              <p:nvPr/>
            </p:nvSpPr>
            <p:spPr>
              <a:xfrm>
                <a:off x="6281416" y="3412973"/>
                <a:ext cx="126111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8DCC6F9-A20F-DCCF-D0C6-672857D0D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416" y="3412973"/>
                <a:ext cx="1261110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BBADBFA-7C8F-7F5C-30C1-35977633458A}"/>
              </a:ext>
            </a:extLst>
          </p:cNvPr>
          <p:cNvSpPr txBox="1"/>
          <p:nvPr/>
        </p:nvSpPr>
        <p:spPr>
          <a:xfrm>
            <a:off x="1815192" y="4894958"/>
            <a:ext cx="8586108" cy="8724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lt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>
                <a:latin typeface="Wingdings" panose="05000000000000000000" pitchFamily="2" charset="2"/>
              </a:rPr>
              <a:t>!</a:t>
            </a:r>
            <a:r>
              <a:rPr lang="en-GB" sz="1400" dirty="0">
                <a:latin typeface="Wingdings" panose="05000000000000000000" pitchFamily="2" charset="2"/>
              </a:rPr>
              <a:t> </a:t>
            </a:r>
            <a:r>
              <a:rPr lang="en-GB" sz="1800" dirty="0"/>
              <a:t>When we add fractions with the same </a:t>
            </a:r>
            <a:r>
              <a:rPr lang="en-GB" sz="1800" b="1" dirty="0"/>
              <a:t>denominator</a:t>
            </a:r>
            <a:r>
              <a:rPr lang="en-GB" sz="1800" dirty="0"/>
              <a:t>, the denominator stays the </a:t>
            </a:r>
            <a:r>
              <a:rPr lang="en-GB" sz="1800" b="1" dirty="0"/>
              <a:t>same</a:t>
            </a:r>
            <a:r>
              <a:rPr lang="en-GB" sz="1800" dirty="0"/>
              <a:t> and we add the </a:t>
            </a:r>
            <a:r>
              <a:rPr lang="en-GB" sz="1800" b="1" dirty="0"/>
              <a:t>numerators</a:t>
            </a:r>
            <a:r>
              <a:rPr lang="en-GB" sz="1800" dirty="0"/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F26487A-45B6-1B0D-CFC1-4EC3A9E8D9C4}"/>
              </a:ext>
            </a:extLst>
          </p:cNvPr>
          <p:cNvSpPr txBox="1"/>
          <p:nvPr/>
        </p:nvSpPr>
        <p:spPr>
          <a:xfrm>
            <a:off x="1719942" y="4382331"/>
            <a:ext cx="414948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GB" sz="1800" dirty="0"/>
              <a:t>Copy and complete the sentence.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0194B7-3466-031B-47E3-335DAEDD5F14}"/>
              </a:ext>
            </a:extLst>
          </p:cNvPr>
          <p:cNvSpPr/>
          <p:nvPr/>
        </p:nvSpPr>
        <p:spPr>
          <a:xfrm>
            <a:off x="5943599" y="5040254"/>
            <a:ext cx="1272853" cy="35940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D3AD541-071C-4681-433C-7B016DD739E9}"/>
              </a:ext>
            </a:extLst>
          </p:cNvPr>
          <p:cNvSpPr/>
          <p:nvPr/>
        </p:nvSpPr>
        <p:spPr>
          <a:xfrm>
            <a:off x="4539372" y="5399661"/>
            <a:ext cx="608772" cy="35940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1EC1AE8-B80A-CA83-A440-50710EF0C55F}"/>
              </a:ext>
            </a:extLst>
          </p:cNvPr>
          <p:cNvSpPr/>
          <p:nvPr/>
        </p:nvSpPr>
        <p:spPr>
          <a:xfrm>
            <a:off x="6225570" y="5408034"/>
            <a:ext cx="1372802" cy="35940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70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9" grpId="0"/>
      <p:bldP spid="51" grpId="0" animBg="1"/>
      <p:bldP spid="52" grpId="0" animBg="1"/>
      <p:bldP spid="54" grpId="0"/>
      <p:bldP spid="56" grpId="0"/>
      <p:bldP spid="57" grpId="0" animBg="1"/>
      <p:bldP spid="58" grpId="0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C2EC-AB2C-9DE3-06FF-3FB74749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B619CF1-4B76-B5CE-A0F2-52122A85ED72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Pentagon 46">
            <a:extLst>
              <a:ext uri="{FF2B5EF4-FFF2-40B4-BE49-F238E27FC236}">
                <a16:creationId xmlns:a16="http://schemas.microsoft.com/office/drawing/2014/main" id="{85B27DBB-6054-2E07-3822-DB869DBBB697}"/>
              </a:ext>
            </a:extLst>
          </p:cNvPr>
          <p:cNvSpPr/>
          <p:nvPr/>
        </p:nvSpPr>
        <p:spPr>
          <a:xfrm>
            <a:off x="6563762" y="73742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7746CE25-76EB-AAD9-9334-E1BAB9721C63}"/>
              </a:ext>
            </a:extLst>
          </p:cNvPr>
          <p:cNvSpPr/>
          <p:nvPr/>
        </p:nvSpPr>
        <p:spPr>
          <a:xfrm>
            <a:off x="141095" y="83130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ED6D4D-D2A0-B7E1-C0C9-922991C59A06}"/>
                  </a:ext>
                </a:extLst>
              </p:cNvPr>
              <p:cNvSpPr txBox="1"/>
              <p:nvPr/>
            </p:nvSpPr>
            <p:spPr>
              <a:xfrm>
                <a:off x="442362" y="443130"/>
                <a:ext cx="2590800" cy="4514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FontTx/>
                  <a:buAutoNum type="arabicParenR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ED6D4D-D2A0-B7E1-C0C9-922991C59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2" y="443130"/>
                <a:ext cx="2590800" cy="4514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07F8CD-3207-73E9-D8CE-1D08E0156D39}"/>
                  </a:ext>
                </a:extLst>
              </p:cNvPr>
              <p:cNvSpPr txBox="1"/>
              <p:nvPr/>
            </p:nvSpPr>
            <p:spPr>
              <a:xfrm>
                <a:off x="6456040" y="443130"/>
                <a:ext cx="2590800" cy="4514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FontTx/>
                  <a:buAutoNum type="arabicParenR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07F8CD-3207-73E9-D8CE-1D08E0156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443130"/>
                <a:ext cx="2590800" cy="4514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96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B84C-D99C-D2CE-F8F8-9EF7916DCD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GB" dirty="0"/>
              <a:t>Subtracting Fractions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1C749E-C3DD-7ABB-4346-6FA970D333EF}"/>
                  </a:ext>
                </a:extLst>
              </p:cNvPr>
              <p:cNvSpPr txBox="1"/>
              <p:nvPr/>
            </p:nvSpPr>
            <p:spPr>
              <a:xfrm>
                <a:off x="1164634" y="2007478"/>
                <a:ext cx="1407092" cy="88793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/>
                </a:lvl1pPr>
              </a:lstStyle>
              <a:p>
                <a:r>
                  <a:rPr lang="en-GB" sz="1800" dirty="0"/>
                  <a:t>Calculate: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80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1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80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1C749E-C3DD-7ABB-4346-6FA970D33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634" y="2007478"/>
                <a:ext cx="1407092" cy="887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67ED7B-242B-D126-2B92-FFD07F9411A8}"/>
              </a:ext>
            </a:extLst>
          </p:cNvPr>
          <p:cNvGraphicFramePr>
            <a:graphicFrameLocks noGrp="1"/>
          </p:cNvGraphicFramePr>
          <p:nvPr/>
        </p:nvGraphicFramePr>
        <p:xfrm>
          <a:off x="2928939" y="2142199"/>
          <a:ext cx="306705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334079755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4150439778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640265966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328707918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76632375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132608659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797358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72218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1895FCE-2AB6-A7FE-F002-459BA83C90FE}"/>
              </a:ext>
            </a:extLst>
          </p:cNvPr>
          <p:cNvGraphicFramePr>
            <a:graphicFrameLocks noGrp="1"/>
          </p:cNvGraphicFramePr>
          <p:nvPr/>
        </p:nvGraphicFramePr>
        <p:xfrm>
          <a:off x="2928939" y="2784812"/>
          <a:ext cx="306705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334079755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4150439778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640265966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328707918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76632375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132608659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797358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72218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A6E7E87-1923-C3DC-C6F8-4EF046D4AD44}"/>
              </a:ext>
            </a:extLst>
          </p:cNvPr>
          <p:cNvGraphicFramePr>
            <a:graphicFrameLocks noGrp="1"/>
          </p:cNvGraphicFramePr>
          <p:nvPr/>
        </p:nvGraphicFramePr>
        <p:xfrm>
          <a:off x="2928939" y="3586386"/>
          <a:ext cx="306705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334079755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4150439778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640265966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328707918"/>
                    </a:ext>
                  </a:extLst>
                </a:gridCol>
                <a:gridCol w="428623">
                  <a:extLst>
                    <a:ext uri="{9D8B030D-6E8A-4147-A177-3AD203B41FA5}">
                      <a16:colId xmlns:a16="http://schemas.microsoft.com/office/drawing/2014/main" val="276632375"/>
                    </a:ext>
                  </a:extLst>
                </a:gridCol>
                <a:gridCol w="447677">
                  <a:extLst>
                    <a:ext uri="{9D8B030D-6E8A-4147-A177-3AD203B41FA5}">
                      <a16:colId xmlns:a16="http://schemas.microsoft.com/office/drawing/2014/main" val="3132608659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797358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7221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B26715-E93A-745A-DA02-B769875527E2}"/>
                  </a:ext>
                </a:extLst>
              </p:cNvPr>
              <p:cNvSpPr txBox="1"/>
              <p:nvPr/>
            </p:nvSpPr>
            <p:spPr>
              <a:xfrm>
                <a:off x="6162284" y="1995440"/>
                <a:ext cx="365806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B26715-E93A-745A-DA02-B76987552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84" y="1995440"/>
                <a:ext cx="365806" cy="617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2E978D-B5C4-FE50-6FE2-AA2F35DEF85F}"/>
                  </a:ext>
                </a:extLst>
              </p:cNvPr>
              <p:cNvSpPr txBox="1"/>
              <p:nvPr/>
            </p:nvSpPr>
            <p:spPr>
              <a:xfrm>
                <a:off x="6162284" y="2661559"/>
                <a:ext cx="365806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2E978D-B5C4-FE50-6FE2-AA2F35DEF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84" y="2661559"/>
                <a:ext cx="365806" cy="611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8DC175-9BAD-113C-8C37-BE2FBEBFCED2}"/>
                  </a:ext>
                </a:extLst>
              </p:cNvPr>
              <p:cNvSpPr txBox="1"/>
              <p:nvPr/>
            </p:nvSpPr>
            <p:spPr>
              <a:xfrm>
                <a:off x="6162284" y="3462926"/>
                <a:ext cx="375424" cy="611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8DC175-9BAD-113C-8C37-BE2FBEBFC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84" y="3462926"/>
                <a:ext cx="375424" cy="6113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D358D2-83C8-EBEC-C9BA-6AE16AF64B02}"/>
                  </a:ext>
                </a:extLst>
              </p:cNvPr>
              <p:cNvSpPr txBox="1"/>
              <p:nvPr/>
            </p:nvSpPr>
            <p:spPr>
              <a:xfrm>
                <a:off x="7571030" y="2113595"/>
                <a:ext cx="1330814" cy="6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D358D2-83C8-EBEC-C9BA-6AE16AF64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030" y="2113595"/>
                <a:ext cx="1330814" cy="6756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64F87FC-AA0D-DD87-70A4-2ED4EED8DE83}"/>
              </a:ext>
            </a:extLst>
          </p:cNvPr>
          <p:cNvSpPr txBox="1"/>
          <p:nvPr/>
        </p:nvSpPr>
        <p:spPr>
          <a:xfrm>
            <a:off x="6720032" y="3093350"/>
            <a:ext cx="303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We subtract the numerators and keep the denominator the same.</a:t>
            </a:r>
          </a:p>
        </p:txBody>
      </p:sp>
      <p:grpSp>
        <p:nvGrpSpPr>
          <p:cNvPr id="3" name="TYU Link">
            <a:extLst>
              <a:ext uri="{FF2B5EF4-FFF2-40B4-BE49-F238E27FC236}">
                <a16:creationId xmlns:a16="http://schemas.microsoft.com/office/drawing/2014/main" id="{FBA95C3C-E83F-F405-1E00-FB349C198824}"/>
              </a:ext>
            </a:extLst>
          </p:cNvPr>
          <p:cNvGrpSpPr/>
          <p:nvPr/>
        </p:nvGrpSpPr>
        <p:grpSpPr>
          <a:xfrm>
            <a:off x="2801955" y="6288143"/>
            <a:ext cx="787318" cy="407462"/>
            <a:chOff x="1409034" y="3079168"/>
            <a:chExt cx="787318" cy="407462"/>
          </a:xfrm>
        </p:grpSpPr>
        <p:sp>
          <p:nvSpPr>
            <p:cNvPr id="8" name="Rectangle 7">
              <a:hlinkClick r:id="rId8"/>
              <a:extLst>
                <a:ext uri="{FF2B5EF4-FFF2-40B4-BE49-F238E27FC236}">
                  <a16:creationId xmlns:a16="http://schemas.microsoft.com/office/drawing/2014/main" id="{14BD1F30-711C-2EBA-74C2-9400D0CA3AAB}"/>
                </a:ext>
              </a:extLst>
            </p:cNvPr>
            <p:cNvSpPr/>
            <p:nvPr/>
          </p:nvSpPr>
          <p:spPr>
            <a:xfrm>
              <a:off x="1409034" y="3079168"/>
              <a:ext cx="787318" cy="4074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/>
                <a:t>56a</a:t>
              </a:r>
              <a:endParaRPr lang="en-GB" sz="1200" b="1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pic>
          <p:nvPicPr>
            <p:cNvPr id="10" name="Graphic 9">
              <a:hlinkClick r:id="rId8"/>
              <a:extLst>
                <a:ext uri="{FF2B5EF4-FFF2-40B4-BE49-F238E27FC236}">
                  <a16:creationId xmlns:a16="http://schemas.microsoft.com/office/drawing/2014/main" id="{EE20A945-7092-1358-E5C5-A67EBDDC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08443" y="3190677"/>
              <a:ext cx="201506" cy="20150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F24FFB-B7CA-E4F0-E0F2-D44C6AA3D4C3}"/>
              </a:ext>
            </a:extLst>
          </p:cNvPr>
          <p:cNvSpPr txBox="1"/>
          <p:nvPr/>
        </p:nvSpPr>
        <p:spPr>
          <a:xfrm>
            <a:off x="1672762" y="6350658"/>
            <a:ext cx="1183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drfrost.org/s/</a:t>
            </a:r>
            <a:endParaRPr lang="en-GB" sz="1200" dirty="0"/>
          </a:p>
        </p:txBody>
      </p:sp>
      <p:grpSp>
        <p:nvGrpSpPr>
          <p:cNvPr id="19" name="TYU Link">
            <a:extLst>
              <a:ext uri="{FF2B5EF4-FFF2-40B4-BE49-F238E27FC236}">
                <a16:creationId xmlns:a16="http://schemas.microsoft.com/office/drawing/2014/main" id="{37BFC8AE-B1D5-CA9E-A747-759B078D16EB}"/>
              </a:ext>
            </a:extLst>
          </p:cNvPr>
          <p:cNvGrpSpPr/>
          <p:nvPr/>
        </p:nvGrpSpPr>
        <p:grpSpPr>
          <a:xfrm>
            <a:off x="3675146" y="6288143"/>
            <a:ext cx="787318" cy="407462"/>
            <a:chOff x="1409034" y="3079168"/>
            <a:chExt cx="787318" cy="407462"/>
          </a:xfrm>
        </p:grpSpPr>
        <p:sp>
          <p:nvSpPr>
            <p:cNvPr id="38" name="Rectangle 37">
              <a:hlinkClick r:id="rId11"/>
              <a:extLst>
                <a:ext uri="{FF2B5EF4-FFF2-40B4-BE49-F238E27FC236}">
                  <a16:creationId xmlns:a16="http://schemas.microsoft.com/office/drawing/2014/main" id="{7053E7DA-1151-B2FC-2F36-10ACD74933DE}"/>
                </a:ext>
              </a:extLst>
            </p:cNvPr>
            <p:cNvSpPr/>
            <p:nvPr/>
          </p:nvSpPr>
          <p:spPr>
            <a:xfrm>
              <a:off x="1409034" y="3079168"/>
              <a:ext cx="787318" cy="4074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/>
                <a:t>56b</a:t>
              </a:r>
              <a:endParaRPr lang="en-GB" sz="1200" b="1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pic>
          <p:nvPicPr>
            <p:cNvPr id="39" name="Graphic 38">
              <a:hlinkClick r:id="rId11"/>
              <a:extLst>
                <a:ext uri="{FF2B5EF4-FFF2-40B4-BE49-F238E27FC236}">
                  <a16:creationId xmlns:a16="http://schemas.microsoft.com/office/drawing/2014/main" id="{156413AD-0C23-FB85-411A-B20B6B9C8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08443" y="3190677"/>
              <a:ext cx="201506" cy="201506"/>
            </a:xfrm>
            <a:prstGeom prst="rect">
              <a:avLst/>
            </a:prstGeom>
          </p:spPr>
        </p:pic>
      </p:grpSp>
      <p:grpSp>
        <p:nvGrpSpPr>
          <p:cNvPr id="40" name="TYU Link">
            <a:extLst>
              <a:ext uri="{FF2B5EF4-FFF2-40B4-BE49-F238E27FC236}">
                <a16:creationId xmlns:a16="http://schemas.microsoft.com/office/drawing/2014/main" id="{F496F656-11CC-17FA-B578-033C323DEAF4}"/>
              </a:ext>
            </a:extLst>
          </p:cNvPr>
          <p:cNvGrpSpPr/>
          <p:nvPr/>
        </p:nvGrpSpPr>
        <p:grpSpPr>
          <a:xfrm>
            <a:off x="4542617" y="6288143"/>
            <a:ext cx="787318" cy="407462"/>
            <a:chOff x="1409034" y="3079168"/>
            <a:chExt cx="787318" cy="407462"/>
          </a:xfrm>
        </p:grpSpPr>
        <p:sp>
          <p:nvSpPr>
            <p:cNvPr id="41" name="Rectangle 40">
              <a:hlinkClick r:id="rId12"/>
              <a:extLst>
                <a:ext uri="{FF2B5EF4-FFF2-40B4-BE49-F238E27FC236}">
                  <a16:creationId xmlns:a16="http://schemas.microsoft.com/office/drawing/2014/main" id="{41D7058E-D66A-BF9E-909B-969E5D414F41}"/>
                </a:ext>
              </a:extLst>
            </p:cNvPr>
            <p:cNvSpPr/>
            <p:nvPr/>
          </p:nvSpPr>
          <p:spPr>
            <a:xfrm>
              <a:off x="1409034" y="3079168"/>
              <a:ext cx="787318" cy="4074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/>
                <a:t>56d</a:t>
              </a:r>
              <a:endParaRPr lang="en-GB" sz="1200" b="1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pic>
          <p:nvPicPr>
            <p:cNvPr id="42" name="Graphic 41">
              <a:hlinkClick r:id="rId12"/>
              <a:extLst>
                <a:ext uri="{FF2B5EF4-FFF2-40B4-BE49-F238E27FC236}">
                  <a16:creationId xmlns:a16="http://schemas.microsoft.com/office/drawing/2014/main" id="{FC6A1507-DA5C-5776-20A7-4CCB783E5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08443" y="3190677"/>
              <a:ext cx="201506" cy="201506"/>
            </a:xfrm>
            <a:prstGeom prst="rect">
              <a:avLst/>
            </a:prstGeom>
          </p:spPr>
        </p:pic>
      </p:grpSp>
      <p:pic>
        <p:nvPicPr>
          <p:cNvPr id="49" name="Graphic 48" descr="Close with solid fill">
            <a:extLst>
              <a:ext uri="{FF2B5EF4-FFF2-40B4-BE49-F238E27FC236}">
                <a16:creationId xmlns:a16="http://schemas.microsoft.com/office/drawing/2014/main" id="{BA3AE884-637F-69D5-7187-33E37343DF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60506" y="3627995"/>
            <a:ext cx="256989" cy="256989"/>
          </a:xfrm>
          <a:prstGeom prst="rect">
            <a:avLst/>
          </a:prstGeom>
        </p:spPr>
      </p:pic>
      <p:pic>
        <p:nvPicPr>
          <p:cNvPr id="50" name="Graphic 49" descr="Close with solid fill">
            <a:extLst>
              <a:ext uri="{FF2B5EF4-FFF2-40B4-BE49-F238E27FC236}">
                <a16:creationId xmlns:a16="http://schemas.microsoft.com/office/drawing/2014/main" id="{FCCB6781-730F-AFEA-8200-D68B9DF3AB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33951" y="3627995"/>
            <a:ext cx="256989" cy="256989"/>
          </a:xfrm>
          <a:prstGeom prst="rect">
            <a:avLst/>
          </a:prstGeom>
        </p:spPr>
      </p:pic>
      <p:pic>
        <p:nvPicPr>
          <p:cNvPr id="51" name="Graphic 50" descr="Close with solid fill">
            <a:extLst>
              <a:ext uri="{FF2B5EF4-FFF2-40B4-BE49-F238E27FC236}">
                <a16:creationId xmlns:a16="http://schemas.microsoft.com/office/drawing/2014/main" id="{706B5EBD-B921-3AC3-1ED6-D88F460448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70102" y="3630471"/>
            <a:ext cx="256989" cy="2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  <p:bldP spid="2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178368-B7E2-3C15-44A9-076B6FD7842F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3CB98E1F-2680-5F90-D72E-87F87457B8FC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 DO: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4" name="Chevron 47">
            <a:extLst>
              <a:ext uri="{FF2B5EF4-FFF2-40B4-BE49-F238E27FC236}">
                <a16:creationId xmlns:a16="http://schemas.microsoft.com/office/drawing/2014/main" id="{B296F85E-F0EF-2AAC-FDEF-3F94A8D4A564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WE DO: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93299A-BCEA-2D4C-7A57-4D97D6A2D665}"/>
              </a:ext>
            </a:extLst>
          </p:cNvPr>
          <p:cNvCxnSpPr>
            <a:cxnSpLocks/>
          </p:cNvCxnSpPr>
          <p:nvPr/>
        </p:nvCxnSpPr>
        <p:spPr>
          <a:xfrm>
            <a:off x="5987845" y="632507"/>
            <a:ext cx="0" cy="5473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8DEB7E-50F9-CB72-AD21-980B81C15A65}"/>
                  </a:ext>
                </a:extLst>
              </p:cNvPr>
              <p:cNvSpPr txBox="1"/>
              <p:nvPr/>
            </p:nvSpPr>
            <p:spPr>
              <a:xfrm>
                <a:off x="476250" y="971550"/>
                <a:ext cx="5162549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GB" sz="6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6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8DEB7E-50F9-CB72-AD21-980B81C15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971550"/>
                <a:ext cx="5162549" cy="18269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49C09B-7FB9-C237-BCD1-9A5A50CA173D}"/>
                  </a:ext>
                </a:extLst>
              </p:cNvPr>
              <p:cNvSpPr txBox="1"/>
              <p:nvPr/>
            </p:nvSpPr>
            <p:spPr>
              <a:xfrm>
                <a:off x="6336892" y="971550"/>
                <a:ext cx="5162549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GB" sz="6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GB" sz="6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49C09B-7FB9-C237-BCD1-9A5A50CA1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892" y="971550"/>
                <a:ext cx="5162549" cy="1826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376C13-4C9D-89FD-0C46-3D591C5C78B1}"/>
                  </a:ext>
                </a:extLst>
              </p:cNvPr>
              <p:cNvSpPr txBox="1"/>
              <p:nvPr/>
            </p:nvSpPr>
            <p:spPr>
              <a:xfrm>
                <a:off x="476250" y="3429000"/>
                <a:ext cx="5162549" cy="1823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6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376C13-4C9D-89FD-0C46-3D591C5C7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3429000"/>
                <a:ext cx="5162549" cy="1823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97ED05-4A1A-C440-457B-7C22CBE3993B}"/>
                  </a:ext>
                </a:extLst>
              </p:cNvPr>
              <p:cNvSpPr txBox="1"/>
              <p:nvPr/>
            </p:nvSpPr>
            <p:spPr>
              <a:xfrm>
                <a:off x="6445753" y="3429000"/>
                <a:ext cx="5162549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GB" sz="6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97ED05-4A1A-C440-457B-7C22CBE39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753" y="3429000"/>
                <a:ext cx="5162549" cy="18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03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4B104-6FF9-6B37-F0A6-14B028C82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292C1B-F4ED-34E9-D859-D060C62E9070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462B57CD-63AB-1247-747A-1946E91E8E6B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 DO: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4" name="Chevron 47">
            <a:extLst>
              <a:ext uri="{FF2B5EF4-FFF2-40B4-BE49-F238E27FC236}">
                <a16:creationId xmlns:a16="http://schemas.microsoft.com/office/drawing/2014/main" id="{6C429999-FEA6-9610-09AD-557DE25ECA61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WE DO: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04C882-357F-0661-B0E1-FF28C46E56FB}"/>
              </a:ext>
            </a:extLst>
          </p:cNvPr>
          <p:cNvCxnSpPr>
            <a:cxnSpLocks/>
          </p:cNvCxnSpPr>
          <p:nvPr/>
        </p:nvCxnSpPr>
        <p:spPr>
          <a:xfrm>
            <a:off x="5987845" y="632507"/>
            <a:ext cx="0" cy="5473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B3518B-A259-63F7-CFD1-51D22A6C1264}"/>
                  </a:ext>
                </a:extLst>
              </p:cNvPr>
              <p:cNvSpPr txBox="1"/>
              <p:nvPr/>
            </p:nvSpPr>
            <p:spPr>
              <a:xfrm>
                <a:off x="476250" y="971550"/>
                <a:ext cx="5162549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GB" sz="6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6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B3518B-A259-63F7-CFD1-51D22A6C1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971550"/>
                <a:ext cx="5162549" cy="18269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A3A53C-3968-9B99-309C-006139F5ECE9}"/>
                  </a:ext>
                </a:extLst>
              </p:cNvPr>
              <p:cNvSpPr txBox="1"/>
              <p:nvPr/>
            </p:nvSpPr>
            <p:spPr>
              <a:xfrm>
                <a:off x="6336892" y="971550"/>
                <a:ext cx="5162549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GB" sz="6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GB" sz="6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A3A53C-3968-9B99-309C-006139F5E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892" y="971550"/>
                <a:ext cx="5162549" cy="1826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70A1D8-4A3D-9F31-A858-0FF71EA5E34E}"/>
                  </a:ext>
                </a:extLst>
              </p:cNvPr>
              <p:cNvSpPr txBox="1"/>
              <p:nvPr/>
            </p:nvSpPr>
            <p:spPr>
              <a:xfrm>
                <a:off x="476250" y="3429000"/>
                <a:ext cx="5162549" cy="1823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6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70A1D8-4A3D-9F31-A858-0FF71EA5E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3429000"/>
                <a:ext cx="5162549" cy="1823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E38A32-8E6D-B286-BEFE-F45A411BDC49}"/>
                  </a:ext>
                </a:extLst>
              </p:cNvPr>
              <p:cNvSpPr txBox="1"/>
              <p:nvPr/>
            </p:nvSpPr>
            <p:spPr>
              <a:xfrm>
                <a:off x="6445753" y="3429000"/>
                <a:ext cx="516254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6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E38A32-8E6D-B286-BEFE-F45A411BD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753" y="3429000"/>
                <a:ext cx="5162549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16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F3EF6-8E77-0D0D-C48B-C2A56D63A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EC230D-3CCA-7933-0E3B-7C2EA90AF1A2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A0205C09-78B2-6737-02C4-FEA97B86FCDF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I DO: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4" name="Chevron 47">
            <a:extLst>
              <a:ext uri="{FF2B5EF4-FFF2-40B4-BE49-F238E27FC236}">
                <a16:creationId xmlns:a16="http://schemas.microsoft.com/office/drawing/2014/main" id="{95E6641A-BA50-429D-153C-02C95ED2A45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</a:rPr>
              <a:t>WE DO: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BD3728-310E-BE7B-A8E6-46CA00C8C54A}"/>
              </a:ext>
            </a:extLst>
          </p:cNvPr>
          <p:cNvCxnSpPr>
            <a:cxnSpLocks/>
          </p:cNvCxnSpPr>
          <p:nvPr/>
        </p:nvCxnSpPr>
        <p:spPr>
          <a:xfrm>
            <a:off x="5987845" y="632507"/>
            <a:ext cx="0" cy="5473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87FED5-6720-5895-95F9-0C7E0C88B12F}"/>
                  </a:ext>
                </a:extLst>
              </p:cNvPr>
              <p:cNvSpPr txBox="1"/>
              <p:nvPr/>
            </p:nvSpPr>
            <p:spPr>
              <a:xfrm>
                <a:off x="476250" y="971550"/>
                <a:ext cx="5162549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GB" sz="6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6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87FED5-6720-5895-95F9-0C7E0C88B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971550"/>
                <a:ext cx="5162549" cy="18269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AFCD20-1B1A-704E-2DB4-1800C0AAB33A}"/>
                  </a:ext>
                </a:extLst>
              </p:cNvPr>
              <p:cNvSpPr txBox="1"/>
              <p:nvPr/>
            </p:nvSpPr>
            <p:spPr>
              <a:xfrm>
                <a:off x="476250" y="3429000"/>
                <a:ext cx="5162549" cy="1823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6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6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AFCD20-1B1A-704E-2DB4-1800C0AAB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3429000"/>
                <a:ext cx="5162549" cy="1823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74113D4-474C-0558-9CD7-6BD2B33CF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892" y="632507"/>
            <a:ext cx="5458587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5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F1F24B-84FF-2052-779A-139B156D62EF}"/>
              </a:ext>
            </a:extLst>
          </p:cNvPr>
          <p:cNvSpPr/>
          <p:nvPr/>
        </p:nvSpPr>
        <p:spPr>
          <a:xfrm>
            <a:off x="185172" y="916322"/>
            <a:ext cx="8928992" cy="29148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u="sng" dirty="0">
                <a:solidFill>
                  <a:schemeClr val="tx1"/>
                </a:solidFill>
              </a:rPr>
              <a:t>Test Your Understanding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7AA4CD-54DD-8A95-AF4E-6920F5A70B25}"/>
              </a:ext>
            </a:extLst>
          </p:cNvPr>
          <p:cNvSpPr/>
          <p:nvPr/>
        </p:nvSpPr>
        <p:spPr>
          <a:xfrm>
            <a:off x="434629" y="171050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96213FF-F576-EA48-FC78-A9ED2B4868A1}"/>
              </a:ext>
            </a:extLst>
          </p:cNvPr>
          <p:cNvSpPr/>
          <p:nvPr/>
        </p:nvSpPr>
        <p:spPr>
          <a:xfrm>
            <a:off x="437791" y="272832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CD8AD3B-CDEE-D40D-4496-75F5221F9506}"/>
              </a:ext>
            </a:extLst>
          </p:cNvPr>
          <p:cNvSpPr/>
          <p:nvPr/>
        </p:nvSpPr>
        <p:spPr>
          <a:xfrm>
            <a:off x="3210586" y="171050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D14A7F-30AE-9110-A4DE-BC45767C1C3F}"/>
              </a:ext>
            </a:extLst>
          </p:cNvPr>
          <p:cNvSpPr/>
          <p:nvPr/>
        </p:nvSpPr>
        <p:spPr>
          <a:xfrm>
            <a:off x="6207018" y="171050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0FDB70-A7B4-4099-2DD8-4D7E5E9543F2}"/>
                  </a:ext>
                </a:extLst>
              </p:cNvPr>
              <p:cNvSpPr txBox="1"/>
              <p:nvPr/>
            </p:nvSpPr>
            <p:spPr>
              <a:xfrm>
                <a:off x="929126" y="1710501"/>
                <a:ext cx="1342034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0FDB70-A7B4-4099-2DD8-4D7E5E954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26" y="1710501"/>
                <a:ext cx="1342034" cy="676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C682F1-CF82-2FAD-E411-D865D2D10CC4}"/>
                  </a:ext>
                </a:extLst>
              </p:cNvPr>
              <p:cNvSpPr txBox="1"/>
              <p:nvPr/>
            </p:nvSpPr>
            <p:spPr>
              <a:xfrm>
                <a:off x="3649228" y="1710501"/>
                <a:ext cx="1781257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C682F1-CF82-2FAD-E411-D865D2D10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228" y="1710501"/>
                <a:ext cx="1781257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93E354-28A0-C71A-2217-E30780EB2C4F}"/>
                  </a:ext>
                </a:extLst>
              </p:cNvPr>
              <p:cNvSpPr txBox="1"/>
              <p:nvPr/>
            </p:nvSpPr>
            <p:spPr>
              <a:xfrm>
                <a:off x="956057" y="2728323"/>
                <a:ext cx="1830758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93E354-28A0-C71A-2217-E30780EB2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57" y="2728323"/>
                <a:ext cx="1830758" cy="676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C394EE-790A-7ED1-B1B5-FABAC5A1845D}"/>
                  </a:ext>
                </a:extLst>
              </p:cNvPr>
              <p:cNvSpPr txBox="1"/>
              <p:nvPr/>
            </p:nvSpPr>
            <p:spPr>
              <a:xfrm>
                <a:off x="6495048" y="2728322"/>
                <a:ext cx="2250744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C394EE-790A-7ED1-B1B5-FABAC5A18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048" y="2728322"/>
                <a:ext cx="2250744" cy="676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B22B55-072E-0811-995F-E98F2BBF7DA4}"/>
              </a:ext>
            </a:extLst>
          </p:cNvPr>
          <p:cNvSpPr/>
          <p:nvPr/>
        </p:nvSpPr>
        <p:spPr>
          <a:xfrm>
            <a:off x="3210586" y="272832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AE12FE1-559C-B34B-3F38-5E4FB35768EE}"/>
              </a:ext>
            </a:extLst>
          </p:cNvPr>
          <p:cNvSpPr/>
          <p:nvPr/>
        </p:nvSpPr>
        <p:spPr>
          <a:xfrm>
            <a:off x="6207018" y="272832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7A99309-DBDF-5B92-F747-1F3433CAD1FD}"/>
                  </a:ext>
                </a:extLst>
              </p:cNvPr>
              <p:cNvSpPr txBox="1"/>
              <p:nvPr/>
            </p:nvSpPr>
            <p:spPr>
              <a:xfrm>
                <a:off x="6553628" y="1710501"/>
                <a:ext cx="1781257" cy="695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7A99309-DBDF-5B92-F747-1F3433CA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628" y="1710501"/>
                <a:ext cx="1781257" cy="6950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3EC9F9-20AF-0FF6-D05F-A155A1D17C38}"/>
                  </a:ext>
                </a:extLst>
              </p:cNvPr>
              <p:cNvSpPr txBox="1"/>
              <p:nvPr/>
            </p:nvSpPr>
            <p:spPr>
              <a:xfrm>
                <a:off x="3646961" y="2728322"/>
                <a:ext cx="2269980" cy="674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3EC9F9-20AF-0FF6-D05F-A155A1D17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961" y="2728322"/>
                <a:ext cx="2269980" cy="674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C3614EA-1322-1331-0767-48B0256A9160}"/>
              </a:ext>
            </a:extLst>
          </p:cNvPr>
          <p:cNvSpPr/>
          <p:nvPr/>
        </p:nvSpPr>
        <p:spPr>
          <a:xfrm>
            <a:off x="1989041" y="1710501"/>
            <a:ext cx="863838" cy="67056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2027C2-0C06-0732-CA89-40D2B2C7962D}"/>
              </a:ext>
            </a:extLst>
          </p:cNvPr>
          <p:cNvSpPr/>
          <p:nvPr/>
        </p:nvSpPr>
        <p:spPr>
          <a:xfrm>
            <a:off x="4972430" y="1710501"/>
            <a:ext cx="863838" cy="67056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91FEC3-7C30-461F-1FAA-2CB894EC4245}"/>
              </a:ext>
            </a:extLst>
          </p:cNvPr>
          <p:cNvSpPr/>
          <p:nvPr/>
        </p:nvSpPr>
        <p:spPr>
          <a:xfrm>
            <a:off x="1986343" y="2728322"/>
            <a:ext cx="863838" cy="67056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3B002E-B29A-1349-6688-450B40215A10}"/>
              </a:ext>
            </a:extLst>
          </p:cNvPr>
          <p:cNvSpPr/>
          <p:nvPr/>
        </p:nvSpPr>
        <p:spPr>
          <a:xfrm>
            <a:off x="7843953" y="1710501"/>
            <a:ext cx="863838" cy="67056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4057F1-9D9A-B181-7254-3868D9E9501D}"/>
              </a:ext>
            </a:extLst>
          </p:cNvPr>
          <p:cNvSpPr/>
          <p:nvPr/>
        </p:nvSpPr>
        <p:spPr>
          <a:xfrm>
            <a:off x="4981755" y="2728322"/>
            <a:ext cx="863838" cy="67056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1C3732-100A-B933-F283-5289B8B47835}"/>
              </a:ext>
            </a:extLst>
          </p:cNvPr>
          <p:cNvSpPr/>
          <p:nvPr/>
        </p:nvSpPr>
        <p:spPr>
          <a:xfrm>
            <a:off x="7843953" y="2728322"/>
            <a:ext cx="863838" cy="67056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A0D4E99-E9FB-5767-11AE-F5AA0A4A3765}"/>
              </a:ext>
            </a:extLst>
          </p:cNvPr>
          <p:cNvSpPr/>
          <p:nvPr/>
        </p:nvSpPr>
        <p:spPr>
          <a:xfrm>
            <a:off x="9114164" y="137794"/>
            <a:ext cx="2892664" cy="28926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2 Minutes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CEB33A-D698-E526-CAD7-7AE7FDEED009}"/>
                  </a:ext>
                </a:extLst>
              </p:cNvPr>
              <p:cNvSpPr txBox="1"/>
              <p:nvPr/>
            </p:nvSpPr>
            <p:spPr>
              <a:xfrm>
                <a:off x="1481300" y="4082451"/>
                <a:ext cx="6887896" cy="1859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/>
                  <a:t>Extension:</a:t>
                </a:r>
                <a:r>
                  <a:rPr lang="en-GB" sz="8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8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8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8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CEB33A-D698-E526-CAD7-7AE7FDEED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300" y="4082451"/>
                <a:ext cx="6887896" cy="1859227"/>
              </a:xfrm>
              <a:prstGeom prst="rect">
                <a:avLst/>
              </a:prstGeom>
              <a:blipFill>
                <a:blip r:embed="rId8"/>
                <a:stretch>
                  <a:fillRect l="-4779" b="-9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73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verged powerpoint template 2024" id="{DF5BABF7-65B9-49F1-B6E3-0596A665C0A0}" vid="{B4A181FC-698A-4EC2-A683-53E8829CC7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Converged Powerpoint template 2024</Template>
  <TotalTime>2</TotalTime>
  <Words>406</Words>
  <Application>Microsoft Office PowerPoint</Application>
  <PresentationFormat>Widescreen</PresentationFormat>
  <Paragraphs>129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Cambria Math</vt:lpstr>
      <vt:lpstr>Lato</vt:lpstr>
      <vt:lpstr>Wingdings</vt:lpstr>
      <vt:lpstr>ALT</vt:lpstr>
      <vt:lpstr>PowerPoint Presentation</vt:lpstr>
      <vt:lpstr>PowerPoint Presentation</vt:lpstr>
      <vt:lpstr>PowerPoint Presentation</vt:lpstr>
      <vt:lpstr>PowerPoint Presentation</vt:lpstr>
      <vt:lpstr>Subtracting Fractions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H Cunningham - SCITT Staff</dc:creator>
  <cp:lastModifiedBy>Mr H Cunningham - SCITT Staff</cp:lastModifiedBy>
  <cp:revision>1</cp:revision>
  <dcterms:created xsi:type="dcterms:W3CDTF">2025-02-14T14:05:59Z</dcterms:created>
  <dcterms:modified xsi:type="dcterms:W3CDTF">2025-02-14T14:08:00Z</dcterms:modified>
</cp:coreProperties>
</file>