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6"/>
  </p:notesMasterIdLst>
  <p:sldIdLst>
    <p:sldId id="726" r:id="rId2"/>
    <p:sldId id="593" r:id="rId3"/>
    <p:sldId id="594" r:id="rId4"/>
    <p:sldId id="713" r:id="rId5"/>
    <p:sldId id="727" r:id="rId6"/>
    <p:sldId id="728" r:id="rId7"/>
    <p:sldId id="615" r:id="rId8"/>
    <p:sldId id="592" r:id="rId9"/>
    <p:sldId id="718" r:id="rId10"/>
    <p:sldId id="720" r:id="rId11"/>
    <p:sldId id="719" r:id="rId12"/>
    <p:sldId id="721" r:id="rId13"/>
    <p:sldId id="723" r:id="rId14"/>
    <p:sldId id="7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to adding fractions where one denominator is a multiple of the other using bar models.</a:t>
            </a:r>
          </a:p>
          <a:p>
            <a:endParaRPr lang="en-GB" dirty="0"/>
          </a:p>
          <a:p>
            <a:r>
              <a:rPr lang="en-GB" dirty="0"/>
              <a:t>Click to animate.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3350-E27F-4E44-B184-6E0E019F0B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6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B32DF-43EC-670C-4E68-CED346729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33475-5C1C-2FEE-11C8-EDBD53E84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F4AB1-D252-42EB-72C8-73E43A6DA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calculator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5D200-073C-E96C-AD71-6DD98D08A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136B6-8768-42C9-9E62-A1C3BDF669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50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B32DF-43EC-670C-4E68-CED346729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33475-5C1C-2FEE-11C8-EDBD53E84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F4AB1-D252-42EB-72C8-73E43A6DA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calculator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5D200-073C-E96C-AD71-6DD98D08A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136B6-8768-42C9-9E62-A1C3BDF669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53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B32DF-43EC-670C-4E68-CED346729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33475-5C1C-2FEE-11C8-EDBD53E84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F4AB1-D252-42EB-72C8-73E43A6DA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calculator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5D200-073C-E96C-AD71-6DD98D08A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136B6-8768-42C9-9E62-A1C3BDF669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Printable version of gap fill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D3350-E27F-4E44-B184-6E0E019F0B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88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 is correct</a:t>
            </a:r>
          </a:p>
          <a:p>
            <a:r>
              <a:rPr lang="en-GB" dirty="0"/>
              <a:t>A added both numerator and denominator</a:t>
            </a:r>
          </a:p>
          <a:p>
            <a:r>
              <a:rPr lang="en-GB" dirty="0"/>
              <a:t>B</a:t>
            </a:r>
            <a:r>
              <a:rPr lang="en-GB" baseline="0" dirty="0"/>
              <a:t> multiplied numerator by wrong number</a:t>
            </a:r>
          </a:p>
          <a:p>
            <a:r>
              <a:rPr lang="en-GB" baseline="0" dirty="0"/>
              <a:t>C added numerator without multiplying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C75F2-1DC7-4035-B5A7-3E78BB13DC0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4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 </a:t>
            </a:r>
            <a:r>
              <a:rPr lang="en-GB"/>
              <a:t>is correct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C75F2-1DC7-4035-B5A7-3E78BB13DC0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422722F8-F1CA-5584-D041-ACE782531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095" y="391344"/>
            <a:ext cx="86046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800" b="0" dirty="0">
                <a:latin typeface="+mn-lt"/>
              </a:rPr>
              <a:t>Retrieval: On your whiteboards: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D064BFA-3B4E-B4E2-04DE-1BE8D5F5E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920" y="2420613"/>
            <a:ext cx="6356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800" b="0" dirty="0">
                <a:latin typeface="+mn-lt"/>
              </a:rPr>
              <a:t>Write your answers as </a:t>
            </a:r>
            <a:r>
              <a:rPr lang="en-GB" altLang="zh-CN" sz="2800" b="0" dirty="0">
                <a:solidFill>
                  <a:srgbClr val="FF0000"/>
                </a:solidFill>
                <a:latin typeface="+mn-lt"/>
              </a:rPr>
              <a:t>mixed numbers</a:t>
            </a:r>
            <a:endParaRPr lang="zh-CN" altLang="en-US" sz="2800" b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7EE1B4E-172D-E093-7457-E8DA279A6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ECF2"/>
              </a:clrFrom>
              <a:clrTo>
                <a:srgbClr val="D4EC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37" y="4764366"/>
            <a:ext cx="226542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085BE3-55E8-28AE-56DF-D23E7927F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68" y="3810259"/>
            <a:ext cx="86046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800" b="0" dirty="0">
                <a:latin typeface="+mn-lt"/>
              </a:rPr>
              <a:t>Describe the error in the calculation below, then find the correct answer.</a:t>
            </a:r>
            <a:endParaRPr lang="zh-CN" altLang="en-US" sz="2800" b="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949592-E440-26A3-EADE-94983B96E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59" y="6314247"/>
            <a:ext cx="12198559" cy="515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E15CA5-D569-01DB-EA62-74EAC32398B5}"/>
                  </a:ext>
                </a:extLst>
              </p:cNvPr>
              <p:cNvSpPr txBox="1"/>
              <p:nvPr/>
            </p:nvSpPr>
            <p:spPr>
              <a:xfrm>
                <a:off x="767408" y="1197906"/>
                <a:ext cx="9961387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200" dirty="0"/>
                  <a:t>             2)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/>
                  <a:t>             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             4)  </m:t>
                    </m:r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E15CA5-D569-01DB-EA62-74EAC3239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197906"/>
                <a:ext cx="9961387" cy="791820"/>
              </a:xfrm>
              <a:prstGeom prst="rect">
                <a:avLst/>
              </a:prstGeom>
              <a:blipFill>
                <a:blip r:embed="rId4"/>
                <a:stretch>
                  <a:fillRect l="-1591" b="-13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614F72D3-57AC-0B29-63A8-38D367070960}"/>
              </a:ext>
            </a:extLst>
          </p:cNvPr>
          <p:cNvSpPr/>
          <p:nvPr/>
        </p:nvSpPr>
        <p:spPr>
          <a:xfrm rot="5400000">
            <a:off x="7739796" y="23669"/>
            <a:ext cx="504056" cy="4417264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46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3957BF-0A0B-8222-C2B0-113E0BF5E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068" y="224150"/>
            <a:ext cx="9370267" cy="57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6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BA1594-D5FF-CA00-3772-F35C54C0A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22" y="206594"/>
            <a:ext cx="7952867" cy="4283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AC4927-DA0E-D3F7-9B82-217BE47E2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122" y="4490409"/>
            <a:ext cx="7953876" cy="17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4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F15936-63E2-B881-E627-281A20A42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45" y="271710"/>
            <a:ext cx="9722109" cy="58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7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20460" y="1332428"/>
                <a:ext cx="2864225" cy="17486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8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8000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8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8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8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8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60" y="1332428"/>
                <a:ext cx="2864225" cy="1748684"/>
              </a:xfrm>
              <a:prstGeom prst="rect">
                <a:avLst/>
              </a:prstGeom>
              <a:blipFill>
                <a:blip r:embed="rId3"/>
                <a:stretch>
                  <a:fillRect t="-2797" b="-19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928372" y="324315"/>
            <a:ext cx="334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3200" dirty="0"/>
              <a:t>Add the fractions;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80820" y="3757933"/>
                <a:ext cx="54822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820" y="3757933"/>
                <a:ext cx="548227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4129" y="3757933"/>
                <a:ext cx="54822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129" y="3757933"/>
                <a:ext cx="548227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40766" y="3776889"/>
                <a:ext cx="54822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66" y="3776889"/>
                <a:ext cx="548227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05285" y="3776889"/>
                <a:ext cx="54822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85" y="3776889"/>
                <a:ext cx="548227" cy="92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02211" y="506755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3200" dirty="0"/>
              <a:t>A	        B	      C	     	     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BA21F4-BCF5-F1DC-9181-2DB51CC79A49}"/>
              </a:ext>
            </a:extLst>
          </p:cNvPr>
          <p:cNvSpPr/>
          <p:nvPr/>
        </p:nvSpPr>
        <p:spPr>
          <a:xfrm>
            <a:off x="7361213" y="3081112"/>
            <a:ext cx="1836369" cy="31432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0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86372" y="1115451"/>
                <a:ext cx="1871760" cy="1746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8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8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8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8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8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8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8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72" y="1115451"/>
                <a:ext cx="1871760" cy="1746055"/>
              </a:xfrm>
              <a:prstGeom prst="rect">
                <a:avLst/>
              </a:prstGeom>
              <a:blipFill>
                <a:blip r:embed="rId3"/>
                <a:stretch>
                  <a:fillRect l="-326" t="-2797" b="-19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079114" y="278511"/>
            <a:ext cx="4033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3200" dirty="0"/>
              <a:t>Subtract the fractions;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02788" y="3776397"/>
                <a:ext cx="667492" cy="931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88" y="3776397"/>
                <a:ext cx="667492" cy="9319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93386" y="3776397"/>
                <a:ext cx="390347" cy="9201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386" y="3776397"/>
                <a:ext cx="390347" cy="9201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86174" y="3795353"/>
                <a:ext cx="667492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174" y="3795353"/>
                <a:ext cx="667492" cy="92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76772" y="3795353"/>
                <a:ext cx="390347" cy="931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772" y="3795353"/>
                <a:ext cx="390347" cy="9319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02788" y="4989741"/>
            <a:ext cx="692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3200" dirty="0"/>
              <a:t>A	        B	      C	     	     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8919BE-8294-E3D5-E9CA-CF722C99672E}"/>
              </a:ext>
            </a:extLst>
          </p:cNvPr>
          <p:cNvSpPr/>
          <p:nvPr/>
        </p:nvSpPr>
        <p:spPr>
          <a:xfrm>
            <a:off x="6024340" y="3113671"/>
            <a:ext cx="1836369" cy="314329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1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F965E1-4030-4A73-C9F4-D801C006D427}"/>
                  </a:ext>
                </a:extLst>
              </p:cNvPr>
              <p:cNvSpPr txBox="1"/>
              <p:nvPr/>
            </p:nvSpPr>
            <p:spPr>
              <a:xfrm>
                <a:off x="8005296" y="3108927"/>
                <a:ext cx="365806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5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F965E1-4030-4A73-C9F4-D801C006D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96" y="3108927"/>
                <a:ext cx="365806" cy="1653530"/>
              </a:xfrm>
              <a:prstGeom prst="rect">
                <a:avLst/>
              </a:prstGeom>
              <a:blipFill>
                <a:blip r:embed="rId3"/>
                <a:stretch>
                  <a:fillRect r="-3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8CDC22-5446-3A16-4147-E6090E01A319}"/>
                  </a:ext>
                </a:extLst>
              </p:cNvPr>
              <p:cNvSpPr txBox="1"/>
              <p:nvPr/>
            </p:nvSpPr>
            <p:spPr>
              <a:xfrm>
                <a:off x="7996618" y="1323709"/>
                <a:ext cx="365806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5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8CDC22-5446-3A16-4147-E6090E01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618" y="1323709"/>
                <a:ext cx="365806" cy="1653530"/>
              </a:xfrm>
              <a:prstGeom prst="rect">
                <a:avLst/>
              </a:prstGeom>
              <a:blipFill>
                <a:blip r:embed="rId4"/>
                <a:stretch>
                  <a:fillRect r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92C4365-8140-2693-5D12-43BAAE13CFB8}"/>
              </a:ext>
            </a:extLst>
          </p:cNvPr>
          <p:cNvSpPr txBox="1"/>
          <p:nvPr/>
        </p:nvSpPr>
        <p:spPr>
          <a:xfrm>
            <a:off x="3323771" y="145143"/>
            <a:ext cx="595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How can I add these together?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702AF5C-6F9D-C92B-0F5A-81A6977AC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53" y="1423359"/>
            <a:ext cx="6259118" cy="33390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92A6D20-1937-A938-1F86-88AF80F6A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53" y="3319276"/>
            <a:ext cx="6259118" cy="140593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34A65EC-6CC3-2A10-C9D9-4535F9A65E2C}"/>
              </a:ext>
            </a:extLst>
          </p:cNvPr>
          <p:cNvSpPr txBox="1"/>
          <p:nvPr/>
        </p:nvSpPr>
        <p:spPr>
          <a:xfrm>
            <a:off x="5473700" y="3352800"/>
            <a:ext cx="1441450" cy="131755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DBAB942-02DB-A2E7-4429-D7726B348524}"/>
                  </a:ext>
                </a:extLst>
              </p:cNvPr>
              <p:cNvSpPr txBox="1"/>
              <p:nvPr/>
            </p:nvSpPr>
            <p:spPr>
              <a:xfrm>
                <a:off x="7996618" y="3112005"/>
                <a:ext cx="365806" cy="1650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5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54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DBAB942-02DB-A2E7-4429-D7726B348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618" y="3112005"/>
                <a:ext cx="365806" cy="1650452"/>
              </a:xfrm>
              <a:prstGeom prst="rect">
                <a:avLst/>
              </a:prstGeom>
              <a:blipFill>
                <a:blip r:embed="rId7"/>
                <a:stretch>
                  <a:fillRect r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8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9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552BC2-70B6-BC7F-6FB0-811BCE669D92}"/>
              </a:ext>
            </a:extLst>
          </p:cNvPr>
          <p:cNvCxnSpPr>
            <a:cxnSpLocks/>
          </p:cNvCxnSpPr>
          <p:nvPr/>
        </p:nvCxnSpPr>
        <p:spPr>
          <a:xfrm flipH="1" flipV="1">
            <a:off x="2316876" y="5361263"/>
            <a:ext cx="83424" cy="5628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0AA488-8B8C-4E73-CECB-55ED487CE7EB}"/>
                  </a:ext>
                </a:extLst>
              </p:cNvPr>
              <p:cNvSpPr txBox="1"/>
              <p:nvPr/>
            </p:nvSpPr>
            <p:spPr>
              <a:xfrm>
                <a:off x="1431580" y="29623"/>
                <a:ext cx="2221871" cy="13326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r>
                  <a:rPr lang="en-GB" sz="2800" dirty="0"/>
                  <a:t>Calculate: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0AA488-8B8C-4E73-CECB-55ED487CE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580" y="29623"/>
                <a:ext cx="2221871" cy="13326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894522-FCB4-D612-5799-728AE9174BE4}"/>
              </a:ext>
            </a:extLst>
          </p:cNvPr>
          <p:cNvGraphicFramePr>
            <a:graphicFrameLocks noGrp="1"/>
          </p:cNvGraphicFramePr>
          <p:nvPr/>
        </p:nvGraphicFramePr>
        <p:xfrm>
          <a:off x="918398" y="2379052"/>
          <a:ext cx="2796969" cy="61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2323">
                  <a:extLst>
                    <a:ext uri="{9D8B030D-6E8A-4147-A177-3AD203B41FA5}">
                      <a16:colId xmlns:a16="http://schemas.microsoft.com/office/drawing/2014/main" val="3439865934"/>
                    </a:ext>
                  </a:extLst>
                </a:gridCol>
                <a:gridCol w="932323">
                  <a:extLst>
                    <a:ext uri="{9D8B030D-6E8A-4147-A177-3AD203B41FA5}">
                      <a16:colId xmlns:a16="http://schemas.microsoft.com/office/drawing/2014/main" val="2482972153"/>
                    </a:ext>
                  </a:extLst>
                </a:gridCol>
                <a:gridCol w="932323">
                  <a:extLst>
                    <a:ext uri="{9D8B030D-6E8A-4147-A177-3AD203B41FA5}">
                      <a16:colId xmlns:a16="http://schemas.microsoft.com/office/drawing/2014/main" val="3805017854"/>
                    </a:ext>
                  </a:extLst>
                </a:gridCol>
              </a:tblGrid>
              <a:tr h="6127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95779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1C8A1E-78ED-8BE5-92F1-3BC3D029C519}"/>
              </a:ext>
            </a:extLst>
          </p:cNvPr>
          <p:cNvGraphicFramePr>
            <a:graphicFrameLocks noGrp="1"/>
          </p:cNvGraphicFramePr>
          <p:nvPr/>
        </p:nvGraphicFramePr>
        <p:xfrm>
          <a:off x="918395" y="1563739"/>
          <a:ext cx="2796975" cy="61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775">
                  <a:extLst>
                    <a:ext uri="{9D8B030D-6E8A-4147-A177-3AD203B41FA5}">
                      <a16:colId xmlns:a16="http://schemas.microsoft.com/office/drawing/2014/main" val="3439865934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2482972153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3805017854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1036595157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1809799398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1575462022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4088392058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3106174877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419426866"/>
                    </a:ext>
                  </a:extLst>
                </a:gridCol>
              </a:tblGrid>
              <a:tr h="6127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9577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6F53B1-ACE1-7F38-CB1F-E4EC4E0726FE}"/>
                  </a:ext>
                </a:extLst>
              </p:cNvPr>
              <p:cNvSpPr txBox="1"/>
              <p:nvPr/>
            </p:nvSpPr>
            <p:spPr>
              <a:xfrm>
                <a:off x="3715364" y="1563739"/>
                <a:ext cx="538162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6F53B1-ACE1-7F38-CB1F-E4EC4E072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364" y="1563739"/>
                <a:ext cx="538162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7B8BA0-FFA1-1D09-2C1E-F237680E7E6A}"/>
                  </a:ext>
                </a:extLst>
              </p:cNvPr>
              <p:cNvSpPr txBox="1"/>
              <p:nvPr/>
            </p:nvSpPr>
            <p:spPr>
              <a:xfrm>
                <a:off x="3653451" y="2379052"/>
                <a:ext cx="661987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7B8BA0-FFA1-1D09-2C1E-F237680E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451" y="2379052"/>
                <a:ext cx="661987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EEAF3B1-869D-91B1-1184-09F453C50CC1}"/>
              </a:ext>
            </a:extLst>
          </p:cNvPr>
          <p:cNvGraphicFramePr>
            <a:graphicFrameLocks noGrp="1"/>
          </p:cNvGraphicFramePr>
          <p:nvPr/>
        </p:nvGraphicFramePr>
        <p:xfrm>
          <a:off x="918389" y="2379052"/>
          <a:ext cx="2796975" cy="61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775">
                  <a:extLst>
                    <a:ext uri="{9D8B030D-6E8A-4147-A177-3AD203B41FA5}">
                      <a16:colId xmlns:a16="http://schemas.microsoft.com/office/drawing/2014/main" val="3439865934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2482972153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3805017854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1036595157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1809799398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1575462022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4088392058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3106174877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419426866"/>
                    </a:ext>
                  </a:extLst>
                </a:gridCol>
              </a:tblGrid>
              <a:tr h="6127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9577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5F267A-7ED7-0DA5-678B-24174B9B2214}"/>
                  </a:ext>
                </a:extLst>
              </p:cNvPr>
              <p:cNvSpPr txBox="1"/>
              <p:nvPr/>
            </p:nvSpPr>
            <p:spPr>
              <a:xfrm>
                <a:off x="3984444" y="2379052"/>
                <a:ext cx="661987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8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5F267A-7ED7-0DA5-678B-24174B9B2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444" y="2379052"/>
                <a:ext cx="661987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AEFCD25-7A2F-2F7B-D339-642AD5C3FFE0}"/>
              </a:ext>
            </a:extLst>
          </p:cNvPr>
          <p:cNvGraphicFramePr>
            <a:graphicFrameLocks noGrp="1"/>
          </p:cNvGraphicFramePr>
          <p:nvPr/>
        </p:nvGraphicFramePr>
        <p:xfrm>
          <a:off x="918389" y="4044066"/>
          <a:ext cx="2796975" cy="61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775">
                  <a:extLst>
                    <a:ext uri="{9D8B030D-6E8A-4147-A177-3AD203B41FA5}">
                      <a16:colId xmlns:a16="http://schemas.microsoft.com/office/drawing/2014/main" val="3439865934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2482972153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3805017854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1036595157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1809799398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1575462022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4088392058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3106174877"/>
                    </a:ext>
                  </a:extLst>
                </a:gridCol>
                <a:gridCol w="310775">
                  <a:extLst>
                    <a:ext uri="{9D8B030D-6E8A-4147-A177-3AD203B41FA5}">
                      <a16:colId xmlns:a16="http://schemas.microsoft.com/office/drawing/2014/main" val="419426866"/>
                    </a:ext>
                  </a:extLst>
                </a:gridCol>
              </a:tblGrid>
              <a:tr h="6127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9577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D983E1-34D5-F6B6-79D8-3B87AF56E9C7}"/>
                  </a:ext>
                </a:extLst>
              </p:cNvPr>
              <p:cNvSpPr txBox="1"/>
              <p:nvPr/>
            </p:nvSpPr>
            <p:spPr>
              <a:xfrm>
                <a:off x="1352947" y="4690695"/>
                <a:ext cx="1494811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D983E1-34D5-F6B6-79D8-3B87AF56E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947" y="4690695"/>
                <a:ext cx="1494811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9FC597-44CB-8938-5A34-457129240FB3}"/>
                  </a:ext>
                </a:extLst>
              </p:cNvPr>
              <p:cNvSpPr txBox="1"/>
              <p:nvPr/>
            </p:nvSpPr>
            <p:spPr>
              <a:xfrm>
                <a:off x="920333" y="5659752"/>
                <a:ext cx="2645827" cy="538591"/>
              </a:xfrm>
              <a:prstGeom prst="rect">
                <a:avLst/>
              </a:prstGeom>
              <a:solidFill>
                <a:srgbClr val="DEEBF7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tIns="72000" bIns="72000" rtlCol="0">
                <a:spAutoFit/>
              </a:bodyPr>
              <a:lstStyle>
                <a:defPPr>
                  <a:defRPr lang="en-US"/>
                </a:defPPr>
                <a:lvl1pPr algn="ctr">
                  <a:defRPr>
                    <a:latin typeface="+mj-lt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can be 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9FC597-44CB-8938-5A34-457129240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33" y="5659752"/>
                <a:ext cx="2645827" cy="538591"/>
              </a:xfrm>
              <a:prstGeom prst="rect">
                <a:avLst/>
              </a:prstGeom>
              <a:blipFill>
                <a:blip r:embed="rId7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DB7C79-88CE-E44B-9F4E-CE391F984D54}"/>
                  </a:ext>
                </a:extLst>
              </p:cNvPr>
              <p:cNvSpPr txBox="1"/>
              <p:nvPr/>
            </p:nvSpPr>
            <p:spPr>
              <a:xfrm>
                <a:off x="3715364" y="4025897"/>
                <a:ext cx="751950" cy="610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1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DB7C79-88CE-E44B-9F4E-CE391F984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364" y="4025897"/>
                <a:ext cx="751950" cy="610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3B629F-CC51-0ADF-AB8F-7ED8F6F830FF}"/>
                  </a:ext>
                </a:extLst>
              </p:cNvPr>
              <p:cNvSpPr txBox="1"/>
              <p:nvPr/>
            </p:nvSpPr>
            <p:spPr>
              <a:xfrm>
                <a:off x="2492917" y="4705578"/>
                <a:ext cx="751950" cy="668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3B629F-CC51-0ADF-AB8F-7ED8F6F83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917" y="4705578"/>
                <a:ext cx="751950" cy="6685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DB53DCC-F371-B8C2-2031-902ECBA05E87}"/>
              </a:ext>
            </a:extLst>
          </p:cNvPr>
          <p:cNvSpPr txBox="1"/>
          <p:nvPr/>
        </p:nvSpPr>
        <p:spPr>
          <a:xfrm>
            <a:off x="686613" y="3166838"/>
            <a:ext cx="4322289" cy="699404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tIns="72000" bIns="72000" rtlCol="0">
            <a:spAutoFit/>
          </a:bodyPr>
          <a:lstStyle>
            <a:defPPr>
              <a:defRPr lang="en-US"/>
            </a:defPPr>
            <a:lvl1pPr algn="ctr">
              <a:defRPr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>
                <a:solidFill>
                  <a:sysClr val="windowText" lastClr="000000"/>
                </a:solidFill>
              </a:rPr>
              <a:t>To be able to add both bar models they must have an equal number of parts.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EA4376E-413A-9FBE-9F01-EF413FD9779D}"/>
                  </a:ext>
                </a:extLst>
              </p:cNvPr>
              <p:cNvSpPr txBox="1"/>
              <p:nvPr/>
            </p:nvSpPr>
            <p:spPr>
              <a:xfrm>
                <a:off x="8229056" y="170635"/>
                <a:ext cx="2531364" cy="13326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/>
                </a:lvl1pPr>
              </a:lstStyle>
              <a:p>
                <a:r>
                  <a:rPr lang="en-GB" sz="2800" dirty="0"/>
                  <a:t>Calculate: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EA4376E-413A-9FBE-9F01-EF413FD97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056" y="170635"/>
                <a:ext cx="2531364" cy="13326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0B9BAC18-6014-B37E-3970-83CAB3DAEFDC}"/>
              </a:ext>
            </a:extLst>
          </p:cNvPr>
          <p:cNvGraphicFramePr>
            <a:graphicFrameLocks noGrp="1"/>
          </p:cNvGraphicFramePr>
          <p:nvPr/>
        </p:nvGraphicFramePr>
        <p:xfrm>
          <a:off x="7545574" y="3060762"/>
          <a:ext cx="2796980" cy="61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698">
                  <a:extLst>
                    <a:ext uri="{9D8B030D-6E8A-4147-A177-3AD203B41FA5}">
                      <a16:colId xmlns:a16="http://schemas.microsoft.com/office/drawing/2014/main" val="3439865934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2482972153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3805017854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3205072422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750792391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1555802549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870361046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1740299596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2226169133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1789497271"/>
                    </a:ext>
                  </a:extLst>
                </a:gridCol>
              </a:tblGrid>
              <a:tr h="6127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957791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E2158C58-732D-FF7B-3692-E29394869F59}"/>
              </a:ext>
            </a:extLst>
          </p:cNvPr>
          <p:cNvGraphicFramePr>
            <a:graphicFrameLocks noGrp="1"/>
          </p:cNvGraphicFramePr>
          <p:nvPr/>
        </p:nvGraphicFramePr>
        <p:xfrm>
          <a:off x="7545571" y="2245449"/>
          <a:ext cx="2796970" cy="61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394">
                  <a:extLst>
                    <a:ext uri="{9D8B030D-6E8A-4147-A177-3AD203B41FA5}">
                      <a16:colId xmlns:a16="http://schemas.microsoft.com/office/drawing/2014/main" val="3439865934"/>
                    </a:ext>
                  </a:extLst>
                </a:gridCol>
                <a:gridCol w="559394">
                  <a:extLst>
                    <a:ext uri="{9D8B030D-6E8A-4147-A177-3AD203B41FA5}">
                      <a16:colId xmlns:a16="http://schemas.microsoft.com/office/drawing/2014/main" val="2482972153"/>
                    </a:ext>
                  </a:extLst>
                </a:gridCol>
                <a:gridCol w="559394">
                  <a:extLst>
                    <a:ext uri="{9D8B030D-6E8A-4147-A177-3AD203B41FA5}">
                      <a16:colId xmlns:a16="http://schemas.microsoft.com/office/drawing/2014/main" val="3805017854"/>
                    </a:ext>
                  </a:extLst>
                </a:gridCol>
                <a:gridCol w="559394">
                  <a:extLst>
                    <a:ext uri="{9D8B030D-6E8A-4147-A177-3AD203B41FA5}">
                      <a16:colId xmlns:a16="http://schemas.microsoft.com/office/drawing/2014/main" val="1036595157"/>
                    </a:ext>
                  </a:extLst>
                </a:gridCol>
                <a:gridCol w="559394">
                  <a:extLst>
                    <a:ext uri="{9D8B030D-6E8A-4147-A177-3AD203B41FA5}">
                      <a16:colId xmlns:a16="http://schemas.microsoft.com/office/drawing/2014/main" val="1809799398"/>
                    </a:ext>
                  </a:extLst>
                </a:gridCol>
              </a:tblGrid>
              <a:tr h="6127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9577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719B0ED-6977-D7B5-EB18-4A97730934D9}"/>
                  </a:ext>
                </a:extLst>
              </p:cNvPr>
              <p:cNvSpPr txBox="1"/>
              <p:nvPr/>
            </p:nvSpPr>
            <p:spPr>
              <a:xfrm>
                <a:off x="10298920" y="2239075"/>
                <a:ext cx="538162" cy="611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719B0ED-6977-D7B5-EB18-4A9773093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20" y="2239075"/>
                <a:ext cx="538162" cy="611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4F06C9F-9132-8E3E-D7EB-88D635C774F6}"/>
                  </a:ext>
                </a:extLst>
              </p:cNvPr>
              <p:cNvSpPr txBox="1"/>
              <p:nvPr/>
            </p:nvSpPr>
            <p:spPr>
              <a:xfrm>
                <a:off x="10237009" y="3060762"/>
                <a:ext cx="661987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4F06C9F-9132-8E3E-D7EB-88D635C7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009" y="3060762"/>
                <a:ext cx="661987" cy="6127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241C60D-43CB-3487-1E24-6C181401FD32}"/>
                  </a:ext>
                </a:extLst>
              </p:cNvPr>
              <p:cNvSpPr txBox="1"/>
              <p:nvPr/>
            </p:nvSpPr>
            <p:spPr>
              <a:xfrm>
                <a:off x="8335791" y="5049586"/>
                <a:ext cx="1494811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241C60D-43CB-3487-1E24-6C181401F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791" y="5049586"/>
                <a:ext cx="1494811" cy="6971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61EBE40-71FB-F076-2C1F-D85FC1D0EBCF}"/>
                  </a:ext>
                </a:extLst>
              </p:cNvPr>
              <p:cNvSpPr txBox="1"/>
              <p:nvPr/>
            </p:nvSpPr>
            <p:spPr>
              <a:xfrm>
                <a:off x="10345848" y="4130751"/>
                <a:ext cx="751950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61EBE40-71FB-F076-2C1F-D85FC1D0E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48" y="4130751"/>
                <a:ext cx="751950" cy="612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40FF87D-11EE-F8AF-4D60-4D4CEAB5C5B4}"/>
                  </a:ext>
                </a:extLst>
              </p:cNvPr>
              <p:cNvSpPr txBox="1"/>
              <p:nvPr/>
            </p:nvSpPr>
            <p:spPr>
              <a:xfrm>
                <a:off x="9536601" y="5049586"/>
                <a:ext cx="75195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20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40FF87D-11EE-F8AF-4D60-4D4CEAB5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601" y="5049586"/>
                <a:ext cx="751950" cy="6705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6EE8533D-43B6-CF9B-4718-FB083BBB8216}"/>
              </a:ext>
            </a:extLst>
          </p:cNvPr>
          <p:cNvGraphicFramePr>
            <a:graphicFrameLocks noGrp="1"/>
          </p:cNvGraphicFramePr>
          <p:nvPr/>
        </p:nvGraphicFramePr>
        <p:xfrm>
          <a:off x="7545571" y="2245449"/>
          <a:ext cx="2796980" cy="61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698">
                  <a:extLst>
                    <a:ext uri="{9D8B030D-6E8A-4147-A177-3AD203B41FA5}">
                      <a16:colId xmlns:a16="http://schemas.microsoft.com/office/drawing/2014/main" val="3439865934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2482972153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3805017854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3205072422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750792391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1555802549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870361046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1740299596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2226169133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1789497271"/>
                    </a:ext>
                  </a:extLst>
                </a:gridCol>
              </a:tblGrid>
              <a:tr h="6127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957791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5B2BCB65-63A8-6E65-F85B-1C22F11DA890}"/>
              </a:ext>
            </a:extLst>
          </p:cNvPr>
          <p:cNvGraphicFramePr>
            <a:graphicFrameLocks noGrp="1"/>
          </p:cNvGraphicFramePr>
          <p:nvPr/>
        </p:nvGraphicFramePr>
        <p:xfrm>
          <a:off x="7545571" y="4147345"/>
          <a:ext cx="2796980" cy="61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698">
                  <a:extLst>
                    <a:ext uri="{9D8B030D-6E8A-4147-A177-3AD203B41FA5}">
                      <a16:colId xmlns:a16="http://schemas.microsoft.com/office/drawing/2014/main" val="3439865934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2482972153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3805017854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3205072422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750792391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1555802549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870361046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1740299596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2226169133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1789497271"/>
                    </a:ext>
                  </a:extLst>
                </a:gridCol>
              </a:tblGrid>
              <a:tr h="6127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957791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7A77B756-90C7-28CF-A441-03A133620CAA}"/>
              </a:ext>
            </a:extLst>
          </p:cNvPr>
          <p:cNvGraphicFramePr>
            <a:graphicFrameLocks noGrp="1"/>
          </p:cNvGraphicFramePr>
          <p:nvPr/>
        </p:nvGraphicFramePr>
        <p:xfrm>
          <a:off x="7545571" y="3062951"/>
          <a:ext cx="2796980" cy="61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698">
                  <a:extLst>
                    <a:ext uri="{9D8B030D-6E8A-4147-A177-3AD203B41FA5}">
                      <a16:colId xmlns:a16="http://schemas.microsoft.com/office/drawing/2014/main" val="3439865934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2482972153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3805017854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3205072422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750792391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1555802549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870361046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1740299596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2226169133"/>
                    </a:ext>
                  </a:extLst>
                </a:gridCol>
                <a:gridCol w="279698">
                  <a:extLst>
                    <a:ext uri="{9D8B030D-6E8A-4147-A177-3AD203B41FA5}">
                      <a16:colId xmlns:a16="http://schemas.microsoft.com/office/drawing/2014/main" val="1789497271"/>
                    </a:ext>
                  </a:extLst>
                </a:gridCol>
              </a:tblGrid>
              <a:tr h="6127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95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2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 animBg="1"/>
      <p:bldP spid="13" grpId="0"/>
      <p:bldP spid="14" grpId="0"/>
      <p:bldP spid="15" grpId="0" animBg="1"/>
      <p:bldP spid="64" grpId="0" animBg="1"/>
      <p:bldP spid="67" grpId="0"/>
      <p:bldP spid="68" grpId="0"/>
      <p:bldP spid="70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C2EC-AB2C-9DE3-06FF-3FB74749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B619CF1-4B76-B5CE-A0F2-52122A85ED72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Pentagon 46">
            <a:extLst>
              <a:ext uri="{FF2B5EF4-FFF2-40B4-BE49-F238E27FC236}">
                <a16:creationId xmlns:a16="http://schemas.microsoft.com/office/drawing/2014/main" id="{85B27DBB-6054-2E07-3822-DB869DBBB697}"/>
              </a:ext>
            </a:extLst>
          </p:cNvPr>
          <p:cNvSpPr/>
          <p:nvPr/>
        </p:nvSpPr>
        <p:spPr>
          <a:xfrm>
            <a:off x="6563762" y="73742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7746CE25-76EB-AAD9-9334-E1BAB9721C63}"/>
              </a:ext>
            </a:extLst>
          </p:cNvPr>
          <p:cNvSpPr/>
          <p:nvPr/>
        </p:nvSpPr>
        <p:spPr>
          <a:xfrm>
            <a:off x="141095" y="83130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1319DD-D3F0-DEDA-3873-8D1B79B1AD24}"/>
                  </a:ext>
                </a:extLst>
              </p:cNvPr>
              <p:cNvSpPr txBox="1"/>
              <p:nvPr/>
            </p:nvSpPr>
            <p:spPr>
              <a:xfrm>
                <a:off x="333896" y="601984"/>
                <a:ext cx="2590800" cy="4514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FontTx/>
                  <a:buAutoNum type="arabicParenR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1319DD-D3F0-DEDA-3873-8D1B79B1A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6" y="601984"/>
                <a:ext cx="2590800" cy="4514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41316F-A22F-A8C1-126F-D480E23513F3}"/>
                  </a:ext>
                </a:extLst>
              </p:cNvPr>
              <p:cNvSpPr txBox="1"/>
              <p:nvPr/>
            </p:nvSpPr>
            <p:spPr>
              <a:xfrm>
                <a:off x="6563762" y="601984"/>
                <a:ext cx="2590800" cy="4514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FontTx/>
                  <a:buAutoNum type="arabicParenR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41316F-A22F-A8C1-126F-D480E2351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762" y="601984"/>
                <a:ext cx="2590800" cy="4514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3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C2EC-AB2C-9DE3-06FF-3FB74749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B619CF1-4B76-B5CE-A0F2-52122A85ED72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Pentagon 46">
            <a:extLst>
              <a:ext uri="{FF2B5EF4-FFF2-40B4-BE49-F238E27FC236}">
                <a16:creationId xmlns:a16="http://schemas.microsoft.com/office/drawing/2014/main" id="{85B27DBB-6054-2E07-3822-DB869DBBB697}"/>
              </a:ext>
            </a:extLst>
          </p:cNvPr>
          <p:cNvSpPr/>
          <p:nvPr/>
        </p:nvSpPr>
        <p:spPr>
          <a:xfrm>
            <a:off x="6563762" y="73742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7746CE25-76EB-AAD9-9334-E1BAB9721C63}"/>
              </a:ext>
            </a:extLst>
          </p:cNvPr>
          <p:cNvSpPr/>
          <p:nvPr/>
        </p:nvSpPr>
        <p:spPr>
          <a:xfrm>
            <a:off x="141095" y="83130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FC64C4-11B3-688F-3704-A882C3DA921E}"/>
                  </a:ext>
                </a:extLst>
              </p:cNvPr>
              <p:cNvSpPr txBox="1"/>
              <p:nvPr/>
            </p:nvSpPr>
            <p:spPr>
              <a:xfrm>
                <a:off x="333896" y="601984"/>
                <a:ext cx="2590800" cy="4514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FontTx/>
                  <a:buAutoNum type="arabicParenR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FC64C4-11B3-688F-3704-A882C3DA9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6" y="601984"/>
                <a:ext cx="2590800" cy="4514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AA9BE3-8D05-BF75-DDF1-D09558A33A65}"/>
                  </a:ext>
                </a:extLst>
              </p:cNvPr>
              <p:cNvSpPr txBox="1"/>
              <p:nvPr/>
            </p:nvSpPr>
            <p:spPr>
              <a:xfrm>
                <a:off x="6563762" y="601984"/>
                <a:ext cx="2590800" cy="4087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514350" indent="-514350">
                  <a:buAutoNum type="arabicParenR"/>
                </a:pPr>
                <a:endParaRPr lang="en-GB" sz="2800" dirty="0"/>
              </a:p>
              <a:p>
                <a:pPr marL="514350" indent="-514350">
                  <a:buFontTx/>
                  <a:buAutoNum type="arabicParenR"/>
                </a:pPr>
                <a:endParaRPr lang="en-GB" sz="280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AA9BE3-8D05-BF75-DDF1-D09558A33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762" y="601984"/>
                <a:ext cx="2590800" cy="40879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81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C2EC-AB2C-9DE3-06FF-3FB74749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B619CF1-4B76-B5CE-A0F2-52122A85ED72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Pentagon 46">
            <a:extLst>
              <a:ext uri="{FF2B5EF4-FFF2-40B4-BE49-F238E27FC236}">
                <a16:creationId xmlns:a16="http://schemas.microsoft.com/office/drawing/2014/main" id="{85B27DBB-6054-2E07-3822-DB869DBBB697}"/>
              </a:ext>
            </a:extLst>
          </p:cNvPr>
          <p:cNvSpPr/>
          <p:nvPr/>
        </p:nvSpPr>
        <p:spPr>
          <a:xfrm>
            <a:off x="6563762" y="73742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7746CE25-76EB-AAD9-9334-E1BAB9721C63}"/>
              </a:ext>
            </a:extLst>
          </p:cNvPr>
          <p:cNvSpPr/>
          <p:nvPr/>
        </p:nvSpPr>
        <p:spPr>
          <a:xfrm>
            <a:off x="141095" y="83130"/>
            <a:ext cx="551534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47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11A1E-AD45-ADEF-8024-46514D706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6648382-2AAF-3C13-3AB5-F639B7AB75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52524" y="304800"/>
              <a:ext cx="9886952" cy="57911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71738">
                      <a:extLst>
                        <a:ext uri="{9D8B030D-6E8A-4147-A177-3AD203B41FA5}">
                          <a16:colId xmlns:a16="http://schemas.microsoft.com/office/drawing/2014/main" val="2729364397"/>
                        </a:ext>
                      </a:extLst>
                    </a:gridCol>
                    <a:gridCol w="2471738">
                      <a:extLst>
                        <a:ext uri="{9D8B030D-6E8A-4147-A177-3AD203B41FA5}">
                          <a16:colId xmlns:a16="http://schemas.microsoft.com/office/drawing/2014/main" val="4194670494"/>
                        </a:ext>
                      </a:extLst>
                    </a:gridCol>
                    <a:gridCol w="2471738">
                      <a:extLst>
                        <a:ext uri="{9D8B030D-6E8A-4147-A177-3AD203B41FA5}">
                          <a16:colId xmlns:a16="http://schemas.microsoft.com/office/drawing/2014/main" val="4071981323"/>
                        </a:ext>
                      </a:extLst>
                    </a:gridCol>
                    <a:gridCol w="2471738">
                      <a:extLst>
                        <a:ext uri="{9D8B030D-6E8A-4147-A177-3AD203B41FA5}">
                          <a16:colId xmlns:a16="http://schemas.microsoft.com/office/drawing/2014/main" val="819793318"/>
                        </a:ext>
                      </a:extLst>
                    </a:gridCol>
                  </a:tblGrid>
                  <a:tr h="8720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</a:rPr>
                            <a:t>Question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</a:rPr>
                            <a:t>Rewritten Question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</a:rPr>
                            <a:t>Answer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</a:rPr>
                            <a:t>Answer in Simplest Form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658361"/>
                      </a:ext>
                    </a:extLst>
                  </a:tr>
                  <a:tr h="9823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/>
                                </m:f>
                              </m:oMath>
                            </m:oMathPara>
                          </a14:m>
                          <a:endParaRPr lang="en-GB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8084932"/>
                      </a:ext>
                    </a:extLst>
                  </a:tr>
                  <a:tr h="9853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5713509"/>
                      </a:ext>
                    </a:extLst>
                  </a:tr>
                  <a:tr h="9853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 2 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80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/>
                                </m:f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1950741"/>
                      </a:ext>
                    </a:extLst>
                  </a:tr>
                  <a:tr h="9823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den>
                                </m:f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/>
                                </m:f>
                                <m:r>
                                  <a:rPr lang="en-GB" sz="2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/>
                                </m:f>
                              </m:oMath>
                            </m:oMathPara>
                          </a14:m>
                          <a:endParaRPr lang="en-GB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/>
                                </m:f>
                              </m:oMath>
                            </m:oMathPara>
                          </a14:m>
                          <a:endParaRPr lang="en-GB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/>
                                </m:f>
                              </m:oMath>
                            </m:oMathPara>
                          </a14:m>
                          <a:endParaRPr lang="en-GB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0067050"/>
                      </a:ext>
                    </a:extLst>
                  </a:tr>
                  <a:tr h="9837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/>
                                </m:f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/>
                                </m:f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/>
                                  <m:den/>
                                </m:f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num>
                                  <m:den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24449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6648382-2AAF-3C13-3AB5-F639B7AB75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9890121"/>
                  </p:ext>
                </p:extLst>
              </p:nvPr>
            </p:nvGraphicFramePr>
            <p:xfrm>
              <a:off x="1152524" y="304800"/>
              <a:ext cx="9886952" cy="57911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71738">
                      <a:extLst>
                        <a:ext uri="{9D8B030D-6E8A-4147-A177-3AD203B41FA5}">
                          <a16:colId xmlns:a16="http://schemas.microsoft.com/office/drawing/2014/main" val="2729364397"/>
                        </a:ext>
                      </a:extLst>
                    </a:gridCol>
                    <a:gridCol w="2471738">
                      <a:extLst>
                        <a:ext uri="{9D8B030D-6E8A-4147-A177-3AD203B41FA5}">
                          <a16:colId xmlns:a16="http://schemas.microsoft.com/office/drawing/2014/main" val="4194670494"/>
                        </a:ext>
                      </a:extLst>
                    </a:gridCol>
                    <a:gridCol w="2471738">
                      <a:extLst>
                        <a:ext uri="{9D8B030D-6E8A-4147-A177-3AD203B41FA5}">
                          <a16:colId xmlns:a16="http://schemas.microsoft.com/office/drawing/2014/main" val="4071981323"/>
                        </a:ext>
                      </a:extLst>
                    </a:gridCol>
                    <a:gridCol w="2471738">
                      <a:extLst>
                        <a:ext uri="{9D8B030D-6E8A-4147-A177-3AD203B41FA5}">
                          <a16:colId xmlns:a16="http://schemas.microsoft.com/office/drawing/2014/main" val="819793318"/>
                        </a:ext>
                      </a:extLst>
                    </a:gridCol>
                  </a:tblGrid>
                  <a:tr h="8720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</a:rPr>
                            <a:t>Question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</a:rPr>
                            <a:t>Rewritten Question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</a:rPr>
                            <a:t>Answer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</a:rPr>
                            <a:t>Answer in Simplest Form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658361"/>
                      </a:ext>
                    </a:extLst>
                  </a:tr>
                  <a:tr h="982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6" t="-91304" r="-300246" b="-403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94" t="-91304" r="-200988" b="-403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91304" r="-100493" b="-403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41" t="-91304" r="-741" b="-4031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8084932"/>
                      </a:ext>
                    </a:extLst>
                  </a:tr>
                  <a:tr h="9853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6" t="-190123" r="-300246" b="-300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94" t="-190123" r="-200988" b="-300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90123" r="-100493" b="-300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41" t="-190123" r="-741" b="-3006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5713509"/>
                      </a:ext>
                    </a:extLst>
                  </a:tr>
                  <a:tr h="9853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6" t="-291925" r="-300246" b="-202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94" t="-291925" r="-200988" b="-202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1925" r="-100493" b="-202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41" t="-291925" r="-741" b="-2024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950741"/>
                      </a:ext>
                    </a:extLst>
                  </a:tr>
                  <a:tr h="982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6" t="-389506" r="-300246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94" t="-389506" r="-200988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89506" r="-100493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41" t="-389506" r="-741" b="-101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0067050"/>
                      </a:ext>
                    </a:extLst>
                  </a:tr>
                  <a:tr h="9837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6" t="-492547" r="-300246" b="-18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94" t="-492547" r="-200988" b="-18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492547" r="-100493" b="-18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41" t="-492547" r="-741" b="-1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24449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2128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C8E2D-A518-B58F-E0D5-8F27BAE59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40" y="594917"/>
            <a:ext cx="9269119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7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B190F-54F8-B3B1-BF21-CFDBE1FF8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63" y="143681"/>
            <a:ext cx="10055873" cy="60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98132"/>
      </p:ext>
    </p:extLst>
  </p:cSld>
  <p:clrMapOvr>
    <a:masterClrMapping/>
  </p:clrMapOvr>
</p:sld>
</file>

<file path=ppt/theme/theme1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verged powerpoint template 2024" id="{DF5BABF7-65B9-49F1-B6E3-0596A665C0A0}" vid="{B4A181FC-698A-4EC2-A683-53E8829CC7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Converged Powerpoint template 2024</Template>
  <TotalTime>1</TotalTime>
  <Words>321</Words>
  <Application>Microsoft Office PowerPoint</Application>
  <PresentationFormat>Widescreen</PresentationFormat>
  <Paragraphs>120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Cambria Math</vt:lpstr>
      <vt:lpstr>Lato</vt:lpstr>
      <vt:lpstr>ALT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H Cunningham - SCITT Staff</dc:creator>
  <cp:lastModifiedBy>Mr H Cunningham - SCITT Staff</cp:lastModifiedBy>
  <cp:revision>1</cp:revision>
  <dcterms:created xsi:type="dcterms:W3CDTF">2025-02-14T14:08:25Z</dcterms:created>
  <dcterms:modified xsi:type="dcterms:W3CDTF">2025-02-14T14:09:46Z</dcterms:modified>
</cp:coreProperties>
</file>