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notesMasterIdLst>
    <p:notesMasterId r:id="rId32"/>
  </p:notesMasterIdLst>
  <p:sldIdLst>
    <p:sldId id="264" r:id="rId6"/>
    <p:sldId id="269" r:id="rId7"/>
    <p:sldId id="288" r:id="rId8"/>
    <p:sldId id="261" r:id="rId9"/>
    <p:sldId id="260" r:id="rId10"/>
    <p:sldId id="262" r:id="rId11"/>
    <p:sldId id="296" r:id="rId12"/>
    <p:sldId id="298" r:id="rId13"/>
    <p:sldId id="305" r:id="rId14"/>
    <p:sldId id="304" r:id="rId15"/>
    <p:sldId id="295" r:id="rId16"/>
    <p:sldId id="266" r:id="rId17"/>
    <p:sldId id="297" r:id="rId18"/>
    <p:sldId id="294" r:id="rId19"/>
    <p:sldId id="302" r:id="rId20"/>
    <p:sldId id="301" r:id="rId21"/>
    <p:sldId id="303" r:id="rId22"/>
    <p:sldId id="300" r:id="rId23"/>
    <p:sldId id="299" r:id="rId24"/>
    <p:sldId id="309" r:id="rId25"/>
    <p:sldId id="270" r:id="rId26"/>
    <p:sldId id="306" r:id="rId27"/>
    <p:sldId id="277" r:id="rId28"/>
    <p:sldId id="310" r:id="rId29"/>
    <p:sldId id="271" r:id="rId30"/>
    <p:sldId id="31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1"/>
            <p14:sldId id="260"/>
          </p14:sldIdLst>
        </p14:section>
        <p14:section name="Instruct" id="{A989B0C6-FEE7-46F6-A651-D7ED39E502F9}">
          <p14:sldIdLst>
            <p14:sldId id="262"/>
            <p14:sldId id="296"/>
            <p14:sldId id="298"/>
            <p14:sldId id="305"/>
            <p14:sldId id="304"/>
            <p14:sldId id="295"/>
            <p14:sldId id="266"/>
            <p14:sldId id="297"/>
            <p14:sldId id="294"/>
            <p14:sldId id="302"/>
            <p14:sldId id="301"/>
            <p14:sldId id="303"/>
            <p14:sldId id="300"/>
            <p14:sldId id="299"/>
            <p14:sldId id="309"/>
            <p14:sldId id="270"/>
            <p14:sldId id="306"/>
            <p14:sldId id="277"/>
            <p14:sldId id="310"/>
            <p14:sldId id="271"/>
            <p14:sldId id="312"/>
          </p14:sldIdLst>
        </p14:section>
        <p14:section name="Practise" id="{9B25ADF9-EA90-401E-998A-AD43D533C9ED}">
          <p14:sldIdLst/>
        </p14:section>
        <p14:section name="Secure" id="{3C25313C-2642-42FF-8276-F00EC6DF9D8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>
        <p:scale>
          <a:sx n="60" d="100"/>
          <a:sy n="60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35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37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 dirty="0">
                <a:solidFill>
                  <a:schemeClr val="bg1"/>
                </a:solidFill>
              </a:rPr>
              <a:t>Recent Learning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 dirty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2060"/>
                </a:solidFill>
              </a:rPr>
              <a:t>Retrieve from memory</a:t>
            </a:r>
            <a:r>
              <a:rPr lang="en-GB" sz="2400" i="1" baseline="0" dirty="0">
                <a:solidFill>
                  <a:srgbClr val="002060"/>
                </a:solidFill>
              </a:rPr>
              <a:t> without </a:t>
            </a:r>
            <a:r>
              <a:rPr lang="en-GB" sz="2400" i="1" dirty="0">
                <a:solidFill>
                  <a:srgbClr val="002060"/>
                </a:solidFill>
              </a:rPr>
              <a:t>prompts or discussion.</a:t>
            </a:r>
            <a:r>
              <a:rPr lang="en-GB" sz="2400" i="1" baseline="0" dirty="0">
                <a:solidFill>
                  <a:srgbClr val="002060"/>
                </a:solidFill>
              </a:rPr>
              <a:t> Y</a:t>
            </a:r>
            <a:r>
              <a:rPr lang="en-GB" sz="2400" i="1" dirty="0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 dirty="0">
                <a:solidFill>
                  <a:srgbClr val="002060"/>
                </a:solidFill>
              </a:rPr>
              <a:t> each.</a:t>
            </a:r>
            <a:endParaRPr lang="en-GB" sz="2400" i="1" dirty="0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93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17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 dirty="0">
                <a:solidFill>
                  <a:schemeClr val="bg1"/>
                </a:solidFill>
              </a:rPr>
              <a:t>Current Learning from KO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 dirty="0">
                <a:solidFill>
                  <a:schemeClr val="bg1"/>
                </a:solidFill>
              </a:rPr>
              <a:t>Recent Learning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 dirty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2060"/>
                </a:solidFill>
              </a:rPr>
              <a:t>Retrieve from memory</a:t>
            </a:r>
            <a:r>
              <a:rPr lang="en-GB" sz="2400" i="1" baseline="0" dirty="0">
                <a:solidFill>
                  <a:srgbClr val="002060"/>
                </a:solidFill>
              </a:rPr>
              <a:t> without </a:t>
            </a:r>
            <a:r>
              <a:rPr lang="en-GB" sz="2400" i="1" dirty="0">
                <a:solidFill>
                  <a:srgbClr val="002060"/>
                </a:solidFill>
              </a:rPr>
              <a:t>prompts or discussion.</a:t>
            </a:r>
            <a:r>
              <a:rPr lang="en-GB" sz="2400" i="1" baseline="0" dirty="0">
                <a:solidFill>
                  <a:srgbClr val="002060"/>
                </a:solidFill>
              </a:rPr>
              <a:t> Y</a:t>
            </a:r>
            <a:r>
              <a:rPr lang="en-GB" sz="2400" i="1" dirty="0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 dirty="0">
                <a:solidFill>
                  <a:srgbClr val="002060"/>
                </a:solidFill>
              </a:rPr>
              <a:t> each.</a:t>
            </a:r>
            <a:endParaRPr lang="en-GB" sz="2400" i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 dirty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 dirty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 dirty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 dirty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RETRIEVE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PRACTISE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SECURE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14/02/2025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hdphoto" Target="../media/hdphoto10.wdp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microsoft.com/office/2007/relationships/hdphoto" Target="../media/hdphoto12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9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6.png"/><Relationship Id="rId7" Type="http://schemas.openxmlformats.org/officeDocument/2006/relationships/image" Target="../media/image98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1.png"/><Relationship Id="rId5" Type="http://schemas.openxmlformats.org/officeDocument/2006/relationships/image" Target="../media/image94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 dirty="0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F6CB7D-C190-5E1C-C3C1-02CAFCA8A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B1CF19C-34E3-CE93-B51E-76F7B5D9115F}"/>
              </a:ext>
            </a:extLst>
          </p:cNvPr>
          <p:cNvSpPr txBox="1">
            <a:spLocks/>
          </p:cNvSpPr>
          <p:nvPr/>
        </p:nvSpPr>
        <p:spPr>
          <a:xfrm>
            <a:off x="1704528" y="1679944"/>
            <a:ext cx="9119416" cy="4572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Group D had 4 baguettes between 3 people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This is the only group with more baguettes than people.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What division calculation is this?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What fraction is this?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How else could we represent this fraction?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62B454-AEE5-B062-D71C-37FA93F79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704" y="76768"/>
            <a:ext cx="4416591" cy="32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9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FB5568-4334-CDA9-2DF3-D808260ED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0;p69">
            <a:extLst>
              <a:ext uri="{FF2B5EF4-FFF2-40B4-BE49-F238E27FC236}">
                <a16:creationId xmlns:a16="http://schemas.microsoft.com/office/drawing/2014/main" id="{9843464C-0639-B7BF-A8F3-DE0D32512496}"/>
              </a:ext>
            </a:extLst>
          </p:cNvPr>
          <p:cNvSpPr txBox="1">
            <a:spLocks/>
          </p:cNvSpPr>
          <p:nvPr/>
        </p:nvSpPr>
        <p:spPr>
          <a:xfrm>
            <a:off x="487816" y="523560"/>
            <a:ext cx="11216368" cy="75439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dirty="0"/>
              <a:t>An improper fraction is a fraction where the numerator is greater than or equal to the denominator.</a:t>
            </a:r>
          </a:p>
        </p:txBody>
      </p:sp>
      <p:sp>
        <p:nvSpPr>
          <p:cNvPr id="3" name="Google Shape;788;p69">
            <a:extLst>
              <a:ext uri="{FF2B5EF4-FFF2-40B4-BE49-F238E27FC236}">
                <a16:creationId xmlns:a16="http://schemas.microsoft.com/office/drawing/2014/main" id="{6A7D6907-89CD-2706-C856-9F9F2545A850}"/>
              </a:ext>
            </a:extLst>
          </p:cNvPr>
          <p:cNvSpPr/>
          <p:nvPr/>
        </p:nvSpPr>
        <p:spPr>
          <a:xfrm>
            <a:off x="4692084" y="2151158"/>
            <a:ext cx="1829391" cy="170275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" name="Google Shape;791;p69" descr="&lt;math xmlns=&quot;http://www.w3.org/1998/Math/MathML&quot; display=&quot;block&quot; data-is-equatio=&quot;1&quot; data-latex=&quot;\frac{7}{5}&quot;&gt;&lt;mfrac&gt;&lt;mn&gt;7&lt;/mn&gt;&lt;mn&gt;5&lt;/mn&gt;&lt;/mfrac&gt;&lt;/math&gt;" title="seven fifths">
            <a:extLst>
              <a:ext uri="{FF2B5EF4-FFF2-40B4-BE49-F238E27FC236}">
                <a16:creationId xmlns:a16="http://schemas.microsoft.com/office/drawing/2014/main" id="{FFE1A809-CEF8-EC75-6A35-42C46FF77A9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35862" y="2769683"/>
            <a:ext cx="228960" cy="7359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92;p69">
            <a:extLst>
              <a:ext uri="{FF2B5EF4-FFF2-40B4-BE49-F238E27FC236}">
                <a16:creationId xmlns:a16="http://schemas.microsoft.com/office/drawing/2014/main" id="{4B29853C-D6DA-52F7-45C0-226D53DB8ED6}"/>
              </a:ext>
            </a:extLst>
          </p:cNvPr>
          <p:cNvSpPr txBox="1">
            <a:spLocks/>
          </p:cNvSpPr>
          <p:nvPr/>
        </p:nvSpPr>
        <p:spPr>
          <a:xfrm>
            <a:off x="1995811" y="2256483"/>
            <a:ext cx="1573842" cy="40880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dirty="0"/>
              <a:t>Example</a:t>
            </a:r>
          </a:p>
        </p:txBody>
      </p:sp>
      <p:sp>
        <p:nvSpPr>
          <p:cNvPr id="6" name="Google Shape;793;p69">
            <a:extLst>
              <a:ext uri="{FF2B5EF4-FFF2-40B4-BE49-F238E27FC236}">
                <a16:creationId xmlns:a16="http://schemas.microsoft.com/office/drawing/2014/main" id="{9AD5BBDB-53D7-B5C8-7A4F-4FE293B71558}"/>
              </a:ext>
            </a:extLst>
          </p:cNvPr>
          <p:cNvSpPr txBox="1">
            <a:spLocks/>
          </p:cNvSpPr>
          <p:nvPr/>
        </p:nvSpPr>
        <p:spPr>
          <a:xfrm>
            <a:off x="4920335" y="2256483"/>
            <a:ext cx="1601141" cy="513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dirty="0"/>
              <a:t>Example</a:t>
            </a:r>
          </a:p>
        </p:txBody>
      </p:sp>
      <p:sp>
        <p:nvSpPr>
          <p:cNvPr id="7" name="Google Shape;794;p69">
            <a:extLst>
              <a:ext uri="{FF2B5EF4-FFF2-40B4-BE49-F238E27FC236}">
                <a16:creationId xmlns:a16="http://schemas.microsoft.com/office/drawing/2014/main" id="{F74D80AF-B627-0417-AC00-8A28A24092A5}"/>
              </a:ext>
            </a:extLst>
          </p:cNvPr>
          <p:cNvSpPr txBox="1">
            <a:spLocks/>
          </p:cNvSpPr>
          <p:nvPr/>
        </p:nvSpPr>
        <p:spPr>
          <a:xfrm>
            <a:off x="7629977" y="2173976"/>
            <a:ext cx="2339400" cy="75439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dirty="0"/>
              <a:t>Non example</a:t>
            </a:r>
          </a:p>
        </p:txBody>
      </p:sp>
      <p:pic>
        <p:nvPicPr>
          <p:cNvPr id="8" name="Google Shape;795;p69" descr="&lt;math xmlns=&quot;http://www.w3.org/1998/Math/MathML&quot; display=&quot;block&quot; data-is-equatio=&quot;1&quot; data-latex=&quot;\frac{3}{4}&quot;&gt;&lt;mfrac&gt;&lt;mn&gt;3&lt;/mn&gt;&lt;mn&gt;4&lt;/mn&gt;&lt;/mfrac&gt;&lt;/math&gt;" title="three fourths">
            <a:extLst>
              <a:ext uri="{FF2B5EF4-FFF2-40B4-BE49-F238E27FC236}">
                <a16:creationId xmlns:a16="http://schemas.microsoft.com/office/drawing/2014/main" id="{48F56BC0-D86F-07CF-F421-6FD5788DBC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2735" y="2623283"/>
            <a:ext cx="276942" cy="882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96;p69">
            <a:extLst>
              <a:ext uri="{FF2B5EF4-FFF2-40B4-BE49-F238E27FC236}">
                <a16:creationId xmlns:a16="http://schemas.microsoft.com/office/drawing/2014/main" id="{EAB2BA32-6FCC-0D21-7B08-CDB0E16E25AB}"/>
              </a:ext>
            </a:extLst>
          </p:cNvPr>
          <p:cNvSpPr txBox="1"/>
          <p:nvPr/>
        </p:nvSpPr>
        <p:spPr>
          <a:xfrm>
            <a:off x="1939950" y="4126504"/>
            <a:ext cx="8603192" cy="143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8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We also know when the numerator is equal to the denominator this is 1.</a:t>
            </a:r>
            <a:endParaRPr sz="2800" dirty="0"/>
          </a:p>
        </p:txBody>
      </p:sp>
      <p:pic>
        <p:nvPicPr>
          <p:cNvPr id="10" name="Google Shape;797;p69" descr="&lt;math xmlns=&quot;http://www.w3.org/1998/Math/MathML&quot; display=&quot;block&quot; data-is-equatio=&quot;1&quot; data-latex=&quot;\frac{5}{5}&quot;&gt;&lt;mfrac&gt;&lt;mn&gt;5&lt;/mn&gt;&lt;mn&gt;5&lt;/mn&gt;&lt;/mfrac&gt;&lt;/math&gt;" title="five fifths">
            <a:extLst>
              <a:ext uri="{FF2B5EF4-FFF2-40B4-BE49-F238E27FC236}">
                <a16:creationId xmlns:a16="http://schemas.microsoft.com/office/drawing/2014/main" id="{EB700463-C73A-658D-B008-0E57B4D205B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0934" y="2665287"/>
            <a:ext cx="276950" cy="913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47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0" y="134513"/>
            <a:ext cx="10579100" cy="49079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7865" rIns="0" bIns="0" rtlCol="0">
            <a:spAutoFit/>
          </a:bodyPr>
          <a:lstStyle/>
          <a:p>
            <a:pPr marL="11527" marR="4611">
              <a:lnSpc>
                <a:spcPct val="95900"/>
              </a:lnSpc>
              <a:spcBef>
                <a:spcPts val="141"/>
              </a:spcBef>
            </a:pPr>
            <a:r>
              <a:rPr lang="en-GB" sz="2800" b="1" dirty="0">
                <a:latin typeface="Century Gothic" panose="020B0502020202020204" pitchFamily="34" charset="0"/>
                <a:cs typeface="Arial"/>
              </a:rPr>
              <a:t>	</a:t>
            </a:r>
            <a:r>
              <a:rPr lang="en-GB" sz="3200" dirty="0">
                <a:latin typeface="Century Gothic" panose="020B0502020202020204" pitchFamily="34" charset="0"/>
                <a:cs typeface="Arial"/>
              </a:rPr>
              <a:t>Key vocabulary:</a:t>
            </a:r>
            <a:endParaRPr lang="en-GB" sz="3600" dirty="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85921" y="0"/>
            <a:ext cx="717798" cy="6381750"/>
          </a:xfrm>
          <a:prstGeom prst="rect">
            <a:avLst/>
          </a:prstGeom>
        </p:spPr>
      </p:pic>
      <p:pic>
        <p:nvPicPr>
          <p:cNvPr id="8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13" y="-15339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C85AA4-9189-4B22-04DA-AB48BD30AB27}"/>
              </a:ext>
            </a:extLst>
          </p:cNvPr>
          <p:cNvGrpSpPr/>
          <p:nvPr/>
        </p:nvGrpSpPr>
        <p:grpSpPr>
          <a:xfrm>
            <a:off x="304801" y="834217"/>
            <a:ext cx="10960100" cy="6213855"/>
            <a:chOff x="897203" y="755999"/>
            <a:chExt cx="8897592" cy="6463508"/>
          </a:xfrm>
        </p:grpSpPr>
        <p:grpSp>
          <p:nvGrpSpPr>
            <p:cNvPr id="12" name="Group 2"/>
            <p:cNvGrpSpPr/>
            <p:nvPr/>
          </p:nvGrpSpPr>
          <p:grpSpPr>
            <a:xfrm>
              <a:off x="897204" y="1015814"/>
              <a:ext cx="4098583" cy="2148654"/>
              <a:chOff x="0" y="0"/>
              <a:chExt cx="2489362" cy="1305031"/>
            </a:xfrm>
          </p:grpSpPr>
          <p:sp>
            <p:nvSpPr>
              <p:cNvPr id="37" name="Freeform 3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3" name="Group 4"/>
            <p:cNvGrpSpPr/>
            <p:nvPr/>
          </p:nvGrpSpPr>
          <p:grpSpPr>
            <a:xfrm>
              <a:off x="897204" y="4124961"/>
              <a:ext cx="4098583" cy="2148654"/>
              <a:chOff x="0" y="0"/>
              <a:chExt cx="2489362" cy="1305031"/>
            </a:xfrm>
          </p:grpSpPr>
          <p:sp>
            <p:nvSpPr>
              <p:cNvPr id="36" name="Freeform 5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5696212" y="1015814"/>
              <a:ext cx="4098583" cy="2148654"/>
              <a:chOff x="0" y="0"/>
              <a:chExt cx="2489362" cy="1305031"/>
            </a:xfrm>
          </p:grpSpPr>
          <p:sp>
            <p:nvSpPr>
              <p:cNvPr id="35" name="Freeform 7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5" name="Group 8"/>
            <p:cNvGrpSpPr/>
            <p:nvPr/>
          </p:nvGrpSpPr>
          <p:grpSpPr>
            <a:xfrm>
              <a:off x="5696212" y="4124961"/>
              <a:ext cx="4098583" cy="2148654"/>
              <a:chOff x="0" y="0"/>
              <a:chExt cx="2489362" cy="1305031"/>
            </a:xfrm>
          </p:grpSpPr>
          <p:sp>
            <p:nvSpPr>
              <p:cNvPr id="34" name="Freeform 9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6" name="Group 10"/>
            <p:cNvGrpSpPr/>
            <p:nvPr/>
          </p:nvGrpSpPr>
          <p:grpSpPr>
            <a:xfrm rot="5400000">
              <a:off x="2100136" y="-446933"/>
              <a:ext cx="519627" cy="2925494"/>
              <a:chOff x="3" y="-2029241"/>
              <a:chExt cx="3130550" cy="17624954"/>
            </a:xfrm>
          </p:grpSpPr>
          <p:sp>
            <p:nvSpPr>
              <p:cNvPr id="33" name="Freeform 11"/>
              <p:cNvSpPr/>
              <p:nvPr/>
            </p:nvSpPr>
            <p:spPr>
              <a:xfrm>
                <a:off x="3" y="-2029241"/>
                <a:ext cx="3130550" cy="17624954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294A8"/>
              </a:solidFill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7" name="Group 12"/>
            <p:cNvGrpSpPr/>
            <p:nvPr/>
          </p:nvGrpSpPr>
          <p:grpSpPr>
            <a:xfrm rot="-5400000">
              <a:off x="8072934" y="-446235"/>
              <a:ext cx="519627" cy="2924095"/>
              <a:chOff x="6" y="-2020822"/>
              <a:chExt cx="3130550" cy="17616525"/>
            </a:xfrm>
          </p:grpSpPr>
          <p:sp>
            <p:nvSpPr>
              <p:cNvPr id="32" name="Freeform 13"/>
              <p:cNvSpPr/>
              <p:nvPr/>
            </p:nvSpPr>
            <p:spPr>
              <a:xfrm>
                <a:off x="6" y="-2020822"/>
                <a:ext cx="3130550" cy="17616525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06556"/>
              </a:solidFill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8" name="Group 14"/>
            <p:cNvGrpSpPr/>
            <p:nvPr/>
          </p:nvGrpSpPr>
          <p:grpSpPr>
            <a:xfrm rot="5400000">
              <a:off x="2100137" y="2662214"/>
              <a:ext cx="519627" cy="2925495"/>
              <a:chOff x="0" y="-1865285"/>
              <a:chExt cx="3130550" cy="17624961"/>
            </a:xfrm>
          </p:grpSpPr>
          <p:sp>
            <p:nvSpPr>
              <p:cNvPr id="31" name="Freeform 15"/>
              <p:cNvSpPr/>
              <p:nvPr/>
            </p:nvSpPr>
            <p:spPr>
              <a:xfrm>
                <a:off x="0" y="-1865285"/>
                <a:ext cx="3130550" cy="1762496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6344F0"/>
              </a:solidFill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9" name="Group 16"/>
            <p:cNvGrpSpPr/>
            <p:nvPr/>
          </p:nvGrpSpPr>
          <p:grpSpPr>
            <a:xfrm rot="-5400000">
              <a:off x="8072934" y="2662913"/>
              <a:ext cx="519627" cy="2924095"/>
              <a:chOff x="6" y="-1856857"/>
              <a:chExt cx="3130550" cy="17616527"/>
            </a:xfrm>
          </p:grpSpPr>
          <p:sp>
            <p:nvSpPr>
              <p:cNvPr id="30" name="Freeform 17"/>
              <p:cNvSpPr/>
              <p:nvPr/>
            </p:nvSpPr>
            <p:spPr>
              <a:xfrm>
                <a:off x="6" y="-1856857"/>
                <a:ext cx="3130550" cy="1761652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CA5CA7"/>
              </a:solidFill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20" name="AutoShape 18"/>
            <p:cNvSpPr/>
            <p:nvPr/>
          </p:nvSpPr>
          <p:spPr>
            <a:xfrm>
              <a:off x="5146807" y="202783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" name="AutoShape 19"/>
            <p:cNvSpPr/>
            <p:nvPr/>
          </p:nvSpPr>
          <p:spPr>
            <a:xfrm rot="-10800000">
              <a:off x="5146807" y="5331192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" name="AutoShape 20"/>
            <p:cNvSpPr/>
            <p:nvPr/>
          </p:nvSpPr>
          <p:spPr>
            <a:xfrm rot="5400000">
              <a:off x="7546311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AutoShape 21"/>
            <p:cNvSpPr/>
            <p:nvPr/>
          </p:nvSpPr>
          <p:spPr>
            <a:xfrm rot="-5400000">
              <a:off x="2753872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94945" y="824948"/>
              <a:ext cx="2342682" cy="3815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Decode</a:t>
              </a:r>
              <a:r>
                <a:rPr lang="en-US" sz="1942" dirty="0">
                  <a:solidFill>
                    <a:srgbClr val="FFFFFF"/>
                  </a:solidFill>
                  <a:latin typeface="Josefin Sans" pitchFamily="2" charset="0"/>
                </a:rPr>
                <a:t> the word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5789" y="843165"/>
              <a:ext cx="2466895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Definition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3746" y="3952311"/>
              <a:ext cx="2925497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Examples 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06490" y="3936023"/>
              <a:ext cx="2925493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Non-examples 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8" name="TextBox 30"/>
            <p:cNvSpPr txBox="1"/>
            <p:nvPr/>
          </p:nvSpPr>
          <p:spPr>
            <a:xfrm>
              <a:off x="943168" y="4484259"/>
              <a:ext cx="4052618" cy="305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/>
              <a:endParaRPr lang="en-US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29" name="TextBox 31"/>
            <p:cNvSpPr txBox="1"/>
            <p:nvPr/>
          </p:nvSpPr>
          <p:spPr>
            <a:xfrm>
              <a:off x="943168" y="6626040"/>
              <a:ext cx="6504399" cy="59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829909">
                <a:lnSpc>
                  <a:spcPts val="4193"/>
                </a:lnSpc>
              </a:pPr>
              <a:endParaRPr lang="en-US" sz="2995" dirty="0">
                <a:solidFill>
                  <a:srgbClr val="000000"/>
                </a:solidFill>
                <a:latin typeface="Josefin Sans" pitchFamily="2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415587" y="2610430"/>
            <a:ext cx="3024337" cy="1659751"/>
          </a:xfrm>
          <a:prstGeom prst="roundRect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88" tIns="41494" rIns="82988" bIns="414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9909"/>
            <a:r>
              <a:rPr lang="en-GB" sz="3630" dirty="0">
                <a:solidFill>
                  <a:prstClr val="black"/>
                </a:solidFill>
              </a:rPr>
              <a:t>Improper Fraction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41234" y="1391917"/>
            <a:ext cx="369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Söhne"/>
              </a:rPr>
              <a:t>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3" b="95904" l="2661" r="94013">
                        <a14:foregroundMark x1="21951" y1="18554" x2="26829" y2="16867"/>
                        <a14:foregroundMark x1="26829" y1="16867" x2="26829" y2="16867"/>
                        <a14:foregroundMark x1="15965" y1="29880" x2="15965" y2="35663"/>
                        <a14:foregroundMark x1="74945" y1="52048" x2="78714" y2="53012"/>
                        <a14:foregroundMark x1="69401" y1="61687" x2="72284" y2="64096"/>
                        <a14:foregroundMark x1="56098" y1="75422" x2="58315" y2="77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03" y="800941"/>
            <a:ext cx="613944" cy="564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4" b="96697" l="2806" r="938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752" y="3840042"/>
            <a:ext cx="501596" cy="4261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28" b="92908" l="7767" r="91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8445" y="819871"/>
            <a:ext cx="577540" cy="5270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03" b="94932" l="2141" r="98471">
                        <a14:foregroundMark x1="16514" y1="13514" x2="13761" y2="17230"/>
                        <a14:foregroundMark x1="46177" y1="52365" x2="46789" y2="52703"/>
                        <a14:foregroundMark x1="51070" y1="52703" x2="51682" y2="52703"/>
                        <a14:foregroundMark x1="60245" y1="48649" x2="61162" y2="48649"/>
                        <a14:foregroundMark x1="66667" y1="46959" x2="66667" y2="46959"/>
                        <a14:backgroundMark x1="44648" y1="54054" x2="45566" y2="54054"/>
                        <a14:backgroundMark x1="50765" y1="54730" x2="51070" y2="540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724" y="3840042"/>
            <a:ext cx="533351" cy="4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263D9F-005A-A92A-98B1-CAC7BE47B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803;p70">
            <a:extLst>
              <a:ext uri="{FF2B5EF4-FFF2-40B4-BE49-F238E27FC236}">
                <a16:creationId xmlns:a16="http://schemas.microsoft.com/office/drawing/2014/main" id="{47998781-584C-B913-487A-A44060EF8E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1906667"/>
              </p:ext>
            </p:extLst>
          </p:nvPr>
        </p:nvGraphicFramePr>
        <p:xfrm>
          <a:off x="2183423" y="1449294"/>
          <a:ext cx="7239000" cy="457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45AD9">
                        <a:alpha val="607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45AD9">
                        <a:alpha val="607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45AD9">
                        <a:alpha val="607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45AD9">
                        <a:alpha val="607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Google Shape;804;p70">
            <a:extLst>
              <a:ext uri="{FF2B5EF4-FFF2-40B4-BE49-F238E27FC236}">
                <a16:creationId xmlns:a16="http://schemas.microsoft.com/office/drawing/2014/main" id="{9DBB8C38-FEBE-509C-52AA-D1E1D11B904C}"/>
              </a:ext>
            </a:extLst>
          </p:cNvPr>
          <p:cNvSpPr txBox="1"/>
          <p:nvPr/>
        </p:nvSpPr>
        <p:spPr>
          <a:xfrm>
            <a:off x="2235323" y="165960"/>
            <a:ext cx="7135200" cy="134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8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Can you explain the improper fraction represented here if each bar is worth 1 whole?</a:t>
            </a:r>
            <a:endParaRPr sz="2800" dirty="0"/>
          </a:p>
        </p:txBody>
      </p:sp>
      <p:graphicFrame>
        <p:nvGraphicFramePr>
          <p:cNvPr id="4" name="Google Shape;805;p70">
            <a:extLst>
              <a:ext uri="{FF2B5EF4-FFF2-40B4-BE49-F238E27FC236}">
                <a16:creationId xmlns:a16="http://schemas.microsoft.com/office/drawing/2014/main" id="{E33C2340-F052-B601-089E-95DEE5ABAF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2451266"/>
              </p:ext>
            </p:extLst>
          </p:nvPr>
        </p:nvGraphicFramePr>
        <p:xfrm>
          <a:off x="2183423" y="2074569"/>
          <a:ext cx="7239000" cy="457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45AD9">
                        <a:alpha val="607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45AD9">
                        <a:alpha val="607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45AD9">
                        <a:alpha val="607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45AD9">
                        <a:alpha val="607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Google Shape;806;p70">
            <a:extLst>
              <a:ext uri="{FF2B5EF4-FFF2-40B4-BE49-F238E27FC236}">
                <a16:creationId xmlns:a16="http://schemas.microsoft.com/office/drawing/2014/main" id="{E5390990-9969-EE68-6252-8B62880CDE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602485"/>
              </p:ext>
            </p:extLst>
          </p:nvPr>
        </p:nvGraphicFramePr>
        <p:xfrm>
          <a:off x="2183423" y="2777169"/>
          <a:ext cx="7239000" cy="457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45AD9">
                        <a:alpha val="607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45AD9">
                        <a:alpha val="607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45AD9">
                        <a:alpha val="607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45AD9">
                        <a:alpha val="607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Google Shape;807;p70" descr="&lt;math xmlns=&quot;http://www.w3.org/1998/Math/MathML&quot; display=&quot;block&quot; data-is-equatio=&quot;1&quot; data-latex=&quot;\frac{12}{4}&quot;&gt;&lt;mfrac&gt;&lt;mn&gt;12&lt;/mn&gt;&lt;mn&gt;4&lt;/mn&gt;&lt;/mfrac&gt;&lt;/math&gt;" title="twelve fourths">
            <a:extLst>
              <a:ext uri="{FF2B5EF4-FFF2-40B4-BE49-F238E27FC236}">
                <a16:creationId xmlns:a16="http://schemas.microsoft.com/office/drawing/2014/main" id="{A3998855-38EE-DA69-E089-0329D10037E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83423" y="3479769"/>
            <a:ext cx="340338" cy="6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08;p70">
            <a:extLst>
              <a:ext uri="{FF2B5EF4-FFF2-40B4-BE49-F238E27FC236}">
                <a16:creationId xmlns:a16="http://schemas.microsoft.com/office/drawing/2014/main" id="{F9816643-2BC2-60E0-5FED-BF8839340061}"/>
              </a:ext>
            </a:extLst>
          </p:cNvPr>
          <p:cNvSpPr txBox="1"/>
          <p:nvPr/>
        </p:nvSpPr>
        <p:spPr>
          <a:xfrm>
            <a:off x="2857973" y="3387819"/>
            <a:ext cx="7113300" cy="87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8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because a whole is represented as 4 equal parts </a:t>
            </a:r>
            <a:endParaRPr sz="2800" dirty="0"/>
          </a:p>
        </p:txBody>
      </p:sp>
      <p:sp>
        <p:nvSpPr>
          <p:cNvPr id="8" name="Google Shape;809;p70">
            <a:extLst>
              <a:ext uri="{FF2B5EF4-FFF2-40B4-BE49-F238E27FC236}">
                <a16:creationId xmlns:a16="http://schemas.microsoft.com/office/drawing/2014/main" id="{8899F27E-EEC5-D341-9BED-93EC2BFBD45B}"/>
              </a:ext>
            </a:extLst>
          </p:cNvPr>
          <p:cNvSpPr txBox="1"/>
          <p:nvPr/>
        </p:nvSpPr>
        <p:spPr>
          <a:xfrm>
            <a:off x="2353592" y="4506278"/>
            <a:ext cx="7113300" cy="87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8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We have 3 whole bars, so it is </a:t>
            </a:r>
            <a:endParaRPr sz="2800" dirty="0"/>
          </a:p>
        </p:txBody>
      </p:sp>
      <p:pic>
        <p:nvPicPr>
          <p:cNvPr id="9" name="Google Shape;810;p70" descr="&lt;math xmlns=&quot;http://www.w3.org/1998/Math/MathML&quot; display=&quot;block&quot; data-is-equatio=&quot;1&quot; data-latex=&quot;3\times\frac{4}{4}=\frac{12}{4}=3&quot;&gt;&lt;mn&gt;3&lt;/mn&gt;&lt;mo&gt;×&lt;/mo&gt;&lt;mfrac&gt;&lt;mn&gt;4&lt;/mn&gt;&lt;mn&gt;4&lt;/mn&gt;&lt;/mfrac&gt;&lt;mo&gt;=&lt;/mo&gt;&lt;mfrac&gt;&lt;mn&gt;12&lt;/mn&gt;&lt;mn&gt;4&lt;/mn&gt;&lt;/mfrac&gt;&lt;mo&gt;=&lt;/mo&gt;&lt;mn&gt;3&lt;/mn&gt;&lt;/math&gt;" title="3 times four fourths equals twelve fourths equals 3">
            <a:extLst>
              <a:ext uri="{FF2B5EF4-FFF2-40B4-BE49-F238E27FC236}">
                <a16:creationId xmlns:a16="http://schemas.microsoft.com/office/drawing/2014/main" id="{C3218688-87DB-7622-904B-01576BD3AD9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5842" y="4506278"/>
            <a:ext cx="2461050" cy="759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59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97B39-03CB-FAAA-BA55-BC39B298F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5"/>
          <a:stretch/>
        </p:blipFill>
        <p:spPr>
          <a:xfrm>
            <a:off x="9497754" y="2852848"/>
            <a:ext cx="2590252" cy="3455767"/>
          </a:xfrm>
          <a:prstGeom prst="rect">
            <a:avLst/>
          </a:prstGeom>
        </p:spPr>
      </p:pic>
      <p:sp>
        <p:nvSpPr>
          <p:cNvPr id="4" name="Google Shape;866;p73">
            <a:extLst>
              <a:ext uri="{FF2B5EF4-FFF2-40B4-BE49-F238E27FC236}">
                <a16:creationId xmlns:a16="http://schemas.microsoft.com/office/drawing/2014/main" id="{C3538DF5-56FB-7352-64C9-36FF11196332}"/>
              </a:ext>
            </a:extLst>
          </p:cNvPr>
          <p:cNvSpPr txBox="1">
            <a:spLocks/>
          </p:cNvSpPr>
          <p:nvPr/>
        </p:nvSpPr>
        <p:spPr>
          <a:xfrm>
            <a:off x="335017" y="1497431"/>
            <a:ext cx="82377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68300">
              <a:spcBef>
                <a:spcPts val="0"/>
              </a:spcBef>
              <a:buSzPts val="2200"/>
              <a:buFont typeface="Arial" panose="020B0604020202020204" pitchFamily="34" charset="0"/>
              <a:buAutoNum type="arabicParenR"/>
            </a:pPr>
            <a:r>
              <a:rPr lang="en-GB" dirty="0"/>
              <a:t>Match the improper fraction with the correct integer.</a:t>
            </a:r>
          </a:p>
        </p:txBody>
      </p:sp>
      <p:pic>
        <p:nvPicPr>
          <p:cNvPr id="5" name="Google Shape;868;p73" descr="&lt;math xmlns=&quot;http://www.w3.org/1998/Math/MathML&quot; display=&quot;block&quot; data-is-equatio=&quot;1&quot; data-latex=&quot;\frac{12}{2}\ \ \ \ \frac{15}{3}\ \ \ \ \frac{50}{5}\ \ \ \ \frac{9}{9}\ \ \ \ \frac{110}{10}\ \ \ \ \frac{24}{12}\ \ \ \ \frac{300}{15}&quot;&gt;&lt;mfrac&gt;&lt;mn&gt;12&lt;/mn&gt;&lt;mn&gt;2&lt;/mn&gt;&lt;/mfrac&gt;&lt;mtext&gt;&lt;/mtext&gt;&lt;mtext&gt;&lt;/mtext&gt;&lt;mtext&gt;&lt;/mtext&gt;&lt;mtext&gt;&lt;/mtext&gt;&lt;mfrac&gt;&lt;mn&gt;15&lt;/mn&gt;&lt;mn&gt;3&lt;/mn&gt;&lt;/mfrac&gt;&lt;mtext&gt;&lt;/mtext&gt;&lt;mtext&gt;&lt;/mtext&gt;&lt;mtext&gt;&lt;/mtext&gt;&lt;mtext&gt;&lt;/mtext&gt;&lt;mfrac&gt;&lt;mn&gt;50&lt;/mn&gt;&lt;mn&gt;5&lt;/mn&gt;&lt;/mfrac&gt;&lt;mtext&gt;&lt;/mtext&gt;&lt;mtext&gt;&lt;/mtext&gt;&lt;mtext&gt;&lt;/mtext&gt;&lt;mtext&gt;&lt;/mtext&gt;&lt;mfrac&gt;&lt;mn&gt;9&lt;/mn&gt;&lt;mn&gt;9&lt;/mn&gt;&lt;/mfrac&gt;&lt;mtext&gt;&lt;/mtext&gt;&lt;mtext&gt;&lt;/mtext&gt;&lt;mtext&gt;&lt;/mtext&gt;&lt;mtext&gt;&lt;/mtext&gt;&lt;mfrac&gt;&lt;mn&gt;110&lt;/mn&gt;&lt;mn&gt;10&lt;/mn&gt;&lt;/mfrac&gt;&lt;mtext&gt;&lt;/mtext&gt;&lt;mtext&gt;&lt;/mtext&gt;&lt;mtext&gt;&lt;/mtext&gt;&lt;mtext&gt;&lt;/mtext&gt;&lt;mfrac&gt;&lt;mn&gt;24&lt;/mn&gt;&lt;mn&gt;12&lt;/mn&gt;&lt;/mfrac&gt;&lt;mtext&gt;&lt;/mtext&gt;&lt;mtext&gt;&lt;/mtext&gt;&lt;mtext&gt;&lt;/mtext&gt;&lt;mtext&gt;&lt;/mtext&gt;&lt;mfrac&gt;&lt;mn&gt;300&lt;/mn&gt;&lt;mn&gt;15&lt;/mn&gt;&lt;/mfrac&gt;&lt;/math&gt;" title="twelve halves fifteen thirds 50 over 5 nine ninths 110 over 10 24 over 12 300 over 15">
            <a:extLst>
              <a:ext uri="{FF2B5EF4-FFF2-40B4-BE49-F238E27FC236}">
                <a16:creationId xmlns:a16="http://schemas.microsoft.com/office/drawing/2014/main" id="{285D28D1-8126-3048-D45E-46F0F6F7513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817" y="2273706"/>
            <a:ext cx="8037775" cy="106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69;p73" descr="&lt;math xmlns=&quot;http://www.w3.org/1998/Math/MathML&quot; display=&quot;block&quot; data-is-equatio=&quot;1&quot; data-latex=&quot;1\ \ \ \ 2\ \ \ \ 5\ \ \ \ 6\ \ \ \ \ 10\ \ \ \ 11\ \ \ \ 20&quot;&gt;&lt;mn&gt;1&lt;/mn&gt;&lt;mtext&gt;&lt;/mtext&gt;&lt;mtext&gt;&lt;/mtext&gt;&lt;mtext&gt;&lt;/mtext&gt;&lt;mtext&gt;&lt;/mtext&gt;&lt;mn&gt;2&lt;/mn&gt;&lt;mtext&gt;&lt;/mtext&gt;&lt;mtext&gt;&lt;/mtext&gt;&lt;mtext&gt;&lt;/mtext&gt;&lt;mtext&gt;&lt;/mtext&gt;&lt;mn&gt;5&lt;/mn&gt;&lt;mtext&gt;&lt;/mtext&gt;&lt;mtext&gt;&lt;/mtext&gt;&lt;mtext&gt;&lt;/mtext&gt;&lt;mtext&gt;&lt;/mtext&gt;&lt;mn&gt;6&lt;/mn&gt;&lt;mtext&gt;&lt;/mtext&gt;&lt;mtext&gt;&lt;/mtext&gt;&lt;mtext&gt;&lt;/mtext&gt;&lt;mtext&gt;&lt;/mtext&gt;&lt;mtext&gt;&lt;/mtext&gt;&lt;mn&gt;10&lt;/mn&gt;&lt;mtext&gt;&lt;/mtext&gt;&lt;mtext&gt;&lt;/mtext&gt;&lt;mtext&gt;&lt;/mtext&gt;&lt;mtext&gt;&lt;/mtext&gt;&lt;mn&gt;11&lt;/mn&gt;&lt;mtext&gt;&lt;/mtext&gt;&lt;mtext&gt;&lt;/mtext&gt;&lt;mtext&gt;&lt;/mtext&gt;&lt;mtext&gt;&lt;/mtext&gt;&lt;mn&gt;20&lt;/mn&gt;&lt;/math&gt;" title="1 2 5 6 10 11 20">
            <a:extLst>
              <a:ext uri="{FF2B5EF4-FFF2-40B4-BE49-F238E27FC236}">
                <a16:creationId xmlns:a16="http://schemas.microsoft.com/office/drawing/2014/main" id="{461DF221-DDF0-BB95-973D-28D3861C5EA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1528" y="4210019"/>
            <a:ext cx="6562975" cy="41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23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DBEC52-BC50-7940-9DDF-827596CF1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4E17A4-1672-284A-F34E-14E144955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9FB6A5-CB59-97B3-C88D-E3959EFCB5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5"/>
          <a:stretch/>
        </p:blipFill>
        <p:spPr>
          <a:xfrm>
            <a:off x="9497754" y="2852848"/>
            <a:ext cx="2590252" cy="3455767"/>
          </a:xfrm>
          <a:prstGeom prst="rect">
            <a:avLst/>
          </a:prstGeom>
        </p:spPr>
      </p:pic>
      <p:sp>
        <p:nvSpPr>
          <p:cNvPr id="4" name="Google Shape;874;p74">
            <a:extLst>
              <a:ext uri="{FF2B5EF4-FFF2-40B4-BE49-F238E27FC236}">
                <a16:creationId xmlns:a16="http://schemas.microsoft.com/office/drawing/2014/main" id="{ACDF58C9-0D37-71E0-E9F1-810029A6609A}"/>
              </a:ext>
            </a:extLst>
          </p:cNvPr>
          <p:cNvSpPr txBox="1">
            <a:spLocks/>
          </p:cNvSpPr>
          <p:nvPr/>
        </p:nvSpPr>
        <p:spPr>
          <a:xfrm>
            <a:off x="564009" y="1465758"/>
            <a:ext cx="8237700" cy="4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68300">
              <a:spcBef>
                <a:spcPts val="0"/>
              </a:spcBef>
              <a:buSzPts val="2200"/>
              <a:buFont typeface="Arial" panose="020B0604020202020204" pitchFamily="34" charset="0"/>
              <a:buAutoNum type="arabicParenR" startAt="2"/>
            </a:pPr>
            <a:r>
              <a:rPr lang="en-GB" dirty="0"/>
              <a:t> Fill in the gaps to evaluate the answer to 4.</a:t>
            </a:r>
          </a:p>
        </p:txBody>
      </p:sp>
      <p:sp>
        <p:nvSpPr>
          <p:cNvPr id="5" name="Google Shape;876;p74">
            <a:extLst>
              <a:ext uri="{FF2B5EF4-FFF2-40B4-BE49-F238E27FC236}">
                <a16:creationId xmlns:a16="http://schemas.microsoft.com/office/drawing/2014/main" id="{C9393EE6-6E71-082C-6184-5C287BA0AA87}"/>
              </a:ext>
            </a:extLst>
          </p:cNvPr>
          <p:cNvSpPr/>
          <p:nvPr/>
        </p:nvSpPr>
        <p:spPr>
          <a:xfrm>
            <a:off x="3961684" y="3208348"/>
            <a:ext cx="1289952" cy="1219536"/>
          </a:xfrm>
          <a:prstGeom prst="cloud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dirty="0">
                <a:latin typeface="Lexend"/>
                <a:ea typeface="Lexend"/>
                <a:cs typeface="Lexend"/>
                <a:sym typeface="Lexend"/>
              </a:rPr>
              <a:t>4</a:t>
            </a:r>
            <a:endParaRPr sz="2300" dirty="0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6" name="Google Shape;877;p74">
            <a:extLst>
              <a:ext uri="{FF2B5EF4-FFF2-40B4-BE49-F238E27FC236}">
                <a16:creationId xmlns:a16="http://schemas.microsoft.com/office/drawing/2014/main" id="{F052E75D-68A1-48F7-BE99-AE40F5297E87}"/>
              </a:ext>
            </a:extLst>
          </p:cNvPr>
          <p:cNvCxnSpPr/>
          <p:nvPr/>
        </p:nvCxnSpPr>
        <p:spPr>
          <a:xfrm rot="10800000" flipH="1">
            <a:off x="5189084" y="2925010"/>
            <a:ext cx="624000" cy="4845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878;p74">
            <a:extLst>
              <a:ext uri="{FF2B5EF4-FFF2-40B4-BE49-F238E27FC236}">
                <a16:creationId xmlns:a16="http://schemas.microsoft.com/office/drawing/2014/main" id="{6F892619-3E69-943C-8FE0-85FB3DC97A76}"/>
              </a:ext>
            </a:extLst>
          </p:cNvPr>
          <p:cNvCxnSpPr/>
          <p:nvPr/>
        </p:nvCxnSpPr>
        <p:spPr>
          <a:xfrm>
            <a:off x="5229284" y="3729310"/>
            <a:ext cx="947100" cy="213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879;p74">
            <a:extLst>
              <a:ext uri="{FF2B5EF4-FFF2-40B4-BE49-F238E27FC236}">
                <a16:creationId xmlns:a16="http://schemas.microsoft.com/office/drawing/2014/main" id="{9ED1FF10-F787-B455-9F1B-5C902AFC8062}"/>
              </a:ext>
            </a:extLst>
          </p:cNvPr>
          <p:cNvCxnSpPr>
            <a:endCxn id="18" idx="0"/>
          </p:cNvCxnSpPr>
          <p:nvPr/>
        </p:nvCxnSpPr>
        <p:spPr>
          <a:xfrm>
            <a:off x="4757609" y="4335460"/>
            <a:ext cx="45900" cy="401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881;p74">
            <a:extLst>
              <a:ext uri="{FF2B5EF4-FFF2-40B4-BE49-F238E27FC236}">
                <a16:creationId xmlns:a16="http://schemas.microsoft.com/office/drawing/2014/main" id="{47A387C9-A96A-8B1D-B273-83CF1C68434D}"/>
              </a:ext>
            </a:extLst>
          </p:cNvPr>
          <p:cNvCxnSpPr/>
          <p:nvPr/>
        </p:nvCxnSpPr>
        <p:spPr>
          <a:xfrm rot="10800000">
            <a:off x="3282158" y="3659004"/>
            <a:ext cx="679500" cy="83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882;p74">
            <a:extLst>
              <a:ext uri="{FF2B5EF4-FFF2-40B4-BE49-F238E27FC236}">
                <a16:creationId xmlns:a16="http://schemas.microsoft.com/office/drawing/2014/main" id="{BA8F2C8D-4E53-46F5-3098-93A8C897A258}"/>
              </a:ext>
            </a:extLst>
          </p:cNvPr>
          <p:cNvCxnSpPr/>
          <p:nvPr/>
        </p:nvCxnSpPr>
        <p:spPr>
          <a:xfrm rot="10800000">
            <a:off x="3644484" y="2784960"/>
            <a:ext cx="527100" cy="550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883;p74">
            <a:extLst>
              <a:ext uri="{FF2B5EF4-FFF2-40B4-BE49-F238E27FC236}">
                <a16:creationId xmlns:a16="http://schemas.microsoft.com/office/drawing/2014/main" id="{76F22602-1FFD-08CB-6E7E-EA48D792D3B4}"/>
              </a:ext>
            </a:extLst>
          </p:cNvPr>
          <p:cNvCxnSpPr/>
          <p:nvPr/>
        </p:nvCxnSpPr>
        <p:spPr>
          <a:xfrm rot="10800000" flipH="1">
            <a:off x="4560759" y="2629060"/>
            <a:ext cx="96600" cy="592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884;p74">
            <a:extLst>
              <a:ext uri="{FF2B5EF4-FFF2-40B4-BE49-F238E27FC236}">
                <a16:creationId xmlns:a16="http://schemas.microsoft.com/office/drawing/2014/main" id="{AD9520D1-8A02-A072-18D2-0EBC07FA7E22}"/>
              </a:ext>
            </a:extLst>
          </p:cNvPr>
          <p:cNvCxnSpPr/>
          <p:nvPr/>
        </p:nvCxnSpPr>
        <p:spPr>
          <a:xfrm flipH="1">
            <a:off x="3576462" y="4259448"/>
            <a:ext cx="601800" cy="405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885;p74">
            <a:extLst>
              <a:ext uri="{FF2B5EF4-FFF2-40B4-BE49-F238E27FC236}">
                <a16:creationId xmlns:a16="http://schemas.microsoft.com/office/drawing/2014/main" id="{7B8BEE52-1D82-A8D4-0BF0-5AF82A593459}"/>
              </a:ext>
            </a:extLst>
          </p:cNvPr>
          <p:cNvCxnSpPr/>
          <p:nvPr/>
        </p:nvCxnSpPr>
        <p:spPr>
          <a:xfrm>
            <a:off x="5000684" y="4262710"/>
            <a:ext cx="683100" cy="476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Google Shape;886;p74" descr="&lt;math xmlns=&quot;http://www.w3.org/1998/Math/MathML&quot; display=&quot;block&quot; data-is-equatio=&quot;1&quot; data-latex=&quot;\frac{8}{2}\ \ \ \frac{40}{10}\ \ \ \ \frac{12}{3}\ \ \ \ \ \ \ \frac{16}{4}\ \ \ \ \ \ \ \frac{80}{20}\ \ \ \ \ \frac{64}{16}&quot;&gt;&lt;mfrac&gt;&lt;mn&gt;8&lt;/mn&gt;&lt;mn&gt;2&lt;/mn&gt;&lt;/mfrac&gt;&lt;mtext&gt;&lt;/mtext&gt;&lt;mtext&gt;&lt;/mtext&gt;&lt;mtext&gt;&lt;/mtext&gt;&lt;mfrac&gt;&lt;mn&gt;40&lt;/mn&gt;&lt;mn&gt;10&lt;/mn&gt;&lt;/mfrac&gt;&lt;mtext&gt;&lt;/mtext&gt;&lt;mtext&gt;&lt;/mtext&gt;&lt;mtext&gt;&lt;/mtext&gt;&lt;mtext&gt;&lt;/mtext&gt;&lt;mfrac&gt;&lt;mn&gt;12&lt;/mn&gt;&lt;mn&gt;3&lt;/mn&gt;&lt;/mfrac&gt;&lt;mtext&gt;&lt;/mtext&gt;&lt;mtext&gt;&lt;/mtext&gt;&lt;mtext&gt;&lt;/mtext&gt;&lt;mtext&gt;&lt;/mtext&gt;&lt;mtext&gt;&lt;/mtext&gt;&lt;mtext&gt;&lt;/mtext&gt;&lt;mtext&gt;&lt;/mtext&gt;&lt;mfrac&gt;&lt;mn&gt;16&lt;/mn&gt;&lt;mn&gt;4&lt;/mn&gt;&lt;/mfrac&gt;&lt;mtext&gt;&lt;/mtext&gt;&lt;mtext&gt;&lt;/mtext&gt;&lt;mtext&gt;&lt;/mtext&gt;&lt;mtext&gt;&lt;/mtext&gt;&lt;mtext&gt;&lt;/mtext&gt;&lt;mtext&gt;&lt;/mtext&gt;&lt;mtext&gt;&lt;/mtext&gt;&lt;mfrac&gt;&lt;mn&gt;80&lt;/mn&gt;&lt;mn&gt;20&lt;/mn&gt;&lt;/mfrac&gt;&lt;mtext&gt;&lt;/mtext&gt;&lt;mtext&gt;&lt;/mtext&gt;&lt;mtext&gt;&lt;/mtext&gt;&lt;mtext&gt;&lt;/mtext&gt;&lt;mtext&gt;&lt;/mtext&gt;&lt;mfrac&gt;&lt;mn&gt;64&lt;/mn&gt;&lt;mn&gt;16&lt;/mn&gt;&lt;/mfrac&gt;&lt;/math&gt;" title="eight halves 40 over 10 twelve thirds sixteen fourths 80 over 20 64 over 16">
            <a:extLst>
              <a:ext uri="{FF2B5EF4-FFF2-40B4-BE49-F238E27FC236}">
                <a16:creationId xmlns:a16="http://schemas.microsoft.com/office/drawing/2014/main" id="{2C7223F6-F71D-FF87-864A-F0223C463C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92054"/>
          <a:stretch/>
        </p:blipFill>
        <p:spPr>
          <a:xfrm>
            <a:off x="4623621" y="1915948"/>
            <a:ext cx="343325" cy="64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887;p74" descr="&lt;math xmlns=&quot;http://www.w3.org/1998/Math/MathML&quot; display=&quot;block&quot; data-is-equatio=&quot;1&quot; data-latex=&quot;\frac{8}{2}\ \ \ \frac{40}{10}\ \ \ \ \frac{12}{3}\ \ \ \ \ \ \ \frac{16}{4}\ \ \ \ \ \ \ \frac{80}{20}\ \ \ \ \ \frac{64}{16}&quot;&gt;&lt;mfrac&gt;&lt;mn&gt;8&lt;/mn&gt;&lt;mn&gt;2&lt;/mn&gt;&lt;/mfrac&gt;&lt;mtext&gt;&lt;/mtext&gt;&lt;mtext&gt;&lt;/mtext&gt;&lt;mtext&gt;&lt;/mtext&gt;&lt;mfrac&gt;&lt;mn&gt;40&lt;/mn&gt;&lt;mn&gt;10&lt;/mn&gt;&lt;/mfrac&gt;&lt;mtext&gt;&lt;/mtext&gt;&lt;mtext&gt;&lt;/mtext&gt;&lt;mtext&gt;&lt;/mtext&gt;&lt;mtext&gt;&lt;/mtext&gt;&lt;mfrac&gt;&lt;mn&gt;12&lt;/mn&gt;&lt;mn&gt;3&lt;/mn&gt;&lt;/mfrac&gt;&lt;mtext&gt;&lt;/mtext&gt;&lt;mtext&gt;&lt;/mtext&gt;&lt;mtext&gt;&lt;/mtext&gt;&lt;mtext&gt;&lt;/mtext&gt;&lt;mtext&gt;&lt;/mtext&gt;&lt;mtext&gt;&lt;/mtext&gt;&lt;mtext&gt;&lt;/mtext&gt;&lt;mfrac&gt;&lt;mn&gt;16&lt;/mn&gt;&lt;mn&gt;4&lt;/mn&gt;&lt;/mfrac&gt;&lt;mtext&gt;&lt;/mtext&gt;&lt;mtext&gt;&lt;/mtext&gt;&lt;mtext&gt;&lt;/mtext&gt;&lt;mtext&gt;&lt;/mtext&gt;&lt;mtext&gt;&lt;/mtext&gt;&lt;mtext&gt;&lt;/mtext&gt;&lt;mtext&gt;&lt;/mtext&gt;&lt;mfrac&gt;&lt;mn&gt;80&lt;/mn&gt;&lt;mn&gt;20&lt;/mn&gt;&lt;/mfrac&gt;&lt;mtext&gt;&lt;/mtext&gt;&lt;mtext&gt;&lt;/mtext&gt;&lt;mtext&gt;&lt;/mtext&gt;&lt;mtext&gt;&lt;/mtext&gt;&lt;mtext&gt;&lt;/mtext&gt;&lt;mfrac&gt;&lt;mn&gt;64&lt;/mn&gt;&lt;mn&gt;16&lt;/mn&gt;&lt;/mfrac&gt;&lt;/math&gt;" title="eight halves 40 over 10 twelve thirds sixteen fourths 80 over 20 64 over 16">
            <a:extLst>
              <a:ext uri="{FF2B5EF4-FFF2-40B4-BE49-F238E27FC236}">
                <a16:creationId xmlns:a16="http://schemas.microsoft.com/office/drawing/2014/main" id="{3D9DE646-21D3-A8E6-410C-BA701DC924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402" t="-10787" r="79252" b="-13776"/>
          <a:stretch/>
        </p:blipFill>
        <p:spPr>
          <a:xfrm>
            <a:off x="5854784" y="2348135"/>
            <a:ext cx="403826" cy="8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888;p74" descr="&lt;math xmlns=&quot;http://www.w3.org/1998/Math/MathML&quot; display=&quot;block&quot; data-is-equatio=&quot;1&quot; data-latex=&quot;\frac{8}{2}\ \ \ \frac{40}{10}\ \ \ \ \frac{12}{3}\ \ \ \ \ \ \ \frac{16}{4}\ \ \ \ \ \ \ \frac{80}{20}\ \ \ \ \ \frac{64}{16}&quot;&gt;&lt;mfrac&gt;&lt;mn&gt;8&lt;/mn&gt;&lt;mn&gt;2&lt;/mn&gt;&lt;/mfrac&gt;&lt;mtext&gt;&lt;/mtext&gt;&lt;mtext&gt;&lt;/mtext&gt;&lt;mtext&gt;&lt;/mtext&gt;&lt;mfrac&gt;&lt;mn&gt;40&lt;/mn&gt;&lt;mn&gt;10&lt;/mn&gt;&lt;/mfrac&gt;&lt;mtext&gt;&lt;/mtext&gt;&lt;mtext&gt;&lt;/mtext&gt;&lt;mtext&gt;&lt;/mtext&gt;&lt;mtext&gt;&lt;/mtext&gt;&lt;mfrac&gt;&lt;mn&gt;12&lt;/mn&gt;&lt;mn&gt;3&lt;/mn&gt;&lt;/mfrac&gt;&lt;mtext&gt;&lt;/mtext&gt;&lt;mtext&gt;&lt;/mtext&gt;&lt;mtext&gt;&lt;/mtext&gt;&lt;mtext&gt;&lt;/mtext&gt;&lt;mtext&gt;&lt;/mtext&gt;&lt;mtext&gt;&lt;/mtext&gt;&lt;mtext&gt;&lt;/mtext&gt;&lt;mfrac&gt;&lt;mn&gt;16&lt;/mn&gt;&lt;mn&gt;4&lt;/mn&gt;&lt;/mfrac&gt;&lt;mtext&gt;&lt;/mtext&gt;&lt;mtext&gt;&lt;/mtext&gt;&lt;mtext&gt;&lt;/mtext&gt;&lt;mtext&gt;&lt;/mtext&gt;&lt;mtext&gt;&lt;/mtext&gt;&lt;mtext&gt;&lt;/mtext&gt;&lt;mtext&gt;&lt;/mtext&gt;&lt;mfrac&gt;&lt;mn&gt;80&lt;/mn&gt;&lt;mn&gt;20&lt;/mn&gt;&lt;/mfrac&gt;&lt;mtext&gt;&lt;/mtext&gt;&lt;mtext&gt;&lt;/mtext&gt;&lt;mtext&gt;&lt;/mtext&gt;&lt;mtext&gt;&lt;/mtext&gt;&lt;mtext&gt;&lt;/mtext&gt;&lt;mfrac&gt;&lt;mn&gt;64&lt;/mn&gt;&lt;mn&gt;16&lt;/mn&gt;&lt;/mfrac&gt;&lt;/math&gt;" title="eight halves 40 over 10 twelve thirds sixteen fourths 80 over 20 64 over 16">
            <a:extLst>
              <a:ext uri="{FF2B5EF4-FFF2-40B4-BE49-F238E27FC236}">
                <a16:creationId xmlns:a16="http://schemas.microsoft.com/office/drawing/2014/main" id="{AD1A6ADA-4EB5-1F33-0B62-927611B6D4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6034" t="-4230" r="61616" b="-11981"/>
          <a:stretch/>
        </p:blipFill>
        <p:spPr>
          <a:xfrm>
            <a:off x="6258609" y="3585610"/>
            <a:ext cx="533649" cy="75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889;p74" descr="&lt;math xmlns=&quot;http://www.w3.org/1998/Math/MathML&quot; display=&quot;block&quot; data-is-equatio=&quot;1&quot; data-latex=&quot;\frac{8}{2}\ \ \ \frac{40}{10}\ \ \ \ \frac{12}{3}\ \ \ \ \ \ \ \frac{16}{4}\ \ \ \ \ \ \ \frac{80}{20}\ \ \ \ \ \frac{64}{16}&quot;&gt;&lt;mfrac&gt;&lt;mn&gt;8&lt;/mn&gt;&lt;mn&gt;2&lt;/mn&gt;&lt;/mfrac&gt;&lt;mtext&gt;&lt;/mtext&gt;&lt;mtext&gt;&lt;/mtext&gt;&lt;mtext&gt;&lt;/mtext&gt;&lt;mfrac&gt;&lt;mn&gt;40&lt;/mn&gt;&lt;mn&gt;10&lt;/mn&gt;&lt;/mfrac&gt;&lt;mtext&gt;&lt;/mtext&gt;&lt;mtext&gt;&lt;/mtext&gt;&lt;mtext&gt;&lt;/mtext&gt;&lt;mtext&gt;&lt;/mtext&gt;&lt;mfrac&gt;&lt;mn&gt;12&lt;/mn&gt;&lt;mn&gt;3&lt;/mn&gt;&lt;/mfrac&gt;&lt;mtext&gt;&lt;/mtext&gt;&lt;mtext&gt;&lt;/mtext&gt;&lt;mtext&gt;&lt;/mtext&gt;&lt;mtext&gt;&lt;/mtext&gt;&lt;mtext&gt;&lt;/mtext&gt;&lt;mtext&gt;&lt;/mtext&gt;&lt;mtext&gt;&lt;/mtext&gt;&lt;mfrac&gt;&lt;mn&gt;16&lt;/mn&gt;&lt;mn&gt;4&lt;/mn&gt;&lt;/mfrac&gt;&lt;mtext&gt;&lt;/mtext&gt;&lt;mtext&gt;&lt;/mtext&gt;&lt;mtext&gt;&lt;/mtext&gt;&lt;mtext&gt;&lt;/mtext&gt;&lt;mtext&gt;&lt;/mtext&gt;&lt;mtext&gt;&lt;/mtext&gt;&lt;mtext&gt;&lt;/mtext&gt;&lt;mfrac&gt;&lt;mn&gt;80&lt;/mn&gt;&lt;mn&gt;20&lt;/mn&gt;&lt;/mfrac&gt;&lt;mtext&gt;&lt;/mtext&gt;&lt;mtext&gt;&lt;/mtext&gt;&lt;mtext&gt;&lt;/mtext&gt;&lt;mtext&gt;&lt;/mtext&gt;&lt;mtext&gt;&lt;/mtext&gt;&lt;mfrac&gt;&lt;mn&gt;64&lt;/mn&gt;&lt;mn&gt;16&lt;/mn&gt;&lt;/mfrac&gt;&lt;/math&gt;" title="eight halves 40 over 10 twelve thirds sixteen fourths 80 over 20 64 over 16">
            <a:extLst>
              <a:ext uri="{FF2B5EF4-FFF2-40B4-BE49-F238E27FC236}">
                <a16:creationId xmlns:a16="http://schemas.microsoft.com/office/drawing/2014/main" id="{6AA145CE-44B5-80B9-11A6-D58EF56567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9559" t="-7204" r="38090" b="-8993"/>
          <a:stretch/>
        </p:blipFill>
        <p:spPr>
          <a:xfrm>
            <a:off x="5759634" y="4523910"/>
            <a:ext cx="533649" cy="75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880;p74" descr="&lt;math xmlns=&quot;http://www.w3.org/1998/Math/MathML&quot; display=&quot;block&quot; data-is-equatio=&quot;1&quot; data-latex=&quot;\frac{8}{2}\ \ \ \frac{40}{10}\ \ \ \ \frac{12}{3}\ \ \ \ \ \ \ \frac{16}{4}\ \ \ \ \ \ \ \frac{80}{20}\ \ \ \ \ \frac{64}{16}&quot;&gt;&lt;mfrac&gt;&lt;mn&gt;8&lt;/mn&gt;&lt;mn&gt;2&lt;/mn&gt;&lt;/mfrac&gt;&lt;mtext&gt;&lt;/mtext&gt;&lt;mtext&gt;&lt;/mtext&gt;&lt;mtext&gt;&lt;/mtext&gt;&lt;mfrac&gt;&lt;mn&gt;40&lt;/mn&gt;&lt;mn&gt;10&lt;/mn&gt;&lt;/mfrac&gt;&lt;mtext&gt;&lt;/mtext&gt;&lt;mtext&gt;&lt;/mtext&gt;&lt;mtext&gt;&lt;/mtext&gt;&lt;mtext&gt;&lt;/mtext&gt;&lt;mfrac&gt;&lt;mn&gt;12&lt;/mn&gt;&lt;mn&gt;3&lt;/mn&gt;&lt;/mfrac&gt;&lt;mtext&gt;&lt;/mtext&gt;&lt;mtext&gt;&lt;/mtext&gt;&lt;mtext&gt;&lt;/mtext&gt;&lt;mtext&gt;&lt;/mtext&gt;&lt;mtext&gt;&lt;/mtext&gt;&lt;mtext&gt;&lt;/mtext&gt;&lt;mtext&gt;&lt;/mtext&gt;&lt;mfrac&gt;&lt;mn&gt;16&lt;/mn&gt;&lt;mn&gt;4&lt;/mn&gt;&lt;/mfrac&gt;&lt;mtext&gt;&lt;/mtext&gt;&lt;mtext&gt;&lt;/mtext&gt;&lt;mtext&gt;&lt;/mtext&gt;&lt;mtext&gt;&lt;/mtext&gt;&lt;mtext&gt;&lt;/mtext&gt;&lt;mtext&gt;&lt;/mtext&gt;&lt;mtext&gt;&lt;/mtext&gt;&lt;mfrac&gt;&lt;mn&gt;80&lt;/mn&gt;&lt;mn&gt;20&lt;/mn&gt;&lt;/mfrac&gt;&lt;mtext&gt;&lt;/mtext&gt;&lt;mtext&gt;&lt;/mtext&gt;&lt;mtext&gt;&lt;/mtext&gt;&lt;mtext&gt;&lt;/mtext&gt;&lt;mtext&gt;&lt;/mtext&gt;&lt;mfrac&gt;&lt;mn&gt;64&lt;/mn&gt;&lt;mn&gt;16&lt;/mn&gt;&lt;/mfrac&gt;&lt;/math&gt;" title="eight halves 40 over 10 twelve thirds sixteen fourths 80 over 20 64 over 16">
            <a:extLst>
              <a:ext uri="{FF2B5EF4-FFF2-40B4-BE49-F238E27FC236}">
                <a16:creationId xmlns:a16="http://schemas.microsoft.com/office/drawing/2014/main" id="{56934191-9006-9F9C-6C6D-DEDD3F16D6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0040" t="-8099" r="14234" b="-8111"/>
          <a:stretch/>
        </p:blipFill>
        <p:spPr>
          <a:xfrm>
            <a:off x="4463759" y="4737160"/>
            <a:ext cx="679500" cy="75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890;p74" descr="&lt;math xmlns=&quot;http://www.w3.org/1998/Math/MathML&quot; display=&quot;block&quot; data-is-equatio=&quot;1&quot; data-latex=&quot;\frac{8}{2}\ \ \ \frac{40}{10}\ \ \ \ \frac{12}{3}\ \ \ \ \ \ \ \frac{16}{4}\ \ \ \ \ \ \ \frac{80}{20}\ \ \ \ \ \frac{64}{16}&quot;&gt;&lt;mfrac&gt;&lt;mn&gt;8&lt;/mn&gt;&lt;mn&gt;2&lt;/mn&gt;&lt;/mfrac&gt;&lt;mtext&gt;&lt;/mtext&gt;&lt;mtext&gt;&lt;/mtext&gt;&lt;mtext&gt;&lt;/mtext&gt;&lt;mfrac&gt;&lt;mn&gt;40&lt;/mn&gt;&lt;mn&gt;10&lt;/mn&gt;&lt;/mfrac&gt;&lt;mtext&gt;&lt;/mtext&gt;&lt;mtext&gt;&lt;/mtext&gt;&lt;mtext&gt;&lt;/mtext&gt;&lt;mtext&gt;&lt;/mtext&gt;&lt;mfrac&gt;&lt;mn&gt;12&lt;/mn&gt;&lt;mn&gt;3&lt;/mn&gt;&lt;/mfrac&gt;&lt;mtext&gt;&lt;/mtext&gt;&lt;mtext&gt;&lt;/mtext&gt;&lt;mtext&gt;&lt;/mtext&gt;&lt;mtext&gt;&lt;/mtext&gt;&lt;mtext&gt;&lt;/mtext&gt;&lt;mtext&gt;&lt;/mtext&gt;&lt;mtext&gt;&lt;/mtext&gt;&lt;mfrac&gt;&lt;mn&gt;16&lt;/mn&gt;&lt;mn&gt;4&lt;/mn&gt;&lt;/mfrac&gt;&lt;mtext&gt;&lt;/mtext&gt;&lt;mtext&gt;&lt;/mtext&gt;&lt;mtext&gt;&lt;/mtext&gt;&lt;mtext&gt;&lt;/mtext&gt;&lt;mtext&gt;&lt;/mtext&gt;&lt;mtext&gt;&lt;/mtext&gt;&lt;mtext&gt;&lt;/mtext&gt;&lt;mfrac&gt;&lt;mn&gt;80&lt;/mn&gt;&lt;mn&gt;20&lt;/mn&gt;&lt;/mfrac&gt;&lt;mtext&gt;&lt;/mtext&gt;&lt;mtext&gt;&lt;/mtext&gt;&lt;mtext&gt;&lt;/mtext&gt;&lt;mtext&gt;&lt;/mtext&gt;&lt;mtext&gt;&lt;/mtext&gt;&lt;mfrac&gt;&lt;mn&gt;64&lt;/mn&gt;&lt;mn&gt;16&lt;/mn&gt;&lt;/mfrac&gt;&lt;/math&gt;" title="eight halves 40 over 10 twelve thirds sixteen fourths 80 over 20 64 over 16">
            <a:extLst>
              <a:ext uri="{FF2B5EF4-FFF2-40B4-BE49-F238E27FC236}">
                <a16:creationId xmlns:a16="http://schemas.microsoft.com/office/drawing/2014/main" id="{E623691D-DDC6-4350-62AF-7F2D1C95E1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9939" t="-16212" r="-3866" b="-13590"/>
          <a:stretch/>
        </p:blipFill>
        <p:spPr>
          <a:xfrm>
            <a:off x="3031509" y="4278710"/>
            <a:ext cx="601799" cy="83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891;p74">
            <a:extLst>
              <a:ext uri="{FF2B5EF4-FFF2-40B4-BE49-F238E27FC236}">
                <a16:creationId xmlns:a16="http://schemas.microsoft.com/office/drawing/2014/main" id="{57C8EEAE-915C-C93E-B9B3-D8CF8679C1B9}"/>
              </a:ext>
            </a:extLst>
          </p:cNvPr>
          <p:cNvSpPr/>
          <p:nvPr/>
        </p:nvSpPr>
        <p:spPr>
          <a:xfrm>
            <a:off x="4560759" y="2348135"/>
            <a:ext cx="343200" cy="39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" name="Google Shape;892;p74">
            <a:extLst>
              <a:ext uri="{FF2B5EF4-FFF2-40B4-BE49-F238E27FC236}">
                <a16:creationId xmlns:a16="http://schemas.microsoft.com/office/drawing/2014/main" id="{FDC1641E-0604-CF32-58C3-FB36960E04D6}"/>
              </a:ext>
            </a:extLst>
          </p:cNvPr>
          <p:cNvSpPr/>
          <p:nvPr/>
        </p:nvSpPr>
        <p:spPr>
          <a:xfrm>
            <a:off x="5885096" y="2302273"/>
            <a:ext cx="343200" cy="39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" name="Google Shape;893;p74">
            <a:extLst>
              <a:ext uri="{FF2B5EF4-FFF2-40B4-BE49-F238E27FC236}">
                <a16:creationId xmlns:a16="http://schemas.microsoft.com/office/drawing/2014/main" id="{1C165B83-3D91-5D51-54DF-4DC201FAB882}"/>
              </a:ext>
            </a:extLst>
          </p:cNvPr>
          <p:cNvSpPr/>
          <p:nvPr/>
        </p:nvSpPr>
        <p:spPr>
          <a:xfrm>
            <a:off x="6409259" y="3999585"/>
            <a:ext cx="343200" cy="39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" name="Google Shape;894;p74">
            <a:extLst>
              <a:ext uri="{FF2B5EF4-FFF2-40B4-BE49-F238E27FC236}">
                <a16:creationId xmlns:a16="http://schemas.microsoft.com/office/drawing/2014/main" id="{45FA4F23-9D3F-C4F2-ABB2-C251DACE58AB}"/>
              </a:ext>
            </a:extLst>
          </p:cNvPr>
          <p:cNvSpPr/>
          <p:nvPr/>
        </p:nvSpPr>
        <p:spPr>
          <a:xfrm>
            <a:off x="5821321" y="4418560"/>
            <a:ext cx="343200" cy="39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" name="Google Shape;895;p74">
            <a:extLst>
              <a:ext uri="{FF2B5EF4-FFF2-40B4-BE49-F238E27FC236}">
                <a16:creationId xmlns:a16="http://schemas.microsoft.com/office/drawing/2014/main" id="{9D4087E1-0830-CCBB-1E70-D367AFDA8445}"/>
              </a:ext>
            </a:extLst>
          </p:cNvPr>
          <p:cNvSpPr/>
          <p:nvPr/>
        </p:nvSpPr>
        <p:spPr>
          <a:xfrm>
            <a:off x="4609609" y="5166010"/>
            <a:ext cx="343200" cy="39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" name="Google Shape;896;p74">
            <a:extLst>
              <a:ext uri="{FF2B5EF4-FFF2-40B4-BE49-F238E27FC236}">
                <a16:creationId xmlns:a16="http://schemas.microsoft.com/office/drawing/2014/main" id="{9D9F9662-F177-8D66-6B68-50C2009336FE}"/>
              </a:ext>
            </a:extLst>
          </p:cNvPr>
          <p:cNvSpPr/>
          <p:nvPr/>
        </p:nvSpPr>
        <p:spPr>
          <a:xfrm>
            <a:off x="3110484" y="4231535"/>
            <a:ext cx="343200" cy="39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" name="Google Shape;897;p74">
            <a:extLst>
              <a:ext uri="{FF2B5EF4-FFF2-40B4-BE49-F238E27FC236}">
                <a16:creationId xmlns:a16="http://schemas.microsoft.com/office/drawing/2014/main" id="{753A14FF-7723-2D08-6841-A04BA34DA6D5}"/>
              </a:ext>
            </a:extLst>
          </p:cNvPr>
          <p:cNvSpPr/>
          <p:nvPr/>
        </p:nvSpPr>
        <p:spPr>
          <a:xfrm>
            <a:off x="2770134" y="3525610"/>
            <a:ext cx="343200" cy="39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7" name="Google Shape;898;p74">
            <a:extLst>
              <a:ext uri="{FF2B5EF4-FFF2-40B4-BE49-F238E27FC236}">
                <a16:creationId xmlns:a16="http://schemas.microsoft.com/office/drawing/2014/main" id="{9EE06796-050C-8547-14FC-FFDB1CA4E209}"/>
              </a:ext>
            </a:extLst>
          </p:cNvPr>
          <p:cNvCxnSpPr/>
          <p:nvPr/>
        </p:nvCxnSpPr>
        <p:spPr>
          <a:xfrm>
            <a:off x="2746434" y="3470110"/>
            <a:ext cx="366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899;p74">
            <a:extLst>
              <a:ext uri="{FF2B5EF4-FFF2-40B4-BE49-F238E27FC236}">
                <a16:creationId xmlns:a16="http://schemas.microsoft.com/office/drawing/2014/main" id="{B92B98FA-59D8-DCE2-2F9E-26121CF15C86}"/>
              </a:ext>
            </a:extLst>
          </p:cNvPr>
          <p:cNvSpPr/>
          <p:nvPr/>
        </p:nvSpPr>
        <p:spPr>
          <a:xfrm>
            <a:off x="2758284" y="3019810"/>
            <a:ext cx="343200" cy="39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" name="Google Shape;900;p74">
            <a:extLst>
              <a:ext uri="{FF2B5EF4-FFF2-40B4-BE49-F238E27FC236}">
                <a16:creationId xmlns:a16="http://schemas.microsoft.com/office/drawing/2014/main" id="{07D1989D-4161-6F05-DFB7-95A3DA6BD6D8}"/>
              </a:ext>
            </a:extLst>
          </p:cNvPr>
          <p:cNvSpPr/>
          <p:nvPr/>
        </p:nvSpPr>
        <p:spPr>
          <a:xfrm>
            <a:off x="3305859" y="2520023"/>
            <a:ext cx="343200" cy="39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30" name="Google Shape;901;p74">
            <a:extLst>
              <a:ext uri="{FF2B5EF4-FFF2-40B4-BE49-F238E27FC236}">
                <a16:creationId xmlns:a16="http://schemas.microsoft.com/office/drawing/2014/main" id="{83F47379-0EFD-7388-8272-845F85BEEB20}"/>
              </a:ext>
            </a:extLst>
          </p:cNvPr>
          <p:cNvCxnSpPr/>
          <p:nvPr/>
        </p:nvCxnSpPr>
        <p:spPr>
          <a:xfrm>
            <a:off x="3282159" y="2464523"/>
            <a:ext cx="366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902;p74">
            <a:extLst>
              <a:ext uri="{FF2B5EF4-FFF2-40B4-BE49-F238E27FC236}">
                <a16:creationId xmlns:a16="http://schemas.microsoft.com/office/drawing/2014/main" id="{74A1ECB0-0602-FB24-9125-968BEEF795CA}"/>
              </a:ext>
            </a:extLst>
          </p:cNvPr>
          <p:cNvSpPr/>
          <p:nvPr/>
        </p:nvSpPr>
        <p:spPr>
          <a:xfrm>
            <a:off x="3294009" y="2014223"/>
            <a:ext cx="343200" cy="39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exend"/>
              <a:ea typeface="Lexend"/>
              <a:cs typeface="Lexend"/>
              <a:sym typeface="Lexend"/>
            </a:endParaRPr>
          </a:p>
        </p:txBody>
      </p:sp>
    </p:spTree>
    <p:extLst>
      <p:ext uri="{BB962C8B-B14F-4D97-AF65-F5344CB8AC3E}">
        <p14:creationId xmlns:p14="http://schemas.microsoft.com/office/powerpoint/2010/main" val="1742235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1DB49E-47DF-1529-BAEB-D03C2DE48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E2A16A-5399-F2EF-3027-C08764D3BBF5}"/>
              </a:ext>
            </a:extLst>
          </p:cNvPr>
          <p:cNvSpPr/>
          <p:nvPr/>
        </p:nvSpPr>
        <p:spPr>
          <a:xfrm>
            <a:off x="3910371" y="151808"/>
            <a:ext cx="3051606" cy="9982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2D56ED-C298-56B4-FC75-1DB595BB66DE}"/>
              </a:ext>
            </a:extLst>
          </p:cNvPr>
          <p:cNvSpPr/>
          <p:nvPr/>
        </p:nvSpPr>
        <p:spPr>
          <a:xfrm>
            <a:off x="7077435" y="151808"/>
            <a:ext cx="3051606" cy="998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CA36C-8990-BBE9-CA23-4BB2CC7E3659}"/>
              </a:ext>
            </a:extLst>
          </p:cNvPr>
          <p:cNvSpPr txBox="1"/>
          <p:nvPr/>
        </p:nvSpPr>
        <p:spPr>
          <a:xfrm>
            <a:off x="7302433" y="140106"/>
            <a:ext cx="2601610" cy="660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2041"/>
            <a:r>
              <a:rPr lang="en-GB" sz="1846" b="1" dirty="0">
                <a:solidFill>
                  <a:prstClr val="black"/>
                </a:solidFill>
                <a:latin typeface="Calibri" panose="020F0502020204030204"/>
              </a:rPr>
              <a:t>Mixed Number:</a:t>
            </a:r>
          </a:p>
          <a:p>
            <a:pPr algn="ctr" defTabSz="422041"/>
            <a:r>
              <a:rPr lang="en-GB" sz="1846" dirty="0">
                <a:solidFill>
                  <a:prstClr val="black"/>
                </a:solidFill>
                <a:latin typeface="Calibri" panose="020F0502020204030204"/>
              </a:rPr>
              <a:t>an integer with a fraction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E905DE-6931-7731-67A6-5F40DD2A6560}"/>
              </a:ext>
            </a:extLst>
          </p:cNvPr>
          <p:cNvSpPr txBox="1"/>
          <p:nvPr/>
        </p:nvSpPr>
        <p:spPr>
          <a:xfrm>
            <a:off x="4025829" y="107748"/>
            <a:ext cx="2917723" cy="944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2041"/>
            <a:r>
              <a:rPr lang="en-GB" sz="1846" b="1" dirty="0">
                <a:solidFill>
                  <a:prstClr val="black"/>
                </a:solidFill>
                <a:latin typeface="Calibri" panose="020F0502020204030204"/>
              </a:rPr>
              <a:t>Improper Fraction:</a:t>
            </a:r>
          </a:p>
          <a:p>
            <a:pPr algn="ctr" defTabSz="422041"/>
            <a:r>
              <a:rPr lang="en-GB" sz="1846" dirty="0">
                <a:solidFill>
                  <a:prstClr val="black"/>
                </a:solidFill>
                <a:latin typeface="Calibri" panose="020F0502020204030204"/>
              </a:rPr>
              <a:t>a fraction with a numerator </a:t>
            </a:r>
          </a:p>
          <a:p>
            <a:pPr algn="ctr" defTabSz="422041"/>
            <a:r>
              <a:rPr lang="en-GB" sz="1846" dirty="0">
                <a:solidFill>
                  <a:prstClr val="black"/>
                </a:solidFill>
                <a:latin typeface="Calibri" panose="020F0502020204030204"/>
              </a:rPr>
              <a:t>larger than the denominator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E6D87C-B3C2-B058-97B2-DF110ED181B4}"/>
              </a:ext>
            </a:extLst>
          </p:cNvPr>
          <p:cNvSpPr/>
          <p:nvPr/>
        </p:nvSpPr>
        <p:spPr>
          <a:xfrm>
            <a:off x="1369227" y="1213518"/>
            <a:ext cx="1006382" cy="100638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25099A40-0F63-14DE-3FE8-E813D572E112}"/>
              </a:ext>
            </a:extLst>
          </p:cNvPr>
          <p:cNvSpPr/>
          <p:nvPr/>
        </p:nvSpPr>
        <p:spPr>
          <a:xfrm>
            <a:off x="2516973" y="1213518"/>
            <a:ext cx="1006382" cy="1006382"/>
          </a:xfrm>
          <a:prstGeom prst="pie">
            <a:avLst>
              <a:gd name="adj1" fmla="val 5417010"/>
              <a:gd name="adj2" fmla="val 16200000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2D26BE-7C43-9C82-EC5B-0E7CEEE75F1A}"/>
                  </a:ext>
                </a:extLst>
              </p:cNvPr>
              <p:cNvSpPr txBox="1"/>
              <p:nvPr/>
            </p:nvSpPr>
            <p:spPr>
              <a:xfrm>
                <a:off x="7984463" y="1213518"/>
                <a:ext cx="823174" cy="1050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220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323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3323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323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323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3323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2D26BE-7C43-9C82-EC5B-0E7CEEE75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463" y="1213518"/>
                <a:ext cx="823174" cy="10500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F8BEC3-FA08-575E-4FC2-73BCC59C030F}"/>
                  </a:ext>
                </a:extLst>
              </p:cNvPr>
              <p:cNvSpPr txBox="1"/>
              <p:nvPr/>
            </p:nvSpPr>
            <p:spPr>
              <a:xfrm>
                <a:off x="5216795" y="1287114"/>
                <a:ext cx="438757" cy="1059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220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323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323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323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3323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F8BEC3-FA08-575E-4FC2-73BCC59C0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795" y="1287114"/>
                <a:ext cx="438757" cy="10593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350A70-56F0-32A8-BEC0-1CEDD770F63C}"/>
              </a:ext>
            </a:extLst>
          </p:cNvPr>
          <p:cNvCxnSpPr>
            <a:cxnSpLocks/>
          </p:cNvCxnSpPr>
          <p:nvPr/>
        </p:nvCxnSpPr>
        <p:spPr>
          <a:xfrm>
            <a:off x="1872418" y="1213518"/>
            <a:ext cx="0" cy="100638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8212132B-D215-A10C-3298-4D65369D054E}"/>
              </a:ext>
            </a:extLst>
          </p:cNvPr>
          <p:cNvSpPr/>
          <p:nvPr/>
        </p:nvSpPr>
        <p:spPr>
          <a:xfrm>
            <a:off x="1369227" y="2573816"/>
            <a:ext cx="1006382" cy="100638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Partial Circle 11">
            <a:extLst>
              <a:ext uri="{FF2B5EF4-FFF2-40B4-BE49-F238E27FC236}">
                <a16:creationId xmlns:a16="http://schemas.microsoft.com/office/drawing/2014/main" id="{0E7CD28B-B4BF-73CF-446A-6E402F351F1B}"/>
              </a:ext>
            </a:extLst>
          </p:cNvPr>
          <p:cNvSpPr/>
          <p:nvPr/>
        </p:nvSpPr>
        <p:spPr>
          <a:xfrm>
            <a:off x="2516973" y="2573816"/>
            <a:ext cx="1006382" cy="1006382"/>
          </a:xfrm>
          <a:prstGeom prst="pie">
            <a:avLst>
              <a:gd name="adj1" fmla="val 21594134"/>
              <a:gd name="adj2" fmla="val 16200000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618968-C76E-96F2-D56B-3020B87F94FF}"/>
              </a:ext>
            </a:extLst>
          </p:cNvPr>
          <p:cNvCxnSpPr>
            <a:cxnSpLocks/>
          </p:cNvCxnSpPr>
          <p:nvPr/>
        </p:nvCxnSpPr>
        <p:spPr>
          <a:xfrm>
            <a:off x="1872418" y="2573816"/>
            <a:ext cx="0" cy="100638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533DB8-F883-F3DD-7432-BD71328CA039}"/>
              </a:ext>
            </a:extLst>
          </p:cNvPr>
          <p:cNvCxnSpPr>
            <a:cxnSpLocks/>
          </p:cNvCxnSpPr>
          <p:nvPr/>
        </p:nvCxnSpPr>
        <p:spPr>
          <a:xfrm flipH="1">
            <a:off x="1369227" y="3077006"/>
            <a:ext cx="1006382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860A7C-933F-2223-883A-BCEDAF4CEF11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2516973" y="3077007"/>
            <a:ext cx="50319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F7161D-5BF6-9B97-18EC-2F08AC492211}"/>
              </a:ext>
            </a:extLst>
          </p:cNvPr>
          <p:cNvCxnSpPr>
            <a:cxnSpLocks/>
          </p:cNvCxnSpPr>
          <p:nvPr/>
        </p:nvCxnSpPr>
        <p:spPr>
          <a:xfrm flipV="1">
            <a:off x="3020164" y="2573816"/>
            <a:ext cx="0" cy="100638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DD8671-9EA6-DB17-C352-E6204E65A71F}"/>
                  </a:ext>
                </a:extLst>
              </p:cNvPr>
              <p:cNvSpPr txBox="1"/>
              <p:nvPr/>
            </p:nvSpPr>
            <p:spPr>
              <a:xfrm>
                <a:off x="7984463" y="2501298"/>
                <a:ext cx="823174" cy="1050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220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323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3323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323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323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3323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DD8671-9EA6-DB17-C352-E6204E65A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463" y="2501298"/>
                <a:ext cx="823174" cy="10500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7303D8-9819-9ED9-EAEF-731D0A38EDAA}"/>
                  </a:ext>
                </a:extLst>
              </p:cNvPr>
              <p:cNvSpPr txBox="1"/>
              <p:nvPr/>
            </p:nvSpPr>
            <p:spPr>
              <a:xfrm>
                <a:off x="5226446" y="2573816"/>
                <a:ext cx="516487" cy="1046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220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323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323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323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3323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7303D8-9819-9ED9-EAEF-731D0A38E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446" y="2573816"/>
                <a:ext cx="516487" cy="1046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97E0FC8-880D-02AC-D31F-1E2CB11064BD}"/>
                  </a:ext>
                </a:extLst>
              </p:cNvPr>
              <p:cNvSpPr txBox="1"/>
              <p:nvPr/>
            </p:nvSpPr>
            <p:spPr>
              <a:xfrm>
                <a:off x="7984463" y="3863613"/>
                <a:ext cx="823174" cy="1050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220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323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3323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323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323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3323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97E0FC8-880D-02AC-D31F-1E2CB1106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463" y="3863613"/>
                <a:ext cx="823174" cy="10500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98480C-E3C2-EBE8-89FD-2E7A6888049A}"/>
                  </a:ext>
                </a:extLst>
              </p:cNvPr>
              <p:cNvSpPr txBox="1"/>
              <p:nvPr/>
            </p:nvSpPr>
            <p:spPr>
              <a:xfrm>
                <a:off x="5226445" y="3820294"/>
                <a:ext cx="516487" cy="1050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220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323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323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323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3323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98480C-E3C2-EBE8-89FD-2E7A68880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445" y="3820294"/>
                <a:ext cx="516487" cy="10500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45A878EC-E49E-1F65-97ED-B67908CCE84D}"/>
              </a:ext>
            </a:extLst>
          </p:cNvPr>
          <p:cNvSpPr/>
          <p:nvPr/>
        </p:nvSpPr>
        <p:spPr>
          <a:xfrm>
            <a:off x="1369227" y="3934114"/>
            <a:ext cx="1006382" cy="100638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76E1D3-B842-CEA7-9B55-ECAA5EC8DA5E}"/>
              </a:ext>
            </a:extLst>
          </p:cNvPr>
          <p:cNvCxnSpPr>
            <a:cxnSpLocks/>
          </p:cNvCxnSpPr>
          <p:nvPr/>
        </p:nvCxnSpPr>
        <p:spPr>
          <a:xfrm>
            <a:off x="1872418" y="3934114"/>
            <a:ext cx="0" cy="100638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FDF388-174C-AA78-60D7-875FD7AA8C97}"/>
              </a:ext>
            </a:extLst>
          </p:cNvPr>
          <p:cNvCxnSpPr>
            <a:cxnSpLocks/>
          </p:cNvCxnSpPr>
          <p:nvPr/>
        </p:nvCxnSpPr>
        <p:spPr>
          <a:xfrm flipH="1">
            <a:off x="1369227" y="4437304"/>
            <a:ext cx="1006382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9D3CF65D-080D-6D42-182E-5D982ADC5192}"/>
              </a:ext>
            </a:extLst>
          </p:cNvPr>
          <p:cNvSpPr/>
          <p:nvPr/>
        </p:nvSpPr>
        <p:spPr>
          <a:xfrm>
            <a:off x="2505464" y="3934114"/>
            <a:ext cx="1006382" cy="100638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5540C3-42EC-952C-E2B1-7076BB6A4F08}"/>
              </a:ext>
            </a:extLst>
          </p:cNvPr>
          <p:cNvCxnSpPr>
            <a:cxnSpLocks/>
          </p:cNvCxnSpPr>
          <p:nvPr/>
        </p:nvCxnSpPr>
        <p:spPr>
          <a:xfrm>
            <a:off x="3008655" y="3934114"/>
            <a:ext cx="0" cy="100638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EBE4DC6-308D-0D77-B137-0D68E09D390D}"/>
              </a:ext>
            </a:extLst>
          </p:cNvPr>
          <p:cNvCxnSpPr>
            <a:cxnSpLocks/>
          </p:cNvCxnSpPr>
          <p:nvPr/>
        </p:nvCxnSpPr>
        <p:spPr>
          <a:xfrm flipH="1">
            <a:off x="2505464" y="4437304"/>
            <a:ext cx="1006382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rtial Circle 26">
            <a:extLst>
              <a:ext uri="{FF2B5EF4-FFF2-40B4-BE49-F238E27FC236}">
                <a16:creationId xmlns:a16="http://schemas.microsoft.com/office/drawing/2014/main" id="{5370E8D4-1F73-A533-5090-2AF4A809E0A2}"/>
              </a:ext>
            </a:extLst>
          </p:cNvPr>
          <p:cNvSpPr/>
          <p:nvPr/>
        </p:nvSpPr>
        <p:spPr>
          <a:xfrm>
            <a:off x="3819253" y="3934114"/>
            <a:ext cx="1006382" cy="1006382"/>
          </a:xfrm>
          <a:prstGeom prst="pie">
            <a:avLst>
              <a:gd name="adj1" fmla="val 10816840"/>
              <a:gd name="adj2" fmla="val 1620000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Partial Circle 27">
            <a:extLst>
              <a:ext uri="{FF2B5EF4-FFF2-40B4-BE49-F238E27FC236}">
                <a16:creationId xmlns:a16="http://schemas.microsoft.com/office/drawing/2014/main" id="{9885B807-F8D9-1BA2-0E05-765FB08D24D0}"/>
              </a:ext>
            </a:extLst>
          </p:cNvPr>
          <p:cNvSpPr/>
          <p:nvPr/>
        </p:nvSpPr>
        <p:spPr>
          <a:xfrm>
            <a:off x="3741880" y="5294412"/>
            <a:ext cx="1006382" cy="1006382"/>
          </a:xfrm>
          <a:prstGeom prst="pie">
            <a:avLst>
              <a:gd name="adj1" fmla="val 8073892"/>
              <a:gd name="adj2" fmla="val 1620000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E05DE24-707D-E3B9-CA75-C07CE1D3DBC9}"/>
              </a:ext>
            </a:extLst>
          </p:cNvPr>
          <p:cNvCxnSpPr>
            <a:cxnSpLocks/>
          </p:cNvCxnSpPr>
          <p:nvPr/>
        </p:nvCxnSpPr>
        <p:spPr>
          <a:xfrm>
            <a:off x="3894635" y="5449397"/>
            <a:ext cx="348234" cy="348234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757BA3D-AC3E-0FAC-C284-4642A2C52941}"/>
              </a:ext>
            </a:extLst>
          </p:cNvPr>
          <p:cNvCxnSpPr>
            <a:cxnSpLocks/>
          </p:cNvCxnSpPr>
          <p:nvPr/>
        </p:nvCxnSpPr>
        <p:spPr>
          <a:xfrm>
            <a:off x="3749012" y="5797602"/>
            <a:ext cx="49796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83B87C2B-7DA8-3F97-696A-73097C9BA83E}"/>
              </a:ext>
            </a:extLst>
          </p:cNvPr>
          <p:cNvSpPr/>
          <p:nvPr/>
        </p:nvSpPr>
        <p:spPr>
          <a:xfrm>
            <a:off x="1369227" y="5294412"/>
            <a:ext cx="1006382" cy="100638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FBC57C-C93C-5384-AA71-DBF8C7F1FD57}"/>
              </a:ext>
            </a:extLst>
          </p:cNvPr>
          <p:cNvCxnSpPr>
            <a:cxnSpLocks/>
          </p:cNvCxnSpPr>
          <p:nvPr/>
        </p:nvCxnSpPr>
        <p:spPr>
          <a:xfrm flipH="1">
            <a:off x="1516609" y="5441793"/>
            <a:ext cx="711619" cy="711619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FCDD338-2042-5D48-AFD9-5CB9D6002E43}"/>
              </a:ext>
            </a:extLst>
          </p:cNvPr>
          <p:cNvCxnSpPr>
            <a:cxnSpLocks/>
          </p:cNvCxnSpPr>
          <p:nvPr/>
        </p:nvCxnSpPr>
        <p:spPr>
          <a:xfrm>
            <a:off x="1872418" y="5294412"/>
            <a:ext cx="0" cy="100638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0489CEF-DEE6-F1AF-4A85-37AC2A4AA055}"/>
              </a:ext>
            </a:extLst>
          </p:cNvPr>
          <p:cNvCxnSpPr>
            <a:cxnSpLocks/>
          </p:cNvCxnSpPr>
          <p:nvPr/>
        </p:nvCxnSpPr>
        <p:spPr>
          <a:xfrm>
            <a:off x="1516609" y="5441793"/>
            <a:ext cx="711619" cy="711619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534635C-236A-1E5E-FDD2-6797B2CA84B2}"/>
              </a:ext>
            </a:extLst>
          </p:cNvPr>
          <p:cNvCxnSpPr>
            <a:cxnSpLocks/>
          </p:cNvCxnSpPr>
          <p:nvPr/>
        </p:nvCxnSpPr>
        <p:spPr>
          <a:xfrm>
            <a:off x="1369227" y="5797602"/>
            <a:ext cx="1006382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D3515642-7073-C9EB-01E0-B13B47EE256A}"/>
              </a:ext>
            </a:extLst>
          </p:cNvPr>
          <p:cNvSpPr/>
          <p:nvPr/>
        </p:nvSpPr>
        <p:spPr>
          <a:xfrm>
            <a:off x="2501677" y="5294412"/>
            <a:ext cx="1006382" cy="100638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7E64D75-0E89-4C37-E765-189FD1D5366B}"/>
              </a:ext>
            </a:extLst>
          </p:cNvPr>
          <p:cNvCxnSpPr>
            <a:cxnSpLocks/>
          </p:cNvCxnSpPr>
          <p:nvPr/>
        </p:nvCxnSpPr>
        <p:spPr>
          <a:xfrm flipH="1">
            <a:off x="2649058" y="5441793"/>
            <a:ext cx="711619" cy="711619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BB139AA-78C8-C2E4-27F5-3AE588F988FE}"/>
              </a:ext>
            </a:extLst>
          </p:cNvPr>
          <p:cNvCxnSpPr>
            <a:cxnSpLocks/>
          </p:cNvCxnSpPr>
          <p:nvPr/>
        </p:nvCxnSpPr>
        <p:spPr>
          <a:xfrm>
            <a:off x="3004868" y="5294412"/>
            <a:ext cx="0" cy="100638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05374E-5A1F-C529-828D-C80170534B03}"/>
              </a:ext>
            </a:extLst>
          </p:cNvPr>
          <p:cNvCxnSpPr>
            <a:cxnSpLocks/>
          </p:cNvCxnSpPr>
          <p:nvPr/>
        </p:nvCxnSpPr>
        <p:spPr>
          <a:xfrm>
            <a:off x="2649058" y="5441793"/>
            <a:ext cx="711619" cy="711619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0944301-41D9-6E33-7D9A-08B82E94438A}"/>
              </a:ext>
            </a:extLst>
          </p:cNvPr>
          <p:cNvCxnSpPr>
            <a:cxnSpLocks/>
          </p:cNvCxnSpPr>
          <p:nvPr/>
        </p:nvCxnSpPr>
        <p:spPr>
          <a:xfrm>
            <a:off x="2501677" y="5797602"/>
            <a:ext cx="1006382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8E84E9D-1BF4-C967-8ED6-5FD60E78A66D}"/>
                  </a:ext>
                </a:extLst>
              </p:cNvPr>
              <p:cNvSpPr txBox="1"/>
              <p:nvPr/>
            </p:nvSpPr>
            <p:spPr>
              <a:xfrm>
                <a:off x="7984463" y="5096831"/>
                <a:ext cx="823174" cy="1053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220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323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3323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323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323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3323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8E84E9D-1BF4-C967-8ED6-5FD60E78A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463" y="5096831"/>
                <a:ext cx="823174" cy="10533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56F4694-F43B-D450-B8A5-D3AD810C1730}"/>
                  </a:ext>
                </a:extLst>
              </p:cNvPr>
              <p:cNvSpPr txBox="1"/>
              <p:nvPr/>
            </p:nvSpPr>
            <p:spPr>
              <a:xfrm>
                <a:off x="5108623" y="5107263"/>
                <a:ext cx="752129" cy="1053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220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323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323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GB" sz="3323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3323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56F4694-F43B-D450-B8A5-D3AD810C1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623" y="5107263"/>
                <a:ext cx="752129" cy="10533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95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8" grpId="0"/>
      <p:bldP spid="19" grpId="0"/>
      <p:bldP spid="2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554E49-2365-0D6C-58E0-EE6E1EA8C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2F1D81-51DB-3498-7729-177D4514E4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5"/>
          <a:stretch/>
        </p:blipFill>
        <p:spPr>
          <a:xfrm>
            <a:off x="9497754" y="2852848"/>
            <a:ext cx="2590252" cy="3455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989246-A520-7560-766C-8F70D2BBF6BB}"/>
              </a:ext>
            </a:extLst>
          </p:cNvPr>
          <p:cNvSpPr txBox="1"/>
          <p:nvPr/>
        </p:nvSpPr>
        <p:spPr>
          <a:xfrm>
            <a:off x="688951" y="34557"/>
            <a:ext cx="11049389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GB" sz="1846" u="sng" dirty="0">
                <a:solidFill>
                  <a:prstClr val="black"/>
                </a:solidFill>
                <a:latin typeface="Calibri" panose="020F0502020204030204"/>
              </a:rPr>
              <a:t>On your whiteboards</a:t>
            </a:r>
            <a:r>
              <a:rPr lang="en-GB" sz="1846" dirty="0">
                <a:solidFill>
                  <a:prstClr val="black"/>
                </a:solidFill>
                <a:latin typeface="Calibri" panose="020F0502020204030204"/>
              </a:rPr>
              <a:t>: Convert each diagram into a </a:t>
            </a:r>
            <a:r>
              <a:rPr lang="en-GB" sz="1846" b="1" dirty="0">
                <a:solidFill>
                  <a:prstClr val="black"/>
                </a:solidFill>
                <a:latin typeface="Calibri" panose="020F0502020204030204"/>
              </a:rPr>
              <a:t>Mixed Number </a:t>
            </a:r>
            <a:r>
              <a:rPr lang="en-GB" sz="1846" dirty="0">
                <a:solidFill>
                  <a:prstClr val="black"/>
                </a:solidFill>
                <a:latin typeface="Calibri" panose="020F0502020204030204"/>
              </a:rPr>
              <a:t>&amp; an </a:t>
            </a:r>
            <a:r>
              <a:rPr lang="en-GB" sz="1846" b="1" dirty="0">
                <a:solidFill>
                  <a:prstClr val="black"/>
                </a:solidFill>
                <a:latin typeface="Calibri" panose="020F0502020204030204"/>
              </a:rPr>
              <a:t>Improper </a:t>
            </a:r>
            <a:r>
              <a:rPr lang="en-GB" sz="1846" b="1" dirty="0" err="1">
                <a:solidFill>
                  <a:prstClr val="black"/>
                </a:solidFill>
                <a:latin typeface="Calibri" panose="020F0502020204030204"/>
              </a:rPr>
              <a:t>Fraction</a:t>
            </a:r>
            <a:r>
              <a:rPr lang="en-GB" sz="1846" dirty="0" err="1">
                <a:solidFill>
                  <a:prstClr val="black"/>
                </a:solidFill>
                <a:latin typeface="Calibri" panose="020F0502020204030204"/>
              </a:rPr>
              <a:t>.Can</a:t>
            </a:r>
            <a:r>
              <a:rPr lang="en-GB" sz="1846" dirty="0">
                <a:solidFill>
                  <a:prstClr val="black"/>
                </a:solidFill>
                <a:latin typeface="Calibri" panose="020F0502020204030204"/>
              </a:rPr>
              <a:t> you think of a quick method instead of counting pieces?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BB68E2-10F5-F261-44A0-970425BD826C}"/>
              </a:ext>
            </a:extLst>
          </p:cNvPr>
          <p:cNvGrpSpPr/>
          <p:nvPr/>
        </p:nvGrpSpPr>
        <p:grpSpPr>
          <a:xfrm>
            <a:off x="606550" y="884193"/>
            <a:ext cx="850421" cy="850421"/>
            <a:chOff x="1085535" y="1029281"/>
            <a:chExt cx="921289" cy="92128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FB92ABC-A250-E531-4B1E-1011A8F7A1E1}"/>
                </a:ext>
              </a:extLst>
            </p:cNvPr>
            <p:cNvSpPr/>
            <p:nvPr/>
          </p:nvSpPr>
          <p:spPr>
            <a:xfrm>
              <a:off x="1085535" y="1029281"/>
              <a:ext cx="921289" cy="92128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2041"/>
              <a:endParaRPr lang="en-GB" dirty="0" err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7FDE84C-93FB-CBCB-0AC8-7CCC837D057F}"/>
                </a:ext>
              </a:extLst>
            </p:cNvPr>
            <p:cNvCxnSpPr>
              <a:cxnSpLocks/>
              <a:stCxn id="6" idx="0"/>
              <a:endCxn id="6" idx="4"/>
            </p:cNvCxnSpPr>
            <p:nvPr/>
          </p:nvCxnSpPr>
          <p:spPr>
            <a:xfrm>
              <a:off x="1546180" y="1029281"/>
              <a:ext cx="0" cy="921289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1CA57D-D678-3E3B-86C2-E4512C674D28}"/>
                </a:ext>
              </a:extLst>
            </p:cNvPr>
            <p:cNvCxnSpPr>
              <a:cxnSpLocks/>
              <a:stCxn id="6" idx="2"/>
              <a:endCxn id="6" idx="6"/>
            </p:cNvCxnSpPr>
            <p:nvPr/>
          </p:nvCxnSpPr>
          <p:spPr>
            <a:xfrm>
              <a:off x="1085535" y="1489926"/>
              <a:ext cx="921289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89F8B2-E0D0-244F-8B7C-15BF004D5041}"/>
                  </a:ext>
                </a:extLst>
              </p:cNvPr>
              <p:cNvSpPr txBox="1"/>
              <p:nvPr/>
            </p:nvSpPr>
            <p:spPr>
              <a:xfrm>
                <a:off x="3516960" y="950864"/>
                <a:ext cx="1136850" cy="73045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 defTabSz="4220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15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215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21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89F8B2-E0D0-244F-8B7C-15BF004D5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960" y="950864"/>
                <a:ext cx="1136850" cy="7304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2252463-E4C1-CF57-C8DD-87F3C3EA020E}"/>
              </a:ext>
            </a:extLst>
          </p:cNvPr>
          <p:cNvSpPr txBox="1"/>
          <p:nvPr/>
        </p:nvSpPr>
        <p:spPr>
          <a:xfrm>
            <a:off x="103994" y="1000673"/>
            <a:ext cx="584957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GB" sz="2585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sp>
        <p:nvSpPr>
          <p:cNvPr id="11" name="Partial Circle 10">
            <a:extLst>
              <a:ext uri="{FF2B5EF4-FFF2-40B4-BE49-F238E27FC236}">
                <a16:creationId xmlns:a16="http://schemas.microsoft.com/office/drawing/2014/main" id="{8B061AFE-1F5D-DBE4-A789-8495CDB2FD52}"/>
              </a:ext>
            </a:extLst>
          </p:cNvPr>
          <p:cNvSpPr/>
          <p:nvPr/>
        </p:nvSpPr>
        <p:spPr>
          <a:xfrm>
            <a:off x="2698453" y="884988"/>
            <a:ext cx="850421" cy="850421"/>
          </a:xfrm>
          <a:prstGeom prst="pie">
            <a:avLst>
              <a:gd name="adj1" fmla="val 10816840"/>
              <a:gd name="adj2" fmla="val 16200000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en-GB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8D7C5B-74AF-8919-16CC-3E3B4AC4B816}"/>
              </a:ext>
            </a:extLst>
          </p:cNvPr>
          <p:cNvGrpSpPr/>
          <p:nvPr/>
        </p:nvGrpSpPr>
        <p:grpSpPr>
          <a:xfrm>
            <a:off x="1699394" y="884193"/>
            <a:ext cx="850421" cy="850421"/>
            <a:chOff x="1085535" y="1029281"/>
            <a:chExt cx="921289" cy="92128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C91770D-5360-01AB-DE5E-9C4FDB201F9E}"/>
                </a:ext>
              </a:extLst>
            </p:cNvPr>
            <p:cNvSpPr/>
            <p:nvPr/>
          </p:nvSpPr>
          <p:spPr>
            <a:xfrm>
              <a:off x="1085535" y="1029281"/>
              <a:ext cx="921289" cy="92128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2041"/>
              <a:endParaRPr lang="en-GB" dirty="0" err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E801959-8787-3CB2-73CA-ECBCE2458FFC}"/>
                </a:ext>
              </a:extLst>
            </p:cNvPr>
            <p:cNvCxnSpPr>
              <a:cxnSpLocks/>
              <a:stCxn id="13" idx="0"/>
              <a:endCxn id="13" idx="4"/>
            </p:cNvCxnSpPr>
            <p:nvPr/>
          </p:nvCxnSpPr>
          <p:spPr>
            <a:xfrm>
              <a:off x="1546180" y="1029281"/>
              <a:ext cx="0" cy="921289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380882-1025-153D-18DF-54C7B846CB26}"/>
                </a:ext>
              </a:extLst>
            </p:cNvPr>
            <p:cNvCxnSpPr>
              <a:cxnSpLocks/>
              <a:stCxn id="13" idx="2"/>
              <a:endCxn id="13" idx="6"/>
            </p:cNvCxnSpPr>
            <p:nvPr/>
          </p:nvCxnSpPr>
          <p:spPr>
            <a:xfrm>
              <a:off x="1085535" y="1489926"/>
              <a:ext cx="921289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063F9B-F3E5-8DC3-F907-ECCD4D0A3E0C}"/>
              </a:ext>
            </a:extLst>
          </p:cNvPr>
          <p:cNvGrpSpPr/>
          <p:nvPr/>
        </p:nvGrpSpPr>
        <p:grpSpPr>
          <a:xfrm>
            <a:off x="606550" y="2375910"/>
            <a:ext cx="850421" cy="850421"/>
            <a:chOff x="1085535" y="1029281"/>
            <a:chExt cx="921289" cy="9212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70894F-6F18-E457-4575-75D5E1862D99}"/>
                </a:ext>
              </a:extLst>
            </p:cNvPr>
            <p:cNvSpPr/>
            <p:nvPr/>
          </p:nvSpPr>
          <p:spPr>
            <a:xfrm>
              <a:off x="1085535" y="1029281"/>
              <a:ext cx="921289" cy="92128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2041"/>
              <a:endParaRPr lang="en-GB" dirty="0" err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31F4179-391A-50CE-BEF3-4CEFF1DCA167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>
              <a:off x="1546180" y="1029281"/>
              <a:ext cx="0" cy="46064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8B385BD-73D1-D982-9C3F-765F214E6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1300" y="1356409"/>
              <a:ext cx="441960" cy="133517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21AD41-0EDB-85CE-44EC-82C314F96F39}"/>
                  </a:ext>
                </a:extLst>
              </p:cNvPr>
              <p:cNvSpPr txBox="1"/>
              <p:nvPr/>
            </p:nvSpPr>
            <p:spPr>
              <a:xfrm>
                <a:off x="3516960" y="2442581"/>
                <a:ext cx="1136850" cy="73270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 defTabSz="4220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15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215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21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21AD41-0EDB-85CE-44EC-82C314F96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960" y="2442581"/>
                <a:ext cx="1136850" cy="7327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E463D28-F12F-8419-EEAD-8926FCDCC4EA}"/>
              </a:ext>
            </a:extLst>
          </p:cNvPr>
          <p:cNvSpPr txBox="1"/>
          <p:nvPr/>
        </p:nvSpPr>
        <p:spPr>
          <a:xfrm>
            <a:off x="103994" y="2492389"/>
            <a:ext cx="584957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GB" sz="2585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sp>
        <p:nvSpPr>
          <p:cNvPr id="22" name="Partial Circle 21">
            <a:extLst>
              <a:ext uri="{FF2B5EF4-FFF2-40B4-BE49-F238E27FC236}">
                <a16:creationId xmlns:a16="http://schemas.microsoft.com/office/drawing/2014/main" id="{DEE5FD9B-0EAE-21AF-34F4-8555A085E1B5}"/>
              </a:ext>
            </a:extLst>
          </p:cNvPr>
          <p:cNvSpPr/>
          <p:nvPr/>
        </p:nvSpPr>
        <p:spPr>
          <a:xfrm>
            <a:off x="1310441" y="2390772"/>
            <a:ext cx="850421" cy="850421"/>
          </a:xfrm>
          <a:prstGeom prst="pie">
            <a:avLst>
              <a:gd name="adj1" fmla="val 16188573"/>
              <a:gd name="adj2" fmla="val 20559609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en-GB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9962E15-FF8D-EAF5-616B-6CF1979BBAE2}"/>
              </a:ext>
            </a:extLst>
          </p:cNvPr>
          <p:cNvGrpSpPr/>
          <p:nvPr/>
        </p:nvGrpSpPr>
        <p:grpSpPr>
          <a:xfrm>
            <a:off x="606550" y="3867626"/>
            <a:ext cx="850421" cy="850421"/>
            <a:chOff x="1085535" y="1029281"/>
            <a:chExt cx="921289" cy="92128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875982-C26D-2BDF-8644-45CF98A04224}"/>
                </a:ext>
              </a:extLst>
            </p:cNvPr>
            <p:cNvSpPr/>
            <p:nvPr/>
          </p:nvSpPr>
          <p:spPr>
            <a:xfrm>
              <a:off x="1085535" y="1029281"/>
              <a:ext cx="921289" cy="92128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2041"/>
              <a:endParaRPr lang="en-GB" dirty="0" err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333EA43-C987-27F7-415E-C899C85C44E0}"/>
                </a:ext>
              </a:extLst>
            </p:cNvPr>
            <p:cNvCxnSpPr>
              <a:cxnSpLocks/>
              <a:stCxn id="24" idx="0"/>
              <a:endCxn id="24" idx="4"/>
            </p:cNvCxnSpPr>
            <p:nvPr/>
          </p:nvCxnSpPr>
          <p:spPr>
            <a:xfrm>
              <a:off x="1546180" y="1029281"/>
              <a:ext cx="0" cy="92128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8EF025-2E71-A73C-103A-B4020918B4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8395" y="1262479"/>
              <a:ext cx="784860" cy="47239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1778E6-F984-B5D5-4D0F-A4609D7E0A22}"/>
                  </a:ext>
                </a:extLst>
              </p:cNvPr>
              <p:cNvSpPr txBox="1"/>
              <p:nvPr/>
            </p:nvSpPr>
            <p:spPr>
              <a:xfrm>
                <a:off x="3359990" y="3934297"/>
                <a:ext cx="1293944" cy="73962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 defTabSz="4220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15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2215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21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1778E6-F984-B5D5-4D0F-A4609D7E0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90" y="3934297"/>
                <a:ext cx="1293944" cy="739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D194C9ED-C6CB-40E5-C608-526B3AB246B2}"/>
              </a:ext>
            </a:extLst>
          </p:cNvPr>
          <p:cNvSpPr txBox="1"/>
          <p:nvPr/>
        </p:nvSpPr>
        <p:spPr>
          <a:xfrm>
            <a:off x="103994" y="3984105"/>
            <a:ext cx="584957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GB" sz="2585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sp>
        <p:nvSpPr>
          <p:cNvPr id="29" name="Partial Circle 28">
            <a:extLst>
              <a:ext uri="{FF2B5EF4-FFF2-40B4-BE49-F238E27FC236}">
                <a16:creationId xmlns:a16="http://schemas.microsoft.com/office/drawing/2014/main" id="{A30D7BA1-BCEC-1C6B-42B7-001ED63C3B8A}"/>
              </a:ext>
            </a:extLst>
          </p:cNvPr>
          <p:cNvSpPr/>
          <p:nvPr/>
        </p:nvSpPr>
        <p:spPr>
          <a:xfrm>
            <a:off x="2448907" y="3830907"/>
            <a:ext cx="850421" cy="850421"/>
          </a:xfrm>
          <a:prstGeom prst="pie">
            <a:avLst>
              <a:gd name="adj1" fmla="val 16206242"/>
              <a:gd name="adj2" fmla="val 19685545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en-GB" dirty="0" err="1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32EDA10-2B3D-67A9-B7EF-F572FF7AECDC}"/>
                  </a:ext>
                </a:extLst>
              </p:cNvPr>
              <p:cNvSpPr txBox="1"/>
              <p:nvPr/>
            </p:nvSpPr>
            <p:spPr>
              <a:xfrm>
                <a:off x="3359990" y="5426014"/>
                <a:ext cx="1293944" cy="73270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 defTabSz="4220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15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2215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21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32EDA10-2B3D-67A9-B7EF-F572FF7AE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90" y="5426014"/>
                <a:ext cx="1293944" cy="7327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732151C-EE69-BDD2-1464-00432AA5A75F}"/>
              </a:ext>
            </a:extLst>
          </p:cNvPr>
          <p:cNvSpPr txBox="1"/>
          <p:nvPr/>
        </p:nvSpPr>
        <p:spPr>
          <a:xfrm>
            <a:off x="103994" y="5475822"/>
            <a:ext cx="584957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GB" sz="2585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E721D3-101F-A9F4-E339-A584BF1F6D8E}"/>
                  </a:ext>
                </a:extLst>
              </p:cNvPr>
              <p:cNvSpPr txBox="1"/>
              <p:nvPr/>
            </p:nvSpPr>
            <p:spPr>
              <a:xfrm>
                <a:off x="8127917" y="950865"/>
                <a:ext cx="1136850" cy="73270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 defTabSz="4220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15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215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21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E721D3-101F-A9F4-E339-A584BF1F6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917" y="950865"/>
                <a:ext cx="1136850" cy="7327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5C2E4D15-9D78-4D8F-2F30-699739CFC0C6}"/>
              </a:ext>
            </a:extLst>
          </p:cNvPr>
          <p:cNvSpPr txBox="1"/>
          <p:nvPr/>
        </p:nvSpPr>
        <p:spPr>
          <a:xfrm>
            <a:off x="4550648" y="1000673"/>
            <a:ext cx="584957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GB" sz="2585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sp>
        <p:nvSpPr>
          <p:cNvPr id="34" name="Partial Circle 33">
            <a:extLst>
              <a:ext uri="{FF2B5EF4-FFF2-40B4-BE49-F238E27FC236}">
                <a16:creationId xmlns:a16="http://schemas.microsoft.com/office/drawing/2014/main" id="{A0AE129A-B63C-2EEB-FF39-5F2B1DC3C2B2}"/>
              </a:ext>
            </a:extLst>
          </p:cNvPr>
          <p:cNvSpPr/>
          <p:nvPr/>
        </p:nvSpPr>
        <p:spPr>
          <a:xfrm>
            <a:off x="5660965" y="884988"/>
            <a:ext cx="850421" cy="850421"/>
          </a:xfrm>
          <a:prstGeom prst="pie">
            <a:avLst>
              <a:gd name="adj1" fmla="val 16202547"/>
              <a:gd name="adj2" fmla="val 1790872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en-GB" dirty="0" err="1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ACD6E3A-FFEA-ABB5-1C5F-04F7B0D77072}"/>
                  </a:ext>
                </a:extLst>
              </p:cNvPr>
              <p:cNvSpPr txBox="1"/>
              <p:nvPr/>
            </p:nvSpPr>
            <p:spPr>
              <a:xfrm>
                <a:off x="7970946" y="2442581"/>
                <a:ext cx="1293944" cy="73270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 defTabSz="4220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15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215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21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ACD6E3A-FFEA-ABB5-1C5F-04F7B0D77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946" y="2442581"/>
                <a:ext cx="1293944" cy="7327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75A767E7-B194-B9EC-1536-9F888E21CDE5}"/>
              </a:ext>
            </a:extLst>
          </p:cNvPr>
          <p:cNvSpPr txBox="1"/>
          <p:nvPr/>
        </p:nvSpPr>
        <p:spPr>
          <a:xfrm>
            <a:off x="4550648" y="2492389"/>
            <a:ext cx="584957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GB" sz="2585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810A418-D135-C4B4-BA60-D4E357B2016E}"/>
                  </a:ext>
                </a:extLst>
              </p:cNvPr>
              <p:cNvSpPr txBox="1"/>
              <p:nvPr/>
            </p:nvSpPr>
            <p:spPr>
              <a:xfrm>
                <a:off x="7970946" y="3934297"/>
                <a:ext cx="1293944" cy="73962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 defTabSz="4220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15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215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21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810A418-D135-C4B4-BA60-D4E357B20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946" y="3934297"/>
                <a:ext cx="1293944" cy="7396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65BDAF84-02A4-7352-C401-8112CB0B1082}"/>
              </a:ext>
            </a:extLst>
          </p:cNvPr>
          <p:cNvSpPr txBox="1"/>
          <p:nvPr/>
        </p:nvSpPr>
        <p:spPr>
          <a:xfrm>
            <a:off x="4550648" y="3984105"/>
            <a:ext cx="584957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GB" sz="2585" dirty="0">
                <a:solidFill>
                  <a:prstClr val="black"/>
                </a:solidFill>
                <a:latin typeface="Calibri" panose="020F0502020204030204"/>
              </a:rPr>
              <a:t>f)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32D2AB5-503D-090E-AC80-61BB2A26A702}"/>
                  </a:ext>
                </a:extLst>
              </p:cNvPr>
              <p:cNvSpPr txBox="1"/>
              <p:nvPr/>
            </p:nvSpPr>
            <p:spPr>
              <a:xfrm>
                <a:off x="7813975" y="5426013"/>
                <a:ext cx="1451038" cy="7314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 defTabSz="4220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15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215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21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32D2AB5-503D-090E-AC80-61BB2A26A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975" y="5426013"/>
                <a:ext cx="1451038" cy="7314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D1FD66BB-CCE0-9A43-9AFD-AAA1CE5BCD68}"/>
              </a:ext>
            </a:extLst>
          </p:cNvPr>
          <p:cNvSpPr txBox="1"/>
          <p:nvPr/>
        </p:nvSpPr>
        <p:spPr>
          <a:xfrm>
            <a:off x="4550648" y="5475822"/>
            <a:ext cx="584957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GB" sz="2585" dirty="0">
                <a:solidFill>
                  <a:prstClr val="black"/>
                </a:solidFill>
                <a:latin typeface="Calibri" panose="020F0502020204030204"/>
              </a:rPr>
              <a:t>h)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672B0DB-2F9E-93D1-DBDD-1622CDB84B47}"/>
              </a:ext>
            </a:extLst>
          </p:cNvPr>
          <p:cNvGrpSpPr/>
          <p:nvPr/>
        </p:nvGrpSpPr>
        <p:grpSpPr>
          <a:xfrm>
            <a:off x="5053203" y="884193"/>
            <a:ext cx="850421" cy="850421"/>
            <a:chOff x="5511428" y="881961"/>
            <a:chExt cx="921289" cy="921289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89A5783-382D-D9C1-4432-840B4B25754C}"/>
                </a:ext>
              </a:extLst>
            </p:cNvPr>
            <p:cNvGrpSpPr/>
            <p:nvPr/>
          </p:nvGrpSpPr>
          <p:grpSpPr>
            <a:xfrm>
              <a:off x="5511428" y="881961"/>
              <a:ext cx="921289" cy="921289"/>
              <a:chOff x="1085535" y="1029281"/>
              <a:chExt cx="921289" cy="921289"/>
            </a:xfrm>
            <a:grpFill/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BD65FA3-5BB7-53C3-7D7E-EF8DC1CCF4F9}"/>
                  </a:ext>
                </a:extLst>
              </p:cNvPr>
              <p:cNvSpPr/>
              <p:nvPr/>
            </p:nvSpPr>
            <p:spPr>
              <a:xfrm>
                <a:off x="1085535" y="1029281"/>
                <a:ext cx="921289" cy="921289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22041"/>
                <a:endParaRPr lang="en-GB" dirty="0" err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379F958-BB11-4028-6F3E-9DC6419FC6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50042" y="1492250"/>
                <a:ext cx="403860" cy="2286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B7CD795-0AE6-A018-4185-B45A0AFABA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6178" y="1489925"/>
                <a:ext cx="396344" cy="22902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C55B56D-C3B0-6204-7897-18B3AF2ABBB9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 flipH="1">
              <a:off x="5972071" y="881961"/>
              <a:ext cx="2" cy="46064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CF445B5-C91F-51E5-F294-C1BCAAE48329}"/>
              </a:ext>
            </a:extLst>
          </p:cNvPr>
          <p:cNvCxnSpPr>
            <a:cxnSpLocks/>
          </p:cNvCxnSpPr>
          <p:nvPr/>
        </p:nvCxnSpPr>
        <p:spPr>
          <a:xfrm>
            <a:off x="1027256" y="2801119"/>
            <a:ext cx="269045" cy="33043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64446D6-A10D-8B90-6942-8086FCA752FA}"/>
              </a:ext>
            </a:extLst>
          </p:cNvPr>
          <p:cNvCxnSpPr>
            <a:cxnSpLocks/>
          </p:cNvCxnSpPr>
          <p:nvPr/>
        </p:nvCxnSpPr>
        <p:spPr>
          <a:xfrm flipH="1">
            <a:off x="770522" y="2800967"/>
            <a:ext cx="260251" cy="33586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89DD2F6-613A-77F6-85CA-87C660EF148E}"/>
              </a:ext>
            </a:extLst>
          </p:cNvPr>
          <p:cNvCxnSpPr>
            <a:cxnSpLocks/>
          </p:cNvCxnSpPr>
          <p:nvPr/>
        </p:nvCxnSpPr>
        <p:spPr>
          <a:xfrm flipH="1" flipV="1">
            <a:off x="629844" y="2674357"/>
            <a:ext cx="403568" cy="127557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artial Circle 49">
            <a:extLst>
              <a:ext uri="{FF2B5EF4-FFF2-40B4-BE49-F238E27FC236}">
                <a16:creationId xmlns:a16="http://schemas.microsoft.com/office/drawing/2014/main" id="{8725E94D-AFE9-F45C-6372-1AA846AF9AFB}"/>
              </a:ext>
            </a:extLst>
          </p:cNvPr>
          <p:cNvSpPr/>
          <p:nvPr/>
        </p:nvSpPr>
        <p:spPr>
          <a:xfrm>
            <a:off x="1320992" y="2447043"/>
            <a:ext cx="850421" cy="850421"/>
          </a:xfrm>
          <a:prstGeom prst="pie">
            <a:avLst>
              <a:gd name="adj1" fmla="val 20579897"/>
              <a:gd name="adj2" fmla="val 3096077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en-GB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053139C-FD3A-6466-322C-11F8244DF5E8}"/>
              </a:ext>
            </a:extLst>
          </p:cNvPr>
          <p:cNvGrpSpPr/>
          <p:nvPr/>
        </p:nvGrpSpPr>
        <p:grpSpPr>
          <a:xfrm>
            <a:off x="5047251" y="2375910"/>
            <a:ext cx="850421" cy="850421"/>
            <a:chOff x="1085535" y="1029281"/>
            <a:chExt cx="921289" cy="92128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0DA0290-810B-22DC-4DA6-A28F4004304A}"/>
                </a:ext>
              </a:extLst>
            </p:cNvPr>
            <p:cNvSpPr/>
            <p:nvPr/>
          </p:nvSpPr>
          <p:spPr>
            <a:xfrm>
              <a:off x="1085535" y="1029281"/>
              <a:ext cx="921289" cy="92128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2041"/>
              <a:endParaRPr lang="en-GB" dirty="0" err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900C9D6-624F-F505-4D0A-8B112E4CBD6C}"/>
                </a:ext>
              </a:extLst>
            </p:cNvPr>
            <p:cNvCxnSpPr>
              <a:cxnSpLocks/>
              <a:stCxn id="52" idx="0"/>
            </p:cNvCxnSpPr>
            <p:nvPr/>
          </p:nvCxnSpPr>
          <p:spPr>
            <a:xfrm>
              <a:off x="1546180" y="1029281"/>
              <a:ext cx="0" cy="46064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FF5F42D-6B66-CAC8-EEA9-54B6F284D0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1300" y="1356409"/>
              <a:ext cx="441960" cy="133517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Partial Circle 54">
            <a:extLst>
              <a:ext uri="{FF2B5EF4-FFF2-40B4-BE49-F238E27FC236}">
                <a16:creationId xmlns:a16="http://schemas.microsoft.com/office/drawing/2014/main" id="{CFE90ABB-4803-BD83-4701-2ABEBBF526CE}"/>
              </a:ext>
            </a:extLst>
          </p:cNvPr>
          <p:cNvSpPr/>
          <p:nvPr/>
        </p:nvSpPr>
        <p:spPr>
          <a:xfrm>
            <a:off x="6950412" y="2319872"/>
            <a:ext cx="850421" cy="850421"/>
          </a:xfrm>
          <a:prstGeom prst="pie">
            <a:avLst>
              <a:gd name="adj1" fmla="val 16188573"/>
              <a:gd name="adj2" fmla="val 20559609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en-GB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3CB5B8E-A45C-4D4A-D682-92827D10C9F8}"/>
              </a:ext>
            </a:extLst>
          </p:cNvPr>
          <p:cNvCxnSpPr>
            <a:cxnSpLocks/>
          </p:cNvCxnSpPr>
          <p:nvPr/>
        </p:nvCxnSpPr>
        <p:spPr>
          <a:xfrm>
            <a:off x="5467957" y="2801119"/>
            <a:ext cx="269045" cy="33043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16789EA-65E4-AC74-54ED-18EA21C42820}"/>
              </a:ext>
            </a:extLst>
          </p:cNvPr>
          <p:cNvCxnSpPr>
            <a:cxnSpLocks/>
          </p:cNvCxnSpPr>
          <p:nvPr/>
        </p:nvCxnSpPr>
        <p:spPr>
          <a:xfrm flipH="1">
            <a:off x="5211223" y="2800967"/>
            <a:ext cx="260251" cy="33586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1E932DD-C5EE-09FE-223E-B5A3DB1AB72F}"/>
              </a:ext>
            </a:extLst>
          </p:cNvPr>
          <p:cNvCxnSpPr>
            <a:cxnSpLocks/>
          </p:cNvCxnSpPr>
          <p:nvPr/>
        </p:nvCxnSpPr>
        <p:spPr>
          <a:xfrm flipH="1" flipV="1">
            <a:off x="5070545" y="2674357"/>
            <a:ext cx="403568" cy="127557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artial Circle 58">
            <a:extLst>
              <a:ext uri="{FF2B5EF4-FFF2-40B4-BE49-F238E27FC236}">
                <a16:creationId xmlns:a16="http://schemas.microsoft.com/office/drawing/2014/main" id="{93E9BD4F-F04C-0F2D-1119-87C9709EA26B}"/>
              </a:ext>
            </a:extLst>
          </p:cNvPr>
          <p:cNvSpPr/>
          <p:nvPr/>
        </p:nvSpPr>
        <p:spPr>
          <a:xfrm>
            <a:off x="6957446" y="2372626"/>
            <a:ext cx="850421" cy="850421"/>
          </a:xfrm>
          <a:prstGeom prst="pie">
            <a:avLst>
              <a:gd name="adj1" fmla="val 20579897"/>
              <a:gd name="adj2" fmla="val 3096077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en-GB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DA47AE0-B3BF-4C66-98AF-BAE2337E7E55}"/>
              </a:ext>
            </a:extLst>
          </p:cNvPr>
          <p:cNvGrpSpPr/>
          <p:nvPr/>
        </p:nvGrpSpPr>
        <p:grpSpPr>
          <a:xfrm>
            <a:off x="5961651" y="2375910"/>
            <a:ext cx="850421" cy="850421"/>
            <a:chOff x="1085535" y="1029281"/>
            <a:chExt cx="921289" cy="92128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158DB46-AE71-EBE0-39D3-8105126E7EF0}"/>
                </a:ext>
              </a:extLst>
            </p:cNvPr>
            <p:cNvSpPr/>
            <p:nvPr/>
          </p:nvSpPr>
          <p:spPr>
            <a:xfrm>
              <a:off x="1085535" y="1029281"/>
              <a:ext cx="921289" cy="92128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2041"/>
              <a:endParaRPr lang="en-GB" dirty="0" err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E6BD437-0573-1C20-B581-A87BF09F4663}"/>
                </a:ext>
              </a:extLst>
            </p:cNvPr>
            <p:cNvCxnSpPr>
              <a:cxnSpLocks/>
              <a:stCxn id="61" idx="0"/>
            </p:cNvCxnSpPr>
            <p:nvPr/>
          </p:nvCxnSpPr>
          <p:spPr>
            <a:xfrm>
              <a:off x="1546180" y="1029281"/>
              <a:ext cx="0" cy="46064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B4C29A-F68E-A1D5-9A28-01C759C77E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1300" y="1356409"/>
              <a:ext cx="441960" cy="133517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F355E9E-AC00-6B35-4022-A088C6B79A25}"/>
              </a:ext>
            </a:extLst>
          </p:cNvPr>
          <p:cNvCxnSpPr>
            <a:cxnSpLocks/>
          </p:cNvCxnSpPr>
          <p:nvPr/>
        </p:nvCxnSpPr>
        <p:spPr>
          <a:xfrm>
            <a:off x="6382357" y="2801119"/>
            <a:ext cx="269045" cy="33043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E2636C4-1BD6-8510-D1C9-3FFD2B10A280}"/>
              </a:ext>
            </a:extLst>
          </p:cNvPr>
          <p:cNvCxnSpPr>
            <a:cxnSpLocks/>
          </p:cNvCxnSpPr>
          <p:nvPr/>
        </p:nvCxnSpPr>
        <p:spPr>
          <a:xfrm flipH="1">
            <a:off x="6125623" y="2800967"/>
            <a:ext cx="260251" cy="33586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4D53775-7AE7-C8C5-00EA-B5C3A7FF6B9B}"/>
              </a:ext>
            </a:extLst>
          </p:cNvPr>
          <p:cNvCxnSpPr>
            <a:cxnSpLocks/>
          </p:cNvCxnSpPr>
          <p:nvPr/>
        </p:nvCxnSpPr>
        <p:spPr>
          <a:xfrm flipH="1" flipV="1">
            <a:off x="5984945" y="2674357"/>
            <a:ext cx="403568" cy="127557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artial Circle 66">
            <a:extLst>
              <a:ext uri="{FF2B5EF4-FFF2-40B4-BE49-F238E27FC236}">
                <a16:creationId xmlns:a16="http://schemas.microsoft.com/office/drawing/2014/main" id="{6FBA0F1A-24DE-F4AB-766B-323D9C98FCE9}"/>
              </a:ext>
            </a:extLst>
          </p:cNvPr>
          <p:cNvSpPr/>
          <p:nvPr/>
        </p:nvSpPr>
        <p:spPr>
          <a:xfrm rot="4295642">
            <a:off x="6936345" y="2414829"/>
            <a:ext cx="850421" cy="850421"/>
          </a:xfrm>
          <a:prstGeom prst="pie">
            <a:avLst>
              <a:gd name="adj1" fmla="val 20579897"/>
              <a:gd name="adj2" fmla="val 3096077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en-GB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Partial Circle 67">
            <a:extLst>
              <a:ext uri="{FF2B5EF4-FFF2-40B4-BE49-F238E27FC236}">
                <a16:creationId xmlns:a16="http://schemas.microsoft.com/office/drawing/2014/main" id="{98B8B8C2-CE19-3DCA-8B9B-BE327287E168}"/>
              </a:ext>
            </a:extLst>
          </p:cNvPr>
          <p:cNvSpPr/>
          <p:nvPr/>
        </p:nvSpPr>
        <p:spPr>
          <a:xfrm rot="8525465">
            <a:off x="6894141" y="2397245"/>
            <a:ext cx="850421" cy="850421"/>
          </a:xfrm>
          <a:prstGeom prst="pie">
            <a:avLst>
              <a:gd name="adj1" fmla="val 20579897"/>
              <a:gd name="adj2" fmla="val 3096077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en-GB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9FB6CFD-7890-945A-E2B3-1A3292CD6093}"/>
              </a:ext>
            </a:extLst>
          </p:cNvPr>
          <p:cNvCxnSpPr>
            <a:cxnSpLocks/>
          </p:cNvCxnSpPr>
          <p:nvPr/>
        </p:nvCxnSpPr>
        <p:spPr>
          <a:xfrm>
            <a:off x="652704" y="4097451"/>
            <a:ext cx="740312" cy="402189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CCD7BF4-9220-B6DE-DAC4-91C42964C63C}"/>
              </a:ext>
            </a:extLst>
          </p:cNvPr>
          <p:cNvGrpSpPr/>
          <p:nvPr/>
        </p:nvGrpSpPr>
        <p:grpSpPr>
          <a:xfrm>
            <a:off x="1504068" y="3867626"/>
            <a:ext cx="850421" cy="850421"/>
            <a:chOff x="1085535" y="1029281"/>
            <a:chExt cx="921289" cy="92128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6F882F0-D4EC-AE83-215A-B8EDBDE142E5}"/>
                </a:ext>
              </a:extLst>
            </p:cNvPr>
            <p:cNvSpPr/>
            <p:nvPr/>
          </p:nvSpPr>
          <p:spPr>
            <a:xfrm>
              <a:off x="1085535" y="1029281"/>
              <a:ext cx="921289" cy="92128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2041"/>
              <a:endParaRPr lang="en-GB" dirty="0" err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F5F41F9-F6D6-40EE-0ABD-9260C851A95F}"/>
                </a:ext>
              </a:extLst>
            </p:cNvPr>
            <p:cNvCxnSpPr>
              <a:cxnSpLocks/>
              <a:stCxn id="71" idx="0"/>
              <a:endCxn id="71" idx="4"/>
            </p:cNvCxnSpPr>
            <p:nvPr/>
          </p:nvCxnSpPr>
          <p:spPr>
            <a:xfrm>
              <a:off x="1546180" y="1029281"/>
              <a:ext cx="0" cy="92128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23F7E40-F55F-5DE5-A10A-67E4E7A538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8395" y="1262479"/>
              <a:ext cx="784860" cy="47239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8A58A05-6481-39C7-560C-73C1F7C83D09}"/>
              </a:ext>
            </a:extLst>
          </p:cNvPr>
          <p:cNvCxnSpPr>
            <a:cxnSpLocks/>
          </p:cNvCxnSpPr>
          <p:nvPr/>
        </p:nvCxnSpPr>
        <p:spPr>
          <a:xfrm>
            <a:off x="1550222" y="4097451"/>
            <a:ext cx="740312" cy="402189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artial Circle 74">
            <a:extLst>
              <a:ext uri="{FF2B5EF4-FFF2-40B4-BE49-F238E27FC236}">
                <a16:creationId xmlns:a16="http://schemas.microsoft.com/office/drawing/2014/main" id="{BA9BF6A6-F1EE-E968-15DA-1A3D758F27D0}"/>
              </a:ext>
            </a:extLst>
          </p:cNvPr>
          <p:cNvSpPr/>
          <p:nvPr/>
        </p:nvSpPr>
        <p:spPr>
          <a:xfrm rot="15100136">
            <a:off x="2402015" y="3868421"/>
            <a:ext cx="850421" cy="850421"/>
          </a:xfrm>
          <a:prstGeom prst="pie">
            <a:avLst>
              <a:gd name="adj1" fmla="val 16206242"/>
              <a:gd name="adj2" fmla="val 19685545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en-GB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Partial Circle 75">
            <a:extLst>
              <a:ext uri="{FF2B5EF4-FFF2-40B4-BE49-F238E27FC236}">
                <a16:creationId xmlns:a16="http://schemas.microsoft.com/office/drawing/2014/main" id="{E0FE9F46-33BE-7ADE-B114-83DCE49BC07B}"/>
              </a:ext>
            </a:extLst>
          </p:cNvPr>
          <p:cNvSpPr/>
          <p:nvPr/>
        </p:nvSpPr>
        <p:spPr>
          <a:xfrm rot="11407328">
            <a:off x="2411393" y="3915315"/>
            <a:ext cx="850421" cy="850421"/>
          </a:xfrm>
          <a:prstGeom prst="pie">
            <a:avLst>
              <a:gd name="adj1" fmla="val 16206242"/>
              <a:gd name="adj2" fmla="val 19685545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en-GB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7" name="Partial Circle 76">
            <a:extLst>
              <a:ext uri="{FF2B5EF4-FFF2-40B4-BE49-F238E27FC236}">
                <a16:creationId xmlns:a16="http://schemas.microsoft.com/office/drawing/2014/main" id="{38620C83-12E0-5F59-CD50-D8CEF0245599}"/>
              </a:ext>
            </a:extLst>
          </p:cNvPr>
          <p:cNvSpPr/>
          <p:nvPr/>
        </p:nvSpPr>
        <p:spPr>
          <a:xfrm rot="7646532">
            <a:off x="2458284" y="3910624"/>
            <a:ext cx="850421" cy="850421"/>
          </a:xfrm>
          <a:prstGeom prst="pie">
            <a:avLst>
              <a:gd name="adj1" fmla="val 16206242"/>
              <a:gd name="adj2" fmla="val 19685545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en-GB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8" name="Partial Circle 77">
            <a:extLst>
              <a:ext uri="{FF2B5EF4-FFF2-40B4-BE49-F238E27FC236}">
                <a16:creationId xmlns:a16="http://schemas.microsoft.com/office/drawing/2014/main" id="{E4C92CF0-34CE-D750-9806-E3F31CCDDA1B}"/>
              </a:ext>
            </a:extLst>
          </p:cNvPr>
          <p:cNvSpPr/>
          <p:nvPr/>
        </p:nvSpPr>
        <p:spPr>
          <a:xfrm rot="3759681">
            <a:off x="2477040" y="3868420"/>
            <a:ext cx="850421" cy="850421"/>
          </a:xfrm>
          <a:prstGeom prst="pie">
            <a:avLst>
              <a:gd name="adj1" fmla="val 16206242"/>
              <a:gd name="adj2" fmla="val 19685545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en-GB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79" name="Table 248">
            <a:extLst>
              <a:ext uri="{FF2B5EF4-FFF2-40B4-BE49-F238E27FC236}">
                <a16:creationId xmlns:a16="http://schemas.microsoft.com/office/drawing/2014/main" id="{F0D5729B-535F-1346-6144-00A25271A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051275"/>
              </p:ext>
            </p:extLst>
          </p:nvPr>
        </p:nvGraphicFramePr>
        <p:xfrm>
          <a:off x="5011343" y="3803483"/>
          <a:ext cx="741352" cy="90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676">
                  <a:extLst>
                    <a:ext uri="{9D8B030D-6E8A-4147-A177-3AD203B41FA5}">
                      <a16:colId xmlns:a16="http://schemas.microsoft.com/office/drawing/2014/main" val="2504274815"/>
                    </a:ext>
                  </a:extLst>
                </a:gridCol>
                <a:gridCol w="370676">
                  <a:extLst>
                    <a:ext uri="{9D8B030D-6E8A-4147-A177-3AD203B41FA5}">
                      <a16:colId xmlns:a16="http://schemas.microsoft.com/office/drawing/2014/main" val="364979829"/>
                    </a:ext>
                  </a:extLst>
                </a:gridCol>
              </a:tblGrid>
              <a:tr h="225181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29049"/>
                  </a:ext>
                </a:extLst>
              </a:tr>
              <a:tr h="225181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450417"/>
                  </a:ext>
                </a:extLst>
              </a:tr>
              <a:tr h="225181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55548"/>
                  </a:ext>
                </a:extLst>
              </a:tr>
              <a:tr h="225181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330864"/>
                  </a:ext>
                </a:extLst>
              </a:tr>
            </a:tbl>
          </a:graphicData>
        </a:graphic>
      </p:graphicFrame>
      <p:graphicFrame>
        <p:nvGraphicFramePr>
          <p:cNvPr id="80" name="Table 248">
            <a:extLst>
              <a:ext uri="{FF2B5EF4-FFF2-40B4-BE49-F238E27FC236}">
                <a16:creationId xmlns:a16="http://schemas.microsoft.com/office/drawing/2014/main" id="{D030976F-FB8D-EFB8-F74C-702397B5D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963254"/>
              </p:ext>
            </p:extLst>
          </p:nvPr>
        </p:nvGraphicFramePr>
        <p:xfrm>
          <a:off x="6035002" y="3803483"/>
          <a:ext cx="741352" cy="90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676">
                  <a:extLst>
                    <a:ext uri="{9D8B030D-6E8A-4147-A177-3AD203B41FA5}">
                      <a16:colId xmlns:a16="http://schemas.microsoft.com/office/drawing/2014/main" val="2504274815"/>
                    </a:ext>
                  </a:extLst>
                </a:gridCol>
                <a:gridCol w="370676">
                  <a:extLst>
                    <a:ext uri="{9D8B030D-6E8A-4147-A177-3AD203B41FA5}">
                      <a16:colId xmlns:a16="http://schemas.microsoft.com/office/drawing/2014/main" val="364979829"/>
                    </a:ext>
                  </a:extLst>
                </a:gridCol>
              </a:tblGrid>
              <a:tr h="225181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29049"/>
                  </a:ext>
                </a:extLst>
              </a:tr>
              <a:tr h="225181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450417"/>
                  </a:ext>
                </a:extLst>
              </a:tr>
              <a:tr h="225181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55548"/>
                  </a:ext>
                </a:extLst>
              </a:tr>
              <a:tr h="225181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330864"/>
                  </a:ext>
                </a:extLst>
              </a:tr>
            </a:tbl>
          </a:graphicData>
        </a:graphic>
      </p:graphicFrame>
      <p:graphicFrame>
        <p:nvGraphicFramePr>
          <p:cNvPr id="81" name="Table 248">
            <a:extLst>
              <a:ext uri="{FF2B5EF4-FFF2-40B4-BE49-F238E27FC236}">
                <a16:creationId xmlns:a16="http://schemas.microsoft.com/office/drawing/2014/main" id="{916E175D-7F4D-4F7F-E06A-42A5462C4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839208"/>
              </p:ext>
            </p:extLst>
          </p:nvPr>
        </p:nvGraphicFramePr>
        <p:xfrm>
          <a:off x="7058661" y="3803483"/>
          <a:ext cx="741352" cy="90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676">
                  <a:extLst>
                    <a:ext uri="{9D8B030D-6E8A-4147-A177-3AD203B41FA5}">
                      <a16:colId xmlns:a16="http://schemas.microsoft.com/office/drawing/2014/main" val="2504274815"/>
                    </a:ext>
                  </a:extLst>
                </a:gridCol>
                <a:gridCol w="370676">
                  <a:extLst>
                    <a:ext uri="{9D8B030D-6E8A-4147-A177-3AD203B41FA5}">
                      <a16:colId xmlns:a16="http://schemas.microsoft.com/office/drawing/2014/main" val="364979829"/>
                    </a:ext>
                  </a:extLst>
                </a:gridCol>
              </a:tblGrid>
              <a:tr h="225181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29049"/>
                  </a:ext>
                </a:extLst>
              </a:tr>
              <a:tr h="225181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450417"/>
                  </a:ext>
                </a:extLst>
              </a:tr>
              <a:tr h="225181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55548"/>
                  </a:ext>
                </a:extLst>
              </a:tr>
              <a:tr h="225181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330864"/>
                  </a:ext>
                </a:extLst>
              </a:tr>
            </a:tbl>
          </a:graphicData>
        </a:graphic>
      </p:graphicFrame>
      <p:graphicFrame>
        <p:nvGraphicFramePr>
          <p:cNvPr id="82" name="Table 248">
            <a:extLst>
              <a:ext uri="{FF2B5EF4-FFF2-40B4-BE49-F238E27FC236}">
                <a16:creationId xmlns:a16="http://schemas.microsoft.com/office/drawing/2014/main" id="{27853A10-5D92-F99F-4072-46FE2948B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039063"/>
              </p:ext>
            </p:extLst>
          </p:nvPr>
        </p:nvGraphicFramePr>
        <p:xfrm>
          <a:off x="607975" y="5323875"/>
          <a:ext cx="584952" cy="93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76">
                  <a:extLst>
                    <a:ext uri="{9D8B030D-6E8A-4147-A177-3AD203B41FA5}">
                      <a16:colId xmlns:a16="http://schemas.microsoft.com/office/drawing/2014/main" val="2504274815"/>
                    </a:ext>
                  </a:extLst>
                </a:gridCol>
                <a:gridCol w="292476">
                  <a:extLst>
                    <a:ext uri="{9D8B030D-6E8A-4147-A177-3AD203B41FA5}">
                      <a16:colId xmlns:a16="http://schemas.microsoft.com/office/drawing/2014/main" val="364979829"/>
                    </a:ext>
                  </a:extLst>
                </a:gridCol>
              </a:tblGrid>
              <a:tr h="310191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29049"/>
                  </a:ext>
                </a:extLst>
              </a:tr>
              <a:tr h="310191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55548"/>
                  </a:ext>
                </a:extLst>
              </a:tr>
              <a:tr h="310191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330864"/>
                  </a:ext>
                </a:extLst>
              </a:tr>
            </a:tbl>
          </a:graphicData>
        </a:graphic>
      </p:graphicFrame>
      <p:graphicFrame>
        <p:nvGraphicFramePr>
          <p:cNvPr id="83" name="Table 248">
            <a:extLst>
              <a:ext uri="{FF2B5EF4-FFF2-40B4-BE49-F238E27FC236}">
                <a16:creationId xmlns:a16="http://schemas.microsoft.com/office/drawing/2014/main" id="{6708558E-7152-43AB-17A7-4064CE81C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431805"/>
              </p:ext>
            </p:extLst>
          </p:nvPr>
        </p:nvGraphicFramePr>
        <p:xfrm>
          <a:off x="1307212" y="5323875"/>
          <a:ext cx="584952" cy="93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76">
                  <a:extLst>
                    <a:ext uri="{9D8B030D-6E8A-4147-A177-3AD203B41FA5}">
                      <a16:colId xmlns:a16="http://schemas.microsoft.com/office/drawing/2014/main" val="2504274815"/>
                    </a:ext>
                  </a:extLst>
                </a:gridCol>
                <a:gridCol w="292476">
                  <a:extLst>
                    <a:ext uri="{9D8B030D-6E8A-4147-A177-3AD203B41FA5}">
                      <a16:colId xmlns:a16="http://schemas.microsoft.com/office/drawing/2014/main" val="364979829"/>
                    </a:ext>
                  </a:extLst>
                </a:gridCol>
              </a:tblGrid>
              <a:tr h="310191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29049"/>
                  </a:ext>
                </a:extLst>
              </a:tr>
              <a:tr h="310191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55548"/>
                  </a:ext>
                </a:extLst>
              </a:tr>
              <a:tr h="310191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330864"/>
                  </a:ext>
                </a:extLst>
              </a:tr>
            </a:tbl>
          </a:graphicData>
        </a:graphic>
      </p:graphicFrame>
      <p:graphicFrame>
        <p:nvGraphicFramePr>
          <p:cNvPr id="84" name="Table 248">
            <a:extLst>
              <a:ext uri="{FF2B5EF4-FFF2-40B4-BE49-F238E27FC236}">
                <a16:creationId xmlns:a16="http://schemas.microsoft.com/office/drawing/2014/main" id="{2054D5C9-CEF6-7446-B201-AAA13424C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327640"/>
              </p:ext>
            </p:extLst>
          </p:nvPr>
        </p:nvGraphicFramePr>
        <p:xfrm>
          <a:off x="2006448" y="5323875"/>
          <a:ext cx="584952" cy="93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76">
                  <a:extLst>
                    <a:ext uri="{9D8B030D-6E8A-4147-A177-3AD203B41FA5}">
                      <a16:colId xmlns:a16="http://schemas.microsoft.com/office/drawing/2014/main" val="2504274815"/>
                    </a:ext>
                  </a:extLst>
                </a:gridCol>
                <a:gridCol w="292476">
                  <a:extLst>
                    <a:ext uri="{9D8B030D-6E8A-4147-A177-3AD203B41FA5}">
                      <a16:colId xmlns:a16="http://schemas.microsoft.com/office/drawing/2014/main" val="364979829"/>
                    </a:ext>
                  </a:extLst>
                </a:gridCol>
              </a:tblGrid>
              <a:tr h="310191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29049"/>
                  </a:ext>
                </a:extLst>
              </a:tr>
              <a:tr h="310191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55548"/>
                  </a:ext>
                </a:extLst>
              </a:tr>
              <a:tr h="310191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330864"/>
                  </a:ext>
                </a:extLst>
              </a:tr>
            </a:tbl>
          </a:graphicData>
        </a:graphic>
      </p:graphicFrame>
      <p:graphicFrame>
        <p:nvGraphicFramePr>
          <p:cNvPr id="85" name="Table 248">
            <a:extLst>
              <a:ext uri="{FF2B5EF4-FFF2-40B4-BE49-F238E27FC236}">
                <a16:creationId xmlns:a16="http://schemas.microsoft.com/office/drawing/2014/main" id="{7BF66695-9A9B-864F-99BF-6142B8FAE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862718"/>
              </p:ext>
            </p:extLst>
          </p:nvPr>
        </p:nvGraphicFramePr>
        <p:xfrm>
          <a:off x="2705684" y="5323875"/>
          <a:ext cx="584952" cy="93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76">
                  <a:extLst>
                    <a:ext uri="{9D8B030D-6E8A-4147-A177-3AD203B41FA5}">
                      <a16:colId xmlns:a16="http://schemas.microsoft.com/office/drawing/2014/main" val="2504274815"/>
                    </a:ext>
                  </a:extLst>
                </a:gridCol>
                <a:gridCol w="292476">
                  <a:extLst>
                    <a:ext uri="{9D8B030D-6E8A-4147-A177-3AD203B41FA5}">
                      <a16:colId xmlns:a16="http://schemas.microsoft.com/office/drawing/2014/main" val="364979829"/>
                    </a:ext>
                  </a:extLst>
                </a:gridCol>
              </a:tblGrid>
              <a:tr h="310191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29049"/>
                  </a:ext>
                </a:extLst>
              </a:tr>
              <a:tr h="310191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55548"/>
                  </a:ext>
                </a:extLst>
              </a:tr>
              <a:tr h="310191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330864"/>
                  </a:ext>
                </a:extLst>
              </a:tr>
            </a:tbl>
          </a:graphicData>
        </a:graphic>
      </p:graphicFrame>
      <p:graphicFrame>
        <p:nvGraphicFramePr>
          <p:cNvPr id="86" name="Table 248">
            <a:extLst>
              <a:ext uri="{FF2B5EF4-FFF2-40B4-BE49-F238E27FC236}">
                <a16:creationId xmlns:a16="http://schemas.microsoft.com/office/drawing/2014/main" id="{61059005-749D-6DFC-2720-6F99249B1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463270"/>
              </p:ext>
            </p:extLst>
          </p:nvPr>
        </p:nvGraphicFramePr>
        <p:xfrm>
          <a:off x="5071401" y="5323875"/>
          <a:ext cx="421310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55">
                  <a:extLst>
                    <a:ext uri="{9D8B030D-6E8A-4147-A177-3AD203B41FA5}">
                      <a16:colId xmlns:a16="http://schemas.microsoft.com/office/drawing/2014/main" val="2504274815"/>
                    </a:ext>
                  </a:extLst>
                </a:gridCol>
                <a:gridCol w="210655">
                  <a:extLst>
                    <a:ext uri="{9D8B030D-6E8A-4147-A177-3AD203B41FA5}">
                      <a16:colId xmlns:a16="http://schemas.microsoft.com/office/drawing/2014/main" val="364979829"/>
                    </a:ext>
                  </a:extLst>
                </a:gridCol>
              </a:tblGrid>
              <a:tr h="196948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29049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105334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358070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55548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330864"/>
                  </a:ext>
                </a:extLst>
              </a:tr>
            </a:tbl>
          </a:graphicData>
        </a:graphic>
      </p:graphicFrame>
      <p:graphicFrame>
        <p:nvGraphicFramePr>
          <p:cNvPr id="87" name="Table 248">
            <a:extLst>
              <a:ext uri="{FF2B5EF4-FFF2-40B4-BE49-F238E27FC236}">
                <a16:creationId xmlns:a16="http://schemas.microsoft.com/office/drawing/2014/main" id="{4015ADE2-8648-F3C0-4286-5F89FF2E4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913262"/>
              </p:ext>
            </p:extLst>
          </p:nvPr>
        </p:nvGraphicFramePr>
        <p:xfrm>
          <a:off x="5615216" y="5323875"/>
          <a:ext cx="421310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55">
                  <a:extLst>
                    <a:ext uri="{9D8B030D-6E8A-4147-A177-3AD203B41FA5}">
                      <a16:colId xmlns:a16="http://schemas.microsoft.com/office/drawing/2014/main" val="2504274815"/>
                    </a:ext>
                  </a:extLst>
                </a:gridCol>
                <a:gridCol w="210655">
                  <a:extLst>
                    <a:ext uri="{9D8B030D-6E8A-4147-A177-3AD203B41FA5}">
                      <a16:colId xmlns:a16="http://schemas.microsoft.com/office/drawing/2014/main" val="364979829"/>
                    </a:ext>
                  </a:extLst>
                </a:gridCol>
              </a:tblGrid>
              <a:tr h="196948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29049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105334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358070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55548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330864"/>
                  </a:ext>
                </a:extLst>
              </a:tr>
            </a:tbl>
          </a:graphicData>
        </a:graphic>
      </p:graphicFrame>
      <p:graphicFrame>
        <p:nvGraphicFramePr>
          <p:cNvPr id="88" name="Table 248">
            <a:extLst>
              <a:ext uri="{FF2B5EF4-FFF2-40B4-BE49-F238E27FC236}">
                <a16:creationId xmlns:a16="http://schemas.microsoft.com/office/drawing/2014/main" id="{3CE04222-EBD6-70A0-AA06-666D36FB5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657552"/>
              </p:ext>
            </p:extLst>
          </p:nvPr>
        </p:nvGraphicFramePr>
        <p:xfrm>
          <a:off x="6159031" y="5323875"/>
          <a:ext cx="421310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55">
                  <a:extLst>
                    <a:ext uri="{9D8B030D-6E8A-4147-A177-3AD203B41FA5}">
                      <a16:colId xmlns:a16="http://schemas.microsoft.com/office/drawing/2014/main" val="2504274815"/>
                    </a:ext>
                  </a:extLst>
                </a:gridCol>
                <a:gridCol w="210655">
                  <a:extLst>
                    <a:ext uri="{9D8B030D-6E8A-4147-A177-3AD203B41FA5}">
                      <a16:colId xmlns:a16="http://schemas.microsoft.com/office/drawing/2014/main" val="364979829"/>
                    </a:ext>
                  </a:extLst>
                </a:gridCol>
              </a:tblGrid>
              <a:tr h="196948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29049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105334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358070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55548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330864"/>
                  </a:ext>
                </a:extLst>
              </a:tr>
            </a:tbl>
          </a:graphicData>
        </a:graphic>
      </p:graphicFrame>
      <p:graphicFrame>
        <p:nvGraphicFramePr>
          <p:cNvPr id="89" name="Table 248">
            <a:extLst>
              <a:ext uri="{FF2B5EF4-FFF2-40B4-BE49-F238E27FC236}">
                <a16:creationId xmlns:a16="http://schemas.microsoft.com/office/drawing/2014/main" id="{E536D741-E8FF-1D31-495B-20EED5870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695472"/>
              </p:ext>
            </p:extLst>
          </p:nvPr>
        </p:nvGraphicFramePr>
        <p:xfrm>
          <a:off x="6702846" y="5323875"/>
          <a:ext cx="421310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55">
                  <a:extLst>
                    <a:ext uri="{9D8B030D-6E8A-4147-A177-3AD203B41FA5}">
                      <a16:colId xmlns:a16="http://schemas.microsoft.com/office/drawing/2014/main" val="2504274815"/>
                    </a:ext>
                  </a:extLst>
                </a:gridCol>
                <a:gridCol w="210655">
                  <a:extLst>
                    <a:ext uri="{9D8B030D-6E8A-4147-A177-3AD203B41FA5}">
                      <a16:colId xmlns:a16="http://schemas.microsoft.com/office/drawing/2014/main" val="364979829"/>
                    </a:ext>
                  </a:extLst>
                </a:gridCol>
              </a:tblGrid>
              <a:tr h="196948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29049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105334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358070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55548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330864"/>
                  </a:ext>
                </a:extLst>
              </a:tr>
            </a:tbl>
          </a:graphicData>
        </a:graphic>
      </p:graphicFrame>
      <p:graphicFrame>
        <p:nvGraphicFramePr>
          <p:cNvPr id="90" name="Table 248">
            <a:extLst>
              <a:ext uri="{FF2B5EF4-FFF2-40B4-BE49-F238E27FC236}">
                <a16:creationId xmlns:a16="http://schemas.microsoft.com/office/drawing/2014/main" id="{B8F81E2D-E703-F6F0-1A50-D147F5533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180983"/>
              </p:ext>
            </p:extLst>
          </p:nvPr>
        </p:nvGraphicFramePr>
        <p:xfrm>
          <a:off x="7246662" y="5323875"/>
          <a:ext cx="421310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55">
                  <a:extLst>
                    <a:ext uri="{9D8B030D-6E8A-4147-A177-3AD203B41FA5}">
                      <a16:colId xmlns:a16="http://schemas.microsoft.com/office/drawing/2014/main" val="2504274815"/>
                    </a:ext>
                  </a:extLst>
                </a:gridCol>
                <a:gridCol w="210655">
                  <a:extLst>
                    <a:ext uri="{9D8B030D-6E8A-4147-A177-3AD203B41FA5}">
                      <a16:colId xmlns:a16="http://schemas.microsoft.com/office/drawing/2014/main" val="364979829"/>
                    </a:ext>
                  </a:extLst>
                </a:gridCol>
              </a:tblGrid>
              <a:tr h="196948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29049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105334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358070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55548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330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99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7" grpId="0" animBg="1"/>
      <p:bldP spid="30" grpId="0" animBg="1"/>
      <p:bldP spid="32" grpId="0" animBg="1"/>
      <p:bldP spid="35" grpId="0" animBg="1"/>
      <p:bldP spid="37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53D66D-7027-27A0-F9BD-36D4C20E5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02;p87">
            <a:extLst>
              <a:ext uri="{FF2B5EF4-FFF2-40B4-BE49-F238E27FC236}">
                <a16:creationId xmlns:a16="http://schemas.microsoft.com/office/drawing/2014/main" id="{B8FCBBC5-7337-BE20-AAE2-D0EA14B967DD}"/>
              </a:ext>
            </a:extLst>
          </p:cNvPr>
          <p:cNvSpPr txBox="1">
            <a:spLocks/>
          </p:cNvSpPr>
          <p:nvPr/>
        </p:nvSpPr>
        <p:spPr>
          <a:xfrm>
            <a:off x="533637" y="529478"/>
            <a:ext cx="11124725" cy="487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dirty="0"/>
              <a:t>A </a:t>
            </a:r>
            <a:r>
              <a:rPr lang="en-GB" b="1" dirty="0"/>
              <a:t>mixed number</a:t>
            </a:r>
            <a:r>
              <a:rPr lang="en-GB" dirty="0"/>
              <a:t> is an </a:t>
            </a:r>
            <a:r>
              <a:rPr lang="en-GB" b="1" dirty="0"/>
              <a:t>improper fraction</a:t>
            </a:r>
            <a:r>
              <a:rPr lang="en-GB" dirty="0"/>
              <a:t> written as its integer part plus the fractional part, where the fractional part is a </a:t>
            </a:r>
            <a:r>
              <a:rPr lang="en-GB" b="1" dirty="0"/>
              <a:t>proper fraction</a:t>
            </a:r>
            <a:r>
              <a:rPr lang="en-GB" dirty="0"/>
              <a:t>. </a:t>
            </a:r>
          </a:p>
        </p:txBody>
      </p:sp>
      <p:sp>
        <p:nvSpPr>
          <p:cNvPr id="3" name="Google Shape;1103;p87">
            <a:extLst>
              <a:ext uri="{FF2B5EF4-FFF2-40B4-BE49-F238E27FC236}">
                <a16:creationId xmlns:a16="http://schemas.microsoft.com/office/drawing/2014/main" id="{9C53714C-35C5-0FC3-49E7-7A97E6906578}"/>
              </a:ext>
            </a:extLst>
          </p:cNvPr>
          <p:cNvSpPr txBox="1">
            <a:spLocks/>
          </p:cNvSpPr>
          <p:nvPr/>
        </p:nvSpPr>
        <p:spPr>
          <a:xfrm>
            <a:off x="1985549" y="4424527"/>
            <a:ext cx="8220900" cy="487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dirty="0"/>
              <a:t>It is important to recognise the denominator indicates how many equal parts make a whole.</a:t>
            </a:r>
          </a:p>
        </p:txBody>
      </p:sp>
      <p:sp>
        <p:nvSpPr>
          <p:cNvPr id="4" name="Google Shape;1104;p87">
            <a:extLst>
              <a:ext uri="{FF2B5EF4-FFF2-40B4-BE49-F238E27FC236}">
                <a16:creationId xmlns:a16="http://schemas.microsoft.com/office/drawing/2014/main" id="{86C83C9D-B2F4-9722-B37E-E10785F2B561}"/>
              </a:ext>
            </a:extLst>
          </p:cNvPr>
          <p:cNvSpPr txBox="1">
            <a:spLocks/>
          </p:cNvSpPr>
          <p:nvPr/>
        </p:nvSpPr>
        <p:spPr>
          <a:xfrm>
            <a:off x="1941167" y="2060559"/>
            <a:ext cx="1366500" cy="487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sz="2400" dirty="0"/>
              <a:t>Example</a:t>
            </a:r>
          </a:p>
        </p:txBody>
      </p:sp>
      <p:pic>
        <p:nvPicPr>
          <p:cNvPr id="5" name="Google Shape;1105;p87" descr="&lt;math xmlns=&quot;http://www.w3.org/1998/Math/MathML&quot; display=&quot;block&quot; data-is-equatio=&quot;1&quot; data-latex=&quot;3\dfrac{1}{2}&quot;&gt;&lt;mn&gt;3&lt;/mn&gt;&lt;mstyle displaystyle=&quot;true&quot; scriptlevel=&quot;0&quot;&gt;&lt;mfrac&gt;&lt;mn&gt;1&lt;/mn&gt;&lt;mn&gt;2&lt;/mn&gt;&lt;/mfrac&gt;&lt;/mstyle&gt;&lt;/math&gt;" title="3 and one half">
            <a:extLst>
              <a:ext uri="{FF2B5EF4-FFF2-40B4-BE49-F238E27FC236}">
                <a16:creationId xmlns:a16="http://schemas.microsoft.com/office/drawing/2014/main" id="{705B22FA-F463-C6D2-E8EA-B04EFBBC2EA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94291" y="2620066"/>
            <a:ext cx="439700" cy="7529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106;p87">
            <a:extLst>
              <a:ext uri="{FF2B5EF4-FFF2-40B4-BE49-F238E27FC236}">
                <a16:creationId xmlns:a16="http://schemas.microsoft.com/office/drawing/2014/main" id="{65D70F4A-BABA-E9A5-A3A3-4D21CCF4ABF0}"/>
              </a:ext>
            </a:extLst>
          </p:cNvPr>
          <p:cNvSpPr txBox="1">
            <a:spLocks/>
          </p:cNvSpPr>
          <p:nvPr/>
        </p:nvSpPr>
        <p:spPr>
          <a:xfrm>
            <a:off x="3849927" y="2806475"/>
            <a:ext cx="7144138" cy="487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sz="2400" dirty="0"/>
              <a:t>This means we have 3 whole ones and a half</a:t>
            </a:r>
          </a:p>
        </p:txBody>
      </p:sp>
    </p:spTree>
    <p:extLst>
      <p:ext uri="{BB962C8B-B14F-4D97-AF65-F5344CB8AC3E}">
        <p14:creationId xmlns:p14="http://schemas.microsoft.com/office/powerpoint/2010/main" val="108508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710550-384C-D448-2F98-3CAB9B983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60;p89">
            <a:extLst>
              <a:ext uri="{FF2B5EF4-FFF2-40B4-BE49-F238E27FC236}">
                <a16:creationId xmlns:a16="http://schemas.microsoft.com/office/drawing/2014/main" id="{F518119B-F3B8-0B9B-DF65-5F9192ABB433}"/>
              </a:ext>
            </a:extLst>
          </p:cNvPr>
          <p:cNvSpPr/>
          <p:nvPr/>
        </p:nvSpPr>
        <p:spPr>
          <a:xfrm>
            <a:off x="4165205" y="2427043"/>
            <a:ext cx="774900" cy="736500"/>
          </a:xfrm>
          <a:prstGeom prst="pentagon">
            <a:avLst>
              <a:gd name="hf" fmla="val 105146"/>
              <a:gd name="vf" fmla="val 110557"/>
            </a:avLst>
          </a:prstGeom>
          <a:noFill/>
          <a:ln w="38100" cap="flat" cmpd="sng">
            <a:solidFill>
              <a:srgbClr val="037B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" name="Google Shape;1161;p89">
            <a:extLst>
              <a:ext uri="{FF2B5EF4-FFF2-40B4-BE49-F238E27FC236}">
                <a16:creationId xmlns:a16="http://schemas.microsoft.com/office/drawing/2014/main" id="{24BAA7BD-5A10-8B8D-1E30-6F3D4287C757}"/>
              </a:ext>
            </a:extLst>
          </p:cNvPr>
          <p:cNvSpPr/>
          <p:nvPr/>
        </p:nvSpPr>
        <p:spPr>
          <a:xfrm>
            <a:off x="5081030" y="2427043"/>
            <a:ext cx="774900" cy="736500"/>
          </a:xfrm>
          <a:prstGeom prst="pentagon">
            <a:avLst>
              <a:gd name="hf" fmla="val 105146"/>
              <a:gd name="vf" fmla="val 110557"/>
            </a:avLst>
          </a:prstGeom>
          <a:noFill/>
          <a:ln w="38100" cap="flat" cmpd="sng">
            <a:solidFill>
              <a:srgbClr val="037B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" name="Google Shape;1162;p89">
            <a:extLst>
              <a:ext uri="{FF2B5EF4-FFF2-40B4-BE49-F238E27FC236}">
                <a16:creationId xmlns:a16="http://schemas.microsoft.com/office/drawing/2014/main" id="{EB61CC62-33E0-320D-416C-6AFC9155A20B}"/>
              </a:ext>
            </a:extLst>
          </p:cNvPr>
          <p:cNvSpPr/>
          <p:nvPr/>
        </p:nvSpPr>
        <p:spPr>
          <a:xfrm>
            <a:off x="5996855" y="2427043"/>
            <a:ext cx="774900" cy="736500"/>
          </a:xfrm>
          <a:prstGeom prst="pentagon">
            <a:avLst>
              <a:gd name="hf" fmla="val 105146"/>
              <a:gd name="vf" fmla="val 110557"/>
            </a:avLst>
          </a:prstGeom>
          <a:noFill/>
          <a:ln w="38100" cap="flat" cmpd="sng">
            <a:solidFill>
              <a:srgbClr val="037B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" name="Google Shape;1163;p89" descr="&lt;math xmlns=&quot;http://www.w3.org/1998/Math/MathML&quot; display=&quot;block&quot; data-is-equatio=&quot;1&quot; data-latex=&quot;\frac{12}{5}&quot;&gt;&lt;mfrac&gt;&lt;mn&gt;12&lt;/mn&gt;&lt;mn&gt;5&lt;/mn&gt;&lt;/mfrac&gt;&lt;/math&gt;" title="twelve fifths">
            <a:extLst>
              <a:ext uri="{FF2B5EF4-FFF2-40B4-BE49-F238E27FC236}">
                <a16:creationId xmlns:a16="http://schemas.microsoft.com/office/drawing/2014/main" id="{5190F25D-99D5-05DF-CB9C-334F12DC84F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09202" y="2419689"/>
            <a:ext cx="431225" cy="786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64;p89">
            <a:extLst>
              <a:ext uri="{FF2B5EF4-FFF2-40B4-BE49-F238E27FC236}">
                <a16:creationId xmlns:a16="http://schemas.microsoft.com/office/drawing/2014/main" id="{41AD9875-F574-8AB6-FC83-73D7F77B7D2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18207">
            <a:off x="4149257" y="2431781"/>
            <a:ext cx="736776" cy="76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65;p89">
            <a:extLst>
              <a:ext uri="{FF2B5EF4-FFF2-40B4-BE49-F238E27FC236}">
                <a16:creationId xmlns:a16="http://schemas.microsoft.com/office/drawing/2014/main" id="{6E5CB380-9F17-5152-74B5-409939C16E0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18207">
            <a:off x="5066955" y="2436133"/>
            <a:ext cx="736776" cy="76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66;p89">
            <a:extLst>
              <a:ext uri="{FF2B5EF4-FFF2-40B4-BE49-F238E27FC236}">
                <a16:creationId xmlns:a16="http://schemas.microsoft.com/office/drawing/2014/main" id="{14B5DCA5-0860-E1A5-5896-153CD022BBE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98011">
            <a:off x="5990041" y="2443771"/>
            <a:ext cx="724882" cy="7545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67;p89">
            <a:extLst>
              <a:ext uri="{FF2B5EF4-FFF2-40B4-BE49-F238E27FC236}">
                <a16:creationId xmlns:a16="http://schemas.microsoft.com/office/drawing/2014/main" id="{4395652E-CBA3-B274-5159-2568CFA0E14B}"/>
              </a:ext>
            </a:extLst>
          </p:cNvPr>
          <p:cNvSpPr txBox="1">
            <a:spLocks/>
          </p:cNvSpPr>
          <p:nvPr/>
        </p:nvSpPr>
        <p:spPr>
          <a:xfrm>
            <a:off x="1408786" y="1704900"/>
            <a:ext cx="1757100" cy="487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dirty="0"/>
              <a:t>Fraction</a:t>
            </a:r>
          </a:p>
        </p:txBody>
      </p:sp>
      <p:sp>
        <p:nvSpPr>
          <p:cNvPr id="11" name="Google Shape;1168;p89">
            <a:extLst>
              <a:ext uri="{FF2B5EF4-FFF2-40B4-BE49-F238E27FC236}">
                <a16:creationId xmlns:a16="http://schemas.microsoft.com/office/drawing/2014/main" id="{F19D9F18-4BE6-44FE-9277-7C915D3B319C}"/>
              </a:ext>
            </a:extLst>
          </p:cNvPr>
          <p:cNvSpPr txBox="1">
            <a:spLocks/>
          </p:cNvSpPr>
          <p:nvPr/>
        </p:nvSpPr>
        <p:spPr>
          <a:xfrm>
            <a:off x="4053376" y="1704900"/>
            <a:ext cx="3133550" cy="487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dirty="0"/>
              <a:t>Example diagram</a:t>
            </a:r>
          </a:p>
        </p:txBody>
      </p:sp>
      <p:graphicFrame>
        <p:nvGraphicFramePr>
          <p:cNvPr id="12" name="Google Shape;1169;p89">
            <a:extLst>
              <a:ext uri="{FF2B5EF4-FFF2-40B4-BE49-F238E27FC236}">
                <a16:creationId xmlns:a16="http://schemas.microsoft.com/office/drawing/2014/main" id="{1D35C668-E1EB-3962-FF9E-296F86B0F7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392027"/>
              </p:ext>
            </p:extLst>
          </p:nvPr>
        </p:nvGraphicFramePr>
        <p:xfrm>
          <a:off x="7485302" y="2355875"/>
          <a:ext cx="3151875" cy="457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0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0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0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0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0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01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01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01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01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3" name="Google Shape;1170;p89">
            <a:extLst>
              <a:ext uri="{FF2B5EF4-FFF2-40B4-BE49-F238E27FC236}">
                <a16:creationId xmlns:a16="http://schemas.microsoft.com/office/drawing/2014/main" id="{F5ACF859-95DF-83B6-2999-0B97B4FDE70A}"/>
              </a:ext>
            </a:extLst>
          </p:cNvPr>
          <p:cNvCxnSpPr/>
          <p:nvPr/>
        </p:nvCxnSpPr>
        <p:spPr>
          <a:xfrm>
            <a:off x="7113552" y="2564925"/>
            <a:ext cx="3841200" cy="6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4" name="Google Shape;1171;p89">
            <a:extLst>
              <a:ext uri="{FF2B5EF4-FFF2-40B4-BE49-F238E27FC236}">
                <a16:creationId xmlns:a16="http://schemas.microsoft.com/office/drawing/2014/main" id="{9B51FC1A-CBF3-772C-0FFE-120B84C7E54C}"/>
              </a:ext>
            </a:extLst>
          </p:cNvPr>
          <p:cNvSpPr txBox="1"/>
          <p:nvPr/>
        </p:nvSpPr>
        <p:spPr>
          <a:xfrm>
            <a:off x="7341252" y="2680600"/>
            <a:ext cx="2916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exend"/>
                <a:ea typeface="Lexend"/>
                <a:cs typeface="Lexend"/>
                <a:sym typeface="Lexend"/>
              </a:rPr>
              <a:t>0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" name="Google Shape;1172;p89">
            <a:extLst>
              <a:ext uri="{FF2B5EF4-FFF2-40B4-BE49-F238E27FC236}">
                <a16:creationId xmlns:a16="http://schemas.microsoft.com/office/drawing/2014/main" id="{6C7AAB88-61BB-0854-C2E2-BABA932708EE}"/>
              </a:ext>
            </a:extLst>
          </p:cNvPr>
          <p:cNvSpPr txBox="1"/>
          <p:nvPr/>
        </p:nvSpPr>
        <p:spPr>
          <a:xfrm>
            <a:off x="8382102" y="2680600"/>
            <a:ext cx="2916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exend"/>
                <a:ea typeface="Lexend"/>
                <a:cs typeface="Lexend"/>
                <a:sym typeface="Lexend"/>
              </a:rPr>
              <a:t>1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6" name="Google Shape;1173;p89">
            <a:extLst>
              <a:ext uri="{FF2B5EF4-FFF2-40B4-BE49-F238E27FC236}">
                <a16:creationId xmlns:a16="http://schemas.microsoft.com/office/drawing/2014/main" id="{C6876A64-1F58-9754-CB3D-EBAEFF5CED0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9190" y="3032302"/>
            <a:ext cx="332422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174;p89">
            <a:extLst>
              <a:ext uri="{FF2B5EF4-FFF2-40B4-BE49-F238E27FC236}">
                <a16:creationId xmlns:a16="http://schemas.microsoft.com/office/drawing/2014/main" id="{521CC6FC-26ED-DE8F-1463-51ACF35FD79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9190" y="2655696"/>
            <a:ext cx="332422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75;p89">
            <a:extLst>
              <a:ext uri="{FF2B5EF4-FFF2-40B4-BE49-F238E27FC236}">
                <a16:creationId xmlns:a16="http://schemas.microsoft.com/office/drawing/2014/main" id="{C013D21C-CBE6-EE86-CF9D-88E5B3693AD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3077" y="2312975"/>
            <a:ext cx="3454050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176;p89">
            <a:extLst>
              <a:ext uri="{FF2B5EF4-FFF2-40B4-BE49-F238E27FC236}">
                <a16:creationId xmlns:a16="http://schemas.microsoft.com/office/drawing/2014/main" id="{0427A266-759B-69BA-8811-6C09DF2C5DD0}"/>
              </a:ext>
            </a:extLst>
          </p:cNvPr>
          <p:cNvSpPr txBox="1"/>
          <p:nvPr/>
        </p:nvSpPr>
        <p:spPr>
          <a:xfrm>
            <a:off x="9448902" y="2680600"/>
            <a:ext cx="2916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exend"/>
                <a:ea typeface="Lexend"/>
                <a:cs typeface="Lexend"/>
                <a:sym typeface="Lexend"/>
              </a:rPr>
              <a:t>2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" name="Google Shape;1177;p89">
            <a:extLst>
              <a:ext uri="{FF2B5EF4-FFF2-40B4-BE49-F238E27FC236}">
                <a16:creationId xmlns:a16="http://schemas.microsoft.com/office/drawing/2014/main" id="{8C2910A6-1FFA-195B-29DB-D4AF4C28462A}"/>
              </a:ext>
            </a:extLst>
          </p:cNvPr>
          <p:cNvSpPr txBox="1"/>
          <p:nvPr/>
        </p:nvSpPr>
        <p:spPr>
          <a:xfrm>
            <a:off x="10439502" y="2680600"/>
            <a:ext cx="2916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exend"/>
                <a:ea typeface="Lexend"/>
                <a:cs typeface="Lexend"/>
                <a:sym typeface="Lexend"/>
              </a:rPr>
              <a:t>3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1" name="Google Shape;1178;p89">
            <a:extLst>
              <a:ext uri="{FF2B5EF4-FFF2-40B4-BE49-F238E27FC236}">
                <a16:creationId xmlns:a16="http://schemas.microsoft.com/office/drawing/2014/main" id="{C1821907-EFB6-B2F8-6F77-2147E9BC8ADE}"/>
              </a:ext>
            </a:extLst>
          </p:cNvPr>
          <p:cNvCxnSpPr/>
          <p:nvPr/>
        </p:nvCxnSpPr>
        <p:spPr>
          <a:xfrm rot="10800000">
            <a:off x="10006802" y="2737808"/>
            <a:ext cx="0" cy="375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2" name="Google Shape;1179;p89" descr="&lt;math xmlns=&quot;http://www.w3.org/1998/Math/MathML&quot; display=&quot;block&quot; data-is-equatio=&quot;1&quot; data-latex=&quot;2\frac{2}{5}&quot;&gt;&lt;mn&gt;2&lt;/mn&gt;&lt;mfrac&gt;&lt;mn&gt;2&lt;/mn&gt;&lt;mn&gt;5&lt;/mn&gt;&lt;/mfrac&gt;&lt;/math&gt;" title="2 and two fifths">
            <a:extLst>
              <a:ext uri="{FF2B5EF4-FFF2-40B4-BE49-F238E27FC236}">
                <a16:creationId xmlns:a16="http://schemas.microsoft.com/office/drawing/2014/main" id="{543E6A41-4378-B42A-3E30-F25B052E399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60755" y="4858480"/>
            <a:ext cx="349175" cy="58923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180;p89">
            <a:extLst>
              <a:ext uri="{FF2B5EF4-FFF2-40B4-BE49-F238E27FC236}">
                <a16:creationId xmlns:a16="http://schemas.microsoft.com/office/drawing/2014/main" id="{902C262A-8D61-1472-D28C-34BAAF088412}"/>
              </a:ext>
            </a:extLst>
          </p:cNvPr>
          <p:cNvSpPr txBox="1">
            <a:spLocks/>
          </p:cNvSpPr>
          <p:nvPr/>
        </p:nvSpPr>
        <p:spPr>
          <a:xfrm>
            <a:off x="8027852" y="1699792"/>
            <a:ext cx="2651100" cy="487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/>
              <a:t>Number line</a:t>
            </a:r>
          </a:p>
        </p:txBody>
      </p:sp>
      <p:pic>
        <p:nvPicPr>
          <p:cNvPr id="24" name="Google Shape;1181;p89">
            <a:extLst>
              <a:ext uri="{FF2B5EF4-FFF2-40B4-BE49-F238E27FC236}">
                <a16:creationId xmlns:a16="http://schemas.microsoft.com/office/drawing/2014/main" id="{5AD5AF16-F1A5-40DF-82E0-79C80140009B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21952" y="3779037"/>
            <a:ext cx="3133551" cy="712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182;p89">
            <a:extLst>
              <a:ext uri="{FF2B5EF4-FFF2-40B4-BE49-F238E27FC236}">
                <a16:creationId xmlns:a16="http://schemas.microsoft.com/office/drawing/2014/main" id="{9CD26291-8F6E-7C7C-1BEF-85423EC21D3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78551" y="3760698"/>
            <a:ext cx="2900401" cy="84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183;p89" descr="&lt;math xmlns=&quot;http://www.w3.org/1998/Math/MathML&quot; display=&quot;block&quot; data-is-equatio=&quot;1&quot; data-latex=&quot;2\frac{2}{5}&quot;&gt;&lt;mn&gt;2&lt;/mn&gt;&lt;mfrac&gt;&lt;mn&gt;2&lt;/mn&gt;&lt;mn&gt;5&lt;/mn&gt;&lt;/mfrac&gt;&lt;/math&gt;" title="2 and two fifths">
            <a:extLst>
              <a:ext uri="{FF2B5EF4-FFF2-40B4-BE49-F238E27FC236}">
                <a16:creationId xmlns:a16="http://schemas.microsoft.com/office/drawing/2014/main" id="{D6CD30A8-D017-5E5D-F1F3-802872F9295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59564" y="4858479"/>
            <a:ext cx="349175" cy="589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61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F84A91-9BEF-1581-ECE3-3688C92BE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1F3E92-02DB-F133-4175-10A0AF0711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74202" y="0"/>
            <a:ext cx="717798" cy="6381750"/>
          </a:xfrm>
          <a:prstGeom prst="rect">
            <a:avLst/>
          </a:prstGeom>
        </p:spPr>
      </p:pic>
      <p:sp>
        <p:nvSpPr>
          <p:cNvPr id="3" name="Google Shape;1199;p91">
            <a:extLst>
              <a:ext uri="{FF2B5EF4-FFF2-40B4-BE49-F238E27FC236}">
                <a16:creationId xmlns:a16="http://schemas.microsoft.com/office/drawing/2014/main" id="{6A40FB25-3D8D-73B3-7A61-AE6866B6F094}"/>
              </a:ext>
            </a:extLst>
          </p:cNvPr>
          <p:cNvSpPr txBox="1">
            <a:spLocks/>
          </p:cNvSpPr>
          <p:nvPr/>
        </p:nvSpPr>
        <p:spPr>
          <a:xfrm>
            <a:off x="1435365" y="980121"/>
            <a:ext cx="2348100" cy="487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/>
              <a:t>For example,</a:t>
            </a:r>
          </a:p>
        </p:txBody>
      </p:sp>
      <p:pic>
        <p:nvPicPr>
          <p:cNvPr id="5" name="Google Shape;1200;p91" descr="&lt;math xmlns=&quot;http://www.w3.org/1998/Math/MathML&quot; display=&quot;block&quot; data-is-equatio=&quot;1&quot; data-latex=&quot;\frac{12}{5}&quot;&gt;&lt;mfrac&gt;&lt;mn&gt;12&lt;/mn&gt;&lt;mn&gt;5&lt;/mn&gt;&lt;/mfrac&gt;&lt;/math&gt;" title="twelve fifths">
            <a:extLst>
              <a:ext uri="{FF2B5EF4-FFF2-40B4-BE49-F238E27FC236}">
                <a16:creationId xmlns:a16="http://schemas.microsoft.com/office/drawing/2014/main" id="{7FD242E3-9C43-0C7D-690C-7019DC21368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844" y="2172620"/>
            <a:ext cx="431225" cy="78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01;p91">
            <a:extLst>
              <a:ext uri="{FF2B5EF4-FFF2-40B4-BE49-F238E27FC236}">
                <a16:creationId xmlns:a16="http://schemas.microsoft.com/office/drawing/2014/main" id="{821166B1-3997-561C-32A9-337E5EE5AAD0}"/>
              </a:ext>
            </a:extLst>
          </p:cNvPr>
          <p:cNvSpPr txBox="1">
            <a:spLocks/>
          </p:cNvSpPr>
          <p:nvPr/>
        </p:nvSpPr>
        <p:spPr>
          <a:xfrm>
            <a:off x="1441730" y="1704896"/>
            <a:ext cx="1757100" cy="487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/>
              <a:t>Fraction</a:t>
            </a:r>
          </a:p>
        </p:txBody>
      </p:sp>
      <p:pic>
        <p:nvPicPr>
          <p:cNvPr id="7" name="Google Shape;1202;p91" descr="&lt;math xmlns=&quot;http://www.w3.org/1998/Math/MathML&quot; display=&quot;block&quot; data-is-equatio=&quot;1&quot; data-latex=&quot;\frac{12}{5}=\ \frac{5}{5}+\frac{5}{5}+\frac{2}{5}=1+1+\frac{2}{5}=2\frac{2}{5}&quot;&gt;&lt;mfrac&gt;&lt;mn&gt;12&lt;/mn&gt;&lt;mn&gt;5&lt;/mn&gt;&lt;/mfrac&gt;&lt;mo&gt;=&lt;/mo&gt;&lt;mtext&gt;&lt;/mtext&gt;&lt;mfrac&gt;&lt;mn&gt;5&lt;/mn&gt;&lt;mn&gt;5&lt;/mn&gt;&lt;/mfrac&gt;&lt;mo&gt;+&lt;/mo&gt;&lt;mfrac&gt;&lt;mn&gt;5&lt;/mn&gt;&lt;mn&gt;5&lt;/mn&gt;&lt;/mfrac&gt;&lt;mo&gt;+&lt;/mo&gt;&lt;mfrac&gt;&lt;mn&gt;2&lt;/mn&gt;&lt;mn&gt;5&lt;/mn&gt;&lt;/mfrac&gt;&lt;mo&gt;=&lt;/mo&gt;&lt;mn&gt;1&lt;/mn&gt;&lt;mo&gt;+&lt;/mo&gt;&lt;mn&gt;1&lt;/mn&gt;&lt;mo&gt;+&lt;/mo&gt;&lt;mfrac&gt;&lt;mn&gt;2&lt;/mn&gt;&lt;mn&gt;5&lt;/mn&gt;&lt;/mfrac&gt;&lt;mo&gt;=&lt;/mo&gt;&lt;mn&gt;2&lt;/mn&gt;&lt;mfrac&gt;&lt;mn&gt;2&lt;/mn&gt;&lt;mn&gt;5&lt;/mn&gt;&lt;/mfrac&gt;&lt;/math&gt;" title="twelve fifths equals five fifths plus five fifths plus two fifths equals 1 plus 1 plus two fifths equals 2 and two fifths">
            <a:extLst>
              <a:ext uri="{FF2B5EF4-FFF2-40B4-BE49-F238E27FC236}">
                <a16:creationId xmlns:a16="http://schemas.microsoft.com/office/drawing/2014/main" id="{322BB332-EA46-D36A-A2B6-1F1FA53C6E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067" r="49938"/>
          <a:stretch/>
        </p:blipFill>
        <p:spPr>
          <a:xfrm>
            <a:off x="2261269" y="2133196"/>
            <a:ext cx="2488775" cy="8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03;p91" descr="&lt;math xmlns=&quot;http://www.w3.org/1998/Math/MathML&quot; display=&quot;block&quot; data-is-equatio=&quot;1&quot; data-latex=&quot;\frac{12}{5}=\ \frac{5}{5}+\frac{5}{5}+\frac{2}{5}=1+1+\frac{2}{5}=2\frac{2}{5}&quot;&gt;&lt;mfrac&gt;&lt;mn&gt;12&lt;/mn&gt;&lt;mn&gt;5&lt;/mn&gt;&lt;/mfrac&gt;&lt;mo&gt;=&lt;/mo&gt;&lt;mtext&gt;&lt;/mtext&gt;&lt;mfrac&gt;&lt;mn&gt;5&lt;/mn&gt;&lt;mn&gt;5&lt;/mn&gt;&lt;/mfrac&gt;&lt;mo&gt;+&lt;/mo&gt;&lt;mfrac&gt;&lt;mn&gt;5&lt;/mn&gt;&lt;mn&gt;5&lt;/mn&gt;&lt;/mfrac&gt;&lt;mo&gt;+&lt;/mo&gt;&lt;mfrac&gt;&lt;mn&gt;2&lt;/mn&gt;&lt;mn&gt;5&lt;/mn&gt;&lt;/mfrac&gt;&lt;mo&gt;=&lt;/mo&gt;&lt;mn&gt;1&lt;/mn&gt;&lt;mo&gt;+&lt;/mo&gt;&lt;mn&gt;1&lt;/mn&gt;&lt;mo&gt;+&lt;/mo&gt;&lt;mfrac&gt;&lt;mn&gt;2&lt;/mn&gt;&lt;mn&gt;5&lt;/mn&gt;&lt;/mfrac&gt;&lt;mo&gt;=&lt;/mo&gt;&lt;mn&gt;2&lt;/mn&gt;&lt;mfrac&gt;&lt;mn&gt;2&lt;/mn&gt;&lt;mn&gt;5&lt;/mn&gt;&lt;/mfrac&gt;&lt;/math&gt;" title="twelve fifths equals five fifths plus five fifths plus two fifths equals 1 plus 1 plus two fifths equals 2 and two fifths">
            <a:extLst>
              <a:ext uri="{FF2B5EF4-FFF2-40B4-BE49-F238E27FC236}">
                <a16:creationId xmlns:a16="http://schemas.microsoft.com/office/drawing/2014/main" id="{AC1F92AA-A72A-5C48-0710-D9E21F0E3A8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1086" r="14971"/>
          <a:stretch/>
        </p:blipFill>
        <p:spPr>
          <a:xfrm>
            <a:off x="2317595" y="3113371"/>
            <a:ext cx="2060576" cy="8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04;p91" descr="&lt;math xmlns=&quot;http://www.w3.org/1998/Math/MathML&quot; display=&quot;block&quot; data-is-equatio=&quot;1&quot; data-latex=&quot;\frac{12}{5}=\ \frac{5}{5}+\frac{5}{5}+\frac{2}{5}=1+1+\frac{2}{5}=2\frac{2}{5}&quot;&gt;&lt;mfrac&gt;&lt;mn&gt;12&lt;/mn&gt;&lt;mn&gt;5&lt;/mn&gt;&lt;/mfrac&gt;&lt;mo&gt;=&lt;/mo&gt;&lt;mtext&gt;&lt;/mtext&gt;&lt;mfrac&gt;&lt;mn&gt;5&lt;/mn&gt;&lt;mn&gt;5&lt;/mn&gt;&lt;/mfrac&gt;&lt;mo&gt;+&lt;/mo&gt;&lt;mfrac&gt;&lt;mn&gt;5&lt;/mn&gt;&lt;mn&gt;5&lt;/mn&gt;&lt;/mfrac&gt;&lt;mo&gt;+&lt;/mo&gt;&lt;mfrac&gt;&lt;mn&gt;2&lt;/mn&gt;&lt;mn&gt;5&lt;/mn&gt;&lt;/mfrac&gt;&lt;mo&gt;=&lt;/mo&gt;&lt;mn&gt;1&lt;/mn&gt;&lt;mo&gt;+&lt;/mo&gt;&lt;mn&gt;1&lt;/mn&gt;&lt;mo&gt;+&lt;/mo&gt;&lt;mfrac&gt;&lt;mn&gt;2&lt;/mn&gt;&lt;mn&gt;5&lt;/mn&gt;&lt;/mfrac&gt;&lt;mo&gt;=&lt;/mo&gt;&lt;mn&gt;2&lt;/mn&gt;&lt;mfrac&gt;&lt;mn&gt;2&lt;/mn&gt;&lt;mn&gt;5&lt;/mn&gt;&lt;/mfrac&gt;&lt;/math&gt;" title="twelve fifths equals five fifths plus five fifths plus two fifths equals 1 plus 1 plus two fifths equals 2 and two fifths">
            <a:extLst>
              <a:ext uri="{FF2B5EF4-FFF2-40B4-BE49-F238E27FC236}">
                <a16:creationId xmlns:a16="http://schemas.microsoft.com/office/drawing/2014/main" id="{939BAF3E-9E30-06FA-3B80-8C4D5BDE57F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85113" r="-19055"/>
          <a:stretch/>
        </p:blipFill>
        <p:spPr>
          <a:xfrm>
            <a:off x="2273862" y="4040154"/>
            <a:ext cx="2060576" cy="8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205;p91">
            <a:extLst>
              <a:ext uri="{FF2B5EF4-FFF2-40B4-BE49-F238E27FC236}">
                <a16:creationId xmlns:a16="http://schemas.microsoft.com/office/drawing/2014/main" id="{AC585FD4-FBF6-FC00-9CA5-FA45A78D29AC}"/>
              </a:ext>
            </a:extLst>
          </p:cNvPr>
          <p:cNvSpPr txBox="1">
            <a:spLocks/>
          </p:cNvSpPr>
          <p:nvPr/>
        </p:nvSpPr>
        <p:spPr>
          <a:xfrm>
            <a:off x="5471794" y="1470021"/>
            <a:ext cx="4075500" cy="25437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dirty="0"/>
              <a:t>Drawing diagrams or number lines are methods to visually represent the </a:t>
            </a:r>
            <a:r>
              <a:rPr lang="en-GB" b="1" dirty="0"/>
              <a:t>mixed number,</a:t>
            </a:r>
            <a:r>
              <a:rPr lang="en-GB" dirty="0"/>
              <a:t> but using knowledge that the denominator identifies how many parts are a whole is a quicker and easier way.</a:t>
            </a:r>
          </a:p>
        </p:txBody>
      </p:sp>
      <p:sp>
        <p:nvSpPr>
          <p:cNvPr id="12" name="Google Shape;1198;p91">
            <a:extLst>
              <a:ext uri="{FF2B5EF4-FFF2-40B4-BE49-F238E27FC236}">
                <a16:creationId xmlns:a16="http://schemas.microsoft.com/office/drawing/2014/main" id="{76C8F40C-C8A0-3C30-DAA5-BB980CA1CD7D}"/>
              </a:ext>
            </a:extLst>
          </p:cNvPr>
          <p:cNvSpPr txBox="1">
            <a:spLocks/>
          </p:cNvSpPr>
          <p:nvPr/>
        </p:nvSpPr>
        <p:spPr>
          <a:xfrm>
            <a:off x="324000" y="-1"/>
            <a:ext cx="11150202" cy="10523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3200" b="1" dirty="0"/>
              <a:t>Changing improper fractions to mixed numbers</a:t>
            </a:r>
          </a:p>
        </p:txBody>
      </p:sp>
    </p:spTree>
    <p:extLst>
      <p:ext uri="{BB962C8B-B14F-4D97-AF65-F5344CB8AC3E}">
        <p14:creationId xmlns:p14="http://schemas.microsoft.com/office/powerpoint/2010/main" val="216871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0242" y="153115"/>
            <a:ext cx="10945813" cy="585074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r>
              <a:rPr lang="en-GB" dirty="0"/>
              <a:t>Changing improper fractions to mixed numbers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74202" y="0"/>
            <a:ext cx="717798" cy="6381750"/>
          </a:xfrm>
          <a:prstGeom prst="rect">
            <a:avLst/>
          </a:prstGeom>
        </p:spPr>
      </p:pic>
      <p:sp>
        <p:nvSpPr>
          <p:cNvPr id="3" name="Google Shape;1211;p92">
            <a:extLst>
              <a:ext uri="{FF2B5EF4-FFF2-40B4-BE49-F238E27FC236}">
                <a16:creationId xmlns:a16="http://schemas.microsoft.com/office/drawing/2014/main" id="{E802CB43-9591-F056-789B-D60AA6DCBEF2}"/>
              </a:ext>
            </a:extLst>
          </p:cNvPr>
          <p:cNvSpPr txBox="1">
            <a:spLocks/>
          </p:cNvSpPr>
          <p:nvPr/>
        </p:nvSpPr>
        <p:spPr>
          <a:xfrm>
            <a:off x="1772797" y="1352260"/>
            <a:ext cx="2592600" cy="487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/>
              <a:t>For example,</a:t>
            </a:r>
          </a:p>
        </p:txBody>
      </p:sp>
      <p:pic>
        <p:nvPicPr>
          <p:cNvPr id="5" name="Google Shape;1212;p92" descr="&lt;math xmlns=&quot;http://www.w3.org/1998/Math/MathML&quot; display=&quot;block&quot; data-is-equatio=&quot;1&quot; data-latex=&quot;\frac{12}{5}&quot;&gt;&lt;mfrac&gt;&lt;mn&gt;12&lt;/mn&gt;&lt;mn&gt;5&lt;/mn&gt;&lt;/mfrac&gt;&lt;/math&gt;" title="twelve fifths">
            <a:extLst>
              <a:ext uri="{FF2B5EF4-FFF2-40B4-BE49-F238E27FC236}">
                <a16:creationId xmlns:a16="http://schemas.microsoft.com/office/drawing/2014/main" id="{878DCFB4-9B48-9F60-ADB4-06B08325B3B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820" y="2544759"/>
            <a:ext cx="431225" cy="78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13;p92">
            <a:extLst>
              <a:ext uri="{FF2B5EF4-FFF2-40B4-BE49-F238E27FC236}">
                <a16:creationId xmlns:a16="http://schemas.microsoft.com/office/drawing/2014/main" id="{4F599E07-4A1E-0529-C526-DB48BBF2985E}"/>
              </a:ext>
            </a:extLst>
          </p:cNvPr>
          <p:cNvSpPr txBox="1">
            <a:spLocks/>
          </p:cNvSpPr>
          <p:nvPr/>
        </p:nvSpPr>
        <p:spPr>
          <a:xfrm>
            <a:off x="1779142" y="2077035"/>
            <a:ext cx="1757100" cy="487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/>
              <a:t>Fraction</a:t>
            </a:r>
          </a:p>
        </p:txBody>
      </p:sp>
      <p:pic>
        <p:nvPicPr>
          <p:cNvPr id="7" name="Google Shape;1214;p92" descr="&lt;math xmlns=&quot;http://www.w3.org/1998/Math/MathML&quot; display=&quot;block&quot; data-is-equatio=&quot;1&quot; data-latex=&quot;\frac{12}{5}=\ \frac{5}{5}+\frac{5}{5}+\frac{2}{5}=1+1+\frac{2}{5}=2\frac{2}{5}&quot;&gt;&lt;mfrac&gt;&lt;mn&gt;12&lt;/mn&gt;&lt;mn&gt;5&lt;/mn&gt;&lt;/mfrac&gt;&lt;mo&gt;=&lt;/mo&gt;&lt;mtext&gt;&lt;/mtext&gt;&lt;mfrac&gt;&lt;mn&gt;5&lt;/mn&gt;&lt;mn&gt;5&lt;/mn&gt;&lt;/mfrac&gt;&lt;mo&gt;+&lt;/mo&gt;&lt;mfrac&gt;&lt;mn&gt;5&lt;/mn&gt;&lt;mn&gt;5&lt;/mn&gt;&lt;/mfrac&gt;&lt;mo&gt;+&lt;/mo&gt;&lt;mfrac&gt;&lt;mn&gt;2&lt;/mn&gt;&lt;mn&gt;5&lt;/mn&gt;&lt;/mfrac&gt;&lt;mo&gt;=&lt;/mo&gt;&lt;mn&gt;1&lt;/mn&gt;&lt;mo&gt;+&lt;/mo&gt;&lt;mn&gt;1&lt;/mn&gt;&lt;mo&gt;+&lt;/mo&gt;&lt;mfrac&gt;&lt;mn&gt;2&lt;/mn&gt;&lt;mn&gt;5&lt;/mn&gt;&lt;/mfrac&gt;&lt;mo&gt;=&lt;/mo&gt;&lt;mn&gt;2&lt;/mn&gt;&lt;mfrac&gt;&lt;mn&gt;2&lt;/mn&gt;&lt;mn&gt;5&lt;/mn&gt;&lt;/mfrac&gt;&lt;/math&gt;" title="twelve fifths equals five fifths plus five fifths plus two fifths equals 1 plus 1 plus two fifths equals 2 and two fifths">
            <a:extLst>
              <a:ext uri="{FF2B5EF4-FFF2-40B4-BE49-F238E27FC236}">
                <a16:creationId xmlns:a16="http://schemas.microsoft.com/office/drawing/2014/main" id="{F9E3C428-ACC7-5059-D4C9-73C4A07EB57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85113" r="-19055"/>
          <a:stretch/>
        </p:blipFill>
        <p:spPr>
          <a:xfrm>
            <a:off x="2592838" y="4412293"/>
            <a:ext cx="2060576" cy="8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15;p92">
            <a:extLst>
              <a:ext uri="{FF2B5EF4-FFF2-40B4-BE49-F238E27FC236}">
                <a16:creationId xmlns:a16="http://schemas.microsoft.com/office/drawing/2014/main" id="{4A79102D-BA8D-9632-4E1E-30B06056FE22}"/>
              </a:ext>
            </a:extLst>
          </p:cNvPr>
          <p:cNvSpPr txBox="1">
            <a:spLocks/>
          </p:cNvSpPr>
          <p:nvPr/>
        </p:nvSpPr>
        <p:spPr>
          <a:xfrm>
            <a:off x="5790770" y="1842160"/>
            <a:ext cx="4075500" cy="25437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/>
              <a:t>Consider multiples of the denominator to make this more efficient.</a:t>
            </a:r>
          </a:p>
        </p:txBody>
      </p:sp>
      <p:pic>
        <p:nvPicPr>
          <p:cNvPr id="10" name="Google Shape;1216;p92" descr="&lt;math xmlns=&quot;http://www.w3.org/1998/Math/MathML&quot; display=&quot;block&quot; data-is-equatio=&quot;1&quot; data-latex=&quot;\frac{12}{5}=\ \frac{10}{5}+\frac{2}{5}=2+\frac{2}{5}=2\frac{2}{5}&quot;&gt;&lt;mfrac&gt;&lt;mn&gt;12&lt;/mn&gt;&lt;mn&gt;5&lt;/mn&gt;&lt;/mfrac&gt;&lt;mo&gt;=&lt;/mo&gt;&lt;mtext&gt;&lt;/mtext&gt;&lt;mfrac&gt;&lt;mn&gt;10&lt;/mn&gt;&lt;mn&gt;5&lt;/mn&gt;&lt;/mfrac&gt;&lt;mo&gt;+&lt;/mo&gt;&lt;mfrac&gt;&lt;mn&gt;2&lt;/mn&gt;&lt;mn&gt;5&lt;/mn&gt;&lt;/mfrac&gt;&lt;mo&gt;=&lt;/mo&gt;&lt;mn&gt;2&lt;/mn&gt;&lt;mo&gt;+&lt;/mo&gt;&lt;mfrac&gt;&lt;mn&gt;2&lt;/mn&gt;&lt;mn&gt;5&lt;/mn&gt;&lt;/mfrac&gt;&lt;mo&gt;=&lt;/mo&gt;&lt;mn&gt;2&lt;/mn&gt;&lt;mfrac&gt;&lt;mn&gt;2&lt;/mn&gt;&lt;mn&gt;5&lt;/mn&gt;&lt;/mfrac&gt;&lt;/math&gt;" title="twelve fifths equals ten fifths plus two fifths equals 2 plus two fifths equals 2 and two fifths">
            <a:extLst>
              <a:ext uri="{FF2B5EF4-FFF2-40B4-BE49-F238E27FC236}">
                <a16:creationId xmlns:a16="http://schemas.microsoft.com/office/drawing/2014/main" id="{2D46CF8C-AEF5-A972-CF2F-AA24248EECC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1692" r="49084"/>
          <a:stretch/>
        </p:blipFill>
        <p:spPr>
          <a:xfrm>
            <a:off x="2592845" y="2525035"/>
            <a:ext cx="1915400" cy="8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17;p92" descr="&lt;math xmlns=&quot;http://www.w3.org/1998/Math/MathML&quot; display=&quot;block&quot; data-is-equatio=&quot;1&quot; data-latex=&quot;\frac{12}{5}=\ \frac{10}{5}+\frac{2}{5}=2+\frac{2}{5}=2\frac{2}{5}&quot;&gt;&lt;mfrac&gt;&lt;mn&gt;12&lt;/mn&gt;&lt;mn&gt;5&lt;/mn&gt;&lt;/mfrac&gt;&lt;mo&gt;=&lt;/mo&gt;&lt;mtext&gt;&lt;/mtext&gt;&lt;mfrac&gt;&lt;mn&gt;10&lt;/mn&gt;&lt;mn&gt;5&lt;/mn&gt;&lt;/mfrac&gt;&lt;mo&gt;+&lt;/mo&gt;&lt;mfrac&gt;&lt;mn&gt;2&lt;/mn&gt;&lt;mn&gt;5&lt;/mn&gt;&lt;/mfrac&gt;&lt;mo&gt;=&lt;/mo&gt;&lt;mn&gt;2&lt;/mn&gt;&lt;mo&gt;+&lt;/mo&gt;&lt;mfrac&gt;&lt;mn&gt;2&lt;/mn&gt;&lt;mn&gt;5&lt;/mn&gt;&lt;/mfrac&gt;&lt;mo&gt;=&lt;/mo&gt;&lt;mn&gt;2&lt;/mn&gt;&lt;mfrac&gt;&lt;mn&gt;2&lt;/mn&gt;&lt;mn&gt;5&lt;/mn&gt;&lt;/mfrac&gt;&lt;/math&gt;" title="twelve fifths equals ten fifths plus two fifths equals 2 plus two fifths equals 2 and two fifths">
            <a:extLst>
              <a:ext uri="{FF2B5EF4-FFF2-40B4-BE49-F238E27FC236}">
                <a16:creationId xmlns:a16="http://schemas.microsoft.com/office/drawing/2014/main" id="{5A45AE14-ECE0-BE61-A22A-CCB32B8499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0000" r="19187"/>
          <a:stretch/>
        </p:blipFill>
        <p:spPr>
          <a:xfrm>
            <a:off x="2542021" y="3525285"/>
            <a:ext cx="1504675" cy="82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0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EAC678-2742-5007-0B6B-7D5CF9FB0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94B7ED-5984-669B-0294-BC82D5414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621" y="174054"/>
            <a:ext cx="11626757" cy="750661"/>
          </a:xfrm>
          <a:solidFill>
            <a:schemeClr val="accent2"/>
          </a:solidFill>
        </p:spPr>
        <p:txBody>
          <a:bodyPr/>
          <a:lstStyle/>
          <a:p>
            <a:r>
              <a:rPr lang="en-GB" dirty="0"/>
              <a:t>Changing improper fractions to mixed numbers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1871C9-B6FC-E7BF-403A-50CE787C7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5"/>
          <a:stretch/>
        </p:blipFill>
        <p:spPr>
          <a:xfrm>
            <a:off x="9497754" y="2852848"/>
            <a:ext cx="2590252" cy="3455767"/>
          </a:xfrm>
          <a:prstGeom prst="rect">
            <a:avLst/>
          </a:prstGeom>
        </p:spPr>
      </p:pic>
      <p:sp>
        <p:nvSpPr>
          <p:cNvPr id="4" name="Google Shape;1223;p93">
            <a:extLst>
              <a:ext uri="{FF2B5EF4-FFF2-40B4-BE49-F238E27FC236}">
                <a16:creationId xmlns:a16="http://schemas.microsoft.com/office/drawing/2014/main" id="{5B75B4CB-2307-3EAF-DFA3-770AFE98305A}"/>
              </a:ext>
            </a:extLst>
          </p:cNvPr>
          <p:cNvSpPr txBox="1"/>
          <p:nvPr/>
        </p:nvSpPr>
        <p:spPr>
          <a:xfrm>
            <a:off x="477657" y="1066886"/>
            <a:ext cx="11292585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By filling in the gaps, show the conversion from an </a:t>
            </a:r>
            <a:r>
              <a:rPr lang="en-GB" sz="2400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improper fraction</a:t>
            </a:r>
            <a:r>
              <a:rPr lang="en-GB" sz="24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to a </a:t>
            </a:r>
            <a:r>
              <a:rPr lang="en-GB" sz="2400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mixed number</a:t>
            </a:r>
            <a:r>
              <a:rPr lang="en-GB" sz="24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24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" name="Google Shape;1224;p93">
            <a:extLst>
              <a:ext uri="{FF2B5EF4-FFF2-40B4-BE49-F238E27FC236}">
                <a16:creationId xmlns:a16="http://schemas.microsoft.com/office/drawing/2014/main" id="{9121828F-AD12-D085-67EE-9BBAA2025E6D}"/>
              </a:ext>
            </a:extLst>
          </p:cNvPr>
          <p:cNvSpPr txBox="1"/>
          <p:nvPr/>
        </p:nvSpPr>
        <p:spPr>
          <a:xfrm>
            <a:off x="1526867" y="2162261"/>
            <a:ext cx="58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a)</a:t>
            </a:r>
            <a:endParaRPr dirty="0"/>
          </a:p>
        </p:txBody>
      </p:sp>
      <p:sp>
        <p:nvSpPr>
          <p:cNvPr id="6" name="Google Shape;1225;p93">
            <a:extLst>
              <a:ext uri="{FF2B5EF4-FFF2-40B4-BE49-F238E27FC236}">
                <a16:creationId xmlns:a16="http://schemas.microsoft.com/office/drawing/2014/main" id="{E7DF0B0E-653C-DFF0-3F52-B4022E5A7BE9}"/>
              </a:ext>
            </a:extLst>
          </p:cNvPr>
          <p:cNvSpPr txBox="1"/>
          <p:nvPr/>
        </p:nvSpPr>
        <p:spPr>
          <a:xfrm>
            <a:off x="1526867" y="2920261"/>
            <a:ext cx="58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b)</a:t>
            </a:r>
            <a:endParaRPr dirty="0"/>
          </a:p>
        </p:txBody>
      </p:sp>
      <p:sp>
        <p:nvSpPr>
          <p:cNvPr id="7" name="Google Shape;1226;p93">
            <a:extLst>
              <a:ext uri="{FF2B5EF4-FFF2-40B4-BE49-F238E27FC236}">
                <a16:creationId xmlns:a16="http://schemas.microsoft.com/office/drawing/2014/main" id="{777D1DDC-E9D0-2E0B-710F-9D35A696DCEF}"/>
              </a:ext>
            </a:extLst>
          </p:cNvPr>
          <p:cNvSpPr txBox="1"/>
          <p:nvPr/>
        </p:nvSpPr>
        <p:spPr>
          <a:xfrm>
            <a:off x="1526867" y="3678261"/>
            <a:ext cx="58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c)</a:t>
            </a:r>
            <a:endParaRPr dirty="0"/>
          </a:p>
        </p:txBody>
      </p:sp>
      <p:sp>
        <p:nvSpPr>
          <p:cNvPr id="8" name="Google Shape;1227;p93">
            <a:extLst>
              <a:ext uri="{FF2B5EF4-FFF2-40B4-BE49-F238E27FC236}">
                <a16:creationId xmlns:a16="http://schemas.microsoft.com/office/drawing/2014/main" id="{6D66F7D5-56D3-8576-F97F-F85C5A9D139B}"/>
              </a:ext>
            </a:extLst>
          </p:cNvPr>
          <p:cNvSpPr txBox="1"/>
          <p:nvPr/>
        </p:nvSpPr>
        <p:spPr>
          <a:xfrm>
            <a:off x="1526867" y="4436261"/>
            <a:ext cx="58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d)</a:t>
            </a:r>
            <a:endParaRPr dirty="0"/>
          </a:p>
        </p:txBody>
      </p:sp>
      <p:pic>
        <p:nvPicPr>
          <p:cNvPr id="9" name="Google Shape;1228;p93" descr="&lt;math xmlns=&quot;http://www.w3.org/1998/Math/MathML&quot; display=&quot;block&quot; data-is-equatio=&quot;1&quot; data-latex=&quot;\begin{array}{l}\frac{17}{6}=\frac{12}{6}+\frac{5}{6}=2\frac{5}{6}\\&amp;#13;&amp;#10;\frac{10}{3}=\frac{9}{3}+\frac{1}{3}=3\frac{1}{3}\\&amp;#13;&amp;#10;\frac{57}{50}=\frac{50}{50}+\frac{7}{50}=1\frac{7}{50}\\&amp;#13;&amp;#10;\frac{234}{55}=\frac{220}{55}+\frac{14}{55}=4\frac{14}{55}\end{array}&quot;&gt;&lt;mtable columnalign=&quot;left&quot; columnspacing=&quot;1em&quot; rowspacing=&quot;4pt&quot;&gt;&lt;mtr&gt;&lt;mtd&gt;&lt;mfrac&gt;&lt;mn&gt;17&lt;/mn&gt;&lt;mn&gt;6&lt;/mn&gt;&lt;/mfrac&gt;&lt;mo&gt;=&lt;/mo&gt;&lt;mfrac&gt;&lt;mn&gt;12&lt;/mn&gt;&lt;mn&gt;6&lt;/mn&gt;&lt;/mfrac&gt;&lt;mo&gt;+&lt;/mo&gt;&lt;mfrac&gt;&lt;mn&gt;5&lt;/mn&gt;&lt;mn&gt;6&lt;/mn&gt;&lt;/mfrac&gt;&lt;mo&gt;=&lt;/mo&gt;&lt;mn&gt;2&lt;/mn&gt;&lt;mfrac&gt;&lt;mn&gt;5&lt;/mn&gt;&lt;mn&gt;6&lt;/mn&gt;&lt;/mfrac&gt;&lt;/mtd&gt;&lt;/mtr&gt;&lt;mtr&gt;&lt;mtd&gt;&lt;mfrac&gt;&lt;mn&gt;10&lt;/mn&gt;&lt;mn&gt;3&lt;/mn&gt;&lt;/mfrac&gt;&lt;mo&gt;=&lt;/mo&gt;&lt;mfrac&gt;&lt;mn&gt;9&lt;/mn&gt;&lt;mn&gt;3&lt;/mn&gt;&lt;/mfrac&gt;&lt;mo&gt;+&lt;/mo&gt;&lt;mfrac&gt;&lt;mn&gt;1&lt;/mn&gt;&lt;mn&gt;3&lt;/mn&gt;&lt;/mfrac&gt;&lt;mo&gt;=&lt;/mo&gt;&lt;mn&gt;3&lt;/mn&gt;&lt;mfrac&gt;&lt;mn&gt;1&lt;/mn&gt;&lt;mn&gt;3&lt;/mn&gt;&lt;/mfrac&gt;&lt;/mtd&gt;&lt;/mtr&gt;&lt;mtr&gt;&lt;mtd&gt;&lt;mfrac&gt;&lt;mn&gt;57&lt;/mn&gt;&lt;mn&gt;50&lt;/mn&gt;&lt;/mfrac&gt;&lt;mo&gt;=&lt;/mo&gt;&lt;mfrac&gt;&lt;mn&gt;50&lt;/mn&gt;&lt;mn&gt;50&lt;/mn&gt;&lt;/mfrac&gt;&lt;mo&gt;+&lt;/mo&gt;&lt;mfrac&gt;&lt;mn&gt;7&lt;/mn&gt;&lt;mn&gt;50&lt;/mn&gt;&lt;/mfrac&gt;&lt;mo&gt;=&lt;/mo&gt;&lt;mn&gt;1&lt;/mn&gt;&lt;mfrac&gt;&lt;mn&gt;7&lt;/mn&gt;&lt;mn&gt;50&lt;/mn&gt;&lt;/mfrac&gt;&lt;/mtd&gt;&lt;/mtr&gt;&lt;mtr&gt;&lt;mtd&gt;&lt;mfrac&gt;&lt;mn&gt;234&lt;/mn&gt;&lt;mn&gt;55&lt;/mn&gt;&lt;/mfrac&gt;&lt;mo&gt;=&lt;/mo&gt;&lt;mfrac&gt;&lt;mn&gt;220&lt;/mn&gt;&lt;mn&gt;55&lt;/mn&gt;&lt;/mfrac&gt;&lt;mo&gt;+&lt;/mo&gt;&lt;mfrac&gt;&lt;mn&gt;14&lt;/mn&gt;&lt;mn&gt;55&lt;/mn&gt;&lt;/mfrac&gt;&lt;mo&gt;=&lt;/mo&gt;&lt;mn&gt;4&lt;/mn&gt;&lt;mfrac&gt;&lt;mn&gt;14&lt;/mn&gt;&lt;mn&gt;55&lt;/mn&gt;&lt;/mfrac&gt;&lt;/mtd&gt;&lt;/mtr&gt;&lt;/mtable&gt;&lt;/math&gt;" title="4 lines Line 1: seventeen sixths equals twelve sixths plus five sixths equals 2 and five sixths Line 2: ten thirds equals nine thirds plus one third equals 3 and one third Line 3: 57 over 50 equals 50 over 50 plus 7 over 50 equals 1 and 7 over 50 Line 4: 234 over 55 equals 220 over 55 plus 14 over 55 equals 4 and 14 over 55">
            <a:extLst>
              <a:ext uri="{FF2B5EF4-FFF2-40B4-BE49-F238E27FC236}">
                <a16:creationId xmlns:a16="http://schemas.microsoft.com/office/drawing/2014/main" id="{A28510AD-D5CF-AB24-B3C6-2E558777E26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3942" y="2211686"/>
            <a:ext cx="3999575" cy="303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229;p93">
            <a:extLst>
              <a:ext uri="{FF2B5EF4-FFF2-40B4-BE49-F238E27FC236}">
                <a16:creationId xmlns:a16="http://schemas.microsoft.com/office/drawing/2014/main" id="{175479B9-A3C7-4786-4591-1335BA40F123}"/>
              </a:ext>
            </a:extLst>
          </p:cNvPr>
          <p:cNvSpPr/>
          <p:nvPr/>
        </p:nvSpPr>
        <p:spPr>
          <a:xfrm>
            <a:off x="3039442" y="2967872"/>
            <a:ext cx="382200" cy="710400"/>
          </a:xfrm>
          <a:prstGeom prst="rect">
            <a:avLst/>
          </a:prstGeom>
          <a:solidFill>
            <a:srgbClr val="E6F2F2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" name="Google Shape;1230;p93">
            <a:extLst>
              <a:ext uri="{FF2B5EF4-FFF2-40B4-BE49-F238E27FC236}">
                <a16:creationId xmlns:a16="http://schemas.microsoft.com/office/drawing/2014/main" id="{1DB98184-6BA7-033E-6DB5-62BF656917EF}"/>
              </a:ext>
            </a:extLst>
          </p:cNvPr>
          <p:cNvSpPr/>
          <p:nvPr/>
        </p:nvSpPr>
        <p:spPr>
          <a:xfrm>
            <a:off x="3039442" y="2162260"/>
            <a:ext cx="585900" cy="710400"/>
          </a:xfrm>
          <a:prstGeom prst="rect">
            <a:avLst/>
          </a:prstGeom>
          <a:solidFill>
            <a:srgbClr val="E6F2F2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" name="Google Shape;1231;p93">
            <a:extLst>
              <a:ext uri="{FF2B5EF4-FFF2-40B4-BE49-F238E27FC236}">
                <a16:creationId xmlns:a16="http://schemas.microsoft.com/office/drawing/2014/main" id="{7DECD2A4-08E4-C4AA-F084-ADB53BEEACF1}"/>
              </a:ext>
            </a:extLst>
          </p:cNvPr>
          <p:cNvSpPr/>
          <p:nvPr/>
        </p:nvSpPr>
        <p:spPr>
          <a:xfrm>
            <a:off x="3039442" y="3773461"/>
            <a:ext cx="474000" cy="710400"/>
          </a:xfrm>
          <a:prstGeom prst="rect">
            <a:avLst/>
          </a:prstGeom>
          <a:solidFill>
            <a:srgbClr val="E6F2F2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" name="Google Shape;1232;p93">
            <a:extLst>
              <a:ext uri="{FF2B5EF4-FFF2-40B4-BE49-F238E27FC236}">
                <a16:creationId xmlns:a16="http://schemas.microsoft.com/office/drawing/2014/main" id="{92EA8995-A462-AAAC-4D3B-2EDCE9F60A38}"/>
              </a:ext>
            </a:extLst>
          </p:cNvPr>
          <p:cNvSpPr/>
          <p:nvPr/>
        </p:nvSpPr>
        <p:spPr>
          <a:xfrm>
            <a:off x="4745842" y="2967861"/>
            <a:ext cx="303600" cy="710400"/>
          </a:xfrm>
          <a:prstGeom prst="rect">
            <a:avLst/>
          </a:prstGeom>
          <a:solidFill>
            <a:srgbClr val="E6F2F2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" name="Google Shape;1233;p93">
            <a:extLst>
              <a:ext uri="{FF2B5EF4-FFF2-40B4-BE49-F238E27FC236}">
                <a16:creationId xmlns:a16="http://schemas.microsoft.com/office/drawing/2014/main" id="{D6C83D17-DAA8-41E7-ED41-665350C6382A}"/>
              </a:ext>
            </a:extLst>
          </p:cNvPr>
          <p:cNvSpPr/>
          <p:nvPr/>
        </p:nvSpPr>
        <p:spPr>
          <a:xfrm>
            <a:off x="5082317" y="3773461"/>
            <a:ext cx="695100" cy="710400"/>
          </a:xfrm>
          <a:prstGeom prst="rect">
            <a:avLst/>
          </a:prstGeom>
          <a:solidFill>
            <a:srgbClr val="E6F2F2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" name="Google Shape;1234;p93">
            <a:extLst>
              <a:ext uri="{FF2B5EF4-FFF2-40B4-BE49-F238E27FC236}">
                <a16:creationId xmlns:a16="http://schemas.microsoft.com/office/drawing/2014/main" id="{7B5C78FA-91D6-637A-5BB9-000961364EA7}"/>
              </a:ext>
            </a:extLst>
          </p:cNvPr>
          <p:cNvSpPr/>
          <p:nvPr/>
        </p:nvSpPr>
        <p:spPr>
          <a:xfrm>
            <a:off x="5415542" y="4576886"/>
            <a:ext cx="695100" cy="710400"/>
          </a:xfrm>
          <a:prstGeom prst="rect">
            <a:avLst/>
          </a:prstGeom>
          <a:solidFill>
            <a:srgbClr val="E6F2F2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" name="Google Shape;1235;p93">
            <a:extLst>
              <a:ext uri="{FF2B5EF4-FFF2-40B4-BE49-F238E27FC236}">
                <a16:creationId xmlns:a16="http://schemas.microsoft.com/office/drawing/2014/main" id="{A279949F-F6AC-FE42-EED9-483C4A49B410}"/>
              </a:ext>
            </a:extLst>
          </p:cNvPr>
          <p:cNvSpPr/>
          <p:nvPr/>
        </p:nvSpPr>
        <p:spPr>
          <a:xfrm>
            <a:off x="4060880" y="3782261"/>
            <a:ext cx="474000" cy="710400"/>
          </a:xfrm>
          <a:prstGeom prst="rect">
            <a:avLst/>
          </a:prstGeom>
          <a:solidFill>
            <a:srgbClr val="E6F2F2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" name="Google Shape;1236;p93">
            <a:extLst>
              <a:ext uri="{FF2B5EF4-FFF2-40B4-BE49-F238E27FC236}">
                <a16:creationId xmlns:a16="http://schemas.microsoft.com/office/drawing/2014/main" id="{A1435C46-AEB7-774A-B8AD-4FFB56B7B2AD}"/>
              </a:ext>
            </a:extLst>
          </p:cNvPr>
          <p:cNvSpPr/>
          <p:nvPr/>
        </p:nvSpPr>
        <p:spPr>
          <a:xfrm>
            <a:off x="4367330" y="4576886"/>
            <a:ext cx="474000" cy="710400"/>
          </a:xfrm>
          <a:prstGeom prst="rect">
            <a:avLst/>
          </a:prstGeom>
          <a:solidFill>
            <a:srgbClr val="E6F2F2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Lexend"/>
              <a:ea typeface="Lexend"/>
              <a:cs typeface="Lexend"/>
              <a:sym typeface="Lexend"/>
            </a:endParaRPr>
          </a:p>
        </p:txBody>
      </p:sp>
    </p:spTree>
    <p:extLst>
      <p:ext uri="{BB962C8B-B14F-4D97-AF65-F5344CB8AC3E}">
        <p14:creationId xmlns:p14="http://schemas.microsoft.com/office/powerpoint/2010/main" val="106347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Convert these improper fractions to mixed numbers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726D26-4E48-5F0F-0B78-B35DB433A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35" y="1078531"/>
            <a:ext cx="9347939" cy="509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91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6E8DDF-10FC-144D-17F3-2C7DEC9DE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D01FB2-183F-979C-743F-7560C21B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Answers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4D0053-702C-CFEB-4F01-F9EBC923D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88" y="1059956"/>
            <a:ext cx="10510569" cy="495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43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8349" y="179518"/>
            <a:ext cx="11855302" cy="57539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Now try these</a:t>
            </a:r>
          </a:p>
        </p:txBody>
      </p:sp>
      <p:sp>
        <p:nvSpPr>
          <p:cNvPr id="16" name="Google Shape;1352;p101">
            <a:extLst>
              <a:ext uri="{FF2B5EF4-FFF2-40B4-BE49-F238E27FC236}">
                <a16:creationId xmlns:a16="http://schemas.microsoft.com/office/drawing/2014/main" id="{2CB8BD14-3035-3413-1E46-E65AEE759836}"/>
              </a:ext>
            </a:extLst>
          </p:cNvPr>
          <p:cNvSpPr txBox="1">
            <a:spLocks/>
          </p:cNvSpPr>
          <p:nvPr/>
        </p:nvSpPr>
        <p:spPr>
          <a:xfrm>
            <a:off x="1015116" y="1195235"/>
            <a:ext cx="10255396" cy="23687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dirty="0"/>
              <a:t> Put the following numbers in ascending order (smallest to largest). Converting to a </a:t>
            </a:r>
            <a:r>
              <a:rPr lang="en-GB" b="1" dirty="0"/>
              <a:t>mixed number</a:t>
            </a:r>
            <a:r>
              <a:rPr lang="en-GB" dirty="0"/>
              <a:t> may help.</a:t>
            </a:r>
          </a:p>
        </p:txBody>
      </p:sp>
      <p:sp>
        <p:nvSpPr>
          <p:cNvPr id="17" name="Google Shape;1354;p101">
            <a:extLst>
              <a:ext uri="{FF2B5EF4-FFF2-40B4-BE49-F238E27FC236}">
                <a16:creationId xmlns:a16="http://schemas.microsoft.com/office/drawing/2014/main" id="{AC370DC6-07E2-52D5-439B-5DF1368745D4}"/>
              </a:ext>
            </a:extLst>
          </p:cNvPr>
          <p:cNvSpPr txBox="1"/>
          <p:nvPr/>
        </p:nvSpPr>
        <p:spPr>
          <a:xfrm>
            <a:off x="3055511" y="2630493"/>
            <a:ext cx="58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a)</a:t>
            </a:r>
            <a:endParaRPr/>
          </a:p>
        </p:txBody>
      </p:sp>
      <p:sp>
        <p:nvSpPr>
          <p:cNvPr id="18" name="Google Shape;1355;p101">
            <a:extLst>
              <a:ext uri="{FF2B5EF4-FFF2-40B4-BE49-F238E27FC236}">
                <a16:creationId xmlns:a16="http://schemas.microsoft.com/office/drawing/2014/main" id="{8BA72683-3C7F-6CB5-297C-0850D8C559BF}"/>
              </a:ext>
            </a:extLst>
          </p:cNvPr>
          <p:cNvSpPr txBox="1"/>
          <p:nvPr/>
        </p:nvSpPr>
        <p:spPr>
          <a:xfrm>
            <a:off x="3055511" y="4254343"/>
            <a:ext cx="58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b)</a:t>
            </a:r>
            <a:endParaRPr/>
          </a:p>
        </p:txBody>
      </p:sp>
      <p:pic>
        <p:nvPicPr>
          <p:cNvPr id="19" name="Google Shape;1356;p101" descr="&lt;math xmlns=&quot;http://www.w3.org/1998/Math/MathML&quot; display=&quot;block&quot; data-is-equatio=&quot;1&quot; data-latex=&quot;\frac{2}{3}\ \ \ \ \ \frac{4}{5}\ \ \ \ \ \ \frac{7}{2}\ \ \frac{211}{50}\ \ \frac{19}{3}\ \ &quot;&gt;&lt;mfrac&gt;&lt;mn&gt;2&lt;/mn&gt;&lt;mn&gt;3&lt;/mn&gt;&lt;/mfrac&gt;&lt;mtext&gt;&lt;/mtext&gt;&lt;mtext&gt;&lt;/mtext&gt;&lt;mtext&gt;&lt;/mtext&gt;&lt;mtext&gt;&lt;/mtext&gt;&lt;mtext&gt;&lt;/mtext&gt;&lt;mfrac&gt;&lt;mn&gt;4&lt;/mn&gt;&lt;mn&gt;5&lt;/mn&gt;&lt;/mfrac&gt;&lt;mtext&gt;&lt;/mtext&gt;&lt;mtext&gt;&lt;/mtext&gt;&lt;mtext&gt;&lt;/mtext&gt;&lt;mtext&gt;&lt;/mtext&gt;&lt;mtext&gt;&lt;/mtext&gt;&lt;mtext&gt;&lt;/mtext&gt;&lt;mfrac&gt;&lt;mn&gt;7&lt;/mn&gt;&lt;mn&gt;2&lt;/mn&gt;&lt;/mfrac&gt;&lt;mtext&gt;&lt;/mtext&gt;&lt;mtext&gt;&lt;/mtext&gt;&lt;mfrac&gt;&lt;mn&gt;211&lt;/mn&gt;&lt;mn&gt;50&lt;/mn&gt;&lt;/mfrac&gt;&lt;mtext&gt;&lt;/mtext&gt;&lt;mtext&gt;&lt;/mtext&gt;&lt;mfrac&gt;&lt;mn&gt;19&lt;/mn&gt;&lt;mn&gt;3&lt;/mn&gt;&lt;/mfrac&gt;&lt;mtext&gt;&lt;/mtext&gt;&lt;mtext&gt;&lt;/mtext&gt;&lt;/math&gt;" title="two thirds four fifths seven halves 211 over 50 nineteen thirds">
            <a:extLst>
              <a:ext uri="{FF2B5EF4-FFF2-40B4-BE49-F238E27FC236}">
                <a16:creationId xmlns:a16="http://schemas.microsoft.com/office/drawing/2014/main" id="{080E1C3F-3195-4067-6607-6B5BF9BA085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90470"/>
          <a:stretch/>
        </p:blipFill>
        <p:spPr>
          <a:xfrm>
            <a:off x="4643206" y="4106197"/>
            <a:ext cx="337910" cy="79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357;p101" descr="&lt;math xmlns=&quot;http://www.w3.org/1998/Math/MathML&quot; display=&quot;block&quot; data-is-equatio=&quot;1&quot; data-latex=&quot;\frac{9}{11}\ 1\frac{2}{3}\ \ \frac{9}{2}\ \ \ 4\frac{1}{5}\ \ \ \ \ \ \frac{17}{2}\ \ \ &quot;&gt;&lt;mfrac&gt;&lt;mn&gt;9&lt;/mn&gt;&lt;mn&gt;11&lt;/mn&gt;&lt;/mfrac&gt;&lt;mtext&gt;&lt;/mtext&gt;&lt;mn&gt;1&lt;/mn&gt;&lt;mfrac&gt;&lt;mn&gt;2&lt;/mn&gt;&lt;mn&gt;3&lt;/mn&gt;&lt;/mfrac&gt;&lt;mtext&gt;&lt;/mtext&gt;&lt;mtext&gt;&lt;/mtext&gt;&lt;mfrac&gt;&lt;mn&gt;9&lt;/mn&gt;&lt;mn&gt;2&lt;/mn&gt;&lt;/mfrac&gt;&lt;mtext&gt;&lt;/mtext&gt;&lt;mtext&gt;&lt;/mtext&gt;&lt;mtext&gt;&lt;/mtext&gt;&lt;mn&gt;4&lt;/mn&gt;&lt;mfrac&gt;&lt;mn&gt;1&lt;/mn&gt;&lt;mn&gt;5&lt;/mn&gt;&lt;/mfrac&gt;&lt;mtext&gt;&lt;/mtext&gt;&lt;mtext&gt;&lt;/mtext&gt;&lt;mtext&gt;&lt;/mtext&gt;&lt;mtext&gt;&lt;/mtext&gt;&lt;mtext&gt;&lt;/mtext&gt;&lt;mtext&gt;&lt;/mtext&gt;&lt;mfrac&gt;&lt;mn&gt;17&lt;/mn&gt;&lt;mn&gt;2&lt;/mn&gt;&lt;/mfrac&gt;&lt;mtext&gt;&lt;/mtext&gt;&lt;mtext&gt;&lt;/mtext&gt;&lt;mtext&gt;&lt;/mtext&gt;&lt;/math&gt;" title="9 over 11 1 and two thirds nine halves 4 and one fifth seventeen halves">
            <a:extLst>
              <a:ext uri="{FF2B5EF4-FFF2-40B4-BE49-F238E27FC236}">
                <a16:creationId xmlns:a16="http://schemas.microsoft.com/office/drawing/2014/main" id="{5820A838-E134-04AE-B7CD-A6DD7CE751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4937"/>
          <a:stretch/>
        </p:blipFill>
        <p:spPr>
          <a:xfrm>
            <a:off x="4436536" y="2670981"/>
            <a:ext cx="497005" cy="758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358;p101" descr="&lt;math xmlns=&quot;http://www.w3.org/1998/Math/MathML&quot; display=&quot;block&quot; data-is-equatio=&quot;1&quot; data-latex=&quot;\frac{9}{11}\ 1\frac{2}{3}\ \ \frac{9}{2}\ \ \ 4\frac{1}{5}\ \ \ \ \ \ \frac{17}{2}\ \ \ &quot;&gt;&lt;mfrac&gt;&lt;mn&gt;9&lt;/mn&gt;&lt;mn&gt;11&lt;/mn&gt;&lt;/mfrac&gt;&lt;mtext&gt;&lt;/mtext&gt;&lt;mn&gt;1&lt;/mn&gt;&lt;mfrac&gt;&lt;mn&gt;2&lt;/mn&gt;&lt;mn&gt;3&lt;/mn&gt;&lt;/mfrac&gt;&lt;mtext&gt;&lt;/mtext&gt;&lt;mtext&gt;&lt;/mtext&gt;&lt;mfrac&gt;&lt;mn&gt;9&lt;/mn&gt;&lt;mn&gt;2&lt;/mn&gt;&lt;/mfrac&gt;&lt;mtext&gt;&lt;/mtext&gt;&lt;mtext&gt;&lt;/mtext&gt;&lt;mtext&gt;&lt;/mtext&gt;&lt;mn&gt;4&lt;/mn&gt;&lt;mfrac&gt;&lt;mn&gt;1&lt;/mn&gt;&lt;mn&gt;5&lt;/mn&gt;&lt;/mfrac&gt;&lt;mtext&gt;&lt;/mtext&gt;&lt;mtext&gt;&lt;/mtext&gt;&lt;mtext&gt;&lt;/mtext&gt;&lt;mtext&gt;&lt;/mtext&gt;&lt;mtext&gt;&lt;/mtext&gt;&lt;mtext&gt;&lt;/mtext&gt;&lt;mfrac&gt;&lt;mn&gt;17&lt;/mn&gt;&lt;mn&gt;2&lt;/mn&gt;&lt;/mfrac&gt;&lt;mtext&gt;&lt;/mtext&gt;&lt;mtext&gt;&lt;/mtext&gt;&lt;mtext&gt;&lt;/mtext&gt;&lt;/math&gt;" title="9 over 11 1 and two thirds nine halves 4 and one fifth seventeen halves">
            <a:extLst>
              <a:ext uri="{FF2B5EF4-FFF2-40B4-BE49-F238E27FC236}">
                <a16:creationId xmlns:a16="http://schemas.microsoft.com/office/drawing/2014/main" id="{F2B2786B-2D3D-36D7-36E4-0F559FDFC8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5783" r="67558"/>
          <a:stretch/>
        </p:blipFill>
        <p:spPr>
          <a:xfrm>
            <a:off x="3713456" y="2670981"/>
            <a:ext cx="549641" cy="758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359;p101" descr="&lt;math xmlns=&quot;http://www.w3.org/1998/Math/MathML&quot; display=&quot;block&quot; data-is-equatio=&quot;1&quot; data-latex=&quot;\frac{9}{11}\ 1\frac{2}{3}\ \ \frac{9}{2}\ \ \ 4\frac{1}{5}\ \ \ \ \ \ \frac{17}{2}\ \ \ &quot;&gt;&lt;mfrac&gt;&lt;mn&gt;9&lt;/mn&gt;&lt;mn&gt;11&lt;/mn&gt;&lt;/mfrac&gt;&lt;mtext&gt;&lt;/mtext&gt;&lt;mn&gt;1&lt;/mn&gt;&lt;mfrac&gt;&lt;mn&gt;2&lt;/mn&gt;&lt;mn&gt;3&lt;/mn&gt;&lt;/mfrac&gt;&lt;mtext&gt;&lt;/mtext&gt;&lt;mtext&gt;&lt;/mtext&gt;&lt;mfrac&gt;&lt;mn&gt;9&lt;/mn&gt;&lt;mn&gt;2&lt;/mn&gt;&lt;/mfrac&gt;&lt;mtext&gt;&lt;/mtext&gt;&lt;mtext&gt;&lt;/mtext&gt;&lt;mtext&gt;&lt;/mtext&gt;&lt;mn&gt;4&lt;/mn&gt;&lt;mfrac&gt;&lt;mn&gt;1&lt;/mn&gt;&lt;mn&gt;5&lt;/mn&gt;&lt;/mfrac&gt;&lt;mtext&gt;&lt;/mtext&gt;&lt;mtext&gt;&lt;/mtext&gt;&lt;mtext&gt;&lt;/mtext&gt;&lt;mtext&gt;&lt;/mtext&gt;&lt;mtext&gt;&lt;/mtext&gt;&lt;mtext&gt;&lt;/mtext&gt;&lt;mfrac&gt;&lt;mn&gt;17&lt;/mn&gt;&lt;mn&gt;2&lt;/mn&gt;&lt;/mfrac&gt;&lt;mtext&gt;&lt;/mtext&gt;&lt;mtext&gt;&lt;/mtext&gt;&lt;mtext&gt;&lt;/mtext&gt;&lt;/math&gt;" title="9 over 11 1 and two thirds nine halves 4 and one fifth seventeen halves">
            <a:extLst>
              <a:ext uri="{FF2B5EF4-FFF2-40B4-BE49-F238E27FC236}">
                <a16:creationId xmlns:a16="http://schemas.microsoft.com/office/drawing/2014/main" id="{D5DFCCCF-2BDD-2225-8988-C90F65964B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1704" r="51637"/>
          <a:stretch/>
        </p:blipFill>
        <p:spPr>
          <a:xfrm>
            <a:off x="6853711" y="2670981"/>
            <a:ext cx="549641" cy="758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360;p101" descr="&lt;math xmlns=&quot;http://www.w3.org/1998/Math/MathML&quot; display=&quot;block&quot; data-is-equatio=&quot;1&quot; data-latex=&quot;\frac{9}{11}\ 1\frac{2}{3}\ \ \frac{9}{2}\ \ \ 4\frac{1}{5}\ \ \ \ \ \ \frac{17}{2}\ \ \ &quot;&gt;&lt;mfrac&gt;&lt;mn&gt;9&lt;/mn&gt;&lt;mn&gt;11&lt;/mn&gt;&lt;/mfrac&gt;&lt;mtext&gt;&lt;/mtext&gt;&lt;mn&gt;1&lt;/mn&gt;&lt;mfrac&gt;&lt;mn&gt;2&lt;/mn&gt;&lt;mn&gt;3&lt;/mn&gt;&lt;/mfrac&gt;&lt;mtext&gt;&lt;/mtext&gt;&lt;mtext&gt;&lt;/mtext&gt;&lt;mfrac&gt;&lt;mn&gt;9&lt;/mn&gt;&lt;mn&gt;2&lt;/mn&gt;&lt;/mfrac&gt;&lt;mtext&gt;&lt;/mtext&gt;&lt;mtext&gt;&lt;/mtext&gt;&lt;mtext&gt;&lt;/mtext&gt;&lt;mn&gt;4&lt;/mn&gt;&lt;mfrac&gt;&lt;mn&gt;1&lt;/mn&gt;&lt;mn&gt;5&lt;/mn&gt;&lt;/mfrac&gt;&lt;mtext&gt;&lt;/mtext&gt;&lt;mtext&gt;&lt;/mtext&gt;&lt;mtext&gt;&lt;/mtext&gt;&lt;mtext&gt;&lt;/mtext&gt;&lt;mtext&gt;&lt;/mtext&gt;&lt;mtext&gt;&lt;/mtext&gt;&lt;mfrac&gt;&lt;mn&gt;17&lt;/mn&gt;&lt;mn&gt;2&lt;/mn&gt;&lt;/mfrac&gt;&lt;mtext&gt;&lt;/mtext&gt;&lt;mtext&gt;&lt;/mtext&gt;&lt;mtext&gt;&lt;/mtext&gt;&lt;/math&gt;" title="9 over 11 1 and two thirds nine halves 4 and one fifth seventeen halves">
            <a:extLst>
              <a:ext uri="{FF2B5EF4-FFF2-40B4-BE49-F238E27FC236}">
                <a16:creationId xmlns:a16="http://schemas.microsoft.com/office/drawing/2014/main" id="{BFBBFDF6-0328-6D18-7380-BE7CD94C3B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362" r="30980"/>
          <a:stretch/>
        </p:blipFill>
        <p:spPr>
          <a:xfrm>
            <a:off x="5197716" y="2670981"/>
            <a:ext cx="549641" cy="758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61;p101" descr="&lt;math xmlns=&quot;http://www.w3.org/1998/Math/MathML&quot; display=&quot;block&quot; data-is-equatio=&quot;1&quot; data-latex=&quot;\frac{9}{11}\ 1\frac{2}{3}\ \ \frac{9}{2}\ \ \ 4\frac{1}{5}\ \ \ \ \ \ \frac{17}{2}\ \ \ &quot;&gt;&lt;mfrac&gt;&lt;mn&gt;9&lt;/mn&gt;&lt;mn&gt;11&lt;/mn&gt;&lt;/mfrac&gt;&lt;mtext&gt;&lt;/mtext&gt;&lt;mn&gt;1&lt;/mn&gt;&lt;mfrac&gt;&lt;mn&gt;2&lt;/mn&gt;&lt;mn&gt;3&lt;/mn&gt;&lt;/mfrac&gt;&lt;mtext&gt;&lt;/mtext&gt;&lt;mtext&gt;&lt;/mtext&gt;&lt;mfrac&gt;&lt;mn&gt;9&lt;/mn&gt;&lt;mn&gt;2&lt;/mn&gt;&lt;/mfrac&gt;&lt;mtext&gt;&lt;/mtext&gt;&lt;mtext&gt;&lt;/mtext&gt;&lt;mtext&gt;&lt;/mtext&gt;&lt;mn&gt;4&lt;/mn&gt;&lt;mfrac&gt;&lt;mn&gt;1&lt;/mn&gt;&lt;mn&gt;5&lt;/mn&gt;&lt;/mfrac&gt;&lt;mtext&gt;&lt;/mtext&gt;&lt;mtext&gt;&lt;/mtext&gt;&lt;mtext&gt;&lt;/mtext&gt;&lt;mtext&gt;&lt;/mtext&gt;&lt;mtext&gt;&lt;/mtext&gt;&lt;mtext&gt;&lt;/mtext&gt;&lt;mfrac&gt;&lt;mn&gt;17&lt;/mn&gt;&lt;mn&gt;2&lt;/mn&gt;&lt;/mfrac&gt;&lt;mtext&gt;&lt;/mtext&gt;&lt;mtext&gt;&lt;/mtext&gt;&lt;mtext&gt;&lt;/mtext&gt;&lt;/math&gt;" title="9 over 11 1 and two thirds nine halves 4 and one fifth seventeen halves">
            <a:extLst>
              <a:ext uri="{FF2B5EF4-FFF2-40B4-BE49-F238E27FC236}">
                <a16:creationId xmlns:a16="http://schemas.microsoft.com/office/drawing/2014/main" id="{3D50A83A-C4E9-69A2-4B67-7D1945165E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4621" t="-4635" r="-1279" b="-10"/>
          <a:stretch/>
        </p:blipFill>
        <p:spPr>
          <a:xfrm>
            <a:off x="6108187" y="2670981"/>
            <a:ext cx="549641" cy="79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362;p101" descr="&lt;math xmlns=&quot;http://www.w3.org/1998/Math/MathML&quot; display=&quot;block&quot; data-is-equatio=&quot;1&quot; data-latex=&quot;\frac{2}{3}\ \ \ \ \ \frac{4}{5}\ \ \ \ \ \ \frac{7}{2}\ \ \frac{211}{50}\ \ \frac{19}{3}\ \ &quot;&gt;&lt;mfrac&gt;&lt;mn&gt;2&lt;/mn&gt;&lt;mn&gt;3&lt;/mn&gt;&lt;/mfrac&gt;&lt;mtext&gt;&lt;/mtext&gt;&lt;mtext&gt;&lt;/mtext&gt;&lt;mtext&gt;&lt;/mtext&gt;&lt;mtext&gt;&lt;/mtext&gt;&lt;mtext&gt;&lt;/mtext&gt;&lt;mfrac&gt;&lt;mn&gt;4&lt;/mn&gt;&lt;mn&gt;5&lt;/mn&gt;&lt;/mfrac&gt;&lt;mtext&gt;&lt;/mtext&gt;&lt;mtext&gt;&lt;/mtext&gt;&lt;mtext&gt;&lt;/mtext&gt;&lt;mtext&gt;&lt;/mtext&gt;&lt;mtext&gt;&lt;/mtext&gt;&lt;mtext&gt;&lt;/mtext&gt;&lt;mfrac&gt;&lt;mn&gt;7&lt;/mn&gt;&lt;mn&gt;2&lt;/mn&gt;&lt;/mfrac&gt;&lt;mtext&gt;&lt;/mtext&gt;&lt;mtext&gt;&lt;/mtext&gt;&lt;mfrac&gt;&lt;mn&gt;211&lt;/mn&gt;&lt;mn&gt;50&lt;/mn&gt;&lt;/mfrac&gt;&lt;mtext&gt;&lt;/mtext&gt;&lt;mtext&gt;&lt;/mtext&gt;&lt;mfrac&gt;&lt;mn&gt;19&lt;/mn&gt;&lt;mn&gt;3&lt;/mn&gt;&lt;/mfrac&gt;&lt;mtext&gt;&lt;/mtext&gt;&lt;mtext&gt;&lt;/mtext&gt;&lt;/math&gt;" title="two thirds four fifths seven halves 211 over 50 nineteen thirds">
            <a:extLst>
              <a:ext uri="{FF2B5EF4-FFF2-40B4-BE49-F238E27FC236}">
                <a16:creationId xmlns:a16="http://schemas.microsoft.com/office/drawing/2014/main" id="{81E23FEF-D513-0269-5148-61FB46CA74B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1500" r="67846"/>
          <a:stretch/>
        </p:blipFill>
        <p:spPr>
          <a:xfrm>
            <a:off x="5432001" y="4106197"/>
            <a:ext cx="377738" cy="79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363;p101" descr="&lt;math xmlns=&quot;http://www.w3.org/1998/Math/MathML&quot; display=&quot;block&quot; data-is-equatio=&quot;1&quot; data-latex=&quot;\frac{2}{3}\ \ \ \ \ \frac{4}{5}\ \ \ \ \ \ \frac{7}{2}\ \ \frac{211}{50}\ \ \frac{19}{3}\ \ &quot;&gt;&lt;mfrac&gt;&lt;mn&gt;2&lt;/mn&gt;&lt;mn&gt;3&lt;/mn&gt;&lt;/mfrac&gt;&lt;mtext&gt;&lt;/mtext&gt;&lt;mtext&gt;&lt;/mtext&gt;&lt;mtext&gt;&lt;/mtext&gt;&lt;mtext&gt;&lt;/mtext&gt;&lt;mtext&gt;&lt;/mtext&gt;&lt;mfrac&gt;&lt;mn&gt;4&lt;/mn&gt;&lt;mn&gt;5&lt;/mn&gt;&lt;/mfrac&gt;&lt;mtext&gt;&lt;/mtext&gt;&lt;mtext&gt;&lt;/mtext&gt;&lt;mtext&gt;&lt;/mtext&gt;&lt;mtext&gt;&lt;/mtext&gt;&lt;mtext&gt;&lt;/mtext&gt;&lt;mtext&gt;&lt;/mtext&gt;&lt;mfrac&gt;&lt;mn&gt;7&lt;/mn&gt;&lt;mn&gt;2&lt;/mn&gt;&lt;/mfrac&gt;&lt;mtext&gt;&lt;/mtext&gt;&lt;mtext&gt;&lt;/mtext&gt;&lt;mfrac&gt;&lt;mn&gt;211&lt;/mn&gt;&lt;mn&gt;50&lt;/mn&gt;&lt;/mfrac&gt;&lt;mtext&gt;&lt;/mtext&gt;&lt;mtext&gt;&lt;/mtext&gt;&lt;mfrac&gt;&lt;mn&gt;19&lt;/mn&gt;&lt;mn&gt;3&lt;/mn&gt;&lt;/mfrac&gt;&lt;mtext&gt;&lt;/mtext&gt;&lt;mtext&gt;&lt;/mtext&gt;&lt;/math&gt;" title="two thirds four fifths seven halves 211 over 50 nineteen thirds">
            <a:extLst>
              <a:ext uri="{FF2B5EF4-FFF2-40B4-BE49-F238E27FC236}">
                <a16:creationId xmlns:a16="http://schemas.microsoft.com/office/drawing/2014/main" id="{B6578786-28A9-B07D-A296-07B3C5B886A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6109" r="43238" b="-7032"/>
          <a:stretch/>
        </p:blipFill>
        <p:spPr>
          <a:xfrm>
            <a:off x="3814561" y="4106197"/>
            <a:ext cx="377738" cy="84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364;p101" descr="&lt;math xmlns=&quot;http://www.w3.org/1998/Math/MathML&quot; display=&quot;block&quot; data-is-equatio=&quot;1&quot; data-latex=&quot;\frac{2}{3}\ \ \ \ \ \frac{4}{5}\ \ \ \ \ \ \frac{7}{2}\ \ \frac{211}{50}\ \ \frac{19}{3}\ \ &quot;&gt;&lt;mfrac&gt;&lt;mn&gt;2&lt;/mn&gt;&lt;mn&gt;3&lt;/mn&gt;&lt;/mfrac&gt;&lt;mtext&gt;&lt;/mtext&gt;&lt;mtext&gt;&lt;/mtext&gt;&lt;mtext&gt;&lt;/mtext&gt;&lt;mtext&gt;&lt;/mtext&gt;&lt;mtext&gt;&lt;/mtext&gt;&lt;mfrac&gt;&lt;mn&gt;4&lt;/mn&gt;&lt;mn&gt;5&lt;/mn&gt;&lt;/mfrac&gt;&lt;mtext&gt;&lt;/mtext&gt;&lt;mtext&gt;&lt;/mtext&gt;&lt;mtext&gt;&lt;/mtext&gt;&lt;mtext&gt;&lt;/mtext&gt;&lt;mtext&gt;&lt;/mtext&gt;&lt;mtext&gt;&lt;/mtext&gt;&lt;mfrac&gt;&lt;mn&gt;7&lt;/mn&gt;&lt;mn&gt;2&lt;/mn&gt;&lt;/mfrac&gt;&lt;mtext&gt;&lt;/mtext&gt;&lt;mtext&gt;&lt;/mtext&gt;&lt;mfrac&gt;&lt;mn&gt;211&lt;/mn&gt;&lt;mn&gt;50&lt;/mn&gt;&lt;/mfrac&gt;&lt;mtext&gt;&lt;/mtext&gt;&lt;mtext&gt;&lt;/mtext&gt;&lt;mfrac&gt;&lt;mn&gt;19&lt;/mn&gt;&lt;mn&gt;3&lt;/mn&gt;&lt;/mfrac&gt;&lt;mtext&gt;&lt;/mtext&gt;&lt;mtext&gt;&lt;/mtext&gt;&lt;/math&gt;" title="two thirds four fifths seven halves 211 over 50 nineteen thirds">
            <a:extLst>
              <a:ext uri="{FF2B5EF4-FFF2-40B4-BE49-F238E27FC236}">
                <a16:creationId xmlns:a16="http://schemas.microsoft.com/office/drawing/2014/main" id="{BDE0A005-313B-207F-0ECC-17EA232F672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0131" t="-3510" r="17647" b="-3521"/>
          <a:stretch/>
        </p:blipFill>
        <p:spPr>
          <a:xfrm>
            <a:off x="7049446" y="4106197"/>
            <a:ext cx="787963" cy="84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365;p101" descr="&lt;math xmlns=&quot;http://www.w3.org/1998/Math/MathML&quot; display=&quot;block&quot; data-is-equatio=&quot;1&quot; data-latex=&quot;\frac{2}{3}\ \ \ \ \ \frac{4}{5}\ \ \ \ \ \ \frac{7}{2}\ \ \frac{211}{50}\ \ \frac{19}{3}\ \ &quot;&gt;&lt;mfrac&gt;&lt;mn&gt;2&lt;/mn&gt;&lt;mn&gt;3&lt;/mn&gt;&lt;/mfrac&gt;&lt;mtext&gt;&lt;/mtext&gt;&lt;mtext&gt;&lt;/mtext&gt;&lt;mtext&gt;&lt;/mtext&gt;&lt;mtext&gt;&lt;/mtext&gt;&lt;mtext&gt;&lt;/mtext&gt;&lt;mfrac&gt;&lt;mn&gt;4&lt;/mn&gt;&lt;mn&gt;5&lt;/mn&gt;&lt;/mfrac&gt;&lt;mtext&gt;&lt;/mtext&gt;&lt;mtext&gt;&lt;/mtext&gt;&lt;mtext&gt;&lt;/mtext&gt;&lt;mtext&gt;&lt;/mtext&gt;&lt;mtext&gt;&lt;/mtext&gt;&lt;mtext&gt;&lt;/mtext&gt;&lt;mfrac&gt;&lt;mn&gt;7&lt;/mn&gt;&lt;mn&gt;2&lt;/mn&gt;&lt;/mfrac&gt;&lt;mtext&gt;&lt;/mtext&gt;&lt;mtext&gt;&lt;/mtext&gt;&lt;mfrac&gt;&lt;mn&gt;211&lt;/mn&gt;&lt;mn&gt;50&lt;/mn&gt;&lt;/mfrac&gt;&lt;mtext&gt;&lt;/mtext&gt;&lt;mtext&gt;&lt;/mtext&gt;&lt;mfrac&gt;&lt;mn&gt;19&lt;/mn&gt;&lt;mn&gt;3&lt;/mn&gt;&lt;/mfrac&gt;&lt;mtext&gt;&lt;/mtext&gt;&lt;mtext&gt;&lt;/mtext&gt;&lt;/math&gt;" title="two thirds four fifths seven halves 211 over 50 nineteen thirds">
            <a:extLst>
              <a:ext uri="{FF2B5EF4-FFF2-40B4-BE49-F238E27FC236}">
                <a16:creationId xmlns:a16="http://schemas.microsoft.com/office/drawing/2014/main" id="{4D39FA4B-0D13-0C12-33F5-7A38A995BA8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2754" t="-3510" r="-4975" b="-3521"/>
          <a:stretch/>
        </p:blipFill>
        <p:spPr>
          <a:xfrm>
            <a:off x="6043797" y="4106197"/>
            <a:ext cx="787963" cy="848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296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AEAAC4-6A2D-BB47-1453-D2D3AAF75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9F3B3AA-7FF5-E958-AF13-692B99C3CC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349" y="179518"/>
            <a:ext cx="11855302" cy="57539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16" name="Google Shape;1352;p101">
            <a:extLst>
              <a:ext uri="{FF2B5EF4-FFF2-40B4-BE49-F238E27FC236}">
                <a16:creationId xmlns:a16="http://schemas.microsoft.com/office/drawing/2014/main" id="{5B6D9FD0-56F0-6CFF-1C55-40068C083847}"/>
              </a:ext>
            </a:extLst>
          </p:cNvPr>
          <p:cNvSpPr txBox="1">
            <a:spLocks/>
          </p:cNvSpPr>
          <p:nvPr/>
        </p:nvSpPr>
        <p:spPr>
          <a:xfrm>
            <a:off x="1015116" y="1195235"/>
            <a:ext cx="10255396" cy="23687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dirty="0"/>
              <a:t> Put the following numbers in ascending order (smallest to largest). Converting to a </a:t>
            </a:r>
            <a:r>
              <a:rPr lang="en-GB" b="1" dirty="0"/>
              <a:t>mixed number</a:t>
            </a:r>
            <a:r>
              <a:rPr lang="en-GB" dirty="0"/>
              <a:t> may help.</a:t>
            </a:r>
          </a:p>
        </p:txBody>
      </p:sp>
      <p:sp>
        <p:nvSpPr>
          <p:cNvPr id="2" name="Google Shape;1404;p104">
            <a:extLst>
              <a:ext uri="{FF2B5EF4-FFF2-40B4-BE49-F238E27FC236}">
                <a16:creationId xmlns:a16="http://schemas.microsoft.com/office/drawing/2014/main" id="{9A08EAC9-C399-12E1-53FA-0738838280FF}"/>
              </a:ext>
            </a:extLst>
          </p:cNvPr>
          <p:cNvSpPr txBox="1"/>
          <p:nvPr/>
        </p:nvSpPr>
        <p:spPr>
          <a:xfrm>
            <a:off x="429216" y="2359293"/>
            <a:ext cx="58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a)</a:t>
            </a:r>
            <a:endParaRPr/>
          </a:p>
        </p:txBody>
      </p:sp>
      <p:pic>
        <p:nvPicPr>
          <p:cNvPr id="3" name="Google Shape;1405;p104" descr="&lt;math xmlns=&quot;http://www.w3.org/1998/Math/MathML&quot; display=&quot;block&quot; data-is-equatio=&quot;1&quot; data-latex=&quot;\frac{9}{11}\ 1\frac{2}{3}\ \ \frac{9}{2}\ \ \ 4\frac{1}{5}\ \ \ \ \ \ \frac{17}{2}\ \ \ &quot;&gt;&lt;mfrac&gt;&lt;mn&gt;9&lt;/mn&gt;&lt;mn&gt;11&lt;/mn&gt;&lt;/mfrac&gt;&lt;mtext&gt;&lt;/mtext&gt;&lt;mn&gt;1&lt;/mn&gt;&lt;mfrac&gt;&lt;mn&gt;2&lt;/mn&gt;&lt;mn&gt;3&lt;/mn&gt;&lt;/mfrac&gt;&lt;mtext&gt;&lt;/mtext&gt;&lt;mtext&gt;&lt;/mtext&gt;&lt;mfrac&gt;&lt;mn&gt;9&lt;/mn&gt;&lt;mn&gt;2&lt;/mn&gt;&lt;/mfrac&gt;&lt;mtext&gt;&lt;/mtext&gt;&lt;mtext&gt;&lt;/mtext&gt;&lt;mtext&gt;&lt;/mtext&gt;&lt;mn&gt;4&lt;/mn&gt;&lt;mfrac&gt;&lt;mn&gt;1&lt;/mn&gt;&lt;mn&gt;5&lt;/mn&gt;&lt;/mfrac&gt;&lt;mtext&gt;&lt;/mtext&gt;&lt;mtext&gt;&lt;/mtext&gt;&lt;mtext&gt;&lt;/mtext&gt;&lt;mtext&gt;&lt;/mtext&gt;&lt;mtext&gt;&lt;/mtext&gt;&lt;mtext&gt;&lt;/mtext&gt;&lt;mfrac&gt;&lt;mn&gt;17&lt;/mn&gt;&lt;mn&gt;2&lt;/mn&gt;&lt;/mfrac&gt;&lt;mtext&gt;&lt;/mtext&gt;&lt;mtext&gt;&lt;/mtext&gt;&lt;mtext&gt;&lt;/mtext&gt;&lt;/math&gt;" title="9 over 11 1 and two thirds nine halves 4 and one fifth seventeen halves">
            <a:extLst>
              <a:ext uri="{FF2B5EF4-FFF2-40B4-BE49-F238E27FC236}">
                <a16:creationId xmlns:a16="http://schemas.microsoft.com/office/drawing/2014/main" id="{005BD9C2-D539-C533-0C13-4B3063CA7CF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4937"/>
          <a:stretch/>
        </p:blipFill>
        <p:spPr>
          <a:xfrm>
            <a:off x="1087170" y="4521768"/>
            <a:ext cx="460431" cy="702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406;p104" descr="&lt;math xmlns=&quot;http://www.w3.org/1998/Math/MathML&quot; display=&quot;block&quot; data-is-equatio=&quot;1&quot; data-latex=&quot;\frac{9}{11}\ 1\frac{2}{3}\ \ \frac{9}{2}\ \ \ 4\frac{1}{5}\ \ \ \ \ \ \frac{17}{2}\ \ \ &quot;&gt;&lt;mfrac&gt;&lt;mn&gt;9&lt;/mn&gt;&lt;mn&gt;11&lt;/mn&gt;&lt;/mfrac&gt;&lt;mtext&gt;&lt;/mtext&gt;&lt;mn&gt;1&lt;/mn&gt;&lt;mfrac&gt;&lt;mn&gt;2&lt;/mn&gt;&lt;mn&gt;3&lt;/mn&gt;&lt;/mfrac&gt;&lt;mtext&gt;&lt;/mtext&gt;&lt;mtext&gt;&lt;/mtext&gt;&lt;mfrac&gt;&lt;mn&gt;9&lt;/mn&gt;&lt;mn&gt;2&lt;/mn&gt;&lt;/mfrac&gt;&lt;mtext&gt;&lt;/mtext&gt;&lt;mtext&gt;&lt;/mtext&gt;&lt;mtext&gt;&lt;/mtext&gt;&lt;mn&gt;4&lt;/mn&gt;&lt;mfrac&gt;&lt;mn&gt;1&lt;/mn&gt;&lt;mn&gt;5&lt;/mn&gt;&lt;/mfrac&gt;&lt;mtext&gt;&lt;/mtext&gt;&lt;mtext&gt;&lt;/mtext&gt;&lt;mtext&gt;&lt;/mtext&gt;&lt;mtext&gt;&lt;/mtext&gt;&lt;mtext&gt;&lt;/mtext&gt;&lt;mtext&gt;&lt;/mtext&gt;&lt;mfrac&gt;&lt;mn&gt;17&lt;/mn&gt;&lt;mn&gt;2&lt;/mn&gt;&lt;/mfrac&gt;&lt;mtext&gt;&lt;/mtext&gt;&lt;mtext&gt;&lt;/mtext&gt;&lt;mtext&gt;&lt;/mtext&gt;&lt;/math&gt;" title="9 over 11 1 and two thirds nine halves 4 and one fifth seventeen halves">
            <a:extLst>
              <a:ext uri="{FF2B5EF4-FFF2-40B4-BE49-F238E27FC236}">
                <a16:creationId xmlns:a16="http://schemas.microsoft.com/office/drawing/2014/main" id="{0D53F6C6-27FD-DE36-2CD8-9CB6C5B2B5D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5783" r="67558"/>
          <a:stretch/>
        </p:blipFill>
        <p:spPr>
          <a:xfrm>
            <a:off x="1922654" y="4521768"/>
            <a:ext cx="509194" cy="702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07;p104" descr="&lt;math xmlns=&quot;http://www.w3.org/1998/Math/MathML&quot; display=&quot;block&quot; data-is-equatio=&quot;1&quot; data-latex=&quot;\frac{9}{11}\ 1\frac{2}{3}\ \ \frac{9}{2}\ \ \ 4\frac{1}{5}\ \ \ \ \ \ \frac{17}{2}\ \ \ &quot;&gt;&lt;mfrac&gt;&lt;mn&gt;9&lt;/mn&gt;&lt;mn&gt;11&lt;/mn&gt;&lt;/mfrac&gt;&lt;mtext&gt;&lt;/mtext&gt;&lt;mn&gt;1&lt;/mn&gt;&lt;mfrac&gt;&lt;mn&gt;2&lt;/mn&gt;&lt;mn&gt;3&lt;/mn&gt;&lt;/mfrac&gt;&lt;mtext&gt;&lt;/mtext&gt;&lt;mtext&gt;&lt;/mtext&gt;&lt;mfrac&gt;&lt;mn&gt;9&lt;/mn&gt;&lt;mn&gt;2&lt;/mn&gt;&lt;/mfrac&gt;&lt;mtext&gt;&lt;/mtext&gt;&lt;mtext&gt;&lt;/mtext&gt;&lt;mtext&gt;&lt;/mtext&gt;&lt;mn&gt;4&lt;/mn&gt;&lt;mfrac&gt;&lt;mn&gt;1&lt;/mn&gt;&lt;mn&gt;5&lt;/mn&gt;&lt;/mfrac&gt;&lt;mtext&gt;&lt;/mtext&gt;&lt;mtext&gt;&lt;/mtext&gt;&lt;mtext&gt;&lt;/mtext&gt;&lt;mtext&gt;&lt;/mtext&gt;&lt;mtext&gt;&lt;/mtext&gt;&lt;mtext&gt;&lt;/mtext&gt;&lt;mfrac&gt;&lt;mn&gt;17&lt;/mn&gt;&lt;mn&gt;2&lt;/mn&gt;&lt;/mfrac&gt;&lt;mtext&gt;&lt;/mtext&gt;&lt;mtext&gt;&lt;/mtext&gt;&lt;mtext&gt;&lt;/mtext&gt;&lt;/math&gt;" title="9 over 11 1 and two thirds nine halves 4 and one fifth seventeen halves">
            <a:extLst>
              <a:ext uri="{FF2B5EF4-FFF2-40B4-BE49-F238E27FC236}">
                <a16:creationId xmlns:a16="http://schemas.microsoft.com/office/drawing/2014/main" id="{0F948693-C80C-1411-5917-D16BAE6A800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1704" r="51637"/>
          <a:stretch/>
        </p:blipFill>
        <p:spPr>
          <a:xfrm>
            <a:off x="3691147" y="4521768"/>
            <a:ext cx="509194" cy="702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08;p104" descr="&lt;math xmlns=&quot;http://www.w3.org/1998/Math/MathML&quot; display=&quot;block&quot; data-is-equatio=&quot;1&quot; data-latex=&quot;\frac{9}{11}\ 1\frac{2}{3}\ \ \frac{9}{2}\ \ \ 4\frac{1}{5}\ \ \ \ \ \ \frac{17}{2}\ \ \ &quot;&gt;&lt;mfrac&gt;&lt;mn&gt;9&lt;/mn&gt;&lt;mn&gt;11&lt;/mn&gt;&lt;/mfrac&gt;&lt;mtext&gt;&lt;/mtext&gt;&lt;mn&gt;1&lt;/mn&gt;&lt;mfrac&gt;&lt;mn&gt;2&lt;/mn&gt;&lt;mn&gt;3&lt;/mn&gt;&lt;/mfrac&gt;&lt;mtext&gt;&lt;/mtext&gt;&lt;mtext&gt;&lt;/mtext&gt;&lt;mfrac&gt;&lt;mn&gt;9&lt;/mn&gt;&lt;mn&gt;2&lt;/mn&gt;&lt;/mfrac&gt;&lt;mtext&gt;&lt;/mtext&gt;&lt;mtext&gt;&lt;/mtext&gt;&lt;mtext&gt;&lt;/mtext&gt;&lt;mn&gt;4&lt;/mn&gt;&lt;mfrac&gt;&lt;mn&gt;1&lt;/mn&gt;&lt;mn&gt;5&lt;/mn&gt;&lt;/mfrac&gt;&lt;mtext&gt;&lt;/mtext&gt;&lt;mtext&gt;&lt;/mtext&gt;&lt;mtext&gt;&lt;/mtext&gt;&lt;mtext&gt;&lt;/mtext&gt;&lt;mtext&gt;&lt;/mtext&gt;&lt;mtext&gt;&lt;/mtext&gt;&lt;mfrac&gt;&lt;mn&gt;17&lt;/mn&gt;&lt;mn&gt;2&lt;/mn&gt;&lt;/mfrac&gt;&lt;mtext&gt;&lt;/mtext&gt;&lt;mtext&gt;&lt;/mtext&gt;&lt;mtext&gt;&lt;/mtext&gt;&lt;/math&gt;" title="9 over 11 1 and two thirds nine halves 4 and one fifth seventeen halves">
            <a:extLst>
              <a:ext uri="{FF2B5EF4-FFF2-40B4-BE49-F238E27FC236}">
                <a16:creationId xmlns:a16="http://schemas.microsoft.com/office/drawing/2014/main" id="{9C09DC3D-E070-98BA-FFF3-FDA6305A6C1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2362" r="30980"/>
          <a:stretch/>
        </p:blipFill>
        <p:spPr>
          <a:xfrm>
            <a:off x="2806900" y="4521768"/>
            <a:ext cx="509194" cy="702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09;p104" descr="&lt;math xmlns=&quot;http://www.w3.org/1998/Math/MathML&quot; display=&quot;block&quot; data-is-equatio=&quot;1&quot; data-latex=&quot;\frac{9}{11}\ 1\frac{2}{3}\ \ \frac{9}{2}\ \ \ 4\frac{1}{5}\ \ \ \ \ \ \frac{17}{2}\ \ \ &quot;&gt;&lt;mfrac&gt;&lt;mn&gt;9&lt;/mn&gt;&lt;mn&gt;11&lt;/mn&gt;&lt;/mfrac&gt;&lt;mtext&gt;&lt;/mtext&gt;&lt;mn&gt;1&lt;/mn&gt;&lt;mfrac&gt;&lt;mn&gt;2&lt;/mn&gt;&lt;mn&gt;3&lt;/mn&gt;&lt;/mfrac&gt;&lt;mtext&gt;&lt;/mtext&gt;&lt;mtext&gt;&lt;/mtext&gt;&lt;mfrac&gt;&lt;mn&gt;9&lt;/mn&gt;&lt;mn&gt;2&lt;/mn&gt;&lt;/mfrac&gt;&lt;mtext&gt;&lt;/mtext&gt;&lt;mtext&gt;&lt;/mtext&gt;&lt;mtext&gt;&lt;/mtext&gt;&lt;mn&gt;4&lt;/mn&gt;&lt;mfrac&gt;&lt;mn&gt;1&lt;/mn&gt;&lt;mn&gt;5&lt;/mn&gt;&lt;/mfrac&gt;&lt;mtext&gt;&lt;/mtext&gt;&lt;mtext&gt;&lt;/mtext&gt;&lt;mtext&gt;&lt;/mtext&gt;&lt;mtext&gt;&lt;/mtext&gt;&lt;mtext&gt;&lt;/mtext&gt;&lt;mtext&gt;&lt;/mtext&gt;&lt;mfrac&gt;&lt;mn&gt;17&lt;/mn&gt;&lt;mn&gt;2&lt;/mn&gt;&lt;/mfrac&gt;&lt;mtext&gt;&lt;/mtext&gt;&lt;mtext&gt;&lt;/mtext&gt;&lt;mtext&gt;&lt;/mtext&gt;&lt;/math&gt;" title="9 over 11 1 and two thirds nine halves 4 and one fifth seventeen halves">
            <a:extLst>
              <a:ext uri="{FF2B5EF4-FFF2-40B4-BE49-F238E27FC236}">
                <a16:creationId xmlns:a16="http://schemas.microsoft.com/office/drawing/2014/main" id="{3EB54A4F-4DCF-4A92-B7E8-25CF8C0CDE0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4621" t="-4635" r="-1279" b="-10"/>
          <a:stretch/>
        </p:blipFill>
        <p:spPr>
          <a:xfrm>
            <a:off x="4575394" y="4521768"/>
            <a:ext cx="509194" cy="734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10;p104" descr="&lt;math xmlns=&quot;http://www.w3.org/1998/Math/MathML&quot; display=&quot;block&quot; data-is-equatio=&quot;1&quot; data-latex=&quot;\frac{9}{11}\ 1\frac{2}{3}\ \ \frac{9}{2}\ \ \ 4\frac{1}{5}\ \ \ \ \ \ \frac{17}{2}\ \ \ &quot;&gt;&lt;mfrac&gt;&lt;mn&gt;9&lt;/mn&gt;&lt;mn&gt;11&lt;/mn&gt;&lt;/mfrac&gt;&lt;mtext&gt;&lt;/mtext&gt;&lt;mn&gt;1&lt;/mn&gt;&lt;mfrac&gt;&lt;mn&gt;2&lt;/mn&gt;&lt;mn&gt;3&lt;/mn&gt;&lt;/mfrac&gt;&lt;mtext&gt;&lt;/mtext&gt;&lt;mtext&gt;&lt;/mtext&gt;&lt;mfrac&gt;&lt;mn&gt;9&lt;/mn&gt;&lt;mn&gt;2&lt;/mn&gt;&lt;/mfrac&gt;&lt;mtext&gt;&lt;/mtext&gt;&lt;mtext&gt;&lt;/mtext&gt;&lt;mtext&gt;&lt;/mtext&gt;&lt;mn&gt;4&lt;/mn&gt;&lt;mfrac&gt;&lt;mn&gt;1&lt;/mn&gt;&lt;mn&gt;5&lt;/mn&gt;&lt;/mfrac&gt;&lt;mtext&gt;&lt;/mtext&gt;&lt;mtext&gt;&lt;/mtext&gt;&lt;mtext&gt;&lt;/mtext&gt;&lt;mtext&gt;&lt;/mtext&gt;&lt;mtext&gt;&lt;/mtext&gt;&lt;mtext&gt;&lt;/mtext&gt;&lt;mfrac&gt;&lt;mn&gt;17&lt;/mn&gt;&lt;mn&gt;2&lt;/mn&gt;&lt;/mfrac&gt;&lt;mtext&gt;&lt;/mtext&gt;&lt;mtext&gt;&lt;/mtext&gt;&lt;mtext&gt;&lt;/mtext&gt;&lt;/math&gt;" title="9 over 11 1 and two thirds nine halves 4 and one fifth seventeen halves">
            <a:extLst>
              <a:ext uri="{FF2B5EF4-FFF2-40B4-BE49-F238E27FC236}">
                <a16:creationId xmlns:a16="http://schemas.microsoft.com/office/drawing/2014/main" id="{78259916-2BA3-03F2-CED1-61F844BEC97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4937"/>
          <a:stretch/>
        </p:blipFill>
        <p:spPr>
          <a:xfrm>
            <a:off x="2038841" y="2399781"/>
            <a:ext cx="497005" cy="758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411;p104" descr="&lt;math xmlns=&quot;http://www.w3.org/1998/Math/MathML&quot; display=&quot;block&quot; data-is-equatio=&quot;1&quot; data-latex=&quot;\frac{9}{11}\ 1\frac{2}{3}\ \ \frac{9}{2}\ \ \ 4\frac{1}{5}\ \ \ \ \ \ \frac{17}{2}\ \ \ &quot;&gt;&lt;mfrac&gt;&lt;mn&gt;9&lt;/mn&gt;&lt;mn&gt;11&lt;/mn&gt;&lt;/mfrac&gt;&lt;mtext&gt;&lt;/mtext&gt;&lt;mn&gt;1&lt;/mn&gt;&lt;mfrac&gt;&lt;mn&gt;2&lt;/mn&gt;&lt;mn&gt;3&lt;/mn&gt;&lt;/mfrac&gt;&lt;mtext&gt;&lt;/mtext&gt;&lt;mtext&gt;&lt;/mtext&gt;&lt;mfrac&gt;&lt;mn&gt;9&lt;/mn&gt;&lt;mn&gt;2&lt;/mn&gt;&lt;/mfrac&gt;&lt;mtext&gt;&lt;/mtext&gt;&lt;mtext&gt;&lt;/mtext&gt;&lt;mtext&gt;&lt;/mtext&gt;&lt;mn&gt;4&lt;/mn&gt;&lt;mfrac&gt;&lt;mn&gt;1&lt;/mn&gt;&lt;mn&gt;5&lt;/mn&gt;&lt;/mfrac&gt;&lt;mtext&gt;&lt;/mtext&gt;&lt;mtext&gt;&lt;/mtext&gt;&lt;mtext&gt;&lt;/mtext&gt;&lt;mtext&gt;&lt;/mtext&gt;&lt;mtext&gt;&lt;/mtext&gt;&lt;mtext&gt;&lt;/mtext&gt;&lt;mfrac&gt;&lt;mn&gt;17&lt;/mn&gt;&lt;mn&gt;2&lt;/mn&gt;&lt;/mfrac&gt;&lt;mtext&gt;&lt;/mtext&gt;&lt;mtext&gt;&lt;/mtext&gt;&lt;mtext&gt;&lt;/mtext&gt;&lt;/math&gt;" title="9 over 11 1 and two thirds nine halves 4 and one fifth seventeen halves">
            <a:extLst>
              <a:ext uri="{FF2B5EF4-FFF2-40B4-BE49-F238E27FC236}">
                <a16:creationId xmlns:a16="http://schemas.microsoft.com/office/drawing/2014/main" id="{6E9BC1E7-243F-0987-6037-36264079F8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5783" r="67558"/>
          <a:stretch/>
        </p:blipFill>
        <p:spPr>
          <a:xfrm>
            <a:off x="1087161" y="2399781"/>
            <a:ext cx="549641" cy="758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12;p104" descr="&lt;math xmlns=&quot;http://www.w3.org/1998/Math/MathML&quot; display=&quot;block&quot; data-is-equatio=&quot;1&quot; data-latex=&quot;\frac{9}{11}\ 1\frac{2}{3}\ \ \frac{9}{2}\ \ \ 4\frac{1}{5}\ \ \ \ \ \ \frac{17}{2}\ \ \ &quot;&gt;&lt;mfrac&gt;&lt;mn&gt;9&lt;/mn&gt;&lt;mn&gt;11&lt;/mn&gt;&lt;/mfrac&gt;&lt;mtext&gt;&lt;/mtext&gt;&lt;mn&gt;1&lt;/mn&gt;&lt;mfrac&gt;&lt;mn&gt;2&lt;/mn&gt;&lt;mn&gt;3&lt;/mn&gt;&lt;/mfrac&gt;&lt;mtext&gt;&lt;/mtext&gt;&lt;mtext&gt;&lt;/mtext&gt;&lt;mfrac&gt;&lt;mn&gt;9&lt;/mn&gt;&lt;mn&gt;2&lt;/mn&gt;&lt;/mfrac&gt;&lt;mtext&gt;&lt;/mtext&gt;&lt;mtext&gt;&lt;/mtext&gt;&lt;mtext&gt;&lt;/mtext&gt;&lt;mn&gt;4&lt;/mn&gt;&lt;mfrac&gt;&lt;mn&gt;1&lt;/mn&gt;&lt;mn&gt;5&lt;/mn&gt;&lt;/mfrac&gt;&lt;mtext&gt;&lt;/mtext&gt;&lt;mtext&gt;&lt;/mtext&gt;&lt;mtext&gt;&lt;/mtext&gt;&lt;mtext&gt;&lt;/mtext&gt;&lt;mtext&gt;&lt;/mtext&gt;&lt;mtext&gt;&lt;/mtext&gt;&lt;mfrac&gt;&lt;mn&gt;17&lt;/mn&gt;&lt;mn&gt;2&lt;/mn&gt;&lt;/mfrac&gt;&lt;mtext&gt;&lt;/mtext&gt;&lt;mtext&gt;&lt;/mtext&gt;&lt;mtext&gt;&lt;/mtext&gt;&lt;/math&gt;" title="9 over 11 1 and two thirds nine halves 4 and one fifth seventeen halves">
            <a:extLst>
              <a:ext uri="{FF2B5EF4-FFF2-40B4-BE49-F238E27FC236}">
                <a16:creationId xmlns:a16="http://schemas.microsoft.com/office/drawing/2014/main" id="{F8D99B84-462D-7056-D4B3-E89C3DB7F28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1704" r="51637"/>
          <a:stretch/>
        </p:blipFill>
        <p:spPr>
          <a:xfrm>
            <a:off x="4379816" y="2399781"/>
            <a:ext cx="549641" cy="758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413;p104" descr="&lt;math xmlns=&quot;http://www.w3.org/1998/Math/MathML&quot; display=&quot;block&quot; data-is-equatio=&quot;1&quot; data-latex=&quot;\frac{9}{11}\ 1\frac{2}{3}\ \ \frac{9}{2}\ \ \ 4\frac{1}{5}\ \ \ \ \ \ \frac{17}{2}\ \ \ &quot;&gt;&lt;mfrac&gt;&lt;mn&gt;9&lt;/mn&gt;&lt;mn&gt;11&lt;/mn&gt;&lt;/mfrac&gt;&lt;mtext&gt;&lt;/mtext&gt;&lt;mn&gt;1&lt;/mn&gt;&lt;mfrac&gt;&lt;mn&gt;2&lt;/mn&gt;&lt;mn&gt;3&lt;/mn&gt;&lt;/mfrac&gt;&lt;mtext&gt;&lt;/mtext&gt;&lt;mtext&gt;&lt;/mtext&gt;&lt;mfrac&gt;&lt;mn&gt;9&lt;/mn&gt;&lt;mn&gt;2&lt;/mn&gt;&lt;/mfrac&gt;&lt;mtext&gt;&lt;/mtext&gt;&lt;mtext&gt;&lt;/mtext&gt;&lt;mtext&gt;&lt;/mtext&gt;&lt;mn&gt;4&lt;/mn&gt;&lt;mfrac&gt;&lt;mn&gt;1&lt;/mn&gt;&lt;mn&gt;5&lt;/mn&gt;&lt;/mfrac&gt;&lt;mtext&gt;&lt;/mtext&gt;&lt;mtext&gt;&lt;/mtext&gt;&lt;mtext&gt;&lt;/mtext&gt;&lt;mtext&gt;&lt;/mtext&gt;&lt;mtext&gt;&lt;/mtext&gt;&lt;mtext&gt;&lt;/mtext&gt;&lt;mfrac&gt;&lt;mn&gt;17&lt;/mn&gt;&lt;mn&gt;2&lt;/mn&gt;&lt;/mfrac&gt;&lt;mtext&gt;&lt;/mtext&gt;&lt;mtext&gt;&lt;/mtext&gt;&lt;mtext&gt;&lt;/mtext&gt;&lt;/math&gt;" title="9 over 11 1 and two thirds nine halves 4 and one fifth seventeen halves">
            <a:extLst>
              <a:ext uri="{FF2B5EF4-FFF2-40B4-BE49-F238E27FC236}">
                <a16:creationId xmlns:a16="http://schemas.microsoft.com/office/drawing/2014/main" id="{6ABA7911-3CD0-5F6A-7078-49EB7CD3880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2362" r="30980"/>
          <a:stretch/>
        </p:blipFill>
        <p:spPr>
          <a:xfrm>
            <a:off x="2723821" y="2399781"/>
            <a:ext cx="549641" cy="758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414;p104" descr="&lt;math xmlns=&quot;http://www.w3.org/1998/Math/MathML&quot; display=&quot;block&quot; data-is-equatio=&quot;1&quot; data-latex=&quot;\frac{9}{11}\ 1\frac{2}{3}\ \ \frac{9}{2}\ \ \ 4\frac{1}{5}\ \ \ \ \ \ \frac{17}{2}\ \ \ &quot;&gt;&lt;mfrac&gt;&lt;mn&gt;9&lt;/mn&gt;&lt;mn&gt;11&lt;/mn&gt;&lt;/mfrac&gt;&lt;mtext&gt;&lt;/mtext&gt;&lt;mn&gt;1&lt;/mn&gt;&lt;mfrac&gt;&lt;mn&gt;2&lt;/mn&gt;&lt;mn&gt;3&lt;/mn&gt;&lt;/mfrac&gt;&lt;mtext&gt;&lt;/mtext&gt;&lt;mtext&gt;&lt;/mtext&gt;&lt;mfrac&gt;&lt;mn&gt;9&lt;/mn&gt;&lt;mn&gt;2&lt;/mn&gt;&lt;/mfrac&gt;&lt;mtext&gt;&lt;/mtext&gt;&lt;mtext&gt;&lt;/mtext&gt;&lt;mtext&gt;&lt;/mtext&gt;&lt;mn&gt;4&lt;/mn&gt;&lt;mfrac&gt;&lt;mn&gt;1&lt;/mn&gt;&lt;mn&gt;5&lt;/mn&gt;&lt;/mfrac&gt;&lt;mtext&gt;&lt;/mtext&gt;&lt;mtext&gt;&lt;/mtext&gt;&lt;mtext&gt;&lt;/mtext&gt;&lt;mtext&gt;&lt;/mtext&gt;&lt;mtext&gt;&lt;/mtext&gt;&lt;mtext&gt;&lt;/mtext&gt;&lt;mfrac&gt;&lt;mn&gt;17&lt;/mn&gt;&lt;mn&gt;2&lt;/mn&gt;&lt;/mfrac&gt;&lt;mtext&gt;&lt;/mtext&gt;&lt;mtext&gt;&lt;/mtext&gt;&lt;mtext&gt;&lt;/mtext&gt;&lt;/math&gt;" title="9 over 11 1 and two thirds nine halves 4 and one fifth seventeen halves">
            <a:extLst>
              <a:ext uri="{FF2B5EF4-FFF2-40B4-BE49-F238E27FC236}">
                <a16:creationId xmlns:a16="http://schemas.microsoft.com/office/drawing/2014/main" id="{C4594B21-5EC8-B0DA-3051-FB2895684A7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4621" t="-4635" r="-1279" b="-10"/>
          <a:stretch/>
        </p:blipFill>
        <p:spPr>
          <a:xfrm>
            <a:off x="3558092" y="2399781"/>
            <a:ext cx="549641" cy="79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15;p104" descr="&lt;math xmlns=&quot;http://www.w3.org/1998/Math/MathML&quot; display=&quot;block&quot; data-is-equatio=&quot;1&quot; data-latex=&quot;8\frac{1}{2}&quot;&gt;&lt;mn&gt;8&lt;/mn&gt;&lt;mfrac&gt;&lt;mn&gt;1&lt;/mn&gt;&lt;mn&gt;2&lt;/mn&gt;&lt;/mfrac&gt;&lt;/math&gt;" title="8 and one half">
            <a:extLst>
              <a:ext uri="{FF2B5EF4-FFF2-40B4-BE49-F238E27FC236}">
                <a16:creationId xmlns:a16="http://schemas.microsoft.com/office/drawing/2014/main" id="{106171BF-6B0C-2DD8-D914-ED773A17D7F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2715" y="3393668"/>
            <a:ext cx="439931" cy="739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416;p104" descr="&lt;math xmlns=&quot;http://www.w3.org/1998/Math/MathML&quot; display=&quot;block&quot; data-is-equatio=&quot;1&quot; data-latex=&quot;4\ \frac{1}{2}&quot;&gt;&lt;mn&gt;4&lt;/mn&gt;&lt;mtext&gt;&lt;/mtext&gt;&lt;mfrac&gt;&lt;mn&gt;1&lt;/mn&gt;&lt;mn&gt;2&lt;/mn&gt;&lt;/mfrac&gt;&lt;/math&gt;" title="4 one half">
            <a:extLst>
              <a:ext uri="{FF2B5EF4-FFF2-40B4-BE49-F238E27FC236}">
                <a16:creationId xmlns:a16="http://schemas.microsoft.com/office/drawing/2014/main" id="{C6219D2E-CE09-BEB0-FE50-773ACA89800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7919" y="3436341"/>
            <a:ext cx="559821" cy="75052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417;p104">
            <a:extLst>
              <a:ext uri="{FF2B5EF4-FFF2-40B4-BE49-F238E27FC236}">
                <a16:creationId xmlns:a16="http://schemas.microsoft.com/office/drawing/2014/main" id="{4759587E-0829-026A-B9CB-6502A983AE0A}"/>
              </a:ext>
            </a:extLst>
          </p:cNvPr>
          <p:cNvSpPr/>
          <p:nvPr/>
        </p:nvSpPr>
        <p:spPr>
          <a:xfrm>
            <a:off x="3506566" y="2295043"/>
            <a:ext cx="668400" cy="2037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" name="Google Shape;1418;p104">
            <a:extLst>
              <a:ext uri="{FF2B5EF4-FFF2-40B4-BE49-F238E27FC236}">
                <a16:creationId xmlns:a16="http://schemas.microsoft.com/office/drawing/2014/main" id="{968AB85D-CB0D-794B-FFDD-643116ECC569}"/>
              </a:ext>
            </a:extLst>
          </p:cNvPr>
          <p:cNvSpPr/>
          <p:nvPr/>
        </p:nvSpPr>
        <p:spPr>
          <a:xfrm>
            <a:off x="4301541" y="2295043"/>
            <a:ext cx="668400" cy="2037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" name="Google Shape;1425;p105">
            <a:extLst>
              <a:ext uri="{FF2B5EF4-FFF2-40B4-BE49-F238E27FC236}">
                <a16:creationId xmlns:a16="http://schemas.microsoft.com/office/drawing/2014/main" id="{B00FAA33-F3D6-0B13-FAF2-B7BDB24B08B6}"/>
              </a:ext>
            </a:extLst>
          </p:cNvPr>
          <p:cNvSpPr txBox="1"/>
          <p:nvPr/>
        </p:nvSpPr>
        <p:spPr>
          <a:xfrm>
            <a:off x="5457879" y="2558718"/>
            <a:ext cx="58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b)</a:t>
            </a:r>
            <a:endParaRPr/>
          </a:p>
        </p:txBody>
      </p:sp>
      <p:pic>
        <p:nvPicPr>
          <p:cNvPr id="32" name="Google Shape;1426;p105" descr="&lt;math xmlns=&quot;http://www.w3.org/1998/Math/MathML&quot; display=&quot;block&quot; data-is-equatio=&quot;1&quot; data-latex=&quot;\frac{2}{3}\ \ \ \ \ \frac{4}{5}\ \ \ \ \ \ \frac{7}{2}\ \ \frac{211}{50}\ \ \frac{19}{3}\ \ &quot;&gt;&lt;mfrac&gt;&lt;mn&gt;2&lt;/mn&gt;&lt;mn&gt;3&lt;/mn&gt;&lt;/mfrac&gt;&lt;mtext&gt;&lt;/mtext&gt;&lt;mtext&gt;&lt;/mtext&gt;&lt;mtext&gt;&lt;/mtext&gt;&lt;mtext&gt;&lt;/mtext&gt;&lt;mtext&gt;&lt;/mtext&gt;&lt;mfrac&gt;&lt;mn&gt;4&lt;/mn&gt;&lt;mn&gt;5&lt;/mn&gt;&lt;/mfrac&gt;&lt;mtext&gt;&lt;/mtext&gt;&lt;mtext&gt;&lt;/mtext&gt;&lt;mtext&gt;&lt;/mtext&gt;&lt;mtext&gt;&lt;/mtext&gt;&lt;mtext&gt;&lt;/mtext&gt;&lt;mtext&gt;&lt;/mtext&gt;&lt;mfrac&gt;&lt;mn&gt;7&lt;/mn&gt;&lt;mn&gt;2&lt;/mn&gt;&lt;/mfrac&gt;&lt;mtext&gt;&lt;/mtext&gt;&lt;mtext&gt;&lt;/mtext&gt;&lt;mfrac&gt;&lt;mn&gt;211&lt;/mn&gt;&lt;mn&gt;50&lt;/mn&gt;&lt;/mfrac&gt;&lt;mtext&gt;&lt;/mtext&gt;&lt;mtext&gt;&lt;/mtext&gt;&lt;mfrac&gt;&lt;mn&gt;19&lt;/mn&gt;&lt;mn&gt;3&lt;/mn&gt;&lt;/mfrac&gt;&lt;mtext&gt;&lt;/mtext&gt;&lt;mtext&gt;&lt;/mtext&gt;&lt;/math&gt;" title="two thirds four fifths seven halves 211 over 50 nineteen thirds">
            <a:extLst>
              <a:ext uri="{FF2B5EF4-FFF2-40B4-BE49-F238E27FC236}">
                <a16:creationId xmlns:a16="http://schemas.microsoft.com/office/drawing/2014/main" id="{804F3608-43D2-208D-4B0D-A5E322D547F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90470"/>
          <a:stretch/>
        </p:blipFill>
        <p:spPr>
          <a:xfrm>
            <a:off x="6253879" y="4708970"/>
            <a:ext cx="313044" cy="734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427;p105" descr="&lt;math xmlns=&quot;http://www.w3.org/1998/Math/MathML&quot; display=&quot;block&quot; data-is-equatio=&quot;1&quot; data-latex=&quot;\frac{2}{3}\ \ \ \ \ \frac{4}{5}\ \ \ \ \ \ \frac{7}{2}\ \ \frac{211}{50}\ \ \frac{19}{3}\ \ &quot;&gt;&lt;mfrac&gt;&lt;mn&gt;2&lt;/mn&gt;&lt;mn&gt;3&lt;/mn&gt;&lt;/mfrac&gt;&lt;mtext&gt;&lt;/mtext&gt;&lt;mtext&gt;&lt;/mtext&gt;&lt;mtext&gt;&lt;/mtext&gt;&lt;mtext&gt;&lt;/mtext&gt;&lt;mtext&gt;&lt;/mtext&gt;&lt;mfrac&gt;&lt;mn&gt;4&lt;/mn&gt;&lt;mn&gt;5&lt;/mn&gt;&lt;/mfrac&gt;&lt;mtext&gt;&lt;/mtext&gt;&lt;mtext&gt;&lt;/mtext&gt;&lt;mtext&gt;&lt;/mtext&gt;&lt;mtext&gt;&lt;/mtext&gt;&lt;mtext&gt;&lt;/mtext&gt;&lt;mtext&gt;&lt;/mtext&gt;&lt;mfrac&gt;&lt;mn&gt;7&lt;/mn&gt;&lt;mn&gt;2&lt;/mn&gt;&lt;/mfrac&gt;&lt;mtext&gt;&lt;/mtext&gt;&lt;mtext&gt;&lt;/mtext&gt;&lt;mfrac&gt;&lt;mn&gt;211&lt;/mn&gt;&lt;mn&gt;50&lt;/mn&gt;&lt;/mfrac&gt;&lt;mtext&gt;&lt;/mtext&gt;&lt;mtext&gt;&lt;/mtext&gt;&lt;mfrac&gt;&lt;mn&gt;19&lt;/mn&gt;&lt;mn&gt;3&lt;/mn&gt;&lt;/mfrac&gt;&lt;mtext&gt;&lt;/mtext&gt;&lt;mtext&gt;&lt;/mtext&gt;&lt;/math&gt;" title="two thirds four fifths seven halves 211 over 50 nineteen thirds">
            <a:extLst>
              <a:ext uri="{FF2B5EF4-FFF2-40B4-BE49-F238E27FC236}">
                <a16:creationId xmlns:a16="http://schemas.microsoft.com/office/drawing/2014/main" id="{88C248E5-71BE-9801-C11B-55DEECA9014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1500" r="67846"/>
          <a:stretch/>
        </p:blipFill>
        <p:spPr>
          <a:xfrm>
            <a:off x="6863783" y="4708970"/>
            <a:ext cx="349940" cy="734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428;p105" descr="&lt;math xmlns=&quot;http://www.w3.org/1998/Math/MathML&quot; display=&quot;block&quot; data-is-equatio=&quot;1&quot; data-latex=&quot;\frac{2}{3}\ \ \ \ \ \frac{4}{5}\ \ \ \ \ \ \frac{7}{2}\ \ \frac{211}{50}\ \ \frac{19}{3}\ \ &quot;&gt;&lt;mfrac&gt;&lt;mn&gt;2&lt;/mn&gt;&lt;mn&gt;3&lt;/mn&gt;&lt;/mfrac&gt;&lt;mtext&gt;&lt;/mtext&gt;&lt;mtext&gt;&lt;/mtext&gt;&lt;mtext&gt;&lt;/mtext&gt;&lt;mtext&gt;&lt;/mtext&gt;&lt;mtext&gt;&lt;/mtext&gt;&lt;mfrac&gt;&lt;mn&gt;4&lt;/mn&gt;&lt;mn&gt;5&lt;/mn&gt;&lt;/mfrac&gt;&lt;mtext&gt;&lt;/mtext&gt;&lt;mtext&gt;&lt;/mtext&gt;&lt;mtext&gt;&lt;/mtext&gt;&lt;mtext&gt;&lt;/mtext&gt;&lt;mtext&gt;&lt;/mtext&gt;&lt;mtext&gt;&lt;/mtext&gt;&lt;mfrac&gt;&lt;mn&gt;7&lt;/mn&gt;&lt;mn&gt;2&lt;/mn&gt;&lt;/mfrac&gt;&lt;mtext&gt;&lt;/mtext&gt;&lt;mtext&gt;&lt;/mtext&gt;&lt;mfrac&gt;&lt;mn&gt;211&lt;/mn&gt;&lt;mn&gt;50&lt;/mn&gt;&lt;/mfrac&gt;&lt;mtext&gt;&lt;/mtext&gt;&lt;mtext&gt;&lt;/mtext&gt;&lt;mfrac&gt;&lt;mn&gt;19&lt;/mn&gt;&lt;mn&gt;3&lt;/mn&gt;&lt;/mfrac&gt;&lt;mtext&gt;&lt;/mtext&gt;&lt;mtext&gt;&lt;/mtext&gt;&lt;/math&gt;" title="two thirds four fifths seven halves 211 over 50 nineteen thirds">
            <a:extLst>
              <a:ext uri="{FF2B5EF4-FFF2-40B4-BE49-F238E27FC236}">
                <a16:creationId xmlns:a16="http://schemas.microsoft.com/office/drawing/2014/main" id="{9781A249-D074-EE0C-E3CE-0DCD8E8F7F1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6109" r="43238" b="-7032"/>
          <a:stretch/>
        </p:blipFill>
        <p:spPr>
          <a:xfrm>
            <a:off x="7510585" y="4708970"/>
            <a:ext cx="349940" cy="78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429;p105" descr="&lt;math xmlns=&quot;http://www.w3.org/1998/Math/MathML&quot; display=&quot;block&quot; data-is-equatio=&quot;1&quot; data-latex=&quot;\frac{2}{3}\ \ \ \ \ \frac{4}{5}\ \ \ \ \ \ \frac{7}{2}\ \ \frac{211}{50}\ \ \frac{19}{3}\ \ &quot;&gt;&lt;mfrac&gt;&lt;mn&gt;2&lt;/mn&gt;&lt;mn&gt;3&lt;/mn&gt;&lt;/mfrac&gt;&lt;mtext&gt;&lt;/mtext&gt;&lt;mtext&gt;&lt;/mtext&gt;&lt;mtext&gt;&lt;/mtext&gt;&lt;mtext&gt;&lt;/mtext&gt;&lt;mtext&gt;&lt;/mtext&gt;&lt;mfrac&gt;&lt;mn&gt;4&lt;/mn&gt;&lt;mn&gt;5&lt;/mn&gt;&lt;/mfrac&gt;&lt;mtext&gt;&lt;/mtext&gt;&lt;mtext&gt;&lt;/mtext&gt;&lt;mtext&gt;&lt;/mtext&gt;&lt;mtext&gt;&lt;/mtext&gt;&lt;mtext&gt;&lt;/mtext&gt;&lt;mtext&gt;&lt;/mtext&gt;&lt;mfrac&gt;&lt;mn&gt;7&lt;/mn&gt;&lt;mn&gt;2&lt;/mn&gt;&lt;/mfrac&gt;&lt;mtext&gt;&lt;/mtext&gt;&lt;mtext&gt;&lt;/mtext&gt;&lt;mfrac&gt;&lt;mn&gt;211&lt;/mn&gt;&lt;mn&gt;50&lt;/mn&gt;&lt;/mfrac&gt;&lt;mtext&gt;&lt;/mtext&gt;&lt;mtext&gt;&lt;/mtext&gt;&lt;mfrac&gt;&lt;mn&gt;19&lt;/mn&gt;&lt;mn&gt;3&lt;/mn&gt;&lt;/mfrac&gt;&lt;mtext&gt;&lt;/mtext&gt;&lt;mtext&gt;&lt;/mtext&gt;&lt;/math&gt;" title="two thirds four fifths seven halves 211 over 50 nineteen thirds">
            <a:extLst>
              <a:ext uri="{FF2B5EF4-FFF2-40B4-BE49-F238E27FC236}">
                <a16:creationId xmlns:a16="http://schemas.microsoft.com/office/drawing/2014/main" id="{25E1F6C4-9B74-B32A-A418-B682C7DA713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60131" t="-3510" r="17647" b="-3521"/>
          <a:stretch/>
        </p:blipFill>
        <p:spPr>
          <a:xfrm>
            <a:off x="8157386" y="4708970"/>
            <a:ext cx="729978" cy="78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430;p105" descr="&lt;math xmlns=&quot;http://www.w3.org/1998/Math/MathML&quot; display=&quot;block&quot; data-is-equatio=&quot;1&quot; data-latex=&quot;\frac{2}{3}\ \ \ \ \ \frac{4}{5}\ \ \ \ \ \ \frac{7}{2}\ \ \frac{211}{50}\ \ \frac{19}{3}\ \ &quot;&gt;&lt;mfrac&gt;&lt;mn&gt;2&lt;/mn&gt;&lt;mn&gt;3&lt;/mn&gt;&lt;/mfrac&gt;&lt;mtext&gt;&lt;/mtext&gt;&lt;mtext&gt;&lt;/mtext&gt;&lt;mtext&gt;&lt;/mtext&gt;&lt;mtext&gt;&lt;/mtext&gt;&lt;mtext&gt;&lt;/mtext&gt;&lt;mfrac&gt;&lt;mn&gt;4&lt;/mn&gt;&lt;mn&gt;5&lt;/mn&gt;&lt;/mfrac&gt;&lt;mtext&gt;&lt;/mtext&gt;&lt;mtext&gt;&lt;/mtext&gt;&lt;mtext&gt;&lt;/mtext&gt;&lt;mtext&gt;&lt;/mtext&gt;&lt;mtext&gt;&lt;/mtext&gt;&lt;mtext&gt;&lt;/mtext&gt;&lt;mfrac&gt;&lt;mn&gt;7&lt;/mn&gt;&lt;mn&gt;2&lt;/mn&gt;&lt;/mfrac&gt;&lt;mtext&gt;&lt;/mtext&gt;&lt;mtext&gt;&lt;/mtext&gt;&lt;mfrac&gt;&lt;mn&gt;211&lt;/mn&gt;&lt;mn&gt;50&lt;/mn&gt;&lt;/mfrac&gt;&lt;mtext&gt;&lt;/mtext&gt;&lt;mtext&gt;&lt;/mtext&gt;&lt;mfrac&gt;&lt;mn&gt;19&lt;/mn&gt;&lt;mn&gt;3&lt;/mn&gt;&lt;/mfrac&gt;&lt;mtext&gt;&lt;/mtext&gt;&lt;mtext&gt;&lt;/mtext&gt;&lt;/math&gt;" title="two thirds four fifths seven halves 211 over 50 nineteen thirds">
            <a:extLst>
              <a:ext uri="{FF2B5EF4-FFF2-40B4-BE49-F238E27FC236}">
                <a16:creationId xmlns:a16="http://schemas.microsoft.com/office/drawing/2014/main" id="{62461088-3538-4B87-48C3-F21FCBC5806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2754" t="-3510" r="-4975" b="-3521"/>
          <a:stretch/>
        </p:blipFill>
        <p:spPr>
          <a:xfrm>
            <a:off x="9184225" y="4708970"/>
            <a:ext cx="729978" cy="78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431;p105" descr="&lt;math xmlns=&quot;http://www.w3.org/1998/Math/MathML&quot; display=&quot;block&quot; data-is-equatio=&quot;1&quot; data-latex=&quot;\frac{2}{3}\ \ \ \ \ \frac{4}{5}\ \ \ \ \ \ \frac{7}{2}\ \ \frac{211}{50}\ \ \frac{19}{3}\ \ &quot;&gt;&lt;mfrac&gt;&lt;mn&gt;2&lt;/mn&gt;&lt;mn&gt;3&lt;/mn&gt;&lt;/mfrac&gt;&lt;mtext&gt;&lt;/mtext&gt;&lt;mtext&gt;&lt;/mtext&gt;&lt;mtext&gt;&lt;/mtext&gt;&lt;mtext&gt;&lt;/mtext&gt;&lt;mtext&gt;&lt;/mtext&gt;&lt;mfrac&gt;&lt;mn&gt;4&lt;/mn&gt;&lt;mn&gt;5&lt;/mn&gt;&lt;/mfrac&gt;&lt;mtext&gt;&lt;/mtext&gt;&lt;mtext&gt;&lt;/mtext&gt;&lt;mtext&gt;&lt;/mtext&gt;&lt;mtext&gt;&lt;/mtext&gt;&lt;mtext&gt;&lt;/mtext&gt;&lt;mtext&gt;&lt;/mtext&gt;&lt;mfrac&gt;&lt;mn&gt;7&lt;/mn&gt;&lt;mn&gt;2&lt;/mn&gt;&lt;/mfrac&gt;&lt;mtext&gt;&lt;/mtext&gt;&lt;mtext&gt;&lt;/mtext&gt;&lt;mfrac&gt;&lt;mn&gt;211&lt;/mn&gt;&lt;mn&gt;50&lt;/mn&gt;&lt;/mfrac&gt;&lt;mtext&gt;&lt;/mtext&gt;&lt;mtext&gt;&lt;/mtext&gt;&lt;mfrac&gt;&lt;mn&gt;19&lt;/mn&gt;&lt;mn&gt;3&lt;/mn&gt;&lt;/mfrac&gt;&lt;mtext&gt;&lt;/mtext&gt;&lt;mtext&gt;&lt;/mtext&gt;&lt;/math&gt;" title="two thirds four fifths seven halves 211 over 50 nineteen thirds">
            <a:extLst>
              <a:ext uri="{FF2B5EF4-FFF2-40B4-BE49-F238E27FC236}">
                <a16:creationId xmlns:a16="http://schemas.microsoft.com/office/drawing/2014/main" id="{3E182C84-371B-5492-BF95-BA558F06A62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90470"/>
          <a:stretch/>
        </p:blipFill>
        <p:spPr>
          <a:xfrm>
            <a:off x="7045574" y="2410572"/>
            <a:ext cx="337910" cy="79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432;p105" descr="&lt;math xmlns=&quot;http://www.w3.org/1998/Math/MathML&quot; display=&quot;block&quot; data-is-equatio=&quot;1&quot; data-latex=&quot;\frac{2}{3}\ \ \ \ \ \frac{4}{5}\ \ \ \ \ \ \frac{7}{2}\ \ \frac{211}{50}\ \ \frac{19}{3}\ \ &quot;&gt;&lt;mfrac&gt;&lt;mn&gt;2&lt;/mn&gt;&lt;mn&gt;3&lt;/mn&gt;&lt;/mfrac&gt;&lt;mtext&gt;&lt;/mtext&gt;&lt;mtext&gt;&lt;/mtext&gt;&lt;mtext&gt;&lt;/mtext&gt;&lt;mtext&gt;&lt;/mtext&gt;&lt;mtext&gt;&lt;/mtext&gt;&lt;mfrac&gt;&lt;mn&gt;4&lt;/mn&gt;&lt;mn&gt;5&lt;/mn&gt;&lt;/mfrac&gt;&lt;mtext&gt;&lt;/mtext&gt;&lt;mtext&gt;&lt;/mtext&gt;&lt;mtext&gt;&lt;/mtext&gt;&lt;mtext&gt;&lt;/mtext&gt;&lt;mtext&gt;&lt;/mtext&gt;&lt;mtext&gt;&lt;/mtext&gt;&lt;mfrac&gt;&lt;mn&gt;7&lt;/mn&gt;&lt;mn&gt;2&lt;/mn&gt;&lt;/mfrac&gt;&lt;mtext&gt;&lt;/mtext&gt;&lt;mtext&gt;&lt;/mtext&gt;&lt;mfrac&gt;&lt;mn&gt;211&lt;/mn&gt;&lt;mn&gt;50&lt;/mn&gt;&lt;/mfrac&gt;&lt;mtext&gt;&lt;/mtext&gt;&lt;mtext&gt;&lt;/mtext&gt;&lt;mfrac&gt;&lt;mn&gt;19&lt;/mn&gt;&lt;mn&gt;3&lt;/mn&gt;&lt;/mfrac&gt;&lt;mtext&gt;&lt;/mtext&gt;&lt;mtext&gt;&lt;/mtext&gt;&lt;/math&gt;" title="two thirds four fifths seven halves 211 over 50 nineteen thirds">
            <a:extLst>
              <a:ext uri="{FF2B5EF4-FFF2-40B4-BE49-F238E27FC236}">
                <a16:creationId xmlns:a16="http://schemas.microsoft.com/office/drawing/2014/main" id="{FAB7FE41-2C4A-A84D-E50A-68729916C34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1500" r="67846"/>
          <a:stretch/>
        </p:blipFill>
        <p:spPr>
          <a:xfrm>
            <a:off x="7834369" y="2410572"/>
            <a:ext cx="377738" cy="79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433;p105" descr="&lt;math xmlns=&quot;http://www.w3.org/1998/Math/MathML&quot; display=&quot;block&quot; data-is-equatio=&quot;1&quot; data-latex=&quot;\frac{2}{3}\ \ \ \ \ \frac{4}{5}\ \ \ \ \ \ \frac{7}{2}\ \ \frac{211}{50}\ \ \frac{19}{3}\ \ &quot;&gt;&lt;mfrac&gt;&lt;mn&gt;2&lt;/mn&gt;&lt;mn&gt;3&lt;/mn&gt;&lt;/mfrac&gt;&lt;mtext&gt;&lt;/mtext&gt;&lt;mtext&gt;&lt;/mtext&gt;&lt;mtext&gt;&lt;/mtext&gt;&lt;mtext&gt;&lt;/mtext&gt;&lt;mtext&gt;&lt;/mtext&gt;&lt;mfrac&gt;&lt;mn&gt;4&lt;/mn&gt;&lt;mn&gt;5&lt;/mn&gt;&lt;/mfrac&gt;&lt;mtext&gt;&lt;/mtext&gt;&lt;mtext&gt;&lt;/mtext&gt;&lt;mtext&gt;&lt;/mtext&gt;&lt;mtext&gt;&lt;/mtext&gt;&lt;mtext&gt;&lt;/mtext&gt;&lt;mtext&gt;&lt;/mtext&gt;&lt;mfrac&gt;&lt;mn&gt;7&lt;/mn&gt;&lt;mn&gt;2&lt;/mn&gt;&lt;/mfrac&gt;&lt;mtext&gt;&lt;/mtext&gt;&lt;mtext&gt;&lt;/mtext&gt;&lt;mfrac&gt;&lt;mn&gt;211&lt;/mn&gt;&lt;mn&gt;50&lt;/mn&gt;&lt;/mfrac&gt;&lt;mtext&gt;&lt;/mtext&gt;&lt;mtext&gt;&lt;/mtext&gt;&lt;mfrac&gt;&lt;mn&gt;19&lt;/mn&gt;&lt;mn&gt;3&lt;/mn&gt;&lt;/mfrac&gt;&lt;mtext&gt;&lt;/mtext&gt;&lt;mtext&gt;&lt;/mtext&gt;&lt;/math&gt;" title="two thirds four fifths seven halves 211 over 50 nineteen thirds">
            <a:extLst>
              <a:ext uri="{FF2B5EF4-FFF2-40B4-BE49-F238E27FC236}">
                <a16:creationId xmlns:a16="http://schemas.microsoft.com/office/drawing/2014/main" id="{30376200-859A-C042-4DD2-2CDB8213E60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6109" r="43238" b="-7032"/>
          <a:stretch/>
        </p:blipFill>
        <p:spPr>
          <a:xfrm>
            <a:off x="6216929" y="2410572"/>
            <a:ext cx="377738" cy="84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434;p105" descr="&lt;math xmlns=&quot;http://www.w3.org/1998/Math/MathML&quot; display=&quot;block&quot; data-is-equatio=&quot;1&quot; data-latex=&quot;\frac{2}{3}\ \ \ \ \ \frac{4}{5}\ \ \ \ \ \ \frac{7}{2}\ \ \frac{211}{50}\ \ \frac{19}{3}\ \ &quot;&gt;&lt;mfrac&gt;&lt;mn&gt;2&lt;/mn&gt;&lt;mn&gt;3&lt;/mn&gt;&lt;/mfrac&gt;&lt;mtext&gt;&lt;/mtext&gt;&lt;mtext&gt;&lt;/mtext&gt;&lt;mtext&gt;&lt;/mtext&gt;&lt;mtext&gt;&lt;/mtext&gt;&lt;mtext&gt;&lt;/mtext&gt;&lt;mfrac&gt;&lt;mn&gt;4&lt;/mn&gt;&lt;mn&gt;5&lt;/mn&gt;&lt;/mfrac&gt;&lt;mtext&gt;&lt;/mtext&gt;&lt;mtext&gt;&lt;/mtext&gt;&lt;mtext&gt;&lt;/mtext&gt;&lt;mtext&gt;&lt;/mtext&gt;&lt;mtext&gt;&lt;/mtext&gt;&lt;mtext&gt;&lt;/mtext&gt;&lt;mfrac&gt;&lt;mn&gt;7&lt;/mn&gt;&lt;mn&gt;2&lt;/mn&gt;&lt;/mfrac&gt;&lt;mtext&gt;&lt;/mtext&gt;&lt;mtext&gt;&lt;/mtext&gt;&lt;mfrac&gt;&lt;mn&gt;211&lt;/mn&gt;&lt;mn&gt;50&lt;/mn&gt;&lt;/mfrac&gt;&lt;mtext&gt;&lt;/mtext&gt;&lt;mtext&gt;&lt;/mtext&gt;&lt;mfrac&gt;&lt;mn&gt;19&lt;/mn&gt;&lt;mn&gt;3&lt;/mn&gt;&lt;/mfrac&gt;&lt;mtext&gt;&lt;/mtext&gt;&lt;mtext&gt;&lt;/mtext&gt;&lt;/math&gt;" title="two thirds four fifths seven halves 211 over 50 nineteen thirds">
            <a:extLst>
              <a:ext uri="{FF2B5EF4-FFF2-40B4-BE49-F238E27FC236}">
                <a16:creationId xmlns:a16="http://schemas.microsoft.com/office/drawing/2014/main" id="{F405CFBA-7A47-507F-FB78-F04DA34947A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60131" t="-3510" r="17647" b="-3521"/>
          <a:stretch/>
        </p:blipFill>
        <p:spPr>
          <a:xfrm>
            <a:off x="9451814" y="2410572"/>
            <a:ext cx="787963" cy="84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435;p105" descr="&lt;math xmlns=&quot;http://www.w3.org/1998/Math/MathML&quot; display=&quot;block&quot; data-is-equatio=&quot;1&quot; data-latex=&quot;\frac{2}{3}\ \ \ \ \ \frac{4}{5}\ \ \ \ \ \ \frac{7}{2}\ \ \frac{211}{50}\ \ \frac{19}{3}\ \ &quot;&gt;&lt;mfrac&gt;&lt;mn&gt;2&lt;/mn&gt;&lt;mn&gt;3&lt;/mn&gt;&lt;/mfrac&gt;&lt;mtext&gt;&lt;/mtext&gt;&lt;mtext&gt;&lt;/mtext&gt;&lt;mtext&gt;&lt;/mtext&gt;&lt;mtext&gt;&lt;/mtext&gt;&lt;mtext&gt;&lt;/mtext&gt;&lt;mfrac&gt;&lt;mn&gt;4&lt;/mn&gt;&lt;mn&gt;5&lt;/mn&gt;&lt;/mfrac&gt;&lt;mtext&gt;&lt;/mtext&gt;&lt;mtext&gt;&lt;/mtext&gt;&lt;mtext&gt;&lt;/mtext&gt;&lt;mtext&gt;&lt;/mtext&gt;&lt;mtext&gt;&lt;/mtext&gt;&lt;mtext&gt;&lt;/mtext&gt;&lt;mfrac&gt;&lt;mn&gt;7&lt;/mn&gt;&lt;mn&gt;2&lt;/mn&gt;&lt;/mfrac&gt;&lt;mtext&gt;&lt;/mtext&gt;&lt;mtext&gt;&lt;/mtext&gt;&lt;mfrac&gt;&lt;mn&gt;211&lt;/mn&gt;&lt;mn&gt;50&lt;/mn&gt;&lt;/mfrac&gt;&lt;mtext&gt;&lt;/mtext&gt;&lt;mtext&gt;&lt;/mtext&gt;&lt;mfrac&gt;&lt;mn&gt;19&lt;/mn&gt;&lt;mn&gt;3&lt;/mn&gt;&lt;/mfrac&gt;&lt;mtext&gt;&lt;/mtext&gt;&lt;mtext&gt;&lt;/mtext&gt;&lt;/math&gt;" title="two thirds four fifths seven halves 211 over 50 nineteen thirds">
            <a:extLst>
              <a:ext uri="{FF2B5EF4-FFF2-40B4-BE49-F238E27FC236}">
                <a16:creationId xmlns:a16="http://schemas.microsoft.com/office/drawing/2014/main" id="{CF54B959-E23F-B3C2-522A-2AF0305DC0E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2754" t="-3510" r="-4975" b="-3521"/>
          <a:stretch/>
        </p:blipFill>
        <p:spPr>
          <a:xfrm>
            <a:off x="8446165" y="2410572"/>
            <a:ext cx="787963" cy="84893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1436;p105">
            <a:extLst>
              <a:ext uri="{FF2B5EF4-FFF2-40B4-BE49-F238E27FC236}">
                <a16:creationId xmlns:a16="http://schemas.microsoft.com/office/drawing/2014/main" id="{593BE901-6EAE-7913-B844-C717246E7EF0}"/>
              </a:ext>
            </a:extLst>
          </p:cNvPr>
          <p:cNvSpPr/>
          <p:nvPr/>
        </p:nvSpPr>
        <p:spPr>
          <a:xfrm>
            <a:off x="8497754" y="2295043"/>
            <a:ext cx="668400" cy="2037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" name="Google Shape;1437;p105">
            <a:extLst>
              <a:ext uri="{FF2B5EF4-FFF2-40B4-BE49-F238E27FC236}">
                <a16:creationId xmlns:a16="http://schemas.microsoft.com/office/drawing/2014/main" id="{98A72428-315F-3CEA-EA0D-C65AEECF2315}"/>
              </a:ext>
            </a:extLst>
          </p:cNvPr>
          <p:cNvSpPr/>
          <p:nvPr/>
        </p:nvSpPr>
        <p:spPr>
          <a:xfrm>
            <a:off x="9468179" y="2295043"/>
            <a:ext cx="729900" cy="2037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" name="Google Shape;1438;p105">
            <a:extLst>
              <a:ext uri="{FF2B5EF4-FFF2-40B4-BE49-F238E27FC236}">
                <a16:creationId xmlns:a16="http://schemas.microsoft.com/office/drawing/2014/main" id="{F8CBD814-B82F-4853-F33B-3782B94D7728}"/>
              </a:ext>
            </a:extLst>
          </p:cNvPr>
          <p:cNvSpPr/>
          <p:nvPr/>
        </p:nvSpPr>
        <p:spPr>
          <a:xfrm>
            <a:off x="6076204" y="2295043"/>
            <a:ext cx="668400" cy="2037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5" name="Google Shape;1439;p105" descr="&lt;math xmlns=&quot;http://www.w3.org/1998/Math/MathML&quot; display=&quot;block&quot; data-is-equatio=&quot;1&quot; data-latex=&quot;3\frac{1}{2}&quot;&gt;&lt;mn&gt;3&lt;/mn&gt;&lt;mfrac&gt;&lt;mn&gt;1&lt;/mn&gt;&lt;mn&gt;2&lt;/mn&gt;&lt;/mfrac&gt;&lt;/math&gt;" title="3 and one half">
            <a:extLst>
              <a:ext uri="{FF2B5EF4-FFF2-40B4-BE49-F238E27FC236}">
                <a16:creationId xmlns:a16="http://schemas.microsoft.com/office/drawing/2014/main" id="{F2738E4F-74A9-13A1-16E3-11890699C80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7253" y="3449143"/>
            <a:ext cx="466292" cy="79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440;p105" descr="&lt;math xmlns=&quot;http://www.w3.org/1998/Math/MathML&quot; display=&quot;block&quot; data-is-equatio=&quot;1&quot; data-latex=&quot;6\frac{1}{3}&quot;&gt;&lt;mn&gt;6&lt;/mn&gt;&lt;mfrac&gt;&lt;mn&gt;1&lt;/mn&gt;&lt;mn&gt;3&lt;/mn&gt;&lt;/mfrac&gt;&lt;/math&gt;" title="6 and one third">
            <a:extLst>
              <a:ext uri="{FF2B5EF4-FFF2-40B4-BE49-F238E27FC236}">
                <a16:creationId xmlns:a16="http://schemas.microsoft.com/office/drawing/2014/main" id="{63781390-C1B4-70D0-F96E-9DBD0119DC5A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26041" y="3480987"/>
            <a:ext cx="428207" cy="73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441;p105" descr="&lt;math xmlns=&quot;http://www.w3.org/1998/Math/MathML&quot; display=&quot;block&quot; data-is-equatio=&quot;1&quot; data-latex=&quot;4\frac{11}{50}&quot;&gt;&lt;mn&gt;4&lt;/mn&gt;&lt;mfrac&gt;&lt;mn&gt;11&lt;/mn&gt;&lt;mn&gt;50&lt;/mn&gt;&lt;/mfrac&gt;&lt;/math&gt;" title="4 and 11 over 50">
            <a:extLst>
              <a:ext uri="{FF2B5EF4-FFF2-40B4-BE49-F238E27FC236}">
                <a16:creationId xmlns:a16="http://schemas.microsoft.com/office/drawing/2014/main" id="{AA5729AC-105A-C269-7593-F51DABFAAFB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511592" y="3449143"/>
            <a:ext cx="668400" cy="798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8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81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8D3FE-E1A7-7251-9C28-5E26BC07281A}"/>
              </a:ext>
            </a:extLst>
          </p:cNvPr>
          <p:cNvSpPr txBox="1">
            <a:spLocks/>
          </p:cNvSpPr>
          <p:nvPr/>
        </p:nvSpPr>
        <p:spPr bwMode="auto">
          <a:xfrm>
            <a:off x="2005945" y="3866012"/>
            <a:ext cx="8229600" cy="157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01B9DD-57A1-955A-450E-E48B4F522840}"/>
              </a:ext>
            </a:extLst>
          </p:cNvPr>
          <p:cNvSpPr txBox="1"/>
          <p:nvPr/>
        </p:nvSpPr>
        <p:spPr>
          <a:xfrm>
            <a:off x="1814666" y="1950404"/>
            <a:ext cx="861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Show this by using diagrams in the space below.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215A09-DA3F-3694-3F21-CC76B6E16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951" b="1215"/>
          <a:stretch/>
        </p:blipFill>
        <p:spPr>
          <a:xfrm>
            <a:off x="2258744" y="2637878"/>
            <a:ext cx="1510832" cy="18573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67FB9B-734C-44C7-E8F3-FE2F31FEA1F1}"/>
                  </a:ext>
                </a:extLst>
              </p:cNvPr>
              <p:cNvSpPr txBox="1"/>
              <p:nvPr/>
            </p:nvSpPr>
            <p:spPr>
              <a:xfrm>
                <a:off x="1789921" y="765726"/>
                <a:ext cx="8612158" cy="135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If you share 6 baguettes between 3 people, they each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6</m:t>
                        </m:r>
                      </m:num>
                      <m:den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baguettes each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67FB9B-734C-44C7-E8F3-FE2F31FEA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921" y="765726"/>
                <a:ext cx="8612158" cy="1355179"/>
              </a:xfrm>
              <a:prstGeom prst="rect">
                <a:avLst/>
              </a:prstGeom>
              <a:blipFill>
                <a:blip r:embed="rId3"/>
                <a:stretch>
                  <a:fillRect l="-11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D24C893-9F1E-BE85-7CD4-7A86CA0B2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951" b="1215"/>
          <a:stretch/>
        </p:blipFill>
        <p:spPr>
          <a:xfrm>
            <a:off x="3769576" y="2637878"/>
            <a:ext cx="1510832" cy="1857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907C61-06A4-31F1-280E-0A57575EA7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951" b="1215"/>
          <a:stretch/>
        </p:blipFill>
        <p:spPr>
          <a:xfrm>
            <a:off x="5280408" y="2637878"/>
            <a:ext cx="1510832" cy="1857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B144E6-1CF8-29BA-8572-619C12BAE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951" b="1215"/>
          <a:stretch/>
        </p:blipFill>
        <p:spPr>
          <a:xfrm>
            <a:off x="6791240" y="2637878"/>
            <a:ext cx="1510832" cy="1857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DBE72A-7218-BD54-8E15-7370C54F9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951" b="1215"/>
          <a:stretch/>
        </p:blipFill>
        <p:spPr>
          <a:xfrm>
            <a:off x="8302072" y="2637878"/>
            <a:ext cx="1510832" cy="1857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CB4E9C-D8CF-D374-EF4A-906B75477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951" b="1215"/>
          <a:stretch/>
        </p:blipFill>
        <p:spPr>
          <a:xfrm>
            <a:off x="2256011" y="3366238"/>
            <a:ext cx="1510832" cy="1857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516F3B-D59C-63D2-5CCE-B3008F3EB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951" b="1215"/>
          <a:stretch/>
        </p:blipFill>
        <p:spPr>
          <a:xfrm>
            <a:off x="3766843" y="3366238"/>
            <a:ext cx="1510832" cy="18573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ED7BEB-F76E-C6D2-DA74-6BF6D83B4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951" b="1215"/>
          <a:stretch/>
        </p:blipFill>
        <p:spPr>
          <a:xfrm>
            <a:off x="5277675" y="3366238"/>
            <a:ext cx="1510832" cy="18573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E4B382-A17E-3650-F9E2-F7E3DEA369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951" b="1215"/>
          <a:stretch/>
        </p:blipFill>
        <p:spPr>
          <a:xfrm>
            <a:off x="6788507" y="3366238"/>
            <a:ext cx="1510832" cy="18573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E56696-4C09-1D41-FF4D-5111AFF45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951" b="1215"/>
          <a:stretch/>
        </p:blipFill>
        <p:spPr>
          <a:xfrm>
            <a:off x="8299339" y="3366238"/>
            <a:ext cx="1510832" cy="18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0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FBCED8-738E-1BA9-DDA0-4C42C3928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59CE18-8AF1-8000-40A9-81444E823687}"/>
              </a:ext>
            </a:extLst>
          </p:cNvPr>
          <p:cNvSpPr txBox="1"/>
          <p:nvPr/>
        </p:nvSpPr>
        <p:spPr>
          <a:xfrm>
            <a:off x="1714241" y="1741084"/>
            <a:ext cx="861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latin typeface="+mj-lt"/>
              </a:rPr>
              <a:t>Show this by using diagrams in the space below.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B7F78D-3150-CCE2-CC2B-B8E40C621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951" b="1215"/>
          <a:stretch/>
        </p:blipFill>
        <p:spPr>
          <a:xfrm>
            <a:off x="2158319" y="2428558"/>
            <a:ext cx="1510832" cy="18573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DFFFB1-D4B3-E79C-90D4-30042D99B0DC}"/>
                  </a:ext>
                </a:extLst>
              </p:cNvPr>
              <p:cNvSpPr txBox="1"/>
              <p:nvPr/>
            </p:nvSpPr>
            <p:spPr>
              <a:xfrm>
                <a:off x="1689496" y="556406"/>
                <a:ext cx="8612158" cy="1364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2400" dirty="0">
                    <a:latin typeface="+mj-lt"/>
                  </a:rPr>
                  <a:t>If you share 2 baguettes between 3 people, they each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j-lt"/>
                  </a:rPr>
                  <a:t> of a baguette.</a:t>
                </a:r>
              </a:p>
              <a:p>
                <a:pPr lvl="0"/>
                <a:endParaRPr lang="en-GB" sz="2400" dirty="0">
                  <a:latin typeface="+mj-lt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DFFFB1-D4B3-E79C-90D4-30042D99B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496" y="556406"/>
                <a:ext cx="8612158" cy="1364476"/>
              </a:xfrm>
              <a:prstGeom prst="rect">
                <a:avLst/>
              </a:prstGeom>
              <a:blipFill>
                <a:blip r:embed="rId3"/>
                <a:stretch>
                  <a:fillRect l="-1062" t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B0E00BC-FA25-8690-D65F-A8F31061E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951" b="1215"/>
          <a:stretch/>
        </p:blipFill>
        <p:spPr>
          <a:xfrm>
            <a:off x="3669151" y="2428558"/>
            <a:ext cx="1510832" cy="1857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B2F934-3954-01A5-2974-421F22135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951" b="1215"/>
          <a:stretch/>
        </p:blipFill>
        <p:spPr>
          <a:xfrm>
            <a:off x="5179983" y="2428558"/>
            <a:ext cx="1510832" cy="1857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8DF6BC-C309-EB14-4986-07F02A6EE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951" b="1215"/>
          <a:stretch/>
        </p:blipFill>
        <p:spPr>
          <a:xfrm>
            <a:off x="6690815" y="2428558"/>
            <a:ext cx="1510832" cy="1857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32C6B5-DD19-D58C-4F64-9ADE5936E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951" b="1215"/>
          <a:stretch/>
        </p:blipFill>
        <p:spPr>
          <a:xfrm>
            <a:off x="8201647" y="2428558"/>
            <a:ext cx="1510832" cy="1857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AF4E64-5838-2988-7D9C-24B572BDC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951" b="1215"/>
          <a:stretch/>
        </p:blipFill>
        <p:spPr>
          <a:xfrm>
            <a:off x="2155586" y="3156918"/>
            <a:ext cx="1510832" cy="1857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E433E0-6B22-22BF-B3B3-407C394F4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951" b="1215"/>
          <a:stretch/>
        </p:blipFill>
        <p:spPr>
          <a:xfrm>
            <a:off x="3666418" y="3156918"/>
            <a:ext cx="1510832" cy="1857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99E6B1-24F1-ECD4-CE03-08ABA2ACC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951" b="1215"/>
          <a:stretch/>
        </p:blipFill>
        <p:spPr>
          <a:xfrm>
            <a:off x="5177250" y="3156918"/>
            <a:ext cx="1510832" cy="1857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4482AE-FEB7-2B20-67AE-8559BCDF1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951" b="1215"/>
          <a:stretch/>
        </p:blipFill>
        <p:spPr>
          <a:xfrm>
            <a:off x="6688082" y="3156918"/>
            <a:ext cx="1510832" cy="18573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160E48-BDAA-AFE5-9EEF-980104ECF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951" b="1215"/>
          <a:stretch/>
        </p:blipFill>
        <p:spPr>
          <a:xfrm>
            <a:off x="8198914" y="3156918"/>
            <a:ext cx="1510832" cy="18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1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23333C-88CB-818D-65A7-C5D40144C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0EAF1FD-CAB5-2D34-D4DA-CD9F44AB5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146" y="1692389"/>
            <a:ext cx="752475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en-US" altLang="zh-CN" sz="2800" b="0" dirty="0">
                <a:solidFill>
                  <a:srgbClr val="000000"/>
                </a:solidFill>
                <a:sym typeface="宋体" panose="02010600030101010101" pitchFamily="2" charset="-122"/>
              </a:rPr>
              <a:t>Dividing  </a:t>
            </a:r>
            <a:r>
              <a:rPr lang="en-US" altLang="zh-CN" sz="2800" b="0" i="1" dirty="0">
                <a:solidFill>
                  <a:srgbClr val="000000"/>
                </a:solidFill>
              </a:rPr>
              <a:t>p</a:t>
            </a:r>
            <a:r>
              <a:rPr lang="en-US" altLang="zh-CN" sz="2800" b="0" dirty="0">
                <a:solidFill>
                  <a:srgbClr val="000000"/>
                </a:solidFill>
              </a:rPr>
              <a:t> by </a:t>
            </a:r>
            <a:r>
              <a:rPr lang="en-US" altLang="zh-CN" sz="2800" b="0" i="1" dirty="0">
                <a:solidFill>
                  <a:srgbClr val="000000"/>
                </a:solidFill>
              </a:rPr>
              <a:t>q </a:t>
            </a:r>
            <a:r>
              <a:rPr lang="en-US" altLang="zh-CN" sz="2800" b="0" dirty="0">
                <a:solidFill>
                  <a:srgbClr val="000000"/>
                </a:solidFill>
                <a:sym typeface="宋体" panose="02010600030101010101" pitchFamily="2" charset="-122"/>
              </a:rPr>
              <a:t>can be expressed as a fraction by:</a:t>
            </a:r>
            <a:endParaRPr lang="zh-CN" altLang="en-US" sz="2800" b="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graphicFrame>
        <p:nvGraphicFramePr>
          <p:cNvPr id="3" name="Object 11">
            <a:extLst>
              <a:ext uri="{FF2B5EF4-FFF2-40B4-BE49-F238E27FC236}">
                <a16:creationId xmlns:a16="http://schemas.microsoft.com/office/drawing/2014/main" id="{775D9801-72AE-2CB0-CB83-33D4C99EA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776792"/>
              </p:ext>
            </p:extLst>
          </p:nvPr>
        </p:nvGraphicFramePr>
        <p:xfrm>
          <a:off x="5756969" y="2701419"/>
          <a:ext cx="763662" cy="19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028" imgH="418918" progId="Equation.DSMT4">
                  <p:embed/>
                </p:oleObj>
              </mc:Choice>
              <mc:Fallback>
                <p:oleObj name="Equation" r:id="rId2" imgW="165028" imgH="418918" progId="Equation.DSMT4">
                  <p:embed/>
                  <p:pic>
                    <p:nvPicPr>
                      <p:cNvPr id="41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969" y="2701419"/>
                        <a:ext cx="763662" cy="19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E89284D-0E22-FD31-EE0B-65A68E3602FA}"/>
              </a:ext>
            </a:extLst>
          </p:cNvPr>
          <p:cNvSpPr txBox="1"/>
          <p:nvPr/>
        </p:nvSpPr>
        <p:spPr>
          <a:xfrm>
            <a:off x="1991146" y="685194"/>
            <a:ext cx="3113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We know that…</a:t>
            </a:r>
          </a:p>
        </p:txBody>
      </p:sp>
    </p:spTree>
    <p:extLst>
      <p:ext uri="{BB962C8B-B14F-4D97-AF65-F5344CB8AC3E}">
        <p14:creationId xmlns:p14="http://schemas.microsoft.com/office/powerpoint/2010/main" val="267436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C69FF7-B586-102B-266E-D61E2E2BB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B42A3747-CDC2-0DAE-2BF3-571400808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6" t="19650" r="23636" b="22987"/>
          <a:stretch>
            <a:fillRect/>
          </a:stretch>
        </p:blipFill>
        <p:spPr bwMode="auto">
          <a:xfrm>
            <a:off x="2028111" y="645326"/>
            <a:ext cx="8458620" cy="570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299503-EA2C-A2C9-97F6-63E6ADB485A4}"/>
              </a:ext>
            </a:extLst>
          </p:cNvPr>
          <p:cNvSpPr txBox="1"/>
          <p:nvPr/>
        </p:nvSpPr>
        <p:spPr>
          <a:xfrm>
            <a:off x="1835426" y="113029"/>
            <a:ext cx="9296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Discuss: Which group is the odd one out and why? </a:t>
            </a:r>
          </a:p>
        </p:txBody>
      </p:sp>
    </p:spTree>
    <p:extLst>
      <p:ext uri="{BB962C8B-B14F-4D97-AF65-F5344CB8AC3E}">
        <p14:creationId xmlns:p14="http://schemas.microsoft.com/office/powerpoint/2010/main" val="3966882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518678-822a-4885-ac15-d4f5c04091c8">
      <Terms xmlns="http://schemas.microsoft.com/office/infopath/2007/PartnerControls"/>
    </lcf76f155ced4ddcb4097134ff3c332f>
    <TaxCatchAll xmlns="6a66d7ee-120d-40ff-a661-8ed131bddeb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EF33D13135F45809E6ECF68676653" ma:contentTypeVersion="15" ma:contentTypeDescription="Create a new document." ma:contentTypeScope="" ma:versionID="8f39513189c778b6d5c50a170c0d30dd">
  <xsd:schema xmlns:xsd="http://www.w3.org/2001/XMLSchema" xmlns:xs="http://www.w3.org/2001/XMLSchema" xmlns:p="http://schemas.microsoft.com/office/2006/metadata/properties" xmlns:ns2="9b518678-822a-4885-ac15-d4f5c04091c8" xmlns:ns3="6a66d7ee-120d-40ff-a661-8ed131bddeb6" targetNamespace="http://schemas.microsoft.com/office/2006/metadata/properties" ma:root="true" ma:fieldsID="c36c74b4f750e4c5304b81e6b54a85ae" ns2:_="" ns3:_="">
    <xsd:import namespace="9b518678-822a-4885-ac15-d4f5c04091c8"/>
    <xsd:import namespace="6a66d7ee-120d-40ff-a661-8ed131bdde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18678-822a-4885-ac15-d4f5c04091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7b46c6c-0cea-4743-9a8e-ff0155dd11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6d7ee-120d-40ff-a661-8ed131bdde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2eaa5af-cb86-4f53-8619-1da8d2c0ba28}" ma:internalName="TaxCatchAll" ma:showField="CatchAllData" ma:web="6a66d7ee-120d-40ff-a661-8ed131bdde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C52B29-501A-4DFA-A5D5-7087DB49D4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8BA57A-8DB8-4545-A823-F6C19A6F6E7D}">
  <ds:schemaRefs>
    <ds:schemaRef ds:uri="http://schemas.microsoft.com/office/2006/metadata/properties"/>
    <ds:schemaRef ds:uri="http://schemas.microsoft.com/office/infopath/2007/PartnerControls"/>
    <ds:schemaRef ds:uri="9b518678-822a-4885-ac15-d4f5c04091c8"/>
    <ds:schemaRef ds:uri="6a66d7ee-120d-40ff-a661-8ed131bddeb6"/>
  </ds:schemaRefs>
</ds:datastoreItem>
</file>

<file path=customXml/itemProps3.xml><?xml version="1.0" encoding="utf-8"?>
<ds:datastoreItem xmlns:ds="http://schemas.openxmlformats.org/officeDocument/2006/customXml" ds:itemID="{BE53C7E2-39E1-480A-B925-F2F6A821D2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518678-822a-4885-ac15-d4f5c04091c8"/>
    <ds:schemaRef ds:uri="6a66d7ee-120d-40ff-a661-8ed131bdde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681</Words>
  <Application>Microsoft Office PowerPoint</Application>
  <PresentationFormat>Widescreen</PresentationFormat>
  <Paragraphs>144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宋体</vt:lpstr>
      <vt:lpstr>Arial</vt:lpstr>
      <vt:lpstr>Calibri</vt:lpstr>
      <vt:lpstr>Cambria Math</vt:lpstr>
      <vt:lpstr>Century Gothic</vt:lpstr>
      <vt:lpstr>Comic Sans MS</vt:lpstr>
      <vt:lpstr>Josefin Sans</vt:lpstr>
      <vt:lpstr>Lato</vt:lpstr>
      <vt:lpstr>Lexend</vt:lpstr>
      <vt:lpstr>Roboto</vt:lpstr>
      <vt:lpstr>Söhne</vt:lpstr>
      <vt:lpstr>Office Theme</vt:lpstr>
      <vt:lpstr>ALT</vt:lpstr>
      <vt:lpstr>Equation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 S Oakley - TLES Staff</cp:lastModifiedBy>
  <cp:revision>22</cp:revision>
  <dcterms:created xsi:type="dcterms:W3CDTF">2024-05-01T10:13:14Z</dcterms:created>
  <dcterms:modified xsi:type="dcterms:W3CDTF">2025-02-14T14:30:36Z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0x01010086DEF33D13135F45809E6ECF68676653</vt:lpwstr>
  </property>
</Properties>
</file>