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28"/>
  </p:notesMasterIdLst>
  <p:sldIdLst>
    <p:sldId id="264" r:id="rId6"/>
    <p:sldId id="269" r:id="rId7"/>
    <p:sldId id="288" r:id="rId8"/>
    <p:sldId id="261" r:id="rId9"/>
    <p:sldId id="262" r:id="rId10"/>
    <p:sldId id="295" r:id="rId11"/>
    <p:sldId id="296" r:id="rId12"/>
    <p:sldId id="270" r:id="rId13"/>
    <p:sldId id="266" r:id="rId14"/>
    <p:sldId id="297" r:id="rId15"/>
    <p:sldId id="298" r:id="rId16"/>
    <p:sldId id="294" r:id="rId17"/>
    <p:sldId id="299" r:id="rId18"/>
    <p:sldId id="300" r:id="rId19"/>
    <p:sldId id="692" r:id="rId20"/>
    <p:sldId id="691" r:id="rId21"/>
    <p:sldId id="693" r:id="rId22"/>
    <p:sldId id="277" r:id="rId23"/>
    <p:sldId id="699" r:id="rId24"/>
    <p:sldId id="698" r:id="rId25"/>
    <p:sldId id="700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</p14:sldIdLst>
        </p14:section>
        <p14:section name="Instruct" id="{A989B0C6-FEE7-46F6-A651-D7ED39E502F9}">
          <p14:sldIdLst>
            <p14:sldId id="262"/>
            <p14:sldId id="295"/>
            <p14:sldId id="296"/>
            <p14:sldId id="270"/>
            <p14:sldId id="266"/>
            <p14:sldId id="297"/>
            <p14:sldId id="298"/>
            <p14:sldId id="294"/>
            <p14:sldId id="299"/>
            <p14:sldId id="300"/>
            <p14:sldId id="692"/>
            <p14:sldId id="691"/>
            <p14:sldId id="693"/>
            <p14:sldId id="277"/>
            <p14:sldId id="699"/>
            <p14:sldId id="698"/>
            <p14:sldId id="700"/>
            <p14:sldId id="271"/>
          </p14:sldIdLst>
        </p14:section>
        <p14:section name="Practise" id="{9B25ADF9-EA90-401E-998A-AD43D533C9ED}">
          <p14:sldIdLst/>
        </p14:section>
        <p14:section name="Secure" id="{3C25313C-2642-42FF-8276-F00EC6DF9D8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>
        <p:scale>
          <a:sx n="50" d="100"/>
          <a:sy n="50" d="100"/>
        </p:scale>
        <p:origin x="720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A0A6B-645A-2CEA-9B42-27F3A23C1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33AE0-8F40-A83A-3E55-1D2943400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189E5-3555-80E7-FAEB-534EDAC25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calculator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88DE4-5BD8-3E15-715E-5AF16B81A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36B6-8768-42C9-9E62-A1C3BDF669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10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50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45DDE-AEC8-0945-0098-8165B9A29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EDD49-4E9F-7E7A-B89F-6D7B34D6B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6D4BA-75FE-7A9A-4017-A1BCBDF12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537C3-0639-954C-2E45-F7428A251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12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 10 3/7 and 24 5/7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6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28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microsoft.com/office/2007/relationships/hdphoto" Target="../media/hdphoto1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2" y="4668885"/>
            <a:ext cx="1029442" cy="98529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0B7E16AC-0211-22B2-8EF2-050C06247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493" y="749083"/>
            <a:ext cx="9146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How would we write </a:t>
            </a:r>
            <a:r>
              <a:rPr lang="en-US" altLang="zh-CN" sz="240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this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mixed number </a:t>
            </a:r>
            <a:r>
              <a:rPr lang="en-US" altLang="zh-CN" sz="240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as an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improper fraction</a:t>
            </a:r>
            <a:r>
              <a:rPr lang="en-US" altLang="zh-CN" sz="240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?</a:t>
            </a:r>
            <a:endParaRPr lang="zh-CN" altLang="en-US" sz="2400" dirty="0"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7B8140-D46E-DBFD-CB94-50BC5713EDEC}"/>
                  </a:ext>
                </a:extLst>
              </p:cNvPr>
              <p:cNvSpPr txBox="1"/>
              <p:nvPr/>
            </p:nvSpPr>
            <p:spPr>
              <a:xfrm>
                <a:off x="4562720" y="1392442"/>
                <a:ext cx="2120657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4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7B8140-D46E-DBFD-CB94-50BC5713E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720" y="1392442"/>
                <a:ext cx="2120657" cy="1136850"/>
              </a:xfrm>
              <a:prstGeom prst="rect">
                <a:avLst/>
              </a:prstGeom>
              <a:blipFill>
                <a:blip r:embed="rId3"/>
                <a:stretch>
                  <a:fillRect l="-12931" t="-1070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5">
            <a:extLst>
              <a:ext uri="{FF2B5EF4-FFF2-40B4-BE49-F238E27FC236}">
                <a16:creationId xmlns:a16="http://schemas.microsoft.com/office/drawing/2014/main" id="{908FAAA0-2DA5-E455-EFA1-218EF8F23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183" y="2920125"/>
            <a:ext cx="8466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Let’s use a representation to help</a:t>
            </a:r>
            <a:endParaRPr lang="zh-CN" altLang="en-US" sz="2400" b="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A8C46-2F61-3A06-EE25-4F7779C55F1A}"/>
              </a:ext>
            </a:extLst>
          </p:cNvPr>
          <p:cNvSpPr/>
          <p:nvPr/>
        </p:nvSpPr>
        <p:spPr>
          <a:xfrm>
            <a:off x="2004243" y="3841898"/>
            <a:ext cx="1872208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B4D29-5D5D-C53F-809D-BECE7BBD19C7}"/>
              </a:ext>
            </a:extLst>
          </p:cNvPr>
          <p:cNvSpPr/>
          <p:nvPr/>
        </p:nvSpPr>
        <p:spPr>
          <a:xfrm>
            <a:off x="3883347" y="3841898"/>
            <a:ext cx="1872208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FC7202-4865-EB85-FD99-86B2F9A4DA42}"/>
              </a:ext>
            </a:extLst>
          </p:cNvPr>
          <p:cNvSpPr/>
          <p:nvPr/>
        </p:nvSpPr>
        <p:spPr>
          <a:xfrm>
            <a:off x="5755555" y="3841898"/>
            <a:ext cx="46805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C991DA-1206-380C-B348-E4CE97D1E945}"/>
              </a:ext>
            </a:extLst>
          </p:cNvPr>
          <p:cNvSpPr/>
          <p:nvPr/>
        </p:nvSpPr>
        <p:spPr>
          <a:xfrm>
            <a:off x="6223607" y="3841898"/>
            <a:ext cx="46805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E8A461-5738-124F-E2A3-36DB2C4EEF6B}"/>
              </a:ext>
            </a:extLst>
          </p:cNvPr>
          <p:cNvSpPr/>
          <p:nvPr/>
        </p:nvSpPr>
        <p:spPr>
          <a:xfrm>
            <a:off x="6683377" y="3841898"/>
            <a:ext cx="46805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822D3C-7CCD-235D-12D4-7026028C2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471" y="4852020"/>
            <a:ext cx="8466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How many quarters in total? How would we write this?</a:t>
            </a:r>
            <a:endParaRPr lang="zh-CN" altLang="en-US" sz="2400" b="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6430AA-A8AE-66DF-3208-89E49A409435}"/>
              </a:ext>
            </a:extLst>
          </p:cNvPr>
          <p:cNvSpPr/>
          <p:nvPr/>
        </p:nvSpPr>
        <p:spPr>
          <a:xfrm>
            <a:off x="2004243" y="3842286"/>
            <a:ext cx="46805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580A6F-E0BD-4D20-0205-307D45A47077}"/>
              </a:ext>
            </a:extLst>
          </p:cNvPr>
          <p:cNvSpPr/>
          <p:nvPr/>
        </p:nvSpPr>
        <p:spPr>
          <a:xfrm>
            <a:off x="2472295" y="3842286"/>
            <a:ext cx="46805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9A50F0-A5DA-8D82-53D3-ADDF08869DF1}"/>
              </a:ext>
            </a:extLst>
          </p:cNvPr>
          <p:cNvSpPr/>
          <p:nvPr/>
        </p:nvSpPr>
        <p:spPr>
          <a:xfrm>
            <a:off x="2940347" y="3841898"/>
            <a:ext cx="46805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82D10-7884-40DD-D795-FEB7C50CC7D0}"/>
              </a:ext>
            </a:extLst>
          </p:cNvPr>
          <p:cNvSpPr/>
          <p:nvPr/>
        </p:nvSpPr>
        <p:spPr>
          <a:xfrm>
            <a:off x="3883347" y="3841898"/>
            <a:ext cx="46805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035B14-A57D-D0F5-544D-342215F7B6FA}"/>
              </a:ext>
            </a:extLst>
          </p:cNvPr>
          <p:cNvSpPr/>
          <p:nvPr/>
        </p:nvSpPr>
        <p:spPr>
          <a:xfrm>
            <a:off x="4351399" y="3841898"/>
            <a:ext cx="46805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EE5938-8E34-1CDC-39FB-103C77CA709C}"/>
              </a:ext>
            </a:extLst>
          </p:cNvPr>
          <p:cNvSpPr/>
          <p:nvPr/>
        </p:nvSpPr>
        <p:spPr>
          <a:xfrm>
            <a:off x="4824591" y="3842375"/>
            <a:ext cx="46805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11357-FDBC-1E87-DE84-980D913C0700}"/>
                  </a:ext>
                </a:extLst>
              </p:cNvPr>
              <p:cNvSpPr txBox="1"/>
              <p:nvPr/>
            </p:nvSpPr>
            <p:spPr>
              <a:xfrm>
                <a:off x="5755555" y="1205108"/>
                <a:ext cx="1688609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/>
                        </a:rPr>
                        <m:t>=</m:t>
                      </m:r>
                      <m:r>
                        <a:rPr lang="en-GB" sz="4800" b="0" i="1" smtClean="0">
                          <a:latin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GB" sz="4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800" i="1" dirty="0">
                  <a:latin typeface="Cambria Math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11357-FDBC-1E87-DE84-980D913C0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55" y="1205108"/>
                <a:ext cx="1688609" cy="1475212"/>
              </a:xfrm>
              <a:prstGeom prst="rect">
                <a:avLst/>
              </a:prstGeom>
              <a:blipFill>
                <a:blip r:embed="rId4"/>
                <a:stretch>
                  <a:fillRect r="-6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3865F6A-E71B-1037-389B-36D905E6208B}"/>
              </a:ext>
            </a:extLst>
          </p:cNvPr>
          <p:cNvSpPr txBox="1"/>
          <p:nvPr/>
        </p:nvSpPr>
        <p:spPr>
          <a:xfrm>
            <a:off x="1904471" y="3448282"/>
            <a:ext cx="622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374B9E-1671-92F2-1396-72C58B5543F0}"/>
              </a:ext>
            </a:extLst>
          </p:cNvPr>
          <p:cNvSpPr txBox="1"/>
          <p:nvPr/>
        </p:nvSpPr>
        <p:spPr>
          <a:xfrm>
            <a:off x="3755170" y="3418665"/>
            <a:ext cx="622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A9C6AC-7AAE-2F95-E416-2BDEE3D8751C}"/>
              </a:ext>
            </a:extLst>
          </p:cNvPr>
          <p:cNvSpPr txBox="1"/>
          <p:nvPr/>
        </p:nvSpPr>
        <p:spPr>
          <a:xfrm>
            <a:off x="5577190" y="3395102"/>
            <a:ext cx="6204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69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2" y="4668885"/>
            <a:ext cx="1029442" cy="9852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95341C-84AC-FE61-B503-3CBB2BC0C50F}"/>
                  </a:ext>
                </a:extLst>
              </p:cNvPr>
              <p:cNvSpPr txBox="1"/>
              <p:nvPr/>
            </p:nvSpPr>
            <p:spPr>
              <a:xfrm>
                <a:off x="4785492" y="1629580"/>
                <a:ext cx="2120657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4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95341C-84AC-FE61-B503-3CBB2BC0C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492" y="1629580"/>
                <a:ext cx="2120657" cy="1159228"/>
              </a:xfrm>
              <a:prstGeom prst="rect">
                <a:avLst/>
              </a:prstGeom>
              <a:blipFill>
                <a:blip r:embed="rId3"/>
                <a:stretch>
                  <a:fillRect l="-12931" t="-105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5">
            <a:extLst>
              <a:ext uri="{FF2B5EF4-FFF2-40B4-BE49-F238E27FC236}">
                <a16:creationId xmlns:a16="http://schemas.microsoft.com/office/drawing/2014/main" id="{D3F526CE-2431-0206-FC95-F196659A0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384" y="3404615"/>
            <a:ext cx="8466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Let’s use a representation to help</a:t>
            </a:r>
            <a:endParaRPr lang="zh-CN" altLang="en-US" sz="2400" b="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83928-3A53-D79E-4A8F-C4B8B45C2C84}"/>
              </a:ext>
            </a:extLst>
          </p:cNvPr>
          <p:cNvSpPr/>
          <p:nvPr/>
        </p:nvSpPr>
        <p:spPr>
          <a:xfrm>
            <a:off x="2461444" y="4268711"/>
            <a:ext cx="218003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7168390-6BB6-34DA-CC24-F89739258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413" y="5192513"/>
            <a:ext cx="8466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How many thirds in total? How would we write this?</a:t>
            </a:r>
            <a:endParaRPr lang="zh-CN" altLang="en-US" sz="2400" b="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8EE34A-4A59-49E8-3BDD-55E9F6FED774}"/>
                  </a:ext>
                </a:extLst>
              </p:cNvPr>
              <p:cNvSpPr txBox="1"/>
              <p:nvPr/>
            </p:nvSpPr>
            <p:spPr>
              <a:xfrm>
                <a:off x="6461467" y="1460399"/>
                <a:ext cx="1688609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8EE34A-4A59-49E8-3BDD-55E9F6FED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467" y="1460399"/>
                <a:ext cx="1688609" cy="148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FAE24C3-97C1-F6F8-8251-947D8F3E6267}"/>
              </a:ext>
            </a:extLst>
          </p:cNvPr>
          <p:cNvSpPr/>
          <p:nvPr/>
        </p:nvSpPr>
        <p:spPr>
          <a:xfrm>
            <a:off x="4641476" y="4268711"/>
            <a:ext cx="218003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390AC-E099-C4B5-3F27-C395A79007FA}"/>
              </a:ext>
            </a:extLst>
          </p:cNvPr>
          <p:cNvSpPr/>
          <p:nvPr/>
        </p:nvSpPr>
        <p:spPr>
          <a:xfrm>
            <a:off x="6821508" y="4268711"/>
            <a:ext cx="218003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0CAC4-7A6E-B33C-E2EE-614130127D87}"/>
              </a:ext>
            </a:extLst>
          </p:cNvPr>
          <p:cNvSpPr/>
          <p:nvPr/>
        </p:nvSpPr>
        <p:spPr>
          <a:xfrm>
            <a:off x="9001540" y="4268711"/>
            <a:ext cx="720080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F0D8E6-1FEC-542B-6FA8-9942D058AC6C}"/>
              </a:ext>
            </a:extLst>
          </p:cNvPr>
          <p:cNvSpPr/>
          <p:nvPr/>
        </p:nvSpPr>
        <p:spPr>
          <a:xfrm>
            <a:off x="3191420" y="4268711"/>
            <a:ext cx="720080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4D667E-E57C-B878-B849-30B2E19BDD58}"/>
              </a:ext>
            </a:extLst>
          </p:cNvPr>
          <p:cNvSpPr/>
          <p:nvPr/>
        </p:nvSpPr>
        <p:spPr>
          <a:xfrm>
            <a:off x="7551484" y="4268711"/>
            <a:ext cx="720080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EEF133-F217-D9D2-6204-9550C503661F}"/>
              </a:ext>
            </a:extLst>
          </p:cNvPr>
          <p:cNvSpPr/>
          <p:nvPr/>
        </p:nvSpPr>
        <p:spPr>
          <a:xfrm>
            <a:off x="5358618" y="4268711"/>
            <a:ext cx="720080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0B300-8D4A-740A-F982-D3D31EBC9FAC}"/>
              </a:ext>
            </a:extLst>
          </p:cNvPr>
          <p:cNvSpPr txBox="1"/>
          <p:nvPr/>
        </p:nvSpPr>
        <p:spPr>
          <a:xfrm>
            <a:off x="2399155" y="3866280"/>
            <a:ext cx="6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1EEB71-84F1-2512-21EE-4C40BE01E239}"/>
              </a:ext>
            </a:extLst>
          </p:cNvPr>
          <p:cNvSpPr txBox="1"/>
          <p:nvPr/>
        </p:nvSpPr>
        <p:spPr>
          <a:xfrm>
            <a:off x="4477668" y="3908671"/>
            <a:ext cx="42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4F8860-954F-BA13-DD86-F5710A2B5E59}"/>
              </a:ext>
            </a:extLst>
          </p:cNvPr>
          <p:cNvSpPr txBox="1"/>
          <p:nvPr/>
        </p:nvSpPr>
        <p:spPr>
          <a:xfrm>
            <a:off x="6665528" y="3899379"/>
            <a:ext cx="62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483F5F-B754-D6D5-F3DD-868A2A20BF95}"/>
              </a:ext>
            </a:extLst>
          </p:cNvPr>
          <p:cNvSpPr txBox="1"/>
          <p:nvPr/>
        </p:nvSpPr>
        <p:spPr>
          <a:xfrm>
            <a:off x="8870156" y="3873489"/>
            <a:ext cx="62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3D5FDE2-7981-0586-8D92-526F57886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693" y="593169"/>
            <a:ext cx="9146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How would we write </a:t>
            </a:r>
            <a:r>
              <a:rPr lang="en-US" altLang="zh-CN" sz="240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this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mixed number </a:t>
            </a:r>
            <a:r>
              <a:rPr lang="en-US" altLang="zh-CN" sz="240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as an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improper fraction</a:t>
            </a:r>
            <a:r>
              <a:rPr lang="en-US" altLang="zh-CN" sz="240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?</a:t>
            </a:r>
            <a:endParaRPr lang="zh-CN" altLang="en-US" sz="2400" dirty="0"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709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2621" y="174055"/>
            <a:ext cx="11591879" cy="600646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Your Turn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97B39-03CB-FAAA-BA55-BC39B298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66372A17-D0C1-E86A-EBAB-C2586E510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020" y="872232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Write </a:t>
            </a:r>
            <a:r>
              <a:rPr lang="en-US" altLang="zh-CN" sz="24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the following </a:t>
            </a:r>
            <a:r>
              <a:rPr lang="en-US" altLang="zh-CN" sz="24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mixed numbers </a:t>
            </a:r>
            <a:r>
              <a:rPr lang="en-US" altLang="zh-CN" sz="24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as </a:t>
            </a:r>
            <a:r>
              <a:rPr lang="en-US" altLang="zh-CN" sz="24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improper fractions</a:t>
            </a:r>
            <a:endParaRPr lang="zh-CN" altLang="en-US" sz="2400" b="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7740D3-D4FD-3696-66F5-3EDEF5E44974}"/>
                  </a:ext>
                </a:extLst>
              </p:cNvPr>
              <p:cNvSpPr txBox="1"/>
              <p:nvPr/>
            </p:nvSpPr>
            <p:spPr>
              <a:xfrm>
                <a:off x="2576116" y="1434108"/>
                <a:ext cx="2120657" cy="87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1.</a:t>
                </a:r>
                <a:r>
                  <a:rPr lang="en-GB" sz="4800" dirty="0"/>
                  <a:t>	</a:t>
                </a:r>
                <a:r>
                  <a:rPr lang="en-GB" sz="3600" dirty="0"/>
                  <a:t>1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7740D3-D4FD-3696-66F5-3EDEF5E44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116" y="1434108"/>
                <a:ext cx="2120657" cy="876971"/>
              </a:xfrm>
              <a:prstGeom prst="rect">
                <a:avLst/>
              </a:prstGeom>
              <a:blipFill>
                <a:blip r:embed="rId3"/>
                <a:stretch>
                  <a:fillRect l="-6052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D5534A-BC90-F859-A2CB-F581D208F831}"/>
                  </a:ext>
                </a:extLst>
              </p:cNvPr>
              <p:cNvSpPr txBox="1"/>
              <p:nvPr/>
            </p:nvSpPr>
            <p:spPr>
              <a:xfrm>
                <a:off x="2576115" y="2509936"/>
                <a:ext cx="2120657" cy="87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2.</a:t>
                </a:r>
                <a:r>
                  <a:rPr lang="en-GB" sz="4800" dirty="0"/>
                  <a:t>	</a:t>
                </a:r>
                <a:r>
                  <a:rPr lang="en-GB" sz="3600" dirty="0"/>
                  <a:t>2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D5534A-BC90-F859-A2CB-F581D208F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115" y="2509936"/>
                <a:ext cx="2120657" cy="876971"/>
              </a:xfrm>
              <a:prstGeom prst="rect">
                <a:avLst/>
              </a:prstGeom>
              <a:blipFill>
                <a:blip r:embed="rId4"/>
                <a:stretch>
                  <a:fillRect l="-6052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E7FC8E-5CE1-8EB0-57F7-712C46662704}"/>
                  </a:ext>
                </a:extLst>
              </p:cNvPr>
              <p:cNvSpPr txBox="1"/>
              <p:nvPr/>
            </p:nvSpPr>
            <p:spPr>
              <a:xfrm>
                <a:off x="2576114" y="3585764"/>
                <a:ext cx="2120657" cy="87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3.</a:t>
                </a:r>
                <a:r>
                  <a:rPr lang="en-GB" sz="4800" dirty="0"/>
                  <a:t>	</a:t>
                </a:r>
                <a:r>
                  <a:rPr lang="en-GB" sz="3600" dirty="0"/>
                  <a:t>3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E7FC8E-5CE1-8EB0-57F7-712C46662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114" y="3585764"/>
                <a:ext cx="2120657" cy="876971"/>
              </a:xfrm>
              <a:prstGeom prst="rect">
                <a:avLst/>
              </a:prstGeom>
              <a:blipFill>
                <a:blip r:embed="rId5"/>
                <a:stretch>
                  <a:fillRect l="-6052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DA39D1-4A74-5AA3-F789-4748FD5BBAE4}"/>
                  </a:ext>
                </a:extLst>
              </p:cNvPr>
              <p:cNvSpPr txBox="1"/>
              <p:nvPr/>
            </p:nvSpPr>
            <p:spPr>
              <a:xfrm>
                <a:off x="2596026" y="4661593"/>
                <a:ext cx="2120657" cy="87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4.</a:t>
                </a:r>
                <a:r>
                  <a:rPr lang="en-GB" sz="4800" dirty="0"/>
                  <a:t>	</a:t>
                </a:r>
                <a:r>
                  <a:rPr lang="en-GB" sz="3600" dirty="0"/>
                  <a:t>4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DA39D1-4A74-5AA3-F789-4748FD5BB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026" y="4661593"/>
                <a:ext cx="2120657" cy="876971"/>
              </a:xfrm>
              <a:prstGeom prst="rect">
                <a:avLst/>
              </a:prstGeom>
              <a:blipFill>
                <a:blip r:embed="rId6"/>
                <a:stretch>
                  <a:fillRect l="-603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AC4697-0D68-6DE1-9EB5-F31B935906B4}"/>
                  </a:ext>
                </a:extLst>
              </p:cNvPr>
              <p:cNvSpPr txBox="1"/>
              <p:nvPr/>
            </p:nvSpPr>
            <p:spPr>
              <a:xfrm>
                <a:off x="6824588" y="1409531"/>
                <a:ext cx="2120657" cy="87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4.</a:t>
                </a:r>
                <a:r>
                  <a:rPr lang="en-GB" sz="4800" dirty="0"/>
                  <a:t>	</a:t>
                </a:r>
                <a:r>
                  <a:rPr lang="en-GB" sz="3600" dirty="0"/>
                  <a:t>1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AC4697-0D68-6DE1-9EB5-F31B93590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588" y="1409531"/>
                <a:ext cx="2120657" cy="876971"/>
              </a:xfrm>
              <a:prstGeom prst="rect">
                <a:avLst/>
              </a:prstGeom>
              <a:blipFill>
                <a:blip r:embed="rId7"/>
                <a:stretch>
                  <a:fillRect l="-6052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58FAEB-FCC6-6A8A-DD5D-CD3A4BAC12DB}"/>
                  </a:ext>
                </a:extLst>
              </p:cNvPr>
              <p:cNvSpPr txBox="1"/>
              <p:nvPr/>
            </p:nvSpPr>
            <p:spPr>
              <a:xfrm>
                <a:off x="6824587" y="2485359"/>
                <a:ext cx="2120657" cy="87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5.</a:t>
                </a:r>
                <a:r>
                  <a:rPr lang="en-GB" sz="4800" dirty="0"/>
                  <a:t>	</a:t>
                </a:r>
                <a:r>
                  <a:rPr lang="en-GB" sz="3600" dirty="0"/>
                  <a:t>1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58FAEB-FCC6-6A8A-DD5D-CD3A4BAC1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587" y="2485359"/>
                <a:ext cx="2120657" cy="876971"/>
              </a:xfrm>
              <a:prstGeom prst="rect">
                <a:avLst/>
              </a:prstGeom>
              <a:blipFill>
                <a:blip r:embed="rId8"/>
                <a:stretch>
                  <a:fillRect l="-6052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0C4D8E-4E2F-50BC-9028-589874A5E673}"/>
                  </a:ext>
                </a:extLst>
              </p:cNvPr>
              <p:cNvSpPr txBox="1"/>
              <p:nvPr/>
            </p:nvSpPr>
            <p:spPr>
              <a:xfrm>
                <a:off x="6824586" y="3561187"/>
                <a:ext cx="2120657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6.</a:t>
                </a:r>
                <a:r>
                  <a:rPr lang="en-GB" sz="4800" dirty="0"/>
                  <a:t>	</a:t>
                </a:r>
                <a:r>
                  <a:rPr lang="en-GB" sz="3600" dirty="0"/>
                  <a:t>1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0C4D8E-4E2F-50BC-9028-589874A5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586" y="3561187"/>
                <a:ext cx="2120657" cy="887166"/>
              </a:xfrm>
              <a:prstGeom prst="rect">
                <a:avLst/>
              </a:prstGeom>
              <a:blipFill>
                <a:blip r:embed="rId9"/>
                <a:stretch>
                  <a:fillRect l="-6052" b="-11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C6CAED-D851-7FF0-98E3-E79F4E4B69DA}"/>
                  </a:ext>
                </a:extLst>
              </p:cNvPr>
              <p:cNvSpPr txBox="1"/>
              <p:nvPr/>
            </p:nvSpPr>
            <p:spPr>
              <a:xfrm>
                <a:off x="6844498" y="4637016"/>
                <a:ext cx="2120657" cy="87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7.</a:t>
                </a:r>
                <a:r>
                  <a:rPr lang="en-GB" sz="4800" dirty="0"/>
                  <a:t>	</a:t>
                </a:r>
                <a:r>
                  <a:rPr lang="en-GB" sz="3600" dirty="0"/>
                  <a:t>1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C6CAED-D851-7FF0-98E3-E79F4E4B6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498" y="4637016"/>
                <a:ext cx="2120657" cy="876971"/>
              </a:xfrm>
              <a:prstGeom prst="rect">
                <a:avLst/>
              </a:prstGeom>
              <a:blipFill>
                <a:blip r:embed="rId10"/>
                <a:stretch>
                  <a:fillRect l="-603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">
            <a:extLst>
              <a:ext uri="{FF2B5EF4-FFF2-40B4-BE49-F238E27FC236}">
                <a16:creationId xmlns:a16="http://schemas.microsoft.com/office/drawing/2014/main" id="{441CEF2D-F88D-19FD-F1DB-DC6DF495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075" y="5497484"/>
            <a:ext cx="8563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黑体" panose="02010609060101010101" pitchFamily="49" charset="-122"/>
                <a:sym typeface="黑体" panose="02010609060101010101" pitchFamily="49" charset="-122"/>
              </a:rPr>
              <a:t>What do you notice about the answers in each column?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黑体" panose="02010609060101010101" pitchFamily="49" charset="-122"/>
                <a:sym typeface="黑体" panose="02010609060101010101" pitchFamily="49" charset="-122"/>
              </a:rPr>
              <a:t>Can you explain why the patterns occur in this way?</a:t>
            </a:r>
          </a:p>
        </p:txBody>
      </p:sp>
    </p:spTree>
    <p:extLst>
      <p:ext uri="{BB962C8B-B14F-4D97-AF65-F5344CB8AC3E}">
        <p14:creationId xmlns:p14="http://schemas.microsoft.com/office/powerpoint/2010/main" val="101623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72189-0C3B-5B3D-7825-A924DC11C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5CD744-665A-CDE5-659F-E8F50EE5B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2" y="4668885"/>
            <a:ext cx="1029442" cy="985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FDBD8-14D9-84DD-9C31-B377AE16D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140522"/>
            <a:ext cx="8572500" cy="6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On your whiteboards…</a:t>
            </a:r>
            <a:endParaRPr lang="zh-CN" altLang="en-US" b="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15A291-83FD-4455-FB3F-D247B1BB0D0B}"/>
                  </a:ext>
                </a:extLst>
              </p:cNvPr>
              <p:cNvSpPr txBox="1"/>
              <p:nvPr/>
            </p:nvSpPr>
            <p:spPr>
              <a:xfrm>
                <a:off x="2212261" y="1470177"/>
                <a:ext cx="2120657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sz="4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15A291-83FD-4455-FB3F-D247B1BB0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61" y="1470177"/>
                <a:ext cx="2120657" cy="1140633"/>
              </a:xfrm>
              <a:prstGeom prst="rect">
                <a:avLst/>
              </a:prstGeom>
              <a:blipFill>
                <a:blip r:embed="rId3"/>
                <a:stretch>
                  <a:fillRect l="-13218" t="-1070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9A089E-F861-5B6E-CCE7-028A51318986}"/>
                  </a:ext>
                </a:extLst>
              </p:cNvPr>
              <p:cNvSpPr txBox="1"/>
              <p:nvPr/>
            </p:nvSpPr>
            <p:spPr>
              <a:xfrm>
                <a:off x="2529830" y="3134384"/>
                <a:ext cx="2120657" cy="1137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GB" sz="4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9A089E-F861-5B6E-CCE7-028A51318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30" y="3134384"/>
                <a:ext cx="2120657" cy="1137940"/>
              </a:xfrm>
              <a:prstGeom prst="rect">
                <a:avLst/>
              </a:prstGeom>
              <a:blipFill>
                <a:blip r:embed="rId4"/>
                <a:stretch>
                  <a:fillRect l="-13218" t="-1070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DA6EAA-A5B9-B6D9-83B4-C844287097D7}"/>
                  </a:ext>
                </a:extLst>
              </p:cNvPr>
              <p:cNvSpPr txBox="1"/>
              <p:nvPr/>
            </p:nvSpPr>
            <p:spPr>
              <a:xfrm>
                <a:off x="2529830" y="4704060"/>
                <a:ext cx="2120657" cy="1137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DA6EAA-A5B9-B6D9-83B4-C84428709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30" y="4704060"/>
                <a:ext cx="2120657" cy="1137940"/>
              </a:xfrm>
              <a:prstGeom prst="rect">
                <a:avLst/>
              </a:prstGeom>
              <a:blipFill>
                <a:blip r:embed="rId5"/>
                <a:stretch>
                  <a:fillRect l="-13218" t="-1075" b="-12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1">
            <a:extLst>
              <a:ext uri="{FF2B5EF4-FFF2-40B4-BE49-F238E27FC236}">
                <a16:creationId xmlns:a16="http://schemas.microsoft.com/office/drawing/2014/main" id="{F8C010DB-06AD-7CB5-0758-0A54B91F8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520" y="2287222"/>
            <a:ext cx="3498238" cy="280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Challenge: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What about this one?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altLang="zh-CN" sz="2800" dirty="0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altLang="zh-CN" sz="2800" dirty="0">
              <a:solidFill>
                <a:srgbClr val="000000"/>
              </a:solidFill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394D7-8D26-3F0F-38A2-559D286FFB34}"/>
                  </a:ext>
                </a:extLst>
              </p:cNvPr>
              <p:cNvSpPr txBox="1"/>
              <p:nvPr/>
            </p:nvSpPr>
            <p:spPr>
              <a:xfrm>
                <a:off x="7996080" y="3804042"/>
                <a:ext cx="2120657" cy="115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solidFill>
                      <a:schemeClr val="tx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GB" sz="4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394D7-8D26-3F0F-38A2-559D286FF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080" y="3804042"/>
                <a:ext cx="2120657" cy="1156792"/>
              </a:xfrm>
              <a:prstGeom prst="rect">
                <a:avLst/>
              </a:prstGeom>
              <a:blipFill>
                <a:blip r:embed="rId6"/>
                <a:stretch>
                  <a:fillRect l="-13218" b="-1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3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7692E-A831-D75C-62FD-6E1816CC8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2;p84">
            <a:extLst>
              <a:ext uri="{FF2B5EF4-FFF2-40B4-BE49-F238E27FC236}">
                <a16:creationId xmlns:a16="http://schemas.microsoft.com/office/drawing/2014/main" id="{7018C673-21AB-1C24-79CF-B22CDB8D3D67}"/>
              </a:ext>
            </a:extLst>
          </p:cNvPr>
          <p:cNvSpPr txBox="1">
            <a:spLocks/>
          </p:cNvSpPr>
          <p:nvPr/>
        </p:nvSpPr>
        <p:spPr>
          <a:xfrm>
            <a:off x="479500" y="591522"/>
            <a:ext cx="112330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It is important to understand what the mixed number means.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" name="Google Shape;1169;p84">
            <a:extLst>
              <a:ext uri="{FF2B5EF4-FFF2-40B4-BE49-F238E27FC236}">
                <a16:creationId xmlns:a16="http://schemas.microsoft.com/office/drawing/2014/main" id="{3A19BBF3-E46B-A3E0-EA49-466B9849F7B1}"/>
              </a:ext>
            </a:extLst>
          </p:cNvPr>
          <p:cNvSpPr txBox="1"/>
          <p:nvPr/>
        </p:nvSpPr>
        <p:spPr>
          <a:xfrm>
            <a:off x="1385250" y="1815600"/>
            <a:ext cx="182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Example </a:t>
            </a:r>
            <a:endParaRPr dirty="0"/>
          </a:p>
        </p:txBody>
      </p:sp>
      <p:pic>
        <p:nvPicPr>
          <p:cNvPr id="4" name="Google Shape;1164;p84" descr="&lt;math xmlns=&quot;http://www.w3.org/1998/Math/MathML&quot; display=&quot;block&quot; data-is-equatio=&quot;1&quot; data-latex=&quot;5\frac{6}{7}&quot;&gt;&lt;mn&gt;5&lt;/mn&gt;&lt;mfrac&gt;&lt;mn&gt;6&lt;/mn&gt;&lt;mn&gt;7&lt;/mn&gt;&lt;/mfrac&gt;&lt;/math&gt;" title="5 and six sevenths">
            <a:extLst>
              <a:ext uri="{FF2B5EF4-FFF2-40B4-BE49-F238E27FC236}">
                <a16:creationId xmlns:a16="http://schemas.microsoft.com/office/drawing/2014/main" id="{BD28802B-CEDB-EE5B-C59B-B2203FDF78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54734" y="2583600"/>
            <a:ext cx="621411" cy="105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165;p84">
            <a:extLst>
              <a:ext uri="{FF2B5EF4-FFF2-40B4-BE49-F238E27FC236}">
                <a16:creationId xmlns:a16="http://schemas.microsoft.com/office/drawing/2014/main" id="{7CF2522C-DF13-049D-C314-E5DB602C2B0D}"/>
              </a:ext>
            </a:extLst>
          </p:cNvPr>
          <p:cNvCxnSpPr/>
          <p:nvPr/>
        </p:nvCxnSpPr>
        <p:spPr>
          <a:xfrm>
            <a:off x="4790500" y="3023550"/>
            <a:ext cx="939600" cy="894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1166;p84">
            <a:extLst>
              <a:ext uri="{FF2B5EF4-FFF2-40B4-BE49-F238E27FC236}">
                <a16:creationId xmlns:a16="http://schemas.microsoft.com/office/drawing/2014/main" id="{E875FD92-F477-9CBD-961B-EAF1B6C4C9E3}"/>
              </a:ext>
            </a:extLst>
          </p:cNvPr>
          <p:cNvCxnSpPr/>
          <p:nvPr/>
        </p:nvCxnSpPr>
        <p:spPr>
          <a:xfrm rot="10800000" flipH="1">
            <a:off x="6491259" y="2871150"/>
            <a:ext cx="865800" cy="2376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" name="Google Shape;1167;p84">
            <a:extLst>
              <a:ext uri="{FF2B5EF4-FFF2-40B4-BE49-F238E27FC236}">
                <a16:creationId xmlns:a16="http://schemas.microsoft.com/office/drawing/2014/main" id="{E356C05D-1A24-600E-B790-E8EB4F348E57}"/>
              </a:ext>
            </a:extLst>
          </p:cNvPr>
          <p:cNvSpPr txBox="1"/>
          <p:nvPr/>
        </p:nvSpPr>
        <p:spPr>
          <a:xfrm>
            <a:off x="2280684" y="2437150"/>
            <a:ext cx="2405700" cy="286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How can we write 5 whole ones as an improper fraction using a denominator of 7?</a:t>
            </a:r>
            <a:endParaRPr sz="2400"/>
          </a:p>
        </p:txBody>
      </p:sp>
      <p:sp>
        <p:nvSpPr>
          <p:cNvPr id="8" name="Google Shape;1168;p84">
            <a:extLst>
              <a:ext uri="{FF2B5EF4-FFF2-40B4-BE49-F238E27FC236}">
                <a16:creationId xmlns:a16="http://schemas.microsoft.com/office/drawing/2014/main" id="{42571F6D-46F2-44DE-90FF-DA5660606C1F}"/>
              </a:ext>
            </a:extLst>
          </p:cNvPr>
          <p:cNvSpPr txBox="1"/>
          <p:nvPr/>
        </p:nvSpPr>
        <p:spPr>
          <a:xfrm>
            <a:off x="7472184" y="2338800"/>
            <a:ext cx="2576400" cy="158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 improper fraction with a denominator of 7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720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A9C8D-BB1F-2B23-CAA6-619C95FE9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2;p84">
            <a:extLst>
              <a:ext uri="{FF2B5EF4-FFF2-40B4-BE49-F238E27FC236}">
                <a16:creationId xmlns:a16="http://schemas.microsoft.com/office/drawing/2014/main" id="{A17408D2-BC4E-D513-E060-CE3A08C2033B}"/>
              </a:ext>
            </a:extLst>
          </p:cNvPr>
          <p:cNvSpPr txBox="1">
            <a:spLocks/>
          </p:cNvSpPr>
          <p:nvPr/>
        </p:nvSpPr>
        <p:spPr>
          <a:xfrm>
            <a:off x="927763" y="477222"/>
            <a:ext cx="112330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It is important to understand what the mixed number means.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" name="Google Shape;1183;p85">
            <a:extLst>
              <a:ext uri="{FF2B5EF4-FFF2-40B4-BE49-F238E27FC236}">
                <a16:creationId xmlns:a16="http://schemas.microsoft.com/office/drawing/2014/main" id="{66F541C0-D588-38FB-27CE-B20F0CC84C40}"/>
              </a:ext>
            </a:extLst>
          </p:cNvPr>
          <p:cNvSpPr txBox="1"/>
          <p:nvPr/>
        </p:nvSpPr>
        <p:spPr>
          <a:xfrm>
            <a:off x="1442484" y="1203822"/>
            <a:ext cx="182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Example </a:t>
            </a:r>
            <a:endParaRPr/>
          </a:p>
        </p:txBody>
      </p:sp>
      <p:pic>
        <p:nvPicPr>
          <p:cNvPr id="32" name="Google Shape;1174;p85" descr="equals 41 over 7&#10;&#10;&lt;math xmlns=&quot;http://www.w3.org/1998/Math/MathML&quot; display=&quot;block&quot; data-is-equatio=&quot;1&quot; data-latex=&quot;=\frac{41}{7}&quot;&gt;&lt;mo&gt;=&lt;/mo&gt;&lt;mfrac&gt;&lt;mn&gt;41&lt;/mn&gt;&lt;mn&gt;7&lt;/mn&gt;&lt;/mfrac&gt;&lt;/math&gt;">
            <a:extLst>
              <a:ext uri="{FF2B5EF4-FFF2-40B4-BE49-F238E27FC236}">
                <a16:creationId xmlns:a16="http://schemas.microsoft.com/office/drawing/2014/main" id="{79E5FEC9-5F35-9143-FFA3-B85E2249BB3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1975" y="3070793"/>
            <a:ext cx="9239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177;p85" descr="&lt;math xmlns=&quot;http://www.w3.org/1998/Math/MathML&quot; display=&quot;block&quot; data-is-equatio=&quot;1&quot; data-latex=&quot;5\frac{6}{7}&quot;&gt;&lt;mn&gt;5&lt;/mn&gt;&lt;mfrac&gt;&lt;mn&gt;6&lt;/mn&gt;&lt;mn&gt;7&lt;/mn&gt;&lt;/mfrac&gt;&lt;/math&gt;" title="5 and six sevenths">
            <a:extLst>
              <a:ext uri="{FF2B5EF4-FFF2-40B4-BE49-F238E27FC236}">
                <a16:creationId xmlns:a16="http://schemas.microsoft.com/office/drawing/2014/main" id="{9FC09E2A-DFE4-87FE-CAE6-C92A072F9CF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0550" y="1677950"/>
            <a:ext cx="621411" cy="10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178;p85" descr="&lt;math xmlns=&quot;http://www.w3.org/1998/Math/MathML&quot; display=&quot;block&quot; data-is-equatio=&quot;1&quot; data-latex=&quot;\frac{35}{7}\ +\ \frac{6}{7}&quot;&gt;&lt;mfrac&gt;&lt;mn&gt;35&lt;/mn&gt;&lt;mn&gt;7&lt;/mn&gt;&lt;/mfrac&gt;&lt;mtext&gt;&lt;/mtext&gt;&lt;mo&gt;+&lt;/mo&gt;&lt;mtext&gt;&lt;/mtext&gt;&lt;mfrac&gt;&lt;mn&gt;6&lt;/mn&gt;&lt;mn&gt;7&lt;/mn&gt;&lt;/mfrac&gt;&lt;/math&gt;" title="35 over 7 plus six sevenths">
            <a:extLst>
              <a:ext uri="{FF2B5EF4-FFF2-40B4-BE49-F238E27FC236}">
                <a16:creationId xmlns:a16="http://schemas.microsoft.com/office/drawing/2014/main" id="{14616526-6062-3380-AAA6-EE7E29776A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8878"/>
          <a:stretch/>
        </p:blipFill>
        <p:spPr>
          <a:xfrm>
            <a:off x="5820893" y="3086850"/>
            <a:ext cx="621400" cy="86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1179;p85">
            <a:extLst>
              <a:ext uri="{FF2B5EF4-FFF2-40B4-BE49-F238E27FC236}">
                <a16:creationId xmlns:a16="http://schemas.microsoft.com/office/drawing/2014/main" id="{731470DD-D229-EB28-9B31-E4F5237C1A55}"/>
              </a:ext>
            </a:extLst>
          </p:cNvPr>
          <p:cNvCxnSpPr>
            <a:cxnSpLocks/>
          </p:cNvCxnSpPr>
          <p:nvPr/>
        </p:nvCxnSpPr>
        <p:spPr>
          <a:xfrm flipH="1">
            <a:off x="6140691" y="2495600"/>
            <a:ext cx="95100" cy="4137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1180;p85">
            <a:extLst>
              <a:ext uri="{FF2B5EF4-FFF2-40B4-BE49-F238E27FC236}">
                <a16:creationId xmlns:a16="http://schemas.microsoft.com/office/drawing/2014/main" id="{BA25B0F7-4C19-3A39-7A0A-FE0DD8D7F5B5}"/>
              </a:ext>
            </a:extLst>
          </p:cNvPr>
          <p:cNvCxnSpPr>
            <a:cxnSpLocks/>
          </p:cNvCxnSpPr>
          <p:nvPr/>
        </p:nvCxnSpPr>
        <p:spPr>
          <a:xfrm>
            <a:off x="6859800" y="2491100"/>
            <a:ext cx="195600" cy="4227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7" name="Google Shape;1181;p85" descr="&lt;math xmlns=&quot;http://www.w3.org/1998/Math/MathML&quot; display=&quot;block&quot; data-is-equatio=&quot;1&quot; data-latex=&quot;\frac{35}{7}\ +\ \frac{6}{7}&quot;&gt;&lt;mfrac&gt;&lt;mn&gt;35&lt;/mn&gt;&lt;mn&gt;7&lt;/mn&gt;&lt;/mfrac&gt;&lt;mtext&gt;&lt;/mtext&gt;&lt;mo&gt;+&lt;/mo&gt;&lt;mtext&gt;&lt;/mtext&gt;&lt;mfrac&gt;&lt;mn&gt;6&lt;/mn&gt;&lt;mn&gt;7&lt;/mn&gt;&lt;/mfrac&gt;&lt;/math&gt;" title="35 over 7 plus six sevenths">
            <a:extLst>
              <a:ext uri="{FF2B5EF4-FFF2-40B4-BE49-F238E27FC236}">
                <a16:creationId xmlns:a16="http://schemas.microsoft.com/office/drawing/2014/main" id="{F7CB1D89-B884-E548-A50E-045F6A3E7D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6156"/>
          <a:stretch/>
        </p:blipFill>
        <p:spPr>
          <a:xfrm>
            <a:off x="6957592" y="3086850"/>
            <a:ext cx="360300" cy="8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82;p85" descr="&lt;math xmlns=&quot;http://www.w3.org/1998/Math/MathML&quot; display=&quot;block&quot; data-is-equatio=&quot;1&quot; data-latex=&quot;\frac{35}{7}\ +\ \frac{6}{7}&quot;&gt;&lt;mfrac&gt;&lt;mn&gt;35&lt;/mn&gt;&lt;mn&gt;7&lt;/mn&gt;&lt;/mfrac&gt;&lt;mtext&gt;&lt;/mtext&gt;&lt;mo&gt;+&lt;/mo&gt;&lt;mtext&gt;&lt;/mtext&gt;&lt;mfrac&gt;&lt;mn&gt;6&lt;/mn&gt;&lt;mn&gt;7&lt;/mn&gt;&lt;/mfrac&gt;&lt;/math&gt;" title="35 over 7 plus six sevenths">
            <a:extLst>
              <a:ext uri="{FF2B5EF4-FFF2-40B4-BE49-F238E27FC236}">
                <a16:creationId xmlns:a16="http://schemas.microsoft.com/office/drawing/2014/main" id="{5379BBD6-477A-2EA8-54DF-17EC6E25F5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1408" r="31204"/>
          <a:stretch/>
        </p:blipFill>
        <p:spPr>
          <a:xfrm>
            <a:off x="6453598" y="3086850"/>
            <a:ext cx="413850" cy="8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84;p85" descr="&lt;math xmlns=&quot;http://www.w3.org/1998/Math/MathML&quot; display=&quot;block&quot; data-is-equatio=&quot;1&quot; data-latex=&quot;5\ =\ 5\times\frac{7}{7}=\frac{35}{7}&quot;&gt;&lt;mn&gt;5&lt;/mn&gt;&lt;mtext&gt;&lt;/mtext&gt;&lt;mo&gt;=&lt;/mo&gt;&lt;mtext&gt;&lt;/mtext&gt;&lt;mn&gt;5&lt;/mn&gt;&lt;mo&gt;×&lt;/mo&gt;&lt;mfrac&gt;&lt;mn&gt;7&lt;/mn&gt;&lt;mn&gt;7&lt;/mn&gt;&lt;/mfrac&gt;&lt;mo&gt;=&lt;/mo&gt;&lt;mfrac&gt;&lt;mn&gt;35&lt;/mn&gt;&lt;mn&gt;7&lt;/mn&gt;&lt;/mfrac&gt;&lt;/math&gt;" title="5 equals 5 times seven sevenths equals 35 over 7">
            <a:extLst>
              <a:ext uri="{FF2B5EF4-FFF2-40B4-BE49-F238E27FC236}">
                <a16:creationId xmlns:a16="http://schemas.microsoft.com/office/drawing/2014/main" id="{A58DF87D-A919-EEE2-BE50-4DBD4A48F48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4977" r="-1289"/>
          <a:stretch/>
        </p:blipFill>
        <p:spPr>
          <a:xfrm>
            <a:off x="2700172" y="1652250"/>
            <a:ext cx="2435575" cy="92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1185;p85">
            <a:extLst>
              <a:ext uri="{FF2B5EF4-FFF2-40B4-BE49-F238E27FC236}">
                <a16:creationId xmlns:a16="http://schemas.microsoft.com/office/drawing/2014/main" id="{A632D18F-2EBD-36A2-E118-FADD8CF5C4BB}"/>
              </a:ext>
            </a:extLst>
          </p:cNvPr>
          <p:cNvCxnSpPr>
            <a:cxnSpLocks/>
          </p:cNvCxnSpPr>
          <p:nvPr/>
        </p:nvCxnSpPr>
        <p:spPr>
          <a:xfrm>
            <a:off x="5226316" y="2117900"/>
            <a:ext cx="939600" cy="894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4" name="Google Shape;1190;p86" descr="equals 41 over 7&#10;&#10;&lt;math xmlns=&quot;http://www.w3.org/1998/Math/MathML&quot; display=&quot;block&quot; data-is-equatio=&quot;1&quot; data-latex=&quot;=\frac{41}{7}&quot;&gt;&lt;mo&gt;=&lt;/mo&gt;&lt;mfrac&gt;&lt;mn&gt;41&lt;/mn&gt;&lt;mn&gt;7&lt;/mn&gt;&lt;/mfrac&gt;&lt;/math&gt;">
            <a:extLst>
              <a:ext uri="{FF2B5EF4-FFF2-40B4-BE49-F238E27FC236}">
                <a16:creationId xmlns:a16="http://schemas.microsoft.com/office/drawing/2014/main" id="{B330C09A-814B-D688-D502-8A6A8E467CE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2606" y="4657594"/>
            <a:ext cx="9239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193;p86" descr="&lt;math xmlns=&quot;http://www.w3.org/1998/Math/MathML&quot; display=&quot;block&quot; data-is-equatio=&quot;1&quot; data-latex=&quot;5\frac{6}{7}&quot;&gt;&lt;mn&gt;5&lt;/mn&gt;&lt;mfrac&gt;&lt;mn&gt;6&lt;/mn&gt;&lt;mn&gt;7&lt;/mn&gt;&lt;/mfrac&gt;&lt;/math&gt;" title="5 and six sevenths">
            <a:extLst>
              <a:ext uri="{FF2B5EF4-FFF2-40B4-BE49-F238E27FC236}">
                <a16:creationId xmlns:a16="http://schemas.microsoft.com/office/drawing/2014/main" id="{9A138E7B-DFC4-3FE0-B1AE-74D5081362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497" y="4537526"/>
            <a:ext cx="621411" cy="10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194;p86">
            <a:extLst>
              <a:ext uri="{FF2B5EF4-FFF2-40B4-BE49-F238E27FC236}">
                <a16:creationId xmlns:a16="http://schemas.microsoft.com/office/drawing/2014/main" id="{E8FBF84B-9CBB-93D9-DA05-C4B79F878272}"/>
              </a:ext>
            </a:extLst>
          </p:cNvPr>
          <p:cNvSpPr txBox="1"/>
          <p:nvPr/>
        </p:nvSpPr>
        <p:spPr>
          <a:xfrm>
            <a:off x="2573209" y="4221026"/>
            <a:ext cx="31653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So we have now converted our mixed number into an improper fraction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21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7BC82-62D0-B811-81A6-EE0D10EA3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9526B0F-6BB3-E647-53E6-275FF9AD436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Pentagon 46">
            <a:extLst>
              <a:ext uri="{FF2B5EF4-FFF2-40B4-BE49-F238E27FC236}">
                <a16:creationId xmlns:a16="http://schemas.microsoft.com/office/drawing/2014/main" id="{B9099B14-7520-26FF-6682-DC40DCF8B188}"/>
              </a:ext>
            </a:extLst>
          </p:cNvPr>
          <p:cNvSpPr/>
          <p:nvPr/>
        </p:nvSpPr>
        <p:spPr>
          <a:xfrm>
            <a:off x="6563762" y="73742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D7DA5E53-50E5-DC86-F9AA-D4060600D6C9}"/>
              </a:ext>
            </a:extLst>
          </p:cNvPr>
          <p:cNvSpPr/>
          <p:nvPr/>
        </p:nvSpPr>
        <p:spPr>
          <a:xfrm>
            <a:off x="141095" y="83130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Google Shape;1221;p88" descr="&lt;math xmlns=&quot;http://www.w3.org/1998/Math/MathML&quot; display=&quot;block&quot; data-is-equatio=&quot;1&quot; data-latex=&quot;\begin{array}{l}10\frac{2}{3}\ =\ 10\ \times\frac{3}{3}+\ \frac{2}{3}=\frac{30}{3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3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3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36132079-8C75-7332-C871-7FFACC8037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967" r="13864" b="77479"/>
          <a:stretch/>
        </p:blipFill>
        <p:spPr>
          <a:xfrm>
            <a:off x="2010906" y="3670054"/>
            <a:ext cx="1304725" cy="4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25;p88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7E897E77-4D33-B49D-C970-A34A612885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85872" b="76114"/>
          <a:stretch/>
        </p:blipFill>
        <p:spPr>
          <a:xfrm>
            <a:off x="1303025" y="3185287"/>
            <a:ext cx="686025" cy="5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26;p88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7D05A09B-20DE-30A6-0445-89A6D4F849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6434" t="-1925" r="-14927" b="78038"/>
          <a:stretch/>
        </p:blipFill>
        <p:spPr>
          <a:xfrm>
            <a:off x="1989054" y="4203309"/>
            <a:ext cx="1383637" cy="52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29;p88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7EEF0230-A1DC-71FF-F737-9B3C5E722A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720" r="41603" b="76113"/>
          <a:stretch/>
        </p:blipFill>
        <p:spPr>
          <a:xfrm>
            <a:off x="1972997" y="3168262"/>
            <a:ext cx="2169475" cy="5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22;p88">
            <a:extLst>
              <a:ext uri="{FF2B5EF4-FFF2-40B4-BE49-F238E27FC236}">
                <a16:creationId xmlns:a16="http://schemas.microsoft.com/office/drawing/2014/main" id="{489C7E31-4080-84EF-97D1-D8CBFA634E99}"/>
              </a:ext>
            </a:extLst>
          </p:cNvPr>
          <p:cNvSpPr txBox="1">
            <a:spLocks/>
          </p:cNvSpPr>
          <p:nvPr/>
        </p:nvSpPr>
        <p:spPr>
          <a:xfrm>
            <a:off x="449144" y="862800"/>
            <a:ext cx="5062656" cy="132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/>
              <a:t>Convert to an improper fraction, showing working out if you need.</a:t>
            </a:r>
          </a:p>
        </p:txBody>
      </p:sp>
      <p:sp>
        <p:nvSpPr>
          <p:cNvPr id="14" name="Google Shape;1224;p88">
            <a:extLst>
              <a:ext uri="{FF2B5EF4-FFF2-40B4-BE49-F238E27FC236}">
                <a16:creationId xmlns:a16="http://schemas.microsoft.com/office/drawing/2014/main" id="{C046E762-A7BA-60D4-99B1-9723D784DA23}"/>
              </a:ext>
            </a:extLst>
          </p:cNvPr>
          <p:cNvSpPr txBox="1">
            <a:spLocks/>
          </p:cNvSpPr>
          <p:nvPr/>
        </p:nvSpPr>
        <p:spPr>
          <a:xfrm>
            <a:off x="6843300" y="874700"/>
            <a:ext cx="3982200" cy="68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/>
              <a:t>Convert to an improper fraction, showing working out if you need.</a:t>
            </a:r>
            <a:endParaRPr lang="en-GB" dirty="0"/>
          </a:p>
        </p:txBody>
      </p:sp>
      <p:pic>
        <p:nvPicPr>
          <p:cNvPr id="17" name="Google Shape;1227;p88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476C9F33-9B70-3111-E010-BED0B8A9FB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2392" t="50000" r="86929" b="25264"/>
          <a:stretch/>
        </p:blipFill>
        <p:spPr>
          <a:xfrm>
            <a:off x="7298658" y="3113708"/>
            <a:ext cx="750876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28;p88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983853BC-6FB8-341A-B63D-54D76505A2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2462" t="49823" r="-10955" b="26289"/>
          <a:stretch/>
        </p:blipFill>
        <p:spPr>
          <a:xfrm>
            <a:off x="8049537" y="4242455"/>
            <a:ext cx="1383637" cy="52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30;p88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8CEB9573-A090-5605-84EF-574404DD9D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111" t="50000" r="47397" b="25264"/>
          <a:stretch/>
        </p:blipFill>
        <p:spPr>
          <a:xfrm>
            <a:off x="8049530" y="3116158"/>
            <a:ext cx="1917699" cy="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1231;p88">
            <a:extLst>
              <a:ext uri="{FF2B5EF4-FFF2-40B4-BE49-F238E27FC236}">
                <a16:creationId xmlns:a16="http://schemas.microsoft.com/office/drawing/2014/main" id="{72292417-E920-7AD7-DF5E-DBA54027182C}"/>
              </a:ext>
            </a:extLst>
          </p:cNvPr>
          <p:cNvGrpSpPr/>
          <p:nvPr/>
        </p:nvGrpSpPr>
        <p:grpSpPr>
          <a:xfrm>
            <a:off x="8033584" y="3670083"/>
            <a:ext cx="1246574" cy="521475"/>
            <a:chOff x="6066326" y="3014575"/>
            <a:chExt cx="1246574" cy="521475"/>
          </a:xfrm>
        </p:grpSpPr>
        <p:pic>
          <p:nvPicPr>
            <p:cNvPr id="26" name="Google Shape;1232;p88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  <a:extLst>
                <a:ext uri="{FF2B5EF4-FFF2-40B4-BE49-F238E27FC236}">
                  <a16:creationId xmlns:a16="http://schemas.microsoft.com/office/drawing/2014/main" id="{57329DC4-8AB1-1B4D-854A-B6B1DC564D8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2213" t="51473" r="30255" b="24639"/>
            <a:stretch/>
          </p:blipFill>
          <p:spPr>
            <a:xfrm>
              <a:off x="6066326" y="3014575"/>
              <a:ext cx="851300" cy="52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233;p88" descr="&lt;math xmlns=&quot;http://www.w3.org/1998/Math/MathML&quot; display=&quot;block&quot; data-is-equatio=&quot;1&quot; data-latex=&quot;\begin{array}{l}+\frac{3}{5}\end{array}&quot;&gt;&lt;mtable columnalign=&quot;left&quot; columnspacing=&quot;1em&quot; rowspacing=&quot;4pt&quot;&gt;&lt;mtr&gt;&lt;mtd&gt;&lt;mo&gt;+&lt;/mo&gt;&lt;mfrac&gt;&lt;mn&gt;3&lt;/mn&gt;&lt;mn&gt;5&lt;/mn&gt;&lt;/mfrac&gt;&lt;/mtd&gt;&lt;/mtr&gt;&lt;/mtable&gt;&lt;/math&gt;" title="1 lines Line 1: positive three fifths">
              <a:extLst>
                <a:ext uri="{FF2B5EF4-FFF2-40B4-BE49-F238E27FC236}">
                  <a16:creationId xmlns:a16="http://schemas.microsoft.com/office/drawing/2014/main" id="{970BE225-7CEF-D0F8-D4D7-4AF3190D884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17625" y="3054076"/>
              <a:ext cx="395275" cy="4424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813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9CE77-65A6-1FF8-17D7-A893CB24D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201;p87" descr="&lt;math xmlns=&quot;http://www.w3.org/1998/Math/MathML&quot; display=&quot;block&quot; data-is-equatio=&quot;1&quot; data-latex=&quot;\begin{array}{l}8\frac{1}{2}=8\times\frac{2}{2}+\frac{1}{2}=\frac{16}{2}+\frac{1}{2}=\frac{17}{2}\\&amp;#13;&amp;#10;4\frac{2}{3}=4\times\frac{3}{3}+\frac{2}{3}=\frac{12}{3}+\frac{2}{3}=\frac{14}{3}\\&amp;#13;&amp;#10;11\frac{3}{5}=11\times\frac{5}{5}+\frac{3}{5}=\frac{55}{5}+\frac{3}{5}=\frac{58}{5}\end{array}&quot;&gt;&lt;mtable columnalign=&quot;left&quot; columnspacing=&quot;1em&quot; rowspacing=&quot;4pt&quot;&gt;&lt;mtr&gt;&lt;mtd&gt;&lt;mn&gt;8&lt;/mn&gt;&lt;mfrac&gt;&lt;mn&gt;1&lt;/mn&gt;&lt;mn&gt;2&lt;/mn&gt;&lt;/mfrac&gt;&lt;mo&gt;=&lt;/mo&gt;&lt;mn&gt;8&lt;/mn&gt;&lt;mo&gt;×&lt;/mo&gt;&lt;mfrac&gt;&lt;mn&gt;2&lt;/mn&gt;&lt;mn&gt;2&lt;/mn&gt;&lt;/mfrac&gt;&lt;mo&gt;+&lt;/mo&gt;&lt;mfrac&gt;&lt;mn&gt;1&lt;/mn&gt;&lt;mn&gt;2&lt;/mn&gt;&lt;/mfrac&gt;&lt;mo&gt;=&lt;/mo&gt;&lt;mfrac&gt;&lt;mn&gt;16&lt;/mn&gt;&lt;mn&gt;2&lt;/mn&gt;&lt;/mfrac&gt;&lt;mo&gt;+&lt;/mo&gt;&lt;mfrac&gt;&lt;mn&gt;1&lt;/mn&gt;&lt;mn&gt;2&lt;/mn&gt;&lt;/mfrac&gt;&lt;mo&gt;=&lt;/mo&gt;&lt;mfrac&gt;&lt;mn&gt;17&lt;/mn&gt;&lt;mn&gt;2&lt;/mn&gt;&lt;/mfrac&gt;&lt;/mtd&gt;&lt;/mtr&gt;&lt;mtr&gt;&lt;mtd&gt;&lt;mn&gt;4&lt;/mn&gt;&lt;mfrac&gt;&lt;mn&gt;2&lt;/mn&gt;&lt;mn&gt;3&lt;/mn&gt;&lt;/mfrac&gt;&lt;mo&gt;=&lt;/mo&gt;&lt;mn&gt;4&lt;/mn&gt;&lt;mo&gt;×&lt;/mo&gt;&lt;mfrac&gt;&lt;mn&gt;3&lt;/mn&gt;&lt;mn&gt;3&lt;/mn&gt;&lt;/mfrac&gt;&lt;mo&gt;+&lt;/mo&gt;&lt;mfrac&gt;&lt;mn&gt;2&lt;/mn&gt;&lt;mn&gt;3&lt;/mn&gt;&lt;/mfrac&gt;&lt;mo&gt;=&lt;/mo&gt;&lt;mfrac&gt;&lt;mn&gt;12&lt;/mn&gt;&lt;mn&gt;3&lt;/mn&gt;&lt;/mfrac&gt;&lt;mo&gt;+&lt;/mo&gt;&lt;mfrac&gt;&lt;mn&gt;2&lt;/mn&gt;&lt;mn&gt;3&lt;/mn&gt;&lt;/mfrac&gt;&lt;mo&gt;=&lt;/mo&gt;&lt;mfrac&gt;&lt;mn&gt;14&lt;/mn&gt;&lt;mn&gt;3&lt;/mn&gt;&lt;/mfrac&gt;&lt;/mtd&gt;&lt;/mtr&gt;&lt;mtr&gt;&lt;mtd&gt;&lt;mn&gt;11&lt;/mn&gt;&lt;mfrac&gt;&lt;mn&gt;3&lt;/mn&gt;&lt;mn&gt;5&lt;/mn&gt;&lt;/mfrac&gt;&lt;mo&gt;=&lt;/mo&gt;&lt;mn&gt;11&lt;/mn&gt;&lt;mo&gt;×&lt;/mo&gt;&lt;mfrac&gt;&lt;mn&gt;5&lt;/mn&gt;&lt;mn&gt;5&lt;/mn&gt;&lt;/mfrac&gt;&lt;mo&gt;+&lt;/mo&gt;&lt;mfrac&gt;&lt;mn&gt;3&lt;/mn&gt;&lt;mn&gt;5&lt;/mn&gt;&lt;/mfrac&gt;&lt;mo&gt;=&lt;/mo&gt;&lt;mfrac&gt;&lt;mn&gt;55&lt;/mn&gt;&lt;mn&gt;5&lt;/mn&gt;&lt;/mfrac&gt;&lt;mo&gt;+&lt;/mo&gt;&lt;mfrac&gt;&lt;mn&gt;3&lt;/mn&gt;&lt;mn&gt;5&lt;/mn&gt;&lt;/mfrac&gt;&lt;mo&gt;=&lt;/mo&gt;&lt;mfrac&gt;&lt;mn&gt;58&lt;/mn&gt;&lt;mn&gt;5&lt;/mn&gt;&lt;/mfrac&gt;&lt;/mtd&gt;&lt;/mtr&gt;&lt;/mtable&gt;&lt;/math&gt;" title="3 lines Line 1: 8 and one half equals 8 times two halves plus one half equals sixteen halves plus one half equals seventeen halves Line 2: 4 and two thirds equals 4 times three thirds plus two thirds equals twelve thirds plus two thirds equals fourteen thirds Line 3: 11 and three fifths equals 11 times five fifths plus three fifths equals 55 over 5 plus three fifths equals 58 over 5">
            <a:extLst>
              <a:ext uri="{FF2B5EF4-FFF2-40B4-BE49-F238E27FC236}">
                <a16:creationId xmlns:a16="http://schemas.microsoft.com/office/drawing/2014/main" id="{C8593F08-5906-E2A0-FBBD-4B0168ED28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67332"/>
          <a:stretch/>
        </p:blipFill>
        <p:spPr>
          <a:xfrm>
            <a:off x="2884500" y="2239200"/>
            <a:ext cx="5854901" cy="6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202;p87" descr="&lt;math xmlns=&quot;http://www.w3.org/1998/Math/MathML&quot; display=&quot;block&quot; data-is-equatio=&quot;1&quot; data-latex=&quot;\begin{array}{l}8\frac{1}{2}=8\times\frac{2}{2}+\frac{1}{2}=\frac{16}{2}+\frac{1}{2}=\frac{17}{2}\\&amp;#13;&amp;#10;4\frac{2}{3}=4\times\frac{3}{3}+\frac{2}{3}=\frac{12}{3}+\frac{2}{3}=\frac{14}{3}\\&amp;#13;&amp;#10;11\frac{3}{5}=11\times\frac{5}{5}+\frac{3}{5}=\frac{55}{5}+\frac{3}{5}=\frac{58}{5}\end{array}&quot;&gt;&lt;mtable columnalign=&quot;left&quot; columnspacing=&quot;1em&quot; rowspacing=&quot;4pt&quot;&gt;&lt;mtr&gt;&lt;mtd&gt;&lt;mn&gt;8&lt;/mn&gt;&lt;mfrac&gt;&lt;mn&gt;1&lt;/mn&gt;&lt;mn&gt;2&lt;/mn&gt;&lt;/mfrac&gt;&lt;mo&gt;=&lt;/mo&gt;&lt;mn&gt;8&lt;/mn&gt;&lt;mo&gt;×&lt;/mo&gt;&lt;mfrac&gt;&lt;mn&gt;2&lt;/mn&gt;&lt;mn&gt;2&lt;/mn&gt;&lt;/mfrac&gt;&lt;mo&gt;+&lt;/mo&gt;&lt;mfrac&gt;&lt;mn&gt;1&lt;/mn&gt;&lt;mn&gt;2&lt;/mn&gt;&lt;/mfrac&gt;&lt;mo&gt;=&lt;/mo&gt;&lt;mfrac&gt;&lt;mn&gt;16&lt;/mn&gt;&lt;mn&gt;2&lt;/mn&gt;&lt;/mfrac&gt;&lt;mo&gt;+&lt;/mo&gt;&lt;mfrac&gt;&lt;mn&gt;1&lt;/mn&gt;&lt;mn&gt;2&lt;/mn&gt;&lt;/mfrac&gt;&lt;mo&gt;=&lt;/mo&gt;&lt;mfrac&gt;&lt;mn&gt;17&lt;/mn&gt;&lt;mn&gt;2&lt;/mn&gt;&lt;/mfrac&gt;&lt;/mtd&gt;&lt;/mtr&gt;&lt;mtr&gt;&lt;mtd&gt;&lt;mn&gt;4&lt;/mn&gt;&lt;mfrac&gt;&lt;mn&gt;2&lt;/mn&gt;&lt;mn&gt;3&lt;/mn&gt;&lt;/mfrac&gt;&lt;mo&gt;=&lt;/mo&gt;&lt;mn&gt;4&lt;/mn&gt;&lt;mo&gt;×&lt;/mo&gt;&lt;mfrac&gt;&lt;mn&gt;3&lt;/mn&gt;&lt;mn&gt;3&lt;/mn&gt;&lt;/mfrac&gt;&lt;mo&gt;+&lt;/mo&gt;&lt;mfrac&gt;&lt;mn&gt;2&lt;/mn&gt;&lt;mn&gt;3&lt;/mn&gt;&lt;/mfrac&gt;&lt;mo&gt;=&lt;/mo&gt;&lt;mfrac&gt;&lt;mn&gt;12&lt;/mn&gt;&lt;mn&gt;3&lt;/mn&gt;&lt;/mfrac&gt;&lt;mo&gt;+&lt;/mo&gt;&lt;mfrac&gt;&lt;mn&gt;2&lt;/mn&gt;&lt;mn&gt;3&lt;/mn&gt;&lt;/mfrac&gt;&lt;mo&gt;=&lt;/mo&gt;&lt;mfrac&gt;&lt;mn&gt;14&lt;/mn&gt;&lt;mn&gt;3&lt;/mn&gt;&lt;/mfrac&gt;&lt;/mtd&gt;&lt;/mtr&gt;&lt;mtr&gt;&lt;mtd&gt;&lt;mn&gt;11&lt;/mn&gt;&lt;mfrac&gt;&lt;mn&gt;3&lt;/mn&gt;&lt;mn&gt;5&lt;/mn&gt;&lt;/mfrac&gt;&lt;mo&gt;=&lt;/mo&gt;&lt;mn&gt;11&lt;/mn&gt;&lt;mo&gt;×&lt;/mo&gt;&lt;mfrac&gt;&lt;mn&gt;5&lt;/mn&gt;&lt;mn&gt;5&lt;/mn&gt;&lt;/mfrac&gt;&lt;mo&gt;+&lt;/mo&gt;&lt;mfrac&gt;&lt;mn&gt;3&lt;/mn&gt;&lt;mn&gt;5&lt;/mn&gt;&lt;/mfrac&gt;&lt;mo&gt;=&lt;/mo&gt;&lt;mfrac&gt;&lt;mn&gt;55&lt;/mn&gt;&lt;mn&gt;5&lt;/mn&gt;&lt;/mfrac&gt;&lt;mo&gt;+&lt;/mo&gt;&lt;mfrac&gt;&lt;mn&gt;3&lt;/mn&gt;&lt;mn&gt;5&lt;/mn&gt;&lt;/mfrac&gt;&lt;mo&gt;=&lt;/mo&gt;&lt;mfrac&gt;&lt;mn&gt;58&lt;/mn&gt;&lt;mn&gt;5&lt;/mn&gt;&lt;/mfrac&gt;&lt;/mtd&gt;&lt;/mtr&gt;&lt;/mtable&gt;&lt;/math&gt;" title="3 lines Line 1: 8 and one half equals 8 times two halves plus one half equals sixteen halves plus one half equals seventeen halves Line 2: 4 and two thirds equals 4 times three thirds plus two thirds equals twelve thirds plus two thirds equals fourteen thirds Line 3: 11 and three fifths equals 11 times five fifths plus three fifths equals 55 over 5 plus three fifths equals 58 over 5">
            <a:extLst>
              <a:ext uri="{FF2B5EF4-FFF2-40B4-BE49-F238E27FC236}">
                <a16:creationId xmlns:a16="http://schemas.microsoft.com/office/drawing/2014/main" id="{1F897BC2-926A-7ACD-807F-38695214F40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00" t="33664" r="699" b="33667"/>
          <a:stretch/>
        </p:blipFill>
        <p:spPr>
          <a:xfrm>
            <a:off x="2808300" y="3270200"/>
            <a:ext cx="5854901" cy="6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203;p87" descr="&lt;math xmlns=&quot;http://www.w3.org/1998/Math/MathML&quot; display=&quot;block&quot; data-is-equatio=&quot;1&quot; data-latex=&quot;\begin{array}{l}8\frac{1}{2}=8\times\frac{2}{2}+\frac{1}{2}=\frac{16}{2}+\frac{1}{2}=\frac{17}{2}\\&amp;#13;&amp;#10;4\frac{2}{3}=4\times\frac{3}{3}+\frac{2}{3}=\frac{12}{3}+\frac{2}{3}=\frac{14}{3}\\&amp;#13;&amp;#10;11\frac{3}{5}=11\times\frac{5}{5}+\frac{3}{5}=\frac{55}{5}+\frac{3}{5}=\frac{58}{5}\end{array}&quot;&gt;&lt;mtable columnalign=&quot;left&quot; columnspacing=&quot;1em&quot; rowspacing=&quot;4pt&quot;&gt;&lt;mtr&gt;&lt;mtd&gt;&lt;mn&gt;8&lt;/mn&gt;&lt;mfrac&gt;&lt;mn&gt;1&lt;/mn&gt;&lt;mn&gt;2&lt;/mn&gt;&lt;/mfrac&gt;&lt;mo&gt;=&lt;/mo&gt;&lt;mn&gt;8&lt;/mn&gt;&lt;mo&gt;×&lt;/mo&gt;&lt;mfrac&gt;&lt;mn&gt;2&lt;/mn&gt;&lt;mn&gt;2&lt;/mn&gt;&lt;/mfrac&gt;&lt;mo&gt;+&lt;/mo&gt;&lt;mfrac&gt;&lt;mn&gt;1&lt;/mn&gt;&lt;mn&gt;2&lt;/mn&gt;&lt;/mfrac&gt;&lt;mo&gt;=&lt;/mo&gt;&lt;mfrac&gt;&lt;mn&gt;16&lt;/mn&gt;&lt;mn&gt;2&lt;/mn&gt;&lt;/mfrac&gt;&lt;mo&gt;+&lt;/mo&gt;&lt;mfrac&gt;&lt;mn&gt;1&lt;/mn&gt;&lt;mn&gt;2&lt;/mn&gt;&lt;/mfrac&gt;&lt;mo&gt;=&lt;/mo&gt;&lt;mfrac&gt;&lt;mn&gt;17&lt;/mn&gt;&lt;mn&gt;2&lt;/mn&gt;&lt;/mfrac&gt;&lt;/mtd&gt;&lt;/mtr&gt;&lt;mtr&gt;&lt;mtd&gt;&lt;mn&gt;4&lt;/mn&gt;&lt;mfrac&gt;&lt;mn&gt;2&lt;/mn&gt;&lt;mn&gt;3&lt;/mn&gt;&lt;/mfrac&gt;&lt;mo&gt;=&lt;/mo&gt;&lt;mn&gt;4&lt;/mn&gt;&lt;mo&gt;×&lt;/mo&gt;&lt;mfrac&gt;&lt;mn&gt;3&lt;/mn&gt;&lt;mn&gt;3&lt;/mn&gt;&lt;/mfrac&gt;&lt;mo&gt;+&lt;/mo&gt;&lt;mfrac&gt;&lt;mn&gt;2&lt;/mn&gt;&lt;mn&gt;3&lt;/mn&gt;&lt;/mfrac&gt;&lt;mo&gt;=&lt;/mo&gt;&lt;mfrac&gt;&lt;mn&gt;12&lt;/mn&gt;&lt;mn&gt;3&lt;/mn&gt;&lt;/mfrac&gt;&lt;mo&gt;+&lt;/mo&gt;&lt;mfrac&gt;&lt;mn&gt;2&lt;/mn&gt;&lt;mn&gt;3&lt;/mn&gt;&lt;/mfrac&gt;&lt;mo&gt;=&lt;/mo&gt;&lt;mfrac&gt;&lt;mn&gt;14&lt;/mn&gt;&lt;mn&gt;3&lt;/mn&gt;&lt;/mfrac&gt;&lt;/mtd&gt;&lt;/mtr&gt;&lt;mtr&gt;&lt;mtd&gt;&lt;mn&gt;11&lt;/mn&gt;&lt;mfrac&gt;&lt;mn&gt;3&lt;/mn&gt;&lt;mn&gt;5&lt;/mn&gt;&lt;/mfrac&gt;&lt;mo&gt;=&lt;/mo&gt;&lt;mn&gt;11&lt;/mn&gt;&lt;mo&gt;×&lt;/mo&gt;&lt;mfrac&gt;&lt;mn&gt;5&lt;/mn&gt;&lt;mn&gt;5&lt;/mn&gt;&lt;/mfrac&gt;&lt;mo&gt;+&lt;/mo&gt;&lt;mfrac&gt;&lt;mn&gt;3&lt;/mn&gt;&lt;mn&gt;5&lt;/mn&gt;&lt;/mfrac&gt;&lt;mo&gt;=&lt;/mo&gt;&lt;mfrac&gt;&lt;mn&gt;55&lt;/mn&gt;&lt;mn&gt;5&lt;/mn&gt;&lt;/mfrac&gt;&lt;mo&gt;+&lt;/mo&gt;&lt;mfrac&gt;&lt;mn&gt;3&lt;/mn&gt;&lt;mn&gt;5&lt;/mn&gt;&lt;/mfrac&gt;&lt;mo&gt;=&lt;/mo&gt;&lt;mfrac&gt;&lt;mn&gt;58&lt;/mn&gt;&lt;mn&gt;5&lt;/mn&gt;&lt;/mfrac&gt;&lt;/mtd&gt;&lt;/mtr&gt;&lt;/mtable&gt;&lt;/math&gt;" title="3 lines Line 1: 8 and one half equals 8 times two halves plus one half equals sixteen halves plus one half equals seventeen halves Line 2: 4 and two thirds equals 4 times three thirds plus two thirds equals twelve thirds plus two thirds equals fourteen thirds Line 3: 11 and three fifths equals 11 times five fifths plus three fifths equals 55 over 5 plus three fifths equals 58 over 5">
            <a:extLst>
              <a:ext uri="{FF2B5EF4-FFF2-40B4-BE49-F238E27FC236}">
                <a16:creationId xmlns:a16="http://schemas.microsoft.com/office/drawing/2014/main" id="{7CD62B59-FBD0-4947-2473-E36C915E06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975" t="69141" r="-589" b="-1809"/>
          <a:stretch/>
        </p:blipFill>
        <p:spPr>
          <a:xfrm>
            <a:off x="2759025" y="4460825"/>
            <a:ext cx="5946500" cy="6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204;p87">
            <a:extLst>
              <a:ext uri="{FF2B5EF4-FFF2-40B4-BE49-F238E27FC236}">
                <a16:creationId xmlns:a16="http://schemas.microsoft.com/office/drawing/2014/main" id="{3BD6F010-059C-DE73-E846-B73098F3F497}"/>
              </a:ext>
            </a:extLst>
          </p:cNvPr>
          <p:cNvSpPr txBox="1"/>
          <p:nvPr/>
        </p:nvSpPr>
        <p:spPr>
          <a:xfrm>
            <a:off x="2334300" y="2239200"/>
            <a:ext cx="5502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a)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" name="Google Shape;1205;p87">
            <a:extLst>
              <a:ext uri="{FF2B5EF4-FFF2-40B4-BE49-F238E27FC236}">
                <a16:creationId xmlns:a16="http://schemas.microsoft.com/office/drawing/2014/main" id="{009C599E-6122-3542-2BD8-98564CD565A7}"/>
              </a:ext>
            </a:extLst>
          </p:cNvPr>
          <p:cNvSpPr txBox="1"/>
          <p:nvPr/>
        </p:nvSpPr>
        <p:spPr>
          <a:xfrm>
            <a:off x="2334300" y="3312350"/>
            <a:ext cx="5502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b)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" name="Google Shape;1206;p87">
            <a:extLst>
              <a:ext uri="{FF2B5EF4-FFF2-40B4-BE49-F238E27FC236}">
                <a16:creationId xmlns:a16="http://schemas.microsoft.com/office/drawing/2014/main" id="{3DFF31F4-D652-C4FF-98BE-9D3407A4DCE9}"/>
              </a:ext>
            </a:extLst>
          </p:cNvPr>
          <p:cNvSpPr txBox="1"/>
          <p:nvPr/>
        </p:nvSpPr>
        <p:spPr>
          <a:xfrm>
            <a:off x="2334300" y="4537900"/>
            <a:ext cx="5502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c)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" name="Google Shape;1207;p87">
            <a:extLst>
              <a:ext uri="{FF2B5EF4-FFF2-40B4-BE49-F238E27FC236}">
                <a16:creationId xmlns:a16="http://schemas.microsoft.com/office/drawing/2014/main" id="{0FF55FBD-7BA0-19F1-7DDC-3A9F4C5BCEAC}"/>
              </a:ext>
            </a:extLst>
          </p:cNvPr>
          <p:cNvSpPr/>
          <p:nvPr/>
        </p:nvSpPr>
        <p:spPr>
          <a:xfrm>
            <a:off x="7942200" y="2198780"/>
            <a:ext cx="410100" cy="6756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" name="Google Shape;1208;p87">
            <a:extLst>
              <a:ext uri="{FF2B5EF4-FFF2-40B4-BE49-F238E27FC236}">
                <a16:creationId xmlns:a16="http://schemas.microsoft.com/office/drawing/2014/main" id="{045ED396-CEEC-BE2D-81CA-D33982FF7F8C}"/>
              </a:ext>
            </a:extLst>
          </p:cNvPr>
          <p:cNvSpPr/>
          <p:nvPr/>
        </p:nvSpPr>
        <p:spPr>
          <a:xfrm>
            <a:off x="5260050" y="3270130"/>
            <a:ext cx="410100" cy="6756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" name="Google Shape;1209;p87">
            <a:extLst>
              <a:ext uri="{FF2B5EF4-FFF2-40B4-BE49-F238E27FC236}">
                <a16:creationId xmlns:a16="http://schemas.microsoft.com/office/drawing/2014/main" id="{7FBBB48F-AEC0-67BE-0301-E4D73C19BF5A}"/>
              </a:ext>
            </a:extLst>
          </p:cNvPr>
          <p:cNvSpPr/>
          <p:nvPr/>
        </p:nvSpPr>
        <p:spPr>
          <a:xfrm>
            <a:off x="6157050" y="3270130"/>
            <a:ext cx="410100" cy="6756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" name="Google Shape;1210;p87">
            <a:extLst>
              <a:ext uri="{FF2B5EF4-FFF2-40B4-BE49-F238E27FC236}">
                <a16:creationId xmlns:a16="http://schemas.microsoft.com/office/drawing/2014/main" id="{6A4CFA3B-645B-B44B-6A17-2547D115DB76}"/>
              </a:ext>
            </a:extLst>
          </p:cNvPr>
          <p:cNvSpPr/>
          <p:nvPr/>
        </p:nvSpPr>
        <p:spPr>
          <a:xfrm>
            <a:off x="6967850" y="3270130"/>
            <a:ext cx="410100" cy="6756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" name="Google Shape;1211;p87">
            <a:extLst>
              <a:ext uri="{FF2B5EF4-FFF2-40B4-BE49-F238E27FC236}">
                <a16:creationId xmlns:a16="http://schemas.microsoft.com/office/drawing/2014/main" id="{9D420574-952F-EF13-DD0F-1FC754DBCFCD}"/>
              </a:ext>
            </a:extLst>
          </p:cNvPr>
          <p:cNvSpPr/>
          <p:nvPr/>
        </p:nvSpPr>
        <p:spPr>
          <a:xfrm>
            <a:off x="7942200" y="3270130"/>
            <a:ext cx="410100" cy="6756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" name="Google Shape;1212;p87">
            <a:extLst>
              <a:ext uri="{FF2B5EF4-FFF2-40B4-BE49-F238E27FC236}">
                <a16:creationId xmlns:a16="http://schemas.microsoft.com/office/drawing/2014/main" id="{465CC731-27BE-0049-6079-B88C8455051B}"/>
              </a:ext>
            </a:extLst>
          </p:cNvPr>
          <p:cNvSpPr/>
          <p:nvPr/>
        </p:nvSpPr>
        <p:spPr>
          <a:xfrm>
            <a:off x="4849950" y="4460755"/>
            <a:ext cx="410100" cy="6756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" name="Google Shape;1213;p87">
            <a:extLst>
              <a:ext uri="{FF2B5EF4-FFF2-40B4-BE49-F238E27FC236}">
                <a16:creationId xmlns:a16="http://schemas.microsoft.com/office/drawing/2014/main" id="{B62946F5-69AC-1315-59C8-BBAF898C541D}"/>
              </a:ext>
            </a:extLst>
          </p:cNvPr>
          <p:cNvSpPr/>
          <p:nvPr/>
        </p:nvSpPr>
        <p:spPr>
          <a:xfrm>
            <a:off x="5606900" y="4460755"/>
            <a:ext cx="410100" cy="6756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" name="Google Shape;1214;p87">
            <a:extLst>
              <a:ext uri="{FF2B5EF4-FFF2-40B4-BE49-F238E27FC236}">
                <a16:creationId xmlns:a16="http://schemas.microsoft.com/office/drawing/2014/main" id="{D9EA09B1-01FE-6445-CE9B-ABCE489EBB27}"/>
              </a:ext>
            </a:extLst>
          </p:cNvPr>
          <p:cNvSpPr/>
          <p:nvPr/>
        </p:nvSpPr>
        <p:spPr>
          <a:xfrm>
            <a:off x="6567150" y="4460755"/>
            <a:ext cx="410100" cy="6756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" name="Google Shape;1215;p87">
            <a:extLst>
              <a:ext uri="{FF2B5EF4-FFF2-40B4-BE49-F238E27FC236}">
                <a16:creationId xmlns:a16="http://schemas.microsoft.com/office/drawing/2014/main" id="{1048A33F-EB91-C594-312F-3E561B245E90}"/>
              </a:ext>
            </a:extLst>
          </p:cNvPr>
          <p:cNvSpPr/>
          <p:nvPr/>
        </p:nvSpPr>
        <p:spPr>
          <a:xfrm>
            <a:off x="7377950" y="4460755"/>
            <a:ext cx="410100" cy="6756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" name="Google Shape;1216;p87">
            <a:extLst>
              <a:ext uri="{FF2B5EF4-FFF2-40B4-BE49-F238E27FC236}">
                <a16:creationId xmlns:a16="http://schemas.microsoft.com/office/drawing/2014/main" id="{5D9766D0-83D3-603A-DAAD-C893AB5EDB2E}"/>
              </a:ext>
            </a:extLst>
          </p:cNvPr>
          <p:cNvSpPr/>
          <p:nvPr/>
        </p:nvSpPr>
        <p:spPr>
          <a:xfrm>
            <a:off x="8284350" y="4432155"/>
            <a:ext cx="410100" cy="6756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" name="Google Shape;1199;p87">
            <a:extLst>
              <a:ext uri="{FF2B5EF4-FFF2-40B4-BE49-F238E27FC236}">
                <a16:creationId xmlns:a16="http://schemas.microsoft.com/office/drawing/2014/main" id="{66D38783-6069-9E9F-7449-6936DC275DB9}"/>
              </a:ext>
            </a:extLst>
          </p:cNvPr>
          <p:cNvSpPr txBox="1">
            <a:spLocks/>
          </p:cNvSpPr>
          <p:nvPr/>
        </p:nvSpPr>
        <p:spPr>
          <a:xfrm>
            <a:off x="511601" y="628270"/>
            <a:ext cx="11334600" cy="11243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Fill in the blanks to show the working out and the conversion from a mixed number to an improper fraction.</a:t>
            </a:r>
          </a:p>
        </p:txBody>
      </p:sp>
    </p:spTree>
    <p:extLst>
      <p:ext uri="{BB962C8B-B14F-4D97-AF65-F5344CB8AC3E}">
        <p14:creationId xmlns:p14="http://schemas.microsoft.com/office/powerpoint/2010/main" val="31572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40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FC53FC9D-96D7-3B13-B61F-5D464BC82D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3980" t="25539" r="42627" b="50573"/>
          <a:stretch/>
        </p:blipFill>
        <p:spPr>
          <a:xfrm>
            <a:off x="3050200" y="2907525"/>
            <a:ext cx="2107026" cy="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41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C374228F-5A75-7428-DBF5-420CD3103F0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6252" t="23868" r="14436" b="52244"/>
          <a:stretch/>
        </p:blipFill>
        <p:spPr>
          <a:xfrm>
            <a:off x="3050209" y="3475783"/>
            <a:ext cx="1423373" cy="5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42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7217B843-0563-1483-242C-9735F1C55B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4086" t="24221" r="-13398" b="51890"/>
          <a:stretch/>
        </p:blipFill>
        <p:spPr>
          <a:xfrm>
            <a:off x="3050209" y="4044053"/>
            <a:ext cx="1423373" cy="5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43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CEAC4A2A-57CC-7D10-9A2F-900AC70513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936" t="76113" r="90189"/>
          <a:stretch/>
        </p:blipFill>
        <p:spPr>
          <a:xfrm>
            <a:off x="7149025" y="2928975"/>
            <a:ext cx="521875" cy="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4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28CE7E46-0030-A888-4EC2-7506749788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6644" t="76252" r="24861" b="-140"/>
          <a:stretch/>
        </p:blipFill>
        <p:spPr>
          <a:xfrm>
            <a:off x="7815175" y="3497225"/>
            <a:ext cx="1383651" cy="5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5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9C8153EF-29CA-C2BA-2307-87CB2B88621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403" t="77546" r="-1971" b="-1433"/>
          <a:stretch/>
        </p:blipFill>
        <p:spPr>
          <a:xfrm>
            <a:off x="7814963" y="4065499"/>
            <a:ext cx="1338650" cy="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46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DAF60EC3-A60F-0C9C-C727-DC8CE97E32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62" t="25539" r="85609" b="50573"/>
          <a:stretch/>
        </p:blipFill>
        <p:spPr>
          <a:xfrm>
            <a:off x="2387875" y="2905500"/>
            <a:ext cx="686025" cy="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7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E18B2F3B-5180-5E8A-A66B-C71F9C0104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784" t="76113" r="52413"/>
          <a:stretch/>
        </p:blipFill>
        <p:spPr>
          <a:xfrm>
            <a:off x="7621125" y="2926925"/>
            <a:ext cx="1884301" cy="5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48;p89">
            <a:extLst>
              <a:ext uri="{FF2B5EF4-FFF2-40B4-BE49-F238E27FC236}">
                <a16:creationId xmlns:a16="http://schemas.microsoft.com/office/drawing/2014/main" id="{CEE6E358-0921-22A6-C6AC-88E6C1FF4410}"/>
              </a:ext>
            </a:extLst>
          </p:cNvPr>
          <p:cNvSpPr txBox="1"/>
          <p:nvPr/>
        </p:nvSpPr>
        <p:spPr>
          <a:xfrm>
            <a:off x="1644375" y="2861278"/>
            <a:ext cx="5502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a)</a:t>
            </a:r>
            <a:endParaRPr sz="21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" name="Google Shape;1249;p89">
            <a:extLst>
              <a:ext uri="{FF2B5EF4-FFF2-40B4-BE49-F238E27FC236}">
                <a16:creationId xmlns:a16="http://schemas.microsoft.com/office/drawing/2014/main" id="{9BD994D0-0E44-BCB7-296F-CBA373BDEDD7}"/>
              </a:ext>
            </a:extLst>
          </p:cNvPr>
          <p:cNvSpPr txBox="1"/>
          <p:nvPr/>
        </p:nvSpPr>
        <p:spPr>
          <a:xfrm>
            <a:off x="6598825" y="2905500"/>
            <a:ext cx="5502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b)</a:t>
            </a:r>
            <a:endParaRPr sz="2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" name="Google Shape;1250;p89">
            <a:extLst>
              <a:ext uri="{FF2B5EF4-FFF2-40B4-BE49-F238E27FC236}">
                <a16:creationId xmlns:a16="http://schemas.microsoft.com/office/drawing/2014/main" id="{A1CA6DDB-B285-952E-CC81-C287F79F9323}"/>
              </a:ext>
            </a:extLst>
          </p:cNvPr>
          <p:cNvSpPr/>
          <p:nvPr/>
        </p:nvSpPr>
        <p:spPr>
          <a:xfrm>
            <a:off x="4261850" y="2906200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" name="Google Shape;1251;p89">
            <a:extLst>
              <a:ext uri="{FF2B5EF4-FFF2-40B4-BE49-F238E27FC236}">
                <a16:creationId xmlns:a16="http://schemas.microsoft.com/office/drawing/2014/main" id="{DC28A07A-153C-938C-1284-DC50512C13C5}"/>
              </a:ext>
            </a:extLst>
          </p:cNvPr>
          <p:cNvSpPr/>
          <p:nvPr/>
        </p:nvSpPr>
        <p:spPr>
          <a:xfrm>
            <a:off x="3468500" y="3504475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" name="Google Shape;1252;p89">
            <a:extLst>
              <a:ext uri="{FF2B5EF4-FFF2-40B4-BE49-F238E27FC236}">
                <a16:creationId xmlns:a16="http://schemas.microsoft.com/office/drawing/2014/main" id="{F82971E7-4ADD-B269-1A34-E408F69C4EBC}"/>
              </a:ext>
            </a:extLst>
          </p:cNvPr>
          <p:cNvSpPr/>
          <p:nvPr/>
        </p:nvSpPr>
        <p:spPr>
          <a:xfrm>
            <a:off x="3468500" y="4068912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" name="Google Shape;1253;p89">
            <a:extLst>
              <a:ext uri="{FF2B5EF4-FFF2-40B4-BE49-F238E27FC236}">
                <a16:creationId xmlns:a16="http://schemas.microsoft.com/office/drawing/2014/main" id="{A08F71BF-A1D6-06A6-ECB4-8FEED31A134C}"/>
              </a:ext>
            </a:extLst>
          </p:cNvPr>
          <p:cNvSpPr/>
          <p:nvPr/>
        </p:nvSpPr>
        <p:spPr>
          <a:xfrm>
            <a:off x="7951375" y="2980513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" name="Google Shape;1254;p89">
            <a:extLst>
              <a:ext uri="{FF2B5EF4-FFF2-40B4-BE49-F238E27FC236}">
                <a16:creationId xmlns:a16="http://schemas.microsoft.com/office/drawing/2014/main" id="{95E1714E-32C3-2F70-E3B2-AB26B17E7515}"/>
              </a:ext>
            </a:extLst>
          </p:cNvPr>
          <p:cNvSpPr/>
          <p:nvPr/>
        </p:nvSpPr>
        <p:spPr>
          <a:xfrm>
            <a:off x="8564150" y="2980513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" name="Google Shape;1255;p89">
            <a:extLst>
              <a:ext uri="{FF2B5EF4-FFF2-40B4-BE49-F238E27FC236}">
                <a16:creationId xmlns:a16="http://schemas.microsoft.com/office/drawing/2014/main" id="{23ADE27C-D52C-70C0-27C1-EBFA98AC023B}"/>
              </a:ext>
            </a:extLst>
          </p:cNvPr>
          <p:cNvSpPr/>
          <p:nvPr/>
        </p:nvSpPr>
        <p:spPr>
          <a:xfrm>
            <a:off x="9176925" y="2980513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" name="Google Shape;1256;p89">
            <a:extLst>
              <a:ext uri="{FF2B5EF4-FFF2-40B4-BE49-F238E27FC236}">
                <a16:creationId xmlns:a16="http://schemas.microsoft.com/office/drawing/2014/main" id="{A503CF6B-D1CE-BF19-C625-E81CD6FCE86B}"/>
              </a:ext>
            </a:extLst>
          </p:cNvPr>
          <p:cNvSpPr/>
          <p:nvPr/>
        </p:nvSpPr>
        <p:spPr>
          <a:xfrm>
            <a:off x="8195042" y="3539605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" name="Google Shape;1257;p89">
            <a:extLst>
              <a:ext uri="{FF2B5EF4-FFF2-40B4-BE49-F238E27FC236}">
                <a16:creationId xmlns:a16="http://schemas.microsoft.com/office/drawing/2014/main" id="{1A4AAF9E-B7AC-34A5-D4A1-B7A39A0947A9}"/>
              </a:ext>
            </a:extLst>
          </p:cNvPr>
          <p:cNvSpPr/>
          <p:nvPr/>
        </p:nvSpPr>
        <p:spPr>
          <a:xfrm>
            <a:off x="8833842" y="3539605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" name="Google Shape;1238;p89">
            <a:extLst>
              <a:ext uri="{FF2B5EF4-FFF2-40B4-BE49-F238E27FC236}">
                <a16:creationId xmlns:a16="http://schemas.microsoft.com/office/drawing/2014/main" id="{12E71CB8-A156-DCB2-B96B-573C1261C3BA}"/>
              </a:ext>
            </a:extLst>
          </p:cNvPr>
          <p:cNvSpPr txBox="1">
            <a:spLocks/>
          </p:cNvSpPr>
          <p:nvPr/>
        </p:nvSpPr>
        <p:spPr>
          <a:xfrm>
            <a:off x="343971" y="1040452"/>
            <a:ext cx="11504058" cy="16011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8300">
              <a:spcBef>
                <a:spcPts val="0"/>
              </a:spcBef>
              <a:buSzPts val="2200"/>
              <a:buFont typeface="Arial" panose="020B0604020202020204" pitchFamily="34" charset="0"/>
              <a:buAutoNum type="arabicParenR"/>
            </a:pPr>
            <a:r>
              <a:rPr lang="en-GB" dirty="0"/>
              <a:t>Fill in the blanks to show the working out and conversion from a mixed number to an improper fraction.</a:t>
            </a:r>
          </a:p>
        </p:txBody>
      </p:sp>
    </p:spTree>
    <p:extLst>
      <p:ext uri="{BB962C8B-B14F-4D97-AF65-F5344CB8AC3E}">
        <p14:creationId xmlns:p14="http://schemas.microsoft.com/office/powerpoint/2010/main" val="261829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4FA6-FA3D-8AD1-5135-9C11E315D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40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63F01DB6-89A0-7FE6-0195-CBB3029F6F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980" t="25539" r="42627" b="50573"/>
          <a:stretch/>
        </p:blipFill>
        <p:spPr>
          <a:xfrm>
            <a:off x="3050200" y="2907525"/>
            <a:ext cx="2107026" cy="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41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158A65C5-84BE-2B89-129E-DFE32BA4F7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252" t="23868" r="14436" b="52244"/>
          <a:stretch/>
        </p:blipFill>
        <p:spPr>
          <a:xfrm>
            <a:off x="3050209" y="3475783"/>
            <a:ext cx="1423373" cy="5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42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A9FEEA82-9D73-CD38-53ED-313C6EDFCF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4086" t="24221" r="-13398" b="51890"/>
          <a:stretch/>
        </p:blipFill>
        <p:spPr>
          <a:xfrm>
            <a:off x="3050209" y="4044053"/>
            <a:ext cx="1423373" cy="5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43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D91AC922-D275-6E39-592A-EF4BAB9516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936" t="76113" r="90189"/>
          <a:stretch/>
        </p:blipFill>
        <p:spPr>
          <a:xfrm>
            <a:off x="7149025" y="2928975"/>
            <a:ext cx="521875" cy="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44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3887B6BC-9337-D6E9-5AC9-9081ED02F7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6644" t="76252" r="24861" b="-140"/>
          <a:stretch/>
        </p:blipFill>
        <p:spPr>
          <a:xfrm>
            <a:off x="7815175" y="3497225"/>
            <a:ext cx="1383651" cy="5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5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514FD78A-808A-6586-EDBB-B58AF53EB9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403" t="77546" r="-1971" b="-1433"/>
          <a:stretch/>
        </p:blipFill>
        <p:spPr>
          <a:xfrm>
            <a:off x="7814963" y="4065499"/>
            <a:ext cx="1338650" cy="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46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0A1A843E-8F93-5BA4-96EE-9ABE92963C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2" t="25539" r="85609" b="50573"/>
          <a:stretch/>
        </p:blipFill>
        <p:spPr>
          <a:xfrm>
            <a:off x="2387875" y="2905500"/>
            <a:ext cx="686025" cy="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7;p89" descr="&lt;math xmlns=&quot;http://www.w3.org/1998/Math/MathML&quot; display=&quot;block&quot; data-is-equatio=&quot;1&quot; data-latex=&quot;\begin{array}{l}10\frac{2}{3}\ =\ 10\ \times\frac{3}{3}+\ \frac{2}{3}=\frac{30}{10}+\frac{2}{3}=\frac{32}{3}\\&amp;#13;&amp;#10;15\ \frac{3}{4}=\ 15\ \times\frac{4}{4}+\frac{3}{4}=\frac{60}{4}+\frac{3}{4}=\frac{63}{4}\\&amp;#13;&amp;#10;30\frac{3}{5}=30\times\frac{5}{5}+\frac{3}{5}=\frac{150}{5}+\frac{3}{4}=\frac{153}{5}\\&amp;#13;&amp;#10;7\frac{2}{9}=7\ \times\frac{9}{9}+\frac{2}{9}=\frac{63}{9}+\frac{2}{9}=\frac{65}{9}\end{array}&quot;&gt;&lt;mtable columnalign=&quot;left&quot; columnspacing=&quot;1em&quot; rowspacing=&quot;4pt&quot;&gt;&lt;mtr&gt;&lt;mtd&gt;&lt;mn&gt;10&lt;/mn&gt;&lt;mfrac&gt;&lt;mn&gt;2&lt;/mn&gt;&lt;mn&gt;3&lt;/mn&gt;&lt;/mfrac&gt;&lt;mtext&gt;&lt;/mtext&gt;&lt;mo&gt;=&lt;/mo&gt;&lt;mtext&gt;&lt;/mtext&gt;&lt;mn&gt;10&lt;/mn&gt;&lt;mtext&gt;&lt;/mtext&gt;&lt;mo&gt;×&lt;/mo&gt;&lt;mfrac&gt;&lt;mn&gt;3&lt;/mn&gt;&lt;mn&gt;3&lt;/mn&gt;&lt;/mfrac&gt;&lt;mo&gt;+&lt;/mo&gt;&lt;mtext&gt;&lt;/mtext&gt;&lt;mfrac&gt;&lt;mn&gt;2&lt;/mn&gt;&lt;mn&gt;3&lt;/mn&gt;&lt;/mfrac&gt;&lt;mo&gt;=&lt;/mo&gt;&lt;mfrac&gt;&lt;mn&gt;30&lt;/mn&gt;&lt;mn&gt;10&lt;/mn&gt;&lt;/mfrac&gt;&lt;mo&gt;+&lt;/mo&gt;&lt;mfrac&gt;&lt;mn&gt;2&lt;/mn&gt;&lt;mn&gt;3&lt;/mn&gt;&lt;/mfrac&gt;&lt;mo&gt;=&lt;/mo&gt;&lt;mfrac&gt;&lt;mn&gt;32&lt;/mn&gt;&lt;mn&gt;3&lt;/mn&gt;&lt;/mfrac&gt;&lt;/mtd&gt;&lt;/mtr&gt;&lt;mtr&gt;&lt;mtd&gt;&lt;mn&gt;15&lt;/mn&gt;&lt;mtext&gt;&lt;/mtext&gt;&lt;mfrac&gt;&lt;mn&gt;3&lt;/mn&gt;&lt;mn&gt;4&lt;/mn&gt;&lt;/mfrac&gt;&lt;mo&gt;=&lt;/mo&gt;&lt;mtext&gt;&lt;/mtext&gt;&lt;mn&gt;15&lt;/mn&gt;&lt;mtext&gt;&lt;/mtext&gt;&lt;mo&gt;×&lt;/mo&gt;&lt;mfrac&gt;&lt;mn&gt;4&lt;/mn&gt;&lt;mn&gt;4&lt;/mn&gt;&lt;/mfrac&gt;&lt;mo&gt;+&lt;/mo&gt;&lt;mfrac&gt;&lt;mn&gt;3&lt;/mn&gt;&lt;mn&gt;4&lt;/mn&gt;&lt;/mfrac&gt;&lt;mo&gt;=&lt;/mo&gt;&lt;mfrac&gt;&lt;mn&gt;60&lt;/mn&gt;&lt;mn&gt;4&lt;/mn&gt;&lt;/mfrac&gt;&lt;mo&gt;+&lt;/mo&gt;&lt;mfrac&gt;&lt;mn&gt;3&lt;/mn&gt;&lt;mn&gt;4&lt;/mn&gt;&lt;/mfrac&gt;&lt;mo&gt;=&lt;/mo&gt;&lt;mfrac&gt;&lt;mn&gt;63&lt;/mn&gt;&lt;mn&gt;4&lt;/mn&gt;&lt;/mfrac&gt;&lt;/mtd&gt;&lt;/mtr&gt;&lt;mtr&gt;&lt;mtd&gt;&lt;mn&gt;30&lt;/mn&gt;&lt;mfrac&gt;&lt;mn&gt;3&lt;/mn&gt;&lt;mn&gt;5&lt;/mn&gt;&lt;/mfrac&gt;&lt;mo&gt;=&lt;/mo&gt;&lt;mn&gt;30&lt;/mn&gt;&lt;mo&gt;×&lt;/mo&gt;&lt;mfrac&gt;&lt;mn&gt;5&lt;/mn&gt;&lt;mn&gt;5&lt;/mn&gt;&lt;/mfrac&gt;&lt;mo&gt;+&lt;/mo&gt;&lt;mfrac&gt;&lt;mn&gt;3&lt;/mn&gt;&lt;mn&gt;5&lt;/mn&gt;&lt;/mfrac&gt;&lt;mo&gt;=&lt;/mo&gt;&lt;mfrac&gt;&lt;mn&gt;150&lt;/mn&gt;&lt;mn&gt;5&lt;/mn&gt;&lt;/mfrac&gt;&lt;mo&gt;+&lt;/mo&gt;&lt;mfrac&gt;&lt;mn&gt;3&lt;/mn&gt;&lt;mn&gt;4&lt;/mn&gt;&lt;/mfrac&gt;&lt;mo&gt;=&lt;/mo&gt;&lt;mfrac&gt;&lt;mn&gt;153&lt;/mn&gt;&lt;mn&gt;5&lt;/mn&gt;&lt;/mfrac&gt;&lt;/mtd&gt;&lt;/mtr&gt;&lt;mtr&gt;&lt;mtd&gt;&lt;mn&gt;7&lt;/mn&gt;&lt;mfrac&gt;&lt;mn&gt;2&lt;/mn&gt;&lt;mn&gt;9&lt;/mn&gt;&lt;/mfrac&gt;&lt;mo&gt;=&lt;/mo&gt;&lt;mn&gt;7&lt;/mn&gt;&lt;mtext&gt;&lt;/mtext&gt;&lt;mo&gt;×&lt;/mo&gt;&lt;mfrac&gt;&lt;mn&gt;9&lt;/mn&gt;&lt;mn&gt;9&lt;/mn&gt;&lt;/mfrac&gt;&lt;mo&gt;+&lt;/mo&gt;&lt;mfrac&gt;&lt;mn&gt;2&lt;/mn&gt;&lt;mn&gt;9&lt;/mn&gt;&lt;/mfrac&gt;&lt;mo&gt;=&lt;/mo&gt;&lt;mfrac&gt;&lt;mn&gt;63&lt;/mn&gt;&lt;mn&gt;9&lt;/mn&gt;&lt;/mfrac&gt;&lt;mo&gt;+&lt;/mo&gt;&lt;mfrac&gt;&lt;mn&gt;2&lt;/mn&gt;&lt;mn&gt;9&lt;/mn&gt;&lt;/mfrac&gt;&lt;mo&gt;=&lt;/mo&gt;&lt;mfrac&gt;&lt;mn&gt;65&lt;/mn&gt;&lt;mn&gt;9&lt;/mn&gt;&lt;/mfrac&gt;&lt;/mtd&gt;&lt;/mtr&gt;&lt;/mtable&gt;&lt;/math&gt;" title="4 lines Line 1: 10 and two thirds equals 10 times three thirds plus two thirds equals 30 over 10 plus two thirds equals 32 over 3 Line 2: 15 three fourths equals 15 times four fourths plus three fourths equals 60 over 4 plus three fourths equals 63 over 4 Line 3: 30 and three fifths equals 30 times five fifths plus three fifths equals 150 over 5 plus three fourths equals 153 over 5 Line 4: 7 and two ninths equals 7 times nine ninths plus two ninths equals 63 over 9 plus two ninths equals 65 over 9">
            <a:extLst>
              <a:ext uri="{FF2B5EF4-FFF2-40B4-BE49-F238E27FC236}">
                <a16:creationId xmlns:a16="http://schemas.microsoft.com/office/drawing/2014/main" id="{BC4AD723-F6ED-6952-73E8-BA365DFD8F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784" t="76113" r="52413"/>
          <a:stretch/>
        </p:blipFill>
        <p:spPr>
          <a:xfrm>
            <a:off x="7621125" y="2926925"/>
            <a:ext cx="1884301" cy="5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48;p89">
            <a:extLst>
              <a:ext uri="{FF2B5EF4-FFF2-40B4-BE49-F238E27FC236}">
                <a16:creationId xmlns:a16="http://schemas.microsoft.com/office/drawing/2014/main" id="{CA0BAE39-98FF-0356-EF1C-B67B306550E1}"/>
              </a:ext>
            </a:extLst>
          </p:cNvPr>
          <p:cNvSpPr txBox="1"/>
          <p:nvPr/>
        </p:nvSpPr>
        <p:spPr>
          <a:xfrm>
            <a:off x="1644375" y="2861278"/>
            <a:ext cx="5502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a)</a:t>
            </a:r>
            <a:endParaRPr sz="21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" name="Google Shape;1249;p89">
            <a:extLst>
              <a:ext uri="{FF2B5EF4-FFF2-40B4-BE49-F238E27FC236}">
                <a16:creationId xmlns:a16="http://schemas.microsoft.com/office/drawing/2014/main" id="{FEA7313E-32F5-A87A-9948-953113A2655D}"/>
              </a:ext>
            </a:extLst>
          </p:cNvPr>
          <p:cNvSpPr txBox="1"/>
          <p:nvPr/>
        </p:nvSpPr>
        <p:spPr>
          <a:xfrm>
            <a:off x="6598825" y="2905500"/>
            <a:ext cx="5502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b)</a:t>
            </a:r>
            <a:endParaRPr sz="2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" name="Google Shape;1250;p89">
            <a:extLst>
              <a:ext uri="{FF2B5EF4-FFF2-40B4-BE49-F238E27FC236}">
                <a16:creationId xmlns:a16="http://schemas.microsoft.com/office/drawing/2014/main" id="{2604046A-6C15-AB02-80CD-D707498F11F4}"/>
              </a:ext>
            </a:extLst>
          </p:cNvPr>
          <p:cNvSpPr/>
          <p:nvPr/>
        </p:nvSpPr>
        <p:spPr>
          <a:xfrm>
            <a:off x="4261850" y="2906200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" name="Google Shape;1251;p89">
            <a:extLst>
              <a:ext uri="{FF2B5EF4-FFF2-40B4-BE49-F238E27FC236}">
                <a16:creationId xmlns:a16="http://schemas.microsoft.com/office/drawing/2014/main" id="{7020B785-8203-B7ED-D895-08CDFF7504A8}"/>
              </a:ext>
            </a:extLst>
          </p:cNvPr>
          <p:cNvSpPr/>
          <p:nvPr/>
        </p:nvSpPr>
        <p:spPr>
          <a:xfrm>
            <a:off x="3468500" y="3504475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" name="Google Shape;1252;p89">
            <a:extLst>
              <a:ext uri="{FF2B5EF4-FFF2-40B4-BE49-F238E27FC236}">
                <a16:creationId xmlns:a16="http://schemas.microsoft.com/office/drawing/2014/main" id="{694EAC91-796A-B454-2B05-EEDE649CE4DA}"/>
              </a:ext>
            </a:extLst>
          </p:cNvPr>
          <p:cNvSpPr/>
          <p:nvPr/>
        </p:nvSpPr>
        <p:spPr>
          <a:xfrm>
            <a:off x="3468500" y="4068912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" name="Google Shape;1253;p89">
            <a:extLst>
              <a:ext uri="{FF2B5EF4-FFF2-40B4-BE49-F238E27FC236}">
                <a16:creationId xmlns:a16="http://schemas.microsoft.com/office/drawing/2014/main" id="{30C106AB-A10C-33D3-C9F3-3A1EB1657DB2}"/>
              </a:ext>
            </a:extLst>
          </p:cNvPr>
          <p:cNvSpPr/>
          <p:nvPr/>
        </p:nvSpPr>
        <p:spPr>
          <a:xfrm>
            <a:off x="7951375" y="2980513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" name="Google Shape;1254;p89">
            <a:extLst>
              <a:ext uri="{FF2B5EF4-FFF2-40B4-BE49-F238E27FC236}">
                <a16:creationId xmlns:a16="http://schemas.microsoft.com/office/drawing/2014/main" id="{41749FEB-2727-6C0E-4355-703B08929860}"/>
              </a:ext>
            </a:extLst>
          </p:cNvPr>
          <p:cNvSpPr/>
          <p:nvPr/>
        </p:nvSpPr>
        <p:spPr>
          <a:xfrm>
            <a:off x="8564150" y="2980513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" name="Google Shape;1255;p89">
            <a:extLst>
              <a:ext uri="{FF2B5EF4-FFF2-40B4-BE49-F238E27FC236}">
                <a16:creationId xmlns:a16="http://schemas.microsoft.com/office/drawing/2014/main" id="{C9118C00-8950-08AB-CFC2-46EDDB4FC3B2}"/>
              </a:ext>
            </a:extLst>
          </p:cNvPr>
          <p:cNvSpPr/>
          <p:nvPr/>
        </p:nvSpPr>
        <p:spPr>
          <a:xfrm>
            <a:off x="9176925" y="2980513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" name="Google Shape;1256;p89">
            <a:extLst>
              <a:ext uri="{FF2B5EF4-FFF2-40B4-BE49-F238E27FC236}">
                <a16:creationId xmlns:a16="http://schemas.microsoft.com/office/drawing/2014/main" id="{5814B4CE-AA90-EA35-8AF6-277BC5E767F9}"/>
              </a:ext>
            </a:extLst>
          </p:cNvPr>
          <p:cNvSpPr/>
          <p:nvPr/>
        </p:nvSpPr>
        <p:spPr>
          <a:xfrm>
            <a:off x="8195042" y="3539605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" name="Google Shape;1257;p89">
            <a:extLst>
              <a:ext uri="{FF2B5EF4-FFF2-40B4-BE49-F238E27FC236}">
                <a16:creationId xmlns:a16="http://schemas.microsoft.com/office/drawing/2014/main" id="{475C66EA-DB9F-72CC-F74D-2F8ABC89C53D}"/>
              </a:ext>
            </a:extLst>
          </p:cNvPr>
          <p:cNvSpPr/>
          <p:nvPr/>
        </p:nvSpPr>
        <p:spPr>
          <a:xfrm>
            <a:off x="8833842" y="3539605"/>
            <a:ext cx="269700" cy="464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" name="Google Shape;1238;p89">
            <a:extLst>
              <a:ext uri="{FF2B5EF4-FFF2-40B4-BE49-F238E27FC236}">
                <a16:creationId xmlns:a16="http://schemas.microsoft.com/office/drawing/2014/main" id="{75F89163-722C-2F0D-9CEA-9A0E464FDE66}"/>
              </a:ext>
            </a:extLst>
          </p:cNvPr>
          <p:cNvSpPr txBox="1">
            <a:spLocks/>
          </p:cNvSpPr>
          <p:nvPr/>
        </p:nvSpPr>
        <p:spPr>
          <a:xfrm>
            <a:off x="343971" y="1040452"/>
            <a:ext cx="11504058" cy="16011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8300">
              <a:spcBef>
                <a:spcPts val="0"/>
              </a:spcBef>
              <a:buSzPts val="2200"/>
              <a:buFont typeface="Arial" panose="020B0604020202020204" pitchFamily="34" charset="0"/>
              <a:buAutoNum type="arabicParenR"/>
            </a:pPr>
            <a:r>
              <a:rPr lang="en-GB" dirty="0"/>
              <a:t>Fill in the blanks to show the working out and conversion from a mixed number to an improper fraction.</a:t>
            </a:r>
          </a:p>
        </p:txBody>
      </p:sp>
    </p:spTree>
    <p:extLst>
      <p:ext uri="{BB962C8B-B14F-4D97-AF65-F5344CB8AC3E}">
        <p14:creationId xmlns:p14="http://schemas.microsoft.com/office/powerpoint/2010/main" val="277633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A432E-6B0F-81D6-328D-8C7FC19FA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262;p90">
            <a:extLst>
              <a:ext uri="{FF2B5EF4-FFF2-40B4-BE49-F238E27FC236}">
                <a16:creationId xmlns:a16="http://schemas.microsoft.com/office/drawing/2014/main" id="{20DBF10F-203D-F6AF-AEAE-9622EE081A80}"/>
              </a:ext>
            </a:extLst>
          </p:cNvPr>
          <p:cNvSpPr txBox="1">
            <a:spLocks/>
          </p:cNvSpPr>
          <p:nvPr/>
        </p:nvSpPr>
        <p:spPr>
          <a:xfrm>
            <a:off x="401121" y="323208"/>
            <a:ext cx="11389758" cy="8958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8300">
              <a:spcBef>
                <a:spcPts val="0"/>
              </a:spcBef>
              <a:buSzPts val="2200"/>
              <a:buFont typeface="Arial" panose="020B0604020202020204" pitchFamily="34" charset="0"/>
              <a:buAutoNum type="arabicParenR" startAt="2"/>
            </a:pPr>
            <a:r>
              <a:rPr lang="en-GB" dirty="0"/>
              <a:t>Convert the following to improper fractions, showing working out if you need.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D0407EA-DF7A-FA28-715B-EB9368263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209375"/>
            <a:ext cx="10462243" cy="4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9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1BAE4-DF53-F74A-9677-E2EFC555B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262;p90">
            <a:extLst>
              <a:ext uri="{FF2B5EF4-FFF2-40B4-BE49-F238E27FC236}">
                <a16:creationId xmlns:a16="http://schemas.microsoft.com/office/drawing/2014/main" id="{CFAA4F82-A58B-A601-E552-3218F2A88D01}"/>
              </a:ext>
            </a:extLst>
          </p:cNvPr>
          <p:cNvSpPr txBox="1">
            <a:spLocks/>
          </p:cNvSpPr>
          <p:nvPr/>
        </p:nvSpPr>
        <p:spPr>
          <a:xfrm>
            <a:off x="401121" y="323208"/>
            <a:ext cx="11389758" cy="8958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8300">
              <a:spcBef>
                <a:spcPts val="0"/>
              </a:spcBef>
              <a:buSzPts val="2200"/>
              <a:buFont typeface="Arial" panose="020B0604020202020204" pitchFamily="34" charset="0"/>
              <a:buAutoNum type="arabicParenR" startAt="2"/>
            </a:pPr>
            <a:r>
              <a:rPr lang="en-GB" dirty="0"/>
              <a:t>Answers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94C75-8819-2C01-52A5-1EC2F618E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3" y="1333500"/>
            <a:ext cx="10837821" cy="42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8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3;p91">
            <a:extLst>
              <a:ext uri="{FF2B5EF4-FFF2-40B4-BE49-F238E27FC236}">
                <a16:creationId xmlns:a16="http://schemas.microsoft.com/office/drawing/2014/main" id="{11E249AF-BAFD-CFF8-470A-312BC4716E9E}"/>
              </a:ext>
            </a:extLst>
          </p:cNvPr>
          <p:cNvSpPr/>
          <p:nvPr/>
        </p:nvSpPr>
        <p:spPr>
          <a:xfrm>
            <a:off x="8739125" y="2416075"/>
            <a:ext cx="1352400" cy="225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" name="Google Shape;1277;p91" descr="&lt;math xmlns=&quot;http://www.w3.org/1998/Math/MathML&quot; display=&quot;block&quot; data-is-equatio=&quot;1&quot; data-latex=&quot;\begin{array}{l}10\frac{3}{5}\\&amp;#13;&amp;#10;24\frac{5}{7}\\&amp;#13;&amp;#10;3\frac{1}{2}\end{array}&quot;&gt;&lt;mtable columnalign=&quot;left&quot; columnspacing=&quot;1em&quot; rowspacing=&quot;4pt&quot;&gt;&lt;mtr&gt;&lt;mtd&gt;&lt;mn&gt;10&lt;/mn&gt;&lt;mfrac&gt;&lt;mn&gt;3&lt;/mn&gt;&lt;mn&gt;5&lt;/mn&gt;&lt;/mfrac&gt;&lt;/mtd&gt;&lt;/mtr&gt;&lt;mtr&gt;&lt;mtd&gt;&lt;mn&gt;24&lt;/mn&gt;&lt;mfrac&gt;&lt;mn&gt;5&lt;/mn&gt;&lt;mn&gt;7&lt;/mn&gt;&lt;/mfrac&gt;&lt;/mtd&gt;&lt;/mtr&gt;&lt;mtr&gt;&lt;mtd&gt;&lt;mn&gt;3&lt;/mn&gt;&lt;mfrac&gt;&lt;mn&gt;1&lt;/mn&gt;&lt;mn&gt;2&lt;/mn&gt;&lt;/mfrac&gt;&lt;/mtd&gt;&lt;/mtr&gt;&lt;/mtable&gt;&lt;/math&gt;" title="3 lines Line 1: 10 and three fifths Line 2: 24 and five sevenths Line 3: 3 and one half">
            <a:extLst>
              <a:ext uri="{FF2B5EF4-FFF2-40B4-BE49-F238E27FC236}">
                <a16:creationId xmlns:a16="http://schemas.microsoft.com/office/drawing/2014/main" id="{88C17117-113F-60C1-99A8-07368960C3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911"/>
          <a:stretch/>
        </p:blipFill>
        <p:spPr>
          <a:xfrm>
            <a:off x="3114925" y="2237525"/>
            <a:ext cx="962025" cy="9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78;p91" descr="&lt;math xmlns=&quot;http://www.w3.org/1998/Math/MathML&quot; display=&quot;block&quot; data-is-equatio=&quot;1&quot; data-latex=&quot;\begin{array}{l}10\frac{3}{5}\\&amp;#13;&amp;#10;24\frac{5}{7}\\&amp;#13;&amp;#10;3\frac{1}{2}\end{array}&quot;&gt;&lt;mtable columnalign=&quot;left&quot; columnspacing=&quot;1em&quot; rowspacing=&quot;4pt&quot;&gt;&lt;mtr&gt;&lt;mtd&gt;&lt;mn&gt;10&lt;/mn&gt;&lt;mfrac&gt;&lt;mn&gt;3&lt;/mn&gt;&lt;mn&gt;5&lt;/mn&gt;&lt;/mfrac&gt;&lt;/mtd&gt;&lt;/mtr&gt;&lt;mtr&gt;&lt;mtd&gt;&lt;mn&gt;24&lt;/mn&gt;&lt;mfrac&gt;&lt;mn&gt;5&lt;/mn&gt;&lt;mn&gt;7&lt;/mn&gt;&lt;/mfrac&gt;&lt;/mtd&gt;&lt;/mtr&gt;&lt;mtr&gt;&lt;mtd&gt;&lt;mn&gt;3&lt;/mn&gt;&lt;mfrac&gt;&lt;mn&gt;1&lt;/mn&gt;&lt;mn&gt;2&lt;/mn&gt;&lt;/mfrac&gt;&lt;/mtd&gt;&lt;/mtr&gt;&lt;/mtable&gt;&lt;/math&gt;" title="3 lines Line 1: 10 and three fifths Line 2: 24 and five sevenths Line 3: 3 and one half">
            <a:extLst>
              <a:ext uri="{FF2B5EF4-FFF2-40B4-BE49-F238E27FC236}">
                <a16:creationId xmlns:a16="http://schemas.microsoft.com/office/drawing/2014/main" id="{2C63399A-4B3C-B24C-6088-0A3E0575B1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5775" t="34455" b="34455"/>
          <a:stretch/>
        </p:blipFill>
        <p:spPr>
          <a:xfrm>
            <a:off x="6325925" y="2204575"/>
            <a:ext cx="1017625" cy="9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79;p91">
            <a:extLst>
              <a:ext uri="{FF2B5EF4-FFF2-40B4-BE49-F238E27FC236}">
                <a16:creationId xmlns:a16="http://schemas.microsoft.com/office/drawing/2014/main" id="{27499D74-1000-ED9B-FAF3-338F2FE5565E}"/>
              </a:ext>
            </a:extLst>
          </p:cNvPr>
          <p:cNvSpPr txBox="1"/>
          <p:nvPr/>
        </p:nvSpPr>
        <p:spPr>
          <a:xfrm>
            <a:off x="2052575" y="3053770"/>
            <a:ext cx="3282000" cy="1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integer is even.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numerator and denominator of the proper fraction are both odd and prime numbers.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" name="Google Shape;1280;p91">
            <a:extLst>
              <a:ext uri="{FF2B5EF4-FFF2-40B4-BE49-F238E27FC236}">
                <a16:creationId xmlns:a16="http://schemas.microsoft.com/office/drawing/2014/main" id="{D1F0C9B1-8943-EF04-D394-A0015A24E995}"/>
              </a:ext>
            </a:extLst>
          </p:cNvPr>
          <p:cNvSpPr txBox="1"/>
          <p:nvPr/>
        </p:nvSpPr>
        <p:spPr>
          <a:xfrm>
            <a:off x="8941325" y="2498875"/>
            <a:ext cx="1150200" cy="20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Write your own mixed number with clues.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" name="Google Shape;1281;p91" descr="&lt;math xmlns=&quot;http://www.w3.org/1998/Math/MathML&quot; display=&quot;block&quot; data-is-equatio=&quot;1&quot; data-latex=&quot;\frac{46}{5}&quot;&gt;&lt;mfrac&gt;&lt;mn&gt;46&lt;/mn&gt;&lt;mn&gt;5&lt;/mn&gt;&lt;/mfrac&gt;&lt;/math&gt;" title="46 over 5">
            <a:extLst>
              <a:ext uri="{FF2B5EF4-FFF2-40B4-BE49-F238E27FC236}">
                <a16:creationId xmlns:a16="http://schemas.microsoft.com/office/drawing/2014/main" id="{90DB3855-1CB8-A9FF-633D-17F6C1BE998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1500" y="4823150"/>
            <a:ext cx="267517" cy="4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82;p91">
            <a:extLst>
              <a:ext uri="{FF2B5EF4-FFF2-40B4-BE49-F238E27FC236}">
                <a16:creationId xmlns:a16="http://schemas.microsoft.com/office/drawing/2014/main" id="{2A9ED8F9-0079-3197-D731-41435871F7CD}"/>
              </a:ext>
            </a:extLst>
          </p:cNvPr>
          <p:cNvSpPr txBox="1"/>
          <p:nvPr/>
        </p:nvSpPr>
        <p:spPr>
          <a:xfrm>
            <a:off x="5270188" y="3099845"/>
            <a:ext cx="3282000" cy="1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integer is even.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As an improper fraction the numerator is 173.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denominator is odd.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" name="Google Shape;1283;p91" descr="&lt;math xmlns=&quot;http://www.w3.org/1998/Math/MathML&quot; display=&quot;block&quot; data-is-equatio=&quot;1&quot; data-latex=&quot;\frac{116}{5}&quot;&gt;&lt;mfrac&gt;&lt;mn&gt;116&lt;/mn&gt;&lt;mn&gt;5&lt;/mn&gt;&lt;/mfrac&gt;&lt;/math&gt;" title="116 over 5">
            <a:extLst>
              <a:ext uri="{FF2B5EF4-FFF2-40B4-BE49-F238E27FC236}">
                <a16:creationId xmlns:a16="http://schemas.microsoft.com/office/drawing/2014/main" id="{4EEF5B15-26B0-F6A5-72FF-F79D231807C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1135" y="4585074"/>
            <a:ext cx="380873" cy="4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84;p91" descr="&lt;math xmlns=&quot;http://www.w3.org/1998/Math/MathML&quot; display=&quot;block&quot; data-is-equatio=&quot;1&quot; data-latex=&quot;\frac{124}{5}&quot;&gt;&lt;mfrac&gt;&lt;mn&gt;124&lt;/mn&gt;&lt;mn&gt;5&lt;/mn&gt;&lt;/mfrac&gt;&lt;/math&gt;" title="124 over 5">
            <a:extLst>
              <a:ext uri="{FF2B5EF4-FFF2-40B4-BE49-F238E27FC236}">
                <a16:creationId xmlns:a16="http://schemas.microsoft.com/office/drawing/2014/main" id="{7966E64D-5A93-E91B-E503-93E54426E6B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7299" y="4585563"/>
            <a:ext cx="380875" cy="4841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85;p91">
            <a:extLst>
              <a:ext uri="{FF2B5EF4-FFF2-40B4-BE49-F238E27FC236}">
                <a16:creationId xmlns:a16="http://schemas.microsoft.com/office/drawing/2014/main" id="{F07C3198-E9D6-8D80-342F-012F2120D417}"/>
              </a:ext>
            </a:extLst>
          </p:cNvPr>
          <p:cNvSpPr/>
          <p:nvPr/>
        </p:nvSpPr>
        <p:spPr>
          <a:xfrm>
            <a:off x="3114925" y="2237524"/>
            <a:ext cx="596700" cy="862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" name="Google Shape;1286;p91">
            <a:extLst>
              <a:ext uri="{FF2B5EF4-FFF2-40B4-BE49-F238E27FC236}">
                <a16:creationId xmlns:a16="http://schemas.microsoft.com/office/drawing/2014/main" id="{7B41B06F-A89E-3594-6E3F-03A6689BA6AF}"/>
              </a:ext>
            </a:extLst>
          </p:cNvPr>
          <p:cNvSpPr/>
          <p:nvPr/>
        </p:nvSpPr>
        <p:spPr>
          <a:xfrm>
            <a:off x="3754650" y="2234491"/>
            <a:ext cx="381000" cy="33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" name="Google Shape;1287;p91">
            <a:extLst>
              <a:ext uri="{FF2B5EF4-FFF2-40B4-BE49-F238E27FC236}">
                <a16:creationId xmlns:a16="http://schemas.microsoft.com/office/drawing/2014/main" id="{2C2E6106-FE40-FFFF-96AD-B834124F30A5}"/>
              </a:ext>
            </a:extLst>
          </p:cNvPr>
          <p:cNvSpPr/>
          <p:nvPr/>
        </p:nvSpPr>
        <p:spPr>
          <a:xfrm>
            <a:off x="3754650" y="2762641"/>
            <a:ext cx="381000" cy="33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" name="Google Shape;1288;p91">
            <a:extLst>
              <a:ext uri="{FF2B5EF4-FFF2-40B4-BE49-F238E27FC236}">
                <a16:creationId xmlns:a16="http://schemas.microsoft.com/office/drawing/2014/main" id="{CBC22B2B-751A-6B20-3A7D-BE144B20FED5}"/>
              </a:ext>
            </a:extLst>
          </p:cNvPr>
          <p:cNvSpPr/>
          <p:nvPr/>
        </p:nvSpPr>
        <p:spPr>
          <a:xfrm>
            <a:off x="6361127" y="2269849"/>
            <a:ext cx="596700" cy="862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" name="Google Shape;1289;p91">
            <a:extLst>
              <a:ext uri="{FF2B5EF4-FFF2-40B4-BE49-F238E27FC236}">
                <a16:creationId xmlns:a16="http://schemas.microsoft.com/office/drawing/2014/main" id="{39FCC1DD-3D33-3F7B-F0E8-DADAE60DE90C}"/>
              </a:ext>
            </a:extLst>
          </p:cNvPr>
          <p:cNvSpPr/>
          <p:nvPr/>
        </p:nvSpPr>
        <p:spPr>
          <a:xfrm>
            <a:off x="7029271" y="2257516"/>
            <a:ext cx="381000" cy="33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" name="Google Shape;1290;p91">
            <a:extLst>
              <a:ext uri="{FF2B5EF4-FFF2-40B4-BE49-F238E27FC236}">
                <a16:creationId xmlns:a16="http://schemas.microsoft.com/office/drawing/2014/main" id="{40443C1E-7883-BFB9-0DAB-BEEC517E7928}"/>
              </a:ext>
            </a:extLst>
          </p:cNvPr>
          <p:cNvSpPr/>
          <p:nvPr/>
        </p:nvSpPr>
        <p:spPr>
          <a:xfrm>
            <a:off x="7029271" y="2796416"/>
            <a:ext cx="381000" cy="33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" name="Google Shape;1292;p91">
            <a:extLst>
              <a:ext uri="{FF2B5EF4-FFF2-40B4-BE49-F238E27FC236}">
                <a16:creationId xmlns:a16="http://schemas.microsoft.com/office/drawing/2014/main" id="{69A24211-4E80-8378-CBB0-3F037B41B516}"/>
              </a:ext>
            </a:extLst>
          </p:cNvPr>
          <p:cNvSpPr txBox="1"/>
          <p:nvPr/>
        </p:nvSpPr>
        <p:spPr>
          <a:xfrm>
            <a:off x="2052575" y="4425372"/>
            <a:ext cx="32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mixed number is 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" name="Google Shape;1293;p91">
            <a:extLst>
              <a:ext uri="{FF2B5EF4-FFF2-40B4-BE49-F238E27FC236}">
                <a16:creationId xmlns:a16="http://schemas.microsoft.com/office/drawing/2014/main" id="{E1B3BB02-82F4-33FE-205B-26447882F6B1}"/>
              </a:ext>
            </a:extLst>
          </p:cNvPr>
          <p:cNvSpPr txBox="1"/>
          <p:nvPr/>
        </p:nvSpPr>
        <p:spPr>
          <a:xfrm>
            <a:off x="2052575" y="4730175"/>
            <a:ext cx="12450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between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" name="Google Shape;1294;p91">
            <a:extLst>
              <a:ext uri="{FF2B5EF4-FFF2-40B4-BE49-F238E27FC236}">
                <a16:creationId xmlns:a16="http://schemas.microsoft.com/office/drawing/2014/main" id="{225477F0-6D0E-CF4F-5021-2DE7C91C8FE0}"/>
              </a:ext>
            </a:extLst>
          </p:cNvPr>
          <p:cNvSpPr txBox="1"/>
          <p:nvPr/>
        </p:nvSpPr>
        <p:spPr>
          <a:xfrm>
            <a:off x="3565225" y="4730175"/>
            <a:ext cx="19218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and 10.7 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" name="Google Shape;1295;p91">
            <a:extLst>
              <a:ext uri="{FF2B5EF4-FFF2-40B4-BE49-F238E27FC236}">
                <a16:creationId xmlns:a16="http://schemas.microsoft.com/office/drawing/2014/main" id="{8074986B-8951-B675-C713-833B3F8388F1}"/>
              </a:ext>
            </a:extLst>
          </p:cNvPr>
          <p:cNvSpPr txBox="1"/>
          <p:nvPr/>
        </p:nvSpPr>
        <p:spPr>
          <a:xfrm>
            <a:off x="5270200" y="4166647"/>
            <a:ext cx="3282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mixed number is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" name="Google Shape;1296;p91">
            <a:extLst>
              <a:ext uri="{FF2B5EF4-FFF2-40B4-BE49-F238E27FC236}">
                <a16:creationId xmlns:a16="http://schemas.microsoft.com/office/drawing/2014/main" id="{41BA6CD9-2913-9705-A07D-9E19D0D6628E}"/>
              </a:ext>
            </a:extLst>
          </p:cNvPr>
          <p:cNvSpPr txBox="1"/>
          <p:nvPr/>
        </p:nvSpPr>
        <p:spPr>
          <a:xfrm>
            <a:off x="5270200" y="4471446"/>
            <a:ext cx="32820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between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" name="Google Shape;1297;p91">
            <a:extLst>
              <a:ext uri="{FF2B5EF4-FFF2-40B4-BE49-F238E27FC236}">
                <a16:creationId xmlns:a16="http://schemas.microsoft.com/office/drawing/2014/main" id="{33FB7A8A-5311-6E92-6ACC-62A68A75D85D}"/>
              </a:ext>
            </a:extLst>
          </p:cNvPr>
          <p:cNvSpPr txBox="1"/>
          <p:nvPr/>
        </p:nvSpPr>
        <p:spPr>
          <a:xfrm>
            <a:off x="6801000" y="4471450"/>
            <a:ext cx="19035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and  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" name="Google Shape;1291;p91">
            <a:extLst>
              <a:ext uri="{FF2B5EF4-FFF2-40B4-BE49-F238E27FC236}">
                <a16:creationId xmlns:a16="http://schemas.microsoft.com/office/drawing/2014/main" id="{E22A1578-8373-8A53-C067-7F5B5EADE423}"/>
              </a:ext>
            </a:extLst>
          </p:cNvPr>
          <p:cNvSpPr txBox="1">
            <a:spLocks/>
          </p:cNvSpPr>
          <p:nvPr/>
        </p:nvSpPr>
        <p:spPr>
          <a:xfrm>
            <a:off x="511250" y="591791"/>
            <a:ext cx="11169500" cy="11750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spcBef>
                <a:spcPts val="0"/>
              </a:spcBef>
              <a:buSzPts val="2200"/>
              <a:buNone/>
            </a:pPr>
            <a:r>
              <a:rPr lang="en-GB" dirty="0"/>
              <a:t>Can you work out the mixed number given the clues for the integer and proper fraction?</a:t>
            </a:r>
          </a:p>
        </p:txBody>
      </p:sp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9056B5-3BF5-792D-648A-97167994BEBE}"/>
                  </a:ext>
                </a:extLst>
              </p:cNvPr>
              <p:cNvSpPr txBox="1"/>
              <p:nvPr/>
            </p:nvSpPr>
            <p:spPr>
              <a:xfrm>
                <a:off x="1395232" y="1382445"/>
                <a:ext cx="8612158" cy="1940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2000" dirty="0">
                    <a:latin typeface="+mj-lt"/>
                  </a:rPr>
                  <a:t>If you share         baguettes between         people, they each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2000" dirty="0">
                    <a:latin typeface="+mj-lt"/>
                  </a:rPr>
                  <a:t> of a baguette.</a:t>
                </a:r>
              </a:p>
              <a:p>
                <a:pPr lvl="0"/>
                <a:endParaRPr lang="en-GB" sz="2000" dirty="0">
                  <a:latin typeface="+mj-lt"/>
                </a:endParaRPr>
              </a:p>
              <a:p>
                <a:pPr lvl="0"/>
                <a:r>
                  <a:rPr lang="en-GB" sz="2000" dirty="0">
                    <a:latin typeface="+mj-lt"/>
                  </a:rPr>
                  <a:t>Fill in the gaps to give an answer that is an </a:t>
                </a:r>
                <a:r>
                  <a:rPr lang="en-GB" sz="2000" b="1" dirty="0">
                    <a:solidFill>
                      <a:srgbClr val="FF0000"/>
                    </a:solidFill>
                    <a:latin typeface="+mj-lt"/>
                  </a:rPr>
                  <a:t>improper fraction</a:t>
                </a:r>
                <a:endParaRPr lang="en-GB" sz="2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9056B5-3BF5-792D-648A-97167994B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32" y="1382445"/>
                <a:ext cx="8612158" cy="1940659"/>
              </a:xfrm>
              <a:prstGeom prst="rect">
                <a:avLst/>
              </a:prstGeom>
              <a:blipFill>
                <a:blip r:embed="rId2"/>
                <a:stretch>
                  <a:fillRect l="-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58CD5B-DD52-3959-295D-BD6490B4C523}"/>
              </a:ext>
            </a:extLst>
          </p:cNvPr>
          <p:cNvSpPr/>
          <p:nvPr/>
        </p:nvSpPr>
        <p:spPr>
          <a:xfrm>
            <a:off x="2696798" y="1868931"/>
            <a:ext cx="468052" cy="4838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07C38B-FBE6-360B-BF8D-A968E7218ECA}"/>
              </a:ext>
            </a:extLst>
          </p:cNvPr>
          <p:cNvSpPr/>
          <p:nvPr/>
        </p:nvSpPr>
        <p:spPr>
          <a:xfrm>
            <a:off x="5153559" y="1868931"/>
            <a:ext cx="468052" cy="48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1DD5CF-9C76-AC9A-0D31-404A876C068A}"/>
              </a:ext>
            </a:extLst>
          </p:cNvPr>
          <p:cNvSpPr txBox="1">
            <a:spLocks/>
          </p:cNvSpPr>
          <p:nvPr/>
        </p:nvSpPr>
        <p:spPr>
          <a:xfrm>
            <a:off x="1395232" y="482090"/>
            <a:ext cx="8867328" cy="1093322"/>
          </a:xfrm>
          <a:prstGeom prst="rect">
            <a:avLst/>
          </a:prstGeom>
        </p:spPr>
        <p:txBody>
          <a:bodyPr/>
          <a:lstStyle>
            <a:lvl1pPr algn="l" defTabSz="9143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Sharing ideas from last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4572D-DDEF-971F-CFF2-1E5716D5EE5C}"/>
              </a:ext>
            </a:extLst>
          </p:cNvPr>
          <p:cNvSpPr txBox="1"/>
          <p:nvPr/>
        </p:nvSpPr>
        <p:spPr>
          <a:xfrm>
            <a:off x="1395232" y="3028890"/>
            <a:ext cx="8612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latin typeface="+mj-lt"/>
              </a:rPr>
              <a:t>Show this by using diagrams below.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D29A38-05FA-3EC6-6950-41E0363DE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951" b="1215"/>
          <a:stretch/>
        </p:blipFill>
        <p:spPr>
          <a:xfrm>
            <a:off x="1960015" y="3429000"/>
            <a:ext cx="1510832" cy="1857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E49412-4EEF-C398-9FC2-7D3F69F93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951" b="1215"/>
          <a:stretch/>
        </p:blipFill>
        <p:spPr>
          <a:xfrm>
            <a:off x="3470847" y="3429000"/>
            <a:ext cx="1510832" cy="1857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998D6F-02F5-0FC9-1C7E-4F58E3303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951" b="1215"/>
          <a:stretch/>
        </p:blipFill>
        <p:spPr>
          <a:xfrm>
            <a:off x="4981679" y="3429000"/>
            <a:ext cx="1510832" cy="1857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95FB6-A42B-C197-3FBC-B25BB4876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951" b="1215"/>
          <a:stretch/>
        </p:blipFill>
        <p:spPr>
          <a:xfrm>
            <a:off x="6492511" y="3429000"/>
            <a:ext cx="1510832" cy="1857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E79A79-454C-5E68-151F-19EF7E9A1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951" b="1215"/>
          <a:stretch/>
        </p:blipFill>
        <p:spPr>
          <a:xfrm>
            <a:off x="8003343" y="3429000"/>
            <a:ext cx="1510832" cy="1857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A4AC63-2609-93E6-966E-DEB60DC6F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951" b="1215"/>
          <a:stretch/>
        </p:blipFill>
        <p:spPr>
          <a:xfrm>
            <a:off x="1957282" y="4157360"/>
            <a:ext cx="1510832" cy="1857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0448F8-67F1-CB45-3F87-C550BE2A0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951" b="1215"/>
          <a:stretch/>
        </p:blipFill>
        <p:spPr>
          <a:xfrm>
            <a:off x="3468114" y="4157360"/>
            <a:ext cx="1510832" cy="1857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824B89-CA31-BE1B-AAC3-8EE587307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951" b="1215"/>
          <a:stretch/>
        </p:blipFill>
        <p:spPr>
          <a:xfrm>
            <a:off x="4978946" y="4157360"/>
            <a:ext cx="1510832" cy="1857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15B624-7E37-8332-DC10-451772BF9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951" b="1215"/>
          <a:stretch/>
        </p:blipFill>
        <p:spPr>
          <a:xfrm>
            <a:off x="6489778" y="4157360"/>
            <a:ext cx="1510832" cy="18573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1DF394-3294-A054-6171-945701628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951" b="1215"/>
          <a:stretch/>
        </p:blipFill>
        <p:spPr>
          <a:xfrm>
            <a:off x="8000610" y="4157360"/>
            <a:ext cx="1510832" cy="18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2" y="4668885"/>
            <a:ext cx="1029442" cy="985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E629E8-4115-8108-A092-2AF2ECEFEA93}"/>
              </a:ext>
            </a:extLst>
          </p:cNvPr>
          <p:cNvSpPr txBox="1">
            <a:spLocks/>
          </p:cNvSpPr>
          <p:nvPr/>
        </p:nvSpPr>
        <p:spPr>
          <a:xfrm>
            <a:off x="3091149" y="472941"/>
            <a:ext cx="60097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 different representation.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36919D2-73F3-D303-47E3-3DAE9C589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8" y="1667784"/>
            <a:ext cx="10465926" cy="23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0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2C228-D50C-8064-3A52-4C60EF1E2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261357-1E7A-F63A-CAC2-F1BBA2E75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2" y="4668885"/>
            <a:ext cx="1029442" cy="985293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B3736B3-89F5-0E29-EF01-9D936F241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8" y="1667784"/>
            <a:ext cx="10465926" cy="23203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E4B08-0B35-FE7F-5F63-77007B50B13F}"/>
              </a:ext>
            </a:extLst>
          </p:cNvPr>
          <p:cNvSpPr txBox="1">
            <a:spLocks/>
          </p:cNvSpPr>
          <p:nvPr/>
        </p:nvSpPr>
        <p:spPr>
          <a:xfrm>
            <a:off x="1613756" y="415505"/>
            <a:ext cx="896448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/>
              <a:t>How else could we write C and D?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8F999C95-D341-5DFE-7E19-62101CC559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13756" y="4097385"/>
                <a:ext cx="4720943" cy="816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GB" sz="2800" kern="0" dirty="0"/>
                  <a:t>C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kern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b="0" i="1" kern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kern="0" dirty="0"/>
                  <a:t> (four thirds)</a:t>
                </a: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8F999C95-D341-5DFE-7E19-62101CC5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756" y="4097385"/>
                <a:ext cx="4720943" cy="816138"/>
              </a:xfrm>
              <a:prstGeom prst="rect">
                <a:avLst/>
              </a:prstGeom>
              <a:blipFill>
                <a:blip r:embed="rId4"/>
                <a:stretch>
                  <a:fillRect l="-2713" b="-29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28CEC53-AAB8-35D9-69C4-566BE3119CC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13756" y="4789322"/>
                <a:ext cx="4720943" cy="816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GB" sz="2800" kern="0" dirty="0"/>
                  <a:t>C is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kern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kern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kern="0" dirty="0"/>
                  <a:t> (one and one third)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28CEC53-AAB8-35D9-69C4-566BE3119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756" y="4789322"/>
                <a:ext cx="4720943" cy="816138"/>
              </a:xfrm>
              <a:prstGeom prst="rect">
                <a:avLst/>
              </a:prstGeom>
              <a:blipFill>
                <a:blip r:embed="rId5"/>
                <a:stretch>
                  <a:fillRect l="-2713" b="-29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C7D87D5E-3893-8D88-C26F-D96E2859FAA0}"/>
              </a:ext>
            </a:extLst>
          </p:cNvPr>
          <p:cNvSpPr txBox="1">
            <a:spLocks/>
          </p:cNvSpPr>
          <p:nvPr/>
        </p:nvSpPr>
        <p:spPr bwMode="auto">
          <a:xfrm>
            <a:off x="6096000" y="4176605"/>
            <a:ext cx="4720942" cy="65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kern="0" dirty="0">
                <a:solidFill>
                  <a:schemeClr val="tx1"/>
                </a:solidFill>
                <a:latin typeface="+mn-lt"/>
              </a:rPr>
              <a:t>This is as an </a:t>
            </a:r>
            <a:r>
              <a:rPr lang="en-GB" sz="2400" kern="0" dirty="0">
                <a:solidFill>
                  <a:srgbClr val="FF0000"/>
                </a:solidFill>
                <a:latin typeface="+mn-lt"/>
              </a:rPr>
              <a:t>improper fraction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96000" y="4834303"/>
            <a:ext cx="4927600" cy="77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kern="0" dirty="0">
                <a:solidFill>
                  <a:schemeClr val="tx1"/>
                </a:solidFill>
                <a:latin typeface="+mn-lt"/>
              </a:rPr>
              <a:t>This is as a </a:t>
            </a:r>
          </a:p>
          <a:p>
            <a:pPr algn="l"/>
            <a:r>
              <a:rPr lang="en-GB" sz="2400" kern="0" dirty="0">
                <a:solidFill>
                  <a:srgbClr val="FF0000"/>
                </a:solidFill>
                <a:latin typeface="+mn-lt"/>
              </a:rPr>
              <a:t>mixed number</a:t>
            </a:r>
          </a:p>
        </p:txBody>
      </p:sp>
    </p:spTree>
    <p:extLst>
      <p:ext uri="{BB962C8B-B14F-4D97-AF65-F5344CB8AC3E}">
        <p14:creationId xmlns:p14="http://schemas.microsoft.com/office/powerpoint/2010/main" val="36798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9CF0-3147-0927-772F-689F6FF2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E0812C-DD0A-D04C-397F-9FB18EFF2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2" y="4668885"/>
            <a:ext cx="1029442" cy="985293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703F7F9-E990-5C25-54FB-726657B41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8" y="1667784"/>
            <a:ext cx="10465926" cy="23203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C511DA-0C9E-AD6B-3D4C-D881881D66A6}"/>
              </a:ext>
            </a:extLst>
          </p:cNvPr>
          <p:cNvSpPr txBox="1">
            <a:spLocks/>
          </p:cNvSpPr>
          <p:nvPr/>
        </p:nvSpPr>
        <p:spPr>
          <a:xfrm>
            <a:off x="1613756" y="415505"/>
            <a:ext cx="896448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/>
              <a:t>How else could we write C and D?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B4F16385-C31D-3533-2A55-30B09B26A46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6337" y="4114592"/>
                <a:ext cx="4447782" cy="873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GB" sz="2800" kern="0" dirty="0">
                    <a:latin typeface="+mn-lt"/>
                  </a:rPr>
                  <a:t>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kern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i="1" ker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kern="0" dirty="0">
                    <a:latin typeface="+mn-lt"/>
                  </a:rPr>
                  <a:t> (five thirds)</a:t>
                </a:r>
              </a:p>
            </p:txBody>
          </p:sp>
        </mc:Choice>
        <mc:Fallback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B4F16385-C31D-3533-2A55-30B09B26A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6337" y="4114592"/>
                <a:ext cx="4447782" cy="873224"/>
              </a:xfrm>
              <a:prstGeom prst="rect">
                <a:avLst/>
              </a:prstGeom>
              <a:blipFill>
                <a:blip r:embed="rId4"/>
                <a:stretch>
                  <a:fillRect l="-28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58A01B9C-9544-DE59-CA53-18FCC4D9E9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6337" y="4978803"/>
                <a:ext cx="4991635" cy="985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GB" sz="2800" kern="0" dirty="0">
                    <a:latin typeface="+mn-lt"/>
                  </a:rPr>
                  <a:t>D is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kern="0" dirty="0">
                    <a:latin typeface="+mn-lt"/>
                  </a:rPr>
                  <a:t> (one and two thirds)</a:t>
                </a:r>
              </a:p>
            </p:txBody>
          </p:sp>
        </mc:Choice>
        <mc:Fallback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58A01B9C-9544-DE59-CA53-18FCC4D9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6337" y="4978803"/>
                <a:ext cx="4991635" cy="985293"/>
              </a:xfrm>
              <a:prstGeom prst="rect">
                <a:avLst/>
              </a:prstGeom>
              <a:blipFill>
                <a:blip r:embed="rId5"/>
                <a:stretch>
                  <a:fillRect l="-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D4D5BDA8-6AB2-7CF0-BD71-38512FBCF374}"/>
              </a:ext>
            </a:extLst>
          </p:cNvPr>
          <p:cNvSpPr txBox="1">
            <a:spLocks/>
          </p:cNvSpPr>
          <p:nvPr/>
        </p:nvSpPr>
        <p:spPr bwMode="auto">
          <a:xfrm>
            <a:off x="7815126" y="4105579"/>
            <a:ext cx="319577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kern="0" dirty="0">
                <a:solidFill>
                  <a:schemeClr val="tx1"/>
                </a:solidFill>
                <a:latin typeface="+mn-lt"/>
              </a:rPr>
              <a:t>This is as an </a:t>
            </a:r>
            <a:r>
              <a:rPr lang="en-GB" sz="2400" kern="0" dirty="0">
                <a:solidFill>
                  <a:srgbClr val="FF0000"/>
                </a:solidFill>
                <a:latin typeface="+mn-lt"/>
              </a:rPr>
              <a:t>improper fraction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997F06-DA25-BE2B-4EE8-5B3D28361C4A}"/>
              </a:ext>
            </a:extLst>
          </p:cNvPr>
          <p:cNvSpPr txBox="1">
            <a:spLocks/>
          </p:cNvSpPr>
          <p:nvPr/>
        </p:nvSpPr>
        <p:spPr bwMode="auto">
          <a:xfrm>
            <a:off x="7815126" y="5113691"/>
            <a:ext cx="3767273" cy="85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kern="0" dirty="0">
                <a:solidFill>
                  <a:schemeClr val="tx1"/>
                </a:solidFill>
                <a:latin typeface="+mn-lt"/>
              </a:rPr>
              <a:t>This is as a </a:t>
            </a:r>
          </a:p>
          <a:p>
            <a:pPr algn="l"/>
            <a:r>
              <a:rPr lang="en-GB" sz="2400" kern="0" dirty="0">
                <a:solidFill>
                  <a:srgbClr val="FF0000"/>
                </a:solidFill>
                <a:latin typeface="+mn-lt"/>
              </a:rPr>
              <a:t>mixed number</a:t>
            </a:r>
          </a:p>
        </p:txBody>
      </p:sp>
    </p:spTree>
    <p:extLst>
      <p:ext uri="{BB962C8B-B14F-4D97-AF65-F5344CB8AC3E}">
        <p14:creationId xmlns:p14="http://schemas.microsoft.com/office/powerpoint/2010/main" val="7977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8687"/>
            <a:ext cx="10945813" cy="5850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" y="5370421"/>
            <a:ext cx="701206" cy="823818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649B735D-13D4-82C5-9D0A-B02513AEB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935" y="1148406"/>
            <a:ext cx="8572500" cy="181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CN" altLang="en-US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GB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Summary </a:t>
            </a:r>
            <a:endParaRPr lang="en-US" altLang="zh-CN" sz="2800" b="1" dirty="0">
              <a:solidFill>
                <a:srgbClr val="000000"/>
              </a:solidFill>
              <a:latin typeface="+mn-lt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 A mixed number is the sum of </a:t>
            </a:r>
            <a:r>
              <a:rPr lang="en-US" altLang="zh-CN" sz="280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an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 integer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and </a:t>
            </a:r>
            <a:r>
              <a:rPr lang="en-US" altLang="zh-CN" sz="280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 proper fraction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.</a:t>
            </a:r>
            <a:endParaRPr lang="zh-CN" altLang="en-US" sz="2800" b="0" dirty="0">
              <a:latin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B62751D-F391-D5BE-4A8C-247B75A18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935" y="3429000"/>
            <a:ext cx="85193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What are the </a:t>
            </a:r>
            <a:r>
              <a:rPr lang="en-US" altLang="zh-CN" sz="2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integers</a:t>
            </a:r>
            <a:r>
              <a:rPr lang="en-US" altLang="zh-CN" sz="28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 and the </a:t>
            </a:r>
            <a:r>
              <a:rPr lang="en-US" altLang="zh-CN" sz="2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proper fraction </a:t>
            </a:r>
            <a:r>
              <a:rPr lang="en-US" altLang="zh-CN" sz="28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of each of the following </a:t>
            </a:r>
            <a:r>
              <a:rPr lang="en-US" altLang="zh-CN" sz="2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mixed number </a:t>
            </a:r>
            <a:r>
              <a:rPr lang="en-US" altLang="zh-CN" sz="2800" b="0" dirty="0"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fractions.</a:t>
            </a:r>
            <a:endParaRPr lang="zh-CN" altLang="en-US" sz="2800" b="0" dirty="0">
              <a:latin typeface="+mn-lt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F22E099-F620-B8B8-657A-C61D61286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088739"/>
              </p:ext>
            </p:extLst>
          </p:nvPr>
        </p:nvGraphicFramePr>
        <p:xfrm>
          <a:off x="3015927" y="4521572"/>
          <a:ext cx="4344516" cy="196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822400" imgH="14020800" progId="">
                  <p:embed/>
                </p:oleObj>
              </mc:Choice>
              <mc:Fallback>
                <p:oleObj r:id="rId4" imgW="26822400" imgH="14020800" progId="">
                  <p:embed/>
                  <p:pic>
                    <p:nvPicPr>
                      <p:cNvPr id="112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5927" y="4521572"/>
                        <a:ext cx="4344516" cy="1961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0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3630" dirty="0">
                <a:solidFill>
                  <a:prstClr val="black"/>
                </a:solidFill>
              </a:rPr>
              <a:t>Mixed Number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518678-822a-4885-ac15-d4f5c04091c8">
      <Terms xmlns="http://schemas.microsoft.com/office/infopath/2007/PartnerControls"/>
    </lcf76f155ced4ddcb4097134ff3c332f>
    <TaxCatchAll xmlns="6a66d7ee-120d-40ff-a661-8ed131bddeb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EF33D13135F45809E6ECF68676653" ma:contentTypeVersion="15" ma:contentTypeDescription="Create a new document." ma:contentTypeScope="" ma:versionID="8f39513189c778b6d5c50a170c0d30dd">
  <xsd:schema xmlns:xsd="http://www.w3.org/2001/XMLSchema" xmlns:xs="http://www.w3.org/2001/XMLSchema" xmlns:p="http://schemas.microsoft.com/office/2006/metadata/properties" xmlns:ns2="9b518678-822a-4885-ac15-d4f5c04091c8" xmlns:ns3="6a66d7ee-120d-40ff-a661-8ed131bddeb6" targetNamespace="http://schemas.microsoft.com/office/2006/metadata/properties" ma:root="true" ma:fieldsID="c36c74b4f750e4c5304b81e6b54a85ae" ns2:_="" ns3:_="">
    <xsd:import namespace="9b518678-822a-4885-ac15-d4f5c04091c8"/>
    <xsd:import namespace="6a66d7ee-120d-40ff-a661-8ed131bdd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8678-822a-4885-ac15-d4f5c0409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7b46c6c-0cea-4743-9a8e-ff0155dd1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6d7ee-120d-40ff-a661-8ed131bdd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2eaa5af-cb86-4f53-8619-1da8d2c0ba28}" ma:internalName="TaxCatchAll" ma:showField="CatchAllData" ma:web="6a66d7ee-120d-40ff-a661-8ed131bdd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8BA57A-8DB8-4545-A823-F6C19A6F6E7D}">
  <ds:schemaRefs>
    <ds:schemaRef ds:uri="http://schemas.microsoft.com/office/2006/metadata/properties"/>
    <ds:schemaRef ds:uri="http://schemas.microsoft.com/office/infopath/2007/PartnerControls"/>
    <ds:schemaRef ds:uri="9b518678-822a-4885-ac15-d4f5c04091c8"/>
    <ds:schemaRef ds:uri="6a66d7ee-120d-40ff-a661-8ed131bddeb6"/>
  </ds:schemaRefs>
</ds:datastoreItem>
</file>

<file path=customXml/itemProps2.xml><?xml version="1.0" encoding="utf-8"?>
<ds:datastoreItem xmlns:ds="http://schemas.openxmlformats.org/officeDocument/2006/customXml" ds:itemID="{BE53C7E2-39E1-480A-B925-F2F6A821D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18678-822a-4885-ac15-d4f5c04091c8"/>
    <ds:schemaRef ds:uri="6a66d7ee-120d-40ff-a661-8ed131bdd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C52B29-501A-4DFA-A5D5-7087DB49D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732</Words>
  <Application>Microsoft Office PowerPoint</Application>
  <PresentationFormat>Widescreen</PresentationFormat>
  <Paragraphs>148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黑体</vt:lpstr>
      <vt:lpstr>Aptos</vt:lpstr>
      <vt:lpstr>Arial</vt:lpstr>
      <vt:lpstr>Calibri</vt:lpstr>
      <vt:lpstr>Cambria Math</vt:lpstr>
      <vt:lpstr>Century Gothic</vt:lpstr>
      <vt:lpstr>Josefin Sans</vt:lpstr>
      <vt:lpstr>Lato</vt:lpstr>
      <vt:lpstr>Lexend</vt:lpstr>
      <vt:lpstr>Roboto</vt:lpstr>
      <vt:lpstr>Söhne</vt:lpstr>
      <vt:lpstr>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 S Oakley - TLES Staff</cp:lastModifiedBy>
  <cp:revision>21</cp:revision>
  <dcterms:created xsi:type="dcterms:W3CDTF">2024-05-01T10:13:14Z</dcterms:created>
  <dcterms:modified xsi:type="dcterms:W3CDTF">2025-02-14T12:48:11Z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0x01010086DEF33D13135F45809E6ECF68676653</vt:lpwstr>
  </property>
</Properties>
</file>