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68" r:id="rId4"/>
    <p:sldMasterId id="2147483804" r:id="rId5"/>
    <p:sldMasterId id="2147483822" r:id="rId6"/>
  </p:sldMasterIdLst>
  <p:notesMasterIdLst>
    <p:notesMasterId r:id="rId48"/>
  </p:notesMasterIdLst>
  <p:handoutMasterIdLst>
    <p:handoutMasterId r:id="rId49"/>
  </p:handoutMasterIdLst>
  <p:sldIdLst>
    <p:sldId id="346" r:id="rId7"/>
    <p:sldId id="345" r:id="rId8"/>
    <p:sldId id="330" r:id="rId9"/>
    <p:sldId id="352" r:id="rId10"/>
    <p:sldId id="331" r:id="rId11"/>
    <p:sldId id="258" r:id="rId12"/>
    <p:sldId id="351" r:id="rId13"/>
    <p:sldId id="350" r:id="rId14"/>
    <p:sldId id="348" r:id="rId15"/>
    <p:sldId id="333" r:id="rId16"/>
    <p:sldId id="336" r:id="rId17"/>
    <p:sldId id="337" r:id="rId18"/>
    <p:sldId id="286" r:id="rId19"/>
    <p:sldId id="259" r:id="rId20"/>
    <p:sldId id="284" r:id="rId21"/>
    <p:sldId id="285" r:id="rId22"/>
    <p:sldId id="287" r:id="rId23"/>
    <p:sldId id="288" r:id="rId24"/>
    <p:sldId id="291" r:id="rId25"/>
    <p:sldId id="289" r:id="rId26"/>
    <p:sldId id="290" r:id="rId27"/>
    <p:sldId id="338" r:id="rId28"/>
    <p:sldId id="339" r:id="rId29"/>
    <p:sldId id="340" r:id="rId30"/>
    <p:sldId id="341" r:id="rId31"/>
    <p:sldId id="342" r:id="rId32"/>
    <p:sldId id="343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trieve" id="{81D64BFB-E8E6-4468-88AD-501F14677C7A}">
          <p14:sldIdLst>
            <p14:sldId id="346"/>
          </p14:sldIdLst>
        </p14:section>
        <p14:section name="Instruct" id="{6805A300-719E-4367-A0BF-B773E940EB1B}">
          <p14:sldIdLst>
            <p14:sldId id="345"/>
            <p14:sldId id="330"/>
            <p14:sldId id="352"/>
            <p14:sldId id="331"/>
            <p14:sldId id="258"/>
            <p14:sldId id="351"/>
            <p14:sldId id="350"/>
            <p14:sldId id="348"/>
            <p14:sldId id="333"/>
            <p14:sldId id="336"/>
            <p14:sldId id="337"/>
          </p14:sldIdLst>
        </p14:section>
        <p14:section name="Practise (Diagnostic Qs)" id="{723AC53F-7F27-47D4-AEFE-5F76894F10CF}">
          <p14:sldIdLst>
            <p14:sldId id="286"/>
            <p14:sldId id="259"/>
            <p14:sldId id="284"/>
            <p14:sldId id="285"/>
            <p14:sldId id="287"/>
            <p14:sldId id="288"/>
            <p14:sldId id="291"/>
            <p14:sldId id="289"/>
            <p14:sldId id="290"/>
          </p14:sldIdLst>
        </p14:section>
        <p14:section name="Practise" id="{CB379720-EE05-4E2F-9A43-CEF2455DA58C}">
          <p14:sldIdLst>
            <p14:sldId id="338"/>
            <p14:sldId id="339"/>
          </p14:sldIdLst>
        </p14:section>
        <p14:section name="Secure" id="{EE9B76E2-D9CC-4F3F-BDC7-1FF51BB4426F}">
          <p14:sldIdLst>
            <p14:sldId id="340"/>
            <p14:sldId id="341"/>
            <p14:sldId id="342"/>
            <p14:sldId id="343"/>
          </p14:sldIdLst>
        </p14:section>
        <p14:section name="Secure 2" id="{54A84E61-4F43-4922-8C59-C69E034FE6EB}">
          <p14:sldIdLst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3F5"/>
    <a:srgbClr val="F1A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5" autoAdjust="0"/>
  </p:normalViewPr>
  <p:slideViewPr>
    <p:cSldViewPr>
      <p:cViewPr varScale="1">
        <p:scale>
          <a:sx n="67" d="100"/>
          <a:sy n="67" d="100"/>
        </p:scale>
        <p:origin x="37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F5EBF-B247-43AF-AAD9-A41F207AADBE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53789-4B0A-4823-8F83-30186D8BC5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9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A75E-BA22-45A7-9B7F-CEC8A4375361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185E4-0021-4C20-8C5F-411627595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39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Whole class game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1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 the outcomes as</a:t>
            </a:r>
            <a:r>
              <a:rPr lang="en-GB" baseline="0" dirty="0"/>
              <a:t> you go 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4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Record the outcomes as</a:t>
            </a:r>
            <a:r>
              <a:rPr lang="en-GB" baseline="0" dirty="0"/>
              <a:t> you go 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4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7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1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</a:t>
            </a:r>
            <a:r>
              <a:rPr lang="en-GB" baseline="0" dirty="0"/>
              <a:t> the difference between theoretical and experimental probability.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85E4-0021-4C20-8C5F-411627595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Acknowledgements:</a:t>
            </a:r>
            <a:r>
              <a:rPr lang="en-GB" baseline="0" dirty="0"/>
              <a:t> Don Steward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185E4-0021-4C20-8C5F-4116275954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0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0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81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24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34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1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1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65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97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6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77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48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9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3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1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66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7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95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1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5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79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21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88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02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0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2/14/2025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81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34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11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1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65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95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97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58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77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48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9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3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0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88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80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0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71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85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52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79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17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38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96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52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18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Retriev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4036" y="304520"/>
            <a:ext cx="8209360" cy="750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15504" y="1377950"/>
            <a:ext cx="8209359" cy="4654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54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5" y="2166177"/>
            <a:ext cx="283361" cy="3616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2"/>
            <a:ext cx="312162" cy="3619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63" name="Pentagon 62"/>
          <p:cNvSpPr/>
          <p:nvPr/>
        </p:nvSpPr>
        <p:spPr>
          <a:xfrm rot="5400000">
            <a:off x="8602230" y="78684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Rectangle 63"/>
          <p:cNvSpPr/>
          <p:nvPr/>
        </p:nvSpPr>
        <p:spPr>
          <a:xfrm>
            <a:off x="8617432" y="-6595"/>
            <a:ext cx="5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94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59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Retr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Image result for writing list icon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7" name="Pentagon 66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9259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9" name="Chevron 68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D946B-B6D1-64D4-C141-5186B528E862}"/>
              </a:ext>
            </a:extLst>
          </p:cNvPr>
          <p:cNvSpPr txBox="1"/>
          <p:nvPr/>
        </p:nvSpPr>
        <p:spPr>
          <a:xfrm>
            <a:off x="1249447" y="420556"/>
            <a:ext cx="5769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FF0066"/>
                </a:solidFill>
              </a:rPr>
              <a:t>Common misconceptions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B687-C07A-4651-934A-AE42C4E2B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55" y="170927"/>
            <a:ext cx="921599" cy="1053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AC87D-C920-1E07-F7E2-3BAA3DD01261}"/>
              </a:ext>
            </a:extLst>
          </p:cNvPr>
          <p:cNvSpPr txBox="1"/>
          <p:nvPr/>
        </p:nvSpPr>
        <p:spPr>
          <a:xfrm>
            <a:off x="5829098" y="349590"/>
            <a:ext cx="212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Where can you find this in your KO?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96119-D47A-B7EF-381D-B2A28F78F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5236" y="379955"/>
            <a:ext cx="867152" cy="86715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CA8694-451D-34B8-D78E-33524E041A12}"/>
              </a:ext>
            </a:extLst>
          </p:cNvPr>
          <p:cNvSpPr/>
          <p:nvPr/>
        </p:nvSpPr>
        <p:spPr>
          <a:xfrm>
            <a:off x="5829099" y="296772"/>
            <a:ext cx="2893289" cy="1033518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904137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5" y="2166177"/>
            <a:ext cx="283361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2"/>
            <a:ext cx="312162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8602230" y="78684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8617432" y="-6595"/>
            <a:ext cx="5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3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Instru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 dirty="0">
                <a:solidFill>
                  <a:schemeClr val="bg1"/>
                </a:solidFill>
              </a:rPr>
              <a:t>RETRIEVE</a:t>
            </a:r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DCB50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15" name="Chevron 14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00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3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46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5" y="2166177"/>
            <a:ext cx="283361" cy="3616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2"/>
            <a:ext cx="312162" cy="3619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52" name="Pentagon 51"/>
          <p:cNvSpPr/>
          <p:nvPr/>
        </p:nvSpPr>
        <p:spPr>
          <a:xfrm rot="5400000">
            <a:off x="8602230" y="78684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8617432" y="-6595"/>
            <a:ext cx="5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58" name="Chevron 57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992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40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E8812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CD96C-2C01-DA11-5F96-463B8F28618D}"/>
              </a:ext>
            </a:extLst>
          </p:cNvPr>
          <p:cNvSpPr txBox="1"/>
          <p:nvPr/>
        </p:nvSpPr>
        <p:spPr>
          <a:xfrm>
            <a:off x="1419378" y="369263"/>
            <a:ext cx="5769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FF0066"/>
                </a:solidFill>
              </a:rPr>
              <a:t>On your whiteboards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BEFF6-B9CE-0759-CEDD-2877D09F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8" y="203736"/>
            <a:ext cx="12382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3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 - Ru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8624155" y="-12902"/>
            <a:ext cx="522548" cy="65059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n-lt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586650"/>
              </p:ext>
            </p:extLst>
          </p:nvPr>
        </p:nvGraphicFramePr>
        <p:xfrm>
          <a:off x="8669643" y="529722"/>
          <a:ext cx="459118" cy="55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18">
                  <a:extLst>
                    <a:ext uri="{9D8B030D-6E8A-4147-A177-3AD203B41FA5}">
                      <a16:colId xmlns:a16="http://schemas.microsoft.com/office/drawing/2014/main" val="1173439250"/>
                    </a:ext>
                  </a:extLst>
                </a:gridCol>
              </a:tblGrid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RETRIEVE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70316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DECODE</a:t>
                      </a:r>
                      <a:r>
                        <a:rPr lang="en-GB" sz="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255851"/>
                  </a:ext>
                </a:extLst>
              </a:tr>
              <a:tr h="80495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CONNECT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17632"/>
                  </a:ext>
                </a:extLst>
              </a:tr>
              <a:tr h="675292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VISUALISE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4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SUMMARISE</a:t>
                      </a:r>
                      <a:r>
                        <a:rPr lang="en-GB" sz="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290061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INFER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69001"/>
                  </a:ext>
                </a:extLst>
              </a:tr>
              <a:tr h="747106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PREDICT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082905"/>
                  </a:ext>
                </a:extLst>
              </a:tr>
              <a:tr h="670794"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</a:rPr>
                        <a:t>EXAMINE</a:t>
                      </a:r>
                      <a:endParaRPr lang="en-GB" sz="600" b="1">
                        <a:solidFill>
                          <a:schemeClr val="bg1"/>
                        </a:solidFill>
                        <a:latin typeface="Lato" panose="020F0502020204030203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04185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8722442" y="2865412"/>
            <a:ext cx="289584" cy="318172"/>
            <a:chOff x="3206569" y="2423806"/>
            <a:chExt cx="752955" cy="707366"/>
          </a:xfrm>
        </p:grpSpPr>
        <p:pic>
          <p:nvPicPr>
            <p:cNvPr id="47" name="Picture 2" descr="Image result for imagine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569" y="2423806"/>
              <a:ext cx="752955" cy="7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pictur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5469">
              <a:off x="3330060" y="2576503"/>
              <a:ext cx="178047" cy="15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76" y="4247201"/>
            <a:ext cx="200566" cy="314182"/>
          </a:xfrm>
          <a:prstGeom prst="rect">
            <a:avLst/>
          </a:prstGeom>
        </p:spPr>
      </p:pic>
      <p:pic>
        <p:nvPicPr>
          <p:cNvPr id="50" name="Picture 4" descr="Image result for writing list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17" y="3561335"/>
            <a:ext cx="155221" cy="2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5" y="2166177"/>
            <a:ext cx="283361" cy="3616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5491" b="17816"/>
          <a:stretch/>
        </p:blipFill>
        <p:spPr>
          <a:xfrm>
            <a:off x="8718782" y="1378202"/>
            <a:ext cx="312162" cy="3619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9186"/>
          <a:stretch/>
        </p:blipFill>
        <p:spPr>
          <a:xfrm>
            <a:off x="8723272" y="733844"/>
            <a:ext cx="298214" cy="32133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9752" t="14781" r="9444" b="31513"/>
          <a:stretch/>
        </p:blipFill>
        <p:spPr>
          <a:xfrm>
            <a:off x="8734644" y="5004136"/>
            <a:ext cx="295385" cy="2911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9250" r="21985" b="21255"/>
          <a:stretch/>
        </p:blipFill>
        <p:spPr>
          <a:xfrm>
            <a:off x="8802400" y="5610064"/>
            <a:ext cx="177854" cy="317761"/>
          </a:xfrm>
          <a:prstGeom prst="rect">
            <a:avLst/>
          </a:prstGeom>
        </p:spPr>
      </p:pic>
      <p:sp>
        <p:nvSpPr>
          <p:cNvPr id="56" name="Pentagon 55"/>
          <p:cNvSpPr/>
          <p:nvPr/>
        </p:nvSpPr>
        <p:spPr>
          <a:xfrm rot="5400000">
            <a:off x="8602230" y="78684"/>
            <a:ext cx="552955" cy="451673"/>
          </a:xfrm>
          <a:prstGeom prst="homePlate">
            <a:avLst>
              <a:gd name="adj" fmla="val 192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8617432" y="-6595"/>
            <a:ext cx="5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50" b="1" i="0">
                <a:solidFill>
                  <a:srgbClr val="0B5196"/>
                </a:solidFill>
                <a:latin typeface="+mn-lt"/>
              </a:rPr>
              <a:t>EVERY CHILD A READER</a:t>
            </a:r>
          </a:p>
          <a:p>
            <a:pPr algn="ctr"/>
            <a:endParaRPr lang="en-GB" sz="150" b="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60" name="Pentagon 59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1" name="Chevron 60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62" name="Chevron 6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63" name="Chevron 6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80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Se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39146"/>
            <a:ext cx="9144000" cy="51885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6700" b="2639"/>
          <a:stretch/>
        </p:blipFill>
        <p:spPr>
          <a:xfrm>
            <a:off x="8156350" y="6420115"/>
            <a:ext cx="987650" cy="394572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67891" y="6429002"/>
            <a:ext cx="2025000" cy="360000"/>
          </a:xfrm>
          <a:prstGeom prst="homePlat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RETRIEVE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70627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INSTRUCT</a:t>
            </a:r>
          </a:p>
        </p:txBody>
      </p:sp>
      <p:sp>
        <p:nvSpPr>
          <p:cNvPr id="22" name="Chevron 21"/>
          <p:cNvSpPr/>
          <p:nvPr/>
        </p:nvSpPr>
        <p:spPr>
          <a:xfrm>
            <a:off x="4059066" y="6429002"/>
            <a:ext cx="2025000" cy="360000"/>
          </a:xfrm>
          <a:prstGeom prst="chevron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PRACTISE</a:t>
            </a:r>
            <a:endParaRPr lang="en-GB" sz="1200" b="0">
              <a:solidFill>
                <a:schemeClr val="bg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051654" y="6429002"/>
            <a:ext cx="2025000" cy="360000"/>
          </a:xfrm>
          <a:prstGeom prst="chevron">
            <a:avLst/>
          </a:prstGeom>
          <a:solidFill>
            <a:srgbClr val="3584C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0">
                <a:solidFill>
                  <a:schemeClr val="bg1"/>
                </a:solidFill>
              </a:rPr>
              <a:t>SECURE</a:t>
            </a:r>
            <a:endParaRPr lang="en-GB" sz="1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081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765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05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210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708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EF7CE0-79B6-A071-A783-5C7DC8FE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1FD555-75EC-350E-7F19-D26CBB4EC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973F05-EDCB-419A-0809-C16F1FE20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5EDC6-4EDE-44F2-8165-E2F3C2CF8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42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48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0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4" y="5800491"/>
            <a:ext cx="813547" cy="933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6" y="5800491"/>
            <a:ext cx="81354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2/14/2025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07" y="5800491"/>
            <a:ext cx="813547" cy="933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7F615011-EC72-49BD-BB3E-EDB37CB1585C}" type="datetimeFigureOut">
              <a:rPr lang="en-GB" smtClean="0">
                <a:solidFill>
                  <a:srgbClr val="000000"/>
                </a:solidFill>
              </a:rPr>
              <a:pPr/>
              <a:t>14/02/2025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62B4FC5-7E09-45AC-8D86-525C9EA597E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11" y="5800491"/>
            <a:ext cx="81354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1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48A87A34-81AB-432B-8DAE-1953F412C126}" type="datetimeFigureOut">
              <a:rPr lang="en-US" smtClean="0">
                <a:solidFill>
                  <a:srgbClr val="000000"/>
                </a:solidFill>
              </a:rPr>
              <a:pPr/>
              <a:t>2/14/2025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22F896-40B5-4ADD-8801-0D06FADFA0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27"/>
          <a:stretch/>
        </p:blipFill>
        <p:spPr>
          <a:xfrm>
            <a:off x="8172416" y="5800491"/>
            <a:ext cx="813547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E145-BE11-AA43-97EA-8F5EB2AF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61848-0836-02B4-C216-764073C0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186A-F195-2552-B66E-FCDD416FD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0DF2-641C-412E-98B3-13E62976B9C6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9A378-0574-2242-5A02-6CA03B28C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7E9EE-A489-EE7E-D15C-CF40B2842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60D9-656F-47A2-867C-59259B06E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35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0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audio" Target="../media/audio5.wav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047" y="1283676"/>
                <a:ext cx="8645515" cy="469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15" dirty="0"/>
                  <a:t>1)	Work out the missing values </a:t>
                </a:r>
              </a:p>
              <a:p>
                <a:r>
                  <a:rPr lang="en-GB" sz="2215" dirty="0"/>
                  <a:t>	in the two-way table.</a:t>
                </a:r>
              </a:p>
              <a:p>
                <a:pPr algn="l"/>
                <a:endParaRPr lang="en-GB" sz="2215" dirty="0"/>
              </a:p>
              <a:p>
                <a:pPr algn="l"/>
                <a:endParaRPr lang="en-GB" sz="3323" dirty="0"/>
              </a:p>
              <a:p>
                <a:r>
                  <a:rPr lang="en-GB" sz="2215" dirty="0"/>
                  <a:t>2)	</a:t>
                </a:r>
                <a:r>
                  <a:rPr lang="en-GB" sz="2215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2215" dirty="0"/>
                  <a:t>The table shows the ages of people in a golf club.</a:t>
                </a:r>
              </a:p>
              <a:p>
                <a:r>
                  <a:rPr lang="en-GB" sz="2215" dirty="0"/>
                  <a:t>		</a:t>
                </a:r>
              </a:p>
              <a:p>
                <a:endParaRPr lang="en-GB" sz="2215" dirty="0"/>
              </a:p>
              <a:p>
                <a:endParaRPr lang="en-GB" sz="2215" dirty="0"/>
              </a:p>
              <a:p>
                <a:r>
                  <a:rPr lang="en-GB" sz="2215" dirty="0"/>
                  <a:t>	How many people are aged 50 or over?</a:t>
                </a:r>
              </a:p>
              <a:p>
                <a:endParaRPr lang="en-GB" sz="2215" dirty="0"/>
              </a:p>
              <a:p>
                <a:pPr>
                  <a:defRPr/>
                </a:pPr>
                <a:r>
                  <a:rPr lang="en-GB" sz="2215" dirty="0"/>
                  <a:t>3)	 </a:t>
                </a:r>
                <a14:m>
                  <m:oMath xmlns:m="http://schemas.openxmlformats.org/officeDocument/2006/math">
                    <m:r>
                      <a:rPr lang="en-GB" sz="2215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215" i="1">
                        <a:latin typeface="Cambria Math" panose="02040503050406030204" pitchFamily="18" charset="0"/>
                      </a:rPr>
                      <m:t>=5</m:t>
                    </m:r>
                    <m:r>
                      <a:rPr lang="en-GB" sz="2215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15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215" dirty="0"/>
                  <a:t> Find </a:t>
                </a:r>
                <a14:m>
                  <m:oMath xmlns:m="http://schemas.openxmlformats.org/officeDocument/2006/math">
                    <m:r>
                      <a:rPr lang="en-GB" sz="2215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215" dirty="0"/>
                  <a:t> when </a:t>
                </a:r>
                <a14:m>
                  <m:oMath xmlns:m="http://schemas.openxmlformats.org/officeDocument/2006/math">
                    <m:r>
                      <a:rPr lang="en-GB" sz="2215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15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215" dirty="0"/>
                  <a:t> 40 </a:t>
                </a:r>
              </a:p>
              <a:p>
                <a:pPr>
                  <a:defRPr/>
                </a:pPr>
                <a:r>
                  <a:rPr lang="en-GB" sz="2215" dirty="0"/>
                  <a:t>	</a:t>
                </a:r>
              </a:p>
              <a:p>
                <a:pPr algn="l"/>
                <a:r>
                  <a:rPr lang="en-GB" sz="2215" dirty="0"/>
                  <a:t>4)	Work out the square of 16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47" y="1283676"/>
                <a:ext cx="8645515" cy="4694042"/>
              </a:xfrm>
              <a:prstGeom prst="rect">
                <a:avLst/>
              </a:prstGeom>
              <a:blipFill>
                <a:blip r:embed="rId4"/>
                <a:stretch>
                  <a:fillRect l="-917" t="-779" b="-1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429873" y="5913001"/>
            <a:ext cx="5082274" cy="88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85" b="1" dirty="0"/>
              <a:t>Vocabulary check</a:t>
            </a:r>
            <a:r>
              <a:rPr lang="en-GB" sz="2585" dirty="0"/>
              <a:t>: Significant figures </a:t>
            </a:r>
            <a:endParaRPr lang="en-GB" sz="1662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95196" y="1375314"/>
          <a:ext cx="4035171" cy="1473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839">
                  <a:extLst>
                    <a:ext uri="{9D8B030D-6E8A-4147-A177-3AD203B41FA5}">
                      <a16:colId xmlns:a16="http://schemas.microsoft.com/office/drawing/2014/main" val="562339454"/>
                    </a:ext>
                  </a:extLst>
                </a:gridCol>
                <a:gridCol w="1255943">
                  <a:extLst>
                    <a:ext uri="{9D8B030D-6E8A-4147-A177-3AD203B41FA5}">
                      <a16:colId xmlns:a16="http://schemas.microsoft.com/office/drawing/2014/main" val="2937235358"/>
                    </a:ext>
                  </a:extLst>
                </a:gridCol>
                <a:gridCol w="1255943">
                  <a:extLst>
                    <a:ext uri="{9D8B030D-6E8A-4147-A177-3AD203B41FA5}">
                      <a16:colId xmlns:a16="http://schemas.microsoft.com/office/drawing/2014/main" val="1809762206"/>
                    </a:ext>
                  </a:extLst>
                </a:gridCol>
                <a:gridCol w="653446">
                  <a:extLst>
                    <a:ext uri="{9D8B030D-6E8A-4147-A177-3AD203B41FA5}">
                      <a16:colId xmlns:a16="http://schemas.microsoft.com/office/drawing/2014/main" val="993769727"/>
                    </a:ext>
                  </a:extLst>
                </a:gridCol>
              </a:tblGrid>
              <a:tr h="534572">
                <a:tc>
                  <a:txBody>
                    <a:bodyPr/>
                    <a:lstStyle/>
                    <a:p>
                      <a:endParaRPr lang="en-GB" sz="1500" dirty="0">
                        <a:latin typeface="+mn-lt"/>
                      </a:endParaRPr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Left-handed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Right-handed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Total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67787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+mn-lt"/>
                        </a:rPr>
                        <a:t>Girls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25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160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185</a:t>
                      </a: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516119786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+mn-lt"/>
                        </a:rPr>
                        <a:t>Boys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85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205</a:t>
                      </a: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2828145728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+mn-lt"/>
                        </a:rPr>
                        <a:t>Total</a:t>
                      </a:r>
                    </a:p>
                  </a:txBody>
                  <a:tcPr marL="84406" marR="84406" marT="42203" marB="4220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+mn-lt"/>
                        </a:rPr>
                        <a:t>280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85909952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197617" y="3236802"/>
          <a:ext cx="7532750" cy="787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3414">
                  <a:extLst>
                    <a:ext uri="{9D8B030D-6E8A-4147-A177-3AD203B41FA5}">
                      <a16:colId xmlns:a16="http://schemas.microsoft.com/office/drawing/2014/main" val="562339454"/>
                    </a:ext>
                  </a:extLst>
                </a:gridCol>
                <a:gridCol w="1242334">
                  <a:extLst>
                    <a:ext uri="{9D8B030D-6E8A-4147-A177-3AD203B41FA5}">
                      <a16:colId xmlns:a16="http://schemas.microsoft.com/office/drawing/2014/main" val="1809762206"/>
                    </a:ext>
                  </a:extLst>
                </a:gridCol>
                <a:gridCol w="1242334">
                  <a:extLst>
                    <a:ext uri="{9D8B030D-6E8A-4147-A177-3AD203B41FA5}">
                      <a16:colId xmlns:a16="http://schemas.microsoft.com/office/drawing/2014/main" val="993769727"/>
                    </a:ext>
                  </a:extLst>
                </a:gridCol>
                <a:gridCol w="1242334">
                  <a:extLst>
                    <a:ext uri="{9D8B030D-6E8A-4147-A177-3AD203B41FA5}">
                      <a16:colId xmlns:a16="http://schemas.microsoft.com/office/drawing/2014/main" val="3061709176"/>
                    </a:ext>
                  </a:extLst>
                </a:gridCol>
                <a:gridCol w="1242334">
                  <a:extLst>
                    <a:ext uri="{9D8B030D-6E8A-4147-A177-3AD203B41FA5}">
                      <a16:colId xmlns:a16="http://schemas.microsoft.com/office/drawing/2014/main" val="1438255146"/>
                    </a:ext>
                  </a:extLst>
                </a:gridCol>
              </a:tblGrid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Age</a:t>
                      </a:r>
                    </a:p>
                  </a:txBody>
                  <a:tcPr marL="84406" marR="84406" marT="42203" marB="422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18 – 29 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30 – 49 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50 – 69 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70</a:t>
                      </a:r>
                      <a:r>
                        <a:rPr lang="en-GB" sz="2000" baseline="0" dirty="0">
                          <a:latin typeface="+mn-lt"/>
                        </a:rPr>
                        <a:t> +</a:t>
                      </a:r>
                      <a:endParaRPr lang="en-GB" sz="2000" dirty="0">
                        <a:latin typeface="+mn-lt"/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4124267787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latin typeface="+mn-lt"/>
                        </a:rPr>
                        <a:t>Number</a:t>
                      </a:r>
                      <a:r>
                        <a:rPr lang="en-GB" sz="2000" b="0" baseline="0" dirty="0">
                          <a:latin typeface="+mn-lt"/>
                        </a:rPr>
                        <a:t> of people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marL="84406" marR="84406" marT="42203" marB="4220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51611978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6135263" y="4188858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141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4695196" y="4835254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200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4624743" y="5518356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256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7121960" y="2143985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120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8100583" y="2490727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390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E85D9-182A-4812-82BC-5D01891F6973}"/>
              </a:ext>
            </a:extLst>
          </p:cNvPr>
          <p:cNvSpPr txBox="1"/>
          <p:nvPr/>
        </p:nvSpPr>
        <p:spPr>
          <a:xfrm>
            <a:off x="5877745" y="2481331"/>
            <a:ext cx="854058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defRPr/>
            </a:pPr>
            <a:r>
              <a:rPr lang="en-GB" sz="2215" dirty="0">
                <a:solidFill>
                  <a:srgbClr val="FF0000"/>
                </a:solidFill>
                <a:latin typeface="Calibri" panose="020F0502020204030204"/>
              </a:rPr>
              <a:t>110</a:t>
            </a:r>
            <a:endParaRPr lang="en-GB" sz="2215" baseline="30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7009" y="190859"/>
            <a:ext cx="1614891" cy="908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34BBC-8BCE-13C4-2BCE-C82182133100}"/>
              </a:ext>
            </a:extLst>
          </p:cNvPr>
          <p:cNvSpPr txBox="1"/>
          <p:nvPr/>
        </p:nvSpPr>
        <p:spPr>
          <a:xfrm>
            <a:off x="354766" y="196838"/>
            <a:ext cx="48653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u="sng" dirty="0"/>
              <a:t>Sample space diagrams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7E048-A0FA-CC88-D58A-D62211FD1AF0}"/>
              </a:ext>
            </a:extLst>
          </p:cNvPr>
          <p:cNvSpPr/>
          <p:nvPr/>
        </p:nvSpPr>
        <p:spPr>
          <a:xfrm>
            <a:off x="7368837" y="180488"/>
            <a:ext cx="1747969" cy="62551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77FBB1BD-6F60-1247-B346-12F6AA5F66FC}" type="datetime1">
              <a:rPr lang="en-GB" u="sng">
                <a:solidFill>
                  <a:srgbClr val="000000"/>
                </a:solidFill>
                <a:latin typeface="Arial"/>
              </a:rPr>
              <a:pPr algn="ctr"/>
              <a:t>14/02/2025</a:t>
            </a:fld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A15288-2A64-9E17-B164-7F862D83AAE2}"/>
              </a:ext>
            </a:extLst>
          </p:cNvPr>
          <p:cNvGrpSpPr/>
          <p:nvPr/>
        </p:nvGrpSpPr>
        <p:grpSpPr>
          <a:xfrm>
            <a:off x="76144" y="1183092"/>
            <a:ext cx="1012752" cy="812916"/>
            <a:chOff x="154245" y="1147727"/>
            <a:chExt cx="1678810" cy="1008005"/>
          </a:xfrm>
        </p:grpSpPr>
        <p:pic>
          <p:nvPicPr>
            <p:cNvPr id="9" name="Picture 4" descr="Shape&#10;&#10;Description automatically generated">
              <a:extLst>
                <a:ext uri="{FF2B5EF4-FFF2-40B4-BE49-F238E27FC236}">
                  <a16:creationId xmlns:a16="http://schemas.microsoft.com/office/drawing/2014/main" id="{982C0A22-1528-5FA1-3056-5B775417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21" t="2346" r="58998" b="56225"/>
            <a:stretch/>
          </p:blipFill>
          <p:spPr>
            <a:xfrm>
              <a:off x="154245" y="1147727"/>
              <a:ext cx="1678810" cy="100800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F568B-79C3-0BD4-CCF8-8E9B1E92F571}"/>
                </a:ext>
              </a:extLst>
            </p:cNvPr>
            <p:cNvSpPr/>
            <p:nvPr/>
          </p:nvSpPr>
          <p:spPr>
            <a:xfrm>
              <a:off x="629455" y="1409948"/>
              <a:ext cx="728390" cy="5256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925" b="1" dirty="0"/>
                <a:t>1</a:t>
              </a:r>
            </a:p>
          </p:txBody>
        </p:sp>
      </p:grpSp>
      <p:pic>
        <p:nvPicPr>
          <p:cNvPr id="19" name="Picture 4" descr="Shape&#10;&#10;Description automatically generated">
            <a:extLst>
              <a:ext uri="{FF2B5EF4-FFF2-40B4-BE49-F238E27FC236}">
                <a16:creationId xmlns:a16="http://schemas.microsoft.com/office/drawing/2014/main" id="{D9932B3C-A0EE-7FF6-AA6C-CF30F7C71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787" t="55947" r="3939"/>
          <a:stretch/>
        </p:blipFill>
        <p:spPr>
          <a:xfrm>
            <a:off x="76145" y="5373216"/>
            <a:ext cx="854058" cy="74866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CDDD4B7-3078-FAC4-F40E-7B2D271FA220}"/>
              </a:ext>
            </a:extLst>
          </p:cNvPr>
          <p:cNvSpPr/>
          <p:nvPr/>
        </p:nvSpPr>
        <p:spPr>
          <a:xfrm>
            <a:off x="316171" y="5496303"/>
            <a:ext cx="439405" cy="4239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4</a:t>
            </a:r>
          </a:p>
        </p:txBody>
      </p:sp>
      <p:pic>
        <p:nvPicPr>
          <p:cNvPr id="21" name="Picture 4" descr="Shape&#10;&#10;Description automatically generated">
            <a:extLst>
              <a:ext uri="{FF2B5EF4-FFF2-40B4-BE49-F238E27FC236}">
                <a16:creationId xmlns:a16="http://schemas.microsoft.com/office/drawing/2014/main" id="{2057CF0A-1E03-FE8A-7480-F5448AF163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7" t="55948" r="58166" b="2624"/>
          <a:stretch/>
        </p:blipFill>
        <p:spPr>
          <a:xfrm>
            <a:off x="80178" y="4653136"/>
            <a:ext cx="891422" cy="69952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199CB4D-5678-C960-75CC-2A0519002E9D}"/>
              </a:ext>
            </a:extLst>
          </p:cNvPr>
          <p:cNvSpPr/>
          <p:nvPr/>
        </p:nvSpPr>
        <p:spPr>
          <a:xfrm>
            <a:off x="295026" y="4794111"/>
            <a:ext cx="439405" cy="4239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3</a:t>
            </a:r>
          </a:p>
        </p:txBody>
      </p:sp>
      <p:pic>
        <p:nvPicPr>
          <p:cNvPr id="23" name="Picture 4" descr="Shape&#10;&#10;Description automatically generated">
            <a:extLst>
              <a:ext uri="{FF2B5EF4-FFF2-40B4-BE49-F238E27FC236}">
                <a16:creationId xmlns:a16="http://schemas.microsoft.com/office/drawing/2014/main" id="{A5DEDA00-C9C6-A1F0-9727-FCE2625C53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787" t="2519" r="3939" b="56052"/>
          <a:stretch/>
        </p:blipFill>
        <p:spPr>
          <a:xfrm>
            <a:off x="83154" y="2829875"/>
            <a:ext cx="986109" cy="81291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C1C89BB-1097-4366-C11B-2C6B7A4A8929}"/>
              </a:ext>
            </a:extLst>
          </p:cNvPr>
          <p:cNvSpPr/>
          <p:nvPr/>
        </p:nvSpPr>
        <p:spPr>
          <a:xfrm>
            <a:off x="354766" y="3026747"/>
            <a:ext cx="439406" cy="4239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925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44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4775"/>
            <a:ext cx="7772400" cy="1508247"/>
          </a:xfrm>
        </p:spPr>
        <p:txBody>
          <a:bodyPr>
            <a:normAutofit/>
          </a:bodyPr>
          <a:lstStyle/>
          <a:p>
            <a:r>
              <a:rPr lang="en-GB" sz="5400" b="1" dirty="0"/>
              <a:t>Dice Horse Race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266824" y="1822379"/>
                <a:ext cx="4435475" cy="1752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3200" dirty="0"/>
                  <a:t>The </a:t>
                </a:r>
                <a:r>
                  <a:rPr lang="en-GB" sz="3200" b="1" dirty="0">
                    <a:solidFill>
                      <a:srgbClr val="FF0000"/>
                    </a:solidFill>
                  </a:rPr>
                  <a:t>probability</a:t>
                </a:r>
                <a:r>
                  <a:rPr lang="en-GB" sz="3200" dirty="0"/>
                  <a:t> of scoring a 7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GB" sz="3200" b="0" i="1" smtClean="0">
                            <a:latin typeface="Cambria Math"/>
                          </a:rPr>
                          <m:t>36</m:t>
                        </m:r>
                      </m:den>
                    </m:f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4" name="Sub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266824" y="1822379"/>
                <a:ext cx="4435475" cy="1752600"/>
              </a:xfrm>
              <a:blipFill>
                <a:blip r:embed="rId3"/>
                <a:stretch>
                  <a:fillRect t="-7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38742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3"/>
          <p:cNvSpPr txBox="1">
            <a:spLocks/>
          </p:cNvSpPr>
          <p:nvPr/>
        </p:nvSpPr>
        <p:spPr bwMode="auto">
          <a:xfrm>
            <a:off x="191283" y="3354364"/>
            <a:ext cx="46510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relative frequency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scoring a 7 from our bingo game was: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5" name="Subtitle 3"/>
          <p:cNvSpPr txBox="1">
            <a:spLocks/>
          </p:cNvSpPr>
          <p:nvPr/>
        </p:nvSpPr>
        <p:spPr bwMode="auto">
          <a:xfrm>
            <a:off x="406604" y="5778426"/>
            <a:ext cx="826985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Discuss: Why are these proportions different? 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47" y="1628799"/>
            <a:ext cx="3981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4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02088"/>
              </p:ext>
            </p:extLst>
          </p:nvPr>
        </p:nvGraphicFramePr>
        <p:xfrm>
          <a:off x="1152734" y="1540728"/>
          <a:ext cx="6838531" cy="448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76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692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696B69E-95F9-967D-DA6F-762A05D5E50D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/>
              <a:t>Sample Space: Rolling a dice and finding the </a:t>
            </a:r>
            <a:r>
              <a:rPr lang="en-GB" sz="4400" b="1" dirty="0">
                <a:solidFill>
                  <a:srgbClr val="FF0000"/>
                </a:solidFill>
              </a:rPr>
              <a:t>product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4F962-8F54-B6F6-BD9A-C9A4D95004C5}"/>
              </a:ext>
            </a:extLst>
          </p:cNvPr>
          <p:cNvSpPr/>
          <p:nvPr/>
        </p:nvSpPr>
        <p:spPr>
          <a:xfrm>
            <a:off x="3275856" y="2908880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5901E-EE76-B773-2BD4-5C01C7FCA390}"/>
              </a:ext>
            </a:extLst>
          </p:cNvPr>
          <p:cNvSpPr/>
          <p:nvPr/>
        </p:nvSpPr>
        <p:spPr>
          <a:xfrm>
            <a:off x="5292080" y="2908880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14533-DD94-5D66-0254-88560FA62436}"/>
              </a:ext>
            </a:extLst>
          </p:cNvPr>
          <p:cNvSpPr/>
          <p:nvPr/>
        </p:nvSpPr>
        <p:spPr>
          <a:xfrm>
            <a:off x="2267744" y="4205024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99689B-F5F7-2500-DCF4-B48B7199BC76}"/>
              </a:ext>
            </a:extLst>
          </p:cNvPr>
          <p:cNvSpPr/>
          <p:nvPr/>
        </p:nvSpPr>
        <p:spPr>
          <a:xfrm>
            <a:off x="4283968" y="4853096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DB5D85-84BD-FEDC-F815-5ED73D8921AD}"/>
              </a:ext>
            </a:extLst>
          </p:cNvPr>
          <p:cNvSpPr/>
          <p:nvPr/>
        </p:nvSpPr>
        <p:spPr>
          <a:xfrm>
            <a:off x="6228184" y="4853096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5AAC26-D026-99BE-5B49-A4DDCE874161}"/>
              </a:ext>
            </a:extLst>
          </p:cNvPr>
          <p:cNvSpPr/>
          <p:nvPr/>
        </p:nvSpPr>
        <p:spPr>
          <a:xfrm>
            <a:off x="5220072" y="5501168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31BCEE-63DB-44F9-9154-B19E574EC600}"/>
              </a:ext>
            </a:extLst>
          </p:cNvPr>
          <p:cNvSpPr/>
          <p:nvPr/>
        </p:nvSpPr>
        <p:spPr>
          <a:xfrm>
            <a:off x="7164288" y="5501168"/>
            <a:ext cx="648072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4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GB" dirty="0"/>
              <a:t>A fair coin is flipped twice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3324" y="1706712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List all the possible outcomes</a:t>
            </a:r>
          </a:p>
          <a:p>
            <a:pPr marL="0" indent="0" algn="ctr">
              <a:buNone/>
            </a:pPr>
            <a:r>
              <a:rPr lang="en-GB" sz="3600" dirty="0"/>
              <a:t> 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What is the probability of flipping two heads?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34335"/>
              </p:ext>
            </p:extLst>
          </p:nvPr>
        </p:nvGraphicFramePr>
        <p:xfrm>
          <a:off x="755576" y="2503551"/>
          <a:ext cx="7399734" cy="15544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6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6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H, 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T, 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H, 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T, 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Isosceles Triangle 7"/>
          <p:cNvSpPr/>
          <p:nvPr/>
        </p:nvSpPr>
        <p:spPr>
          <a:xfrm>
            <a:off x="1220813" y="5706687"/>
            <a:ext cx="432048" cy="378911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58" y="1122509"/>
            <a:ext cx="7600011" cy="44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4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76" y="1119501"/>
            <a:ext cx="7282114" cy="45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97" y="1063290"/>
            <a:ext cx="7296777" cy="47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76" y="1055959"/>
            <a:ext cx="8254792" cy="4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61" y="1009524"/>
            <a:ext cx="7890460" cy="47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89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89" y="989033"/>
            <a:ext cx="7850606" cy="487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70" y="1016856"/>
            <a:ext cx="7357499" cy="47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5760" y="285239"/>
            <a:ext cx="7772400" cy="698589"/>
          </a:xfrm>
        </p:spPr>
        <p:txBody>
          <a:bodyPr/>
          <a:lstStyle/>
          <a:p>
            <a:r>
              <a:rPr lang="en-GB" dirty="0"/>
              <a:t>Could it be a </a:t>
            </a:r>
            <a:r>
              <a:rPr lang="en-GB" b="1" dirty="0">
                <a:solidFill>
                  <a:srgbClr val="FF0000"/>
                </a:solidFill>
              </a:rPr>
              <a:t>probability</a:t>
            </a:r>
            <a:r>
              <a:rPr lang="en-GB" dirty="0"/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24744"/>
            <a:ext cx="4896544" cy="50178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11960" y="1124744"/>
            <a:ext cx="720080" cy="589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082374" y="2028299"/>
            <a:ext cx="720080" cy="589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211960" y="2981872"/>
            <a:ext cx="720080" cy="589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364360" y="3874782"/>
            <a:ext cx="720080" cy="589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084440" y="5062591"/>
            <a:ext cx="720080" cy="589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0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49" y="1001629"/>
            <a:ext cx="7596814" cy="48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53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22" y="993733"/>
            <a:ext cx="7438336" cy="47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59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25F692-080A-4D16-A141-00DC8C747124}"/>
              </a:ext>
            </a:extLst>
          </p:cNvPr>
          <p:cNvSpPr txBox="1"/>
          <p:nvPr/>
        </p:nvSpPr>
        <p:spPr>
          <a:xfrm>
            <a:off x="2440439" y="173728"/>
            <a:ext cx="6072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 dice and a coin are thrown at the same time. </a:t>
            </a:r>
          </a:p>
          <a:p>
            <a:pPr algn="ctr" defTabSz="422041"/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a) Complete the Sample Space Diagram.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715652-591B-4991-B70A-05D014A46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703722"/>
              </p:ext>
            </p:extLst>
          </p:nvPr>
        </p:nvGraphicFramePr>
        <p:xfrm>
          <a:off x="2130298" y="2055594"/>
          <a:ext cx="6476754" cy="10133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9459">
                  <a:extLst>
                    <a:ext uri="{9D8B030D-6E8A-4147-A177-3AD203B41FA5}">
                      <a16:colId xmlns:a16="http://schemas.microsoft.com/office/drawing/2014/main" val="2188126774"/>
                    </a:ext>
                  </a:extLst>
                </a:gridCol>
                <a:gridCol w="1079459">
                  <a:extLst>
                    <a:ext uri="{9D8B030D-6E8A-4147-A177-3AD203B41FA5}">
                      <a16:colId xmlns:a16="http://schemas.microsoft.com/office/drawing/2014/main" val="126785695"/>
                    </a:ext>
                  </a:extLst>
                </a:gridCol>
                <a:gridCol w="1079459">
                  <a:extLst>
                    <a:ext uri="{9D8B030D-6E8A-4147-A177-3AD203B41FA5}">
                      <a16:colId xmlns:a16="http://schemas.microsoft.com/office/drawing/2014/main" val="4227494465"/>
                    </a:ext>
                  </a:extLst>
                </a:gridCol>
                <a:gridCol w="1079459">
                  <a:extLst>
                    <a:ext uri="{9D8B030D-6E8A-4147-A177-3AD203B41FA5}">
                      <a16:colId xmlns:a16="http://schemas.microsoft.com/office/drawing/2014/main" val="1487163741"/>
                    </a:ext>
                  </a:extLst>
                </a:gridCol>
                <a:gridCol w="1079459">
                  <a:extLst>
                    <a:ext uri="{9D8B030D-6E8A-4147-A177-3AD203B41FA5}">
                      <a16:colId xmlns:a16="http://schemas.microsoft.com/office/drawing/2014/main" val="452073361"/>
                    </a:ext>
                  </a:extLst>
                </a:gridCol>
                <a:gridCol w="1079459">
                  <a:extLst>
                    <a:ext uri="{9D8B030D-6E8A-4147-A177-3AD203B41FA5}">
                      <a16:colId xmlns:a16="http://schemas.microsoft.com/office/drawing/2014/main" val="2780650584"/>
                    </a:ext>
                  </a:extLst>
                </a:gridCol>
              </a:tblGrid>
              <a:tr h="506683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H, 1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879176"/>
                  </a:ext>
                </a:extLst>
              </a:tr>
              <a:tr h="5066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/>
                        <a:t>T, 5</a:t>
                      </a:r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999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88B0935-10B7-46C6-8677-E077EE0380FF}"/>
              </a:ext>
            </a:extLst>
          </p:cNvPr>
          <p:cNvSpPr txBox="1"/>
          <p:nvPr/>
        </p:nvSpPr>
        <p:spPr>
          <a:xfrm>
            <a:off x="1400232" y="2114645"/>
            <a:ext cx="68801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BA36D-F735-43AA-9D7F-9CD6B06C3E35}"/>
              </a:ext>
            </a:extLst>
          </p:cNvPr>
          <p:cNvSpPr txBox="1"/>
          <p:nvPr/>
        </p:nvSpPr>
        <p:spPr>
          <a:xfrm>
            <a:off x="1490041" y="2659520"/>
            <a:ext cx="504433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Tail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1C4AA-1617-4111-9747-EFA9269B4DBC}"/>
              </a:ext>
            </a:extLst>
          </p:cNvPr>
          <p:cNvSpPr txBox="1"/>
          <p:nvPr/>
        </p:nvSpPr>
        <p:spPr>
          <a:xfrm rot="16200000">
            <a:off x="840387" y="2348828"/>
            <a:ext cx="620684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b="1" dirty="0">
                <a:solidFill>
                  <a:prstClr val="black"/>
                </a:solidFill>
                <a:latin typeface="Calibri" panose="020F0502020204030204"/>
              </a:rPr>
              <a:t>Coin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C956FA-4562-4417-9370-538961F86AFD}"/>
              </a:ext>
            </a:extLst>
          </p:cNvPr>
          <p:cNvSpPr txBox="1"/>
          <p:nvPr/>
        </p:nvSpPr>
        <p:spPr>
          <a:xfrm>
            <a:off x="5063945" y="1353171"/>
            <a:ext cx="60946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b="1" dirty="0">
                <a:solidFill>
                  <a:prstClr val="black"/>
                </a:solidFill>
                <a:latin typeface="Calibri" panose="020F0502020204030204"/>
              </a:rPr>
              <a:t>Dice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80BCB-D162-4A92-8C7E-3A2C9A6EC362}"/>
              </a:ext>
            </a:extLst>
          </p:cNvPr>
          <p:cNvSpPr txBox="1"/>
          <p:nvPr/>
        </p:nvSpPr>
        <p:spPr>
          <a:xfrm>
            <a:off x="2528977" y="1696156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6A747-C869-4F4A-AB56-B92ADBDEF82D}"/>
              </a:ext>
            </a:extLst>
          </p:cNvPr>
          <p:cNvSpPr txBox="1"/>
          <p:nvPr/>
        </p:nvSpPr>
        <p:spPr>
          <a:xfrm>
            <a:off x="3608821" y="1698236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09875C-2BE6-4436-B3A5-F5BA388FF661}"/>
              </a:ext>
            </a:extLst>
          </p:cNvPr>
          <p:cNvSpPr txBox="1"/>
          <p:nvPr/>
        </p:nvSpPr>
        <p:spPr>
          <a:xfrm>
            <a:off x="4688665" y="1696156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1B2B0-6EA4-401C-A8C7-C4424FC40E8E}"/>
              </a:ext>
            </a:extLst>
          </p:cNvPr>
          <p:cNvSpPr txBox="1"/>
          <p:nvPr/>
        </p:nvSpPr>
        <p:spPr>
          <a:xfrm>
            <a:off x="5768509" y="1696156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A88E6C-EEF1-4684-8BAC-A5574CC76AF0}"/>
              </a:ext>
            </a:extLst>
          </p:cNvPr>
          <p:cNvSpPr txBox="1"/>
          <p:nvPr/>
        </p:nvSpPr>
        <p:spPr>
          <a:xfrm>
            <a:off x="6848353" y="1710125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FC0CD3-09F2-445E-9235-40CF06437677}"/>
              </a:ext>
            </a:extLst>
          </p:cNvPr>
          <p:cNvSpPr txBox="1"/>
          <p:nvPr/>
        </p:nvSpPr>
        <p:spPr>
          <a:xfrm>
            <a:off x="7994870" y="1696156"/>
            <a:ext cx="30489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846" dirty="0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91FC46-707D-4307-86AB-B960B957C25A}"/>
              </a:ext>
            </a:extLst>
          </p:cNvPr>
          <p:cNvSpPr txBox="1"/>
          <p:nvPr/>
        </p:nvSpPr>
        <p:spPr>
          <a:xfrm>
            <a:off x="298603" y="3538257"/>
            <a:ext cx="8272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b) Calculate the probability of scoring a 4 on the dice and a heads on the coin.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5577E4-FC1A-49CD-84AA-D7221BD0B1C8}"/>
              </a:ext>
            </a:extLst>
          </p:cNvPr>
          <p:cNvSpPr txBox="1"/>
          <p:nvPr/>
        </p:nvSpPr>
        <p:spPr>
          <a:xfrm>
            <a:off x="298603" y="4184448"/>
            <a:ext cx="7936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c) Calculate the probability of scoring tails and an odd number on the dice.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B6D5A6-C486-4BFD-B5A9-27FF98E024C2}"/>
              </a:ext>
            </a:extLst>
          </p:cNvPr>
          <p:cNvSpPr txBox="1"/>
          <p:nvPr/>
        </p:nvSpPr>
        <p:spPr>
          <a:xfrm>
            <a:off x="298603" y="4830638"/>
            <a:ext cx="463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d) P(Heads and a number greater than 2)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469E1F-9625-46A8-B297-B4700A927BCF}"/>
              </a:ext>
            </a:extLst>
          </p:cNvPr>
          <p:cNvSpPr txBox="1"/>
          <p:nvPr/>
        </p:nvSpPr>
        <p:spPr>
          <a:xfrm>
            <a:off x="298602" y="5476829"/>
            <a:ext cx="3413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e) P(NOT a 5 and NOT Heads) =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B0D36-EE2E-49BE-9D38-D0289728EF3D}"/>
              </a:ext>
            </a:extLst>
          </p:cNvPr>
          <p:cNvGrpSpPr/>
          <p:nvPr/>
        </p:nvGrpSpPr>
        <p:grpSpPr>
          <a:xfrm>
            <a:off x="184003" y="361467"/>
            <a:ext cx="2110314" cy="1327289"/>
            <a:chOff x="199336" y="105839"/>
            <a:chExt cx="2286174" cy="14378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FB6E67-A8DD-4D24-B214-C508B1B05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194859">
              <a:off x="1250632" y="208671"/>
              <a:ext cx="1193394" cy="12763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A3E6540-E1A0-4F3F-A835-E83594C0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336" y="105839"/>
              <a:ext cx="1422266" cy="1437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08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39337-4867-43C1-A036-ED5A8EDCEC1E}"/>
              </a:ext>
            </a:extLst>
          </p:cNvPr>
          <p:cNvSpPr txBox="1"/>
          <p:nvPr/>
        </p:nvSpPr>
        <p:spPr>
          <a:xfrm>
            <a:off x="2206291" y="199362"/>
            <a:ext cx="5610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 6-sided and a 4-sided die are thrown and </a:t>
            </a:r>
          </a:p>
          <a:p>
            <a:pPr algn="ctr"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/>
              </a:rPr>
              <a:t>product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of their results recorded.</a:t>
            </a:r>
          </a:p>
          <a:p>
            <a:pPr algn="ctr" defTabSz="422041"/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a) Complete a Sample Space Diagram.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4BDE51-B1D3-440E-BC58-587F85281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00720"/>
              </p:ext>
            </p:extLst>
          </p:nvPr>
        </p:nvGraphicFramePr>
        <p:xfrm>
          <a:off x="2007791" y="2035424"/>
          <a:ext cx="6007254" cy="1745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209">
                  <a:extLst>
                    <a:ext uri="{9D8B030D-6E8A-4147-A177-3AD203B41FA5}">
                      <a16:colId xmlns:a16="http://schemas.microsoft.com/office/drawing/2014/main" val="2188126774"/>
                    </a:ext>
                  </a:extLst>
                </a:gridCol>
                <a:gridCol w="1001209">
                  <a:extLst>
                    <a:ext uri="{9D8B030D-6E8A-4147-A177-3AD203B41FA5}">
                      <a16:colId xmlns:a16="http://schemas.microsoft.com/office/drawing/2014/main" val="126785695"/>
                    </a:ext>
                  </a:extLst>
                </a:gridCol>
                <a:gridCol w="1001209">
                  <a:extLst>
                    <a:ext uri="{9D8B030D-6E8A-4147-A177-3AD203B41FA5}">
                      <a16:colId xmlns:a16="http://schemas.microsoft.com/office/drawing/2014/main" val="4227494465"/>
                    </a:ext>
                  </a:extLst>
                </a:gridCol>
                <a:gridCol w="1001209">
                  <a:extLst>
                    <a:ext uri="{9D8B030D-6E8A-4147-A177-3AD203B41FA5}">
                      <a16:colId xmlns:a16="http://schemas.microsoft.com/office/drawing/2014/main" val="1487163741"/>
                    </a:ext>
                  </a:extLst>
                </a:gridCol>
                <a:gridCol w="1001209">
                  <a:extLst>
                    <a:ext uri="{9D8B030D-6E8A-4147-A177-3AD203B41FA5}">
                      <a16:colId xmlns:a16="http://schemas.microsoft.com/office/drawing/2014/main" val="452073361"/>
                    </a:ext>
                  </a:extLst>
                </a:gridCol>
                <a:gridCol w="1001209">
                  <a:extLst>
                    <a:ext uri="{9D8B030D-6E8A-4147-A177-3AD203B41FA5}">
                      <a16:colId xmlns:a16="http://schemas.microsoft.com/office/drawing/2014/main" val="2780650584"/>
                    </a:ext>
                  </a:extLst>
                </a:gridCol>
              </a:tblGrid>
              <a:tr h="436261"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879176"/>
                  </a:ext>
                </a:extLst>
              </a:tr>
              <a:tr h="436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99973"/>
                  </a:ext>
                </a:extLst>
              </a:tr>
              <a:tr h="436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60694"/>
                  </a:ext>
                </a:extLst>
              </a:tr>
              <a:tr h="436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63015" marR="63015" marT="31507" marB="315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0323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52200B5-BB72-425C-B914-DF824DC47D00}"/>
              </a:ext>
            </a:extLst>
          </p:cNvPr>
          <p:cNvGrpSpPr/>
          <p:nvPr/>
        </p:nvGrpSpPr>
        <p:grpSpPr>
          <a:xfrm>
            <a:off x="238548" y="432366"/>
            <a:ext cx="1889249" cy="1327385"/>
            <a:chOff x="0" y="56971"/>
            <a:chExt cx="2741461" cy="19261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58B7D5-CE28-4772-81A7-8ADA959F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0" y="56971"/>
              <a:ext cx="1833799" cy="19261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2CAE57-DAD6-45F2-BE32-82B99EBB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004208">
              <a:off x="1506583" y="544700"/>
              <a:ext cx="1193394" cy="127636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1B70E2-9A9B-421A-A99F-C1DF6C5DFCFE}"/>
              </a:ext>
            </a:extLst>
          </p:cNvPr>
          <p:cNvSpPr txBox="1"/>
          <p:nvPr/>
        </p:nvSpPr>
        <p:spPr>
          <a:xfrm>
            <a:off x="310498" y="4109186"/>
            <a:ext cx="2732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b) P(Even number)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3D3AD7-0BE9-4B02-92DD-6DA33E977973}"/>
              </a:ext>
            </a:extLst>
          </p:cNvPr>
          <p:cNvSpPr txBox="1"/>
          <p:nvPr/>
        </p:nvSpPr>
        <p:spPr>
          <a:xfrm>
            <a:off x="310497" y="4844405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c) P(less than 10)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E69B3-9C3B-4FF1-81B7-BB36EF37E851}"/>
              </a:ext>
            </a:extLst>
          </p:cNvPr>
          <p:cNvSpPr txBox="1"/>
          <p:nvPr/>
        </p:nvSpPr>
        <p:spPr>
          <a:xfrm>
            <a:off x="310497" y="5579624"/>
            <a:ext cx="3221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d) P(NOT more than 2) 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C969F1-4E38-4C52-9CF1-1A1F23D77752}"/>
              </a:ext>
            </a:extLst>
          </p:cNvPr>
          <p:cNvSpPr txBox="1"/>
          <p:nvPr/>
        </p:nvSpPr>
        <p:spPr>
          <a:xfrm>
            <a:off x="4930756" y="4109186"/>
            <a:ext cx="369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e) P(NOT a prime number)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FD0E48-2392-4932-84E4-9AAF3E10DDC5}"/>
              </a:ext>
            </a:extLst>
          </p:cNvPr>
          <p:cNvSpPr txBox="1"/>
          <p:nvPr/>
        </p:nvSpPr>
        <p:spPr>
          <a:xfrm>
            <a:off x="4930755" y="4844405"/>
            <a:ext cx="375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f) P(NOT a square number)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F72DD6-4447-4C2C-AC4A-BFB3594BEE7F}"/>
              </a:ext>
            </a:extLst>
          </p:cNvPr>
          <p:cNvSpPr txBox="1"/>
          <p:nvPr/>
        </p:nvSpPr>
        <p:spPr>
          <a:xfrm>
            <a:off x="4930756" y="5579624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g) P(11)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7B1B34-3C2F-6B75-BDED-65F0BC0DD181}"/>
                  </a:ext>
                </a:extLst>
              </p:cNvPr>
              <p:cNvSpPr txBox="1"/>
              <p:nvPr/>
            </p:nvSpPr>
            <p:spPr>
              <a:xfrm>
                <a:off x="3256716" y="3995372"/>
                <a:ext cx="42479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7B1B34-3C2F-6B75-BDED-65F0BC0DD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16" y="3995372"/>
                <a:ext cx="424796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3F9B1-3CF9-0263-CFB1-BEDCF60C15D6}"/>
                  </a:ext>
                </a:extLst>
              </p:cNvPr>
              <p:cNvSpPr txBox="1"/>
              <p:nvPr/>
            </p:nvSpPr>
            <p:spPr>
              <a:xfrm>
                <a:off x="3119754" y="4814621"/>
                <a:ext cx="424795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3F9B1-3CF9-0263-CFB1-BEDCF60C1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754" y="4814621"/>
                <a:ext cx="424795" cy="6989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18A9D0-7BBE-F769-1989-1BADCBF49CDC}"/>
                  </a:ext>
                </a:extLst>
              </p:cNvPr>
              <p:cNvSpPr txBox="1"/>
              <p:nvPr/>
            </p:nvSpPr>
            <p:spPr>
              <a:xfrm>
                <a:off x="3633420" y="5617849"/>
                <a:ext cx="42479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18A9D0-7BBE-F769-1989-1BADCBF49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420" y="5617849"/>
                <a:ext cx="424795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9FFC99-B5C2-9813-2964-81264653848D}"/>
                  </a:ext>
                </a:extLst>
              </p:cNvPr>
              <p:cNvSpPr txBox="1"/>
              <p:nvPr/>
            </p:nvSpPr>
            <p:spPr>
              <a:xfrm>
                <a:off x="8509531" y="4017681"/>
                <a:ext cx="424795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9FFC99-B5C2-9813-2964-812646538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531" y="4017681"/>
                <a:ext cx="424795" cy="6989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6C6B9C-328F-0A1B-F5D9-0F3CBCB76C4D}"/>
                  </a:ext>
                </a:extLst>
              </p:cNvPr>
              <p:cNvSpPr txBox="1"/>
              <p:nvPr/>
            </p:nvSpPr>
            <p:spPr>
              <a:xfrm>
                <a:off x="8617497" y="4909446"/>
                <a:ext cx="42479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6C6B9C-328F-0A1B-F5D9-0F3CBCB76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497" y="4909446"/>
                <a:ext cx="424795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98BF4F-C267-E580-6723-42225DE00B57}"/>
                  </a:ext>
                </a:extLst>
              </p:cNvPr>
              <p:cNvSpPr txBox="1"/>
              <p:nvPr/>
            </p:nvSpPr>
            <p:spPr>
              <a:xfrm>
                <a:off x="6831688" y="5680910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98BF4F-C267-E580-6723-42225DE00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688" y="5680910"/>
                <a:ext cx="254878" cy="369332"/>
              </a:xfrm>
              <a:prstGeom prst="rect">
                <a:avLst/>
              </a:prstGeom>
              <a:blipFill>
                <a:blip r:embed="rId9"/>
                <a:stretch>
                  <a:fillRect l="-26829" r="-2682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68E0E21-C295-CC79-F0EA-04254B822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922997"/>
              </p:ext>
            </p:extLst>
          </p:nvPr>
        </p:nvGraphicFramePr>
        <p:xfrm>
          <a:off x="1769025" y="1885736"/>
          <a:ext cx="6484786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398">
                  <a:extLst>
                    <a:ext uri="{9D8B030D-6E8A-4147-A177-3AD203B41FA5}">
                      <a16:colId xmlns:a16="http://schemas.microsoft.com/office/drawing/2014/main" val="4122161428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1311200432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603251620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1472790752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3007139203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1531972757"/>
                    </a:ext>
                  </a:extLst>
                </a:gridCol>
                <a:gridCol w="926398">
                  <a:extLst>
                    <a:ext uri="{9D8B030D-6E8A-4147-A177-3AD203B41FA5}">
                      <a16:colId xmlns:a16="http://schemas.microsoft.com/office/drawing/2014/main" val="265020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258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7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54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517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73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6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627C1-5E8A-43A6-9C77-D08B9CE9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32162" b="32604"/>
          <a:stretch/>
        </p:blipFill>
        <p:spPr>
          <a:xfrm>
            <a:off x="263438" y="69748"/>
            <a:ext cx="8617124" cy="60046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9418" y="94330"/>
            <a:ext cx="709228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950"/>
          </a:p>
        </p:txBody>
      </p:sp>
    </p:spTree>
    <p:extLst>
      <p:ext uri="{BB962C8B-B14F-4D97-AF65-F5344CB8AC3E}">
        <p14:creationId xmlns:p14="http://schemas.microsoft.com/office/powerpoint/2010/main" val="383014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E18450-7A47-4E2E-841B-B413166E4333}"/>
              </a:ext>
            </a:extLst>
          </p:cNvPr>
          <p:cNvSpPr txBox="1"/>
          <p:nvPr/>
        </p:nvSpPr>
        <p:spPr>
          <a:xfrm>
            <a:off x="15327" y="3806"/>
            <a:ext cx="123969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TRUE </a:t>
            </a:r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or</a:t>
            </a:r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 FALSE</a:t>
            </a:r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7148116-68B5-43EF-9B20-F78218403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78097"/>
              </p:ext>
            </p:extLst>
          </p:nvPr>
        </p:nvGraphicFramePr>
        <p:xfrm>
          <a:off x="32463" y="243497"/>
          <a:ext cx="9073662" cy="6090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554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84576673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</a:tblGrid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04890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950978"/>
                  </a:ext>
                </a:extLst>
              </a:tr>
            </a:tbl>
          </a:graphicData>
        </a:graphic>
      </p:graphicFrame>
      <p:sp>
        <p:nvSpPr>
          <p:cNvPr id="254" name="TextBox 253">
            <a:extLst>
              <a:ext uri="{FF2B5EF4-FFF2-40B4-BE49-F238E27FC236}">
                <a16:creationId xmlns:a16="http://schemas.microsoft.com/office/drawing/2014/main" id="{D9CE5F0C-04B0-4FE6-8B7C-3934B6CA6E7E}"/>
              </a:ext>
            </a:extLst>
          </p:cNvPr>
          <p:cNvSpPr txBox="1"/>
          <p:nvPr/>
        </p:nvSpPr>
        <p:spPr>
          <a:xfrm>
            <a:off x="-1837" y="26315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88E44BA-8734-41BD-999F-9B56202BB2A6}"/>
              </a:ext>
            </a:extLst>
          </p:cNvPr>
          <p:cNvSpPr txBox="1"/>
          <p:nvPr/>
        </p:nvSpPr>
        <p:spPr>
          <a:xfrm>
            <a:off x="1902768" y="3806"/>
            <a:ext cx="634301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Copy out each card and complete the Sample Space Diagrams and mark them </a:t>
            </a:r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TRUE &amp; FALSE</a:t>
            </a:r>
            <a:endParaRPr lang="en-GB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174C5-6FF2-4A58-8AAD-E859D2239FE9}"/>
              </a:ext>
            </a:extLst>
          </p:cNvPr>
          <p:cNvSpPr txBox="1"/>
          <p:nvPr/>
        </p:nvSpPr>
        <p:spPr>
          <a:xfrm>
            <a:off x="-1837" y="1771213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0363A9-5F06-4979-B236-A9319D22E084}"/>
              </a:ext>
            </a:extLst>
          </p:cNvPr>
          <p:cNvSpPr txBox="1"/>
          <p:nvPr/>
        </p:nvSpPr>
        <p:spPr>
          <a:xfrm>
            <a:off x="-1837" y="329615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D82812-1611-4B9F-BBCA-48EC7A1FF7B5}"/>
              </a:ext>
            </a:extLst>
          </p:cNvPr>
          <p:cNvSpPr txBox="1"/>
          <p:nvPr/>
        </p:nvSpPr>
        <p:spPr>
          <a:xfrm>
            <a:off x="-1837" y="483421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AC3CBD-17A9-4400-B08C-23C55AF7CD64}"/>
              </a:ext>
            </a:extLst>
          </p:cNvPr>
          <p:cNvSpPr txBox="1"/>
          <p:nvPr/>
        </p:nvSpPr>
        <p:spPr>
          <a:xfrm>
            <a:off x="3057886" y="26315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EA45C0-0850-4DD7-BAC2-1470ADA1313E}"/>
              </a:ext>
            </a:extLst>
          </p:cNvPr>
          <p:cNvSpPr txBox="1"/>
          <p:nvPr/>
        </p:nvSpPr>
        <p:spPr>
          <a:xfrm>
            <a:off x="3057886" y="1771213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2BA886-43C1-4E31-9CEA-1C18443715BC}"/>
              </a:ext>
            </a:extLst>
          </p:cNvPr>
          <p:cNvSpPr txBox="1"/>
          <p:nvPr/>
        </p:nvSpPr>
        <p:spPr>
          <a:xfrm>
            <a:off x="3057886" y="329615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5C13BD-FF98-4253-93B1-26C9B1AE606E}"/>
              </a:ext>
            </a:extLst>
          </p:cNvPr>
          <p:cNvSpPr txBox="1"/>
          <p:nvPr/>
        </p:nvSpPr>
        <p:spPr>
          <a:xfrm>
            <a:off x="3057886" y="483421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1BB4A4-0CE8-4913-ACF2-F32423F4CFB4}"/>
              </a:ext>
            </a:extLst>
          </p:cNvPr>
          <p:cNvSpPr txBox="1"/>
          <p:nvPr/>
        </p:nvSpPr>
        <p:spPr>
          <a:xfrm>
            <a:off x="6077029" y="26315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A4F2C3-F5AC-447D-BFB0-57A2CFB2B860}"/>
              </a:ext>
            </a:extLst>
          </p:cNvPr>
          <p:cNvSpPr txBox="1"/>
          <p:nvPr/>
        </p:nvSpPr>
        <p:spPr>
          <a:xfrm>
            <a:off x="6077029" y="1771213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18E3F-8DA0-43E4-8F65-AB3BAAFE67CD}"/>
              </a:ext>
            </a:extLst>
          </p:cNvPr>
          <p:cNvSpPr txBox="1"/>
          <p:nvPr/>
        </p:nvSpPr>
        <p:spPr>
          <a:xfrm>
            <a:off x="6077029" y="329615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B4D498-024F-4DBC-AD84-7E6514B7FE66}"/>
              </a:ext>
            </a:extLst>
          </p:cNvPr>
          <p:cNvSpPr txBox="1"/>
          <p:nvPr/>
        </p:nvSpPr>
        <p:spPr>
          <a:xfrm>
            <a:off x="6077029" y="483421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B6E9FCCD-E27B-4A8B-8626-D15F51044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011675"/>
              </p:ext>
            </p:extLst>
          </p:nvPr>
        </p:nvGraphicFramePr>
        <p:xfrm>
          <a:off x="483675" y="616099"/>
          <a:ext cx="2136303" cy="75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01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ysClr val="windowText" lastClr="000000"/>
                          </a:solidFill>
                        </a:rPr>
                        <a:t>HH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5D67666-6E5A-4823-8887-EC6BBE8BA055}"/>
              </a:ext>
            </a:extLst>
          </p:cNvPr>
          <p:cNvSpPr txBox="1"/>
          <p:nvPr/>
        </p:nvSpPr>
        <p:spPr>
          <a:xfrm>
            <a:off x="727337" y="254320"/>
            <a:ext cx="164897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coins are flipped.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196317-8632-40D7-94CC-B700E6D3D500}"/>
              </a:ext>
            </a:extLst>
          </p:cNvPr>
          <p:cNvSpPr txBox="1"/>
          <p:nvPr/>
        </p:nvSpPr>
        <p:spPr>
          <a:xfrm>
            <a:off x="743080" y="1461796"/>
            <a:ext cx="1617494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(Tails &amp; Tails) = 0.25</a:t>
            </a: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3A6A8F5D-C139-48C2-A2A5-8B410F1F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76109"/>
              </p:ext>
            </p:extLst>
          </p:nvPr>
        </p:nvGraphicFramePr>
        <p:xfrm>
          <a:off x="3508083" y="616099"/>
          <a:ext cx="2136303" cy="75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01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F2573-123E-4D41-80E4-A1E452A3FDF1}"/>
              </a:ext>
            </a:extLst>
          </p:cNvPr>
          <p:cNvSpPr txBox="1"/>
          <p:nvPr/>
        </p:nvSpPr>
        <p:spPr>
          <a:xfrm>
            <a:off x="3751745" y="254320"/>
            <a:ext cx="164897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coins are flipped.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AD8A73-E3CA-4A27-B0D4-66700CCA02B4}"/>
              </a:ext>
            </a:extLst>
          </p:cNvPr>
          <p:cNvSpPr txBox="1"/>
          <p:nvPr/>
        </p:nvSpPr>
        <p:spPr>
          <a:xfrm>
            <a:off x="3716769" y="1461796"/>
            <a:ext cx="171893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(At least 1 Tails) = 0.5</a:t>
            </a:r>
          </a:p>
        </p:txBody>
      </p:sp>
      <p:graphicFrame>
        <p:nvGraphicFramePr>
          <p:cNvPr id="38" name="Table 6">
            <a:extLst>
              <a:ext uri="{FF2B5EF4-FFF2-40B4-BE49-F238E27FC236}">
                <a16:creationId xmlns:a16="http://schemas.microsoft.com/office/drawing/2014/main" id="{E9E8B445-EFB3-4848-8D64-0E52C20F5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88559"/>
              </p:ext>
            </p:extLst>
          </p:nvPr>
        </p:nvGraphicFramePr>
        <p:xfrm>
          <a:off x="6205386" y="616099"/>
          <a:ext cx="2783788" cy="72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84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1371225465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547902461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1654409897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398163094"/>
                    </a:ext>
                  </a:extLst>
                </a:gridCol>
              </a:tblGrid>
              <a:tr h="241870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41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41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94A6C365-6431-48FA-8D3B-6B4465CE2625}"/>
              </a:ext>
            </a:extLst>
          </p:cNvPr>
          <p:cNvSpPr txBox="1"/>
          <p:nvPr/>
        </p:nvSpPr>
        <p:spPr>
          <a:xfrm>
            <a:off x="6329080" y="254320"/>
            <a:ext cx="253640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coin is flipped &amp; a dice is thrown.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B4C312-26BE-4142-871E-DD2E104C86EA}"/>
              </a:ext>
            </a:extLst>
          </p:cNvPr>
          <p:cNvSpPr txBox="1"/>
          <p:nvPr/>
        </p:nvSpPr>
        <p:spPr>
          <a:xfrm>
            <a:off x="6822131" y="1461796"/>
            <a:ext cx="155029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(Tails &amp; Odd) = 1/4</a:t>
            </a:r>
          </a:p>
        </p:txBody>
      </p:sp>
      <p:graphicFrame>
        <p:nvGraphicFramePr>
          <p:cNvPr id="43" name="Table 6">
            <a:extLst>
              <a:ext uri="{FF2B5EF4-FFF2-40B4-BE49-F238E27FC236}">
                <a16:creationId xmlns:a16="http://schemas.microsoft.com/office/drawing/2014/main" id="{1212F21E-D2CC-4973-8A74-652590F1F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0117"/>
              </p:ext>
            </p:extLst>
          </p:nvPr>
        </p:nvGraphicFramePr>
        <p:xfrm>
          <a:off x="281045" y="2184225"/>
          <a:ext cx="2541565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313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712A5FF-3094-4B49-96C3-649D0098B7BD}"/>
              </a:ext>
            </a:extLst>
          </p:cNvPr>
          <p:cNvSpPr txBox="1"/>
          <p:nvPr/>
        </p:nvSpPr>
        <p:spPr>
          <a:xfrm>
            <a:off x="354575" y="1727477"/>
            <a:ext cx="2394503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4-sided spinners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added.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53221F-0E8C-4390-9251-30F1B04A1B8A}"/>
              </a:ext>
            </a:extLst>
          </p:cNvPr>
          <p:cNvSpPr txBox="1"/>
          <p:nvPr/>
        </p:nvSpPr>
        <p:spPr>
          <a:xfrm>
            <a:off x="1072367" y="3034583"/>
            <a:ext cx="95891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(6) = 4/16</a:t>
            </a:r>
          </a:p>
        </p:txBody>
      </p:sp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F1CCF963-3A0C-42BE-91B4-765F0E11C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1490"/>
              </p:ext>
            </p:extLst>
          </p:nvPr>
        </p:nvGraphicFramePr>
        <p:xfrm>
          <a:off x="3286696" y="2184225"/>
          <a:ext cx="2579075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815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BD8CC49-32AC-437B-A0B2-CBA999CFB803}"/>
              </a:ext>
            </a:extLst>
          </p:cNvPr>
          <p:cNvSpPr txBox="1"/>
          <p:nvPr/>
        </p:nvSpPr>
        <p:spPr>
          <a:xfrm>
            <a:off x="3378983" y="1727477"/>
            <a:ext cx="2394503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4-sided spinners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multiplied.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771112-B698-4BDB-B267-854318479A9F}"/>
              </a:ext>
            </a:extLst>
          </p:cNvPr>
          <p:cNvSpPr txBox="1"/>
          <p:nvPr/>
        </p:nvSpPr>
        <p:spPr>
          <a:xfrm>
            <a:off x="3680287" y="3034583"/>
            <a:ext cx="179190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(More than 4) = 11/16</a:t>
            </a:r>
          </a:p>
        </p:txBody>
      </p:sp>
      <p:graphicFrame>
        <p:nvGraphicFramePr>
          <p:cNvPr id="49" name="Table 6">
            <a:extLst>
              <a:ext uri="{FF2B5EF4-FFF2-40B4-BE49-F238E27FC236}">
                <a16:creationId xmlns:a16="http://schemas.microsoft.com/office/drawing/2014/main" id="{E1C61267-FF6C-47BB-A142-2EC970C55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70571"/>
              </p:ext>
            </p:extLst>
          </p:nvPr>
        </p:nvGraphicFramePr>
        <p:xfrm>
          <a:off x="6236621" y="2184225"/>
          <a:ext cx="2721313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59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267689937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1397025726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2BB5EA1-0FC4-4B7E-B63D-2B565B21D59C}"/>
              </a:ext>
            </a:extLst>
          </p:cNvPr>
          <p:cNvSpPr txBox="1"/>
          <p:nvPr/>
        </p:nvSpPr>
        <p:spPr>
          <a:xfrm>
            <a:off x="6257008" y="1727477"/>
            <a:ext cx="2680542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6-sided dice and a 4-sided spinner: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scores added.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C82DF5-3A80-4219-A91D-CB96A139F12E}"/>
              </a:ext>
            </a:extLst>
          </p:cNvPr>
          <p:cNvSpPr txBox="1"/>
          <p:nvPr/>
        </p:nvSpPr>
        <p:spPr>
          <a:xfrm>
            <a:off x="6895005" y="3034583"/>
            <a:ext cx="140455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(7 or less) = 0.75</a:t>
            </a:r>
          </a:p>
        </p:txBody>
      </p:sp>
      <p:graphicFrame>
        <p:nvGraphicFramePr>
          <p:cNvPr id="52" name="Table 6">
            <a:extLst>
              <a:ext uri="{FF2B5EF4-FFF2-40B4-BE49-F238E27FC236}">
                <a16:creationId xmlns:a16="http://schemas.microsoft.com/office/drawing/2014/main" id="{63DC5DC7-486F-48B5-B9C3-DCE7FEE99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639361"/>
              </p:ext>
            </p:extLst>
          </p:nvPr>
        </p:nvGraphicFramePr>
        <p:xfrm>
          <a:off x="126301" y="5089743"/>
          <a:ext cx="2851050" cy="1058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75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262964157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61345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A71E5990-5465-4016-9E0F-54C0E82267D2}"/>
              </a:ext>
            </a:extLst>
          </p:cNvPr>
          <p:cNvSpPr txBox="1"/>
          <p:nvPr/>
        </p:nvSpPr>
        <p:spPr>
          <a:xfrm>
            <a:off x="253458" y="4808843"/>
            <a:ext cx="259673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5-sided spinners: scores added.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63CEFF-024B-4933-89AC-DFBA8F529399}"/>
              </a:ext>
            </a:extLst>
          </p:cNvPr>
          <p:cNvSpPr txBox="1"/>
          <p:nvPr/>
        </p:nvSpPr>
        <p:spPr>
          <a:xfrm>
            <a:off x="932106" y="6090158"/>
            <a:ext cx="123944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(3 or 6) = 0.15</a:t>
            </a:r>
          </a:p>
        </p:txBody>
      </p:sp>
      <p:graphicFrame>
        <p:nvGraphicFramePr>
          <p:cNvPr id="55" name="Table 6">
            <a:extLst>
              <a:ext uri="{FF2B5EF4-FFF2-40B4-BE49-F238E27FC236}">
                <a16:creationId xmlns:a16="http://schemas.microsoft.com/office/drawing/2014/main" id="{37F4A934-16CF-45CF-A176-417B31FF0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17762"/>
              </p:ext>
            </p:extLst>
          </p:nvPr>
        </p:nvGraphicFramePr>
        <p:xfrm>
          <a:off x="3174153" y="5089743"/>
          <a:ext cx="2804160" cy="1058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60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262964157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61345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AB21DE30-F68F-48D3-8424-D2A77124D9F7}"/>
              </a:ext>
            </a:extLst>
          </p:cNvPr>
          <p:cNvSpPr txBox="1"/>
          <p:nvPr/>
        </p:nvSpPr>
        <p:spPr>
          <a:xfrm>
            <a:off x="3258961" y="4808843"/>
            <a:ext cx="285963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5-sided spinners: scores multiplied.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CC56CF-CC7B-41D1-990D-714421AA272C}"/>
              </a:ext>
            </a:extLst>
          </p:cNvPr>
          <p:cNvSpPr txBox="1"/>
          <p:nvPr/>
        </p:nvSpPr>
        <p:spPr>
          <a:xfrm>
            <a:off x="3372578" y="6089572"/>
            <a:ext cx="240732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(Less than 3 or exactly 20) = 0.2</a:t>
            </a:r>
          </a:p>
        </p:txBody>
      </p:sp>
      <p:graphicFrame>
        <p:nvGraphicFramePr>
          <p:cNvPr id="67" name="Table 6">
            <a:extLst>
              <a:ext uri="{FF2B5EF4-FFF2-40B4-BE49-F238E27FC236}">
                <a16:creationId xmlns:a16="http://schemas.microsoft.com/office/drawing/2014/main" id="{9BAA2C15-9FFA-4752-961A-67B26F04C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364387"/>
              </p:ext>
            </p:extLst>
          </p:nvPr>
        </p:nvGraphicFramePr>
        <p:xfrm>
          <a:off x="102854" y="3718143"/>
          <a:ext cx="2897946" cy="85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94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887179464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67167828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204575600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2852763261"/>
                    </a:ext>
                  </a:extLst>
                </a:gridCol>
              </a:tblGrid>
              <a:tr h="21337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D63F5E5-C573-4AAA-8466-8B20EBA1F036}"/>
              </a:ext>
            </a:extLst>
          </p:cNvPr>
          <p:cNvSpPr txBox="1"/>
          <p:nvPr/>
        </p:nvSpPr>
        <p:spPr>
          <a:xfrm>
            <a:off x="195224" y="3261397"/>
            <a:ext cx="2947666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3-sided &amp; a 8-sided spinner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added.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1DF42F-3156-44A0-BAF4-B18B745E05DE}"/>
              </a:ext>
            </a:extLst>
          </p:cNvPr>
          <p:cNvSpPr txBox="1"/>
          <p:nvPr/>
        </p:nvSpPr>
        <p:spPr>
          <a:xfrm>
            <a:off x="962561" y="4568502"/>
            <a:ext cx="117852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(4 or 9) = 1/4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AEBE62-594A-4C2D-980A-A47B2A3D2137}"/>
              </a:ext>
            </a:extLst>
          </p:cNvPr>
          <p:cNvSpPr txBox="1"/>
          <p:nvPr/>
        </p:nvSpPr>
        <p:spPr>
          <a:xfrm>
            <a:off x="3688844" y="3488790"/>
            <a:ext cx="1774781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2 cube dice are rolled &amp;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their scores added.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807114-1CC2-48BC-8678-4C411C37932F}"/>
              </a:ext>
            </a:extLst>
          </p:cNvPr>
          <p:cNvSpPr txBox="1"/>
          <p:nvPr/>
        </p:nvSpPr>
        <p:spPr>
          <a:xfrm>
            <a:off x="3765756" y="4150620"/>
            <a:ext cx="162095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(Less than 6) = 5/12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74F24D-8742-4BEE-979C-1ECA0A37E316}"/>
              </a:ext>
            </a:extLst>
          </p:cNvPr>
          <p:cNvSpPr txBox="1"/>
          <p:nvPr/>
        </p:nvSpPr>
        <p:spPr>
          <a:xfrm>
            <a:off x="6320713" y="3488791"/>
            <a:ext cx="2553135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6-sided dice &amp; a tetrahedron dice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are rolled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are multiplied.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C99E45-7260-45CE-8055-A1A2B680FC53}"/>
              </a:ext>
            </a:extLst>
          </p:cNvPr>
          <p:cNvSpPr txBox="1"/>
          <p:nvPr/>
        </p:nvSpPr>
        <p:spPr>
          <a:xfrm>
            <a:off x="6795905" y="4417780"/>
            <a:ext cx="160274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(More than 8) = 0.5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6C4E52-0188-4F6F-B040-ED0F489BA892}"/>
              </a:ext>
            </a:extLst>
          </p:cNvPr>
          <p:cNvSpPr txBox="1"/>
          <p:nvPr/>
        </p:nvSpPr>
        <p:spPr>
          <a:xfrm>
            <a:off x="6534296" y="4979966"/>
            <a:ext cx="2125967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An octahedron &amp; a cube dice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are rolled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are added.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18E2BE-E65F-418F-A0A5-A61AC2E97B83}"/>
              </a:ext>
            </a:extLst>
          </p:cNvPr>
          <p:cNvSpPr txBox="1"/>
          <p:nvPr/>
        </p:nvSpPr>
        <p:spPr>
          <a:xfrm>
            <a:off x="6828768" y="5833928"/>
            <a:ext cx="1537024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(9 or more) = 7/16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45CAD-6C06-137F-1255-DFC29F701E4F}"/>
              </a:ext>
            </a:extLst>
          </p:cNvPr>
          <p:cNvSpPr txBox="1"/>
          <p:nvPr/>
        </p:nvSpPr>
        <p:spPr>
          <a:xfrm>
            <a:off x="1556436" y="2483223"/>
            <a:ext cx="6120680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Fill in the sample space diagrams and decide whether the statements are true or false</a:t>
            </a:r>
          </a:p>
        </p:txBody>
      </p:sp>
    </p:spTree>
    <p:extLst>
      <p:ext uri="{BB962C8B-B14F-4D97-AF65-F5344CB8AC3E}">
        <p14:creationId xmlns:p14="http://schemas.microsoft.com/office/powerpoint/2010/main" val="2508999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E18450-7A47-4E2E-841B-B413166E4333}"/>
              </a:ext>
            </a:extLst>
          </p:cNvPr>
          <p:cNvSpPr txBox="1"/>
          <p:nvPr/>
        </p:nvSpPr>
        <p:spPr>
          <a:xfrm>
            <a:off x="15327" y="44624"/>
            <a:ext cx="123969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TRUE </a:t>
            </a:r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or</a:t>
            </a:r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 FALSE</a:t>
            </a:r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7148116-68B5-43EF-9B20-F78218403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26384"/>
              </p:ext>
            </p:extLst>
          </p:nvPr>
        </p:nvGraphicFramePr>
        <p:xfrm>
          <a:off x="32463" y="284315"/>
          <a:ext cx="9073662" cy="6090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554">
                  <a:extLst>
                    <a:ext uri="{9D8B030D-6E8A-4147-A177-3AD203B41FA5}">
                      <a16:colId xmlns:a16="http://schemas.microsoft.com/office/drawing/2014/main" val="1933461801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84576673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361824800"/>
                    </a:ext>
                  </a:extLst>
                </a:gridCol>
              </a:tblGrid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426118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6232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04890"/>
                  </a:ext>
                </a:extLst>
              </a:tr>
              <a:tr h="1522691"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950978"/>
                  </a:ext>
                </a:extLst>
              </a:tr>
            </a:tbl>
          </a:graphicData>
        </a:graphic>
      </p:graphicFrame>
      <p:sp>
        <p:nvSpPr>
          <p:cNvPr id="254" name="TextBox 253">
            <a:extLst>
              <a:ext uri="{FF2B5EF4-FFF2-40B4-BE49-F238E27FC236}">
                <a16:creationId xmlns:a16="http://schemas.microsoft.com/office/drawing/2014/main" id="{D9CE5F0C-04B0-4FE6-8B7C-3934B6CA6E7E}"/>
              </a:ext>
            </a:extLst>
          </p:cNvPr>
          <p:cNvSpPr txBox="1"/>
          <p:nvPr/>
        </p:nvSpPr>
        <p:spPr>
          <a:xfrm>
            <a:off x="-1837" y="303975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88E44BA-8734-41BD-999F-9B56202BB2A6}"/>
              </a:ext>
            </a:extLst>
          </p:cNvPr>
          <p:cNvSpPr txBox="1"/>
          <p:nvPr/>
        </p:nvSpPr>
        <p:spPr>
          <a:xfrm>
            <a:off x="1543339" y="44624"/>
            <a:ext cx="706187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Cut out all 12 cards. Complete the Sample Space Diagrams and sort them into two piles: </a:t>
            </a:r>
            <a:r>
              <a:rPr lang="en-GB" sz="1292" b="1" dirty="0">
                <a:solidFill>
                  <a:prstClr val="black"/>
                </a:solidFill>
                <a:latin typeface="Calibri" panose="020F0502020204030204"/>
              </a:rPr>
              <a:t>TRUE &amp; FALSE</a:t>
            </a:r>
            <a:endParaRPr lang="en-GB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174C5-6FF2-4A58-8AAD-E859D2239FE9}"/>
              </a:ext>
            </a:extLst>
          </p:cNvPr>
          <p:cNvSpPr txBox="1"/>
          <p:nvPr/>
        </p:nvSpPr>
        <p:spPr>
          <a:xfrm>
            <a:off x="-1837" y="181203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0363A9-5F06-4979-B236-A9319D22E084}"/>
              </a:ext>
            </a:extLst>
          </p:cNvPr>
          <p:cNvSpPr txBox="1"/>
          <p:nvPr/>
        </p:nvSpPr>
        <p:spPr>
          <a:xfrm>
            <a:off x="-1837" y="333696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D82812-1611-4B9F-BBCA-48EC7A1FF7B5}"/>
              </a:ext>
            </a:extLst>
          </p:cNvPr>
          <p:cNvSpPr txBox="1"/>
          <p:nvPr/>
        </p:nvSpPr>
        <p:spPr>
          <a:xfrm>
            <a:off x="-1837" y="487503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AC3CBD-17A9-4400-B08C-23C55AF7CD64}"/>
              </a:ext>
            </a:extLst>
          </p:cNvPr>
          <p:cNvSpPr txBox="1"/>
          <p:nvPr/>
        </p:nvSpPr>
        <p:spPr>
          <a:xfrm>
            <a:off x="3057886" y="303975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EA45C0-0850-4DD7-BAC2-1470ADA1313E}"/>
              </a:ext>
            </a:extLst>
          </p:cNvPr>
          <p:cNvSpPr txBox="1"/>
          <p:nvPr/>
        </p:nvSpPr>
        <p:spPr>
          <a:xfrm>
            <a:off x="3057886" y="181203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2BA886-43C1-4E31-9CEA-1C18443715BC}"/>
              </a:ext>
            </a:extLst>
          </p:cNvPr>
          <p:cNvSpPr txBox="1"/>
          <p:nvPr/>
        </p:nvSpPr>
        <p:spPr>
          <a:xfrm>
            <a:off x="3057886" y="333696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5C13BD-FF98-4253-93B1-26C9B1AE606E}"/>
              </a:ext>
            </a:extLst>
          </p:cNvPr>
          <p:cNvSpPr txBox="1"/>
          <p:nvPr/>
        </p:nvSpPr>
        <p:spPr>
          <a:xfrm>
            <a:off x="3057886" y="487503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1BB4A4-0CE8-4913-ACF2-F32423F4CFB4}"/>
              </a:ext>
            </a:extLst>
          </p:cNvPr>
          <p:cNvSpPr txBox="1"/>
          <p:nvPr/>
        </p:nvSpPr>
        <p:spPr>
          <a:xfrm>
            <a:off x="6077029" y="303975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A4F2C3-F5AC-447D-BFB0-57A2CFB2B860}"/>
              </a:ext>
            </a:extLst>
          </p:cNvPr>
          <p:cNvSpPr txBox="1"/>
          <p:nvPr/>
        </p:nvSpPr>
        <p:spPr>
          <a:xfrm>
            <a:off x="6077029" y="1812031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18E3F-8DA0-43E4-8F65-AB3BAAFE67CD}"/>
              </a:ext>
            </a:extLst>
          </p:cNvPr>
          <p:cNvSpPr txBox="1"/>
          <p:nvPr/>
        </p:nvSpPr>
        <p:spPr>
          <a:xfrm>
            <a:off x="6077029" y="3336969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B4D498-024F-4DBC-AD84-7E6514B7FE66}"/>
              </a:ext>
            </a:extLst>
          </p:cNvPr>
          <p:cNvSpPr txBox="1"/>
          <p:nvPr/>
        </p:nvSpPr>
        <p:spPr>
          <a:xfrm>
            <a:off x="6077029" y="4875037"/>
            <a:ext cx="25628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ts val="1108"/>
              </a:lnSpc>
            </a:pPr>
            <a:r>
              <a:rPr lang="en-GB" sz="1477" b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B6E9FCCD-E27B-4A8B-8626-D15F51044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51121"/>
              </p:ext>
            </p:extLst>
          </p:nvPr>
        </p:nvGraphicFramePr>
        <p:xfrm>
          <a:off x="483675" y="656917"/>
          <a:ext cx="2136303" cy="75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01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ysClr val="windowText" lastClr="000000"/>
                          </a:solidFill>
                        </a:rPr>
                        <a:t>HT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ysClr val="windowText" lastClr="000000"/>
                          </a:solidFill>
                        </a:rPr>
                        <a:t>HT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5D67666-6E5A-4823-8887-EC6BBE8BA055}"/>
              </a:ext>
            </a:extLst>
          </p:cNvPr>
          <p:cNvSpPr txBox="1"/>
          <p:nvPr/>
        </p:nvSpPr>
        <p:spPr>
          <a:xfrm>
            <a:off x="727337" y="295138"/>
            <a:ext cx="164897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coins are flipped.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196317-8632-40D7-94CC-B700E6D3D500}"/>
              </a:ext>
            </a:extLst>
          </p:cNvPr>
          <p:cNvSpPr txBox="1"/>
          <p:nvPr/>
        </p:nvSpPr>
        <p:spPr>
          <a:xfrm>
            <a:off x="743080" y="1502614"/>
            <a:ext cx="1617494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(Tails &amp; Tails) = 0.25</a:t>
            </a: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3A6A8F5D-C139-48C2-A2A5-8B410F1F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67872"/>
              </p:ext>
            </p:extLst>
          </p:nvPr>
        </p:nvGraphicFramePr>
        <p:xfrm>
          <a:off x="3508083" y="656917"/>
          <a:ext cx="2136303" cy="75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01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712101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HH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TT</a:t>
                      </a:r>
                    </a:p>
                  </a:txBody>
                  <a:tcPr marL="84406" marR="84406" marT="42203" marB="42203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F2573-123E-4D41-80E4-A1E452A3FDF1}"/>
              </a:ext>
            </a:extLst>
          </p:cNvPr>
          <p:cNvSpPr txBox="1"/>
          <p:nvPr/>
        </p:nvSpPr>
        <p:spPr>
          <a:xfrm>
            <a:off x="3751745" y="295138"/>
            <a:ext cx="164897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coins are flipped.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AD8A73-E3CA-4A27-B0D4-66700CCA02B4}"/>
              </a:ext>
            </a:extLst>
          </p:cNvPr>
          <p:cNvSpPr txBox="1"/>
          <p:nvPr/>
        </p:nvSpPr>
        <p:spPr>
          <a:xfrm>
            <a:off x="3716769" y="1502614"/>
            <a:ext cx="171893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(At least 1 Tails) = 0.5</a:t>
            </a:r>
          </a:p>
        </p:txBody>
      </p:sp>
      <p:graphicFrame>
        <p:nvGraphicFramePr>
          <p:cNvPr id="38" name="Table 6">
            <a:extLst>
              <a:ext uri="{FF2B5EF4-FFF2-40B4-BE49-F238E27FC236}">
                <a16:creationId xmlns:a16="http://schemas.microsoft.com/office/drawing/2014/main" id="{E9E8B445-EFB3-4848-8D64-0E52C20F5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80762"/>
              </p:ext>
            </p:extLst>
          </p:nvPr>
        </p:nvGraphicFramePr>
        <p:xfrm>
          <a:off x="6205386" y="656917"/>
          <a:ext cx="2783788" cy="72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684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1371225465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547902461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1654409897"/>
                    </a:ext>
                  </a:extLst>
                </a:gridCol>
                <a:gridCol w="397684">
                  <a:extLst>
                    <a:ext uri="{9D8B030D-6E8A-4147-A177-3AD203B41FA5}">
                      <a16:colId xmlns:a16="http://schemas.microsoft.com/office/drawing/2014/main" val="3398163094"/>
                    </a:ext>
                  </a:extLst>
                </a:gridCol>
              </a:tblGrid>
              <a:tr h="241870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41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H,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4187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T, 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94A6C365-6431-48FA-8D3B-6B4465CE2625}"/>
              </a:ext>
            </a:extLst>
          </p:cNvPr>
          <p:cNvSpPr txBox="1"/>
          <p:nvPr/>
        </p:nvSpPr>
        <p:spPr>
          <a:xfrm>
            <a:off x="6329080" y="295138"/>
            <a:ext cx="253640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coin is flipped &amp; a dice is thrown.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B4C312-26BE-4142-871E-DD2E104C86EA}"/>
              </a:ext>
            </a:extLst>
          </p:cNvPr>
          <p:cNvSpPr txBox="1"/>
          <p:nvPr/>
        </p:nvSpPr>
        <p:spPr>
          <a:xfrm>
            <a:off x="6822131" y="1502614"/>
            <a:ext cx="155029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(Tails &amp; Odd) = 1/4</a:t>
            </a:r>
          </a:p>
        </p:txBody>
      </p:sp>
      <p:graphicFrame>
        <p:nvGraphicFramePr>
          <p:cNvPr id="43" name="Table 6">
            <a:extLst>
              <a:ext uri="{FF2B5EF4-FFF2-40B4-BE49-F238E27FC236}">
                <a16:creationId xmlns:a16="http://schemas.microsoft.com/office/drawing/2014/main" id="{1212F21E-D2CC-4973-8A74-652590F1F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03623"/>
              </p:ext>
            </p:extLst>
          </p:nvPr>
        </p:nvGraphicFramePr>
        <p:xfrm>
          <a:off x="281045" y="2225043"/>
          <a:ext cx="2541565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313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508313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712A5FF-3094-4B49-96C3-649D0098B7BD}"/>
              </a:ext>
            </a:extLst>
          </p:cNvPr>
          <p:cNvSpPr txBox="1"/>
          <p:nvPr/>
        </p:nvSpPr>
        <p:spPr>
          <a:xfrm>
            <a:off x="354575" y="1768295"/>
            <a:ext cx="2394503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4-sided spinners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added.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53221F-0E8C-4390-9251-30F1B04A1B8A}"/>
              </a:ext>
            </a:extLst>
          </p:cNvPr>
          <p:cNvSpPr txBox="1"/>
          <p:nvPr/>
        </p:nvSpPr>
        <p:spPr>
          <a:xfrm>
            <a:off x="1072367" y="3075401"/>
            <a:ext cx="95891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(6) = 4/16</a:t>
            </a:r>
          </a:p>
        </p:txBody>
      </p:sp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F1CCF963-3A0C-42BE-91B4-765F0E11C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61711"/>
              </p:ext>
            </p:extLst>
          </p:nvPr>
        </p:nvGraphicFramePr>
        <p:xfrm>
          <a:off x="3286696" y="2225043"/>
          <a:ext cx="2579075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815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515815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BD8CC49-32AC-437B-A0B2-CBA999CFB803}"/>
              </a:ext>
            </a:extLst>
          </p:cNvPr>
          <p:cNvSpPr txBox="1"/>
          <p:nvPr/>
        </p:nvSpPr>
        <p:spPr>
          <a:xfrm>
            <a:off x="3378983" y="1768295"/>
            <a:ext cx="2394503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4-sided spinners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multiplied.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771112-B698-4BDB-B267-854318479A9F}"/>
              </a:ext>
            </a:extLst>
          </p:cNvPr>
          <p:cNvSpPr txBox="1"/>
          <p:nvPr/>
        </p:nvSpPr>
        <p:spPr>
          <a:xfrm>
            <a:off x="3680287" y="3075401"/>
            <a:ext cx="179190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(More than 4) = 11/16</a:t>
            </a:r>
          </a:p>
        </p:txBody>
      </p:sp>
      <p:graphicFrame>
        <p:nvGraphicFramePr>
          <p:cNvPr id="49" name="Table 6">
            <a:extLst>
              <a:ext uri="{FF2B5EF4-FFF2-40B4-BE49-F238E27FC236}">
                <a16:creationId xmlns:a16="http://schemas.microsoft.com/office/drawing/2014/main" id="{E1C61267-FF6C-47BB-A142-2EC970C55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60900"/>
              </p:ext>
            </p:extLst>
          </p:nvPr>
        </p:nvGraphicFramePr>
        <p:xfrm>
          <a:off x="6236621" y="2225043"/>
          <a:ext cx="2721313" cy="88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59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267689937"/>
                    </a:ext>
                  </a:extLst>
                </a:gridCol>
                <a:gridCol w="388759">
                  <a:extLst>
                    <a:ext uri="{9D8B030D-6E8A-4147-A177-3AD203B41FA5}">
                      <a16:colId xmlns:a16="http://schemas.microsoft.com/office/drawing/2014/main" val="1397025726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2BB5EA1-0FC4-4B7E-B63D-2B565B21D59C}"/>
              </a:ext>
            </a:extLst>
          </p:cNvPr>
          <p:cNvSpPr txBox="1"/>
          <p:nvPr/>
        </p:nvSpPr>
        <p:spPr>
          <a:xfrm>
            <a:off x="6257008" y="1768295"/>
            <a:ext cx="2680542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6-sided dice and a 4-sided spinner: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scores added.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C82DF5-3A80-4219-A91D-CB96A139F12E}"/>
              </a:ext>
            </a:extLst>
          </p:cNvPr>
          <p:cNvSpPr txBox="1"/>
          <p:nvPr/>
        </p:nvSpPr>
        <p:spPr>
          <a:xfrm>
            <a:off x="6895005" y="3075401"/>
            <a:ext cx="140455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(7 or less) = 0.75</a:t>
            </a:r>
          </a:p>
        </p:txBody>
      </p:sp>
      <p:graphicFrame>
        <p:nvGraphicFramePr>
          <p:cNvPr id="52" name="Table 6">
            <a:extLst>
              <a:ext uri="{FF2B5EF4-FFF2-40B4-BE49-F238E27FC236}">
                <a16:creationId xmlns:a16="http://schemas.microsoft.com/office/drawing/2014/main" id="{63DC5DC7-486F-48B5-B9C3-DCE7FEE99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014420"/>
              </p:ext>
            </p:extLst>
          </p:nvPr>
        </p:nvGraphicFramePr>
        <p:xfrm>
          <a:off x="126301" y="5130561"/>
          <a:ext cx="2851050" cy="1058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75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475175">
                  <a:extLst>
                    <a:ext uri="{9D8B030D-6E8A-4147-A177-3AD203B41FA5}">
                      <a16:colId xmlns:a16="http://schemas.microsoft.com/office/drawing/2014/main" val="262964157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61345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A71E5990-5465-4016-9E0F-54C0E82267D2}"/>
              </a:ext>
            </a:extLst>
          </p:cNvPr>
          <p:cNvSpPr txBox="1"/>
          <p:nvPr/>
        </p:nvSpPr>
        <p:spPr>
          <a:xfrm>
            <a:off x="253458" y="4849661"/>
            <a:ext cx="259673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5-sided spinners: scores added.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63CEFF-024B-4933-89AC-DFBA8F529399}"/>
              </a:ext>
            </a:extLst>
          </p:cNvPr>
          <p:cNvSpPr txBox="1"/>
          <p:nvPr/>
        </p:nvSpPr>
        <p:spPr>
          <a:xfrm>
            <a:off x="932106" y="6130976"/>
            <a:ext cx="123944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(3 or 6) = 0.15</a:t>
            </a:r>
          </a:p>
        </p:txBody>
      </p:sp>
      <p:graphicFrame>
        <p:nvGraphicFramePr>
          <p:cNvPr id="55" name="Table 6">
            <a:extLst>
              <a:ext uri="{FF2B5EF4-FFF2-40B4-BE49-F238E27FC236}">
                <a16:creationId xmlns:a16="http://schemas.microsoft.com/office/drawing/2014/main" id="{37F4A934-16CF-45CF-A176-417B31FF0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4772"/>
              </p:ext>
            </p:extLst>
          </p:nvPr>
        </p:nvGraphicFramePr>
        <p:xfrm>
          <a:off x="3174153" y="5130561"/>
          <a:ext cx="2804160" cy="1058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60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467360">
                  <a:extLst>
                    <a:ext uri="{9D8B030D-6E8A-4147-A177-3AD203B41FA5}">
                      <a16:colId xmlns:a16="http://schemas.microsoft.com/office/drawing/2014/main" val="262964157"/>
                    </a:ext>
                  </a:extLst>
                </a:gridCol>
              </a:tblGrid>
              <a:tr h="176382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84050"/>
                  </a:ext>
                </a:extLst>
              </a:tr>
              <a:tr h="176382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61345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AB21DE30-F68F-48D3-8424-D2A77124D9F7}"/>
              </a:ext>
            </a:extLst>
          </p:cNvPr>
          <p:cNvSpPr txBox="1"/>
          <p:nvPr/>
        </p:nvSpPr>
        <p:spPr>
          <a:xfrm>
            <a:off x="3258961" y="4849661"/>
            <a:ext cx="285963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Two 5-sided spinners: scores multiplied.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CC56CF-CC7B-41D1-990D-714421AA272C}"/>
              </a:ext>
            </a:extLst>
          </p:cNvPr>
          <p:cNvSpPr txBox="1"/>
          <p:nvPr/>
        </p:nvSpPr>
        <p:spPr>
          <a:xfrm>
            <a:off x="3372578" y="6130390"/>
            <a:ext cx="240732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(Less than 3 or exactly 20) = 0.2</a:t>
            </a:r>
          </a:p>
        </p:txBody>
      </p:sp>
      <p:graphicFrame>
        <p:nvGraphicFramePr>
          <p:cNvPr id="67" name="Table 6">
            <a:extLst>
              <a:ext uri="{FF2B5EF4-FFF2-40B4-BE49-F238E27FC236}">
                <a16:creationId xmlns:a16="http://schemas.microsoft.com/office/drawing/2014/main" id="{9BAA2C15-9FFA-4752-961A-67B26F04C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331543"/>
              </p:ext>
            </p:extLst>
          </p:nvPr>
        </p:nvGraphicFramePr>
        <p:xfrm>
          <a:off x="102854" y="3758961"/>
          <a:ext cx="2897946" cy="85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94">
                  <a:extLst>
                    <a:ext uri="{9D8B030D-6E8A-4147-A177-3AD203B41FA5}">
                      <a16:colId xmlns:a16="http://schemas.microsoft.com/office/drawing/2014/main" val="1399967943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758473955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464413654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257733388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1700948779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887179464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67167828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3204575600"/>
                    </a:ext>
                  </a:extLst>
                </a:gridCol>
                <a:gridCol w="321994">
                  <a:extLst>
                    <a:ext uri="{9D8B030D-6E8A-4147-A177-3AD203B41FA5}">
                      <a16:colId xmlns:a16="http://schemas.microsoft.com/office/drawing/2014/main" val="2852763261"/>
                    </a:ext>
                  </a:extLst>
                </a:gridCol>
              </a:tblGrid>
              <a:tr h="213378"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70832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3068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6085"/>
                  </a:ext>
                </a:extLst>
              </a:tr>
              <a:tr h="21337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741198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5D63F5E5-C573-4AAA-8466-8B20EBA1F036}"/>
              </a:ext>
            </a:extLst>
          </p:cNvPr>
          <p:cNvSpPr txBox="1"/>
          <p:nvPr/>
        </p:nvSpPr>
        <p:spPr>
          <a:xfrm>
            <a:off x="195224" y="3302215"/>
            <a:ext cx="2947666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3-sided &amp; a 8-sided spinner are spun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added.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1DF42F-3156-44A0-BAF4-B18B745E05DE}"/>
              </a:ext>
            </a:extLst>
          </p:cNvPr>
          <p:cNvSpPr txBox="1"/>
          <p:nvPr/>
        </p:nvSpPr>
        <p:spPr>
          <a:xfrm>
            <a:off x="962561" y="4609320"/>
            <a:ext cx="117852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(4 or 9) = 1/4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AEBE62-594A-4C2D-980A-A47B2A3D2137}"/>
              </a:ext>
            </a:extLst>
          </p:cNvPr>
          <p:cNvSpPr txBox="1"/>
          <p:nvPr/>
        </p:nvSpPr>
        <p:spPr>
          <a:xfrm>
            <a:off x="3688844" y="3529608"/>
            <a:ext cx="1774781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2 cube dice are rolled &amp;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their scores added.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807114-1CC2-48BC-8678-4C411C37932F}"/>
              </a:ext>
            </a:extLst>
          </p:cNvPr>
          <p:cNvSpPr txBox="1"/>
          <p:nvPr/>
        </p:nvSpPr>
        <p:spPr>
          <a:xfrm>
            <a:off x="3765756" y="4191438"/>
            <a:ext cx="162095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(Less than 6) = 5/12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74F24D-8742-4BEE-979C-1ECA0A37E316}"/>
              </a:ext>
            </a:extLst>
          </p:cNvPr>
          <p:cNvSpPr txBox="1"/>
          <p:nvPr/>
        </p:nvSpPr>
        <p:spPr>
          <a:xfrm>
            <a:off x="6320713" y="3529609"/>
            <a:ext cx="2553135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 6-sided dice &amp; a tetrahedron dice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are rolled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are multiplied.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C99E45-7260-45CE-8055-A1A2B680FC53}"/>
              </a:ext>
            </a:extLst>
          </p:cNvPr>
          <p:cNvSpPr txBox="1"/>
          <p:nvPr/>
        </p:nvSpPr>
        <p:spPr>
          <a:xfrm>
            <a:off x="6795905" y="4458598"/>
            <a:ext cx="160274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(More than 8) = 0.5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6C4E52-0188-4F6F-B040-ED0F489BA892}"/>
              </a:ext>
            </a:extLst>
          </p:cNvPr>
          <p:cNvSpPr txBox="1"/>
          <p:nvPr/>
        </p:nvSpPr>
        <p:spPr>
          <a:xfrm>
            <a:off x="6534296" y="5020784"/>
            <a:ext cx="2125967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An octahedron &amp; a cube dice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 are rolled &amp; </a:t>
            </a:r>
          </a:p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their scores are added.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18E2BE-E65F-418F-A0A5-A61AC2E97B83}"/>
              </a:ext>
            </a:extLst>
          </p:cNvPr>
          <p:cNvSpPr txBox="1"/>
          <p:nvPr/>
        </p:nvSpPr>
        <p:spPr>
          <a:xfrm>
            <a:off x="6828768" y="5874746"/>
            <a:ext cx="1537024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22041"/>
            <a:r>
              <a:rPr lang="en-GB" sz="1292" dirty="0">
                <a:solidFill>
                  <a:prstClr val="black"/>
                </a:solidFill>
                <a:latin typeface="Calibri" panose="020F0502020204030204"/>
              </a:rPr>
              <a:t>P (9 or more) = 7/16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30D100-AC2B-4C6F-BD2B-087FFF27F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672116" y="1814599"/>
            <a:ext cx="376646" cy="376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64A326-249A-4A60-91F5-E5A853444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06255" y="4459325"/>
            <a:ext cx="376646" cy="376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A73BCC-9D6F-4708-A088-FC7E5E50C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8869" y="1371431"/>
            <a:ext cx="376646" cy="37664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6F3232D-4FAB-4D3E-B2D4-F0E75EC54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705151" y="1411908"/>
            <a:ext cx="376646" cy="37664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A914DE7-486C-4844-B171-6A95F6427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729495" y="1814599"/>
            <a:ext cx="376646" cy="37664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06ADAF6-E07E-4BC1-A354-9194C6C00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666656" y="1388235"/>
            <a:ext cx="376646" cy="37664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3341CA6-CB82-4005-972D-95C517B5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711123" y="1805365"/>
            <a:ext cx="376646" cy="37664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18D7A47-09C9-40C5-8A08-CF4B5F20D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673224" y="4459325"/>
            <a:ext cx="376646" cy="37664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43F1458-DAF2-4B26-B37C-D9F568E29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8869" y="3340908"/>
            <a:ext cx="376646" cy="3766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306903B-9605-4060-8C47-8EC439A4B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755490" y="5985634"/>
            <a:ext cx="376646" cy="3766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C9C2648-C8A3-42D6-B812-432922636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640914" y="4860073"/>
            <a:ext cx="376646" cy="37664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FC02FA1-364D-482B-9C68-FF779537F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80256" y="4883750"/>
            <a:ext cx="376646" cy="3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8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80728"/>
            <a:ext cx="7086600" cy="50768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r>
              <a:rPr lang="en-GB" dirty="0"/>
              <a:t>Is this game fair? </a:t>
            </a:r>
          </a:p>
        </p:txBody>
      </p:sp>
    </p:spTree>
    <p:extLst>
      <p:ext uri="{BB962C8B-B14F-4D97-AF65-F5344CB8AC3E}">
        <p14:creationId xmlns:p14="http://schemas.microsoft.com/office/powerpoint/2010/main" val="113298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62218-9C68-BE0A-CE31-91BF1EC1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176464" cy="5339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42073-FDDB-0F54-57A0-C1B1D47A8C1D}"/>
              </a:ext>
            </a:extLst>
          </p:cNvPr>
          <p:cNvSpPr txBox="1"/>
          <p:nvPr/>
        </p:nvSpPr>
        <p:spPr>
          <a:xfrm>
            <a:off x="5148064" y="288677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Practice Worksheet</a:t>
            </a:r>
          </a:p>
        </p:txBody>
      </p:sp>
    </p:spTree>
    <p:extLst>
      <p:ext uri="{BB962C8B-B14F-4D97-AF65-F5344CB8AC3E}">
        <p14:creationId xmlns:p14="http://schemas.microsoft.com/office/powerpoint/2010/main" val="1284766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7C608-7B9C-A5A2-473F-0371AFC2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4998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9682" y="1124744"/>
            <a:ext cx="8281987" cy="5283100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r>
              <a:rPr lang="en-GB" sz="2400" dirty="0"/>
              <a:t>Two dice are going to be rolled. </a:t>
            </a:r>
          </a:p>
          <a:p>
            <a:endParaRPr lang="en-GB" sz="2400" dirty="0"/>
          </a:p>
          <a:p>
            <a:r>
              <a:rPr lang="en-GB" sz="2400" dirty="0"/>
              <a:t>The two scores will </a:t>
            </a:r>
            <a:r>
              <a:rPr lang="en-GB" sz="2400" b="1" dirty="0">
                <a:solidFill>
                  <a:srgbClr val="FF0000"/>
                </a:solidFill>
              </a:rPr>
              <a:t>added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The horse that has that number on its saddle will move forward</a:t>
            </a:r>
          </a:p>
          <a:p>
            <a:endParaRPr lang="en-GB" sz="2400" dirty="0"/>
          </a:p>
          <a:p>
            <a:r>
              <a:rPr lang="en-GB" sz="2400" dirty="0"/>
              <a:t>Choose your horse…..</a:t>
            </a:r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1" y="159031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F1D90E-F522-D573-F083-9A1432CDB003}"/>
              </a:ext>
            </a:extLst>
          </p:cNvPr>
          <p:cNvSpPr txBox="1">
            <a:spLocks/>
          </p:cNvSpPr>
          <p:nvPr/>
        </p:nvSpPr>
        <p:spPr>
          <a:xfrm>
            <a:off x="0" y="188913"/>
            <a:ext cx="7772400" cy="724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/>
              <a:t>Dice Horse Race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102090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73D07-68B7-CD97-17EC-7FF4BB42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80522"/>
            <a:ext cx="8329897" cy="56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19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203AB-860B-B04E-8C23-FDE67EBF6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6632"/>
            <a:ext cx="5400600" cy="60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5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718609-EC4E-A37E-B26F-C975CB15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2" y="332656"/>
            <a:ext cx="881628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4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5000-8285-07E7-B7E9-1E3C5856B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7344816" cy="57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7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B2972-100F-3524-0798-976258B3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94018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7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283A6-BDA7-1D66-E6B9-C4FA797C0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7347719" cy="57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9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CD376-A3CE-B75E-70F9-146252EA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2" y="260648"/>
            <a:ext cx="886809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56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44017-30BE-5BA0-562F-5373AD1F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19136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11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96842-1022-1C71-138A-0AA7B5FD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863"/>
            <a:ext cx="5566931" cy="61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42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F01FC-C92C-0DDB-D1FD-9ED5F3AE0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60816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56">
            <a:extLst>
              <a:ext uri="{FF2B5EF4-FFF2-40B4-BE49-F238E27FC236}">
                <a16:creationId xmlns:a16="http://schemas.microsoft.com/office/drawing/2014/main" id="{E97FE3C1-B7C6-2858-D5B5-170B1749D2D6}"/>
              </a:ext>
            </a:extLst>
          </p:cNvPr>
          <p:cNvSpPr/>
          <p:nvPr/>
        </p:nvSpPr>
        <p:spPr>
          <a:xfrm>
            <a:off x="115887" y="1124744"/>
            <a:ext cx="8912225" cy="4205287"/>
          </a:xfrm>
          <a:prstGeom prst="donu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" name="Group 44">
            <a:extLst>
              <a:ext uri="{FF2B5EF4-FFF2-40B4-BE49-F238E27FC236}">
                <a16:creationId xmlns:a16="http://schemas.microsoft.com/office/drawing/2014/main" id="{91112C3D-2D5F-680E-9B79-5A6CF69DD002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810419"/>
            <a:ext cx="1235075" cy="1912937"/>
            <a:chOff x="263536" y="1443243"/>
            <a:chExt cx="1235786" cy="1911847"/>
          </a:xfrm>
        </p:grpSpPr>
        <p:pic>
          <p:nvPicPr>
            <p:cNvPr id="4" name="Picture 8" descr="horses6.jpg">
              <a:extLst>
                <a:ext uri="{FF2B5EF4-FFF2-40B4-BE49-F238E27FC236}">
                  <a16:creationId xmlns:a16="http://schemas.microsoft.com/office/drawing/2014/main" id="{13266CCC-10D4-DBAF-B997-6A4DA222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2" y="1738615"/>
              <a:ext cx="1104900" cy="108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EA6A13BB-B4B8-EA2C-C817-BA0A14E61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36" y="2828340"/>
              <a:ext cx="1150012" cy="526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400"/>
                <a:t>Racing Ryan</a:t>
              </a:r>
            </a:p>
          </p:txBody>
        </p:sp>
        <p:sp>
          <p:nvSpPr>
            <p:cNvPr id="6" name="Rectangle 31">
              <a:extLst>
                <a:ext uri="{FF2B5EF4-FFF2-40B4-BE49-F238E27FC236}">
                  <a16:creationId xmlns:a16="http://schemas.microsoft.com/office/drawing/2014/main" id="{255B8324-F746-A20C-5115-2006260F2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24" y="1443243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1</a:t>
              </a:r>
            </a:p>
          </p:txBody>
        </p:sp>
      </p:grpSp>
      <p:grpSp>
        <p:nvGrpSpPr>
          <p:cNvPr id="7" name="Group 45">
            <a:extLst>
              <a:ext uri="{FF2B5EF4-FFF2-40B4-BE49-F238E27FC236}">
                <a16:creationId xmlns:a16="http://schemas.microsoft.com/office/drawing/2014/main" id="{23D16A14-7CD1-EC4F-085D-82CFC599FBDA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561181"/>
            <a:ext cx="1211262" cy="1568450"/>
            <a:chOff x="1491666" y="1387825"/>
            <a:chExt cx="1210588" cy="1568541"/>
          </a:xfrm>
        </p:grpSpPr>
        <p:pic>
          <p:nvPicPr>
            <p:cNvPr id="8" name="Picture 10" descr="horses8.jpg">
              <a:extLst>
                <a:ext uri="{FF2B5EF4-FFF2-40B4-BE49-F238E27FC236}">
                  <a16:creationId xmlns:a16="http://schemas.microsoft.com/office/drawing/2014/main" id="{9E464ECD-1848-EB91-2003-60C22FBD8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691" y="1706576"/>
              <a:ext cx="638175" cy="9408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560CC3FE-78F6-6ED4-4B68-4543E2294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666" y="2648589"/>
              <a:ext cx="1210588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Speedy Sam</a:t>
              </a:r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F90F7670-C425-EB54-75C4-A94108CC0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570" y="1387825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2</a:t>
              </a:r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99CECA5E-D929-82AA-9ED8-5D309769F730}"/>
              </a:ext>
            </a:extLst>
          </p:cNvPr>
          <p:cNvGrpSpPr>
            <a:grpSpLocks/>
          </p:cNvGrpSpPr>
          <p:nvPr/>
        </p:nvGrpSpPr>
        <p:grpSpPr bwMode="auto">
          <a:xfrm>
            <a:off x="2946400" y="229394"/>
            <a:ext cx="1028700" cy="1817687"/>
            <a:chOff x="2646173" y="1429389"/>
            <a:chExt cx="1029449" cy="1817922"/>
          </a:xfrm>
        </p:grpSpPr>
        <p:pic>
          <p:nvPicPr>
            <p:cNvPr id="12" name="Picture 5" descr="horse5.jpg">
              <a:extLst>
                <a:ext uri="{FF2B5EF4-FFF2-40B4-BE49-F238E27FC236}">
                  <a16:creationId xmlns:a16="http://schemas.microsoft.com/office/drawing/2014/main" id="{8F0FE7E1-981B-557E-CF82-F3B023AFB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288" y="1752469"/>
              <a:ext cx="933450" cy="11811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C06F3824-9BF6-B629-F5F5-A40D406AF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173" y="2939534"/>
              <a:ext cx="1029449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Fast Fiona</a:t>
              </a:r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C9EFAC01-BA57-D9EF-ABC1-DF2CD8766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369" y="1429389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3</a:t>
              </a:r>
            </a:p>
          </p:txBody>
        </p:sp>
      </p:grpSp>
      <p:grpSp>
        <p:nvGrpSpPr>
          <p:cNvPr id="15" name="Group 47">
            <a:extLst>
              <a:ext uri="{FF2B5EF4-FFF2-40B4-BE49-F238E27FC236}">
                <a16:creationId xmlns:a16="http://schemas.microsoft.com/office/drawing/2014/main" id="{1815A4F4-6F02-7D10-312A-FD2A30F9309E}"/>
              </a:ext>
            </a:extLst>
          </p:cNvPr>
          <p:cNvGrpSpPr>
            <a:grpSpLocks/>
          </p:cNvGrpSpPr>
          <p:nvPr/>
        </p:nvGrpSpPr>
        <p:grpSpPr bwMode="auto">
          <a:xfrm>
            <a:off x="4408487" y="340519"/>
            <a:ext cx="1062038" cy="1692275"/>
            <a:chOff x="3818429" y="1554080"/>
            <a:chExt cx="1061509" cy="1693231"/>
          </a:xfrm>
        </p:grpSpPr>
        <p:pic>
          <p:nvPicPr>
            <p:cNvPr id="16" name="Picture 14" descr="horses12.jpg">
              <a:extLst>
                <a:ext uri="{FF2B5EF4-FFF2-40B4-BE49-F238E27FC236}">
                  <a16:creationId xmlns:a16="http://schemas.microsoft.com/office/drawing/2014/main" id="{97EE8FEA-331C-6F30-99FC-84B991CAF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560" y="1872831"/>
              <a:ext cx="951842" cy="1064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75F415F8-D8C4-6C1A-084E-8806A8948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429" y="2939534"/>
              <a:ext cx="1061509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Brisk Barry</a:t>
              </a:r>
            </a:p>
          </p:txBody>
        </p:sp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D2C6BFFE-566C-7196-D936-C9F39DED8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569" y="1554080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4</a:t>
              </a:r>
            </a:p>
          </p:txBody>
        </p:sp>
      </p:grpSp>
      <p:grpSp>
        <p:nvGrpSpPr>
          <p:cNvPr id="19" name="Group 48">
            <a:extLst>
              <a:ext uri="{FF2B5EF4-FFF2-40B4-BE49-F238E27FC236}">
                <a16:creationId xmlns:a16="http://schemas.microsoft.com/office/drawing/2014/main" id="{184DB278-B574-4763-4E52-965A4050BDE8}"/>
              </a:ext>
            </a:extLst>
          </p:cNvPr>
          <p:cNvGrpSpPr>
            <a:grpSpLocks/>
          </p:cNvGrpSpPr>
          <p:nvPr/>
        </p:nvGrpSpPr>
        <p:grpSpPr bwMode="auto">
          <a:xfrm>
            <a:off x="5680075" y="505619"/>
            <a:ext cx="1258887" cy="1776412"/>
            <a:chOff x="4992514" y="1429389"/>
            <a:chExt cx="1258678" cy="1776359"/>
          </a:xfrm>
        </p:grpSpPr>
        <p:pic>
          <p:nvPicPr>
            <p:cNvPr id="20" name="Picture 3" descr="horse.jpg">
              <a:extLst>
                <a:ext uri="{FF2B5EF4-FFF2-40B4-BE49-F238E27FC236}">
                  <a16:creationId xmlns:a16="http://schemas.microsoft.com/office/drawing/2014/main" id="{292EC2DA-553B-063E-2CEE-1585354C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1752469"/>
              <a:ext cx="885825" cy="1171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3029B050-13B1-6FA4-009C-E4029FE17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14" y="2897971"/>
              <a:ext cx="1258678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Gradual Gary</a:t>
              </a:r>
            </a:p>
          </p:txBody>
        </p:sp>
        <p:sp>
          <p:nvSpPr>
            <p:cNvPr id="22" name="Rectangle 35">
              <a:extLst>
                <a:ext uri="{FF2B5EF4-FFF2-40B4-BE49-F238E27FC236}">
                  <a16:creationId xmlns:a16="http://schemas.microsoft.com/office/drawing/2014/main" id="{96620301-0E75-7CCB-16ED-84B1C4507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770" y="1429389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5</a:t>
              </a:r>
            </a:p>
          </p:txBody>
        </p:sp>
      </p:grpSp>
      <p:grpSp>
        <p:nvGrpSpPr>
          <p:cNvPr id="23" name="Group 49">
            <a:extLst>
              <a:ext uri="{FF2B5EF4-FFF2-40B4-BE49-F238E27FC236}">
                <a16:creationId xmlns:a16="http://schemas.microsoft.com/office/drawing/2014/main" id="{52A3F892-FE5B-197D-60EF-AE8306B8B883}"/>
              </a:ext>
            </a:extLst>
          </p:cNvPr>
          <p:cNvGrpSpPr>
            <a:grpSpLocks/>
          </p:cNvGrpSpPr>
          <p:nvPr/>
        </p:nvGrpSpPr>
        <p:grpSpPr bwMode="auto">
          <a:xfrm>
            <a:off x="7134225" y="977106"/>
            <a:ext cx="1019175" cy="1762125"/>
            <a:chOff x="6557963" y="1457098"/>
            <a:chExt cx="1019175" cy="1762504"/>
          </a:xfrm>
        </p:grpSpPr>
        <p:pic>
          <p:nvPicPr>
            <p:cNvPr id="24" name="Picture 7" descr="horses4.jpg">
              <a:extLst>
                <a:ext uri="{FF2B5EF4-FFF2-40B4-BE49-F238E27FC236}">
                  <a16:creationId xmlns:a16="http://schemas.microsoft.com/office/drawing/2014/main" id="{1281DD47-846B-4278-7E51-53B4B3C4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963" y="1771519"/>
              <a:ext cx="1019175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FDB2D5A5-F0E1-CAB3-06B4-558C5E6E0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0594" y="2911825"/>
              <a:ext cx="77136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Idle Ian</a:t>
              </a:r>
            </a:p>
          </p:txBody>
        </p:sp>
        <p:sp>
          <p:nvSpPr>
            <p:cNvPr id="26" name="Rectangle 36">
              <a:extLst>
                <a:ext uri="{FF2B5EF4-FFF2-40B4-BE49-F238E27FC236}">
                  <a16:creationId xmlns:a16="http://schemas.microsoft.com/office/drawing/2014/main" id="{16DA891C-7FD5-DFC5-6FCD-1F97E0E27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1206" y="1457098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6</a:t>
              </a:r>
            </a:p>
          </p:txBody>
        </p:sp>
      </p:grpSp>
      <p:grpSp>
        <p:nvGrpSpPr>
          <p:cNvPr id="27" name="Group 55">
            <a:extLst>
              <a:ext uri="{FF2B5EF4-FFF2-40B4-BE49-F238E27FC236}">
                <a16:creationId xmlns:a16="http://schemas.microsoft.com/office/drawing/2014/main" id="{C9BC1152-B5AE-65C0-63BA-F5908807D787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3720306"/>
            <a:ext cx="1181100" cy="1444625"/>
            <a:chOff x="509588" y="3576844"/>
            <a:chExt cx="1181100" cy="1443849"/>
          </a:xfrm>
        </p:grpSpPr>
        <p:pic>
          <p:nvPicPr>
            <p:cNvPr id="28" name="Picture 4" descr="horse2.jpg">
              <a:extLst>
                <a:ext uri="{FF2B5EF4-FFF2-40B4-BE49-F238E27FC236}">
                  <a16:creationId xmlns:a16="http://schemas.microsoft.com/office/drawing/2014/main" id="{637CC723-1EEB-CCDB-B769-8777EC74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88" y="3886069"/>
              <a:ext cx="1181100" cy="790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151E1201-6196-7303-9F02-9A0DF5DA6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80" y="4712916"/>
              <a:ext cx="11320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Slow Simon</a:t>
              </a:r>
            </a:p>
          </p:txBody>
        </p:sp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AAC46995-CA22-40C7-BE1C-95B170183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06" y="3576844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8</a:t>
              </a:r>
            </a:p>
          </p:txBody>
        </p:sp>
      </p:grpSp>
      <p:grpSp>
        <p:nvGrpSpPr>
          <p:cNvPr id="31" name="Group 50">
            <a:extLst>
              <a:ext uri="{FF2B5EF4-FFF2-40B4-BE49-F238E27FC236}">
                <a16:creationId xmlns:a16="http://schemas.microsoft.com/office/drawing/2014/main" id="{60F60E6C-A026-E151-7254-F1B784511946}"/>
              </a:ext>
            </a:extLst>
          </p:cNvPr>
          <p:cNvGrpSpPr>
            <a:grpSpLocks/>
          </p:cNvGrpSpPr>
          <p:nvPr/>
        </p:nvGrpSpPr>
        <p:grpSpPr bwMode="auto">
          <a:xfrm>
            <a:off x="7758112" y="2750344"/>
            <a:ext cx="1001713" cy="1706562"/>
            <a:chOff x="7750028" y="1512517"/>
            <a:chExt cx="1000595" cy="1707084"/>
          </a:xfrm>
        </p:grpSpPr>
        <p:pic>
          <p:nvPicPr>
            <p:cNvPr id="32" name="Picture 11" descr="horses9.jpg">
              <a:extLst>
                <a:ext uri="{FF2B5EF4-FFF2-40B4-BE49-F238E27FC236}">
                  <a16:creationId xmlns:a16="http://schemas.microsoft.com/office/drawing/2014/main" id="{B5230BB9-F7A1-0AA4-52AF-CF5DFFA9A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6743" y="1826937"/>
              <a:ext cx="762000" cy="10898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F6A360AA-A211-5BA5-63D5-41F27D81B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0028" y="2911824"/>
              <a:ext cx="100059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Lazy Luke</a:t>
              </a:r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FBA901E9-4360-7915-F8FD-B92911D73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6551" y="1512517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7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B920AD8F-5B75-9513-9849-902FA4A801EC}"/>
              </a:ext>
            </a:extLst>
          </p:cNvPr>
          <p:cNvGrpSpPr>
            <a:grpSpLocks/>
          </p:cNvGrpSpPr>
          <p:nvPr/>
        </p:nvGrpSpPr>
        <p:grpSpPr bwMode="auto">
          <a:xfrm>
            <a:off x="5045075" y="3913981"/>
            <a:ext cx="1181100" cy="1817688"/>
            <a:chOff x="2376488" y="3576843"/>
            <a:chExt cx="1181100" cy="1817922"/>
          </a:xfrm>
        </p:grpSpPr>
        <p:pic>
          <p:nvPicPr>
            <p:cNvPr id="36" name="Picture 6" descr="horses3.jpg">
              <a:extLst>
                <a:ext uri="{FF2B5EF4-FFF2-40B4-BE49-F238E27FC236}">
                  <a16:creationId xmlns:a16="http://schemas.microsoft.com/office/drawing/2014/main" id="{0CFEA2C8-CE29-06A3-B299-7E49D60C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3876544"/>
              <a:ext cx="11811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3C5B6DAE-E642-A4DB-78A7-7D2A7108E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212" y="5086988"/>
              <a:ext cx="1120820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Pronto Paul</a:t>
              </a:r>
            </a:p>
          </p:txBody>
        </p:sp>
        <p:sp>
          <p:nvSpPr>
            <p:cNvPr id="38" name="Rectangle 39">
              <a:extLst>
                <a:ext uri="{FF2B5EF4-FFF2-40B4-BE49-F238E27FC236}">
                  <a16:creationId xmlns:a16="http://schemas.microsoft.com/office/drawing/2014/main" id="{7A228DC8-952B-AE31-DC7F-E97C23974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115" y="3576843"/>
              <a:ext cx="81144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9</a:t>
              </a:r>
            </a:p>
          </p:txBody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id="{9801B31E-E30A-5B89-C3B4-7FADD10F8A34}"/>
              </a:ext>
            </a:extLst>
          </p:cNvPr>
          <p:cNvGrpSpPr>
            <a:grpSpLocks/>
          </p:cNvGrpSpPr>
          <p:nvPr/>
        </p:nvGrpSpPr>
        <p:grpSpPr bwMode="auto">
          <a:xfrm>
            <a:off x="3057525" y="4094956"/>
            <a:ext cx="1566862" cy="1609725"/>
            <a:chOff x="4004033" y="3604552"/>
            <a:chExt cx="1568058" cy="1610105"/>
          </a:xfrm>
        </p:grpSpPr>
        <p:pic>
          <p:nvPicPr>
            <p:cNvPr id="40" name="Picture 9" descr="horses7.jpg">
              <a:extLst>
                <a:ext uri="{FF2B5EF4-FFF2-40B4-BE49-F238E27FC236}">
                  <a16:creationId xmlns:a16="http://schemas.microsoft.com/office/drawing/2014/main" id="{E9BB5889-1065-A66D-1928-39DCC353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238" y="3914644"/>
              <a:ext cx="1232836" cy="1009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22F83965-769D-0778-9E9D-175AE3DC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033" y="4906880"/>
              <a:ext cx="1568058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Hypersonic Harry</a:t>
              </a: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89241CE7-72B0-1D63-D6F3-0E2FA9432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060" y="3604552"/>
              <a:ext cx="910827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10</a:t>
              </a:r>
            </a:p>
          </p:txBody>
        </p:sp>
      </p:grpSp>
      <p:grpSp>
        <p:nvGrpSpPr>
          <p:cNvPr id="43" name="Group 52">
            <a:extLst>
              <a:ext uri="{FF2B5EF4-FFF2-40B4-BE49-F238E27FC236}">
                <a16:creationId xmlns:a16="http://schemas.microsoft.com/office/drawing/2014/main" id="{D7D72C75-1BFB-3EAF-F6D6-541E15C8DE17}"/>
              </a:ext>
            </a:extLst>
          </p:cNvPr>
          <p:cNvGrpSpPr>
            <a:grpSpLocks/>
          </p:cNvGrpSpPr>
          <p:nvPr/>
        </p:nvGrpSpPr>
        <p:grpSpPr bwMode="auto">
          <a:xfrm>
            <a:off x="1712912" y="3679031"/>
            <a:ext cx="1181100" cy="1790700"/>
            <a:chOff x="5805488" y="3521425"/>
            <a:chExt cx="1181100" cy="1790214"/>
          </a:xfrm>
        </p:grpSpPr>
        <p:pic>
          <p:nvPicPr>
            <p:cNvPr id="44" name="Picture 12" descr="horses10.jpg">
              <a:extLst>
                <a:ext uri="{FF2B5EF4-FFF2-40B4-BE49-F238E27FC236}">
                  <a16:creationId xmlns:a16="http://schemas.microsoft.com/office/drawing/2014/main" id="{67A19016-C4A2-1C4B-EA0E-93569FB8F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488" y="3838444"/>
              <a:ext cx="1181100" cy="11574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FFDF61A9-FB94-A533-EC4A-7E1ED1778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550" y="5003862"/>
              <a:ext cx="1021433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Rapid Roy</a:t>
              </a:r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75020F35-78CE-4EFF-8E24-4AE892AE6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623" y="3521425"/>
              <a:ext cx="897490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11</a:t>
              </a:r>
            </a:p>
          </p:txBody>
        </p:sp>
      </p:grpSp>
      <p:grpSp>
        <p:nvGrpSpPr>
          <p:cNvPr id="47" name="Group 51">
            <a:extLst>
              <a:ext uri="{FF2B5EF4-FFF2-40B4-BE49-F238E27FC236}">
                <a16:creationId xmlns:a16="http://schemas.microsoft.com/office/drawing/2014/main" id="{A40CFF6B-1A07-3F17-6AA0-47B73CF5B80B}"/>
              </a:ext>
            </a:extLst>
          </p:cNvPr>
          <p:cNvGrpSpPr>
            <a:grpSpLocks/>
          </p:cNvGrpSpPr>
          <p:nvPr/>
        </p:nvGrpSpPr>
        <p:grpSpPr bwMode="auto">
          <a:xfrm>
            <a:off x="193675" y="3028156"/>
            <a:ext cx="1260475" cy="1873250"/>
            <a:chOff x="7292370" y="3535279"/>
            <a:chExt cx="1260281" cy="1873342"/>
          </a:xfrm>
        </p:grpSpPr>
        <p:pic>
          <p:nvPicPr>
            <p:cNvPr id="48" name="Picture 13" descr="horses11.jpg">
              <a:extLst>
                <a:ext uri="{FF2B5EF4-FFF2-40B4-BE49-F238E27FC236}">
                  <a16:creationId xmlns:a16="http://schemas.microsoft.com/office/drawing/2014/main" id="{383DF25D-EEDB-FD43-1416-392F8461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879" y="3847969"/>
              <a:ext cx="1114424" cy="12575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29BC4FBA-BA1B-C38D-3BA0-10CCB6CE5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370" y="5100844"/>
              <a:ext cx="1260281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Quick Quintin</a:t>
              </a:r>
            </a:p>
          </p:txBody>
        </p:sp>
        <p:sp>
          <p:nvSpPr>
            <p:cNvPr id="50" name="Rectangle 42">
              <a:extLst>
                <a:ext uri="{FF2B5EF4-FFF2-40B4-BE49-F238E27FC236}">
                  <a16:creationId xmlns:a16="http://schemas.microsoft.com/office/drawing/2014/main" id="{F1F4CE06-E37C-EBC2-3256-1BB85CE09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624" y="3535279"/>
              <a:ext cx="910827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Horse 12</a:t>
              </a:r>
            </a:p>
          </p:txBody>
        </p:sp>
      </p:grpSp>
      <p:grpSp>
        <p:nvGrpSpPr>
          <p:cNvPr id="51" name="Group 54">
            <a:extLst>
              <a:ext uri="{FF2B5EF4-FFF2-40B4-BE49-F238E27FC236}">
                <a16:creationId xmlns:a16="http://schemas.microsoft.com/office/drawing/2014/main" id="{12361B1B-4736-9CA9-1ACA-665B748F0683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2197894"/>
            <a:ext cx="6802437" cy="1670050"/>
            <a:chOff x="1414272" y="3023616"/>
            <a:chExt cx="6803136" cy="1670304"/>
          </a:xfrm>
        </p:grpSpPr>
        <p:sp>
          <p:nvSpPr>
            <p:cNvPr id="52" name="7-Point Star 53">
              <a:extLst>
                <a:ext uri="{FF2B5EF4-FFF2-40B4-BE49-F238E27FC236}">
                  <a16:creationId xmlns:a16="http://schemas.microsoft.com/office/drawing/2014/main" id="{F8171EE1-9FCB-5B3F-037C-D6E60E6BD82E}"/>
                </a:ext>
              </a:extLst>
            </p:cNvPr>
            <p:cNvSpPr/>
            <p:nvPr/>
          </p:nvSpPr>
          <p:spPr>
            <a:xfrm>
              <a:off x="1414272" y="3023616"/>
              <a:ext cx="6803136" cy="1670304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D919706-8F8F-3C34-7675-D15D27C05058}"/>
                </a:ext>
              </a:extLst>
            </p:cNvPr>
            <p:cNvSpPr/>
            <p:nvPr/>
          </p:nvSpPr>
          <p:spPr>
            <a:xfrm>
              <a:off x="2080869" y="3455015"/>
              <a:ext cx="5396798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ln w="31550" cmpd="sng">
                    <a:solidFill>
                      <a:srgbClr val="0066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Choose your horse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F22B01E-C39D-7781-8C9B-275F9E60F0E9}"/>
              </a:ext>
            </a:extLst>
          </p:cNvPr>
          <p:cNvSpPr/>
          <p:nvPr/>
        </p:nvSpPr>
        <p:spPr>
          <a:xfrm>
            <a:off x="3887623" y="2403169"/>
            <a:ext cx="95410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DB3747-D4A1-5F68-E146-C68A162CDDCC}"/>
              </a:ext>
            </a:extLst>
          </p:cNvPr>
          <p:cNvSpPr/>
          <p:nvPr/>
        </p:nvSpPr>
        <p:spPr>
          <a:xfrm>
            <a:off x="3905911" y="2433649"/>
            <a:ext cx="95410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67420F7-05CE-61D6-7EC1-0F5783C8246B}"/>
              </a:ext>
            </a:extLst>
          </p:cNvPr>
          <p:cNvSpPr/>
          <p:nvPr/>
        </p:nvSpPr>
        <p:spPr>
          <a:xfrm>
            <a:off x="3875431" y="2451937"/>
            <a:ext cx="95410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9121C9-505B-51AB-AC31-CF176926CCC2}"/>
              </a:ext>
            </a:extLst>
          </p:cNvPr>
          <p:cNvSpPr/>
          <p:nvPr/>
        </p:nvSpPr>
        <p:spPr>
          <a:xfrm>
            <a:off x="3900777" y="2417607"/>
            <a:ext cx="95410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553495D-EAC6-0F53-0AFA-F9D1F4B19A5A}"/>
              </a:ext>
            </a:extLst>
          </p:cNvPr>
          <p:cNvSpPr/>
          <p:nvPr/>
        </p:nvSpPr>
        <p:spPr>
          <a:xfrm>
            <a:off x="4004410" y="2404452"/>
            <a:ext cx="95410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150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813 1.48148E-6 C 0.20798 1.48148E-6 0.40069 0.12014 0.40069 0.26875 C 0.40069 0.41643 0.20798 0.53727 -0.02813 0.53727 C -0.26424 0.53727 -0.45556 0.41643 -0.45556 0.26875 C -0.45556 0.12014 -0.26424 1.48148E-6 -0.02813 1.48148E-6 Z " pathEditMode="relative" rAng="0" ptsTypes="fffff">
                                      <p:cBhvr>
                                        <p:cTn id="12" dur="14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68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-7.03704E-6 L 0.17119 -0.08889 L 0.34549 -0.11297 L 0.46824 -0.11505 L 0.6106 -0.08079 L 0.7106 -0.0382 L 0.77726 0.0081 L 0.81962 0.07083 L 0.83785 0.11527 L 0.84844 0.16967 L 0.84844 0.2405 L 0.80452 0.29305 L 0.78178 0.31111 L 0.75157 0.34351 L 0.69549 0.36944 L 0.58021 0.42407 L 0.47865 0.43449 L 0.33334 0.44421 L 0.25903 0.4162 L 0.14844 0.37777 L 0.09237 0.33749 L 0.0106 0.26874 L -0.01822 0.18587 L -0.01979 0.11319 L -0.0151 0.0243 L 6.38889E-6 -7.03704E-6 Z " pathEditMode="relative" ptsTypes="AAAAAAAAAAAAAAAAAAAAAAAAAA">
                                      <p:cBhvr>
                                        <p:cTn id="14" dur="14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88889E-6 -7.77778E-6 L 0.14531 -0.03635 L 0.24236 -0.04051 L 0.34844 -0.03635 L 0.47275 -0.00417 L 0.59688 0.04027 L 0.67413 0.11921 L 0.71198 0.20995 L 0.71354 0.28888 L 0.66962 0.35555 L 0.50747 0.46064 L 0.34393 0.4949 L 0.13941 0.50671 L 0.00747 0.46249 L -0.07882 0.39398 L -0.14253 0.32916 L -0.15764 0.22222 L -0.14392 0.13518 L -0.09253 0.04837 L 0.01354 -0.01019 " pathEditMode="relative" ptsTypes="AAAAAAAAAAAAAAAAAAAA">
                                      <p:cBhvr>
                                        <p:cTn id="16" dur="14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-0.00023 L 0.15555 -0.0037 L 0.28888 0.01225 L 0.34218 0.02821 L 0.45416 0.07447 L 0.51423 0.142 L 0.54618 0.21646 L 0.55138 0.34089 L 0.51024 0.38714 L 0.38211 0.47595 L 0.30625 0.52729 L 0.10607 0.54163 L -0.03247 0.52729 L -0.13646 0.49375 L -0.26841 0.3994 L -0.30712 0.28399 L -0.30452 0.14546 L -0.21789 0.05851 L -0.08056 0.01411 L -0.00052 -0.00023 Z " pathEditMode="relative" ptsTypes="AAAAAAAAAAAAAAAAAAAA">
                                      <p:cBhvr>
                                        <p:cTn id="18" dur="14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11111E-6 -1.42461E-6 L 0.13733 0.05343 L 0.23334 0.15102 L 0.2481 0.29672 L 0.22136 0.35893 L 0.1014 0.45306 L -0.02135 0.50093 L -0.16666 0.51527 L -0.35867 0.49746 L -0.45329 0.45467 L -0.57326 0.37489 L -0.6052 0.2877 L -0.61336 0.15634 L -0.54392 0.05504 L -0.45329 0.00185 L -0.27326 -0.02127 L -0.16787 -0.02844 L 0.01077 -1.42461E-6 " pathEditMode="relative" ptsTypes="AAAAAAAAAAAAAAAAAA">
                                      <p:cBhvr>
                                        <p:cTn id="20" dur="14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2.11841E-6 L 0.06805 0.07285 L 0.09739 0.16166 L 0.06267 0.28238 L -0.05469 0.36055 L -0.22396 0.4297 L -0.42257 0.44218 L -0.61337 0.38367 L -0.73056 0.30551 L -0.77865 0.2167 L -0.76927 0.03192 L -0.69323 -0.05689 L -0.50122 -0.12257 L -0.31059 -0.11563 L -0.12396 -0.08002 L 0.00937 -0.00717 " pathEditMode="relative" ptsTypes="AAAAAAAAAAAAAAAA">
                                      <p:cBhvr>
                                        <p:cTn id="22" dur="14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-5.62442E-6 L -0.08403 0.09065 L -0.31076 0.17737 L -0.51736 0.17414 L -0.66667 0.12973 L -0.81736 0.03191 L -0.83472 -0.19173 L -0.67743 -0.35153 L -0.53073 -0.36934 L -0.32812 -0.36772 L -0.18802 -0.31615 L -0.04948 -0.25047 L 0.03194 -0.14201 L -1.38889E-6 -5.62442E-6 Z " pathEditMode="relative" ptsTypes="AAAAAAAAAAAAAA">
                                      <p:cBhvr>
                                        <p:cTn id="24" dur="14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6 -6.89177E-6 L -0.19601 0.04972 L -0.38125 0.04972 L -0.5106 0.02127 L -0.68403 -0.07818 L -0.72136 -0.2699 L -0.66789 -0.40681 L -0.47466 -0.48127 L -0.31198 -0.50972 L -0.09862 -0.47781 L 0.01597 -0.42808 L 0.13333 -0.34089 L 0.15607 -0.18479 L 0.09739 -0.07979 L 4.16667E-6 -6.89177E-6 Z " pathEditMode="relative" ptsTypes="AAAAAAAAAAAAAAA">
                                      <p:cBhvr>
                                        <p:cTn id="26" dur="14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1.68363E-6 L -0.18663 0.01595 L -0.296 -0.01249 L -0.38402 -0.04972 L -0.5026 -0.12974 L -0.55468 -0.23636 L -0.53454 -0.41212 L -0.39201 -0.49214 L -0.29322 -0.53284 L -0.1052 -0.53122 L 0.0441 -0.51688 L 0.15747 -0.46716 L 0.24931 -0.41212 L 0.31077 -0.31985 L 0.31737 -0.19357 L 0.24931 -0.10477 L 0.06546 -0.01966 L -1.38889E-6 1.68363E-6 Z " pathEditMode="relative" ptsTypes="AAAAAAAAAAAAAAAAAA">
                                      <p:cBhvr>
                                        <p:cTn id="28" dur="14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-3.66327E-6 L -0.16667 -0.04093 L -0.33854 -0.15818 L -0.36389 -0.33926 L -0.32396 -0.45999 L -0.16528 -0.53283 L -0.00521 -0.54532 L 0.12673 -0.55411 L 0.27344 -0.53098 L 0.43732 -0.44588 L 0.50677 -0.35522 L 0.51076 -0.22016 L 0.45347 -0.11725 L 0.31076 -0.0444 L 0.11875 -0.00531 L 1.38889E-6 -3.66327E-6 Z " pathEditMode="relative" ptsTypes="AAAAAAAAAAAAAAAA">
                                      <p:cBhvr>
                                        <p:cTn id="30" dur="14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7778E-6 -9.89824E-7 L -0.13871 -0.08534 L -0.17205 -0.17761 L -0.17205 -0.36424 L -0.0974 -0.43154 L 0.09601 -0.4956 L 0.24792 -0.49907 L 0.4026 -0.4919 L 0.51337 -0.44403 L 0.6066 -0.38899 L 0.68403 -0.27706 L 0.69601 -0.1901 L 0.63472 -0.09227 L 0.48924 -0.00717 L 0.28004 0.04972 L 0.1533 0.04787 L 0.01198 -0.00532 " pathEditMode="relative" ptsTypes="AAAAAAAAAAAAAAAAA">
                                      <p:cBhvr>
                                        <p:cTn id="32" dur="14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8.43663E-6 L -0.03472 -0.14014 L -0.00278 -0.29301 L 0.11458 -0.36748 L 0.28403 -0.39592 L 0.47205 -0.40309 L 0.62135 -0.36401 L 0.75989 -0.29301 L 0.82135 -0.21299 L 0.84531 -0.07446 L 0.78403 0.01434 L 0.52795 0.14224 L 0.33594 0.14941 L 0.18524 0.11726 L 0.06927 0.05343 L -0.01337 -0.01225 " pathEditMode="relative" ptsTypes="AAAAAAAAAAAAAAAA">
                                      <p:cBhvr>
                                        <p:cTn id="34" dur="14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8F38C5-0525-1D04-CC31-06E5FBDE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592448" cy="50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8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99869-1CAF-D2E6-2B58-C1BF2CB4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845"/>
            <a:ext cx="6788968" cy="60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7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7772400" cy="724919"/>
          </a:xfrm>
        </p:spPr>
        <p:txBody>
          <a:bodyPr>
            <a:normAutofit fontScale="90000"/>
          </a:bodyPr>
          <a:lstStyle/>
          <a:p>
            <a:pPr algn="l"/>
            <a:r>
              <a:rPr lang="en-GB" sz="5400" b="1" dirty="0"/>
              <a:t>Dice Horse 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412875"/>
            <a:ext cx="828040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98" y="-17634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29059"/>
              </p:ext>
            </p:extLst>
          </p:nvPr>
        </p:nvGraphicFramePr>
        <p:xfrm>
          <a:off x="335228" y="1124744"/>
          <a:ext cx="5184576" cy="49709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5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Score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Tally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2D30A8-23A6-E539-3721-CBFD03A8B4BF}"/>
              </a:ext>
            </a:extLst>
          </p:cNvPr>
          <p:cNvSpPr txBox="1"/>
          <p:nvPr/>
        </p:nvSpPr>
        <p:spPr>
          <a:xfrm>
            <a:off x="5648543" y="2702255"/>
            <a:ext cx="34976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we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work through the game, tally the scores we get on your grid!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 hidden="1">
            <a:extLst>
              <a:ext uri="{FF2B5EF4-FFF2-40B4-BE49-F238E27FC236}">
                <a16:creationId xmlns:a16="http://schemas.microsoft.com/office/drawing/2014/main" id="{6110D216-549A-5A6C-860D-F63030DB6B0F}"/>
              </a:ext>
            </a:extLst>
          </p:cNvPr>
          <p:cNvGrpSpPr>
            <a:grpSpLocks/>
          </p:cNvGrpSpPr>
          <p:nvPr/>
        </p:nvGrpSpPr>
        <p:grpSpPr bwMode="auto">
          <a:xfrm>
            <a:off x="4857750" y="285750"/>
            <a:ext cx="857250" cy="857250"/>
            <a:chOff x="1519" y="1706"/>
            <a:chExt cx="1361" cy="1361"/>
          </a:xfrm>
        </p:grpSpPr>
        <p:sp>
          <p:nvSpPr>
            <p:cNvPr id="3168" name="AutoShape 3" hidden="1">
              <a:extLst>
                <a:ext uri="{FF2B5EF4-FFF2-40B4-BE49-F238E27FC236}">
                  <a16:creationId xmlns:a16="http://schemas.microsoft.com/office/drawing/2014/main" id="{0D596687-85D8-E855-669D-7010B6BB0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706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9" name="Oval 4" hidden="1">
              <a:extLst>
                <a:ext uri="{FF2B5EF4-FFF2-40B4-BE49-F238E27FC236}">
                  <a16:creationId xmlns:a16="http://schemas.microsoft.com/office/drawing/2014/main" id="{1762A5E5-F807-EE4B-309E-764E3A8F5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222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70" name="Oval 5" hidden="1">
              <a:extLst>
                <a:ext uri="{FF2B5EF4-FFF2-40B4-BE49-F238E27FC236}">
                  <a16:creationId xmlns:a16="http://schemas.microsoft.com/office/drawing/2014/main" id="{6C52AE44-24FA-4925-6EC1-65F473F3F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2614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71" name="Oval 6" hidden="1">
              <a:extLst>
                <a:ext uri="{FF2B5EF4-FFF2-40B4-BE49-F238E27FC236}">
                  <a16:creationId xmlns:a16="http://schemas.microsoft.com/office/drawing/2014/main" id="{780E4DF6-BEBB-553C-412B-DBDA0AA20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184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72" name="Oval 7" hidden="1">
              <a:extLst>
                <a:ext uri="{FF2B5EF4-FFF2-40B4-BE49-F238E27FC236}">
                  <a16:creationId xmlns:a16="http://schemas.microsoft.com/office/drawing/2014/main" id="{C9FF7C14-EBEA-3385-F05B-C05AD032B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2224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73" name="Oval 8" hidden="1">
              <a:extLst>
                <a:ext uri="{FF2B5EF4-FFF2-40B4-BE49-F238E27FC236}">
                  <a16:creationId xmlns:a16="http://schemas.microsoft.com/office/drawing/2014/main" id="{F972F7D8-B3DD-2943-BD01-EF00DB7BA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" y="2610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74" name="Oval 9" hidden="1">
              <a:extLst>
                <a:ext uri="{FF2B5EF4-FFF2-40B4-BE49-F238E27FC236}">
                  <a16:creationId xmlns:a16="http://schemas.microsoft.com/office/drawing/2014/main" id="{9649F8F1-6F4D-BC4F-AE14-C00A6BE78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83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76" name="Group 13" hidden="1">
            <a:extLst>
              <a:ext uri="{FF2B5EF4-FFF2-40B4-BE49-F238E27FC236}">
                <a16:creationId xmlns:a16="http://schemas.microsoft.com/office/drawing/2014/main" id="{B39533A8-8DFD-77F6-CCEC-711F9ED5F1EA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285750"/>
            <a:ext cx="782638" cy="782638"/>
            <a:chOff x="2109" y="1797"/>
            <a:chExt cx="1361" cy="1361"/>
          </a:xfrm>
        </p:grpSpPr>
        <p:sp>
          <p:nvSpPr>
            <p:cNvPr id="3160" name="AutoShape 14" hidden="1">
              <a:extLst>
                <a:ext uri="{FF2B5EF4-FFF2-40B4-BE49-F238E27FC236}">
                  <a16:creationId xmlns:a16="http://schemas.microsoft.com/office/drawing/2014/main" id="{C4BD2A9D-4E35-CE62-0639-912A442F3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1797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1" name="Oval 15" hidden="1">
              <a:extLst>
                <a:ext uri="{FF2B5EF4-FFF2-40B4-BE49-F238E27FC236}">
                  <a16:creationId xmlns:a16="http://schemas.microsoft.com/office/drawing/2014/main" id="{2291ECC0-0D49-84A3-8D3E-ECCA37FC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2705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2" name="Oval 16" hidden="1">
              <a:extLst>
                <a:ext uri="{FF2B5EF4-FFF2-40B4-BE49-F238E27FC236}">
                  <a16:creationId xmlns:a16="http://schemas.microsoft.com/office/drawing/2014/main" id="{9AFB861D-0901-FA38-CEE3-1432F2941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1933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3" name="Oval 17" hidden="1">
              <a:extLst>
                <a:ext uri="{FF2B5EF4-FFF2-40B4-BE49-F238E27FC236}">
                  <a16:creationId xmlns:a16="http://schemas.microsoft.com/office/drawing/2014/main" id="{A62634EE-53EB-C34D-F714-C6DCF2E99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2701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4" name="Oval 18" hidden="1">
              <a:extLst>
                <a:ext uri="{FF2B5EF4-FFF2-40B4-BE49-F238E27FC236}">
                  <a16:creationId xmlns:a16="http://schemas.microsoft.com/office/drawing/2014/main" id="{AC615A64-E766-319E-586C-29C58F477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1929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65" name="Oval 19" hidden="1">
              <a:extLst>
                <a:ext uri="{FF2B5EF4-FFF2-40B4-BE49-F238E27FC236}">
                  <a16:creationId xmlns:a16="http://schemas.microsoft.com/office/drawing/2014/main" id="{DDBB3015-9C78-F983-DFD5-29BA06E69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2319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77" name="Group 20" hidden="1">
            <a:extLst>
              <a:ext uri="{FF2B5EF4-FFF2-40B4-BE49-F238E27FC236}">
                <a16:creationId xmlns:a16="http://schemas.microsoft.com/office/drawing/2014/main" id="{0857A2CF-E326-4647-EAB7-5ED70CD63D7F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285750"/>
            <a:ext cx="714375" cy="714375"/>
            <a:chOff x="2472" y="2115"/>
            <a:chExt cx="1361" cy="1361"/>
          </a:xfrm>
        </p:grpSpPr>
        <p:sp>
          <p:nvSpPr>
            <p:cNvPr id="3155" name="AutoShape 21" hidden="1">
              <a:extLst>
                <a:ext uri="{FF2B5EF4-FFF2-40B4-BE49-F238E27FC236}">
                  <a16:creationId xmlns:a16="http://schemas.microsoft.com/office/drawing/2014/main" id="{4E0EDE2D-1382-7821-3590-06420F553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115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6" name="Oval 22" hidden="1">
              <a:extLst>
                <a:ext uri="{FF2B5EF4-FFF2-40B4-BE49-F238E27FC236}">
                  <a16:creationId xmlns:a16="http://schemas.microsoft.com/office/drawing/2014/main" id="{A9772957-BAD9-483E-DD5E-1F1E26FCC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3023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7" name="Oval 23" hidden="1">
              <a:extLst>
                <a:ext uri="{FF2B5EF4-FFF2-40B4-BE49-F238E27FC236}">
                  <a16:creationId xmlns:a16="http://schemas.microsoft.com/office/drawing/2014/main" id="{CA2AA270-4DDC-321C-1A46-2E15FA538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251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8" name="Oval 24" hidden="1">
              <a:extLst>
                <a:ext uri="{FF2B5EF4-FFF2-40B4-BE49-F238E27FC236}">
                  <a16:creationId xmlns:a16="http://schemas.microsoft.com/office/drawing/2014/main" id="{31931043-C1CE-0BF3-B5EC-A28CF0BF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019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9" name="Oval 25" hidden="1">
              <a:extLst>
                <a:ext uri="{FF2B5EF4-FFF2-40B4-BE49-F238E27FC236}">
                  <a16:creationId xmlns:a16="http://schemas.microsoft.com/office/drawing/2014/main" id="{5D4BFCB4-80DE-61C2-F35C-86DB98ACF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47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78" name="Group 26" hidden="1">
            <a:extLst>
              <a:ext uri="{FF2B5EF4-FFF2-40B4-BE49-F238E27FC236}">
                <a16:creationId xmlns:a16="http://schemas.microsoft.com/office/drawing/2014/main" id="{26D2BC72-A034-8F1B-5658-35BAEB968B3A}"/>
              </a:ext>
            </a:extLst>
          </p:cNvPr>
          <p:cNvGrpSpPr>
            <a:grpSpLocks/>
          </p:cNvGrpSpPr>
          <p:nvPr/>
        </p:nvGrpSpPr>
        <p:grpSpPr bwMode="auto">
          <a:xfrm>
            <a:off x="2997200" y="285750"/>
            <a:ext cx="768350" cy="785813"/>
            <a:chOff x="3969" y="2160"/>
            <a:chExt cx="1361" cy="1361"/>
          </a:xfrm>
        </p:grpSpPr>
        <p:sp>
          <p:nvSpPr>
            <p:cNvPr id="3151" name="AutoShape 27" hidden="1">
              <a:extLst>
                <a:ext uri="{FF2B5EF4-FFF2-40B4-BE49-F238E27FC236}">
                  <a16:creationId xmlns:a16="http://schemas.microsoft.com/office/drawing/2014/main" id="{FAA52695-94FC-5E9E-0268-84629EF8A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160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2" name="Oval 28" hidden="1">
              <a:extLst>
                <a:ext uri="{FF2B5EF4-FFF2-40B4-BE49-F238E27FC236}">
                  <a16:creationId xmlns:a16="http://schemas.microsoft.com/office/drawing/2014/main" id="{CF506AFD-38AA-197B-7BCD-8DB631079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306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3" name="Oval 29" hidden="1">
              <a:extLst>
                <a:ext uri="{FF2B5EF4-FFF2-40B4-BE49-F238E27FC236}">
                  <a16:creationId xmlns:a16="http://schemas.microsoft.com/office/drawing/2014/main" id="{8CD61FE9-4D12-5B02-43FE-31212B6BB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29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4" name="Oval 30" hidden="1">
              <a:extLst>
                <a:ext uri="{FF2B5EF4-FFF2-40B4-BE49-F238E27FC236}">
                  <a16:creationId xmlns:a16="http://schemas.microsoft.com/office/drawing/2014/main" id="{75D0AD45-1246-81F1-5DCD-7772B5261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68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79" name="Group 31" hidden="1">
            <a:extLst>
              <a:ext uri="{FF2B5EF4-FFF2-40B4-BE49-F238E27FC236}">
                <a16:creationId xmlns:a16="http://schemas.microsoft.com/office/drawing/2014/main" id="{592A8C17-05C0-867E-6D91-228FB07EA20C}"/>
              </a:ext>
            </a:extLst>
          </p:cNvPr>
          <p:cNvGrpSpPr>
            <a:grpSpLocks/>
          </p:cNvGrpSpPr>
          <p:nvPr/>
        </p:nvGrpSpPr>
        <p:grpSpPr bwMode="auto">
          <a:xfrm>
            <a:off x="3071813" y="357188"/>
            <a:ext cx="711200" cy="711200"/>
            <a:chOff x="884" y="2959"/>
            <a:chExt cx="1361" cy="1361"/>
          </a:xfrm>
        </p:grpSpPr>
        <p:sp>
          <p:nvSpPr>
            <p:cNvPr id="3148" name="AutoShape 32" hidden="1">
              <a:extLst>
                <a:ext uri="{FF2B5EF4-FFF2-40B4-BE49-F238E27FC236}">
                  <a16:creationId xmlns:a16="http://schemas.microsoft.com/office/drawing/2014/main" id="{13FE001C-9A51-E69D-A16D-DEA12AF34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959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9" name="Oval 33" hidden="1">
              <a:extLst>
                <a:ext uri="{FF2B5EF4-FFF2-40B4-BE49-F238E27FC236}">
                  <a16:creationId xmlns:a16="http://schemas.microsoft.com/office/drawing/2014/main" id="{705BA7B3-7EFA-6DF3-982E-E4E44AFD7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095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50" name="Oval 34" hidden="1">
              <a:extLst>
                <a:ext uri="{FF2B5EF4-FFF2-40B4-BE49-F238E27FC236}">
                  <a16:creationId xmlns:a16="http://schemas.microsoft.com/office/drawing/2014/main" id="{315C6A3F-F2B7-05FF-AB46-D1311A47A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3863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0" name="Group 37" hidden="1">
            <a:extLst>
              <a:ext uri="{FF2B5EF4-FFF2-40B4-BE49-F238E27FC236}">
                <a16:creationId xmlns:a16="http://schemas.microsoft.com/office/drawing/2014/main" id="{F879A9B8-91F3-EB18-5564-0B98961963F3}"/>
              </a:ext>
            </a:extLst>
          </p:cNvPr>
          <p:cNvGrpSpPr>
            <a:grpSpLocks/>
          </p:cNvGrpSpPr>
          <p:nvPr/>
        </p:nvGrpSpPr>
        <p:grpSpPr bwMode="auto">
          <a:xfrm>
            <a:off x="5500688" y="1143000"/>
            <a:ext cx="785812" cy="785813"/>
            <a:chOff x="1519" y="1706"/>
            <a:chExt cx="1361" cy="1361"/>
          </a:xfrm>
        </p:grpSpPr>
        <p:sp>
          <p:nvSpPr>
            <p:cNvPr id="3141" name="AutoShape 38" hidden="1">
              <a:extLst>
                <a:ext uri="{FF2B5EF4-FFF2-40B4-BE49-F238E27FC236}">
                  <a16:creationId xmlns:a16="http://schemas.microsoft.com/office/drawing/2014/main" id="{704B29D5-37D2-E635-588A-9C0C77D9D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706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2" name="Oval 39" hidden="1">
              <a:extLst>
                <a:ext uri="{FF2B5EF4-FFF2-40B4-BE49-F238E27FC236}">
                  <a16:creationId xmlns:a16="http://schemas.microsoft.com/office/drawing/2014/main" id="{30B5414F-5667-E3D0-F3C6-0A4CCFE4A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222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3" name="Oval 40" hidden="1">
              <a:extLst>
                <a:ext uri="{FF2B5EF4-FFF2-40B4-BE49-F238E27FC236}">
                  <a16:creationId xmlns:a16="http://schemas.microsoft.com/office/drawing/2014/main" id="{59693844-9889-1018-FAAC-C1C2DA1AE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2614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4" name="Oval 41" hidden="1">
              <a:extLst>
                <a:ext uri="{FF2B5EF4-FFF2-40B4-BE49-F238E27FC236}">
                  <a16:creationId xmlns:a16="http://schemas.microsoft.com/office/drawing/2014/main" id="{5A02FA25-F024-64FD-71EC-251B5AEA2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184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5" name="Oval 42" hidden="1">
              <a:extLst>
                <a:ext uri="{FF2B5EF4-FFF2-40B4-BE49-F238E27FC236}">
                  <a16:creationId xmlns:a16="http://schemas.microsoft.com/office/drawing/2014/main" id="{74741883-A23A-2372-DAC4-FA25BC40D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2224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6" name="Oval 43" hidden="1">
              <a:extLst>
                <a:ext uri="{FF2B5EF4-FFF2-40B4-BE49-F238E27FC236}">
                  <a16:creationId xmlns:a16="http://schemas.microsoft.com/office/drawing/2014/main" id="{18405FA8-11F4-8BEE-EEC7-4805F4490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" y="2610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7" name="Oval 44" hidden="1">
              <a:extLst>
                <a:ext uri="{FF2B5EF4-FFF2-40B4-BE49-F238E27FC236}">
                  <a16:creationId xmlns:a16="http://schemas.microsoft.com/office/drawing/2014/main" id="{496BE8D1-35F4-799A-A93F-C44AF4196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83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1" name="Group 45" hidden="1">
            <a:extLst>
              <a:ext uri="{FF2B5EF4-FFF2-40B4-BE49-F238E27FC236}">
                <a16:creationId xmlns:a16="http://schemas.microsoft.com/office/drawing/2014/main" id="{4B0141E0-B518-24BD-D0F9-042D7711505F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1071563"/>
            <a:ext cx="857250" cy="857250"/>
            <a:chOff x="3696" y="436"/>
            <a:chExt cx="1361" cy="1361"/>
          </a:xfrm>
        </p:grpSpPr>
        <p:sp>
          <p:nvSpPr>
            <p:cNvPr id="3139" name="AutoShape 46" hidden="1">
              <a:extLst>
                <a:ext uri="{FF2B5EF4-FFF2-40B4-BE49-F238E27FC236}">
                  <a16:creationId xmlns:a16="http://schemas.microsoft.com/office/drawing/2014/main" id="{CCF0EBF9-E7CD-39D2-1D31-19B4DFBBA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436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40" name="Oval 47" hidden="1">
              <a:extLst>
                <a:ext uri="{FF2B5EF4-FFF2-40B4-BE49-F238E27FC236}">
                  <a16:creationId xmlns:a16="http://schemas.microsoft.com/office/drawing/2014/main" id="{2CB81D4B-141D-55D7-E864-FDEAE568D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95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2" name="Group 55" hidden="1">
            <a:extLst>
              <a:ext uri="{FF2B5EF4-FFF2-40B4-BE49-F238E27FC236}">
                <a16:creationId xmlns:a16="http://schemas.microsoft.com/office/drawing/2014/main" id="{B79B84C6-330E-E3BF-1D23-A49DAF93D798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857250"/>
            <a:ext cx="744538" cy="744538"/>
            <a:chOff x="2472" y="2115"/>
            <a:chExt cx="1361" cy="1361"/>
          </a:xfrm>
        </p:grpSpPr>
        <p:sp>
          <p:nvSpPr>
            <p:cNvPr id="3134" name="AutoShape 56" hidden="1">
              <a:extLst>
                <a:ext uri="{FF2B5EF4-FFF2-40B4-BE49-F238E27FC236}">
                  <a16:creationId xmlns:a16="http://schemas.microsoft.com/office/drawing/2014/main" id="{6A1338E4-A533-5D47-A483-3E64A6A51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115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5" name="Oval 57" hidden="1">
              <a:extLst>
                <a:ext uri="{FF2B5EF4-FFF2-40B4-BE49-F238E27FC236}">
                  <a16:creationId xmlns:a16="http://schemas.microsoft.com/office/drawing/2014/main" id="{E76CB9EF-B5E6-0B7C-EB56-FFA3FEBC4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3023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6" name="Oval 58" hidden="1">
              <a:extLst>
                <a:ext uri="{FF2B5EF4-FFF2-40B4-BE49-F238E27FC236}">
                  <a16:creationId xmlns:a16="http://schemas.microsoft.com/office/drawing/2014/main" id="{D98C93BE-8933-D6AB-FF3C-48A0655A1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251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7" name="Oval 59" hidden="1">
              <a:extLst>
                <a:ext uri="{FF2B5EF4-FFF2-40B4-BE49-F238E27FC236}">
                  <a16:creationId xmlns:a16="http://schemas.microsoft.com/office/drawing/2014/main" id="{78340FD3-E88E-51A2-A39A-50771ACB5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019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8" name="Oval 60" hidden="1">
              <a:extLst>
                <a:ext uri="{FF2B5EF4-FFF2-40B4-BE49-F238E27FC236}">
                  <a16:creationId xmlns:a16="http://schemas.microsoft.com/office/drawing/2014/main" id="{637AD3ED-F321-D4FD-6FD7-323596CDA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247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3" name="Group 61" hidden="1">
            <a:extLst>
              <a:ext uri="{FF2B5EF4-FFF2-40B4-BE49-F238E27FC236}">
                <a16:creationId xmlns:a16="http://schemas.microsoft.com/office/drawing/2014/main" id="{52BB61E6-A16B-C3BD-D9AD-86F10C911A24}"/>
              </a:ext>
            </a:extLst>
          </p:cNvPr>
          <p:cNvGrpSpPr>
            <a:grpSpLocks/>
          </p:cNvGrpSpPr>
          <p:nvPr/>
        </p:nvGrpSpPr>
        <p:grpSpPr bwMode="auto">
          <a:xfrm>
            <a:off x="4929188" y="1285875"/>
            <a:ext cx="857250" cy="857250"/>
            <a:chOff x="3969" y="2160"/>
            <a:chExt cx="1361" cy="1361"/>
          </a:xfrm>
        </p:grpSpPr>
        <p:sp>
          <p:nvSpPr>
            <p:cNvPr id="3130" name="AutoShape 62" hidden="1">
              <a:extLst>
                <a:ext uri="{FF2B5EF4-FFF2-40B4-BE49-F238E27FC236}">
                  <a16:creationId xmlns:a16="http://schemas.microsoft.com/office/drawing/2014/main" id="{7319BDB1-A0BD-0E57-6B5A-6E7EE46F6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160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1" name="Oval 63" hidden="1">
              <a:extLst>
                <a:ext uri="{FF2B5EF4-FFF2-40B4-BE49-F238E27FC236}">
                  <a16:creationId xmlns:a16="http://schemas.microsoft.com/office/drawing/2014/main" id="{F4D8D0F6-0415-5064-E0E0-8245AFE70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" y="3068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2" name="Oval 64" hidden="1">
              <a:extLst>
                <a:ext uri="{FF2B5EF4-FFF2-40B4-BE49-F238E27FC236}">
                  <a16:creationId xmlns:a16="http://schemas.microsoft.com/office/drawing/2014/main" id="{B2E0FB34-5365-E42B-502A-87C9DF164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29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33" name="Oval 65" hidden="1">
              <a:extLst>
                <a:ext uri="{FF2B5EF4-FFF2-40B4-BE49-F238E27FC236}">
                  <a16:creationId xmlns:a16="http://schemas.microsoft.com/office/drawing/2014/main" id="{AEFDC106-C852-2B21-2D51-7D05EBD40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" y="2682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grpSp>
        <p:nvGrpSpPr>
          <p:cNvPr id="3084" name="Group 66" hidden="1">
            <a:extLst>
              <a:ext uri="{FF2B5EF4-FFF2-40B4-BE49-F238E27FC236}">
                <a16:creationId xmlns:a16="http://schemas.microsoft.com/office/drawing/2014/main" id="{8B9627E3-3B4E-3B69-51FB-29527435162A}"/>
              </a:ext>
            </a:extLst>
          </p:cNvPr>
          <p:cNvGrpSpPr>
            <a:grpSpLocks/>
          </p:cNvGrpSpPr>
          <p:nvPr/>
        </p:nvGrpSpPr>
        <p:grpSpPr bwMode="auto">
          <a:xfrm>
            <a:off x="5500688" y="1071563"/>
            <a:ext cx="785812" cy="785812"/>
            <a:chOff x="884" y="2959"/>
            <a:chExt cx="1361" cy="1361"/>
          </a:xfrm>
        </p:grpSpPr>
        <p:sp>
          <p:nvSpPr>
            <p:cNvPr id="3127" name="AutoShape 67" hidden="1">
              <a:extLst>
                <a:ext uri="{FF2B5EF4-FFF2-40B4-BE49-F238E27FC236}">
                  <a16:creationId xmlns:a16="http://schemas.microsoft.com/office/drawing/2014/main" id="{34D9F367-69A6-C162-DE35-671A93A45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959"/>
              <a:ext cx="1361" cy="136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28" name="Oval 68" hidden="1">
              <a:extLst>
                <a:ext uri="{FF2B5EF4-FFF2-40B4-BE49-F238E27FC236}">
                  <a16:creationId xmlns:a16="http://schemas.microsoft.com/office/drawing/2014/main" id="{58B08E31-FDEE-1B7C-0A79-0C92A249C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3095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3129" name="Oval 69" hidden="1">
              <a:extLst>
                <a:ext uri="{FF2B5EF4-FFF2-40B4-BE49-F238E27FC236}">
                  <a16:creationId xmlns:a16="http://schemas.microsoft.com/office/drawing/2014/main" id="{E4ABB64B-D3E3-D099-4381-5D457AA81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3863"/>
              <a:ext cx="318" cy="3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AAC01598-D061-1438-9082-B45F751FC11F}"/>
              </a:ext>
            </a:extLst>
          </p:cNvPr>
          <p:cNvSpPr/>
          <p:nvPr/>
        </p:nvSpPr>
        <p:spPr>
          <a:xfrm>
            <a:off x="6567488" y="290513"/>
            <a:ext cx="317500" cy="5348287"/>
          </a:xfrm>
          <a:prstGeom prst="roundRect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6C8D466-414B-3D95-DDF0-912D42471B0F}"/>
              </a:ext>
            </a:extLst>
          </p:cNvPr>
          <p:cNvSpPr/>
          <p:nvPr/>
        </p:nvSpPr>
        <p:spPr>
          <a:xfrm>
            <a:off x="6338888" y="319088"/>
            <a:ext cx="228600" cy="5257800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rgbClr val="0066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D8739AB1-9277-718E-5D94-9976C29A2807}"/>
              </a:ext>
            </a:extLst>
          </p:cNvPr>
          <p:cNvSpPr/>
          <p:nvPr/>
        </p:nvSpPr>
        <p:spPr>
          <a:xfrm>
            <a:off x="4267200" y="304800"/>
            <a:ext cx="228600" cy="5257800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rgbClr val="0066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82733897-EC51-D276-D4A6-491990FDC1D3}"/>
              </a:ext>
            </a:extLst>
          </p:cNvPr>
          <p:cNvSpPr/>
          <p:nvPr/>
        </p:nvSpPr>
        <p:spPr>
          <a:xfrm>
            <a:off x="2133600" y="304800"/>
            <a:ext cx="228600" cy="5257800"/>
          </a:xfrm>
          <a:prstGeom prst="round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rgbClr val="0066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89" name="AutoShape 73">
            <a:extLst>
              <a:ext uri="{FF2B5EF4-FFF2-40B4-BE49-F238E27FC236}">
                <a16:creationId xmlns:a16="http://schemas.microsoft.com/office/drawing/2014/main" id="{1C97E9C7-A201-2AC9-19C2-80A66B976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3525"/>
            <a:ext cx="228600" cy="5257800"/>
          </a:xfrm>
          <a:prstGeom prst="flowChartPredefinedProcess">
            <a:avLst/>
          </a:prstGeom>
          <a:pattFill prst="lgCheck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090" name="Rectangle 25">
            <a:extLst>
              <a:ext uri="{FF2B5EF4-FFF2-40B4-BE49-F238E27FC236}">
                <a16:creationId xmlns:a16="http://schemas.microsoft.com/office/drawing/2014/main" id="{1F35FA20-8BBC-6F3C-D052-F35A3689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6633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6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AF1BD8-B1CA-89D4-1E5E-781D046A6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715000"/>
            <a:ext cx="1371600" cy="533400"/>
          </a:xfrm>
          <a:prstGeom prst="actionButtonBlank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Fast Fiona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3</a:t>
            </a:r>
          </a:p>
        </p:txBody>
      </p:sp>
      <p:pic>
        <p:nvPicPr>
          <p:cNvPr id="78" name="Picture 23" descr="PE03732_">
            <a:extLst>
              <a:ext uri="{FF2B5EF4-FFF2-40B4-BE49-F238E27FC236}">
                <a16:creationId xmlns:a16="http://schemas.microsoft.com/office/drawing/2014/main" id="{952B1227-815E-6A51-0644-93E6091D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493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Line 26">
            <a:extLst>
              <a:ext uri="{FF2B5EF4-FFF2-40B4-BE49-F238E27FC236}">
                <a16:creationId xmlns:a16="http://schemas.microsoft.com/office/drawing/2014/main" id="{B76E1A8C-F7B2-B6F1-E4BF-BB7A86134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64356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0" name="Picture 54" descr="blue_horse">
            <a:extLst>
              <a:ext uri="{FF2B5EF4-FFF2-40B4-BE49-F238E27FC236}">
                <a16:creationId xmlns:a16="http://schemas.microsoft.com/office/drawing/2014/main" id="{D7B04EFD-065E-19A2-7824-A9D8AE1A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59" descr="light_green_horse">
            <a:extLst>
              <a:ext uri="{FF2B5EF4-FFF2-40B4-BE49-F238E27FC236}">
                <a16:creationId xmlns:a16="http://schemas.microsoft.com/office/drawing/2014/main" id="{8FD14A3F-6C8B-A524-1F68-3DC3A6B8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66" descr="orange_horse1">
            <a:extLst>
              <a:ext uri="{FF2B5EF4-FFF2-40B4-BE49-F238E27FC236}">
                <a16:creationId xmlns:a16="http://schemas.microsoft.com/office/drawing/2014/main" id="{B94B4A12-C9C9-CED6-4FDF-F4CE15E8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8" descr="purple_horse">
            <a:extLst>
              <a:ext uri="{FF2B5EF4-FFF2-40B4-BE49-F238E27FC236}">
                <a16:creationId xmlns:a16="http://schemas.microsoft.com/office/drawing/2014/main" id="{F77CAF1F-0330-D682-D7D6-92E100E5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71" descr="light_blue">
            <a:extLst>
              <a:ext uri="{FF2B5EF4-FFF2-40B4-BE49-F238E27FC236}">
                <a16:creationId xmlns:a16="http://schemas.microsoft.com/office/drawing/2014/main" id="{F32B6AD3-081A-A210-B07E-518AE548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AutoShape 7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BFF37A-AD70-C005-F8EC-216AA47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715000"/>
            <a:ext cx="1371600" cy="533400"/>
          </a:xfrm>
          <a:prstGeom prst="actionButtonBlank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Speedy Sam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2</a:t>
            </a:r>
          </a:p>
        </p:txBody>
      </p:sp>
      <p:sp>
        <p:nvSpPr>
          <p:cNvPr id="87" name="AutoShape 7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E3A33B-4701-FEDB-8784-4D2D21426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15000"/>
            <a:ext cx="1371600" cy="533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Racing Ryan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88" name="AutoShape 8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775BB3-75AC-8BED-29E9-3075277EB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5000"/>
            <a:ext cx="13716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Brisk Barry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89" name="AutoShape 8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1E1EC0E-93EA-C602-A0F7-FCE122E7E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715000"/>
            <a:ext cx="1371600" cy="533400"/>
          </a:xfrm>
          <a:prstGeom prst="actionButtonBlank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Gradual Gary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90" name="AutoShape 8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82A237-517D-0AA1-74DD-7002213D8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715000"/>
            <a:ext cx="1371600" cy="533400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Idle Ian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6</a:t>
            </a:r>
          </a:p>
        </p:txBody>
      </p:sp>
      <p:pic>
        <p:nvPicPr>
          <p:cNvPr id="91" name="Picture 23" descr="PE03732_">
            <a:extLst>
              <a:ext uri="{FF2B5EF4-FFF2-40B4-BE49-F238E27FC236}">
                <a16:creationId xmlns:a16="http://schemas.microsoft.com/office/drawing/2014/main" id="{C01108D5-F0E5-8CEA-F234-30A94B50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84931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AutoShape 7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D74B19-9705-F8BA-7D5F-855B7E91A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324600"/>
            <a:ext cx="1371600" cy="533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Lazy Luke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7</a:t>
            </a:r>
          </a:p>
        </p:txBody>
      </p:sp>
      <p:pic>
        <p:nvPicPr>
          <p:cNvPr id="93" name="Picture 54" descr="blue_horse">
            <a:extLst>
              <a:ext uri="{FF2B5EF4-FFF2-40B4-BE49-F238E27FC236}">
                <a16:creationId xmlns:a16="http://schemas.microsoft.com/office/drawing/2014/main" id="{79FCD732-2945-9FE6-EE0D-80810CFE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59" descr="light_green_horse">
            <a:extLst>
              <a:ext uri="{FF2B5EF4-FFF2-40B4-BE49-F238E27FC236}">
                <a16:creationId xmlns:a16="http://schemas.microsoft.com/office/drawing/2014/main" id="{31B46445-1F9D-4E23-7F9C-C9F726C6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66" descr="orange_horse1">
            <a:extLst>
              <a:ext uri="{FF2B5EF4-FFF2-40B4-BE49-F238E27FC236}">
                <a16:creationId xmlns:a16="http://schemas.microsoft.com/office/drawing/2014/main" id="{EA1F710C-3490-E04A-3038-E31CFAE8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68" descr="purple_horse">
            <a:extLst>
              <a:ext uri="{FF2B5EF4-FFF2-40B4-BE49-F238E27FC236}">
                <a16:creationId xmlns:a16="http://schemas.microsoft.com/office/drawing/2014/main" id="{6259FC30-4848-CBC3-9DBC-83BF23AD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1" descr="light_blue">
            <a:extLst>
              <a:ext uri="{FF2B5EF4-FFF2-40B4-BE49-F238E27FC236}">
                <a16:creationId xmlns:a16="http://schemas.microsoft.com/office/drawing/2014/main" id="{6971C2CC-0E85-856D-FB0A-A948F999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825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CC7041E-6AD3-DAF3-8BBC-BD286C78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324600"/>
            <a:ext cx="1371600" cy="533400"/>
          </a:xfrm>
          <a:prstGeom prst="actionButtonBlank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Pronto Paul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9</a:t>
            </a:r>
          </a:p>
        </p:txBody>
      </p:sp>
      <p:sp>
        <p:nvSpPr>
          <p:cNvPr id="99" name="AutoShape 7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E835DE-0352-CF75-0ED9-2682DBCEC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324600"/>
            <a:ext cx="1371600" cy="533400"/>
          </a:xfrm>
          <a:prstGeom prst="actionButtonBlank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Slow Simon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8</a:t>
            </a:r>
          </a:p>
        </p:txBody>
      </p:sp>
      <p:sp>
        <p:nvSpPr>
          <p:cNvPr id="100" name="AutoShape 8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512C5F8-AD18-BBEC-E2E9-9521DBC3E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24600"/>
            <a:ext cx="13716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Hypersonic 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Harry -10</a:t>
            </a:r>
          </a:p>
        </p:txBody>
      </p:sp>
      <p:sp>
        <p:nvSpPr>
          <p:cNvPr id="101" name="AutoShape 8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8A09B7-86B8-FFC5-5714-3CD437972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6324600"/>
            <a:ext cx="1371600" cy="533400"/>
          </a:xfrm>
          <a:prstGeom prst="actionButtonBlank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Rapid Roy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102" name="AutoShape 8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7B2CBE-CF80-6FD8-F47E-01CCB7578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6324600"/>
            <a:ext cx="1371600" cy="533400"/>
          </a:xfrm>
          <a:prstGeom prst="actionButtonBlank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Quick </a:t>
            </a:r>
          </a:p>
          <a:p>
            <a:pPr algn="ctr" eaLnBrk="1" hangingPunct="1"/>
            <a:r>
              <a:rPr lang="en-US" altLang="en-US" sz="1400" b="1">
                <a:latin typeface="Verdana" panose="020B0604030504040204" pitchFamily="34" charset="0"/>
              </a:rPr>
              <a:t>Quentin -12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D3653D3-4BB1-67D9-2650-06CE5CF84DF8}"/>
              </a:ext>
            </a:extLst>
          </p:cNvPr>
          <p:cNvCxnSpPr/>
          <p:nvPr/>
        </p:nvCxnSpPr>
        <p:spPr>
          <a:xfrm rot="5400000">
            <a:off x="-1981200" y="3048000"/>
            <a:ext cx="502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10364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4 -1.48148E-6 L 0.11962 -0.03495 C 0.12482 -0.04699 0.13576 -0.04722 0.14375 -0.04722 C 0.15295 -0.04722 0.15677 -0.05301 0.16198 -0.04097 L 0.17708 -0.00278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8 -0.00278 L 0.32483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_wh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 -0.00463 L 0.34531 -0.02685 C 0.35937 -0.03889 0.35382 -0.03495 0.37569 -0.03495 C 0.38941 -0.03102 0.39392 -0.03634 0.40139 -0.03102 C 0.40885 -0.02569 0.41146 -0.00741 0.421 -0.00278 L 0.45903 -0.00278 " pathEditMode="relative" rAng="0" ptsTypes="FffaFF">
                                      <p:cBhvr>
                                        <p:cTn id="1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46 -0.00278 L 0.54236 -0.00278 C 0.55642 -0.01481 0.57048 -0.03495 0.59236 -0.03495 C 0.61736 -0.03495 0.61007 -0.04305 0.62413 -0.03102 L 0.6559 -0.00069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-2.96296E-6 L 0.77864 -2.96296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864 -4.95608E-6 L 0.83698 -4.95608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4.09806E-6 L 0.11146 -4.0980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8 -0.00046 L 0.11771 -0.02269 C 0.12674 -0.03681 0.12639 -0.04306 0.14045 -0.04306 C 0.1566 -0.04306 0.15573 -0.04097 0.16476 -0.02685 L 0.18281 -0.00255 " pathEditMode="relative" rAng="0" ptsTypes="FffFF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-0.00254 L 0.32917 -0.0025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35 -0.00255 L 0.34809 -0.03079 C 0.36216 -0.04282 0.35504 -0.03495 0.37691 -0.03495 C 0.40191 -0.03495 0.40521 -0.01458 0.41927 -0.00255 L 0.45712 -0.00255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-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12 -0.00255 L 0.55417 -0.00255 C 0.56823 -0.01458 0.5717 -0.0287 0.59358 -0.0287 C 0.61858 -0.0287 0.61736 -0.02662 0.63143 -0.01458 L 0.65868 -0.0004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-4.09806E-6 L 0.78073 -4.09806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073 -4.09806E-6 L 0.8474 -4.09806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3.33333E-6 L 0.11146 3.33333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56 0.00139 L 0.11771 -0.02871 C 0.13177 -0.04074 0.12014 -0.04098 0.14202 -0.04098 C 0.16702 -0.04098 0.15209 -0.03889 0.16615 -0.02686 L 0.18143 -0.00463 " pathEditMode="relative" rAng="0" ptsTypes="FffFF">
                                      <p:cBhvr>
                                        <p:cTn id="6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42 -0.00463 L 0.33368 -0.0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_wh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 -0.00463 L 0.34497 -0.02686 C 0.35903 -0.03889 0.35643 -0.03079 0.3783 -0.03079 C 0.4033 -0.03079 0.41424 -0.01667 0.4283 -0.00463 L 0.45868 -0.00047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68 -0.00255 L 0.55417 -0.00047 C 0.56823 -0.0125 0.56702 -0.01875 0.58889 -0.01875 C 0.61389 -0.01875 0.61424 -0.03079 0.6283 -0.01875 L 0.65868 0.00347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3.33333E-6 L 0.7724 3.33333E-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24 3.33333E-6 L 0.8474 3.33333E-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11407 1.11111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00139 L 0.11927 -0.02268 C 0.13334 -0.03472 0.1217 -0.03889 0.14358 -0.03889 C 0.16858 -0.03889 0.15209 -0.03889 0.16615 -0.02685 L 0.18143 -0.00046 " pathEditMode="relative" rAng="0" ptsTypes="FffFF">
                                      <p:cBhvr>
                                        <p:cTn id="9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43 -0.00046 L 0.33125 0.0016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86 0.00348 L 0.36927 -0.02685 C 0.38334 -0.03889 0.37761 -0.02477 0.39948 -0.02477 C 0.42448 -0.02477 0.42031 -0.01065 0.43438 0.00139 L 0.46615 -0.00046 " pathEditMode="relative" rAng="0" ptsTypes="FffFF">
                                      <p:cBhvr>
                                        <p:cTn id="1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76 -0.00254 L 0.57084 -0.00046 C 0.5849 -0.0125 0.57014 -0.02685 0.59202 -0.02685 C 0.63143 -0.02685 0.60816 -0.03078 0.62222 -0.01875 L 0.65556 -0.00254 " pathEditMode="relative" rAng="0" ptsTypes="FffFF">
                                      <p:cBhvr>
                                        <p:cTn id="10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1.11111E-6 L 0.76407 1.11111E-6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407 1.11111E-6 L 0.8474 1.11111E-6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11407 -2.22222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76 0.00139 L 0.12084 -0.01667 C 0.1349 -0.0287 0.1217 -0.0287 0.14358 -0.0287 C 0.16858 -0.0287 0.1507 -0.02477 0.16476 -0.01273 L 0.18281 -0.00046 " pathEditMode="relative" rAng="0" ptsTypes="FffFF">
                                      <p:cBhvr>
                                        <p:cTn id="1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-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-0.00046 L 0.34028 0.0016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38 0.00347 L 0.36476 -0.01875 C 0.37882 -0.03079 0.3625 -0.02477 0.38438 -0.02477 C 0.40938 -0.02477 0.41285 -0.0125 0.42691 -0.00046 L 0.46476 -0.00046 " pathEditMode="relative" rAng="0" ptsTypes="FffFF">
                                      <p:cBhvr>
                                        <p:cTn id="13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2 -0.00255 L 0.55556 -0.00255 C 0.56962 -0.01458 0.58525 -0.02269 0.60712 -0.02269 C 0.63212 -0.02269 0.62031 -0.03287 0.63438 -0.02083 L 0.65868 -0.00046 " pathEditMode="relative" rAng="0" ptsTypes="FffFF">
                                      <p:cBhvr>
                                        <p:cTn id="13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-2.22222E-6 L 0.76407 -2.22222E-6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407 -2.22222E-6 L 0.8474 -2.22222E-6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927 -4.44444E-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27 3.7037E-6 C 0.1217 -0.0044 0.12847 -0.02199 0.13438 -0.02686 C 0.14028 -0.03172 0.14705 -0.03311 0.15417 -0.02871 C 0.16129 -0.02431 0.17222 -0.00625 0.17691 -0.00047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91 -0.00047 L 0.32691 -0.0004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 0.00139 L 0.3632 -0.01875 C 0.37726 -0.03079 0.3717 -0.02686 0.39358 -0.02686 C 0.41858 -0.02686 0.42188 -0.01065 0.43594 0.00139 L 0.47084 0.00347 " pathEditMode="relative" rAng="0" ptsTypes="FffFF">
                                      <p:cBhvr>
                                        <p:cTn id="1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-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22 0.00139 L 0.5632 0.00347 C 0.57726 -0.00857 0.56094 -0.02269 0.58281 -0.02269 C 0.60781 -0.02269 0.62031 -0.03473 0.63438 -0.02269 L 0.6632 0.00139 " pathEditMode="relative" rAng="0" ptsTypes="FffFF">
                                      <p:cBhvr>
                                        <p:cTn id="16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-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093 -4.44444E-6 L 0.76927 -4.44444E-6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927 -4.44444E-6 L 0.8526 -4.44444E-6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10364 -2.96296E-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-0.0037 L 0.11962 -0.02384 C 0.13368 -0.03588 0.12187 -0.04005 0.14375 -0.04005 C 0.16875 -0.04005 0.15555 -0.03796 0.16962 -0.02593 L 0.17413 -0.00162 L 0.18316 -0.00579 " pathEditMode="relative" rAng="0" ptsTypes="FffFAF">
                                      <p:cBhvr>
                                        <p:cTn id="17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-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16 -0.00579 L 0.32344 -0.0078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_wh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57 -0.00972 L 0.34531 -0.02986 C 0.35937 -0.0419 0.37639 -0.03403 0.39826 -0.03403 C 0.42326 -0.03403 0.41302 -0.01574 0.42708 -0.0037 L 0.46354 -0.00162 " pathEditMode="relative" rAng="0" ptsTypes="FffFF">
                                      <p:cBhvr>
                                        <p:cTn id="18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98 -0.00162 L 0.56475 -0.00162 C 0.57882 -0.01366 0.57639 -0.01574 0.59809 -0.01574 C 0.62326 -0.01574 0.61753 -0.01181 0.63159 0.00023 L 0.65434 -0.00162 " pathEditMode="relative" rAng="0" ptsTypes="FffFF">
                                      <p:cBhvr>
                                        <p:cTn id="19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-2.96296E-6 L 0.77864 -2.96296E-6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864 -4.95608E-6 L 0.83698 -4.95608E-6 " pathEditMode="relative" rAng="0" ptsTypes="AA">
                                      <p:cBhvr>
                                        <p:cTn id="1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4.09806E-6 L 0.11146 -4.09806E-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12 -0.00162 L 0.11615 -0.02384 C 0.13021 -0.03588 0.11858 -0.0338 0.14045 -0.0338 C 0.16545 -0.0338 0.14618 -0.0338 0.16025 -0.02176 L 0.17691 -0.00162 " pathEditMode="relative" rAng="0" ptsTypes="FffFF">
                                      <p:cBhvr>
                                        <p:cTn id="20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91 -0.00162 L 0.33524 -0.00579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86 -0.00556 L 0.3375 -0.03195 C 0.34966 -0.04121 0.34809 -0.03889 0.35417 -0.04398 C 0.36268 -0.0463 0.37656 -0.05278 0.38889 -0.04607 C 0.41389 -0.04607 0.41424 -0.01551 0.4283 -0.00347 L 0.45556 0.00046 " pathEditMode="relative" rAng="0" ptsTypes="FfafFF">
                                      <p:cBhvr>
                                        <p:cTn id="2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61 -0.00556 L 0.56025 -0.00347 C 0.57431 -0.01551 0.57014 -0.02176 0.59202 -0.02176 C 0.61702 -0.02176 0.6158 -0.02778 0.62986 -0.01574 L 0.66025 -0.00162 " pathEditMode="relative" rAng="0" ptsTypes="FffFF">
                                      <p:cBhvr>
                                        <p:cTn id="2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-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-4.09806E-6 L 0.78073 -4.09806E-6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073 -4.09806E-6 L 0.8474 -4.09806E-6 " pathEditMode="relative" rAng="0" ptsTypes="AA">
                                      <p:cBhvr>
                                        <p:cTn id="2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11407 1.11111E-6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-0.00463 L 0.12222 -0.02268 C 0.13629 -0.03472 0.12014 -0.03495 0.14202 -0.03495 C 0.16702 -0.03495 0.14618 -0.03472 0.16025 -0.02268 L 0.18143 -0.00046 " pathEditMode="relative" rAng="0" ptsTypes="FffFF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42 -0.00046 L 0.33142 -0.00046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3 -0.00046 L 0.34653 -0.02477 C 0.36059 -0.0368 0.35799 -0.03079 0.37986 -0.03079 C 0.40486 -0.03079 0.41424 -0.01065 0.4283 0.00139 L 0.46476 0.00139 " pathEditMode="relative" rAng="0" ptsTypes="FffFF">
                                      <p:cBhvr>
                                        <p:cTn id="24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2 0.00139 L 0.55556 -0.00255 C 0.56945 -0.01458 0.56059 -0.02685 0.58281 -0.02685 C 0.60781 -0.02685 0.60677 -0.03079 0.62084 -0.01875 L 0.65868 0.00139 " pathEditMode="relative" rAng="0" ptsTypes="FffFF">
                                      <p:cBhvr>
                                        <p:cTn id="24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1.11111E-6 L 0.76407 1.11111E-6 " pathEditMode="relative" rAng="0" ptsTypes="AA">
                                      <p:cBhvr>
                                        <p:cTn id="25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407 1.11111E-6 L 0.8474 1.11111E-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3.33333E-6 L 0.11146 3.33333E-6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25 0.00046 L 0.11771 -0.02778 C 0.13177 -0.03982 0.11563 -0.03982 0.1375 -0.03982 C 0.16615 -0.0338 0.1507 -0.03982 0.16476 -0.02778 L 0.17691 -0.00348 " pathEditMode="relative" rAng="0" ptsTypes="FffFF">
                                      <p:cBhvr>
                                        <p:cTn id="26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73 3.33333E-6 L 0.25573 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_wh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4.81481E-6 L 0.33299 4.81481E-6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3 0.00046 L 0.35417 -0.0257 C 0.36823 -0.03774 0.36406 -0.0338 0.38594 -0.0338 C 0.41094 -0.0338 0.41875 -0.0176 0.43281 -0.00556 L 0.45868 -0.00163 " pathEditMode="relative" rAng="0" ptsTypes="FffFF">
                                      <p:cBhvr>
                                        <p:cTn id="27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17 -0.00556 L 0.56025 -0.00556 C 0.57431 -0.0176 0.56702 -0.03588 0.58889 -0.03588 C 0.61389 -0.03588 0.61424 -0.04399 0.6283 -0.03195 L 0.66025 0.00046 " pathEditMode="relative" rAng="0" ptsTypes="FffFF">
                                      <p:cBhvr>
                                        <p:cTn id="27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3.33333E-6 L 0.7724 3.33333E-6 " pathEditMode="relative" rAng="0" ptsTypes="AA">
                                      <p:cBhvr>
                                        <p:cTn id="28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24 3.33333E-6 L 0.8474 3.33333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 nodeType="clickPar">
                      <p:stCondLst>
                        <p:cond delay="0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11407 -2.22222E-6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2 -0.00047 L 0.11615 -0.02084 C 0.13021 -0.03287 0.11563 -0.03287 0.1375 -0.03287 C 0.1625 -0.03287 0.14462 -0.03472 0.15868 -0.02269 L 0.17379 -0.00255 " pathEditMode="relative" rAng="0" ptsTypes="FffFF">
                                      <p:cBhvr>
                                        <p:cTn id="29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79 -0.00254 L 0.33125 -0.00254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3 -0.00463 L 0.34948 -0.02084 C 0.36354 -0.03287 0.36406 -0.03079 0.38594 -0.03079 C 0.41094 -0.03079 0.42031 -0.01667 0.43438 -0.00463 L 0.4632 -0.00047 " pathEditMode="relative" rAng="0" ptsTypes="FffFF">
                                      <p:cBhvr>
                                        <p:cTn id="3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-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 nodeType="clickPar">
                      <p:stCondLst>
                        <p:cond delay="indefinite"/>
                      </p:stCondLst>
                      <p:childTnLst>
                        <p:par>
                          <p:cTn id="3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76 -0.00255 L 0.56025 -0.00255 C 0.57431 -0.01459 0.56702 -0.02477 0.58889 -0.02477 C 0.61389 -0.02477 0.60521 -0.03287 0.61927 -0.02084 L 0.65868 0.00139 " pathEditMode="relative" rAng="0" ptsTypes="FffFF">
                                      <p:cBhvr>
                                        <p:cTn id="30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 nodeType="clickPar">
                      <p:stCondLst>
                        <p:cond delay="indefinite"/>
                      </p:stCondLst>
                      <p:childTnLst>
                        <p:par>
                          <p:cTn id="3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573 -2.22222E-6 L 0.76407 -2.22222E-6 " pathEditMode="relative" rAng="0" ptsTypes="AA">
                                      <p:cBhvr>
                                        <p:cTn id="30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407 -2.22222E-6 L 0.8474 -2.22222E-6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 nodeType="clickPar">
                      <p:stCondLst>
                        <p:cond delay="0"/>
                      </p:stCondLst>
                      <p:childTnLst>
                        <p:par>
                          <p:cTn id="3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927 -4.44444E-6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84 0.00047 L 0.1283 -0.02569 C 0.14236 -0.03773 0.11858 -0.03194 0.14045 -0.03194 C 0.16545 -0.03194 0.15365 -0.03588 0.16771 -0.02384 L 0.17691 -0.00347 " pathEditMode="relative" rAng="0" ptsTypes="FffFF">
                                      <p:cBhvr>
                                        <p:cTn id="32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91 -0.00347 L 0.33143 -0.00555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se_sno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 nodeType="clickPar">
                      <p:stCondLst>
                        <p:cond delay="indefinite"/>
                      </p:stCondLst>
                      <p:childTnLst>
                        <p:par>
                          <p:cTn id="3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86 -0.00347 L 0.35104 -0.02569 L 0.36771 -0.03588 C 0.38177 -0.04791 0.36406 -0.03194 0.38594 -0.03194 C 0.41094 -0.03194 0.41736 -0.01157 0.43143 0.00047 L 0.47222 -0.00162 " pathEditMode="relative" rAng="0" ptsTypes="FAffFF">
                                      <p:cBhvr>
                                        <p:cTn id="32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379 -0.00347 L 0.56025 -0.00347 C 0.57431 -0.01551 0.56406 -0.03981 0.58594 -0.03981 C 0.61094 -0.03981 0.60972 -0.04791 0.62379 -0.03588 L 0.66163 0.00047 " pathEditMode="relative" rAng="0" ptsTypes="FffFF">
                                      <p:cBhvr>
                                        <p:cTn id="3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d_whi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 nodeType="clickPar">
                      <p:stCondLst>
                        <p:cond delay="indefinite"/>
                      </p:stCondLst>
                      <p:childTnLst>
                        <p:par>
                          <p:cTn id="3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093 -4.44444E-6 L 0.76927 -4.44444E-6 " pathEditMode="relative" rAng="0" ptsTypes="AA">
                                      <p:cBhvr>
                                        <p:cTn id="33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rse_pa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927 -4.44444E-6 L 0.8526 -4.44444E-6 " pathEditMode="relative" rAng="0" ptsTypes="AA">
                                      <p:cBhvr>
                                        <p:cTn id="3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7772400" cy="724919"/>
          </a:xfrm>
        </p:spPr>
        <p:txBody>
          <a:bodyPr>
            <a:normAutofit fontScale="90000"/>
          </a:bodyPr>
          <a:lstStyle/>
          <a:p>
            <a:pPr algn="l"/>
            <a:r>
              <a:rPr lang="en-GB" sz="5400" b="1" dirty="0"/>
              <a:t>Dice Horse 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412875"/>
            <a:ext cx="8280400" cy="1752600"/>
          </a:xfrm>
        </p:spPr>
        <p:txBody>
          <a:bodyPr/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98" y="-17634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5228" y="1124744"/>
          <a:ext cx="5184576" cy="49709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5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Score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Tally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24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19804" y="3849292"/>
            <a:ext cx="365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proportion is known as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relative frequency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6848" y="2454112"/>
            <a:ext cx="349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proportion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rolls resulted in a score of 7? </a:t>
            </a:r>
          </a:p>
        </p:txBody>
      </p:sp>
    </p:spTree>
    <p:extLst>
      <p:ext uri="{BB962C8B-B14F-4D97-AF65-F5344CB8AC3E}">
        <p14:creationId xmlns:p14="http://schemas.microsoft.com/office/powerpoint/2010/main" val="15756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4775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b="1" dirty="0"/>
              <a:t>Dice Horse Race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0" y="1644650"/>
            <a:ext cx="4291013" cy="1752600"/>
          </a:xfrm>
        </p:spPr>
        <p:txBody>
          <a:bodyPr>
            <a:normAutofit/>
          </a:bodyPr>
          <a:lstStyle/>
          <a:p>
            <a:r>
              <a:rPr lang="en-GB" sz="2800" dirty="0"/>
              <a:t>A sample space diagram (a type of two-way table) is a way to list all possible outcomes. </a:t>
            </a:r>
          </a:p>
        </p:txBody>
      </p:sp>
      <p:pic>
        <p:nvPicPr>
          <p:cNvPr id="1026" name="Picture 2" descr="C:\Users\lelder\AppData\Local\Microsoft\Windows\Temporary Internet Files\Content.IE5\5RJC7PV3\cutie_mark___dice_by_durpy-d4v3yi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387424"/>
            <a:ext cx="2603988" cy="24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47" y="1628799"/>
            <a:ext cx="39814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4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22649"/>
              </p:ext>
            </p:extLst>
          </p:nvPr>
        </p:nvGraphicFramePr>
        <p:xfrm>
          <a:off x="1043608" y="548680"/>
          <a:ext cx="6838531" cy="424847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76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6925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Subtitle 3"/>
          <p:cNvSpPr txBox="1">
            <a:spLocks/>
          </p:cNvSpPr>
          <p:nvPr/>
        </p:nvSpPr>
        <p:spPr bwMode="auto">
          <a:xfrm>
            <a:off x="505296" y="3920855"/>
            <a:ext cx="4291006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  <a:cs typeface="Arial"/>
              </a:rPr>
              <a:t>What number would we have expected to occur the most? Why?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00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Archway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2.xml><?xml version="1.0" encoding="utf-8"?>
<a:theme xmlns:a="http://schemas.openxmlformats.org/drawingml/2006/main" name="1_Archway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3.xml><?xml version="1.0" encoding="utf-8"?>
<a:theme xmlns:a="http://schemas.openxmlformats.org/drawingml/2006/main" name="1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4.xml><?xml version="1.0" encoding="utf-8"?>
<a:theme xmlns:a="http://schemas.openxmlformats.org/drawingml/2006/main" name="7_Archway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5.xml><?xml version="1.0" encoding="utf-8"?>
<a:theme xmlns:a="http://schemas.openxmlformats.org/drawingml/2006/main" name="3_Archway 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uecoat" id="{36F09A4B-91E1-4E8C-877E-48F15A955044}" vid="{0AB1EBC5-FB0A-4F54-87BE-1EB7397C9FD6}"/>
    </a:ext>
  </a:extLst>
</a:theme>
</file>

<file path=ppt/theme/theme6.xml><?xml version="1.0" encoding="utf-8"?>
<a:theme xmlns:a="http://schemas.openxmlformats.org/drawingml/2006/main" name="ALT LAYOUT 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T LAYOUT v2" id="{CA6C95BF-2094-42CD-89CE-D1F726D80FDF}" vid="{D50D0FB2-DA65-4FEA-B158-C31F30AA0D6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Archway</Template>
  <TotalTime>1374</TotalTime>
  <Words>1666</Words>
  <Application>Microsoft Office PowerPoint</Application>
  <PresentationFormat>On-screen Show (4:3)</PresentationFormat>
  <Paragraphs>772</Paragraphs>
  <Slides>41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Cambria Math</vt:lpstr>
      <vt:lpstr>Comic Sans MS</vt:lpstr>
      <vt:lpstr>Lato</vt:lpstr>
      <vt:lpstr>Verdana</vt:lpstr>
      <vt:lpstr>Archway</vt:lpstr>
      <vt:lpstr>1_ArchwayMaster</vt:lpstr>
      <vt:lpstr>1_Archway PPT</vt:lpstr>
      <vt:lpstr>7_ArchwayMaster</vt:lpstr>
      <vt:lpstr>3_Archway PPT</vt:lpstr>
      <vt:lpstr>ALT LAYOUT v2</vt:lpstr>
      <vt:lpstr>PowerPoint Presentation</vt:lpstr>
      <vt:lpstr>Could it be a probability? </vt:lpstr>
      <vt:lpstr>PowerPoint Presentation</vt:lpstr>
      <vt:lpstr>PowerPoint Presentation</vt:lpstr>
      <vt:lpstr>Dice Horse Race</vt:lpstr>
      <vt:lpstr>PowerPoint Presentation</vt:lpstr>
      <vt:lpstr>Dice Horse Race</vt:lpstr>
      <vt:lpstr>Dice Horse Race</vt:lpstr>
      <vt:lpstr>PowerPoint Presentation</vt:lpstr>
      <vt:lpstr>Dice Horse Race</vt:lpstr>
      <vt:lpstr>PowerPoint Presentation</vt:lpstr>
      <vt:lpstr>A fair coin is flipped twice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game fair?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Elder, L</dc:creator>
  <cp:lastModifiedBy>Mrs M Hutton-Scafe - BTA Staff</cp:lastModifiedBy>
  <cp:revision>91</cp:revision>
  <cp:lastPrinted>2022-11-30T15:54:06Z</cp:lastPrinted>
  <dcterms:created xsi:type="dcterms:W3CDTF">2019-06-05T14:04:15Z</dcterms:created>
  <dcterms:modified xsi:type="dcterms:W3CDTF">2025-02-14T14:39:29Z</dcterms:modified>
</cp:coreProperties>
</file>