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8" r:id="rId1"/>
    <p:sldMasterId id="2147483731" r:id="rId2"/>
    <p:sldMasterId id="2147483767" r:id="rId3"/>
    <p:sldMasterId id="2147483863" r:id="rId4"/>
    <p:sldMasterId id="2147483875" r:id="rId5"/>
    <p:sldMasterId id="2147483877" r:id="rId6"/>
  </p:sldMasterIdLst>
  <p:notesMasterIdLst>
    <p:notesMasterId r:id="rId34"/>
  </p:notesMasterIdLst>
  <p:handoutMasterIdLst>
    <p:handoutMasterId r:id="rId35"/>
  </p:handoutMasterIdLst>
  <p:sldIdLst>
    <p:sldId id="983" r:id="rId7"/>
    <p:sldId id="988" r:id="rId8"/>
    <p:sldId id="992" r:id="rId9"/>
    <p:sldId id="993" r:id="rId10"/>
    <p:sldId id="991" r:id="rId11"/>
    <p:sldId id="989" r:id="rId12"/>
    <p:sldId id="990" r:id="rId13"/>
    <p:sldId id="974" r:id="rId14"/>
    <p:sldId id="975" r:id="rId15"/>
    <p:sldId id="966" r:id="rId16"/>
    <p:sldId id="965" r:id="rId17"/>
    <p:sldId id="985" r:id="rId18"/>
    <p:sldId id="282" r:id="rId19"/>
    <p:sldId id="283" r:id="rId20"/>
    <p:sldId id="258" r:id="rId21"/>
    <p:sldId id="277" r:id="rId22"/>
    <p:sldId id="278" r:id="rId23"/>
    <p:sldId id="279" r:id="rId24"/>
    <p:sldId id="280" r:id="rId25"/>
    <p:sldId id="281" r:id="rId26"/>
    <p:sldId id="979" r:id="rId27"/>
    <p:sldId id="980" r:id="rId28"/>
    <p:sldId id="986" r:id="rId29"/>
    <p:sldId id="987" r:id="rId30"/>
    <p:sldId id="976" r:id="rId31"/>
    <p:sldId id="977" r:id="rId32"/>
    <p:sldId id="978" r:id="rId33"/>
  </p:sldIdLst>
  <p:sldSz cx="9906000" cy="6858000" type="A4"/>
  <p:notesSz cx="6797675" cy="9926638"/>
  <p:embeddedFontLst>
    <p:embeddedFont>
      <p:font typeface="Cambria Math" panose="02040503050406030204" pitchFamily="18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ing Knowlegde" id="{B977EB9A-7C7B-40BC-8E60-306CFA72D8E3}">
          <p14:sldIdLst>
            <p14:sldId id="983"/>
            <p14:sldId id="988"/>
            <p14:sldId id="992"/>
            <p14:sldId id="993"/>
            <p14:sldId id="991"/>
            <p14:sldId id="989"/>
            <p14:sldId id="990"/>
          </p14:sldIdLst>
        </p14:section>
        <p14:section name="Instruction" id="{059544AC-2C27-45B1-9F95-F87DF8854DD6}">
          <p14:sldIdLst>
            <p14:sldId id="974"/>
            <p14:sldId id="975"/>
            <p14:sldId id="966"/>
            <p14:sldId id="965"/>
            <p14:sldId id="985"/>
          </p14:sldIdLst>
        </p14:section>
        <p14:section name="AfL" id="{0ABAA056-36B2-45F3-96A1-AC9AE9824CB3}">
          <p14:sldIdLst>
            <p14:sldId id="282"/>
            <p14:sldId id="283"/>
            <p14:sldId id="258"/>
            <p14:sldId id="277"/>
            <p14:sldId id="278"/>
            <p14:sldId id="279"/>
            <p14:sldId id="280"/>
            <p14:sldId id="281"/>
          </p14:sldIdLst>
        </p14:section>
        <p14:section name="Practice" id="{15EE8775-5C91-4C1D-A45B-1FB5E61D0890}">
          <p14:sldIdLst>
            <p14:sldId id="979"/>
            <p14:sldId id="980"/>
          </p14:sldIdLst>
        </p14:section>
        <p14:section name="Challenge" id="{93FB54E2-5450-4802-A281-7875E0581757}">
          <p14:sldIdLst>
            <p14:sldId id="986"/>
            <p14:sldId id="987"/>
            <p14:sldId id="976"/>
            <p14:sldId id="977"/>
            <p14:sldId id="9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FF3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2935" autoAdjust="0"/>
  </p:normalViewPr>
  <p:slideViewPr>
    <p:cSldViewPr snapToGrid="0" showGuides="1">
      <p:cViewPr varScale="1">
        <p:scale>
          <a:sx n="63" d="100"/>
          <a:sy n="63" d="100"/>
        </p:scale>
        <p:origin x="1380" y="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-4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83E794E5-A0C7-42CC-8DDC-D1197E87453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13E1F091-0CCC-4A6F-AA14-A14F6CFF5A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7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277" tIns="45639" rIns="91277" bIns="456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277" tIns="45639" rIns="91277" bIns="45639" rtlCol="0"/>
          <a:lstStyle>
            <a:lvl1pPr algn="r">
              <a:defRPr sz="1300"/>
            </a:lvl1pPr>
          </a:lstStyle>
          <a:p>
            <a:fld id="{9C6A85EB-AF26-437E-8488-94E19A13AA79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7" tIns="45639" rIns="91277" bIns="456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277" tIns="45639" rIns="91277" bIns="456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7"/>
            <a:ext cx="2945659" cy="498055"/>
          </a:xfrm>
          <a:prstGeom prst="rect">
            <a:avLst/>
          </a:prstGeom>
        </p:spPr>
        <p:txBody>
          <a:bodyPr vert="horz" lIns="91277" tIns="45639" rIns="91277" bIns="456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7"/>
            <a:ext cx="2945659" cy="498055"/>
          </a:xfrm>
          <a:prstGeom prst="rect">
            <a:avLst/>
          </a:prstGeom>
        </p:spPr>
        <p:txBody>
          <a:bodyPr vert="horz" lIns="91277" tIns="45639" rIns="91277" bIns="45639" rtlCol="0" anchor="b"/>
          <a:lstStyle>
            <a:lvl1pPr algn="r">
              <a:defRPr sz="1300"/>
            </a:lvl1pPr>
          </a:lstStyle>
          <a:p>
            <a:fld id="{DD4EDCD2-601A-461C-9AB5-639C33E3F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9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5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1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6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1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60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07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7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6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7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7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7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6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6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7D60C-CA30-4418-956C-2BD0E88CE4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3ACEA-43AF-47CC-899E-28D017AA7B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8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6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76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4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50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50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5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91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03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6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60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1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7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8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5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35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6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5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43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17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4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84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8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62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66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54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4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09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8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73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49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5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6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86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538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Retriev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1039" y="304521"/>
            <a:ext cx="8893473" cy="750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33463" y="1377950"/>
            <a:ext cx="8893472" cy="4654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342834" y="-12902"/>
            <a:ext cx="566094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9392113" y="529722"/>
          <a:ext cx="49737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7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9449312" y="2865412"/>
            <a:ext cx="313716" cy="318172"/>
            <a:chOff x="3206569" y="2423806"/>
            <a:chExt cx="752955" cy="707366"/>
          </a:xfrm>
        </p:grpSpPr>
        <p:pic>
          <p:nvPicPr>
            <p:cNvPr id="54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99" y="4247201"/>
            <a:ext cx="217280" cy="314182"/>
          </a:xfrm>
          <a:prstGeom prst="rect">
            <a:avLst/>
          </a:prstGeom>
        </p:spPr>
      </p:pic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33" y="2166177"/>
            <a:ext cx="306974" cy="3616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9445347" y="1378203"/>
            <a:ext cx="338176" cy="3619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9450211" y="733844"/>
            <a:ext cx="323065" cy="32133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63" name="Pentagon 62"/>
          <p:cNvSpPr/>
          <p:nvPr/>
        </p:nvSpPr>
        <p:spPr>
          <a:xfrm rot="5400000">
            <a:off x="9342123" y="59865"/>
            <a:ext cx="552955" cy="489312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Rectangle 63"/>
          <p:cNvSpPr/>
          <p:nvPr/>
        </p:nvSpPr>
        <p:spPr>
          <a:xfrm>
            <a:off x="9335551" y="-6595"/>
            <a:ext cx="572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93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72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D946B-B6D1-64D4-C141-5186B528E862}"/>
              </a:ext>
            </a:extLst>
          </p:cNvPr>
          <p:cNvSpPr txBox="1"/>
          <p:nvPr/>
        </p:nvSpPr>
        <p:spPr>
          <a:xfrm>
            <a:off x="1353568" y="420556"/>
            <a:ext cx="62498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FF0066"/>
                </a:solidFill>
              </a:rPr>
              <a:t>Common misconceptions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B687-C07A-4651-934A-AE42C4E2B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77" y="170927"/>
            <a:ext cx="998399" cy="1053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AC87D-C920-1E07-F7E2-3BAA3DD01261}"/>
              </a:ext>
            </a:extLst>
          </p:cNvPr>
          <p:cNvSpPr txBox="1"/>
          <p:nvPr/>
        </p:nvSpPr>
        <p:spPr>
          <a:xfrm>
            <a:off x="6314857" y="349591"/>
            <a:ext cx="230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Where can you find this in your KO?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96119-D47A-B7EF-381D-B2A28F78F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9839" y="379955"/>
            <a:ext cx="939415" cy="86715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CA8694-451D-34B8-D78E-33524E041A12}"/>
              </a:ext>
            </a:extLst>
          </p:cNvPr>
          <p:cNvSpPr/>
          <p:nvPr/>
        </p:nvSpPr>
        <p:spPr>
          <a:xfrm>
            <a:off x="6314858" y="296772"/>
            <a:ext cx="3134396" cy="103351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9455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19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342834" y="-12902"/>
            <a:ext cx="566094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9392113" y="529722"/>
          <a:ext cx="49737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7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9449312" y="2865412"/>
            <a:ext cx="313716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99" y="4247201"/>
            <a:ext cx="217280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33" y="2166177"/>
            <a:ext cx="306974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9445347" y="1378203"/>
            <a:ext cx="338176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9450211" y="733844"/>
            <a:ext cx="323065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9342123" y="59865"/>
            <a:ext cx="552955" cy="489312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9335551" y="-6595"/>
            <a:ext cx="572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24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 dirty="0">
                <a:solidFill>
                  <a:schemeClr val="bg1"/>
                </a:solidFill>
              </a:rPr>
              <a:t>RETRIEVE</a:t>
            </a:r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15" name="Chevron 14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1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342834" y="-12902"/>
            <a:ext cx="566094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9392113" y="529722"/>
          <a:ext cx="49737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7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9449312" y="2865412"/>
            <a:ext cx="313716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99" y="4247201"/>
            <a:ext cx="217280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33" y="2166177"/>
            <a:ext cx="306974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9445347" y="1378203"/>
            <a:ext cx="338176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9450211" y="733844"/>
            <a:ext cx="323065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9342123" y="59865"/>
            <a:ext cx="552955" cy="489312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9335551" y="-6595"/>
            <a:ext cx="572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23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16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CD96C-2C01-DA11-5F96-463B8F28618D}"/>
              </a:ext>
            </a:extLst>
          </p:cNvPr>
          <p:cNvSpPr txBox="1"/>
          <p:nvPr/>
        </p:nvSpPr>
        <p:spPr>
          <a:xfrm>
            <a:off x="1537660" y="369263"/>
            <a:ext cx="62498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FF0066"/>
                </a:solidFill>
              </a:rPr>
              <a:t>On your whiteboards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BEFF6-B9CE-0759-CEDD-2877D09F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22" y="203737"/>
            <a:ext cx="1341438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7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9342834" y="-12902"/>
            <a:ext cx="566094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9392113" y="529722"/>
          <a:ext cx="49737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7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9449312" y="2865412"/>
            <a:ext cx="313716" cy="318172"/>
            <a:chOff x="3206569" y="2423806"/>
            <a:chExt cx="752955" cy="707366"/>
          </a:xfrm>
        </p:grpSpPr>
        <p:pic>
          <p:nvPicPr>
            <p:cNvPr id="47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99" y="4247201"/>
            <a:ext cx="217280" cy="314182"/>
          </a:xfrm>
          <a:prstGeom prst="rect">
            <a:avLst/>
          </a:prstGeom>
        </p:spPr>
      </p:pic>
      <p:pic>
        <p:nvPicPr>
          <p:cNvPr id="50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61" y="3561335"/>
            <a:ext cx="168156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33" y="2166177"/>
            <a:ext cx="306974" cy="3616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9445347" y="1378203"/>
            <a:ext cx="338176" cy="361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9450211" y="733844"/>
            <a:ext cx="323065" cy="3213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9462532" y="5004136"/>
            <a:ext cx="320000" cy="2911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9535933" y="5610065"/>
            <a:ext cx="192675" cy="317761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 rot="5400000">
            <a:off x="9342123" y="59865"/>
            <a:ext cx="552955" cy="489312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9335551" y="-6595"/>
            <a:ext cx="572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60" name="Pentagon 59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1" name="Chevron 60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2" name="Chevron 61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3" name="Chevron 62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91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906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836046" y="6420115"/>
            <a:ext cx="1069954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73549" y="6429002"/>
            <a:ext cx="219375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243179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397322" y="6429002"/>
            <a:ext cx="219375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555959" y="6429002"/>
            <a:ext cx="219375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02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446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7D60C-CA30-4418-956C-2BD0E88CE4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3ACEA-43AF-47CC-899E-28D017AA7B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7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8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2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8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9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2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63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853438" y="5800491"/>
            <a:ext cx="88134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3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cs typeface="+mn-cs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cs typeface="+mn-cs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cs typeface="+mn-cs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63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853439" y="5800491"/>
            <a:ext cx="88134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cs typeface="+mn-cs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cs typeface="+mn-cs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cs typeface="+mn-cs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63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853437" y="5800491"/>
            <a:ext cx="88134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9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cs typeface="+mn-cs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cs typeface="+mn-cs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cs typeface="+mn-cs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latin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63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853438" y="5800491"/>
            <a:ext cx="88134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cs typeface="+mn-cs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cs typeface="+mn-cs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cs typeface="+mn-cs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E145-BE11-AA43-97EA-8F5EB2AF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61848-0836-02B4-C216-764073C0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186A-F195-2552-B66E-FCDD416FD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9A378-0574-2242-5A02-6CA03B28C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E9EE-A489-EE7E-D15C-CF40B2842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5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726" y="756620"/>
                <a:ext cx="9601200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1)		The table shows the responses to a survey question.</a:t>
                </a:r>
              </a:p>
              <a:p>
                <a:r>
                  <a:rPr lang="en-GB" sz="2800" dirty="0"/>
                  <a:t>		How many people took part in the survey?</a:t>
                </a:r>
              </a:p>
              <a:p>
                <a:pPr algn="l"/>
                <a:r>
                  <a:rPr lang="en-GB" sz="2800" dirty="0"/>
                  <a:t>				</a:t>
                </a:r>
              </a:p>
              <a:p>
                <a:pPr algn="l"/>
                <a:endParaRPr lang="en-GB" sz="2800" dirty="0"/>
              </a:p>
              <a:p>
                <a:pPr algn="l"/>
                <a:endParaRPr lang="en-GB" dirty="0"/>
              </a:p>
              <a:p>
                <a:r>
                  <a:rPr lang="en-GB" sz="2800" dirty="0"/>
                  <a:t>2)	</a:t>
                </a:r>
                <a:r>
                  <a:rPr lang="en-GB" sz="2800" dirty="0">
                    <a:solidFill>
                      <a:prstClr val="black"/>
                    </a:solidFill>
                  </a:rPr>
                  <a:t> 	</a:t>
                </a:r>
                <a:r>
                  <a:rPr lang="en-GB" sz="2800" dirty="0"/>
                  <a:t>Which is the better</a:t>
                </a:r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r>
                  <a:rPr lang="en-GB" sz="2800" dirty="0"/>
                  <a:t>line of best fit?</a:t>
                </a:r>
                <a:endParaRPr lang="en-GB" sz="900" dirty="0"/>
              </a:p>
              <a:p>
                <a:endParaRPr lang="en-GB" sz="900" dirty="0"/>
              </a:p>
              <a:p>
                <a:endParaRPr lang="en-GB" sz="900" dirty="0"/>
              </a:p>
              <a:p>
                <a:endParaRPr lang="en-GB" sz="900" dirty="0"/>
              </a:p>
              <a:p>
                <a:endParaRPr lang="en-GB" sz="900" dirty="0"/>
              </a:p>
              <a:p>
                <a:pPr>
                  <a:defRPr/>
                </a:pPr>
                <a:r>
                  <a:rPr lang="en-GB" sz="2800" dirty="0"/>
                  <a:t>3)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800" dirty="0"/>
                  <a:t> </a:t>
                </a:r>
              </a:p>
              <a:p>
                <a:pPr>
                  <a:defRPr/>
                </a:pPr>
                <a:r>
                  <a:rPr lang="en-GB" sz="2800" dirty="0"/>
                  <a:t>		Find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800" dirty="0"/>
                  <a:t> when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800" dirty="0"/>
                  <a:t>3	 </a:t>
                </a:r>
              </a:p>
              <a:p>
                <a:pPr>
                  <a:defRPr/>
                </a:pPr>
                <a:endParaRPr lang="en-GB" sz="2800" dirty="0"/>
              </a:p>
              <a:p>
                <a:r>
                  <a:rPr lang="en-GB" sz="2800" dirty="0"/>
                  <a:t>4)		Sketch a rhombus.</a:t>
                </a:r>
              </a:p>
              <a:p>
                <a:pPr algn="l"/>
                <a:endParaRPr lang="en-GB" sz="28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6" y="756620"/>
                <a:ext cx="9601200" cy="5663089"/>
              </a:xfrm>
              <a:prstGeom prst="rect">
                <a:avLst/>
              </a:prstGeom>
              <a:blipFill>
                <a:blip r:embed="rId4"/>
                <a:stretch>
                  <a:fillRect l="-1333" t="-10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397477" y="5835494"/>
            <a:ext cx="5711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Vocabulary check</a:t>
            </a:r>
            <a:r>
              <a:rPr lang="en-GB" sz="2800" dirty="0"/>
              <a:t>: Numerator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58211"/>
              </p:ext>
            </p:extLst>
          </p:nvPr>
        </p:nvGraphicFramePr>
        <p:xfrm>
          <a:off x="1210851" y="1740802"/>
          <a:ext cx="7094001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9804">
                  <a:extLst>
                    <a:ext uri="{9D8B030D-6E8A-4147-A177-3AD203B41FA5}">
                      <a16:colId xmlns:a16="http://schemas.microsoft.com/office/drawing/2014/main" val="562339454"/>
                    </a:ext>
                  </a:extLst>
                </a:gridCol>
                <a:gridCol w="1441399">
                  <a:extLst>
                    <a:ext uri="{9D8B030D-6E8A-4147-A177-3AD203B41FA5}">
                      <a16:colId xmlns:a16="http://schemas.microsoft.com/office/drawing/2014/main" val="1809762206"/>
                    </a:ext>
                  </a:extLst>
                </a:gridCol>
                <a:gridCol w="1441399">
                  <a:extLst>
                    <a:ext uri="{9D8B030D-6E8A-4147-A177-3AD203B41FA5}">
                      <a16:colId xmlns:a16="http://schemas.microsoft.com/office/drawing/2014/main" val="993769727"/>
                    </a:ext>
                  </a:extLst>
                </a:gridCol>
                <a:gridCol w="1441399">
                  <a:extLst>
                    <a:ext uri="{9D8B030D-6E8A-4147-A177-3AD203B41FA5}">
                      <a16:colId xmlns:a16="http://schemas.microsoft.com/office/drawing/2014/main" val="3061709176"/>
                    </a:ext>
                  </a:extLst>
                </a:gridCol>
              </a:tblGrid>
              <a:tr h="32200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Question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Don’t know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67787"/>
                  </a:ext>
                </a:extLst>
              </a:tr>
              <a:tr h="322000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+mn-lt"/>
                        </a:rPr>
                        <a:t>Number</a:t>
                      </a:r>
                      <a:r>
                        <a:rPr lang="en-GB" sz="1800" b="0" baseline="0" dirty="0">
                          <a:latin typeface="+mn-lt"/>
                        </a:rPr>
                        <a:t> of responses</a:t>
                      </a:r>
                      <a:endParaRPr lang="en-GB" sz="18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11978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414" y="2559490"/>
            <a:ext cx="1788414" cy="1829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225" y="198627"/>
            <a:ext cx="81816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Two-way tables</a:t>
            </a:r>
          </a:p>
        </p:txBody>
      </p:sp>
      <p:pic>
        <p:nvPicPr>
          <p:cNvPr id="17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5061" y="4857083"/>
            <a:ext cx="1672665" cy="940874"/>
          </a:xfrm>
          <a:prstGeom prst="rect">
            <a:avLst/>
          </a:prstGeom>
        </p:spPr>
      </p:pic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281CDA51-4558-EDB7-3C80-FC237F8DE8AE}"/>
              </a:ext>
            </a:extLst>
          </p:cNvPr>
          <p:cNvSpPr txBox="1">
            <a:spLocks/>
          </p:cNvSpPr>
          <p:nvPr/>
        </p:nvSpPr>
        <p:spPr>
          <a:xfrm>
            <a:off x="5050959" y="214265"/>
            <a:ext cx="1537400" cy="1812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56096">
              <a:defRPr/>
            </a:pPr>
            <a:fld id="{77FBB1BD-6F60-1247-B346-12F6AA5F66FC}" type="datetime1">
              <a:rPr lang="en-GB" sz="2000" u="sng">
                <a:solidFill>
                  <a:srgbClr val="000000"/>
                </a:solidFill>
                <a:latin typeface="Arial"/>
              </a:rPr>
              <a:pPr algn="r" defTabSz="356096">
                <a:defRPr/>
              </a:pPr>
              <a:t>14/02/2025</a:t>
            </a:fld>
            <a:endParaRPr lang="en-AU" sz="1100" u="sng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675D90-114E-0A32-A72A-C8400DE948E5}"/>
              </a:ext>
            </a:extLst>
          </p:cNvPr>
          <p:cNvGrpSpPr/>
          <p:nvPr/>
        </p:nvGrpSpPr>
        <p:grpSpPr>
          <a:xfrm>
            <a:off x="104016" y="720852"/>
            <a:ext cx="840792" cy="581464"/>
            <a:chOff x="154245" y="840119"/>
            <a:chExt cx="1678810" cy="1008006"/>
          </a:xfrm>
        </p:grpSpPr>
        <p:pic>
          <p:nvPicPr>
            <p:cNvPr id="25" name="Picture 4" descr="Shape&#10;&#10;Description automatically generated">
              <a:extLst>
                <a:ext uri="{FF2B5EF4-FFF2-40B4-BE49-F238E27FC236}">
                  <a16:creationId xmlns:a16="http://schemas.microsoft.com/office/drawing/2014/main" id="{7708CCD9-9D8F-DE29-B291-32BC6EA8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21" t="2346" r="58998" b="56225"/>
            <a:stretch/>
          </p:blipFill>
          <p:spPr>
            <a:xfrm>
              <a:off x="154245" y="840119"/>
              <a:ext cx="1678810" cy="1008006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7D002C-6938-FBF5-5E18-9076CD306719}"/>
                </a:ext>
              </a:extLst>
            </p:cNvPr>
            <p:cNvSpPr/>
            <p:nvPr/>
          </p:nvSpPr>
          <p:spPr>
            <a:xfrm>
              <a:off x="629455" y="1102341"/>
              <a:ext cx="728390" cy="5256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925" b="1" dirty="0"/>
                <a:t>1</a:t>
              </a:r>
            </a:p>
          </p:txBody>
        </p:sp>
      </p:grpSp>
      <p:pic>
        <p:nvPicPr>
          <p:cNvPr id="29" name="Picture 4" descr="Shape&#10;&#10;Description automatically generated">
            <a:extLst>
              <a:ext uri="{FF2B5EF4-FFF2-40B4-BE49-F238E27FC236}">
                <a16:creationId xmlns:a16="http://schemas.microsoft.com/office/drawing/2014/main" id="{3B0D4B86-A2BB-64F7-45BD-5657B6D05F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787" t="55947" r="3939"/>
          <a:stretch/>
        </p:blipFill>
        <p:spPr>
          <a:xfrm>
            <a:off x="111040" y="5036798"/>
            <a:ext cx="818673" cy="61830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A680A60A-7F53-AA3B-71C5-5D9CBE86C064}"/>
              </a:ext>
            </a:extLst>
          </p:cNvPr>
          <p:cNvSpPr/>
          <p:nvPr/>
        </p:nvSpPr>
        <p:spPr>
          <a:xfrm>
            <a:off x="336533" y="5181591"/>
            <a:ext cx="364797" cy="30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4</a:t>
            </a:r>
          </a:p>
        </p:txBody>
      </p:sp>
      <p:pic>
        <p:nvPicPr>
          <p:cNvPr id="31" name="Picture 4" descr="Shape&#10;&#10;Description automatically generated">
            <a:extLst>
              <a:ext uri="{FF2B5EF4-FFF2-40B4-BE49-F238E27FC236}">
                <a16:creationId xmlns:a16="http://schemas.microsoft.com/office/drawing/2014/main" id="{8CC6EC98-F862-7320-DCCB-0FCC04F7ED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7" t="55948" r="58166" b="2624"/>
          <a:stretch/>
        </p:blipFill>
        <p:spPr>
          <a:xfrm>
            <a:off x="69691" y="3705200"/>
            <a:ext cx="860022" cy="58146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7FA0B16-5B91-B579-883A-4B7873FEDAFD}"/>
              </a:ext>
            </a:extLst>
          </p:cNvPr>
          <p:cNvSpPr/>
          <p:nvPr/>
        </p:nvSpPr>
        <p:spPr>
          <a:xfrm>
            <a:off x="307689" y="3848525"/>
            <a:ext cx="364797" cy="30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3</a:t>
            </a:r>
          </a:p>
        </p:txBody>
      </p:sp>
      <p:pic>
        <p:nvPicPr>
          <p:cNvPr id="33" name="Picture 4" descr="Shape&#10;&#10;Description automatically generated">
            <a:extLst>
              <a:ext uri="{FF2B5EF4-FFF2-40B4-BE49-F238E27FC236}">
                <a16:creationId xmlns:a16="http://schemas.microsoft.com/office/drawing/2014/main" id="{8C275748-190E-0A7E-E809-AC407F6985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787" t="2519" r="3939" b="56052"/>
          <a:stretch/>
        </p:blipFill>
        <p:spPr>
          <a:xfrm>
            <a:off x="126135" y="2742850"/>
            <a:ext cx="818673" cy="58146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4C47126-3425-623F-E2F9-9E6F0AF6B746}"/>
              </a:ext>
            </a:extLst>
          </p:cNvPr>
          <p:cNvSpPr/>
          <p:nvPr/>
        </p:nvSpPr>
        <p:spPr>
          <a:xfrm>
            <a:off x="351628" y="2883669"/>
            <a:ext cx="364797" cy="30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093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5E19A9-0C46-482A-8E16-CFFE56769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26910"/>
              </p:ext>
            </p:extLst>
          </p:nvPr>
        </p:nvGraphicFramePr>
        <p:xfrm>
          <a:off x="370449" y="1407514"/>
          <a:ext cx="8976945" cy="2649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389">
                  <a:extLst>
                    <a:ext uri="{9D8B030D-6E8A-4147-A177-3AD203B41FA5}">
                      <a16:colId xmlns:a16="http://schemas.microsoft.com/office/drawing/2014/main" val="3544498839"/>
                    </a:ext>
                  </a:extLst>
                </a:gridCol>
                <a:gridCol w="1795389">
                  <a:extLst>
                    <a:ext uri="{9D8B030D-6E8A-4147-A177-3AD203B41FA5}">
                      <a16:colId xmlns:a16="http://schemas.microsoft.com/office/drawing/2014/main" val="2755602198"/>
                    </a:ext>
                  </a:extLst>
                </a:gridCol>
                <a:gridCol w="1795389">
                  <a:extLst>
                    <a:ext uri="{9D8B030D-6E8A-4147-A177-3AD203B41FA5}">
                      <a16:colId xmlns:a16="http://schemas.microsoft.com/office/drawing/2014/main" val="3656774537"/>
                    </a:ext>
                  </a:extLst>
                </a:gridCol>
                <a:gridCol w="1795389">
                  <a:extLst>
                    <a:ext uri="{9D8B030D-6E8A-4147-A177-3AD203B41FA5}">
                      <a16:colId xmlns:a16="http://schemas.microsoft.com/office/drawing/2014/main" val="2906179400"/>
                    </a:ext>
                  </a:extLst>
                </a:gridCol>
                <a:gridCol w="1795389">
                  <a:extLst>
                    <a:ext uri="{9D8B030D-6E8A-4147-A177-3AD203B41FA5}">
                      <a16:colId xmlns:a16="http://schemas.microsoft.com/office/drawing/2014/main" val="575203384"/>
                    </a:ext>
                  </a:extLst>
                </a:gridCol>
              </a:tblGrid>
              <a:tr h="52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Maths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Science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97371"/>
                  </a:ext>
                </a:extLst>
              </a:tr>
              <a:tr h="52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34822"/>
                  </a:ext>
                </a:extLst>
              </a:tr>
              <a:tr h="52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77594"/>
                  </a:ext>
                </a:extLst>
              </a:tr>
              <a:tr h="52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051062"/>
                  </a:ext>
                </a:extLst>
              </a:tr>
              <a:tr h="52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048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A95C7C-6C18-4C5E-85EC-866015C0163C}"/>
              </a:ext>
            </a:extLst>
          </p:cNvPr>
          <p:cNvSpPr txBox="1"/>
          <p:nvPr/>
        </p:nvSpPr>
        <p:spPr>
          <a:xfrm>
            <a:off x="1700738" y="303233"/>
            <a:ext cx="6504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Year 8, 9 and 10 students were asked about the subject they </a:t>
            </a:r>
          </a:p>
          <a:p>
            <a:pPr algn="ctr"/>
            <a:r>
              <a:rPr lang="en-GB" sz="2000" dirty="0"/>
              <a:t>do best in (English, Maths or Science).</a:t>
            </a:r>
          </a:p>
          <a:p>
            <a:pPr algn="ctr"/>
            <a:r>
              <a:rPr lang="en-GB" sz="2000" dirty="0"/>
              <a:t>Complete the two-way table.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89CC5-1B12-4073-A467-1CFC1321AC59}"/>
              </a:ext>
            </a:extLst>
          </p:cNvPr>
          <p:cNvSpPr txBox="1"/>
          <p:nvPr/>
        </p:nvSpPr>
        <p:spPr>
          <a:xfrm>
            <a:off x="0" y="4298098"/>
            <a:ext cx="511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A) </a:t>
            </a:r>
            <a:r>
              <a:rPr lang="en-GB" sz="2000" dirty="0"/>
              <a:t>What subject do Year 8 students do best at?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FF30E-7F1B-44E2-A0EB-DE576DA8B2FC}"/>
              </a:ext>
            </a:extLst>
          </p:cNvPr>
          <p:cNvSpPr txBox="1"/>
          <p:nvPr/>
        </p:nvSpPr>
        <p:spPr>
          <a:xfrm>
            <a:off x="51581" y="4846398"/>
            <a:ext cx="5292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B) </a:t>
            </a:r>
            <a:r>
              <a:rPr lang="en-GB" sz="2000" dirty="0"/>
              <a:t>What subject do Year 10 students do best at?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1E317-E30B-48B8-9D2F-09799689ED01}"/>
              </a:ext>
            </a:extLst>
          </p:cNvPr>
          <p:cNvSpPr txBox="1"/>
          <p:nvPr/>
        </p:nvSpPr>
        <p:spPr>
          <a:xfrm>
            <a:off x="51581" y="5671717"/>
            <a:ext cx="5945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C)</a:t>
            </a:r>
            <a:r>
              <a:rPr lang="en-GB" sz="2000" dirty="0"/>
              <a:t> What fraction of Year 10 students do best in English?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456EE8-22ED-43B8-9648-BC615D66E206}"/>
              </a:ext>
            </a:extLst>
          </p:cNvPr>
          <p:cNvSpPr/>
          <p:nvPr/>
        </p:nvSpPr>
        <p:spPr>
          <a:xfrm>
            <a:off x="5292603" y="4196283"/>
            <a:ext cx="1644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Maths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03C3EF-42F2-4569-B90B-CAFF0E8A2673}"/>
              </a:ext>
            </a:extLst>
          </p:cNvPr>
          <p:cNvSpPr/>
          <p:nvPr/>
        </p:nvSpPr>
        <p:spPr>
          <a:xfrm>
            <a:off x="5579572" y="4779079"/>
            <a:ext cx="1644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English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8B3270D-F025-4726-8BB9-F29F0C3D5C4C}"/>
                  </a:ext>
                </a:extLst>
              </p:cNvPr>
              <p:cNvSpPr/>
              <p:nvPr/>
            </p:nvSpPr>
            <p:spPr>
              <a:xfrm>
                <a:off x="6401958" y="5285927"/>
                <a:ext cx="1661743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8B3270D-F025-4726-8BB9-F29F0C3D5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58" y="5285927"/>
                <a:ext cx="1661743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72AEA1F7-92B5-4054-97CA-B72CE14BB7CC}"/>
              </a:ext>
            </a:extLst>
          </p:cNvPr>
          <p:cNvSpPr/>
          <p:nvPr/>
        </p:nvSpPr>
        <p:spPr>
          <a:xfrm>
            <a:off x="7890802" y="2491890"/>
            <a:ext cx="914400" cy="457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41A112-E891-4762-BD46-4C594C7C2DF0}"/>
              </a:ext>
            </a:extLst>
          </p:cNvPr>
          <p:cNvSpPr/>
          <p:nvPr/>
        </p:nvSpPr>
        <p:spPr>
          <a:xfrm>
            <a:off x="6258364" y="1984868"/>
            <a:ext cx="914400" cy="457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BC15E3-2C5C-4D12-9F54-B8B0EBBC0CAB}"/>
              </a:ext>
            </a:extLst>
          </p:cNvPr>
          <p:cNvSpPr/>
          <p:nvPr/>
        </p:nvSpPr>
        <p:spPr>
          <a:xfrm>
            <a:off x="4388533" y="2524130"/>
            <a:ext cx="914400" cy="457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E494A2-FAF1-40F6-8E5A-16D08F467751}"/>
              </a:ext>
            </a:extLst>
          </p:cNvPr>
          <p:cNvSpPr/>
          <p:nvPr/>
        </p:nvSpPr>
        <p:spPr>
          <a:xfrm>
            <a:off x="2676964" y="3573345"/>
            <a:ext cx="914400" cy="457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786ECE-CBB0-41C1-B439-1AE37161B4E3}"/>
              </a:ext>
            </a:extLst>
          </p:cNvPr>
          <p:cNvSpPr/>
          <p:nvPr/>
        </p:nvSpPr>
        <p:spPr>
          <a:xfrm>
            <a:off x="2618348" y="1967283"/>
            <a:ext cx="914400" cy="457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7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5E19A9-0C46-482A-8E16-CFFE56769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10576"/>
              </p:ext>
            </p:extLst>
          </p:nvPr>
        </p:nvGraphicFramePr>
        <p:xfrm>
          <a:off x="149469" y="1116623"/>
          <a:ext cx="9530861" cy="291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18">
                  <a:extLst>
                    <a:ext uri="{9D8B030D-6E8A-4147-A177-3AD203B41FA5}">
                      <a16:colId xmlns:a16="http://schemas.microsoft.com/office/drawing/2014/main" val="2638114402"/>
                    </a:ext>
                  </a:extLst>
                </a:gridCol>
                <a:gridCol w="2019435">
                  <a:extLst>
                    <a:ext uri="{9D8B030D-6E8A-4147-A177-3AD203B41FA5}">
                      <a16:colId xmlns:a16="http://schemas.microsoft.com/office/drawing/2014/main" val="3544498839"/>
                    </a:ext>
                  </a:extLst>
                </a:gridCol>
                <a:gridCol w="1588477">
                  <a:extLst>
                    <a:ext uri="{9D8B030D-6E8A-4147-A177-3AD203B41FA5}">
                      <a16:colId xmlns:a16="http://schemas.microsoft.com/office/drawing/2014/main" val="2755602198"/>
                    </a:ext>
                  </a:extLst>
                </a:gridCol>
                <a:gridCol w="1588477">
                  <a:extLst>
                    <a:ext uri="{9D8B030D-6E8A-4147-A177-3AD203B41FA5}">
                      <a16:colId xmlns:a16="http://schemas.microsoft.com/office/drawing/2014/main" val="3656774537"/>
                    </a:ext>
                  </a:extLst>
                </a:gridCol>
                <a:gridCol w="1588477">
                  <a:extLst>
                    <a:ext uri="{9D8B030D-6E8A-4147-A177-3AD203B41FA5}">
                      <a16:colId xmlns:a16="http://schemas.microsoft.com/office/drawing/2014/main" val="2906179400"/>
                    </a:ext>
                  </a:extLst>
                </a:gridCol>
                <a:gridCol w="1588477">
                  <a:extLst>
                    <a:ext uri="{9D8B030D-6E8A-4147-A177-3AD203B41FA5}">
                      <a16:colId xmlns:a16="http://schemas.microsoft.com/office/drawing/2014/main" val="575203384"/>
                    </a:ext>
                  </a:extLst>
                </a:gridCol>
              </a:tblGrid>
              <a:tr h="486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Eye Colour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128056"/>
                  </a:ext>
                </a:extLst>
              </a:tr>
              <a:tr h="486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Blue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Brown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97371"/>
                  </a:ext>
                </a:extLst>
              </a:tr>
              <a:tr h="48629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Hair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Colour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Black / Brown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34822"/>
                  </a:ext>
                </a:extLst>
              </a:tr>
              <a:tr h="4862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Blonde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77594"/>
                  </a:ext>
                </a:extLst>
              </a:tr>
              <a:tr h="4862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051062"/>
                  </a:ext>
                </a:extLst>
              </a:tr>
              <a:tr h="486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048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A95C7C-6C18-4C5E-85EC-866015C0163C}"/>
              </a:ext>
            </a:extLst>
          </p:cNvPr>
          <p:cNvSpPr txBox="1"/>
          <p:nvPr/>
        </p:nvSpPr>
        <p:spPr>
          <a:xfrm>
            <a:off x="409553" y="260539"/>
            <a:ext cx="6803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Students were surveyed about their </a:t>
            </a:r>
            <a:r>
              <a:rPr lang="en-GB" sz="2000" b="1" dirty="0"/>
              <a:t>hair colour </a:t>
            </a:r>
            <a:r>
              <a:rPr lang="en-GB" sz="2000" dirty="0"/>
              <a:t>&amp; </a:t>
            </a:r>
            <a:r>
              <a:rPr lang="en-GB" sz="2000" b="1" dirty="0"/>
              <a:t>eye colour</a:t>
            </a:r>
            <a:r>
              <a:rPr lang="en-GB" sz="2000" dirty="0"/>
              <a:t>.</a:t>
            </a:r>
          </a:p>
          <a:p>
            <a:pPr algn="ctr"/>
            <a:r>
              <a:rPr lang="en-GB" sz="2000" dirty="0"/>
              <a:t>Complete the two-way table.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89CC5-1B12-4073-A467-1CFC1321AC59}"/>
              </a:ext>
            </a:extLst>
          </p:cNvPr>
          <p:cNvSpPr txBox="1"/>
          <p:nvPr/>
        </p:nvSpPr>
        <p:spPr>
          <a:xfrm>
            <a:off x="51581" y="4209236"/>
            <a:ext cx="507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A) </a:t>
            </a:r>
            <a:r>
              <a:rPr lang="en-GB" sz="2000" dirty="0"/>
              <a:t>What fraction of students had green eyes?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FF30E-7F1B-44E2-A0EB-DE576DA8B2FC}"/>
              </a:ext>
            </a:extLst>
          </p:cNvPr>
          <p:cNvSpPr txBox="1"/>
          <p:nvPr/>
        </p:nvSpPr>
        <p:spPr>
          <a:xfrm>
            <a:off x="51581" y="5003250"/>
            <a:ext cx="6863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B) </a:t>
            </a:r>
            <a:r>
              <a:rPr lang="en-GB" sz="2000" dirty="0"/>
              <a:t>What percentage of students had blue eyes and blonde hair?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B4DA85-EEB2-4B7E-A9D6-053DE7CE67A8}"/>
                  </a:ext>
                </a:extLst>
              </p:cNvPr>
              <p:cNvSpPr/>
              <p:nvPr/>
            </p:nvSpPr>
            <p:spPr>
              <a:xfrm>
                <a:off x="4814803" y="3975633"/>
                <a:ext cx="850506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B4DA85-EEB2-4B7E-A9D6-053DE7CE6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03" y="3975633"/>
                <a:ext cx="850506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A3C606F-04DB-4F6C-B95A-FC2E8C7EF4E2}"/>
              </a:ext>
            </a:extLst>
          </p:cNvPr>
          <p:cNvSpPr/>
          <p:nvPr/>
        </p:nvSpPr>
        <p:spPr>
          <a:xfrm>
            <a:off x="8558881" y="3611392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1E317-E30B-48B8-9D2F-09799689ED01}"/>
              </a:ext>
            </a:extLst>
          </p:cNvPr>
          <p:cNvSpPr txBox="1"/>
          <p:nvPr/>
        </p:nvSpPr>
        <p:spPr>
          <a:xfrm>
            <a:off x="51581" y="5817584"/>
            <a:ext cx="682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C)</a:t>
            </a:r>
            <a:r>
              <a:rPr lang="en-GB" sz="2000" dirty="0"/>
              <a:t> From students with brown eyes, what fraction had red hair?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01011B-ECB0-4545-8188-CC09170783B9}"/>
                  </a:ext>
                </a:extLst>
              </p:cNvPr>
              <p:cNvSpPr/>
              <p:nvPr/>
            </p:nvSpPr>
            <p:spPr>
              <a:xfrm>
                <a:off x="6779277" y="4524777"/>
                <a:ext cx="2568935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=20%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01011B-ECB0-4545-8188-CC0917078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277" y="4524777"/>
                <a:ext cx="2568935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C456EE8-22ED-43B8-9648-BC615D66E206}"/>
                  </a:ext>
                </a:extLst>
              </p:cNvPr>
              <p:cNvSpPr/>
              <p:nvPr/>
            </p:nvSpPr>
            <p:spPr>
              <a:xfrm>
                <a:off x="7213147" y="5456311"/>
                <a:ext cx="850598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C456EE8-22ED-43B8-9648-BC615D66E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7" y="5456311"/>
                <a:ext cx="850598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0212984-773C-4BCB-875C-00A4D840B91D}"/>
              </a:ext>
            </a:extLst>
          </p:cNvPr>
          <p:cNvSpPr/>
          <p:nvPr/>
        </p:nvSpPr>
        <p:spPr>
          <a:xfrm>
            <a:off x="7031950" y="3570361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79E33C-C120-407F-88C6-A89A4E763D89}"/>
              </a:ext>
            </a:extLst>
          </p:cNvPr>
          <p:cNvSpPr/>
          <p:nvPr/>
        </p:nvSpPr>
        <p:spPr>
          <a:xfrm>
            <a:off x="3872579" y="3607502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2D065D-5FE6-47A0-B6AB-60BE55122181}"/>
              </a:ext>
            </a:extLst>
          </p:cNvPr>
          <p:cNvSpPr/>
          <p:nvPr/>
        </p:nvSpPr>
        <p:spPr>
          <a:xfrm>
            <a:off x="3872580" y="3101437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646EB2-3F31-468D-A6E7-D78D878D6D80}"/>
              </a:ext>
            </a:extLst>
          </p:cNvPr>
          <p:cNvSpPr/>
          <p:nvPr/>
        </p:nvSpPr>
        <p:spPr>
          <a:xfrm>
            <a:off x="6987987" y="2163591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F99BEF-486B-4EED-AF07-73E26D480F99}"/>
              </a:ext>
            </a:extLst>
          </p:cNvPr>
          <p:cNvSpPr/>
          <p:nvPr/>
        </p:nvSpPr>
        <p:spPr>
          <a:xfrm>
            <a:off x="5373133" y="3160053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D5AEA0-036F-4FBC-A272-8D3442402A05}"/>
              </a:ext>
            </a:extLst>
          </p:cNvPr>
          <p:cNvSpPr/>
          <p:nvPr/>
        </p:nvSpPr>
        <p:spPr>
          <a:xfrm>
            <a:off x="8558879" y="2661823"/>
            <a:ext cx="650459" cy="336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0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17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851B2-D49D-0382-F96E-7436F669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4" y="320133"/>
            <a:ext cx="8909395" cy="35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1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92" y="879793"/>
            <a:ext cx="8168580" cy="49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04" y="931930"/>
            <a:ext cx="8305643" cy="50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34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81" y="756375"/>
            <a:ext cx="8638628" cy="50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2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58" y="885292"/>
            <a:ext cx="8535371" cy="49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20" y="879386"/>
            <a:ext cx="8297293" cy="50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70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5" y="845325"/>
            <a:ext cx="8795038" cy="536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1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08" y="835193"/>
            <a:ext cx="7918487" cy="50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6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D52A-CC3A-A8C3-90D1-4FAA9407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C867D7-D9B3-8428-FC56-710068494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5" y="196470"/>
            <a:ext cx="9344005" cy="56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8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77" y="873887"/>
            <a:ext cx="7970623" cy="49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BAA9CE-D193-47DD-BE65-1AF84E30DE53}"/>
              </a:ext>
            </a:extLst>
          </p:cNvPr>
          <p:cNvCxnSpPr>
            <a:cxnSpLocks/>
          </p:cNvCxnSpPr>
          <p:nvPr/>
        </p:nvCxnSpPr>
        <p:spPr>
          <a:xfrm>
            <a:off x="4953000" y="-8791"/>
            <a:ext cx="0" cy="686679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36D4-0054-4ED5-8FBC-824B234FEBA0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9906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25D0E11-A039-4717-B475-46A31B5D1EAC}"/>
              </a:ext>
            </a:extLst>
          </p:cNvPr>
          <p:cNvSpPr txBox="1"/>
          <p:nvPr/>
        </p:nvSpPr>
        <p:spPr>
          <a:xfrm>
            <a:off x="11178" y="6707"/>
            <a:ext cx="467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electronics factory checks how many laptops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how many desktops have faults.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B59711-1E13-476D-8D5A-656CA39EAB0B}"/>
              </a:ext>
            </a:extLst>
          </p:cNvPr>
          <p:cNvSpPr txBox="1"/>
          <p:nvPr/>
        </p:nvSpPr>
        <p:spPr>
          <a:xfrm>
            <a:off x="-8341" y="3042133"/>
            <a:ext cx="59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755514-76BC-403D-A0F3-6171806C9378}"/>
              </a:ext>
            </a:extLst>
          </p:cNvPr>
          <p:cNvSpPr txBox="1"/>
          <p:nvPr/>
        </p:nvSpPr>
        <p:spPr>
          <a:xfrm>
            <a:off x="4924142" y="304213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②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70C037-0EE2-4F4C-9F28-A0677567F837}"/>
              </a:ext>
            </a:extLst>
          </p:cNvPr>
          <p:cNvSpPr txBox="1"/>
          <p:nvPr/>
        </p:nvSpPr>
        <p:spPr>
          <a:xfrm>
            <a:off x="-8341" y="6479927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③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C3B5B4-D0B7-49F2-ABBE-D42CC1F94024}"/>
              </a:ext>
            </a:extLst>
          </p:cNvPr>
          <p:cNvSpPr txBox="1"/>
          <p:nvPr/>
        </p:nvSpPr>
        <p:spPr>
          <a:xfrm>
            <a:off x="4924142" y="6479927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④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FDA97-1B1F-7D56-A89B-A3487FBDB02E}"/>
              </a:ext>
            </a:extLst>
          </p:cNvPr>
          <p:cNvSpPr txBox="1"/>
          <p:nvPr/>
        </p:nvSpPr>
        <p:spPr>
          <a:xfrm>
            <a:off x="4973876" y="6707"/>
            <a:ext cx="483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Danesh recorded the health of trees in two areas.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CFEB01-7869-7C7A-FAE2-AF6675DCD088}"/>
              </a:ext>
            </a:extLst>
          </p:cNvPr>
          <p:cNvGraphicFramePr>
            <a:graphicFrameLocks noGrp="1"/>
          </p:cNvGraphicFramePr>
          <p:nvPr/>
        </p:nvGraphicFramePr>
        <p:xfrm>
          <a:off x="5710844" y="407507"/>
          <a:ext cx="3532910" cy="141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286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Urban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Unhealthy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7E6FE4-C8B0-05FA-6322-81C611AA6D12}"/>
              </a:ext>
            </a:extLst>
          </p:cNvPr>
          <p:cNvGraphicFramePr>
            <a:graphicFrameLocks noGrp="1"/>
          </p:cNvGraphicFramePr>
          <p:nvPr/>
        </p:nvGraphicFramePr>
        <p:xfrm>
          <a:off x="540327" y="756643"/>
          <a:ext cx="3857104" cy="1329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276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32463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OK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Fault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Laptop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Desktop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A6F199-935C-60D8-1069-8F1C442B8CAD}"/>
              </a:ext>
            </a:extLst>
          </p:cNvPr>
          <p:cNvSpPr txBox="1"/>
          <p:nvPr/>
        </p:nvSpPr>
        <p:spPr>
          <a:xfrm>
            <a:off x="11178" y="2176329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laptops had a fault?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B742F-315F-3C02-27C4-CF1E4E5B2CA3}"/>
              </a:ext>
            </a:extLst>
          </p:cNvPr>
          <p:cNvSpPr txBox="1"/>
          <p:nvPr/>
        </p:nvSpPr>
        <p:spPr>
          <a:xfrm>
            <a:off x="11178" y="2575340"/>
            <a:ext cx="352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desktops were checked?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BC250-D39D-B970-EBDF-4F4A46E610E3}"/>
              </a:ext>
            </a:extLst>
          </p:cNvPr>
          <p:cNvSpPr txBox="1"/>
          <p:nvPr/>
        </p:nvSpPr>
        <p:spPr>
          <a:xfrm>
            <a:off x="4973876" y="1935259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fraction of the trees were healthy?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23D99-4C96-7870-3333-7CAA033BBBAC}"/>
              </a:ext>
            </a:extLst>
          </p:cNvPr>
          <p:cNvSpPr txBox="1"/>
          <p:nvPr/>
        </p:nvSpPr>
        <p:spPr>
          <a:xfrm>
            <a:off x="4973876" y="2367521"/>
            <a:ext cx="353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percentage of the trees in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area were unhealthy?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5CA49-01D4-5270-2C3C-6B35314FEF7B}"/>
              </a:ext>
            </a:extLst>
          </p:cNvPr>
          <p:cNvSpPr txBox="1"/>
          <p:nvPr/>
        </p:nvSpPr>
        <p:spPr>
          <a:xfrm>
            <a:off x="1473504" y="3456488"/>
            <a:ext cx="21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People Keep Fit: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0968899-2305-7FE8-9923-1AE414DBDDC4}"/>
              </a:ext>
            </a:extLst>
          </p:cNvPr>
          <p:cNvGraphicFramePr>
            <a:graphicFrameLocks noGrp="1"/>
          </p:cNvGraphicFramePr>
          <p:nvPr/>
        </p:nvGraphicFramePr>
        <p:xfrm>
          <a:off x="507076" y="3824465"/>
          <a:ext cx="4114800" cy="143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3127927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9479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Gym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Child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Adult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AC5524C-EADE-27FF-8E40-86A39DAEFE2B}"/>
              </a:ext>
            </a:extLst>
          </p:cNvPr>
          <p:cNvSpPr txBox="1"/>
          <p:nvPr/>
        </p:nvSpPr>
        <p:spPr>
          <a:xfrm>
            <a:off x="11178" y="5293599"/>
            <a:ext cx="4228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that, compared to children,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proportionally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adults kept healthy 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the gym.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4B5B4A-722F-C244-9CBC-354403B15F09}"/>
              </a:ext>
            </a:extLst>
          </p:cNvPr>
          <p:cNvSpPr txBox="1"/>
          <p:nvPr/>
        </p:nvSpPr>
        <p:spPr>
          <a:xfrm>
            <a:off x="4973876" y="3439863"/>
            <a:ext cx="404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Cinema popcorn sales over the weekend: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95AA6B50-B82F-071A-1EB0-8B0225ABE446}"/>
              </a:ext>
            </a:extLst>
          </p:cNvPr>
          <p:cNvGraphicFramePr>
            <a:graphicFrameLocks noGrp="1"/>
          </p:cNvGraphicFramePr>
          <p:nvPr/>
        </p:nvGraphicFramePr>
        <p:xfrm>
          <a:off x="5386648" y="3840662"/>
          <a:ext cx="4106487" cy="146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214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292571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Sat.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Sun.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Small £1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Medium £2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Large £4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4189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E6EAD53-C314-BFD9-91CF-46AA75E4210E}"/>
              </a:ext>
            </a:extLst>
          </p:cNvPr>
          <p:cNvSpPr txBox="1"/>
          <p:nvPr/>
        </p:nvSpPr>
        <p:spPr>
          <a:xfrm>
            <a:off x="4973876" y="5402241"/>
            <a:ext cx="464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fraction of customers on Saturday bought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medium or large popcorn?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3C3FC3-E5E1-DE9B-777D-2A2917437EF7}"/>
              </a:ext>
            </a:extLst>
          </p:cNvPr>
          <p:cNvSpPr txBox="1"/>
          <p:nvPr/>
        </p:nvSpPr>
        <p:spPr>
          <a:xfrm>
            <a:off x="4973876" y="6092198"/>
            <a:ext cx="407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income was made on Sunday?</a:t>
            </a:r>
          </a:p>
        </p:txBody>
      </p:sp>
    </p:spTree>
    <p:extLst>
      <p:ext uri="{BB962C8B-B14F-4D97-AF65-F5344CB8AC3E}">
        <p14:creationId xmlns:p14="http://schemas.microsoft.com/office/powerpoint/2010/main" val="2320819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BAA9CE-D193-47DD-BE65-1AF84E30DE53}"/>
              </a:ext>
            </a:extLst>
          </p:cNvPr>
          <p:cNvCxnSpPr>
            <a:cxnSpLocks/>
          </p:cNvCxnSpPr>
          <p:nvPr/>
        </p:nvCxnSpPr>
        <p:spPr>
          <a:xfrm>
            <a:off x="4953000" y="-8791"/>
            <a:ext cx="0" cy="686679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36D4-0054-4ED5-8FBC-824B234FEBA0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9906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25D0E11-A039-4717-B475-46A31B5D1EAC}"/>
              </a:ext>
            </a:extLst>
          </p:cNvPr>
          <p:cNvSpPr txBox="1"/>
          <p:nvPr/>
        </p:nvSpPr>
        <p:spPr>
          <a:xfrm>
            <a:off x="11178" y="6707"/>
            <a:ext cx="467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electronics factory checks how many laptops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how many desktops have faults.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B59711-1E13-476D-8D5A-656CA39EAB0B}"/>
              </a:ext>
            </a:extLst>
          </p:cNvPr>
          <p:cNvSpPr txBox="1"/>
          <p:nvPr/>
        </p:nvSpPr>
        <p:spPr>
          <a:xfrm>
            <a:off x="-8341" y="3042133"/>
            <a:ext cx="59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755514-76BC-403D-A0F3-6171806C9378}"/>
              </a:ext>
            </a:extLst>
          </p:cNvPr>
          <p:cNvSpPr txBox="1"/>
          <p:nvPr/>
        </p:nvSpPr>
        <p:spPr>
          <a:xfrm>
            <a:off x="4924142" y="304213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②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70C037-0EE2-4F4C-9F28-A0677567F837}"/>
              </a:ext>
            </a:extLst>
          </p:cNvPr>
          <p:cNvSpPr txBox="1"/>
          <p:nvPr/>
        </p:nvSpPr>
        <p:spPr>
          <a:xfrm>
            <a:off x="-8341" y="6479927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③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C3B5B4-D0B7-49F2-ABBE-D42CC1F94024}"/>
              </a:ext>
            </a:extLst>
          </p:cNvPr>
          <p:cNvSpPr txBox="1"/>
          <p:nvPr/>
        </p:nvSpPr>
        <p:spPr>
          <a:xfrm>
            <a:off x="4924142" y="6479927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④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FDA97-1B1F-7D56-A89B-A3487FBDB02E}"/>
              </a:ext>
            </a:extLst>
          </p:cNvPr>
          <p:cNvSpPr txBox="1"/>
          <p:nvPr/>
        </p:nvSpPr>
        <p:spPr>
          <a:xfrm>
            <a:off x="4973876" y="6707"/>
            <a:ext cx="483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Danesh recorded the health of trees in two areas.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CFEB01-7869-7C7A-FAE2-AF6675DCD088}"/>
              </a:ext>
            </a:extLst>
          </p:cNvPr>
          <p:cNvGraphicFramePr>
            <a:graphicFrameLocks noGrp="1"/>
          </p:cNvGraphicFramePr>
          <p:nvPr/>
        </p:nvGraphicFramePr>
        <p:xfrm>
          <a:off x="5710844" y="407507"/>
          <a:ext cx="3532910" cy="141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286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Urban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Unhealthy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7E6FE4-C8B0-05FA-6322-81C611AA6D12}"/>
              </a:ext>
            </a:extLst>
          </p:cNvPr>
          <p:cNvGraphicFramePr>
            <a:graphicFrameLocks noGrp="1"/>
          </p:cNvGraphicFramePr>
          <p:nvPr/>
        </p:nvGraphicFramePr>
        <p:xfrm>
          <a:off x="540327" y="756643"/>
          <a:ext cx="3857104" cy="1329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276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32463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OK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Fault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Laptop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Desktop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3246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A6F199-935C-60D8-1069-8F1C442B8CAD}"/>
              </a:ext>
            </a:extLst>
          </p:cNvPr>
          <p:cNvSpPr txBox="1"/>
          <p:nvPr/>
        </p:nvSpPr>
        <p:spPr>
          <a:xfrm>
            <a:off x="11178" y="2176329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laptops had a fault?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B742F-315F-3C02-27C4-CF1E4E5B2CA3}"/>
              </a:ext>
            </a:extLst>
          </p:cNvPr>
          <p:cNvSpPr txBox="1"/>
          <p:nvPr/>
        </p:nvSpPr>
        <p:spPr>
          <a:xfrm>
            <a:off x="11178" y="2575340"/>
            <a:ext cx="352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desktops were checked?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BC250-D39D-B970-EBDF-4F4A46E610E3}"/>
              </a:ext>
            </a:extLst>
          </p:cNvPr>
          <p:cNvSpPr txBox="1"/>
          <p:nvPr/>
        </p:nvSpPr>
        <p:spPr>
          <a:xfrm>
            <a:off x="4973876" y="1935259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fraction of the trees were healthy?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23D99-4C96-7870-3333-7CAA033BBBAC}"/>
              </a:ext>
            </a:extLst>
          </p:cNvPr>
          <p:cNvSpPr txBox="1"/>
          <p:nvPr/>
        </p:nvSpPr>
        <p:spPr>
          <a:xfrm>
            <a:off x="4973876" y="2367521"/>
            <a:ext cx="3538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percentage of the trees in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area were unhealthy?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BB8E9-F020-4BDB-BE08-EC24F9534C91}"/>
              </a:ext>
            </a:extLst>
          </p:cNvPr>
          <p:cNvSpPr txBox="1"/>
          <p:nvPr/>
        </p:nvSpPr>
        <p:spPr>
          <a:xfrm>
            <a:off x="3388676" y="2128461"/>
            <a:ext cx="31451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D3EA2-7702-B433-FC13-1C2034C6072B}"/>
              </a:ext>
            </a:extLst>
          </p:cNvPr>
          <p:cNvSpPr txBox="1"/>
          <p:nvPr/>
        </p:nvSpPr>
        <p:spPr>
          <a:xfrm>
            <a:off x="3647912" y="2639204"/>
            <a:ext cx="44435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A1A081-5C93-C3E6-BED6-D708A49193EF}"/>
                  </a:ext>
                </a:extLst>
              </p:cNvPr>
              <p:cNvSpPr txBox="1"/>
              <p:nvPr/>
            </p:nvSpPr>
            <p:spPr>
              <a:xfrm>
                <a:off x="8881032" y="1896149"/>
                <a:ext cx="1005212" cy="67685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45</m:t>
                          </m:r>
                        </m:den>
                      </m:f>
                      <m:r>
                        <a:rPr kumimoji="0" lang="en-GB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A1A081-5C93-C3E6-BED6-D708A491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032" y="1896149"/>
                <a:ext cx="1005212" cy="6768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7381C4-7F95-7F43-8B5E-861A92FD88F0}"/>
                  </a:ext>
                </a:extLst>
              </p:cNvPr>
              <p:cNvSpPr txBox="1"/>
              <p:nvPr/>
            </p:nvSpPr>
            <p:spPr>
              <a:xfrm>
                <a:off x="7931261" y="2702038"/>
                <a:ext cx="1853007" cy="6705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28</m:t>
                          </m:r>
                        </m:den>
                      </m:f>
                      <m:r>
                        <a:rPr kumimoji="0" lang="en-GB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GB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=25%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7381C4-7F95-7F43-8B5E-861A92FD8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261" y="2702038"/>
                <a:ext cx="1853007" cy="670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695CA49-01D4-5270-2C3C-6B35314FEF7B}"/>
              </a:ext>
            </a:extLst>
          </p:cNvPr>
          <p:cNvSpPr txBox="1"/>
          <p:nvPr/>
        </p:nvSpPr>
        <p:spPr>
          <a:xfrm>
            <a:off x="1473504" y="3456488"/>
            <a:ext cx="21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People Keep Fit: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0968899-2305-7FE8-9923-1AE414DBDDC4}"/>
              </a:ext>
            </a:extLst>
          </p:cNvPr>
          <p:cNvGraphicFramePr>
            <a:graphicFrameLocks noGrp="1"/>
          </p:cNvGraphicFramePr>
          <p:nvPr/>
        </p:nvGraphicFramePr>
        <p:xfrm>
          <a:off x="507076" y="3824465"/>
          <a:ext cx="4114800" cy="143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3127927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9479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Gym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Child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Adult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AC5524C-EADE-27FF-8E40-86A39DAEFE2B}"/>
              </a:ext>
            </a:extLst>
          </p:cNvPr>
          <p:cNvSpPr txBox="1"/>
          <p:nvPr/>
        </p:nvSpPr>
        <p:spPr>
          <a:xfrm>
            <a:off x="11178" y="5293599"/>
            <a:ext cx="4228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that, compared to children,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proportionally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adults kept healthy 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the gym.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8E2B2C-C837-02F6-A823-2C8352E7AE55}"/>
                  </a:ext>
                </a:extLst>
              </p:cNvPr>
              <p:cNvSpPr txBox="1"/>
              <p:nvPr/>
            </p:nvSpPr>
            <p:spPr>
              <a:xfrm>
                <a:off x="484507" y="6201695"/>
                <a:ext cx="2149371" cy="6169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Adult: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num>
                      <m:den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den>
                    </m:f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=48%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8E2B2C-C837-02F6-A823-2C8352E7A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07" y="6201695"/>
                <a:ext cx="2149371" cy="616964"/>
              </a:xfrm>
              <a:prstGeom prst="rect">
                <a:avLst/>
              </a:prstGeom>
              <a:blipFill>
                <a:blip r:embed="rId4"/>
                <a:stretch>
                  <a:fillRect l="-2235"/>
                </a:stretch>
              </a:blip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D8FC4E-F47A-1ADE-6238-FDFC330609CA}"/>
                  </a:ext>
                </a:extLst>
              </p:cNvPr>
              <p:cNvSpPr txBox="1"/>
              <p:nvPr/>
            </p:nvSpPr>
            <p:spPr>
              <a:xfrm>
                <a:off x="2765607" y="6193382"/>
                <a:ext cx="2109295" cy="6169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Child: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</m:t>
                        </m:r>
                      </m:den>
                    </m:f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=36%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D8FC4E-F47A-1ADE-6238-FDFC33060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607" y="6193382"/>
                <a:ext cx="2109295" cy="616964"/>
              </a:xfrm>
              <a:prstGeom prst="rect">
                <a:avLst/>
              </a:prstGeom>
              <a:blipFill>
                <a:blip r:embed="rId5"/>
                <a:stretch>
                  <a:fillRect l="-2564"/>
                </a:stretch>
              </a:blip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2C4B5B4A-722F-C244-9CBC-354403B15F09}"/>
              </a:ext>
            </a:extLst>
          </p:cNvPr>
          <p:cNvSpPr txBox="1"/>
          <p:nvPr/>
        </p:nvSpPr>
        <p:spPr>
          <a:xfrm>
            <a:off x="4973876" y="3439863"/>
            <a:ext cx="404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Cinema popcorn sales over the weekend: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95AA6B50-B82F-071A-1EB0-8B0225ABE446}"/>
              </a:ext>
            </a:extLst>
          </p:cNvPr>
          <p:cNvGraphicFramePr>
            <a:graphicFrameLocks noGrp="1"/>
          </p:cNvGraphicFramePr>
          <p:nvPr/>
        </p:nvGraphicFramePr>
        <p:xfrm>
          <a:off x="5386648" y="3840662"/>
          <a:ext cx="4106487" cy="146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214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292571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Sat.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Sun.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Small £1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Medium £2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Large £4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4189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E6EAD53-C314-BFD9-91CF-46AA75E4210E}"/>
              </a:ext>
            </a:extLst>
          </p:cNvPr>
          <p:cNvSpPr txBox="1"/>
          <p:nvPr/>
        </p:nvSpPr>
        <p:spPr>
          <a:xfrm>
            <a:off x="4973876" y="5402241"/>
            <a:ext cx="464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fraction of customers on Saturday bought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medium or large popcorn?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0444B0-FC36-C9F5-7F1C-C27CB61BF056}"/>
                  </a:ext>
                </a:extLst>
              </p:cNvPr>
              <p:cNvSpPr txBox="1"/>
              <p:nvPr/>
            </p:nvSpPr>
            <p:spPr>
              <a:xfrm>
                <a:off x="8710659" y="5349597"/>
                <a:ext cx="1147878" cy="6705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64</m:t>
                          </m:r>
                        </m:den>
                      </m:f>
                      <m:r>
                        <a:rPr kumimoji="0" lang="en-GB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0444B0-FC36-C9F5-7F1C-C27CB61BF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59" y="5349597"/>
                <a:ext cx="1147878" cy="670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63C3FC3-E5E1-DE9B-777D-2A2917437EF7}"/>
              </a:ext>
            </a:extLst>
          </p:cNvPr>
          <p:cNvSpPr txBox="1"/>
          <p:nvPr/>
        </p:nvSpPr>
        <p:spPr>
          <a:xfrm>
            <a:off x="4973876" y="6092198"/>
            <a:ext cx="407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income was made on Sunday?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CA8E18-D7CE-C1E8-C13E-18A3CF52E8CC}"/>
              </a:ext>
            </a:extLst>
          </p:cNvPr>
          <p:cNvSpPr txBox="1"/>
          <p:nvPr/>
        </p:nvSpPr>
        <p:spPr>
          <a:xfrm>
            <a:off x="5742418" y="6417827"/>
            <a:ext cx="360387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(14 × 1) + (12 × 2) + (9 × 4) = £74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7C60BA-5B9E-CB4D-45A1-005D63217DFE}"/>
              </a:ext>
            </a:extLst>
          </p:cNvPr>
          <p:cNvGraphicFramePr>
            <a:graphicFrameLocks noGrp="1"/>
          </p:cNvGraphicFramePr>
          <p:nvPr/>
        </p:nvGraphicFramePr>
        <p:xfrm>
          <a:off x="5710844" y="407507"/>
          <a:ext cx="3532910" cy="141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286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Urban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Unhealthy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44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1FB9E34-5853-736F-8515-F9CF762EF754}"/>
              </a:ext>
            </a:extLst>
          </p:cNvPr>
          <p:cNvGraphicFramePr>
            <a:graphicFrameLocks noGrp="1"/>
          </p:cNvGraphicFramePr>
          <p:nvPr/>
        </p:nvGraphicFramePr>
        <p:xfrm>
          <a:off x="507076" y="3824465"/>
          <a:ext cx="4114800" cy="143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33127927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359479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Gym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Run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Child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Adult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35947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364D77C-FA0B-4A4F-78DE-4F15C8E65522}"/>
              </a:ext>
            </a:extLst>
          </p:cNvPr>
          <p:cNvGraphicFramePr>
            <a:graphicFrameLocks noGrp="1"/>
          </p:cNvGraphicFramePr>
          <p:nvPr/>
        </p:nvGraphicFramePr>
        <p:xfrm>
          <a:off x="5386648" y="3840662"/>
          <a:ext cx="4106487" cy="146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214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1562214"/>
                    </a:ext>
                  </a:extLst>
                </a:gridCol>
                <a:gridCol w="894091">
                  <a:extLst>
                    <a:ext uri="{9D8B030D-6E8A-4147-A177-3AD203B41FA5}">
                      <a16:colId xmlns:a16="http://schemas.microsoft.com/office/drawing/2014/main" val="1812688890"/>
                    </a:ext>
                  </a:extLst>
                </a:gridCol>
              </a:tblGrid>
              <a:tr h="292571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Sat.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Sun.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Small £1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Medium £2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99184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Large £4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94942"/>
                  </a:ext>
                </a:extLst>
              </a:tr>
              <a:tr h="29257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4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3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3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4E7E4-637D-9B0C-2FCE-E6D5A4D4C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DCC76-319D-14A2-9079-E058F11B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2" y="250957"/>
            <a:ext cx="7435328" cy="32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1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6652-A64B-5F04-BD57-F45D0363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5035E-4A4C-66FB-8660-F8C33D15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47" y="371303"/>
            <a:ext cx="7382905" cy="2457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26CCE-63DA-5094-368B-2A6B4AE4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" y="3454400"/>
            <a:ext cx="9774014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47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288"/>
          <a:stretch/>
        </p:blipFill>
        <p:spPr>
          <a:xfrm>
            <a:off x="477926" y="287813"/>
            <a:ext cx="8543925" cy="61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50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" y="124505"/>
            <a:ext cx="9375867" cy="656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5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0" y="274637"/>
            <a:ext cx="8258311" cy="62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5F0E6-843F-74CB-CBF9-5FD01E4F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DDFEF-CBE5-25E5-8031-80B63B34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76456"/>
            <a:ext cx="9438640" cy="59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75418-700B-B662-0159-80DC9B4C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44A98D-6072-82FB-897F-77278EB75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4" y="220106"/>
            <a:ext cx="9464120" cy="40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6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6554-1490-83A4-5CB3-4ACF89C20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80AD8-F25F-A251-D024-89051C10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2" y="296815"/>
            <a:ext cx="6690658" cy="1060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8F4BB-F018-9E2B-D0E8-6F9DF529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2" y="1446287"/>
            <a:ext cx="5928658" cy="995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DE45C-75A5-4754-9358-F7504D5B0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988" y="2969464"/>
            <a:ext cx="3409332" cy="20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8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8F22C-B13D-745F-FA69-9599139D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ED051-69D9-4553-4AA3-444EA89CA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" y="267930"/>
            <a:ext cx="6268339" cy="839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A66A7-5261-0694-500E-AD8487A41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" y="2039540"/>
            <a:ext cx="5004099" cy="2277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120C0-554A-6C33-AD95-5733E8C10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397000"/>
            <a:ext cx="4339404" cy="29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163FD-CC5F-0FE5-87FE-C311B1B8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80522-DAD1-EFFC-97AA-F31F6472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5" y="276082"/>
            <a:ext cx="8704734" cy="2985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7D9C9-875C-C3A6-6937-AA7417771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5" y="3408681"/>
            <a:ext cx="9341632" cy="149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2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7163"/>
            <a:ext cx="8915400" cy="1143000"/>
          </a:xfrm>
        </p:spPr>
        <p:txBody>
          <a:bodyPr/>
          <a:lstStyle/>
          <a:p>
            <a:pPr algn="l"/>
            <a:r>
              <a:rPr lang="en-GB" sz="4000" b="1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5300" y="1492250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138 pupils were asked which subject they would like to study </a:t>
            </a:r>
          </a:p>
          <a:p>
            <a:pPr marL="0" indent="0">
              <a:buNone/>
            </a:pPr>
            <a:r>
              <a:rPr lang="en-GB" sz="2800" dirty="0"/>
              <a:t>95 pupils chose French </a:t>
            </a:r>
          </a:p>
          <a:p>
            <a:pPr marL="0" indent="0">
              <a:buNone/>
            </a:pPr>
            <a:r>
              <a:rPr lang="en-GB" sz="2800" dirty="0"/>
              <a:t>23 pupils in Year 11 chose Spanish </a:t>
            </a:r>
          </a:p>
          <a:p>
            <a:pPr marL="0" indent="0">
              <a:buNone/>
            </a:pPr>
            <a:r>
              <a:rPr lang="en-GB" sz="2800" dirty="0"/>
              <a:t>There are 80 students in Year 10</a:t>
            </a:r>
          </a:p>
          <a:p>
            <a:pPr marL="0" indent="0">
              <a:buNone/>
            </a:pPr>
            <a:r>
              <a:rPr lang="en-GB" sz="2800" dirty="0"/>
              <a:t>How many Year 10 students chose French?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193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59715"/>
            <a:ext cx="9223375" cy="1143000"/>
          </a:xfrm>
        </p:spPr>
        <p:txBody>
          <a:bodyPr/>
          <a:lstStyle/>
          <a:p>
            <a:pPr algn="l"/>
            <a:r>
              <a:rPr lang="en-GB" sz="2800" b="1" dirty="0"/>
              <a:t>A </a:t>
            </a:r>
            <a:r>
              <a:rPr lang="en-GB" sz="2800" b="1" dirty="0">
                <a:solidFill>
                  <a:srgbClr val="FF0000"/>
                </a:solidFill>
              </a:rPr>
              <a:t>Two-Way table </a:t>
            </a:r>
            <a:r>
              <a:rPr lang="en-GB" sz="2800" b="1" dirty="0"/>
              <a:t>can help us solve problems like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51523"/>
            <a:ext cx="8915400" cy="452596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138 pupils were asked which subject they would like to study </a:t>
            </a:r>
          </a:p>
          <a:p>
            <a:pPr marL="0" indent="0">
              <a:buNone/>
            </a:pPr>
            <a:r>
              <a:rPr lang="en-GB" sz="2400" dirty="0"/>
              <a:t>95 pupils chose French </a:t>
            </a:r>
          </a:p>
          <a:p>
            <a:pPr marL="0" indent="0">
              <a:buNone/>
            </a:pPr>
            <a:r>
              <a:rPr lang="en-GB" sz="2400" dirty="0"/>
              <a:t>23 pupils in Year 11 chose Spanish </a:t>
            </a:r>
          </a:p>
          <a:p>
            <a:pPr marL="0" indent="0">
              <a:buNone/>
            </a:pPr>
            <a:r>
              <a:rPr lang="en-GB" sz="2400" dirty="0"/>
              <a:t>There are 80 students in Year 10</a:t>
            </a:r>
          </a:p>
          <a:p>
            <a:pPr marL="0" indent="0">
              <a:buNone/>
            </a:pPr>
            <a:r>
              <a:rPr lang="en-GB" sz="2400" dirty="0"/>
              <a:t>How many Year 10 students chose French?</a:t>
            </a:r>
            <a:r>
              <a:rPr lang="en-GB" dirty="0"/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2B20B1-52BF-E69F-5A49-D6F1313FC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90405"/>
              </p:ext>
            </p:extLst>
          </p:nvPr>
        </p:nvGraphicFramePr>
        <p:xfrm>
          <a:off x="1645928" y="2943136"/>
          <a:ext cx="6306080" cy="3149600"/>
        </p:xfrm>
        <a:graphic>
          <a:graphicData uri="http://schemas.openxmlformats.org/drawingml/2006/table">
            <a:tbl>
              <a:tblPr firstRow="1" bandRow="1"/>
              <a:tblGrid>
                <a:gridCol w="1576520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1576520">
                  <a:extLst>
                    <a:ext uri="{9D8B030D-6E8A-4147-A177-3AD203B41FA5}">
                      <a16:colId xmlns:a16="http://schemas.microsoft.com/office/drawing/2014/main" val="284576673"/>
                    </a:ext>
                  </a:extLst>
                </a:gridCol>
                <a:gridCol w="1576520">
                  <a:extLst>
                    <a:ext uri="{9D8B030D-6E8A-4147-A177-3AD203B41FA5}">
                      <a16:colId xmlns:a16="http://schemas.microsoft.com/office/drawing/2014/main" val="526673243"/>
                    </a:ext>
                  </a:extLst>
                </a:gridCol>
                <a:gridCol w="1576520">
                  <a:extLst>
                    <a:ext uri="{9D8B030D-6E8A-4147-A177-3AD203B41FA5}">
                      <a16:colId xmlns:a16="http://schemas.microsoft.com/office/drawing/2014/main" val="701471781"/>
                    </a:ext>
                  </a:extLst>
                </a:gridCol>
              </a:tblGrid>
              <a:tr h="787400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French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Spanish</a:t>
                      </a:r>
                      <a:r>
                        <a:rPr lang="en-GB" sz="24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787400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Year</a:t>
                      </a:r>
                      <a:r>
                        <a:rPr lang="en-GB" sz="2400" b="1" baseline="0" dirty="0">
                          <a:solidFill>
                            <a:sysClr val="windowText" lastClr="000000"/>
                          </a:solidFill>
                        </a:rPr>
                        <a:t> 10 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787400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Year</a:t>
                      </a:r>
                      <a:r>
                        <a:rPr lang="en-GB" sz="2400" b="1" baseline="0" dirty="0">
                          <a:solidFill>
                            <a:sysClr val="windowText" lastClr="000000"/>
                          </a:solidFill>
                        </a:rPr>
                        <a:t> 11 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711480"/>
                  </a:ext>
                </a:extLst>
              </a:tr>
              <a:tr h="787400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716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494963" y="5393872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7303" y="5393872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3001" y="4655665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494963" y="3845614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4963" y="4619743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1" y="5406935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1039" y="4642602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1" y="3845614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11039" y="3865049"/>
            <a:ext cx="1306286" cy="574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0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Archway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2.xml><?xml version="1.0" encoding="utf-8"?>
<a:theme xmlns:a="http://schemas.openxmlformats.org/drawingml/2006/main" name="1_Archway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3.xml><?xml version="1.0" encoding="utf-8"?>
<a:theme xmlns:a="http://schemas.openxmlformats.org/drawingml/2006/main" name="1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4.xml><?xml version="1.0" encoding="utf-8"?>
<a:theme xmlns:a="http://schemas.openxmlformats.org/drawingml/2006/main" name="3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95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LT LAYOUT 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T LAYOUT v2" id="{CA6C95BF-2094-42CD-89CE-D1F726D80FDF}" vid="{D50D0FB2-DA65-4FEA-B158-C31F30AA0D6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Archway</Template>
  <TotalTime>10754</TotalTime>
  <Words>834</Words>
  <Application>Microsoft Office PowerPoint</Application>
  <PresentationFormat>A4 Paper (210x297 mm)</PresentationFormat>
  <Paragraphs>330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Calibri Light</vt:lpstr>
      <vt:lpstr>Arial</vt:lpstr>
      <vt:lpstr>Comic Sans MS</vt:lpstr>
      <vt:lpstr>Lato</vt:lpstr>
      <vt:lpstr>Calibri</vt:lpstr>
      <vt:lpstr>Cambria Math</vt:lpstr>
      <vt:lpstr>Archway</vt:lpstr>
      <vt:lpstr>1_ArchwayMaster</vt:lpstr>
      <vt:lpstr>1_Archway PPT</vt:lpstr>
      <vt:lpstr>3_Archway PPT</vt:lpstr>
      <vt:lpstr>Office Theme</vt:lpstr>
      <vt:lpstr>ALT LAYOUT 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</vt:lpstr>
      <vt:lpstr>A Two-Way table can help us solve problems like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Kite</dc:creator>
  <cp:lastModifiedBy>Mr A Wilson - BTA Staff</cp:lastModifiedBy>
  <cp:revision>503</cp:revision>
  <cp:lastPrinted>2023-12-11T13:21:55Z</cp:lastPrinted>
  <dcterms:created xsi:type="dcterms:W3CDTF">2017-01-17T16:57:04Z</dcterms:created>
  <dcterms:modified xsi:type="dcterms:W3CDTF">2025-02-14T11:05:49Z</dcterms:modified>
</cp:coreProperties>
</file>