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34" r:id="rId2"/>
    <p:sldMasterId id="2147483770" r:id="rId3"/>
    <p:sldMasterId id="2147483866" r:id="rId4"/>
    <p:sldMasterId id="2147483878" r:id="rId5"/>
  </p:sldMasterIdLst>
  <p:notesMasterIdLst>
    <p:notesMasterId r:id="rId32"/>
  </p:notesMasterIdLst>
  <p:sldIdLst>
    <p:sldId id="261" r:id="rId6"/>
    <p:sldId id="1202" r:id="rId7"/>
    <p:sldId id="928" r:id="rId8"/>
    <p:sldId id="1159" r:id="rId9"/>
    <p:sldId id="1158" r:id="rId10"/>
    <p:sldId id="1194" r:id="rId11"/>
    <p:sldId id="1195" r:id="rId12"/>
    <p:sldId id="299" r:id="rId13"/>
    <p:sldId id="298" r:id="rId14"/>
    <p:sldId id="300" r:id="rId15"/>
    <p:sldId id="301" r:id="rId16"/>
    <p:sldId id="1203" r:id="rId17"/>
    <p:sldId id="1204" r:id="rId18"/>
    <p:sldId id="1160" r:id="rId19"/>
    <p:sldId id="1201" r:id="rId20"/>
    <p:sldId id="1197" r:id="rId21"/>
    <p:sldId id="910" r:id="rId22"/>
    <p:sldId id="306" r:id="rId23"/>
    <p:sldId id="262" r:id="rId24"/>
    <p:sldId id="1205" r:id="rId25"/>
    <p:sldId id="1206" r:id="rId26"/>
    <p:sldId id="1173" r:id="rId27"/>
    <p:sldId id="1207" r:id="rId28"/>
    <p:sldId id="1208" r:id="rId29"/>
    <p:sldId id="1209" r:id="rId30"/>
    <p:sldId id="1210" r:id="rId31"/>
  </p:sldIdLst>
  <p:sldSz cx="9906000" cy="6858000" type="A4"/>
  <p:notesSz cx="6889750" cy="10021888"/>
  <p:embeddedFontLst>
    <p:embeddedFont>
      <p:font typeface="Comic Sans MS" panose="030F0702030302020204" pitchFamily="66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472C4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84489" autoAdjust="0"/>
  </p:normalViewPr>
  <p:slideViewPr>
    <p:cSldViewPr snapToGrid="0" showGuides="1">
      <p:cViewPr varScale="1">
        <p:scale>
          <a:sx n="53" d="100"/>
          <a:sy n="53" d="100"/>
        </p:scale>
        <p:origin x="1684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0" rIns="92299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8"/>
          </a:xfrm>
          <a:prstGeom prst="rect">
            <a:avLst/>
          </a:prstGeom>
        </p:spPr>
        <p:txBody>
          <a:bodyPr vert="horz" lIns="92299" tIns="46150" rIns="92299" bIns="461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E943-D555-7E20-697B-2843763B4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DA15A-EB67-737C-948A-BA059DE99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0168A-63C3-94FD-1BA1-CA0F0303B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814">
              <a:defRPr/>
            </a:pPr>
            <a:r>
              <a:rPr lang="en-GB" dirty="0"/>
              <a:t>Pick 2 categories to collect data from the class for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58D99-D106-21AE-3940-C7CDF365C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5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7EC1F-A3ED-B881-D0E4-1E567A15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BCA34-535D-1751-73EE-A62DC2697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749F6-7946-FAF4-6733-01EBD6232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814">
              <a:defRPr/>
            </a:pPr>
            <a:r>
              <a:rPr lang="en-GB" dirty="0"/>
              <a:t>Put data collected from the class into a Venn diagram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5B590-CEBB-86F0-FF44-4FBC978AF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“The</a:t>
            </a:r>
            <a:r>
              <a:rPr lang="en-GB" baseline="0" dirty="0"/>
              <a:t> elements of the universal set are…”</a:t>
            </a:r>
          </a:p>
          <a:p>
            <a:r>
              <a:rPr lang="en-GB" baseline="0" dirty="0"/>
              <a:t>A subset includes the even numbers, a subset includes the odd numbers, another subset includes numbers that are odd and multiples of 3 etc..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“The</a:t>
            </a:r>
            <a:r>
              <a:rPr lang="en-GB" baseline="0" dirty="0"/>
              <a:t> elements of the universal set are…”</a:t>
            </a:r>
          </a:p>
          <a:p>
            <a:r>
              <a:rPr lang="en-GB" baseline="0" dirty="0"/>
              <a:t>A subset includes the even numbers, a subset includes the odd numbers, another subset includes numbers that are odd and multiples of 3 etc..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5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EDCD2-601A-461C-9AB5-639C33E3F98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0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814">
              <a:defRPr/>
            </a:pPr>
            <a:r>
              <a:rPr lang="en-GB" dirty="0"/>
              <a:t>Previous knowledge check to see whether students can already complete the learning objective. If they can’t, this provides an excellent opportunity to show progress at the end of the lesson.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9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1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5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0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2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4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6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3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8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51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2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04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98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84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78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9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8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07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23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8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8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0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36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9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71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8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42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74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17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89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01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8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5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06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9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BA31-F588-34FD-640D-FCCDB4EC9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EA042-60D1-E9FE-8A67-E53847FAF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0468-EB58-F0C5-3354-F816D512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105D2-356F-0B5B-57A0-AC551F27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127C8-44C8-4E4C-459E-C026B05A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68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80FE-064C-46D0-5385-55966A61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E7D9-37D9-E98B-BB54-39A1658D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4478-B20F-EE3C-937B-02642918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60BD-E88E-68D7-81AA-75CB4CF4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FF77-D90F-291C-6BB2-76EE426E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92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DC41-F903-768B-DE6D-F4CDAC10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0A09-1974-FB03-7C45-239FC652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B27F-E287-7D25-FAAB-2A2B066B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D80E4-8860-2B3E-F43C-CEFA5BFC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F1D35-72BC-AFAE-8676-61A6DB0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7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85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2871-C34D-29AF-3716-F1CA73B2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ACB0-A4BC-219C-E5A7-A5D04A819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759ED-797C-393C-CFF0-0CC051AAA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6311D-C55D-7AC3-49FC-C9B0BD1E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053BC-0F5A-6B63-3FD2-FA5E6100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CC3F0-8E4B-07D5-5F19-FD6C1359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84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1974-725E-256F-DE83-7DAC5F7A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C8235-CA59-124D-5426-2DD2985C1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515AC-E768-BB6B-7A8B-DAF19F803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C45D1-4FBA-78F5-D8C4-D2BDDCBAA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A866E-6F1E-00BA-2D92-282661F00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2B6FA-03B8-2A6E-B6F7-71326BE1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6D89C-7B2C-93C5-94F7-51644A77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27F61-561A-E1F7-0D83-67FE6E91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4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A001-D6CF-78B8-6510-CAEF59A3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F4C4A-1935-737C-F351-787C0691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414E9-EF61-FA1E-1777-E2466AC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260CB-4A7F-ABAC-204D-F5319482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2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E3960-0B9F-F1FA-848A-D5756424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40B38-7C1A-2F44-9E79-18B174ED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E96D1-A68E-51E7-F843-9B922CF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15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BA18-1C14-2911-5DF1-BB258279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AB6C-9AEA-BD5E-3C6F-D3FDFA6F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4CD82-E7EC-D928-21DE-34245452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3D657-B45F-BFED-76F6-A906E6BB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A66A-9648-191D-5802-56999DE0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97F8C-3341-AEF0-BFD0-6F903F24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92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8582-0DB8-1A53-D232-49824832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5F23F-E5D1-F4E2-835B-970E627DE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E602D-3138-71E1-7FA7-DD0BA51C8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77F8-1C8A-29BD-D59D-1BA5185E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B3D18-C2CA-93E3-5E0F-F3030A43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21EEF-EAF6-E219-347A-E36E178C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79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9374-B109-B2F4-1568-41297150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0A76B-AB33-E150-A79B-EF6F45DA4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D73D0-2F8A-E668-7881-39C35C71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8B1D-9D17-F2C2-20AE-FE5E5C8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C585-D3C4-4B68-CA85-7BB53016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50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3513E-149C-56C1-46BE-A9AF29CB4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F0AEB-17A0-E31A-9333-048A43763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7F0C3-38CF-67DA-DE56-7C2B429C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00F10-EFE3-45D1-C94E-445A7A72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D4707-0E0B-CFD5-5D7A-397CACD3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61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8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5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7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38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63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8" y="5800491"/>
            <a:ext cx="88134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1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cs typeface="+mn-cs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38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63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9" y="5800491"/>
            <a:ext cx="88134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cs typeface="+mn-cs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38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63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7" y="5800491"/>
            <a:ext cx="88134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cs typeface="+mn-cs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38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38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63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8" y="5800491"/>
            <a:ext cx="88134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6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sz="35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cs typeface="+mn-cs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cs typeface="+mn-cs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CD3E6-0A2D-4C50-57D9-C50603A6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0C989-B1AE-BC39-2B3A-A07D0C426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2E8FC-F311-2A43-F482-992E983D8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A62C-264B-6C47-5B4D-59FD9A6ED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58F-63EA-1AA7-E00B-35C037ECB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7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26" y="907898"/>
            <a:ext cx="8143327" cy="48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98" y="954536"/>
            <a:ext cx="8231308" cy="51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46" y="786264"/>
            <a:ext cx="8487104" cy="54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9397F-EC06-97C3-6C89-FCC94B5E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68FC2-2757-8253-B600-7FECEA29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021958-8812-0BC5-0CA8-53BCBA9B345B}"/>
              </a:ext>
            </a:extLst>
          </p:cNvPr>
          <p:cNvSpPr txBox="1"/>
          <p:nvPr/>
        </p:nvSpPr>
        <p:spPr>
          <a:xfrm>
            <a:off x="276726" y="324853"/>
            <a:ext cx="949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List types of data that could be collected from the class that would work in a Venn diagram:</a:t>
            </a:r>
          </a:p>
        </p:txBody>
      </p:sp>
    </p:spTree>
    <p:extLst>
      <p:ext uri="{BB962C8B-B14F-4D97-AF65-F5344CB8AC3E}">
        <p14:creationId xmlns:p14="http://schemas.microsoft.com/office/powerpoint/2010/main" val="280017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7BDB3-0ACE-4425-56D2-9EBDF704F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11CAF-334B-1FA6-A355-1F5F7EF70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3731C-E639-538D-2C76-E764D73FF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5" y="90021"/>
            <a:ext cx="8754878" cy="61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16E426-337E-43E9-81E8-24E0608894DD}"/>
              </a:ext>
            </a:extLst>
          </p:cNvPr>
          <p:cNvSpPr/>
          <p:nvPr/>
        </p:nvSpPr>
        <p:spPr>
          <a:xfrm>
            <a:off x="194798" y="3085783"/>
            <a:ext cx="4397044" cy="3083084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DFFA0-E03C-4B20-8018-2971CD005375}"/>
              </a:ext>
            </a:extLst>
          </p:cNvPr>
          <p:cNvSpPr txBox="1"/>
          <p:nvPr/>
        </p:nvSpPr>
        <p:spPr>
          <a:xfrm>
            <a:off x="5623340" y="3616126"/>
            <a:ext cx="53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C3539A-FF02-4C52-AAB9-9DEE58B44F49}"/>
              </a:ext>
            </a:extLst>
          </p:cNvPr>
          <p:cNvSpPr/>
          <p:nvPr/>
        </p:nvSpPr>
        <p:spPr>
          <a:xfrm>
            <a:off x="339238" y="3175395"/>
            <a:ext cx="42916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ξ</a:t>
            </a:r>
            <a:r>
              <a:rPr lang="en-GB" sz="2400" dirty="0">
                <a:solidFill>
                  <a:schemeClr val="bg1"/>
                </a:solidFill>
              </a:rPr>
              <a:t> = Xi, the universal set (that means everything in the set you are given) in this case, the numbers 1 to 20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{ } curly brackets are used to show what is in the set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E87EAC-62AE-423E-942E-A1BA5287D27D}"/>
              </a:ext>
            </a:extLst>
          </p:cNvPr>
          <p:cNvSpPr/>
          <p:nvPr/>
        </p:nvSpPr>
        <p:spPr>
          <a:xfrm>
            <a:off x="4727189" y="3280410"/>
            <a:ext cx="463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0" dirty="0"/>
              <a:t>ξ</a:t>
            </a:r>
            <a:endParaRPr lang="en-GB" sz="6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44A51-407B-4FDC-9217-3A5A81A3FF8B}"/>
              </a:ext>
            </a:extLst>
          </p:cNvPr>
          <p:cNvSpPr/>
          <p:nvPr/>
        </p:nvSpPr>
        <p:spPr>
          <a:xfrm>
            <a:off x="209931" y="635487"/>
            <a:ext cx="9486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Let’s think about the set of integers that are less than 20 – what would they be?</a:t>
            </a:r>
          </a:p>
          <a:p>
            <a:pPr algn="ctr"/>
            <a:endParaRPr lang="en-GB" sz="2800" dirty="0"/>
          </a:p>
          <a:p>
            <a:endParaRPr lang="en-GB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419A45-F8B3-490D-B0C2-81AE41E90AC5}"/>
              </a:ext>
            </a:extLst>
          </p:cNvPr>
          <p:cNvGrpSpPr/>
          <p:nvPr/>
        </p:nvGrpSpPr>
        <p:grpSpPr>
          <a:xfrm>
            <a:off x="5229879" y="3574814"/>
            <a:ext cx="4465981" cy="2594053"/>
            <a:chOff x="1357651" y="1120960"/>
            <a:chExt cx="7190697" cy="46715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C9E378-4506-4777-8742-B6A3FEC57035}"/>
                </a:ext>
              </a:extLst>
            </p:cNvPr>
            <p:cNvSpPr/>
            <p:nvPr/>
          </p:nvSpPr>
          <p:spPr>
            <a:xfrm>
              <a:off x="1357651" y="1120960"/>
              <a:ext cx="7190697" cy="46715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EC1B37-46AB-4F4C-8DEB-B82028760011}"/>
                </a:ext>
              </a:extLst>
            </p:cNvPr>
            <p:cNvSpPr/>
            <p:nvPr/>
          </p:nvSpPr>
          <p:spPr>
            <a:xfrm>
              <a:off x="2306336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A9D6CB-0776-4E06-94AE-0820A7968D3D}"/>
                </a:ext>
              </a:extLst>
            </p:cNvPr>
            <p:cNvSpPr/>
            <p:nvPr/>
          </p:nvSpPr>
          <p:spPr>
            <a:xfrm>
              <a:off x="4201202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CF8C7C5-4713-4988-B7B9-316E865F7DC1}"/>
              </a:ext>
            </a:extLst>
          </p:cNvPr>
          <p:cNvSpPr txBox="1"/>
          <p:nvPr/>
        </p:nvSpPr>
        <p:spPr>
          <a:xfrm>
            <a:off x="8851856" y="3581836"/>
            <a:ext cx="51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A07B2-AD07-F87E-B116-4F5B7EC93FF2}"/>
              </a:ext>
            </a:extLst>
          </p:cNvPr>
          <p:cNvSpPr txBox="1"/>
          <p:nvPr/>
        </p:nvSpPr>
        <p:spPr>
          <a:xfrm>
            <a:off x="377189" y="1775225"/>
            <a:ext cx="9318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{1, 2, 3, 4, 5, 6, 7, 8, 9, 10, 11, 12, 13, 14, 15, 16, 17, 18, 19}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E68D2-A183-36DA-3E52-F8B9C434E408}"/>
              </a:ext>
            </a:extLst>
          </p:cNvPr>
          <p:cNvSpPr txBox="1"/>
          <p:nvPr/>
        </p:nvSpPr>
        <p:spPr>
          <a:xfrm>
            <a:off x="194798" y="171450"/>
            <a:ext cx="569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Set Notation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D27E9-A991-A17E-D664-ABC77587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18" grpId="0"/>
      <p:bldP spid="25" grpId="0"/>
      <p:bldP spid="3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16E426-337E-43E9-81E8-24E0608894DD}"/>
              </a:ext>
            </a:extLst>
          </p:cNvPr>
          <p:cNvSpPr/>
          <p:nvPr/>
        </p:nvSpPr>
        <p:spPr>
          <a:xfrm>
            <a:off x="185704" y="3549519"/>
            <a:ext cx="3174023" cy="1714500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DFFA0-E03C-4B20-8018-2971CD005375}"/>
              </a:ext>
            </a:extLst>
          </p:cNvPr>
          <p:cNvSpPr txBox="1"/>
          <p:nvPr/>
        </p:nvSpPr>
        <p:spPr>
          <a:xfrm>
            <a:off x="4953000" y="3393098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62A88C-A000-4C18-BE49-8286E9FC64D6}"/>
              </a:ext>
            </a:extLst>
          </p:cNvPr>
          <p:cNvGrpSpPr/>
          <p:nvPr/>
        </p:nvGrpSpPr>
        <p:grpSpPr>
          <a:xfrm>
            <a:off x="194798" y="3777819"/>
            <a:ext cx="3241593" cy="1311773"/>
            <a:chOff x="220953" y="2555855"/>
            <a:chExt cx="3241593" cy="13117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07D71A-E897-4B96-BFCF-99BAAEAC70A3}"/>
                </a:ext>
              </a:extLst>
            </p:cNvPr>
            <p:cNvSpPr txBox="1"/>
            <p:nvPr/>
          </p:nvSpPr>
          <p:spPr>
            <a:xfrm>
              <a:off x="273707" y="2980909"/>
              <a:ext cx="2674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A</a:t>
              </a:r>
              <a:r>
                <a:rPr lang="en-GB" sz="2400" dirty="0">
                  <a:solidFill>
                    <a:schemeClr val="bg1"/>
                  </a:solidFill>
                </a:rPr>
                <a:t> = Odd Numbers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C3539A-FF02-4C52-AAB9-9DEE58B44F49}"/>
                </a:ext>
              </a:extLst>
            </p:cNvPr>
            <p:cNvSpPr/>
            <p:nvPr/>
          </p:nvSpPr>
          <p:spPr>
            <a:xfrm>
              <a:off x="220953" y="2555855"/>
              <a:ext cx="32415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</a:rPr>
                <a:t>ξ</a:t>
              </a:r>
              <a:r>
                <a:rPr lang="en-GB" sz="2400" dirty="0">
                  <a:solidFill>
                    <a:schemeClr val="bg1"/>
                  </a:solidFill>
                </a:rPr>
                <a:t> = Numbers below 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D1CE82-730D-4932-9F5E-F2D8755A3E23}"/>
                </a:ext>
              </a:extLst>
            </p:cNvPr>
            <p:cNvSpPr txBox="1"/>
            <p:nvPr/>
          </p:nvSpPr>
          <p:spPr>
            <a:xfrm>
              <a:off x="273707" y="3405963"/>
              <a:ext cx="2571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B</a:t>
              </a:r>
              <a:r>
                <a:rPr lang="en-GB" sz="2400" dirty="0">
                  <a:solidFill>
                    <a:schemeClr val="bg1"/>
                  </a:solidFill>
                </a:rPr>
                <a:t> = Multiples of 3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FE87EAC-62AE-423E-942E-A1BA5287D27D}"/>
              </a:ext>
            </a:extLst>
          </p:cNvPr>
          <p:cNvSpPr/>
          <p:nvPr/>
        </p:nvSpPr>
        <p:spPr>
          <a:xfrm>
            <a:off x="3980468" y="2811303"/>
            <a:ext cx="453287" cy="97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dirty="0"/>
              <a:t>ξ</a:t>
            </a:r>
            <a:endParaRPr lang="en-GB" sz="6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44A51-407B-4FDC-9217-3A5A81A3FF8B}"/>
              </a:ext>
            </a:extLst>
          </p:cNvPr>
          <p:cNvSpPr/>
          <p:nvPr/>
        </p:nvSpPr>
        <p:spPr>
          <a:xfrm>
            <a:off x="150996" y="223000"/>
            <a:ext cx="843993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Let’s think about the set of integers that are less than 20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{1, 2, 3, 4, 5, 6, 7, 8, 9, 10, 11, 12, 13, 14, 15, 16, 17, 18, 19}</a:t>
            </a:r>
          </a:p>
          <a:p>
            <a:endParaRPr lang="en-GB" sz="2400" dirty="0"/>
          </a:p>
          <a:p>
            <a:r>
              <a:rPr lang="en-GB" sz="2400" dirty="0"/>
              <a:t>a) How many numbers are even?</a:t>
            </a:r>
          </a:p>
          <a:p>
            <a:r>
              <a:rPr lang="en-GB" sz="2400" dirty="0"/>
              <a:t>b) How many numbers are odd and a multiple of 3?</a:t>
            </a:r>
          </a:p>
          <a:p>
            <a:r>
              <a:rPr lang="en-GB" sz="2400" dirty="0"/>
              <a:t>c) How many numbers are not a multiple of 3 and even?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419A45-F8B3-490D-B0C2-81AE41E90AC5}"/>
              </a:ext>
            </a:extLst>
          </p:cNvPr>
          <p:cNvGrpSpPr/>
          <p:nvPr/>
        </p:nvGrpSpPr>
        <p:grpSpPr>
          <a:xfrm>
            <a:off x="4605323" y="3155778"/>
            <a:ext cx="5114973" cy="3017520"/>
            <a:chOff x="1357651" y="1120960"/>
            <a:chExt cx="7190697" cy="46715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C9E378-4506-4777-8742-B6A3FEC57035}"/>
                </a:ext>
              </a:extLst>
            </p:cNvPr>
            <p:cNvSpPr/>
            <p:nvPr/>
          </p:nvSpPr>
          <p:spPr>
            <a:xfrm>
              <a:off x="1357651" y="1120960"/>
              <a:ext cx="7190697" cy="46715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EC1B37-46AB-4F4C-8DEB-B82028760011}"/>
                </a:ext>
              </a:extLst>
            </p:cNvPr>
            <p:cNvSpPr/>
            <p:nvPr/>
          </p:nvSpPr>
          <p:spPr>
            <a:xfrm>
              <a:off x="2306336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A9D6CB-0776-4E06-94AE-0820A7968D3D}"/>
                </a:ext>
              </a:extLst>
            </p:cNvPr>
            <p:cNvSpPr/>
            <p:nvPr/>
          </p:nvSpPr>
          <p:spPr>
            <a:xfrm>
              <a:off x="4201202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CF8C7C5-4713-4988-B7B9-316E865F7DC1}"/>
              </a:ext>
            </a:extLst>
          </p:cNvPr>
          <p:cNvSpPr txBox="1"/>
          <p:nvPr/>
        </p:nvSpPr>
        <p:spPr>
          <a:xfrm>
            <a:off x="8912470" y="3393098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445A-1F49-95A1-6A9C-AE435940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16E426-337E-43E9-81E8-24E0608894DD}"/>
              </a:ext>
            </a:extLst>
          </p:cNvPr>
          <p:cNvSpPr/>
          <p:nvPr/>
        </p:nvSpPr>
        <p:spPr>
          <a:xfrm>
            <a:off x="446709" y="3526958"/>
            <a:ext cx="3174023" cy="1714500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62A88C-A000-4C18-BE49-8286E9FC64D6}"/>
              </a:ext>
            </a:extLst>
          </p:cNvPr>
          <p:cNvGrpSpPr/>
          <p:nvPr/>
        </p:nvGrpSpPr>
        <p:grpSpPr>
          <a:xfrm>
            <a:off x="455803" y="3755258"/>
            <a:ext cx="3241593" cy="1311773"/>
            <a:chOff x="220953" y="2555855"/>
            <a:chExt cx="3241593" cy="13117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07D71A-E897-4B96-BFCF-99BAAEAC70A3}"/>
                </a:ext>
              </a:extLst>
            </p:cNvPr>
            <p:cNvSpPr txBox="1"/>
            <p:nvPr/>
          </p:nvSpPr>
          <p:spPr>
            <a:xfrm>
              <a:off x="273707" y="2980909"/>
              <a:ext cx="2674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= Odd Numbers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C3539A-FF02-4C52-AAB9-9DEE58B44F49}"/>
                </a:ext>
              </a:extLst>
            </p:cNvPr>
            <p:cNvSpPr/>
            <p:nvPr/>
          </p:nvSpPr>
          <p:spPr>
            <a:xfrm>
              <a:off x="220953" y="2555855"/>
              <a:ext cx="32415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ξ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= Numbers below 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D1CE82-730D-4932-9F5E-F2D8755A3E23}"/>
                </a:ext>
              </a:extLst>
            </p:cNvPr>
            <p:cNvSpPr txBox="1"/>
            <p:nvPr/>
          </p:nvSpPr>
          <p:spPr>
            <a:xfrm>
              <a:off x="273707" y="3405963"/>
              <a:ext cx="2571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= Multiples of 3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44A51-407B-4FDC-9217-3A5A81A3FF8B}"/>
              </a:ext>
            </a:extLst>
          </p:cNvPr>
          <p:cNvSpPr/>
          <p:nvPr/>
        </p:nvSpPr>
        <p:spPr>
          <a:xfrm>
            <a:off x="150996" y="51550"/>
            <a:ext cx="843993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Let’s think about the set of integers that are less than 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{1, 2, 3, 4, 5, 6, 7, 8, 9, 10, 11, 12, 13, 14, 15, 16, 17, 18, 19}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a) How many numbers are even?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b) How many numbers are odd and a multiple of 3?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c) How many numbers are not a multiple of 3 and even?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55E9B-F591-82C6-C9CE-5A0402A090D8}"/>
              </a:ext>
            </a:extLst>
          </p:cNvPr>
          <p:cNvSpPr txBox="1"/>
          <p:nvPr/>
        </p:nvSpPr>
        <p:spPr>
          <a:xfrm>
            <a:off x="4953000" y="3335948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E1801-158E-B7F3-3481-3E99F031EC14}"/>
              </a:ext>
            </a:extLst>
          </p:cNvPr>
          <p:cNvSpPr/>
          <p:nvPr/>
        </p:nvSpPr>
        <p:spPr>
          <a:xfrm>
            <a:off x="3980468" y="2754153"/>
            <a:ext cx="453287" cy="97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dirty="0"/>
              <a:t>ξ</a:t>
            </a:r>
            <a:endParaRPr lang="en-GB" sz="6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3007B-F6A9-9227-F388-6D504FC70A9F}"/>
              </a:ext>
            </a:extLst>
          </p:cNvPr>
          <p:cNvGrpSpPr/>
          <p:nvPr/>
        </p:nvGrpSpPr>
        <p:grpSpPr>
          <a:xfrm>
            <a:off x="4605323" y="3098628"/>
            <a:ext cx="5114973" cy="3017520"/>
            <a:chOff x="1357651" y="1120960"/>
            <a:chExt cx="7190697" cy="46715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2EE926-3338-80A9-B0C0-3CD13E445D53}"/>
                </a:ext>
              </a:extLst>
            </p:cNvPr>
            <p:cNvSpPr/>
            <p:nvPr/>
          </p:nvSpPr>
          <p:spPr>
            <a:xfrm>
              <a:off x="1357651" y="1120960"/>
              <a:ext cx="7190697" cy="46715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929778-1EC0-EB61-1427-20598EC41084}"/>
                </a:ext>
              </a:extLst>
            </p:cNvPr>
            <p:cNvSpPr/>
            <p:nvPr/>
          </p:nvSpPr>
          <p:spPr>
            <a:xfrm>
              <a:off x="2306336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B55AB5-6EF8-F34A-FB7E-0C0C738EA585}"/>
                </a:ext>
              </a:extLst>
            </p:cNvPr>
            <p:cNvSpPr/>
            <p:nvPr/>
          </p:nvSpPr>
          <p:spPr>
            <a:xfrm>
              <a:off x="4201202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46A150-B0A6-7A01-EEAC-DB26291915FA}"/>
              </a:ext>
            </a:extLst>
          </p:cNvPr>
          <p:cNvSpPr txBox="1"/>
          <p:nvPr/>
        </p:nvSpPr>
        <p:spPr>
          <a:xfrm>
            <a:off x="8912470" y="3335948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6AC498-1892-BDB3-FC3F-DDA394BE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89930" y="5043799"/>
            <a:ext cx="1111018" cy="1018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16E426-337E-43E9-81E8-24E0608894DD}"/>
              </a:ext>
            </a:extLst>
          </p:cNvPr>
          <p:cNvSpPr/>
          <p:nvPr/>
        </p:nvSpPr>
        <p:spPr>
          <a:xfrm>
            <a:off x="180984" y="2766060"/>
            <a:ext cx="3174023" cy="1714500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DFFA0-E03C-4B20-8018-2971CD005375}"/>
              </a:ext>
            </a:extLst>
          </p:cNvPr>
          <p:cNvSpPr txBox="1"/>
          <p:nvPr/>
        </p:nvSpPr>
        <p:spPr>
          <a:xfrm>
            <a:off x="4543475" y="2488191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62A88C-A000-4C18-BE49-8286E9FC64D6}"/>
              </a:ext>
            </a:extLst>
          </p:cNvPr>
          <p:cNvGrpSpPr/>
          <p:nvPr/>
        </p:nvGrpSpPr>
        <p:grpSpPr>
          <a:xfrm>
            <a:off x="180984" y="2968828"/>
            <a:ext cx="3020314" cy="1311773"/>
            <a:chOff x="220953" y="2555855"/>
            <a:chExt cx="3020314" cy="13117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07D71A-E897-4B96-BFCF-99BAAEAC70A3}"/>
                </a:ext>
              </a:extLst>
            </p:cNvPr>
            <p:cNvSpPr txBox="1"/>
            <p:nvPr/>
          </p:nvSpPr>
          <p:spPr>
            <a:xfrm>
              <a:off x="273707" y="2980909"/>
              <a:ext cx="2394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</a:t>
              </a:r>
              <a:r>
                <a:rPr lang="en-GB" sz="2400" dirty="0"/>
                <a:t> = Odd Numbers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C3539A-FF02-4C52-AAB9-9DEE58B44F49}"/>
                </a:ext>
              </a:extLst>
            </p:cNvPr>
            <p:cNvSpPr/>
            <p:nvPr/>
          </p:nvSpPr>
          <p:spPr>
            <a:xfrm>
              <a:off x="220953" y="2555855"/>
              <a:ext cx="30203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/>
                <a:t>ξ</a:t>
              </a:r>
              <a:r>
                <a:rPr lang="en-GB" sz="2400" dirty="0"/>
                <a:t> = Numbers below 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D1CE82-730D-4932-9F5E-F2D8755A3E23}"/>
                </a:ext>
              </a:extLst>
            </p:cNvPr>
            <p:cNvSpPr txBox="1"/>
            <p:nvPr/>
          </p:nvSpPr>
          <p:spPr>
            <a:xfrm>
              <a:off x="273707" y="3405963"/>
              <a:ext cx="236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  <a:r>
                <a:rPr lang="en-GB" sz="2400" dirty="0"/>
                <a:t> = Multiples of 3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FE87EAC-62AE-423E-942E-A1BA5287D27D}"/>
              </a:ext>
            </a:extLst>
          </p:cNvPr>
          <p:cNvSpPr/>
          <p:nvPr/>
        </p:nvSpPr>
        <p:spPr>
          <a:xfrm>
            <a:off x="3283524" y="1973893"/>
            <a:ext cx="512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0" dirty="0"/>
              <a:t>ξ</a:t>
            </a:r>
            <a:endParaRPr lang="en-GB" sz="6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44A51-407B-4FDC-9217-3A5A81A3FF8B}"/>
              </a:ext>
            </a:extLst>
          </p:cNvPr>
          <p:cNvSpPr/>
          <p:nvPr/>
        </p:nvSpPr>
        <p:spPr>
          <a:xfrm>
            <a:off x="831775" y="1042955"/>
            <a:ext cx="7921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The numbers would go into the Venn diagram like this…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419A45-F8B3-490D-B0C2-81AE41E90AC5}"/>
              </a:ext>
            </a:extLst>
          </p:cNvPr>
          <p:cNvGrpSpPr/>
          <p:nvPr/>
        </p:nvGrpSpPr>
        <p:grpSpPr>
          <a:xfrm>
            <a:off x="3754877" y="2177068"/>
            <a:ext cx="6101003" cy="3963589"/>
            <a:chOff x="1357651" y="1120960"/>
            <a:chExt cx="7190697" cy="46715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C9E378-4506-4777-8742-B6A3FEC57035}"/>
                </a:ext>
              </a:extLst>
            </p:cNvPr>
            <p:cNvSpPr/>
            <p:nvPr/>
          </p:nvSpPr>
          <p:spPr>
            <a:xfrm>
              <a:off x="1357651" y="1120960"/>
              <a:ext cx="7190697" cy="46715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EC1B37-46AB-4F4C-8DEB-B82028760011}"/>
                </a:ext>
              </a:extLst>
            </p:cNvPr>
            <p:cNvSpPr/>
            <p:nvPr/>
          </p:nvSpPr>
          <p:spPr>
            <a:xfrm>
              <a:off x="2306336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A9D6CB-0776-4E06-94AE-0820A7968D3D}"/>
                </a:ext>
              </a:extLst>
            </p:cNvPr>
            <p:cNvSpPr/>
            <p:nvPr/>
          </p:nvSpPr>
          <p:spPr>
            <a:xfrm>
              <a:off x="4201202" y="1784071"/>
              <a:ext cx="3384199" cy="3384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CF8C7C5-4713-4988-B7B9-316E865F7DC1}"/>
              </a:ext>
            </a:extLst>
          </p:cNvPr>
          <p:cNvSpPr txBox="1"/>
          <p:nvPr/>
        </p:nvSpPr>
        <p:spPr>
          <a:xfrm>
            <a:off x="8502945" y="248819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8F80A1-7758-48FA-AAFC-4B5C9CA92D02}"/>
              </a:ext>
            </a:extLst>
          </p:cNvPr>
          <p:cNvSpPr/>
          <p:nvPr/>
        </p:nvSpPr>
        <p:spPr>
          <a:xfrm>
            <a:off x="9096526" y="519745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16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324066-2B9C-496F-8280-822D3228E4E0}"/>
              </a:ext>
            </a:extLst>
          </p:cNvPr>
          <p:cNvSpPr/>
          <p:nvPr/>
        </p:nvSpPr>
        <p:spPr>
          <a:xfrm>
            <a:off x="6257619" y="3957971"/>
            <a:ext cx="495649" cy="461665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15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40C152-36B5-410F-89E0-197A65C6D024}"/>
              </a:ext>
            </a:extLst>
          </p:cNvPr>
          <p:cNvSpPr/>
          <p:nvPr/>
        </p:nvSpPr>
        <p:spPr>
          <a:xfrm>
            <a:off x="9096526" y="480892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5E16CA-E833-4616-9BDE-BFC5C25581A0}"/>
              </a:ext>
            </a:extLst>
          </p:cNvPr>
          <p:cNvSpPr/>
          <p:nvPr/>
        </p:nvSpPr>
        <p:spPr>
          <a:xfrm>
            <a:off x="5815244" y="492718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13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5B250D-15DC-439D-994D-ADF16A5CB432}"/>
              </a:ext>
            </a:extLst>
          </p:cNvPr>
          <p:cNvSpPr/>
          <p:nvPr/>
        </p:nvSpPr>
        <p:spPr>
          <a:xfrm>
            <a:off x="8085726" y="3509131"/>
            <a:ext cx="495649" cy="461665"/>
          </a:xfrm>
          <a:prstGeom prst="rect">
            <a:avLst/>
          </a:prstGeom>
          <a:solidFill>
            <a:srgbClr val="FF0066">
              <a:alpha val="57000"/>
            </a:srgb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12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23CA31-32AE-4695-B7BA-6C395F5D72E2}"/>
              </a:ext>
            </a:extLst>
          </p:cNvPr>
          <p:cNvSpPr/>
          <p:nvPr/>
        </p:nvSpPr>
        <p:spPr>
          <a:xfrm>
            <a:off x="5485649" y="369440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11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875C43-9A73-4068-A9A7-D7DEABD3B820}"/>
              </a:ext>
            </a:extLst>
          </p:cNvPr>
          <p:cNvSpPr/>
          <p:nvPr/>
        </p:nvSpPr>
        <p:spPr>
          <a:xfrm>
            <a:off x="9115905" y="442039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10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F56C4F-6347-4FE8-AA0A-0F05426DE4CA}"/>
              </a:ext>
            </a:extLst>
          </p:cNvPr>
          <p:cNvSpPr/>
          <p:nvPr/>
        </p:nvSpPr>
        <p:spPr>
          <a:xfrm>
            <a:off x="6633503" y="3360002"/>
            <a:ext cx="340158" cy="461665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C65A1B-7468-4F96-8B40-AE956E1E9E4D}"/>
              </a:ext>
            </a:extLst>
          </p:cNvPr>
          <p:cNvSpPr/>
          <p:nvPr/>
        </p:nvSpPr>
        <p:spPr>
          <a:xfrm>
            <a:off x="9252017" y="40318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8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98ED89-596E-4D03-B8EE-8C891BDECC9D}"/>
              </a:ext>
            </a:extLst>
          </p:cNvPr>
          <p:cNvSpPr/>
          <p:nvPr/>
        </p:nvSpPr>
        <p:spPr>
          <a:xfrm>
            <a:off x="5886199" y="291957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7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B478BA-75A7-4F51-9AD3-B31AF0CE172D}"/>
              </a:ext>
            </a:extLst>
          </p:cNvPr>
          <p:cNvSpPr/>
          <p:nvPr/>
        </p:nvSpPr>
        <p:spPr>
          <a:xfrm>
            <a:off x="7645463" y="4553971"/>
            <a:ext cx="340158" cy="461665"/>
          </a:xfrm>
          <a:prstGeom prst="rect">
            <a:avLst/>
          </a:prstGeom>
          <a:solidFill>
            <a:srgbClr val="FF0066">
              <a:alpha val="57000"/>
            </a:srgb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868DE-7FCA-444B-B77D-489939579038}"/>
              </a:ext>
            </a:extLst>
          </p:cNvPr>
          <p:cNvSpPr/>
          <p:nvPr/>
        </p:nvSpPr>
        <p:spPr>
          <a:xfrm>
            <a:off x="4820371" y="414420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5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E6F2D1-864D-4562-A845-6A88AE741520}"/>
              </a:ext>
            </a:extLst>
          </p:cNvPr>
          <p:cNvSpPr/>
          <p:nvPr/>
        </p:nvSpPr>
        <p:spPr>
          <a:xfrm>
            <a:off x="9252017" y="36433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4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EBE8FF-4DDE-499B-8317-C1F1AE692D6F}"/>
              </a:ext>
            </a:extLst>
          </p:cNvPr>
          <p:cNvSpPr/>
          <p:nvPr/>
        </p:nvSpPr>
        <p:spPr>
          <a:xfrm>
            <a:off x="6803582" y="4209468"/>
            <a:ext cx="340158" cy="461665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A335AE-3DA1-4021-988C-BFA56171B5DA}"/>
              </a:ext>
            </a:extLst>
          </p:cNvPr>
          <p:cNvSpPr/>
          <p:nvPr/>
        </p:nvSpPr>
        <p:spPr>
          <a:xfrm>
            <a:off x="9252017" y="3254793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2</a:t>
            </a:r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2B0AC3-AC6E-4E84-953B-56BBE7DBCA6A}"/>
              </a:ext>
            </a:extLst>
          </p:cNvPr>
          <p:cNvSpPr/>
          <p:nvPr/>
        </p:nvSpPr>
        <p:spPr>
          <a:xfrm>
            <a:off x="5288625" y="47207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17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5DD03D-B381-424C-A23D-5ABA51D34BCC}"/>
              </a:ext>
            </a:extLst>
          </p:cNvPr>
          <p:cNvSpPr/>
          <p:nvPr/>
        </p:nvSpPr>
        <p:spPr>
          <a:xfrm>
            <a:off x="8007296" y="4213420"/>
            <a:ext cx="495649" cy="461665"/>
          </a:xfrm>
          <a:prstGeom prst="rect">
            <a:avLst/>
          </a:prstGeom>
          <a:solidFill>
            <a:srgbClr val="FF0066">
              <a:alpha val="57000"/>
            </a:srgb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18</a:t>
            </a:r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891340-2904-4022-90ED-CA4C578DC49C}"/>
              </a:ext>
            </a:extLst>
          </p:cNvPr>
          <p:cNvSpPr/>
          <p:nvPr/>
        </p:nvSpPr>
        <p:spPr>
          <a:xfrm>
            <a:off x="4991835" y="356407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02631" y="398800"/>
            <a:ext cx="8400772" cy="897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9D2A4-75A4-67CB-766E-947A2AFC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" y="859021"/>
            <a:ext cx="8464906" cy="51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89" y="835803"/>
            <a:ext cx="8521929" cy="52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3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">
            <a:extLst>
              <a:ext uri="{FF2B5EF4-FFF2-40B4-BE49-F238E27FC236}">
                <a16:creationId xmlns:a16="http://schemas.microsoft.com/office/drawing/2014/main" id="{609AFE06-97F4-9BE0-165B-107BB9B92BAE}"/>
              </a:ext>
            </a:extLst>
          </p:cNvPr>
          <p:cNvSpPr txBox="1">
            <a:spLocks/>
          </p:cNvSpPr>
          <p:nvPr/>
        </p:nvSpPr>
        <p:spPr>
          <a:xfrm>
            <a:off x="8278981" y="116463"/>
            <a:ext cx="1520276" cy="247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74806">
              <a:defRPr/>
            </a:pPr>
            <a:fld id="{77FBB1BD-6F60-1247-B346-12F6AA5F66FC}" type="datetime1">
              <a:rPr lang="en-GB" sz="1950" u="sng" smtClean="0">
                <a:solidFill>
                  <a:srgbClr val="000000"/>
                </a:solidFill>
                <a:latin typeface="Arial"/>
              </a:rPr>
              <a:pPr algn="r" defTabSz="474806">
                <a:defRPr/>
              </a:pPr>
              <a:t>14/02/2025</a:t>
            </a:fld>
            <a:endParaRPr lang="en-AU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FC6B9-3AE5-4940-7AED-0CC75FD3B5C0}"/>
              </a:ext>
            </a:extLst>
          </p:cNvPr>
          <p:cNvSpPr txBox="1"/>
          <p:nvPr/>
        </p:nvSpPr>
        <p:spPr>
          <a:xfrm>
            <a:off x="217958" y="101686"/>
            <a:ext cx="3819882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4806">
              <a:defRPr/>
            </a:pPr>
            <a:r>
              <a:rPr lang="en-GB" sz="2167" dirty="0">
                <a:solidFill>
                  <a:srgbClr val="000000"/>
                </a:solidFill>
                <a:latin typeface="Arial"/>
                <a:cs typeface="Arial"/>
              </a:rPr>
              <a:t>Title –</a:t>
            </a:r>
            <a:r>
              <a:rPr lang="en-GB" sz="2167" u="sng" dirty="0">
                <a:solidFill>
                  <a:srgbClr val="000000"/>
                </a:solidFill>
                <a:latin typeface="Arial"/>
                <a:cs typeface="Arial"/>
              </a:rPr>
              <a:t> Venn diagrams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A183D6-6407-E26C-2325-24ABCCF79B05}"/>
              </a:ext>
            </a:extLst>
          </p:cNvPr>
          <p:cNvGrpSpPr/>
          <p:nvPr/>
        </p:nvGrpSpPr>
        <p:grpSpPr>
          <a:xfrm>
            <a:off x="740813" y="707994"/>
            <a:ext cx="1164981" cy="902979"/>
            <a:chOff x="154245" y="1147727"/>
            <a:chExt cx="1678810" cy="1008005"/>
          </a:xfrm>
        </p:grpSpPr>
        <p:pic>
          <p:nvPicPr>
            <p:cNvPr id="10" name="Picture 4" descr="Shape&#10;&#10;Description automatically generated">
              <a:extLst>
                <a:ext uri="{FF2B5EF4-FFF2-40B4-BE49-F238E27FC236}">
                  <a16:creationId xmlns:a16="http://schemas.microsoft.com/office/drawing/2014/main" id="{F0399DE6-77E0-0CF7-6B1F-883C0559E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1" t="2346" r="58998" b="56225"/>
            <a:stretch/>
          </p:blipFill>
          <p:spPr>
            <a:xfrm>
              <a:off x="154245" y="1147727"/>
              <a:ext cx="1678810" cy="100800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9F1D58-084A-55CC-EBC1-32021EFAEB09}"/>
                </a:ext>
              </a:extLst>
            </p:cNvPr>
            <p:cNvSpPr/>
            <p:nvPr/>
          </p:nvSpPr>
          <p:spPr>
            <a:xfrm>
              <a:off x="629455" y="140994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9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56CF4D5-71EB-DAFC-5C32-325115116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1"/>
          <a:stretch/>
        </p:blipFill>
        <p:spPr>
          <a:xfrm>
            <a:off x="1905794" y="590288"/>
            <a:ext cx="8186089" cy="520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046477-1E38-92C2-0DBB-0449D45EC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02" y="665244"/>
            <a:ext cx="2626990" cy="1903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E6890E-125D-C942-6876-2D1210E18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4450">
            <a:off x="8469858" y="3500399"/>
            <a:ext cx="1209246" cy="794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654303-D662-84A7-54B3-DFAA6CB06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167" y="1356588"/>
            <a:ext cx="1612900" cy="520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8883E-B150-74F8-F347-DA6F33CE8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564" y="2813558"/>
            <a:ext cx="8369300" cy="1003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1BDC58-7289-978F-B4DB-FD5124659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558" y="3522760"/>
            <a:ext cx="1752600" cy="749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4F9C37-71BC-DCED-D943-38B9A44DFE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081" y="4832088"/>
            <a:ext cx="5791200" cy="96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193273-34DD-7D40-AA5F-0E4C40128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1900" y="5758448"/>
            <a:ext cx="4902200" cy="749300"/>
          </a:xfrm>
          <a:prstGeom prst="rect">
            <a:avLst/>
          </a:prstGeom>
        </p:spPr>
      </p:pic>
      <p:pic>
        <p:nvPicPr>
          <p:cNvPr id="23" name="Picture 4" descr="Shape&#10;&#10;Description automatically generated">
            <a:extLst>
              <a:ext uri="{FF2B5EF4-FFF2-40B4-BE49-F238E27FC236}">
                <a16:creationId xmlns:a16="http://schemas.microsoft.com/office/drawing/2014/main" id="{37F8D271-A03D-3E16-CA70-FB908A886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87" t="2519" r="3939" b="56052"/>
          <a:stretch/>
        </p:blipFill>
        <p:spPr>
          <a:xfrm>
            <a:off x="793510" y="2261661"/>
            <a:ext cx="1023156" cy="90550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D0C17D3-1E9A-636B-EEBC-BD1D29557891}"/>
              </a:ext>
            </a:extLst>
          </p:cNvPr>
          <p:cNvSpPr/>
          <p:nvPr/>
        </p:nvSpPr>
        <p:spPr>
          <a:xfrm>
            <a:off x="985893" y="2470888"/>
            <a:ext cx="549816" cy="569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900" b="1" dirty="0"/>
              <a:t>2</a:t>
            </a:r>
          </a:p>
        </p:txBody>
      </p:sp>
      <p:pic>
        <p:nvPicPr>
          <p:cNvPr id="25" name="Picture 4" descr="Shape&#10;&#10;Description automatically generated">
            <a:extLst>
              <a:ext uri="{FF2B5EF4-FFF2-40B4-BE49-F238E27FC236}">
                <a16:creationId xmlns:a16="http://schemas.microsoft.com/office/drawing/2014/main" id="{98C9BC24-BA37-E59F-EB7C-809660FA7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" t="55948" r="58166" b="2624"/>
          <a:stretch/>
        </p:blipFill>
        <p:spPr>
          <a:xfrm>
            <a:off x="760742" y="3325939"/>
            <a:ext cx="1069010" cy="90059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7EBA64F-1F3D-3577-45AF-432A9E5EBC89}"/>
              </a:ext>
            </a:extLst>
          </p:cNvPr>
          <p:cNvSpPr/>
          <p:nvPr/>
        </p:nvSpPr>
        <p:spPr>
          <a:xfrm>
            <a:off x="974500" y="3476996"/>
            <a:ext cx="549816" cy="569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900" b="1" dirty="0"/>
              <a:t>3</a:t>
            </a:r>
          </a:p>
        </p:txBody>
      </p:sp>
      <p:pic>
        <p:nvPicPr>
          <p:cNvPr id="27" name="Picture 4" descr="Shape&#10;&#10;Description automatically generated">
            <a:extLst>
              <a:ext uri="{FF2B5EF4-FFF2-40B4-BE49-F238E27FC236}">
                <a16:creationId xmlns:a16="http://schemas.microsoft.com/office/drawing/2014/main" id="{A69AEE91-F70D-D32C-0E4E-66B7D055C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87" t="55947" r="3939"/>
          <a:stretch/>
        </p:blipFill>
        <p:spPr>
          <a:xfrm>
            <a:off x="724077" y="4459468"/>
            <a:ext cx="1069010" cy="100602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51C3DDE-5A94-6F37-5C0A-0A3487CC84BD}"/>
              </a:ext>
            </a:extLst>
          </p:cNvPr>
          <p:cNvSpPr/>
          <p:nvPr/>
        </p:nvSpPr>
        <p:spPr>
          <a:xfrm>
            <a:off x="949798" y="4677749"/>
            <a:ext cx="549816" cy="569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9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51A5C-50AF-2C25-8E36-60A80F6FD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178"/>
            <a:ext cx="9935852" cy="4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86400-076F-BC92-186C-E9002776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5796A-BEBE-5B88-4484-AE0820A7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0" y="265827"/>
            <a:ext cx="9432982" cy="56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6485-A23F-E8EC-A3B3-135542C9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C149E-AEC2-7B1C-DEAF-194DB33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1" y="244301"/>
            <a:ext cx="8346116" cy="61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2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BBCD2C-4867-47EB-87D0-961A25CB8C28}"/>
              </a:ext>
            </a:extLst>
          </p:cNvPr>
          <p:cNvSpPr/>
          <p:nvPr/>
        </p:nvSpPr>
        <p:spPr>
          <a:xfrm>
            <a:off x="894173" y="1560062"/>
            <a:ext cx="3369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What’s wrong with these </a:t>
            </a:r>
          </a:p>
          <a:p>
            <a:pPr algn="ctr"/>
            <a:r>
              <a:rPr lang="en-GB" sz="2400" dirty="0"/>
              <a:t>Venn Diagrams?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68A91-8324-4B0D-BC7C-69BE1AA8574A}"/>
              </a:ext>
            </a:extLst>
          </p:cNvPr>
          <p:cNvSpPr/>
          <p:nvPr/>
        </p:nvSpPr>
        <p:spPr>
          <a:xfrm>
            <a:off x="989695" y="2518965"/>
            <a:ext cx="3107332" cy="201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C9F88A-AC0F-49A1-A576-48161578AA5B}"/>
              </a:ext>
            </a:extLst>
          </p:cNvPr>
          <p:cNvSpPr/>
          <p:nvPr/>
        </p:nvSpPr>
        <p:spPr>
          <a:xfrm>
            <a:off x="1398929" y="2782071"/>
            <a:ext cx="1462421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D1A24B-5758-415A-9600-C0581678B4B6}"/>
              </a:ext>
            </a:extLst>
          </p:cNvPr>
          <p:cNvSpPr/>
          <p:nvPr/>
        </p:nvSpPr>
        <p:spPr>
          <a:xfrm>
            <a:off x="2207562" y="2782071"/>
            <a:ext cx="1462421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F259A5-A43E-4EE5-AA13-289D3A009AE1}"/>
              </a:ext>
            </a:extLst>
          </p:cNvPr>
          <p:cNvSpPr/>
          <p:nvPr/>
        </p:nvSpPr>
        <p:spPr>
          <a:xfrm>
            <a:off x="623624" y="2359225"/>
            <a:ext cx="483499" cy="72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/>
              <a:t>ξ</a:t>
            </a:r>
            <a:endParaRPr lang="en-GB" sz="4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2EBCC6-CA5C-424B-8F60-8D0C9003C7C1}"/>
              </a:ext>
            </a:extLst>
          </p:cNvPr>
          <p:cNvSpPr/>
          <p:nvPr/>
        </p:nvSpPr>
        <p:spPr>
          <a:xfrm>
            <a:off x="1225171" y="2417958"/>
            <a:ext cx="954547" cy="40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Human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56E214-3504-43D9-8915-D385C14B630E}"/>
              </a:ext>
            </a:extLst>
          </p:cNvPr>
          <p:cNvSpPr/>
          <p:nvPr/>
        </p:nvSpPr>
        <p:spPr>
          <a:xfrm>
            <a:off x="2790783" y="2417958"/>
            <a:ext cx="811827" cy="40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Insect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434777" y="2417958"/>
            <a:ext cx="3816460" cy="22684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989695" y="285927"/>
            <a:ext cx="7782681" cy="1270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These possibilities are known as </a:t>
            </a:r>
            <a:r>
              <a:rPr lang="en-GB" sz="3600" b="1" dirty="0">
                <a:solidFill>
                  <a:schemeClr val="tx1"/>
                </a:solidFill>
              </a:rPr>
              <a:t>mutually exclusive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7340" y="4841777"/>
            <a:ext cx="7782681" cy="1270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What should these Venn diagrams look like? 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CC54F-334E-155A-175C-FD3855B241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643"/>
            <a:ext cx="9906000" cy="4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D691-642F-3D89-D1BD-02B011E8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CF391-802E-B50E-C904-69DB83AD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0" y="355377"/>
            <a:ext cx="9323814" cy="88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98033-36F4-9D1E-DE1F-B0F53CCEF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3" y="1484208"/>
            <a:ext cx="5418060" cy="4074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A8FC1D-28F8-ED0A-2F34-9C2E5A55B7CC}"/>
              </a:ext>
            </a:extLst>
          </p:cNvPr>
          <p:cNvSpPr txBox="1"/>
          <p:nvPr/>
        </p:nvSpPr>
        <p:spPr>
          <a:xfrm>
            <a:off x="5904497" y="1484208"/>
            <a:ext cx="32274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GB" sz="2000" dirty="0"/>
              <a:t>How many people enjoy all three sports? </a:t>
            </a:r>
          </a:p>
          <a:p>
            <a:pPr marL="342900" indent="-342900">
              <a:buAutoNum type="alphaLcParenBoth"/>
            </a:pPr>
            <a:endParaRPr lang="en-GB" sz="2000" dirty="0"/>
          </a:p>
          <a:p>
            <a:r>
              <a:rPr lang="en-GB" sz="2000" dirty="0"/>
              <a:t>(b) How many people enjoy football and hockey but not rugby? </a:t>
            </a:r>
          </a:p>
          <a:p>
            <a:endParaRPr lang="en-GB" sz="2000" dirty="0"/>
          </a:p>
          <a:p>
            <a:r>
              <a:rPr lang="en-GB" sz="2000" dirty="0"/>
              <a:t>(c) How many people enjoy football and rugby but not hockey? </a:t>
            </a:r>
          </a:p>
          <a:p>
            <a:endParaRPr lang="en-GB" sz="2000" dirty="0"/>
          </a:p>
          <a:p>
            <a:r>
              <a:rPr lang="en-GB" sz="2000" dirty="0"/>
              <a:t>(d) Work out which sport is enjoyed by the most number of people.</a:t>
            </a:r>
          </a:p>
        </p:txBody>
      </p:sp>
    </p:spTree>
    <p:extLst>
      <p:ext uri="{BB962C8B-B14F-4D97-AF65-F5344CB8AC3E}">
        <p14:creationId xmlns:p14="http://schemas.microsoft.com/office/powerpoint/2010/main" val="2271426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95934-B2E1-DAFB-68B6-D3E5EA06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F5C4D-FA0C-D6C6-C954-203F2DEC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0" y="153000"/>
            <a:ext cx="8554275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1BB07-AD10-78D8-6E93-C1838DB5C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82036-493E-C1BB-3412-6D04AD9D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1" y="195091"/>
            <a:ext cx="7969427" cy="65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88F90-0199-997D-D1D6-FBF358C97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B6B11-1565-2A8B-062E-B813A837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0" y="153000"/>
            <a:ext cx="8554275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E85E9-4A1C-44B2-A3AA-1CB961CB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22" y="3434759"/>
            <a:ext cx="3720627" cy="1273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12CE5-F4D1-4BF7-8218-4FAE958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68" y="229544"/>
            <a:ext cx="1346021" cy="1631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2B1AD-2060-40F7-A921-DCF7E41C44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100" y="4346053"/>
            <a:ext cx="2398551" cy="1116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8D2C-8EF5-432A-BD5B-3A4CA6FC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7258215" y="1843389"/>
            <a:ext cx="1516404" cy="1891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1D1AE-88CB-4490-9353-9D4164D8A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5111441" y="4244203"/>
            <a:ext cx="3026559" cy="1585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5736-FA53-43C0-AF1C-96877FDBB1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651" y="132944"/>
            <a:ext cx="2798948" cy="1795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4EBD4-5EA6-48A0-8D06-B7FB9FFC0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574" y="2902765"/>
            <a:ext cx="2663599" cy="1684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1597-252F-4123-A71F-B2C8F0A83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456" y="160162"/>
            <a:ext cx="1218604" cy="1768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6862-79E8-48F2-827F-841026C064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886" y="1264992"/>
            <a:ext cx="2052774" cy="1559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8C24C-B1C3-412A-A4C4-5E145F560188}"/>
              </a:ext>
            </a:extLst>
          </p:cNvPr>
          <p:cNvSpPr txBox="1"/>
          <p:nvPr/>
        </p:nvSpPr>
        <p:spPr>
          <a:xfrm>
            <a:off x="3345041" y="2229220"/>
            <a:ext cx="3215918" cy="1754326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66"/>
                </a:solidFill>
              </a:rPr>
              <a:t>How could we</a:t>
            </a:r>
          </a:p>
          <a:p>
            <a:pPr algn="ctr"/>
            <a:r>
              <a:rPr lang="en-GB" sz="3600" dirty="0">
                <a:solidFill>
                  <a:srgbClr val="FF0066"/>
                </a:solidFill>
              </a:rPr>
              <a:t>group these animals?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33AE7-6B27-4AD4-86E9-851D9A9471E6}"/>
              </a:ext>
            </a:extLst>
          </p:cNvPr>
          <p:cNvSpPr txBox="1"/>
          <p:nvPr/>
        </p:nvSpPr>
        <p:spPr>
          <a:xfrm>
            <a:off x="1929834" y="5514625"/>
            <a:ext cx="6458125" cy="646331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66"/>
                </a:solidFill>
              </a:rPr>
              <a:t>List at least 3 different ways…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AA67D-FA32-9935-2B27-75854D507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E85E9-4A1C-44B2-A3AA-1CB961CB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70" y="796220"/>
            <a:ext cx="3382472" cy="1157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12CE5-F4D1-4BF7-8218-4FAE958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66" y="622962"/>
            <a:ext cx="1223686" cy="1482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2B1AD-2060-40F7-A921-DCF7E41C44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68" y="2430671"/>
            <a:ext cx="2180556" cy="1015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8D2C-8EF5-432A-BD5B-3A4CA6FC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2412529" y="2059203"/>
            <a:ext cx="1378584" cy="1719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1D1AE-88CB-4490-9353-9D4164D8A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1585119" y="3370197"/>
            <a:ext cx="2751485" cy="144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5736-FA53-43C0-AF1C-96877FDBB1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082" y="3336845"/>
            <a:ext cx="2544562" cy="1632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4EBD4-5EA6-48A0-8D06-B7FB9FFC0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323" y="4090949"/>
            <a:ext cx="2421514" cy="153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1597-252F-4123-A71F-B2C8F0A83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968" y="918194"/>
            <a:ext cx="1107850" cy="160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6862-79E8-48F2-827F-841026C064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242" y="2130835"/>
            <a:ext cx="1866205" cy="1417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8C24C-B1C3-412A-A4C4-5E145F560188}"/>
              </a:ext>
            </a:extLst>
          </p:cNvPr>
          <p:cNvSpPr txBox="1"/>
          <p:nvPr/>
        </p:nvSpPr>
        <p:spPr>
          <a:xfrm>
            <a:off x="246967" y="184538"/>
            <a:ext cx="5346336" cy="523220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66"/>
                </a:solidFill>
              </a:rPr>
              <a:t>How have they been organised?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410C6-96D2-4C86-A842-E6890CCDA2F5}"/>
              </a:ext>
            </a:extLst>
          </p:cNvPr>
          <p:cNvSpPr txBox="1"/>
          <p:nvPr/>
        </p:nvSpPr>
        <p:spPr>
          <a:xfrm>
            <a:off x="965516" y="5493081"/>
            <a:ext cx="2441694" cy="646331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FF0066"/>
                </a:solidFill>
              </a:rPr>
              <a:t>Dangerous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0E1CF-4354-44AD-97A9-1BA0B6CB92F0}"/>
              </a:ext>
            </a:extLst>
          </p:cNvPr>
          <p:cNvSpPr txBox="1"/>
          <p:nvPr/>
        </p:nvSpPr>
        <p:spPr>
          <a:xfrm>
            <a:off x="5792647" y="5493081"/>
            <a:ext cx="3211135" cy="646331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FF0066"/>
                </a:solidFill>
              </a:rPr>
              <a:t>Not dangerous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6F0156-CF5C-E852-5EBE-D81C872F4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E85E9-4A1C-44B2-A3AA-1CB961CB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9" y="780206"/>
            <a:ext cx="3382472" cy="1157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12CE5-F4D1-4BF7-8218-4FAE958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82" y="276566"/>
            <a:ext cx="1223686" cy="1482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2B1AD-2060-40F7-A921-DCF7E41C44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102" y="3176167"/>
            <a:ext cx="2180556" cy="1015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8D2C-8EF5-432A-BD5B-3A4CA6FC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6145065" y="4752889"/>
            <a:ext cx="1293604" cy="161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1D1AE-88CB-4490-9353-9D4164D8A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7194835" y="2428870"/>
            <a:ext cx="2751485" cy="144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5736-FA53-43C0-AF1C-96877FDBB1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009" y="4178067"/>
            <a:ext cx="2544562" cy="1632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4EBD4-5EA6-48A0-8D06-B7FB9FFC0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70" y="3961702"/>
            <a:ext cx="2421514" cy="153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1597-252F-4123-A71F-B2C8F0A83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293" y="2445122"/>
            <a:ext cx="1107850" cy="160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6862-79E8-48F2-827F-841026C064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245" y="2292548"/>
            <a:ext cx="1866205" cy="1417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8C24C-B1C3-412A-A4C4-5E145F560188}"/>
              </a:ext>
            </a:extLst>
          </p:cNvPr>
          <p:cNvSpPr txBox="1"/>
          <p:nvPr/>
        </p:nvSpPr>
        <p:spPr>
          <a:xfrm>
            <a:off x="200040" y="167044"/>
            <a:ext cx="5346336" cy="523220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66"/>
                </a:solidFill>
              </a:rPr>
              <a:t>How have they been organised?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410C6-96D2-4C86-A842-E6890CCDA2F5}"/>
              </a:ext>
            </a:extLst>
          </p:cNvPr>
          <p:cNvSpPr txBox="1"/>
          <p:nvPr/>
        </p:nvSpPr>
        <p:spPr>
          <a:xfrm>
            <a:off x="1523847" y="5680358"/>
            <a:ext cx="1553630" cy="707886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66"/>
                </a:solidFill>
              </a:rPr>
              <a:t>4 legs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0E1CF-4354-44AD-97A9-1BA0B6CB92F0}"/>
              </a:ext>
            </a:extLst>
          </p:cNvPr>
          <p:cNvSpPr txBox="1"/>
          <p:nvPr/>
        </p:nvSpPr>
        <p:spPr>
          <a:xfrm>
            <a:off x="7522492" y="5559756"/>
            <a:ext cx="1553630" cy="707886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66"/>
                </a:solidFill>
              </a:rPr>
              <a:t>6 legs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88D8D-6C62-48F6-97E2-B36A1C8E9F40}"/>
              </a:ext>
            </a:extLst>
          </p:cNvPr>
          <p:cNvSpPr txBox="1"/>
          <p:nvPr/>
        </p:nvSpPr>
        <p:spPr>
          <a:xfrm>
            <a:off x="7848991" y="3790493"/>
            <a:ext cx="1923925" cy="707886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66"/>
                </a:solidFill>
              </a:rPr>
              <a:t>No legs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1469B8-9806-42C6-A12F-FB1E1CDC283C}"/>
              </a:ext>
            </a:extLst>
          </p:cNvPr>
          <p:cNvSpPr txBox="1"/>
          <p:nvPr/>
        </p:nvSpPr>
        <p:spPr>
          <a:xfrm>
            <a:off x="7522492" y="605307"/>
            <a:ext cx="1553630" cy="707886"/>
          </a:xfrm>
          <a:prstGeom prst="rect">
            <a:avLst/>
          </a:prstGeom>
          <a:solidFill>
            <a:schemeClr val="bg1"/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66"/>
                </a:solidFill>
              </a:rPr>
              <a:t>2 legs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CD03C7-B72D-E559-A46D-3D623D2A8D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BA0267-D8EA-4917-864D-3E1F42CFD877}"/>
              </a:ext>
            </a:extLst>
          </p:cNvPr>
          <p:cNvSpPr/>
          <p:nvPr/>
        </p:nvSpPr>
        <p:spPr>
          <a:xfrm>
            <a:off x="5046597" y="283174"/>
            <a:ext cx="4552764" cy="3869453"/>
          </a:xfrm>
          <a:prstGeom prst="roundRect">
            <a:avLst>
              <a:gd name="adj" fmla="val 106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B4E760-6B7D-4852-AF0A-65C79C695049}"/>
              </a:ext>
            </a:extLst>
          </p:cNvPr>
          <p:cNvSpPr/>
          <p:nvPr/>
        </p:nvSpPr>
        <p:spPr>
          <a:xfrm>
            <a:off x="205740" y="256431"/>
            <a:ext cx="4552764" cy="3876148"/>
          </a:xfrm>
          <a:prstGeom prst="roundRect">
            <a:avLst>
              <a:gd name="adj" fmla="val 106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D0B53-A2D6-4138-8882-3187430D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28" y="4948506"/>
            <a:ext cx="3382472" cy="1157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AC2DC-E711-4BBC-A1F4-5C9067E8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61" y="4643706"/>
            <a:ext cx="1223686" cy="1482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6F794-CD9A-4B1C-ACA8-E9CCBB3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848" y="256431"/>
            <a:ext cx="2180556" cy="1015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04D66-7D41-42EF-BA48-30F5F811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2714351" y="208613"/>
            <a:ext cx="1378584" cy="1719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66CF3-F236-4651-824C-EB0AAD2D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6912563" y="1091102"/>
            <a:ext cx="2751485" cy="144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9EFB1-6A8C-423A-8118-369DCAF141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3942" y="1728454"/>
            <a:ext cx="2544562" cy="1632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C24C3-7ABF-4EB8-9C63-D1F31142B2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4883" y="4709439"/>
            <a:ext cx="2421514" cy="1531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4A617-585A-4FC3-B336-4AAD23CF9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242" y="1809734"/>
            <a:ext cx="1107850" cy="1608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CECA6-4ABC-4634-948B-BF1CA92330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002" y="312195"/>
            <a:ext cx="1866205" cy="14173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3D91A6-97F5-4555-9E01-F827C9EA4DFC}"/>
              </a:ext>
            </a:extLst>
          </p:cNvPr>
          <p:cNvSpPr/>
          <p:nvPr/>
        </p:nvSpPr>
        <p:spPr>
          <a:xfrm>
            <a:off x="6566897" y="3222332"/>
            <a:ext cx="176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 in water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48D4C-E821-42F3-89CC-C81DAA06483A}"/>
              </a:ext>
            </a:extLst>
          </p:cNvPr>
          <p:cNvSpPr/>
          <p:nvPr/>
        </p:nvSpPr>
        <p:spPr>
          <a:xfrm>
            <a:off x="1603112" y="3222332"/>
            <a:ext cx="1678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 on land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9EDC0-9E68-4413-BB64-9E867D32745A}"/>
              </a:ext>
            </a:extLst>
          </p:cNvPr>
          <p:cNvSpPr/>
          <p:nvPr/>
        </p:nvSpPr>
        <p:spPr>
          <a:xfrm>
            <a:off x="2304757" y="4286759"/>
            <a:ext cx="549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group would these animals go into?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65E16-9330-9385-DA66-1A15103707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3A71E1-B622-4F38-B74A-78908ED2C330}"/>
              </a:ext>
            </a:extLst>
          </p:cNvPr>
          <p:cNvSpPr/>
          <p:nvPr/>
        </p:nvSpPr>
        <p:spPr>
          <a:xfrm>
            <a:off x="379740" y="165778"/>
            <a:ext cx="9166784" cy="5955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6759C0-8E37-401F-A091-71AD132604BB}"/>
              </a:ext>
            </a:extLst>
          </p:cNvPr>
          <p:cNvSpPr/>
          <p:nvPr/>
        </p:nvSpPr>
        <p:spPr>
          <a:xfrm>
            <a:off x="1589135" y="1011120"/>
            <a:ext cx="4314216" cy="431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254491-3B64-4471-AB29-FEFF752D4B26}"/>
              </a:ext>
            </a:extLst>
          </p:cNvPr>
          <p:cNvSpPr/>
          <p:nvPr/>
        </p:nvSpPr>
        <p:spPr>
          <a:xfrm>
            <a:off x="4004732" y="1011120"/>
            <a:ext cx="4314216" cy="431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D0B53-A2D6-4138-8882-3187430D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07" y="3755390"/>
            <a:ext cx="1256084" cy="429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AC2DC-E711-4BBC-A1F4-5C9067E8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41" y="1784350"/>
            <a:ext cx="780877" cy="946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6F794-CD9A-4B1C-ACA8-E9CCBB3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4848" y="1595305"/>
            <a:ext cx="1391490" cy="647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04D66-7D41-42EF-BA48-30F5F811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1915062" y="3153131"/>
            <a:ext cx="879723" cy="109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66CF3-F236-4651-824C-EB0AAD2D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6141267" y="3013086"/>
            <a:ext cx="1755819" cy="919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9EFB1-6A8C-423A-8118-369DCAF141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4422" y="2037044"/>
            <a:ext cx="1623775" cy="1041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C24C3-7ABF-4EB8-9C63-D1F31142B2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803" y="2690471"/>
            <a:ext cx="1545254" cy="977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4A617-585A-4FC3-B336-4AAD23CF9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882" y="3864819"/>
            <a:ext cx="706958" cy="1026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CECA6-4ABC-4634-948B-BF1CA92330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8641" y="1237842"/>
            <a:ext cx="1190891" cy="9044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93B7325-B6DA-4847-83B1-58B1DC048DA1}"/>
              </a:ext>
            </a:extLst>
          </p:cNvPr>
          <p:cNvGrpSpPr/>
          <p:nvPr/>
        </p:nvGrpSpPr>
        <p:grpSpPr>
          <a:xfrm>
            <a:off x="6825864" y="973755"/>
            <a:ext cx="2558475" cy="496002"/>
            <a:chOff x="6254551" y="819492"/>
            <a:chExt cx="2407920" cy="496002"/>
          </a:xfrm>
          <a:solidFill>
            <a:srgbClr val="FF0066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4A57F1-E76F-4D1F-B2E2-35404A0ADD47}"/>
                </a:ext>
              </a:extLst>
            </p:cNvPr>
            <p:cNvSpPr/>
            <p:nvPr/>
          </p:nvSpPr>
          <p:spPr>
            <a:xfrm>
              <a:off x="6254551" y="819492"/>
              <a:ext cx="2407920" cy="4960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45D567-8AC0-41AD-BC72-04E07FA5BCFD}"/>
                </a:ext>
              </a:extLst>
            </p:cNvPr>
            <p:cNvSpPr/>
            <p:nvPr/>
          </p:nvSpPr>
          <p:spPr>
            <a:xfrm>
              <a:off x="6553846" y="836661"/>
              <a:ext cx="1914307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Live in water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0A49F8-F2BE-4FE9-BF54-4A4E01640F5C}"/>
              </a:ext>
            </a:extLst>
          </p:cNvPr>
          <p:cNvGrpSpPr/>
          <p:nvPr/>
        </p:nvGrpSpPr>
        <p:grpSpPr>
          <a:xfrm>
            <a:off x="599407" y="900115"/>
            <a:ext cx="2558475" cy="496002"/>
            <a:chOff x="1219200" y="819492"/>
            <a:chExt cx="2407920" cy="496002"/>
          </a:xfrm>
          <a:solidFill>
            <a:srgbClr val="FF0066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770C76-EE42-48F4-BED6-31677F568139}"/>
                </a:ext>
              </a:extLst>
            </p:cNvPr>
            <p:cNvSpPr/>
            <p:nvPr/>
          </p:nvSpPr>
          <p:spPr>
            <a:xfrm>
              <a:off x="1219200" y="819492"/>
              <a:ext cx="2407920" cy="4960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4C38B-EE1C-4C1D-B0A0-BE835809BE78}"/>
                </a:ext>
              </a:extLst>
            </p:cNvPr>
            <p:cNvSpPr/>
            <p:nvPr/>
          </p:nvSpPr>
          <p:spPr>
            <a:xfrm>
              <a:off x="1583731" y="836661"/>
              <a:ext cx="1846980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Live on land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2753A7-A39F-40BB-BDCA-B86524650CE6}"/>
              </a:ext>
            </a:extLst>
          </p:cNvPr>
          <p:cNvGrpSpPr/>
          <p:nvPr/>
        </p:nvGrpSpPr>
        <p:grpSpPr>
          <a:xfrm>
            <a:off x="4080395" y="71171"/>
            <a:ext cx="1901163" cy="1618908"/>
            <a:chOff x="3923497" y="-101"/>
            <a:chExt cx="2223681" cy="1618908"/>
          </a:xfrm>
          <a:solidFill>
            <a:srgbClr val="FF0066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127ECE-2FFD-4507-BFEC-DB39BB0A360E}"/>
                </a:ext>
              </a:extLst>
            </p:cNvPr>
            <p:cNvSpPr/>
            <p:nvPr/>
          </p:nvSpPr>
          <p:spPr>
            <a:xfrm>
              <a:off x="3923497" y="-101"/>
              <a:ext cx="2223681" cy="161890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856D43-6D02-41C7-AD2D-AC151626D68E}"/>
                </a:ext>
              </a:extLst>
            </p:cNvPr>
            <p:cNvSpPr/>
            <p:nvPr/>
          </p:nvSpPr>
          <p:spPr>
            <a:xfrm>
              <a:off x="4106648" y="209189"/>
              <a:ext cx="1931939" cy="120032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Live on land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 water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EFEC93-1488-8F05-9E4D-AB71B194A104}"/>
              </a:ext>
            </a:extLst>
          </p:cNvPr>
          <p:cNvGrpSpPr/>
          <p:nvPr/>
        </p:nvGrpSpPr>
        <p:grpSpPr>
          <a:xfrm>
            <a:off x="912338" y="4811193"/>
            <a:ext cx="8191021" cy="1439254"/>
            <a:chOff x="800578" y="4571162"/>
            <a:chExt cx="8191021" cy="177883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A8E6931-2000-33F6-EDF6-6252DB308C0C}"/>
                </a:ext>
              </a:extLst>
            </p:cNvPr>
            <p:cNvSpPr/>
            <p:nvPr/>
          </p:nvSpPr>
          <p:spPr>
            <a:xfrm>
              <a:off x="800578" y="4571162"/>
              <a:ext cx="8191021" cy="177883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5776B1-9991-F6FE-7B8B-7E5C54CF0116}"/>
                </a:ext>
              </a:extLst>
            </p:cNvPr>
            <p:cNvSpPr/>
            <p:nvPr/>
          </p:nvSpPr>
          <p:spPr>
            <a:xfrm>
              <a:off x="841133" y="4675750"/>
              <a:ext cx="8109912" cy="1483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 is called a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Venn diagram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They help organise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compare groups.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They are very useful when some things are in both groups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CE8D32-6FA8-3304-E630-355F469FFD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24558"/>
            <a:ext cx="9998723" cy="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" y="801181"/>
            <a:ext cx="8582620" cy="51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7" y="826843"/>
            <a:ext cx="8788316" cy="51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669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Archway</Template>
  <TotalTime>11956</TotalTime>
  <Words>679</Words>
  <Application>Microsoft Office PowerPoint</Application>
  <PresentationFormat>A4 Paper (210x297 mm)</PresentationFormat>
  <Paragraphs>117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 Light</vt:lpstr>
      <vt:lpstr>Arial</vt:lpstr>
      <vt:lpstr>Comic Sans MS</vt:lpstr>
      <vt:lpstr>Calibri</vt:lpstr>
      <vt:lpstr>Archway</vt:lpstr>
      <vt:lpstr>1_ArchwayMaster</vt:lpstr>
      <vt:lpstr>1_Archway PPT</vt:lpstr>
      <vt:lpstr>3_Archway PPT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Mr A Wilson - BTA Staff</cp:lastModifiedBy>
  <cp:revision>559</cp:revision>
  <cp:lastPrinted>2019-03-08T02:30:16Z</cp:lastPrinted>
  <dcterms:created xsi:type="dcterms:W3CDTF">2017-01-17T16:57:04Z</dcterms:created>
  <dcterms:modified xsi:type="dcterms:W3CDTF">2025-02-14T13:03:08Z</dcterms:modified>
</cp:coreProperties>
</file>