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804" r:id="rId4"/>
    <p:sldMasterId id="2147483829" r:id="rId5"/>
    <p:sldMasterId id="2147483856" r:id="rId6"/>
  </p:sldMasterIdLst>
  <p:notesMasterIdLst>
    <p:notesMasterId r:id="rId37"/>
  </p:notesMasterIdLst>
  <p:sldIdLst>
    <p:sldId id="346" r:id="rId7"/>
    <p:sldId id="256" r:id="rId8"/>
    <p:sldId id="282" r:id="rId9"/>
    <p:sldId id="276" r:id="rId10"/>
    <p:sldId id="277" r:id="rId11"/>
    <p:sldId id="280" r:id="rId12"/>
    <p:sldId id="278" r:id="rId13"/>
    <p:sldId id="281" r:id="rId14"/>
    <p:sldId id="283" r:id="rId15"/>
    <p:sldId id="284" r:id="rId16"/>
    <p:sldId id="260" r:id="rId17"/>
    <p:sldId id="293" r:id="rId18"/>
    <p:sldId id="294" r:id="rId19"/>
    <p:sldId id="295" r:id="rId20"/>
    <p:sldId id="296" r:id="rId21"/>
    <p:sldId id="297" r:id="rId22"/>
    <p:sldId id="298" r:id="rId23"/>
    <p:sldId id="285" r:id="rId24"/>
    <p:sldId id="286" r:id="rId25"/>
    <p:sldId id="287" r:id="rId26"/>
    <p:sldId id="289" r:id="rId27"/>
    <p:sldId id="288" r:id="rId28"/>
    <p:sldId id="266" r:id="rId29"/>
    <p:sldId id="263" r:id="rId30"/>
    <p:sldId id="261" r:id="rId31"/>
    <p:sldId id="273" r:id="rId32"/>
    <p:sldId id="274" r:id="rId33"/>
    <p:sldId id="279" r:id="rId34"/>
    <p:sldId id="291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75" autoAdjust="0"/>
  </p:normalViewPr>
  <p:slideViewPr>
    <p:cSldViewPr>
      <p:cViewPr varScale="1">
        <p:scale>
          <a:sx n="67" d="100"/>
          <a:sy n="67" d="100"/>
        </p:scale>
        <p:origin x="125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AA75E-BA22-45A7-9B7F-CEC8A4375361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185E4-0021-4C20-8C5F-4116275954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396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Linking</a:t>
            </a:r>
            <a:r>
              <a:rPr lang="en-GB" baseline="0" dirty="0"/>
              <a:t> to last lesson.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9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we had</a:t>
            </a:r>
            <a:r>
              <a:rPr lang="en-GB" baseline="0" dirty="0"/>
              <a:t> more trials would the sum of the relative frequencies increase? </a:t>
            </a:r>
          </a:p>
          <a:p>
            <a:r>
              <a:rPr lang="en-GB" dirty="0"/>
              <a:t>Why</a:t>
            </a:r>
            <a:r>
              <a:rPr lang="en-GB" baseline="0" dirty="0"/>
              <a:t> will the relative frequency values always sum to 1?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22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Working backwards</a:t>
            </a:r>
            <a:r>
              <a:rPr lang="en-GB" baseline="0" dirty="0"/>
              <a:t> </a:t>
            </a:r>
          </a:p>
          <a:p>
            <a:r>
              <a:rPr lang="en-GB" baseline="0" dirty="0"/>
              <a:t>Some students may find it useful to use a bar model to help them work this 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79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Checking for</a:t>
            </a:r>
            <a:r>
              <a:rPr lang="en-GB" baseline="0" dirty="0"/>
              <a:t> understanding. </a:t>
            </a:r>
          </a:p>
          <a:p>
            <a:r>
              <a:rPr lang="en-GB" baseline="0" dirty="0"/>
              <a:t>Decimal/Fraction Equivalence etc..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64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Individual</a:t>
            </a:r>
            <a:r>
              <a:rPr lang="en-GB" baseline="0" dirty="0"/>
              <a:t> activity, need a lot of dice…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715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Acknowledgements: Smile Probability</a:t>
            </a:r>
            <a:r>
              <a:rPr lang="en-GB" baseline="0" dirty="0"/>
              <a:t> Pack 2 (0737)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66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43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43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Nrich</a:t>
            </a:r>
            <a:r>
              <a:rPr lang="en-GB" baseline="0" dirty="0"/>
              <a:t> Problem </a:t>
            </a:r>
          </a:p>
          <a:p>
            <a:r>
              <a:rPr lang="en-GB" baseline="0" dirty="0"/>
              <a:t>Print out the eight bar charts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6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Whole class game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9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Record the outcomes as</a:t>
            </a:r>
            <a:r>
              <a:rPr lang="en-GB" baseline="0" dirty="0"/>
              <a:t> you go here.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9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Record the outcomes as</a:t>
            </a:r>
            <a:r>
              <a:rPr lang="en-GB" baseline="0" dirty="0"/>
              <a:t> you go here.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9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9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about</a:t>
            </a:r>
            <a:r>
              <a:rPr lang="en-GB" baseline="0" dirty="0"/>
              <a:t> the difference between theoretical and experimental probability.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9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Whole class game </a:t>
            </a:r>
          </a:p>
          <a:p>
            <a:r>
              <a:rPr lang="en-GB" dirty="0"/>
              <a:t>Encourage</a:t>
            </a:r>
            <a:r>
              <a:rPr lang="en-GB" baseline="0" dirty="0"/>
              <a:t> students to think about which values to fill their grids with to increase their chances of winning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9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List the outcomes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9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Checking for</a:t>
            </a:r>
            <a:r>
              <a:rPr lang="en-GB" baseline="0" dirty="0"/>
              <a:t> understanding. </a:t>
            </a:r>
          </a:p>
          <a:p>
            <a:r>
              <a:rPr lang="en-GB" baseline="0" dirty="0"/>
              <a:t>Decimal/Fraction Equivalence etc..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6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91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70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781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914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34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11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1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65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2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97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5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666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77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48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79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3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11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66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79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95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71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5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879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21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88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02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05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81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88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80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07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85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5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95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79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17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38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96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52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18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Retrieve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4036" y="304524"/>
            <a:ext cx="8209360" cy="750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25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15504" y="1377950"/>
            <a:ext cx="8209359" cy="4654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24155" y="-12902"/>
            <a:ext cx="522548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+mn-lt"/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8669643" y="529722"/>
          <a:ext cx="45911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11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8722442" y="2865412"/>
            <a:ext cx="289584" cy="318172"/>
            <a:chOff x="3206569" y="2423806"/>
            <a:chExt cx="752955" cy="707366"/>
          </a:xfrm>
        </p:grpSpPr>
        <p:pic>
          <p:nvPicPr>
            <p:cNvPr id="54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76" y="4247201"/>
            <a:ext cx="200566" cy="314182"/>
          </a:xfrm>
          <a:prstGeom prst="rect">
            <a:avLst/>
          </a:prstGeom>
        </p:spPr>
      </p:pic>
      <p:pic>
        <p:nvPicPr>
          <p:cNvPr id="57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9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7" y="2166177"/>
            <a:ext cx="283361" cy="36161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8718782" y="1378206"/>
            <a:ext cx="312162" cy="36193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8723272" y="733844"/>
            <a:ext cx="298214" cy="32133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6" y="5004136"/>
            <a:ext cx="295385" cy="2911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8"/>
            <a:ext cx="177854" cy="317761"/>
          </a:xfrm>
          <a:prstGeom prst="rect">
            <a:avLst/>
          </a:prstGeom>
        </p:spPr>
      </p:pic>
      <p:sp>
        <p:nvSpPr>
          <p:cNvPr id="63" name="Pentagon 62"/>
          <p:cNvSpPr/>
          <p:nvPr/>
        </p:nvSpPr>
        <p:spPr>
          <a:xfrm rot="5400000">
            <a:off x="8602232" y="78688"/>
            <a:ext cx="552955" cy="451673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4" name="Rectangle 63"/>
          <p:cNvSpPr/>
          <p:nvPr/>
        </p:nvSpPr>
        <p:spPr>
          <a:xfrm>
            <a:off x="8617432" y="-6595"/>
            <a:ext cx="528600" cy="369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63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13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67" name="Pentagon 66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9259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RETRIEVE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9" name="Chevron 68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00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T Retrie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Image result for writing list icon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9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6" y="5004136"/>
            <a:ext cx="295385" cy="2911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8"/>
            <a:ext cx="177854" cy="317761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67" name="Pentagon 66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9259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RETRIEVE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9" name="Chevron 68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52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Retrie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Image result for writing list icon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9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6" y="5004136"/>
            <a:ext cx="295385" cy="2911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8"/>
            <a:ext cx="177854" cy="317761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67" name="Pentagon 66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9259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RETRIEVE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9" name="Chevron 68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D946B-B6D1-64D4-C141-5186B528E862}"/>
              </a:ext>
            </a:extLst>
          </p:cNvPr>
          <p:cNvSpPr txBox="1"/>
          <p:nvPr/>
        </p:nvSpPr>
        <p:spPr>
          <a:xfrm>
            <a:off x="1249449" y="420556"/>
            <a:ext cx="57691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50" dirty="0">
                <a:solidFill>
                  <a:srgbClr val="FF0066"/>
                </a:solidFill>
              </a:rPr>
              <a:t>Common misconceptions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6B687-C07A-4651-934A-AE42C4E2B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657" y="170927"/>
            <a:ext cx="921599" cy="1053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8AC87D-C920-1E07-F7E2-3BAA3DD01261}"/>
              </a:ext>
            </a:extLst>
          </p:cNvPr>
          <p:cNvSpPr txBox="1"/>
          <p:nvPr/>
        </p:nvSpPr>
        <p:spPr>
          <a:xfrm>
            <a:off x="5829098" y="349591"/>
            <a:ext cx="2123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rgbClr val="7030A0"/>
                </a:solidFill>
              </a:rPr>
              <a:t>Where can you find this in your KO?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96119-D47A-B7EF-381D-B2A28F78F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5236" y="379955"/>
            <a:ext cx="867152" cy="86715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CA8694-451D-34B8-D78E-33524E041A12}"/>
              </a:ext>
            </a:extLst>
          </p:cNvPr>
          <p:cNvSpPr/>
          <p:nvPr/>
        </p:nvSpPr>
        <p:spPr>
          <a:xfrm>
            <a:off x="5829101" y="296772"/>
            <a:ext cx="2893289" cy="1033518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</p:spTree>
    <p:extLst>
      <p:ext uri="{BB962C8B-B14F-4D97-AF65-F5344CB8AC3E}">
        <p14:creationId xmlns:p14="http://schemas.microsoft.com/office/powerpoint/2010/main" val="2103787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Instruct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8624155" y="-12902"/>
            <a:ext cx="522548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+mn-lt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8669643" y="529722"/>
          <a:ext cx="45911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11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8722442" y="2865412"/>
            <a:ext cx="289584" cy="318172"/>
            <a:chOff x="3206569" y="2423806"/>
            <a:chExt cx="752955" cy="707366"/>
          </a:xfrm>
        </p:grpSpPr>
        <p:pic>
          <p:nvPicPr>
            <p:cNvPr id="43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76" y="4247201"/>
            <a:ext cx="200566" cy="314182"/>
          </a:xfrm>
          <a:prstGeom prst="rect">
            <a:avLst/>
          </a:prstGeom>
        </p:spPr>
      </p:pic>
      <p:pic>
        <p:nvPicPr>
          <p:cNvPr id="46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9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7" y="2166177"/>
            <a:ext cx="283361" cy="3616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8718782" y="1378206"/>
            <a:ext cx="312162" cy="361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8723272" y="733844"/>
            <a:ext cx="298214" cy="3213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6" y="5004136"/>
            <a:ext cx="295385" cy="2911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8"/>
            <a:ext cx="177854" cy="317761"/>
          </a:xfrm>
          <a:prstGeom prst="rect">
            <a:avLst/>
          </a:prstGeom>
        </p:spPr>
      </p:pic>
      <p:sp>
        <p:nvSpPr>
          <p:cNvPr id="52" name="Pentagon 51"/>
          <p:cNvSpPr/>
          <p:nvPr/>
        </p:nvSpPr>
        <p:spPr>
          <a:xfrm rot="5400000">
            <a:off x="8602232" y="78688"/>
            <a:ext cx="552955" cy="451673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53" name="Rectangle 52"/>
          <p:cNvSpPr/>
          <p:nvPr/>
        </p:nvSpPr>
        <p:spPr>
          <a:xfrm>
            <a:off x="8617432" y="-6595"/>
            <a:ext cx="528600" cy="369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63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13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56" name="Pentagon 55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RETRIEVE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57" name="Chevron 56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DCB50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58" name="Chevron 57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59" name="Chevron 58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2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771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Instru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 dirty="0">
                <a:solidFill>
                  <a:schemeClr val="bg1"/>
                </a:solidFill>
              </a:rPr>
              <a:t>RETRIEVE</a:t>
            </a:r>
            <a:endParaRPr lang="en-GB" sz="900" b="0" dirty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DCB50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15" name="Chevron 14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55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Practise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8624155" y="-12902"/>
            <a:ext cx="522548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+mn-lt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8669643" y="529722"/>
          <a:ext cx="45911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11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8722442" y="2865412"/>
            <a:ext cx="289584" cy="318172"/>
            <a:chOff x="3206569" y="2423806"/>
            <a:chExt cx="752955" cy="707366"/>
          </a:xfrm>
        </p:grpSpPr>
        <p:pic>
          <p:nvPicPr>
            <p:cNvPr id="43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76" y="4247201"/>
            <a:ext cx="200566" cy="314182"/>
          </a:xfrm>
          <a:prstGeom prst="rect">
            <a:avLst/>
          </a:prstGeom>
        </p:spPr>
      </p:pic>
      <p:pic>
        <p:nvPicPr>
          <p:cNvPr id="46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9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7" y="2166177"/>
            <a:ext cx="283361" cy="3616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8718782" y="1378206"/>
            <a:ext cx="312162" cy="361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8723272" y="733844"/>
            <a:ext cx="298214" cy="3213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6" y="5004136"/>
            <a:ext cx="295385" cy="2911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8"/>
            <a:ext cx="177854" cy="317761"/>
          </a:xfrm>
          <a:prstGeom prst="rect">
            <a:avLst/>
          </a:prstGeom>
        </p:spPr>
      </p:pic>
      <p:sp>
        <p:nvSpPr>
          <p:cNvPr id="52" name="Pentagon 51"/>
          <p:cNvSpPr/>
          <p:nvPr/>
        </p:nvSpPr>
        <p:spPr>
          <a:xfrm rot="5400000">
            <a:off x="8602232" y="78688"/>
            <a:ext cx="552955" cy="451673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53" name="Rectangle 52"/>
          <p:cNvSpPr/>
          <p:nvPr/>
        </p:nvSpPr>
        <p:spPr>
          <a:xfrm>
            <a:off x="8617432" y="-6595"/>
            <a:ext cx="528600" cy="369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63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13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56" name="Pentagon 55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RETRIEVE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57" name="Chevron 56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58" name="Chevron 57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E8812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59" name="Chevron 58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58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RETRIEVE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2" name="Chevron 21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E8812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14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RETRIEVE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2" name="Chevron 21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E8812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CD96C-2C01-DA11-5F96-463B8F28618D}"/>
              </a:ext>
            </a:extLst>
          </p:cNvPr>
          <p:cNvSpPr txBox="1"/>
          <p:nvPr/>
        </p:nvSpPr>
        <p:spPr>
          <a:xfrm>
            <a:off x="1419380" y="369263"/>
            <a:ext cx="57691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50" dirty="0">
                <a:solidFill>
                  <a:srgbClr val="FF0066"/>
                </a:solidFill>
              </a:rPr>
              <a:t>On your whiteboards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BEFF6-B9CE-0759-CEDD-2877D09F3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28" y="203740"/>
            <a:ext cx="1238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66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Secure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8624155" y="-12902"/>
            <a:ext cx="522548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+mn-lt"/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8669643" y="529722"/>
          <a:ext cx="45911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11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8722442" y="2865412"/>
            <a:ext cx="289584" cy="318172"/>
            <a:chOff x="3206569" y="2423806"/>
            <a:chExt cx="752955" cy="707366"/>
          </a:xfrm>
        </p:grpSpPr>
        <p:pic>
          <p:nvPicPr>
            <p:cNvPr id="47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76" y="4247201"/>
            <a:ext cx="200566" cy="314182"/>
          </a:xfrm>
          <a:prstGeom prst="rect">
            <a:avLst/>
          </a:prstGeom>
        </p:spPr>
      </p:pic>
      <p:pic>
        <p:nvPicPr>
          <p:cNvPr id="50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9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7" y="2166177"/>
            <a:ext cx="283361" cy="36161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8718782" y="1378206"/>
            <a:ext cx="312162" cy="3619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8723272" y="733844"/>
            <a:ext cx="298214" cy="32133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6" y="5004136"/>
            <a:ext cx="295385" cy="2911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8"/>
            <a:ext cx="177854" cy="317761"/>
          </a:xfrm>
          <a:prstGeom prst="rect">
            <a:avLst/>
          </a:prstGeom>
        </p:spPr>
      </p:pic>
      <p:sp>
        <p:nvSpPr>
          <p:cNvPr id="56" name="Pentagon 55"/>
          <p:cNvSpPr/>
          <p:nvPr/>
        </p:nvSpPr>
        <p:spPr>
          <a:xfrm rot="5400000">
            <a:off x="8602232" y="78688"/>
            <a:ext cx="552955" cy="451673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57" name="Rectangle 56"/>
          <p:cNvSpPr/>
          <p:nvPr/>
        </p:nvSpPr>
        <p:spPr>
          <a:xfrm>
            <a:off x="8617432" y="-6595"/>
            <a:ext cx="528600" cy="369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63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13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60" name="Pentagon 59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RETRIEVE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61" name="Chevron 60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2" name="Chevron 61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63" name="Chevron 62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3584C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172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Sec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RETRIEVE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2" name="Chevron 21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PRACTISE</a:t>
            </a:r>
            <a:endParaRPr lang="en-GB" sz="900" b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3584C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0">
                <a:solidFill>
                  <a:schemeClr val="bg1"/>
                </a:solidFill>
              </a:rPr>
              <a:t>SECURE</a:t>
            </a:r>
            <a:endParaRPr lang="en-GB" sz="9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30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3173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461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018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EF7CE0-79B6-A071-A783-5C7DC8FE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1FD555-75EC-350E-7F19-D26CBB4EC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973F05-EDCB-419A-0809-C16F1FE208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5EDC6-4EDE-44F2-8165-E2F3C2CF8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97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593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632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65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059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950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160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70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976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9002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03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1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0210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2C5-EEE8-4B86-B27F-20BD23ADCA2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09B6-3CC5-4FEF-8227-D2A3ED008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4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48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0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172405" y="5800491"/>
            <a:ext cx="813547" cy="933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2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172407" y="5800491"/>
            <a:ext cx="813547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2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2/14/2025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172408" y="5800491"/>
            <a:ext cx="813547" cy="933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172417" y="5800491"/>
            <a:ext cx="813547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3E145-BE11-AA43-97EA-8F5EB2AF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61848-0836-02B4-C216-764073C06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C186A-F195-2552-B66E-FCDD416FD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9A378-0574-2242-5A02-6CA03B28C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7E9EE-A489-EE7E-D15C-CF40B2842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02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txStyles>
    <p:titleStyle>
      <a:lvl1pPr algn="l" defTabSz="514325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2" indent="-128582" algn="l" defTabSz="51432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44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05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68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31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392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4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879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rich.maths.org/612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19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2271" y="705583"/>
            <a:ext cx="1211168" cy="681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34BBC-8BCE-13C4-2BCE-C82182133100}"/>
              </a:ext>
            </a:extLst>
          </p:cNvPr>
          <p:cNvSpPr txBox="1"/>
          <p:nvPr/>
        </p:nvSpPr>
        <p:spPr>
          <a:xfrm>
            <a:off x="2" y="96460"/>
            <a:ext cx="55513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u="sng" dirty="0">
                <a:solidFill>
                  <a:prstClr val="black"/>
                </a:solidFill>
                <a:latin typeface="Calibri" panose="020F0502020204030204"/>
              </a:rPr>
              <a:t>Title: Relative Frequency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7E048-A0FA-CC88-D58A-D62211FD1AF0}"/>
              </a:ext>
            </a:extLst>
          </p:cNvPr>
          <p:cNvSpPr/>
          <p:nvPr/>
        </p:nvSpPr>
        <p:spPr>
          <a:xfrm>
            <a:off x="7690778" y="157632"/>
            <a:ext cx="1310977" cy="46913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77FBB1BD-6F60-1247-B346-12F6AA5F66FC}" type="datetime1">
              <a:rPr lang="en-GB" u="sng">
                <a:solidFill>
                  <a:srgbClr val="000000"/>
                </a:solidFill>
                <a:latin typeface="Arial"/>
              </a:rPr>
              <a:pPr algn="ctr"/>
              <a:t>14/02/2025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44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04593"/>
            <a:ext cx="7772400" cy="1470025"/>
          </a:xfrm>
        </p:spPr>
        <p:txBody>
          <a:bodyPr/>
          <a:lstStyle/>
          <a:p>
            <a:r>
              <a:rPr lang="en-GB" sz="5400" b="1" dirty="0"/>
              <a:t>Dice Bingo: Round 2 </a:t>
            </a:r>
            <a:br>
              <a:rPr lang="en-GB" sz="5400" b="1" dirty="0"/>
            </a:br>
            <a:endParaRPr lang="en-GB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280920" cy="1752600"/>
          </a:xfrm>
        </p:spPr>
        <p:txBody>
          <a:bodyPr/>
          <a:lstStyle/>
          <a:p>
            <a:endParaRPr lang="en-GB" sz="2400" dirty="0"/>
          </a:p>
          <a:p>
            <a:endParaRPr lang="en-GB" sz="2400" dirty="0"/>
          </a:p>
          <a:p>
            <a:pPr algn="l"/>
            <a:r>
              <a:rPr lang="en-GB" dirty="0"/>
              <a:t>Outcomes: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51" y="-243408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447016" y="4077072"/>
            <a:ext cx="835292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/>
              <a:t>Which values did you choose for your grid? Why? </a:t>
            </a:r>
          </a:p>
          <a:p>
            <a:endParaRPr lang="en-GB" kern="0" dirty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995790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44" y="1029830"/>
            <a:ext cx="7313885" cy="461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1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08" y="1059721"/>
            <a:ext cx="7547372" cy="47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72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39" y="1161238"/>
            <a:ext cx="7367275" cy="45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09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3" y="857252"/>
            <a:ext cx="7488906" cy="49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3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48" y="1107283"/>
            <a:ext cx="7264255" cy="462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2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73" y="1010466"/>
            <a:ext cx="7390022" cy="47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72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89" y="1165747"/>
            <a:ext cx="7843274" cy="46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On your whiteboard… 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8359"/>
            <a:ext cx="8229600" cy="27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41277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Blessing was doing some archery and recorded his results in the table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551723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What is the </a:t>
            </a:r>
            <a:r>
              <a:rPr lang="en-GB" sz="2400" b="1" dirty="0">
                <a:solidFill>
                  <a:srgbClr val="FF0000"/>
                </a:solidFill>
              </a:rPr>
              <a:t>relative frequency </a:t>
            </a:r>
            <a:r>
              <a:rPr lang="en-GB" sz="2400" dirty="0"/>
              <a:t>of hitting the yellow?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88024" y="2636914"/>
                <a:ext cx="828880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100" i="1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GB" sz="1100" i="1">
                              <a:latin typeface="Cambria Math"/>
                            </a:rPr>
                            <m:t>20</m:t>
                          </m:r>
                        </m:den>
                      </m:f>
                      <m:r>
                        <a:rPr lang="en-GB" sz="1100" i="1">
                          <a:latin typeface="Cambria Math"/>
                        </a:rPr>
                        <m:t>=0.35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636914"/>
                <a:ext cx="828880" cy="4092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43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On your whiteboard… 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8359"/>
            <a:ext cx="8229600" cy="27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41277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Blessing was doing some archery and recorded his results in the table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783" y="548592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What is the </a:t>
            </a:r>
            <a:r>
              <a:rPr lang="en-GB" sz="2400" b="1" dirty="0">
                <a:solidFill>
                  <a:srgbClr val="FF0000"/>
                </a:solidFill>
              </a:rPr>
              <a:t>sum </a:t>
            </a:r>
            <a:r>
              <a:rPr lang="en-GB" sz="2400" dirty="0"/>
              <a:t>of the </a:t>
            </a:r>
            <a:r>
              <a:rPr lang="en-GB" sz="2400" b="1" dirty="0">
                <a:solidFill>
                  <a:srgbClr val="FF0000"/>
                </a:solidFill>
              </a:rPr>
              <a:t>relative frequency </a:t>
            </a:r>
            <a:r>
              <a:rPr lang="en-GB" sz="2400" dirty="0"/>
              <a:t>values</a:t>
            </a:r>
            <a:r>
              <a:rPr lang="en-GB" sz="2400" dirty="0">
                <a:solidFill>
                  <a:srgbClr val="000000"/>
                </a:solidFill>
              </a:rPr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60034" y="2708920"/>
                <a:ext cx="681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0.35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4" y="2708920"/>
                <a:ext cx="68159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24153" y="3861048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0.1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153" y="3861048"/>
                <a:ext cx="55335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12316" y="4725144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316" y="4725144"/>
                <a:ext cx="377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45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183920"/>
            <a:ext cx="864096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the probability of Lucy wearing:</a:t>
            </a: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AutoNum type="alphaLcParenR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red jumper				b) A spotty tie</a:t>
            </a:r>
          </a:p>
          <a:p>
            <a:pPr marL="457200" indent="-457200">
              <a:lnSpc>
                <a:spcPct val="150000"/>
              </a:lnSpc>
              <a:buFontTx/>
              <a:buAutoNum type="alphaLcParenR" startAt="3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black			d) Nothing red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   Matching jumper and tie	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404664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Lucy has a choice of five ties – 2 red, 1 black and 2 spotty. She also has a choice of five jumpers – 3 black, 1 red and 1 grey. The sample space diagram below shows the possible combinations she can have.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891813"/>
              </p:ext>
            </p:extLst>
          </p:nvPr>
        </p:nvGraphicFramePr>
        <p:xfrm>
          <a:off x="908454" y="1880682"/>
          <a:ext cx="7551978" cy="2196390"/>
        </p:xfrm>
        <a:graphic>
          <a:graphicData uri="http://schemas.openxmlformats.org/drawingml/2006/table">
            <a:tbl>
              <a:tblPr firstRow="1" bandRow="1">
                <a:effectLst/>
                <a:tableStyleId>{327F97BB-C833-4FB7-BDE5-3F7075034690}</a:tableStyleId>
              </a:tblPr>
              <a:tblGrid>
                <a:gridCol w="125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8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8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6065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(r)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(r)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(b)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Spotty (s)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Spotty (s)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6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(B)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06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(B)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06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(B)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06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(R)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06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Grey</a:t>
                      </a:r>
                      <a:r>
                        <a:rPr lang="en-GB" sz="1600" b="1" baseline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(G)</a:t>
                      </a:r>
                      <a:endParaRPr lang="en-GB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</a:t>
                      </a:r>
                      <a:endParaRPr lang="en-GB" sz="16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563888" y="4614697"/>
                <a:ext cx="450764" cy="1296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614697"/>
                <a:ext cx="450764" cy="1296765"/>
              </a:xfrm>
              <a:prstGeom prst="rect">
                <a:avLst/>
              </a:prstGeom>
              <a:blipFill>
                <a:blip r:embed="rId2"/>
                <a:stretch>
                  <a:fillRect b="-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16216" y="4614695"/>
                <a:ext cx="450764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GB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4614695"/>
                <a:ext cx="450764" cy="892552"/>
              </a:xfrm>
              <a:prstGeom prst="rect">
                <a:avLst/>
              </a:prstGeom>
              <a:blipFill>
                <a:blip r:embed="rId3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428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On your whiteboard… 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8359"/>
            <a:ext cx="8229600" cy="27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41277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Blessing was doing some archery and recorded his results in the table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522920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How </a:t>
            </a:r>
            <a:r>
              <a:rPr lang="en-GB" sz="2400" b="1" dirty="0">
                <a:solidFill>
                  <a:srgbClr val="FF0000"/>
                </a:solidFill>
              </a:rPr>
              <a:t>many times </a:t>
            </a:r>
            <a:r>
              <a:rPr lang="en-GB" sz="2400" dirty="0">
                <a:solidFill>
                  <a:srgbClr val="000000"/>
                </a:solidFill>
              </a:rPr>
              <a:t>did he his arrow strike in the red area?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69" y="5813416"/>
            <a:ext cx="46958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12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On your whiteboard… 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8359"/>
            <a:ext cx="8229600" cy="27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41277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Blessing was doing some archery and recorded his results in the table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551723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If Blessing was to take 200 shots, how many times would you </a:t>
            </a:r>
            <a:r>
              <a:rPr lang="en-GB" sz="2400" b="1" dirty="0">
                <a:solidFill>
                  <a:srgbClr val="FF0000"/>
                </a:solidFill>
              </a:rPr>
              <a:t>expect</a:t>
            </a:r>
            <a:r>
              <a:rPr lang="en-GB" sz="2400" dirty="0">
                <a:solidFill>
                  <a:srgbClr val="000000"/>
                </a:solidFill>
              </a:rPr>
              <a:t> him to hit the blue region? </a:t>
            </a:r>
          </a:p>
        </p:txBody>
      </p:sp>
    </p:spTree>
    <p:extLst>
      <p:ext uri="{BB962C8B-B14F-4D97-AF65-F5344CB8AC3E}">
        <p14:creationId xmlns:p14="http://schemas.microsoft.com/office/powerpoint/2010/main" val="3430125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On your whiteboard… 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8359"/>
            <a:ext cx="8229600" cy="27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41277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Blessing was doing some archery and recorded his results in the table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398" y="5373218"/>
            <a:ext cx="848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To win a competition Blessing must hit the red or yellow sections. </a:t>
            </a:r>
          </a:p>
          <a:p>
            <a:pPr algn="ctr"/>
            <a:r>
              <a:rPr lang="en-GB" sz="2400" dirty="0">
                <a:solidFill>
                  <a:srgbClr val="000000"/>
                </a:solidFill>
              </a:rPr>
              <a:t>What is his </a:t>
            </a:r>
            <a:r>
              <a:rPr lang="en-GB" sz="2400" b="1" dirty="0">
                <a:solidFill>
                  <a:srgbClr val="FF0000"/>
                </a:solidFill>
              </a:rPr>
              <a:t>estimated probability </a:t>
            </a:r>
            <a:r>
              <a:rPr lang="en-GB" sz="2400" dirty="0">
                <a:solidFill>
                  <a:srgbClr val="000000"/>
                </a:solidFill>
              </a:rPr>
              <a:t>of winning? </a:t>
            </a:r>
          </a:p>
        </p:txBody>
      </p:sp>
    </p:spTree>
    <p:extLst>
      <p:ext uri="{BB962C8B-B14F-4D97-AF65-F5344CB8AC3E}">
        <p14:creationId xmlns:p14="http://schemas.microsoft.com/office/powerpoint/2010/main" val="296850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620688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most events, it is difficult to accurately predict the probability of an event happening.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When there is no theory behind the probability of an event happening, we use </a:t>
            </a: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relative frequency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calculate probabilities.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Because it is often calculated after performing experiments, it is often called </a:t>
            </a: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experimental probability.</a:t>
            </a:r>
          </a:p>
          <a:p>
            <a:endParaRPr lang="en-GB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more trials there are, the more accurate that experimental probability becomes.</a:t>
            </a:r>
          </a:p>
        </p:txBody>
      </p:sp>
    </p:spTree>
    <p:extLst>
      <p:ext uri="{BB962C8B-B14F-4D97-AF65-F5344CB8AC3E}">
        <p14:creationId xmlns:p14="http://schemas.microsoft.com/office/powerpoint/2010/main" val="148332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/>
            </p:nvGraphicFramePr>
            <p:xfrm>
              <a:off x="219946" y="2305396"/>
              <a:ext cx="8672535" cy="40629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345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345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345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3450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73450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8152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Number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Tally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Frequency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Observed</a:t>
                          </a:r>
                          <a:r>
                            <a:rPr lang="en-GB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Relative Frequency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Expected Relative Frequency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/>
            </p:nvGraphicFramePr>
            <p:xfrm>
              <a:off x="219946" y="2305396"/>
              <a:ext cx="8672535" cy="40629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345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345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345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3450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73450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Number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Tally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Frequency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Observed</a:t>
                          </a:r>
                          <a:r>
                            <a:rPr lang="en-GB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Relative Frequency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Expected Relative Frequency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9649" t="-155056" r="-702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9649" t="-257955" r="-702" b="-4056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9649" t="-353933" r="-702" b="-30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9649" t="-453933" r="-702" b="-20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9649" t="-560227" r="-702" b="-1034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9649" t="-652809" r="-702" b="-22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219946" y="1124744"/>
            <a:ext cx="8672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Pair Task</a:t>
            </a: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Roll your die 60 times and record your results in the table graph below.</a:t>
            </a:r>
          </a:p>
        </p:txBody>
      </p:sp>
    </p:spTree>
    <p:extLst>
      <p:ext uri="{BB962C8B-B14F-4D97-AF65-F5344CB8AC3E}">
        <p14:creationId xmlns:p14="http://schemas.microsoft.com/office/powerpoint/2010/main" val="1313785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1520" y="1124746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Fred records the colour of 100 cars that pass his house. His results are shown below.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Calculate the relative frequency/experimental probability of each colour.</a:t>
            </a:r>
          </a:p>
          <a:p>
            <a:pPr marL="514350" indent="-514350">
              <a:buFont typeface="+mj-lt"/>
              <a:buAutoNum type="arabicParenR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the probability that the next car to pass his house will be: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red?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Blue?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 black?</a:t>
            </a:r>
          </a:p>
          <a:p>
            <a:pPr marL="514350" indent="-514350">
              <a:buFont typeface="+mj-lt"/>
              <a:buAutoNum type="arabicParenR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an average day, 3500 cars pass Fred’s house. Based on his results, how many of these 3500 would we expect to be silver?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23528" y="2132856"/>
          <a:ext cx="820656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36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528" y="2132856"/>
          <a:ext cx="8206560" cy="13817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36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7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Frequency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99792" y="4149080"/>
                <a:ext cx="41044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(red) = 0.1</a:t>
                </a:r>
              </a:p>
              <a:p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(blue) = 0.15</a:t>
                </a:r>
              </a:p>
              <a:p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(not black) = 1 – 0.32 = 0.68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4149080"/>
                <a:ext cx="4104456" cy="923330"/>
              </a:xfrm>
              <a:prstGeom prst="rect">
                <a:avLst/>
              </a:prstGeom>
              <a:blipFill>
                <a:blip r:embed="rId2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54400" y="5596959"/>
                <a:ext cx="73448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0.38 </a:t>
                </a:r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3500 = 1330 cars would be expected to be silver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00" y="5596959"/>
                <a:ext cx="7344816" cy="369332"/>
              </a:xfrm>
              <a:prstGeom prst="rect">
                <a:avLst/>
              </a:prstGeom>
              <a:blipFill>
                <a:blip r:embed="rId3"/>
                <a:stretch>
                  <a:fillRect l="-747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5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04666"/>
            <a:ext cx="7772400" cy="1470025"/>
          </a:xfrm>
        </p:spPr>
        <p:txBody>
          <a:bodyPr/>
          <a:lstStyle/>
          <a:p>
            <a:r>
              <a:rPr lang="en-GB" b="1" dirty="0"/>
              <a:t>Game 3: What Chance?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916832"/>
            <a:ext cx="7920880" cy="2304256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If you roll two dice and find the difference between the two numbers what is the </a:t>
            </a:r>
            <a:r>
              <a:rPr lang="en-GB" b="1" dirty="0"/>
              <a:t>largest</a:t>
            </a:r>
            <a:r>
              <a:rPr lang="en-GB" dirty="0"/>
              <a:t> and </a:t>
            </a:r>
            <a:r>
              <a:rPr lang="en-GB" b="1" dirty="0"/>
              <a:t>smallest</a:t>
            </a:r>
            <a:r>
              <a:rPr lang="en-GB" dirty="0"/>
              <a:t> difference </a:t>
            </a:r>
          </a:p>
          <a:p>
            <a:r>
              <a:rPr lang="en-GB" dirty="0"/>
              <a:t>you can get? </a:t>
            </a:r>
          </a:p>
        </p:txBody>
      </p:sp>
      <p:pic>
        <p:nvPicPr>
          <p:cNvPr id="2051" name="Picture 3" descr="C:\Users\lelder\AppData\Local\Microsoft\Windows\Temporary Internet Files\Content.IE5\Z5OW14EM\600px-2-Dice-Ic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229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"/>
            <a:ext cx="7772400" cy="1470025"/>
          </a:xfrm>
        </p:spPr>
        <p:txBody>
          <a:bodyPr/>
          <a:lstStyle/>
          <a:p>
            <a:r>
              <a:rPr lang="en-GB" b="1" dirty="0"/>
              <a:t>What Chance? </a:t>
            </a:r>
            <a:br>
              <a:rPr lang="en-GB" b="1" dirty="0"/>
            </a:br>
            <a:r>
              <a:rPr lang="en-GB" sz="1600" b="1" dirty="0"/>
              <a:t>In your books</a:t>
            </a:r>
            <a:endParaRPr lang="en-GB" b="1" dirty="0"/>
          </a:p>
        </p:txBody>
      </p:sp>
      <p:pic>
        <p:nvPicPr>
          <p:cNvPr id="2051" name="Picture 3" descr="C:\Users\lelder\AppData\Local\Microsoft\Windows\Temporary Internet Files\Content.IE5\Z5OW14EM\600px-2-Dice-Ic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64" y="1916832"/>
            <a:ext cx="6120680" cy="477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9443"/>
            <a:ext cx="3333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465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lder\AppData\Local\Microsoft\Windows\Temporary Internet Files\Content.IE5\Z5OW14EM\600px-2-Dice-Ic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6"/>
            <a:ext cx="2664296" cy="224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9512" y="1541656"/>
            <a:ext cx="7884876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/>
              <a:t>Copy and complete the two way table. </a:t>
            </a:r>
          </a:p>
          <a:p>
            <a:endParaRPr lang="en-GB" sz="2800" dirty="0"/>
          </a:p>
          <a:p>
            <a:r>
              <a:rPr lang="en-GB" sz="2800" dirty="0"/>
              <a:t>   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2. Copy and complete this table for your game.</a:t>
            </a:r>
          </a:p>
          <a:p>
            <a:r>
              <a:rPr lang="en-GB" sz="2800" dirty="0"/>
              <a:t> </a:t>
            </a:r>
          </a:p>
          <a:p>
            <a:r>
              <a:rPr lang="en-GB" sz="2800" dirty="0"/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721501"/>
              </p:ext>
            </p:extLst>
          </p:nvPr>
        </p:nvGraphicFramePr>
        <p:xfrm>
          <a:off x="1691682" y="5229200"/>
          <a:ext cx="6095999" cy="1163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Relative 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Theoretical</a:t>
                      </a:r>
                      <a:r>
                        <a:rPr lang="en-GB" sz="1000" baseline="0" dirty="0"/>
                        <a:t> Probability 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55576" y="2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b="1" kern="0" dirty="0"/>
              <a:t>What Chance? </a:t>
            </a:r>
            <a:br>
              <a:rPr lang="en-GB" b="1" kern="0" dirty="0"/>
            </a:br>
            <a:r>
              <a:rPr lang="en-GB" sz="1600" b="1" kern="0" dirty="0"/>
              <a:t>In your books</a:t>
            </a:r>
            <a:endParaRPr lang="en-GB" b="1" kern="0" dirty="0"/>
          </a:p>
        </p:txBody>
      </p:sp>
    </p:spTree>
    <p:extLst>
      <p:ext uri="{BB962C8B-B14F-4D97-AF65-F5344CB8AC3E}">
        <p14:creationId xmlns:p14="http://schemas.microsoft.com/office/powerpoint/2010/main" val="1166488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lder\AppData\Local\Microsoft\Windows\Temporary Internet Files\Content.IE5\Z5OW14EM\600px-2-Dice-Ic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9512" y="1772816"/>
            <a:ext cx="8352928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3. If you rolled the dice 1000 times how many rolls would you expect to result in a difference of 2?  </a:t>
            </a:r>
          </a:p>
          <a:p>
            <a:r>
              <a:rPr lang="en-GB" sz="2800" dirty="0">
                <a:solidFill>
                  <a:srgbClr val="000000"/>
                </a:solidFill>
              </a:rPr>
              <a:t>   </a:t>
            </a:r>
          </a:p>
          <a:p>
            <a:r>
              <a:rPr lang="en-GB" sz="2800" dirty="0">
                <a:solidFill>
                  <a:srgbClr val="000000"/>
                </a:solidFill>
              </a:rPr>
              <a:t>4. What is the </a:t>
            </a:r>
            <a:r>
              <a:rPr lang="en-GB" sz="2800" b="1" dirty="0">
                <a:solidFill>
                  <a:srgbClr val="FF0000"/>
                </a:solidFill>
              </a:rPr>
              <a:t>relative frequency </a:t>
            </a:r>
            <a:r>
              <a:rPr lang="en-GB" sz="2800" dirty="0">
                <a:solidFill>
                  <a:srgbClr val="000000"/>
                </a:solidFill>
              </a:rPr>
              <a:t>of rolling a difference which is prime? </a:t>
            </a:r>
          </a:p>
          <a:p>
            <a:endParaRPr lang="en-GB" sz="2800" dirty="0">
              <a:solidFill>
                <a:srgbClr val="000000"/>
              </a:solidFill>
            </a:endParaRPr>
          </a:p>
          <a:p>
            <a:r>
              <a:rPr lang="en-GB" sz="2800" dirty="0">
                <a:solidFill>
                  <a:srgbClr val="000000"/>
                </a:solidFill>
              </a:rPr>
              <a:t>5. What is the </a:t>
            </a:r>
            <a:r>
              <a:rPr lang="en-GB" sz="2800" b="1" dirty="0">
                <a:solidFill>
                  <a:srgbClr val="FF0000"/>
                </a:solidFill>
              </a:rPr>
              <a:t>probability</a:t>
            </a:r>
            <a:r>
              <a:rPr lang="en-GB" sz="2800" dirty="0">
                <a:solidFill>
                  <a:srgbClr val="000000"/>
                </a:solidFill>
              </a:rPr>
              <a:t> of rolling a difference which is square? </a:t>
            </a:r>
          </a:p>
          <a:p>
            <a:endParaRPr lang="en-GB" sz="2800" dirty="0">
              <a:solidFill>
                <a:srgbClr val="000000"/>
              </a:solidFill>
            </a:endParaRPr>
          </a:p>
          <a:p>
            <a:pPr algn="ctr"/>
            <a:r>
              <a:rPr lang="en-GB" sz="2400" dirty="0">
                <a:solidFill>
                  <a:srgbClr val="000000"/>
                </a:solidFill>
              </a:rPr>
              <a:t>Once you have finished check your work </a:t>
            </a:r>
          </a:p>
          <a:p>
            <a:pPr algn="ctr"/>
            <a:r>
              <a:rPr lang="en-GB" sz="2400" dirty="0">
                <a:solidFill>
                  <a:srgbClr val="000000"/>
                </a:solidFill>
              </a:rPr>
              <a:t>with a partner.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55576" y="2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b="1" kern="0" dirty="0"/>
              <a:t>What Chance? </a:t>
            </a:r>
            <a:br>
              <a:rPr lang="en-GB" b="1" kern="0" dirty="0"/>
            </a:br>
            <a:r>
              <a:rPr lang="en-GB" sz="1600" b="1" kern="0" dirty="0"/>
              <a:t>In your books</a:t>
            </a:r>
            <a:endParaRPr lang="en-GB" b="1" kern="0" dirty="0"/>
          </a:p>
        </p:txBody>
      </p:sp>
    </p:spTree>
    <p:extLst>
      <p:ext uri="{BB962C8B-B14F-4D97-AF65-F5344CB8AC3E}">
        <p14:creationId xmlns:p14="http://schemas.microsoft.com/office/powerpoint/2010/main" val="258478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047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5400" b="1" dirty="0"/>
              <a:t>Dice Bingo </a:t>
            </a:r>
            <a:br>
              <a:rPr lang="en-GB" sz="5400" b="1" dirty="0"/>
            </a:br>
            <a:endParaRPr lang="en-GB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8758" y="2526807"/>
            <a:ext cx="8280400" cy="1752600"/>
          </a:xfrm>
        </p:spPr>
        <p:txBody>
          <a:bodyPr/>
          <a:lstStyle/>
          <a:p>
            <a:endParaRPr lang="en-GB" sz="2400" dirty="0"/>
          </a:p>
          <a:p>
            <a:r>
              <a:rPr lang="en-GB" sz="2400" dirty="0"/>
              <a:t>Two dice are going to be rolled. </a:t>
            </a:r>
          </a:p>
          <a:p>
            <a:endParaRPr lang="en-GB" sz="2400" dirty="0"/>
          </a:p>
          <a:p>
            <a:r>
              <a:rPr lang="en-GB" sz="2400" dirty="0"/>
              <a:t>How many </a:t>
            </a:r>
            <a:r>
              <a:rPr lang="en-GB" sz="2400" b="1" dirty="0">
                <a:solidFill>
                  <a:srgbClr val="FF0000"/>
                </a:solidFill>
              </a:rPr>
              <a:t>possible outcomes </a:t>
            </a:r>
            <a:r>
              <a:rPr lang="en-GB" sz="2400" dirty="0"/>
              <a:t>are there?</a:t>
            </a:r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51" y="-243408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lder\AppData\Local\Microsoft\Windows\Temporary Internet Files\Content.IE5\T69SWKCC\6vT1S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9987"/>
            <a:ext cx="1679444" cy="167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72707" y="4401108"/>
                <a:ext cx="3786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𝐷𝑖𝑐𝑒</m:t>
                      </m:r>
                      <m:r>
                        <a:rPr lang="en-GB" i="1">
                          <a:latin typeface="Cambria Math"/>
                        </a:rPr>
                        <m:t> 1 :6 </m:t>
                      </m:r>
                      <m:r>
                        <a:rPr lang="en-GB" i="1">
                          <a:latin typeface="Cambria Math"/>
                        </a:rPr>
                        <m:t>𝑒𝑞𝑢𝑎𝑙𝑙𝑦</m:t>
                      </m:r>
                      <m:r>
                        <a:rPr lang="en-GB" i="1">
                          <a:latin typeface="Cambria Math"/>
                        </a:rPr>
                        <m:t> </m:t>
                      </m:r>
                      <m:r>
                        <a:rPr lang="en-GB" i="1">
                          <a:latin typeface="Cambria Math"/>
                        </a:rPr>
                        <m:t>𝑙𝑖𝑘𝑒𝑙𝑦</m:t>
                      </m:r>
                      <m:r>
                        <a:rPr lang="en-GB" i="1">
                          <a:latin typeface="Cambria Math"/>
                        </a:rPr>
                        <m:t> </m:t>
                      </m:r>
                      <m:r>
                        <a:rPr lang="en-GB" i="1">
                          <a:latin typeface="Cambria Math"/>
                        </a:rPr>
                        <m:t>𝑜𝑢𝑡𝑐𝑜𝑚𝑒𝑠</m:t>
                      </m:r>
                      <m:r>
                        <a:rPr lang="en-GB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07" y="4401108"/>
                <a:ext cx="3786742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48064" y="4393169"/>
                <a:ext cx="3786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𝐷𝑖𝑐𝑒</m:t>
                      </m:r>
                      <m:r>
                        <a:rPr lang="en-GB" i="1">
                          <a:latin typeface="Cambria Math"/>
                        </a:rPr>
                        <m:t> 2 :6 </m:t>
                      </m:r>
                      <m:r>
                        <a:rPr lang="en-GB" i="1">
                          <a:latin typeface="Cambria Math"/>
                        </a:rPr>
                        <m:t>𝑒𝑞𝑢𝑎𝑙𝑙𝑦</m:t>
                      </m:r>
                      <m:r>
                        <a:rPr lang="en-GB" i="1">
                          <a:latin typeface="Cambria Math"/>
                        </a:rPr>
                        <m:t> </m:t>
                      </m:r>
                      <m:r>
                        <a:rPr lang="en-GB" i="1">
                          <a:latin typeface="Cambria Math"/>
                        </a:rPr>
                        <m:t>𝑙𝑖𝑘𝑒𝑙𝑦</m:t>
                      </m:r>
                      <m:r>
                        <a:rPr lang="en-GB" i="1">
                          <a:latin typeface="Cambria Math"/>
                        </a:rPr>
                        <m:t> </m:t>
                      </m:r>
                      <m:r>
                        <a:rPr lang="en-GB" i="1">
                          <a:latin typeface="Cambria Math"/>
                        </a:rPr>
                        <m:t>𝑜𝑢𝑡𝑐𝑜𝑚𝑒𝑠</m:t>
                      </m:r>
                      <m:r>
                        <a:rPr lang="en-GB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393169"/>
                <a:ext cx="3786742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47864" y="5166767"/>
                <a:ext cx="272542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>
                          <a:latin typeface="Cambria Math"/>
                        </a:rPr>
                        <m:t>6</m:t>
                      </m:r>
                      <m:r>
                        <a:rPr lang="en-GB" sz="4000" i="1">
                          <a:latin typeface="Cambria Math"/>
                          <a:ea typeface="Cambria Math"/>
                        </a:rPr>
                        <m:t>×6=</m:t>
                      </m:r>
                      <m:r>
                        <a:rPr lang="en-GB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36</m:t>
                      </m:r>
                    </m:oMath>
                  </m:oMathPara>
                </a14:m>
                <a:endParaRPr lang="en-GB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5166767"/>
                <a:ext cx="2725426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54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400" dirty="0">
                <a:hlinkClick r:id="rId3"/>
              </a:rPr>
              <a:t>Which Spinners?</a:t>
            </a:r>
            <a:endParaRPr lang="en-GB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2936"/>
            <a:ext cx="427958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55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047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5400" b="1" dirty="0"/>
              <a:t>Dice Bingo </a:t>
            </a:r>
            <a:br>
              <a:rPr lang="en-GB" sz="5400" b="1" dirty="0"/>
            </a:br>
            <a:endParaRPr lang="en-GB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31800" y="3098453"/>
            <a:ext cx="8280400" cy="1752600"/>
          </a:xfrm>
        </p:spPr>
        <p:txBody>
          <a:bodyPr>
            <a:normAutofit fontScale="25000" lnSpcReduction="20000"/>
          </a:bodyPr>
          <a:lstStyle/>
          <a:p>
            <a:endParaRPr lang="en-GB" sz="2400" dirty="0"/>
          </a:p>
          <a:p>
            <a:endParaRPr lang="en-GB" sz="9600" dirty="0"/>
          </a:p>
          <a:p>
            <a:r>
              <a:rPr lang="en-GB" sz="9600" dirty="0"/>
              <a:t>The two scores will </a:t>
            </a:r>
            <a:r>
              <a:rPr lang="en-GB" sz="9600" b="1" dirty="0">
                <a:solidFill>
                  <a:srgbClr val="FF0000"/>
                </a:solidFill>
              </a:rPr>
              <a:t>added</a:t>
            </a:r>
            <a:r>
              <a:rPr lang="en-GB" sz="9600" dirty="0"/>
              <a:t> and the square containing that value can be crossed out. </a:t>
            </a:r>
          </a:p>
          <a:p>
            <a:endParaRPr lang="en-GB" sz="9600" dirty="0"/>
          </a:p>
          <a:p>
            <a:r>
              <a:rPr lang="en-GB" sz="9600" dirty="0"/>
              <a:t>Only one square can be crossed out each time. </a:t>
            </a:r>
          </a:p>
          <a:p>
            <a:endParaRPr lang="en-GB" sz="9600" dirty="0"/>
          </a:p>
          <a:p>
            <a:r>
              <a:rPr lang="en-GB" sz="9600" dirty="0"/>
              <a:t>Draw a 3 x 3 grid and fill it with numbers that could appear. </a:t>
            </a:r>
          </a:p>
          <a:p>
            <a:endParaRPr lang="en-GB" sz="9600" dirty="0"/>
          </a:p>
          <a:p>
            <a:r>
              <a:rPr lang="en-GB" sz="9600" dirty="0"/>
              <a:t>The winner will cross out all of their numbers first. </a:t>
            </a:r>
          </a:p>
          <a:p>
            <a:endParaRPr lang="en-GB" sz="2400" dirty="0"/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51" y="-243408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lder\AppData\Local\Microsoft\Windows\Temporary Internet Files\Content.IE5\T69SWKCC\6vT1S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9" y="839789"/>
            <a:ext cx="1679444" cy="167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26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88913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GB" sz="5400" b="1" dirty="0"/>
              <a:t>Dice Bingo </a:t>
            </a:r>
            <a:br>
              <a:rPr lang="en-GB" sz="5400" b="1" dirty="0"/>
            </a:br>
            <a:endParaRPr lang="en-GB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412875"/>
            <a:ext cx="8280400" cy="1752600"/>
          </a:xfrm>
        </p:spPr>
        <p:txBody>
          <a:bodyPr/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456563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952146"/>
              </p:ext>
            </p:extLst>
          </p:nvPr>
        </p:nvGraphicFramePr>
        <p:xfrm>
          <a:off x="323528" y="1196752"/>
          <a:ext cx="5040560" cy="4754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Tally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Frequency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84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56588" y="3789040"/>
            <a:ext cx="365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This proportion is known as the </a:t>
            </a:r>
            <a:r>
              <a:rPr lang="en-GB" sz="2000" b="1" dirty="0">
                <a:solidFill>
                  <a:srgbClr val="FF0000"/>
                </a:solidFill>
              </a:rPr>
              <a:t>relative frequency</a:t>
            </a:r>
            <a:r>
              <a:rPr lang="en-GB" sz="2000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4765" y="1997493"/>
            <a:ext cx="3497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What </a:t>
            </a:r>
            <a:r>
              <a:rPr lang="en-GB" sz="2000" b="1" dirty="0">
                <a:solidFill>
                  <a:srgbClr val="FF0000"/>
                </a:solidFill>
              </a:rPr>
              <a:t>proportion</a:t>
            </a:r>
            <a:r>
              <a:rPr lang="en-GB" sz="2000" dirty="0"/>
              <a:t> of rolls resulted in a score of 5? </a:t>
            </a:r>
          </a:p>
        </p:txBody>
      </p:sp>
    </p:spTree>
    <p:extLst>
      <p:ext uri="{BB962C8B-B14F-4D97-AF65-F5344CB8AC3E}">
        <p14:creationId xmlns:p14="http://schemas.microsoft.com/office/powerpoint/2010/main" val="24940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88913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GB" sz="5400" b="1" dirty="0"/>
              <a:t>Dice Bingo </a:t>
            </a:r>
            <a:br>
              <a:rPr lang="en-GB" sz="5400" b="1" dirty="0"/>
            </a:br>
            <a:endParaRPr lang="en-GB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412875"/>
            <a:ext cx="8280400" cy="1752600"/>
          </a:xfrm>
        </p:spPr>
        <p:txBody>
          <a:bodyPr/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456563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636311"/>
              </p:ext>
            </p:extLst>
          </p:nvPr>
        </p:nvGraphicFramePr>
        <p:xfrm>
          <a:off x="323528" y="1196752"/>
          <a:ext cx="5040560" cy="4754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Tally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Frequency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84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09376" y="1633032"/>
            <a:ext cx="3650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</a:rPr>
              <a:t>What was the </a:t>
            </a:r>
            <a:r>
              <a:rPr lang="en-GB" sz="2000" b="1" dirty="0">
                <a:solidFill>
                  <a:srgbClr val="FF0000"/>
                </a:solidFill>
              </a:rPr>
              <a:t>mode</a:t>
            </a:r>
            <a:r>
              <a:rPr lang="en-GB" sz="2000" dirty="0">
                <a:solidFill>
                  <a:srgbClr val="000000"/>
                </a:solidFill>
              </a:rPr>
              <a:t> score?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7230" y="4696297"/>
            <a:ext cx="3547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</a:rPr>
              <a:t>What did you expect the </a:t>
            </a:r>
            <a:r>
              <a:rPr lang="en-GB" sz="2000" b="1" dirty="0">
                <a:solidFill>
                  <a:srgbClr val="FF0000"/>
                </a:solidFill>
              </a:rPr>
              <a:t>mode</a:t>
            </a:r>
            <a:r>
              <a:rPr lang="en-GB" sz="2000" dirty="0">
                <a:solidFill>
                  <a:srgbClr val="000000"/>
                </a:solidFill>
              </a:rPr>
              <a:t> score to be? Why?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7101" y="2924946"/>
            <a:ext cx="3650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</a:rPr>
              <a:t>What was the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relative frequency </a:t>
            </a:r>
            <a:r>
              <a:rPr lang="en-GB" sz="2000" dirty="0">
                <a:solidFill>
                  <a:srgbClr val="000000"/>
                </a:solidFill>
              </a:rPr>
              <a:t>of scoring this value? </a:t>
            </a:r>
          </a:p>
        </p:txBody>
      </p:sp>
    </p:spTree>
    <p:extLst>
      <p:ext uri="{BB962C8B-B14F-4D97-AF65-F5344CB8AC3E}">
        <p14:creationId xmlns:p14="http://schemas.microsoft.com/office/powerpoint/2010/main" val="124554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04593"/>
            <a:ext cx="7772400" cy="1470025"/>
          </a:xfrm>
        </p:spPr>
        <p:txBody>
          <a:bodyPr/>
          <a:lstStyle/>
          <a:p>
            <a:r>
              <a:rPr lang="en-GB" sz="5400" b="1" dirty="0"/>
              <a:t>Dice Bingo </a:t>
            </a:r>
            <a:br>
              <a:rPr lang="en-GB" sz="5400" b="1" dirty="0"/>
            </a:br>
            <a:endParaRPr lang="en-GB" sz="5400" b="1" dirty="0"/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387424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3350" y="1645155"/>
            <a:ext cx="4291006" cy="1752600"/>
          </a:xfrm>
        </p:spPr>
        <p:txBody>
          <a:bodyPr/>
          <a:lstStyle/>
          <a:p>
            <a:r>
              <a:rPr lang="en-GB" dirty="0"/>
              <a:t>A two way table is way to list all possible outcomes.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47" y="1628799"/>
            <a:ext cx="39814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3"/>
          <p:cNvSpPr txBox="1">
            <a:spLocks/>
          </p:cNvSpPr>
          <p:nvPr/>
        </p:nvSpPr>
        <p:spPr bwMode="auto">
          <a:xfrm>
            <a:off x="425010" y="4025826"/>
            <a:ext cx="429100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/>
              <a:t>Explain why we should have expected the </a:t>
            </a:r>
            <a:r>
              <a:rPr lang="en-GB" b="1" kern="0" dirty="0">
                <a:solidFill>
                  <a:srgbClr val="FF0000"/>
                </a:solidFill>
              </a:rPr>
              <a:t>mode</a:t>
            </a:r>
            <a:r>
              <a:rPr lang="en-GB" kern="0" dirty="0"/>
              <a:t> to be 7.  </a:t>
            </a:r>
          </a:p>
        </p:txBody>
      </p:sp>
    </p:spTree>
    <p:extLst>
      <p:ext uri="{BB962C8B-B14F-4D97-AF65-F5344CB8AC3E}">
        <p14:creationId xmlns:p14="http://schemas.microsoft.com/office/powerpoint/2010/main" val="213646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04593"/>
            <a:ext cx="7772400" cy="1470025"/>
          </a:xfrm>
        </p:spPr>
        <p:txBody>
          <a:bodyPr/>
          <a:lstStyle/>
          <a:p>
            <a:r>
              <a:rPr lang="en-GB" sz="5400" b="1" dirty="0"/>
              <a:t>Dice Bingo </a:t>
            </a:r>
            <a:br>
              <a:rPr lang="en-GB" sz="5400" b="1" dirty="0"/>
            </a:br>
            <a:endParaRPr lang="en-GB" sz="5400" b="1" dirty="0"/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387424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3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80528" y="1307864"/>
                <a:ext cx="4434676" cy="1752600"/>
              </a:xfrm>
            </p:spPr>
            <p:txBody>
              <a:bodyPr/>
              <a:lstStyle/>
              <a:p>
                <a:r>
                  <a:rPr lang="en-GB" dirty="0"/>
                  <a:t>The </a:t>
                </a:r>
                <a:r>
                  <a:rPr lang="en-GB" b="1" dirty="0">
                    <a:solidFill>
                      <a:srgbClr val="FF0000"/>
                    </a:solidFill>
                  </a:rPr>
                  <a:t>probability</a:t>
                </a:r>
                <a:r>
                  <a:rPr lang="en-GB" dirty="0"/>
                  <a:t> of scoring a 7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</a:rPr>
                          <m:t>36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Sub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80528" y="1307864"/>
                <a:ext cx="4434676" cy="1752600"/>
              </a:xfrm>
              <a:blipFill>
                <a:blip r:embed="rId4"/>
                <a:stretch>
                  <a:fillRect t="-45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26" y="1644576"/>
            <a:ext cx="39814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3"/>
          <p:cNvSpPr txBox="1">
            <a:spLocks/>
          </p:cNvSpPr>
          <p:nvPr/>
        </p:nvSpPr>
        <p:spPr bwMode="auto">
          <a:xfrm>
            <a:off x="191283" y="3354364"/>
            <a:ext cx="46510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>
                <a:solidFill>
                  <a:srgbClr val="000000"/>
                </a:solidFill>
              </a:rPr>
              <a:t>The </a:t>
            </a:r>
            <a:r>
              <a:rPr lang="en-GB" b="1" kern="0" dirty="0">
                <a:solidFill>
                  <a:srgbClr val="FF0000"/>
                </a:solidFill>
              </a:rPr>
              <a:t>relative frequency </a:t>
            </a:r>
            <a:r>
              <a:rPr lang="en-GB" kern="0" dirty="0">
                <a:solidFill>
                  <a:srgbClr val="000000"/>
                </a:solidFill>
              </a:rPr>
              <a:t>of scoring a 7 from our bingo game was: </a:t>
            </a:r>
          </a:p>
          <a:p>
            <a:endParaRPr lang="en-GB" kern="0" dirty="0">
              <a:solidFill>
                <a:srgbClr val="000000"/>
              </a:solidFill>
            </a:endParaRPr>
          </a:p>
          <a:p>
            <a:r>
              <a:rPr lang="en-GB" kern="0" dirty="0">
                <a:solidFill>
                  <a:srgbClr val="000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092280" y="3056127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3056127"/>
                <a:ext cx="48282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72460" y="3502606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60" y="3502606"/>
                <a:ext cx="48282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12160" y="4025826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4025826"/>
                <a:ext cx="4828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93818" y="4549046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818" y="4549046"/>
                <a:ext cx="482824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23722" y="3513433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722" y="3513433"/>
                <a:ext cx="48282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22540" y="4022707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540" y="4022707"/>
                <a:ext cx="48282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522540" y="3513433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540" y="3513433"/>
                <a:ext cx="482824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75104" y="3052637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104" y="3052637"/>
                <a:ext cx="482824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092280" y="3575082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3575082"/>
                <a:ext cx="482824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567339" y="4036653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339" y="4036653"/>
                <a:ext cx="482824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012160" y="4559873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4559873"/>
                <a:ext cx="482824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493818" y="5072266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818" y="5072266"/>
                <a:ext cx="482824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057928" y="3056127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928" y="3056127"/>
                <a:ext cx="482824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575104" y="3564823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104" y="3564823"/>
                <a:ext cx="482824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063546" y="4088043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546" y="4088043"/>
                <a:ext cx="482824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538850" y="4561337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50" y="4561337"/>
                <a:ext cx="482824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976642" y="5072266"/>
                <a:ext cx="482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en-GB" sz="2800" dirty="0">
                  <a:latin typeface="Bradley Hand ITC" panose="03070402050302030203" pitchFamily="66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642" y="5072266"/>
                <a:ext cx="482824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ubtitle 3"/>
          <p:cNvSpPr txBox="1">
            <a:spLocks/>
          </p:cNvSpPr>
          <p:nvPr/>
        </p:nvSpPr>
        <p:spPr bwMode="auto">
          <a:xfrm>
            <a:off x="406604" y="5778426"/>
            <a:ext cx="826985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sz="2800" kern="0" dirty="0"/>
              <a:t>Discuss: Why are these proportions different? </a:t>
            </a:r>
          </a:p>
        </p:txBody>
      </p:sp>
    </p:spTree>
    <p:extLst>
      <p:ext uri="{BB962C8B-B14F-4D97-AF65-F5344CB8AC3E}">
        <p14:creationId xmlns:p14="http://schemas.microsoft.com/office/powerpoint/2010/main" val="185215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04593"/>
            <a:ext cx="7772400" cy="1470025"/>
          </a:xfrm>
        </p:spPr>
        <p:txBody>
          <a:bodyPr/>
          <a:lstStyle/>
          <a:p>
            <a:r>
              <a:rPr lang="en-GB" sz="5400" b="1" dirty="0"/>
              <a:t>Dice Bingo: Round 2 </a:t>
            </a:r>
            <a:br>
              <a:rPr lang="en-GB" sz="5400" b="1" dirty="0"/>
            </a:br>
            <a:endParaRPr lang="en-GB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280920" cy="1752600"/>
          </a:xfrm>
        </p:spPr>
        <p:txBody>
          <a:bodyPr/>
          <a:lstStyle/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This time the two scores will be </a:t>
            </a:r>
            <a:r>
              <a:rPr lang="en-GB" sz="2400" b="1" dirty="0">
                <a:solidFill>
                  <a:srgbClr val="FF0000"/>
                </a:solidFill>
              </a:rPr>
              <a:t>multiplied</a:t>
            </a:r>
            <a:r>
              <a:rPr lang="en-GB" sz="2400" dirty="0"/>
              <a:t> and the square containing that value can be crossed out. </a:t>
            </a:r>
          </a:p>
          <a:p>
            <a:endParaRPr lang="en-GB" sz="2400" dirty="0"/>
          </a:p>
          <a:p>
            <a:r>
              <a:rPr lang="en-GB" sz="2400" dirty="0"/>
              <a:t>Only one square can be crossed out each time. </a:t>
            </a:r>
          </a:p>
          <a:p>
            <a:endParaRPr lang="en-GB" sz="2400" dirty="0"/>
          </a:p>
          <a:p>
            <a:r>
              <a:rPr lang="en-GB" sz="2400" dirty="0"/>
              <a:t>Draw a 3 x 3 grid and fill it with numbers that could appear. </a:t>
            </a:r>
          </a:p>
          <a:p>
            <a:endParaRPr lang="en-GB" sz="2400" dirty="0"/>
          </a:p>
          <a:p>
            <a:r>
              <a:rPr lang="en-GB" sz="2400" dirty="0"/>
              <a:t>The winner will cross out all of their numbers first. </a:t>
            </a:r>
          </a:p>
          <a:p>
            <a:endParaRPr lang="en-GB" sz="2400" dirty="0"/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51" y="-243408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320497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2.xml><?xml version="1.0" encoding="utf-8"?>
<a:theme xmlns:a="http://schemas.openxmlformats.org/drawingml/2006/main" name="1_ArchwayMast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3.xml><?xml version="1.0" encoding="utf-8"?>
<a:theme xmlns:a="http://schemas.openxmlformats.org/drawingml/2006/main" name="1_Archway PP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4.xml><?xml version="1.0" encoding="utf-8"?>
<a:theme xmlns:a="http://schemas.openxmlformats.org/drawingml/2006/main" name="3_Archway PP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5.xml><?xml version="1.0" encoding="utf-8"?>
<a:theme xmlns:a="http://schemas.openxmlformats.org/drawingml/2006/main" name="ALT LAYOUT 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T LAYOUT v2" id="{CA6C95BF-2094-42CD-89CE-D1F726D80FDF}" vid="{D50D0FB2-DA65-4FEA-B158-C31F30AA0D60}"/>
    </a:ext>
  </a:extLst>
</a:theme>
</file>

<file path=ppt/theme/theme6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Archway</Template>
  <TotalTime>577</TotalTime>
  <Words>1225</Words>
  <Application>Microsoft Office PowerPoint</Application>
  <PresentationFormat>On-screen Show (4:3)</PresentationFormat>
  <Paragraphs>313</Paragraphs>
  <Slides>30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Bradley Hand ITC</vt:lpstr>
      <vt:lpstr>Calibri</vt:lpstr>
      <vt:lpstr>Calibri Light</vt:lpstr>
      <vt:lpstr>Cambria Math</vt:lpstr>
      <vt:lpstr>Comic Sans MS</vt:lpstr>
      <vt:lpstr>Lato</vt:lpstr>
      <vt:lpstr>Archway</vt:lpstr>
      <vt:lpstr>1_ArchwayMaster</vt:lpstr>
      <vt:lpstr>1_Archway PPT</vt:lpstr>
      <vt:lpstr>3_Archway PPT</vt:lpstr>
      <vt:lpstr>ALT LAYOUT v2</vt:lpstr>
      <vt:lpstr>Office 2013 - 2022 Theme</vt:lpstr>
      <vt:lpstr>PowerPoint Presentation</vt:lpstr>
      <vt:lpstr>PowerPoint Presentation</vt:lpstr>
      <vt:lpstr>Dice Bingo  </vt:lpstr>
      <vt:lpstr>Dice Bingo  </vt:lpstr>
      <vt:lpstr>Dice Bingo  </vt:lpstr>
      <vt:lpstr>Dice Bingo  </vt:lpstr>
      <vt:lpstr>Dice Bingo  </vt:lpstr>
      <vt:lpstr>Dice Bingo  </vt:lpstr>
      <vt:lpstr>Dice Bingo: Round 2  </vt:lpstr>
      <vt:lpstr>Dice Bingo: Round 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your whiteboard…  </vt:lpstr>
      <vt:lpstr>On your whiteboard…  </vt:lpstr>
      <vt:lpstr>On your whiteboard…  </vt:lpstr>
      <vt:lpstr>On your whiteboard…  </vt:lpstr>
      <vt:lpstr>On your whiteboard…  </vt:lpstr>
      <vt:lpstr>PowerPoint Presentation</vt:lpstr>
      <vt:lpstr>PowerPoint Presentation</vt:lpstr>
      <vt:lpstr>PowerPoint Presentation</vt:lpstr>
      <vt:lpstr>Game 3: What Chance? </vt:lpstr>
      <vt:lpstr>What Chance?  In your books</vt:lpstr>
      <vt:lpstr>PowerPoint Presentation</vt:lpstr>
      <vt:lpstr>PowerPoint Presentation</vt:lpstr>
      <vt:lpstr>Challenge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Elder, L</dc:creator>
  <cp:lastModifiedBy>Mrs M Hutton-Scafe - BTA Staff</cp:lastModifiedBy>
  <cp:revision>39</cp:revision>
  <dcterms:created xsi:type="dcterms:W3CDTF">2019-06-05T14:04:15Z</dcterms:created>
  <dcterms:modified xsi:type="dcterms:W3CDTF">2025-02-14T14:45:09Z</dcterms:modified>
</cp:coreProperties>
</file>