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7" r:id="rId3"/>
  </p:sldMasterIdLst>
  <p:notesMasterIdLst>
    <p:notesMasterId r:id="rId31"/>
  </p:notesMasterIdLst>
  <p:sldIdLst>
    <p:sldId id="257" r:id="rId4"/>
    <p:sldId id="283" r:id="rId5"/>
    <p:sldId id="258" r:id="rId6"/>
    <p:sldId id="284" r:id="rId7"/>
    <p:sldId id="285" r:id="rId8"/>
    <p:sldId id="286" r:id="rId9"/>
    <p:sldId id="287" r:id="rId10"/>
    <p:sldId id="265" r:id="rId11"/>
    <p:sldId id="266" r:id="rId12"/>
    <p:sldId id="267" r:id="rId13"/>
    <p:sldId id="268" r:id="rId14"/>
    <p:sldId id="271" r:id="rId15"/>
    <p:sldId id="280" r:id="rId16"/>
    <p:sldId id="275" r:id="rId17"/>
    <p:sldId id="281" r:id="rId18"/>
    <p:sldId id="269" r:id="rId19"/>
    <p:sldId id="270" r:id="rId20"/>
    <p:sldId id="272" r:id="rId21"/>
    <p:sldId id="276" r:id="rId22"/>
    <p:sldId id="277" r:id="rId23"/>
    <p:sldId id="278" r:id="rId24"/>
    <p:sldId id="288" r:id="rId25"/>
    <p:sldId id="289" r:id="rId26"/>
    <p:sldId id="290" r:id="rId27"/>
    <p:sldId id="291" r:id="rId28"/>
    <p:sldId id="282"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D81F3-23A7-4764-9D58-C0A7C5602C4C}"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8BD7B-D0DF-4E07-9C27-CA73154C5511}" type="slidenum">
              <a:rPr lang="en-GB" smtClean="0"/>
              <a:t>‹#›</a:t>
            </a:fld>
            <a:endParaRPr lang="en-GB"/>
          </a:p>
        </p:txBody>
      </p:sp>
    </p:spTree>
    <p:extLst>
      <p:ext uri="{BB962C8B-B14F-4D97-AF65-F5344CB8AC3E}">
        <p14:creationId xmlns:p14="http://schemas.microsoft.com/office/powerpoint/2010/main" val="204007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Populate the recent learning and long</a:t>
            </a:r>
            <a:r>
              <a:rPr lang="en-GB" baseline="0" dirty="0"/>
              <a:t> time learning with topics relevant to your class</a:t>
            </a:r>
            <a:endParaRPr lang="en-GB" dirty="0"/>
          </a:p>
        </p:txBody>
      </p:sp>
      <p:sp>
        <p:nvSpPr>
          <p:cNvPr id="4" name="Slide Number Placeholder 3"/>
          <p:cNvSpPr>
            <a:spLocks noGrp="1"/>
          </p:cNvSpPr>
          <p:nvPr>
            <p:ph type="sldNum" sz="quarter" idx="10"/>
          </p:nvPr>
        </p:nvSpPr>
        <p:spPr/>
        <p:txBody>
          <a:bodyPr/>
          <a:lstStyle/>
          <a:p>
            <a:fld id="{DD4EDCD2-601A-461C-9AB5-639C33E3F986}" type="slidenum">
              <a:rPr lang="en-GB" smtClean="0"/>
              <a:t>1</a:t>
            </a:fld>
            <a:endParaRPr lang="en-GB"/>
          </a:p>
        </p:txBody>
      </p:sp>
    </p:spTree>
    <p:extLst>
      <p:ext uri="{BB962C8B-B14F-4D97-AF65-F5344CB8AC3E}">
        <p14:creationId xmlns:p14="http://schemas.microsoft.com/office/powerpoint/2010/main" val="119566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286A8-9A7A-4FD7-6C66-65CA7A536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A3A6F-740B-9898-DF0A-45AAFE0EE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0B035-07B0-D4D0-358A-34DDC598BA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Get students to copy and highlight the worked example in their books.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Print code breaker task, separate pdf, challenge task larger on the next slide once all students have copied the worked example.</a:t>
            </a:r>
            <a:endParaRPr lang="en-GB" dirty="0"/>
          </a:p>
        </p:txBody>
      </p:sp>
      <p:sp>
        <p:nvSpPr>
          <p:cNvPr id="4" name="Slide Number Placeholder 3">
            <a:extLst>
              <a:ext uri="{FF2B5EF4-FFF2-40B4-BE49-F238E27FC236}">
                <a16:creationId xmlns:a16="http://schemas.microsoft.com/office/drawing/2014/main" id="{65383A65-6640-E5AE-9F64-49489411C563}"/>
              </a:ext>
            </a:extLst>
          </p:cNvPr>
          <p:cNvSpPr>
            <a:spLocks noGrp="1"/>
          </p:cNvSpPr>
          <p:nvPr>
            <p:ph type="sldNum" sz="quarter" idx="5"/>
          </p:nvPr>
        </p:nvSpPr>
        <p:spPr/>
        <p:txBody>
          <a:bodyPr/>
          <a:lstStyle/>
          <a:p>
            <a:fld id="{EA3D3350-E27F-4E44-B184-6E0E019F0BE0}" type="slidenum">
              <a:rPr lang="en-GB" smtClean="0"/>
              <a:t>25</a:t>
            </a:fld>
            <a:endParaRPr lang="en-GB"/>
          </a:p>
        </p:txBody>
      </p:sp>
    </p:spTree>
    <p:extLst>
      <p:ext uri="{BB962C8B-B14F-4D97-AF65-F5344CB8AC3E}">
        <p14:creationId xmlns:p14="http://schemas.microsoft.com/office/powerpoint/2010/main" val="166898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A quick TYU (could be done on mini whiteboards or in books) to check students can substitute into more complex formulae.</a:t>
                </a:r>
              </a:p>
              <a:p>
                <a:endParaRPr lang="en-GB" dirty="0"/>
              </a:p>
              <a:p>
                <a:r>
                  <a:rPr lang="en-GB" dirty="0"/>
                  <a:t>The fourth question is interesting and one we’ve not covered explicitly in this lesson. Spend some time drawing attention to the </a:t>
                </a:r>
                <a14:m>
                  <m:oMath xmlns:m="http://schemas.openxmlformats.org/officeDocument/2006/math">
                    <m:r>
                      <a:rPr lang="en-GB" b="0" i="1" smtClean="0">
                        <a:latin typeface="Cambria Math" panose="02040503050406030204" pitchFamily="18" charset="0"/>
                      </a:rPr>
                      <m:t>𝑎𝑏</m:t>
                    </m:r>
                  </m:oMath>
                </a14:m>
                <a:r>
                  <a:rPr lang="en-GB" dirty="0"/>
                  <a:t> notation and reminding students that this means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 hint box is included for this.</a:t>
                </a:r>
              </a:p>
              <a:p>
                <a:endParaRPr lang="en-GB" dirty="0"/>
              </a:p>
              <a:p>
                <a:r>
                  <a:rPr lang="en-GB" dirty="0"/>
                  <a:t>Answers for the first two do not include the full working out. The third and fourth questions include a line showing the substitution.</a:t>
                </a:r>
              </a:p>
            </p:txBody>
          </p:sp>
        </mc:Choice>
        <mc:Fallback xmlns="">
          <p:sp>
            <p:nvSpPr>
              <p:cNvPr id="3" name="Notes Placeholder 2"/>
              <p:cNvSpPr>
                <a:spLocks noGrp="1"/>
              </p:cNvSpPr>
              <p:nvPr>
                <p:ph type="body" idx="1"/>
              </p:nvPr>
            </p:nvSpPr>
            <p:spPr/>
            <p:txBody>
              <a:bodyPr/>
              <a:lstStyle/>
              <a:p>
                <a:r>
                  <a:rPr lang="en-GB" dirty="0"/>
                  <a:t>A quick TYU (could be done on mini whiteboards or in books) to check students can substitute into more complex formulae.</a:t>
                </a:r>
              </a:p>
              <a:p>
                <a:endParaRPr lang="en-GB" dirty="0"/>
              </a:p>
              <a:p>
                <a:r>
                  <a:rPr lang="en-GB" dirty="0"/>
                  <a:t>The fourth question is interesting and one we’ve not covered explicitly in this lesson. Spend some time drawing attention to the </a:t>
                </a:r>
                <a:r>
                  <a:rPr lang="en-GB" b="0" i="0">
                    <a:latin typeface="Cambria Math" panose="02040503050406030204" pitchFamily="18" charset="0"/>
                  </a:rPr>
                  <a:t>𝑎𝑏</a:t>
                </a:r>
                <a:r>
                  <a:rPr lang="en-GB" dirty="0"/>
                  <a:t> notation and reminding students that this means </a:t>
                </a:r>
                <a:r>
                  <a:rPr lang="en-GB" b="0" i="0">
                    <a:latin typeface="Cambria Math" panose="02040503050406030204" pitchFamily="18" charset="0"/>
                  </a:rPr>
                  <a:t>𝑎×𝑏</a:t>
                </a:r>
                <a:r>
                  <a:rPr lang="en-GB" dirty="0"/>
                  <a:t>. A hint box is included for this.</a:t>
                </a:r>
              </a:p>
              <a:p>
                <a:endParaRPr lang="en-GB" dirty="0"/>
              </a:p>
              <a:p>
                <a:r>
                  <a:rPr lang="en-GB" dirty="0"/>
                  <a:t>Answers for the first two do not include the full working out. The third and fourth questions include a line showing the substitution.</a:t>
                </a:r>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26</a:t>
            </a:fld>
            <a:endParaRPr lang="en-GB"/>
          </a:p>
        </p:txBody>
      </p:sp>
    </p:spTree>
    <p:extLst>
      <p:ext uri="{BB962C8B-B14F-4D97-AF65-F5344CB8AC3E}">
        <p14:creationId xmlns:p14="http://schemas.microsoft.com/office/powerpoint/2010/main" val="118127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Teacher Notes</a:t>
                </a:r>
              </a:p>
              <a:p>
                <a:r>
                  <a:rPr lang="en-GB" b="0" dirty="0"/>
                  <a:t>This is an open problem for students to practice substitution. Here are the answers:</a:t>
                </a:r>
              </a:p>
              <a:p>
                <a:pPr marL="228600" indent="-228600">
                  <a:buAutoNum type="alphaLcParenR"/>
                </a:pPr>
                <a14:m>
                  <m:oMath xmlns:m="http://schemas.openxmlformats.org/officeDocument/2006/math">
                    <m:r>
                      <a:rPr lang="en-GB" b="0" i="1" dirty="0" smtClean="0">
                        <a:latin typeface="Cambria Math" panose="02040503050406030204" pitchFamily="18" charset="0"/>
                      </a:rPr>
                      <m:t>𝑎</m:t>
                    </m:r>
                    <m:r>
                      <a:rPr lang="en-GB" b="0" i="1" dirty="0" smtClean="0">
                        <a:latin typeface="Cambria Math" panose="02040503050406030204" pitchFamily="18" charset="0"/>
                      </a:rPr>
                      <m:t> = 9</m:t>
                    </m:r>
                  </m:oMath>
                </a14:m>
                <a:r>
                  <a:rPr lang="en-GB" b="0" dirty="0"/>
                  <a:t>, </a:t>
                </a:r>
                <a14:m>
                  <m:oMath xmlns:m="http://schemas.openxmlformats.org/officeDocument/2006/math">
                    <m:r>
                      <a:rPr lang="en-GB" b="0" i="1" dirty="0" smtClean="0">
                        <a:latin typeface="Cambria Math" panose="02040503050406030204" pitchFamily="18" charset="0"/>
                      </a:rPr>
                      <m:t>𝑏</m:t>
                    </m:r>
                    <m:r>
                      <a:rPr lang="en-GB" b="0" i="1" dirty="0" smtClean="0">
                        <a:latin typeface="Cambria Math" panose="02040503050406030204" pitchFamily="18" charset="0"/>
                      </a:rPr>
                      <m:t> = −9</m:t>
                    </m:r>
                  </m:oMath>
                </a14:m>
                <a:r>
                  <a:rPr lang="en-GB" b="0" dirty="0"/>
                  <a:t>, total = </a:t>
                </a:r>
                <a14:m>
                  <m:oMath xmlns:m="http://schemas.openxmlformats.org/officeDocument/2006/math">
                    <m:r>
                      <a:rPr lang="en-GB" b="0" i="1" dirty="0" smtClean="0">
                        <a:latin typeface="Cambria Math" panose="02040503050406030204" pitchFamily="18" charset="0"/>
                      </a:rPr>
                      <m:t>45</m:t>
                    </m:r>
                  </m:oMath>
                </a14:m>
                <a:endParaRPr lang="en-GB" b="0" dirty="0"/>
              </a:p>
              <a:p>
                <a:pPr marL="228600" indent="-228600">
                  <a:buAutoNum type="alphaLcParenR"/>
                </a:pPr>
                <a:r>
                  <a:rPr lang="en-GB" b="0" dirty="0"/>
                  <a:t>Multiple options, one includes </a:t>
                </a:r>
                <a14:m>
                  <m:oMath xmlns:m="http://schemas.openxmlformats.org/officeDocument/2006/math">
                    <m:r>
                      <a:rPr lang="en-GB" b="0" i="1" dirty="0" smtClean="0">
                        <a:latin typeface="Cambria Math" panose="02040503050406030204" pitchFamily="18" charset="0"/>
                      </a:rPr>
                      <m:t>𝑎</m:t>
                    </m:r>
                    <m:r>
                      <a:rPr lang="en-GB" b="0" i="1" dirty="0" smtClean="0">
                        <a:latin typeface="Cambria Math" panose="02040503050406030204" pitchFamily="18" charset="0"/>
                      </a:rPr>
                      <m:t> = 4</m:t>
                    </m:r>
                  </m:oMath>
                </a14:m>
                <a:r>
                  <a:rPr lang="en-GB" b="0" dirty="0"/>
                  <a:t>, </a:t>
                </a:r>
                <a14:m>
                  <m:oMath xmlns:m="http://schemas.openxmlformats.org/officeDocument/2006/math">
                    <m:r>
                      <a:rPr lang="en-GB" b="0" i="1" dirty="0" smtClean="0">
                        <a:latin typeface="Cambria Math" panose="02040503050406030204" pitchFamily="18" charset="0"/>
                      </a:rPr>
                      <m:t>𝑏</m:t>
                    </m:r>
                    <m:r>
                      <a:rPr lang="en-GB" b="0" i="1" dirty="0" smtClean="0">
                        <a:latin typeface="Cambria Math" panose="02040503050406030204" pitchFamily="18" charset="0"/>
                      </a:rPr>
                      <m:t> = 6</m:t>
                    </m:r>
                  </m:oMath>
                </a14:m>
                <a:r>
                  <a:rPr lang="en-GB" b="0" dirty="0"/>
                  <a:t>, total = </a:t>
                </a:r>
                <a14:m>
                  <m:oMath xmlns:m="http://schemas.openxmlformats.org/officeDocument/2006/math">
                    <m:r>
                      <a:rPr lang="en-GB" b="0" i="1" dirty="0" smtClean="0">
                        <a:latin typeface="Cambria Math" panose="02040503050406030204" pitchFamily="18" charset="0"/>
                      </a:rPr>
                      <m:t>0</m:t>
                    </m:r>
                  </m:oMath>
                </a14:m>
                <a:endParaRPr lang="en-GB" b="0" dirty="0"/>
              </a:p>
              <a:p>
                <a:pPr marL="228600" indent="-228600">
                  <a:buAutoNum type="alphaLcParenR"/>
                </a:pPr>
                <a:r>
                  <a:rPr lang="en-GB" b="0" dirty="0"/>
                  <a:t>The smallest total possible is </a:t>
                </a:r>
                <a14:m>
                  <m:oMath xmlns:m="http://schemas.openxmlformats.org/officeDocument/2006/math">
                    <m:r>
                      <a:rPr lang="en-GB" b="0" i="1" smtClean="0">
                        <a:latin typeface="Cambria Math" panose="02040503050406030204" pitchFamily="18" charset="0"/>
                      </a:rPr>
                      <m:t>−45</m:t>
                    </m:r>
                  </m:oMath>
                </a14:m>
                <a:r>
                  <a:rPr lang="en-GB" b="0" dirty="0"/>
                  <a:t> (</a:t>
                </a:r>
                <a14:m>
                  <m:oMath xmlns:m="http://schemas.openxmlformats.org/officeDocument/2006/math">
                    <m:r>
                      <a:rPr lang="en-GB" b="0" i="1" dirty="0" smtClean="0">
                        <a:latin typeface="Cambria Math" panose="02040503050406030204" pitchFamily="18" charset="0"/>
                      </a:rPr>
                      <m:t>𝑎</m:t>
                    </m:r>
                    <m:r>
                      <a:rPr lang="en-GB" b="0" i="1" baseline="0" dirty="0" smtClean="0">
                        <a:latin typeface="Cambria Math" panose="02040503050406030204" pitchFamily="18" charset="0"/>
                      </a:rPr>
                      <m:t> = −9</m:t>
                    </m:r>
                  </m:oMath>
                </a14:m>
                <a:r>
                  <a:rPr lang="en-GB" b="0" baseline="0" dirty="0"/>
                  <a:t>, </a:t>
                </a:r>
                <a14:m>
                  <m:oMath xmlns:m="http://schemas.openxmlformats.org/officeDocument/2006/math">
                    <m:r>
                      <a:rPr lang="en-GB" b="0" i="1" baseline="0" dirty="0" smtClean="0">
                        <a:latin typeface="Cambria Math" panose="02040503050406030204" pitchFamily="18" charset="0"/>
                      </a:rPr>
                      <m:t>𝑏</m:t>
                    </m:r>
                    <m:r>
                      <a:rPr lang="en-GB" b="0" i="1" baseline="0" dirty="0" smtClean="0">
                        <a:latin typeface="Cambria Math" panose="02040503050406030204" pitchFamily="18" charset="0"/>
                      </a:rPr>
                      <m:t> = 9</m:t>
                    </m:r>
                  </m:oMath>
                </a14:m>
                <a:r>
                  <a:rPr lang="en-GB" b="0" baseline="0" dirty="0"/>
                  <a:t>). Anything less than </a:t>
                </a:r>
                <a14:m>
                  <m:oMath xmlns:m="http://schemas.openxmlformats.org/officeDocument/2006/math">
                    <m:r>
                      <a:rPr lang="en-GB" b="0" i="1" baseline="0" smtClean="0">
                        <a:latin typeface="Cambria Math" panose="02040503050406030204" pitchFamily="18" charset="0"/>
                      </a:rPr>
                      <m:t>−45</m:t>
                    </m:r>
                  </m:oMath>
                </a14:m>
                <a:r>
                  <a:rPr lang="en-GB" b="0" dirty="0"/>
                  <a:t> is not possible.</a:t>
                </a:r>
              </a:p>
              <a:p>
                <a:pPr marL="228600" indent="-228600">
                  <a:buAutoNum type="alphaLcParenR"/>
                </a:pPr>
                <a:r>
                  <a:rPr lang="en-GB" b="0" dirty="0"/>
                  <a:t>Multiple answers, one includes </a:t>
                </a:r>
                <a14:m>
                  <m:oMath xmlns:m="http://schemas.openxmlformats.org/officeDocument/2006/math">
                    <m:r>
                      <a:rPr lang="en-GB" b="0" i="1" dirty="0" smtClean="0">
                        <a:latin typeface="Cambria Math" panose="02040503050406030204" pitchFamily="18" charset="0"/>
                      </a:rPr>
                      <m:t>𝑎</m:t>
                    </m:r>
                    <m:r>
                      <a:rPr lang="en-GB" b="0" i="1" dirty="0" smtClean="0">
                        <a:latin typeface="Cambria Math" panose="02040503050406030204" pitchFamily="18" charset="0"/>
                      </a:rPr>
                      <m:t> = 2</m:t>
                    </m:r>
                  </m:oMath>
                </a14:m>
                <a:r>
                  <a:rPr lang="en-GB" b="0" dirty="0"/>
                  <a:t>, </a:t>
                </a:r>
                <a14:m>
                  <m:oMath xmlns:m="http://schemas.openxmlformats.org/officeDocument/2006/math">
                    <m:r>
                      <a:rPr lang="en-GB" b="0" i="1" dirty="0" smtClean="0">
                        <a:latin typeface="Cambria Math" panose="02040503050406030204" pitchFamily="18" charset="0"/>
                      </a:rPr>
                      <m:t>𝑏</m:t>
                    </m:r>
                    <m:r>
                      <a:rPr lang="en-GB" b="0" i="1" dirty="0" smtClean="0">
                        <a:latin typeface="Cambria Math" panose="02040503050406030204" pitchFamily="18" charset="0"/>
                      </a:rPr>
                      <m:t> = 1</m:t>
                    </m:r>
                  </m:oMath>
                </a14:m>
                <a:endParaRPr lang="en-GB" b="0" dirty="0"/>
              </a:p>
              <a:p>
                <a:pPr marL="228600" indent="-228600">
                  <a:buAutoNum type="alphaLcParenR"/>
                </a:pPr>
                <a:endParaRPr lang="en-GB" b="0" dirty="0"/>
              </a:p>
            </p:txBody>
          </p:sp>
        </mc:Choice>
        <mc:Fallback xmlns="">
          <p:sp>
            <p:nvSpPr>
              <p:cNvPr id="3" name="Notes Placeholder 2"/>
              <p:cNvSpPr>
                <a:spLocks noGrp="1"/>
              </p:cNvSpPr>
              <p:nvPr>
                <p:ph type="body" idx="1"/>
              </p:nvPr>
            </p:nvSpPr>
            <p:spPr/>
            <p:txBody>
              <a:bodyPr/>
              <a:lstStyle/>
              <a:p>
                <a:r>
                  <a:rPr lang="en-GB" b="1" dirty="0"/>
                  <a:t>Teacher Notes</a:t>
                </a:r>
              </a:p>
              <a:p>
                <a:r>
                  <a:rPr lang="en-GB" b="0" dirty="0"/>
                  <a:t>This is an open problem for students to practice substitution. Here are the answers:</a:t>
                </a:r>
              </a:p>
              <a:p>
                <a:pPr marL="228600" indent="-228600">
                  <a:buAutoNum type="alphaLcParenR"/>
                </a:pPr>
                <a:r>
                  <a:rPr lang="en-GB" b="0" i="0" dirty="0">
                    <a:latin typeface="Cambria Math" panose="02040503050406030204" pitchFamily="18" charset="0"/>
                  </a:rPr>
                  <a:t>𝑎 = 9</a:t>
                </a:r>
                <a:r>
                  <a:rPr lang="en-GB" b="0" dirty="0"/>
                  <a:t>, </a:t>
                </a:r>
                <a:r>
                  <a:rPr lang="en-GB" b="0" i="0" dirty="0">
                    <a:latin typeface="Cambria Math" panose="02040503050406030204" pitchFamily="18" charset="0"/>
                  </a:rPr>
                  <a:t>𝑏 = −9</a:t>
                </a:r>
                <a:r>
                  <a:rPr lang="en-GB" b="0" dirty="0"/>
                  <a:t>, total = </a:t>
                </a:r>
                <a:r>
                  <a:rPr lang="en-GB" b="0" i="0" dirty="0">
                    <a:latin typeface="Cambria Math" panose="02040503050406030204" pitchFamily="18" charset="0"/>
                  </a:rPr>
                  <a:t>45</a:t>
                </a:r>
                <a:endParaRPr lang="en-GB" b="0" dirty="0"/>
              </a:p>
              <a:p>
                <a:pPr marL="228600" indent="-228600">
                  <a:buAutoNum type="alphaLcParenR"/>
                </a:pPr>
                <a:r>
                  <a:rPr lang="en-GB" b="0" dirty="0"/>
                  <a:t>Multiple options, one includes </a:t>
                </a:r>
                <a:r>
                  <a:rPr lang="en-GB" b="0" i="0" dirty="0">
                    <a:latin typeface="Cambria Math" panose="02040503050406030204" pitchFamily="18" charset="0"/>
                  </a:rPr>
                  <a:t>𝑎 = 4</a:t>
                </a:r>
                <a:r>
                  <a:rPr lang="en-GB" b="0" dirty="0"/>
                  <a:t>, </a:t>
                </a:r>
                <a:r>
                  <a:rPr lang="en-GB" b="0" i="0" dirty="0">
                    <a:latin typeface="Cambria Math" panose="02040503050406030204" pitchFamily="18" charset="0"/>
                  </a:rPr>
                  <a:t>𝑏 = 6</a:t>
                </a:r>
                <a:r>
                  <a:rPr lang="en-GB" b="0" dirty="0"/>
                  <a:t>, total = </a:t>
                </a:r>
                <a:r>
                  <a:rPr lang="en-GB" b="0" i="0" dirty="0">
                    <a:latin typeface="Cambria Math" panose="02040503050406030204" pitchFamily="18" charset="0"/>
                  </a:rPr>
                  <a:t>0</a:t>
                </a:r>
                <a:endParaRPr lang="en-GB" b="0" dirty="0"/>
              </a:p>
              <a:p>
                <a:pPr marL="228600" indent="-228600">
                  <a:buAutoNum type="alphaLcParenR"/>
                </a:pPr>
                <a:r>
                  <a:rPr lang="en-GB" b="0" dirty="0"/>
                  <a:t>The smallest total possible is </a:t>
                </a:r>
                <a:r>
                  <a:rPr lang="en-GB" b="0" i="0">
                    <a:latin typeface="Cambria Math" panose="02040503050406030204" pitchFamily="18" charset="0"/>
                  </a:rPr>
                  <a:t>−45</a:t>
                </a:r>
                <a:r>
                  <a:rPr lang="en-GB" b="0" dirty="0"/>
                  <a:t> (</a:t>
                </a:r>
                <a:r>
                  <a:rPr lang="en-GB" b="0" i="0" dirty="0">
                    <a:latin typeface="Cambria Math" panose="02040503050406030204" pitchFamily="18" charset="0"/>
                  </a:rPr>
                  <a:t>𝑎</a:t>
                </a:r>
                <a:r>
                  <a:rPr lang="en-GB" b="0" i="0" baseline="0" dirty="0">
                    <a:latin typeface="Cambria Math" panose="02040503050406030204" pitchFamily="18" charset="0"/>
                  </a:rPr>
                  <a:t> = −9</a:t>
                </a:r>
                <a:r>
                  <a:rPr lang="en-GB" b="0" baseline="0" dirty="0"/>
                  <a:t>, </a:t>
                </a:r>
                <a:r>
                  <a:rPr lang="en-GB" b="0" i="0" baseline="0" dirty="0">
                    <a:latin typeface="Cambria Math" panose="02040503050406030204" pitchFamily="18" charset="0"/>
                  </a:rPr>
                  <a:t>𝑏 = 9</a:t>
                </a:r>
                <a:r>
                  <a:rPr lang="en-GB" b="0" baseline="0" dirty="0"/>
                  <a:t>). Anything less than </a:t>
                </a:r>
                <a:r>
                  <a:rPr lang="en-GB" b="0" i="0" baseline="0">
                    <a:latin typeface="Cambria Math" panose="02040503050406030204" pitchFamily="18" charset="0"/>
                  </a:rPr>
                  <a:t>−45</a:t>
                </a:r>
                <a:r>
                  <a:rPr lang="en-GB" b="0" dirty="0"/>
                  <a:t> is not possible.</a:t>
                </a:r>
              </a:p>
              <a:p>
                <a:pPr marL="228600" indent="-228600">
                  <a:buAutoNum type="alphaLcParenR"/>
                </a:pPr>
                <a:r>
                  <a:rPr lang="en-GB" b="0" dirty="0"/>
                  <a:t>Multiple answers, one includes </a:t>
                </a:r>
                <a:r>
                  <a:rPr lang="en-GB" b="0" i="0" dirty="0">
                    <a:latin typeface="Cambria Math" panose="02040503050406030204" pitchFamily="18" charset="0"/>
                  </a:rPr>
                  <a:t>𝑎 = 2</a:t>
                </a:r>
                <a:r>
                  <a:rPr lang="en-GB" b="0" dirty="0"/>
                  <a:t>, </a:t>
                </a:r>
                <a:r>
                  <a:rPr lang="en-GB" b="0" i="0" dirty="0">
                    <a:latin typeface="Cambria Math" panose="02040503050406030204" pitchFamily="18" charset="0"/>
                  </a:rPr>
                  <a:t>𝑏 = 1</a:t>
                </a:r>
                <a:endParaRPr lang="en-GB" b="0" dirty="0"/>
              </a:p>
              <a:p>
                <a:pPr marL="228600" indent="-228600">
                  <a:buAutoNum type="alphaLcParenR"/>
                </a:pPr>
                <a:endParaRPr lang="en-GB" b="0" dirty="0"/>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27</a:t>
            </a:fld>
            <a:endParaRPr lang="en-GB"/>
          </a:p>
        </p:txBody>
      </p:sp>
    </p:spTree>
    <p:extLst>
      <p:ext uri="{BB962C8B-B14F-4D97-AF65-F5344CB8AC3E}">
        <p14:creationId xmlns:p14="http://schemas.microsoft.com/office/powerpoint/2010/main" val="20460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CC43C-CBBC-593A-5722-DEBA2D953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9A82-DB7A-0F7B-3097-3D31A10A6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308E6-D09F-3F8A-66D5-E4D163763F58}"/>
              </a:ext>
            </a:extLst>
          </p:cNvPr>
          <p:cNvSpPr>
            <a:spLocks noGrp="1"/>
          </p:cNvSpPr>
          <p:nvPr>
            <p:ph type="body" idx="1"/>
          </p:nvPr>
        </p:nvSpPr>
        <p:spPr/>
        <p:txBody>
          <a:bodyPr/>
          <a:lstStyle/>
          <a:p>
            <a:r>
              <a:rPr lang="en-GB" dirty="0"/>
              <a:t>Populate the recent learning and long</a:t>
            </a:r>
            <a:r>
              <a:rPr lang="en-GB" baseline="0" dirty="0"/>
              <a:t> time learning with topics relevant to your class</a:t>
            </a:r>
            <a:endParaRPr lang="en-GB" dirty="0"/>
          </a:p>
        </p:txBody>
      </p:sp>
      <p:sp>
        <p:nvSpPr>
          <p:cNvPr id="4" name="Slide Number Placeholder 3">
            <a:extLst>
              <a:ext uri="{FF2B5EF4-FFF2-40B4-BE49-F238E27FC236}">
                <a16:creationId xmlns:a16="http://schemas.microsoft.com/office/drawing/2014/main" id="{0F980DFF-CEAE-49FD-3E31-AF5D71531804}"/>
              </a:ext>
            </a:extLst>
          </p:cNvPr>
          <p:cNvSpPr>
            <a:spLocks noGrp="1"/>
          </p:cNvSpPr>
          <p:nvPr>
            <p:ph type="sldNum" sz="quarter" idx="10"/>
          </p:nvPr>
        </p:nvSpPr>
        <p:spPr/>
        <p:txBody>
          <a:bodyPr/>
          <a:lstStyle/>
          <a:p>
            <a:fld id="{DD4EDCD2-601A-461C-9AB5-639C33E3F986}" type="slidenum">
              <a:rPr lang="en-GB" smtClean="0"/>
              <a:t>2</a:t>
            </a:fld>
            <a:endParaRPr lang="en-GB"/>
          </a:p>
        </p:txBody>
      </p:sp>
    </p:spTree>
    <p:extLst>
      <p:ext uri="{BB962C8B-B14F-4D97-AF65-F5344CB8AC3E}">
        <p14:creationId xmlns:p14="http://schemas.microsoft.com/office/powerpoint/2010/main" val="412691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We will use function machines to build the learners confidence of substituting a number into an algebraic expression. </a:t>
                </a:r>
              </a:p>
              <a:p>
                <a:endParaRPr lang="en-GB" dirty="0"/>
              </a:p>
              <a:p>
                <a:r>
                  <a:rPr lang="en-GB" dirty="0"/>
                  <a:t>Click the </a:t>
                </a:r>
                <a:r>
                  <a:rPr lang="en-GB" b="1" dirty="0"/>
                  <a:t>Animation</a:t>
                </a:r>
                <a:r>
                  <a:rPr lang="en-GB" b="0" dirty="0"/>
                  <a:t> buttons to view an animation for each question, showing how the input/output values change as we progress through the function machine.</a:t>
                </a:r>
              </a:p>
              <a:p>
                <a:r>
                  <a:rPr lang="en-GB" b="0" dirty="0"/>
                  <a:t>Click the </a:t>
                </a:r>
                <a:r>
                  <a:rPr lang="en-GB" b="1" dirty="0"/>
                  <a:t>? </a:t>
                </a:r>
                <a:r>
                  <a:rPr lang="en-GB" b="0" dirty="0"/>
                  <a:t>buttons to show the answer to each question.</a:t>
                </a:r>
              </a:p>
              <a:p>
                <a:endParaRPr lang="en-GB" dirty="0"/>
              </a:p>
            </p:txBody>
          </p:sp>
        </mc:Choice>
        <mc:Fallback xmlns="">
          <p:sp>
            <p:nvSpPr>
              <p:cNvPr id="3" name="Notes Placeholder 2"/>
              <p:cNvSpPr>
                <a:spLocks noGrp="1"/>
              </p:cNvSpPr>
              <p:nvPr>
                <p:ph type="body" idx="1"/>
              </p:nvPr>
            </p:nvSpPr>
            <p:spPr/>
            <p:txBody>
              <a:bodyPr/>
              <a:lstStyle/>
              <a:p>
                <a:r>
                  <a:rPr lang="en-GB" dirty="0"/>
                  <a:t>We will use function machines to build the learners confidence of substituting a number into an algebraic expression. </a:t>
                </a:r>
              </a:p>
              <a:p>
                <a:r>
                  <a:rPr lang="en-GB" dirty="0"/>
                  <a:t>Click once to get four questions to appear asking the students about different input and output values. </a:t>
                </a:r>
              </a:p>
              <a:p>
                <a:r>
                  <a:rPr lang="en-GB" i="1" dirty="0"/>
                  <a:t>It may be worth pausing before attempting Q3 and 4 to ask the students what they expect to happen when they go ‘backwards’ through a function machine. Will we still -2 and then </a:t>
                </a:r>
                <a:r>
                  <a:rPr lang="en-GB" i="0">
                    <a:latin typeface="Cambria Math" panose="02040503050406030204" pitchFamily="18" charset="0"/>
                    <a:ea typeface="Cambria Math" panose="02040503050406030204" pitchFamily="18" charset="0"/>
                  </a:rPr>
                  <a:t>×</a:t>
                </a:r>
                <a:r>
                  <a:rPr lang="en-GB" b="0" i="0">
                    <a:latin typeface="Cambria Math" panose="02040503050406030204" pitchFamily="18" charset="0"/>
                    <a:ea typeface="Cambria Math" panose="02040503050406030204" pitchFamily="18" charset="0"/>
                  </a:rPr>
                  <a:t>5</a:t>
                </a:r>
                <a:r>
                  <a:rPr lang="en-GB" i="1" dirty="0"/>
                  <a:t>?</a:t>
                </a:r>
              </a:p>
              <a:p>
                <a:endParaRPr lang="en-GB" dirty="0"/>
              </a:p>
              <a:p>
                <a:r>
                  <a:rPr lang="en-GB" dirty="0"/>
                  <a:t>Click the </a:t>
                </a:r>
                <a:r>
                  <a:rPr lang="en-GB" b="1" dirty="0"/>
                  <a:t>Animation</a:t>
                </a:r>
                <a:r>
                  <a:rPr lang="en-GB" b="0" dirty="0"/>
                  <a:t> buttons to view an animation for each question, showing how the input/output values change as we progress through the function machine.</a:t>
                </a:r>
              </a:p>
              <a:p>
                <a:r>
                  <a:rPr lang="en-GB" b="0" dirty="0"/>
                  <a:t>Click the </a:t>
                </a:r>
                <a:r>
                  <a:rPr lang="en-GB" b="1" dirty="0"/>
                  <a:t>? </a:t>
                </a:r>
                <a:r>
                  <a:rPr lang="en-GB" b="0" dirty="0"/>
                  <a:t>buttons to show the answer to each question.</a:t>
                </a:r>
              </a:p>
              <a:p>
                <a:endParaRPr lang="en-GB" dirty="0"/>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13</a:t>
            </a:fld>
            <a:endParaRPr lang="en-GB"/>
          </a:p>
        </p:txBody>
      </p:sp>
    </p:spTree>
    <p:extLst>
      <p:ext uri="{BB962C8B-B14F-4D97-AF65-F5344CB8AC3E}">
        <p14:creationId xmlns:p14="http://schemas.microsoft.com/office/powerpoint/2010/main" val="34008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Teacher Notes</a:t>
                </a:r>
              </a:p>
              <a:p>
                <a:r>
                  <a:rPr lang="en-GB" dirty="0"/>
                  <a:t>A slide to introduce </a:t>
                </a:r>
                <a:r>
                  <a:rPr lang="en-GB" baseline="0" dirty="0"/>
                  <a:t>substitution via a student misconception.</a:t>
                </a:r>
              </a:p>
              <a:p>
                <a:endParaRPr lang="en-GB" baseline="0" dirty="0"/>
              </a:p>
              <a:p>
                <a:r>
                  <a:rPr lang="en-GB" baseline="0" dirty="0"/>
                  <a:t>Slide begins showing an explanation of how substitution works. </a:t>
                </a:r>
                <a:r>
                  <a:rPr lang="en-GB" i="1" baseline="0" dirty="0"/>
                  <a:t>Click to show Maria’s misconception – that substitution is simply the same as writing the value where the variable appears (essentially ignoring any arithmetic operators such as multiplication). This is more prevalent in multiplication as the operator is not written in algebra.</a:t>
                </a:r>
              </a:p>
              <a:p>
                <a:endParaRPr lang="en-GB" i="1" baseline="0" dirty="0"/>
              </a:p>
              <a:p>
                <a:r>
                  <a:rPr lang="en-GB" b="0" i="0" baseline="0" dirty="0"/>
                  <a:t>Ask the students what Professor Cheng should say to Maria, knowing that she is incorrect. </a:t>
                </a:r>
                <a:r>
                  <a:rPr lang="en-GB" b="0" i="1" baseline="0" dirty="0"/>
                  <a:t>Click to make this appear.</a:t>
                </a:r>
              </a:p>
              <a:p>
                <a:endParaRPr lang="en-GB" b="0" i="1" baseline="0" dirty="0"/>
              </a:p>
              <a:p>
                <a:r>
                  <a:rPr lang="en-GB" b="0" i="0" baseline="0" dirty="0"/>
                  <a:t>Click to make the function machine appear showing a sequence of steps linking </a:t>
                </a:r>
                <a14:m>
                  <m:oMath xmlns:m="http://schemas.openxmlformats.org/officeDocument/2006/math">
                    <m:r>
                      <a:rPr lang="en-GB" b="0" i="1" baseline="0" smtClean="0">
                        <a:latin typeface="Cambria Math" panose="02040503050406030204" pitchFamily="18" charset="0"/>
                      </a:rPr>
                      <m:t>6</m:t>
                    </m:r>
                    <m:r>
                      <a:rPr lang="en-GB" b="0" i="1" baseline="0" smtClean="0">
                        <a:latin typeface="Cambria Math" panose="02040503050406030204" pitchFamily="18" charset="0"/>
                      </a:rPr>
                      <m:t>𝑥</m:t>
                    </m:r>
                  </m:oMath>
                </a14:m>
                <a:r>
                  <a:rPr lang="en-GB" b="0" i="0" baseline="0" dirty="0"/>
                  <a:t> to 30 given that </a:t>
                </a:r>
                <a14:m>
                  <m:oMath xmlns:m="http://schemas.openxmlformats.org/officeDocument/2006/math">
                    <m:r>
                      <a:rPr lang="en-GB" b="0" i="1" baseline="0" smtClean="0">
                        <a:latin typeface="Cambria Math" panose="02040503050406030204" pitchFamily="18" charset="0"/>
                      </a:rPr>
                      <m:t>𝑥</m:t>
                    </m:r>
                    <m:r>
                      <a:rPr lang="en-GB" b="0" i="1" baseline="0" smtClean="0">
                        <a:latin typeface="Cambria Math" panose="02040503050406030204" pitchFamily="18" charset="0"/>
                      </a:rPr>
                      <m:t>=5</m:t>
                    </m:r>
                  </m:oMath>
                </a14:m>
                <a:r>
                  <a:rPr lang="en-GB" b="0" i="0" baseline="0" dirty="0"/>
                  <a:t>.</a:t>
                </a:r>
              </a:p>
            </p:txBody>
          </p:sp>
        </mc:Choice>
        <mc:Fallback xmlns="">
          <p:sp>
            <p:nvSpPr>
              <p:cNvPr id="3" name="Notes Placeholder 2"/>
              <p:cNvSpPr>
                <a:spLocks noGrp="1"/>
              </p:cNvSpPr>
              <p:nvPr>
                <p:ph type="body" idx="1"/>
              </p:nvPr>
            </p:nvSpPr>
            <p:spPr/>
            <p:txBody>
              <a:bodyPr/>
              <a:lstStyle/>
              <a:p>
                <a:r>
                  <a:rPr lang="en-GB" dirty="0"/>
                  <a:t>A slide to introduce </a:t>
                </a:r>
                <a:r>
                  <a:rPr lang="en-GB" baseline="0" dirty="0"/>
                  <a:t>a student misconception.</a:t>
                </a:r>
              </a:p>
              <a:p>
                <a:endParaRPr lang="en-GB" baseline="0" dirty="0"/>
              </a:p>
              <a:p>
                <a:r>
                  <a:rPr lang="en-GB" i="1" dirty="0"/>
                  <a:t>Click to show an explicit link between the algebraic notation and the piecewise version we wrote on the previous slide. Click again to make a question appear asking students to consider how the two are linked.</a:t>
                </a:r>
              </a:p>
              <a:p>
                <a:r>
                  <a:rPr lang="en-GB" i="0" dirty="0"/>
                  <a:t>Pause to give students time to see the links – the same structure has been used on purpose, they should be able to see the </a:t>
                </a:r>
                <a:r>
                  <a:rPr lang="en-GB" b="0" i="0">
                    <a:latin typeface="Cambria Math" panose="02040503050406030204" pitchFamily="18" charset="0"/>
                  </a:rPr>
                  <a:t>3</a:t>
                </a:r>
                <a:r>
                  <a:rPr lang="en-GB" i="0" dirty="0"/>
                  <a:t> and the </a:t>
                </a:r>
                <a:r>
                  <a:rPr lang="en-GB" b="0" i="0">
                    <a:latin typeface="Cambria Math" panose="02040503050406030204" pitchFamily="18" charset="0"/>
                  </a:rPr>
                  <a:t>+2</a:t>
                </a:r>
                <a:endParaRPr lang="en-GB" i="0" dirty="0"/>
              </a:p>
              <a:p>
                <a:endParaRPr lang="en-GB" i="0" dirty="0"/>
              </a:p>
              <a:p>
                <a:r>
                  <a:rPr lang="en-GB" i="1" dirty="0"/>
                  <a:t>Click to show a small explanation.</a:t>
                </a:r>
              </a:p>
              <a:p>
                <a:r>
                  <a:rPr lang="en-GB" i="1" dirty="0"/>
                  <a:t>Click to show a student misconception. </a:t>
                </a:r>
                <a:r>
                  <a:rPr lang="en-GB" i="0" dirty="0"/>
                  <a:t>This is common – substitution is often explained as swapping a variable for a value, which can lead </a:t>
                </a:r>
                <a:r>
                  <a:rPr lang="en-GB" b="0" i="0" dirty="0"/>
                  <a:t>students to thinking that </a:t>
                </a:r>
                <a:r>
                  <a:rPr lang="en-GB" b="0" i="0">
                    <a:latin typeface="Cambria Math" panose="02040503050406030204" pitchFamily="18" charset="0"/>
                  </a:rPr>
                  <a:t>3𝑑</a:t>
                </a:r>
                <a:r>
                  <a:rPr lang="en-GB" b="0" i="0" dirty="0"/>
                  <a:t> becomes </a:t>
                </a:r>
                <a:r>
                  <a:rPr lang="en-GB" b="0" i="0">
                    <a:latin typeface="Cambria Math" panose="02040503050406030204" pitchFamily="18" charset="0"/>
                  </a:rPr>
                  <a:t>35</a:t>
                </a:r>
                <a:r>
                  <a:rPr lang="en-GB" b="0" i="0" dirty="0"/>
                  <a:t> rather</a:t>
                </a:r>
                <a:r>
                  <a:rPr lang="en-GB" b="0" i="0" baseline="0" dirty="0"/>
                  <a:t> than </a:t>
                </a:r>
                <a:r>
                  <a:rPr lang="en-GB" b="0" i="0" baseline="0">
                    <a:latin typeface="Cambria Math" panose="02040503050406030204" pitchFamily="18" charset="0"/>
                  </a:rPr>
                  <a:t>3×5</a:t>
                </a:r>
                <a:endParaRPr lang="en-GB" b="0" i="0" dirty="0"/>
              </a:p>
              <a:p>
                <a:r>
                  <a:rPr lang="en-GB" b="0" i="1" dirty="0"/>
                  <a:t>Click to make a question box appear – what should Professor Cheng say to Maria to explain that she is incorrect.</a:t>
                </a:r>
              </a:p>
              <a:p>
                <a:r>
                  <a:rPr lang="en-GB" b="0" i="1" dirty="0"/>
                  <a:t>Click to make Professor Cheng’s explanation appear.</a:t>
                </a:r>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14</a:t>
            </a:fld>
            <a:endParaRPr lang="en-GB"/>
          </a:p>
        </p:txBody>
      </p:sp>
    </p:spTree>
    <p:extLst>
      <p:ext uri="{BB962C8B-B14F-4D97-AF65-F5344CB8AC3E}">
        <p14:creationId xmlns:p14="http://schemas.microsoft.com/office/powerpoint/2010/main" val="299931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A slide to introduce the algebraic notation used in substitution – this should further help students to move away from Maria’s misconception too.</a:t>
            </a:r>
          </a:p>
          <a:p>
            <a:r>
              <a:rPr lang="en-GB" b="0" i="1" dirty="0"/>
              <a:t>Click to show the first example – using the same numbers we have been using so far. Click to reveal each line of working out with hints in black boxes as required.</a:t>
            </a:r>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Click to show the second example – using a negative number this time. This could be used as an understanding check on mini-whiteboards if necessary.</a:t>
            </a:r>
          </a:p>
          <a:p>
            <a:endParaRPr lang="en-GB" b="0" i="1" dirty="0"/>
          </a:p>
        </p:txBody>
      </p:sp>
      <p:sp>
        <p:nvSpPr>
          <p:cNvPr id="4" name="Slide Number Placeholder 3"/>
          <p:cNvSpPr>
            <a:spLocks noGrp="1"/>
          </p:cNvSpPr>
          <p:nvPr>
            <p:ph type="sldNum" sz="quarter" idx="5"/>
          </p:nvPr>
        </p:nvSpPr>
        <p:spPr/>
        <p:txBody>
          <a:bodyPr/>
          <a:lstStyle/>
          <a:p>
            <a:fld id="{EA3D3350-E27F-4E44-B184-6E0E019F0BE0}" type="slidenum">
              <a:rPr lang="en-GB" smtClean="0"/>
              <a:t>19</a:t>
            </a:fld>
            <a:endParaRPr lang="en-GB"/>
          </a:p>
        </p:txBody>
      </p:sp>
    </p:spTree>
    <p:extLst>
      <p:ext uri="{BB962C8B-B14F-4D97-AF65-F5344CB8AC3E}">
        <p14:creationId xmlns:p14="http://schemas.microsoft.com/office/powerpoint/2010/main" val="66545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Four quickfire questions, designed to be done on mini whiteboards.</a:t>
            </a:r>
          </a:p>
          <a:p>
            <a:r>
              <a:rPr lang="en-GB" dirty="0"/>
              <a:t>These are designed for students to solidify their understanding of the implicit order of operations used in substitution.</a:t>
            </a:r>
          </a:p>
        </p:txBody>
      </p:sp>
      <p:sp>
        <p:nvSpPr>
          <p:cNvPr id="4" name="Slide Number Placeholder 3"/>
          <p:cNvSpPr>
            <a:spLocks noGrp="1"/>
          </p:cNvSpPr>
          <p:nvPr>
            <p:ph type="sldNum" sz="quarter" idx="5"/>
          </p:nvPr>
        </p:nvSpPr>
        <p:spPr/>
        <p:txBody>
          <a:bodyPr/>
          <a:lstStyle/>
          <a:p>
            <a:fld id="{EA3D3350-E27F-4E44-B184-6E0E019F0BE0}" type="slidenum">
              <a:rPr lang="en-GB" smtClean="0"/>
              <a:t>21</a:t>
            </a:fld>
            <a:endParaRPr lang="en-GB"/>
          </a:p>
        </p:txBody>
      </p:sp>
    </p:spTree>
    <p:extLst>
      <p:ext uri="{BB962C8B-B14F-4D97-AF65-F5344CB8AC3E}">
        <p14:creationId xmlns:p14="http://schemas.microsoft.com/office/powerpoint/2010/main" val="338645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CBBC-29A0-126D-E855-7D781819C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69687-FB6E-6BE3-FF18-4FC2A0EA6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D0784-0A60-24C9-2526-9459D6D033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Four quickfire questions, designed to be done on mini whiteboards.</a:t>
            </a:r>
          </a:p>
          <a:p>
            <a:r>
              <a:rPr lang="en-GB" dirty="0"/>
              <a:t>These are designed for students to solidify their understanding of the implicit order of operations used in substitution.</a:t>
            </a:r>
          </a:p>
        </p:txBody>
      </p:sp>
      <p:sp>
        <p:nvSpPr>
          <p:cNvPr id="4" name="Slide Number Placeholder 3">
            <a:extLst>
              <a:ext uri="{FF2B5EF4-FFF2-40B4-BE49-F238E27FC236}">
                <a16:creationId xmlns:a16="http://schemas.microsoft.com/office/drawing/2014/main" id="{57879D8B-92A9-63D1-CA3E-9F634D61106E}"/>
              </a:ext>
            </a:extLst>
          </p:cNvPr>
          <p:cNvSpPr>
            <a:spLocks noGrp="1"/>
          </p:cNvSpPr>
          <p:nvPr>
            <p:ph type="sldNum" sz="quarter" idx="5"/>
          </p:nvPr>
        </p:nvSpPr>
        <p:spPr/>
        <p:txBody>
          <a:bodyPr/>
          <a:lstStyle/>
          <a:p>
            <a:fld id="{EA3D3350-E27F-4E44-B184-6E0E019F0BE0}" type="slidenum">
              <a:rPr lang="en-GB" smtClean="0"/>
              <a:t>22</a:t>
            </a:fld>
            <a:endParaRPr lang="en-GB"/>
          </a:p>
        </p:txBody>
      </p:sp>
    </p:spTree>
    <p:extLst>
      <p:ext uri="{BB962C8B-B14F-4D97-AF65-F5344CB8AC3E}">
        <p14:creationId xmlns:p14="http://schemas.microsoft.com/office/powerpoint/2010/main" val="138296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BE551-55D7-09A9-C077-2A9C30A9C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E3B75-79F8-9FDC-720F-8EC8D1A07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F11E1-1407-F7A1-21F9-3B4F26771A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Four quickfire questions, designed to be done on mini whiteboards.</a:t>
            </a:r>
          </a:p>
          <a:p>
            <a:r>
              <a:rPr lang="en-GB" dirty="0"/>
              <a:t>These are designed for students to solidify their understanding of the implicit order of operations used in substitution.</a:t>
            </a:r>
          </a:p>
        </p:txBody>
      </p:sp>
      <p:sp>
        <p:nvSpPr>
          <p:cNvPr id="4" name="Slide Number Placeholder 3">
            <a:extLst>
              <a:ext uri="{FF2B5EF4-FFF2-40B4-BE49-F238E27FC236}">
                <a16:creationId xmlns:a16="http://schemas.microsoft.com/office/drawing/2014/main" id="{E806B4E1-121A-D8DD-32D1-9CE93F53D578}"/>
              </a:ext>
            </a:extLst>
          </p:cNvPr>
          <p:cNvSpPr>
            <a:spLocks noGrp="1"/>
          </p:cNvSpPr>
          <p:nvPr>
            <p:ph type="sldNum" sz="quarter" idx="5"/>
          </p:nvPr>
        </p:nvSpPr>
        <p:spPr/>
        <p:txBody>
          <a:bodyPr/>
          <a:lstStyle/>
          <a:p>
            <a:fld id="{EA3D3350-E27F-4E44-B184-6E0E019F0BE0}" type="slidenum">
              <a:rPr lang="en-GB" smtClean="0"/>
              <a:t>23</a:t>
            </a:fld>
            <a:endParaRPr lang="en-GB"/>
          </a:p>
        </p:txBody>
      </p:sp>
    </p:spTree>
    <p:extLst>
      <p:ext uri="{BB962C8B-B14F-4D97-AF65-F5344CB8AC3E}">
        <p14:creationId xmlns:p14="http://schemas.microsoft.com/office/powerpoint/2010/main" val="180508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3090B-716E-19AF-753E-2C238677E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A3377-F8CD-DE4F-7742-67A011AA2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20BBA-8979-69CA-7DC1-66970AE19A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Four quickfire questions, designed to be done on mini whiteboards.</a:t>
            </a:r>
          </a:p>
          <a:p>
            <a:r>
              <a:rPr lang="en-GB" dirty="0"/>
              <a:t>These are designed for students to solidify their understanding of the implicit order of operations used in substitution.</a:t>
            </a:r>
          </a:p>
        </p:txBody>
      </p:sp>
      <p:sp>
        <p:nvSpPr>
          <p:cNvPr id="4" name="Slide Number Placeholder 3">
            <a:extLst>
              <a:ext uri="{FF2B5EF4-FFF2-40B4-BE49-F238E27FC236}">
                <a16:creationId xmlns:a16="http://schemas.microsoft.com/office/drawing/2014/main" id="{FA9CFC0A-0046-38A9-0F54-316E053EAE85}"/>
              </a:ext>
            </a:extLst>
          </p:cNvPr>
          <p:cNvSpPr>
            <a:spLocks noGrp="1"/>
          </p:cNvSpPr>
          <p:nvPr>
            <p:ph type="sldNum" sz="quarter" idx="5"/>
          </p:nvPr>
        </p:nvSpPr>
        <p:spPr/>
        <p:txBody>
          <a:bodyPr/>
          <a:lstStyle/>
          <a:p>
            <a:fld id="{EA3D3350-E27F-4E44-B184-6E0E019F0BE0}" type="slidenum">
              <a:rPr lang="en-GB" smtClean="0"/>
              <a:t>24</a:t>
            </a:fld>
            <a:endParaRPr lang="en-GB"/>
          </a:p>
        </p:txBody>
      </p:sp>
    </p:spTree>
    <p:extLst>
      <p:ext uri="{BB962C8B-B14F-4D97-AF65-F5344CB8AC3E}">
        <p14:creationId xmlns:p14="http://schemas.microsoft.com/office/powerpoint/2010/main" val="58554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31210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3025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8747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4205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3328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212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3640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0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4EE5A-E4C1-4D42-95F7-E264E041ED2D}"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142249-545F-4D0C-9271-9426AE1BFA0E}" type="slidenum">
              <a:rPr lang="en-GB" smtClean="0"/>
              <a:t>‹#›</a:t>
            </a:fld>
            <a:endParaRPr lang="en-GB"/>
          </a:p>
        </p:txBody>
      </p:sp>
    </p:spTree>
    <p:extLst>
      <p:ext uri="{BB962C8B-B14F-4D97-AF65-F5344CB8AC3E}">
        <p14:creationId xmlns:p14="http://schemas.microsoft.com/office/powerpoint/2010/main" val="316037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46620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2426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95715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17649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3569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342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30430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97603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00735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73184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8445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3885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2161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1514802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7019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946541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9194EE5A-E4C1-4D42-95F7-E264E041ED2D}" type="datetimeFigureOut">
              <a:rPr lang="en-GB" smtClean="0"/>
              <a:t>12/03/2025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2142249-545F-4D0C-9271-9426AE1BFA0E}" type="slidenum">
              <a:rPr lang="en-GB" smtClean="0"/>
              <a:t>‹#›</a:t>
            </a:fld>
            <a:endParaRPr lang="en-GB"/>
          </a:p>
        </p:txBody>
      </p:sp>
    </p:spTree>
    <p:extLst>
      <p:ext uri="{BB962C8B-B14F-4D97-AF65-F5344CB8AC3E}">
        <p14:creationId xmlns:p14="http://schemas.microsoft.com/office/powerpoint/2010/main" val="3436136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1864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455571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12695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60568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211509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130917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412208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4056919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14512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15653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4144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1205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325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8755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385495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3.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220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703" r:id="rId33"/>
    <p:sldLayoutId id="2147483704" r:id="rId3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12/03/2025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769674001"/>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020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39.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39.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75.pn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NULL"/><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svg"/><Relationship Id="rId3" Type="http://schemas.openxmlformats.org/officeDocument/2006/relationships/image" Target="../media/image87.png"/><Relationship Id="rId21" Type="http://schemas.openxmlformats.org/officeDocument/2006/relationships/image" Target="../media/image105.png"/><Relationship Id="rId7" Type="http://schemas.openxmlformats.org/officeDocument/2006/relationships/image" Target="../media/image91.svg"/><Relationship Id="rId12" Type="http://schemas.openxmlformats.org/officeDocument/2006/relationships/image" Target="../media/image96.svg"/><Relationship Id="rId17" Type="http://schemas.openxmlformats.org/officeDocument/2006/relationships/image" Target="../media/image101.png"/><Relationship Id="rId2" Type="http://schemas.openxmlformats.org/officeDocument/2006/relationships/notesSlide" Target="../notesSlides/notesSlide4.xml"/><Relationship Id="rId16" Type="http://schemas.openxmlformats.org/officeDocument/2006/relationships/image" Target="../media/image100.svg"/><Relationship Id="rId20" Type="http://schemas.openxmlformats.org/officeDocument/2006/relationships/image" Target="../media/image104.png"/><Relationship Id="rId1" Type="http://schemas.openxmlformats.org/officeDocument/2006/relationships/slideLayout" Target="../slideLayouts/slideLayout11.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6.png"/><Relationship Id="rId5" Type="http://schemas.openxmlformats.org/officeDocument/2006/relationships/image" Target="../media/image89.svg"/><Relationship Id="rId15" Type="http://schemas.openxmlformats.org/officeDocument/2006/relationships/image" Target="../media/image99.png"/><Relationship Id="rId23" Type="http://schemas.openxmlformats.org/officeDocument/2006/relationships/image" Target="NULL"/><Relationship Id="rId10" Type="http://schemas.openxmlformats.org/officeDocument/2006/relationships/image" Target="../media/image94.png"/><Relationship Id="rId19" Type="http://schemas.openxmlformats.org/officeDocument/2006/relationships/image" Target="../media/image103.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svg"/></Relationships>
</file>

<file path=ppt/slides/_rels/slide1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111.png"/><Relationship Id="rId11" Type="http://schemas.openxmlformats.org/officeDocument/2006/relationships/image" Target="../media/image39.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16.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39.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image" Target="../media/image116.png"/><Relationship Id="rId1" Type="http://schemas.openxmlformats.org/officeDocument/2006/relationships/slideLayout" Target="../slideLayouts/slideLayout13.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17.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39.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13.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1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svg"/><Relationship Id="rId18" Type="http://schemas.openxmlformats.org/officeDocument/2006/relationships/image" Target="../media/image15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svg"/><Relationship Id="rId2" Type="http://schemas.openxmlformats.org/officeDocument/2006/relationships/notesSlide" Target="../notesSlides/notesSlide5.xml"/><Relationship Id="rId16" Type="http://schemas.openxmlformats.org/officeDocument/2006/relationships/image" Target="../media/image157.png"/><Relationship Id="rId1" Type="http://schemas.openxmlformats.org/officeDocument/2006/relationships/slideLayout" Target="../slideLayouts/slideLayout13.xml"/><Relationship Id="rId6" Type="http://schemas.openxmlformats.org/officeDocument/2006/relationships/image" Target="../media/image147.png"/><Relationship Id="rId11" Type="http://schemas.openxmlformats.org/officeDocument/2006/relationships/image" Target="../media/image152.svg"/><Relationship Id="rId5" Type="http://schemas.openxmlformats.org/officeDocument/2006/relationships/image" Target="../media/image146.png"/><Relationship Id="rId15" Type="http://schemas.openxmlformats.org/officeDocument/2006/relationships/image" Target="../media/image156.sv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13.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s>
</file>

<file path=ppt/slides/_rels/slide2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175.png"/><Relationship Id="rId4" Type="http://schemas.openxmlformats.org/officeDocument/2006/relationships/image" Target="../media/image174.png"/></Relationships>
</file>

<file path=ppt/slides/_rels/slide2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178.png"/><Relationship Id="rId4" Type="http://schemas.openxmlformats.org/officeDocument/2006/relationships/image" Target="../media/image177.png"/></Relationships>
</file>

<file path=ppt/slides/_rels/slide23.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181.png"/><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184.png"/><Relationship Id="rId4" Type="http://schemas.openxmlformats.org/officeDocument/2006/relationships/image" Target="../media/image183.png"/></Relationships>
</file>

<file path=ppt/slides/_rels/slide25.xml.rels><?xml version="1.0" encoding="UTF-8" standalone="yes"?>
<Relationships xmlns="http://schemas.openxmlformats.org/package/2006/relationships"><Relationship Id="rId8" Type="http://schemas.openxmlformats.org/officeDocument/2006/relationships/image" Target="../media/image190.jpg"/><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2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95.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96.png"/><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1. 4(a+2b)</a:t>
            </a:r>
          </a:p>
          <a:p>
            <a:endParaRPr lang="en-GB" dirty="0"/>
          </a:p>
          <a:p>
            <a:r>
              <a:rPr lang="en-GB" dirty="0"/>
              <a:t>2. If a = 6 find </a:t>
            </a:r>
          </a:p>
          <a:p>
            <a:r>
              <a:rPr lang="en-GB" dirty="0"/>
              <a:t>	a + 8</a:t>
            </a:r>
          </a:p>
          <a:p>
            <a:r>
              <a:rPr lang="en-GB" dirty="0"/>
              <a:t>	2a</a:t>
            </a:r>
          </a:p>
          <a:p>
            <a:r>
              <a:rPr lang="en-GB" dirty="0"/>
              <a:t>	2a + 8</a:t>
            </a:r>
          </a:p>
          <a:p>
            <a:endParaRPr lang="en-GB" dirty="0"/>
          </a:p>
          <a:p>
            <a:r>
              <a:rPr lang="en-GB" dirty="0"/>
              <a:t>3. Write down the definition for </a:t>
            </a:r>
            <a:r>
              <a:rPr lang="en-GB" b="1" dirty="0"/>
              <a:t>substitution</a:t>
            </a:r>
          </a:p>
        </p:txBody>
      </p:sp>
      <p:sp>
        <p:nvSpPr>
          <p:cNvPr id="7" name="Text Placeholder 6">
            <a:extLst>
              <a:ext uri="{FF2B5EF4-FFF2-40B4-BE49-F238E27FC236}">
                <a16:creationId xmlns:a16="http://schemas.microsoft.com/office/drawing/2014/main" id="{92A2FCE3-3B54-AD6F-81F3-C9C69A1ED07E}"/>
              </a:ext>
            </a:extLst>
          </p:cNvPr>
          <p:cNvSpPr>
            <a:spLocks noGrp="1"/>
          </p:cNvSpPr>
          <p:nvPr>
            <p:ph type="body" sz="quarter" idx="12"/>
          </p:nvPr>
        </p:nvSpPr>
        <p:spPr/>
        <p:txBody>
          <a:bodyPr/>
          <a:lstStyle/>
          <a:p>
            <a:r>
              <a:rPr lang="en-GB" dirty="0"/>
              <a:t>Include a question from last lesson</a:t>
            </a:r>
          </a:p>
          <a:p>
            <a:endParaRPr lang="en-GB" dirty="0"/>
          </a:p>
        </p:txBody>
      </p:sp>
      <p:sp>
        <p:nvSpPr>
          <p:cNvPr id="8" name="Text Placeholder 7">
            <a:extLst>
              <a:ext uri="{FF2B5EF4-FFF2-40B4-BE49-F238E27FC236}">
                <a16:creationId xmlns:a16="http://schemas.microsoft.com/office/drawing/2014/main" id="{AB6D07CE-14E5-1D2C-3443-7595EC8A94BB}"/>
              </a:ext>
            </a:extLst>
          </p:cNvPr>
          <p:cNvSpPr>
            <a:spLocks noGrp="1"/>
          </p:cNvSpPr>
          <p:nvPr>
            <p:ph type="body" sz="quarter" idx="13"/>
          </p:nvPr>
        </p:nvSpPr>
        <p:spPr/>
        <p:txBody>
          <a:bodyPr/>
          <a:lstStyle/>
          <a:p>
            <a:r>
              <a:rPr lang="en-GB" dirty="0"/>
              <a:t>Include your own question from prior learning (Sparx)</a:t>
            </a:r>
          </a:p>
          <a:p>
            <a:endParaRPr lang="en-GB" dirty="0"/>
          </a:p>
        </p:txBody>
      </p:sp>
      <p:sp>
        <p:nvSpPr>
          <p:cNvPr id="6" name="Text Placeholder 5">
            <a:extLst>
              <a:ext uri="{FF2B5EF4-FFF2-40B4-BE49-F238E27FC236}">
                <a16:creationId xmlns:a16="http://schemas.microsoft.com/office/drawing/2014/main" id="{D6A026F7-FA9F-15B3-39F3-8D5EF3A91D89}"/>
              </a:ext>
            </a:extLst>
          </p:cNvPr>
          <p:cNvSpPr>
            <a:spLocks noGrp="1"/>
          </p:cNvSpPr>
          <p:nvPr>
            <p:ph type="body" sz="quarter" idx="10"/>
          </p:nvPr>
        </p:nvSpPr>
        <p:spPr>
          <a:xfrm>
            <a:off x="425020" y="253631"/>
            <a:ext cx="9099550" cy="488983"/>
          </a:xfrm>
        </p:spPr>
        <p:txBody>
          <a:bodyPr/>
          <a:lstStyle/>
          <a:p>
            <a:r>
              <a:rPr lang="en-GB" sz="4000" b="1" u="sng" dirty="0"/>
              <a:t>TITLE: Substituting negative numbers</a:t>
            </a:r>
          </a:p>
        </p:txBody>
      </p:sp>
    </p:spTree>
    <p:extLst>
      <p:ext uri="{BB962C8B-B14F-4D97-AF65-F5344CB8AC3E}">
        <p14:creationId xmlns:p14="http://schemas.microsoft.com/office/powerpoint/2010/main" val="242005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82575" y="219001"/>
            <a:ext cx="9329258" cy="4654550"/>
          </a:xfrm>
          <a:prstGeom prst="rect">
            <a:avLst/>
          </a:prstGeom>
        </p:spPr>
        <p:txBody>
          <a:bodyPr/>
          <a:lstStyle/>
          <a:p>
            <a:pPr marL="0" indent="0">
              <a:buNone/>
            </a:pPr>
            <a:r>
              <a:rPr lang="en-GB" dirty="0"/>
              <a:t>What are the missing </a:t>
            </a:r>
            <a:r>
              <a:rPr lang="en-GB" b="1" dirty="0">
                <a:solidFill>
                  <a:srgbClr val="FF0000"/>
                </a:solidFill>
              </a:rPr>
              <a:t>functions</a:t>
            </a:r>
            <a:r>
              <a:rPr lang="en-GB" dirty="0"/>
              <a:t>? </a:t>
            </a:r>
          </a:p>
          <a:p>
            <a:pPr marL="0" indent="0">
              <a:buNone/>
            </a:pPr>
            <a:r>
              <a:rPr lang="en-GB" dirty="0"/>
              <a:t>Use your algebraic convention knowledge to complete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216168" y="3021838"/>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4793817" y="3011676"/>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107709" y="2889407"/>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107709" y="2889407"/>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5709807" y="2833353"/>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709807" y="2833353"/>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386226" y="3011676"/>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735770" y="2970383"/>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735770" y="2970383"/>
                <a:ext cx="435439"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70274" y="4259170"/>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670274" y="4259170"/>
                <a:ext cx="1319714" cy="518110"/>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89988" y="4259170"/>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4989988" y="4259170"/>
                <a:ext cx="1319714" cy="518110"/>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09702" y="4259170"/>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309702" y="4259170"/>
                <a:ext cx="1319714" cy="518110"/>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29416" y="4259171"/>
                <a:ext cx="648351" cy="51811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1950" i="1" dirty="0">
                          <a:solidFill>
                            <a:srgbClr val="002060"/>
                          </a:solidFill>
                          <a:latin typeface="Cambria Math" panose="02040503050406030204" pitchFamily="18" charset="0"/>
                        </a:rPr>
                        <m:t>+1</m:t>
                      </m:r>
                    </m:oMath>
                  </m:oMathPara>
                </a14:m>
                <a:endParaRPr lang="en-GB" sz="1950" dirty="0">
                  <a:solidFill>
                    <a:srgbClr val="002060"/>
                  </a:solidFill>
                  <a:latin typeface="Arial"/>
                  <a:cs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9416" y="4259171"/>
                <a:ext cx="648351" cy="518110"/>
              </a:xfrm>
              <a:prstGeom prst="rect">
                <a:avLst/>
              </a:prstGeom>
              <a:blipFill>
                <a:blip r:embed="rId8"/>
                <a:stretch>
                  <a:fillRect/>
                </a:stretch>
              </a:blipFill>
              <a:ln w="28575">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339623" y="2962515"/>
                <a:ext cx="1106906"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4</m:t>
                      </m:r>
                      <m:r>
                        <a:rPr lang="en-GB" sz="2275" i="1" dirty="0">
                          <a:solidFill>
                            <a:srgbClr val="000000"/>
                          </a:solidFill>
                          <a:latin typeface="Cambria Math" panose="02040503050406030204" pitchFamily="18" charset="0"/>
                        </a:rPr>
                        <m:t>𝑎</m:t>
                      </m:r>
                      <m:r>
                        <a:rPr lang="en-GB" sz="2275" i="1" dirty="0">
                          <a:solidFill>
                            <a:srgbClr val="000000"/>
                          </a:solidFill>
                          <a:latin typeface="Cambria Math" panose="02040503050406030204" pitchFamily="18" charset="0"/>
                        </a:rPr>
                        <m:t>+1</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339623" y="2962515"/>
                <a:ext cx="1106906" cy="4424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50561" y="4259170"/>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350561" y="4259170"/>
                <a:ext cx="1319714" cy="518110"/>
              </a:xfrm>
              <a:prstGeom prst="rect">
                <a:avLst/>
              </a:prstGeom>
              <a:blipFill>
                <a:blip r:embed="rId10"/>
                <a:stretch>
                  <a:fillRect/>
                </a:stretch>
              </a:blipFill>
              <a:ln>
                <a:solidFill>
                  <a:schemeClr val="tx1"/>
                </a:solidFill>
              </a:ln>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3645734" y="3003272"/>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260093" y="2947218"/>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3" name="Picture 12" descr="A black pen and a whiteboard&#10;&#10;Description automatically generated">
            <a:extLst>
              <a:ext uri="{FF2B5EF4-FFF2-40B4-BE49-F238E27FC236}">
                <a16:creationId xmlns:a16="http://schemas.microsoft.com/office/drawing/2014/main" id="{5A9DB32D-F59E-CADD-AC24-DAAA4CB4C7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1581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444500"/>
            <a:ext cx="9153525" cy="4654550"/>
          </a:xfrm>
          <a:prstGeom prst="rect">
            <a:avLst/>
          </a:prstGeom>
        </p:spPr>
        <p:txBody>
          <a:bodyPr/>
          <a:lstStyle/>
          <a:p>
            <a:pPr marL="0" indent="0">
              <a:buNone/>
            </a:pPr>
            <a:r>
              <a:rPr lang="en-GB" dirty="0"/>
              <a:t>What are the missing </a:t>
            </a:r>
            <a:r>
              <a:rPr lang="en-GB" b="1" dirty="0">
                <a:solidFill>
                  <a:srgbClr val="FF0000"/>
                </a:solidFill>
              </a:rPr>
              <a:t>functions</a:t>
            </a:r>
            <a:r>
              <a:rPr lang="en-GB" dirty="0"/>
              <a:t>? </a:t>
            </a:r>
          </a:p>
          <a:p>
            <a:pPr marL="0" indent="0">
              <a:buNone/>
            </a:pPr>
            <a:r>
              <a:rPr lang="en-GB" dirty="0"/>
              <a:t>Use your algebraic convention knowledge to complete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354391" y="3000573"/>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4932040" y="299041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245932" y="2868142"/>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245932" y="2868142"/>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5848030" y="2812088"/>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848030" y="2812088"/>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524449" y="299041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873993" y="2949118"/>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873993" y="2949118"/>
                <a:ext cx="435439"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08497" y="4237905"/>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808497" y="4237905"/>
                <a:ext cx="1319714" cy="518110"/>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128211" y="4237905"/>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28211" y="4237905"/>
                <a:ext cx="1319714" cy="518110"/>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47925" y="4237905"/>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447925" y="4237905"/>
                <a:ext cx="1319714" cy="518110"/>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767639" y="4237906"/>
                <a:ext cx="648351" cy="51811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1950" i="1" dirty="0">
                          <a:solidFill>
                            <a:srgbClr val="002060"/>
                          </a:solidFill>
                          <a:latin typeface="Cambria Math" panose="02040503050406030204" pitchFamily="18" charset="0"/>
                        </a:rPr>
                        <m:t>−5</m:t>
                      </m:r>
                    </m:oMath>
                  </m:oMathPara>
                </a14:m>
                <a:endParaRPr lang="en-GB" sz="1950" dirty="0">
                  <a:solidFill>
                    <a:srgbClr val="002060"/>
                  </a:solidFill>
                  <a:latin typeface="Arial"/>
                  <a:cs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767639" y="4237906"/>
                <a:ext cx="648351" cy="518110"/>
              </a:xfrm>
              <a:prstGeom prst="rect">
                <a:avLst/>
              </a:prstGeom>
              <a:blipFill>
                <a:blip r:embed="rId8"/>
                <a:stretch>
                  <a:fillRect/>
                </a:stretch>
              </a:blipFill>
              <a:ln w="28575">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477846" y="2941250"/>
                <a:ext cx="1106906"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4</m:t>
                      </m:r>
                      <m:r>
                        <a:rPr lang="en-GB" sz="2275" i="1" dirty="0">
                          <a:solidFill>
                            <a:srgbClr val="000000"/>
                          </a:solidFill>
                          <a:latin typeface="Cambria Math" panose="02040503050406030204" pitchFamily="18" charset="0"/>
                        </a:rPr>
                        <m:t>𝑎</m:t>
                      </m:r>
                      <m:r>
                        <a:rPr lang="en-GB" sz="2275" i="1" dirty="0">
                          <a:solidFill>
                            <a:srgbClr val="000000"/>
                          </a:solidFill>
                          <a:latin typeface="Cambria Math" panose="02040503050406030204" pitchFamily="18" charset="0"/>
                        </a:rPr>
                        <m:t>−5</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477846" y="2941250"/>
                <a:ext cx="1106906" cy="4424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88784" y="4237905"/>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488784" y="4237905"/>
                <a:ext cx="1319714" cy="518110"/>
              </a:xfrm>
              <a:prstGeom prst="rect">
                <a:avLst/>
              </a:prstGeom>
              <a:blipFill>
                <a:blip r:embed="rId10"/>
                <a:stretch>
                  <a:fillRect/>
                </a:stretch>
              </a:blipFill>
              <a:ln>
                <a:solidFill>
                  <a:schemeClr val="tx1"/>
                </a:solidFill>
              </a:ln>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3783957" y="2982007"/>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398316" y="2925953"/>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3" name="Picture 12" descr="A black pen and a whiteboard&#10;&#10;Description automatically generated">
            <a:extLst>
              <a:ext uri="{FF2B5EF4-FFF2-40B4-BE49-F238E27FC236}">
                <a16:creationId xmlns:a16="http://schemas.microsoft.com/office/drawing/2014/main" id="{32E70FD7-F9A1-1A86-BB9E-68426F02F4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32905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03643" y="74612"/>
            <a:ext cx="8940357" cy="4654550"/>
          </a:xfrm>
          <a:prstGeom prst="rect">
            <a:avLst/>
          </a:prstGeom>
        </p:spPr>
        <p:txBody>
          <a:bodyPr/>
          <a:lstStyle/>
          <a:p>
            <a:pPr marL="0" indent="0">
              <a:buNone/>
            </a:pPr>
            <a:r>
              <a:rPr lang="en-GB" dirty="0"/>
              <a:t>What are the missing </a:t>
            </a:r>
            <a:r>
              <a:rPr lang="en-GB" b="1" dirty="0">
                <a:solidFill>
                  <a:srgbClr val="FF0000"/>
                </a:solidFill>
              </a:rPr>
              <a:t>functions</a:t>
            </a:r>
            <a:r>
              <a:rPr lang="en-GB" dirty="0"/>
              <a:t>? </a:t>
            </a:r>
          </a:p>
          <a:p>
            <a:pPr marL="0" indent="0">
              <a:buNone/>
            </a:pPr>
            <a:r>
              <a:rPr lang="en-GB" dirty="0"/>
              <a:t>Use your algebraic convention knowledge to complete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602361" y="288718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dirty="0">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180010" y="2877019"/>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493902" y="2754750"/>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cs typeface="Arial"/>
                        </a:rPr>
                        <m:t>÷2</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493902" y="2754750"/>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6096000" y="2698696"/>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6096000" y="2698696"/>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772419" y="2877019"/>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896974" y="2831324"/>
                <a:ext cx="435440"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896974" y="2831324"/>
                <a:ext cx="435440"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779049" y="2812562"/>
                <a:ext cx="945002" cy="689741"/>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f>
                        <m:fPr>
                          <m:ctrlPr>
                            <a:rPr lang="en-GB" sz="2275" i="1">
                              <a:solidFill>
                                <a:srgbClr val="000000"/>
                              </a:solidFill>
                              <a:latin typeface="Cambria Math" panose="02040503050406030204" pitchFamily="18" charset="0"/>
                              <a:cs typeface="Arial"/>
                            </a:rPr>
                          </m:ctrlPr>
                        </m:fPr>
                        <m:num>
                          <m:r>
                            <a:rPr lang="en-GB" sz="2275" i="1">
                              <a:solidFill>
                                <a:srgbClr val="000000"/>
                              </a:solidFill>
                              <a:latin typeface="Cambria Math" panose="02040503050406030204" pitchFamily="18" charset="0"/>
                              <a:cs typeface="Arial"/>
                            </a:rPr>
                            <m:t>𝑎</m:t>
                          </m:r>
                        </m:num>
                        <m:den>
                          <m:r>
                            <a:rPr lang="en-GB" sz="2275" i="1">
                              <a:solidFill>
                                <a:srgbClr val="000000"/>
                              </a:solidFill>
                              <a:latin typeface="Cambria Math" panose="02040503050406030204" pitchFamily="18" charset="0"/>
                              <a:cs typeface="Arial"/>
                            </a:rPr>
                            <m:t>2</m:t>
                          </m:r>
                        </m:den>
                      </m:f>
                      <m:r>
                        <a:rPr lang="en-GB" sz="2275">
                          <a:solidFill>
                            <a:srgbClr val="000000"/>
                          </a:solidFill>
                          <a:latin typeface="Cambria Math" panose="02040503050406030204" pitchFamily="18" charset="0"/>
                          <a:cs typeface="Arial"/>
                        </a:rPr>
                        <m:t>+1</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779049" y="2812562"/>
                <a:ext cx="945002" cy="689741"/>
              </a:xfrm>
              <a:prstGeom prst="rect">
                <a:avLst/>
              </a:prstGeom>
              <a:blipFill>
                <a:blip r:embed="rId5"/>
                <a:stretch>
                  <a:fillRect/>
                </a:stretch>
              </a:blipFill>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4048163" y="2877019"/>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635357" y="2812561"/>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0" name="Picture 9" descr="A black pen and a whiteboard&#10;&#10;Description automatically generated">
            <a:extLst>
              <a:ext uri="{FF2B5EF4-FFF2-40B4-BE49-F238E27FC236}">
                <a16:creationId xmlns:a16="http://schemas.microsoft.com/office/drawing/2014/main" id="{16550004-4D9F-4B12-9035-99AB6CF298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42407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10D1EF-D5E7-F778-45F9-D1A8D7078BDA}"/>
                  </a:ext>
                </a:extLst>
              </p:cNvPr>
              <p:cNvSpPr txBox="1"/>
              <p:nvPr/>
            </p:nvSpPr>
            <p:spPr>
              <a:xfrm>
                <a:off x="420034" y="365560"/>
                <a:ext cx="8609006" cy="1077218"/>
              </a:xfrm>
              <a:prstGeom prst="rect">
                <a:avLst/>
              </a:prstGeom>
              <a:noFill/>
            </p:spPr>
            <p:txBody>
              <a:bodyPr wrap="square" rtlCol="0">
                <a:spAutoFit/>
              </a:bodyPr>
              <a:lstStyle/>
              <a:p>
                <a:pPr algn="ctr"/>
                <a:r>
                  <a:rPr lang="en-GB" sz="3200" dirty="0"/>
                  <a:t>Here is the function machine that will take an input, multiply by </a:t>
                </a:r>
                <a14:m>
                  <m:oMath xmlns:m="http://schemas.openxmlformats.org/officeDocument/2006/math">
                    <m:r>
                      <a:rPr lang="en-GB" sz="3200" i="1">
                        <a:latin typeface="Cambria Math" panose="02040503050406030204" pitchFamily="18" charset="0"/>
                      </a:rPr>
                      <m:t>5</m:t>
                    </m:r>
                  </m:oMath>
                </a14:m>
                <a:r>
                  <a:rPr lang="en-GB" sz="3200" dirty="0"/>
                  <a:t> and then subtract </a:t>
                </a:r>
                <a14:m>
                  <m:oMath xmlns:m="http://schemas.openxmlformats.org/officeDocument/2006/math">
                    <m:r>
                      <a:rPr lang="en-GB" sz="3200" i="1">
                        <a:latin typeface="Cambria Math" panose="02040503050406030204" pitchFamily="18" charset="0"/>
                      </a:rPr>
                      <m:t>2</m:t>
                    </m:r>
                  </m:oMath>
                </a14:m>
                <a:r>
                  <a:rPr lang="en-GB" sz="3200" dirty="0"/>
                  <a:t>.</a:t>
                </a:r>
              </a:p>
            </p:txBody>
          </p:sp>
        </mc:Choice>
        <mc:Fallback xmlns="">
          <p:sp>
            <p:nvSpPr>
              <p:cNvPr id="5" name="TextBox 4">
                <a:extLst>
                  <a:ext uri="{FF2B5EF4-FFF2-40B4-BE49-F238E27FC236}">
                    <a16:creationId xmlns:a16="http://schemas.microsoft.com/office/drawing/2014/main" id="{F910D1EF-D5E7-F778-45F9-D1A8D7078BDA}"/>
                  </a:ext>
                </a:extLst>
              </p:cNvPr>
              <p:cNvSpPr txBox="1">
                <a:spLocks noRot="1" noChangeAspect="1" noMove="1" noResize="1" noEditPoints="1" noAdjustHandles="1" noChangeArrowheads="1" noChangeShapeType="1" noTextEdit="1"/>
              </p:cNvSpPr>
              <p:nvPr/>
            </p:nvSpPr>
            <p:spPr>
              <a:xfrm>
                <a:off x="420034" y="365560"/>
                <a:ext cx="8609006" cy="1077218"/>
              </a:xfrm>
              <a:prstGeom prst="rect">
                <a:avLst/>
              </a:prstGeom>
              <a:blipFill>
                <a:blip r:embed="rId3"/>
                <a:stretch>
                  <a:fillRect t="-7345" b="-18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8D2D6A3-052D-B58B-2A58-603D83D1319C}"/>
                  </a:ext>
                </a:extLst>
              </p:cNvPr>
              <p:cNvSpPr txBox="1"/>
              <p:nvPr/>
            </p:nvSpPr>
            <p:spPr>
              <a:xfrm>
                <a:off x="451521" y="3786750"/>
                <a:ext cx="519995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the </a:t>
                </a:r>
                <a:r>
                  <a:rPr lang="en-GB" b="1" dirty="0"/>
                  <a:t>input</a:t>
                </a:r>
                <a:r>
                  <a:rPr lang="en-GB" dirty="0"/>
                  <a:t> was </a:t>
                </a:r>
                <a14:m>
                  <m:oMath xmlns:m="http://schemas.openxmlformats.org/officeDocument/2006/math">
                    <m:r>
                      <a:rPr lang="en-GB" i="1">
                        <a:latin typeface="Cambria Math" panose="02040503050406030204" pitchFamily="18" charset="0"/>
                      </a:rPr>
                      <m:t>4</m:t>
                    </m:r>
                  </m:oMath>
                </a14:m>
                <a:r>
                  <a:rPr lang="en-GB" dirty="0"/>
                  <a:t>, what would be the </a:t>
                </a:r>
                <a:r>
                  <a:rPr lang="en-GB" b="1" dirty="0"/>
                  <a:t>output</a:t>
                </a:r>
                <a:r>
                  <a:rPr lang="en-GB" dirty="0"/>
                  <a:t>?</a:t>
                </a:r>
              </a:p>
            </p:txBody>
          </p:sp>
        </mc:Choice>
        <mc:Fallback xmlns="">
          <p:sp>
            <p:nvSpPr>
              <p:cNvPr id="14" name="TextBox 13">
                <a:extLst>
                  <a:ext uri="{FF2B5EF4-FFF2-40B4-BE49-F238E27FC236}">
                    <a16:creationId xmlns:a16="http://schemas.microsoft.com/office/drawing/2014/main" id="{C8D2D6A3-052D-B58B-2A58-603D83D1319C}"/>
                  </a:ext>
                </a:extLst>
              </p:cNvPr>
              <p:cNvSpPr txBox="1">
                <a:spLocks noRot="1" noChangeAspect="1" noMove="1" noResize="1" noEditPoints="1" noAdjustHandles="1" noChangeArrowheads="1" noChangeShapeType="1" noTextEdit="1"/>
              </p:cNvSpPr>
              <p:nvPr/>
            </p:nvSpPr>
            <p:spPr>
              <a:xfrm>
                <a:off x="451521" y="3786750"/>
                <a:ext cx="5199958"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52BFE0-754D-0129-C33A-4F4ED6289847}"/>
                  </a:ext>
                </a:extLst>
              </p:cNvPr>
              <p:cNvSpPr txBox="1"/>
              <p:nvPr/>
            </p:nvSpPr>
            <p:spPr>
              <a:xfrm>
                <a:off x="420034" y="4874680"/>
                <a:ext cx="519995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the </a:t>
                </a:r>
                <a:r>
                  <a:rPr lang="en-GB" b="1" dirty="0"/>
                  <a:t>input</a:t>
                </a:r>
                <a:r>
                  <a:rPr lang="en-GB" dirty="0"/>
                  <a:t> was </a:t>
                </a:r>
                <a14:m>
                  <m:oMath xmlns:m="http://schemas.openxmlformats.org/officeDocument/2006/math">
                    <m:r>
                      <a:rPr lang="en-GB" i="1">
                        <a:latin typeface="Cambria Math" panose="02040503050406030204" pitchFamily="18" charset="0"/>
                      </a:rPr>
                      <m:t>−6</m:t>
                    </m:r>
                  </m:oMath>
                </a14:m>
                <a:r>
                  <a:rPr lang="en-GB" dirty="0"/>
                  <a:t>, what would be the </a:t>
                </a:r>
                <a:r>
                  <a:rPr lang="en-GB" b="1" dirty="0"/>
                  <a:t>output</a:t>
                </a:r>
                <a:r>
                  <a:rPr lang="en-GB" dirty="0"/>
                  <a:t>?</a:t>
                </a:r>
              </a:p>
            </p:txBody>
          </p:sp>
        </mc:Choice>
        <mc:Fallback xmlns="">
          <p:sp>
            <p:nvSpPr>
              <p:cNvPr id="18" name="TextBox 17">
                <a:extLst>
                  <a:ext uri="{FF2B5EF4-FFF2-40B4-BE49-F238E27FC236}">
                    <a16:creationId xmlns:a16="http://schemas.microsoft.com/office/drawing/2014/main" id="{F252BFE0-754D-0129-C33A-4F4ED6289847}"/>
                  </a:ext>
                </a:extLst>
              </p:cNvPr>
              <p:cNvSpPr txBox="1">
                <a:spLocks noRot="1" noChangeAspect="1" noMove="1" noResize="1" noEditPoints="1" noAdjustHandles="1" noChangeArrowheads="1" noChangeShapeType="1" noTextEdit="1"/>
              </p:cNvSpPr>
              <p:nvPr/>
            </p:nvSpPr>
            <p:spPr>
              <a:xfrm>
                <a:off x="420034" y="4874680"/>
                <a:ext cx="5199958" cy="369332"/>
              </a:xfrm>
              <a:prstGeom prst="rect">
                <a:avLst/>
              </a:prstGeom>
              <a:blipFill>
                <a:blip r:embed="rId5"/>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Rectangle 19">
            <a:extLst>
              <a:ext uri="{FF2B5EF4-FFF2-40B4-BE49-F238E27FC236}">
                <a16:creationId xmlns:a16="http://schemas.microsoft.com/office/drawing/2014/main" id="{C062D055-C134-CEE7-10E4-C1C31A92EDB1}"/>
              </a:ext>
            </a:extLst>
          </p:cNvPr>
          <p:cNvSpPr/>
          <p:nvPr/>
        </p:nvSpPr>
        <p:spPr>
          <a:xfrm>
            <a:off x="5771890" y="3786752"/>
            <a:ext cx="1645472" cy="36933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Animation?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50CEF2C-3A1A-ACDA-80DE-8E452CB26723}"/>
                  </a:ext>
                </a:extLst>
              </p:cNvPr>
              <p:cNvSpPr txBox="1"/>
              <p:nvPr/>
            </p:nvSpPr>
            <p:spPr>
              <a:xfrm>
                <a:off x="7654913" y="3786749"/>
                <a:ext cx="1420582" cy="369332"/>
              </a:xfrm>
              <a:prstGeom prst="rect">
                <a:avLst/>
              </a:prstGeom>
              <a:noFill/>
            </p:spPr>
            <p:txBody>
              <a:bodyPr wrap="none" rtlCol="0">
                <a:spAutoFit/>
              </a:bodyPr>
              <a:lstStyle/>
              <a:p>
                <a:pPr algn="r"/>
                <a:r>
                  <a:rPr lang="en-GB" b="1" dirty="0"/>
                  <a:t>Output = </a:t>
                </a:r>
                <a14:m>
                  <m:oMath xmlns:m="http://schemas.openxmlformats.org/officeDocument/2006/math">
                    <m:r>
                      <a:rPr lang="en-GB" b="1" i="1">
                        <a:latin typeface="Cambria Math" panose="02040503050406030204" pitchFamily="18" charset="0"/>
                      </a:rPr>
                      <m:t>𝟏𝟖</m:t>
                    </m:r>
                  </m:oMath>
                </a14:m>
                <a:r>
                  <a:rPr lang="en-GB" b="1" dirty="0"/>
                  <a:t> </a:t>
                </a:r>
              </a:p>
            </p:txBody>
          </p:sp>
        </mc:Choice>
        <mc:Fallback xmlns="">
          <p:sp>
            <p:nvSpPr>
              <p:cNvPr id="22" name="TextBox 21">
                <a:extLst>
                  <a:ext uri="{FF2B5EF4-FFF2-40B4-BE49-F238E27FC236}">
                    <a16:creationId xmlns:a16="http://schemas.microsoft.com/office/drawing/2014/main" id="{850CEF2C-3A1A-ACDA-80DE-8E452CB26723}"/>
                  </a:ext>
                </a:extLst>
              </p:cNvPr>
              <p:cNvSpPr txBox="1">
                <a:spLocks noRot="1" noChangeAspect="1" noMove="1" noResize="1" noEditPoints="1" noAdjustHandles="1" noChangeArrowheads="1" noChangeShapeType="1" noTextEdit="1"/>
              </p:cNvSpPr>
              <p:nvPr/>
            </p:nvSpPr>
            <p:spPr>
              <a:xfrm>
                <a:off x="7654913" y="3786749"/>
                <a:ext cx="1420582" cy="369332"/>
              </a:xfrm>
              <a:prstGeom prst="rect">
                <a:avLst/>
              </a:prstGeom>
              <a:blipFill>
                <a:blip r:embed="rId6"/>
                <a:stretch>
                  <a:fillRect l="-3004" t="-8197" b="-24590"/>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60F57E83-2690-9808-7F22-F24E47066D6C}"/>
              </a:ext>
            </a:extLst>
          </p:cNvPr>
          <p:cNvSpPr/>
          <p:nvPr/>
        </p:nvSpPr>
        <p:spPr>
          <a:xfrm>
            <a:off x="5740403" y="4874682"/>
            <a:ext cx="1645472" cy="36933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Animation?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047AED8-9D5C-59D2-2BA6-B048B5473084}"/>
                  </a:ext>
                </a:extLst>
              </p:cNvPr>
              <p:cNvSpPr txBox="1"/>
              <p:nvPr/>
            </p:nvSpPr>
            <p:spPr>
              <a:xfrm>
                <a:off x="7607398" y="4874679"/>
                <a:ext cx="1540806" cy="369332"/>
              </a:xfrm>
              <a:prstGeom prst="rect">
                <a:avLst/>
              </a:prstGeom>
              <a:noFill/>
            </p:spPr>
            <p:txBody>
              <a:bodyPr wrap="none" rtlCol="0">
                <a:spAutoFit/>
              </a:bodyPr>
              <a:lstStyle/>
              <a:p>
                <a:pPr algn="r"/>
                <a:r>
                  <a:rPr lang="en-GB" b="1" dirty="0"/>
                  <a:t>Output =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𝟑𝟐</m:t>
                    </m:r>
                  </m:oMath>
                </a14:m>
                <a:endParaRPr lang="en-GB" b="1" dirty="0"/>
              </a:p>
            </p:txBody>
          </p:sp>
        </mc:Choice>
        <mc:Fallback xmlns="">
          <p:sp>
            <p:nvSpPr>
              <p:cNvPr id="25" name="TextBox 24">
                <a:extLst>
                  <a:ext uri="{FF2B5EF4-FFF2-40B4-BE49-F238E27FC236}">
                    <a16:creationId xmlns:a16="http://schemas.microsoft.com/office/drawing/2014/main" id="{3047AED8-9D5C-59D2-2BA6-B048B5473084}"/>
                  </a:ext>
                </a:extLst>
              </p:cNvPr>
              <p:cNvSpPr txBox="1">
                <a:spLocks noRot="1" noChangeAspect="1" noMove="1" noResize="1" noEditPoints="1" noAdjustHandles="1" noChangeArrowheads="1" noChangeShapeType="1" noTextEdit="1"/>
              </p:cNvSpPr>
              <p:nvPr/>
            </p:nvSpPr>
            <p:spPr>
              <a:xfrm>
                <a:off x="7607398" y="4874679"/>
                <a:ext cx="1540806" cy="369332"/>
              </a:xfrm>
              <a:prstGeom prst="rect">
                <a:avLst/>
              </a:prstGeom>
              <a:blipFill>
                <a:blip r:embed="rId7"/>
                <a:stretch>
                  <a:fillRect l="-2372" t="-10000" b="-26667"/>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B1C527E7-E642-478B-5756-AC211DB4A067}"/>
              </a:ext>
            </a:extLst>
          </p:cNvPr>
          <p:cNvSpPr/>
          <p:nvPr/>
        </p:nvSpPr>
        <p:spPr>
          <a:xfrm>
            <a:off x="8643022" y="3786752"/>
            <a:ext cx="638844" cy="36933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4" name="Rectangle 23">
            <a:extLst>
              <a:ext uri="{FF2B5EF4-FFF2-40B4-BE49-F238E27FC236}">
                <a16:creationId xmlns:a16="http://schemas.microsoft.com/office/drawing/2014/main" id="{16A87F95-5CB3-C7AF-DBA5-D4E8388B9485}"/>
              </a:ext>
            </a:extLst>
          </p:cNvPr>
          <p:cNvSpPr/>
          <p:nvPr/>
        </p:nvSpPr>
        <p:spPr>
          <a:xfrm>
            <a:off x="8611534" y="4874682"/>
            <a:ext cx="634770" cy="36933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cxnSp>
        <p:nvCxnSpPr>
          <p:cNvPr id="3" name="Straight Arrow Connector 2">
            <a:extLst>
              <a:ext uri="{FF2B5EF4-FFF2-40B4-BE49-F238E27FC236}">
                <a16:creationId xmlns:a16="http://schemas.microsoft.com/office/drawing/2014/main" id="{43C56510-EF7F-6BD6-4740-EDA1C5845045}"/>
              </a:ext>
            </a:extLst>
          </p:cNvPr>
          <p:cNvCxnSpPr>
            <a:cxnSpLocks/>
          </p:cNvCxnSpPr>
          <p:nvPr/>
        </p:nvCxnSpPr>
        <p:spPr>
          <a:xfrm>
            <a:off x="4565550" y="2431315"/>
            <a:ext cx="82362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67D1531-A11E-F063-DE52-AEEEB00BF65D}"/>
              </a:ext>
            </a:extLst>
          </p:cNvPr>
          <p:cNvCxnSpPr>
            <a:cxnSpLocks/>
          </p:cNvCxnSpPr>
          <p:nvPr/>
        </p:nvCxnSpPr>
        <p:spPr>
          <a:xfrm>
            <a:off x="6716486" y="2431315"/>
            <a:ext cx="71628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9A278D5-79F8-2C7F-F4C3-78EC0D7A06A4}"/>
              </a:ext>
            </a:extLst>
          </p:cNvPr>
          <p:cNvCxnSpPr>
            <a:cxnSpLocks/>
          </p:cNvCxnSpPr>
          <p:nvPr/>
        </p:nvCxnSpPr>
        <p:spPr>
          <a:xfrm>
            <a:off x="2611347" y="2431315"/>
            <a:ext cx="71628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EB63FE2-7481-7A01-DF71-141974A37945}"/>
                  </a:ext>
                </a:extLst>
              </p:cNvPr>
              <p:cNvSpPr txBox="1"/>
              <p:nvPr/>
            </p:nvSpPr>
            <p:spPr>
              <a:xfrm>
                <a:off x="5658249" y="2204018"/>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4"/>
                          </a:solidFill>
                          <a:latin typeface="Cambria Math" panose="02040503050406030204" pitchFamily="18" charset="0"/>
                          <a:ea typeface="Cambria Math" panose="02040503050406030204" pitchFamily="18" charset="0"/>
                        </a:rPr>
                        <m:t>𝟏𝟖</m:t>
                      </m:r>
                    </m:oMath>
                  </m:oMathPara>
                </a14:m>
                <a:endParaRPr lang="en-GB" sz="2400" b="1" dirty="0">
                  <a:solidFill>
                    <a:schemeClr val="accent4"/>
                  </a:solidFill>
                </a:endParaRPr>
              </a:p>
            </p:txBody>
          </p:sp>
        </mc:Choice>
        <mc:Fallback xmlns="">
          <p:sp>
            <p:nvSpPr>
              <p:cNvPr id="36" name="TextBox 35">
                <a:extLst>
                  <a:ext uri="{FF2B5EF4-FFF2-40B4-BE49-F238E27FC236}">
                    <a16:creationId xmlns:a16="http://schemas.microsoft.com/office/drawing/2014/main" id="{3EB63FE2-7481-7A01-DF71-141974A37945}"/>
                  </a:ext>
                </a:extLst>
              </p:cNvPr>
              <p:cNvSpPr txBox="1">
                <a:spLocks noRot="1" noChangeAspect="1" noMove="1" noResize="1" noEditPoints="1" noAdjustHandles="1" noChangeArrowheads="1" noChangeShapeType="1" noTextEdit="1"/>
              </p:cNvSpPr>
              <p:nvPr/>
            </p:nvSpPr>
            <p:spPr>
              <a:xfrm>
                <a:off x="5658249" y="2204018"/>
                <a:ext cx="782968"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FC3F934-4F5E-04EC-53CC-08EA0E968712}"/>
                  </a:ext>
                </a:extLst>
              </p:cNvPr>
              <p:cNvSpPr txBox="1"/>
              <p:nvPr/>
            </p:nvSpPr>
            <p:spPr>
              <a:xfrm>
                <a:off x="3598421" y="2216358"/>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4"/>
                          </a:solidFill>
                          <a:latin typeface="Cambria Math" panose="02040503050406030204" pitchFamily="18" charset="0"/>
                          <a:ea typeface="Cambria Math" panose="02040503050406030204" pitchFamily="18" charset="0"/>
                        </a:rPr>
                        <m:t>𝟐𝟎</m:t>
                      </m:r>
                    </m:oMath>
                  </m:oMathPara>
                </a14:m>
                <a:endParaRPr lang="en-GB" sz="2400" b="1" dirty="0">
                  <a:solidFill>
                    <a:schemeClr val="accent4"/>
                  </a:solidFill>
                </a:endParaRPr>
              </a:p>
            </p:txBody>
          </p:sp>
        </mc:Choice>
        <mc:Fallback xmlns="">
          <p:sp>
            <p:nvSpPr>
              <p:cNvPr id="37" name="TextBox 36">
                <a:extLst>
                  <a:ext uri="{FF2B5EF4-FFF2-40B4-BE49-F238E27FC236}">
                    <a16:creationId xmlns:a16="http://schemas.microsoft.com/office/drawing/2014/main" id="{BFC3F934-4F5E-04EC-53CC-08EA0E968712}"/>
                  </a:ext>
                </a:extLst>
              </p:cNvPr>
              <p:cNvSpPr txBox="1">
                <a:spLocks noRot="1" noChangeAspect="1" noMove="1" noResize="1" noEditPoints="1" noAdjustHandles="1" noChangeArrowheads="1" noChangeShapeType="1" noTextEdit="1"/>
              </p:cNvSpPr>
              <p:nvPr/>
            </p:nvSpPr>
            <p:spPr>
              <a:xfrm>
                <a:off x="3598421" y="2216358"/>
                <a:ext cx="782968"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2329DAB-61B5-EE45-7E46-E229E50C871B}"/>
                  </a:ext>
                </a:extLst>
              </p:cNvPr>
              <p:cNvSpPr txBox="1"/>
              <p:nvPr/>
            </p:nvSpPr>
            <p:spPr>
              <a:xfrm>
                <a:off x="1975189" y="2194983"/>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4"/>
                          </a:solidFill>
                          <a:latin typeface="Cambria Math" panose="02040503050406030204" pitchFamily="18" charset="0"/>
                          <a:ea typeface="Cambria Math" panose="02040503050406030204" pitchFamily="18" charset="0"/>
                        </a:rPr>
                        <m:t>𝟒</m:t>
                      </m:r>
                    </m:oMath>
                  </m:oMathPara>
                </a14:m>
                <a:endParaRPr lang="en-GB" sz="2400" b="1" dirty="0">
                  <a:solidFill>
                    <a:schemeClr val="accent4"/>
                  </a:solidFill>
                </a:endParaRPr>
              </a:p>
            </p:txBody>
          </p:sp>
        </mc:Choice>
        <mc:Fallback xmlns="">
          <p:sp>
            <p:nvSpPr>
              <p:cNvPr id="41" name="TextBox 40">
                <a:extLst>
                  <a:ext uri="{FF2B5EF4-FFF2-40B4-BE49-F238E27FC236}">
                    <a16:creationId xmlns:a16="http://schemas.microsoft.com/office/drawing/2014/main" id="{E2329DAB-61B5-EE45-7E46-E229E50C871B}"/>
                  </a:ext>
                </a:extLst>
              </p:cNvPr>
              <p:cNvSpPr txBox="1">
                <a:spLocks noRot="1" noChangeAspect="1" noMove="1" noResize="1" noEditPoints="1" noAdjustHandles="1" noChangeArrowheads="1" noChangeShapeType="1" noTextEdit="1"/>
              </p:cNvSpPr>
              <p:nvPr/>
            </p:nvSpPr>
            <p:spPr>
              <a:xfrm>
                <a:off x="1975189" y="2194983"/>
                <a:ext cx="782968" cy="46166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9239B19-F934-DEDA-3732-4D59E3FB8AF1}"/>
                  </a:ext>
                </a:extLst>
              </p:cNvPr>
              <p:cNvSpPr txBox="1"/>
              <p:nvPr/>
            </p:nvSpPr>
            <p:spPr>
              <a:xfrm>
                <a:off x="5658249" y="2204018"/>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3"/>
                          </a:solidFill>
                          <a:latin typeface="Cambria Math" panose="02040503050406030204" pitchFamily="18" charset="0"/>
                          <a:ea typeface="Cambria Math" panose="02040503050406030204" pitchFamily="18" charset="0"/>
                        </a:rPr>
                        <m:t>−</m:t>
                      </m:r>
                      <m:r>
                        <a:rPr lang="en-GB" sz="2400" b="1" i="1">
                          <a:solidFill>
                            <a:schemeClr val="accent3"/>
                          </a:solidFill>
                          <a:latin typeface="Cambria Math" panose="02040503050406030204" pitchFamily="18" charset="0"/>
                          <a:ea typeface="Cambria Math" panose="02040503050406030204" pitchFamily="18" charset="0"/>
                        </a:rPr>
                        <m:t>𝟑𝟐</m:t>
                      </m:r>
                    </m:oMath>
                  </m:oMathPara>
                </a14:m>
                <a:endParaRPr lang="en-GB" sz="2400" b="1" dirty="0">
                  <a:solidFill>
                    <a:schemeClr val="accent3"/>
                  </a:solidFill>
                </a:endParaRPr>
              </a:p>
            </p:txBody>
          </p:sp>
        </mc:Choice>
        <mc:Fallback xmlns="">
          <p:sp>
            <p:nvSpPr>
              <p:cNvPr id="63" name="TextBox 62">
                <a:extLst>
                  <a:ext uri="{FF2B5EF4-FFF2-40B4-BE49-F238E27FC236}">
                    <a16:creationId xmlns:a16="http://schemas.microsoft.com/office/drawing/2014/main" id="{09239B19-F934-DEDA-3732-4D59E3FB8AF1}"/>
                  </a:ext>
                </a:extLst>
              </p:cNvPr>
              <p:cNvSpPr txBox="1">
                <a:spLocks noRot="1" noChangeAspect="1" noMove="1" noResize="1" noEditPoints="1" noAdjustHandles="1" noChangeArrowheads="1" noChangeShapeType="1" noTextEdit="1"/>
              </p:cNvSpPr>
              <p:nvPr/>
            </p:nvSpPr>
            <p:spPr>
              <a:xfrm>
                <a:off x="5658249" y="2204018"/>
                <a:ext cx="782968" cy="461665"/>
              </a:xfrm>
              <a:prstGeom prst="rect">
                <a:avLst/>
              </a:prstGeom>
              <a:blipFill>
                <a:blip r:embed="rId11"/>
                <a:stretch>
                  <a:fillRect r="-15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AA7CC12-A7EE-646A-FEC1-5D12BDB541E4}"/>
                  </a:ext>
                </a:extLst>
              </p:cNvPr>
              <p:cNvSpPr txBox="1"/>
              <p:nvPr/>
            </p:nvSpPr>
            <p:spPr>
              <a:xfrm>
                <a:off x="3598421" y="2216358"/>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3"/>
                          </a:solidFill>
                          <a:latin typeface="Cambria Math" panose="02040503050406030204" pitchFamily="18" charset="0"/>
                          <a:ea typeface="Cambria Math" panose="02040503050406030204" pitchFamily="18" charset="0"/>
                        </a:rPr>
                        <m:t>−</m:t>
                      </m:r>
                      <m:r>
                        <a:rPr lang="en-GB" sz="2400" b="1" i="1">
                          <a:solidFill>
                            <a:schemeClr val="accent3"/>
                          </a:solidFill>
                          <a:latin typeface="Cambria Math" panose="02040503050406030204" pitchFamily="18" charset="0"/>
                          <a:ea typeface="Cambria Math" panose="02040503050406030204" pitchFamily="18" charset="0"/>
                        </a:rPr>
                        <m:t>𝟑𝟎</m:t>
                      </m:r>
                    </m:oMath>
                  </m:oMathPara>
                </a14:m>
                <a:endParaRPr lang="en-GB" sz="2400" b="1" dirty="0">
                  <a:solidFill>
                    <a:schemeClr val="accent3"/>
                  </a:solidFill>
                </a:endParaRPr>
              </a:p>
            </p:txBody>
          </p:sp>
        </mc:Choice>
        <mc:Fallback xmlns="">
          <p:sp>
            <p:nvSpPr>
              <p:cNvPr id="64" name="TextBox 63">
                <a:extLst>
                  <a:ext uri="{FF2B5EF4-FFF2-40B4-BE49-F238E27FC236}">
                    <a16:creationId xmlns:a16="http://schemas.microsoft.com/office/drawing/2014/main" id="{6AA7CC12-A7EE-646A-FEC1-5D12BDB541E4}"/>
                  </a:ext>
                </a:extLst>
              </p:cNvPr>
              <p:cNvSpPr txBox="1">
                <a:spLocks noRot="1" noChangeAspect="1" noMove="1" noResize="1" noEditPoints="1" noAdjustHandles="1" noChangeArrowheads="1" noChangeShapeType="1" noTextEdit="1"/>
              </p:cNvSpPr>
              <p:nvPr/>
            </p:nvSpPr>
            <p:spPr>
              <a:xfrm>
                <a:off x="3598421" y="2216358"/>
                <a:ext cx="782968" cy="461665"/>
              </a:xfrm>
              <a:prstGeom prst="rect">
                <a:avLst/>
              </a:prstGeom>
              <a:blipFill>
                <a:blip r:embed="rId12"/>
                <a:stretch>
                  <a:fillRect r="-15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0822251-E76D-E5EB-E4D3-4FB319B24117}"/>
                  </a:ext>
                </a:extLst>
              </p:cNvPr>
              <p:cNvSpPr txBox="1"/>
              <p:nvPr/>
            </p:nvSpPr>
            <p:spPr>
              <a:xfrm>
                <a:off x="1975189" y="2194983"/>
                <a:ext cx="7829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a:solidFill>
                            <a:schemeClr val="accent3"/>
                          </a:solidFill>
                          <a:latin typeface="Cambria Math" panose="02040503050406030204" pitchFamily="18" charset="0"/>
                          <a:ea typeface="Cambria Math" panose="02040503050406030204" pitchFamily="18" charset="0"/>
                        </a:rPr>
                        <m:t>−</m:t>
                      </m:r>
                      <m:r>
                        <a:rPr lang="en-GB" sz="2400" b="1" i="1">
                          <a:solidFill>
                            <a:schemeClr val="accent3"/>
                          </a:solidFill>
                          <a:latin typeface="Cambria Math" panose="02040503050406030204" pitchFamily="18" charset="0"/>
                          <a:ea typeface="Cambria Math" panose="02040503050406030204" pitchFamily="18" charset="0"/>
                        </a:rPr>
                        <m:t>𝟔</m:t>
                      </m:r>
                    </m:oMath>
                  </m:oMathPara>
                </a14:m>
                <a:endParaRPr lang="en-GB" sz="2400" b="1" dirty="0">
                  <a:solidFill>
                    <a:schemeClr val="accent3"/>
                  </a:solidFill>
                </a:endParaRPr>
              </a:p>
            </p:txBody>
          </p:sp>
        </mc:Choice>
        <mc:Fallback xmlns="">
          <p:sp>
            <p:nvSpPr>
              <p:cNvPr id="65" name="TextBox 64">
                <a:extLst>
                  <a:ext uri="{FF2B5EF4-FFF2-40B4-BE49-F238E27FC236}">
                    <a16:creationId xmlns:a16="http://schemas.microsoft.com/office/drawing/2014/main" id="{B0822251-E76D-E5EB-E4D3-4FB319B24117}"/>
                  </a:ext>
                </a:extLst>
              </p:cNvPr>
              <p:cNvSpPr txBox="1">
                <a:spLocks noRot="1" noChangeAspect="1" noMove="1" noResize="1" noEditPoints="1" noAdjustHandles="1" noChangeArrowheads="1" noChangeShapeType="1" noTextEdit="1"/>
              </p:cNvSpPr>
              <p:nvPr/>
            </p:nvSpPr>
            <p:spPr>
              <a:xfrm>
                <a:off x="1975189" y="2194983"/>
                <a:ext cx="782968" cy="461665"/>
              </a:xfrm>
              <a:prstGeom prst="rect">
                <a:avLst/>
              </a:prstGeom>
              <a:blipFill>
                <a:blip r:embed="rId13"/>
                <a:stretch>
                  <a:fillRect/>
                </a:stretch>
              </a:blipFill>
            </p:spPr>
            <p:txBody>
              <a:bodyPr/>
              <a:lstStyle/>
              <a:p>
                <a:r>
                  <a:rPr lang="en-GB">
                    <a:noFill/>
                  </a:rPr>
                  <a:t> </a:t>
                </a:r>
              </a:p>
            </p:txBody>
          </p:sp>
        </mc:Fallback>
      </mc:AlternateContent>
      <p:grpSp>
        <p:nvGrpSpPr>
          <p:cNvPr id="51" name="Group 50">
            <a:extLst>
              <a:ext uri="{FF2B5EF4-FFF2-40B4-BE49-F238E27FC236}">
                <a16:creationId xmlns:a16="http://schemas.microsoft.com/office/drawing/2014/main" id="{C1022C4D-5432-9C30-DD57-005662030639}"/>
              </a:ext>
            </a:extLst>
          </p:cNvPr>
          <p:cNvGrpSpPr/>
          <p:nvPr/>
        </p:nvGrpSpPr>
        <p:grpSpPr>
          <a:xfrm>
            <a:off x="3327628" y="1948191"/>
            <a:ext cx="1333501" cy="914400"/>
            <a:chOff x="3448049" y="2496201"/>
            <a:chExt cx="1333501" cy="914400"/>
          </a:xfrm>
        </p:grpSpPr>
        <p:sp>
          <p:nvSpPr>
            <p:cNvPr id="52" name="Isosceles Triangle 51">
              <a:extLst>
                <a:ext uri="{FF2B5EF4-FFF2-40B4-BE49-F238E27FC236}">
                  <a16:creationId xmlns:a16="http://schemas.microsoft.com/office/drawing/2014/main" id="{EBDCFB9E-2910-CEB5-9F0B-6D981F0C81EE}"/>
                </a:ext>
              </a:extLst>
            </p:cNvPr>
            <p:cNvSpPr/>
            <p:nvPr/>
          </p:nvSpPr>
          <p:spPr>
            <a:xfrm rot="16200000">
              <a:off x="4348162" y="272307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3F8523EB-17E6-4B2A-B71A-58D93F4101F4}"/>
                </a:ext>
              </a:extLst>
            </p:cNvPr>
            <p:cNvSpPr/>
            <p:nvPr/>
          </p:nvSpPr>
          <p:spPr>
            <a:xfrm rot="5400000">
              <a:off x="3433761" y="274385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E119F3AA-E35E-80E4-7F1F-25E7381F6C4C}"/>
                    </a:ext>
                  </a:extLst>
                </p:cNvPr>
                <p:cNvSpPr/>
                <p:nvPr/>
              </p:nvSpPr>
              <p:spPr>
                <a:xfrm>
                  <a:off x="3657599" y="2496201"/>
                  <a:ext cx="91440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2400" i="1">
                            <a:solidFill>
                              <a:sysClr val="windowText" lastClr="000000"/>
                            </a:solidFill>
                            <a:latin typeface="Cambria Math" panose="02040503050406030204" pitchFamily="18" charset="0"/>
                            <a:ea typeface="Cambria Math" panose="02040503050406030204" pitchFamily="18" charset="0"/>
                          </a:rPr>
                          <m:t>×5</m:t>
                        </m:r>
                      </m:oMath>
                    </m:oMathPara>
                  </a14:m>
                  <a:endParaRPr lang="en-GB" sz="2400" dirty="0">
                    <a:solidFill>
                      <a:sysClr val="windowText" lastClr="000000"/>
                    </a:solidFill>
                  </a:endParaRPr>
                </a:p>
              </p:txBody>
            </p:sp>
          </mc:Choice>
          <mc:Fallback xmlns="">
            <p:sp>
              <p:nvSpPr>
                <p:cNvPr id="34" name="Rectangle 33">
                  <a:extLst>
                    <a:ext uri="{FF2B5EF4-FFF2-40B4-BE49-F238E27FC236}">
                      <a16:creationId xmlns:a16="http://schemas.microsoft.com/office/drawing/2014/main" id="{EB46D60C-673E-1E8D-0282-B3C082B94E96}"/>
                    </a:ext>
                  </a:extLst>
                </p:cNvPr>
                <p:cNvSpPr>
                  <a:spLocks noRot="1" noChangeAspect="1" noMove="1" noResize="1" noEditPoints="1" noAdjustHandles="1" noChangeArrowheads="1" noChangeShapeType="1" noTextEdit="1"/>
                </p:cNvSpPr>
                <p:nvPr/>
              </p:nvSpPr>
              <p:spPr>
                <a:xfrm>
                  <a:off x="3657599" y="2496201"/>
                  <a:ext cx="914400" cy="914400"/>
                </a:xfrm>
                <a:prstGeom prst="rect">
                  <a:avLst/>
                </a:prstGeom>
                <a:blipFill>
                  <a:blip r:embed="rId14"/>
                  <a:stretch>
                    <a:fillRect/>
                  </a:stretch>
                </a:blipFill>
                <a:ln>
                  <a:solidFill>
                    <a:schemeClr val="tx1"/>
                  </a:solidFill>
                </a:ln>
              </p:spPr>
              <p:txBody>
                <a:bodyPr/>
                <a:lstStyle/>
                <a:p>
                  <a:r>
                    <a:rPr lang="en-GB">
                      <a:noFill/>
                    </a:rPr>
                    <a:t> </a:t>
                  </a:r>
                </a:p>
              </p:txBody>
            </p:sp>
          </mc:Fallback>
        </mc:AlternateContent>
        <p:sp>
          <p:nvSpPr>
            <p:cNvPr id="55" name="Rectangle 54">
              <a:extLst>
                <a:ext uri="{FF2B5EF4-FFF2-40B4-BE49-F238E27FC236}">
                  <a16:creationId xmlns:a16="http://schemas.microsoft.com/office/drawing/2014/main" id="{5AAC967D-AA79-7E1D-08B0-6092992E56C9}"/>
                </a:ext>
              </a:extLst>
            </p:cNvPr>
            <p:cNvSpPr/>
            <p:nvPr/>
          </p:nvSpPr>
          <p:spPr>
            <a:xfrm>
              <a:off x="3621882" y="285035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919C0BA-4B9F-C09B-7746-E486EAAAEFBE}"/>
                </a:ext>
              </a:extLst>
            </p:cNvPr>
            <p:cNvSpPr/>
            <p:nvPr/>
          </p:nvSpPr>
          <p:spPr>
            <a:xfrm rot="10800000">
              <a:off x="4536283" y="282957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F30E80FF-27B5-CF71-998A-2281B46E860E}"/>
              </a:ext>
            </a:extLst>
          </p:cNvPr>
          <p:cNvGrpSpPr/>
          <p:nvPr/>
        </p:nvGrpSpPr>
        <p:grpSpPr>
          <a:xfrm>
            <a:off x="5387456" y="1948191"/>
            <a:ext cx="1333501" cy="914400"/>
            <a:chOff x="3448049" y="2496201"/>
            <a:chExt cx="1333501" cy="914400"/>
          </a:xfrm>
        </p:grpSpPr>
        <p:sp>
          <p:nvSpPr>
            <p:cNvPr id="58" name="Isosceles Triangle 57">
              <a:extLst>
                <a:ext uri="{FF2B5EF4-FFF2-40B4-BE49-F238E27FC236}">
                  <a16:creationId xmlns:a16="http://schemas.microsoft.com/office/drawing/2014/main" id="{33B0680A-FCA5-919F-8B97-1932D35F6B4E}"/>
                </a:ext>
              </a:extLst>
            </p:cNvPr>
            <p:cNvSpPr/>
            <p:nvPr/>
          </p:nvSpPr>
          <p:spPr>
            <a:xfrm rot="16200000">
              <a:off x="4348162" y="272307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7D4BCA70-673C-02E7-E3B8-97E2B9FBCC4E}"/>
                </a:ext>
              </a:extLst>
            </p:cNvPr>
            <p:cNvSpPr/>
            <p:nvPr/>
          </p:nvSpPr>
          <p:spPr>
            <a:xfrm rot="5400000">
              <a:off x="3433761" y="274385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40E291C-785D-1441-28F2-DE3463674EAD}"/>
                    </a:ext>
                  </a:extLst>
                </p:cNvPr>
                <p:cNvSpPr/>
                <p:nvPr/>
              </p:nvSpPr>
              <p:spPr>
                <a:xfrm>
                  <a:off x="3657599" y="2496201"/>
                  <a:ext cx="91440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2400" i="1">
                            <a:solidFill>
                              <a:sysClr val="windowText" lastClr="000000"/>
                            </a:solidFill>
                            <a:latin typeface="Cambria Math" panose="02040503050406030204" pitchFamily="18" charset="0"/>
                            <a:ea typeface="Cambria Math" panose="02040503050406030204" pitchFamily="18" charset="0"/>
                          </a:rPr>
                          <m:t>− 2</m:t>
                        </m:r>
                      </m:oMath>
                    </m:oMathPara>
                  </a14:m>
                  <a:endParaRPr lang="en-GB" sz="2400" dirty="0">
                    <a:solidFill>
                      <a:sysClr val="windowText" lastClr="000000"/>
                    </a:solidFill>
                  </a:endParaRPr>
                </a:p>
              </p:txBody>
            </p:sp>
          </mc:Choice>
          <mc:Fallback xmlns="">
            <p:sp>
              <p:nvSpPr>
                <p:cNvPr id="40" name="Rectangle 39">
                  <a:extLst>
                    <a:ext uri="{FF2B5EF4-FFF2-40B4-BE49-F238E27FC236}">
                      <a16:creationId xmlns:a16="http://schemas.microsoft.com/office/drawing/2014/main" id="{CD0955C8-B12E-3DBF-0268-F7FD6FB1E4E9}"/>
                    </a:ext>
                  </a:extLst>
                </p:cNvPr>
                <p:cNvSpPr>
                  <a:spLocks noRot="1" noChangeAspect="1" noMove="1" noResize="1" noEditPoints="1" noAdjustHandles="1" noChangeArrowheads="1" noChangeShapeType="1" noTextEdit="1"/>
                </p:cNvSpPr>
                <p:nvPr/>
              </p:nvSpPr>
              <p:spPr>
                <a:xfrm>
                  <a:off x="3657599" y="2496201"/>
                  <a:ext cx="914400" cy="914400"/>
                </a:xfrm>
                <a:prstGeom prst="rect">
                  <a:avLst/>
                </a:prstGeom>
                <a:blipFill>
                  <a:blip r:embed="rId15"/>
                  <a:stretch>
                    <a:fillRect/>
                  </a:stretch>
                </a:blipFill>
                <a:ln>
                  <a:solidFill>
                    <a:schemeClr val="tx1"/>
                  </a:solidFill>
                </a:ln>
              </p:spPr>
              <p:txBody>
                <a:bodyPr/>
                <a:lstStyle/>
                <a:p>
                  <a:r>
                    <a:rPr lang="en-GB">
                      <a:noFill/>
                    </a:rPr>
                    <a:t> </a:t>
                  </a:r>
                </a:p>
              </p:txBody>
            </p:sp>
          </mc:Fallback>
        </mc:AlternateContent>
        <p:sp>
          <p:nvSpPr>
            <p:cNvPr id="61" name="Rectangle 60">
              <a:extLst>
                <a:ext uri="{FF2B5EF4-FFF2-40B4-BE49-F238E27FC236}">
                  <a16:creationId xmlns:a16="http://schemas.microsoft.com/office/drawing/2014/main" id="{CA4B1093-74D2-56AE-9203-010704E9BDE2}"/>
                </a:ext>
              </a:extLst>
            </p:cNvPr>
            <p:cNvSpPr/>
            <p:nvPr/>
          </p:nvSpPr>
          <p:spPr>
            <a:xfrm>
              <a:off x="3621882" y="285035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FFEB313F-9627-29EE-091A-849B9EF12635}"/>
                </a:ext>
              </a:extLst>
            </p:cNvPr>
            <p:cNvSpPr/>
            <p:nvPr/>
          </p:nvSpPr>
          <p:spPr>
            <a:xfrm rot="10800000">
              <a:off x="4536283" y="282957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728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63" presetClass="path" presetSubtype="0" accel="50000" decel="50000" fill="hold" grpId="0" nodeType="withEffect">
                                  <p:stCondLst>
                                    <p:cond delay="0"/>
                                  </p:stCondLst>
                                  <p:childTnLst>
                                    <p:animMotion origin="layout" path="M -4.16667E-7 -3.7037E-6 L 0.1776 0.00024 " pathEditMode="relative" rAng="0" ptsTypes="AA">
                                      <p:cBhvr>
                                        <p:cTn id="21" dur="2000" fill="hold"/>
                                        <p:tgtEl>
                                          <p:spTgt spid="41"/>
                                        </p:tgtEl>
                                        <p:attrNameLst>
                                          <p:attrName>ppt_x</p:attrName>
                                          <p:attrName>ppt_y</p:attrName>
                                        </p:attrNameLst>
                                      </p:cBhvr>
                                      <p:rCtr x="8880" y="0"/>
                                    </p:animMotion>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51"/>
                                        </p:tgtEl>
                                        <p:attrNameLst>
                                          <p:attrName>r</p:attrName>
                                        </p:attrNameLst>
                                      </p:cBhvr>
                                    </p:animRot>
                                    <p:animRot by="-240000">
                                      <p:cBhvr>
                                        <p:cTn id="25" dur="200" fill="hold">
                                          <p:stCondLst>
                                            <p:cond delay="200"/>
                                          </p:stCondLst>
                                        </p:cTn>
                                        <p:tgtEl>
                                          <p:spTgt spid="51"/>
                                        </p:tgtEl>
                                        <p:attrNameLst>
                                          <p:attrName>r</p:attrName>
                                        </p:attrNameLst>
                                      </p:cBhvr>
                                    </p:animRot>
                                    <p:animRot by="240000">
                                      <p:cBhvr>
                                        <p:cTn id="26" dur="200" fill="hold">
                                          <p:stCondLst>
                                            <p:cond delay="400"/>
                                          </p:stCondLst>
                                        </p:cTn>
                                        <p:tgtEl>
                                          <p:spTgt spid="51"/>
                                        </p:tgtEl>
                                        <p:attrNameLst>
                                          <p:attrName>r</p:attrName>
                                        </p:attrNameLst>
                                      </p:cBhvr>
                                    </p:animRot>
                                    <p:animRot by="-240000">
                                      <p:cBhvr>
                                        <p:cTn id="27" dur="200" fill="hold">
                                          <p:stCondLst>
                                            <p:cond delay="600"/>
                                          </p:stCondLst>
                                        </p:cTn>
                                        <p:tgtEl>
                                          <p:spTgt spid="51"/>
                                        </p:tgtEl>
                                        <p:attrNameLst>
                                          <p:attrName>r</p:attrName>
                                        </p:attrNameLst>
                                      </p:cBhvr>
                                    </p:animRot>
                                    <p:animRot by="120000">
                                      <p:cBhvr>
                                        <p:cTn id="28" dur="200" fill="hold">
                                          <p:stCondLst>
                                            <p:cond delay="800"/>
                                          </p:stCondLst>
                                        </p:cTn>
                                        <p:tgtEl>
                                          <p:spTgt spid="51"/>
                                        </p:tgtEl>
                                        <p:attrNameLst>
                                          <p:attrName>r</p:attrName>
                                        </p:attrNameLst>
                                      </p:cBhvr>
                                    </p:animRot>
                                  </p:childTnLst>
                                </p:cTn>
                              </p:par>
                            </p:childTnLst>
                          </p:cTn>
                        </p:par>
                        <p:par>
                          <p:cTn id="29" fill="hold">
                            <p:stCondLst>
                              <p:cond delay="3000"/>
                            </p:stCondLst>
                            <p:childTnLst>
                              <p:par>
                                <p:cTn id="30" presetID="0" presetClass="path" presetSubtype="0" accel="50000" decel="50000" fill="hold" grpId="0" nodeType="afterEffect">
                                  <p:stCondLst>
                                    <p:cond delay="0"/>
                                  </p:stCondLst>
                                  <p:childTnLst>
                                    <p:animMotion origin="layout" path="M -3.54167E-6 -0.00301 L 0.11237 -0.00115 C 0.11198 -0.0169 0.11159 -0.03217 0.11159 -0.04722 " pathEditMode="relative" rAng="0" ptsTypes="AAA">
                                      <p:cBhvr>
                                        <p:cTn id="31" dur="2000" fill="hold"/>
                                        <p:tgtEl>
                                          <p:spTgt spid="37"/>
                                        </p:tgtEl>
                                        <p:attrNameLst>
                                          <p:attrName>ppt_x</p:attrName>
                                          <p:attrName>ppt_y</p:attrName>
                                        </p:attrNameLst>
                                      </p:cBhvr>
                                      <p:rCtr x="5612" y="-2130"/>
                                    </p:animMotion>
                                  </p:childTnLst>
                                </p:cTn>
                              </p:par>
                            </p:childTnLst>
                          </p:cTn>
                        </p:par>
                        <p:par>
                          <p:cTn id="32" fill="hold">
                            <p:stCondLst>
                              <p:cond delay="5000"/>
                            </p:stCondLst>
                            <p:childTnLst>
                              <p:par>
                                <p:cTn id="33" presetID="0" presetClass="path" presetSubtype="0" accel="50000" decel="50000" fill="hold" grpId="1" nodeType="afterEffect">
                                  <p:stCondLst>
                                    <p:cond delay="0"/>
                                  </p:stCondLst>
                                  <p:childTnLst>
                                    <p:animMotion origin="layout" path="M 0.11159 -0.04722 L 0.11159 -0.00463 L 0.21654 -0.00301 L 0.21993 -0.00208 " pathEditMode="relative" rAng="0" ptsTypes="AAAA">
                                      <p:cBhvr>
                                        <p:cTn id="34" dur="2000" fill="hold"/>
                                        <p:tgtEl>
                                          <p:spTgt spid="37"/>
                                        </p:tgtEl>
                                        <p:attrNameLst>
                                          <p:attrName>ppt_x</p:attrName>
                                          <p:attrName>ppt_y</p:attrName>
                                        </p:attrNameLst>
                                      </p:cBhvr>
                                      <p:rCtr x="5417" y="2245"/>
                                    </p:animMotion>
                                  </p:childTnLst>
                                </p:cTn>
                              </p:par>
                            </p:childTnLst>
                          </p:cTn>
                        </p:par>
                        <p:par>
                          <p:cTn id="35" fill="hold">
                            <p:stCondLst>
                              <p:cond delay="7000"/>
                            </p:stCondLst>
                            <p:childTnLst>
                              <p:par>
                                <p:cTn id="36" presetID="32" presetClass="emph" presetSubtype="0" fill="hold" nodeType="afterEffect">
                                  <p:stCondLst>
                                    <p:cond delay="0"/>
                                  </p:stCondLst>
                                  <p:childTnLst>
                                    <p:animRot by="120000">
                                      <p:cBhvr>
                                        <p:cTn id="37" dur="100" fill="hold">
                                          <p:stCondLst>
                                            <p:cond delay="0"/>
                                          </p:stCondLst>
                                        </p:cTn>
                                        <p:tgtEl>
                                          <p:spTgt spid="57"/>
                                        </p:tgtEl>
                                        <p:attrNameLst>
                                          <p:attrName>r</p:attrName>
                                        </p:attrNameLst>
                                      </p:cBhvr>
                                    </p:animRot>
                                    <p:animRot by="-240000">
                                      <p:cBhvr>
                                        <p:cTn id="38" dur="200" fill="hold">
                                          <p:stCondLst>
                                            <p:cond delay="200"/>
                                          </p:stCondLst>
                                        </p:cTn>
                                        <p:tgtEl>
                                          <p:spTgt spid="57"/>
                                        </p:tgtEl>
                                        <p:attrNameLst>
                                          <p:attrName>r</p:attrName>
                                        </p:attrNameLst>
                                      </p:cBhvr>
                                    </p:animRot>
                                    <p:animRot by="240000">
                                      <p:cBhvr>
                                        <p:cTn id="39" dur="200" fill="hold">
                                          <p:stCondLst>
                                            <p:cond delay="400"/>
                                          </p:stCondLst>
                                        </p:cTn>
                                        <p:tgtEl>
                                          <p:spTgt spid="57"/>
                                        </p:tgtEl>
                                        <p:attrNameLst>
                                          <p:attrName>r</p:attrName>
                                        </p:attrNameLst>
                                      </p:cBhvr>
                                    </p:animRot>
                                    <p:animRot by="-240000">
                                      <p:cBhvr>
                                        <p:cTn id="40" dur="200" fill="hold">
                                          <p:stCondLst>
                                            <p:cond delay="600"/>
                                          </p:stCondLst>
                                        </p:cTn>
                                        <p:tgtEl>
                                          <p:spTgt spid="57"/>
                                        </p:tgtEl>
                                        <p:attrNameLst>
                                          <p:attrName>r</p:attrName>
                                        </p:attrNameLst>
                                      </p:cBhvr>
                                    </p:animRot>
                                    <p:animRot by="120000">
                                      <p:cBhvr>
                                        <p:cTn id="41" dur="200" fill="hold">
                                          <p:stCondLst>
                                            <p:cond delay="800"/>
                                          </p:stCondLst>
                                        </p:cTn>
                                        <p:tgtEl>
                                          <p:spTgt spid="57"/>
                                        </p:tgtEl>
                                        <p:attrNameLst>
                                          <p:attrName>r</p:attrName>
                                        </p:attrNameLst>
                                      </p:cBhvr>
                                    </p:animRot>
                                  </p:childTnLst>
                                </p:cTn>
                              </p:par>
                              <p:par>
                                <p:cTn id="42" presetID="63" presetClass="path" presetSubtype="0" accel="50000" decel="50000" fill="hold" grpId="0" nodeType="withEffect">
                                  <p:stCondLst>
                                    <p:cond delay="0"/>
                                  </p:stCondLst>
                                  <p:childTnLst>
                                    <p:animMotion origin="layout" path="M -3.75E-6 -1.11111E-6 L 0.18177 -0.00092 " pathEditMode="relative" rAng="0" ptsTypes="AA">
                                      <p:cBhvr>
                                        <p:cTn id="43" dur="2000" fill="hold"/>
                                        <p:tgtEl>
                                          <p:spTgt spid="36"/>
                                        </p:tgtEl>
                                        <p:attrNameLst>
                                          <p:attrName>ppt_x</p:attrName>
                                          <p:attrName>ppt_y</p:attrName>
                                        </p:attrNameLst>
                                      </p:cBhvr>
                                      <p:rCtr x="9089" y="-46"/>
                                    </p:animMotion>
                                  </p:childTnLst>
                                </p:cTn>
                              </p:par>
                            </p:childTnLst>
                          </p:cTn>
                        </p:par>
                        <p:par>
                          <p:cTn id="44" fill="hold">
                            <p:stCondLst>
                              <p:cond delay="9000"/>
                            </p:stCondLst>
                            <p:childTnLst>
                              <p:par>
                                <p:cTn id="45" presetID="1" presetClass="exit" presetSubtype="0" fill="hold" grpId="1" nodeType="after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grpId="1" nodeType="withEffect">
                                  <p:stCondLst>
                                    <p:cond delay="50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2" nodeType="withEffect">
                                  <p:stCondLst>
                                    <p:cond delay="50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 presetClass="entr" presetSubtype="0" fill="hold" grpId="2" nodeType="withEffect">
                                  <p:stCondLst>
                                    <p:cond delay="500"/>
                                  </p:stCondLst>
                                  <p:childTnLst>
                                    <p:set>
                                      <p:cBhvr>
                                        <p:cTn id="61" dur="1" fill="hold">
                                          <p:stCondLst>
                                            <p:cond delay="0"/>
                                          </p:stCondLst>
                                        </p:cTn>
                                        <p:tgtEl>
                                          <p:spTgt spid="23"/>
                                        </p:tgtEl>
                                        <p:attrNameLst>
                                          <p:attrName>style.visibility</p:attrName>
                                        </p:attrNameLst>
                                      </p:cBhvr>
                                      <p:to>
                                        <p:strVal val="visible"/>
                                      </p:to>
                                    </p:set>
                                  </p:childTnLst>
                                </p:cTn>
                              </p:par>
                              <p:par>
                                <p:cTn id="62" presetID="1" presetClass="entr" presetSubtype="0" fill="hold" grpId="3" nodeType="withEffect">
                                  <p:stCondLst>
                                    <p:cond delay="50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grpId="1" nodeType="withEffect">
                                  <p:stCondLst>
                                    <p:cond delay="500"/>
                                  </p:stCondLst>
                                  <p:childTnLst>
                                    <p:set>
                                      <p:cBhvr>
                                        <p:cTn id="65" dur="1" fill="hold">
                                          <p:stCondLst>
                                            <p:cond delay="0"/>
                                          </p:stCondLst>
                                        </p:cTn>
                                        <p:tgtEl>
                                          <p:spTgt spid="18"/>
                                        </p:tgtEl>
                                        <p:attrNameLst>
                                          <p:attrName>style.visibility</p:attrName>
                                        </p:attrNameLst>
                                      </p:cBhvr>
                                      <p:to>
                                        <p:strVal val="visible"/>
                                      </p:to>
                                    </p:set>
                                  </p:childTnLst>
                                </p:cTn>
                              </p:par>
                              <p:par>
                                <p:cTn id="66" presetID="1" presetClass="entr" presetSubtype="0" fill="hold" grpId="1" nodeType="withEffect">
                                  <p:stCondLst>
                                    <p:cond delay="50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3"/>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1"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63" presetClass="path" presetSubtype="0" accel="50000" decel="50000" fill="hold" grpId="0" nodeType="withEffect">
                                  <p:stCondLst>
                                    <p:cond delay="0"/>
                                  </p:stCondLst>
                                  <p:childTnLst>
                                    <p:animMotion origin="layout" path="M -4.16667E-7 -3.7037E-6 L 0.1776 0.00024 " pathEditMode="relative" rAng="0" ptsTypes="AA">
                                      <p:cBhvr>
                                        <p:cTn id="78" dur="2000" fill="hold"/>
                                        <p:tgtEl>
                                          <p:spTgt spid="65"/>
                                        </p:tgtEl>
                                        <p:attrNameLst>
                                          <p:attrName>ppt_x</p:attrName>
                                          <p:attrName>ppt_y</p:attrName>
                                        </p:attrNameLst>
                                      </p:cBhvr>
                                      <p:rCtr x="8880" y="0"/>
                                    </p:animMotion>
                                  </p:childTnLst>
                                </p:cTn>
                              </p:par>
                            </p:childTnLst>
                          </p:cTn>
                        </p:par>
                        <p:par>
                          <p:cTn id="79" fill="hold">
                            <p:stCondLst>
                              <p:cond delay="2000"/>
                            </p:stCondLst>
                            <p:childTnLst>
                              <p:par>
                                <p:cTn id="80" presetID="32" presetClass="emph" presetSubtype="0" fill="hold" nodeType="afterEffect">
                                  <p:stCondLst>
                                    <p:cond delay="0"/>
                                  </p:stCondLst>
                                  <p:childTnLst>
                                    <p:animRot by="120000">
                                      <p:cBhvr>
                                        <p:cTn id="81" dur="100" fill="hold">
                                          <p:stCondLst>
                                            <p:cond delay="0"/>
                                          </p:stCondLst>
                                        </p:cTn>
                                        <p:tgtEl>
                                          <p:spTgt spid="51"/>
                                        </p:tgtEl>
                                        <p:attrNameLst>
                                          <p:attrName>r</p:attrName>
                                        </p:attrNameLst>
                                      </p:cBhvr>
                                    </p:animRot>
                                    <p:animRot by="-240000">
                                      <p:cBhvr>
                                        <p:cTn id="82" dur="200" fill="hold">
                                          <p:stCondLst>
                                            <p:cond delay="200"/>
                                          </p:stCondLst>
                                        </p:cTn>
                                        <p:tgtEl>
                                          <p:spTgt spid="51"/>
                                        </p:tgtEl>
                                        <p:attrNameLst>
                                          <p:attrName>r</p:attrName>
                                        </p:attrNameLst>
                                      </p:cBhvr>
                                    </p:animRot>
                                    <p:animRot by="240000">
                                      <p:cBhvr>
                                        <p:cTn id="83" dur="200" fill="hold">
                                          <p:stCondLst>
                                            <p:cond delay="400"/>
                                          </p:stCondLst>
                                        </p:cTn>
                                        <p:tgtEl>
                                          <p:spTgt spid="51"/>
                                        </p:tgtEl>
                                        <p:attrNameLst>
                                          <p:attrName>r</p:attrName>
                                        </p:attrNameLst>
                                      </p:cBhvr>
                                    </p:animRot>
                                    <p:animRot by="-240000">
                                      <p:cBhvr>
                                        <p:cTn id="84" dur="200" fill="hold">
                                          <p:stCondLst>
                                            <p:cond delay="600"/>
                                          </p:stCondLst>
                                        </p:cTn>
                                        <p:tgtEl>
                                          <p:spTgt spid="51"/>
                                        </p:tgtEl>
                                        <p:attrNameLst>
                                          <p:attrName>r</p:attrName>
                                        </p:attrNameLst>
                                      </p:cBhvr>
                                    </p:animRot>
                                    <p:animRot by="120000">
                                      <p:cBhvr>
                                        <p:cTn id="85" dur="200" fill="hold">
                                          <p:stCondLst>
                                            <p:cond delay="800"/>
                                          </p:stCondLst>
                                        </p:cTn>
                                        <p:tgtEl>
                                          <p:spTgt spid="51"/>
                                        </p:tgtEl>
                                        <p:attrNameLst>
                                          <p:attrName>r</p:attrName>
                                        </p:attrNameLst>
                                      </p:cBhvr>
                                    </p:animRot>
                                  </p:childTnLst>
                                </p:cTn>
                              </p:par>
                            </p:childTnLst>
                          </p:cTn>
                        </p:par>
                        <p:par>
                          <p:cTn id="86" fill="hold">
                            <p:stCondLst>
                              <p:cond delay="3000"/>
                            </p:stCondLst>
                            <p:childTnLst>
                              <p:par>
                                <p:cTn id="87" presetID="0" presetClass="path" presetSubtype="0" accel="50000" decel="50000" fill="hold" grpId="0" nodeType="afterEffect">
                                  <p:stCondLst>
                                    <p:cond delay="0"/>
                                  </p:stCondLst>
                                  <p:childTnLst>
                                    <p:animMotion origin="layout" path="M -3.54167E-6 -0.00301 L 0.11237 -0.00115 C 0.11198 -0.0169 0.11159 -0.03217 0.11159 -0.04722 " pathEditMode="relative" rAng="0" ptsTypes="AAA">
                                      <p:cBhvr>
                                        <p:cTn id="88" dur="2000" fill="hold"/>
                                        <p:tgtEl>
                                          <p:spTgt spid="64"/>
                                        </p:tgtEl>
                                        <p:attrNameLst>
                                          <p:attrName>ppt_x</p:attrName>
                                          <p:attrName>ppt_y</p:attrName>
                                        </p:attrNameLst>
                                      </p:cBhvr>
                                      <p:rCtr x="5612" y="-2130"/>
                                    </p:animMotion>
                                  </p:childTnLst>
                                </p:cTn>
                              </p:par>
                            </p:childTnLst>
                          </p:cTn>
                        </p:par>
                        <p:par>
                          <p:cTn id="89" fill="hold">
                            <p:stCondLst>
                              <p:cond delay="5000"/>
                            </p:stCondLst>
                            <p:childTnLst>
                              <p:par>
                                <p:cTn id="90" presetID="0" presetClass="path" presetSubtype="0" accel="50000" decel="50000" fill="hold" grpId="1" nodeType="afterEffect">
                                  <p:stCondLst>
                                    <p:cond delay="0"/>
                                  </p:stCondLst>
                                  <p:childTnLst>
                                    <p:animMotion origin="layout" path="M 0.11159 -0.04722 L 0.11159 -0.00463 L 0.21654 -0.00301 L 0.21993 -0.00208 " pathEditMode="relative" rAng="0" ptsTypes="AAAA">
                                      <p:cBhvr>
                                        <p:cTn id="91" dur="2000" fill="hold"/>
                                        <p:tgtEl>
                                          <p:spTgt spid="64"/>
                                        </p:tgtEl>
                                        <p:attrNameLst>
                                          <p:attrName>ppt_x</p:attrName>
                                          <p:attrName>ppt_y</p:attrName>
                                        </p:attrNameLst>
                                      </p:cBhvr>
                                      <p:rCtr x="5417" y="2245"/>
                                    </p:animMotion>
                                  </p:childTnLst>
                                </p:cTn>
                              </p:par>
                            </p:childTnLst>
                          </p:cTn>
                        </p:par>
                        <p:par>
                          <p:cTn id="92" fill="hold">
                            <p:stCondLst>
                              <p:cond delay="7000"/>
                            </p:stCondLst>
                            <p:childTnLst>
                              <p:par>
                                <p:cTn id="93" presetID="32" presetClass="emph" presetSubtype="0" fill="hold" nodeType="afterEffect">
                                  <p:stCondLst>
                                    <p:cond delay="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childTnLst>
                          </p:cTn>
                        </p:par>
                        <p:par>
                          <p:cTn id="99" fill="hold">
                            <p:stCondLst>
                              <p:cond delay="8000"/>
                            </p:stCondLst>
                            <p:childTnLst>
                              <p:par>
                                <p:cTn id="100" presetID="63" presetClass="path" presetSubtype="0" accel="50000" decel="50000" fill="hold" grpId="0" nodeType="afterEffect">
                                  <p:stCondLst>
                                    <p:cond delay="0"/>
                                  </p:stCondLst>
                                  <p:childTnLst>
                                    <p:animMotion origin="layout" path="M -3.75E-6 -1.11111E-6 L 0.18177 -0.00092 " pathEditMode="relative" rAng="0" ptsTypes="AA">
                                      <p:cBhvr>
                                        <p:cTn id="101" dur="2000" fill="hold"/>
                                        <p:tgtEl>
                                          <p:spTgt spid="63"/>
                                        </p:tgtEl>
                                        <p:attrNameLst>
                                          <p:attrName>ppt_x</p:attrName>
                                          <p:attrName>ppt_y</p:attrName>
                                        </p:attrNameLst>
                                      </p:cBhvr>
                                      <p:rCtr x="9089" y="-46"/>
                                    </p:animMotion>
                                  </p:childTnLst>
                                </p:cTn>
                              </p:par>
                            </p:childTnLst>
                          </p:cTn>
                        </p:par>
                        <p:par>
                          <p:cTn id="102" fill="hold">
                            <p:stCondLst>
                              <p:cond delay="10000"/>
                            </p:stCondLst>
                            <p:childTnLst>
                              <p:par>
                                <p:cTn id="103" presetID="1" presetClass="exit" presetSubtype="0" fill="hold" grpId="1" nodeType="afterEffect">
                                  <p:stCondLst>
                                    <p:cond delay="0"/>
                                  </p:stCondLst>
                                  <p:childTnLst>
                                    <p:set>
                                      <p:cBhvr>
                                        <p:cTn id="104"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5" restart="whenNotActive" fill="hold" evtFilter="cancelBubble" nodeType="interactiveSeq">
                <p:stCondLst>
                  <p:cond evt="onClick" delay="0">
                    <p:tgtEl>
                      <p:spTgt spid="24"/>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4" grpId="0" animBg="1"/>
      <p:bldP spid="18" grpId="0" animBg="1"/>
      <p:bldP spid="18" grpId="1" animBg="1"/>
      <p:bldP spid="20" grpId="0" animBg="1"/>
      <p:bldP spid="20" grpId="1" animBg="1"/>
      <p:bldP spid="22" grpId="0"/>
      <p:bldP spid="23" grpId="0" animBg="1"/>
      <p:bldP spid="23" grpId="1" animBg="1"/>
      <p:bldP spid="23" grpId="2" animBg="1"/>
      <p:bldP spid="25" grpId="0"/>
      <p:bldP spid="25" grpId="1"/>
      <p:bldP spid="21" grpId="0" animBg="1"/>
      <p:bldP spid="21" grpId="1" animBg="1"/>
      <p:bldP spid="21" grpId="2" animBg="1"/>
      <p:bldP spid="24" grpId="0" animBg="1"/>
      <p:bldP spid="24" grpId="1" animBg="1"/>
      <p:bldP spid="24" grpId="2" animBg="1"/>
      <p:bldP spid="24" grpId="3" animBg="1"/>
      <p:bldP spid="36" grpId="0"/>
      <p:bldP spid="36" grpId="1"/>
      <p:bldP spid="37" grpId="0"/>
      <p:bldP spid="37" grpId="1"/>
      <p:bldP spid="41" grpId="0"/>
      <p:bldP spid="41" grpId="1"/>
      <p:bldP spid="63" grpId="0"/>
      <p:bldP spid="64" grpId="0"/>
      <p:bldP spid="64" grpId="1"/>
      <p:bldP spid="65" grpId="0"/>
      <p:bldP spid="6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4311ED-6563-8AAC-D9B0-1ECEF89B30EC}"/>
                  </a:ext>
                </a:extLst>
              </p:cNvPr>
              <p:cNvSpPr txBox="1"/>
              <p:nvPr/>
            </p:nvSpPr>
            <p:spPr>
              <a:xfrm>
                <a:off x="2212269" y="506289"/>
                <a:ext cx="761023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200" dirty="0"/>
                  <a:t>Work out the value of </a:t>
                </a:r>
                <a14:m>
                  <m:oMath xmlns:m="http://schemas.openxmlformats.org/officeDocument/2006/math">
                    <m:r>
                      <a:rPr lang="en-GB" sz="3200" i="1">
                        <a:latin typeface="Cambria Math" panose="02040503050406030204" pitchFamily="18" charset="0"/>
                      </a:rPr>
                      <m:t>6</m:t>
                    </m:r>
                    <m:r>
                      <a:rPr lang="en-GB" sz="3200" i="1">
                        <a:latin typeface="Cambria Math" panose="02040503050406030204" pitchFamily="18" charset="0"/>
                      </a:rPr>
                      <m:t>𝑥</m:t>
                    </m:r>
                  </m:oMath>
                </a14:m>
                <a:r>
                  <a:rPr lang="en-GB" sz="3200" dirty="0"/>
                  <a:t> given that </a:t>
                </a:r>
                <a14:m>
                  <m:oMath xmlns:m="http://schemas.openxmlformats.org/officeDocument/2006/math">
                    <m:r>
                      <a:rPr lang="en-GB" sz="3200" i="1">
                        <a:latin typeface="Cambria Math" panose="02040503050406030204" pitchFamily="18" charset="0"/>
                      </a:rPr>
                      <m:t>𝑥</m:t>
                    </m:r>
                    <m:r>
                      <a:rPr lang="en-GB" sz="3200" i="1">
                        <a:latin typeface="Cambria Math" panose="02040503050406030204" pitchFamily="18" charset="0"/>
                      </a:rPr>
                      <m:t>=5.</m:t>
                    </m:r>
                  </m:oMath>
                </a14:m>
                <a:endParaRPr lang="en-GB" sz="3200" dirty="0"/>
              </a:p>
            </p:txBody>
          </p:sp>
        </mc:Choice>
        <mc:Fallback xmlns="">
          <p:sp>
            <p:nvSpPr>
              <p:cNvPr id="7" name="TextBox 6">
                <a:extLst>
                  <a:ext uri="{FF2B5EF4-FFF2-40B4-BE49-F238E27FC236}">
                    <a16:creationId xmlns:a16="http://schemas.microsoft.com/office/drawing/2014/main" id="{2F4311ED-6563-8AAC-D9B0-1ECEF89B30EC}"/>
                  </a:ext>
                </a:extLst>
              </p:cNvPr>
              <p:cNvSpPr txBox="1">
                <a:spLocks noRot="1" noChangeAspect="1" noMove="1" noResize="1" noEditPoints="1" noAdjustHandles="1" noChangeArrowheads="1" noChangeShapeType="1" noTextEdit="1"/>
              </p:cNvSpPr>
              <p:nvPr/>
            </p:nvSpPr>
            <p:spPr>
              <a:xfrm>
                <a:off x="2212269" y="506289"/>
                <a:ext cx="7610232" cy="584775"/>
              </a:xfrm>
              <a:prstGeom prst="rect">
                <a:avLst/>
              </a:prstGeom>
              <a:blipFill>
                <a:blip r:embed="rId3"/>
                <a:stretch>
                  <a:fillRect b="-175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7" name="Group 26">
            <a:extLst>
              <a:ext uri="{FF2B5EF4-FFF2-40B4-BE49-F238E27FC236}">
                <a16:creationId xmlns:a16="http://schemas.microsoft.com/office/drawing/2014/main" id="{2EBC0591-3B2C-A190-7C92-5738E551328F}"/>
              </a:ext>
            </a:extLst>
          </p:cNvPr>
          <p:cNvGrpSpPr/>
          <p:nvPr/>
        </p:nvGrpSpPr>
        <p:grpSpPr>
          <a:xfrm>
            <a:off x="-21859" y="1528162"/>
            <a:ext cx="2397869" cy="1149406"/>
            <a:chOff x="4086948" y="1470241"/>
            <a:chExt cx="2686050" cy="1270236"/>
          </a:xfrm>
        </p:grpSpPr>
        <p:pic>
          <p:nvPicPr>
            <p:cNvPr id="28" name="Graphic 27" descr="Female in wheelchair">
              <a:extLst>
                <a:ext uri="{FF2B5EF4-FFF2-40B4-BE49-F238E27FC236}">
                  <a16:creationId xmlns:a16="http://schemas.microsoft.com/office/drawing/2014/main" id="{6D956389-41E8-4F8B-8660-80C03F55C20C}"/>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78767"/>
            <a:stretch/>
          </p:blipFill>
          <p:spPr>
            <a:xfrm>
              <a:off x="4086948" y="2105447"/>
              <a:ext cx="2686050" cy="635030"/>
            </a:xfrm>
            <a:prstGeom prst="rect">
              <a:avLst/>
            </a:prstGeom>
          </p:spPr>
        </p:pic>
        <p:pic>
          <p:nvPicPr>
            <p:cNvPr id="30" name="Graphic 29" descr="Woman with curly hair">
              <a:extLst>
                <a:ext uri="{FF2B5EF4-FFF2-40B4-BE49-F238E27FC236}">
                  <a16:creationId xmlns:a16="http://schemas.microsoft.com/office/drawing/2014/main" id="{98F2A651-124E-B925-9C26-371ACAEE699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0491" y="1470241"/>
              <a:ext cx="1123950" cy="771525"/>
            </a:xfrm>
            <a:prstGeom prst="rect">
              <a:avLst/>
            </a:prstGeom>
          </p:spPr>
        </p:pic>
        <p:pic>
          <p:nvPicPr>
            <p:cNvPr id="31" name="Graphic 30" descr="A happy face">
              <a:extLst>
                <a:ext uri="{FF2B5EF4-FFF2-40B4-BE49-F238E27FC236}">
                  <a16:creationId xmlns:a16="http://schemas.microsoft.com/office/drawing/2014/main" id="{C781DE2D-7C18-6FD1-CADC-62EDB072476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4832" y="1790947"/>
              <a:ext cx="304800" cy="314325"/>
            </a:xfrm>
            <a:prstGeom prst="rect">
              <a:avLst/>
            </a:prstGeom>
          </p:spPr>
        </p:pic>
      </p:grpSp>
      <p:sp>
        <p:nvSpPr>
          <p:cNvPr id="32" name="TextBox 31">
            <a:extLst>
              <a:ext uri="{FF2B5EF4-FFF2-40B4-BE49-F238E27FC236}">
                <a16:creationId xmlns:a16="http://schemas.microsoft.com/office/drawing/2014/main" id="{B2F9BF44-FBF0-A21E-FA66-484120B91BD5}"/>
              </a:ext>
            </a:extLst>
          </p:cNvPr>
          <p:cNvSpPr txBox="1"/>
          <p:nvPr/>
        </p:nvSpPr>
        <p:spPr>
          <a:xfrm>
            <a:off x="245462" y="1030724"/>
            <a:ext cx="888077" cy="523220"/>
          </a:xfrm>
          <a:prstGeom prst="rect">
            <a:avLst/>
          </a:prstGeom>
          <a:noFill/>
        </p:spPr>
        <p:txBody>
          <a:bodyPr wrap="square">
            <a:spAutoFit/>
          </a:bodyPr>
          <a:lstStyle/>
          <a:p>
            <a:r>
              <a:rPr lang="en-GB" sz="2800" dirty="0">
                <a:latin typeface="Freestyle Script" panose="030804020302050B0404" pitchFamily="66" charset="0"/>
                <a:ea typeface="STXingkai" panose="020B0503020204020204" pitchFamily="2" charset="-122"/>
                <a:cs typeface="Dreaming Outloud Script Pro" panose="020F0502020204030204" pitchFamily="66" charset="0"/>
              </a:rPr>
              <a:t>Maria</a:t>
            </a:r>
          </a:p>
        </p:txBody>
      </p:sp>
      <mc:AlternateContent xmlns:mc="http://schemas.openxmlformats.org/markup-compatibility/2006" xmlns:a14="http://schemas.microsoft.com/office/drawing/2010/main">
        <mc:Choice Requires="a14">
          <p:sp>
            <p:nvSpPr>
              <p:cNvPr id="33" name="Speech Bubble: Rectangle with Corners Rounded 32">
                <a:extLst>
                  <a:ext uri="{FF2B5EF4-FFF2-40B4-BE49-F238E27FC236}">
                    <a16:creationId xmlns:a16="http://schemas.microsoft.com/office/drawing/2014/main" id="{360CAEFA-B588-4C0D-345B-2EAF220FC96E}"/>
                  </a:ext>
                </a:extLst>
              </p:cNvPr>
              <p:cNvSpPr/>
              <p:nvPr/>
            </p:nvSpPr>
            <p:spPr>
              <a:xfrm>
                <a:off x="1400860" y="1404104"/>
                <a:ext cx="2862917" cy="1001181"/>
              </a:xfrm>
              <a:prstGeom prst="wedgeRoundRectCallout">
                <a:avLst>
                  <a:gd name="adj1" fmla="val -56661"/>
                  <a:gd name="adj2" fmla="val 5005"/>
                  <a:gd name="adj3" fmla="val 16667"/>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Freestyle Script" panose="030804020302050B0404" pitchFamily="66" charset="0"/>
                    <a:ea typeface="STXingkai" panose="020B0503020204020204" pitchFamily="2" charset="-122"/>
                    <a:cs typeface="Dreaming Outloud Script Pro" panose="020F0502020204030204" pitchFamily="66" charset="0"/>
                  </a:rPr>
                  <a:t>When I replaced </a:t>
                </a:r>
                <a14:m>
                  <m:oMath xmlns:m="http://schemas.openxmlformats.org/officeDocument/2006/math">
                    <m:r>
                      <a:rPr lang="en-GB" sz="2400" i="1">
                        <a:solidFill>
                          <a:schemeClr val="tx1"/>
                        </a:solidFill>
                        <a:latin typeface="Cambria Math" panose="02040503050406030204" pitchFamily="18" charset="0"/>
                        <a:ea typeface="STXingkai" panose="020B0503020204020204" pitchFamily="2" charset="-122"/>
                        <a:cs typeface="Dreaming Outloud Script Pro" panose="020F0502020204030204" pitchFamily="66" charset="0"/>
                      </a:rPr>
                      <m:t>𝑥</m:t>
                    </m:r>
                  </m:oMath>
                </a14:m>
                <a:r>
                  <a:rPr lang="en-GB" sz="2400" dirty="0">
                    <a:solidFill>
                      <a:schemeClr val="tx1"/>
                    </a:solidFill>
                    <a:latin typeface="Freestyle Script" panose="030804020302050B0404" pitchFamily="66" charset="0"/>
                    <a:ea typeface="STXingkai" panose="020B0503020204020204" pitchFamily="2" charset="-122"/>
                    <a:cs typeface="Dreaming Outloud Script Pro" panose="020F0502020204030204" pitchFamily="66" charset="0"/>
                  </a:rPr>
                  <a:t> with </a:t>
                </a:r>
                <a14:m>
                  <m:oMath xmlns:m="http://schemas.openxmlformats.org/officeDocument/2006/math">
                    <m:r>
                      <a:rPr lang="en-GB" sz="2000" i="1" dirty="0">
                        <a:solidFill>
                          <a:schemeClr val="tx1"/>
                        </a:solidFill>
                        <a:latin typeface="Cambria Math" panose="02040503050406030204" pitchFamily="18" charset="0"/>
                        <a:ea typeface="STXingkai" panose="020B0503020204020204" pitchFamily="2" charset="-122"/>
                        <a:cs typeface="Dreaming Outloud Script Pro" panose="020F0502020204030204" pitchFamily="66" charset="0"/>
                      </a:rPr>
                      <m:t>5</m:t>
                    </m:r>
                  </m:oMath>
                </a14:m>
                <a:r>
                  <a:rPr lang="en-GB" sz="2400" dirty="0">
                    <a:solidFill>
                      <a:schemeClr val="tx1"/>
                    </a:solidFill>
                    <a:latin typeface="Freestyle Script" panose="030804020302050B0404" pitchFamily="66" charset="0"/>
                    <a:ea typeface="STXingkai" panose="020B0503020204020204" pitchFamily="2" charset="-122"/>
                    <a:cs typeface="Dreaming Outloud Script Pro" panose="020F0502020204030204" pitchFamily="66" charset="0"/>
                  </a:rPr>
                  <a:t> in the expression, I got </a:t>
                </a:r>
                <a14:m>
                  <m:oMath xmlns:m="http://schemas.openxmlformats.org/officeDocument/2006/math">
                    <m:r>
                      <a:rPr lang="en-GB" sz="2000" i="1">
                        <a:solidFill>
                          <a:schemeClr val="tx1"/>
                        </a:solidFill>
                        <a:latin typeface="Cambria Math" panose="02040503050406030204" pitchFamily="18" charset="0"/>
                        <a:ea typeface="STXingkai" panose="020B0503020204020204" pitchFamily="2" charset="-122"/>
                        <a:cs typeface="Dreaming Outloud Script Pro" panose="020F0502020204030204" pitchFamily="66" charset="0"/>
                      </a:rPr>
                      <m:t>65</m:t>
                    </m:r>
                  </m:oMath>
                </a14:m>
                <a:r>
                  <a:rPr lang="en-GB" sz="2400" dirty="0">
                    <a:solidFill>
                      <a:schemeClr val="tx1"/>
                    </a:solidFill>
                    <a:latin typeface="Freestyle Script" panose="030804020302050B0404" pitchFamily="66" charset="0"/>
                    <a:ea typeface="STXingkai" panose="020B0503020204020204" pitchFamily="2" charset="-122"/>
                    <a:cs typeface="Dreaming Outloud Script Pro" panose="020F0502020204030204" pitchFamily="66" charset="0"/>
                  </a:rPr>
                  <a:t>. </a:t>
                </a:r>
              </a:p>
            </p:txBody>
          </p:sp>
        </mc:Choice>
        <mc:Fallback xmlns="">
          <p:sp>
            <p:nvSpPr>
              <p:cNvPr id="33" name="Speech Bubble: Rectangle with Corners Rounded 32">
                <a:extLst>
                  <a:ext uri="{FF2B5EF4-FFF2-40B4-BE49-F238E27FC236}">
                    <a16:creationId xmlns:a16="http://schemas.microsoft.com/office/drawing/2014/main" id="{360CAEFA-B588-4C0D-345B-2EAF220FC96E}"/>
                  </a:ext>
                </a:extLst>
              </p:cNvPr>
              <p:cNvSpPr>
                <a:spLocks noRot="1" noChangeAspect="1" noMove="1" noResize="1" noEditPoints="1" noAdjustHandles="1" noChangeArrowheads="1" noChangeShapeType="1" noTextEdit="1"/>
              </p:cNvSpPr>
              <p:nvPr/>
            </p:nvSpPr>
            <p:spPr>
              <a:xfrm>
                <a:off x="1400860" y="1404104"/>
                <a:ext cx="2862917" cy="1001181"/>
              </a:xfrm>
              <a:prstGeom prst="wedgeRoundRectCallout">
                <a:avLst>
                  <a:gd name="adj1" fmla="val -56661"/>
                  <a:gd name="adj2" fmla="val 5005"/>
                  <a:gd name="adj3" fmla="val 16667"/>
                </a:avLst>
              </a:prstGeom>
              <a:blipFill>
                <a:blip r:embed="rId10"/>
                <a:stretch>
                  <a:fillRect b="-3593"/>
                </a:stretch>
              </a:blipFill>
              <a:ln>
                <a:solidFill>
                  <a:schemeClr val="tx1"/>
                </a:solidFill>
              </a:ln>
            </p:spPr>
            <p:txBody>
              <a:bodyPr/>
              <a:lstStyle/>
              <a:p>
                <a:r>
                  <a:rPr lang="en-GB">
                    <a:noFill/>
                  </a:rPr>
                  <a:t> </a:t>
                </a:r>
              </a:p>
            </p:txBody>
          </p:sp>
        </mc:Fallback>
      </mc:AlternateContent>
      <p:grpSp>
        <p:nvGrpSpPr>
          <p:cNvPr id="52" name="Group 51">
            <a:extLst>
              <a:ext uri="{FF2B5EF4-FFF2-40B4-BE49-F238E27FC236}">
                <a16:creationId xmlns:a16="http://schemas.microsoft.com/office/drawing/2014/main" id="{0BAA6BE9-07CD-818C-0745-18264B62B842}"/>
              </a:ext>
            </a:extLst>
          </p:cNvPr>
          <p:cNvGrpSpPr/>
          <p:nvPr/>
        </p:nvGrpSpPr>
        <p:grpSpPr>
          <a:xfrm flipH="1">
            <a:off x="9297238" y="2011166"/>
            <a:ext cx="1745055" cy="1449150"/>
            <a:chOff x="6241145" y="308441"/>
            <a:chExt cx="1981200" cy="1576259"/>
          </a:xfrm>
        </p:grpSpPr>
        <p:pic>
          <p:nvPicPr>
            <p:cNvPr id="53" name="Graphic 52" descr="Female hand in pocket">
              <a:extLst>
                <a:ext uri="{FF2B5EF4-FFF2-40B4-BE49-F238E27FC236}">
                  <a16:creationId xmlns:a16="http://schemas.microsoft.com/office/drawing/2014/main" id="{C3868852-0070-C3EA-2382-C5FCADD06184}"/>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2514"/>
            <a:stretch/>
          </p:blipFill>
          <p:spPr>
            <a:xfrm>
              <a:off x="6241145" y="811294"/>
              <a:ext cx="1981200" cy="1073406"/>
            </a:xfrm>
            <a:prstGeom prst="rect">
              <a:avLst/>
            </a:prstGeom>
          </p:spPr>
        </p:pic>
        <p:pic>
          <p:nvPicPr>
            <p:cNvPr id="54" name="Graphic 53" descr="Female with long wavy hair">
              <a:extLst>
                <a:ext uri="{FF2B5EF4-FFF2-40B4-BE49-F238E27FC236}">
                  <a16:creationId xmlns:a16="http://schemas.microsoft.com/office/drawing/2014/main" id="{F4D6B237-2E4B-97E4-B444-0D1243166E3C}"/>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64970" y="308441"/>
              <a:ext cx="714375" cy="771525"/>
            </a:xfrm>
            <a:prstGeom prst="rect">
              <a:avLst/>
            </a:prstGeom>
          </p:spPr>
        </p:pic>
        <p:pic>
          <p:nvPicPr>
            <p:cNvPr id="55" name="Graphic 54" descr="A round eyeglasses">
              <a:extLst>
                <a:ext uri="{FF2B5EF4-FFF2-40B4-BE49-F238E27FC236}">
                  <a16:creationId xmlns:a16="http://schemas.microsoft.com/office/drawing/2014/main" id="{0C8A13A6-BEA6-E9A8-1440-A457B4ABC1C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81502" y="582610"/>
              <a:ext cx="590550" cy="209550"/>
            </a:xfrm>
            <a:prstGeom prst="rect">
              <a:avLst/>
            </a:prstGeom>
          </p:spPr>
        </p:pic>
        <p:pic>
          <p:nvPicPr>
            <p:cNvPr id="56" name="Graphic 55" descr="A smiling woman">
              <a:extLst>
                <a:ext uri="{FF2B5EF4-FFF2-40B4-BE49-F238E27FC236}">
                  <a16:creationId xmlns:a16="http://schemas.microsoft.com/office/drawing/2014/main" id="{6195A64E-B311-0852-B284-71A24152BDB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81836" y="529171"/>
              <a:ext cx="366534" cy="397733"/>
            </a:xfrm>
            <a:prstGeom prst="rect">
              <a:avLst/>
            </a:prstGeom>
          </p:spPr>
        </p:pic>
      </p:grpSp>
      <p:sp>
        <p:nvSpPr>
          <p:cNvPr id="57" name="TextBox 56">
            <a:extLst>
              <a:ext uri="{FF2B5EF4-FFF2-40B4-BE49-F238E27FC236}">
                <a16:creationId xmlns:a16="http://schemas.microsoft.com/office/drawing/2014/main" id="{3F3DB342-09DD-C97C-A41B-B3A8A5B14FA2}"/>
              </a:ext>
            </a:extLst>
          </p:cNvPr>
          <p:cNvSpPr txBox="1"/>
          <p:nvPr/>
        </p:nvSpPr>
        <p:spPr>
          <a:xfrm>
            <a:off x="6987120" y="1456250"/>
            <a:ext cx="275938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b="1" dirty="0"/>
              <a:t>Maria is incorrect.</a:t>
            </a:r>
          </a:p>
          <a:p>
            <a:r>
              <a:rPr lang="en-GB" dirty="0"/>
              <a:t>What should Professor Cheng say to Maria to explain her mistake?</a:t>
            </a:r>
          </a:p>
        </p:txBody>
      </p:sp>
      <mc:AlternateContent xmlns:mc="http://schemas.openxmlformats.org/markup-compatibility/2006" xmlns:a14="http://schemas.microsoft.com/office/drawing/2010/main">
        <mc:Choice Requires="a14">
          <p:sp>
            <p:nvSpPr>
              <p:cNvPr id="58" name="Speech Bubble: Rectangle with Corners Rounded 57">
                <a:extLst>
                  <a:ext uri="{FF2B5EF4-FFF2-40B4-BE49-F238E27FC236}">
                    <a16:creationId xmlns:a16="http://schemas.microsoft.com/office/drawing/2014/main" id="{6D4D6FBB-C6B1-0FD1-3EF0-23AEBE3EB1B1}"/>
                  </a:ext>
                </a:extLst>
              </p:cNvPr>
              <p:cNvSpPr/>
              <p:nvPr/>
            </p:nvSpPr>
            <p:spPr>
              <a:xfrm>
                <a:off x="6691425" y="1241591"/>
                <a:ext cx="3041778" cy="1570225"/>
              </a:xfrm>
              <a:prstGeom prst="wedgeRoundRectCallout">
                <a:avLst>
                  <a:gd name="adj1" fmla="val 59145"/>
                  <a:gd name="adj2" fmla="val 30413"/>
                  <a:gd name="adj3" fmla="val 16667"/>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ucida Handwriting" panose="03010101010101010101" pitchFamily="66" charset="0"/>
                    <a:cs typeface="Dreaming Outloud Script Pro" panose="020F0502020204030204" pitchFamily="66" charset="0"/>
                  </a:rPr>
                  <a:t>No, Maria, you need to remember that </a:t>
                </a:r>
                <a14:m>
                  <m:oMath xmlns:m="http://schemas.openxmlformats.org/officeDocument/2006/math">
                    <m:r>
                      <a:rPr lang="en-GB">
                        <a:solidFill>
                          <a:schemeClr val="tx1"/>
                        </a:solidFill>
                        <a:latin typeface="Cambria Math" panose="02040503050406030204" pitchFamily="18" charset="0"/>
                        <a:cs typeface="Dreaming Outloud Script Pro" panose="020F0502020204030204" pitchFamily="66" charset="0"/>
                      </a:rPr>
                      <m:t> </m:t>
                    </m:r>
                    <m:r>
                      <a:rPr lang="en-GB" i="1">
                        <a:solidFill>
                          <a:schemeClr val="tx1"/>
                        </a:solidFill>
                        <a:latin typeface="Cambria Math" panose="02040503050406030204" pitchFamily="18" charset="0"/>
                        <a:cs typeface="Dreaming Outloud Script Pro" panose="020F0502020204030204" pitchFamily="66" charset="0"/>
                      </a:rPr>
                      <m:t>6</m:t>
                    </m:r>
                    <m:r>
                      <a:rPr lang="en-GB" i="1">
                        <a:solidFill>
                          <a:schemeClr val="tx1"/>
                        </a:solidFill>
                        <a:latin typeface="Cambria Math" panose="02040503050406030204" pitchFamily="18" charset="0"/>
                        <a:cs typeface="Dreaming Outloud Script Pro" panose="020F0502020204030204" pitchFamily="66" charset="0"/>
                      </a:rPr>
                      <m:t>𝑥</m:t>
                    </m:r>
                  </m:oMath>
                </a14:m>
                <a:r>
                  <a:rPr lang="en-GB" dirty="0">
                    <a:solidFill>
                      <a:schemeClr val="tx1"/>
                    </a:solidFill>
                    <a:latin typeface="Lucida Handwriting" panose="03010101010101010101" pitchFamily="66" charset="0"/>
                    <a:cs typeface="Dreaming Outloud Script Pro" panose="020F0502020204030204" pitchFamily="66" charset="0"/>
                  </a:rPr>
                  <a:t> </a:t>
                </a:r>
                <a:r>
                  <a:rPr lang="en-GB" sz="1600" dirty="0">
                    <a:solidFill>
                      <a:schemeClr val="tx1"/>
                    </a:solidFill>
                    <a:latin typeface="Lucida Handwriting" panose="03010101010101010101" pitchFamily="66" charset="0"/>
                    <a:cs typeface="Dreaming Outloud Script Pro" panose="020F0502020204030204" pitchFamily="66" charset="0"/>
                  </a:rPr>
                  <a:t>means </a:t>
                </a:r>
                <a14:m>
                  <m:oMath xmlns:m="http://schemas.openxmlformats.org/officeDocument/2006/math">
                    <m:r>
                      <a:rPr lang="en-GB">
                        <a:solidFill>
                          <a:schemeClr val="tx1"/>
                        </a:solidFill>
                        <a:latin typeface="Cambria Math" panose="02040503050406030204" pitchFamily="18" charset="0"/>
                        <a:cs typeface="Dreaming Outloud Script Pro" panose="020F0502020204030204" pitchFamily="66" charset="0"/>
                      </a:rPr>
                      <m:t> </m:t>
                    </m:r>
                    <m:r>
                      <a:rPr lang="en-GB" i="1">
                        <a:solidFill>
                          <a:schemeClr val="tx1"/>
                        </a:solidFill>
                        <a:latin typeface="Cambria Math" panose="02040503050406030204" pitchFamily="18" charset="0"/>
                        <a:cs typeface="Dreaming Outloud Script Pro" panose="020F0502020204030204" pitchFamily="66" charset="0"/>
                      </a:rPr>
                      <m:t>6×</m:t>
                    </m:r>
                    <m:r>
                      <a:rPr lang="en-GB" i="1">
                        <a:solidFill>
                          <a:schemeClr val="tx1"/>
                        </a:solidFill>
                        <a:latin typeface="Cambria Math" panose="02040503050406030204" pitchFamily="18" charset="0"/>
                        <a:cs typeface="Dreaming Outloud Script Pro" panose="020F0502020204030204" pitchFamily="66" charset="0"/>
                      </a:rPr>
                      <m:t>𝑥</m:t>
                    </m:r>
                  </m:oMath>
                </a14:m>
                <a:r>
                  <a:rPr lang="en-GB" sz="1600" dirty="0">
                    <a:solidFill>
                      <a:schemeClr val="tx1"/>
                    </a:solidFill>
                    <a:latin typeface="Lucida Handwriting" panose="03010101010101010101" pitchFamily="66" charset="0"/>
                    <a:cs typeface="Dreaming Outloud Script Pro" panose="020F0502020204030204" pitchFamily="66" charset="0"/>
                  </a:rPr>
                  <a:t>. </a:t>
                </a:r>
                <a:br>
                  <a:rPr lang="en-GB" sz="1600" dirty="0">
                    <a:solidFill>
                      <a:schemeClr val="tx1"/>
                    </a:solidFill>
                    <a:latin typeface="Lucida Handwriting" panose="03010101010101010101" pitchFamily="66" charset="0"/>
                    <a:cs typeface="Dreaming Outloud Script Pro" panose="020F0502020204030204" pitchFamily="66" charset="0"/>
                  </a:rPr>
                </a:br>
                <a:r>
                  <a:rPr lang="en-GB" sz="1600" dirty="0">
                    <a:solidFill>
                      <a:schemeClr val="tx1"/>
                    </a:solidFill>
                    <a:latin typeface="Lucida Handwriting" panose="03010101010101010101" pitchFamily="66" charset="0"/>
                    <a:cs typeface="Dreaming Outloud Script Pro" panose="020F0502020204030204" pitchFamily="66" charset="0"/>
                  </a:rPr>
                  <a:t>You can’t just swap the variable  </a:t>
                </a:r>
                <a14:m>
                  <m:oMath xmlns:m="http://schemas.openxmlformats.org/officeDocument/2006/math">
                    <m:r>
                      <a:rPr lang="en-GB" sz="1600" i="1">
                        <a:solidFill>
                          <a:schemeClr val="tx1"/>
                        </a:solidFill>
                        <a:latin typeface="Cambria Math" panose="02040503050406030204" pitchFamily="18" charset="0"/>
                        <a:cs typeface="Dreaming Outloud Script Pro" panose="020F0502020204030204" pitchFamily="66" charset="0"/>
                      </a:rPr>
                      <m:t>𝑥</m:t>
                    </m:r>
                    <m:r>
                      <a:rPr lang="en-GB" sz="1600" i="1">
                        <a:solidFill>
                          <a:schemeClr val="tx1"/>
                        </a:solidFill>
                        <a:latin typeface="Cambria Math" panose="02040503050406030204" pitchFamily="18" charset="0"/>
                        <a:cs typeface="Dreaming Outloud Script Pro" panose="020F0502020204030204" pitchFamily="66" charset="0"/>
                      </a:rPr>
                      <m:t> </m:t>
                    </m:r>
                  </m:oMath>
                </a14:m>
                <a:r>
                  <a:rPr lang="en-GB" sz="1600" dirty="0">
                    <a:solidFill>
                      <a:schemeClr val="tx1"/>
                    </a:solidFill>
                    <a:latin typeface="Lucida Handwriting" panose="03010101010101010101" pitchFamily="66" charset="0"/>
                    <a:cs typeface="Dreaming Outloud Script Pro" panose="020F0502020204030204" pitchFamily="66" charset="0"/>
                  </a:rPr>
                  <a:t>for </a:t>
                </a:r>
                <a14:m>
                  <m:oMath xmlns:m="http://schemas.openxmlformats.org/officeDocument/2006/math">
                    <m:r>
                      <a:rPr lang="en-GB" sz="1600" i="1">
                        <a:solidFill>
                          <a:schemeClr val="tx1"/>
                        </a:solidFill>
                        <a:latin typeface="Cambria Math" panose="02040503050406030204" pitchFamily="18" charset="0"/>
                        <a:cs typeface="Dreaming Outloud Script Pro" panose="020F0502020204030204" pitchFamily="66" charset="0"/>
                      </a:rPr>
                      <m:t>5</m:t>
                    </m:r>
                  </m:oMath>
                </a14:m>
                <a:r>
                  <a:rPr lang="en-GB" sz="1600" dirty="0">
                    <a:solidFill>
                      <a:schemeClr val="tx1"/>
                    </a:solidFill>
                    <a:latin typeface="Lucida Handwriting" panose="03010101010101010101" pitchFamily="66" charset="0"/>
                    <a:cs typeface="Dreaming Outloud Script Pro" panose="020F0502020204030204" pitchFamily="66" charset="0"/>
                  </a:rPr>
                  <a:t>!</a:t>
                </a:r>
              </a:p>
            </p:txBody>
          </p:sp>
        </mc:Choice>
        <mc:Fallback xmlns="">
          <p:sp>
            <p:nvSpPr>
              <p:cNvPr id="58" name="Speech Bubble: Rectangle with Corners Rounded 57">
                <a:extLst>
                  <a:ext uri="{FF2B5EF4-FFF2-40B4-BE49-F238E27FC236}">
                    <a16:creationId xmlns:a16="http://schemas.microsoft.com/office/drawing/2014/main" id="{6D4D6FBB-C6B1-0FD1-3EF0-23AEBE3EB1B1}"/>
                  </a:ext>
                </a:extLst>
              </p:cNvPr>
              <p:cNvSpPr>
                <a:spLocks noRot="1" noChangeAspect="1" noMove="1" noResize="1" noEditPoints="1" noAdjustHandles="1" noChangeArrowheads="1" noChangeShapeType="1" noTextEdit="1"/>
              </p:cNvSpPr>
              <p:nvPr/>
            </p:nvSpPr>
            <p:spPr>
              <a:xfrm>
                <a:off x="6691425" y="1241591"/>
                <a:ext cx="3041778" cy="1570225"/>
              </a:xfrm>
              <a:prstGeom prst="wedgeRoundRectCallout">
                <a:avLst>
                  <a:gd name="adj1" fmla="val 59145"/>
                  <a:gd name="adj2" fmla="val 30413"/>
                  <a:gd name="adj3" fmla="val 16667"/>
                </a:avLst>
              </a:prstGeom>
              <a:blipFill>
                <a:blip r:embed="rId19"/>
                <a:stretch>
                  <a:fillRect/>
                </a:stretch>
              </a:blipFill>
              <a:ln>
                <a:solidFill>
                  <a:schemeClr val="tx1"/>
                </a:solidFill>
              </a:ln>
            </p:spPr>
            <p:txBody>
              <a:bodyPr/>
              <a:lstStyle/>
              <a:p>
                <a:r>
                  <a:rPr lang="en-GB">
                    <a:noFill/>
                  </a:rPr>
                  <a:t> </a:t>
                </a:r>
              </a:p>
            </p:txBody>
          </p:sp>
        </mc:Fallback>
      </mc:AlternateContent>
      <p:sp>
        <p:nvSpPr>
          <p:cNvPr id="3" name="TextBox 2">
            <a:extLst>
              <a:ext uri="{FF2B5EF4-FFF2-40B4-BE49-F238E27FC236}">
                <a16:creationId xmlns:a16="http://schemas.microsoft.com/office/drawing/2014/main" id="{A12B5E2B-6F85-D100-196E-922F2D2F9B24}"/>
              </a:ext>
            </a:extLst>
          </p:cNvPr>
          <p:cNvSpPr txBox="1"/>
          <p:nvPr/>
        </p:nvSpPr>
        <p:spPr>
          <a:xfrm>
            <a:off x="9799244" y="1536210"/>
            <a:ext cx="1615862" cy="338554"/>
          </a:xfrm>
          <a:prstGeom prst="rect">
            <a:avLst/>
          </a:prstGeom>
          <a:noFill/>
        </p:spPr>
        <p:txBody>
          <a:bodyPr wrap="square">
            <a:spAutoFit/>
          </a:bodyPr>
          <a:lstStyle/>
          <a:p>
            <a:r>
              <a:rPr lang="en-GB" sz="1600" dirty="0">
                <a:latin typeface="Lucida Handwriting" panose="03010101010101010101" pitchFamily="66" charset="0"/>
                <a:ea typeface="STXingkai" panose="020B0503020204020204" pitchFamily="2" charset="-122"/>
                <a:cs typeface="Dreaming Outloud Script Pro" panose="020F0502020204030204" pitchFamily="66" charset="0"/>
              </a:rPr>
              <a:t>Prof. Cheng</a:t>
            </a:r>
          </a:p>
        </p:txBody>
      </p:sp>
      <p:sp>
        <p:nvSpPr>
          <p:cNvPr id="8" name="TextBox 7">
            <a:extLst>
              <a:ext uri="{FF2B5EF4-FFF2-40B4-BE49-F238E27FC236}">
                <a16:creationId xmlns:a16="http://schemas.microsoft.com/office/drawing/2014/main" id="{A4E07963-B7EC-857D-3F22-F669113AEA80}"/>
              </a:ext>
            </a:extLst>
          </p:cNvPr>
          <p:cNvSpPr txBox="1"/>
          <p:nvPr/>
        </p:nvSpPr>
        <p:spPr>
          <a:xfrm>
            <a:off x="228624" y="110148"/>
            <a:ext cx="3362614" cy="369332"/>
          </a:xfrm>
          <a:prstGeom prst="rect">
            <a:avLst/>
          </a:prstGeom>
          <a:noFill/>
          <a:effectLst/>
        </p:spPr>
        <p:txBody>
          <a:bodyPr wrap="square" rtlCol="0">
            <a:spAutoFit/>
          </a:bodyPr>
          <a:lstStyle/>
          <a:p>
            <a:pPr algn="ctr"/>
            <a:r>
              <a:rPr lang="en-GB" dirty="0"/>
              <a:t>Maria tried this question: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0167073-BC67-86B1-9511-2F0AFDE2C8D9}"/>
                  </a:ext>
                </a:extLst>
              </p:cNvPr>
              <p:cNvSpPr txBox="1"/>
              <p:nvPr/>
            </p:nvSpPr>
            <p:spPr>
              <a:xfrm>
                <a:off x="1439371" y="2899594"/>
                <a:ext cx="4152659" cy="646331"/>
              </a:xfrm>
              <a:prstGeom prst="rect">
                <a:avLst/>
              </a:prstGeom>
              <a:noFill/>
            </p:spPr>
            <p:txBody>
              <a:bodyPr wrap="square" rtlCol="0">
                <a:spAutoFit/>
              </a:bodyPr>
              <a:lstStyle/>
              <a:p>
                <a:r>
                  <a:rPr lang="en-GB" dirty="0"/>
                  <a:t>Here is a representation of </a:t>
                </a:r>
                <a14:m>
                  <m:oMath xmlns:m="http://schemas.openxmlformats.org/officeDocument/2006/math">
                    <m:r>
                      <a:rPr lang="en-GB" i="1">
                        <a:latin typeface="Cambria Math" panose="02040503050406030204" pitchFamily="18" charset="0"/>
                      </a:rPr>
                      <m:t>6</m:t>
                    </m:r>
                    <m:r>
                      <a:rPr lang="en-GB" i="1">
                        <a:latin typeface="Cambria Math" panose="02040503050406030204" pitchFamily="18" charset="0"/>
                      </a:rPr>
                      <m:t>𝑥</m:t>
                    </m:r>
                  </m:oMath>
                </a14:m>
                <a:r>
                  <a:rPr lang="en-GB" dirty="0"/>
                  <a:t> using a function machine.</a:t>
                </a:r>
              </a:p>
            </p:txBody>
          </p:sp>
        </mc:Choice>
        <mc:Fallback xmlns="">
          <p:sp>
            <p:nvSpPr>
              <p:cNvPr id="21" name="TextBox 20">
                <a:extLst>
                  <a:ext uri="{FF2B5EF4-FFF2-40B4-BE49-F238E27FC236}">
                    <a16:creationId xmlns:a16="http://schemas.microsoft.com/office/drawing/2014/main" id="{00167073-BC67-86B1-9511-2F0AFDE2C8D9}"/>
                  </a:ext>
                </a:extLst>
              </p:cNvPr>
              <p:cNvSpPr txBox="1">
                <a:spLocks noRot="1" noChangeAspect="1" noMove="1" noResize="1" noEditPoints="1" noAdjustHandles="1" noChangeArrowheads="1" noChangeShapeType="1" noTextEdit="1"/>
              </p:cNvSpPr>
              <p:nvPr/>
            </p:nvSpPr>
            <p:spPr>
              <a:xfrm>
                <a:off x="1439371" y="2899594"/>
                <a:ext cx="4152659" cy="646331"/>
              </a:xfrm>
              <a:prstGeom prst="rect">
                <a:avLst/>
              </a:prstGeom>
              <a:blipFill>
                <a:blip r:embed="rId20"/>
                <a:stretch>
                  <a:fillRect l="-1175"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C3C51D-DF21-4CE3-DB07-5B85774101B1}"/>
                  </a:ext>
                </a:extLst>
              </p:cNvPr>
              <p:cNvSpPr txBox="1"/>
              <p:nvPr/>
            </p:nvSpPr>
            <p:spPr>
              <a:xfrm>
                <a:off x="912313" y="4683507"/>
                <a:ext cx="4136205" cy="1200329"/>
              </a:xfrm>
              <a:prstGeom prst="rect">
                <a:avLst/>
              </a:prstGeom>
              <a:noFill/>
            </p:spPr>
            <p:txBody>
              <a:bodyPr wrap="square" rtlCol="0">
                <a:spAutoFit/>
              </a:bodyPr>
              <a:lstStyle/>
              <a:p>
                <a:pPr algn="ctr"/>
                <a:r>
                  <a:rPr lang="en-GB" sz="2400" dirty="0"/>
                  <a:t>If </a:t>
                </a:r>
                <a14:m>
                  <m:oMath xmlns:m="http://schemas.openxmlformats.org/officeDocument/2006/math">
                    <m:r>
                      <a:rPr lang="en-GB" sz="2400" i="1">
                        <a:latin typeface="Cambria Math" panose="02040503050406030204" pitchFamily="18" charset="0"/>
                      </a:rPr>
                      <m:t>𝑥</m:t>
                    </m:r>
                    <m:r>
                      <a:rPr lang="en-GB" sz="2400" i="1">
                        <a:latin typeface="Cambria Math" panose="02040503050406030204" pitchFamily="18" charset="0"/>
                      </a:rPr>
                      <m:t> </m:t>
                    </m:r>
                  </m:oMath>
                </a14:m>
                <a:r>
                  <a:rPr lang="en-GB" sz="2400" dirty="0"/>
                  <a:t>has the value of </a:t>
                </a:r>
                <a14:m>
                  <m:oMath xmlns:m="http://schemas.openxmlformats.org/officeDocument/2006/math">
                    <m:r>
                      <a:rPr lang="en-GB" sz="2400" i="1">
                        <a:latin typeface="Cambria Math" panose="02040503050406030204" pitchFamily="18" charset="0"/>
                      </a:rPr>
                      <m:t>5</m:t>
                    </m:r>
                  </m:oMath>
                </a14:m>
                <a:r>
                  <a:rPr lang="en-GB" sz="2400" dirty="0"/>
                  <a:t>, we can imagine inputting a </a:t>
                </a:r>
                <a14:m>
                  <m:oMath xmlns:m="http://schemas.openxmlformats.org/officeDocument/2006/math">
                    <m:r>
                      <a:rPr lang="en-GB" sz="2400" i="1">
                        <a:latin typeface="Cambria Math" panose="02040503050406030204" pitchFamily="18" charset="0"/>
                      </a:rPr>
                      <m:t>5</m:t>
                    </m:r>
                  </m:oMath>
                </a14:m>
                <a:r>
                  <a:rPr lang="en-GB" sz="2400" dirty="0"/>
                  <a:t> into the function machine.</a:t>
                </a:r>
              </a:p>
            </p:txBody>
          </p:sp>
        </mc:Choice>
        <mc:Fallback xmlns="">
          <p:sp>
            <p:nvSpPr>
              <p:cNvPr id="37" name="TextBox 36">
                <a:extLst>
                  <a:ext uri="{FF2B5EF4-FFF2-40B4-BE49-F238E27FC236}">
                    <a16:creationId xmlns:a16="http://schemas.microsoft.com/office/drawing/2014/main" id="{A7C3C51D-DF21-4CE3-DB07-5B85774101B1}"/>
                  </a:ext>
                </a:extLst>
              </p:cNvPr>
              <p:cNvSpPr txBox="1">
                <a:spLocks noRot="1" noChangeAspect="1" noMove="1" noResize="1" noEditPoints="1" noAdjustHandles="1" noChangeArrowheads="1" noChangeShapeType="1" noTextEdit="1"/>
              </p:cNvSpPr>
              <p:nvPr/>
            </p:nvSpPr>
            <p:spPr>
              <a:xfrm>
                <a:off x="912313" y="4683507"/>
                <a:ext cx="4136205" cy="1200329"/>
              </a:xfrm>
              <a:prstGeom prst="rect">
                <a:avLst/>
              </a:prstGeom>
              <a:blipFill>
                <a:blip r:embed="rId21"/>
                <a:stretch>
                  <a:fillRect t="-4061" r="-590" b="-10660"/>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3A8449A0-5FF5-BDFA-436F-B02AABDB3E1E}"/>
              </a:ext>
            </a:extLst>
          </p:cNvPr>
          <p:cNvGrpSpPr/>
          <p:nvPr/>
        </p:nvGrpSpPr>
        <p:grpSpPr>
          <a:xfrm>
            <a:off x="1027429" y="3895776"/>
            <a:ext cx="3859482" cy="684000"/>
            <a:chOff x="386765" y="1306788"/>
            <a:chExt cx="3859482" cy="684000"/>
          </a:xfrm>
        </p:grpSpPr>
        <p:cxnSp>
          <p:nvCxnSpPr>
            <p:cNvPr id="6" name="Straight Arrow Connector 5">
              <a:extLst>
                <a:ext uri="{FF2B5EF4-FFF2-40B4-BE49-F238E27FC236}">
                  <a16:creationId xmlns:a16="http://schemas.microsoft.com/office/drawing/2014/main" id="{1E58BA36-B316-537E-06F5-F258B3EFF0DF}"/>
                </a:ext>
              </a:extLst>
            </p:cNvPr>
            <p:cNvCxnSpPr>
              <a:cxnSpLocks/>
            </p:cNvCxnSpPr>
            <p:nvPr/>
          </p:nvCxnSpPr>
          <p:spPr>
            <a:xfrm>
              <a:off x="2683735" y="1648788"/>
              <a:ext cx="7924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2BE72AA-4160-8DCA-C2CB-3A0416050BCB}"/>
                </a:ext>
              </a:extLst>
            </p:cNvPr>
            <p:cNvCxnSpPr>
              <a:cxnSpLocks/>
            </p:cNvCxnSpPr>
            <p:nvPr/>
          </p:nvCxnSpPr>
          <p:spPr>
            <a:xfrm>
              <a:off x="1133015" y="1648788"/>
              <a:ext cx="61831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C3DCD5C-BFC7-E494-547B-49FFEF1F3D43}"/>
                </a:ext>
              </a:extLst>
            </p:cNvPr>
            <p:cNvSpPr txBox="1"/>
            <p:nvPr/>
          </p:nvSpPr>
          <p:spPr>
            <a:xfrm>
              <a:off x="3420380" y="1446096"/>
              <a:ext cx="825867" cy="369332"/>
            </a:xfrm>
            <a:prstGeom prst="rect">
              <a:avLst/>
            </a:prstGeom>
            <a:noFill/>
          </p:spPr>
          <p:txBody>
            <a:bodyPr wrap="none" rtlCol="0">
              <a:spAutoFit/>
            </a:bodyPr>
            <a:lstStyle/>
            <a:p>
              <a:r>
                <a:rPr lang="en-GB" dirty="0"/>
                <a:t>output</a:t>
              </a:r>
            </a:p>
          </p:txBody>
        </p:sp>
        <p:grpSp>
          <p:nvGrpSpPr>
            <p:cNvPr id="11" name="Group 10">
              <a:extLst>
                <a:ext uri="{FF2B5EF4-FFF2-40B4-BE49-F238E27FC236}">
                  <a16:creationId xmlns:a16="http://schemas.microsoft.com/office/drawing/2014/main" id="{54B2E8FF-2265-B59F-CD84-D166B6853A97}"/>
                </a:ext>
              </a:extLst>
            </p:cNvPr>
            <p:cNvGrpSpPr/>
            <p:nvPr/>
          </p:nvGrpSpPr>
          <p:grpSpPr>
            <a:xfrm>
              <a:off x="1751334" y="1306788"/>
              <a:ext cx="1008000" cy="684000"/>
              <a:chOff x="3448049" y="2496201"/>
              <a:chExt cx="1333501" cy="914400"/>
            </a:xfrm>
          </p:grpSpPr>
          <p:sp>
            <p:nvSpPr>
              <p:cNvPr id="13" name="Isosceles Triangle 12">
                <a:extLst>
                  <a:ext uri="{FF2B5EF4-FFF2-40B4-BE49-F238E27FC236}">
                    <a16:creationId xmlns:a16="http://schemas.microsoft.com/office/drawing/2014/main" id="{45A2A3AD-FACB-7900-E7CD-506DBEB209FC}"/>
                  </a:ext>
                </a:extLst>
              </p:cNvPr>
              <p:cNvSpPr/>
              <p:nvPr/>
            </p:nvSpPr>
            <p:spPr>
              <a:xfrm rot="16200000">
                <a:off x="4348162" y="272307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1BFFF13F-F24D-9CE5-FA2E-D8F82669478B}"/>
                  </a:ext>
                </a:extLst>
              </p:cNvPr>
              <p:cNvSpPr/>
              <p:nvPr/>
            </p:nvSpPr>
            <p:spPr>
              <a:xfrm rot="5400000">
                <a:off x="3433761" y="2743851"/>
                <a:ext cx="447675" cy="419100"/>
              </a:xfrm>
              <a:prstGeom prst="triangle">
                <a:avLst/>
              </a:prstGeom>
              <a:solidFill>
                <a:schemeClr val="bg1"/>
              </a:solidFill>
              <a:ln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F997E96-3EBD-A726-A5DC-C463A4AFBA8F}"/>
                      </a:ext>
                    </a:extLst>
                  </p:cNvPr>
                  <p:cNvSpPr/>
                  <p:nvPr/>
                </p:nvSpPr>
                <p:spPr>
                  <a:xfrm>
                    <a:off x="3657599" y="2496201"/>
                    <a:ext cx="91440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i="1">
                              <a:solidFill>
                                <a:sysClr val="windowText" lastClr="000000"/>
                              </a:solidFill>
                              <a:latin typeface="Cambria Math" panose="02040503050406030204" pitchFamily="18" charset="0"/>
                            </a:rPr>
                            <m:t>×6</m:t>
                          </m:r>
                        </m:oMath>
                      </m:oMathPara>
                    </a14:m>
                    <a:endParaRPr lang="en-GB" dirty="0">
                      <a:solidFill>
                        <a:sysClr val="windowText" lastClr="000000"/>
                      </a:solidFill>
                    </a:endParaRPr>
                  </a:p>
                </p:txBody>
              </p:sp>
            </mc:Choice>
            <mc:Fallback xmlns="">
              <p:sp>
                <p:nvSpPr>
                  <p:cNvPr id="23" name="Rectangle 22">
                    <a:extLst>
                      <a:ext uri="{FF2B5EF4-FFF2-40B4-BE49-F238E27FC236}">
                        <a16:creationId xmlns:a16="http://schemas.microsoft.com/office/drawing/2014/main" id="{BF997E96-3EBD-A726-A5DC-C463A4AFBA8F}"/>
                      </a:ext>
                    </a:extLst>
                  </p:cNvPr>
                  <p:cNvSpPr>
                    <a:spLocks noRot="1" noChangeAspect="1" noMove="1" noResize="1" noEditPoints="1" noAdjustHandles="1" noChangeArrowheads="1" noChangeShapeType="1" noTextEdit="1"/>
                  </p:cNvSpPr>
                  <p:nvPr/>
                </p:nvSpPr>
                <p:spPr>
                  <a:xfrm>
                    <a:off x="3657599" y="2496201"/>
                    <a:ext cx="914400" cy="914400"/>
                  </a:xfrm>
                  <a:prstGeom prst="rect">
                    <a:avLst/>
                  </a:prstGeom>
                  <a:blipFill>
                    <a:blip r:embed="rId23"/>
                    <a:stretch>
                      <a:fillRect/>
                    </a:stretch>
                  </a:blipFill>
                  <a:ln>
                    <a:solidFill>
                      <a:schemeClr val="tx1"/>
                    </a:solidFill>
                  </a:ln>
                </p:spPr>
                <p:txBody>
                  <a:bodyPr/>
                  <a:lstStyle/>
                  <a:p>
                    <a:r>
                      <a:rPr lang="en-GB">
                        <a:noFill/>
                      </a:rPr>
                      <a:t> </a:t>
                    </a:r>
                  </a:p>
                </p:txBody>
              </p:sp>
            </mc:Fallback>
          </mc:AlternateContent>
          <p:sp>
            <p:nvSpPr>
              <p:cNvPr id="24" name="Rectangle 23">
                <a:extLst>
                  <a:ext uri="{FF2B5EF4-FFF2-40B4-BE49-F238E27FC236}">
                    <a16:creationId xmlns:a16="http://schemas.microsoft.com/office/drawing/2014/main" id="{11992D5A-551B-F4B8-08D2-852C9AE270D2}"/>
                  </a:ext>
                </a:extLst>
              </p:cNvPr>
              <p:cNvSpPr/>
              <p:nvPr/>
            </p:nvSpPr>
            <p:spPr>
              <a:xfrm>
                <a:off x="3621882" y="285035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2E54B31-EBA5-732F-79CD-64900271E010}"/>
                  </a:ext>
                </a:extLst>
              </p:cNvPr>
              <p:cNvSpPr/>
              <p:nvPr/>
            </p:nvSpPr>
            <p:spPr>
              <a:xfrm rot="10800000">
                <a:off x="4536283" y="2829576"/>
                <a:ext cx="145256" cy="20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B06C588-D7CF-F872-CD5E-68C30A7AD48A}"/>
                </a:ext>
              </a:extLst>
            </p:cNvPr>
            <p:cNvSpPr txBox="1"/>
            <p:nvPr/>
          </p:nvSpPr>
          <p:spPr>
            <a:xfrm>
              <a:off x="386765" y="1446096"/>
              <a:ext cx="679994" cy="369332"/>
            </a:xfrm>
            <a:prstGeom prst="rect">
              <a:avLst/>
            </a:prstGeom>
            <a:solidFill>
              <a:schemeClr val="bg1"/>
            </a:solidFill>
          </p:spPr>
          <p:txBody>
            <a:bodyPr wrap="none" rtlCol="0">
              <a:spAutoFit/>
            </a:bodyPr>
            <a:lstStyle/>
            <a:p>
              <a:r>
                <a:rPr lang="en-GB" dirty="0"/>
                <a:t>input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51FCED-147D-C18D-3A52-0D79F5EB068C}"/>
                  </a:ext>
                </a:extLst>
              </p:cNvPr>
              <p:cNvSpPr txBox="1"/>
              <p:nvPr/>
            </p:nvSpPr>
            <p:spPr>
              <a:xfrm>
                <a:off x="5206920" y="3671835"/>
                <a:ext cx="5957652"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800" dirty="0"/>
                  <a:t>When we write this algebraically, we often </a:t>
                </a:r>
                <a:r>
                  <a:rPr lang="en-GB" sz="2800" b="1" dirty="0"/>
                  <a:t>use brackets to show the substitution </a:t>
                </a:r>
                <a:r>
                  <a:rPr lang="en-GB" sz="2800" dirty="0"/>
                  <a:t>and avoid this mistake:</a:t>
                </a:r>
              </a:p>
              <a:p>
                <a:pPr algn="ctr"/>
                <a14:m>
                  <m:oMath xmlns:m="http://schemas.openxmlformats.org/officeDocument/2006/math">
                    <m:r>
                      <a:rPr lang="en-GB" sz="2800" b="1" i="1">
                        <a:latin typeface="Cambria Math" panose="02040503050406030204" pitchFamily="18" charset="0"/>
                      </a:rPr>
                      <m:t>𝟔</m:t>
                    </m:r>
                    <m:r>
                      <a:rPr lang="en-GB" sz="2800" b="1" i="1">
                        <a:latin typeface="Cambria Math" panose="02040503050406030204" pitchFamily="18" charset="0"/>
                      </a:rPr>
                      <m:t>𝒙</m:t>
                    </m:r>
                    <m:r>
                      <a:rPr lang="en-GB" sz="2800" b="1" i="1">
                        <a:latin typeface="Cambria Math" panose="02040503050406030204" pitchFamily="18" charset="0"/>
                      </a:rPr>
                      <m:t>=</m:t>
                    </m:r>
                    <m:r>
                      <a:rPr lang="en-GB" sz="2800" b="1" i="1">
                        <a:latin typeface="Cambria Math" panose="02040503050406030204" pitchFamily="18" charset="0"/>
                      </a:rPr>
                      <m:t>𝟔</m:t>
                    </m:r>
                    <m:d>
                      <m:dPr>
                        <m:ctrlPr>
                          <a:rPr lang="en-GB" sz="2800" b="1" i="1">
                            <a:latin typeface="Cambria Math" panose="02040503050406030204" pitchFamily="18" charset="0"/>
                          </a:rPr>
                        </m:ctrlPr>
                      </m:dPr>
                      <m:e>
                        <m:r>
                          <a:rPr lang="en-GB" sz="2800" b="1" i="1">
                            <a:latin typeface="Cambria Math" panose="02040503050406030204" pitchFamily="18" charset="0"/>
                          </a:rPr>
                          <m:t>𝟓</m:t>
                        </m:r>
                      </m:e>
                    </m:d>
                    <m:r>
                      <a:rPr lang="en-GB" sz="2800" b="1" i="1">
                        <a:latin typeface="Cambria Math" panose="02040503050406030204" pitchFamily="18" charset="0"/>
                      </a:rPr>
                      <m:t>=</m:t>
                    </m:r>
                    <m:r>
                      <a:rPr lang="en-GB" sz="2800" b="1" i="1">
                        <a:latin typeface="Cambria Math" panose="02040503050406030204" pitchFamily="18" charset="0"/>
                      </a:rPr>
                      <m:t>𝟑𝟎</m:t>
                    </m:r>
                  </m:oMath>
                </a14:m>
                <a:r>
                  <a:rPr lang="en-GB" sz="2800" b="1" dirty="0"/>
                  <a:t> </a:t>
                </a:r>
                <a:r>
                  <a:rPr lang="en-GB" sz="2800" dirty="0"/>
                  <a:t>when </a:t>
                </a:r>
                <a14:m>
                  <m:oMath xmlns:m="http://schemas.openxmlformats.org/officeDocument/2006/math">
                    <m:r>
                      <a:rPr lang="en-GB" sz="2800" i="1">
                        <a:latin typeface="Cambria Math" panose="02040503050406030204" pitchFamily="18" charset="0"/>
                      </a:rPr>
                      <m:t>𝑥</m:t>
                    </m:r>
                    <m:r>
                      <a:rPr lang="en-GB" sz="2800" i="1">
                        <a:latin typeface="Cambria Math" panose="02040503050406030204" pitchFamily="18" charset="0"/>
                      </a:rPr>
                      <m:t>=5</m:t>
                    </m:r>
                  </m:oMath>
                </a14:m>
                <a:endParaRPr lang="en-GB" sz="2800" dirty="0"/>
              </a:p>
            </p:txBody>
          </p:sp>
        </mc:Choice>
        <mc:Fallback xmlns="">
          <p:sp>
            <p:nvSpPr>
              <p:cNvPr id="15" name="TextBox 14">
                <a:extLst>
                  <a:ext uri="{FF2B5EF4-FFF2-40B4-BE49-F238E27FC236}">
                    <a16:creationId xmlns:a16="http://schemas.microsoft.com/office/drawing/2014/main" id="{D651FCED-147D-C18D-3A52-0D79F5EB068C}"/>
                  </a:ext>
                </a:extLst>
              </p:cNvPr>
              <p:cNvSpPr txBox="1">
                <a:spLocks noRot="1" noChangeAspect="1" noMove="1" noResize="1" noEditPoints="1" noAdjustHandles="1" noChangeArrowheads="1" noChangeShapeType="1" noTextEdit="1"/>
              </p:cNvSpPr>
              <p:nvPr/>
            </p:nvSpPr>
            <p:spPr>
              <a:xfrm>
                <a:off x="5206920" y="3671835"/>
                <a:ext cx="5957652" cy="1815882"/>
              </a:xfrm>
              <a:prstGeom prst="rect">
                <a:avLst/>
              </a:prstGeom>
              <a:blipFill>
                <a:blip r:embed="rId24"/>
                <a:stretch>
                  <a:fillRect t="-2667" b="-8333"/>
                </a:stretch>
              </a:blipFill>
            </p:spPr>
            <p:txBody>
              <a:bodyPr/>
              <a:lstStyle/>
              <a:p>
                <a:r>
                  <a:rPr lang="en-GB">
                    <a:noFill/>
                  </a:rPr>
                  <a:t> </a:t>
                </a:r>
              </a:p>
            </p:txBody>
          </p:sp>
        </mc:Fallback>
      </mc:AlternateContent>
    </p:spTree>
    <p:extLst>
      <p:ext uri="{BB962C8B-B14F-4D97-AF65-F5344CB8AC3E}">
        <p14:creationId xmlns:p14="http://schemas.microsoft.com/office/powerpoint/2010/main" val="15447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p:bldP spid="33" grpId="0" animBg="1"/>
      <p:bldP spid="57" grpId="0" animBg="1"/>
      <p:bldP spid="57" grpId="1" animBg="1"/>
      <p:bldP spid="58" grpId="0" animBg="1"/>
      <p:bldP spid="3" grpId="0"/>
      <p:bldP spid="8" grpId="0" animBg="1"/>
      <p:bldP spid="21" grpId="0"/>
      <p:bldP spid="37"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0" y="357188"/>
                <a:ext cx="8623005" cy="4654550"/>
              </a:xfrm>
              <a:prstGeom prst="rect">
                <a:avLst/>
              </a:prstGeom>
            </p:spPr>
            <p:txBody>
              <a:bodyPr/>
              <a:lstStyle/>
              <a:p>
                <a:pPr marL="0" indent="0">
                  <a:buNone/>
                </a:pPr>
                <a:r>
                  <a:rPr lang="en-GB" dirty="0"/>
                  <a:t>Draw the function machine for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oMath>
                </a14:m>
                <a:r>
                  <a:rPr lang="en-GB" dirty="0"/>
                  <a:t> then substitute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into the expression</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0" y="357188"/>
                <a:ext cx="8623005" cy="4654550"/>
              </a:xfrm>
              <a:prstGeom prst="rect">
                <a:avLst/>
              </a:prstGeom>
              <a:blipFill>
                <a:blip r:embed="rId2"/>
                <a:stretch>
                  <a:fillRect l="-1413" t="-2228"/>
                </a:stretch>
              </a:blipFill>
            </p:spPr>
            <p:txBody>
              <a:bodyPr/>
              <a:lstStyle/>
              <a:p>
                <a:r>
                  <a:rPr lang="en-GB">
                    <a:noFill/>
                  </a:rPr>
                  <a:t> </a:t>
                </a:r>
              </a:p>
            </p:txBody>
          </p:sp>
        </mc:Fallback>
      </mc:AlternateContent>
      <p:sp>
        <p:nvSpPr>
          <p:cNvPr id="2" name="Title 1"/>
          <p:cNvSpPr>
            <a:spLocks noGrp="1"/>
          </p:cNvSpPr>
          <p:nvPr>
            <p:ph type="title" idx="4294967295"/>
          </p:nvPr>
        </p:nvSpPr>
        <p:spPr>
          <a:xfrm>
            <a:off x="0" y="-1020763"/>
            <a:ext cx="0" cy="0"/>
          </a:xfrm>
        </p:spPr>
        <p:txBody>
          <a:bodyPr/>
          <a:lstStyle/>
          <a:p>
            <a:pPr algn="l"/>
            <a:br>
              <a:rPr lang="en-GB" dirty="0"/>
            </a:br>
            <a:endParaRPr lang="en-GB" dirty="0"/>
          </a:p>
        </p:txBody>
      </p:sp>
      <p:sp>
        <p:nvSpPr>
          <p:cNvPr id="4" name="Right Arrow 3">
            <a:extLst>
              <a:ext uri="{FF2B5EF4-FFF2-40B4-BE49-F238E27FC236}">
                <a16:creationId xmlns:a16="http://schemas.microsoft.com/office/drawing/2014/main" id="{FB6F55BA-4C27-2A4A-A0E0-D8A20F36A046}"/>
              </a:ext>
            </a:extLst>
          </p:cNvPr>
          <p:cNvSpPr/>
          <p:nvPr/>
        </p:nvSpPr>
        <p:spPr>
          <a:xfrm>
            <a:off x="3112717" y="168019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690366" y="1670033"/>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4004258" y="1547764"/>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4004258" y="1547764"/>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2526873" y="1628740"/>
                <a:ext cx="646331"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−4</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2526873" y="1628740"/>
                <a:ext cx="646331"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729670" y="3027071"/>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−4</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729670" y="3027071"/>
                <a:ext cx="1319714" cy="518110"/>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049384" y="3027071"/>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−4</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049384" y="3027071"/>
                <a:ext cx="1319714" cy="518110"/>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69098" y="3027071"/>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−4</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369098" y="3027071"/>
                <a:ext cx="1319714" cy="518110"/>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6731242" y="1600863"/>
                <a:ext cx="808235"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−16</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6731242" y="1600863"/>
                <a:ext cx="808235" cy="44242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09957" y="3027071"/>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−4</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409957" y="3027071"/>
                <a:ext cx="1319714" cy="518110"/>
              </a:xfrm>
              <a:prstGeom prst="rect">
                <a:avLst/>
              </a:prstGeom>
              <a:blipFill>
                <a:blip r:embed="rId9"/>
                <a:stretch>
                  <a:fillRect/>
                </a:stretch>
              </a:blipFill>
              <a:ln>
                <a:solidFill>
                  <a:schemeClr val="tx1"/>
                </a:solidFill>
              </a:ln>
            </p:spPr>
            <p:txBody>
              <a:bodyPr/>
              <a:lstStyle/>
              <a:p>
                <a:r>
                  <a:rPr lang="en-GB">
                    <a:noFill/>
                  </a:rPr>
                  <a:t> </a:t>
                </a:r>
              </a:p>
            </p:txBody>
          </p:sp>
        </mc:Fallback>
      </mc:AlternateContent>
      <p:sp>
        <p:nvSpPr>
          <p:cNvPr id="8" name="TextBox 7"/>
          <p:cNvSpPr txBox="1"/>
          <p:nvPr/>
        </p:nvSpPr>
        <p:spPr>
          <a:xfrm>
            <a:off x="3576023" y="4024241"/>
            <a:ext cx="3155218" cy="830997"/>
          </a:xfrm>
          <a:prstGeom prst="rect">
            <a:avLst/>
          </a:prstGeom>
          <a:noFill/>
        </p:spPr>
        <p:txBody>
          <a:bodyPr wrap="square" rtlCol="0">
            <a:spAutoFit/>
          </a:bodyPr>
          <a:lstStyle/>
          <a:p>
            <a:pPr algn="ctr"/>
            <a:r>
              <a:rPr lang="en-GB" sz="4800" dirty="0"/>
              <a:t>4(-4) = -16</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BAD627-CE81-E7A2-638E-C50C652E4DD6}"/>
                  </a:ext>
                </a:extLst>
              </p:cNvPr>
              <p:cNvSpPr txBox="1"/>
              <p:nvPr/>
            </p:nvSpPr>
            <p:spPr>
              <a:xfrm>
                <a:off x="2595669" y="1579119"/>
                <a:ext cx="43075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cs typeface="Arial"/>
                        </a:rPr>
                        <m:t>𝑥</m:t>
                      </m:r>
                    </m:oMath>
                  </m:oMathPara>
                </a14:m>
                <a:endParaRPr lang="en-GB" sz="2275" dirty="0">
                  <a:solidFill>
                    <a:srgbClr val="000000"/>
                  </a:solidFill>
                  <a:latin typeface="Arial"/>
                  <a:cs typeface="Arial"/>
                </a:endParaRPr>
              </a:p>
            </p:txBody>
          </p:sp>
        </mc:Choice>
        <mc:Fallback xmlns="">
          <p:sp>
            <p:nvSpPr>
              <p:cNvPr id="13" name="TextBox 12">
                <a:extLst>
                  <a:ext uri="{FF2B5EF4-FFF2-40B4-BE49-F238E27FC236}">
                    <a16:creationId xmlns:a16="http://schemas.microsoft.com/office/drawing/2014/main" id="{14BAD627-CE81-E7A2-638E-C50C652E4DD6}"/>
                  </a:ext>
                </a:extLst>
              </p:cNvPr>
              <p:cNvSpPr txBox="1">
                <a:spLocks noRot="1" noChangeAspect="1" noMove="1" noResize="1" noEditPoints="1" noAdjustHandles="1" noChangeArrowheads="1" noChangeShapeType="1" noTextEdit="1"/>
              </p:cNvSpPr>
              <p:nvPr/>
            </p:nvSpPr>
            <p:spPr>
              <a:xfrm>
                <a:off x="2595669" y="1579119"/>
                <a:ext cx="430759" cy="442429"/>
              </a:xfrm>
              <a:prstGeom prst="rect">
                <a:avLst/>
              </a:prstGeom>
              <a:blipFill>
                <a:blip r:embed="rId10"/>
                <a:stretch>
                  <a:fillRect/>
                </a:stretch>
              </a:blipFill>
            </p:spPr>
            <p:txBody>
              <a:bodyPr/>
              <a:lstStyle/>
              <a:p>
                <a:r>
                  <a:rPr lang="en-GB">
                    <a:noFill/>
                  </a:rPr>
                  <a:t> </a:t>
                </a:r>
              </a:p>
            </p:txBody>
          </p:sp>
        </mc:Fallback>
      </mc:AlternateContent>
      <p:pic>
        <p:nvPicPr>
          <p:cNvPr id="14" name="Picture 13" descr="A black pen and a whiteboard&#10;&#10;Description automatically generated">
            <a:extLst>
              <a:ext uri="{FF2B5EF4-FFF2-40B4-BE49-F238E27FC236}">
                <a16:creationId xmlns:a16="http://schemas.microsoft.com/office/drawing/2014/main" id="{B482E8F1-4887-51A2-42C2-65689B2A3C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9925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32" fill="hold" grpId="1" nodeType="clickEffect">
                                  <p:stCondLst>
                                    <p:cond delay="0"/>
                                  </p:stCondLst>
                                  <p:childTnLst>
                                    <p:animEffect transition="out" filter="box(out)">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animBg="1"/>
      <p:bldP spid="11" grpId="0" animBg="1"/>
      <p:bldP spid="12" grpId="0" animBg="1"/>
      <p:bldP spid="15" grpId="0"/>
      <p:bldP spid="16" grpId="0" animBg="1"/>
      <p:bldP spid="8" grpId="0"/>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0" y="153988"/>
                <a:ext cx="11004550" cy="4654550"/>
              </a:xfrm>
              <a:prstGeom prst="rect">
                <a:avLst/>
              </a:prstGeom>
            </p:spPr>
            <p:txBody>
              <a:bodyPr/>
              <a:lstStyle/>
              <a:p>
                <a:pPr marL="0" indent="0">
                  <a:buNone/>
                </a:pPr>
                <a:r>
                  <a:rPr lang="en-GB" sz="4000" dirty="0"/>
                  <a:t>Draw the function machine for </a:t>
                </a:r>
                <a14:m>
                  <m:oMath xmlns:m="http://schemas.openxmlformats.org/officeDocument/2006/math">
                    <m:r>
                      <a:rPr lang="en-GB" sz="4000" b="0" i="1" smtClean="0">
                        <a:latin typeface="Cambria Math" panose="02040503050406030204" pitchFamily="18" charset="0"/>
                      </a:rPr>
                      <m:t>4</m:t>
                    </m:r>
                    <m:r>
                      <a:rPr lang="en-GB" sz="4000" b="0" i="1" smtClean="0">
                        <a:latin typeface="Cambria Math" panose="02040503050406030204" pitchFamily="18" charset="0"/>
                      </a:rPr>
                      <m:t>𝑥</m:t>
                    </m:r>
                    <m:r>
                      <a:rPr lang="en-GB" sz="4000" b="0" i="1" smtClean="0">
                        <a:latin typeface="Cambria Math" panose="02040503050406030204" pitchFamily="18" charset="0"/>
                      </a:rPr>
                      <m:t>+1</m:t>
                    </m:r>
                  </m:oMath>
                </a14:m>
                <a:r>
                  <a:rPr lang="en-GB" sz="4000" dirty="0"/>
                  <a:t> then substitute </a:t>
                </a:r>
                <a14:m>
                  <m:oMath xmlns:m="http://schemas.openxmlformats.org/officeDocument/2006/math">
                    <m:r>
                      <a:rPr lang="en-GB" sz="4000" b="0" i="1" smtClean="0">
                        <a:latin typeface="Cambria Math" panose="02040503050406030204" pitchFamily="18" charset="0"/>
                      </a:rPr>
                      <m:t>𝑥</m:t>
                    </m:r>
                    <m:r>
                      <a:rPr lang="en-GB" sz="4000" b="0" i="1" smtClean="0">
                        <a:latin typeface="Cambria Math" panose="02040503050406030204" pitchFamily="18" charset="0"/>
                      </a:rPr>
                      <m:t>=−3</m:t>
                    </m:r>
                  </m:oMath>
                </a14:m>
                <a:r>
                  <a:rPr lang="en-GB" sz="4000" dirty="0"/>
                  <a:t> into the expression</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0" y="153988"/>
                <a:ext cx="11004550" cy="4654550"/>
              </a:xfrm>
              <a:prstGeom prst="rect">
                <a:avLst/>
              </a:prstGeom>
              <a:blipFill>
                <a:blip r:embed="rId2"/>
                <a:stretch>
                  <a:fillRect l="-1939" t="-3665"/>
                </a:stretch>
              </a:blipFill>
            </p:spPr>
            <p:txBody>
              <a:bodyPr/>
              <a:lstStyle/>
              <a:p>
                <a:r>
                  <a:rPr lang="en-GB">
                    <a:noFill/>
                  </a:rPr>
                  <a:t> </a:t>
                </a:r>
              </a:p>
            </p:txBody>
          </p:sp>
        </mc:Fallback>
      </mc:AlternateContent>
      <p:sp>
        <p:nvSpPr>
          <p:cNvPr id="2" name="Title 1"/>
          <p:cNvSpPr>
            <a:spLocks noGrp="1"/>
          </p:cNvSpPr>
          <p:nvPr>
            <p:ph type="title" idx="4294967295"/>
          </p:nvPr>
        </p:nvSpPr>
        <p:spPr>
          <a:xfrm>
            <a:off x="0" y="0"/>
            <a:ext cx="0" cy="0"/>
          </a:xfrm>
        </p:spPr>
        <p:txBody>
          <a:bodyPr/>
          <a:lstStyle/>
          <a:p>
            <a:pPr algn="l"/>
            <a:br>
              <a:rPr lang="en-GB" dirty="0"/>
            </a:br>
            <a:endParaRPr lang="en-GB" dirty="0"/>
          </a:p>
        </p:txBody>
      </p:sp>
      <p:sp>
        <p:nvSpPr>
          <p:cNvPr id="4" name="Right Arrow 3">
            <a:extLst>
              <a:ext uri="{FF2B5EF4-FFF2-40B4-BE49-F238E27FC236}">
                <a16:creationId xmlns:a16="http://schemas.microsoft.com/office/drawing/2014/main" id="{FB6F55BA-4C27-2A4A-A0E0-D8A20F36A046}"/>
              </a:ext>
            </a:extLst>
          </p:cNvPr>
          <p:cNvSpPr/>
          <p:nvPr/>
        </p:nvSpPr>
        <p:spPr>
          <a:xfrm>
            <a:off x="2434685" y="2135618"/>
            <a:ext cx="891540" cy="358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012334" y="2125456"/>
            <a:ext cx="891540" cy="358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326226" y="2003188"/>
                <a:ext cx="1651971" cy="701417"/>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326226" y="2003188"/>
                <a:ext cx="1651971" cy="701417"/>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5928324" y="1947134"/>
                <a:ext cx="1651971" cy="701417"/>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928324" y="1947134"/>
                <a:ext cx="1651971" cy="701417"/>
              </a:xfrm>
              <a:prstGeom prst="roundRect">
                <a:avLst/>
              </a:prstGeom>
              <a:blipFill>
                <a:blip r:embed="rId4"/>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604743" y="2125456"/>
            <a:ext cx="891540" cy="358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831322" y="2125456"/>
                <a:ext cx="646331"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−3</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831322" y="2125456"/>
                <a:ext cx="646331" cy="44242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900917" y="3363779"/>
                <a:ext cx="1319714" cy="49761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−3</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900917" y="3363779"/>
                <a:ext cx="1319714" cy="497616"/>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20631" y="3363779"/>
                <a:ext cx="1319714" cy="49761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−3</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220631" y="3363779"/>
                <a:ext cx="1319714" cy="497616"/>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40345" y="3363779"/>
                <a:ext cx="1319714" cy="49761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−3</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540345" y="3363779"/>
                <a:ext cx="1319714" cy="497616"/>
              </a:xfrm>
              <a:prstGeom prst="rect">
                <a:avLst/>
              </a:prstGeom>
              <a:blipFill>
                <a:blip r:embed="rId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860059" y="3363780"/>
                <a:ext cx="648351" cy="4976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1950" i="1" dirty="0">
                          <a:solidFill>
                            <a:srgbClr val="002060"/>
                          </a:solidFill>
                          <a:latin typeface="Cambria Math" panose="02040503050406030204" pitchFamily="18" charset="0"/>
                        </a:rPr>
                        <m:t>+1</m:t>
                      </m:r>
                    </m:oMath>
                  </m:oMathPara>
                </a14:m>
                <a:endParaRPr lang="en-GB" sz="1950" dirty="0">
                  <a:solidFill>
                    <a:srgbClr val="002060"/>
                  </a:solidFill>
                  <a:latin typeface="Arial"/>
                  <a:cs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860059" y="3363780"/>
                <a:ext cx="648351" cy="497616"/>
              </a:xfrm>
              <a:prstGeom prst="rect">
                <a:avLst/>
              </a:prstGeom>
              <a:blipFill>
                <a:blip r:embed="rId9"/>
                <a:stretch>
                  <a:fillRect/>
                </a:stretch>
              </a:blipFill>
              <a:ln w="28575">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B15D339-8A4B-8844-B657-A89FA5334D8C}"/>
                  </a:ext>
                </a:extLst>
              </p:cNvPr>
              <p:cNvSpPr txBox="1"/>
              <p:nvPr/>
            </p:nvSpPr>
            <p:spPr>
              <a:xfrm>
                <a:off x="8707476" y="2076295"/>
                <a:ext cx="808235"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smtClean="0">
                          <a:solidFill>
                            <a:srgbClr val="000000"/>
                          </a:solidFill>
                          <a:latin typeface="Cambria Math" panose="02040503050406030204" pitchFamily="18" charset="0"/>
                          <a:cs typeface="Arial"/>
                        </a:rPr>
                        <m:t>−1</m:t>
                      </m:r>
                      <m:r>
                        <a:rPr lang="en-GB" sz="2275" b="0" i="1" smtClean="0">
                          <a:solidFill>
                            <a:srgbClr val="000000"/>
                          </a:solidFill>
                          <a:latin typeface="Cambria Math" panose="02040503050406030204" pitchFamily="18" charset="0"/>
                          <a:cs typeface="Arial"/>
                        </a:rPr>
                        <m:t>1</m:t>
                      </m:r>
                    </m:oMath>
                  </m:oMathPara>
                </a14:m>
                <a:endParaRPr lang="en-GB" sz="2275" dirty="0">
                  <a:solidFill>
                    <a:srgbClr val="000000"/>
                  </a:solidFill>
                  <a:latin typeface="Arial"/>
                  <a:cs typeface="Arial"/>
                </a:endParaRPr>
              </a:p>
            </p:txBody>
          </p:sp>
        </mc:Choice>
        <mc:Fallback>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707476" y="2076295"/>
                <a:ext cx="808235" cy="44242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81204" y="3363779"/>
                <a:ext cx="1319714" cy="49761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−3</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581204" y="3363779"/>
                <a:ext cx="1319714" cy="497616"/>
              </a:xfrm>
              <a:prstGeom prst="rect">
                <a:avLst/>
              </a:prstGeom>
              <a:blipFill>
                <a:blip r:embed="rId11"/>
                <a:stretch>
                  <a:fillRect/>
                </a:stretch>
              </a:blipFill>
              <a:ln>
                <a:solidFill>
                  <a:schemeClr val="tx1"/>
                </a:solidFill>
              </a:ln>
            </p:spPr>
            <p:txBody>
              <a:bodyPr/>
              <a:lstStyle/>
              <a:p>
                <a:r>
                  <a:rPr lang="en-GB">
                    <a:noFill/>
                  </a:rPr>
                  <a:t> </a:t>
                </a:r>
              </a:p>
            </p:txBody>
          </p:sp>
        </mc:Fallback>
      </mc:AlternateContent>
      <p:sp>
        <p:nvSpPr>
          <p:cNvPr id="21" name="TextBox 20"/>
          <p:cNvSpPr txBox="1"/>
          <p:nvPr/>
        </p:nvSpPr>
        <p:spPr>
          <a:xfrm>
            <a:off x="3900917" y="4416805"/>
            <a:ext cx="3901130" cy="830997"/>
          </a:xfrm>
          <a:prstGeom prst="rect">
            <a:avLst/>
          </a:prstGeom>
          <a:noFill/>
        </p:spPr>
        <p:txBody>
          <a:bodyPr wrap="square" rtlCol="0">
            <a:spAutoFit/>
          </a:bodyPr>
          <a:lstStyle/>
          <a:p>
            <a:pPr algn="ctr"/>
            <a:r>
              <a:rPr lang="en-GB" sz="4800" dirty="0"/>
              <a:t>4(-3) + 1 = -11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F6EC69-EC1D-CB13-994E-12715917410B}"/>
                  </a:ext>
                </a:extLst>
              </p:cNvPr>
              <p:cNvSpPr txBox="1"/>
              <p:nvPr/>
            </p:nvSpPr>
            <p:spPr>
              <a:xfrm>
                <a:off x="2087239" y="2077339"/>
                <a:ext cx="43075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cs typeface="Arial"/>
                        </a:rPr>
                        <m:t>𝑥</m:t>
                      </m:r>
                    </m:oMath>
                  </m:oMathPara>
                </a14:m>
                <a:endParaRPr lang="en-GB" sz="2275" dirty="0">
                  <a:solidFill>
                    <a:srgbClr val="000000"/>
                  </a:solidFill>
                  <a:latin typeface="Arial"/>
                  <a:cs typeface="Arial"/>
                </a:endParaRPr>
              </a:p>
            </p:txBody>
          </p:sp>
        </mc:Choice>
        <mc:Fallback xmlns="">
          <p:sp>
            <p:nvSpPr>
              <p:cNvPr id="17" name="TextBox 16">
                <a:extLst>
                  <a:ext uri="{FF2B5EF4-FFF2-40B4-BE49-F238E27FC236}">
                    <a16:creationId xmlns:a16="http://schemas.microsoft.com/office/drawing/2014/main" id="{FFF6EC69-EC1D-CB13-994E-12715917410B}"/>
                  </a:ext>
                </a:extLst>
              </p:cNvPr>
              <p:cNvSpPr txBox="1">
                <a:spLocks noRot="1" noChangeAspect="1" noMove="1" noResize="1" noEditPoints="1" noAdjustHandles="1" noChangeArrowheads="1" noChangeShapeType="1" noTextEdit="1"/>
              </p:cNvSpPr>
              <p:nvPr/>
            </p:nvSpPr>
            <p:spPr>
              <a:xfrm>
                <a:off x="2087239" y="2077339"/>
                <a:ext cx="430759" cy="442429"/>
              </a:xfrm>
              <a:prstGeom prst="rect">
                <a:avLst/>
              </a:prstGeom>
              <a:blipFill>
                <a:blip r:embed="rId12"/>
                <a:stretch>
                  <a:fillRect/>
                </a:stretch>
              </a:blipFill>
            </p:spPr>
            <p:txBody>
              <a:bodyPr/>
              <a:lstStyle/>
              <a:p>
                <a:r>
                  <a:rPr lang="en-GB">
                    <a:noFill/>
                  </a:rPr>
                  <a:t> </a:t>
                </a:r>
              </a:p>
            </p:txBody>
          </p:sp>
        </mc:Fallback>
      </mc:AlternateContent>
      <p:pic>
        <p:nvPicPr>
          <p:cNvPr id="18" name="Picture 17" descr="A black pen and a whiteboard&#10;&#10;Description automatically generated">
            <a:extLst>
              <a:ext uri="{FF2B5EF4-FFF2-40B4-BE49-F238E27FC236}">
                <a16:creationId xmlns:a16="http://schemas.microsoft.com/office/drawing/2014/main" id="{A2F11869-59F6-3DE0-BAEC-31B84757C7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133971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4" grpId="0" animBg="1"/>
      <p:bldP spid="15" grpId="0"/>
      <p:bldP spid="16" grpId="0" animBg="1"/>
      <p:bldP spid="21" grpId="0"/>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122292" y="219360"/>
                <a:ext cx="11009996" cy="4654550"/>
              </a:xfrm>
              <a:prstGeom prst="rect">
                <a:avLst/>
              </a:prstGeom>
            </p:spPr>
            <p:txBody>
              <a:bodyPr/>
              <a:lstStyle/>
              <a:p>
                <a:pPr marL="0" indent="0">
                  <a:buNone/>
                </a:pPr>
                <a:r>
                  <a:rPr lang="en-GB" sz="4000" dirty="0"/>
                  <a:t>Draw the function machine for </a:t>
                </a:r>
                <a14:m>
                  <m:oMath xmlns:m="http://schemas.openxmlformats.org/officeDocument/2006/math">
                    <m:r>
                      <a:rPr lang="en-GB" sz="4000" b="0" i="1" smtClean="0">
                        <a:latin typeface="Cambria Math" panose="02040503050406030204" pitchFamily="18" charset="0"/>
                      </a:rPr>
                      <m:t>4</m:t>
                    </m:r>
                    <m:r>
                      <a:rPr lang="en-GB" sz="4000" b="0" i="1" smtClean="0">
                        <a:latin typeface="Cambria Math" panose="02040503050406030204" pitchFamily="18" charset="0"/>
                      </a:rPr>
                      <m:t>𝑥</m:t>
                    </m:r>
                    <m:r>
                      <a:rPr lang="en-GB" sz="4000" b="0" i="1" smtClean="0">
                        <a:latin typeface="Cambria Math" panose="02040503050406030204" pitchFamily="18" charset="0"/>
                      </a:rPr>
                      <m:t>−5</m:t>
                    </m:r>
                  </m:oMath>
                </a14:m>
                <a:r>
                  <a:rPr lang="en-GB" sz="4000" dirty="0"/>
                  <a:t> then substitute </a:t>
                </a:r>
                <a14:m>
                  <m:oMath xmlns:m="http://schemas.openxmlformats.org/officeDocument/2006/math">
                    <m:r>
                      <a:rPr lang="en-GB" sz="4000" b="0" i="1" smtClean="0">
                        <a:latin typeface="Cambria Math" panose="02040503050406030204" pitchFamily="18" charset="0"/>
                      </a:rPr>
                      <m:t>𝑥</m:t>
                    </m:r>
                    <m:r>
                      <a:rPr lang="en-GB" sz="4000" b="0" i="1" smtClean="0">
                        <a:latin typeface="Cambria Math" panose="02040503050406030204" pitchFamily="18" charset="0"/>
                      </a:rPr>
                      <m:t>=−5</m:t>
                    </m:r>
                  </m:oMath>
                </a14:m>
                <a:r>
                  <a:rPr lang="en-GB" sz="4000" dirty="0"/>
                  <a:t> into the expression</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122292" y="219360"/>
                <a:ext cx="11009996" cy="4654550"/>
              </a:xfrm>
              <a:prstGeom prst="rect">
                <a:avLst/>
              </a:prstGeom>
              <a:blipFill>
                <a:blip r:embed="rId2"/>
                <a:stretch>
                  <a:fillRect l="-1938" t="-3665"/>
                </a:stretch>
              </a:blipFill>
            </p:spPr>
            <p:txBody>
              <a:bodyPr/>
              <a:lstStyle/>
              <a:p>
                <a:r>
                  <a:rPr lang="en-GB">
                    <a:noFill/>
                  </a:rPr>
                  <a:t> </a:t>
                </a:r>
              </a:p>
            </p:txBody>
          </p:sp>
        </mc:Fallback>
      </mc:AlternateContent>
      <p:sp>
        <p:nvSpPr>
          <p:cNvPr id="2" name="Title 1"/>
          <p:cNvSpPr>
            <a:spLocks noGrp="1"/>
          </p:cNvSpPr>
          <p:nvPr>
            <p:ph type="title" idx="4294967295"/>
          </p:nvPr>
        </p:nvSpPr>
        <p:spPr>
          <a:xfrm>
            <a:off x="0" y="0"/>
            <a:ext cx="0" cy="0"/>
          </a:xfrm>
        </p:spPr>
        <p:txBody>
          <a:bodyPr/>
          <a:lstStyle/>
          <a:p>
            <a:pPr algn="l"/>
            <a:br>
              <a:rPr lang="en-GB" dirty="0"/>
            </a:br>
            <a:endParaRPr lang="en-GB" dirty="0"/>
          </a:p>
        </p:txBody>
      </p:sp>
      <p:sp>
        <p:nvSpPr>
          <p:cNvPr id="4" name="Right Arrow 3">
            <a:extLst>
              <a:ext uri="{FF2B5EF4-FFF2-40B4-BE49-F238E27FC236}">
                <a16:creationId xmlns:a16="http://schemas.microsoft.com/office/drawing/2014/main" id="{FB6F55BA-4C27-2A4A-A0E0-D8A20F36A046}"/>
              </a:ext>
            </a:extLst>
          </p:cNvPr>
          <p:cNvSpPr/>
          <p:nvPr/>
        </p:nvSpPr>
        <p:spPr>
          <a:xfrm>
            <a:off x="2407554" y="2309457"/>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4985203" y="229929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299095" y="2177026"/>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299095" y="2177026"/>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5901193" y="2120972"/>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901193" y="2120972"/>
                <a:ext cx="1651971" cy="730304"/>
              </a:xfrm>
              <a:prstGeom prst="roundRect">
                <a:avLst/>
              </a:prstGeom>
              <a:blipFill>
                <a:blip r:embed="rId4"/>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577612" y="229929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821710" y="2258002"/>
                <a:ext cx="646331"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821710" y="2258002"/>
                <a:ext cx="646331" cy="44242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61660" y="3546789"/>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861660" y="3546789"/>
                <a:ext cx="1319714" cy="518110"/>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181374" y="3546789"/>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81374" y="3546789"/>
                <a:ext cx="1319714" cy="518110"/>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01088" y="3546789"/>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501088" y="3546789"/>
                <a:ext cx="1319714" cy="518110"/>
              </a:xfrm>
              <a:prstGeom prst="rect">
                <a:avLst/>
              </a:prstGeom>
              <a:blipFill>
                <a:blip r:embed="rId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820802" y="3546790"/>
                <a:ext cx="648351" cy="51811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1950" i="1" dirty="0">
                          <a:solidFill>
                            <a:srgbClr val="002060"/>
                          </a:solidFill>
                          <a:latin typeface="Cambria Math" panose="02040503050406030204" pitchFamily="18" charset="0"/>
                        </a:rPr>
                        <m:t>−5</m:t>
                      </m:r>
                    </m:oMath>
                  </m:oMathPara>
                </a14:m>
                <a:endParaRPr lang="en-GB" sz="1950" dirty="0">
                  <a:solidFill>
                    <a:srgbClr val="002060"/>
                  </a:solidFill>
                  <a:latin typeface="Arial"/>
                  <a:cs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820802" y="3546790"/>
                <a:ext cx="648351" cy="518110"/>
              </a:xfrm>
              <a:prstGeom prst="rect">
                <a:avLst/>
              </a:prstGeom>
              <a:blipFill>
                <a:blip r:embed="rId9"/>
                <a:stretch>
                  <a:fillRect/>
                </a:stretch>
              </a:blipFill>
              <a:ln w="28575">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680345" y="2250134"/>
                <a:ext cx="808235"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−25</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680345" y="2250134"/>
                <a:ext cx="808235" cy="44242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1947" y="3546789"/>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−5</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541947" y="3546789"/>
                <a:ext cx="1319714" cy="518110"/>
              </a:xfrm>
              <a:prstGeom prst="rect">
                <a:avLst/>
              </a:prstGeom>
              <a:blipFill>
                <a:blip r:embed="rId11"/>
                <a:stretch>
                  <a:fillRect/>
                </a:stretch>
              </a:blipFill>
              <a:ln>
                <a:solidFill>
                  <a:schemeClr val="tx1"/>
                </a:solidFill>
              </a:ln>
            </p:spPr>
            <p:txBody>
              <a:bodyPr/>
              <a:lstStyle/>
              <a:p>
                <a:r>
                  <a:rPr lang="en-GB">
                    <a:noFill/>
                  </a:rPr>
                  <a:t> </a:t>
                </a:r>
              </a:p>
            </p:txBody>
          </p:sp>
        </mc:Fallback>
      </mc:AlternateContent>
      <p:sp>
        <p:nvSpPr>
          <p:cNvPr id="21" name="TextBox 20"/>
          <p:cNvSpPr txBox="1"/>
          <p:nvPr/>
        </p:nvSpPr>
        <p:spPr>
          <a:xfrm>
            <a:off x="3629186" y="4407014"/>
            <a:ext cx="3783724" cy="830997"/>
          </a:xfrm>
          <a:prstGeom prst="rect">
            <a:avLst/>
          </a:prstGeom>
          <a:noFill/>
        </p:spPr>
        <p:txBody>
          <a:bodyPr wrap="square" rtlCol="0">
            <a:spAutoFit/>
          </a:bodyPr>
          <a:lstStyle/>
          <a:p>
            <a:pPr algn="ctr"/>
            <a:r>
              <a:rPr lang="en-GB" sz="4800" dirty="0"/>
              <a:t>4(-5) -5 = -25</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DF83EF5-0EA6-DED0-338C-E21696FE48E3}"/>
                  </a:ext>
                </a:extLst>
              </p:cNvPr>
              <p:cNvSpPr txBox="1"/>
              <p:nvPr/>
            </p:nvSpPr>
            <p:spPr>
              <a:xfrm>
                <a:off x="1985986" y="2264909"/>
                <a:ext cx="43075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cs typeface="Arial"/>
                        </a:rPr>
                        <m:t>𝑥</m:t>
                      </m:r>
                    </m:oMath>
                  </m:oMathPara>
                </a14:m>
                <a:endParaRPr lang="en-GB" sz="2275" dirty="0">
                  <a:solidFill>
                    <a:srgbClr val="000000"/>
                  </a:solidFill>
                  <a:latin typeface="Arial"/>
                  <a:cs typeface="Arial"/>
                </a:endParaRPr>
              </a:p>
            </p:txBody>
          </p:sp>
        </mc:Choice>
        <mc:Fallback xmlns="">
          <p:sp>
            <p:nvSpPr>
              <p:cNvPr id="13" name="TextBox 12">
                <a:extLst>
                  <a:ext uri="{FF2B5EF4-FFF2-40B4-BE49-F238E27FC236}">
                    <a16:creationId xmlns:a16="http://schemas.microsoft.com/office/drawing/2014/main" id="{8DF83EF5-0EA6-DED0-338C-E21696FE48E3}"/>
                  </a:ext>
                </a:extLst>
              </p:cNvPr>
              <p:cNvSpPr txBox="1">
                <a:spLocks noRot="1" noChangeAspect="1" noMove="1" noResize="1" noEditPoints="1" noAdjustHandles="1" noChangeArrowheads="1" noChangeShapeType="1" noTextEdit="1"/>
              </p:cNvSpPr>
              <p:nvPr/>
            </p:nvSpPr>
            <p:spPr>
              <a:xfrm>
                <a:off x="1985986" y="2264909"/>
                <a:ext cx="430759" cy="442429"/>
              </a:xfrm>
              <a:prstGeom prst="rect">
                <a:avLst/>
              </a:prstGeom>
              <a:blipFill>
                <a:blip r:embed="rId12"/>
                <a:stretch>
                  <a:fillRect/>
                </a:stretch>
              </a:blipFill>
            </p:spPr>
            <p:txBody>
              <a:bodyPr/>
              <a:lstStyle/>
              <a:p>
                <a:r>
                  <a:rPr lang="en-GB">
                    <a:noFill/>
                  </a:rPr>
                  <a:t> </a:t>
                </a:r>
              </a:p>
            </p:txBody>
          </p:sp>
        </mc:Fallback>
      </mc:AlternateContent>
      <p:pic>
        <p:nvPicPr>
          <p:cNvPr id="17" name="Picture 16" descr="A black pen and a whiteboard&#10;&#10;Description automatically generated">
            <a:extLst>
              <a:ext uri="{FF2B5EF4-FFF2-40B4-BE49-F238E27FC236}">
                <a16:creationId xmlns:a16="http://schemas.microsoft.com/office/drawing/2014/main" id="{4C54AA4B-DD84-D40F-DA5C-0182974757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20471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4" grpId="0" animBg="1"/>
      <p:bldP spid="15" grpId="0"/>
      <p:bldP spid="16" grpId="0" animBg="1"/>
      <p:bldP spid="21" grpId="0"/>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150480" y="208368"/>
                <a:ext cx="11626850" cy="4654550"/>
              </a:xfrm>
              <a:prstGeom prst="rect">
                <a:avLst/>
              </a:prstGeom>
            </p:spPr>
            <p:txBody>
              <a:bodyPr/>
              <a:lstStyle/>
              <a:p>
                <a:pPr marL="0" indent="0">
                  <a:buNone/>
                </a:pPr>
                <a:r>
                  <a:rPr lang="en-GB" sz="4400" dirty="0"/>
                  <a:t>Draw the function machine for </a:t>
                </a:r>
                <a14:m>
                  <m:oMath xmlns:m="http://schemas.openxmlformats.org/officeDocument/2006/math">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𝑥</m:t>
                        </m:r>
                      </m:num>
                      <m:den>
                        <m:r>
                          <a:rPr lang="en-GB" sz="4400" b="0" i="1" smtClean="0">
                            <a:latin typeface="Cambria Math" panose="02040503050406030204" pitchFamily="18" charset="0"/>
                          </a:rPr>
                          <m:t>2</m:t>
                        </m:r>
                      </m:den>
                    </m:f>
                    <m:r>
                      <a:rPr lang="en-GB" sz="4400" b="0" i="1" smtClean="0">
                        <a:latin typeface="Cambria Math" panose="02040503050406030204" pitchFamily="18" charset="0"/>
                      </a:rPr>
                      <m:t>+1</m:t>
                    </m:r>
                  </m:oMath>
                </a14:m>
                <a:r>
                  <a:rPr lang="en-GB" sz="4400" dirty="0"/>
                  <a:t> then substitute </a:t>
                </a:r>
                <a14:m>
                  <m:oMath xmlns:m="http://schemas.openxmlformats.org/officeDocument/2006/math">
                    <m:r>
                      <a:rPr lang="en-GB" sz="4400" b="0" i="1" smtClean="0">
                        <a:latin typeface="Cambria Math" panose="02040503050406030204" pitchFamily="18" charset="0"/>
                      </a:rPr>
                      <m:t>𝑥</m:t>
                    </m:r>
                    <m:r>
                      <a:rPr lang="en-GB" sz="4400" b="0" i="1" smtClean="0">
                        <a:latin typeface="Cambria Math" panose="02040503050406030204" pitchFamily="18" charset="0"/>
                      </a:rPr>
                      <m:t>=−10</m:t>
                    </m:r>
                  </m:oMath>
                </a14:m>
                <a:r>
                  <a:rPr lang="en-GB" sz="4400" dirty="0"/>
                  <a:t> into the expression</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150480" y="208368"/>
                <a:ext cx="11626850" cy="4654550"/>
              </a:xfrm>
              <a:prstGeom prst="rect">
                <a:avLst/>
              </a:prstGeom>
              <a:blipFill>
                <a:blip r:embed="rId2"/>
                <a:stretch>
                  <a:fillRect l="-2150" t="-2094"/>
                </a:stretch>
              </a:blipFill>
            </p:spPr>
            <p:txBody>
              <a:bodyPr/>
              <a:lstStyle/>
              <a:p>
                <a:r>
                  <a:rPr lang="en-GB">
                    <a:noFill/>
                  </a:rPr>
                  <a:t> </a:t>
                </a:r>
              </a:p>
            </p:txBody>
          </p:sp>
        </mc:Fallback>
      </mc:AlternateContent>
      <p:sp>
        <p:nvSpPr>
          <p:cNvPr id="4" name="Right Arrow 3">
            <a:extLst>
              <a:ext uri="{FF2B5EF4-FFF2-40B4-BE49-F238E27FC236}">
                <a16:creationId xmlns:a16="http://schemas.microsoft.com/office/drawing/2014/main" id="{FB6F55BA-4C27-2A4A-A0E0-D8A20F36A046}"/>
              </a:ext>
            </a:extLst>
          </p:cNvPr>
          <p:cNvSpPr/>
          <p:nvPr/>
        </p:nvSpPr>
        <p:spPr>
          <a:xfrm>
            <a:off x="2470266" y="2523574"/>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dirty="0">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047915" y="2513412"/>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361807" y="2391143"/>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cs typeface="Arial"/>
                        </a:rPr>
                        <m:t>÷2</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361807" y="2391143"/>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5963905" y="2335089"/>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963905" y="2335089"/>
                <a:ext cx="1651971" cy="730304"/>
              </a:xfrm>
              <a:prstGeom prst="roundRect">
                <a:avLst/>
              </a:prstGeom>
              <a:blipFill>
                <a:blip r:embed="rId4"/>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640324" y="2513412"/>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578483" y="2467717"/>
                <a:ext cx="808235"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−10</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578483" y="2467717"/>
                <a:ext cx="808235" cy="442429"/>
              </a:xfrm>
              <a:prstGeom prst="rect">
                <a:avLst/>
              </a:prstGeom>
              <a:blipFill>
                <a:blip r:embed="rId5"/>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5B15D339-8A4B-8844-B657-A89FA5334D8C}"/>
              </a:ext>
            </a:extLst>
          </p:cNvPr>
          <p:cNvSpPr txBox="1"/>
          <p:nvPr/>
        </p:nvSpPr>
        <p:spPr>
          <a:xfrm>
            <a:off x="8897279" y="2448955"/>
            <a:ext cx="444352" cy="442429"/>
          </a:xfrm>
          <a:prstGeom prst="rect">
            <a:avLst/>
          </a:prstGeom>
          <a:noFill/>
        </p:spPr>
        <p:txBody>
          <a:bodyPr wrap="none" rtlCol="0">
            <a:spAutoFit/>
          </a:bodyPr>
          <a:lstStyle/>
          <a:p>
            <a:pPr algn="ctr" defTabSz="371475">
              <a:defRPr/>
            </a:pPr>
            <a:r>
              <a:rPr lang="en-GB" sz="2275" dirty="0">
                <a:solidFill>
                  <a:srgbClr val="000000"/>
                </a:solidFill>
                <a:latin typeface="Arial"/>
                <a:cs typeface="Arial"/>
              </a:rPr>
              <a:t>-4</a:t>
            </a:r>
          </a:p>
        </p:txBody>
      </p:sp>
      <mc:AlternateContent xmlns:mc="http://schemas.openxmlformats.org/markup-compatibility/2006" xmlns:a14="http://schemas.microsoft.com/office/drawing/2010/main">
        <mc:Choice Requires="a14">
          <p:sp>
            <p:nvSpPr>
              <p:cNvPr id="13" name="TextBox 12"/>
              <p:cNvSpPr txBox="1"/>
              <p:nvPr/>
            </p:nvSpPr>
            <p:spPr>
              <a:xfrm>
                <a:off x="3537455" y="3811865"/>
                <a:ext cx="4852899" cy="114390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3600" i="1">
                              <a:latin typeface="Cambria Math" panose="02040503050406030204" pitchFamily="18" charset="0"/>
                            </a:rPr>
                          </m:ctrlPr>
                        </m:fPr>
                        <m:num>
                          <m:r>
                            <a:rPr lang="en-GB" sz="3600" i="1">
                              <a:latin typeface="Cambria Math" panose="02040503050406030204" pitchFamily="18" charset="0"/>
                            </a:rPr>
                            <m:t>(−10)</m:t>
                          </m:r>
                        </m:num>
                        <m:den>
                          <m:r>
                            <a:rPr lang="en-GB" sz="3600" i="1">
                              <a:latin typeface="Cambria Math" panose="02040503050406030204" pitchFamily="18" charset="0"/>
                            </a:rPr>
                            <m:t>2</m:t>
                          </m:r>
                        </m:den>
                      </m:f>
                      <m:r>
                        <a:rPr lang="en-GB" sz="3600" i="1">
                          <a:latin typeface="Cambria Math" panose="02040503050406030204" pitchFamily="18" charset="0"/>
                        </a:rPr>
                        <m:t>+1=−4</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37455" y="3811865"/>
                <a:ext cx="4852899" cy="114390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43A62B-14AE-F541-9542-7595D690DF6E}"/>
                  </a:ext>
                </a:extLst>
              </p:cNvPr>
              <p:cNvSpPr txBox="1"/>
              <p:nvPr/>
            </p:nvSpPr>
            <p:spPr>
              <a:xfrm>
                <a:off x="1877089" y="2439361"/>
                <a:ext cx="43075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cs typeface="Arial"/>
                        </a:rPr>
                        <m:t>𝑥</m:t>
                      </m:r>
                    </m:oMath>
                  </m:oMathPara>
                </a14:m>
                <a:endParaRPr lang="en-GB" sz="2275" dirty="0">
                  <a:solidFill>
                    <a:srgbClr val="000000"/>
                  </a:solidFill>
                  <a:latin typeface="Arial"/>
                  <a:cs typeface="Arial"/>
                </a:endParaRPr>
              </a:p>
            </p:txBody>
          </p:sp>
        </mc:Choice>
        <mc:Fallback xmlns="">
          <p:sp>
            <p:nvSpPr>
              <p:cNvPr id="10" name="TextBox 9">
                <a:extLst>
                  <a:ext uri="{FF2B5EF4-FFF2-40B4-BE49-F238E27FC236}">
                    <a16:creationId xmlns:a16="http://schemas.microsoft.com/office/drawing/2014/main" id="{8843A62B-14AE-F541-9542-7595D690DF6E}"/>
                  </a:ext>
                </a:extLst>
              </p:cNvPr>
              <p:cNvSpPr txBox="1">
                <a:spLocks noRot="1" noChangeAspect="1" noMove="1" noResize="1" noEditPoints="1" noAdjustHandles="1" noChangeArrowheads="1" noChangeShapeType="1" noTextEdit="1"/>
              </p:cNvSpPr>
              <p:nvPr/>
            </p:nvSpPr>
            <p:spPr>
              <a:xfrm>
                <a:off x="1877089" y="2439361"/>
                <a:ext cx="430759" cy="442429"/>
              </a:xfrm>
              <a:prstGeom prst="rect">
                <a:avLst/>
              </a:prstGeom>
              <a:blipFill>
                <a:blip r:embed="rId7"/>
                <a:stretch>
                  <a:fillRect/>
                </a:stretch>
              </a:blipFill>
            </p:spPr>
            <p:txBody>
              <a:bodyPr/>
              <a:lstStyle/>
              <a:p>
                <a:r>
                  <a:rPr lang="en-GB">
                    <a:noFill/>
                  </a:rPr>
                  <a:t> </a:t>
                </a:r>
              </a:p>
            </p:txBody>
          </p:sp>
        </mc:Fallback>
      </mc:AlternateContent>
      <p:pic>
        <p:nvPicPr>
          <p:cNvPr id="11" name="Picture 10" descr="A black pen and a whiteboard&#10;&#10;Description automatically generated">
            <a:extLst>
              <a:ext uri="{FF2B5EF4-FFF2-40B4-BE49-F238E27FC236}">
                <a16:creationId xmlns:a16="http://schemas.microsoft.com/office/drawing/2014/main" id="{259F49A8-4613-3F68-5130-3B5EADF6EF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6623" y="74613"/>
            <a:ext cx="1212114" cy="859756"/>
          </a:xfrm>
          <a:prstGeom prst="rect">
            <a:avLst/>
          </a:prstGeom>
        </p:spPr>
      </p:pic>
    </p:spTree>
    <p:extLst>
      <p:ext uri="{BB962C8B-B14F-4D97-AF65-F5344CB8AC3E}">
        <p14:creationId xmlns:p14="http://schemas.microsoft.com/office/powerpoint/2010/main" val="32109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5" grpId="0"/>
      <p:bldP spid="13"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EE34113-EF9C-C020-28DA-289A30629483}"/>
              </a:ext>
            </a:extLst>
          </p:cNvPr>
          <p:cNvPicPr>
            <a:picLocks noChangeAspect="1"/>
          </p:cNvPicPr>
          <p:nvPr/>
        </p:nvPicPr>
        <p:blipFill>
          <a:blip r:embed="rId3"/>
          <a:stretch>
            <a:fillRect/>
          </a:stretch>
        </p:blipFill>
        <p:spPr>
          <a:xfrm>
            <a:off x="1334735" y="1712510"/>
            <a:ext cx="3179864" cy="2517961"/>
          </a:xfrm>
          <a:prstGeom prst="rect">
            <a:avLst/>
          </a:prstGeom>
        </p:spPr>
      </p:pic>
      <p:sp>
        <p:nvSpPr>
          <p:cNvPr id="4" name="TextBox 3">
            <a:extLst>
              <a:ext uri="{FF2B5EF4-FFF2-40B4-BE49-F238E27FC236}">
                <a16:creationId xmlns:a16="http://schemas.microsoft.com/office/drawing/2014/main" id="{965E4E59-D150-6E43-6BD4-546937B83442}"/>
              </a:ext>
            </a:extLst>
          </p:cNvPr>
          <p:cNvSpPr txBox="1"/>
          <p:nvPr/>
        </p:nvSpPr>
        <p:spPr>
          <a:xfrm>
            <a:off x="2263552" y="5598821"/>
            <a:ext cx="7664896"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000" dirty="0"/>
              <a:t>It is more important than ever to use brackets to show the substitution when we have a variable with a negative value.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E63C13-3D1E-1DF5-BDBA-9A88338424CF}"/>
                  </a:ext>
                </a:extLst>
              </p:cNvPr>
              <p:cNvSpPr txBox="1"/>
              <p:nvPr/>
            </p:nvSpPr>
            <p:spPr>
              <a:xfrm>
                <a:off x="1779945" y="95895"/>
                <a:ext cx="8358195"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200" dirty="0"/>
                  <a:t>Work out the value of </a:t>
                </a:r>
                <a14:m>
                  <m:oMath xmlns:m="http://schemas.openxmlformats.org/officeDocument/2006/math">
                    <m:r>
                      <a:rPr lang="en-GB" sz="3200" i="1">
                        <a:latin typeface="Cambria Math" panose="02040503050406030204" pitchFamily="18" charset="0"/>
                      </a:rPr>
                      <m:t>3</m:t>
                    </m:r>
                    <m:r>
                      <a:rPr lang="en-GB" sz="3200" i="1">
                        <a:latin typeface="Cambria Math" panose="02040503050406030204" pitchFamily="18" charset="0"/>
                      </a:rPr>
                      <m:t>𝑑</m:t>
                    </m:r>
                    <m:r>
                      <a:rPr lang="en-GB" sz="3200" i="1">
                        <a:latin typeface="Cambria Math" panose="02040503050406030204" pitchFamily="18" charset="0"/>
                      </a:rPr>
                      <m:t>+2</m:t>
                    </m:r>
                  </m:oMath>
                </a14:m>
                <a:r>
                  <a:rPr lang="en-GB" sz="3200" dirty="0"/>
                  <a:t> given that </a:t>
                </a:r>
                <a14:m>
                  <m:oMath xmlns:m="http://schemas.openxmlformats.org/officeDocument/2006/math">
                    <m:r>
                      <a:rPr lang="en-GB" sz="3200" b="1" i="1">
                        <a:latin typeface="Cambria Math" panose="02040503050406030204" pitchFamily="18" charset="0"/>
                      </a:rPr>
                      <m:t>𝒅</m:t>
                    </m:r>
                    <m:r>
                      <a:rPr lang="en-GB" sz="3200" b="1" i="1">
                        <a:latin typeface="Cambria Math" panose="02040503050406030204" pitchFamily="18" charset="0"/>
                      </a:rPr>
                      <m:t>=−</m:t>
                    </m:r>
                    <m:r>
                      <a:rPr lang="en-GB" sz="3200" b="1" i="1">
                        <a:latin typeface="Cambria Math" panose="02040503050406030204" pitchFamily="18" charset="0"/>
                      </a:rPr>
                      <m:t>𝟓</m:t>
                    </m:r>
                    <m:r>
                      <a:rPr lang="en-GB" sz="3200" i="1">
                        <a:latin typeface="Cambria Math" panose="02040503050406030204" pitchFamily="18" charset="0"/>
                      </a:rPr>
                      <m:t>.</m:t>
                    </m:r>
                  </m:oMath>
                </a14:m>
                <a:endParaRPr lang="en-GB" sz="3200" dirty="0"/>
              </a:p>
            </p:txBody>
          </p:sp>
        </mc:Choice>
        <mc:Fallback xmlns="">
          <p:sp>
            <p:nvSpPr>
              <p:cNvPr id="3" name="TextBox 2">
                <a:extLst>
                  <a:ext uri="{FF2B5EF4-FFF2-40B4-BE49-F238E27FC236}">
                    <a16:creationId xmlns:a16="http://schemas.microsoft.com/office/drawing/2014/main" id="{BBE63C13-3D1E-1DF5-BDBA-9A88338424CF}"/>
                  </a:ext>
                </a:extLst>
              </p:cNvPr>
              <p:cNvSpPr txBox="1">
                <a:spLocks noRot="1" noChangeAspect="1" noMove="1" noResize="1" noEditPoints="1" noAdjustHandles="1" noChangeArrowheads="1" noChangeShapeType="1" noTextEdit="1"/>
              </p:cNvSpPr>
              <p:nvPr/>
            </p:nvSpPr>
            <p:spPr>
              <a:xfrm>
                <a:off x="1779945" y="95895"/>
                <a:ext cx="8358195" cy="584775"/>
              </a:xfrm>
              <a:prstGeom prst="rect">
                <a:avLst/>
              </a:prstGeom>
              <a:blipFill>
                <a:blip r:embed="rId4"/>
                <a:stretch>
                  <a:fillRect b="-175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803B6C-840F-D6EB-43DC-239AC2E91371}"/>
                  </a:ext>
                </a:extLst>
              </p:cNvPr>
              <p:cNvSpPr txBox="1"/>
              <p:nvPr/>
            </p:nvSpPr>
            <p:spPr>
              <a:xfrm>
                <a:off x="6326308" y="2167478"/>
                <a:ext cx="2222147" cy="2308324"/>
              </a:xfrm>
              <a:prstGeom prst="rect">
                <a:avLst/>
              </a:prstGeom>
              <a:noFill/>
            </p:spPr>
            <p:txBody>
              <a:bodyPr wrap="none" rtlCol="0">
                <a:spAutoFit/>
              </a:bodyPr>
              <a:lstStyle/>
              <a:p>
                <a:r>
                  <a:rPr lang="en-GB" sz="2400" dirty="0"/>
                  <a:t>When </a:t>
                </a:r>
                <a14:m>
                  <m:oMath xmlns:m="http://schemas.openxmlformats.org/officeDocument/2006/math">
                    <m:r>
                      <a:rPr lang="en-GB" sz="2400" i="1">
                        <a:latin typeface="Cambria Math" panose="02040503050406030204" pitchFamily="18" charset="0"/>
                      </a:rPr>
                      <m:t>𝑑</m:t>
                    </m:r>
                    <m:r>
                      <a:rPr lang="en-GB" sz="2400" i="1">
                        <a:latin typeface="Cambria Math" panose="02040503050406030204" pitchFamily="18" charset="0"/>
                      </a:rPr>
                      <m:t>=−5</m:t>
                    </m:r>
                  </m:oMath>
                </a14:m>
                <a:r>
                  <a:rPr lang="en-GB" sz="2400" dirty="0"/>
                  <a:t>,</a:t>
                </a:r>
              </a:p>
              <a:p>
                <a:r>
                  <a:rPr lang="en-GB" sz="2400" dirty="0"/>
                  <a:t> </a:t>
                </a:r>
              </a:p>
              <a:p>
                <a:pPr defTabSz="358775"/>
                <a:r>
                  <a:rPr lang="en-GB" sz="2400" dirty="0"/>
                  <a:t>	</a:t>
                </a:r>
                <a14:m>
                  <m:oMath xmlns:m="http://schemas.openxmlformats.org/officeDocument/2006/math">
                    <m:r>
                      <a:rPr lang="en-GB" sz="2400" i="1">
                        <a:latin typeface="Cambria Math" panose="02040503050406030204" pitchFamily="18" charset="0"/>
                      </a:rPr>
                      <m:t>3</m:t>
                    </m:r>
                    <m:r>
                      <a:rPr lang="en-GB" sz="2400" i="1">
                        <a:latin typeface="Cambria Math" panose="02040503050406030204" pitchFamily="18" charset="0"/>
                      </a:rPr>
                      <m:t>𝑑</m:t>
                    </m:r>
                    <m:r>
                      <a:rPr lang="en-GB" sz="2400" i="1">
                        <a:latin typeface="Cambria Math" panose="02040503050406030204" pitchFamily="18" charset="0"/>
                      </a:rPr>
                      <m:t>+2</m:t>
                    </m:r>
                  </m:oMath>
                </a14:m>
                <a:endParaRPr lang="en-GB" sz="2400" dirty="0"/>
              </a:p>
              <a:p>
                <a:pPr defTabSz="358775"/>
                <a:r>
                  <a:rPr lang="en-GB" sz="2400" dirty="0"/>
                  <a:t>	</a:t>
                </a:r>
                <a14:m>
                  <m:oMath xmlns:m="http://schemas.openxmlformats.org/officeDocument/2006/math">
                    <m:r>
                      <a:rPr lang="en-GB" sz="2400" i="1">
                        <a:latin typeface="Cambria Math" panose="02040503050406030204" pitchFamily="18" charset="0"/>
                      </a:rPr>
                      <m:t>=3</m:t>
                    </m:r>
                    <m:d>
                      <m:dPr>
                        <m:ctrlPr>
                          <a:rPr lang="en-GB" sz="2400" i="1">
                            <a:latin typeface="Cambria Math" panose="02040503050406030204" pitchFamily="18" charset="0"/>
                          </a:rPr>
                        </m:ctrlPr>
                      </m:dPr>
                      <m:e>
                        <m:r>
                          <a:rPr lang="en-GB" sz="2400" i="1">
                            <a:latin typeface="Cambria Math" panose="02040503050406030204" pitchFamily="18" charset="0"/>
                          </a:rPr>
                          <m:t>−5</m:t>
                        </m:r>
                      </m:e>
                    </m:d>
                    <m:r>
                      <a:rPr lang="en-GB" sz="2400" i="1">
                        <a:latin typeface="Cambria Math" panose="02040503050406030204" pitchFamily="18" charset="0"/>
                      </a:rPr>
                      <m:t>+2</m:t>
                    </m:r>
                  </m:oMath>
                </a14:m>
                <a:endParaRPr lang="en-GB" sz="2400" dirty="0"/>
              </a:p>
              <a:p>
                <a:pPr>
                  <a:tabLst>
                    <a:tab pos="358775" algn="l"/>
                  </a:tabLst>
                </a:pPr>
                <a:r>
                  <a:rPr lang="en-GB" sz="2400" dirty="0"/>
                  <a:t>	</a:t>
                </a:r>
                <a14:m>
                  <m:oMath xmlns:m="http://schemas.openxmlformats.org/officeDocument/2006/math">
                    <m:r>
                      <a:rPr lang="en-GB" sz="2400" i="1">
                        <a:latin typeface="Cambria Math" panose="02040503050406030204" pitchFamily="18" charset="0"/>
                      </a:rPr>
                      <m:t>=−15+2</m:t>
                    </m:r>
                  </m:oMath>
                </a14:m>
                <a:endParaRPr lang="en-GB" sz="2400" dirty="0"/>
              </a:p>
              <a:p>
                <a:pPr>
                  <a:tabLst>
                    <a:tab pos="358775" algn="l"/>
                  </a:tabLst>
                </a:pPr>
                <a:r>
                  <a:rPr lang="en-GB" sz="2400" dirty="0"/>
                  <a:t>	</a:t>
                </a:r>
                <a14:m>
                  <m:oMath xmlns:m="http://schemas.openxmlformats.org/officeDocument/2006/math">
                    <m:r>
                      <a:rPr lang="en-GB" sz="2400" b="1" i="1">
                        <a:latin typeface="Cambria Math" panose="02040503050406030204" pitchFamily="18" charset="0"/>
                      </a:rPr>
                      <m:t>=−</m:t>
                    </m:r>
                    <m:r>
                      <a:rPr lang="en-GB" sz="2400" b="1" i="1">
                        <a:latin typeface="Cambria Math" panose="02040503050406030204" pitchFamily="18" charset="0"/>
                      </a:rPr>
                      <m:t>𝟏𝟑</m:t>
                    </m:r>
                  </m:oMath>
                </a14:m>
                <a:endParaRPr lang="en-GB" sz="2400" b="1" dirty="0"/>
              </a:p>
            </p:txBody>
          </p:sp>
        </mc:Choice>
        <mc:Fallback xmlns="">
          <p:sp>
            <p:nvSpPr>
              <p:cNvPr id="11" name="TextBox 10">
                <a:extLst>
                  <a:ext uri="{FF2B5EF4-FFF2-40B4-BE49-F238E27FC236}">
                    <a16:creationId xmlns:a16="http://schemas.microsoft.com/office/drawing/2014/main" id="{D5803B6C-840F-D6EB-43DC-239AC2E91371}"/>
                  </a:ext>
                </a:extLst>
              </p:cNvPr>
              <p:cNvSpPr txBox="1">
                <a:spLocks noRot="1" noChangeAspect="1" noMove="1" noResize="1" noEditPoints="1" noAdjustHandles="1" noChangeArrowheads="1" noChangeShapeType="1" noTextEdit="1"/>
              </p:cNvSpPr>
              <p:nvPr/>
            </p:nvSpPr>
            <p:spPr>
              <a:xfrm>
                <a:off x="6326308" y="2167478"/>
                <a:ext cx="2222147" cy="2308324"/>
              </a:xfrm>
              <a:prstGeom prst="rect">
                <a:avLst/>
              </a:prstGeom>
              <a:blipFill>
                <a:blip r:embed="rId5"/>
                <a:stretch>
                  <a:fillRect l="-4396" t="-21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A3D552-F240-A1D6-2DF8-6B620160AD44}"/>
                  </a:ext>
                </a:extLst>
              </p:cNvPr>
              <p:cNvSpPr txBox="1"/>
              <p:nvPr/>
            </p:nvSpPr>
            <p:spPr>
              <a:xfrm>
                <a:off x="8651821" y="1803856"/>
                <a:ext cx="1892004"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b="1" dirty="0"/>
                  <a:t>Remember: </a:t>
                </a:r>
                <a:r>
                  <a:rPr lang="en-GB" sz="1600" dirty="0"/>
                  <a:t>We put the value of </a:t>
                </a:r>
                <a14:m>
                  <m:oMath xmlns:m="http://schemas.openxmlformats.org/officeDocument/2006/math">
                    <m:r>
                      <a:rPr lang="en-GB" sz="1600" i="1">
                        <a:latin typeface="Cambria Math" panose="02040503050406030204" pitchFamily="18" charset="0"/>
                      </a:rPr>
                      <m:t>𝑑</m:t>
                    </m:r>
                  </m:oMath>
                </a14:m>
                <a:r>
                  <a:rPr lang="en-GB" sz="1600" dirty="0"/>
                  <a:t> in brackets to remind us to multiply for </a:t>
                </a:r>
                <a14:m>
                  <m:oMath xmlns:m="http://schemas.openxmlformats.org/officeDocument/2006/math">
                    <m:r>
                      <a:rPr lang="en-GB" sz="1600" i="1">
                        <a:latin typeface="Cambria Math" panose="02040503050406030204" pitchFamily="18" charset="0"/>
                      </a:rPr>
                      <m:t>3</m:t>
                    </m:r>
                    <m:r>
                      <a:rPr lang="en-GB" sz="1600" i="1">
                        <a:latin typeface="Cambria Math" panose="02040503050406030204" pitchFamily="18" charset="0"/>
                      </a:rPr>
                      <m:t>𝑑</m:t>
                    </m:r>
                  </m:oMath>
                </a14:m>
                <a:r>
                  <a:rPr lang="en-GB" sz="1600" dirty="0"/>
                  <a:t>.</a:t>
                </a:r>
              </a:p>
            </p:txBody>
          </p:sp>
        </mc:Choice>
        <mc:Fallback xmlns="">
          <p:sp>
            <p:nvSpPr>
              <p:cNvPr id="13" name="TextBox 12">
                <a:extLst>
                  <a:ext uri="{FF2B5EF4-FFF2-40B4-BE49-F238E27FC236}">
                    <a16:creationId xmlns:a16="http://schemas.microsoft.com/office/drawing/2014/main" id="{ABA3D552-F240-A1D6-2DF8-6B620160AD44}"/>
                  </a:ext>
                </a:extLst>
              </p:cNvPr>
              <p:cNvSpPr txBox="1">
                <a:spLocks noRot="1" noChangeAspect="1" noMove="1" noResize="1" noEditPoints="1" noAdjustHandles="1" noChangeArrowheads="1" noChangeShapeType="1" noTextEdit="1"/>
              </p:cNvSpPr>
              <p:nvPr/>
            </p:nvSpPr>
            <p:spPr>
              <a:xfrm>
                <a:off x="8651821" y="1803856"/>
                <a:ext cx="1892004" cy="1323439"/>
              </a:xfrm>
              <a:prstGeom prst="rect">
                <a:avLst/>
              </a:prstGeom>
              <a:blipFill>
                <a:blip r:embed="rId6"/>
                <a:stretch>
                  <a:fillRect t="-913" r="-1597" b="-45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802B7A8-7203-01F1-F758-5A9E97476277}"/>
                  </a:ext>
                </a:extLst>
              </p:cNvPr>
              <p:cNvSpPr txBox="1"/>
              <p:nvPr/>
            </p:nvSpPr>
            <p:spPr>
              <a:xfrm>
                <a:off x="8210858" y="4459255"/>
                <a:ext cx="189200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3</m:t>
                      </m:r>
                      <m:d>
                        <m:dPr>
                          <m:ctrlPr>
                            <a:rPr lang="en-GB" sz="1600" i="1" dirty="0">
                              <a:latin typeface="Cambria Math" panose="02040503050406030204" pitchFamily="18" charset="0"/>
                            </a:rPr>
                          </m:ctrlPr>
                        </m:dPr>
                        <m:e>
                          <m:r>
                            <a:rPr lang="en-GB" sz="1600" i="1" dirty="0">
                              <a:latin typeface="Cambria Math" panose="02040503050406030204" pitchFamily="18" charset="0"/>
                            </a:rPr>
                            <m:t>5</m:t>
                          </m:r>
                        </m:e>
                      </m:d>
                      <m:r>
                        <a:rPr lang="en-GB" sz="1600" dirty="0">
                          <a:latin typeface="Cambria Math" panose="02040503050406030204" pitchFamily="18" charset="0"/>
                          <a:ea typeface="Cambria Math" panose="02040503050406030204" pitchFamily="18" charset="0"/>
                        </a:rPr>
                        <m:t>≡</m:t>
                      </m:r>
                      <m:r>
                        <a:rPr lang="en-GB" sz="1600" i="1">
                          <a:latin typeface="Cambria Math" panose="02040503050406030204" pitchFamily="18" charset="0"/>
                        </a:rPr>
                        <m:t>3×5</m:t>
                      </m:r>
                      <m:r>
                        <a:rPr lang="en-GB" sz="1600">
                          <a:latin typeface="Cambria Math" panose="02040503050406030204" pitchFamily="18" charset="0"/>
                        </a:rPr>
                        <m:t>=15</m:t>
                      </m:r>
                    </m:oMath>
                  </m:oMathPara>
                </a14:m>
                <a:endParaRPr lang="en-GB" sz="1600" dirty="0"/>
              </a:p>
            </p:txBody>
          </p:sp>
        </mc:Choice>
        <mc:Fallback xmlns="">
          <p:sp>
            <p:nvSpPr>
              <p:cNvPr id="14" name="TextBox 13">
                <a:extLst>
                  <a:ext uri="{FF2B5EF4-FFF2-40B4-BE49-F238E27FC236}">
                    <a16:creationId xmlns:a16="http://schemas.microsoft.com/office/drawing/2014/main" id="{B802B7A8-7203-01F1-F758-5A9E97476277}"/>
                  </a:ext>
                </a:extLst>
              </p:cNvPr>
              <p:cNvSpPr txBox="1">
                <a:spLocks noRot="1" noChangeAspect="1" noMove="1" noResize="1" noEditPoints="1" noAdjustHandles="1" noChangeArrowheads="1" noChangeShapeType="1" noTextEdit="1"/>
              </p:cNvSpPr>
              <p:nvPr/>
            </p:nvSpPr>
            <p:spPr>
              <a:xfrm>
                <a:off x="8210858" y="4459255"/>
                <a:ext cx="1892007" cy="338554"/>
              </a:xfrm>
              <a:prstGeom prst="rect">
                <a:avLst/>
              </a:prstGeom>
              <a:blipFill>
                <a:blip r:embed="rId7"/>
                <a:stretch>
                  <a:fillRect/>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EF4F4A45-EEA3-7E27-5430-F667997A329F}"/>
              </a:ext>
            </a:extLst>
          </p:cNvPr>
          <p:cNvCxnSpPr>
            <a:cxnSpLocks/>
          </p:cNvCxnSpPr>
          <p:nvPr/>
        </p:nvCxnSpPr>
        <p:spPr>
          <a:xfrm flipH="1">
            <a:off x="8012634" y="2365249"/>
            <a:ext cx="861055" cy="897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CDF7853-0938-C97D-817B-B540887B84F1}"/>
              </a:ext>
            </a:extLst>
          </p:cNvPr>
          <p:cNvCxnSpPr>
            <a:cxnSpLocks/>
          </p:cNvCxnSpPr>
          <p:nvPr/>
        </p:nvCxnSpPr>
        <p:spPr>
          <a:xfrm flipH="1" flipV="1">
            <a:off x="7655914" y="4019909"/>
            <a:ext cx="793274" cy="463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07639426-59FA-5C5D-09A2-20A7330BA9FB}"/>
              </a:ext>
            </a:extLst>
          </p:cNvPr>
          <p:cNvSpPr txBox="1"/>
          <p:nvPr/>
        </p:nvSpPr>
        <p:spPr>
          <a:xfrm>
            <a:off x="644958" y="5108619"/>
            <a:ext cx="1318939" cy="369332"/>
          </a:xfrm>
          <a:prstGeom prst="rect">
            <a:avLst/>
          </a:prstGeom>
          <a:noFill/>
        </p:spPr>
        <p:txBody>
          <a:bodyPr wrap="square">
            <a:spAutoFit/>
          </a:bodyPr>
          <a:lstStyle/>
          <a:p>
            <a:r>
              <a:rPr lang="en-GB" dirty="0">
                <a:latin typeface="Bradley Hand ITC" panose="03070402050302030203" pitchFamily="66" charset="0"/>
                <a:cs typeface="Dreaming Outloud Script Pro" panose="020F0502020204030204" pitchFamily="66" charset="0"/>
              </a:rPr>
              <a:t>Nathan</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B28CF81-25D3-1AC3-6223-4914A1BBB627}"/>
                  </a:ext>
                </a:extLst>
              </p:cNvPr>
              <p:cNvSpPr txBox="1"/>
              <p:nvPr/>
            </p:nvSpPr>
            <p:spPr>
              <a:xfrm>
                <a:off x="1304426" y="1908317"/>
                <a:ext cx="3283912" cy="1569660"/>
              </a:xfrm>
              <a:prstGeom prst="rect">
                <a:avLst/>
              </a:prstGeom>
              <a:noFill/>
            </p:spPr>
            <p:txBody>
              <a:bodyPr wrap="none" rtlCol="0">
                <a:spAutoFit/>
              </a:bodyPr>
              <a:lstStyle/>
              <a:p>
                <a:r>
                  <a:rPr lang="en-GB" sz="2400" dirty="0">
                    <a:latin typeface="Bradley Hand ITC" panose="03070402050302030203" pitchFamily="66" charset="0"/>
                  </a:rPr>
                  <a:t>When   </a:t>
                </a:r>
                <a14:m>
                  <m:oMath xmlns:m="http://schemas.openxmlformats.org/officeDocument/2006/math">
                    <m:r>
                      <a:rPr lang="en-GB" sz="2400" i="1">
                        <a:latin typeface="Cambria Math" panose="02040503050406030204" pitchFamily="18" charset="0"/>
                      </a:rPr>
                      <m:t>𝑑</m:t>
                    </m:r>
                    <m:r>
                      <a:rPr lang="en-GB" sz="2400" i="1">
                        <a:latin typeface="Cambria Math" panose="02040503050406030204" pitchFamily="18" charset="0"/>
                      </a:rPr>
                      <m:t>=−5</m:t>
                    </m:r>
                  </m:oMath>
                </a14:m>
                <a:r>
                  <a:rPr lang="en-GB" sz="2400" dirty="0">
                    <a:latin typeface="Bradley Hand ITC" panose="03070402050302030203" pitchFamily="66" charset="0"/>
                  </a:rPr>
                  <a:t>, </a:t>
                </a:r>
              </a:p>
              <a:p>
                <a:pPr defTabSz="981075"/>
                <a:r>
                  <a:rPr lang="en-GB" sz="2400" dirty="0">
                    <a:latin typeface="Bradley Hand ITC" panose="03070402050302030203" pitchFamily="66" charset="0"/>
                  </a:rPr>
                  <a:t>	</a:t>
                </a:r>
                <a14:m>
                  <m:oMath xmlns:m="http://schemas.openxmlformats.org/officeDocument/2006/math">
                    <m:r>
                      <a:rPr lang="en-GB" sz="2400">
                        <a:latin typeface="Cambria Math" panose="02040503050406030204" pitchFamily="18" charset="0"/>
                      </a:rPr>
                      <m:t> </m:t>
                    </m:r>
                    <m:r>
                      <a:rPr lang="en-GB" sz="2400" i="1">
                        <a:latin typeface="Cambria Math" panose="02040503050406030204" pitchFamily="18" charset="0"/>
                      </a:rPr>
                      <m:t>=3−5+2</m:t>
                    </m:r>
                  </m:oMath>
                </a14:m>
                <a:endParaRPr lang="en-GB" sz="2400" dirty="0">
                  <a:latin typeface="Bradley Hand ITC" panose="03070402050302030203" pitchFamily="66" charset="0"/>
                </a:endParaRPr>
              </a:p>
              <a:p>
                <a:pPr defTabSz="981075"/>
                <a:r>
                  <a:rPr lang="en-GB" sz="2400" dirty="0">
                    <a:latin typeface="Bradley Hand ITC" panose="03070402050302030203" pitchFamily="66" charset="0"/>
                  </a:rPr>
                  <a:t>	</a:t>
                </a:r>
                <a14:m>
                  <m:oMath xmlns:m="http://schemas.openxmlformats.org/officeDocument/2006/math">
                    <m:r>
                      <a:rPr lang="en-GB" sz="2400">
                        <a:latin typeface="Cambria Math" panose="02040503050406030204" pitchFamily="18" charset="0"/>
                      </a:rPr>
                      <m:t> </m:t>
                    </m:r>
                    <m:r>
                      <a:rPr lang="en-GB" sz="2400" i="1">
                        <a:latin typeface="Cambria Math" panose="02040503050406030204" pitchFamily="18" charset="0"/>
                      </a:rPr>
                      <m:t>=3+</m:t>
                    </m:r>
                    <m:d>
                      <m:dPr>
                        <m:ctrlPr>
                          <a:rPr lang="en-GB" sz="2400" i="1">
                            <a:latin typeface="Cambria Math" panose="02040503050406030204" pitchFamily="18" charset="0"/>
                          </a:rPr>
                        </m:ctrlPr>
                      </m:dPr>
                      <m:e>
                        <m:r>
                          <a:rPr lang="en-GB" sz="2400" i="1">
                            <a:latin typeface="Cambria Math" panose="02040503050406030204" pitchFamily="18" charset="0"/>
                          </a:rPr>
                          <m:t>−5</m:t>
                        </m:r>
                      </m:e>
                    </m:d>
                    <m:r>
                      <a:rPr lang="en-GB" sz="2400" i="1">
                        <a:latin typeface="Cambria Math" panose="02040503050406030204" pitchFamily="18" charset="0"/>
                      </a:rPr>
                      <m:t>+2</m:t>
                    </m:r>
                  </m:oMath>
                </a14:m>
                <a:endParaRPr lang="en-GB" sz="2400" i="1" dirty="0">
                  <a:latin typeface="Cambria Math" panose="02040503050406030204" pitchFamily="18" charset="0"/>
                </a:endParaRPr>
              </a:p>
              <a:p>
                <a:pPr defTabSz="981075"/>
                <a:r>
                  <a:rPr lang="en-GB" sz="2400" dirty="0"/>
                  <a:t>	 </a:t>
                </a:r>
                <a14:m>
                  <m:oMath xmlns:m="http://schemas.openxmlformats.org/officeDocument/2006/math">
                    <m:r>
                      <a:rPr lang="en-GB" sz="2400" i="1">
                        <a:latin typeface="Cambria Math" panose="02040503050406030204" pitchFamily="18" charset="0"/>
                      </a:rPr>
                      <m:t>=0</m:t>
                    </m:r>
                  </m:oMath>
                </a14:m>
                <a:endParaRPr lang="en-GB" sz="2400" dirty="0">
                  <a:latin typeface="Bradley Hand ITC" panose="03070402050302030203" pitchFamily="66" charset="0"/>
                </a:endParaRPr>
              </a:p>
            </p:txBody>
          </p:sp>
        </mc:Choice>
        <mc:Fallback xmlns="">
          <p:sp>
            <p:nvSpPr>
              <p:cNvPr id="37" name="TextBox 36">
                <a:extLst>
                  <a:ext uri="{FF2B5EF4-FFF2-40B4-BE49-F238E27FC236}">
                    <a16:creationId xmlns:a16="http://schemas.microsoft.com/office/drawing/2014/main" id="{6B28CF81-25D3-1AC3-6223-4914A1BBB627}"/>
                  </a:ext>
                </a:extLst>
              </p:cNvPr>
              <p:cNvSpPr txBox="1">
                <a:spLocks noRot="1" noChangeAspect="1" noMove="1" noResize="1" noEditPoints="1" noAdjustHandles="1" noChangeArrowheads="1" noChangeShapeType="1" noTextEdit="1"/>
              </p:cNvSpPr>
              <p:nvPr/>
            </p:nvSpPr>
            <p:spPr>
              <a:xfrm>
                <a:off x="1304426" y="1908317"/>
                <a:ext cx="3283912" cy="1569660"/>
              </a:xfrm>
              <a:prstGeom prst="rect">
                <a:avLst/>
              </a:prstGeom>
              <a:blipFill>
                <a:blip r:embed="rId8"/>
                <a:stretch>
                  <a:fillRect l="-2968" t="-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Speech Bubble: Rectangle with Corners Rounded 37">
                <a:extLst>
                  <a:ext uri="{FF2B5EF4-FFF2-40B4-BE49-F238E27FC236}">
                    <a16:creationId xmlns:a16="http://schemas.microsoft.com/office/drawing/2014/main" id="{1584BAD5-B427-7D6B-CFC8-FAD865D0D0D4}"/>
                  </a:ext>
                </a:extLst>
              </p:cNvPr>
              <p:cNvSpPr/>
              <p:nvPr/>
            </p:nvSpPr>
            <p:spPr>
              <a:xfrm>
                <a:off x="1643270" y="3477534"/>
                <a:ext cx="2558692" cy="1320275"/>
              </a:xfrm>
              <a:prstGeom prst="wedgeRoundRectCallout">
                <a:avLst>
                  <a:gd name="adj1" fmla="val -57117"/>
                  <a:gd name="adj2" fmla="val 7482"/>
                  <a:gd name="adj3" fmla="val 16667"/>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Bradley Hand ITC" panose="03070402050302030203" pitchFamily="66" charset="0"/>
                  </a:rPr>
                  <a:t>I substituted the </a:t>
                </a:r>
                <a14:m>
                  <m:oMath xmlns:m="http://schemas.openxmlformats.org/officeDocument/2006/math">
                    <m:r>
                      <a:rPr lang="en-GB" sz="2000" i="1">
                        <a:solidFill>
                          <a:schemeClr val="tx1"/>
                        </a:solidFill>
                        <a:latin typeface="Cambria Math" panose="02040503050406030204" pitchFamily="18" charset="0"/>
                      </a:rPr>
                      <m:t>−5</m:t>
                    </m:r>
                  </m:oMath>
                </a14:m>
                <a:r>
                  <a:rPr lang="en-GB" sz="2000" dirty="0">
                    <a:solidFill>
                      <a:schemeClr val="tx1"/>
                    </a:solidFill>
                    <a:latin typeface="Bradley Hand ITC" panose="03070402050302030203" pitchFamily="66" charset="0"/>
                  </a:rPr>
                  <a:t> in and then used the additive inverse.</a:t>
                </a:r>
              </a:p>
            </p:txBody>
          </p:sp>
        </mc:Choice>
        <mc:Fallback xmlns="">
          <p:sp>
            <p:nvSpPr>
              <p:cNvPr id="38" name="Speech Bubble: Rectangle with Corners Rounded 37">
                <a:extLst>
                  <a:ext uri="{FF2B5EF4-FFF2-40B4-BE49-F238E27FC236}">
                    <a16:creationId xmlns:a16="http://schemas.microsoft.com/office/drawing/2014/main" id="{1584BAD5-B427-7D6B-CFC8-FAD865D0D0D4}"/>
                  </a:ext>
                </a:extLst>
              </p:cNvPr>
              <p:cNvSpPr>
                <a:spLocks noRot="1" noChangeAspect="1" noMove="1" noResize="1" noEditPoints="1" noAdjustHandles="1" noChangeArrowheads="1" noChangeShapeType="1" noTextEdit="1"/>
              </p:cNvSpPr>
              <p:nvPr/>
            </p:nvSpPr>
            <p:spPr>
              <a:xfrm>
                <a:off x="1643270" y="3477534"/>
                <a:ext cx="2558692" cy="1320275"/>
              </a:xfrm>
              <a:prstGeom prst="wedgeRoundRectCallout">
                <a:avLst>
                  <a:gd name="adj1" fmla="val -57117"/>
                  <a:gd name="adj2" fmla="val 7482"/>
                  <a:gd name="adj3" fmla="val 16667"/>
                </a:avLst>
              </a:prstGeom>
              <a:blipFill>
                <a:blip r:embed="rId9"/>
                <a:stretch>
                  <a:fillRect r="-885"/>
                </a:stretch>
              </a:blipFill>
              <a:ln>
                <a:solidFill>
                  <a:schemeClr val="tx1"/>
                </a:solidFill>
              </a:ln>
            </p:spPr>
            <p:txBody>
              <a:bodyPr/>
              <a:lstStyle/>
              <a:p>
                <a:r>
                  <a:rPr lang="en-GB">
                    <a:noFill/>
                  </a:rPr>
                  <a:t> </a:t>
                </a:r>
              </a:p>
            </p:txBody>
          </p:sp>
        </mc:Fallback>
      </mc:AlternateContent>
      <p:grpSp>
        <p:nvGrpSpPr>
          <p:cNvPr id="27" name="Group 26">
            <a:extLst>
              <a:ext uri="{FF2B5EF4-FFF2-40B4-BE49-F238E27FC236}">
                <a16:creationId xmlns:a16="http://schemas.microsoft.com/office/drawing/2014/main" id="{CEEFC518-E36D-AA43-32D4-88033EEA5FA2}"/>
              </a:ext>
            </a:extLst>
          </p:cNvPr>
          <p:cNvGrpSpPr/>
          <p:nvPr/>
        </p:nvGrpSpPr>
        <p:grpSpPr>
          <a:xfrm>
            <a:off x="562152" y="3909142"/>
            <a:ext cx="1155940" cy="1199479"/>
            <a:chOff x="6972154" y="654551"/>
            <a:chExt cx="1155940" cy="1199479"/>
          </a:xfrm>
        </p:grpSpPr>
        <p:grpSp>
          <p:nvGrpSpPr>
            <p:cNvPr id="28" name="Group 27">
              <a:extLst>
                <a:ext uri="{FF2B5EF4-FFF2-40B4-BE49-F238E27FC236}">
                  <a16:creationId xmlns:a16="http://schemas.microsoft.com/office/drawing/2014/main" id="{8B2A1A51-D68A-1FBB-7295-CE90CDE4C28E}"/>
                </a:ext>
              </a:extLst>
            </p:cNvPr>
            <p:cNvGrpSpPr/>
            <p:nvPr/>
          </p:nvGrpSpPr>
          <p:grpSpPr>
            <a:xfrm>
              <a:off x="6972154" y="654551"/>
              <a:ext cx="1155940" cy="1199479"/>
              <a:chOff x="5400675" y="892994"/>
              <a:chExt cx="1390650" cy="1419732"/>
            </a:xfrm>
          </p:grpSpPr>
          <p:pic>
            <p:nvPicPr>
              <p:cNvPr id="30" name="Graphic 29" descr="A man with prosthetic leg">
                <a:extLst>
                  <a:ext uri="{FF2B5EF4-FFF2-40B4-BE49-F238E27FC236}">
                    <a16:creationId xmlns:a16="http://schemas.microsoft.com/office/drawing/2014/main" id="{EE067920-8C3B-92C9-08FE-BFE375B62EFB}"/>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9372"/>
              <a:stretch/>
            </p:blipFill>
            <p:spPr>
              <a:xfrm>
                <a:off x="5400675" y="1528762"/>
                <a:ext cx="1390650" cy="783964"/>
              </a:xfrm>
              <a:prstGeom prst="rect">
                <a:avLst/>
              </a:prstGeom>
            </p:spPr>
          </p:pic>
          <p:pic>
            <p:nvPicPr>
              <p:cNvPr id="31" name="Graphic 30" descr="Boy with twisted hair">
                <a:extLst>
                  <a:ext uri="{FF2B5EF4-FFF2-40B4-BE49-F238E27FC236}">
                    <a16:creationId xmlns:a16="http://schemas.microsoft.com/office/drawing/2014/main" id="{61DC420E-529B-3F7C-1E3E-58B77081939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29250" y="892994"/>
                <a:ext cx="666750" cy="771525"/>
              </a:xfrm>
              <a:prstGeom prst="rect">
                <a:avLst/>
              </a:prstGeom>
            </p:spPr>
          </p:pic>
          <p:pic>
            <p:nvPicPr>
              <p:cNvPr id="32" name="Graphic 31" descr="Smiling face with teeth">
                <a:extLst>
                  <a:ext uri="{FF2B5EF4-FFF2-40B4-BE49-F238E27FC236}">
                    <a16:creationId xmlns:a16="http://schemas.microsoft.com/office/drawing/2014/main" id="{B701F0E9-697D-5FC6-684E-78FBCB34EE8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14459" y="1201677"/>
                <a:ext cx="304800" cy="333375"/>
              </a:xfrm>
              <a:prstGeom prst="rect">
                <a:avLst/>
              </a:prstGeom>
            </p:spPr>
          </p:pic>
        </p:grpSp>
        <p:pic>
          <p:nvPicPr>
            <p:cNvPr id="29" name="Graphic 28" descr="Small round eyeglasses">
              <a:extLst>
                <a:ext uri="{FF2B5EF4-FFF2-40B4-BE49-F238E27FC236}">
                  <a16:creationId xmlns:a16="http://schemas.microsoft.com/office/drawing/2014/main" id="{75F9825A-FD02-3A52-7072-A2015E34510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21865" y="932407"/>
              <a:ext cx="468465" cy="171529"/>
            </a:xfrm>
            <a:prstGeom prst="rect">
              <a:avLst/>
            </a:prstGeom>
          </p:spPr>
        </p:pic>
      </p:grpSp>
      <p:sp>
        <p:nvSpPr>
          <p:cNvPr id="44" name="TextBox 43">
            <a:extLst>
              <a:ext uri="{FF2B5EF4-FFF2-40B4-BE49-F238E27FC236}">
                <a16:creationId xmlns:a16="http://schemas.microsoft.com/office/drawing/2014/main" id="{B98E4240-BDB2-3BC6-1225-ABC478AFC74B}"/>
              </a:ext>
            </a:extLst>
          </p:cNvPr>
          <p:cNvSpPr txBox="1"/>
          <p:nvPr/>
        </p:nvSpPr>
        <p:spPr>
          <a:xfrm>
            <a:off x="1000632" y="932611"/>
            <a:ext cx="38439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t>Nathan did this question for his homework. What did he do wrong?</a:t>
            </a:r>
          </a:p>
        </p:txBody>
      </p:sp>
      <p:sp>
        <p:nvSpPr>
          <p:cNvPr id="45" name="Oval 44">
            <a:extLst>
              <a:ext uri="{FF2B5EF4-FFF2-40B4-BE49-F238E27FC236}">
                <a16:creationId xmlns:a16="http://schemas.microsoft.com/office/drawing/2014/main" id="{B56CAF8D-3FE5-00E8-E5A3-EF356ECAA970}"/>
              </a:ext>
            </a:extLst>
          </p:cNvPr>
          <p:cNvSpPr/>
          <p:nvPr/>
        </p:nvSpPr>
        <p:spPr>
          <a:xfrm>
            <a:off x="2698599" y="2274538"/>
            <a:ext cx="863259" cy="401984"/>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5D28AC1-49F9-14B4-063D-95DC0D654EE0}"/>
                  </a:ext>
                </a:extLst>
              </p:cNvPr>
              <p:cNvSpPr txBox="1"/>
              <p:nvPr/>
            </p:nvSpPr>
            <p:spPr>
              <a:xfrm>
                <a:off x="1718092" y="4879422"/>
                <a:ext cx="2880706" cy="646331"/>
              </a:xfrm>
              <a:prstGeom prst="rect">
                <a:avLst/>
              </a:prstGeom>
              <a:noFill/>
            </p:spPr>
            <p:txBody>
              <a:bodyPr wrap="square" rtlCol="0">
                <a:spAutoFit/>
              </a:bodyPr>
              <a:lstStyle/>
              <a:p>
                <a:pPr algn="ctr"/>
                <a:r>
                  <a:rPr lang="en-GB" dirty="0">
                    <a:solidFill>
                      <a:schemeClr val="accent6">
                        <a:lumMod val="75000"/>
                      </a:schemeClr>
                    </a:solidFill>
                  </a:rPr>
                  <a:t>He did not read </a:t>
                </a:r>
                <a14:m>
                  <m:oMath xmlns:m="http://schemas.openxmlformats.org/officeDocument/2006/math">
                    <m:r>
                      <a:rPr lang="en-GB" i="1">
                        <a:solidFill>
                          <a:schemeClr val="accent6">
                            <a:lumMod val="75000"/>
                          </a:schemeClr>
                        </a:solidFill>
                        <a:latin typeface="Cambria Math" panose="02040503050406030204" pitchFamily="18" charset="0"/>
                      </a:rPr>
                      <m:t>3</m:t>
                    </m:r>
                    <m:r>
                      <a:rPr lang="en-GB" i="1">
                        <a:solidFill>
                          <a:schemeClr val="accent6">
                            <a:lumMod val="75000"/>
                          </a:schemeClr>
                        </a:solidFill>
                        <a:latin typeface="Cambria Math" panose="02040503050406030204" pitchFamily="18" charset="0"/>
                      </a:rPr>
                      <m:t>𝑑</m:t>
                    </m:r>
                  </m:oMath>
                </a14:m>
                <a:r>
                  <a:rPr lang="en-GB" dirty="0">
                    <a:solidFill>
                      <a:schemeClr val="accent6">
                        <a:lumMod val="75000"/>
                      </a:schemeClr>
                    </a:solidFill>
                  </a:rPr>
                  <a:t> as a multiplication!</a:t>
                </a:r>
              </a:p>
            </p:txBody>
          </p:sp>
        </mc:Choice>
        <mc:Fallback xmlns="">
          <p:sp>
            <p:nvSpPr>
              <p:cNvPr id="46" name="TextBox 45">
                <a:extLst>
                  <a:ext uri="{FF2B5EF4-FFF2-40B4-BE49-F238E27FC236}">
                    <a16:creationId xmlns:a16="http://schemas.microsoft.com/office/drawing/2014/main" id="{05D28AC1-49F9-14B4-063D-95DC0D654EE0}"/>
                  </a:ext>
                </a:extLst>
              </p:cNvPr>
              <p:cNvSpPr txBox="1">
                <a:spLocks noRot="1" noChangeAspect="1" noMove="1" noResize="1" noEditPoints="1" noAdjustHandles="1" noChangeArrowheads="1" noChangeShapeType="1" noTextEdit="1"/>
              </p:cNvSpPr>
              <p:nvPr/>
            </p:nvSpPr>
            <p:spPr>
              <a:xfrm>
                <a:off x="1718092" y="4879422"/>
                <a:ext cx="2880706" cy="646331"/>
              </a:xfrm>
              <a:prstGeom prst="rect">
                <a:avLst/>
              </a:prstGeom>
              <a:blipFill>
                <a:blip r:embed="rId18"/>
                <a:stretch>
                  <a:fillRect t="-4717" b="-14151"/>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3C118D42-0AF4-6876-3958-F73F4BE6FF28}"/>
              </a:ext>
            </a:extLst>
          </p:cNvPr>
          <p:cNvSpPr txBox="1"/>
          <p:nvPr/>
        </p:nvSpPr>
        <p:spPr>
          <a:xfrm>
            <a:off x="7270110" y="1043380"/>
            <a:ext cx="230955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t>What is the answer to this question?</a:t>
            </a:r>
          </a:p>
        </p:txBody>
      </p:sp>
      <p:cxnSp>
        <p:nvCxnSpPr>
          <p:cNvPr id="48" name="Straight Connector 47">
            <a:extLst>
              <a:ext uri="{FF2B5EF4-FFF2-40B4-BE49-F238E27FC236}">
                <a16:creationId xmlns:a16="http://schemas.microsoft.com/office/drawing/2014/main" id="{AFD3B38F-AFBB-A7B9-C85F-70F14A7C07AF}"/>
              </a:ext>
            </a:extLst>
          </p:cNvPr>
          <p:cNvCxnSpPr>
            <a:cxnSpLocks/>
          </p:cNvCxnSpPr>
          <p:nvPr/>
        </p:nvCxnSpPr>
        <p:spPr>
          <a:xfrm>
            <a:off x="5689813" y="1043380"/>
            <a:ext cx="0" cy="459314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2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45"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5EF2-D2B1-FCBD-3EAA-DA1E879B89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D1AF92-E019-1A6C-6C01-A2EB3EDE2771}"/>
              </a:ext>
            </a:extLst>
          </p:cNvPr>
          <p:cNvSpPr>
            <a:spLocks noGrp="1"/>
          </p:cNvSpPr>
          <p:nvPr>
            <p:ph type="body" sz="quarter" idx="11"/>
          </p:nvPr>
        </p:nvSpPr>
        <p:spPr/>
        <p:txBody>
          <a:bodyPr/>
          <a:lstStyle/>
          <a:p>
            <a:r>
              <a:rPr lang="en-GB" dirty="0"/>
              <a:t> 1. Expand 4(a+2b)</a:t>
            </a:r>
          </a:p>
          <a:p>
            <a:endParaRPr lang="en-GB" dirty="0"/>
          </a:p>
          <a:p>
            <a:r>
              <a:rPr lang="en-GB" dirty="0"/>
              <a:t>2. If a = 6 find </a:t>
            </a:r>
          </a:p>
          <a:p>
            <a:r>
              <a:rPr lang="en-GB" dirty="0"/>
              <a:t>	a + 8</a:t>
            </a:r>
          </a:p>
          <a:p>
            <a:r>
              <a:rPr lang="en-GB" dirty="0"/>
              <a:t>	2a</a:t>
            </a:r>
          </a:p>
          <a:p>
            <a:r>
              <a:rPr lang="en-GB" dirty="0"/>
              <a:t>	2a + 8</a:t>
            </a:r>
          </a:p>
          <a:p>
            <a:endParaRPr lang="en-GB" dirty="0"/>
          </a:p>
          <a:p>
            <a:r>
              <a:rPr lang="en-GB" dirty="0"/>
              <a:t>3. Write down the definition for </a:t>
            </a:r>
            <a:r>
              <a:rPr lang="en-GB" b="1" dirty="0"/>
              <a:t>substitution</a:t>
            </a:r>
          </a:p>
        </p:txBody>
      </p:sp>
      <p:sp>
        <p:nvSpPr>
          <p:cNvPr id="7" name="Text Placeholder 6">
            <a:extLst>
              <a:ext uri="{FF2B5EF4-FFF2-40B4-BE49-F238E27FC236}">
                <a16:creationId xmlns:a16="http://schemas.microsoft.com/office/drawing/2014/main" id="{44B06303-19AA-F0FE-613C-EF096C63C43B}"/>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8CC61403-246E-E4C5-4D35-8B2FD6F89A83}"/>
              </a:ext>
            </a:extLst>
          </p:cNvPr>
          <p:cNvSpPr>
            <a:spLocks noGrp="1"/>
          </p:cNvSpPr>
          <p:nvPr>
            <p:ph type="body" sz="quarter" idx="13"/>
          </p:nvPr>
        </p:nvSpPr>
        <p:spPr/>
        <p:txBody>
          <a:bodyPr/>
          <a:lstStyle/>
          <a:p>
            <a:endParaRPr lang="en-GB" dirty="0"/>
          </a:p>
        </p:txBody>
      </p:sp>
      <p:sp>
        <p:nvSpPr>
          <p:cNvPr id="6" name="Text Placeholder 5">
            <a:extLst>
              <a:ext uri="{FF2B5EF4-FFF2-40B4-BE49-F238E27FC236}">
                <a16:creationId xmlns:a16="http://schemas.microsoft.com/office/drawing/2014/main" id="{80AB3291-C171-6CBB-9197-661EF08596EE}"/>
              </a:ext>
            </a:extLst>
          </p:cNvPr>
          <p:cNvSpPr>
            <a:spLocks noGrp="1"/>
          </p:cNvSpPr>
          <p:nvPr>
            <p:ph type="body" sz="quarter" idx="10"/>
          </p:nvPr>
        </p:nvSpPr>
        <p:spPr>
          <a:xfrm>
            <a:off x="425020" y="253631"/>
            <a:ext cx="9099550" cy="488983"/>
          </a:xfrm>
        </p:spPr>
        <p:txBody>
          <a:bodyPr/>
          <a:lstStyle/>
          <a:p>
            <a:r>
              <a:rPr lang="en-GB" sz="4000" b="1" u="sng" dirty="0"/>
              <a:t>TITLE: Substituting negative numbers</a:t>
            </a:r>
          </a:p>
        </p:txBody>
      </p:sp>
      <p:sp>
        <p:nvSpPr>
          <p:cNvPr id="3" name="TextBox 2">
            <a:extLst>
              <a:ext uri="{FF2B5EF4-FFF2-40B4-BE49-F238E27FC236}">
                <a16:creationId xmlns:a16="http://schemas.microsoft.com/office/drawing/2014/main" id="{1D217C4D-4F48-EFC9-340A-01165490095B}"/>
              </a:ext>
            </a:extLst>
          </p:cNvPr>
          <p:cNvSpPr txBox="1"/>
          <p:nvPr/>
        </p:nvSpPr>
        <p:spPr>
          <a:xfrm>
            <a:off x="2317615" y="2083981"/>
            <a:ext cx="1892595" cy="461665"/>
          </a:xfrm>
          <a:prstGeom prst="rect">
            <a:avLst/>
          </a:prstGeom>
          <a:noFill/>
        </p:spPr>
        <p:txBody>
          <a:bodyPr wrap="square" rtlCol="0">
            <a:spAutoFit/>
          </a:bodyPr>
          <a:lstStyle/>
          <a:p>
            <a:r>
              <a:rPr lang="en-GB" sz="2400" b="1" dirty="0">
                <a:solidFill>
                  <a:srgbClr val="FF0000"/>
                </a:solidFill>
              </a:rPr>
              <a:t>4a + 8b</a:t>
            </a:r>
          </a:p>
        </p:txBody>
      </p:sp>
      <p:sp>
        <p:nvSpPr>
          <p:cNvPr id="4" name="TextBox 3">
            <a:extLst>
              <a:ext uri="{FF2B5EF4-FFF2-40B4-BE49-F238E27FC236}">
                <a16:creationId xmlns:a16="http://schemas.microsoft.com/office/drawing/2014/main" id="{B041CF9C-97E6-EE74-BCED-88DDD17BE6C0}"/>
              </a:ext>
            </a:extLst>
          </p:cNvPr>
          <p:cNvSpPr txBox="1"/>
          <p:nvPr/>
        </p:nvSpPr>
        <p:spPr>
          <a:xfrm>
            <a:off x="2367193" y="3132999"/>
            <a:ext cx="1892595" cy="461665"/>
          </a:xfrm>
          <a:prstGeom prst="rect">
            <a:avLst/>
          </a:prstGeom>
          <a:noFill/>
        </p:spPr>
        <p:txBody>
          <a:bodyPr wrap="square" rtlCol="0">
            <a:spAutoFit/>
          </a:bodyPr>
          <a:lstStyle/>
          <a:p>
            <a:r>
              <a:rPr lang="en-GB" sz="2400" b="1" dirty="0">
                <a:solidFill>
                  <a:srgbClr val="FF0000"/>
                </a:solidFill>
              </a:rPr>
              <a:t>14</a:t>
            </a:r>
          </a:p>
        </p:txBody>
      </p:sp>
      <p:sp>
        <p:nvSpPr>
          <p:cNvPr id="5" name="TextBox 4">
            <a:extLst>
              <a:ext uri="{FF2B5EF4-FFF2-40B4-BE49-F238E27FC236}">
                <a16:creationId xmlns:a16="http://schemas.microsoft.com/office/drawing/2014/main" id="{AB6B24AD-74A6-2B63-CC60-F998CF013E76}"/>
              </a:ext>
            </a:extLst>
          </p:cNvPr>
          <p:cNvSpPr txBox="1"/>
          <p:nvPr/>
        </p:nvSpPr>
        <p:spPr>
          <a:xfrm>
            <a:off x="2367192" y="3563045"/>
            <a:ext cx="1892595" cy="461665"/>
          </a:xfrm>
          <a:prstGeom prst="rect">
            <a:avLst/>
          </a:prstGeom>
          <a:noFill/>
        </p:spPr>
        <p:txBody>
          <a:bodyPr wrap="square" rtlCol="0">
            <a:spAutoFit/>
          </a:bodyPr>
          <a:lstStyle/>
          <a:p>
            <a:r>
              <a:rPr lang="en-GB" sz="2400" b="1" dirty="0">
                <a:solidFill>
                  <a:srgbClr val="FF0000"/>
                </a:solidFill>
              </a:rPr>
              <a:t>12</a:t>
            </a:r>
          </a:p>
        </p:txBody>
      </p:sp>
      <p:sp>
        <p:nvSpPr>
          <p:cNvPr id="9" name="TextBox 8">
            <a:extLst>
              <a:ext uri="{FF2B5EF4-FFF2-40B4-BE49-F238E27FC236}">
                <a16:creationId xmlns:a16="http://schemas.microsoft.com/office/drawing/2014/main" id="{AC47927F-3DF1-8234-F21B-76B8B5E17437}"/>
              </a:ext>
            </a:extLst>
          </p:cNvPr>
          <p:cNvSpPr txBox="1"/>
          <p:nvPr/>
        </p:nvSpPr>
        <p:spPr>
          <a:xfrm>
            <a:off x="2367192" y="4024710"/>
            <a:ext cx="1892595" cy="461665"/>
          </a:xfrm>
          <a:prstGeom prst="rect">
            <a:avLst/>
          </a:prstGeom>
          <a:noFill/>
        </p:spPr>
        <p:txBody>
          <a:bodyPr wrap="square" rtlCol="0">
            <a:spAutoFit/>
          </a:bodyPr>
          <a:lstStyle/>
          <a:p>
            <a:r>
              <a:rPr lang="en-GB" sz="2400" b="1" dirty="0">
                <a:solidFill>
                  <a:srgbClr val="FF0000"/>
                </a:solidFill>
              </a:rPr>
              <a:t>20</a:t>
            </a:r>
          </a:p>
        </p:txBody>
      </p:sp>
    </p:spTree>
    <p:extLst>
      <p:ext uri="{BB962C8B-B14F-4D97-AF65-F5344CB8AC3E}">
        <p14:creationId xmlns:p14="http://schemas.microsoft.com/office/powerpoint/2010/main" val="79526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B56444B-3889-6EC0-0DDE-2466F1D277B6}"/>
              </a:ext>
            </a:extLst>
          </p:cNvPr>
          <p:cNvCxnSpPr>
            <a:cxnSpLocks/>
          </p:cNvCxnSpPr>
          <p:nvPr/>
        </p:nvCxnSpPr>
        <p:spPr>
          <a:xfrm>
            <a:off x="6093850" y="764705"/>
            <a:ext cx="0" cy="5890775"/>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9BD5B7-6B3C-3F5B-8CD6-B7790E00A850}"/>
                  </a:ext>
                </a:extLst>
              </p:cNvPr>
              <p:cNvSpPr txBox="1"/>
              <p:nvPr/>
            </p:nvSpPr>
            <p:spPr>
              <a:xfrm>
                <a:off x="317305" y="709660"/>
                <a:ext cx="5323652"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200" dirty="0"/>
                  <a:t>Given that </a:t>
                </a:r>
                <a14:m>
                  <m:oMath xmlns:m="http://schemas.openxmlformats.org/officeDocument/2006/math">
                    <m:r>
                      <a:rPr lang="en-GB" sz="3200" i="1">
                        <a:latin typeface="Cambria Math" panose="02040503050406030204" pitchFamily="18" charset="0"/>
                      </a:rPr>
                      <m:t>𝑎</m:t>
                    </m:r>
                    <m:r>
                      <a:rPr lang="en-GB" sz="3200" i="1">
                        <a:latin typeface="Cambria Math" panose="02040503050406030204" pitchFamily="18" charset="0"/>
                      </a:rPr>
                      <m:t>=−4</m:t>
                    </m:r>
                  </m:oMath>
                </a14:m>
                <a:r>
                  <a:rPr lang="en-GB" sz="3200" dirty="0"/>
                  <a:t>, calculate </a:t>
                </a:r>
              </a:p>
              <a:p>
                <a:pPr algn="ctr"/>
                <a14:m>
                  <m:oMath xmlns:m="http://schemas.openxmlformats.org/officeDocument/2006/math">
                    <m:r>
                      <a:rPr lang="en-GB" sz="3200" i="1">
                        <a:latin typeface="Cambria Math" panose="02040503050406030204" pitchFamily="18" charset="0"/>
                      </a:rPr>
                      <m:t>5</m:t>
                    </m:r>
                    <m:r>
                      <a:rPr lang="en-GB" sz="3200" i="1">
                        <a:latin typeface="Cambria Math" panose="02040503050406030204" pitchFamily="18" charset="0"/>
                      </a:rPr>
                      <m:t>𝑎</m:t>
                    </m:r>
                    <m:r>
                      <a:rPr lang="en-GB" sz="3200" i="1">
                        <a:latin typeface="Cambria Math" panose="02040503050406030204" pitchFamily="18" charset="0"/>
                      </a:rPr>
                      <m:t>+2</m:t>
                    </m:r>
                  </m:oMath>
                </a14:m>
                <a:r>
                  <a:rPr lang="en-GB" sz="3200" dirty="0"/>
                  <a:t> </a:t>
                </a:r>
              </a:p>
            </p:txBody>
          </p:sp>
        </mc:Choice>
        <mc:Fallback xmlns="">
          <p:sp>
            <p:nvSpPr>
              <p:cNvPr id="10" name="TextBox 9">
                <a:extLst>
                  <a:ext uri="{FF2B5EF4-FFF2-40B4-BE49-F238E27FC236}">
                    <a16:creationId xmlns:a16="http://schemas.microsoft.com/office/drawing/2014/main" id="{4E9BD5B7-6B3C-3F5B-8CD6-B7790E00A850}"/>
                  </a:ext>
                </a:extLst>
              </p:cNvPr>
              <p:cNvSpPr txBox="1">
                <a:spLocks noRot="1" noChangeAspect="1" noMove="1" noResize="1" noEditPoints="1" noAdjustHandles="1" noChangeArrowheads="1" noChangeShapeType="1" noTextEdit="1"/>
              </p:cNvSpPr>
              <p:nvPr/>
            </p:nvSpPr>
            <p:spPr>
              <a:xfrm>
                <a:off x="317305" y="709660"/>
                <a:ext cx="5323652" cy="107721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BCF2FB7-40E4-1AF1-6C8D-0B0DBFF24484}"/>
                  </a:ext>
                </a:extLst>
              </p:cNvPr>
              <p:cNvSpPr txBox="1">
                <a:spLocks/>
              </p:cNvSpPr>
              <p:nvPr/>
            </p:nvSpPr>
            <p:spPr>
              <a:xfrm>
                <a:off x="1856661" y="1942270"/>
                <a:ext cx="1593507" cy="419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GB" sz="2400" i="1" dirty="0">
                          <a:latin typeface="Cambria Math" panose="02040503050406030204" pitchFamily="18" charset="0"/>
                          <a:ea typeface="Calibri" panose="020F0502020204030204" pitchFamily="34" charset="0"/>
                        </a:rPr>
                        <m:t>5</m:t>
                      </m:r>
                      <m:d>
                        <m:dPr>
                          <m:ctrlPr>
                            <a:rPr lang="en-GB" sz="2400" i="1" dirty="0">
                              <a:latin typeface="Cambria Math" panose="02040503050406030204" pitchFamily="18" charset="0"/>
                              <a:ea typeface="Calibri" panose="020F0502020204030204" pitchFamily="34" charset="0"/>
                            </a:rPr>
                          </m:ctrlPr>
                        </m:dPr>
                        <m:e>
                          <m:r>
                            <a:rPr lang="en-GB" sz="2400" i="1" dirty="0">
                              <a:latin typeface="Cambria Math" panose="02040503050406030204" pitchFamily="18" charset="0"/>
                              <a:ea typeface="Calibri" panose="020F0502020204030204" pitchFamily="34" charset="0"/>
                            </a:rPr>
                            <m:t>−4</m:t>
                          </m:r>
                        </m:e>
                      </m:d>
                      <m:r>
                        <a:rPr lang="en-GB" sz="2400" i="1" dirty="0">
                          <a:latin typeface="Cambria Math" panose="02040503050406030204" pitchFamily="18" charset="0"/>
                          <a:ea typeface="Calibri" panose="020F0502020204030204" pitchFamily="34" charset="0"/>
                        </a:rPr>
                        <m:t>+2</m:t>
                      </m:r>
                    </m:oMath>
                  </m:oMathPara>
                </a14:m>
                <a:endParaRPr lang="en-GB" sz="2400" dirty="0">
                  <a:latin typeface="+mj-lt"/>
                  <a:ea typeface="Calibri" panose="020F0502020204030204" pitchFamily="34" charset="0"/>
                </a:endParaRPr>
              </a:p>
            </p:txBody>
          </p:sp>
        </mc:Choice>
        <mc:Fallback xmlns="">
          <p:sp>
            <p:nvSpPr>
              <p:cNvPr id="11" name="Content Placeholder 1">
                <a:extLst>
                  <a:ext uri="{FF2B5EF4-FFF2-40B4-BE49-F238E27FC236}">
                    <a16:creationId xmlns:a16="http://schemas.microsoft.com/office/drawing/2014/main" id="{2BCF2FB7-40E4-1AF1-6C8D-0B0DBFF24484}"/>
                  </a:ext>
                </a:extLst>
              </p:cNvPr>
              <p:cNvSpPr txBox="1">
                <a:spLocks noRot="1" noChangeAspect="1" noMove="1" noResize="1" noEditPoints="1" noAdjustHandles="1" noChangeArrowheads="1" noChangeShapeType="1" noTextEdit="1"/>
              </p:cNvSpPr>
              <p:nvPr/>
            </p:nvSpPr>
            <p:spPr>
              <a:xfrm>
                <a:off x="1856661" y="1942270"/>
                <a:ext cx="1593507" cy="419986"/>
              </a:xfrm>
              <a:prstGeom prst="rect">
                <a:avLst/>
              </a:prstGeom>
              <a:blipFill>
                <a:blip r:embed="rId3"/>
                <a:stretch>
                  <a:fillRect l="-1533" b="-57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AE50201C-4264-3D91-E379-71C14A54E6BD}"/>
                  </a:ext>
                </a:extLst>
              </p:cNvPr>
              <p:cNvSpPr txBox="1">
                <a:spLocks/>
              </p:cNvSpPr>
              <p:nvPr/>
            </p:nvSpPr>
            <p:spPr>
              <a:xfrm>
                <a:off x="734907" y="4073320"/>
                <a:ext cx="3915629" cy="419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ea typeface="Calibri" panose="020F0502020204030204" pitchFamily="34" charset="0"/>
                  </a:rPr>
                  <a:t>Therefore, when </a:t>
                </a:r>
                <a14:m>
                  <m:oMath xmlns:m="http://schemas.openxmlformats.org/officeDocument/2006/math">
                    <m:r>
                      <a:rPr lang="en-GB" sz="2400" i="1">
                        <a:latin typeface="Cambria Math" panose="02040503050406030204" pitchFamily="18" charset="0"/>
                        <a:ea typeface="Calibri" panose="020F0502020204030204" pitchFamily="34" charset="0"/>
                      </a:rPr>
                      <m:t>𝑎</m:t>
                    </m:r>
                    <m:r>
                      <a:rPr lang="en-GB" sz="2400" i="1">
                        <a:latin typeface="Cambria Math" panose="02040503050406030204" pitchFamily="18" charset="0"/>
                        <a:ea typeface="Calibri" panose="020F0502020204030204" pitchFamily="34" charset="0"/>
                      </a:rPr>
                      <m:t>=−4</m:t>
                    </m:r>
                  </m:oMath>
                </a14:m>
                <a:r>
                  <a:rPr lang="en-GB" sz="2800" i="1" dirty="0">
                    <a:ea typeface="Calibri" panose="020F0502020204030204" pitchFamily="34" charset="0"/>
                  </a:rPr>
                  <a:t>…</a:t>
                </a:r>
              </a:p>
            </p:txBody>
          </p:sp>
        </mc:Choice>
        <mc:Fallback xmlns="">
          <p:sp>
            <p:nvSpPr>
              <p:cNvPr id="12" name="Content Placeholder 1">
                <a:extLst>
                  <a:ext uri="{FF2B5EF4-FFF2-40B4-BE49-F238E27FC236}">
                    <a16:creationId xmlns:a16="http://schemas.microsoft.com/office/drawing/2014/main" id="{AE50201C-4264-3D91-E379-71C14A54E6BD}"/>
                  </a:ext>
                </a:extLst>
              </p:cNvPr>
              <p:cNvSpPr txBox="1">
                <a:spLocks noRot="1" noChangeAspect="1" noMove="1" noResize="1" noEditPoints="1" noAdjustHandles="1" noChangeArrowheads="1" noChangeShapeType="1" noTextEdit="1"/>
              </p:cNvSpPr>
              <p:nvPr/>
            </p:nvSpPr>
            <p:spPr>
              <a:xfrm>
                <a:off x="734907" y="4073320"/>
                <a:ext cx="3915629" cy="419986"/>
              </a:xfrm>
              <a:prstGeom prst="rect">
                <a:avLst/>
              </a:prstGeom>
              <a:blipFill>
                <a:blip r:embed="rId4"/>
                <a:stretch>
                  <a:fillRect t="-13043" b="-6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FC256904-9779-8B6C-087E-8A95676F467A}"/>
                  </a:ext>
                </a:extLst>
              </p:cNvPr>
              <p:cNvSpPr txBox="1">
                <a:spLocks/>
              </p:cNvSpPr>
              <p:nvPr/>
            </p:nvSpPr>
            <p:spPr>
              <a:xfrm>
                <a:off x="1859559" y="3135431"/>
                <a:ext cx="1593507" cy="488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GB" i="1" dirty="0">
                          <a:latin typeface="Cambria Math" panose="02040503050406030204" pitchFamily="18" charset="0"/>
                          <a:ea typeface="Calibri" panose="020F0502020204030204" pitchFamily="34" charset="0"/>
                        </a:rPr>
                        <m:t>=−20+</m:t>
                      </m:r>
                      <m:r>
                        <a:rPr lang="en-GB" i="1" dirty="0">
                          <a:latin typeface="Cambria Math" panose="02040503050406030204" pitchFamily="18" charset="0"/>
                          <a:ea typeface="Cambria Math" panose="02040503050406030204" pitchFamily="18" charset="0"/>
                        </a:rPr>
                        <m:t>2</m:t>
                      </m:r>
                    </m:oMath>
                  </m:oMathPara>
                </a14:m>
                <a:endParaRPr lang="en-GB" i="1" dirty="0">
                  <a:latin typeface="Cambria Math" panose="02040503050406030204" pitchFamily="18" charset="0"/>
                  <a:ea typeface="Cambria Math" panose="02040503050406030204" pitchFamily="18" charset="0"/>
                </a:endParaRPr>
              </a:p>
            </p:txBody>
          </p:sp>
        </mc:Choice>
        <mc:Fallback xmlns="">
          <p:sp>
            <p:nvSpPr>
              <p:cNvPr id="13" name="Content Placeholder 1">
                <a:extLst>
                  <a:ext uri="{FF2B5EF4-FFF2-40B4-BE49-F238E27FC236}">
                    <a16:creationId xmlns:a16="http://schemas.microsoft.com/office/drawing/2014/main" id="{FC256904-9779-8B6C-087E-8A95676F467A}"/>
                  </a:ext>
                </a:extLst>
              </p:cNvPr>
              <p:cNvSpPr txBox="1">
                <a:spLocks noRot="1" noChangeAspect="1" noMove="1" noResize="1" noEditPoints="1" noAdjustHandles="1" noChangeArrowheads="1" noChangeShapeType="1" noTextEdit="1"/>
              </p:cNvSpPr>
              <p:nvPr/>
            </p:nvSpPr>
            <p:spPr>
              <a:xfrm>
                <a:off x="1859559" y="3135431"/>
                <a:ext cx="1593507" cy="48877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D7BABC-63A1-7485-ACB4-C16162F54A7A}"/>
                  </a:ext>
                </a:extLst>
              </p:cNvPr>
              <p:cNvSpPr txBox="1"/>
              <p:nvPr/>
            </p:nvSpPr>
            <p:spPr>
              <a:xfrm>
                <a:off x="6417597" y="764704"/>
                <a:ext cx="5001768"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Given that </a:t>
                </a:r>
                <a14:m>
                  <m:oMath xmlns:m="http://schemas.openxmlformats.org/officeDocument/2006/math">
                    <m:r>
                      <a:rPr lang="en-GB" sz="2800" i="1">
                        <a:latin typeface="Cambria Math" panose="02040503050406030204" pitchFamily="18" charset="0"/>
                      </a:rPr>
                      <m:t>𝑝</m:t>
                    </m:r>
                    <m:r>
                      <a:rPr lang="en-GB" sz="2800" i="1">
                        <a:latin typeface="Cambria Math" panose="02040503050406030204" pitchFamily="18" charset="0"/>
                      </a:rPr>
                      <m:t>=−5</m:t>
                    </m:r>
                  </m:oMath>
                </a14:m>
                <a:r>
                  <a:rPr lang="en-GB" sz="2800" dirty="0"/>
                  <a:t>, calculate </a:t>
                </a:r>
                <a14:m>
                  <m:oMath xmlns:m="http://schemas.openxmlformats.org/officeDocument/2006/math">
                    <m:r>
                      <a:rPr lang="en-GB" sz="2800" i="1">
                        <a:latin typeface="Cambria Math" panose="02040503050406030204" pitchFamily="18" charset="0"/>
                      </a:rPr>
                      <m:t>3</m:t>
                    </m:r>
                    <m:r>
                      <a:rPr lang="en-GB" sz="2800" i="1">
                        <a:latin typeface="Cambria Math" panose="02040503050406030204" pitchFamily="18" charset="0"/>
                      </a:rPr>
                      <m:t>𝑝</m:t>
                    </m:r>
                    <m:r>
                      <a:rPr lang="en-GB" sz="2800" i="1">
                        <a:latin typeface="Cambria Math" panose="02040503050406030204" pitchFamily="18" charset="0"/>
                      </a:rPr>
                      <m:t>−4</m:t>
                    </m:r>
                  </m:oMath>
                </a14:m>
                <a:r>
                  <a:rPr lang="en-GB" sz="2800" dirty="0"/>
                  <a:t> </a:t>
                </a:r>
              </a:p>
            </p:txBody>
          </p:sp>
        </mc:Choice>
        <mc:Fallback xmlns="">
          <p:sp>
            <p:nvSpPr>
              <p:cNvPr id="14" name="TextBox 13">
                <a:extLst>
                  <a:ext uri="{FF2B5EF4-FFF2-40B4-BE49-F238E27FC236}">
                    <a16:creationId xmlns:a16="http://schemas.microsoft.com/office/drawing/2014/main" id="{F8D7BABC-63A1-7485-ACB4-C16162F54A7A}"/>
                  </a:ext>
                </a:extLst>
              </p:cNvPr>
              <p:cNvSpPr txBox="1">
                <a:spLocks noRot="1" noChangeAspect="1" noMove="1" noResize="1" noEditPoints="1" noAdjustHandles="1" noChangeArrowheads="1" noChangeShapeType="1" noTextEdit="1"/>
              </p:cNvSpPr>
              <p:nvPr/>
            </p:nvSpPr>
            <p:spPr>
              <a:xfrm>
                <a:off x="6417597" y="764704"/>
                <a:ext cx="5001768" cy="954107"/>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Content Placeholder 1">
            <a:extLst>
              <a:ext uri="{FF2B5EF4-FFF2-40B4-BE49-F238E27FC236}">
                <a16:creationId xmlns:a16="http://schemas.microsoft.com/office/drawing/2014/main" id="{175A840A-CA8F-C53B-0AB0-FF1E8DC8D095}"/>
              </a:ext>
            </a:extLst>
          </p:cNvPr>
          <p:cNvSpPr txBox="1">
            <a:spLocks/>
          </p:cNvSpPr>
          <p:nvPr/>
        </p:nvSpPr>
        <p:spPr>
          <a:xfrm>
            <a:off x="6975859" y="1914804"/>
            <a:ext cx="2911489" cy="419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i="1" dirty="0">
              <a:latin typeface="Cambria Math" panose="020405030504060302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
                <a:extLst>
                  <a:ext uri="{FF2B5EF4-FFF2-40B4-BE49-F238E27FC236}">
                    <a16:creationId xmlns:a16="http://schemas.microsoft.com/office/drawing/2014/main" id="{E523760B-A5A5-AD42-B407-C933AE98535E}"/>
                  </a:ext>
                </a:extLst>
              </p:cNvPr>
              <p:cNvSpPr txBox="1">
                <a:spLocks/>
              </p:cNvSpPr>
              <p:nvPr/>
            </p:nvSpPr>
            <p:spPr>
              <a:xfrm>
                <a:off x="6473921" y="4190727"/>
                <a:ext cx="3915363" cy="419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ea typeface="Calibri" panose="020F0502020204030204" pitchFamily="34" charset="0"/>
                  </a:rPr>
                  <a:t>Therefore, when </a:t>
                </a:r>
                <a14:m>
                  <m:oMath xmlns:m="http://schemas.openxmlformats.org/officeDocument/2006/math">
                    <m:r>
                      <a:rPr lang="en-GB" sz="2400" i="1">
                        <a:latin typeface="Cambria Math" panose="02040503050406030204" pitchFamily="18" charset="0"/>
                        <a:ea typeface="Calibri" panose="020F0502020204030204" pitchFamily="34" charset="0"/>
                      </a:rPr>
                      <m:t>𝑝</m:t>
                    </m:r>
                    <m:r>
                      <a:rPr lang="en-GB" sz="2400" i="1">
                        <a:latin typeface="Cambria Math" panose="02040503050406030204" pitchFamily="18" charset="0"/>
                        <a:ea typeface="Calibri" panose="020F0502020204030204" pitchFamily="34" charset="0"/>
                      </a:rPr>
                      <m:t>=−5</m:t>
                    </m:r>
                  </m:oMath>
                </a14:m>
                <a:r>
                  <a:rPr lang="en-GB" sz="2400" i="1" dirty="0">
                    <a:ea typeface="Calibri" panose="020F0502020204030204" pitchFamily="34" charset="0"/>
                  </a:rPr>
                  <a:t>…</a:t>
                </a:r>
              </a:p>
              <a:p>
                <a:pPr marL="0" indent="0" algn="ctr">
                  <a:buNone/>
                </a:pPr>
                <a14:m>
                  <m:oMathPara xmlns:m="http://schemas.openxmlformats.org/officeDocument/2006/math">
                    <m:oMathParaPr>
                      <m:jc m:val="center"/>
                    </m:oMathParaPr>
                    <m:oMath xmlns:m="http://schemas.openxmlformats.org/officeDocument/2006/math">
                      <m:r>
                        <a:rPr lang="en-GB" sz="2800" b="1" i="1">
                          <a:latin typeface="Cambria Math" panose="02040503050406030204" pitchFamily="18" charset="0"/>
                          <a:ea typeface="Calibri" panose="020F0502020204030204" pitchFamily="34" charset="0"/>
                        </a:rPr>
                        <m:t>𝟑</m:t>
                      </m:r>
                      <m:r>
                        <a:rPr lang="en-GB" sz="2800" b="1" i="1">
                          <a:latin typeface="Cambria Math" panose="02040503050406030204" pitchFamily="18" charset="0"/>
                          <a:ea typeface="Calibri" panose="020F0502020204030204" pitchFamily="34" charset="0"/>
                        </a:rPr>
                        <m:t>𝒑</m:t>
                      </m:r>
                      <m:r>
                        <a:rPr lang="en-GB" sz="2800" b="1" i="1">
                          <a:latin typeface="Cambria Math" panose="02040503050406030204" pitchFamily="18" charset="0"/>
                          <a:ea typeface="Calibri" panose="020F0502020204030204" pitchFamily="34" charset="0"/>
                        </a:rPr>
                        <m:t>−</m:t>
                      </m:r>
                      <m:r>
                        <a:rPr lang="en-GB" sz="2800" b="1" i="1">
                          <a:latin typeface="Cambria Math" panose="02040503050406030204" pitchFamily="18" charset="0"/>
                          <a:ea typeface="Calibri" panose="020F0502020204030204" pitchFamily="34" charset="0"/>
                        </a:rPr>
                        <m:t>𝟒</m:t>
                      </m:r>
                      <m:r>
                        <a:rPr lang="en-GB" sz="2800" b="1" i="1">
                          <a:latin typeface="Cambria Math" panose="02040503050406030204" pitchFamily="18" charset="0"/>
                          <a:ea typeface="Calibri" panose="020F0502020204030204" pitchFamily="34" charset="0"/>
                        </a:rPr>
                        <m:t>=−</m:t>
                      </m:r>
                      <m:r>
                        <a:rPr lang="en-GB" sz="2800" b="1" i="1">
                          <a:latin typeface="Cambria Math" panose="02040503050406030204" pitchFamily="18" charset="0"/>
                          <a:ea typeface="Calibri" panose="020F0502020204030204" pitchFamily="34" charset="0"/>
                        </a:rPr>
                        <m:t>𝟏𝟗</m:t>
                      </m:r>
                    </m:oMath>
                  </m:oMathPara>
                </a14:m>
                <a:endParaRPr lang="en-GB" sz="2800" b="1" dirty="0">
                  <a:ea typeface="Calibri" panose="020F0502020204030204" pitchFamily="34" charset="0"/>
                </a:endParaRPr>
              </a:p>
            </p:txBody>
          </p:sp>
        </mc:Choice>
        <mc:Fallback xmlns="">
          <p:sp>
            <p:nvSpPr>
              <p:cNvPr id="16" name="Content Placeholder 1">
                <a:extLst>
                  <a:ext uri="{FF2B5EF4-FFF2-40B4-BE49-F238E27FC236}">
                    <a16:creationId xmlns:a16="http://schemas.microsoft.com/office/drawing/2014/main" id="{E523760B-A5A5-AD42-B407-C933AE98535E}"/>
                  </a:ext>
                </a:extLst>
              </p:cNvPr>
              <p:cNvSpPr txBox="1">
                <a:spLocks noRot="1" noChangeAspect="1" noMove="1" noResize="1" noEditPoints="1" noAdjustHandles="1" noChangeArrowheads="1" noChangeShapeType="1" noTextEdit="1"/>
              </p:cNvSpPr>
              <p:nvPr/>
            </p:nvSpPr>
            <p:spPr>
              <a:xfrm>
                <a:off x="6473921" y="4190727"/>
                <a:ext cx="3915363" cy="419986"/>
              </a:xfrm>
              <a:prstGeom prst="rect">
                <a:avLst/>
              </a:prstGeom>
              <a:blipFill>
                <a:blip r:embed="rId7"/>
                <a:stretch>
                  <a:fillRect t="-11594" b="-971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9969115-0ED7-246A-2457-391B8F29520D}"/>
                  </a:ext>
                </a:extLst>
              </p:cNvPr>
              <p:cNvSpPr txBox="1"/>
              <p:nvPr/>
            </p:nvSpPr>
            <p:spPr>
              <a:xfrm>
                <a:off x="7474991" y="2642095"/>
                <a:ext cx="191322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rPr>
                        <m:t>3</m:t>
                      </m:r>
                      <m:d>
                        <m:dPr>
                          <m:ctrlPr>
                            <a:rPr lang="en-GB" i="1" dirty="0">
                              <a:latin typeface="Cambria Math" panose="02040503050406030204" pitchFamily="18" charset="0"/>
                            </a:rPr>
                          </m:ctrlPr>
                        </m:dPr>
                        <m:e>
                          <m:r>
                            <a:rPr lang="en-GB" i="1" dirty="0">
                              <a:latin typeface="Cambria Math" panose="02040503050406030204" pitchFamily="18" charset="0"/>
                            </a:rPr>
                            <m:t>−5</m:t>
                          </m:r>
                        </m:e>
                      </m:d>
                      <m:r>
                        <a:rPr lang="en-GB" i="1" dirty="0">
                          <a:latin typeface="Cambria Math" panose="02040503050406030204" pitchFamily="18" charset="0"/>
                          <a:ea typeface="Cambria Math" panose="02040503050406030204" pitchFamily="18" charset="0"/>
                        </a:rPr>
                        <m:t>≡3×−5</m:t>
                      </m:r>
                    </m:oMath>
                  </m:oMathPara>
                </a14:m>
                <a:endParaRPr lang="en-GB" dirty="0"/>
              </a:p>
            </p:txBody>
          </p:sp>
        </mc:Choice>
        <mc:Fallback xmlns="">
          <p:sp>
            <p:nvSpPr>
              <p:cNvPr id="19" name="TextBox 18">
                <a:extLst>
                  <a:ext uri="{FF2B5EF4-FFF2-40B4-BE49-F238E27FC236}">
                    <a16:creationId xmlns:a16="http://schemas.microsoft.com/office/drawing/2014/main" id="{A9969115-0ED7-246A-2457-391B8F29520D}"/>
                  </a:ext>
                </a:extLst>
              </p:cNvPr>
              <p:cNvSpPr txBox="1">
                <a:spLocks noRot="1" noChangeAspect="1" noMove="1" noResize="1" noEditPoints="1" noAdjustHandles="1" noChangeArrowheads="1" noChangeShapeType="1" noTextEdit="1"/>
              </p:cNvSpPr>
              <p:nvPr/>
            </p:nvSpPr>
            <p:spPr>
              <a:xfrm>
                <a:off x="7474991" y="2642095"/>
                <a:ext cx="191322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8DAC818-7863-D7BF-270B-1B5F1F65B41D}"/>
                  </a:ext>
                </a:extLst>
              </p:cNvPr>
              <p:cNvSpPr txBox="1"/>
              <p:nvPr/>
            </p:nvSpPr>
            <p:spPr>
              <a:xfrm>
                <a:off x="1457016" y="4628531"/>
                <a:ext cx="2529985" cy="52322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800" b="1" i="1">
                          <a:latin typeface="Cambria Math" panose="02040503050406030204" pitchFamily="18" charset="0"/>
                          <a:ea typeface="Calibri" panose="020F0502020204030204" pitchFamily="34" charset="0"/>
                        </a:rPr>
                        <m:t>𝟓</m:t>
                      </m:r>
                      <m:r>
                        <a:rPr lang="en-GB" sz="2800" b="1" i="1">
                          <a:latin typeface="Cambria Math" panose="02040503050406030204" pitchFamily="18" charset="0"/>
                          <a:ea typeface="Calibri" panose="020F0502020204030204" pitchFamily="34" charset="0"/>
                        </a:rPr>
                        <m:t>𝒂</m:t>
                      </m:r>
                      <m:r>
                        <a:rPr lang="en-GB" sz="2800" b="1" i="1">
                          <a:latin typeface="Cambria Math" panose="02040503050406030204" pitchFamily="18" charset="0"/>
                          <a:ea typeface="Calibri" panose="020F0502020204030204" pitchFamily="34" charset="0"/>
                        </a:rPr>
                        <m:t>+</m:t>
                      </m:r>
                      <m:r>
                        <a:rPr lang="en-GB" sz="2800" b="1" i="1">
                          <a:latin typeface="Cambria Math" panose="02040503050406030204" pitchFamily="18" charset="0"/>
                          <a:ea typeface="Calibri" panose="020F0502020204030204" pitchFamily="34" charset="0"/>
                        </a:rPr>
                        <m:t>𝟐</m:t>
                      </m:r>
                      <m:r>
                        <a:rPr lang="en-GB" sz="2800" b="1" i="1">
                          <a:latin typeface="Cambria Math" panose="02040503050406030204" pitchFamily="18" charset="0"/>
                          <a:ea typeface="Calibri" panose="020F0502020204030204" pitchFamily="34" charset="0"/>
                        </a:rPr>
                        <m:t>=−</m:t>
                      </m:r>
                      <m:r>
                        <a:rPr lang="en-GB" sz="2800" b="1" i="1">
                          <a:latin typeface="Cambria Math" panose="02040503050406030204" pitchFamily="18" charset="0"/>
                          <a:ea typeface="Calibri" panose="020F0502020204030204" pitchFamily="34" charset="0"/>
                        </a:rPr>
                        <m:t>𝟏𝟖</m:t>
                      </m:r>
                    </m:oMath>
                  </m:oMathPara>
                </a14:m>
                <a:endParaRPr lang="en-GB" sz="2800" b="1" dirty="0">
                  <a:ea typeface="Calibri" panose="020F0502020204030204" pitchFamily="34" charset="0"/>
                </a:endParaRPr>
              </a:p>
            </p:txBody>
          </p:sp>
        </mc:Choice>
        <mc:Fallback xmlns="">
          <p:sp>
            <p:nvSpPr>
              <p:cNvPr id="20" name="TextBox 19">
                <a:extLst>
                  <a:ext uri="{FF2B5EF4-FFF2-40B4-BE49-F238E27FC236}">
                    <a16:creationId xmlns:a16="http://schemas.microsoft.com/office/drawing/2014/main" id="{18DAC818-7863-D7BF-270B-1B5F1F65B41D}"/>
                  </a:ext>
                </a:extLst>
              </p:cNvPr>
              <p:cNvSpPr txBox="1">
                <a:spLocks noRot="1" noChangeAspect="1" noMove="1" noResize="1" noEditPoints="1" noAdjustHandles="1" noChangeArrowheads="1" noChangeShapeType="1" noTextEdit="1"/>
              </p:cNvSpPr>
              <p:nvPr/>
            </p:nvSpPr>
            <p:spPr>
              <a:xfrm>
                <a:off x="1457016" y="4628531"/>
                <a:ext cx="2529985"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E09648-33D3-7AF1-3626-A31639A9E4B6}"/>
                  </a:ext>
                </a:extLst>
              </p:cNvPr>
              <p:cNvSpPr txBox="1"/>
              <p:nvPr/>
            </p:nvSpPr>
            <p:spPr>
              <a:xfrm>
                <a:off x="1859557" y="3480392"/>
                <a:ext cx="87682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400" i="1" dirty="0">
                          <a:latin typeface="Cambria Math" panose="02040503050406030204" pitchFamily="18" charset="0"/>
                          <a:ea typeface="Cambria Math" panose="02040503050406030204" pitchFamily="18" charset="0"/>
                        </a:rPr>
                        <m:t>=−18</m:t>
                      </m:r>
                    </m:oMath>
                  </m:oMathPara>
                </a14:m>
                <a:endParaRPr lang="en-GB" sz="2400" dirty="0">
                  <a:latin typeface="+mj-lt"/>
                  <a:ea typeface="Calibri" panose="020F0502020204030204" pitchFamily="34" charset="0"/>
                </a:endParaRPr>
              </a:p>
            </p:txBody>
          </p:sp>
        </mc:Choice>
        <mc:Fallback xmlns="">
          <p:sp>
            <p:nvSpPr>
              <p:cNvPr id="21" name="TextBox 20">
                <a:extLst>
                  <a:ext uri="{FF2B5EF4-FFF2-40B4-BE49-F238E27FC236}">
                    <a16:creationId xmlns:a16="http://schemas.microsoft.com/office/drawing/2014/main" id="{CEE09648-33D3-7AF1-3626-A31639A9E4B6}"/>
                  </a:ext>
                </a:extLst>
              </p:cNvPr>
              <p:cNvSpPr txBox="1">
                <a:spLocks noRot="1" noChangeAspect="1" noMove="1" noResize="1" noEditPoints="1" noAdjustHandles="1" noChangeArrowheads="1" noChangeShapeType="1" noTextEdit="1"/>
              </p:cNvSpPr>
              <p:nvPr/>
            </p:nvSpPr>
            <p:spPr>
              <a:xfrm>
                <a:off x="1859557" y="3480392"/>
                <a:ext cx="876822" cy="461665"/>
              </a:xfrm>
              <a:prstGeom prst="rect">
                <a:avLst/>
              </a:prstGeom>
              <a:blipFill>
                <a:blip r:embed="rId10"/>
                <a:stretch>
                  <a:fillRect r="-22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5F5E35-98AA-29B7-DFC4-16A22C87505F}"/>
                  </a:ext>
                </a:extLst>
              </p:cNvPr>
              <p:cNvSpPr txBox="1"/>
              <p:nvPr/>
            </p:nvSpPr>
            <p:spPr>
              <a:xfrm>
                <a:off x="1781812" y="2457429"/>
                <a:ext cx="191322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rPr>
                        <m:t>5</m:t>
                      </m:r>
                      <m:d>
                        <m:dPr>
                          <m:ctrlPr>
                            <a:rPr lang="en-GB" i="1" dirty="0">
                              <a:latin typeface="Cambria Math" panose="02040503050406030204" pitchFamily="18" charset="0"/>
                            </a:rPr>
                          </m:ctrlPr>
                        </m:dPr>
                        <m:e>
                          <m:r>
                            <a:rPr lang="en-GB" i="1" dirty="0">
                              <a:latin typeface="Cambria Math" panose="02040503050406030204" pitchFamily="18" charset="0"/>
                            </a:rPr>
                            <m:t>−4</m:t>
                          </m:r>
                        </m:e>
                      </m:d>
                      <m:r>
                        <a:rPr lang="en-GB" i="1" dirty="0">
                          <a:latin typeface="Cambria Math" panose="02040503050406030204" pitchFamily="18" charset="0"/>
                          <a:ea typeface="Cambria Math" panose="02040503050406030204" pitchFamily="18" charset="0"/>
                        </a:rPr>
                        <m:t>≡5×−4</m:t>
                      </m:r>
                    </m:oMath>
                  </m:oMathPara>
                </a14:m>
                <a:endParaRPr lang="en-GB" dirty="0"/>
              </a:p>
            </p:txBody>
          </p:sp>
        </mc:Choice>
        <mc:Fallback xmlns="">
          <p:sp>
            <p:nvSpPr>
              <p:cNvPr id="24" name="TextBox 23">
                <a:extLst>
                  <a:ext uri="{FF2B5EF4-FFF2-40B4-BE49-F238E27FC236}">
                    <a16:creationId xmlns:a16="http://schemas.microsoft.com/office/drawing/2014/main" id="{505F5E35-98AA-29B7-DFC4-16A22C87505F}"/>
                  </a:ext>
                </a:extLst>
              </p:cNvPr>
              <p:cNvSpPr txBox="1">
                <a:spLocks noRot="1" noChangeAspect="1" noMove="1" noResize="1" noEditPoints="1" noAdjustHandles="1" noChangeArrowheads="1" noChangeShapeType="1" noTextEdit="1"/>
              </p:cNvSpPr>
              <p:nvPr/>
            </p:nvSpPr>
            <p:spPr>
              <a:xfrm>
                <a:off x="1781812" y="2457429"/>
                <a:ext cx="191322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41AFC92-91F4-C047-0B6E-E0CFC978E5C5}"/>
                  </a:ext>
                </a:extLst>
              </p:cNvPr>
              <p:cNvSpPr txBox="1"/>
              <p:nvPr/>
            </p:nvSpPr>
            <p:spPr>
              <a:xfrm>
                <a:off x="7579790" y="1905007"/>
                <a:ext cx="1703627" cy="46166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GB" sz="2400" i="1" dirty="0">
                          <a:latin typeface="Cambria Math" panose="02040503050406030204" pitchFamily="18" charset="0"/>
                          <a:ea typeface="Calibri" panose="020F0502020204030204" pitchFamily="34" charset="0"/>
                        </a:rPr>
                        <m:t>3</m:t>
                      </m:r>
                      <m:d>
                        <m:dPr>
                          <m:ctrlPr>
                            <a:rPr lang="en-GB" sz="2400" i="1" dirty="0">
                              <a:latin typeface="Cambria Math" panose="02040503050406030204" pitchFamily="18" charset="0"/>
                              <a:ea typeface="Calibri" panose="020F0502020204030204" pitchFamily="34" charset="0"/>
                            </a:rPr>
                          </m:ctrlPr>
                        </m:dPr>
                        <m:e>
                          <m:r>
                            <a:rPr lang="en-GB" sz="2400" i="1" dirty="0">
                              <a:latin typeface="Cambria Math" panose="02040503050406030204" pitchFamily="18" charset="0"/>
                              <a:ea typeface="Calibri" panose="020F0502020204030204" pitchFamily="34" charset="0"/>
                            </a:rPr>
                            <m:t>−5</m:t>
                          </m:r>
                        </m:e>
                      </m:d>
                      <m:r>
                        <a:rPr lang="en-GB" sz="2400" i="1" dirty="0">
                          <a:latin typeface="Cambria Math" panose="02040503050406030204" pitchFamily="18" charset="0"/>
                          <a:ea typeface="Calibri" panose="020F0502020204030204" pitchFamily="34" charset="0"/>
                        </a:rPr>
                        <m:t>−4</m:t>
                      </m:r>
                    </m:oMath>
                  </m:oMathPara>
                </a14:m>
                <a:endParaRPr lang="en-GB" sz="2400" i="1" dirty="0">
                  <a:latin typeface="Cambria Math" panose="02040503050406030204" pitchFamily="18" charset="0"/>
                  <a:ea typeface="Calibri" panose="020F0502020204030204" pitchFamily="34" charset="0"/>
                </a:endParaRPr>
              </a:p>
            </p:txBody>
          </p:sp>
        </mc:Choice>
        <mc:Fallback xmlns="">
          <p:sp>
            <p:nvSpPr>
              <p:cNvPr id="30" name="TextBox 29">
                <a:extLst>
                  <a:ext uri="{FF2B5EF4-FFF2-40B4-BE49-F238E27FC236}">
                    <a16:creationId xmlns:a16="http://schemas.microsoft.com/office/drawing/2014/main" id="{241AFC92-91F4-C047-0B6E-E0CFC978E5C5}"/>
                  </a:ext>
                </a:extLst>
              </p:cNvPr>
              <p:cNvSpPr txBox="1">
                <a:spLocks noRot="1" noChangeAspect="1" noMove="1" noResize="1" noEditPoints="1" noAdjustHandles="1" noChangeArrowheads="1" noChangeShapeType="1" noTextEdit="1"/>
              </p:cNvSpPr>
              <p:nvPr/>
            </p:nvSpPr>
            <p:spPr>
              <a:xfrm>
                <a:off x="7579790" y="1905007"/>
                <a:ext cx="1703627"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666232F-0082-7848-8745-D730D5EF8E2F}"/>
                  </a:ext>
                </a:extLst>
              </p:cNvPr>
              <p:cNvSpPr txBox="1"/>
              <p:nvPr/>
            </p:nvSpPr>
            <p:spPr>
              <a:xfrm>
                <a:off x="7454547" y="3118792"/>
                <a:ext cx="3175465"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400" i="1" dirty="0">
                          <a:latin typeface="Cambria Math" panose="02040503050406030204" pitchFamily="18" charset="0"/>
                          <a:ea typeface="Calibri" panose="020F0502020204030204" pitchFamily="34" charset="0"/>
                        </a:rPr>
                        <m:t>=−15−4</m:t>
                      </m:r>
                    </m:oMath>
                  </m:oMathPara>
                </a14:m>
                <a:endParaRPr lang="en-GB" sz="2400" i="1" dirty="0">
                  <a:latin typeface="Cambria Math" panose="02040503050406030204" pitchFamily="18" charset="0"/>
                  <a:ea typeface="Calibri" panose="020F0502020204030204" pitchFamily="34" charset="0"/>
                </a:endParaRPr>
              </a:p>
            </p:txBody>
          </p:sp>
        </mc:Choice>
        <mc:Fallback xmlns="">
          <p:sp>
            <p:nvSpPr>
              <p:cNvPr id="32" name="TextBox 31">
                <a:extLst>
                  <a:ext uri="{FF2B5EF4-FFF2-40B4-BE49-F238E27FC236}">
                    <a16:creationId xmlns:a16="http://schemas.microsoft.com/office/drawing/2014/main" id="{2666232F-0082-7848-8745-D730D5EF8E2F}"/>
                  </a:ext>
                </a:extLst>
              </p:cNvPr>
              <p:cNvSpPr txBox="1">
                <a:spLocks noRot="1" noChangeAspect="1" noMove="1" noResize="1" noEditPoints="1" noAdjustHandles="1" noChangeArrowheads="1" noChangeShapeType="1" noTextEdit="1"/>
              </p:cNvSpPr>
              <p:nvPr/>
            </p:nvSpPr>
            <p:spPr>
              <a:xfrm>
                <a:off x="7454547" y="3118792"/>
                <a:ext cx="3175465" cy="46166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4F1C6F1-951C-7B02-8653-8510DF6D1629}"/>
                  </a:ext>
                </a:extLst>
              </p:cNvPr>
              <p:cNvSpPr txBox="1"/>
              <p:nvPr/>
            </p:nvSpPr>
            <p:spPr>
              <a:xfrm>
                <a:off x="7897224" y="3582718"/>
                <a:ext cx="1068759"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400" i="1" dirty="0">
                          <a:latin typeface="Cambria Math" panose="02040503050406030204" pitchFamily="18" charset="0"/>
                          <a:ea typeface="Calibri" panose="020F0502020204030204" pitchFamily="34" charset="0"/>
                        </a:rPr>
                        <m:t>=−19</m:t>
                      </m:r>
                    </m:oMath>
                  </m:oMathPara>
                </a14:m>
                <a:endParaRPr lang="en-GB" sz="2400" i="1" dirty="0">
                  <a:latin typeface="Cambria Math" panose="02040503050406030204" pitchFamily="18" charset="0"/>
                  <a:ea typeface="Calibri" panose="020F0502020204030204" pitchFamily="34" charset="0"/>
                </a:endParaRPr>
              </a:p>
            </p:txBody>
          </p:sp>
        </mc:Choice>
        <mc:Fallback xmlns="">
          <p:sp>
            <p:nvSpPr>
              <p:cNvPr id="33" name="TextBox 32">
                <a:extLst>
                  <a:ext uri="{FF2B5EF4-FFF2-40B4-BE49-F238E27FC236}">
                    <a16:creationId xmlns:a16="http://schemas.microsoft.com/office/drawing/2014/main" id="{64F1C6F1-951C-7B02-8653-8510DF6D1629}"/>
                  </a:ext>
                </a:extLst>
              </p:cNvPr>
              <p:cNvSpPr txBox="1">
                <a:spLocks noRot="1" noChangeAspect="1" noMove="1" noResize="1" noEditPoints="1" noAdjustHandles="1" noChangeArrowheads="1" noChangeShapeType="1" noTextEdit="1"/>
              </p:cNvSpPr>
              <p:nvPr/>
            </p:nvSpPr>
            <p:spPr>
              <a:xfrm>
                <a:off x="7897224" y="3582718"/>
                <a:ext cx="1068759" cy="461665"/>
              </a:xfrm>
              <a:prstGeom prst="rect">
                <a:avLst/>
              </a:prstGeom>
              <a:blipFill>
                <a:blip r:embed="rId14"/>
                <a:stretch>
                  <a:fillRect r="-56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5CAAC15B-9AD5-F6B5-1E51-20E7E4A301BE}"/>
              </a:ext>
            </a:extLst>
          </p:cNvPr>
          <p:cNvSpPr txBox="1"/>
          <p:nvPr/>
        </p:nvSpPr>
        <p:spPr>
          <a:xfrm>
            <a:off x="0" y="-53179"/>
            <a:ext cx="1371600" cy="830997"/>
          </a:xfrm>
          <a:prstGeom prst="rect">
            <a:avLst/>
          </a:prstGeom>
          <a:noFill/>
        </p:spPr>
        <p:txBody>
          <a:bodyPr wrap="square" rtlCol="0">
            <a:spAutoFit/>
          </a:bodyPr>
          <a:lstStyle/>
          <a:p>
            <a:r>
              <a:rPr lang="en-GB" sz="4800" dirty="0"/>
              <a:t>I do</a:t>
            </a:r>
          </a:p>
        </p:txBody>
      </p:sp>
      <p:sp>
        <p:nvSpPr>
          <p:cNvPr id="8" name="TextBox 7">
            <a:extLst>
              <a:ext uri="{FF2B5EF4-FFF2-40B4-BE49-F238E27FC236}">
                <a16:creationId xmlns:a16="http://schemas.microsoft.com/office/drawing/2014/main" id="{D8FD2FEB-CAE0-706C-EE4E-8B944F117313}"/>
              </a:ext>
            </a:extLst>
          </p:cNvPr>
          <p:cNvSpPr txBox="1"/>
          <p:nvPr/>
        </p:nvSpPr>
        <p:spPr>
          <a:xfrm>
            <a:off x="6290058" y="-139465"/>
            <a:ext cx="2311681" cy="830997"/>
          </a:xfrm>
          <a:prstGeom prst="rect">
            <a:avLst/>
          </a:prstGeom>
          <a:noFill/>
        </p:spPr>
        <p:txBody>
          <a:bodyPr wrap="square" rtlCol="0">
            <a:spAutoFit/>
          </a:bodyPr>
          <a:lstStyle/>
          <a:p>
            <a:r>
              <a:rPr lang="en-GB" sz="4800" dirty="0"/>
              <a:t>We do</a:t>
            </a:r>
          </a:p>
        </p:txBody>
      </p:sp>
    </p:spTree>
    <p:extLst>
      <p:ext uri="{BB962C8B-B14F-4D97-AF65-F5344CB8AC3E}">
        <p14:creationId xmlns:p14="http://schemas.microsoft.com/office/powerpoint/2010/main" val="37285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6" grpId="0"/>
      <p:bldP spid="19" grpId="0" animBg="1"/>
      <p:bldP spid="20" grpId="0"/>
      <p:bldP spid="21" grpId="0"/>
      <p:bldP spid="24" grpId="0" animBg="1"/>
      <p:bldP spid="30"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F5CEE0-12D6-5DB7-6B8A-AE91968366D9}"/>
                  </a:ext>
                </a:extLst>
              </p:cNvPr>
              <p:cNvSpPr txBox="1"/>
              <p:nvPr/>
            </p:nvSpPr>
            <p:spPr>
              <a:xfrm>
                <a:off x="2089001" y="757161"/>
                <a:ext cx="7459036"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4000" dirty="0"/>
                  <a:t>Substitute </a:t>
                </a:r>
                <a14:m>
                  <m:oMath xmlns:m="http://schemas.openxmlformats.org/officeDocument/2006/math">
                    <m:r>
                      <a:rPr lang="en-GB" sz="4000" i="1">
                        <a:latin typeface="Cambria Math" panose="02040503050406030204" pitchFamily="18" charset="0"/>
                      </a:rPr>
                      <m:t>𝑎</m:t>
                    </m:r>
                    <m:r>
                      <a:rPr lang="en-GB" sz="4000" i="1">
                        <a:latin typeface="Cambria Math" panose="02040503050406030204" pitchFamily="18" charset="0"/>
                      </a:rPr>
                      <m:t>=−5</m:t>
                    </m:r>
                  </m:oMath>
                </a14:m>
                <a:r>
                  <a:rPr lang="en-GB" sz="4000" dirty="0"/>
                  <a:t> into </a:t>
                </a:r>
                <a14:m>
                  <m:oMath xmlns:m="http://schemas.openxmlformats.org/officeDocument/2006/math">
                    <m:r>
                      <a:rPr lang="en-GB" sz="4000" i="1">
                        <a:latin typeface="Cambria Math" panose="02040503050406030204" pitchFamily="18" charset="0"/>
                      </a:rPr>
                      <m:t>6</m:t>
                    </m:r>
                    <m:r>
                      <a:rPr lang="en-GB" sz="4000" i="1">
                        <a:latin typeface="Cambria Math" panose="02040503050406030204" pitchFamily="18" charset="0"/>
                      </a:rPr>
                      <m:t>𝑎</m:t>
                    </m:r>
                    <m:r>
                      <a:rPr lang="en-GB" sz="4000" i="1">
                        <a:latin typeface="Cambria Math" panose="02040503050406030204" pitchFamily="18" charset="0"/>
                      </a:rPr>
                      <m:t>+2</m:t>
                    </m:r>
                  </m:oMath>
                </a14:m>
                <a:r>
                  <a:rPr lang="en-GB" sz="4000" dirty="0"/>
                  <a:t> </a:t>
                </a:r>
              </a:p>
            </p:txBody>
          </p:sp>
        </mc:Choice>
        <mc:Fallback xmlns="">
          <p:sp>
            <p:nvSpPr>
              <p:cNvPr id="3" name="TextBox 2">
                <a:extLst>
                  <a:ext uri="{FF2B5EF4-FFF2-40B4-BE49-F238E27FC236}">
                    <a16:creationId xmlns:a16="http://schemas.microsoft.com/office/drawing/2014/main" id="{09F5CEE0-12D6-5DB7-6B8A-AE91968366D9}"/>
                  </a:ext>
                </a:extLst>
              </p:cNvPr>
              <p:cNvSpPr txBox="1">
                <a:spLocks noRot="1" noChangeAspect="1" noMove="1" noResize="1" noEditPoints="1" noAdjustHandles="1" noChangeArrowheads="1" noChangeShapeType="1" noTextEdit="1"/>
              </p:cNvSpPr>
              <p:nvPr/>
            </p:nvSpPr>
            <p:spPr>
              <a:xfrm>
                <a:off x="2089001" y="757161"/>
                <a:ext cx="7459036" cy="707886"/>
              </a:xfrm>
              <a:prstGeom prst="rect">
                <a:avLst/>
              </a:prstGeom>
              <a:blipFill>
                <a:blip r:embed="rId3"/>
                <a:stretch>
                  <a:fillRect t="-4286" b="-214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45E1EB1-9DFD-8F6B-7231-F47A1849F241}"/>
                  </a:ext>
                </a:extLst>
              </p:cNvPr>
              <p:cNvSpPr txBox="1"/>
              <p:nvPr/>
            </p:nvSpPr>
            <p:spPr>
              <a:xfrm>
                <a:off x="9251155" y="4673486"/>
                <a:ext cx="1907175" cy="461665"/>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400" i="1">
                          <a:latin typeface="Cambria Math" panose="02040503050406030204" pitchFamily="18" charset="0"/>
                          <a:ea typeface="Calibri" panose="020F0502020204030204" pitchFamily="34" charset="0"/>
                        </a:rPr>
                        <m:t>6(−5)+2</m:t>
                      </m:r>
                    </m:oMath>
                  </m:oMathPara>
                </a14:m>
                <a:endParaRPr lang="en-GB" sz="2400" dirty="0">
                  <a:ea typeface="Calibri" panose="020F0502020204030204" pitchFamily="34" charset="0"/>
                </a:endParaRPr>
              </a:p>
            </p:txBody>
          </p:sp>
        </mc:Choice>
        <mc:Fallback xmlns="">
          <p:sp>
            <p:nvSpPr>
              <p:cNvPr id="11" name="TextBox 10">
                <a:extLst>
                  <a:ext uri="{FF2B5EF4-FFF2-40B4-BE49-F238E27FC236}">
                    <a16:creationId xmlns:a16="http://schemas.microsoft.com/office/drawing/2014/main" id="{845E1EB1-9DFD-8F6B-7231-F47A1849F241}"/>
                  </a:ext>
                </a:extLst>
              </p:cNvPr>
              <p:cNvSpPr txBox="1">
                <a:spLocks noRot="1" noChangeAspect="1" noMove="1" noResize="1" noEditPoints="1" noAdjustHandles="1" noChangeArrowheads="1" noChangeShapeType="1" noTextEdit="1"/>
              </p:cNvSpPr>
              <p:nvPr/>
            </p:nvSpPr>
            <p:spPr>
              <a:xfrm>
                <a:off x="9251155" y="4673486"/>
                <a:ext cx="1907175" cy="461665"/>
              </a:xfrm>
              <a:prstGeom prst="rect">
                <a:avLst/>
              </a:prstGeom>
              <a:blipFill>
                <a:blip r:embed="rId4"/>
                <a:stretch>
                  <a:fillRect b="-1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0A3858D-BDA2-2E0B-93D7-47A18DA905BA}"/>
                  </a:ext>
                </a:extLst>
              </p:cNvPr>
              <p:cNvSpPr txBox="1"/>
              <p:nvPr/>
            </p:nvSpPr>
            <p:spPr>
              <a:xfrm>
                <a:off x="9251155" y="5369135"/>
                <a:ext cx="1907175" cy="461665"/>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400" b="1" i="1">
                          <a:latin typeface="Cambria Math" panose="02040503050406030204" pitchFamily="18" charset="0"/>
                          <a:ea typeface="Calibri" panose="020F0502020204030204" pitchFamily="34" charset="0"/>
                        </a:rPr>
                        <m:t>=−</m:t>
                      </m:r>
                      <m:r>
                        <a:rPr lang="en-GB" sz="2400" b="1" i="1">
                          <a:latin typeface="Cambria Math" panose="02040503050406030204" pitchFamily="18" charset="0"/>
                          <a:ea typeface="Calibri" panose="020F0502020204030204" pitchFamily="34" charset="0"/>
                        </a:rPr>
                        <m:t>𝟐𝟖</m:t>
                      </m:r>
                    </m:oMath>
                  </m:oMathPara>
                </a14:m>
                <a:endParaRPr lang="en-GB" sz="2400" b="1" dirty="0">
                  <a:ea typeface="Calibri" panose="020F0502020204030204" pitchFamily="34" charset="0"/>
                </a:endParaRPr>
              </a:p>
            </p:txBody>
          </p:sp>
        </mc:Choice>
        <mc:Fallback xmlns="">
          <p:sp>
            <p:nvSpPr>
              <p:cNvPr id="23" name="TextBox 22">
                <a:extLst>
                  <a:ext uri="{FF2B5EF4-FFF2-40B4-BE49-F238E27FC236}">
                    <a16:creationId xmlns:a16="http://schemas.microsoft.com/office/drawing/2014/main" id="{D0A3858D-BDA2-2E0B-93D7-47A18DA905BA}"/>
                  </a:ext>
                </a:extLst>
              </p:cNvPr>
              <p:cNvSpPr txBox="1">
                <a:spLocks noRot="1" noChangeAspect="1" noMove="1" noResize="1" noEditPoints="1" noAdjustHandles="1" noChangeArrowheads="1" noChangeShapeType="1" noTextEdit="1"/>
              </p:cNvSpPr>
              <p:nvPr/>
            </p:nvSpPr>
            <p:spPr>
              <a:xfrm>
                <a:off x="9251155" y="5369135"/>
                <a:ext cx="1907175" cy="461665"/>
              </a:xfrm>
              <a:prstGeom prst="rect">
                <a:avLst/>
              </a:prstGeom>
              <a:blipFill>
                <a:blip r:embed="rId5"/>
                <a:stretch>
                  <a:fillRect/>
                </a:stretch>
              </a:blipFill>
            </p:spPr>
            <p:txBody>
              <a:bodyPr/>
              <a:lstStyle/>
              <a:p>
                <a:r>
                  <a:rPr lang="en-GB">
                    <a:noFill/>
                  </a:rPr>
                  <a:t> </a:t>
                </a:r>
              </a:p>
            </p:txBody>
          </p:sp>
        </mc:Fallback>
      </mc:AlternateContent>
      <p:pic>
        <p:nvPicPr>
          <p:cNvPr id="10" name="Picture 9" descr="A black pen and a whiteboard&#10;&#10;Description automatically generated">
            <a:extLst>
              <a:ext uri="{FF2B5EF4-FFF2-40B4-BE49-F238E27FC236}">
                <a16:creationId xmlns:a16="http://schemas.microsoft.com/office/drawing/2014/main" id="{C1E9A2AD-E6AB-F224-97CB-37D71ADA3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9396" y="133324"/>
            <a:ext cx="733646" cy="520377"/>
          </a:xfrm>
          <a:prstGeom prst="rect">
            <a:avLst/>
          </a:prstGeom>
        </p:spPr>
      </p:pic>
    </p:spTree>
    <p:extLst>
      <p:ext uri="{BB962C8B-B14F-4D97-AF65-F5344CB8AC3E}">
        <p14:creationId xmlns:p14="http://schemas.microsoft.com/office/powerpoint/2010/main" val="42374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FC82-C32D-A1F0-CBF8-5DB56D5341B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AE0D46-DD21-41EC-E340-5F0A043D17BE}"/>
                  </a:ext>
                </a:extLst>
              </p:cNvPr>
              <p:cNvSpPr txBox="1"/>
              <p:nvPr/>
            </p:nvSpPr>
            <p:spPr>
              <a:xfrm>
                <a:off x="3072810" y="400395"/>
                <a:ext cx="5436611" cy="88665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600" dirty="0"/>
                  <a:t>Substitute </a:t>
                </a:r>
                <a14:m>
                  <m:oMath xmlns:m="http://schemas.openxmlformats.org/officeDocument/2006/math">
                    <m:r>
                      <a:rPr lang="en-GB" sz="3600" i="1">
                        <a:latin typeface="Cambria Math" panose="02040503050406030204" pitchFamily="18" charset="0"/>
                      </a:rPr>
                      <m:t>𝑏</m:t>
                    </m:r>
                    <m:r>
                      <a:rPr lang="en-GB" sz="3600" i="1">
                        <a:latin typeface="Cambria Math" panose="02040503050406030204" pitchFamily="18" charset="0"/>
                      </a:rPr>
                      <m:t>=−1</m:t>
                    </m:r>
                  </m:oMath>
                </a14:m>
                <a:r>
                  <a:rPr lang="en-GB" sz="3600" dirty="0"/>
                  <a:t> into </a:t>
                </a:r>
                <a14:m>
                  <m:oMath xmlns:m="http://schemas.openxmlformats.org/officeDocument/2006/math">
                    <m:f>
                      <m:fPr>
                        <m:ctrlPr>
                          <a:rPr lang="en-GB" sz="3600" i="1">
                            <a:latin typeface="Cambria Math" panose="02040503050406030204" pitchFamily="18" charset="0"/>
                          </a:rPr>
                        </m:ctrlPr>
                      </m:fPr>
                      <m:num>
                        <m:r>
                          <a:rPr lang="en-GB" sz="3600" i="1">
                            <a:latin typeface="Cambria Math" panose="02040503050406030204" pitchFamily="18" charset="0"/>
                          </a:rPr>
                          <m:t>5</m:t>
                        </m:r>
                      </m:num>
                      <m:den>
                        <m:r>
                          <a:rPr lang="en-GB" sz="3600" i="1">
                            <a:latin typeface="Cambria Math" panose="02040503050406030204" pitchFamily="18" charset="0"/>
                          </a:rPr>
                          <m:t>𝑏</m:t>
                        </m:r>
                        <m:r>
                          <a:rPr lang="en-GB" sz="3600" i="1">
                            <a:latin typeface="Cambria Math" panose="02040503050406030204" pitchFamily="18" charset="0"/>
                          </a:rPr>
                          <m:t>−2</m:t>
                        </m:r>
                      </m:den>
                    </m:f>
                  </m:oMath>
                </a14:m>
                <a:endParaRPr lang="en-GB" sz="3600" dirty="0"/>
              </a:p>
            </p:txBody>
          </p:sp>
        </mc:Choice>
        <mc:Fallback xmlns="">
          <p:sp>
            <p:nvSpPr>
              <p:cNvPr id="6" name="TextBox 5">
                <a:extLst>
                  <a:ext uri="{FF2B5EF4-FFF2-40B4-BE49-F238E27FC236}">
                    <a16:creationId xmlns:a16="http://schemas.microsoft.com/office/drawing/2014/main" id="{ADAE0D46-DD21-41EC-E340-5F0A043D17BE}"/>
                  </a:ext>
                </a:extLst>
              </p:cNvPr>
              <p:cNvSpPr txBox="1">
                <a:spLocks noRot="1" noChangeAspect="1" noMove="1" noResize="1" noEditPoints="1" noAdjustHandles="1" noChangeArrowheads="1" noChangeShapeType="1" noTextEdit="1"/>
              </p:cNvSpPr>
              <p:nvPr/>
            </p:nvSpPr>
            <p:spPr>
              <a:xfrm>
                <a:off x="3072810" y="400395"/>
                <a:ext cx="5436611" cy="886653"/>
              </a:xfrm>
              <a:prstGeom prst="rect">
                <a:avLst/>
              </a:prstGeom>
              <a:blipFill>
                <a:blip r:embed="rId3"/>
                <a:stretch>
                  <a:fillRect b="-41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C30525F-CDDE-EE3B-861D-B17A75BE2CCA}"/>
                  </a:ext>
                </a:extLst>
              </p:cNvPr>
              <p:cNvSpPr txBox="1"/>
              <p:nvPr/>
            </p:nvSpPr>
            <p:spPr>
              <a:xfrm>
                <a:off x="8312352" y="4073659"/>
                <a:ext cx="2767828" cy="85921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f>
                        <m:fPr>
                          <m:ctrlPr>
                            <a:rPr lang="en-GB" sz="2400" i="1" smtClean="0">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b="0" i="1" smtClean="0">
                              <a:latin typeface="Cambria Math" panose="02040503050406030204" pitchFamily="18" charset="0"/>
                              <a:ea typeface="Calibri" panose="020F0502020204030204" pitchFamily="34" charset="0"/>
                            </a:rPr>
                            <m:t>(</m:t>
                          </m:r>
                          <m:r>
                            <a:rPr lang="en-GB" sz="2400" i="1">
                              <a:latin typeface="Cambria Math" panose="02040503050406030204" pitchFamily="18" charset="0"/>
                              <a:ea typeface="Calibri" panose="020F0502020204030204" pitchFamily="34" charset="0"/>
                            </a:rPr>
                            <m:t>−</m:t>
                          </m:r>
                          <m:r>
                            <a:rPr lang="en-GB" sz="2400" i="1">
                              <a:latin typeface="Cambria Math" panose="02040503050406030204" pitchFamily="18" charset="0"/>
                              <a:ea typeface="Cambria Math" panose="02040503050406030204" pitchFamily="18" charset="0"/>
                            </a:rPr>
                            <m:t>1</m:t>
                          </m:r>
                          <m:r>
                            <a:rPr lang="en-GB" sz="2400" b="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−2</m:t>
                          </m:r>
                        </m:den>
                      </m:f>
                      <m:r>
                        <a:rPr lang="en-GB" sz="2400" i="1">
                          <a:latin typeface="Cambria Math" panose="02040503050406030204" pitchFamily="18" charset="0"/>
                          <a:ea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5</m:t>
                          </m:r>
                        </m:num>
                        <m:den>
                          <m:r>
                            <a:rPr lang="en-GB" sz="2400" i="1">
                              <a:latin typeface="Cambria Math" panose="02040503050406030204" pitchFamily="18" charset="0"/>
                              <a:ea typeface="Cambria Math" panose="02040503050406030204" pitchFamily="18" charset="0"/>
                            </a:rPr>
                            <m:t>−3</m:t>
                          </m:r>
                        </m:den>
                      </m:f>
                    </m:oMath>
                  </m:oMathPara>
                </a14:m>
                <a:endParaRPr lang="en-GB" sz="2400" dirty="0">
                  <a:ea typeface="Calibri" panose="020F0502020204030204" pitchFamily="34" charset="0"/>
                </a:endParaRPr>
              </a:p>
            </p:txBody>
          </p:sp>
        </mc:Choice>
        <mc:Fallback>
          <p:sp>
            <p:nvSpPr>
              <p:cNvPr id="22" name="TextBox 21">
                <a:extLst>
                  <a:ext uri="{FF2B5EF4-FFF2-40B4-BE49-F238E27FC236}">
                    <a16:creationId xmlns:a16="http://schemas.microsoft.com/office/drawing/2014/main" id="{4C30525F-CDDE-EE3B-861D-B17A75BE2CCA}"/>
                  </a:ext>
                </a:extLst>
              </p:cNvPr>
              <p:cNvSpPr txBox="1">
                <a:spLocks noRot="1" noChangeAspect="1" noMove="1" noResize="1" noEditPoints="1" noAdjustHandles="1" noChangeArrowheads="1" noChangeShapeType="1" noTextEdit="1"/>
              </p:cNvSpPr>
              <p:nvPr/>
            </p:nvSpPr>
            <p:spPr>
              <a:xfrm>
                <a:off x="8312352" y="4073659"/>
                <a:ext cx="2767828" cy="8592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94DF793-76E4-6443-B41B-A5DC0503B21D}"/>
                  </a:ext>
                </a:extLst>
              </p:cNvPr>
              <p:cNvSpPr txBox="1"/>
              <p:nvPr/>
            </p:nvSpPr>
            <p:spPr>
              <a:xfrm>
                <a:off x="8200022" y="5140842"/>
                <a:ext cx="2880158" cy="91057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800" b="1" i="1">
                          <a:latin typeface="Cambria Math" panose="02040503050406030204" pitchFamily="18" charset="0"/>
                          <a:ea typeface="Calibri" panose="020F0502020204030204" pitchFamily="34" charset="0"/>
                        </a:rPr>
                        <m:t>=−</m:t>
                      </m:r>
                      <m:f>
                        <m:fPr>
                          <m:ctrlPr>
                            <a:rPr lang="en-GB" sz="2800" b="1" i="1">
                              <a:latin typeface="Cambria Math" panose="02040503050406030204" pitchFamily="18" charset="0"/>
                              <a:ea typeface="Calibri" panose="020F0502020204030204" pitchFamily="34" charset="0"/>
                            </a:rPr>
                          </m:ctrlPr>
                        </m:fPr>
                        <m:num>
                          <m:r>
                            <a:rPr lang="en-GB" sz="2800" b="1" i="1">
                              <a:latin typeface="Cambria Math" panose="02040503050406030204" pitchFamily="18" charset="0"/>
                              <a:ea typeface="Calibri" panose="020F0502020204030204" pitchFamily="34" charset="0"/>
                            </a:rPr>
                            <m:t>𝟓</m:t>
                          </m:r>
                        </m:num>
                        <m:den>
                          <m:r>
                            <a:rPr lang="en-GB" sz="2800" b="1" i="1">
                              <a:latin typeface="Cambria Math" panose="02040503050406030204" pitchFamily="18" charset="0"/>
                              <a:ea typeface="Calibri" panose="020F0502020204030204" pitchFamily="34" charset="0"/>
                            </a:rPr>
                            <m:t>𝟑</m:t>
                          </m:r>
                        </m:den>
                      </m:f>
                    </m:oMath>
                  </m:oMathPara>
                </a14:m>
                <a:endParaRPr lang="en-GB" sz="2800" b="1" dirty="0">
                  <a:ea typeface="Calibri" panose="020F0502020204030204" pitchFamily="34" charset="0"/>
                </a:endParaRPr>
              </a:p>
            </p:txBody>
          </p:sp>
        </mc:Choice>
        <mc:Fallback xmlns="">
          <p:sp>
            <p:nvSpPr>
              <p:cNvPr id="27" name="TextBox 26">
                <a:extLst>
                  <a:ext uri="{FF2B5EF4-FFF2-40B4-BE49-F238E27FC236}">
                    <a16:creationId xmlns:a16="http://schemas.microsoft.com/office/drawing/2014/main" id="{294DF793-76E4-6443-B41B-A5DC0503B21D}"/>
                  </a:ext>
                </a:extLst>
              </p:cNvPr>
              <p:cNvSpPr txBox="1">
                <a:spLocks noRot="1" noChangeAspect="1" noMove="1" noResize="1" noEditPoints="1" noAdjustHandles="1" noChangeArrowheads="1" noChangeShapeType="1" noTextEdit="1"/>
              </p:cNvSpPr>
              <p:nvPr/>
            </p:nvSpPr>
            <p:spPr>
              <a:xfrm>
                <a:off x="8200022" y="5140842"/>
                <a:ext cx="2880158" cy="910570"/>
              </a:xfrm>
              <a:prstGeom prst="rect">
                <a:avLst/>
              </a:prstGeom>
              <a:blipFill>
                <a:blip r:embed="rId5"/>
                <a:stretch>
                  <a:fillRect/>
                </a:stretch>
              </a:blipFill>
            </p:spPr>
            <p:txBody>
              <a:bodyPr/>
              <a:lstStyle/>
              <a:p>
                <a:r>
                  <a:rPr lang="en-GB">
                    <a:noFill/>
                  </a:rPr>
                  <a:t> </a:t>
                </a:r>
              </a:p>
            </p:txBody>
          </p:sp>
        </mc:Fallback>
      </mc:AlternateContent>
      <p:pic>
        <p:nvPicPr>
          <p:cNvPr id="10" name="Picture 9" descr="A black pen and a whiteboard&#10;&#10;Description automatically generated">
            <a:extLst>
              <a:ext uri="{FF2B5EF4-FFF2-40B4-BE49-F238E27FC236}">
                <a16:creationId xmlns:a16="http://schemas.microsoft.com/office/drawing/2014/main" id="{33050099-AA52-3E6F-C3A7-DB1C7E546D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9396" y="133324"/>
            <a:ext cx="733646" cy="520377"/>
          </a:xfrm>
          <a:prstGeom prst="rect">
            <a:avLst/>
          </a:prstGeom>
        </p:spPr>
      </p:pic>
    </p:spTree>
    <p:extLst>
      <p:ext uri="{BB962C8B-B14F-4D97-AF65-F5344CB8AC3E}">
        <p14:creationId xmlns:p14="http://schemas.microsoft.com/office/powerpoint/2010/main" val="6264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382F-141F-1F52-DBB8-3AB6C4B46B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9434BA-3731-DACF-465A-D06971E82EF5}"/>
                  </a:ext>
                </a:extLst>
              </p:cNvPr>
              <p:cNvSpPr txBox="1"/>
              <p:nvPr/>
            </p:nvSpPr>
            <p:spPr>
              <a:xfrm>
                <a:off x="2069260" y="493460"/>
                <a:ext cx="743624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600" dirty="0"/>
                  <a:t>Substitute </a:t>
                </a:r>
                <a14:m>
                  <m:oMath xmlns:m="http://schemas.openxmlformats.org/officeDocument/2006/math">
                    <m:r>
                      <a:rPr lang="en-GB" sz="3600" i="1">
                        <a:latin typeface="Cambria Math" panose="02040503050406030204" pitchFamily="18" charset="0"/>
                      </a:rPr>
                      <m:t>𝑐</m:t>
                    </m:r>
                    <m:r>
                      <a:rPr lang="en-GB" sz="3600" i="1">
                        <a:latin typeface="Cambria Math" panose="02040503050406030204" pitchFamily="18" charset="0"/>
                      </a:rPr>
                      <m:t>=−7</m:t>
                    </m:r>
                  </m:oMath>
                </a14:m>
                <a:r>
                  <a:rPr lang="en-GB" sz="3600" dirty="0"/>
                  <a:t> into </a:t>
                </a:r>
                <a:br>
                  <a:rPr lang="en-GB" sz="36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3(5−</m:t>
                      </m:r>
                      <m:r>
                        <a:rPr lang="en-GB" sz="3600" i="1">
                          <a:latin typeface="Cambria Math" panose="02040503050406030204" pitchFamily="18" charset="0"/>
                        </a:rPr>
                        <m:t>𝑐</m:t>
                      </m:r>
                      <m:r>
                        <a:rPr lang="en-GB" sz="3600" i="1">
                          <a:latin typeface="Cambria Math" panose="02040503050406030204" pitchFamily="18" charset="0"/>
                        </a:rPr>
                        <m:t>)</m:t>
                      </m:r>
                    </m:oMath>
                  </m:oMathPara>
                </a14:m>
                <a:endParaRPr lang="en-GB" sz="3600" dirty="0"/>
              </a:p>
            </p:txBody>
          </p:sp>
        </mc:Choice>
        <mc:Fallback xmlns="">
          <p:sp>
            <p:nvSpPr>
              <p:cNvPr id="7" name="TextBox 6">
                <a:extLst>
                  <a:ext uri="{FF2B5EF4-FFF2-40B4-BE49-F238E27FC236}">
                    <a16:creationId xmlns:a16="http://schemas.microsoft.com/office/drawing/2014/main" id="{339434BA-3731-DACF-465A-D06971E82EF5}"/>
                  </a:ext>
                </a:extLst>
              </p:cNvPr>
              <p:cNvSpPr txBox="1">
                <a:spLocks noRot="1" noChangeAspect="1" noMove="1" noResize="1" noEditPoints="1" noAdjustHandles="1" noChangeArrowheads="1" noChangeShapeType="1" noTextEdit="1"/>
              </p:cNvSpPr>
              <p:nvPr/>
            </p:nvSpPr>
            <p:spPr>
              <a:xfrm>
                <a:off x="2069260" y="493460"/>
                <a:ext cx="7436248" cy="1200329"/>
              </a:xfrm>
              <a:prstGeom prst="rect">
                <a:avLst/>
              </a:prstGeom>
              <a:blipFill>
                <a:blip r:embed="rId3"/>
                <a:stretch>
                  <a:fillRect t="-89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CE011CB-B4FC-8D4D-F429-2AB491667E0E}"/>
                  </a:ext>
                </a:extLst>
              </p:cNvPr>
              <p:cNvSpPr txBox="1"/>
              <p:nvPr/>
            </p:nvSpPr>
            <p:spPr>
              <a:xfrm>
                <a:off x="8722718" y="3516390"/>
                <a:ext cx="2159019" cy="700769"/>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000" i="1" smtClean="0">
                          <a:latin typeface="Cambria Math" panose="02040503050406030204" pitchFamily="18" charset="0"/>
                          <a:ea typeface="Calibri" panose="020F0502020204030204" pitchFamily="34" charset="0"/>
                        </a:rPr>
                        <m:t>3</m:t>
                      </m:r>
                      <m:d>
                        <m:dPr>
                          <m:ctrlPr>
                            <a:rPr lang="en-GB" sz="2000" i="1">
                              <a:latin typeface="Cambria Math" panose="02040503050406030204" pitchFamily="18" charset="0"/>
                              <a:ea typeface="Calibri" panose="020F0502020204030204" pitchFamily="34" charset="0"/>
                            </a:rPr>
                          </m:ctrlPr>
                        </m:dPr>
                        <m:e>
                          <m:r>
                            <a:rPr lang="en-GB" sz="2000" i="1">
                              <a:latin typeface="Cambria Math" panose="02040503050406030204" pitchFamily="18" charset="0"/>
                              <a:ea typeface="Calibri" panose="020F0502020204030204" pitchFamily="34" charset="0"/>
                            </a:rPr>
                            <m:t>5−</m:t>
                          </m:r>
                          <m:r>
                            <a:rPr lang="en-GB" sz="2000" b="0" i="1" smtClean="0">
                              <a:latin typeface="Cambria Math" panose="02040503050406030204" pitchFamily="18" charset="0"/>
                              <a:ea typeface="Calibri" panose="020F0502020204030204" pitchFamily="34" charset="0"/>
                            </a:rPr>
                            <m:t>(</m:t>
                          </m:r>
                          <m:r>
                            <a:rPr lang="en-GB" sz="2000" i="1">
                              <a:latin typeface="Cambria Math" panose="02040503050406030204" pitchFamily="18" charset="0"/>
                              <a:ea typeface="Calibri" panose="020F0502020204030204" pitchFamily="34" charset="0"/>
                            </a:rPr>
                            <m:t>−7</m:t>
                          </m:r>
                          <m:r>
                            <a:rPr lang="en-GB" sz="2000" b="0" i="1" smtClean="0">
                              <a:latin typeface="Cambria Math" panose="02040503050406030204" pitchFamily="18" charset="0"/>
                              <a:ea typeface="Calibri" panose="020F0502020204030204" pitchFamily="34" charset="0"/>
                            </a:rPr>
                            <m:t>)</m:t>
                          </m:r>
                        </m:e>
                      </m:d>
                      <m:r>
                        <a:rPr lang="en-GB" sz="2000" i="1">
                          <a:latin typeface="Cambria Math" panose="02040503050406030204" pitchFamily="18" charset="0"/>
                          <a:ea typeface="Calibri" panose="020F0502020204030204" pitchFamily="34" charset="0"/>
                        </a:rPr>
                        <m:t>=3(12)</m:t>
                      </m:r>
                    </m:oMath>
                  </m:oMathPara>
                </a14:m>
                <a:endParaRPr lang="en-GB" sz="2000" dirty="0">
                  <a:ea typeface="Calibri" panose="020F0502020204030204" pitchFamily="34" charset="0"/>
                </a:endParaRPr>
              </a:p>
            </p:txBody>
          </p:sp>
        </mc:Choice>
        <mc:Fallback>
          <p:sp>
            <p:nvSpPr>
              <p:cNvPr id="24" name="TextBox 23">
                <a:extLst>
                  <a:ext uri="{FF2B5EF4-FFF2-40B4-BE49-F238E27FC236}">
                    <a16:creationId xmlns:a16="http://schemas.microsoft.com/office/drawing/2014/main" id="{3CE011CB-B4FC-8D4D-F429-2AB491667E0E}"/>
                  </a:ext>
                </a:extLst>
              </p:cNvPr>
              <p:cNvSpPr txBox="1">
                <a:spLocks noRot="1" noChangeAspect="1" noMove="1" noResize="1" noEditPoints="1" noAdjustHandles="1" noChangeArrowheads="1" noChangeShapeType="1" noTextEdit="1"/>
              </p:cNvSpPr>
              <p:nvPr/>
            </p:nvSpPr>
            <p:spPr>
              <a:xfrm>
                <a:off x="8722718" y="3516390"/>
                <a:ext cx="2159019" cy="700769"/>
              </a:xfrm>
              <a:prstGeom prst="rect">
                <a:avLst/>
              </a:prstGeom>
              <a:blipFill>
                <a:blip r:embed="rId4"/>
                <a:stretch>
                  <a:fillRect b="-78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E987E89-88E7-F382-D1DC-7144AC3C1BE3}"/>
                  </a:ext>
                </a:extLst>
              </p:cNvPr>
              <p:cNvSpPr txBox="1"/>
              <p:nvPr/>
            </p:nvSpPr>
            <p:spPr>
              <a:xfrm>
                <a:off x="9270979" y="4613861"/>
                <a:ext cx="1907175" cy="461665"/>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400" b="1" i="1">
                          <a:latin typeface="Cambria Math" panose="02040503050406030204" pitchFamily="18" charset="0"/>
                          <a:ea typeface="Calibri" panose="020F0502020204030204" pitchFamily="34" charset="0"/>
                        </a:rPr>
                        <m:t>=</m:t>
                      </m:r>
                      <m:r>
                        <a:rPr lang="en-GB" sz="2400" b="1" i="1">
                          <a:latin typeface="Cambria Math" panose="02040503050406030204" pitchFamily="18" charset="0"/>
                          <a:ea typeface="Calibri" panose="020F0502020204030204" pitchFamily="34" charset="0"/>
                        </a:rPr>
                        <m:t>𝟑𝟔</m:t>
                      </m:r>
                    </m:oMath>
                  </m:oMathPara>
                </a14:m>
                <a:endParaRPr lang="en-GB" sz="2400" b="1" dirty="0">
                  <a:ea typeface="Calibri" panose="020F0502020204030204" pitchFamily="34" charset="0"/>
                </a:endParaRPr>
              </a:p>
            </p:txBody>
          </p:sp>
        </mc:Choice>
        <mc:Fallback xmlns="">
          <p:sp>
            <p:nvSpPr>
              <p:cNvPr id="32" name="TextBox 31">
                <a:extLst>
                  <a:ext uri="{FF2B5EF4-FFF2-40B4-BE49-F238E27FC236}">
                    <a16:creationId xmlns:a16="http://schemas.microsoft.com/office/drawing/2014/main" id="{BE987E89-88E7-F382-D1DC-7144AC3C1BE3}"/>
                  </a:ext>
                </a:extLst>
              </p:cNvPr>
              <p:cNvSpPr txBox="1">
                <a:spLocks noRot="1" noChangeAspect="1" noMove="1" noResize="1" noEditPoints="1" noAdjustHandles="1" noChangeArrowheads="1" noChangeShapeType="1" noTextEdit="1"/>
              </p:cNvSpPr>
              <p:nvPr/>
            </p:nvSpPr>
            <p:spPr>
              <a:xfrm>
                <a:off x="9270979" y="4613861"/>
                <a:ext cx="1907175" cy="461665"/>
              </a:xfrm>
              <a:prstGeom prst="rect">
                <a:avLst/>
              </a:prstGeom>
              <a:blipFill>
                <a:blip r:embed="rId5"/>
                <a:stretch>
                  <a:fillRect/>
                </a:stretch>
              </a:blipFill>
            </p:spPr>
            <p:txBody>
              <a:bodyPr/>
              <a:lstStyle/>
              <a:p>
                <a:r>
                  <a:rPr lang="en-GB">
                    <a:noFill/>
                  </a:rPr>
                  <a:t> </a:t>
                </a:r>
              </a:p>
            </p:txBody>
          </p:sp>
        </mc:Fallback>
      </mc:AlternateContent>
      <p:pic>
        <p:nvPicPr>
          <p:cNvPr id="10" name="Picture 9" descr="A black pen and a whiteboard&#10;&#10;Description automatically generated">
            <a:extLst>
              <a:ext uri="{FF2B5EF4-FFF2-40B4-BE49-F238E27FC236}">
                <a16:creationId xmlns:a16="http://schemas.microsoft.com/office/drawing/2014/main" id="{06AA88F6-20B6-7079-50BB-31A8C19E7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9396" y="133324"/>
            <a:ext cx="733646" cy="520377"/>
          </a:xfrm>
          <a:prstGeom prst="rect">
            <a:avLst/>
          </a:prstGeom>
        </p:spPr>
      </p:pic>
    </p:spTree>
    <p:extLst>
      <p:ext uri="{BB962C8B-B14F-4D97-AF65-F5344CB8AC3E}">
        <p14:creationId xmlns:p14="http://schemas.microsoft.com/office/powerpoint/2010/main" val="24433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207C-B017-B535-2836-5611C543E35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E974E0-2565-11E4-1BD0-0CBEF7DA15B9}"/>
                  </a:ext>
                </a:extLst>
              </p:cNvPr>
              <p:cNvSpPr txBox="1"/>
              <p:nvPr/>
            </p:nvSpPr>
            <p:spPr>
              <a:xfrm>
                <a:off x="2668773" y="426202"/>
                <a:ext cx="6016042" cy="8881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600" dirty="0"/>
                  <a:t>Substitute </a:t>
                </a:r>
                <a14:m>
                  <m:oMath xmlns:m="http://schemas.openxmlformats.org/officeDocument/2006/math">
                    <m:r>
                      <a:rPr lang="en-GB" sz="3600" i="1">
                        <a:latin typeface="Cambria Math" panose="02040503050406030204" pitchFamily="18" charset="0"/>
                      </a:rPr>
                      <m:t>𝑑</m:t>
                    </m:r>
                    <m:r>
                      <a:rPr lang="en-GB" sz="3600" i="1">
                        <a:latin typeface="Cambria Math" panose="02040503050406030204" pitchFamily="18" charset="0"/>
                      </a:rPr>
                      <m:t>=−4</m:t>
                    </m:r>
                  </m:oMath>
                </a14:m>
                <a:r>
                  <a:rPr lang="en-GB" sz="3600" dirty="0"/>
                  <a:t> into </a:t>
                </a:r>
                <a14:m>
                  <m:oMath xmlns:m="http://schemas.openxmlformats.org/officeDocument/2006/math">
                    <m:f>
                      <m:fPr>
                        <m:ctrlPr>
                          <a:rPr lang="en-GB" sz="3600" i="1">
                            <a:latin typeface="Cambria Math" panose="02040503050406030204" pitchFamily="18" charset="0"/>
                          </a:rPr>
                        </m:ctrlPr>
                      </m:fPr>
                      <m:num>
                        <m:r>
                          <a:rPr lang="en-GB" sz="3600" i="1">
                            <a:latin typeface="Cambria Math" panose="02040503050406030204" pitchFamily="18" charset="0"/>
                          </a:rPr>
                          <m:t>𝑑</m:t>
                        </m:r>
                      </m:num>
                      <m:den>
                        <m:r>
                          <a:rPr lang="en-GB" sz="3600" i="1">
                            <a:latin typeface="Cambria Math" panose="02040503050406030204" pitchFamily="18" charset="0"/>
                          </a:rPr>
                          <m:t>7</m:t>
                        </m:r>
                      </m:den>
                    </m:f>
                    <m:r>
                      <a:rPr lang="en-GB" sz="3600" i="1">
                        <a:latin typeface="Cambria Math" panose="02040503050406030204" pitchFamily="18" charset="0"/>
                      </a:rPr>
                      <m:t>+2</m:t>
                    </m:r>
                  </m:oMath>
                </a14:m>
                <a:endParaRPr lang="en-GB" sz="3600" dirty="0"/>
              </a:p>
            </p:txBody>
          </p:sp>
        </mc:Choice>
        <mc:Fallback xmlns="">
          <p:sp>
            <p:nvSpPr>
              <p:cNvPr id="25" name="TextBox 24">
                <a:extLst>
                  <a:ext uri="{FF2B5EF4-FFF2-40B4-BE49-F238E27FC236}">
                    <a16:creationId xmlns:a16="http://schemas.microsoft.com/office/drawing/2014/main" id="{0DE974E0-2565-11E4-1BD0-0CBEF7DA15B9}"/>
                  </a:ext>
                </a:extLst>
              </p:cNvPr>
              <p:cNvSpPr txBox="1">
                <a:spLocks noRot="1" noChangeAspect="1" noMove="1" noResize="1" noEditPoints="1" noAdjustHandles="1" noChangeArrowheads="1" noChangeShapeType="1" noTextEdit="1"/>
              </p:cNvSpPr>
              <p:nvPr/>
            </p:nvSpPr>
            <p:spPr>
              <a:xfrm>
                <a:off x="2668773" y="426202"/>
                <a:ext cx="6016042" cy="888128"/>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1D270477-4136-2AFA-D7D9-89BDD92BB380}"/>
                  </a:ext>
                </a:extLst>
              </p:cNvPr>
              <p:cNvSpPr txBox="1"/>
              <p:nvPr/>
            </p:nvSpPr>
            <p:spPr>
              <a:xfrm>
                <a:off x="9290334" y="3929245"/>
                <a:ext cx="1781151" cy="67743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f>
                        <m:fPr>
                          <m:ctrlPr>
                            <a:rPr lang="en-GB" sz="2000" i="1">
                              <a:latin typeface="Cambria Math" panose="02040503050406030204" pitchFamily="18" charset="0"/>
                              <a:ea typeface="Cambria Math" panose="02040503050406030204" pitchFamily="18" charset="0"/>
                            </a:rPr>
                          </m:ctrlPr>
                        </m:fPr>
                        <m:num>
                          <m:r>
                            <a:rPr lang="en-GB" sz="2000" b="0" i="1" smtClean="0">
                              <a:latin typeface="Cambria Math" panose="02040503050406030204" pitchFamily="18" charset="0"/>
                              <a:ea typeface="Cambria Math" panose="02040503050406030204" pitchFamily="18" charset="0"/>
                            </a:rPr>
                            <m:t>(−4)</m:t>
                          </m:r>
                        </m:num>
                        <m:den>
                          <m:r>
                            <a:rPr lang="en-GB" sz="2000" i="1">
                              <a:latin typeface="Cambria Math" panose="02040503050406030204" pitchFamily="18" charset="0"/>
                              <a:ea typeface="Cambria Math" panose="02040503050406030204" pitchFamily="18" charset="0"/>
                            </a:rPr>
                            <m:t>7</m:t>
                          </m:r>
                        </m:den>
                      </m:f>
                      <m:r>
                        <a:rPr lang="en-GB" sz="2000" i="1">
                          <a:latin typeface="Cambria Math" panose="02040503050406030204" pitchFamily="18" charset="0"/>
                          <a:ea typeface="Calibri" panose="020F0502020204030204" pitchFamily="34" charset="0"/>
                        </a:rPr>
                        <m:t>+2</m:t>
                      </m:r>
                    </m:oMath>
                  </m:oMathPara>
                </a14:m>
                <a:endParaRPr lang="en-GB" sz="2000" dirty="0">
                  <a:ea typeface="Calibri" panose="020F0502020204030204" pitchFamily="34" charset="0"/>
                </a:endParaRPr>
              </a:p>
            </p:txBody>
          </p:sp>
        </mc:Choice>
        <mc:Fallback>
          <p:sp>
            <p:nvSpPr>
              <p:cNvPr id="28" name="TextBox 27">
                <a:extLst>
                  <a:ext uri="{FF2B5EF4-FFF2-40B4-BE49-F238E27FC236}">
                    <a16:creationId xmlns:a16="http://schemas.microsoft.com/office/drawing/2014/main" id="{1D270477-4136-2AFA-D7D9-89BDD92BB380}"/>
                  </a:ext>
                </a:extLst>
              </p:cNvPr>
              <p:cNvSpPr txBox="1">
                <a:spLocks noRot="1" noChangeAspect="1" noMove="1" noResize="1" noEditPoints="1" noAdjustHandles="1" noChangeArrowheads="1" noChangeShapeType="1" noTextEdit="1"/>
              </p:cNvSpPr>
              <p:nvPr/>
            </p:nvSpPr>
            <p:spPr>
              <a:xfrm>
                <a:off x="9290334" y="3929245"/>
                <a:ext cx="1781151" cy="6774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5F50B69-2A42-C544-9056-FA995CE12320}"/>
                  </a:ext>
                </a:extLst>
              </p:cNvPr>
              <p:cNvSpPr txBox="1"/>
              <p:nvPr/>
            </p:nvSpPr>
            <p:spPr>
              <a:xfrm>
                <a:off x="9190814" y="4640635"/>
                <a:ext cx="1907175" cy="782907"/>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2400" b="1" i="1">
                          <a:latin typeface="Cambria Math" panose="02040503050406030204" pitchFamily="18" charset="0"/>
                          <a:ea typeface="Calibri" panose="020F0502020204030204" pitchFamily="34" charset="0"/>
                        </a:rPr>
                        <m:t>=</m:t>
                      </m:r>
                      <m:r>
                        <a:rPr lang="en-GB" sz="2400" b="1" i="1">
                          <a:latin typeface="Cambria Math" panose="02040503050406030204" pitchFamily="18" charset="0"/>
                          <a:ea typeface="Calibri" panose="020F0502020204030204" pitchFamily="34" charset="0"/>
                        </a:rPr>
                        <m:t>𝟏</m:t>
                      </m:r>
                      <m:f>
                        <m:fPr>
                          <m:ctrlPr>
                            <a:rPr lang="en-GB" sz="2400" b="1" i="1">
                              <a:latin typeface="Cambria Math" panose="02040503050406030204" pitchFamily="18" charset="0"/>
                              <a:ea typeface="Calibri" panose="020F0502020204030204" pitchFamily="34" charset="0"/>
                            </a:rPr>
                          </m:ctrlPr>
                        </m:fPr>
                        <m:num>
                          <m:r>
                            <a:rPr lang="en-GB" sz="2400" b="1" i="1">
                              <a:latin typeface="Cambria Math" panose="02040503050406030204" pitchFamily="18" charset="0"/>
                              <a:ea typeface="Calibri" panose="020F0502020204030204" pitchFamily="34" charset="0"/>
                            </a:rPr>
                            <m:t>𝟑</m:t>
                          </m:r>
                        </m:num>
                        <m:den>
                          <m:r>
                            <a:rPr lang="en-GB" sz="2400" b="1" i="1">
                              <a:latin typeface="Cambria Math" panose="02040503050406030204" pitchFamily="18" charset="0"/>
                              <a:ea typeface="Calibri" panose="020F0502020204030204" pitchFamily="34" charset="0"/>
                            </a:rPr>
                            <m:t>𝟕</m:t>
                          </m:r>
                        </m:den>
                      </m:f>
                    </m:oMath>
                  </m:oMathPara>
                </a14:m>
                <a:endParaRPr lang="en-GB" sz="2400" b="1" dirty="0">
                  <a:ea typeface="Calibri" panose="020F0502020204030204" pitchFamily="34" charset="0"/>
                </a:endParaRPr>
              </a:p>
            </p:txBody>
          </p:sp>
        </mc:Choice>
        <mc:Fallback xmlns="">
          <p:sp>
            <p:nvSpPr>
              <p:cNvPr id="33" name="TextBox 32">
                <a:extLst>
                  <a:ext uri="{FF2B5EF4-FFF2-40B4-BE49-F238E27FC236}">
                    <a16:creationId xmlns:a16="http://schemas.microsoft.com/office/drawing/2014/main" id="{B5F50B69-2A42-C544-9056-FA995CE12320}"/>
                  </a:ext>
                </a:extLst>
              </p:cNvPr>
              <p:cNvSpPr txBox="1">
                <a:spLocks noRot="1" noChangeAspect="1" noMove="1" noResize="1" noEditPoints="1" noAdjustHandles="1" noChangeArrowheads="1" noChangeShapeType="1" noTextEdit="1"/>
              </p:cNvSpPr>
              <p:nvPr/>
            </p:nvSpPr>
            <p:spPr>
              <a:xfrm>
                <a:off x="9190814" y="4640635"/>
                <a:ext cx="1907175" cy="782907"/>
              </a:xfrm>
              <a:prstGeom prst="rect">
                <a:avLst/>
              </a:prstGeom>
              <a:blipFill>
                <a:blip r:embed="rId5"/>
                <a:stretch>
                  <a:fillRect/>
                </a:stretch>
              </a:blipFill>
            </p:spPr>
            <p:txBody>
              <a:bodyPr/>
              <a:lstStyle/>
              <a:p>
                <a:r>
                  <a:rPr lang="en-GB">
                    <a:noFill/>
                  </a:rPr>
                  <a:t> </a:t>
                </a:r>
              </a:p>
            </p:txBody>
          </p:sp>
        </mc:Fallback>
      </mc:AlternateContent>
      <p:pic>
        <p:nvPicPr>
          <p:cNvPr id="10" name="Picture 9" descr="A black pen and a whiteboard&#10;&#10;Description automatically generated">
            <a:extLst>
              <a:ext uri="{FF2B5EF4-FFF2-40B4-BE49-F238E27FC236}">
                <a16:creationId xmlns:a16="http://schemas.microsoft.com/office/drawing/2014/main" id="{EB74D636-2F1D-1D1C-0995-C3FFD6D0E0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9396" y="133324"/>
            <a:ext cx="733646" cy="520377"/>
          </a:xfrm>
          <a:prstGeom prst="rect">
            <a:avLst/>
          </a:prstGeom>
        </p:spPr>
      </p:pic>
    </p:spTree>
    <p:extLst>
      <p:ext uri="{BB962C8B-B14F-4D97-AF65-F5344CB8AC3E}">
        <p14:creationId xmlns:p14="http://schemas.microsoft.com/office/powerpoint/2010/main" val="28704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CC8F0-F531-184F-1FEA-3BD6C754BD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FE7F31-796E-FD49-F033-454B1E072996}"/>
                  </a:ext>
                </a:extLst>
              </p:cNvPr>
              <p:cNvSpPr txBox="1"/>
              <p:nvPr/>
            </p:nvSpPr>
            <p:spPr>
              <a:xfrm>
                <a:off x="257688" y="1009361"/>
                <a:ext cx="462265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4000" dirty="0"/>
                  <a:t>Substitute </a:t>
                </a:r>
                <a14:m>
                  <m:oMath xmlns:m="http://schemas.openxmlformats.org/officeDocument/2006/math">
                    <m:r>
                      <a:rPr lang="en-GB" sz="4000" i="1">
                        <a:latin typeface="Cambria Math" panose="02040503050406030204" pitchFamily="18" charset="0"/>
                      </a:rPr>
                      <m:t>𝑎</m:t>
                    </m:r>
                    <m:r>
                      <a:rPr lang="en-GB" sz="4000" i="1">
                        <a:latin typeface="Cambria Math" panose="02040503050406030204" pitchFamily="18" charset="0"/>
                      </a:rPr>
                      <m:t>=−5</m:t>
                    </m:r>
                  </m:oMath>
                </a14:m>
                <a:r>
                  <a:rPr lang="en-GB" sz="4000" dirty="0"/>
                  <a:t> into </a:t>
                </a:r>
                <a14:m>
                  <m:oMath xmlns:m="http://schemas.openxmlformats.org/officeDocument/2006/math">
                    <m:r>
                      <a:rPr lang="en-GB" sz="4000" i="1">
                        <a:latin typeface="Cambria Math" panose="02040503050406030204" pitchFamily="18" charset="0"/>
                      </a:rPr>
                      <m:t>6</m:t>
                    </m:r>
                    <m:r>
                      <a:rPr lang="en-GB" sz="4000" i="1">
                        <a:latin typeface="Cambria Math" panose="02040503050406030204" pitchFamily="18" charset="0"/>
                      </a:rPr>
                      <m:t>𝑎</m:t>
                    </m:r>
                    <m:r>
                      <a:rPr lang="en-GB" sz="4000" i="1">
                        <a:latin typeface="Cambria Math" panose="02040503050406030204" pitchFamily="18" charset="0"/>
                      </a:rPr>
                      <m:t>+2</m:t>
                    </m:r>
                  </m:oMath>
                </a14:m>
                <a:r>
                  <a:rPr lang="en-GB" sz="4000" dirty="0"/>
                  <a:t> </a:t>
                </a:r>
              </a:p>
            </p:txBody>
          </p:sp>
        </mc:Choice>
        <mc:Fallback xmlns="">
          <p:sp>
            <p:nvSpPr>
              <p:cNvPr id="3" name="TextBox 2">
                <a:extLst>
                  <a:ext uri="{FF2B5EF4-FFF2-40B4-BE49-F238E27FC236}">
                    <a16:creationId xmlns:a16="http://schemas.microsoft.com/office/drawing/2014/main" id="{56FE7F31-796E-FD49-F033-454B1E072996}"/>
                  </a:ext>
                </a:extLst>
              </p:cNvPr>
              <p:cNvSpPr txBox="1">
                <a:spLocks noRot="1" noChangeAspect="1" noMove="1" noResize="1" noEditPoints="1" noAdjustHandles="1" noChangeArrowheads="1" noChangeShapeType="1" noTextEdit="1"/>
              </p:cNvSpPr>
              <p:nvPr/>
            </p:nvSpPr>
            <p:spPr>
              <a:xfrm>
                <a:off x="257688" y="1009361"/>
                <a:ext cx="4622656" cy="1323439"/>
              </a:xfrm>
              <a:prstGeom prst="rect">
                <a:avLst/>
              </a:prstGeom>
              <a:blipFill>
                <a:blip r:embed="rId3"/>
                <a:stretch>
                  <a:fillRect t="-2058" b="-1152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AC23E42-4FFE-6EE6-7913-D8B13BE20242}"/>
                  </a:ext>
                </a:extLst>
              </p:cNvPr>
              <p:cNvSpPr txBox="1"/>
              <p:nvPr/>
            </p:nvSpPr>
            <p:spPr>
              <a:xfrm>
                <a:off x="904598" y="2597442"/>
                <a:ext cx="3029449" cy="584775"/>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3200" i="1">
                          <a:latin typeface="Cambria Math" panose="02040503050406030204" pitchFamily="18" charset="0"/>
                          <a:ea typeface="Calibri" panose="020F0502020204030204" pitchFamily="34" charset="0"/>
                        </a:rPr>
                        <m:t>6(−5)+2</m:t>
                      </m:r>
                    </m:oMath>
                  </m:oMathPara>
                </a14:m>
                <a:endParaRPr lang="en-GB" sz="3200" dirty="0">
                  <a:ea typeface="Calibri" panose="020F0502020204030204" pitchFamily="34" charset="0"/>
                </a:endParaRPr>
              </a:p>
            </p:txBody>
          </p:sp>
        </mc:Choice>
        <mc:Fallback xmlns="">
          <p:sp>
            <p:nvSpPr>
              <p:cNvPr id="11" name="TextBox 10">
                <a:extLst>
                  <a:ext uri="{FF2B5EF4-FFF2-40B4-BE49-F238E27FC236}">
                    <a16:creationId xmlns:a16="http://schemas.microsoft.com/office/drawing/2014/main" id="{2AC23E42-4FFE-6EE6-7913-D8B13BE20242}"/>
                  </a:ext>
                </a:extLst>
              </p:cNvPr>
              <p:cNvSpPr txBox="1">
                <a:spLocks noRot="1" noChangeAspect="1" noMove="1" noResize="1" noEditPoints="1" noAdjustHandles="1" noChangeArrowheads="1" noChangeShapeType="1" noTextEdit="1"/>
              </p:cNvSpPr>
              <p:nvPr/>
            </p:nvSpPr>
            <p:spPr>
              <a:xfrm>
                <a:off x="904598" y="2597442"/>
                <a:ext cx="3029449"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03E2EDB-7654-86AB-16AA-A48923724695}"/>
                  </a:ext>
                </a:extLst>
              </p:cNvPr>
              <p:cNvSpPr txBox="1"/>
              <p:nvPr/>
            </p:nvSpPr>
            <p:spPr>
              <a:xfrm>
                <a:off x="904598" y="3293091"/>
                <a:ext cx="3029449" cy="584775"/>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GB" sz="3200" b="1" i="1" smtClean="0">
                          <a:solidFill>
                            <a:srgbClr val="FF0000"/>
                          </a:solidFill>
                          <a:latin typeface="Cambria Math" panose="02040503050406030204" pitchFamily="18" charset="0"/>
                          <a:ea typeface="Calibri" panose="020F0502020204030204" pitchFamily="34" charset="0"/>
                        </a:rPr>
                        <m:t>=−</m:t>
                      </m:r>
                      <m:r>
                        <a:rPr lang="en-GB" sz="3200" b="1" i="1" smtClean="0">
                          <a:solidFill>
                            <a:srgbClr val="FF0000"/>
                          </a:solidFill>
                          <a:latin typeface="Cambria Math" panose="02040503050406030204" pitchFamily="18" charset="0"/>
                          <a:ea typeface="Calibri" panose="020F0502020204030204" pitchFamily="34" charset="0"/>
                        </a:rPr>
                        <m:t>𝟐𝟖</m:t>
                      </m:r>
                    </m:oMath>
                  </m:oMathPara>
                </a14:m>
                <a:endParaRPr lang="en-GB" sz="3200" b="1" dirty="0">
                  <a:solidFill>
                    <a:srgbClr val="FF0000"/>
                  </a:solidFill>
                  <a:ea typeface="Calibri" panose="020F0502020204030204" pitchFamily="34" charset="0"/>
                </a:endParaRPr>
              </a:p>
            </p:txBody>
          </p:sp>
        </mc:Choice>
        <mc:Fallback xmlns="">
          <p:sp>
            <p:nvSpPr>
              <p:cNvPr id="23" name="TextBox 22">
                <a:extLst>
                  <a:ext uri="{FF2B5EF4-FFF2-40B4-BE49-F238E27FC236}">
                    <a16:creationId xmlns:a16="http://schemas.microsoft.com/office/drawing/2014/main" id="{B03E2EDB-7654-86AB-16AA-A48923724695}"/>
                  </a:ext>
                </a:extLst>
              </p:cNvPr>
              <p:cNvSpPr txBox="1">
                <a:spLocks noRot="1" noChangeAspect="1" noMove="1" noResize="1" noEditPoints="1" noAdjustHandles="1" noChangeArrowheads="1" noChangeShapeType="1" noTextEdit="1"/>
              </p:cNvSpPr>
              <p:nvPr/>
            </p:nvSpPr>
            <p:spPr>
              <a:xfrm>
                <a:off x="904598" y="3293091"/>
                <a:ext cx="3029449" cy="584775"/>
              </a:xfrm>
              <a:prstGeom prst="rect">
                <a:avLst/>
              </a:prstGeom>
              <a:blipFill>
                <a:blip r:embed="rId5"/>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7090B897-7FBA-ACF3-8A24-AE58462085BF}"/>
              </a:ext>
            </a:extLst>
          </p:cNvPr>
          <p:cNvSpPr txBox="1"/>
          <p:nvPr/>
        </p:nvSpPr>
        <p:spPr>
          <a:xfrm>
            <a:off x="0" y="74428"/>
            <a:ext cx="8197702" cy="646331"/>
          </a:xfrm>
          <a:prstGeom prst="rect">
            <a:avLst/>
          </a:prstGeom>
          <a:noFill/>
        </p:spPr>
        <p:txBody>
          <a:bodyPr wrap="square" rtlCol="0">
            <a:spAutoFit/>
          </a:bodyPr>
          <a:lstStyle/>
          <a:p>
            <a:r>
              <a:rPr lang="en-GB" sz="3600" b="1" u="sng" dirty="0"/>
              <a:t>TITLE: Substitution of negatives </a:t>
            </a:r>
          </a:p>
        </p:txBody>
      </p:sp>
      <p:sp>
        <p:nvSpPr>
          <p:cNvPr id="5" name="TextBox 4">
            <a:extLst>
              <a:ext uri="{FF2B5EF4-FFF2-40B4-BE49-F238E27FC236}">
                <a16:creationId xmlns:a16="http://schemas.microsoft.com/office/drawing/2014/main" id="{9DF338D1-910F-290A-B894-DEAA7B5E3B11}"/>
              </a:ext>
            </a:extLst>
          </p:cNvPr>
          <p:cNvSpPr txBox="1"/>
          <p:nvPr/>
        </p:nvSpPr>
        <p:spPr>
          <a:xfrm>
            <a:off x="0" y="4142509"/>
            <a:ext cx="4880344" cy="1569660"/>
          </a:xfrm>
          <a:prstGeom prst="rect">
            <a:avLst/>
          </a:prstGeom>
          <a:noFill/>
        </p:spPr>
        <p:txBody>
          <a:bodyPr wrap="square">
            <a:spAutoFit/>
          </a:bodyPr>
          <a:lstStyle/>
          <a:p>
            <a:pPr algn="ctr"/>
            <a:r>
              <a:rPr lang="en-GB" sz="3200" i="1" dirty="0"/>
              <a:t>Use brackets when substituting values into expressions</a:t>
            </a:r>
          </a:p>
        </p:txBody>
      </p:sp>
      <p:sp>
        <p:nvSpPr>
          <p:cNvPr id="6" name="Rectangle 5">
            <a:extLst>
              <a:ext uri="{FF2B5EF4-FFF2-40B4-BE49-F238E27FC236}">
                <a16:creationId xmlns:a16="http://schemas.microsoft.com/office/drawing/2014/main" id="{D0A1E1D1-D7A5-4537-E1CF-2DFFD5FF52AC}"/>
              </a:ext>
            </a:extLst>
          </p:cNvPr>
          <p:cNvSpPr/>
          <p:nvPr/>
        </p:nvSpPr>
        <p:spPr>
          <a:xfrm>
            <a:off x="0" y="850605"/>
            <a:ext cx="5273749" cy="528438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6"/>
          <a:stretch>
            <a:fillRect/>
          </a:stretch>
        </p:blipFill>
        <p:spPr>
          <a:xfrm>
            <a:off x="6573547" y="158209"/>
            <a:ext cx="3463588" cy="2463308"/>
          </a:xfrm>
          <a:prstGeom prst="rect">
            <a:avLst/>
          </a:prstGeom>
        </p:spPr>
      </p:pic>
      <p:pic>
        <p:nvPicPr>
          <p:cNvPr id="9" name="Picture 8">
            <a:extLst>
              <a:ext uri="{FF2B5EF4-FFF2-40B4-BE49-F238E27FC236}">
                <a16:creationId xmlns:a16="http://schemas.microsoft.com/office/drawing/2014/main" id="{31BF3EFA-95D6-C24A-5149-747E43607D5E}"/>
              </a:ext>
            </a:extLst>
          </p:cNvPr>
          <p:cNvPicPr>
            <a:picLocks noChangeAspect="1"/>
          </p:cNvPicPr>
          <p:nvPr/>
        </p:nvPicPr>
        <p:blipFill>
          <a:blip r:embed="rId7"/>
          <a:stretch>
            <a:fillRect/>
          </a:stretch>
        </p:blipFill>
        <p:spPr>
          <a:xfrm>
            <a:off x="7230158" y="2998628"/>
            <a:ext cx="3892354" cy="3134883"/>
          </a:xfrm>
          <a:prstGeom prst="rect">
            <a:avLst/>
          </a:prstGeom>
        </p:spPr>
      </p:pic>
      <p:pic>
        <p:nvPicPr>
          <p:cNvPr id="12" name="Picture 11" descr="A cartoon of a person&#10;&#10;Description automatically generated">
            <a:extLst>
              <a:ext uri="{FF2B5EF4-FFF2-40B4-BE49-F238E27FC236}">
                <a16:creationId xmlns:a16="http://schemas.microsoft.com/office/drawing/2014/main" id="{0118E020-43C3-DBEE-AEEA-4AA306C615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1848" y="2977896"/>
            <a:ext cx="908304" cy="902208"/>
          </a:xfrm>
          <a:prstGeom prst="rect">
            <a:avLst/>
          </a:prstGeom>
        </p:spPr>
      </p:pic>
    </p:spTree>
    <p:extLst>
      <p:ext uri="{BB962C8B-B14F-4D97-AF65-F5344CB8AC3E}">
        <p14:creationId xmlns:p14="http://schemas.microsoft.com/office/powerpoint/2010/main" val="620103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F211B07-3F9C-DAAF-199A-B81098C73C29}"/>
              </a:ext>
            </a:extLst>
          </p:cNvPr>
          <p:cNvSpPr txBox="1"/>
          <p:nvPr/>
        </p:nvSpPr>
        <p:spPr>
          <a:xfrm>
            <a:off x="2062620" y="5492087"/>
            <a:ext cx="324879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b="0" i="1">
                <a:solidFill>
                  <a:schemeClr val="tx1"/>
                </a:solidFill>
                <a:latin typeface="Cambria Math" panose="020405030504060302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i="0" dirty="0">
                <a:latin typeface="+mj-lt"/>
              </a:rPr>
              <a:t>Need a hint on question 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A635A9-35CB-600E-C4B8-17CCF9E5535C}"/>
                  </a:ext>
                </a:extLst>
              </p:cNvPr>
              <p:cNvSpPr>
                <a:spLocks noGrp="1"/>
              </p:cNvSpPr>
              <p:nvPr>
                <p:ph idx="4294967295"/>
              </p:nvPr>
            </p:nvSpPr>
            <p:spPr>
              <a:xfrm>
                <a:off x="0" y="939800"/>
                <a:ext cx="8229600" cy="1527175"/>
              </a:xfrm>
            </p:spPr>
            <p:txBody>
              <a:bodyPr>
                <a:normAutofit/>
              </a:bodyPr>
              <a:lstStyle/>
              <a:p>
                <a:pPr marL="0" indent="0">
                  <a:buNone/>
                </a:pPr>
                <a:r>
                  <a:rPr lang="en-GB" sz="2400" dirty="0"/>
                  <a:t>Given that </a:t>
                </a:r>
                <a14:m>
                  <m:oMath xmlns:m="http://schemas.openxmlformats.org/officeDocument/2006/math">
                    <m:r>
                      <a:rPr lang="en-GB" sz="2400" i="1">
                        <a:latin typeface="Cambria Math" panose="02040503050406030204" pitchFamily="18" charset="0"/>
                      </a:rPr>
                      <m:t>𝑎</m:t>
                    </m:r>
                    <m:r>
                      <a:rPr lang="en-GB" sz="2400" i="1">
                        <a:latin typeface="Cambria Math" panose="02040503050406030204" pitchFamily="18" charset="0"/>
                      </a:rPr>
                      <m:t>=−3</m:t>
                    </m:r>
                  </m:oMath>
                </a14:m>
                <a:r>
                  <a:rPr lang="en-GB" sz="2400" dirty="0"/>
                  <a:t>, </a:t>
                </a:r>
                <a14:m>
                  <m:oMath xmlns:m="http://schemas.openxmlformats.org/officeDocument/2006/math">
                    <m:r>
                      <a:rPr lang="en-GB" sz="2400" i="1">
                        <a:latin typeface="Cambria Math" panose="02040503050406030204" pitchFamily="18" charset="0"/>
                      </a:rPr>
                      <m:t>𝑏</m:t>
                    </m:r>
                    <m:r>
                      <a:rPr lang="en-GB" sz="2400" i="1">
                        <a:latin typeface="Cambria Math" panose="02040503050406030204" pitchFamily="18" charset="0"/>
                      </a:rPr>
                      <m:t>=2</m:t>
                    </m:r>
                  </m:oMath>
                </a14:m>
                <a:r>
                  <a:rPr lang="en-GB" sz="2400" dirty="0"/>
                  <a:t> and </a:t>
                </a:r>
                <a14:m>
                  <m:oMath xmlns:m="http://schemas.openxmlformats.org/officeDocument/2006/math">
                    <m:r>
                      <a:rPr lang="en-GB" sz="2400" i="1">
                        <a:latin typeface="Cambria Math" panose="02040503050406030204" pitchFamily="18" charset="0"/>
                      </a:rPr>
                      <m:t>𝑐</m:t>
                    </m:r>
                    <m:r>
                      <a:rPr lang="en-GB" sz="2400" i="1">
                        <a:latin typeface="Cambria Math" panose="02040503050406030204" pitchFamily="18" charset="0"/>
                      </a:rPr>
                      <m:t>=−4</m:t>
                    </m:r>
                  </m:oMath>
                </a14:m>
                <a:endParaRPr lang="en-GB" sz="2400" dirty="0"/>
              </a:p>
              <a:p>
                <a:endParaRPr lang="en-GB" sz="2400" dirty="0"/>
              </a:p>
              <a:p>
                <a:pPr marL="0" indent="0">
                  <a:buNone/>
                </a:pPr>
                <a:r>
                  <a:rPr lang="en-GB" sz="2400" dirty="0"/>
                  <a:t>Calculate the value of </a:t>
                </a:r>
                <a14:m>
                  <m:oMath xmlns:m="http://schemas.openxmlformats.org/officeDocument/2006/math">
                    <m:r>
                      <a:rPr lang="en-GB" sz="2400" i="1">
                        <a:latin typeface="Cambria Math" panose="02040503050406030204" pitchFamily="18" charset="0"/>
                      </a:rPr>
                      <m:t>𝐺</m:t>
                    </m:r>
                  </m:oMath>
                </a14:m>
                <a:r>
                  <a:rPr lang="en-GB" sz="2400" dirty="0"/>
                  <a:t>, given that:</a:t>
                </a:r>
              </a:p>
            </p:txBody>
          </p:sp>
        </mc:Choice>
        <mc:Fallback xmlns="">
          <p:sp>
            <p:nvSpPr>
              <p:cNvPr id="3" name="Content Placeholder 2">
                <a:extLst>
                  <a:ext uri="{FF2B5EF4-FFF2-40B4-BE49-F238E27FC236}">
                    <a16:creationId xmlns:a16="http://schemas.microsoft.com/office/drawing/2014/main" id="{7FA635A9-35CB-600E-C4B8-17CCF9E5535C}"/>
                  </a:ext>
                </a:extLst>
              </p:cNvPr>
              <p:cNvSpPr>
                <a:spLocks noGrp="1" noRot="1" noChangeAspect="1" noMove="1" noResize="1" noEditPoints="1" noAdjustHandles="1" noChangeArrowheads="1" noChangeShapeType="1" noTextEdit="1"/>
              </p:cNvSpPr>
              <p:nvPr>
                <p:ph idx="4294967295"/>
              </p:nvPr>
            </p:nvSpPr>
            <p:spPr>
              <a:xfrm>
                <a:off x="0" y="939800"/>
                <a:ext cx="8229600" cy="1527175"/>
              </a:xfr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1766752-C79B-A80B-C61A-3669164B67E9}"/>
                  </a:ext>
                </a:extLst>
              </p:cNvPr>
              <p:cNvSpPr txBox="1">
                <a:spLocks/>
              </p:cNvSpPr>
              <p:nvPr/>
            </p:nvSpPr>
            <p:spPr>
              <a:xfrm>
                <a:off x="2543838" y="2467629"/>
                <a:ext cx="3088700" cy="2968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GB" sz="2400" i="1" dirty="0">
                          <a:latin typeface="Cambria Math" panose="02040503050406030204" pitchFamily="18" charset="0"/>
                        </a:rPr>
                        <m:t>𝐺</m:t>
                      </m:r>
                      <m:r>
                        <a:rPr lang="en-GB" sz="2400" i="1" dirty="0">
                          <a:latin typeface="Cambria Math" panose="02040503050406030204" pitchFamily="18" charset="0"/>
                        </a:rPr>
                        <m:t>=3</m:t>
                      </m:r>
                      <m:r>
                        <a:rPr lang="en-GB" sz="2400" i="1" dirty="0">
                          <a:latin typeface="Cambria Math" panose="02040503050406030204" pitchFamily="18" charset="0"/>
                        </a:rPr>
                        <m:t>𝑎</m:t>
                      </m:r>
                      <m:r>
                        <a:rPr lang="en-GB" sz="2400" i="1" dirty="0">
                          <a:latin typeface="Cambria Math" panose="02040503050406030204" pitchFamily="18" charset="0"/>
                        </a:rPr>
                        <m:t>−2</m:t>
                      </m:r>
                      <m:r>
                        <a:rPr lang="en-GB" sz="2400" i="1" dirty="0">
                          <a:latin typeface="Cambria Math" panose="02040503050406030204" pitchFamily="18" charset="0"/>
                        </a:rPr>
                        <m:t>𝑏</m:t>
                      </m:r>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
                        <a:rPr lang="en-GB" sz="2400" i="1">
                          <a:latin typeface="Cambria Math" panose="02040503050406030204" pitchFamily="18" charset="0"/>
                        </a:rPr>
                        <m:t>𝐺</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2</m:t>
                          </m:r>
                        </m:sup>
                      </m:sSup>
                      <m:r>
                        <a:rPr lang="en-GB" sz="2400" i="1">
                          <a:latin typeface="Cambria Math" panose="02040503050406030204" pitchFamily="18" charset="0"/>
                        </a:rPr>
                        <m:t>+</m:t>
                      </m:r>
                      <m:r>
                        <a:rPr lang="en-GB" sz="2400" i="1">
                          <a:latin typeface="Cambria Math" panose="02040503050406030204" pitchFamily="18" charset="0"/>
                        </a:rPr>
                        <m:t>𝑐</m:t>
                      </m:r>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
                        <a:rPr lang="en-GB" sz="2400" i="1">
                          <a:latin typeface="Cambria Math" panose="02040503050406030204" pitchFamily="18" charset="0"/>
                        </a:rPr>
                        <m:t>𝐺</m:t>
                      </m:r>
                      <m:r>
                        <a:rPr lang="en-GB" sz="2400" i="1">
                          <a:latin typeface="Cambria Math" panose="02040503050406030204" pitchFamily="18" charset="0"/>
                        </a:rPr>
                        <m:t>=2</m:t>
                      </m:r>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3</m:t>
                          </m:r>
                        </m:sup>
                      </m:sSup>
                      <m:r>
                        <a:rPr lang="en-GB" sz="2400" i="1">
                          <a:latin typeface="Cambria Math" panose="02040503050406030204" pitchFamily="18" charset="0"/>
                        </a:rPr>
                        <m:t>+5</m:t>
                      </m:r>
                      <m:r>
                        <a:rPr lang="en-GB" sz="2400" i="1">
                          <a:latin typeface="Cambria Math" panose="02040503050406030204" pitchFamily="18" charset="0"/>
                        </a:rPr>
                        <m:t>𝑐</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4</m:t>
                              </m:r>
                              <m:r>
                                <a:rPr lang="en-GB" sz="2400" i="1">
                                  <a:latin typeface="Cambria Math" panose="02040503050406030204" pitchFamily="18" charset="0"/>
                                </a:rPr>
                                <m:t>𝑏</m:t>
                              </m:r>
                            </m:e>
                          </m:d>
                        </m:e>
                        <m:sup>
                          <m:r>
                            <a:rPr lang="en-GB" sz="2400" i="1">
                              <a:latin typeface="Cambria Math" panose="02040503050406030204" pitchFamily="18" charset="0"/>
                            </a:rPr>
                            <m:t>2</m:t>
                          </m:r>
                        </m:sup>
                      </m:sSup>
                    </m:oMath>
                  </m:oMathPara>
                </a14:m>
                <a:endParaRPr lang="en-GB" sz="2400"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
                        <a:rPr lang="en-GB" sz="2400" i="1">
                          <a:latin typeface="Cambria Math" panose="02040503050406030204" pitchFamily="18" charset="0"/>
                        </a:rPr>
                        <m:t>𝐺</m:t>
                      </m:r>
                      <m:r>
                        <a:rPr lang="en-GB" sz="2400" i="1">
                          <a:latin typeface="Cambria Math" panose="02040503050406030204" pitchFamily="18" charset="0"/>
                        </a:rPr>
                        <m:t>=</m:t>
                      </m:r>
                      <m:r>
                        <a:rPr lang="en-GB" sz="2400" i="1">
                          <a:latin typeface="Cambria Math" panose="02040503050406030204" pitchFamily="18" charset="0"/>
                        </a:rPr>
                        <m:t>𝑎𝑏</m:t>
                      </m:r>
                      <m:r>
                        <a:rPr lang="en-GB" sz="2400" i="1">
                          <a:latin typeface="Cambria Math" panose="02040503050406030204" pitchFamily="18" charset="0"/>
                        </a:rPr>
                        <m:t>−</m:t>
                      </m:r>
                      <m:r>
                        <a:rPr lang="en-GB" sz="2400" i="1">
                          <a:latin typeface="Cambria Math" panose="02040503050406030204" pitchFamily="18" charset="0"/>
                        </a:rPr>
                        <m:t>𝑐</m:t>
                      </m:r>
                    </m:oMath>
                  </m:oMathPara>
                </a14:m>
                <a:endParaRPr lang="en-GB" sz="2400" dirty="0"/>
              </a:p>
            </p:txBody>
          </p:sp>
        </mc:Choice>
        <mc:Fallback xmlns="">
          <p:sp>
            <p:nvSpPr>
              <p:cNvPr id="4" name="Content Placeholder 2">
                <a:extLst>
                  <a:ext uri="{FF2B5EF4-FFF2-40B4-BE49-F238E27FC236}">
                    <a16:creationId xmlns:a16="http://schemas.microsoft.com/office/drawing/2014/main" id="{81766752-C79B-A80B-C61A-3669164B67E9}"/>
                  </a:ext>
                </a:extLst>
              </p:cNvPr>
              <p:cNvSpPr txBox="1">
                <a:spLocks noRot="1" noChangeAspect="1" noMove="1" noResize="1" noEditPoints="1" noAdjustHandles="1" noChangeArrowheads="1" noChangeShapeType="1" noTextEdit="1"/>
              </p:cNvSpPr>
              <p:nvPr/>
            </p:nvSpPr>
            <p:spPr>
              <a:xfrm>
                <a:off x="2543838" y="2467629"/>
                <a:ext cx="3088700" cy="2968669"/>
              </a:xfrm>
              <a:prstGeom prst="rect">
                <a:avLst/>
              </a:prstGeom>
              <a:blipFill>
                <a:blip r:embed="rId4"/>
                <a:stretch>
                  <a:fillRect l="-394"/>
                </a:stretch>
              </a:blipFill>
            </p:spPr>
            <p:txBody>
              <a:bodyPr/>
              <a:lstStyle/>
              <a:p>
                <a:r>
                  <a:rPr lang="en-GB">
                    <a:noFill/>
                  </a:rPr>
                  <a:t> </a:t>
                </a:r>
              </a:p>
            </p:txBody>
          </p:sp>
        </mc:Fallback>
      </mc:AlternateContent>
      <p:sp>
        <p:nvSpPr>
          <p:cNvPr id="5" name="Rectangle: Rounded Corners 4">
            <a:extLst>
              <a:ext uri="{FF2B5EF4-FFF2-40B4-BE49-F238E27FC236}">
                <a16:creationId xmlns:a16="http://schemas.microsoft.com/office/drawing/2014/main" id="{70FCC411-334A-53E6-B7AB-C9FC9051DE56}"/>
              </a:ext>
            </a:extLst>
          </p:cNvPr>
          <p:cNvSpPr/>
          <p:nvPr/>
        </p:nvSpPr>
        <p:spPr>
          <a:xfrm>
            <a:off x="2062618" y="2551919"/>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a</a:t>
            </a:r>
          </a:p>
        </p:txBody>
      </p:sp>
      <p:sp>
        <p:nvSpPr>
          <p:cNvPr id="6" name="Rectangle: Rounded Corners 5">
            <a:extLst>
              <a:ext uri="{FF2B5EF4-FFF2-40B4-BE49-F238E27FC236}">
                <a16:creationId xmlns:a16="http://schemas.microsoft.com/office/drawing/2014/main" id="{1BC7D296-7098-2914-1980-DA1E6768B2EE}"/>
              </a:ext>
            </a:extLst>
          </p:cNvPr>
          <p:cNvSpPr/>
          <p:nvPr/>
        </p:nvSpPr>
        <p:spPr>
          <a:xfrm>
            <a:off x="2062618" y="3355397"/>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b</a:t>
            </a:r>
          </a:p>
        </p:txBody>
      </p:sp>
      <p:sp>
        <p:nvSpPr>
          <p:cNvPr id="7" name="Rectangle: Rounded Corners 6">
            <a:extLst>
              <a:ext uri="{FF2B5EF4-FFF2-40B4-BE49-F238E27FC236}">
                <a16:creationId xmlns:a16="http://schemas.microsoft.com/office/drawing/2014/main" id="{B93470B1-B08E-B234-793F-FB781CB1A1F5}"/>
              </a:ext>
            </a:extLst>
          </p:cNvPr>
          <p:cNvSpPr/>
          <p:nvPr/>
        </p:nvSpPr>
        <p:spPr>
          <a:xfrm>
            <a:off x="2062618" y="4158875"/>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c</a:t>
            </a:r>
            <a:endParaRPr lang="en-GB" sz="2400" dirty="0"/>
          </a:p>
        </p:txBody>
      </p:sp>
      <p:sp>
        <p:nvSpPr>
          <p:cNvPr id="8" name="Rectangle: Rounded Corners 7">
            <a:extLst>
              <a:ext uri="{FF2B5EF4-FFF2-40B4-BE49-F238E27FC236}">
                <a16:creationId xmlns:a16="http://schemas.microsoft.com/office/drawing/2014/main" id="{3868D196-B775-F087-4BD7-C86528416EF7}"/>
              </a:ext>
            </a:extLst>
          </p:cNvPr>
          <p:cNvSpPr/>
          <p:nvPr/>
        </p:nvSpPr>
        <p:spPr>
          <a:xfrm>
            <a:off x="2062618" y="4962353"/>
            <a:ext cx="360000"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d</a:t>
            </a:r>
            <a:endParaRPr lang="en-GB" sz="2400"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517BD4D-091B-F5FF-C56E-3AAD1F995481}"/>
                  </a:ext>
                </a:extLst>
              </p:cNvPr>
              <p:cNvSpPr txBox="1">
                <a:spLocks/>
              </p:cNvSpPr>
              <p:nvPr/>
            </p:nvSpPr>
            <p:spPr>
              <a:xfrm>
                <a:off x="5965531" y="2439184"/>
                <a:ext cx="4594964" cy="4253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GB" sz="2400" b="1" i="1" dirty="0">
                          <a:latin typeface="Cambria Math" panose="02040503050406030204" pitchFamily="18" charset="0"/>
                        </a:rPr>
                        <m:t>𝑮</m:t>
                      </m:r>
                      <m:r>
                        <a:rPr lang="en-GB" sz="2400" b="1" i="1" dirty="0">
                          <a:latin typeface="Cambria Math" panose="02040503050406030204" pitchFamily="18" charset="0"/>
                        </a:rPr>
                        <m:t>=−</m:t>
                      </m:r>
                      <m:r>
                        <a:rPr lang="en-GB" sz="2400" b="1" i="1" dirty="0">
                          <a:latin typeface="Cambria Math" panose="02040503050406030204" pitchFamily="18" charset="0"/>
                        </a:rPr>
                        <m:t>𝟏𝟑</m:t>
                      </m:r>
                    </m:oMath>
                  </m:oMathPara>
                </a14:m>
                <a:endParaRPr lang="en-GB" sz="2400" b="1" dirty="0"/>
              </a:p>
              <a:p>
                <a:pPr marL="0" indent="0">
                  <a:buNone/>
                </a:pPr>
                <a:endParaRPr lang="en-GB" sz="2400" dirty="0"/>
              </a:p>
              <a:p>
                <a:pPr marL="0" indent="0">
                  <a:buNone/>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𝑮</m:t>
                      </m:r>
                      <m:r>
                        <a:rPr lang="en-GB" sz="2400" b="1" i="1">
                          <a:latin typeface="Cambria Math" panose="02040503050406030204" pitchFamily="18" charset="0"/>
                        </a:rPr>
                        <m:t>=</m:t>
                      </m:r>
                      <m:r>
                        <a:rPr lang="en-GB" sz="2400" b="1" i="1">
                          <a:latin typeface="Cambria Math" panose="02040503050406030204" pitchFamily="18" charset="0"/>
                        </a:rPr>
                        <m:t>𝟓</m:t>
                      </m:r>
                    </m:oMath>
                  </m:oMathPara>
                </a14:m>
                <a:endParaRPr lang="en-GB" sz="2400" b="1" dirty="0"/>
              </a:p>
              <a:p>
                <a:pPr marL="0" indent="0">
                  <a:buNone/>
                </a:pPr>
                <a:endParaRPr lang="en-GB" sz="2400" b="1" dirty="0"/>
              </a:p>
              <a:p>
                <a:pPr marL="0" indent="0">
                  <a:buNone/>
                </a:pPr>
                <a14:m>
                  <m:oMathPara xmlns:m="http://schemas.openxmlformats.org/officeDocument/2006/math">
                    <m:oMathParaPr>
                      <m:jc m:val="left"/>
                    </m:oMathParaPr>
                    <m:oMath xmlns:m="http://schemas.openxmlformats.org/officeDocument/2006/math">
                      <m:r>
                        <a:rPr lang="en-GB" sz="2400" i="1">
                          <a:latin typeface="Cambria Math" panose="02040503050406030204" pitchFamily="18" charset="0"/>
                        </a:rPr>
                        <m:t>𝐺</m:t>
                      </m:r>
                      <m:r>
                        <a:rPr lang="en-GB" sz="2400" i="1">
                          <a:latin typeface="Cambria Math" panose="02040503050406030204" pitchFamily="18" charset="0"/>
                        </a:rPr>
                        <m:t>=2</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−3</m:t>
                              </m:r>
                            </m:e>
                          </m:d>
                        </m:e>
                        <m:sup>
                          <m:r>
                            <a:rPr lang="en-GB" sz="2400" i="1">
                              <a:latin typeface="Cambria Math" panose="02040503050406030204" pitchFamily="18" charset="0"/>
                            </a:rPr>
                            <m:t>3</m:t>
                          </m:r>
                        </m:sup>
                      </m:sSup>
                      <m:r>
                        <a:rPr lang="en-GB" sz="2400" i="1">
                          <a:latin typeface="Cambria Math" panose="02040503050406030204" pitchFamily="18" charset="0"/>
                        </a:rPr>
                        <m:t>+5</m:t>
                      </m:r>
                      <m:d>
                        <m:dPr>
                          <m:ctrlPr>
                            <a:rPr lang="en-GB" sz="2400" i="1">
                              <a:latin typeface="Cambria Math" panose="02040503050406030204" pitchFamily="18" charset="0"/>
                            </a:rPr>
                          </m:ctrlPr>
                        </m:dPr>
                        <m:e>
                          <m:r>
                            <a:rPr lang="en-GB" sz="2400" i="1">
                              <a:latin typeface="Cambria Math" panose="02040503050406030204" pitchFamily="18" charset="0"/>
                            </a:rPr>
                            <m:t>−4</m:t>
                          </m:r>
                        </m:e>
                      </m:d>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4×2</m:t>
                              </m:r>
                            </m:e>
                          </m:d>
                        </m:e>
                        <m:sup>
                          <m:r>
                            <a:rPr lang="en-GB" sz="2400" i="1">
                              <a:latin typeface="Cambria Math" panose="02040503050406030204" pitchFamily="18" charset="0"/>
                            </a:rPr>
                            <m:t>2</m:t>
                          </m:r>
                        </m:sup>
                      </m:sSup>
                    </m:oMath>
                  </m:oMathPara>
                </a14:m>
                <a:endParaRPr lang="en-GB" sz="24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𝑮</m:t>
                      </m:r>
                      <m:r>
                        <a:rPr lang="en-GB" sz="2400" b="1" i="1">
                          <a:latin typeface="Cambria Math" panose="02040503050406030204" pitchFamily="18" charset="0"/>
                        </a:rPr>
                        <m:t>=−</m:t>
                      </m:r>
                      <m:r>
                        <a:rPr lang="en-GB" sz="2400" b="1" i="1">
                          <a:latin typeface="Cambria Math" panose="02040503050406030204" pitchFamily="18" charset="0"/>
                        </a:rPr>
                        <m:t>𝟏𝟎</m:t>
                      </m:r>
                    </m:oMath>
                  </m:oMathPara>
                </a14:m>
                <a:endParaRPr lang="en-GB" sz="2400" b="1" dirty="0"/>
              </a:p>
              <a:p>
                <a:pPr marL="0" indent="0">
                  <a:buNone/>
                </a:pPr>
                <a:endParaRPr lang="en-GB" sz="1200" b="1"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GB" sz="2400" i="1">
                          <a:latin typeface="Cambria Math" panose="02040503050406030204" pitchFamily="18" charset="0"/>
                        </a:rPr>
                        <m:t>𝐺</m:t>
                      </m:r>
                      <m:r>
                        <a:rPr lang="en-GB" sz="2400" i="1">
                          <a:latin typeface="Cambria Math" panose="02040503050406030204" pitchFamily="18" charset="0"/>
                        </a:rPr>
                        <m:t>=</m:t>
                      </m:r>
                      <m:d>
                        <m:dPr>
                          <m:ctrlPr>
                            <a:rPr lang="en-GB" sz="2400" i="1">
                              <a:latin typeface="Cambria Math" panose="02040503050406030204" pitchFamily="18" charset="0"/>
                            </a:rPr>
                          </m:ctrlPr>
                        </m:dPr>
                        <m:e>
                          <m:r>
                            <a:rPr lang="en-GB" sz="2400" i="1">
                              <a:latin typeface="Cambria Math" panose="02040503050406030204" pitchFamily="18" charset="0"/>
                            </a:rPr>
                            <m:t>−3</m:t>
                          </m:r>
                        </m:e>
                      </m:d>
                      <m:d>
                        <m:dPr>
                          <m:ctrlPr>
                            <a:rPr lang="en-GB" sz="2400" i="1">
                              <a:latin typeface="Cambria Math" panose="02040503050406030204" pitchFamily="18" charset="0"/>
                            </a:rPr>
                          </m:ctrlPr>
                        </m:dPr>
                        <m:e>
                          <m:r>
                            <a:rPr lang="en-GB" sz="2400" i="1">
                              <a:latin typeface="Cambria Math" panose="02040503050406030204" pitchFamily="18" charset="0"/>
                            </a:rPr>
                            <m:t>2</m:t>
                          </m:r>
                        </m:e>
                      </m:d>
                      <m:r>
                        <a:rPr lang="en-GB" sz="2400" i="1">
                          <a:latin typeface="Cambria Math" panose="02040503050406030204" pitchFamily="18" charset="0"/>
                        </a:rPr>
                        <m:t>−</m:t>
                      </m:r>
                      <m:d>
                        <m:dPr>
                          <m:ctrlPr>
                            <a:rPr lang="en-GB" sz="2400" i="1">
                              <a:latin typeface="Cambria Math" panose="02040503050406030204" pitchFamily="18" charset="0"/>
                            </a:rPr>
                          </m:ctrlPr>
                        </m:dPr>
                        <m:e>
                          <m:r>
                            <a:rPr lang="en-GB" sz="2400" i="1">
                              <a:latin typeface="Cambria Math" panose="02040503050406030204" pitchFamily="18" charset="0"/>
                            </a:rPr>
                            <m:t>−4</m:t>
                          </m:r>
                        </m:e>
                      </m:d>
                    </m:oMath>
                  </m:oMathPara>
                </a14:m>
                <a:endParaRPr lang="en-GB" sz="24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𝑮</m:t>
                      </m:r>
                      <m:r>
                        <a:rPr lang="en-GB" sz="2400" b="1" i="1">
                          <a:latin typeface="Cambria Math" panose="02040503050406030204" pitchFamily="18" charset="0"/>
                        </a:rPr>
                        <m:t>=−</m:t>
                      </m:r>
                      <m:r>
                        <a:rPr lang="en-GB" sz="2400" b="1" i="1">
                          <a:latin typeface="Cambria Math" panose="02040503050406030204" pitchFamily="18" charset="0"/>
                        </a:rPr>
                        <m:t>𝟐</m:t>
                      </m:r>
                    </m:oMath>
                  </m:oMathPara>
                </a14:m>
                <a:endParaRPr lang="en-GB" sz="2400" b="1" dirty="0"/>
              </a:p>
            </p:txBody>
          </p:sp>
        </mc:Choice>
        <mc:Fallback xmlns="">
          <p:sp>
            <p:nvSpPr>
              <p:cNvPr id="9" name="Content Placeholder 2">
                <a:extLst>
                  <a:ext uri="{FF2B5EF4-FFF2-40B4-BE49-F238E27FC236}">
                    <a16:creationId xmlns:a16="http://schemas.microsoft.com/office/drawing/2014/main" id="{A517BD4D-091B-F5FF-C56E-3AAD1F995481}"/>
                  </a:ext>
                </a:extLst>
              </p:cNvPr>
              <p:cNvSpPr txBox="1">
                <a:spLocks noRot="1" noChangeAspect="1" noMove="1" noResize="1" noEditPoints="1" noAdjustHandles="1" noChangeArrowheads="1" noChangeShapeType="1" noTextEdit="1"/>
              </p:cNvSpPr>
              <p:nvPr/>
            </p:nvSpPr>
            <p:spPr>
              <a:xfrm>
                <a:off x="5965531" y="2439184"/>
                <a:ext cx="4594964" cy="4253716"/>
              </a:xfrm>
              <a:prstGeom prst="rect">
                <a:avLst/>
              </a:prstGeom>
              <a:blipFill>
                <a:blip r:embed="rId5"/>
                <a:stretch>
                  <a:fillRect l="-3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BF812A-5826-6D4E-ABB1-00CCF5855802}"/>
                  </a:ext>
                </a:extLst>
              </p:cNvPr>
              <p:cNvSpPr txBox="1"/>
              <p:nvPr/>
            </p:nvSpPr>
            <p:spPr>
              <a:xfrm>
                <a:off x="2781872" y="5483258"/>
                <a:ext cx="1496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rPr>
                        <m:t>𝑎𝑏</m:t>
                      </m:r>
                      <m:r>
                        <a:rPr lang="en-GB" i="1" dirty="0">
                          <a:latin typeface="Cambria Math" panose="02040503050406030204" pitchFamily="18" charset="0"/>
                          <a:ea typeface="Cambria Math" panose="02040503050406030204" pitchFamily="18" charset="0"/>
                        </a:rPr>
                        <m:t>≡</m:t>
                      </m:r>
                      <m:r>
                        <a:rPr lang="en-GB" i="1" dirty="0">
                          <a:latin typeface="Cambria Math" panose="02040503050406030204" pitchFamily="18" charset="0"/>
                          <a:ea typeface="Cambria Math" panose="02040503050406030204" pitchFamily="18" charset="0"/>
                        </a:rPr>
                        <m:t>𝑎</m:t>
                      </m:r>
                      <m:r>
                        <a:rPr lang="en-GB" i="1" dirty="0">
                          <a:latin typeface="Cambria Math" panose="02040503050406030204" pitchFamily="18" charset="0"/>
                          <a:ea typeface="Cambria Math" panose="02040503050406030204" pitchFamily="18" charset="0"/>
                        </a:rPr>
                        <m:t>×</m:t>
                      </m:r>
                      <m:r>
                        <a:rPr lang="en-GB" i="1" dirty="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5" name="TextBox 14">
                <a:extLst>
                  <a:ext uri="{FF2B5EF4-FFF2-40B4-BE49-F238E27FC236}">
                    <a16:creationId xmlns:a16="http://schemas.microsoft.com/office/drawing/2014/main" id="{ACBF812A-5826-6D4E-ABB1-00CCF5855802}"/>
                  </a:ext>
                </a:extLst>
              </p:cNvPr>
              <p:cNvSpPr txBox="1">
                <a:spLocks noRot="1" noChangeAspect="1" noMove="1" noResize="1" noEditPoints="1" noAdjustHandles="1" noChangeArrowheads="1" noChangeShapeType="1" noTextEdit="1"/>
              </p:cNvSpPr>
              <p:nvPr/>
            </p:nvSpPr>
            <p:spPr>
              <a:xfrm>
                <a:off x="2781872" y="5483258"/>
                <a:ext cx="1496480" cy="369332"/>
              </a:xfrm>
              <a:prstGeom prst="rect">
                <a:avLst/>
              </a:prstGeom>
              <a:blipFill>
                <a:blip r:embed="rId6"/>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7F4A4F0F-3580-C379-0DCE-A52593E4A619}"/>
              </a:ext>
            </a:extLst>
          </p:cNvPr>
          <p:cNvSpPr txBox="1"/>
          <p:nvPr/>
        </p:nvSpPr>
        <p:spPr>
          <a:xfrm>
            <a:off x="0" y="106326"/>
            <a:ext cx="4784651" cy="707886"/>
          </a:xfrm>
          <a:prstGeom prst="rect">
            <a:avLst/>
          </a:prstGeom>
          <a:noFill/>
        </p:spPr>
        <p:txBody>
          <a:bodyPr wrap="square" rtlCol="0">
            <a:spAutoFit/>
          </a:bodyPr>
          <a:lstStyle/>
          <a:p>
            <a:r>
              <a:rPr lang="en-GB" sz="4000" b="1" u="sng" dirty="0"/>
              <a:t>Challenge</a:t>
            </a:r>
          </a:p>
        </p:txBody>
      </p:sp>
    </p:spTree>
    <p:extLst>
      <p:ext uri="{BB962C8B-B14F-4D97-AF65-F5344CB8AC3E}">
        <p14:creationId xmlns:p14="http://schemas.microsoft.com/office/powerpoint/2010/main" val="2847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4" grpId="0" animBg="1"/>
      <p:bldP spid="9" grpId="0" build="p"/>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201732-D3D7-6973-4452-692A526D887C}"/>
                  </a:ext>
                </a:extLst>
              </p:cNvPr>
              <p:cNvSpPr txBox="1"/>
              <p:nvPr/>
            </p:nvSpPr>
            <p:spPr>
              <a:xfrm>
                <a:off x="0" y="0"/>
                <a:ext cx="11185451" cy="255454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2000"/>
                </a:lvl1pPr>
              </a:lstStyle>
              <a:p>
                <a:r>
                  <a:rPr lang="en-GB" sz="3200" dirty="0"/>
                  <a:t>The expression </a:t>
                </a:r>
                <a14:m>
                  <m:oMath xmlns:m="http://schemas.openxmlformats.org/officeDocument/2006/math">
                    <m:r>
                      <a:rPr lang="en-GB" sz="3200" i="1" dirty="0">
                        <a:latin typeface="Cambria Math" panose="02040503050406030204" pitchFamily="18" charset="0"/>
                      </a:rPr>
                      <m:t>3</m:t>
                    </m:r>
                    <m:r>
                      <a:rPr lang="en-GB" sz="3200" i="1" dirty="0">
                        <a:latin typeface="Cambria Math" panose="02040503050406030204" pitchFamily="18" charset="0"/>
                      </a:rPr>
                      <m:t>𝑎</m:t>
                    </m:r>
                    <m:r>
                      <a:rPr lang="en-GB" sz="3200" i="1" dirty="0">
                        <a:latin typeface="Cambria Math" panose="02040503050406030204" pitchFamily="18" charset="0"/>
                      </a:rPr>
                      <m:t>−2</m:t>
                    </m:r>
                    <m:r>
                      <a:rPr lang="en-GB" sz="3200" i="1" dirty="0">
                        <a:latin typeface="Cambria Math" panose="02040503050406030204" pitchFamily="18" charset="0"/>
                      </a:rPr>
                      <m:t>𝑏</m:t>
                    </m:r>
                  </m:oMath>
                </a14:m>
                <a:r>
                  <a:rPr lang="en-GB" sz="3200" dirty="0"/>
                  <a:t> has some values substituted into it.</a:t>
                </a:r>
              </a:p>
              <a:p>
                <a:endParaRPr lang="en-GB" sz="3200" dirty="0"/>
              </a:p>
              <a:p>
                <a:r>
                  <a:rPr lang="en-GB" sz="3200" dirty="0"/>
                  <a:t>Complete the following challenges, by substituting any integer from </a:t>
                </a:r>
                <a14:m>
                  <m:oMath xmlns:m="http://schemas.openxmlformats.org/officeDocument/2006/math">
                    <m:r>
                      <a:rPr lang="en-GB" sz="3200" i="1">
                        <a:latin typeface="Cambria Math" panose="02040503050406030204" pitchFamily="18" charset="0"/>
                      </a:rPr>
                      <m:t>−9</m:t>
                    </m:r>
                  </m:oMath>
                </a14:m>
                <a:r>
                  <a:rPr lang="en-GB" sz="3200" dirty="0"/>
                  <a:t> to </a:t>
                </a:r>
                <a14:m>
                  <m:oMath xmlns:m="http://schemas.openxmlformats.org/officeDocument/2006/math">
                    <m:r>
                      <a:rPr lang="en-GB" sz="3200" i="1" dirty="0">
                        <a:latin typeface="Cambria Math" panose="02040503050406030204" pitchFamily="18" charset="0"/>
                      </a:rPr>
                      <m:t>9</m:t>
                    </m:r>
                  </m:oMath>
                </a14:m>
                <a:r>
                  <a:rPr lang="en-GB" sz="3200" dirty="0"/>
                  <a:t>. You cannot substitute the same number twice in one equation.</a:t>
                </a:r>
              </a:p>
            </p:txBody>
          </p:sp>
        </mc:Choice>
        <mc:Fallback xmlns="">
          <p:sp>
            <p:nvSpPr>
              <p:cNvPr id="4" name="TextBox 3">
                <a:extLst>
                  <a:ext uri="{FF2B5EF4-FFF2-40B4-BE49-F238E27FC236}">
                    <a16:creationId xmlns:a16="http://schemas.microsoft.com/office/drawing/2014/main" id="{ED201732-D3D7-6973-4452-692A526D887C}"/>
                  </a:ext>
                </a:extLst>
              </p:cNvPr>
              <p:cNvSpPr txBox="1">
                <a:spLocks noRot="1" noChangeAspect="1" noMove="1" noResize="1" noEditPoints="1" noAdjustHandles="1" noChangeArrowheads="1" noChangeShapeType="1" noTextEdit="1"/>
              </p:cNvSpPr>
              <p:nvPr/>
            </p:nvSpPr>
            <p:spPr>
              <a:xfrm>
                <a:off x="0" y="0"/>
                <a:ext cx="11185451" cy="2554545"/>
              </a:xfrm>
              <a:prstGeom prst="rect">
                <a:avLst/>
              </a:prstGeom>
              <a:blipFill>
                <a:blip r:embed="rId3"/>
                <a:stretch>
                  <a:fillRect b="-311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875BA0-57D4-B3CA-B4AF-D1DD6FD7A5A0}"/>
                  </a:ext>
                </a:extLst>
              </p:cNvPr>
              <p:cNvSpPr txBox="1"/>
              <p:nvPr/>
            </p:nvSpPr>
            <p:spPr>
              <a:xfrm>
                <a:off x="2096511" y="4092203"/>
                <a:ext cx="8330191" cy="2862322"/>
              </a:xfrm>
              <a:prstGeom prst="rect">
                <a:avLst/>
              </a:prstGeom>
              <a:noFill/>
            </p:spPr>
            <p:txBody>
              <a:bodyPr wrap="square" numCol="2" rtlCol="0">
                <a:spAutoFit/>
              </a:bodyPr>
              <a:lstStyle/>
              <a:p>
                <a:r>
                  <a:rPr lang="en-GB" sz="2000" dirty="0"/>
                  <a:t>Make the largest total possible.</a:t>
                </a:r>
              </a:p>
              <a:p>
                <a:endParaRPr lang="en-GB" sz="2000" dirty="0"/>
              </a:p>
              <a:p>
                <a:pPr defTabSz="830263"/>
                <a:r>
                  <a:rPr lang="en-GB" sz="2000" dirty="0"/>
                  <a:t>Make the total equal zero.</a:t>
                </a:r>
              </a:p>
              <a:p>
                <a:pPr defTabSz="830263"/>
                <a:endParaRPr lang="en-GB" sz="2000" dirty="0"/>
              </a:p>
              <a:p>
                <a:r>
                  <a:rPr lang="en-GB" sz="2000" dirty="0"/>
                  <a:t>Explain why the total </a:t>
                </a:r>
                <a14:m>
                  <m:oMath xmlns:m="http://schemas.openxmlformats.org/officeDocument/2006/math">
                    <m:r>
                      <a:rPr lang="en-GB" sz="2000" i="1">
                        <a:latin typeface="Cambria Math" panose="02040503050406030204" pitchFamily="18" charset="0"/>
                      </a:rPr>
                      <m:t>−50</m:t>
                    </m:r>
                  </m:oMath>
                </a14:m>
                <a:r>
                  <a:rPr lang="en-GB" sz="2000" dirty="0"/>
                  <a:t> cannot be made</a:t>
                </a:r>
              </a:p>
              <a:p>
                <a:pPr marL="352425"/>
                <a:endParaRPr lang="en-GB" sz="2000" dirty="0"/>
              </a:p>
              <a:p>
                <a:pPr marL="352425"/>
                <a:endParaRPr lang="en-GB" sz="2000" dirty="0"/>
              </a:p>
              <a:p>
                <a:pPr marL="352425"/>
                <a:endParaRPr lang="en-GB" sz="2000" dirty="0"/>
              </a:p>
              <a:p>
                <a:pPr marL="352425"/>
                <a:r>
                  <a:rPr lang="en-GB" sz="2000" dirty="0"/>
                  <a:t>     Make a total </a:t>
                </a:r>
                <a14:m>
                  <m:oMath xmlns:m="http://schemas.openxmlformats.org/officeDocument/2006/math">
                    <m:r>
                      <a:rPr lang="en-GB" sz="2000" i="1">
                        <a:latin typeface="Cambria Math" panose="02040503050406030204" pitchFamily="18" charset="0"/>
                      </a:rPr>
                      <m:t>𝑥</m:t>
                    </m:r>
                  </m:oMath>
                </a14:m>
                <a:r>
                  <a:rPr lang="en-GB" sz="2000" dirty="0"/>
                  <a:t> such that </a:t>
                </a:r>
              </a:p>
              <a:p>
                <a:pPr marL="352425"/>
                <a:r>
                  <a:rPr lang="en-GB" sz="2000" dirty="0"/>
                  <a:t>     </a:t>
                </a:r>
                <a14:m>
                  <m:oMath xmlns:m="http://schemas.openxmlformats.org/officeDocument/2006/math">
                    <m:r>
                      <a:rPr lang="en-GB" sz="2000" i="1">
                        <a:latin typeface="Cambria Math" panose="02040503050406030204" pitchFamily="18" charset="0"/>
                      </a:rPr>
                      <m:t>−10&lt;</m:t>
                    </m:r>
                    <m:r>
                      <a:rPr lang="en-GB" sz="2000" i="1">
                        <a:latin typeface="Cambria Math" panose="02040503050406030204" pitchFamily="18" charset="0"/>
                      </a:rPr>
                      <m:t>𝑥</m:t>
                    </m:r>
                    <m:r>
                      <a:rPr lang="en-GB" sz="2000" i="1">
                        <a:latin typeface="Cambria Math" panose="02040503050406030204" pitchFamily="18" charset="0"/>
                      </a:rPr>
                      <m:t>&lt;−5</m:t>
                    </m:r>
                  </m:oMath>
                </a14:m>
                <a:r>
                  <a:rPr lang="en-GB" sz="2000" dirty="0"/>
                  <a:t>. One of your </a:t>
                </a:r>
              </a:p>
              <a:p>
                <a:pPr marL="352425"/>
                <a:r>
                  <a:rPr lang="en-GB" sz="2000" dirty="0"/>
                  <a:t>     variables </a:t>
                </a:r>
                <a:r>
                  <a:rPr lang="en-GB" sz="2000" b="1" dirty="0"/>
                  <a:t>must</a:t>
                </a:r>
                <a:r>
                  <a:rPr lang="en-GB" sz="2000" dirty="0"/>
                  <a:t> be negative.</a:t>
                </a:r>
              </a:p>
              <a:p>
                <a:pPr marL="352425"/>
                <a:r>
                  <a:rPr lang="en-GB" sz="2000" dirty="0"/>
                  <a:t>     </a:t>
                </a:r>
              </a:p>
              <a:p>
                <a:pPr marL="352425"/>
                <a:endParaRPr lang="en-GB" sz="2000" dirty="0"/>
              </a:p>
              <a:p>
                <a:pPr marL="352425"/>
                <a:r>
                  <a:rPr lang="en-GB" sz="2000" dirty="0"/>
                  <a:t>     Make the total equal 28.</a:t>
                </a:r>
              </a:p>
            </p:txBody>
          </p:sp>
        </mc:Choice>
        <mc:Fallback xmlns="">
          <p:sp>
            <p:nvSpPr>
              <p:cNvPr id="5" name="TextBox 4">
                <a:extLst>
                  <a:ext uri="{FF2B5EF4-FFF2-40B4-BE49-F238E27FC236}">
                    <a16:creationId xmlns:a16="http://schemas.microsoft.com/office/drawing/2014/main" id="{31875BA0-57D4-B3CA-B4AF-D1DD6FD7A5A0}"/>
                  </a:ext>
                </a:extLst>
              </p:cNvPr>
              <p:cNvSpPr txBox="1">
                <a:spLocks noRot="1" noChangeAspect="1" noMove="1" noResize="1" noEditPoints="1" noAdjustHandles="1" noChangeArrowheads="1" noChangeShapeType="1" noTextEdit="1"/>
              </p:cNvSpPr>
              <p:nvPr/>
            </p:nvSpPr>
            <p:spPr>
              <a:xfrm>
                <a:off x="2096511" y="4092203"/>
                <a:ext cx="8330191" cy="2862322"/>
              </a:xfrm>
              <a:prstGeom prst="rect">
                <a:avLst/>
              </a:prstGeom>
              <a:blipFill>
                <a:blip r:embed="rId4"/>
                <a:stretch>
                  <a:fillRect l="-805" t="-1064"/>
                </a:stretch>
              </a:blipFill>
            </p:spPr>
            <p:txBody>
              <a:bodyPr/>
              <a:lstStyle/>
              <a:p>
                <a:r>
                  <a:rPr lang="en-GB">
                    <a:noFill/>
                  </a:rPr>
                  <a:t> </a:t>
                </a:r>
              </a:p>
            </p:txBody>
          </p:sp>
        </mc:Fallback>
      </mc:AlternateContent>
      <p:sp>
        <p:nvSpPr>
          <p:cNvPr id="6" name="Rectangle: Rounded Corners 5">
            <a:extLst>
              <a:ext uri="{FF2B5EF4-FFF2-40B4-BE49-F238E27FC236}">
                <a16:creationId xmlns:a16="http://schemas.microsoft.com/office/drawing/2014/main" id="{DD6FAFCE-F3A4-69E7-256B-4A1289FD216E}"/>
              </a:ext>
            </a:extLst>
          </p:cNvPr>
          <p:cNvSpPr/>
          <p:nvPr/>
        </p:nvSpPr>
        <p:spPr>
          <a:xfrm>
            <a:off x="1736511" y="4118329"/>
            <a:ext cx="370739"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7" name="Rectangle: Rounded Corners 6">
            <a:extLst>
              <a:ext uri="{FF2B5EF4-FFF2-40B4-BE49-F238E27FC236}">
                <a16:creationId xmlns:a16="http://schemas.microsoft.com/office/drawing/2014/main" id="{1E30EFCC-EF3B-EB0F-33A3-42DC1B027843}"/>
              </a:ext>
            </a:extLst>
          </p:cNvPr>
          <p:cNvSpPr/>
          <p:nvPr/>
        </p:nvSpPr>
        <p:spPr>
          <a:xfrm>
            <a:off x="1736511" y="4740525"/>
            <a:ext cx="370739"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8" name="Rectangle: Rounded Corners 7">
            <a:extLst>
              <a:ext uri="{FF2B5EF4-FFF2-40B4-BE49-F238E27FC236}">
                <a16:creationId xmlns:a16="http://schemas.microsoft.com/office/drawing/2014/main" id="{88AA2F25-3E64-C068-1077-B1411B119E46}"/>
              </a:ext>
            </a:extLst>
          </p:cNvPr>
          <p:cNvSpPr/>
          <p:nvPr/>
        </p:nvSpPr>
        <p:spPr>
          <a:xfrm>
            <a:off x="1736511" y="5356371"/>
            <a:ext cx="370739"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t>
            </a:r>
            <a:endParaRPr lang="en-GB" dirty="0"/>
          </a:p>
        </p:txBody>
      </p:sp>
      <p:grpSp>
        <p:nvGrpSpPr>
          <p:cNvPr id="23" name="Group 22">
            <a:extLst>
              <a:ext uri="{FF2B5EF4-FFF2-40B4-BE49-F238E27FC236}">
                <a16:creationId xmlns:a16="http://schemas.microsoft.com/office/drawing/2014/main" id="{BCB89D50-C266-EDDF-3B84-6F03C997B6D0}"/>
              </a:ext>
            </a:extLst>
          </p:cNvPr>
          <p:cNvGrpSpPr/>
          <p:nvPr/>
        </p:nvGrpSpPr>
        <p:grpSpPr>
          <a:xfrm>
            <a:off x="2145109" y="2679781"/>
            <a:ext cx="7901782" cy="1125838"/>
            <a:chOff x="513633" y="1198664"/>
            <a:chExt cx="7901782" cy="1125838"/>
          </a:xfrm>
          <a:noFill/>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549388C-AED1-8F34-F4F9-265272AB66C0}"/>
                    </a:ext>
                  </a:extLst>
                </p:cNvPr>
                <p:cNvSpPr/>
                <p:nvPr/>
              </p:nvSpPr>
              <p:spPr>
                <a:xfrm>
                  <a:off x="1529397" y="1204334"/>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solidFill>
                              <a:schemeClr val="tx1"/>
                            </a:solidFill>
                            <a:latin typeface="Cambria Math" panose="02040503050406030204" pitchFamily="18" charset="0"/>
                          </a:rPr>
                          <m:t>𝑎</m:t>
                        </m:r>
                      </m:oMath>
                    </m:oMathPara>
                  </a14:m>
                  <a:endParaRPr lang="en-GB" sz="3200" dirty="0">
                    <a:solidFill>
                      <a:schemeClr val="tx1"/>
                    </a:solidFill>
                  </a:endParaRPr>
                </a:p>
              </p:txBody>
            </p:sp>
          </mc:Choice>
          <mc:Fallback xmlns="">
            <p:sp>
              <p:nvSpPr>
                <p:cNvPr id="15" name="Rectangle 14">
                  <a:extLst>
                    <a:ext uri="{FF2B5EF4-FFF2-40B4-BE49-F238E27FC236}">
                      <a16:creationId xmlns:a16="http://schemas.microsoft.com/office/drawing/2014/main" id="{0549388C-AED1-8F34-F4F9-265272AB66C0}"/>
                    </a:ext>
                  </a:extLst>
                </p:cNvPr>
                <p:cNvSpPr>
                  <a:spLocks noRot="1" noChangeAspect="1" noMove="1" noResize="1" noEditPoints="1" noAdjustHandles="1" noChangeArrowheads="1" noChangeShapeType="1" noTextEdit="1"/>
                </p:cNvSpPr>
                <p:nvPr/>
              </p:nvSpPr>
              <p:spPr>
                <a:xfrm>
                  <a:off x="1529397" y="1204334"/>
                  <a:ext cx="904950" cy="1120168"/>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1F48F45-7994-9D1B-0E68-B75472CC8114}"/>
                    </a:ext>
                  </a:extLst>
                </p:cNvPr>
                <p:cNvSpPr/>
                <p:nvPr/>
              </p:nvSpPr>
              <p:spPr>
                <a:xfrm>
                  <a:off x="513633" y="1204334"/>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solidFill>
                              <a:schemeClr val="tx1"/>
                            </a:solidFill>
                            <a:latin typeface="Cambria Math" panose="02040503050406030204" pitchFamily="18" charset="0"/>
                          </a:rPr>
                          <m:t>3</m:t>
                        </m:r>
                      </m:oMath>
                    </m:oMathPara>
                  </a14:m>
                  <a:endParaRPr lang="en-GB" sz="3200" dirty="0">
                    <a:solidFill>
                      <a:schemeClr val="tx1"/>
                    </a:solidFill>
                  </a:endParaRPr>
                </a:p>
              </p:txBody>
            </p:sp>
          </mc:Choice>
          <mc:Fallback xmlns="">
            <p:sp>
              <p:nvSpPr>
                <p:cNvPr id="16" name="Rectangle 15">
                  <a:extLst>
                    <a:ext uri="{FF2B5EF4-FFF2-40B4-BE49-F238E27FC236}">
                      <a16:creationId xmlns:a16="http://schemas.microsoft.com/office/drawing/2014/main" id="{71F48F45-7994-9D1B-0E68-B75472CC8114}"/>
                    </a:ext>
                  </a:extLst>
                </p:cNvPr>
                <p:cNvSpPr>
                  <a:spLocks noRot="1" noChangeAspect="1" noMove="1" noResize="1" noEditPoints="1" noAdjustHandles="1" noChangeArrowheads="1" noChangeShapeType="1" noTextEdit="1"/>
                </p:cNvSpPr>
                <p:nvPr/>
              </p:nvSpPr>
              <p:spPr>
                <a:xfrm>
                  <a:off x="513633" y="1204334"/>
                  <a:ext cx="904950" cy="1120168"/>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A986185-0416-52B5-9700-1E043EF9B291}"/>
                    </a:ext>
                  </a:extLst>
                </p:cNvPr>
                <p:cNvSpPr/>
                <p:nvPr/>
              </p:nvSpPr>
              <p:spPr>
                <a:xfrm>
                  <a:off x="2545161" y="1201499"/>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a:solidFill>
                              <a:schemeClr val="tx1"/>
                            </a:solidFill>
                            <a:latin typeface="Cambria Math" panose="02040503050406030204" pitchFamily="18" charset="0"/>
                          </a:rPr>
                          <m:t>−</m:t>
                        </m:r>
                      </m:oMath>
                    </m:oMathPara>
                  </a14:m>
                  <a:endParaRPr lang="en-GB" sz="3200" dirty="0">
                    <a:solidFill>
                      <a:schemeClr val="tx1"/>
                    </a:solidFill>
                  </a:endParaRPr>
                </a:p>
              </p:txBody>
            </p:sp>
          </mc:Choice>
          <mc:Fallback xmlns="">
            <p:sp>
              <p:nvSpPr>
                <p:cNvPr id="17" name="Rectangle 16">
                  <a:extLst>
                    <a:ext uri="{FF2B5EF4-FFF2-40B4-BE49-F238E27FC236}">
                      <a16:creationId xmlns:a16="http://schemas.microsoft.com/office/drawing/2014/main" id="{6A986185-0416-52B5-9700-1E043EF9B291}"/>
                    </a:ext>
                  </a:extLst>
                </p:cNvPr>
                <p:cNvSpPr>
                  <a:spLocks noRot="1" noChangeAspect="1" noMove="1" noResize="1" noEditPoints="1" noAdjustHandles="1" noChangeArrowheads="1" noChangeShapeType="1" noTextEdit="1"/>
                </p:cNvSpPr>
                <p:nvPr/>
              </p:nvSpPr>
              <p:spPr>
                <a:xfrm>
                  <a:off x="2545161" y="1201499"/>
                  <a:ext cx="904950" cy="1120168"/>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0C5BFE9-EBF4-187D-2D7B-CDC36181B848}"/>
                    </a:ext>
                  </a:extLst>
                </p:cNvPr>
                <p:cNvSpPr/>
                <p:nvPr/>
              </p:nvSpPr>
              <p:spPr>
                <a:xfrm>
                  <a:off x="3559572" y="1201499"/>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solidFill>
                              <a:schemeClr val="tx1"/>
                            </a:solidFill>
                            <a:latin typeface="Cambria Math" panose="02040503050406030204" pitchFamily="18" charset="0"/>
                          </a:rPr>
                          <m:t>2</m:t>
                        </m:r>
                      </m:oMath>
                    </m:oMathPara>
                  </a14:m>
                  <a:endParaRPr lang="en-GB" sz="3200" dirty="0">
                    <a:solidFill>
                      <a:schemeClr val="tx1"/>
                    </a:solidFill>
                  </a:endParaRPr>
                </a:p>
              </p:txBody>
            </p:sp>
          </mc:Choice>
          <mc:Fallback xmlns="">
            <p:sp>
              <p:nvSpPr>
                <p:cNvPr id="18" name="Rectangle 17">
                  <a:extLst>
                    <a:ext uri="{FF2B5EF4-FFF2-40B4-BE49-F238E27FC236}">
                      <a16:creationId xmlns:a16="http://schemas.microsoft.com/office/drawing/2014/main" id="{10C5BFE9-EBF4-187D-2D7B-CDC36181B848}"/>
                    </a:ext>
                  </a:extLst>
                </p:cNvPr>
                <p:cNvSpPr>
                  <a:spLocks noRot="1" noChangeAspect="1" noMove="1" noResize="1" noEditPoints="1" noAdjustHandles="1" noChangeArrowheads="1" noChangeShapeType="1" noTextEdit="1"/>
                </p:cNvSpPr>
                <p:nvPr/>
              </p:nvSpPr>
              <p:spPr>
                <a:xfrm>
                  <a:off x="3559572" y="1201499"/>
                  <a:ext cx="904950" cy="1120168"/>
                </a:xfrm>
                <a:prstGeom prst="rect">
                  <a:avLst/>
                </a:prstGeom>
                <a:blipFill>
                  <a:blip r:embed="rId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B686D5C-FA41-73D9-53CB-294BBC66A699}"/>
                    </a:ext>
                  </a:extLst>
                </p:cNvPr>
                <p:cNvSpPr/>
                <p:nvPr/>
              </p:nvSpPr>
              <p:spPr>
                <a:xfrm>
                  <a:off x="5592453" y="1201499"/>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solidFill>
                              <a:schemeClr val="tx1"/>
                            </a:solidFill>
                            <a:latin typeface="Cambria Math" panose="02040503050406030204" pitchFamily="18" charset="0"/>
                          </a:rPr>
                          <m:t>=</m:t>
                        </m:r>
                      </m:oMath>
                    </m:oMathPara>
                  </a14:m>
                  <a:endParaRPr lang="en-GB" sz="3200" dirty="0">
                    <a:solidFill>
                      <a:schemeClr val="tx1"/>
                    </a:solidFill>
                  </a:endParaRPr>
                </a:p>
              </p:txBody>
            </p:sp>
          </mc:Choice>
          <mc:Fallback xmlns="">
            <p:sp>
              <p:nvSpPr>
                <p:cNvPr id="19" name="Rectangle 18">
                  <a:extLst>
                    <a:ext uri="{FF2B5EF4-FFF2-40B4-BE49-F238E27FC236}">
                      <a16:creationId xmlns:a16="http://schemas.microsoft.com/office/drawing/2014/main" id="{9B686D5C-FA41-73D9-53CB-294BBC66A699}"/>
                    </a:ext>
                  </a:extLst>
                </p:cNvPr>
                <p:cNvSpPr>
                  <a:spLocks noRot="1" noChangeAspect="1" noMove="1" noResize="1" noEditPoints="1" noAdjustHandles="1" noChangeArrowheads="1" noChangeShapeType="1" noTextEdit="1"/>
                </p:cNvSpPr>
                <p:nvPr/>
              </p:nvSpPr>
              <p:spPr>
                <a:xfrm>
                  <a:off x="5592453" y="1201499"/>
                  <a:ext cx="904950" cy="1120168"/>
                </a:xfrm>
                <a:prstGeom prst="rect">
                  <a:avLst/>
                </a:prstGeom>
                <a:blipFill>
                  <a:blip r:embed="rId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162B905-F4C1-183F-F894-3CFF0DEB902D}"/>
                    </a:ext>
                  </a:extLst>
                </p:cNvPr>
                <p:cNvSpPr/>
                <p:nvPr/>
              </p:nvSpPr>
              <p:spPr>
                <a:xfrm>
                  <a:off x="4576689" y="1201499"/>
                  <a:ext cx="90495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i="1" dirty="0">
                            <a:solidFill>
                              <a:schemeClr val="tx1"/>
                            </a:solidFill>
                            <a:latin typeface="Cambria Math" panose="02040503050406030204" pitchFamily="18" charset="0"/>
                          </a:rPr>
                          <m:t>𝑏</m:t>
                        </m:r>
                      </m:oMath>
                    </m:oMathPara>
                  </a14:m>
                  <a:endParaRPr lang="en-GB" sz="3200" dirty="0">
                    <a:solidFill>
                      <a:schemeClr val="tx1"/>
                    </a:solidFill>
                  </a:endParaRPr>
                </a:p>
              </p:txBody>
            </p:sp>
          </mc:Choice>
          <mc:Fallback xmlns="">
            <p:sp>
              <p:nvSpPr>
                <p:cNvPr id="20" name="Rectangle 19">
                  <a:extLst>
                    <a:ext uri="{FF2B5EF4-FFF2-40B4-BE49-F238E27FC236}">
                      <a16:creationId xmlns:a16="http://schemas.microsoft.com/office/drawing/2014/main" id="{C162B905-F4C1-183F-F894-3CFF0DEB902D}"/>
                    </a:ext>
                  </a:extLst>
                </p:cNvPr>
                <p:cNvSpPr>
                  <a:spLocks noRot="1" noChangeAspect="1" noMove="1" noResize="1" noEditPoints="1" noAdjustHandles="1" noChangeArrowheads="1" noChangeShapeType="1" noTextEdit="1"/>
                </p:cNvSpPr>
                <p:nvPr/>
              </p:nvSpPr>
              <p:spPr>
                <a:xfrm>
                  <a:off x="4576689" y="1201499"/>
                  <a:ext cx="904950" cy="1120168"/>
                </a:xfrm>
                <a:prstGeom prst="rect">
                  <a:avLst/>
                </a:prstGeom>
                <a:blipFill>
                  <a:blip r:embed="rId10"/>
                  <a:stretch>
                    <a:fillRect/>
                  </a:stretch>
                </a:blipFill>
                <a:ln>
                  <a:solidFill>
                    <a:schemeClr val="tx1"/>
                  </a:solidFill>
                </a:ln>
              </p:spPr>
              <p:txBody>
                <a:bodyPr/>
                <a:lstStyle/>
                <a:p>
                  <a:r>
                    <a:rPr lang="en-GB">
                      <a:noFill/>
                    </a:rPr>
                    <a:t> </a:t>
                  </a:r>
                </a:p>
              </p:txBody>
            </p:sp>
          </mc:Fallback>
        </mc:AlternateContent>
        <p:sp>
          <p:nvSpPr>
            <p:cNvPr id="21" name="Rectangle 20">
              <a:extLst>
                <a:ext uri="{FF2B5EF4-FFF2-40B4-BE49-F238E27FC236}">
                  <a16:creationId xmlns:a16="http://schemas.microsoft.com/office/drawing/2014/main" id="{07EFF6E1-BB51-54A3-3BDC-B87D34939CE0}"/>
                </a:ext>
              </a:extLst>
            </p:cNvPr>
            <p:cNvSpPr/>
            <p:nvPr/>
          </p:nvSpPr>
          <p:spPr>
            <a:xfrm>
              <a:off x="6608215" y="1198664"/>
              <a:ext cx="1807200" cy="1120168"/>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grpSp>
      <p:sp>
        <p:nvSpPr>
          <p:cNvPr id="38" name="Rectangle: Rounded Corners 37">
            <a:extLst>
              <a:ext uri="{FF2B5EF4-FFF2-40B4-BE49-F238E27FC236}">
                <a16:creationId xmlns:a16="http://schemas.microsoft.com/office/drawing/2014/main" id="{08551E42-5C50-2572-6F72-51E28D03C9A9}"/>
              </a:ext>
            </a:extLst>
          </p:cNvPr>
          <p:cNvSpPr/>
          <p:nvPr/>
        </p:nvSpPr>
        <p:spPr>
          <a:xfrm>
            <a:off x="6526975" y="4137185"/>
            <a:ext cx="370739"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39" name="Rectangle: Rounded Corners 38">
            <a:extLst>
              <a:ext uri="{FF2B5EF4-FFF2-40B4-BE49-F238E27FC236}">
                <a16:creationId xmlns:a16="http://schemas.microsoft.com/office/drawing/2014/main" id="{E250B9A3-AC16-A38E-2FEC-2F05B67DEDC5}"/>
              </a:ext>
            </a:extLst>
          </p:cNvPr>
          <p:cNvSpPr/>
          <p:nvPr/>
        </p:nvSpPr>
        <p:spPr>
          <a:xfrm>
            <a:off x="6526975" y="5609371"/>
            <a:ext cx="370739" cy="36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Tree>
    <p:extLst>
      <p:ext uri="{BB962C8B-B14F-4D97-AF65-F5344CB8AC3E}">
        <p14:creationId xmlns:p14="http://schemas.microsoft.com/office/powerpoint/2010/main" val="424078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74612"/>
            <a:ext cx="11626850" cy="750888"/>
          </a:xfrm>
          <a:prstGeom prst="rect">
            <a:avLst/>
          </a:prstGeom>
        </p:spPr>
        <p:txBody>
          <a:bodyPr/>
          <a:lstStyle/>
          <a:p>
            <a:pPr marL="0" indent="0">
              <a:buNone/>
            </a:pPr>
            <a:r>
              <a:rPr lang="en-GB" dirty="0"/>
              <a:t>Arithmetic with negative numbers RECAP</a:t>
            </a:r>
          </a:p>
        </p:txBody>
      </p:sp>
      <p:sp>
        <p:nvSpPr>
          <p:cNvPr id="5" name="Content Placeholder 4"/>
          <p:cNvSpPr>
            <a:spLocks noGrp="1"/>
          </p:cNvSpPr>
          <p:nvPr>
            <p:ph sz="quarter" idx="4294967295"/>
          </p:nvPr>
        </p:nvSpPr>
        <p:spPr>
          <a:xfrm>
            <a:off x="2808620" y="1409849"/>
            <a:ext cx="4091910" cy="1705492"/>
          </a:xfrm>
          <a:prstGeom prst="rect">
            <a:avLst/>
          </a:prstGeom>
        </p:spPr>
        <p:txBody>
          <a:bodyPr/>
          <a:lstStyle/>
          <a:p>
            <a:pPr marL="0" indent="0" algn="ctr">
              <a:buNone/>
            </a:pPr>
            <a:r>
              <a:rPr lang="en-GB" sz="11500" dirty="0"/>
              <a:t>- 4 + 5 </a:t>
            </a:r>
          </a:p>
        </p:txBody>
      </p:sp>
      <p:pic>
        <p:nvPicPr>
          <p:cNvPr id="3" name="Picture 2" descr="A black pen and a whiteboard&#10;&#10;Description automatically generated">
            <a:extLst>
              <a:ext uri="{FF2B5EF4-FFF2-40B4-BE49-F238E27FC236}">
                <a16:creationId xmlns:a16="http://schemas.microsoft.com/office/drawing/2014/main" id="{61CABC53-64EF-51F4-D0EC-9E6185FD3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
        <p:nvSpPr>
          <p:cNvPr id="6" name="TextBox 5">
            <a:extLst>
              <a:ext uri="{FF2B5EF4-FFF2-40B4-BE49-F238E27FC236}">
                <a16:creationId xmlns:a16="http://schemas.microsoft.com/office/drawing/2014/main" id="{A20BD43A-E04C-17DE-8763-A84465C167D9}"/>
              </a:ext>
            </a:extLst>
          </p:cNvPr>
          <p:cNvSpPr txBox="1"/>
          <p:nvPr/>
        </p:nvSpPr>
        <p:spPr>
          <a:xfrm>
            <a:off x="9165265" y="3817089"/>
            <a:ext cx="1945758" cy="1569660"/>
          </a:xfrm>
          <a:prstGeom prst="rect">
            <a:avLst/>
          </a:prstGeom>
          <a:noFill/>
        </p:spPr>
        <p:txBody>
          <a:bodyPr wrap="square" rtlCol="0">
            <a:spAutoFit/>
          </a:bodyPr>
          <a:lstStyle/>
          <a:p>
            <a:r>
              <a:rPr lang="en-GB" sz="9600" b="1" dirty="0">
                <a:solidFill>
                  <a:srgbClr val="FF0000"/>
                </a:solidFill>
              </a:rPr>
              <a:t>1</a:t>
            </a:r>
          </a:p>
        </p:txBody>
      </p:sp>
    </p:spTree>
    <p:extLst>
      <p:ext uri="{BB962C8B-B14F-4D97-AF65-F5344CB8AC3E}">
        <p14:creationId xmlns:p14="http://schemas.microsoft.com/office/powerpoint/2010/main" val="7416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93935-B602-4D7C-45E7-8168EDE77F2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ED7BB3-60D4-62B6-546B-041EAE36238A}"/>
              </a:ext>
            </a:extLst>
          </p:cNvPr>
          <p:cNvSpPr>
            <a:spLocks noGrp="1"/>
          </p:cNvSpPr>
          <p:nvPr>
            <p:ph type="body" sz="quarter" idx="4294967295"/>
          </p:nvPr>
        </p:nvSpPr>
        <p:spPr>
          <a:xfrm>
            <a:off x="0" y="74612"/>
            <a:ext cx="11626850" cy="750888"/>
          </a:xfrm>
          <a:prstGeom prst="rect">
            <a:avLst/>
          </a:prstGeom>
        </p:spPr>
        <p:txBody>
          <a:bodyPr/>
          <a:lstStyle/>
          <a:p>
            <a:pPr marL="0" indent="0">
              <a:buNone/>
            </a:pPr>
            <a:r>
              <a:rPr lang="en-GB" dirty="0"/>
              <a:t>Arithmetic with negative numbers RECAP</a:t>
            </a:r>
          </a:p>
        </p:txBody>
      </p:sp>
      <p:sp>
        <p:nvSpPr>
          <p:cNvPr id="5" name="Content Placeholder 4">
            <a:extLst>
              <a:ext uri="{FF2B5EF4-FFF2-40B4-BE49-F238E27FC236}">
                <a16:creationId xmlns:a16="http://schemas.microsoft.com/office/drawing/2014/main" id="{1DFB12E4-F858-E0D5-0D05-82BAB8DE077E}"/>
              </a:ext>
            </a:extLst>
          </p:cNvPr>
          <p:cNvSpPr>
            <a:spLocks noGrp="1"/>
          </p:cNvSpPr>
          <p:nvPr>
            <p:ph sz="quarter" idx="4294967295"/>
          </p:nvPr>
        </p:nvSpPr>
        <p:spPr>
          <a:xfrm>
            <a:off x="2808620" y="1409849"/>
            <a:ext cx="4091910" cy="1705492"/>
          </a:xfrm>
          <a:prstGeom prst="rect">
            <a:avLst/>
          </a:prstGeom>
        </p:spPr>
        <p:txBody>
          <a:bodyPr/>
          <a:lstStyle/>
          <a:p>
            <a:pPr marL="0" indent="0" algn="ctr">
              <a:buNone/>
            </a:pPr>
            <a:r>
              <a:rPr lang="en-GB" sz="11500" dirty="0"/>
              <a:t>- 4 - 5 </a:t>
            </a:r>
          </a:p>
        </p:txBody>
      </p:sp>
      <p:pic>
        <p:nvPicPr>
          <p:cNvPr id="3" name="Picture 2" descr="A black pen and a whiteboard&#10;&#10;Description automatically generated">
            <a:extLst>
              <a:ext uri="{FF2B5EF4-FFF2-40B4-BE49-F238E27FC236}">
                <a16:creationId xmlns:a16="http://schemas.microsoft.com/office/drawing/2014/main" id="{CECECE57-4100-9302-60A8-D271AC782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
        <p:nvSpPr>
          <p:cNvPr id="6" name="TextBox 5">
            <a:extLst>
              <a:ext uri="{FF2B5EF4-FFF2-40B4-BE49-F238E27FC236}">
                <a16:creationId xmlns:a16="http://schemas.microsoft.com/office/drawing/2014/main" id="{675770B1-7D65-A4D0-3B17-589B36388496}"/>
              </a:ext>
            </a:extLst>
          </p:cNvPr>
          <p:cNvSpPr txBox="1"/>
          <p:nvPr/>
        </p:nvSpPr>
        <p:spPr>
          <a:xfrm>
            <a:off x="9165265" y="3817089"/>
            <a:ext cx="1945758" cy="1569660"/>
          </a:xfrm>
          <a:prstGeom prst="rect">
            <a:avLst/>
          </a:prstGeom>
          <a:noFill/>
        </p:spPr>
        <p:txBody>
          <a:bodyPr wrap="square" rtlCol="0">
            <a:spAutoFit/>
          </a:bodyPr>
          <a:lstStyle/>
          <a:p>
            <a:r>
              <a:rPr lang="en-GB" sz="9600" b="1" dirty="0">
                <a:solidFill>
                  <a:srgbClr val="FF0000"/>
                </a:solidFill>
              </a:rPr>
              <a:t>-9</a:t>
            </a:r>
          </a:p>
        </p:txBody>
      </p:sp>
    </p:spTree>
    <p:extLst>
      <p:ext uri="{BB962C8B-B14F-4D97-AF65-F5344CB8AC3E}">
        <p14:creationId xmlns:p14="http://schemas.microsoft.com/office/powerpoint/2010/main" val="34441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1E5E-069B-3BED-232C-467E959F5C6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6B77AE7-8572-2315-F200-FE6BA7B96D7C}"/>
              </a:ext>
            </a:extLst>
          </p:cNvPr>
          <p:cNvSpPr>
            <a:spLocks noGrp="1"/>
          </p:cNvSpPr>
          <p:nvPr>
            <p:ph type="body" sz="quarter" idx="4294967295"/>
          </p:nvPr>
        </p:nvSpPr>
        <p:spPr>
          <a:xfrm>
            <a:off x="0" y="74612"/>
            <a:ext cx="11626850" cy="750888"/>
          </a:xfrm>
          <a:prstGeom prst="rect">
            <a:avLst/>
          </a:prstGeom>
        </p:spPr>
        <p:txBody>
          <a:bodyPr/>
          <a:lstStyle/>
          <a:p>
            <a:pPr marL="0" indent="0">
              <a:buNone/>
            </a:pPr>
            <a:r>
              <a:rPr lang="en-GB" dirty="0"/>
              <a:t>Arithmetic with negative numbers RECAP</a:t>
            </a:r>
          </a:p>
        </p:txBody>
      </p:sp>
      <p:sp>
        <p:nvSpPr>
          <p:cNvPr id="5" name="Content Placeholder 4">
            <a:extLst>
              <a:ext uri="{FF2B5EF4-FFF2-40B4-BE49-F238E27FC236}">
                <a16:creationId xmlns:a16="http://schemas.microsoft.com/office/drawing/2014/main" id="{25C86747-3B5E-1654-C3B1-21CB669A6AB1}"/>
              </a:ext>
            </a:extLst>
          </p:cNvPr>
          <p:cNvSpPr>
            <a:spLocks noGrp="1"/>
          </p:cNvSpPr>
          <p:nvPr>
            <p:ph sz="quarter" idx="4294967295"/>
          </p:nvPr>
        </p:nvSpPr>
        <p:spPr>
          <a:xfrm>
            <a:off x="2808620" y="1409849"/>
            <a:ext cx="4091910" cy="1705492"/>
          </a:xfrm>
          <a:prstGeom prst="rect">
            <a:avLst/>
          </a:prstGeom>
        </p:spPr>
        <p:txBody>
          <a:bodyPr/>
          <a:lstStyle/>
          <a:p>
            <a:pPr marL="0" indent="0" algn="ctr">
              <a:buNone/>
            </a:pPr>
            <a:r>
              <a:rPr lang="en-GB" sz="11500" dirty="0"/>
              <a:t>- 4 x 5 </a:t>
            </a:r>
          </a:p>
        </p:txBody>
      </p:sp>
      <p:pic>
        <p:nvPicPr>
          <p:cNvPr id="3" name="Picture 2" descr="A black pen and a whiteboard&#10;&#10;Description automatically generated">
            <a:extLst>
              <a:ext uri="{FF2B5EF4-FFF2-40B4-BE49-F238E27FC236}">
                <a16:creationId xmlns:a16="http://schemas.microsoft.com/office/drawing/2014/main" id="{CF308BFF-BE31-D630-0759-A6B9921DA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
        <p:nvSpPr>
          <p:cNvPr id="6" name="TextBox 5">
            <a:extLst>
              <a:ext uri="{FF2B5EF4-FFF2-40B4-BE49-F238E27FC236}">
                <a16:creationId xmlns:a16="http://schemas.microsoft.com/office/drawing/2014/main" id="{BAA726AB-E417-D13C-1DBA-77BE9DD233E8}"/>
              </a:ext>
            </a:extLst>
          </p:cNvPr>
          <p:cNvSpPr txBox="1"/>
          <p:nvPr/>
        </p:nvSpPr>
        <p:spPr>
          <a:xfrm>
            <a:off x="9165265" y="3817089"/>
            <a:ext cx="1945758" cy="1569660"/>
          </a:xfrm>
          <a:prstGeom prst="rect">
            <a:avLst/>
          </a:prstGeom>
          <a:noFill/>
        </p:spPr>
        <p:txBody>
          <a:bodyPr wrap="square" rtlCol="0">
            <a:spAutoFit/>
          </a:bodyPr>
          <a:lstStyle/>
          <a:p>
            <a:r>
              <a:rPr lang="en-GB" sz="9600" b="1" dirty="0">
                <a:solidFill>
                  <a:srgbClr val="FF0000"/>
                </a:solidFill>
              </a:rPr>
              <a:t>-20</a:t>
            </a:r>
          </a:p>
        </p:txBody>
      </p:sp>
    </p:spTree>
    <p:extLst>
      <p:ext uri="{BB962C8B-B14F-4D97-AF65-F5344CB8AC3E}">
        <p14:creationId xmlns:p14="http://schemas.microsoft.com/office/powerpoint/2010/main" val="29198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924F-E67E-FE5B-F01C-0A5D566A3A6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A96FCBE-4394-DFD4-834C-5BFC472E76E8}"/>
              </a:ext>
            </a:extLst>
          </p:cNvPr>
          <p:cNvSpPr>
            <a:spLocks noGrp="1"/>
          </p:cNvSpPr>
          <p:nvPr>
            <p:ph type="body" sz="quarter" idx="4294967295"/>
          </p:nvPr>
        </p:nvSpPr>
        <p:spPr>
          <a:xfrm>
            <a:off x="0" y="74612"/>
            <a:ext cx="11626850" cy="750888"/>
          </a:xfrm>
          <a:prstGeom prst="rect">
            <a:avLst/>
          </a:prstGeom>
        </p:spPr>
        <p:txBody>
          <a:bodyPr/>
          <a:lstStyle/>
          <a:p>
            <a:pPr marL="0" indent="0">
              <a:buNone/>
            </a:pPr>
            <a:r>
              <a:rPr lang="en-GB" dirty="0"/>
              <a:t>Arithmetic with negative numbers RECAP</a:t>
            </a:r>
          </a:p>
        </p:txBody>
      </p:sp>
      <p:sp>
        <p:nvSpPr>
          <p:cNvPr id="5" name="Content Placeholder 4">
            <a:extLst>
              <a:ext uri="{FF2B5EF4-FFF2-40B4-BE49-F238E27FC236}">
                <a16:creationId xmlns:a16="http://schemas.microsoft.com/office/drawing/2014/main" id="{21A8977D-638F-85E6-8CDD-8B5693D180E7}"/>
              </a:ext>
            </a:extLst>
          </p:cNvPr>
          <p:cNvSpPr>
            <a:spLocks noGrp="1"/>
          </p:cNvSpPr>
          <p:nvPr>
            <p:ph sz="quarter" idx="4294967295"/>
          </p:nvPr>
        </p:nvSpPr>
        <p:spPr>
          <a:xfrm>
            <a:off x="2808620" y="1409849"/>
            <a:ext cx="5314654" cy="1705492"/>
          </a:xfrm>
          <a:prstGeom prst="rect">
            <a:avLst/>
          </a:prstGeom>
        </p:spPr>
        <p:txBody>
          <a:bodyPr/>
          <a:lstStyle/>
          <a:p>
            <a:pPr marL="0" indent="0" algn="ctr">
              <a:buNone/>
            </a:pPr>
            <a:r>
              <a:rPr lang="en-GB" sz="11500" dirty="0"/>
              <a:t>- 20 ÷ 5 </a:t>
            </a:r>
          </a:p>
        </p:txBody>
      </p:sp>
      <p:pic>
        <p:nvPicPr>
          <p:cNvPr id="3" name="Picture 2" descr="A black pen and a whiteboard&#10;&#10;Description automatically generated">
            <a:extLst>
              <a:ext uri="{FF2B5EF4-FFF2-40B4-BE49-F238E27FC236}">
                <a16:creationId xmlns:a16="http://schemas.microsoft.com/office/drawing/2014/main" id="{5F3DE941-4C32-02F6-DDC8-A3AD5D4BF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
        <p:nvSpPr>
          <p:cNvPr id="6" name="TextBox 5">
            <a:extLst>
              <a:ext uri="{FF2B5EF4-FFF2-40B4-BE49-F238E27FC236}">
                <a16:creationId xmlns:a16="http://schemas.microsoft.com/office/drawing/2014/main" id="{2C437608-CD96-0728-6355-71377094B1C8}"/>
              </a:ext>
            </a:extLst>
          </p:cNvPr>
          <p:cNvSpPr txBox="1"/>
          <p:nvPr/>
        </p:nvSpPr>
        <p:spPr>
          <a:xfrm>
            <a:off x="9165265" y="3817089"/>
            <a:ext cx="1945758" cy="1569660"/>
          </a:xfrm>
          <a:prstGeom prst="rect">
            <a:avLst/>
          </a:prstGeom>
          <a:noFill/>
        </p:spPr>
        <p:txBody>
          <a:bodyPr wrap="square" rtlCol="0">
            <a:spAutoFit/>
          </a:bodyPr>
          <a:lstStyle/>
          <a:p>
            <a:r>
              <a:rPr lang="en-GB" sz="9600" b="1" dirty="0">
                <a:solidFill>
                  <a:srgbClr val="FF0000"/>
                </a:solidFill>
              </a:rPr>
              <a:t>-4</a:t>
            </a:r>
          </a:p>
        </p:txBody>
      </p:sp>
    </p:spTree>
    <p:extLst>
      <p:ext uri="{BB962C8B-B14F-4D97-AF65-F5344CB8AC3E}">
        <p14:creationId xmlns:p14="http://schemas.microsoft.com/office/powerpoint/2010/main" val="16754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55E4E-8289-48B0-29C4-2C9D9E14B6F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D745D3-F190-D108-2FCB-602013AD5F56}"/>
              </a:ext>
            </a:extLst>
          </p:cNvPr>
          <p:cNvSpPr>
            <a:spLocks noGrp="1"/>
          </p:cNvSpPr>
          <p:nvPr>
            <p:ph type="body" sz="quarter" idx="4294967295"/>
          </p:nvPr>
        </p:nvSpPr>
        <p:spPr>
          <a:xfrm>
            <a:off x="0" y="74612"/>
            <a:ext cx="11626850" cy="750888"/>
          </a:xfrm>
          <a:prstGeom prst="rect">
            <a:avLst/>
          </a:prstGeom>
        </p:spPr>
        <p:txBody>
          <a:bodyPr/>
          <a:lstStyle/>
          <a:p>
            <a:pPr marL="0" indent="0">
              <a:buNone/>
            </a:pPr>
            <a:r>
              <a:rPr lang="en-GB" dirty="0"/>
              <a:t>Arithmetic with negative numbers RECAP</a:t>
            </a:r>
          </a:p>
        </p:txBody>
      </p:sp>
      <p:sp>
        <p:nvSpPr>
          <p:cNvPr id="5" name="Content Placeholder 4">
            <a:extLst>
              <a:ext uri="{FF2B5EF4-FFF2-40B4-BE49-F238E27FC236}">
                <a16:creationId xmlns:a16="http://schemas.microsoft.com/office/drawing/2014/main" id="{F8FF8A5C-7E28-E3B9-8A96-7F832E9C82BC}"/>
              </a:ext>
            </a:extLst>
          </p:cNvPr>
          <p:cNvSpPr>
            <a:spLocks noGrp="1"/>
          </p:cNvSpPr>
          <p:nvPr>
            <p:ph sz="quarter" idx="4294967295"/>
          </p:nvPr>
        </p:nvSpPr>
        <p:spPr>
          <a:xfrm>
            <a:off x="2808620" y="1409849"/>
            <a:ext cx="5314654" cy="1705492"/>
          </a:xfrm>
          <a:prstGeom prst="rect">
            <a:avLst/>
          </a:prstGeom>
        </p:spPr>
        <p:txBody>
          <a:bodyPr/>
          <a:lstStyle/>
          <a:p>
            <a:pPr marL="0" indent="0" algn="ctr">
              <a:buNone/>
            </a:pPr>
            <a:r>
              <a:rPr lang="en-GB" sz="11500" dirty="0"/>
              <a:t>- 20 ÷ -4 </a:t>
            </a:r>
          </a:p>
        </p:txBody>
      </p:sp>
      <p:pic>
        <p:nvPicPr>
          <p:cNvPr id="3" name="Picture 2" descr="A black pen and a whiteboard&#10;&#10;Description automatically generated">
            <a:extLst>
              <a:ext uri="{FF2B5EF4-FFF2-40B4-BE49-F238E27FC236}">
                <a16:creationId xmlns:a16="http://schemas.microsoft.com/office/drawing/2014/main" id="{17BADAAB-51CE-6FD4-909E-ED031A690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
        <p:nvSpPr>
          <p:cNvPr id="6" name="TextBox 5">
            <a:extLst>
              <a:ext uri="{FF2B5EF4-FFF2-40B4-BE49-F238E27FC236}">
                <a16:creationId xmlns:a16="http://schemas.microsoft.com/office/drawing/2014/main" id="{9B3F40A7-C3FF-423A-E61C-BAF6BF883430}"/>
              </a:ext>
            </a:extLst>
          </p:cNvPr>
          <p:cNvSpPr txBox="1"/>
          <p:nvPr/>
        </p:nvSpPr>
        <p:spPr>
          <a:xfrm>
            <a:off x="9165265" y="3817089"/>
            <a:ext cx="1945758" cy="1569660"/>
          </a:xfrm>
          <a:prstGeom prst="rect">
            <a:avLst/>
          </a:prstGeom>
          <a:noFill/>
        </p:spPr>
        <p:txBody>
          <a:bodyPr wrap="square" rtlCol="0">
            <a:spAutoFit/>
          </a:bodyPr>
          <a:lstStyle/>
          <a:p>
            <a:r>
              <a:rPr lang="en-GB" sz="9600" b="1" dirty="0">
                <a:solidFill>
                  <a:srgbClr val="FF0000"/>
                </a:solidFill>
              </a:rPr>
              <a:t>5</a:t>
            </a:r>
          </a:p>
        </p:txBody>
      </p:sp>
    </p:spTree>
    <p:extLst>
      <p:ext uri="{BB962C8B-B14F-4D97-AF65-F5344CB8AC3E}">
        <p14:creationId xmlns:p14="http://schemas.microsoft.com/office/powerpoint/2010/main" val="38033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stretch>
            <a:fillRect/>
          </a:stretch>
        </p:blipFill>
        <p:spPr>
          <a:xfrm>
            <a:off x="1601886" y="1544082"/>
            <a:ext cx="8728075" cy="3362325"/>
          </a:xfrm>
          <a:prstGeom prst="rect">
            <a:avLst/>
          </a:prstGeom>
        </p:spPr>
      </p:pic>
      <p:sp>
        <p:nvSpPr>
          <p:cNvPr id="7" name="TextBox 6"/>
          <p:cNvSpPr txBox="1"/>
          <p:nvPr/>
        </p:nvSpPr>
        <p:spPr>
          <a:xfrm>
            <a:off x="1241745" y="881537"/>
            <a:ext cx="8172450" cy="707886"/>
          </a:xfrm>
          <a:prstGeom prst="rect">
            <a:avLst/>
          </a:prstGeom>
          <a:noFill/>
        </p:spPr>
        <p:txBody>
          <a:bodyPr wrap="square" rtlCol="0">
            <a:spAutoFit/>
          </a:bodyPr>
          <a:lstStyle/>
          <a:p>
            <a:r>
              <a:rPr lang="en-GB" sz="4000" dirty="0"/>
              <a:t>What are the missing </a:t>
            </a:r>
            <a:r>
              <a:rPr lang="en-GB" sz="4000" b="1" dirty="0">
                <a:solidFill>
                  <a:srgbClr val="FF0000"/>
                </a:solidFill>
              </a:rPr>
              <a:t>functions</a:t>
            </a:r>
            <a:r>
              <a:rPr lang="en-GB" sz="4000" dirty="0"/>
              <a:t>? </a:t>
            </a:r>
          </a:p>
        </p:txBody>
      </p:sp>
      <mc:AlternateContent xmlns:mc="http://schemas.openxmlformats.org/markup-compatibility/2006" xmlns:a14="http://schemas.microsoft.com/office/drawing/2010/main">
        <mc:Choice Requires="a14">
          <p:sp>
            <p:nvSpPr>
              <p:cNvPr id="8" name="Rounded Rectangle 7"/>
              <p:cNvSpPr/>
              <p:nvPr/>
            </p:nvSpPr>
            <p:spPr>
              <a:xfrm>
                <a:off x="3014330" y="1881223"/>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000" b="1" i="1" smtClean="0">
                          <a:solidFill>
                            <a:srgbClr val="FF0000"/>
                          </a:solidFill>
                          <a:latin typeface="Cambria Math" panose="02040503050406030204" pitchFamily="18" charset="0"/>
                          <a:ea typeface="Cambria Math" panose="02040503050406030204" pitchFamily="18" charset="0"/>
                        </a:rPr>
                        <m:t>×</m:t>
                      </m:r>
                      <m:r>
                        <a:rPr lang="en-GB" sz="2000" b="1" i="1" smtClean="0">
                          <a:solidFill>
                            <a:srgbClr val="FF0000"/>
                          </a:solidFill>
                          <a:latin typeface="Cambria Math" panose="02040503050406030204" pitchFamily="18" charset="0"/>
                          <a:ea typeface="Cambria Math" panose="02040503050406030204" pitchFamily="18" charset="0"/>
                        </a:rPr>
                        <m:t>𝟓</m:t>
                      </m:r>
                    </m:oMath>
                  </m:oMathPara>
                </a14:m>
                <a:endParaRPr lang="en-GB" sz="2000" b="1" dirty="0">
                  <a:solidFill>
                    <a:srgbClr val="FF0000"/>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3014330" y="1881223"/>
                <a:ext cx="472786" cy="432261"/>
              </a:xfrm>
              <a:prstGeom prst="roundRect">
                <a:avLst/>
              </a:prstGeom>
              <a:blipFill>
                <a:blip r:embed="rId3"/>
                <a:stretch>
                  <a:fillRect l="-11538" r="-512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7821973" y="1843714"/>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1" i="1" smtClean="0">
                          <a:solidFill>
                            <a:srgbClr val="FF0000"/>
                          </a:solidFill>
                          <a:latin typeface="Cambria Math" panose="02040503050406030204" pitchFamily="18" charset="0"/>
                          <a:ea typeface="Cambria Math" panose="02040503050406030204" pitchFamily="18" charset="0"/>
                        </a:rPr>
                        <m:t>− </m:t>
                      </m:r>
                      <m:r>
                        <a:rPr lang="en-GB" b="1" i="1" smtClean="0">
                          <a:solidFill>
                            <a:srgbClr val="FF0000"/>
                          </a:solidFill>
                          <a:latin typeface="Cambria Math" panose="02040503050406030204" pitchFamily="18" charset="0"/>
                          <a:ea typeface="Cambria Math" panose="02040503050406030204" pitchFamily="18" charset="0"/>
                        </a:rPr>
                        <m:t>𝟑</m:t>
                      </m:r>
                    </m:oMath>
                  </m:oMathPara>
                </a14:m>
                <a:endParaRPr lang="en-GB" b="1" dirty="0">
                  <a:solidFill>
                    <a:srgbClr val="FF0000"/>
                  </a:solidFill>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7821973" y="1843714"/>
                <a:ext cx="472786" cy="432261"/>
              </a:xfrm>
              <a:prstGeom prst="roundRect">
                <a:avLst/>
              </a:prstGeom>
              <a:blipFill>
                <a:blip r:embed="rId4"/>
                <a:stretch>
                  <a:fillRect l="-1282"/>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3014330" y="3027831"/>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1" i="1" dirty="0" smtClean="0">
                          <a:solidFill>
                            <a:srgbClr val="FF0000"/>
                          </a:solidFill>
                          <a:latin typeface="Cambria Math" panose="02040503050406030204" pitchFamily="18" charset="0"/>
                          <a:ea typeface="Cambria Math" panose="02040503050406030204" pitchFamily="18" charset="0"/>
                        </a:rPr>
                        <m:t>÷</m:t>
                      </m:r>
                      <m:r>
                        <a:rPr lang="en-GB" b="1" i="1">
                          <a:solidFill>
                            <a:srgbClr val="FF0000"/>
                          </a:solidFill>
                          <a:latin typeface="Cambria Math" panose="02040503050406030204" pitchFamily="18" charset="0"/>
                          <a:ea typeface="Cambria Math" panose="02040503050406030204" pitchFamily="18" charset="0"/>
                        </a:rPr>
                        <m:t>𝟓</m:t>
                      </m:r>
                    </m:oMath>
                  </m:oMathPara>
                </a14:m>
                <a:endParaRPr lang="en-GB" b="1" dirty="0">
                  <a:solidFill>
                    <a:srgbClr val="FF0000"/>
                  </a:solidFill>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3014330" y="3027831"/>
                <a:ext cx="472786" cy="432261"/>
              </a:xfrm>
              <a:prstGeom prst="roundRect">
                <a:avLst/>
              </a:prstGeom>
              <a:blipFill>
                <a:blip r:embed="rId5"/>
                <a:stretch>
                  <a:fillRect l="-5128" r="-1282"/>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7821973" y="2987265"/>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𝒙</m:t>
                      </m:r>
                    </m:oMath>
                  </m:oMathPara>
                </a14:m>
                <a:endParaRPr lang="en-GB" b="1" dirty="0">
                  <a:solidFill>
                    <a:srgbClr val="FF0000"/>
                  </a:solidFill>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7821973" y="2987265"/>
                <a:ext cx="472786" cy="432261"/>
              </a:xfrm>
              <a:prstGeom prst="roundRect">
                <a:avLst/>
              </a:prstGeom>
              <a:blipFill>
                <a:blip r:embed="rId6"/>
                <a:stretch>
                  <a:fillRect l="-641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3099560" y="4161531"/>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000" b="1" i="1" dirty="0" smtClean="0">
                          <a:solidFill>
                            <a:srgbClr val="FF0000"/>
                          </a:solidFill>
                          <a:latin typeface="Cambria Math" panose="02040503050406030204" pitchFamily="18" charset="0"/>
                          <a:ea typeface="Cambria Math" panose="02040503050406030204" pitchFamily="18" charset="0"/>
                        </a:rPr>
                        <m:t>×</m:t>
                      </m:r>
                      <m:r>
                        <a:rPr lang="en-GB" sz="2000" b="1" i="1" dirty="0" smtClean="0">
                          <a:solidFill>
                            <a:srgbClr val="FF0000"/>
                          </a:solidFill>
                          <a:latin typeface="Cambria Math" panose="02040503050406030204" pitchFamily="18" charset="0"/>
                          <a:ea typeface="Cambria Math" panose="02040503050406030204" pitchFamily="18" charset="0"/>
                        </a:rPr>
                        <m:t>𝒙</m:t>
                      </m:r>
                    </m:oMath>
                  </m:oMathPara>
                </a14:m>
                <a:endParaRPr lang="en-GB" sz="2000" b="1" dirty="0">
                  <a:solidFill>
                    <a:srgbClr val="FF0000"/>
                  </a:solidFill>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3099560" y="4161531"/>
                <a:ext cx="472786" cy="432261"/>
              </a:xfrm>
              <a:prstGeom prst="roundRect">
                <a:avLst/>
              </a:prstGeom>
              <a:blipFill>
                <a:blip r:embed="rId7"/>
                <a:stretch>
                  <a:fillRect l="-1153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a:xfrm>
                <a:off x="7821973" y="4161531"/>
                <a:ext cx="472786" cy="432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000" b="1" i="1" dirty="0" smtClean="0">
                          <a:solidFill>
                            <a:srgbClr val="FF0000"/>
                          </a:solidFill>
                          <a:latin typeface="Cambria Math" panose="02040503050406030204" pitchFamily="18" charset="0"/>
                          <a:ea typeface="Cambria Math" panose="02040503050406030204" pitchFamily="18" charset="0"/>
                        </a:rPr>
                        <m:t>− </m:t>
                      </m:r>
                      <m:r>
                        <a:rPr lang="en-GB" sz="2000" b="1" i="1" dirty="0" smtClean="0">
                          <a:solidFill>
                            <a:srgbClr val="FF0000"/>
                          </a:solidFill>
                          <a:latin typeface="Cambria Math" panose="02040503050406030204" pitchFamily="18" charset="0"/>
                          <a:ea typeface="Cambria Math" panose="02040503050406030204" pitchFamily="18" charset="0"/>
                        </a:rPr>
                        <m:t>𝒈</m:t>
                      </m:r>
                      <m:r>
                        <a:rPr lang="en-GB" sz="2000" b="1" i="1" dirty="0" smtClean="0">
                          <a:solidFill>
                            <a:srgbClr val="FF0000"/>
                          </a:solidFill>
                          <a:latin typeface="Cambria Math" panose="02040503050406030204" pitchFamily="18" charset="0"/>
                          <a:ea typeface="Cambria Math" panose="02040503050406030204" pitchFamily="18" charset="0"/>
                        </a:rPr>
                        <m:t> </m:t>
                      </m:r>
                    </m:oMath>
                  </m:oMathPara>
                </a14:m>
                <a:endParaRPr lang="en-GB" sz="2000" b="1" dirty="0">
                  <a:solidFill>
                    <a:srgbClr val="FF0000"/>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7821973" y="4161531"/>
                <a:ext cx="472786" cy="432261"/>
              </a:xfrm>
              <a:prstGeom prst="roundRect">
                <a:avLst/>
              </a:prstGeom>
              <a:blipFill>
                <a:blip r:embed="rId8"/>
                <a:stretch>
                  <a:fillRect l="-15385" r="-1282" b="-4225"/>
                </a:stretch>
              </a:blipFill>
              <a:ln>
                <a:noFill/>
              </a:ln>
            </p:spPr>
            <p:txBody>
              <a:bodyPr/>
              <a:lstStyle/>
              <a:p>
                <a:r>
                  <a:rPr lang="en-GB">
                    <a:noFill/>
                  </a:rPr>
                  <a:t> </a:t>
                </a:r>
              </a:p>
            </p:txBody>
          </p:sp>
        </mc:Fallback>
      </mc:AlternateContent>
      <p:sp>
        <p:nvSpPr>
          <p:cNvPr id="14" name="TextBox 13"/>
          <p:cNvSpPr txBox="1"/>
          <p:nvPr/>
        </p:nvSpPr>
        <p:spPr>
          <a:xfrm>
            <a:off x="1879699" y="5219023"/>
            <a:ext cx="8172450" cy="492443"/>
          </a:xfrm>
          <a:prstGeom prst="rect">
            <a:avLst/>
          </a:prstGeom>
          <a:noFill/>
        </p:spPr>
        <p:txBody>
          <a:bodyPr wrap="square" rtlCol="0">
            <a:spAutoFit/>
          </a:bodyPr>
          <a:lstStyle/>
          <a:p>
            <a:r>
              <a:rPr lang="en-GB" sz="2600" dirty="0"/>
              <a:t>Do any of the machines have more than one answer? </a:t>
            </a:r>
          </a:p>
        </p:txBody>
      </p:sp>
    </p:spTree>
    <p:extLst>
      <p:ext uri="{BB962C8B-B14F-4D97-AF65-F5344CB8AC3E}">
        <p14:creationId xmlns:p14="http://schemas.microsoft.com/office/powerpoint/2010/main" val="6088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82575" y="325326"/>
            <a:ext cx="8818895" cy="4654550"/>
          </a:xfrm>
          <a:prstGeom prst="rect">
            <a:avLst/>
          </a:prstGeom>
        </p:spPr>
        <p:txBody>
          <a:bodyPr/>
          <a:lstStyle/>
          <a:p>
            <a:pPr marL="0" indent="0">
              <a:buNone/>
            </a:pPr>
            <a:r>
              <a:rPr lang="en-GB" dirty="0"/>
              <a:t>What are the missing </a:t>
            </a:r>
            <a:r>
              <a:rPr lang="en-GB" b="1" dirty="0">
                <a:solidFill>
                  <a:srgbClr val="FF0000"/>
                </a:solidFill>
              </a:rPr>
              <a:t>functions</a:t>
            </a:r>
            <a:r>
              <a:rPr lang="en-GB" dirty="0"/>
              <a:t>? </a:t>
            </a:r>
          </a:p>
          <a:p>
            <a:pPr marL="0" indent="0">
              <a:buNone/>
            </a:pPr>
            <a:r>
              <a:rPr lang="en-GB" dirty="0"/>
              <a:t>Use your algebraic convention knowledge to complete the function machine</a:t>
            </a:r>
          </a:p>
        </p:txBody>
      </p:sp>
      <p:sp>
        <p:nvSpPr>
          <p:cNvPr id="2" name="Title 1"/>
          <p:cNvSpPr>
            <a:spLocks noGrp="1"/>
          </p:cNvSpPr>
          <p:nvPr>
            <p:ph type="title" idx="4294967295"/>
          </p:nvPr>
        </p:nvSpPr>
        <p:spPr>
          <a:xfrm>
            <a:off x="-282575" y="-1052624"/>
            <a:ext cx="0" cy="0"/>
          </a:xfrm>
        </p:spPr>
        <p:txBody>
          <a:bodyPr/>
          <a:lstStyle/>
          <a:p>
            <a:pPr algn="l"/>
            <a:br>
              <a:rPr lang="en-GB" dirty="0"/>
            </a:br>
            <a:endParaRPr lang="en-GB" dirty="0"/>
          </a:p>
        </p:txBody>
      </p:sp>
      <p:sp>
        <p:nvSpPr>
          <p:cNvPr id="4" name="Right Arrow 3">
            <a:extLst>
              <a:ext uri="{FF2B5EF4-FFF2-40B4-BE49-F238E27FC236}">
                <a16:creationId xmlns:a16="http://schemas.microsoft.com/office/drawing/2014/main" id="{FB6F55BA-4C27-2A4A-A0E0-D8A20F36A046}"/>
              </a:ext>
            </a:extLst>
          </p:cNvPr>
          <p:cNvSpPr/>
          <p:nvPr/>
        </p:nvSpPr>
        <p:spPr>
          <a:xfrm>
            <a:off x="3376801" y="2814946"/>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954450" y="2804784"/>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4268342" y="2682515"/>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4</a:t>
                </a: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4268342" y="2682515"/>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2896403" y="2763491"/>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2896403" y="2763491"/>
                <a:ext cx="435439" cy="4424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993754" y="4161822"/>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993754" y="4161822"/>
                <a:ext cx="1319714" cy="518110"/>
              </a:xfrm>
              <a:prstGeom prst="rect">
                <a:avLst/>
              </a:prstGeom>
              <a:blipFill>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13468" y="4161822"/>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313468" y="4161822"/>
                <a:ext cx="1319714" cy="518110"/>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633182" y="4161822"/>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633182" y="4161822"/>
                <a:ext cx="1319714" cy="518110"/>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7100772" y="2735614"/>
                <a:ext cx="597343"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4</m:t>
                      </m:r>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7100772" y="2735614"/>
                <a:ext cx="597343" cy="442429"/>
              </a:xfrm>
              <a:prstGeom prst="rect">
                <a:avLst/>
              </a:prstGeom>
              <a:blipFill>
                <a:blip r:embed="rId7"/>
                <a:stretch>
                  <a:fillRect l="-10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674041" y="4161822"/>
                <a:ext cx="1319714" cy="5181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2674041" y="4161822"/>
                <a:ext cx="1319714" cy="518110"/>
              </a:xfrm>
              <a:prstGeom prst="rect">
                <a:avLst/>
              </a:prstGeom>
              <a:blipFill>
                <a:blip r:embed="rId8"/>
                <a:stretch>
                  <a:fillRect/>
                </a:stretch>
              </a:blipFill>
              <a:ln>
                <a:solidFill>
                  <a:schemeClr val="tx1"/>
                </a:solidFill>
              </a:ln>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4806367" y="2796380"/>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7" name="Picture 6" descr="A black pen and a whiteboard&#10;&#10;Description automatically generated">
            <a:extLst>
              <a:ext uri="{FF2B5EF4-FFF2-40B4-BE49-F238E27FC236}">
                <a16:creationId xmlns:a16="http://schemas.microsoft.com/office/drawing/2014/main" id="{6E8DDB50-8FE8-8944-6019-4D5751EFAF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507" y="74612"/>
            <a:ext cx="1754372" cy="1244381"/>
          </a:xfrm>
          <a:prstGeom prst="rect">
            <a:avLst/>
          </a:prstGeom>
        </p:spPr>
      </p:pic>
    </p:spTree>
    <p:extLst>
      <p:ext uri="{BB962C8B-B14F-4D97-AF65-F5344CB8AC3E}">
        <p14:creationId xmlns:p14="http://schemas.microsoft.com/office/powerpoint/2010/main" val="30202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9" grpId="0" animBg="1"/>
    </p:bldLst>
  </p:timing>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Maths BWA" id="{B0CCC775-17A6-498A-8D21-8000325C4431}" vid="{A7D7CE89-AB91-4E3A-9EE9-3546E043E60B}"/>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 Maths BWA</Template>
  <TotalTime>2452</TotalTime>
  <Words>1876</Words>
  <Application>Microsoft Office PowerPoint</Application>
  <PresentationFormat>Widescreen</PresentationFormat>
  <Paragraphs>333</Paragraphs>
  <Slides>27</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Aptos</vt:lpstr>
      <vt:lpstr>Arial</vt:lpstr>
      <vt:lpstr>Arial Rounded MT Bold</vt:lpstr>
      <vt:lpstr>Bradley Hand ITC</vt:lpstr>
      <vt:lpstr>Calibri</vt:lpstr>
      <vt:lpstr>Cambria Math</vt:lpstr>
      <vt:lpstr>Century Gothic</vt:lpstr>
      <vt:lpstr>Comic Sans MS</vt:lpstr>
      <vt:lpstr>Courier New</vt:lpstr>
      <vt:lpstr>Freestyle Script</vt:lpstr>
      <vt:lpstr>Lato</vt:lpstr>
      <vt:lpstr>Lucida Handwriting</vt:lpstr>
      <vt:lpstr>ALT Maths BWA</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G Grimshaw - BWA Staff</dc:creator>
  <cp:lastModifiedBy>Miss L Clarke - TLES Staff</cp:lastModifiedBy>
  <cp:revision>3</cp:revision>
  <dcterms:created xsi:type="dcterms:W3CDTF">2024-12-15T17:31:11Z</dcterms:created>
  <dcterms:modified xsi:type="dcterms:W3CDTF">2025-03-13T08:19:41Z</dcterms:modified>
</cp:coreProperties>
</file>