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 id="2147483705" r:id="rId3"/>
    <p:sldMasterId id="2147483711" r:id="rId4"/>
    <p:sldMasterId id="2147483714" r:id="rId5"/>
  </p:sldMasterIdLst>
  <p:notesMasterIdLst>
    <p:notesMasterId r:id="rId26"/>
  </p:notesMasterIdLst>
  <p:sldIdLst>
    <p:sldId id="258" r:id="rId6"/>
    <p:sldId id="256" r:id="rId7"/>
    <p:sldId id="257" r:id="rId8"/>
    <p:sldId id="264" r:id="rId9"/>
    <p:sldId id="263" r:id="rId10"/>
    <p:sldId id="260" r:id="rId11"/>
    <p:sldId id="262" r:id="rId12"/>
    <p:sldId id="261" r:id="rId13"/>
    <p:sldId id="281" r:id="rId14"/>
    <p:sldId id="265" r:id="rId15"/>
    <p:sldId id="276" r:id="rId16"/>
    <p:sldId id="277" r:id="rId17"/>
    <p:sldId id="278" r:id="rId18"/>
    <p:sldId id="279" r:id="rId19"/>
    <p:sldId id="280" r:id="rId20"/>
    <p:sldId id="282" r:id="rId21"/>
    <p:sldId id="283" r:id="rId22"/>
    <p:sldId id="274" r:id="rId23"/>
    <p:sldId id="275" r:id="rId24"/>
    <p:sldId id="25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408FC7-AB03-4E28-9D3D-30DCA428BCD4}" v="590" dt="2025-02-14T13:54:15.1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2" autoAdjust="0"/>
    <p:restoredTop sz="94660"/>
  </p:normalViewPr>
  <p:slideViewPr>
    <p:cSldViewPr snapToGrid="0">
      <p:cViewPr varScale="1">
        <p:scale>
          <a:sx n="106" d="100"/>
          <a:sy n="106" d="100"/>
        </p:scale>
        <p:origin x="4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24E819-1C7D-47CF-A6E0-4322CEE3661D}" type="datetimeFigureOut">
              <a:rPr lang="en-GB" smtClean="0"/>
              <a:t>19/03/2025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F0047-6C92-4497-BCF5-4CD77B092F29}" type="slidenum">
              <a:rPr lang="en-GB" smtClean="0"/>
              <a:t>‹#›</a:t>
            </a:fld>
            <a:endParaRPr lang="en-GB"/>
          </a:p>
        </p:txBody>
      </p:sp>
    </p:spTree>
    <p:extLst>
      <p:ext uri="{BB962C8B-B14F-4D97-AF65-F5344CB8AC3E}">
        <p14:creationId xmlns:p14="http://schemas.microsoft.com/office/powerpoint/2010/main" val="3239098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draustinmaths.com/_files/ugd/7ac124_ea9543927a2f4fb7a88d39e15db7b53d.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4EEF1-28A7-4D15-BA48-E29A1ADC2D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1AB146-7B7E-9052-6F73-1723DF6BEB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58F41A-B4D3-A6C1-E3BF-E41272A211C8}"/>
              </a:ext>
            </a:extLst>
          </p:cNvPr>
          <p:cNvSpPr>
            <a:spLocks noGrp="1"/>
          </p:cNvSpPr>
          <p:nvPr>
            <p:ph type="body" idx="1"/>
          </p:nvPr>
        </p:nvSpPr>
        <p:spPr/>
        <p:txBody>
          <a:bodyPr/>
          <a:lstStyle/>
          <a:p>
            <a:r>
              <a:rPr lang="en-GB" dirty="0"/>
              <a:t>Dr Austin - </a:t>
            </a:r>
            <a:r>
              <a:rPr lang="en-GB" dirty="0">
                <a:hlinkClick r:id="rId3"/>
              </a:rPr>
              <a:t>7ac124_ea9543927a2f4fb7a88d39e15db7b53d.pdf</a:t>
            </a:r>
            <a:endParaRPr lang="en-GB" dirty="0"/>
          </a:p>
        </p:txBody>
      </p:sp>
      <p:sp>
        <p:nvSpPr>
          <p:cNvPr id="4" name="Slide Number Placeholder 3">
            <a:extLst>
              <a:ext uri="{FF2B5EF4-FFF2-40B4-BE49-F238E27FC236}">
                <a16:creationId xmlns:a16="http://schemas.microsoft.com/office/drawing/2014/main" id="{7A2CD626-32F1-FE07-2A36-6EC299A251DF}"/>
              </a:ext>
            </a:extLst>
          </p:cNvPr>
          <p:cNvSpPr>
            <a:spLocks noGrp="1"/>
          </p:cNvSpPr>
          <p:nvPr>
            <p:ph type="sldNum" sz="quarter" idx="5"/>
          </p:nvPr>
        </p:nvSpPr>
        <p:spPr/>
        <p:txBody>
          <a:bodyPr/>
          <a:lstStyle/>
          <a:p>
            <a:fld id="{FEAF0047-6C92-4497-BCF5-4CD77B092F29}" type="slidenum">
              <a:rPr lang="en-GB" smtClean="0"/>
              <a:t>15</a:t>
            </a:fld>
            <a:endParaRPr lang="en-GB"/>
          </a:p>
        </p:txBody>
      </p:sp>
    </p:spTree>
    <p:extLst>
      <p:ext uri="{BB962C8B-B14F-4D97-AF65-F5344CB8AC3E}">
        <p14:creationId xmlns:p14="http://schemas.microsoft.com/office/powerpoint/2010/main" val="1321586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7DE57-7D8B-18D5-B5D5-C1DD0B51CA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3E35EB-BA1F-1CB9-0DC5-E37036C746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FF80C3-75B2-6D5E-C060-29597A6B4FB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C62C6-933B-4BD6-0E0C-B5E89565253B}"/>
              </a:ext>
            </a:extLst>
          </p:cNvPr>
          <p:cNvSpPr>
            <a:spLocks noGrp="1"/>
          </p:cNvSpPr>
          <p:nvPr>
            <p:ph type="sldNum" sz="quarter" idx="5"/>
          </p:nvPr>
        </p:nvSpPr>
        <p:spPr/>
        <p:txBody>
          <a:bodyPr/>
          <a:lstStyle/>
          <a:p>
            <a:fld id="{FEAF0047-6C92-4497-BCF5-4CD77B092F29}" type="slidenum">
              <a:rPr lang="en-GB" smtClean="0"/>
              <a:t>16</a:t>
            </a:fld>
            <a:endParaRPr lang="en-GB"/>
          </a:p>
        </p:txBody>
      </p:sp>
    </p:spTree>
    <p:extLst>
      <p:ext uri="{BB962C8B-B14F-4D97-AF65-F5344CB8AC3E}">
        <p14:creationId xmlns:p14="http://schemas.microsoft.com/office/powerpoint/2010/main" val="890644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Challenge – Could be printed as an extension to the SECURE task</a:t>
            </a:r>
          </a:p>
        </p:txBody>
      </p:sp>
      <p:sp>
        <p:nvSpPr>
          <p:cNvPr id="4" name="Slide Number Placeholder 3"/>
          <p:cNvSpPr>
            <a:spLocks noGrp="1"/>
          </p:cNvSpPr>
          <p:nvPr>
            <p:ph type="sldNum" sz="quarter" idx="5"/>
          </p:nvPr>
        </p:nvSpPr>
        <p:spPr/>
        <p:txBody>
          <a:bodyPr/>
          <a:lstStyle/>
          <a:p>
            <a:fld id="{FEAF0047-6C92-4497-BCF5-4CD77B092F29}" type="slidenum">
              <a:rPr lang="en-GB" smtClean="0"/>
              <a:t>18</a:t>
            </a:fld>
            <a:endParaRPr lang="en-GB"/>
          </a:p>
        </p:txBody>
      </p:sp>
    </p:spTree>
    <p:extLst>
      <p:ext uri="{BB962C8B-B14F-4D97-AF65-F5344CB8AC3E}">
        <p14:creationId xmlns:p14="http://schemas.microsoft.com/office/powerpoint/2010/main" val="3189599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Challenge - Answers</a:t>
            </a:r>
          </a:p>
        </p:txBody>
      </p:sp>
      <p:sp>
        <p:nvSpPr>
          <p:cNvPr id="4" name="Slide Number Placeholder 3"/>
          <p:cNvSpPr>
            <a:spLocks noGrp="1"/>
          </p:cNvSpPr>
          <p:nvPr>
            <p:ph type="sldNum" sz="quarter" idx="5"/>
          </p:nvPr>
        </p:nvSpPr>
        <p:spPr/>
        <p:txBody>
          <a:bodyPr/>
          <a:lstStyle/>
          <a:p>
            <a:fld id="{FEAF0047-6C92-4497-BCF5-4CD77B092F29}" type="slidenum">
              <a:rPr lang="en-GB" smtClean="0"/>
              <a:t>19</a:t>
            </a:fld>
            <a:endParaRPr lang="en-GB"/>
          </a:p>
        </p:txBody>
      </p:sp>
    </p:spTree>
    <p:extLst>
      <p:ext uri="{BB962C8B-B14F-4D97-AF65-F5344CB8AC3E}">
        <p14:creationId xmlns:p14="http://schemas.microsoft.com/office/powerpoint/2010/main" val="3299204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21.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22.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38.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2.wdp"/><Relationship Id="rId7" Type="http://schemas.microsoft.com/office/2007/relationships/hdphoto" Target="../media/hdphoto13.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6.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37.png"/><Relationship Id="rId11" Type="http://schemas.microsoft.com/office/2007/relationships/hdphoto" Target="../media/hdphoto15.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9.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14.wdp"/><Relationship Id="rId14" Type="http://schemas.openxmlformats.org/officeDocument/2006/relationships/image" Target="../media/image32.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38.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2.wdp"/><Relationship Id="rId7" Type="http://schemas.microsoft.com/office/2007/relationships/hdphoto" Target="../media/hdphoto13.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6.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37.png"/><Relationship Id="rId11" Type="http://schemas.microsoft.com/office/2007/relationships/hdphoto" Target="../media/hdphoto15.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9.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14.wdp"/><Relationship Id="rId14" Type="http://schemas.openxmlformats.org/officeDocument/2006/relationships/image" Target="../media/image32.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38.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2.wdp"/><Relationship Id="rId7" Type="http://schemas.microsoft.com/office/2007/relationships/hdphoto" Target="../media/hdphoto13.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6.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37.png"/><Relationship Id="rId11" Type="http://schemas.microsoft.com/office/2007/relationships/hdphoto" Target="../media/hdphoto15.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9.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14.wdp"/><Relationship Id="rId14" Type="http://schemas.openxmlformats.org/officeDocument/2006/relationships/image" Target="../media/image32.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38.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2.wdp"/><Relationship Id="rId7" Type="http://schemas.microsoft.com/office/2007/relationships/hdphoto" Target="../media/hdphoto13.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6.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37.png"/><Relationship Id="rId11" Type="http://schemas.microsoft.com/office/2007/relationships/hdphoto" Target="../media/hdphoto15.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9.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14.wdp"/><Relationship Id="rId14" Type="http://schemas.openxmlformats.org/officeDocument/2006/relationships/image" Target="../media/image32.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microsoft.com/office/2007/relationships/hdphoto" Target="../media/hdphoto2.wdp"/><Relationship Id="rId2" Type="http://schemas.openxmlformats.org/officeDocument/2006/relationships/image" Target="../media/image4.png"/><Relationship Id="rId16"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microsoft.com/office/2007/relationships/hdphoto" Target="../media/hdphoto1.wdp"/></Relationships>
</file>

<file path=ppt/slideLayouts/_rels/slideLayout40.xml.rels><?xml version="1.0" encoding="UTF-8" standalone="yes"?>
<Relationships xmlns="http://schemas.openxmlformats.org/package/2006/relationships"><Relationship Id="rId8" Type="http://schemas.microsoft.com/office/2007/relationships/hdphoto" Target="../media/hdphoto14.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38.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13.wdp"/><Relationship Id="rId11" Type="http://schemas.openxmlformats.org/officeDocument/2006/relationships/image" Target="../media/image31.png"/><Relationship Id="rId5" Type="http://schemas.openxmlformats.org/officeDocument/2006/relationships/image" Target="../media/image37.png"/><Relationship Id="rId15" Type="http://schemas.openxmlformats.org/officeDocument/2006/relationships/image" Target="../media/image33.png"/><Relationship Id="rId10" Type="http://schemas.microsoft.com/office/2007/relationships/hdphoto" Target="../media/hdphoto15.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9.png"/><Relationship Id="rId14" Type="http://schemas.microsoft.com/office/2007/relationships/hdphoto" Target="../media/hdphoto8.wdp"/></Relationships>
</file>

<file path=ppt/slideLayouts/_rels/slideLayout41.xml.rels><?xml version="1.0" encoding="UTF-8" standalone="yes"?>
<Relationships xmlns="http://schemas.openxmlformats.org/package/2006/relationships"><Relationship Id="rId8" Type="http://schemas.microsoft.com/office/2007/relationships/hdphoto" Target="../media/hdphoto14.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38.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13.wdp"/><Relationship Id="rId11" Type="http://schemas.openxmlformats.org/officeDocument/2006/relationships/image" Target="../media/image31.png"/><Relationship Id="rId5" Type="http://schemas.openxmlformats.org/officeDocument/2006/relationships/image" Target="../media/image37.png"/><Relationship Id="rId15" Type="http://schemas.openxmlformats.org/officeDocument/2006/relationships/image" Target="../media/image33.png"/><Relationship Id="rId10" Type="http://schemas.microsoft.com/office/2007/relationships/hdphoto" Target="../media/hdphoto15.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9.png"/><Relationship Id="rId14" Type="http://schemas.microsoft.com/office/2007/relationships/hdphoto" Target="../media/hdphoto8.wdp"/></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1.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1.emf"/><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ntranc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47179"/>
            <a:ext cx="11736438" cy="6563641"/>
          </a:xfrm>
          <a:prstGeom prst="rect">
            <a:avLst/>
          </a:prstGeom>
        </p:spPr>
      </p:pic>
    </p:spTree>
    <p:extLst>
      <p:ext uri="{BB962C8B-B14F-4D97-AF65-F5344CB8AC3E}">
        <p14:creationId xmlns:p14="http://schemas.microsoft.com/office/powerpoint/2010/main" val="1224991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849450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647292837"/>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938918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514739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145282747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041957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780363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705629420"/>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195216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376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426D2-4577-4041-8243-FB80FCFADBFA}" type="datetimeFigureOut">
              <a:rPr lang="en-GB" smtClean="0"/>
              <a:t>19/03/2025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96C7D3-D68F-48DE-88DA-6671C63A8F08}" type="slidenum">
              <a:rPr lang="en-GB" smtClean="0"/>
              <a:t>‹#›</a:t>
            </a:fld>
            <a:endParaRPr lang="en-GB"/>
          </a:p>
        </p:txBody>
      </p:sp>
    </p:spTree>
    <p:extLst>
      <p:ext uri="{BB962C8B-B14F-4D97-AF65-F5344CB8AC3E}">
        <p14:creationId xmlns:p14="http://schemas.microsoft.com/office/powerpoint/2010/main" val="439640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GB"/>
              <a:t>Click to 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71704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09658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2070" y="147179"/>
            <a:ext cx="11707859" cy="6563641"/>
          </a:xfrm>
          <a:prstGeom prst="rect">
            <a:avLst/>
          </a:prstGeom>
        </p:spPr>
      </p:pic>
    </p:spTree>
    <p:extLst>
      <p:ext uri="{BB962C8B-B14F-4D97-AF65-F5344CB8AC3E}">
        <p14:creationId xmlns:p14="http://schemas.microsoft.com/office/powerpoint/2010/main" val="3235183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962672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3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962596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4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264148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99796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579815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12214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4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782784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5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935532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6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1830347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_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GB"/>
              <a:t>Click to 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505324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ast 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56706"/>
            <a:ext cx="11736438" cy="6544588"/>
          </a:xfrm>
          <a:prstGeom prst="rect">
            <a:avLst/>
          </a:prstGeom>
        </p:spPr>
      </p:pic>
    </p:spTree>
    <p:extLst>
      <p:ext uri="{BB962C8B-B14F-4D97-AF65-F5344CB8AC3E}">
        <p14:creationId xmlns:p14="http://schemas.microsoft.com/office/powerpoint/2010/main" val="9105038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5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987196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Your turn KS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84109" y="1989209"/>
            <a:ext cx="7605216" cy="3005873"/>
          </a:xfrm>
          <a:prstGeom prst="rect">
            <a:avLst/>
          </a:prstGeom>
        </p:spPr>
        <p:txBody>
          <a:bodyPr anchor="ctr"/>
          <a:lstStyle>
            <a:lvl1pPr algn="ctr">
              <a:defRPr sz="4000" u="none" baseline="0">
                <a:latin typeface="Comic Sans MS" panose="030F0702030302020204" pitchFamily="66" charset="0"/>
              </a:defRPr>
            </a:lvl1pPr>
          </a:lstStyle>
          <a:p>
            <a:r>
              <a:rPr lang="en-US" dirty="0"/>
              <a:t>Have a go at questions 		 on the worksheet</a:t>
            </a:r>
            <a:endParaRPr lang="en-GB" dirty="0"/>
          </a:p>
        </p:txBody>
      </p:sp>
    </p:spTree>
    <p:extLst>
      <p:ext uri="{BB962C8B-B14F-4D97-AF65-F5344CB8AC3E}">
        <p14:creationId xmlns:p14="http://schemas.microsoft.com/office/powerpoint/2010/main" val="1668351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a:spLocks noGrp="1" noChangeArrowheads="1"/>
          </p:cNvSpPr>
          <p:nvPr>
            <p:ph type="dt" sz="half" idx="10"/>
          </p:nvPr>
        </p:nvSpPr>
        <p:spPr>
          <a:ln/>
        </p:spPr>
        <p:txBody>
          <a:bodyPr/>
          <a:lstStyle>
            <a:lvl1pPr>
              <a:defRPr/>
            </a:lvl1pPr>
          </a:lstStyle>
          <a:p>
            <a:fld id="{D7C426D2-4577-4041-8243-FB80FCFADBFA}" type="datetimeFigureOut">
              <a:rPr lang="en-GB" smtClean="0"/>
              <a:t>19/03/2025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3496C7D3-D68F-48DE-88DA-6671C63A8F08}" type="slidenum">
              <a:rPr lang="en-GB" smtClean="0"/>
              <a:t>‹#›</a:t>
            </a:fld>
            <a:endParaRPr lang="en-GB"/>
          </a:p>
        </p:txBody>
      </p:sp>
    </p:spTree>
    <p:extLst>
      <p:ext uri="{BB962C8B-B14F-4D97-AF65-F5344CB8AC3E}">
        <p14:creationId xmlns:p14="http://schemas.microsoft.com/office/powerpoint/2010/main" val="31794379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9C5D-A778-192F-4C66-37E1E5DAD4A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9242CF2-46CD-775F-1010-053EE872A3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8F6C264-E82F-D444-4106-B6D6456EC0BA}"/>
              </a:ext>
            </a:extLst>
          </p:cNvPr>
          <p:cNvSpPr>
            <a:spLocks noGrp="1"/>
          </p:cNvSpPr>
          <p:nvPr>
            <p:ph type="dt" sz="half" idx="10"/>
          </p:nvPr>
        </p:nvSpPr>
        <p:spPr/>
        <p:txBody>
          <a:bodyPr/>
          <a:lstStyle/>
          <a:p>
            <a:fld id="{D7C426D2-4577-4041-8243-FB80FCFADBFA}" type="datetimeFigureOut">
              <a:rPr lang="en-GB" smtClean="0"/>
              <a:t>19/03/2025</a:t>
            </a:fld>
            <a:endParaRPr lang="en-GB"/>
          </a:p>
        </p:txBody>
      </p:sp>
      <p:sp>
        <p:nvSpPr>
          <p:cNvPr id="5" name="Footer Placeholder 4">
            <a:extLst>
              <a:ext uri="{FF2B5EF4-FFF2-40B4-BE49-F238E27FC236}">
                <a16:creationId xmlns:a16="http://schemas.microsoft.com/office/drawing/2014/main" id="{0C701082-2AE2-1937-F11E-825BBE4048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15E94E-F9D4-BB4A-328C-F3F654D77B04}"/>
              </a:ext>
            </a:extLst>
          </p:cNvPr>
          <p:cNvSpPr>
            <a:spLocks noGrp="1"/>
          </p:cNvSpPr>
          <p:nvPr>
            <p:ph type="sldNum" sz="quarter" idx="12"/>
          </p:nvPr>
        </p:nvSpPr>
        <p:spPr/>
        <p:txBody>
          <a:bodyPr/>
          <a:lstStyle/>
          <a:p>
            <a:fld id="{3496C7D3-D68F-48DE-88DA-6671C63A8F08}" type="slidenum">
              <a:rPr lang="en-GB" smtClean="0"/>
              <a:t>‹#›</a:t>
            </a:fld>
            <a:endParaRPr lang="en-GB"/>
          </a:p>
        </p:txBody>
      </p:sp>
    </p:spTree>
    <p:extLst>
      <p:ext uri="{BB962C8B-B14F-4D97-AF65-F5344CB8AC3E}">
        <p14:creationId xmlns:p14="http://schemas.microsoft.com/office/powerpoint/2010/main" val="874865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ALT Retrieve">
    <p:spTree>
      <p:nvGrpSpPr>
        <p:cNvPr id="1" name=""/>
        <p:cNvGrpSpPr/>
        <p:nvPr/>
      </p:nvGrpSpPr>
      <p:grpSpPr>
        <a:xfrm>
          <a:off x="0" y="0"/>
          <a:ext cx="0" cy="0"/>
          <a:chOff x="0" y="0"/>
          <a:chExt cx="0" cy="0"/>
        </a:xfrm>
      </p:grpSpPr>
      <p:sp>
        <p:nvSpPr>
          <p:cNvPr id="40" name="Rectangle 3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RETRIEVE</a:t>
            </a:r>
            <a:endParaRPr lang="en-GB" sz="12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43" name="Chevron 42"/>
          <p:cNvSpPr/>
          <p:nvPr/>
        </p:nvSpPr>
        <p:spPr>
          <a:xfrm>
            <a:off x="5600493"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PRACTISE</a:t>
            </a:r>
            <a:endParaRPr lang="en-GB" sz="12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700"/>
            </a:lvl1pPr>
          </a:lstStyle>
          <a:p>
            <a:pPr lvl="0"/>
            <a:r>
              <a:rPr lang="en-GB"/>
              <a:t>Click to edit Master text styles</a:t>
            </a:r>
          </a:p>
        </p:txBody>
      </p:sp>
      <p:sp>
        <p:nvSpPr>
          <p:cNvPr id="9" name="Content Placeholder 6"/>
          <p:cNvSpPr>
            <a:spLocks noGrp="1"/>
          </p:cNvSpPr>
          <p:nvPr>
            <p:ph sz="quarter" idx="11"/>
          </p:nvPr>
        </p:nvSpPr>
        <p:spPr>
          <a:xfrm>
            <a:off x="287339"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0921128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ALT Instruct">
    <p:spTree>
      <p:nvGrpSpPr>
        <p:cNvPr id="1" name=""/>
        <p:cNvGrpSpPr/>
        <p:nvPr/>
      </p:nvGrpSpPr>
      <p:grpSpPr>
        <a:xfrm>
          <a:off x="0" y="0"/>
          <a:ext cx="0" cy="0"/>
          <a:chOff x="0" y="0"/>
          <a:chExt cx="0" cy="0"/>
        </a:xfrm>
      </p:grpSpPr>
      <p:sp>
        <p:nvSpPr>
          <p:cNvPr id="40" name="Rectangle 3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 name="Pentagon 4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42" name="Chevron 4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INSTRUCT</a:t>
            </a:r>
          </a:p>
        </p:txBody>
      </p:sp>
      <p:sp>
        <p:nvSpPr>
          <p:cNvPr id="43" name="Chevron 42"/>
          <p:cNvSpPr/>
          <p:nvPr/>
        </p:nvSpPr>
        <p:spPr>
          <a:xfrm>
            <a:off x="5600493"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PRACTISE</a:t>
            </a:r>
            <a:endParaRPr lang="en-GB" sz="12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11"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700"/>
            </a:lvl1pPr>
          </a:lstStyle>
          <a:p>
            <a:pPr lvl="0"/>
            <a:r>
              <a:rPr lang="en-GB"/>
              <a:t>Click to edit Master text styles</a:t>
            </a:r>
          </a:p>
        </p:txBody>
      </p:sp>
      <p:sp>
        <p:nvSpPr>
          <p:cNvPr id="12" name="Content Placeholder 6"/>
          <p:cNvSpPr>
            <a:spLocks noGrp="1"/>
          </p:cNvSpPr>
          <p:nvPr>
            <p:ph sz="quarter" idx="11"/>
          </p:nvPr>
        </p:nvSpPr>
        <p:spPr>
          <a:xfrm>
            <a:off x="287339"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330011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7_ALT Practise - Ruler">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13" name="Chevron 12"/>
          <p:cNvSpPr/>
          <p:nvPr/>
        </p:nvSpPr>
        <p:spPr>
          <a:xfrm>
            <a:off x="5600493"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PRACTISE</a:t>
            </a:r>
            <a:endParaRPr lang="en-GB" sz="12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sp>
        <p:nvSpPr>
          <p:cNvPr id="15" name="Rectangle 14"/>
          <p:cNvSpPr/>
          <p:nvPr/>
        </p:nvSpPr>
        <p:spPr>
          <a:xfrm>
            <a:off x="11489909" y="-12902"/>
            <a:ext cx="696731"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2876430748"/>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199"/>
            <a:ext cx="416216"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9" y="733844"/>
            <a:ext cx="397619"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61"/>
            <a:ext cx="237139"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p:cNvSpPr/>
          <p:nvPr/>
        </p:nvSpPr>
        <p:spPr>
          <a:xfrm>
            <a:off x="11489909" y="-6595"/>
            <a:ext cx="704800" cy="346249"/>
          </a:xfrm>
          <a:prstGeom prst="rect">
            <a:avLst/>
          </a:prstGeom>
        </p:spPr>
        <p:txBody>
          <a:bodyPr wrap="square">
            <a:spAutoFit/>
          </a:bodyPr>
          <a:lstStyle/>
          <a:p>
            <a:pPr algn="ctr"/>
            <a:r>
              <a:rPr lang="en-GB" sz="750" b="1" i="0" dirty="0">
                <a:solidFill>
                  <a:srgbClr val="0B5196"/>
                </a:solidFill>
                <a:latin typeface="+mn-lt"/>
              </a:rPr>
              <a:t>EVERY CHILD A READER</a:t>
            </a:r>
          </a:p>
          <a:p>
            <a:pPr algn="ctr"/>
            <a:endParaRPr lang="en-GB" sz="150"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8" y="304517"/>
            <a:ext cx="10945813" cy="750661"/>
          </a:xfrm>
          <a:prstGeom prst="rect">
            <a:avLst/>
          </a:prstGeom>
        </p:spPr>
        <p:txBody>
          <a:bodyPr/>
          <a:lstStyle>
            <a:lvl1pPr marL="0" indent="0">
              <a:buNone/>
              <a:defRPr sz="2700"/>
            </a:lvl1pPr>
          </a:lstStyle>
          <a:p>
            <a:pPr lvl="0"/>
            <a:r>
              <a:rPr lang="en-GB"/>
              <a:t>Click to edit Master text styles</a:t>
            </a:r>
          </a:p>
        </p:txBody>
      </p:sp>
      <p:sp>
        <p:nvSpPr>
          <p:cNvPr id="25" name="Content Placeholder 6"/>
          <p:cNvSpPr>
            <a:spLocks noGrp="1"/>
          </p:cNvSpPr>
          <p:nvPr>
            <p:ph sz="quarter" idx="11"/>
          </p:nvPr>
        </p:nvSpPr>
        <p:spPr>
          <a:xfrm>
            <a:off x="287339"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7000899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8_ALT Practise - Ruler">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13" name="Chevron 12"/>
          <p:cNvSpPr/>
          <p:nvPr/>
        </p:nvSpPr>
        <p:spPr>
          <a:xfrm>
            <a:off x="5600493"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PRACTISE</a:t>
            </a:r>
            <a:endParaRPr lang="en-GB" sz="12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sp>
        <p:nvSpPr>
          <p:cNvPr id="15" name="Rectangle 14"/>
          <p:cNvSpPr/>
          <p:nvPr/>
        </p:nvSpPr>
        <p:spPr>
          <a:xfrm>
            <a:off x="11489909" y="-12902"/>
            <a:ext cx="696731"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2876430748"/>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199"/>
            <a:ext cx="416216"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9" y="733844"/>
            <a:ext cx="397619"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61"/>
            <a:ext cx="237139"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p:cNvSpPr/>
          <p:nvPr/>
        </p:nvSpPr>
        <p:spPr>
          <a:xfrm>
            <a:off x="11489909" y="-6595"/>
            <a:ext cx="704800" cy="346249"/>
          </a:xfrm>
          <a:prstGeom prst="rect">
            <a:avLst/>
          </a:prstGeom>
        </p:spPr>
        <p:txBody>
          <a:bodyPr wrap="square">
            <a:spAutoFit/>
          </a:bodyPr>
          <a:lstStyle/>
          <a:p>
            <a:pPr algn="ctr"/>
            <a:r>
              <a:rPr lang="en-GB" sz="750" b="1" i="0" dirty="0">
                <a:solidFill>
                  <a:srgbClr val="0B5196"/>
                </a:solidFill>
                <a:latin typeface="+mn-lt"/>
              </a:rPr>
              <a:t>EVERY CHILD A READER</a:t>
            </a:r>
          </a:p>
          <a:p>
            <a:pPr algn="ctr"/>
            <a:endParaRPr lang="en-GB" sz="150"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8" y="304517"/>
            <a:ext cx="10945813" cy="750661"/>
          </a:xfrm>
          <a:prstGeom prst="rect">
            <a:avLst/>
          </a:prstGeom>
        </p:spPr>
        <p:txBody>
          <a:bodyPr/>
          <a:lstStyle>
            <a:lvl1pPr marL="0" indent="0">
              <a:buNone/>
              <a:defRPr sz="2700"/>
            </a:lvl1pPr>
          </a:lstStyle>
          <a:p>
            <a:pPr lvl="0"/>
            <a:r>
              <a:rPr lang="en-GB"/>
              <a:t>Click to edit Master text styles</a:t>
            </a:r>
          </a:p>
        </p:txBody>
      </p:sp>
      <p:sp>
        <p:nvSpPr>
          <p:cNvPr id="25" name="Content Placeholder 6"/>
          <p:cNvSpPr>
            <a:spLocks noGrp="1"/>
          </p:cNvSpPr>
          <p:nvPr>
            <p:ph sz="quarter" idx="11"/>
          </p:nvPr>
        </p:nvSpPr>
        <p:spPr>
          <a:xfrm>
            <a:off x="287339"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952099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9_ALT Practise - Ruler">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13" name="Chevron 12"/>
          <p:cNvSpPr/>
          <p:nvPr/>
        </p:nvSpPr>
        <p:spPr>
          <a:xfrm>
            <a:off x="5600493"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PRACTISE</a:t>
            </a:r>
            <a:endParaRPr lang="en-GB" sz="12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sp>
        <p:nvSpPr>
          <p:cNvPr id="15" name="Rectangle 14"/>
          <p:cNvSpPr/>
          <p:nvPr/>
        </p:nvSpPr>
        <p:spPr>
          <a:xfrm>
            <a:off x="11489909" y="-12902"/>
            <a:ext cx="696731"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2876430748"/>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199"/>
            <a:ext cx="416216"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9" y="733844"/>
            <a:ext cx="397619"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61"/>
            <a:ext cx="237139"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p:cNvSpPr/>
          <p:nvPr/>
        </p:nvSpPr>
        <p:spPr>
          <a:xfrm>
            <a:off x="11489909" y="-6595"/>
            <a:ext cx="704800" cy="346249"/>
          </a:xfrm>
          <a:prstGeom prst="rect">
            <a:avLst/>
          </a:prstGeom>
        </p:spPr>
        <p:txBody>
          <a:bodyPr wrap="square">
            <a:spAutoFit/>
          </a:bodyPr>
          <a:lstStyle/>
          <a:p>
            <a:pPr algn="ctr"/>
            <a:r>
              <a:rPr lang="en-GB" sz="750" b="1" i="0" dirty="0">
                <a:solidFill>
                  <a:srgbClr val="0B5196"/>
                </a:solidFill>
                <a:latin typeface="+mn-lt"/>
              </a:rPr>
              <a:t>EVERY CHILD A READER</a:t>
            </a:r>
          </a:p>
          <a:p>
            <a:pPr algn="ctr"/>
            <a:endParaRPr lang="en-GB" sz="150"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8" y="304517"/>
            <a:ext cx="10945813" cy="750661"/>
          </a:xfrm>
          <a:prstGeom prst="rect">
            <a:avLst/>
          </a:prstGeom>
        </p:spPr>
        <p:txBody>
          <a:bodyPr/>
          <a:lstStyle>
            <a:lvl1pPr marL="0" indent="0">
              <a:buNone/>
              <a:defRPr sz="2700"/>
            </a:lvl1pPr>
          </a:lstStyle>
          <a:p>
            <a:pPr lvl="0"/>
            <a:r>
              <a:rPr lang="en-GB"/>
              <a:t>Click to edit Master text styles</a:t>
            </a:r>
          </a:p>
        </p:txBody>
      </p:sp>
      <p:sp>
        <p:nvSpPr>
          <p:cNvPr id="25" name="Content Placeholder 6"/>
          <p:cNvSpPr>
            <a:spLocks noGrp="1"/>
          </p:cNvSpPr>
          <p:nvPr>
            <p:ph sz="quarter" idx="11"/>
          </p:nvPr>
        </p:nvSpPr>
        <p:spPr>
          <a:xfrm>
            <a:off x="287339"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747861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0_ALT Practise - Ruler">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13" name="Chevron 12"/>
          <p:cNvSpPr/>
          <p:nvPr/>
        </p:nvSpPr>
        <p:spPr>
          <a:xfrm>
            <a:off x="5600493"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PRACTISE</a:t>
            </a:r>
            <a:endParaRPr lang="en-GB" sz="12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sp>
        <p:nvSpPr>
          <p:cNvPr id="15" name="Rectangle 14"/>
          <p:cNvSpPr/>
          <p:nvPr/>
        </p:nvSpPr>
        <p:spPr>
          <a:xfrm>
            <a:off x="11489909" y="-12902"/>
            <a:ext cx="696731"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2876430748"/>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199"/>
            <a:ext cx="416216"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9" y="733844"/>
            <a:ext cx="397619"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61"/>
            <a:ext cx="237139"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p:cNvSpPr/>
          <p:nvPr/>
        </p:nvSpPr>
        <p:spPr>
          <a:xfrm>
            <a:off x="11489909" y="-6595"/>
            <a:ext cx="704800" cy="346249"/>
          </a:xfrm>
          <a:prstGeom prst="rect">
            <a:avLst/>
          </a:prstGeom>
        </p:spPr>
        <p:txBody>
          <a:bodyPr wrap="square">
            <a:spAutoFit/>
          </a:bodyPr>
          <a:lstStyle/>
          <a:p>
            <a:pPr algn="ctr"/>
            <a:r>
              <a:rPr lang="en-GB" sz="750" b="1" i="0" dirty="0">
                <a:solidFill>
                  <a:srgbClr val="0B5196"/>
                </a:solidFill>
                <a:latin typeface="+mn-lt"/>
              </a:rPr>
              <a:t>EVERY CHILD A READER</a:t>
            </a:r>
          </a:p>
          <a:p>
            <a:pPr algn="ctr"/>
            <a:endParaRPr lang="en-GB" sz="150"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8" y="304517"/>
            <a:ext cx="10945813" cy="750661"/>
          </a:xfrm>
          <a:prstGeom prst="rect">
            <a:avLst/>
          </a:prstGeom>
        </p:spPr>
        <p:txBody>
          <a:bodyPr/>
          <a:lstStyle>
            <a:lvl1pPr marL="0" indent="0">
              <a:buNone/>
              <a:defRPr sz="2700"/>
            </a:lvl1pPr>
          </a:lstStyle>
          <a:p>
            <a:pPr lvl="0"/>
            <a:r>
              <a:rPr lang="en-GB"/>
              <a:t>Click to edit Master text styles</a:t>
            </a:r>
          </a:p>
        </p:txBody>
      </p:sp>
      <p:sp>
        <p:nvSpPr>
          <p:cNvPr id="25" name="Content Placeholder 6"/>
          <p:cNvSpPr>
            <a:spLocks noGrp="1"/>
          </p:cNvSpPr>
          <p:nvPr>
            <p:ph sz="quarter" idx="11"/>
          </p:nvPr>
        </p:nvSpPr>
        <p:spPr>
          <a:xfrm>
            <a:off x="287339"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22332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cons for dual cod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ED1D431-64BC-7E79-75B8-81D052192A31}"/>
              </a:ext>
            </a:extLst>
          </p:cNvPr>
          <p:cNvSpPr>
            <a:spLocks noGrp="1"/>
          </p:cNvSpPr>
          <p:nvPr>
            <p:ph type="ctrTitle"/>
          </p:nvPr>
        </p:nvSpPr>
        <p:spPr>
          <a:xfrm>
            <a:off x="1467884" y="0"/>
            <a:ext cx="9144000" cy="571501"/>
          </a:xfrm>
          <a:prstGeom prst="rect">
            <a:avLst/>
          </a:prstGeom>
        </p:spPr>
        <p:txBody>
          <a:bodyPr>
            <a:normAutofit fontScale="90000"/>
          </a:bodyPr>
          <a:lstStyle/>
          <a:p>
            <a:r>
              <a:rPr lang="en-GB" sz="4000" b="1"/>
              <a:t>Click to edit Master title style</a:t>
            </a:r>
            <a:endParaRPr lang="en-GB" sz="4000" b="1" dirty="0"/>
          </a:p>
        </p:txBody>
      </p:sp>
      <p:sp>
        <p:nvSpPr>
          <p:cNvPr id="4" name="Subtitle 2">
            <a:extLst>
              <a:ext uri="{FF2B5EF4-FFF2-40B4-BE49-F238E27FC236}">
                <a16:creationId xmlns:a16="http://schemas.microsoft.com/office/drawing/2014/main" id="{931B4B34-F59E-0275-70A2-FBD94B54F641}"/>
              </a:ext>
            </a:extLst>
          </p:cNvPr>
          <p:cNvSpPr>
            <a:spLocks noGrp="1"/>
          </p:cNvSpPr>
          <p:nvPr>
            <p:ph type="subTitle" idx="1"/>
          </p:nvPr>
        </p:nvSpPr>
        <p:spPr>
          <a:xfrm>
            <a:off x="956103" y="1232443"/>
            <a:ext cx="1651000" cy="449262"/>
          </a:xfrm>
          <a:prstGeom prst="rect">
            <a:avLst/>
          </a:prstGeom>
        </p:spPr>
        <p:txBody>
          <a:bodyPr/>
          <a:lstStyle/>
          <a:p>
            <a:r>
              <a:rPr lang="en-GB"/>
              <a:t>Click to edit Master subtitle style</a:t>
            </a:r>
          </a:p>
        </p:txBody>
      </p:sp>
      <p:pic>
        <p:nvPicPr>
          <p:cNvPr id="5" name="Picture 4" descr="pen and paper Icon 2473397">
            <a:extLst>
              <a:ext uri="{FF2B5EF4-FFF2-40B4-BE49-F238E27FC236}">
                <a16:creationId xmlns:a16="http://schemas.microsoft.com/office/drawing/2014/main" id="{E38BBC13-38E4-2B8E-3FFF-1367DC3E4A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876" y="1132786"/>
            <a:ext cx="635227" cy="6352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think bubble Icon 2997468">
            <a:extLst>
              <a:ext uri="{FF2B5EF4-FFF2-40B4-BE49-F238E27FC236}">
                <a16:creationId xmlns:a16="http://schemas.microsoft.com/office/drawing/2014/main" id="{32D325E6-6AB4-0D29-2B58-09CB8CBC7E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219" y="2418860"/>
            <a:ext cx="908540" cy="908540"/>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BE04D973-B9A2-D7A2-0B6A-C224C32BDA21}"/>
              </a:ext>
            </a:extLst>
          </p:cNvPr>
          <p:cNvSpPr txBox="1">
            <a:spLocks/>
          </p:cNvSpPr>
          <p:nvPr/>
        </p:nvSpPr>
        <p:spPr>
          <a:xfrm>
            <a:off x="956103" y="25118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Reflect</a:t>
            </a:r>
          </a:p>
        </p:txBody>
      </p:sp>
      <p:pic>
        <p:nvPicPr>
          <p:cNvPr id="8" name="Picture 2" descr="lightbulb Icon 1262982">
            <a:extLst>
              <a:ext uri="{FF2B5EF4-FFF2-40B4-BE49-F238E27FC236}">
                <a16:creationId xmlns:a16="http://schemas.microsoft.com/office/drawing/2014/main" id="{7F4DCF54-7D6A-B1AE-E9AA-55A84DD51A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352" y="3791243"/>
            <a:ext cx="883407" cy="90377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7FD66DDE-ADE5-A09A-8172-72FAF252EFA4}"/>
              </a:ext>
            </a:extLst>
          </p:cNvPr>
          <p:cNvSpPr txBox="1">
            <a:spLocks/>
          </p:cNvSpPr>
          <p:nvPr/>
        </p:nvSpPr>
        <p:spPr>
          <a:xfrm>
            <a:off x="956103" y="40325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Activate</a:t>
            </a:r>
          </a:p>
        </p:txBody>
      </p:sp>
      <p:pic>
        <p:nvPicPr>
          <p:cNvPr id="10" name="Picture 2" descr="Pen Icon 3406116">
            <a:extLst>
              <a:ext uri="{FF2B5EF4-FFF2-40B4-BE49-F238E27FC236}">
                <a16:creationId xmlns:a16="http://schemas.microsoft.com/office/drawing/2014/main" id="{2BC1BF69-87EE-5B2B-F231-7E09C90C1A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291" y="5186948"/>
            <a:ext cx="838396" cy="838396"/>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a:extLst>
              <a:ext uri="{FF2B5EF4-FFF2-40B4-BE49-F238E27FC236}">
                <a16:creationId xmlns:a16="http://schemas.microsoft.com/office/drawing/2014/main" id="{A7351FAB-3499-2CDF-6E8C-19D4E1F5CB5E}"/>
              </a:ext>
            </a:extLst>
          </p:cNvPr>
          <p:cNvSpPr txBox="1">
            <a:spLocks/>
          </p:cNvSpPr>
          <p:nvPr/>
        </p:nvSpPr>
        <p:spPr>
          <a:xfrm>
            <a:off x="956103" y="5400158"/>
            <a:ext cx="1651000" cy="44926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Summarise</a:t>
            </a:r>
          </a:p>
        </p:txBody>
      </p:sp>
      <p:pic>
        <p:nvPicPr>
          <p:cNvPr id="12" name="Picture 4" descr="Speech Bubble Icon 800850">
            <a:extLst>
              <a:ext uri="{FF2B5EF4-FFF2-40B4-BE49-F238E27FC236}">
                <a16:creationId xmlns:a16="http://schemas.microsoft.com/office/drawing/2014/main" id="{05AE22C3-04DF-DC1B-A6CF-636DC47CBA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22425" y="1070149"/>
            <a:ext cx="708497" cy="708497"/>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a:extLst>
              <a:ext uri="{FF2B5EF4-FFF2-40B4-BE49-F238E27FC236}">
                <a16:creationId xmlns:a16="http://schemas.microsoft.com/office/drawing/2014/main" id="{FE4C3105-44AD-E949-B286-566060F6291C}"/>
              </a:ext>
            </a:extLst>
          </p:cNvPr>
          <p:cNvSpPr txBox="1">
            <a:spLocks/>
          </p:cNvSpPr>
          <p:nvPr/>
        </p:nvSpPr>
        <p:spPr>
          <a:xfrm>
            <a:off x="3674000" y="1199766"/>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Explain</a:t>
            </a:r>
          </a:p>
        </p:txBody>
      </p:sp>
      <p:pic>
        <p:nvPicPr>
          <p:cNvPr id="14" name="Picture 2" descr="speech Icon 509344">
            <a:extLst>
              <a:ext uri="{FF2B5EF4-FFF2-40B4-BE49-F238E27FC236}">
                <a16:creationId xmlns:a16="http://schemas.microsoft.com/office/drawing/2014/main" id="{C6D9BC7C-4D54-FA60-661A-638D3BDCF12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0869" y="2343408"/>
            <a:ext cx="780053" cy="780053"/>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2">
            <a:extLst>
              <a:ext uri="{FF2B5EF4-FFF2-40B4-BE49-F238E27FC236}">
                <a16:creationId xmlns:a16="http://schemas.microsoft.com/office/drawing/2014/main" id="{F8AA3190-4D67-D470-71B1-FD4A51CBD0A5}"/>
              </a:ext>
            </a:extLst>
          </p:cNvPr>
          <p:cNvSpPr txBox="1">
            <a:spLocks/>
          </p:cNvSpPr>
          <p:nvPr/>
        </p:nvSpPr>
        <p:spPr>
          <a:xfrm>
            <a:off x="3630922" y="2522476"/>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Present</a:t>
            </a:r>
          </a:p>
        </p:txBody>
      </p:sp>
      <p:pic>
        <p:nvPicPr>
          <p:cNvPr id="16" name="Picture 15">
            <a:extLst>
              <a:ext uri="{FF2B5EF4-FFF2-40B4-BE49-F238E27FC236}">
                <a16:creationId xmlns:a16="http://schemas.microsoft.com/office/drawing/2014/main" id="{B30DFD04-9601-27E8-B1BE-DAD178DC416D}"/>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662638" y="3638606"/>
            <a:ext cx="1181910" cy="1184067"/>
          </a:xfrm>
          <a:prstGeom prst="rect">
            <a:avLst/>
          </a:prstGeom>
        </p:spPr>
      </p:pic>
      <p:sp>
        <p:nvSpPr>
          <p:cNvPr id="17" name="Subtitle 2">
            <a:extLst>
              <a:ext uri="{FF2B5EF4-FFF2-40B4-BE49-F238E27FC236}">
                <a16:creationId xmlns:a16="http://schemas.microsoft.com/office/drawing/2014/main" id="{4EF396C9-E864-6AC0-8BA4-FC3286D7F8E5}"/>
              </a:ext>
            </a:extLst>
          </p:cNvPr>
          <p:cNvSpPr txBox="1">
            <a:spLocks/>
          </p:cNvSpPr>
          <p:nvPr/>
        </p:nvSpPr>
        <p:spPr>
          <a:xfrm>
            <a:off x="3694994" y="402913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Discuss</a:t>
            </a:r>
          </a:p>
        </p:txBody>
      </p:sp>
      <p:pic>
        <p:nvPicPr>
          <p:cNvPr id="18" name="Picture 17">
            <a:extLst>
              <a:ext uri="{FF2B5EF4-FFF2-40B4-BE49-F238E27FC236}">
                <a16:creationId xmlns:a16="http://schemas.microsoft.com/office/drawing/2014/main" id="{2FB6A4DD-115B-D992-0063-B037640BF382}"/>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2751539" y="4992185"/>
            <a:ext cx="1181910" cy="1190459"/>
          </a:xfrm>
          <a:prstGeom prst="rect">
            <a:avLst/>
          </a:prstGeom>
        </p:spPr>
      </p:pic>
      <p:sp>
        <p:nvSpPr>
          <p:cNvPr id="19" name="Subtitle 2">
            <a:extLst>
              <a:ext uri="{FF2B5EF4-FFF2-40B4-BE49-F238E27FC236}">
                <a16:creationId xmlns:a16="http://schemas.microsoft.com/office/drawing/2014/main" id="{13886359-B65B-1E47-8674-CE9B139EEDC3}"/>
              </a:ext>
            </a:extLst>
          </p:cNvPr>
          <p:cNvSpPr txBox="1">
            <a:spLocks/>
          </p:cNvSpPr>
          <p:nvPr/>
        </p:nvSpPr>
        <p:spPr>
          <a:xfrm>
            <a:off x="3674000" y="541079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Recall</a:t>
            </a:r>
          </a:p>
        </p:txBody>
      </p:sp>
      <p:pic>
        <p:nvPicPr>
          <p:cNvPr id="20" name="Picture 19">
            <a:extLst>
              <a:ext uri="{FF2B5EF4-FFF2-40B4-BE49-F238E27FC236}">
                <a16:creationId xmlns:a16="http://schemas.microsoft.com/office/drawing/2014/main" id="{58903CD6-99E6-7B76-B4A7-9FCF82F7E89F}"/>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5703582" y="801729"/>
            <a:ext cx="1139972" cy="1043907"/>
          </a:xfrm>
          <a:prstGeom prst="rect">
            <a:avLst/>
          </a:prstGeom>
        </p:spPr>
      </p:pic>
      <p:sp>
        <p:nvSpPr>
          <p:cNvPr id="21" name="Subtitle 2">
            <a:extLst>
              <a:ext uri="{FF2B5EF4-FFF2-40B4-BE49-F238E27FC236}">
                <a16:creationId xmlns:a16="http://schemas.microsoft.com/office/drawing/2014/main" id="{DBDA8053-1BA8-5B3D-DA6A-1BD351B732ED}"/>
              </a:ext>
            </a:extLst>
          </p:cNvPr>
          <p:cNvSpPr txBox="1">
            <a:spLocks/>
          </p:cNvSpPr>
          <p:nvPr/>
        </p:nvSpPr>
        <p:spPr>
          <a:xfrm>
            <a:off x="6855632" y="1176528"/>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Organise</a:t>
            </a:r>
          </a:p>
        </p:txBody>
      </p:sp>
      <p:pic>
        <p:nvPicPr>
          <p:cNvPr id="22" name="Picture 21">
            <a:extLst>
              <a:ext uri="{FF2B5EF4-FFF2-40B4-BE49-F238E27FC236}">
                <a16:creationId xmlns:a16="http://schemas.microsoft.com/office/drawing/2014/main" id="{4066DCF7-E117-0508-8275-CE09D4BCCB87}"/>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5556299" y="2123069"/>
            <a:ext cx="1287255" cy="1226810"/>
          </a:xfrm>
          <a:prstGeom prst="rect">
            <a:avLst/>
          </a:prstGeom>
        </p:spPr>
      </p:pic>
      <p:sp>
        <p:nvSpPr>
          <p:cNvPr id="23" name="Subtitle 2">
            <a:extLst>
              <a:ext uri="{FF2B5EF4-FFF2-40B4-BE49-F238E27FC236}">
                <a16:creationId xmlns:a16="http://schemas.microsoft.com/office/drawing/2014/main" id="{5FF4F375-A387-7188-D477-9B5DF712BBC8}"/>
              </a:ext>
            </a:extLst>
          </p:cNvPr>
          <p:cNvSpPr txBox="1">
            <a:spLocks/>
          </p:cNvSpPr>
          <p:nvPr/>
        </p:nvSpPr>
        <p:spPr>
          <a:xfrm>
            <a:off x="6855632" y="25118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Compare</a:t>
            </a:r>
          </a:p>
        </p:txBody>
      </p:sp>
      <p:pic>
        <p:nvPicPr>
          <p:cNvPr id="24" name="Picture 23">
            <a:extLst>
              <a:ext uri="{FF2B5EF4-FFF2-40B4-BE49-F238E27FC236}">
                <a16:creationId xmlns:a16="http://schemas.microsoft.com/office/drawing/2014/main" id="{1CD980B7-BB79-A877-E46D-84FEDC43A50D}"/>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5638347" y="3637641"/>
            <a:ext cx="1217285" cy="1239065"/>
          </a:xfrm>
          <a:prstGeom prst="rect">
            <a:avLst/>
          </a:prstGeom>
        </p:spPr>
      </p:pic>
      <p:sp>
        <p:nvSpPr>
          <p:cNvPr id="25" name="Subtitle 2">
            <a:extLst>
              <a:ext uri="{FF2B5EF4-FFF2-40B4-BE49-F238E27FC236}">
                <a16:creationId xmlns:a16="http://schemas.microsoft.com/office/drawing/2014/main" id="{33C7E8CB-1F8A-5783-0CA3-31F324218127}"/>
              </a:ext>
            </a:extLst>
          </p:cNvPr>
          <p:cNvSpPr txBox="1">
            <a:spLocks/>
          </p:cNvSpPr>
          <p:nvPr/>
        </p:nvSpPr>
        <p:spPr>
          <a:xfrm>
            <a:off x="6800899" y="40325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Predict</a:t>
            </a:r>
          </a:p>
        </p:txBody>
      </p:sp>
      <p:pic>
        <p:nvPicPr>
          <p:cNvPr id="26" name="Picture 2" descr="Vocabulary Icon Vector Isolated On White Background, Vocabulary Transparent  Sign Royalty Free Cliparts, Vectors, And Stock Illustration. Image  111598016.">
            <a:extLst>
              <a:ext uri="{FF2B5EF4-FFF2-40B4-BE49-F238E27FC236}">
                <a16:creationId xmlns:a16="http://schemas.microsoft.com/office/drawing/2014/main" id="{AC16B857-F2FD-4B53-9F49-F87A92229675}"/>
              </a:ext>
            </a:extLst>
          </p:cNvPr>
          <p:cNvPicPr>
            <a:picLocks noChangeAspect="1" noChangeArrowheads="1"/>
          </p:cNvPicPr>
          <p:nvPr/>
        </p:nvPicPr>
        <p:blipFill>
          <a:blip r:embed="rId13" cstate="print">
            <a:biLevel thresh="75000"/>
            <a:extLst>
              <a:ext uri="{BEBA8EAE-BF5A-486C-A8C5-ECC9F3942E4B}">
                <a14:imgProps xmlns:a14="http://schemas.microsoft.com/office/drawing/2010/main">
                  <a14:imgLayer r:embed="rId14">
                    <a14:imgEffect>
                      <a14:backgroundRemoval t="692" b="100000" l="0" r="100000">
                        <a14:foregroundMark x1="32846" y1="47615" x2="35462" y2="43462"/>
                        <a14:foregroundMark x1="57308" y1="36692" x2="60462" y2="36538"/>
                        <a14:foregroundMark x1="57846" y1="42154" x2="61615" y2="42385"/>
                        <a14:foregroundMark x1="58769" y1="47462" x2="63077" y2="47615"/>
                        <a14:foregroundMark x1="58769" y1="52692" x2="62769" y2="52154"/>
                        <a14:foregroundMark x1="58615" y1="60231" x2="63077" y2="60231"/>
                        <a14:foregroundMark x1="37692" y1="61538" x2="42231" y2="61538"/>
                        <a14:foregroundMark x1="37154" y1="66615" x2="42231" y2="66846"/>
                        <a14:foregroundMark x1="38077" y1="71923" x2="42000" y2="71538"/>
                        <a14:foregroundMark x1="37154" y1="77385" x2="44077" y2="77385"/>
                      </a14:backgroundRemoval>
                    </a14:imgEffect>
                  </a14:imgLayer>
                </a14:imgProps>
              </a:ext>
              <a:ext uri="{28A0092B-C50C-407E-A947-70E740481C1C}">
                <a14:useLocalDpi xmlns:a14="http://schemas.microsoft.com/office/drawing/2010/main" val="0"/>
              </a:ext>
            </a:extLst>
          </a:blip>
          <a:srcRect/>
          <a:stretch>
            <a:fillRect/>
          </a:stretch>
        </p:blipFill>
        <p:spPr bwMode="auto">
          <a:xfrm>
            <a:off x="5556299" y="4972956"/>
            <a:ext cx="1338372" cy="1338372"/>
          </a:xfrm>
          <a:prstGeom prst="rect">
            <a:avLst/>
          </a:prstGeom>
          <a:noFill/>
          <a:extLst>
            <a:ext uri="{909E8E84-426E-40DD-AFC4-6F175D3DCCD1}">
              <a14:hiddenFill xmlns:a14="http://schemas.microsoft.com/office/drawing/2010/main">
                <a:solidFill>
                  <a:srgbClr val="FFFFFF"/>
                </a:solidFill>
              </a14:hiddenFill>
            </a:ext>
          </a:extLst>
        </p:spPr>
      </p:pic>
      <p:sp>
        <p:nvSpPr>
          <p:cNvPr id="27" name="Subtitle 2">
            <a:extLst>
              <a:ext uri="{FF2B5EF4-FFF2-40B4-BE49-F238E27FC236}">
                <a16:creationId xmlns:a16="http://schemas.microsoft.com/office/drawing/2014/main" id="{F2023999-1BAD-0971-BF87-1801D7A86F09}"/>
              </a:ext>
            </a:extLst>
          </p:cNvPr>
          <p:cNvSpPr txBox="1">
            <a:spLocks/>
          </p:cNvSpPr>
          <p:nvPr/>
        </p:nvSpPr>
        <p:spPr>
          <a:xfrm>
            <a:off x="6800899" y="5381515"/>
            <a:ext cx="1651000" cy="44926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Vocabulary</a:t>
            </a:r>
          </a:p>
        </p:txBody>
      </p:sp>
      <p:pic>
        <p:nvPicPr>
          <p:cNvPr id="28" name="Picture 27">
            <a:extLst>
              <a:ext uri="{FF2B5EF4-FFF2-40B4-BE49-F238E27FC236}">
                <a16:creationId xmlns:a16="http://schemas.microsoft.com/office/drawing/2014/main" id="{17C6379E-FDEF-0B1A-A48B-FDD7CE7679FB}"/>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8697544" y="763361"/>
            <a:ext cx="1143972" cy="1082275"/>
          </a:xfrm>
          <a:prstGeom prst="rect">
            <a:avLst/>
          </a:prstGeom>
        </p:spPr>
      </p:pic>
      <p:sp>
        <p:nvSpPr>
          <p:cNvPr id="29" name="Subtitle 2">
            <a:extLst>
              <a:ext uri="{FF2B5EF4-FFF2-40B4-BE49-F238E27FC236}">
                <a16:creationId xmlns:a16="http://schemas.microsoft.com/office/drawing/2014/main" id="{904693E4-D97B-0F3E-3E4B-2A18A17482F0}"/>
              </a:ext>
            </a:extLst>
          </p:cNvPr>
          <p:cNvSpPr txBox="1">
            <a:spLocks/>
          </p:cNvSpPr>
          <p:nvPr/>
        </p:nvSpPr>
        <p:spPr>
          <a:xfrm>
            <a:off x="9942618" y="1176528"/>
            <a:ext cx="1651000" cy="449262"/>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Big Question</a:t>
            </a:r>
          </a:p>
        </p:txBody>
      </p:sp>
      <p:pic>
        <p:nvPicPr>
          <p:cNvPr id="30" name="Picture 2" descr="Evaluation icon vector sign and symbol isolated on white background,  Evaluation logo concept Stock Vector | Adobe Stock">
            <a:extLst>
              <a:ext uri="{FF2B5EF4-FFF2-40B4-BE49-F238E27FC236}">
                <a16:creationId xmlns:a16="http://schemas.microsoft.com/office/drawing/2014/main" id="{37E48B3A-8DD6-302C-F7C2-CF4DCA00BC0D}"/>
              </a:ext>
            </a:extLst>
          </p:cNvPr>
          <p:cNvPicPr>
            <a:picLocks noChangeAspect="1" noChangeArrowheads="1"/>
          </p:cNvPicPr>
          <p:nvPr/>
        </p:nvPicPr>
        <p:blipFill>
          <a:blip r:embed="rId16" cstate="print">
            <a:biLevel thresh="75000"/>
            <a:extLst>
              <a:ext uri="{BEBA8EAE-BF5A-486C-A8C5-ECC9F3942E4B}">
                <a14:imgProps xmlns:a14="http://schemas.microsoft.com/office/drawing/2010/main">
                  <a14:imgLayer r:embed="rId17">
                    <a14:imgEffect>
                      <a14:backgroundRemoval t="0" b="83900" l="0" r="100000">
                        <a14:foregroundMark x1="41800" y1="10500" x2="44000" y2="9000"/>
                        <a14:foregroundMark x1="46600" y1="11400" x2="47700" y2="11600"/>
                        <a14:foregroundMark x1="54200" y1="31000" x2="56300" y2="32200"/>
                        <a14:foregroundMark x1="39200" y1="38100" x2="40700" y2="36800"/>
                        <a14:foregroundMark x1="71800" y1="59000" x2="72900" y2="59500"/>
                        <a14:foregroundMark x1="22000" y1="25800" x2="23500" y2="25500"/>
                        <a14:foregroundMark x1="23100" y1="42300" x2="24400" y2="42100"/>
                        <a14:foregroundMark x1="22600" y1="58800" x2="23300" y2="58800"/>
                        <a14:backgroundMark x1="46200" y1="14700" x2="45800" y2="12700"/>
                      </a14:backgroundRemoval>
                    </a14:imgEffect>
                  </a14:imgLayer>
                </a14:imgProps>
              </a:ext>
              <a:ext uri="{28A0092B-C50C-407E-A947-70E740481C1C}">
                <a14:useLocalDpi xmlns:a14="http://schemas.microsoft.com/office/drawing/2010/main" val="0"/>
              </a:ext>
            </a:extLst>
          </a:blip>
          <a:srcRect/>
          <a:stretch>
            <a:fillRect/>
          </a:stretch>
        </p:blipFill>
        <p:spPr bwMode="auto">
          <a:xfrm>
            <a:off x="8768931" y="2189578"/>
            <a:ext cx="1367104" cy="1367104"/>
          </a:xfrm>
          <a:prstGeom prst="rect">
            <a:avLst/>
          </a:prstGeom>
          <a:noFill/>
          <a:extLst>
            <a:ext uri="{909E8E84-426E-40DD-AFC4-6F175D3DCCD1}">
              <a14:hiddenFill xmlns:a14="http://schemas.microsoft.com/office/drawing/2010/main">
                <a:solidFill>
                  <a:srgbClr val="FFFFFF"/>
                </a:solidFill>
              </a14:hiddenFill>
            </a:ext>
          </a:extLst>
        </p:spPr>
      </p:pic>
      <p:sp>
        <p:nvSpPr>
          <p:cNvPr id="31" name="Subtitle 2">
            <a:extLst>
              <a:ext uri="{FF2B5EF4-FFF2-40B4-BE49-F238E27FC236}">
                <a16:creationId xmlns:a16="http://schemas.microsoft.com/office/drawing/2014/main" id="{D4DE0248-B2C4-5C29-5D07-8F8F908E22FD}"/>
              </a:ext>
            </a:extLst>
          </p:cNvPr>
          <p:cNvSpPr txBox="1">
            <a:spLocks/>
          </p:cNvSpPr>
          <p:nvPr/>
        </p:nvSpPr>
        <p:spPr>
          <a:xfrm>
            <a:off x="9841516" y="2648499"/>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Arial"/>
                <a:ea typeface="+mn-ea"/>
                <a:cs typeface="+mn-cs"/>
              </a:rPr>
              <a:t>Evaluate</a:t>
            </a:r>
          </a:p>
        </p:txBody>
      </p:sp>
      <p:pic>
        <p:nvPicPr>
          <p:cNvPr id="32" name="Picture 31">
            <a:extLst>
              <a:ext uri="{FF2B5EF4-FFF2-40B4-BE49-F238E27FC236}">
                <a16:creationId xmlns:a16="http://schemas.microsoft.com/office/drawing/2014/main" id="{243A3AAE-70F6-0438-4AE6-EFC49EEF927A}"/>
              </a:ext>
            </a:extLst>
          </p:cNvPr>
          <p:cNvPicPr>
            <a:picLocks noChangeAspect="1"/>
          </p:cNvPicPr>
          <p:nvPr/>
        </p:nvPicPr>
        <p:blipFill>
          <a:blip r:embed="rId18" cstate="print">
            <a:duotone>
              <a:prstClr val="black"/>
              <a:srgbClr val="F6D861">
                <a:tint val="45000"/>
                <a:satMod val="400000"/>
              </a:srgbClr>
            </a:duotone>
            <a:extLst>
              <a:ext uri="{28A0092B-C50C-407E-A947-70E740481C1C}">
                <a14:useLocalDpi xmlns:a14="http://schemas.microsoft.com/office/drawing/2010/main" val="0"/>
              </a:ext>
            </a:extLst>
          </a:blip>
          <a:stretch>
            <a:fillRect/>
          </a:stretch>
        </p:blipFill>
        <p:spPr>
          <a:xfrm>
            <a:off x="8937762" y="3891413"/>
            <a:ext cx="1029442" cy="985293"/>
          </a:xfrm>
          <a:prstGeom prst="rect">
            <a:avLst/>
          </a:prstGeom>
        </p:spPr>
      </p:pic>
      <p:sp>
        <p:nvSpPr>
          <p:cNvPr id="33" name="Subtitle 2">
            <a:extLst>
              <a:ext uri="{FF2B5EF4-FFF2-40B4-BE49-F238E27FC236}">
                <a16:creationId xmlns:a16="http://schemas.microsoft.com/office/drawing/2014/main" id="{5B045B90-3FB8-EA8C-30E9-DA5040BC0287}"/>
              </a:ext>
            </a:extLst>
          </p:cNvPr>
          <p:cNvSpPr txBox="1">
            <a:spLocks/>
          </p:cNvSpPr>
          <p:nvPr/>
        </p:nvSpPr>
        <p:spPr>
          <a:xfrm>
            <a:off x="9967204" y="402913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Connect</a:t>
            </a:r>
          </a:p>
        </p:txBody>
      </p:sp>
    </p:spTree>
    <p:extLst>
      <p:ext uri="{BB962C8B-B14F-4D97-AF65-F5344CB8AC3E}">
        <p14:creationId xmlns:p14="http://schemas.microsoft.com/office/powerpoint/2010/main" val="29717252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ALT Secure - Ruler">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13" name="Chevron 12"/>
          <p:cNvSpPr/>
          <p:nvPr/>
        </p:nvSpPr>
        <p:spPr>
          <a:xfrm>
            <a:off x="5600493"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PRACTISE</a:t>
            </a:r>
            <a:endParaRPr lang="en-GB" sz="12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SECURE</a:t>
            </a:r>
            <a:endParaRPr lang="en-GB" sz="1200" b="1" dirty="0">
              <a:solidFill>
                <a:srgbClr val="0B5196"/>
              </a:solidFill>
            </a:endParaRPr>
          </a:p>
        </p:txBody>
      </p:sp>
      <p:sp>
        <p:nvSpPr>
          <p:cNvPr id="15" name="Rectangle 14"/>
          <p:cNvSpPr/>
          <p:nvPr/>
        </p:nvSpPr>
        <p:spPr>
          <a:xfrm>
            <a:off x="11489909" y="-12902"/>
            <a:ext cx="696731"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1820869425"/>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3"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3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9"/>
            <a:ext cx="416216"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9" y="733844"/>
            <a:ext cx="397619"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61"/>
            <a:ext cx="237139"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p:cNvSpPr/>
          <p:nvPr/>
        </p:nvSpPr>
        <p:spPr>
          <a:xfrm>
            <a:off x="11489909" y="-6595"/>
            <a:ext cx="704800" cy="346249"/>
          </a:xfrm>
          <a:prstGeom prst="rect">
            <a:avLst/>
          </a:prstGeom>
        </p:spPr>
        <p:txBody>
          <a:bodyPr wrap="square">
            <a:spAutoFit/>
          </a:bodyPr>
          <a:lstStyle/>
          <a:p>
            <a:pPr algn="ctr"/>
            <a:r>
              <a:rPr lang="en-GB" sz="750" b="1" i="0" dirty="0">
                <a:solidFill>
                  <a:srgbClr val="0B5196"/>
                </a:solidFill>
                <a:latin typeface="+mn-lt"/>
              </a:rPr>
              <a:t>EVERY CHILD A READER</a:t>
            </a:r>
          </a:p>
          <a:p>
            <a:pPr algn="ctr"/>
            <a:endParaRPr lang="en-GB" sz="150" b="0" i="1" dirty="0">
              <a:solidFill>
                <a:srgbClr val="002060"/>
              </a:solidFill>
              <a:latin typeface="+mn-lt"/>
            </a:endParaRPr>
          </a:p>
        </p:txBody>
      </p:sp>
      <p:pic>
        <p:nvPicPr>
          <p:cNvPr id="22" name="Picture 21"/>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 Placeholder 4"/>
          <p:cNvSpPr>
            <a:spLocks noGrp="1"/>
          </p:cNvSpPr>
          <p:nvPr>
            <p:ph type="body" sz="quarter" idx="10"/>
          </p:nvPr>
        </p:nvSpPr>
        <p:spPr>
          <a:xfrm>
            <a:off x="272048" y="304517"/>
            <a:ext cx="10945813" cy="750661"/>
          </a:xfrm>
          <a:prstGeom prst="rect">
            <a:avLst/>
          </a:prstGeom>
        </p:spPr>
        <p:txBody>
          <a:bodyPr/>
          <a:lstStyle>
            <a:lvl1pPr marL="0" indent="0">
              <a:buNone/>
              <a:defRPr sz="2700"/>
            </a:lvl1pPr>
          </a:lstStyle>
          <a:p>
            <a:pPr lvl="0"/>
            <a:r>
              <a:rPr lang="en-GB"/>
              <a:t>Click to edit Master text styles</a:t>
            </a:r>
          </a:p>
        </p:txBody>
      </p:sp>
      <p:sp>
        <p:nvSpPr>
          <p:cNvPr id="24" name="Content Placeholder 6"/>
          <p:cNvSpPr>
            <a:spLocks noGrp="1"/>
          </p:cNvSpPr>
          <p:nvPr>
            <p:ph sz="quarter" idx="11"/>
          </p:nvPr>
        </p:nvSpPr>
        <p:spPr>
          <a:xfrm>
            <a:off x="287339"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240201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_ALT Secure - Ruler">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13" name="Chevron 12"/>
          <p:cNvSpPr/>
          <p:nvPr/>
        </p:nvSpPr>
        <p:spPr>
          <a:xfrm>
            <a:off x="5600493"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PRACTISE</a:t>
            </a:r>
            <a:endParaRPr lang="en-GB" sz="12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SECURE</a:t>
            </a:r>
            <a:endParaRPr lang="en-GB" sz="1200" b="1" dirty="0">
              <a:solidFill>
                <a:srgbClr val="0B5196"/>
              </a:solidFill>
            </a:endParaRPr>
          </a:p>
        </p:txBody>
      </p:sp>
      <p:sp>
        <p:nvSpPr>
          <p:cNvPr id="15" name="Rectangle 14"/>
          <p:cNvSpPr/>
          <p:nvPr/>
        </p:nvSpPr>
        <p:spPr>
          <a:xfrm>
            <a:off x="11489909" y="-12902"/>
            <a:ext cx="696731"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1820869425"/>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3"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3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9"/>
            <a:ext cx="416216"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9" y="733844"/>
            <a:ext cx="397619"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61"/>
            <a:ext cx="237139"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p:cNvSpPr/>
          <p:nvPr/>
        </p:nvSpPr>
        <p:spPr>
          <a:xfrm>
            <a:off x="11489909" y="-6595"/>
            <a:ext cx="704800" cy="346249"/>
          </a:xfrm>
          <a:prstGeom prst="rect">
            <a:avLst/>
          </a:prstGeom>
        </p:spPr>
        <p:txBody>
          <a:bodyPr wrap="square">
            <a:spAutoFit/>
          </a:bodyPr>
          <a:lstStyle/>
          <a:p>
            <a:pPr algn="ctr"/>
            <a:r>
              <a:rPr lang="en-GB" sz="750" b="1" i="0" dirty="0">
                <a:solidFill>
                  <a:srgbClr val="0B5196"/>
                </a:solidFill>
                <a:latin typeface="+mn-lt"/>
              </a:rPr>
              <a:t>EVERY CHILD A READER</a:t>
            </a:r>
          </a:p>
          <a:p>
            <a:pPr algn="ctr"/>
            <a:endParaRPr lang="en-GB" sz="150" b="0" i="1" dirty="0">
              <a:solidFill>
                <a:srgbClr val="002060"/>
              </a:solidFill>
              <a:latin typeface="+mn-lt"/>
            </a:endParaRPr>
          </a:p>
        </p:txBody>
      </p:sp>
      <p:pic>
        <p:nvPicPr>
          <p:cNvPr id="22" name="Picture 21"/>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 Placeholder 4"/>
          <p:cNvSpPr>
            <a:spLocks noGrp="1"/>
          </p:cNvSpPr>
          <p:nvPr>
            <p:ph type="body" sz="quarter" idx="10"/>
          </p:nvPr>
        </p:nvSpPr>
        <p:spPr>
          <a:xfrm>
            <a:off x="272048" y="304517"/>
            <a:ext cx="10945813" cy="750661"/>
          </a:xfrm>
          <a:prstGeom prst="rect">
            <a:avLst/>
          </a:prstGeom>
        </p:spPr>
        <p:txBody>
          <a:bodyPr/>
          <a:lstStyle>
            <a:lvl1pPr marL="0" indent="0">
              <a:buNone/>
              <a:defRPr sz="2700"/>
            </a:lvl1pPr>
          </a:lstStyle>
          <a:p>
            <a:pPr lvl="0"/>
            <a:r>
              <a:rPr lang="en-GB"/>
              <a:t>Click to edit Master text styles</a:t>
            </a:r>
          </a:p>
        </p:txBody>
      </p:sp>
      <p:sp>
        <p:nvSpPr>
          <p:cNvPr id="24" name="Content Placeholder 6"/>
          <p:cNvSpPr>
            <a:spLocks noGrp="1"/>
          </p:cNvSpPr>
          <p:nvPr>
            <p:ph sz="quarter" idx="11"/>
          </p:nvPr>
        </p:nvSpPr>
        <p:spPr>
          <a:xfrm>
            <a:off x="287339"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2450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742938123"/>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7474945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115601475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41401554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a:t>AfL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40490481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ALT Curriculum Cornerstones">
    <p:spTree>
      <p:nvGrpSpPr>
        <p:cNvPr id="1" name=""/>
        <p:cNvGrpSpPr/>
        <p:nvPr/>
      </p:nvGrpSpPr>
      <p:grpSpPr>
        <a:xfrm>
          <a:off x="0" y="0"/>
          <a:ext cx="0" cy="0"/>
          <a:chOff x="0" y="0"/>
          <a:chExt cx="0" cy="0"/>
        </a:xfrm>
      </p:grpSpPr>
      <p:sp>
        <p:nvSpPr>
          <p:cNvPr id="33" name="Rectangle 32"/>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6" name="Rectangle 35"/>
          <p:cNvSpPr/>
          <p:nvPr/>
        </p:nvSpPr>
        <p:spPr>
          <a:xfrm>
            <a:off x="5581223"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38" name="TextBox 37"/>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CORNERSTONES</a:t>
            </a:r>
          </a:p>
        </p:txBody>
      </p:sp>
      <p:sp>
        <p:nvSpPr>
          <p:cNvPr id="39" name="Rectangle 38"/>
          <p:cNvSpPr/>
          <p:nvPr/>
        </p:nvSpPr>
        <p:spPr>
          <a:xfrm>
            <a:off x="5685996" y="880705"/>
            <a:ext cx="6358230" cy="5355312"/>
          </a:xfrm>
          <a:prstGeom prst="rect">
            <a:avLst/>
          </a:prstGeom>
        </p:spPr>
        <p:txBody>
          <a:bodyPr wrap="square">
            <a:spAutoFit/>
          </a:bodyPr>
          <a:lstStyle/>
          <a:p>
            <a:r>
              <a:rPr lang="en-GB" sz="1600" b="1"/>
              <a:t>POWERFUL KNOWLEDGE</a:t>
            </a:r>
          </a:p>
          <a:p>
            <a:r>
              <a:rPr lang="en-GB" sz="1100" b="1" i="1"/>
              <a:t>Pupils acquire and retain knowledge that takes them beyond their own experiences</a:t>
            </a:r>
            <a:r>
              <a:rPr lang="en-GB" sz="1100"/>
              <a:t>. The goal is for pupils to ‘Know More and Remember More’. Our Medium Term Plans differentiate between ‘Substantive knowledge: knowing that…’ and ‘Disciplinary knowledge: knowing how to…’</a:t>
            </a:r>
          </a:p>
          <a:p>
            <a:endParaRPr lang="en-GB" sz="1100" b="1"/>
          </a:p>
          <a:p>
            <a:r>
              <a:rPr lang="en-GB" sz="1600" b="1"/>
              <a:t>CONNECTED KNOWLEDGE</a:t>
            </a:r>
          </a:p>
          <a:p>
            <a:r>
              <a:rPr lang="en-GB" sz="1100" b="1" i="1"/>
              <a:t>Creating schema within and across subjects, with careers and personal development</a:t>
            </a:r>
            <a:r>
              <a:rPr lang="en-GB" sz="1100"/>
              <a:t>. Knowledge does not sit as isolated ‘information’ in pupils’ minds; knowledge is connected in cognitive webs or ‘schemata’. Expert teachers use every opportunity to CONNECT current learning with: The Curriculum Intent and Long Term Plan; The Knowledge Organiser; Home Learning and Revision; Personal Development &amp; DEI; Gatsby Career Benchmarks; Other Curriculum Subjects</a:t>
            </a:r>
          </a:p>
          <a:p>
            <a:endParaRPr lang="en-GB" sz="1100"/>
          </a:p>
          <a:p>
            <a:r>
              <a:rPr lang="en-GB" sz="1600" b="1"/>
              <a:t>SEQUENCED KNOWLEDGE</a:t>
            </a:r>
          </a:p>
          <a:p>
            <a:r>
              <a:rPr lang="en-GB" sz="1100" b="1" i="1"/>
              <a:t>Knowledge is thoughtfully sequenced and deliberately mapped. </a:t>
            </a:r>
            <a:r>
              <a:rPr lang="en-GB" sz="1100"/>
              <a:t>Knowledge is sequenced so that conceptual depth, difficulty and sophistication build over time so that they become secured. Where topics are revisited, this approach is often referred to as a spiral curriculum. ‘Fundamental ideas, once identified, should be constantly revisited and re-examined so that understanding deepens over time.’ (Howard, 2007)</a:t>
            </a:r>
          </a:p>
          <a:p>
            <a:endParaRPr lang="en-GB" sz="1100"/>
          </a:p>
          <a:p>
            <a:r>
              <a:rPr lang="en-GB" sz="1600" b="1"/>
              <a:t>INFORMED PRACTISE</a:t>
            </a:r>
          </a:p>
          <a:p>
            <a:r>
              <a:rPr lang="en-GB" sz="1100" b="1" i="1"/>
              <a:t>Embracing research and evidence of how children learn and remember. </a:t>
            </a:r>
            <a:r>
              <a:rPr lang="en-GB" sz="1100"/>
              <a:t>Knowledge is built incrementally and revisited frequently through knowledge organisers, spaced retrieval practice and Rolling Recall low-stakes assessment.</a:t>
            </a:r>
          </a:p>
          <a:p>
            <a:endParaRPr lang="en-GB" sz="1100" b="1"/>
          </a:p>
          <a:p>
            <a:r>
              <a:rPr lang="en-GB" sz="1600" b="1"/>
              <a:t>CONTEXTUAL EXPERTISE AND EXPERIENCES</a:t>
            </a:r>
          </a:p>
          <a:p>
            <a:r>
              <a:rPr lang="en-GB" sz="1100" b="1" i="1"/>
              <a:t>Using local values, expertise and experiences to bring the curriculum to life. </a:t>
            </a:r>
            <a:r>
              <a:rPr lang="en-GB" sz="1100"/>
              <a:t>Enveloping any knowledge-rich curriculum is the narrative, where content is designed, curated and brought to life by our teaching staff. Teachers contextualise the learning for their pupils, referencing local, regional and global sources, considering diversity and representation, championing inclusion. </a:t>
            </a:r>
          </a:p>
        </p:txBody>
      </p:sp>
      <p:pic>
        <p:nvPicPr>
          <p:cNvPr id="40" name="Picture 39"/>
          <p:cNvPicPr>
            <a:picLocks noChangeAspect="1"/>
          </p:cNvPicPr>
          <p:nvPr/>
        </p:nvPicPr>
        <p:blipFill>
          <a:blip r:embed="rId3"/>
          <a:stretch>
            <a:fillRect/>
          </a:stretch>
        </p:blipFill>
        <p:spPr>
          <a:xfrm>
            <a:off x="80219" y="914252"/>
            <a:ext cx="5370992" cy="5449662"/>
          </a:xfrm>
          <a:prstGeom prst="rect">
            <a:avLst/>
          </a:prstGeom>
        </p:spPr>
      </p:pic>
    </p:spTree>
    <p:extLst>
      <p:ext uri="{BB962C8B-B14F-4D97-AF65-F5344CB8AC3E}">
        <p14:creationId xmlns:p14="http://schemas.microsoft.com/office/powerpoint/2010/main" val="16304729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pic>
        <p:nvPicPr>
          <p:cNvPr id="14" name="Picture 13"/>
          <p:cNvPicPr>
            <a:picLocks noChangeAspect="1"/>
          </p:cNvPicPr>
          <p:nvPr/>
        </p:nvPicPr>
        <p:blipFill>
          <a:blip r:embed="rId2">
            <a:duotone>
              <a:prstClr val="black"/>
              <a:schemeClr val="accent1">
                <a:tint val="45000"/>
                <a:satMod val="400000"/>
              </a:schemeClr>
            </a:duotone>
            <a:lum bright="-40000" contrast="-40000"/>
          </a:blip>
          <a:stretch>
            <a:fillRect/>
          </a:stretch>
        </p:blipFill>
        <p:spPr>
          <a:xfrm>
            <a:off x="3651494" y="1467132"/>
            <a:ext cx="4352672" cy="4609876"/>
          </a:xfrm>
          <a:prstGeom prst="rect">
            <a:avLst/>
          </a:prstGeom>
        </p:spPr>
      </p:pic>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rgbClr val="002060"/>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rgbClr val="002060"/>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rgbClr val="002060"/>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rgbClr val="002060"/>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rgbClr val="002060"/>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rgbClr val="002060"/>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120278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703428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0"/>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ARCHWAY KNOWLEDGE CURRICULUM</a:t>
            </a:r>
          </a:p>
        </p:txBody>
      </p:sp>
      <p:sp>
        <p:nvSpPr>
          <p:cNvPr id="113" name="Rounded Rectangle 112"/>
          <p:cNvSpPr/>
          <p:nvPr/>
        </p:nvSpPr>
        <p:spPr>
          <a:xfrm>
            <a:off x="6346628"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CORE EXPECTATIONS</a:t>
            </a:r>
          </a:p>
        </p:txBody>
      </p:sp>
      <p:sp>
        <p:nvSpPr>
          <p:cNvPr id="114" name="Rounded Rectangle 113"/>
          <p:cNvSpPr/>
          <p:nvPr/>
        </p:nvSpPr>
        <p:spPr>
          <a:xfrm>
            <a:off x="6342388" y="3389289"/>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HIGH-IMPACT PEDAGOGY</a:t>
            </a:r>
          </a:p>
        </p:txBody>
      </p:sp>
      <p:sp>
        <p:nvSpPr>
          <p:cNvPr id="115" name="TextBox 114"/>
          <p:cNvSpPr txBox="1"/>
          <p:nvPr/>
        </p:nvSpPr>
        <p:spPr>
          <a:xfrm>
            <a:off x="6346628" y="692695"/>
            <a:ext cx="5516024" cy="1308050"/>
          </a:xfrm>
          <a:prstGeom prst="rect">
            <a:avLst/>
          </a:prstGeom>
          <a:noFill/>
        </p:spPr>
        <p:txBody>
          <a:bodyPr wrap="square" rtlCol="0">
            <a:spAutoFit/>
          </a:bodyPr>
          <a:lstStyle/>
          <a:p>
            <a:r>
              <a:rPr lang="en-GB" sz="130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400"/>
              <a:t>.</a:t>
            </a:r>
          </a:p>
        </p:txBody>
      </p:sp>
      <p:sp>
        <p:nvSpPr>
          <p:cNvPr id="116" name="TextBox 115"/>
          <p:cNvSpPr txBox="1"/>
          <p:nvPr/>
        </p:nvSpPr>
        <p:spPr>
          <a:xfrm>
            <a:off x="6342388" y="2589288"/>
            <a:ext cx="5482945" cy="692497"/>
          </a:xfrm>
          <a:prstGeom prst="rect">
            <a:avLst/>
          </a:prstGeom>
          <a:noFill/>
        </p:spPr>
        <p:txBody>
          <a:bodyPr wrap="square" rtlCol="0">
            <a:spAutoFit/>
          </a:bodyPr>
          <a:lstStyle/>
          <a:p>
            <a:pPr>
              <a:spcAft>
                <a:spcPts val="600"/>
              </a:spcAft>
            </a:pPr>
            <a:r>
              <a:rPr lang="en-GB" sz="130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7" y="3921306"/>
            <a:ext cx="5488128" cy="692497"/>
          </a:xfrm>
          <a:prstGeom prst="rect">
            <a:avLst/>
          </a:prstGeom>
          <a:noFill/>
        </p:spPr>
        <p:txBody>
          <a:bodyPr wrap="square" rtlCol="0">
            <a:spAutoFit/>
          </a:bodyPr>
          <a:lstStyle/>
          <a:p>
            <a:pPr>
              <a:spcAft>
                <a:spcPts val="600"/>
              </a:spcAft>
            </a:pPr>
            <a:r>
              <a:rPr lang="en-GB" sz="130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3" y="4744143"/>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rPr>
              <a:t>RESEARCH-INFORMED INNOVATION</a:t>
            </a:r>
          </a:p>
        </p:txBody>
      </p:sp>
      <p:sp>
        <p:nvSpPr>
          <p:cNvPr id="119" name="TextBox 118"/>
          <p:cNvSpPr txBox="1"/>
          <p:nvPr/>
        </p:nvSpPr>
        <p:spPr>
          <a:xfrm>
            <a:off x="6348095" y="5272751"/>
            <a:ext cx="5500193" cy="892552"/>
          </a:xfrm>
          <a:prstGeom prst="rect">
            <a:avLst/>
          </a:prstGeom>
          <a:noFill/>
        </p:spPr>
        <p:txBody>
          <a:bodyPr wrap="square" rtlCol="0">
            <a:spAutoFit/>
          </a:bodyPr>
          <a:lstStyle/>
          <a:p>
            <a:pPr>
              <a:spcAft>
                <a:spcPts val="600"/>
              </a:spcAft>
            </a:pPr>
            <a:r>
              <a:rPr lang="en-GB" sz="130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4" name="Rectangle 13"/>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p:cNvSpPr/>
          <p:nvPr/>
        </p:nvSpPr>
        <p:spPr>
          <a:xfrm>
            <a:off x="2592980" y="6339146"/>
            <a:ext cx="7831180"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TEACHING AND LEARNING FRAMEWORK</a:t>
            </a:r>
            <a:endParaRPr lang="en-GB" sz="1600" b="0">
              <a:solidFill>
                <a:schemeClr val="bg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20016673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742938123"/>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407452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ths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69667C-C67A-6665-696C-4C079F001604}"/>
              </a:ext>
            </a:extLst>
          </p:cNvPr>
          <p:cNvPicPr>
            <a:picLocks noChangeAspect="1"/>
          </p:cNvPicPr>
          <p:nvPr/>
        </p:nvPicPr>
        <p:blipFill rotWithShape="1">
          <a:blip r:embed="rId2">
            <a:clrChange>
              <a:clrFrom>
                <a:srgbClr val="FFFFFF"/>
              </a:clrFrom>
              <a:clrTo>
                <a:srgbClr val="FFFFFF">
                  <a:alpha val="0"/>
                </a:srgbClr>
              </a:clrTo>
            </a:clrChange>
          </a:blip>
          <a:srcRect b="1495"/>
          <a:stretch/>
        </p:blipFill>
        <p:spPr>
          <a:xfrm>
            <a:off x="9678729" y="2881423"/>
            <a:ext cx="2590252" cy="3455767"/>
          </a:xfrm>
          <a:prstGeom prst="rect">
            <a:avLst/>
          </a:prstGeom>
        </p:spPr>
      </p:pic>
      <p:pic>
        <p:nvPicPr>
          <p:cNvPr id="4" name="Picture 3">
            <a:extLst>
              <a:ext uri="{FF2B5EF4-FFF2-40B4-BE49-F238E27FC236}">
                <a16:creationId xmlns:a16="http://schemas.microsoft.com/office/drawing/2014/main" id="{AD875480-6883-3669-D196-D361C425866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904914" y="138792"/>
            <a:ext cx="6099711" cy="1968195"/>
          </a:xfrm>
          <a:prstGeom prst="rect">
            <a:avLst/>
          </a:prstGeom>
        </p:spPr>
      </p:pic>
      <p:sp>
        <p:nvSpPr>
          <p:cNvPr id="5" name="TextBox 4">
            <a:extLst>
              <a:ext uri="{FF2B5EF4-FFF2-40B4-BE49-F238E27FC236}">
                <a16:creationId xmlns:a16="http://schemas.microsoft.com/office/drawing/2014/main" id="{E05B985A-1850-4802-D38E-C4DAC851A5D2}"/>
              </a:ext>
            </a:extLst>
          </p:cNvPr>
          <p:cNvSpPr txBox="1"/>
          <p:nvPr/>
        </p:nvSpPr>
        <p:spPr>
          <a:xfrm>
            <a:off x="9859617" y="3069203"/>
            <a:ext cx="1208599" cy="800219"/>
          </a:xfrm>
          <a:prstGeom prst="rect">
            <a:avLst/>
          </a:prstGeom>
          <a:noFill/>
        </p:spPr>
        <p:txBody>
          <a:bodyPr wrap="square" rtlCol="0">
            <a:spAutoFit/>
          </a:bodyPr>
          <a:lstStyle/>
          <a:p>
            <a:r>
              <a:rPr lang="en-GB" sz="3200" b="1" dirty="0">
                <a:latin typeface="Century Gothic" panose="020B0502020202020204" pitchFamily="34" charset="0"/>
              </a:rPr>
              <a:t>A </a:t>
            </a:r>
            <a:r>
              <a:rPr lang="en-GB" sz="1400" dirty="0">
                <a:latin typeface="Century Gothic" panose="020B0502020202020204" pitchFamily="34" charset="0"/>
              </a:rPr>
              <a:t>because…</a:t>
            </a:r>
          </a:p>
        </p:txBody>
      </p:sp>
      <p:sp>
        <p:nvSpPr>
          <p:cNvPr id="6" name="TextBox 5">
            <a:extLst>
              <a:ext uri="{FF2B5EF4-FFF2-40B4-BE49-F238E27FC236}">
                <a16:creationId xmlns:a16="http://schemas.microsoft.com/office/drawing/2014/main" id="{139A6B31-3BB7-51E9-D771-9667867D99AE}"/>
              </a:ext>
            </a:extLst>
          </p:cNvPr>
          <p:cNvSpPr txBox="1"/>
          <p:nvPr/>
        </p:nvSpPr>
        <p:spPr>
          <a:xfrm>
            <a:off x="10973855" y="4847252"/>
            <a:ext cx="1208599" cy="800219"/>
          </a:xfrm>
          <a:prstGeom prst="rect">
            <a:avLst/>
          </a:prstGeom>
          <a:noFill/>
        </p:spPr>
        <p:txBody>
          <a:bodyPr wrap="square" rtlCol="0">
            <a:spAutoFit/>
          </a:bodyPr>
          <a:lstStyle/>
          <a:p>
            <a:r>
              <a:rPr lang="en-GB" sz="3200" b="1" dirty="0">
                <a:latin typeface="Century Gothic" panose="020B0502020202020204" pitchFamily="34" charset="0"/>
              </a:rPr>
              <a:t>B </a:t>
            </a:r>
            <a:r>
              <a:rPr lang="en-GB" sz="1400" dirty="0">
                <a:latin typeface="Century Gothic" panose="020B0502020202020204" pitchFamily="34" charset="0"/>
              </a:rPr>
              <a:t>because…</a:t>
            </a:r>
          </a:p>
        </p:txBody>
      </p:sp>
      <p:pic>
        <p:nvPicPr>
          <p:cNvPr id="7" name="Picture 6">
            <a:extLst>
              <a:ext uri="{FF2B5EF4-FFF2-40B4-BE49-F238E27FC236}">
                <a16:creationId xmlns:a16="http://schemas.microsoft.com/office/drawing/2014/main" id="{B8AD39F2-B810-F733-FAD8-52B70723E4F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85584" y="2417503"/>
            <a:ext cx="2335539" cy="4229219"/>
          </a:xfrm>
          <a:prstGeom prst="rect">
            <a:avLst/>
          </a:prstGeom>
        </p:spPr>
      </p:pic>
      <p:pic>
        <p:nvPicPr>
          <p:cNvPr id="8" name="Picture 7">
            <a:extLst>
              <a:ext uri="{FF2B5EF4-FFF2-40B4-BE49-F238E27FC236}">
                <a16:creationId xmlns:a16="http://schemas.microsoft.com/office/drawing/2014/main" id="{3AC275B6-8D2D-6BDD-053F-FDCC4878156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472025" y="4058428"/>
            <a:ext cx="1912777" cy="2387506"/>
          </a:xfrm>
          <a:prstGeom prst="rect">
            <a:avLst/>
          </a:prstGeom>
        </p:spPr>
      </p:pic>
      <p:pic>
        <p:nvPicPr>
          <p:cNvPr id="9" name="Picture 8">
            <a:extLst>
              <a:ext uri="{FF2B5EF4-FFF2-40B4-BE49-F238E27FC236}">
                <a16:creationId xmlns:a16="http://schemas.microsoft.com/office/drawing/2014/main" id="{047FB1E3-23EC-CB6E-5113-4AFB028D44F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384802" y="4153999"/>
            <a:ext cx="2341403" cy="2387507"/>
          </a:xfrm>
          <a:prstGeom prst="rect">
            <a:avLst/>
          </a:prstGeom>
        </p:spPr>
      </p:pic>
      <p:pic>
        <p:nvPicPr>
          <p:cNvPr id="10" name="Picture 9">
            <a:extLst>
              <a:ext uri="{FF2B5EF4-FFF2-40B4-BE49-F238E27FC236}">
                <a16:creationId xmlns:a16="http://schemas.microsoft.com/office/drawing/2014/main" id="{93BDBD45-CA96-2667-F561-323ED2EF10D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957073" y="4242329"/>
            <a:ext cx="2490787" cy="2094861"/>
          </a:xfrm>
          <a:prstGeom prst="rect">
            <a:avLst/>
          </a:prstGeom>
        </p:spPr>
      </p:pic>
    </p:spTree>
    <p:extLst>
      <p:ext uri="{BB962C8B-B14F-4D97-AF65-F5344CB8AC3E}">
        <p14:creationId xmlns:p14="http://schemas.microsoft.com/office/powerpoint/2010/main" val="12955227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115601475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8780219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a:t>AfL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1847013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ALT Curriculum Cornerstones">
    <p:spTree>
      <p:nvGrpSpPr>
        <p:cNvPr id="1" name=""/>
        <p:cNvGrpSpPr/>
        <p:nvPr/>
      </p:nvGrpSpPr>
      <p:grpSpPr>
        <a:xfrm>
          <a:off x="0" y="0"/>
          <a:ext cx="0" cy="0"/>
          <a:chOff x="0" y="0"/>
          <a:chExt cx="0" cy="0"/>
        </a:xfrm>
      </p:grpSpPr>
      <p:sp>
        <p:nvSpPr>
          <p:cNvPr id="33" name="Rectangle 32"/>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6" name="Rectangle 35"/>
          <p:cNvSpPr/>
          <p:nvPr/>
        </p:nvSpPr>
        <p:spPr>
          <a:xfrm>
            <a:off x="5581223"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38" name="TextBox 37"/>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CORNERSTONES</a:t>
            </a:r>
          </a:p>
        </p:txBody>
      </p:sp>
      <p:sp>
        <p:nvSpPr>
          <p:cNvPr id="39" name="Rectangle 38"/>
          <p:cNvSpPr/>
          <p:nvPr/>
        </p:nvSpPr>
        <p:spPr>
          <a:xfrm>
            <a:off x="5685996" y="880705"/>
            <a:ext cx="6358230" cy="5355312"/>
          </a:xfrm>
          <a:prstGeom prst="rect">
            <a:avLst/>
          </a:prstGeom>
        </p:spPr>
        <p:txBody>
          <a:bodyPr wrap="square">
            <a:spAutoFit/>
          </a:bodyPr>
          <a:lstStyle/>
          <a:p>
            <a:r>
              <a:rPr lang="en-GB" sz="1600" b="1"/>
              <a:t>POWERFUL KNOWLEDGE</a:t>
            </a:r>
          </a:p>
          <a:p>
            <a:r>
              <a:rPr lang="en-GB" sz="1100" b="1" i="1"/>
              <a:t>Pupils acquire and retain knowledge that takes them beyond their own experiences</a:t>
            </a:r>
            <a:r>
              <a:rPr lang="en-GB" sz="1100"/>
              <a:t>. The goal is for pupils to ‘Know More and Remember More’. Our Medium Term Plans differentiate between ‘Substantive knowledge: knowing that…’ and ‘Disciplinary knowledge: knowing how to…’</a:t>
            </a:r>
          </a:p>
          <a:p>
            <a:endParaRPr lang="en-GB" sz="1100" b="1"/>
          </a:p>
          <a:p>
            <a:r>
              <a:rPr lang="en-GB" sz="1600" b="1"/>
              <a:t>CONNECTED KNOWLEDGE</a:t>
            </a:r>
          </a:p>
          <a:p>
            <a:r>
              <a:rPr lang="en-GB" sz="1100" b="1" i="1"/>
              <a:t>Creating schema within and across subjects, with careers and personal development</a:t>
            </a:r>
            <a:r>
              <a:rPr lang="en-GB" sz="1100"/>
              <a:t>. Knowledge does not sit as isolated ‘information’ in pupils’ minds; knowledge is connected in cognitive webs or ‘schemata’. Expert teachers use every opportunity to CONNECT current learning with: The Curriculum Intent and Long Term Plan; The Knowledge Organiser; Home Learning and Revision; Personal Development &amp; DEI; Gatsby Career Benchmarks; Other Curriculum Subjects</a:t>
            </a:r>
          </a:p>
          <a:p>
            <a:endParaRPr lang="en-GB" sz="1100"/>
          </a:p>
          <a:p>
            <a:r>
              <a:rPr lang="en-GB" sz="1600" b="1"/>
              <a:t>SEQUENCED KNOWLEDGE</a:t>
            </a:r>
          </a:p>
          <a:p>
            <a:r>
              <a:rPr lang="en-GB" sz="1100" b="1" i="1"/>
              <a:t>Knowledge is thoughtfully sequenced and deliberately mapped. </a:t>
            </a:r>
            <a:r>
              <a:rPr lang="en-GB" sz="1100"/>
              <a:t>Knowledge is sequenced so that conceptual depth, difficulty and sophistication build over time so that they become secured. Where topics are revisited, this approach is often referred to as a spiral curriculum. ‘Fundamental ideas, once identified, should be constantly revisited and re-examined so that understanding deepens over time.’ (Howard, 2007)</a:t>
            </a:r>
          </a:p>
          <a:p>
            <a:endParaRPr lang="en-GB" sz="1100"/>
          </a:p>
          <a:p>
            <a:r>
              <a:rPr lang="en-GB" sz="1600" b="1"/>
              <a:t>INFORMED PRACTISE</a:t>
            </a:r>
          </a:p>
          <a:p>
            <a:r>
              <a:rPr lang="en-GB" sz="1100" b="1" i="1"/>
              <a:t>Embracing research and evidence of how children learn and remember. </a:t>
            </a:r>
            <a:r>
              <a:rPr lang="en-GB" sz="1100"/>
              <a:t>Knowledge is built incrementally and revisited frequently through knowledge organisers, spaced retrieval practice and Rolling Recall low-stakes assessment.</a:t>
            </a:r>
          </a:p>
          <a:p>
            <a:endParaRPr lang="en-GB" sz="1100" b="1"/>
          </a:p>
          <a:p>
            <a:r>
              <a:rPr lang="en-GB" sz="1600" b="1"/>
              <a:t>CONTEXTUAL EXPERTISE AND EXPERIENCES</a:t>
            </a:r>
          </a:p>
          <a:p>
            <a:r>
              <a:rPr lang="en-GB" sz="1100" b="1" i="1"/>
              <a:t>Using local values, expertise and experiences to bring the curriculum to life. </a:t>
            </a:r>
            <a:r>
              <a:rPr lang="en-GB" sz="1100"/>
              <a:t>Enveloping any knowledge-rich curriculum is the narrative, where content is designed, curated and brought to life by our teaching staff. Teachers contextualise the learning for their pupils, referencing local, regional and global sources, considering diversity and representation, championing inclusion. </a:t>
            </a:r>
          </a:p>
        </p:txBody>
      </p:sp>
      <p:pic>
        <p:nvPicPr>
          <p:cNvPr id="40" name="Picture 39"/>
          <p:cNvPicPr>
            <a:picLocks noChangeAspect="1"/>
          </p:cNvPicPr>
          <p:nvPr/>
        </p:nvPicPr>
        <p:blipFill>
          <a:blip r:embed="rId3"/>
          <a:stretch>
            <a:fillRect/>
          </a:stretch>
        </p:blipFill>
        <p:spPr>
          <a:xfrm>
            <a:off x="80219" y="914252"/>
            <a:ext cx="5370992" cy="5449662"/>
          </a:xfrm>
          <a:prstGeom prst="rect">
            <a:avLst/>
          </a:prstGeom>
        </p:spPr>
      </p:pic>
    </p:spTree>
    <p:extLst>
      <p:ext uri="{BB962C8B-B14F-4D97-AF65-F5344CB8AC3E}">
        <p14:creationId xmlns:p14="http://schemas.microsoft.com/office/powerpoint/2010/main" val="28589677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pic>
        <p:nvPicPr>
          <p:cNvPr id="14" name="Picture 13"/>
          <p:cNvPicPr>
            <a:picLocks noChangeAspect="1"/>
          </p:cNvPicPr>
          <p:nvPr/>
        </p:nvPicPr>
        <p:blipFill>
          <a:blip r:embed="rId2">
            <a:duotone>
              <a:prstClr val="black"/>
              <a:schemeClr val="accent1">
                <a:tint val="45000"/>
                <a:satMod val="400000"/>
              </a:schemeClr>
            </a:duotone>
            <a:lum bright="-40000" contrast="-40000"/>
          </a:blip>
          <a:stretch>
            <a:fillRect/>
          </a:stretch>
        </p:blipFill>
        <p:spPr>
          <a:xfrm>
            <a:off x="3651494" y="1467132"/>
            <a:ext cx="4352672" cy="4609876"/>
          </a:xfrm>
          <a:prstGeom prst="rect">
            <a:avLst/>
          </a:prstGeom>
        </p:spPr>
      </p:pic>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rgbClr val="002060"/>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rgbClr val="002060"/>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rgbClr val="002060"/>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rgbClr val="002060"/>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rgbClr val="002060"/>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rgbClr val="002060"/>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20608785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695445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0"/>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ARCHWAY KNOWLEDGE CURRICULUM</a:t>
            </a:r>
          </a:p>
        </p:txBody>
      </p:sp>
      <p:sp>
        <p:nvSpPr>
          <p:cNvPr id="113" name="Rounded Rectangle 112"/>
          <p:cNvSpPr/>
          <p:nvPr/>
        </p:nvSpPr>
        <p:spPr>
          <a:xfrm>
            <a:off x="6346628"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CORE EXPECTATIONS</a:t>
            </a:r>
          </a:p>
        </p:txBody>
      </p:sp>
      <p:sp>
        <p:nvSpPr>
          <p:cNvPr id="114" name="Rounded Rectangle 113"/>
          <p:cNvSpPr/>
          <p:nvPr/>
        </p:nvSpPr>
        <p:spPr>
          <a:xfrm>
            <a:off x="6342388" y="3389289"/>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HIGH-IMPACT PEDAGOGY</a:t>
            </a:r>
          </a:p>
        </p:txBody>
      </p:sp>
      <p:sp>
        <p:nvSpPr>
          <p:cNvPr id="115" name="TextBox 114"/>
          <p:cNvSpPr txBox="1"/>
          <p:nvPr/>
        </p:nvSpPr>
        <p:spPr>
          <a:xfrm>
            <a:off x="6346628" y="692695"/>
            <a:ext cx="5516024" cy="1308050"/>
          </a:xfrm>
          <a:prstGeom prst="rect">
            <a:avLst/>
          </a:prstGeom>
          <a:noFill/>
        </p:spPr>
        <p:txBody>
          <a:bodyPr wrap="square" rtlCol="0">
            <a:spAutoFit/>
          </a:bodyPr>
          <a:lstStyle/>
          <a:p>
            <a:r>
              <a:rPr lang="en-GB" sz="130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400"/>
              <a:t>.</a:t>
            </a:r>
          </a:p>
        </p:txBody>
      </p:sp>
      <p:sp>
        <p:nvSpPr>
          <p:cNvPr id="116" name="TextBox 115"/>
          <p:cNvSpPr txBox="1"/>
          <p:nvPr/>
        </p:nvSpPr>
        <p:spPr>
          <a:xfrm>
            <a:off x="6342388" y="2589288"/>
            <a:ext cx="5482945" cy="692497"/>
          </a:xfrm>
          <a:prstGeom prst="rect">
            <a:avLst/>
          </a:prstGeom>
          <a:noFill/>
        </p:spPr>
        <p:txBody>
          <a:bodyPr wrap="square" rtlCol="0">
            <a:spAutoFit/>
          </a:bodyPr>
          <a:lstStyle/>
          <a:p>
            <a:pPr>
              <a:spcAft>
                <a:spcPts val="600"/>
              </a:spcAft>
            </a:pPr>
            <a:r>
              <a:rPr lang="en-GB" sz="130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7" y="3921306"/>
            <a:ext cx="5488128" cy="692497"/>
          </a:xfrm>
          <a:prstGeom prst="rect">
            <a:avLst/>
          </a:prstGeom>
          <a:noFill/>
        </p:spPr>
        <p:txBody>
          <a:bodyPr wrap="square" rtlCol="0">
            <a:spAutoFit/>
          </a:bodyPr>
          <a:lstStyle/>
          <a:p>
            <a:pPr>
              <a:spcAft>
                <a:spcPts val="600"/>
              </a:spcAft>
            </a:pPr>
            <a:r>
              <a:rPr lang="en-GB" sz="130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3" y="4744143"/>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rPr>
              <a:t>RESEARCH-INFORMED INNOVATION</a:t>
            </a:r>
          </a:p>
        </p:txBody>
      </p:sp>
      <p:sp>
        <p:nvSpPr>
          <p:cNvPr id="119" name="TextBox 118"/>
          <p:cNvSpPr txBox="1"/>
          <p:nvPr/>
        </p:nvSpPr>
        <p:spPr>
          <a:xfrm>
            <a:off x="6348095" y="5272751"/>
            <a:ext cx="5500193" cy="892552"/>
          </a:xfrm>
          <a:prstGeom prst="rect">
            <a:avLst/>
          </a:prstGeom>
          <a:noFill/>
        </p:spPr>
        <p:txBody>
          <a:bodyPr wrap="square" rtlCol="0">
            <a:spAutoFit/>
          </a:bodyPr>
          <a:lstStyle/>
          <a:p>
            <a:pPr>
              <a:spcAft>
                <a:spcPts val="600"/>
              </a:spcAft>
            </a:pPr>
            <a:r>
              <a:rPr lang="en-GB" sz="130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4" name="Rectangle 13"/>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p:cNvSpPr/>
          <p:nvPr/>
        </p:nvSpPr>
        <p:spPr>
          <a:xfrm>
            <a:off x="2592980" y="6339146"/>
            <a:ext cx="7831180"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TEACHING AND LEARNING FRAMEWORK</a:t>
            </a:r>
            <a:endParaRPr lang="en-GB" sz="1600" b="0">
              <a:solidFill>
                <a:schemeClr val="bg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2888679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559031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619214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6337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2409062454"/>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4281855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3.xml"/><Relationship Id="rId1"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3.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0.xml"/><Relationship Id="rId1"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heme" Target="../theme/theme5.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850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080A4-B6EF-4B8B-A697-087DD6F382D2}" type="datetimeFigureOut">
              <a:rPr lang="en-GB" smtClean="0"/>
              <a:t>19/03/2025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E4A0-F215-4E10-A8BF-1E2E730ED264}" type="slidenum">
              <a:rPr lang="en-GB" smtClean="0"/>
              <a:t>‹#›</a:t>
            </a:fld>
            <a:endParaRPr lang="en-GB"/>
          </a:p>
        </p:txBody>
      </p:sp>
    </p:spTree>
    <p:extLst>
      <p:ext uri="{BB962C8B-B14F-4D97-AF65-F5344CB8AC3E}">
        <p14:creationId xmlns:p14="http://schemas.microsoft.com/office/powerpoint/2010/main" val="2737149666"/>
      </p:ext>
    </p:extLst>
  </p:cSld>
  <p:clrMap bg1="lt1" tx1="dk1" bg2="lt2" tx2="dk2" accent1="accent1" accent2="accent2" accent3="accent3" accent4="accent4" accent5="accent5" accent6="accent6" hlink="hlink" folHlink="folHlink"/>
  <p:sldLayoutIdLst>
    <p:sldLayoutId id="2147483703" r:id="rId1"/>
    <p:sldLayoutId id="214748370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372026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080A4-B6EF-4B8B-A697-087DD6F382D2}" type="datetimeFigureOut">
              <a:rPr lang="en-GB" smtClean="0"/>
              <a:t>19/03/2025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E4A0-F215-4E10-A8BF-1E2E730ED264}" type="slidenum">
              <a:rPr lang="en-GB" smtClean="0"/>
              <a:t>‹#›</a:t>
            </a:fld>
            <a:endParaRPr lang="en-GB"/>
          </a:p>
        </p:txBody>
      </p:sp>
    </p:spTree>
    <p:extLst>
      <p:ext uri="{BB962C8B-B14F-4D97-AF65-F5344CB8AC3E}">
        <p14:creationId xmlns:p14="http://schemas.microsoft.com/office/powerpoint/2010/main" val="524477803"/>
      </p:ext>
    </p:extLst>
  </p:cSld>
  <p:clrMap bg1="lt1" tx1="dk1" bg2="lt2" tx2="dk2" accent1="accent1" accent2="accent2" accent3="accent3" accent4="accent4" accent5="accent5" accent6="accent6" hlink="hlink" folHlink="folHlink"/>
  <p:sldLayoutIdLst>
    <p:sldLayoutId id="2147483712" r:id="rId1"/>
    <p:sldLayoutId id="214748371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17160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xml"/><Relationship Id="rId1" Type="http://schemas.openxmlformats.org/officeDocument/2006/relationships/slideLayout" Target="../slideLayouts/slideLayout41.xml"/><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xml"/><Relationship Id="rId1" Type="http://schemas.openxmlformats.org/officeDocument/2006/relationships/slideLayout" Target="../slideLayouts/slideLayout41.xml"/><Relationship Id="rId5" Type="http://schemas.openxmlformats.org/officeDocument/2006/relationships/image" Target="../media/image60.png"/><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1.xml"/><Relationship Id="rId5" Type="http://schemas.openxmlformats.org/officeDocument/2006/relationships/image" Target="../media/image64.png"/><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5.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notesSlide" Target="../notesSlides/notesSlide3.xml"/><Relationship Id="rId1" Type="http://schemas.openxmlformats.org/officeDocument/2006/relationships/slideLayout" Target="../slideLayouts/slideLayout41.xml"/><Relationship Id="rId6" Type="http://schemas.microsoft.com/office/2007/relationships/hdphoto" Target="../media/hdphoto16.wdp"/><Relationship Id="rId11" Type="http://schemas.openxmlformats.org/officeDocument/2006/relationships/image" Target="../media/image72.png"/><Relationship Id="rId5" Type="http://schemas.openxmlformats.org/officeDocument/2006/relationships/image" Target="../media/image67.png"/><Relationship Id="rId10" Type="http://schemas.openxmlformats.org/officeDocument/2006/relationships/image" Target="../media/image71.png"/><Relationship Id="rId4" Type="http://schemas.openxmlformats.org/officeDocument/2006/relationships/image" Target="../media/image66.png"/><Relationship Id="rId9" Type="http://schemas.openxmlformats.org/officeDocument/2006/relationships/image" Target="../media/image70.png"/><Relationship Id="rId14" Type="http://schemas.microsoft.com/office/2007/relationships/hdphoto" Target="../media/hdphoto17.wdp"/></Relationships>
</file>

<file path=ppt/slides/_rels/slide19.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75.png"/><Relationship Id="rId7" Type="http://schemas.microsoft.com/office/2007/relationships/hdphoto" Target="../media/hdphoto16.wdp"/><Relationship Id="rId12" Type="http://schemas.openxmlformats.org/officeDocument/2006/relationships/image" Target="../media/image72.png"/><Relationship Id="rId2" Type="http://schemas.openxmlformats.org/officeDocument/2006/relationships/notesSlide" Target="../notesSlides/notesSlide4.xml"/><Relationship Id="rId1" Type="http://schemas.openxmlformats.org/officeDocument/2006/relationships/slideLayout" Target="../slideLayouts/slideLayout41.xml"/><Relationship Id="rId6" Type="http://schemas.openxmlformats.org/officeDocument/2006/relationships/image" Target="../media/image67.png"/><Relationship Id="rId11" Type="http://schemas.openxmlformats.org/officeDocument/2006/relationships/image" Target="../media/image71.png"/><Relationship Id="rId5" Type="http://schemas.openxmlformats.org/officeDocument/2006/relationships/image" Target="../media/image66.png"/><Relationship Id="rId15" Type="http://schemas.microsoft.com/office/2007/relationships/hdphoto" Target="../media/hdphoto17.wdp"/><Relationship Id="rId10" Type="http://schemas.openxmlformats.org/officeDocument/2006/relationships/image" Target="../media/image70.png"/><Relationship Id="rId4" Type="http://schemas.openxmlformats.org/officeDocument/2006/relationships/image" Target="../media/image65.png"/><Relationship Id="rId9" Type="http://schemas.openxmlformats.org/officeDocument/2006/relationships/image" Target="../media/image69.png"/><Relationship Id="rId14" Type="http://schemas.openxmlformats.org/officeDocument/2006/relationships/image" Target="../media/image7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1.xml"/><Relationship Id="rId4" Type="http://schemas.openxmlformats.org/officeDocument/2006/relationships/image" Target="../media/image47.jpeg"/></Relationships>
</file>

<file path=ppt/slides/_rels/slide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532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61744E5-467D-33E9-8E93-C06BC48EE7FB}"/>
              </a:ext>
            </a:extLst>
          </p:cNvPr>
          <p:cNvGraphicFramePr>
            <a:graphicFrameLocks noGrp="1"/>
          </p:cNvGraphicFramePr>
          <p:nvPr>
            <p:extLst>
              <p:ext uri="{D42A27DB-BD31-4B8C-83A1-F6EECF244321}">
                <p14:modId xmlns:p14="http://schemas.microsoft.com/office/powerpoint/2010/main" val="3350730347"/>
              </p:ext>
            </p:extLst>
          </p:nvPr>
        </p:nvGraphicFramePr>
        <p:xfrm>
          <a:off x="674557" y="1259174"/>
          <a:ext cx="10373194" cy="4572000"/>
        </p:xfrm>
        <a:graphic>
          <a:graphicData uri="http://schemas.openxmlformats.org/drawingml/2006/table">
            <a:tbl>
              <a:tblPr firstRow="1" bandRow="1">
                <a:tableStyleId>{2D5ABB26-0587-4C30-8999-92F81FD0307C}</a:tableStyleId>
              </a:tblPr>
              <a:tblGrid>
                <a:gridCol w="5186597">
                  <a:extLst>
                    <a:ext uri="{9D8B030D-6E8A-4147-A177-3AD203B41FA5}">
                      <a16:colId xmlns:a16="http://schemas.microsoft.com/office/drawing/2014/main" val="1788014699"/>
                    </a:ext>
                  </a:extLst>
                </a:gridCol>
                <a:gridCol w="5186597">
                  <a:extLst>
                    <a:ext uri="{9D8B030D-6E8A-4147-A177-3AD203B41FA5}">
                      <a16:colId xmlns:a16="http://schemas.microsoft.com/office/drawing/2014/main" val="2411930719"/>
                    </a:ext>
                  </a:extLst>
                </a:gridCol>
              </a:tblGrid>
              <a:tr h="2286000">
                <a:tc>
                  <a:txBody>
                    <a:bodyPr/>
                    <a:lstStyle/>
                    <a:p>
                      <a:r>
                        <a:rPr lang="en-GB" sz="2400" dirty="0"/>
                        <a:t>1) The population of Nottingham is 300,000. The population of Nottingham is 6% of the population of the East Midlands. What is the population of the East Midlands?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GB" sz="2400" dirty="0"/>
                        <a:t>2) The price of a weekly bus ticket increased by 3% to £15.45. What was the price before the increase?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240988"/>
                  </a:ext>
                </a:extLst>
              </a:tr>
              <a:tr h="2286000">
                <a:tc>
                  <a:txBody>
                    <a:bodyPr/>
                    <a:lstStyle/>
                    <a:p>
                      <a:r>
                        <a:rPr lang="en-GB" sz="2400" dirty="0"/>
                        <a:t>3) In a sale, the price of a shirt is reduced by 25% to £51. What was the price of the shirt before the sale?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sz="2400" dirty="0"/>
                        <a:t>4) Jennifer now earns £28,000 per year after a 12% wage rise. How much did she earn before the wage rise?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35183778"/>
                  </a:ext>
                </a:extLst>
              </a:tr>
            </a:tbl>
          </a:graphicData>
        </a:graphic>
      </p:graphicFrame>
      <p:sp>
        <p:nvSpPr>
          <p:cNvPr id="3" name="TextBox 2">
            <a:extLst>
              <a:ext uri="{FF2B5EF4-FFF2-40B4-BE49-F238E27FC236}">
                <a16:creationId xmlns:a16="http://schemas.microsoft.com/office/drawing/2014/main" id="{5A4194FA-B0F4-0B12-A37D-53ADA9F6AAB8}"/>
              </a:ext>
            </a:extLst>
          </p:cNvPr>
          <p:cNvSpPr txBox="1"/>
          <p:nvPr/>
        </p:nvSpPr>
        <p:spPr>
          <a:xfrm>
            <a:off x="314793" y="266210"/>
            <a:ext cx="5781206" cy="646331"/>
          </a:xfrm>
          <a:prstGeom prst="rect">
            <a:avLst/>
          </a:prstGeom>
          <a:noFill/>
        </p:spPr>
        <p:txBody>
          <a:bodyPr wrap="square" rtlCol="0">
            <a:spAutoFit/>
          </a:bodyPr>
          <a:lstStyle/>
          <a:p>
            <a:r>
              <a:rPr lang="en-GB" sz="3600" dirty="0"/>
              <a:t>On Whiteboards</a:t>
            </a:r>
          </a:p>
        </p:txBody>
      </p:sp>
    </p:spTree>
    <p:extLst>
      <p:ext uri="{BB962C8B-B14F-4D97-AF65-F5344CB8AC3E}">
        <p14:creationId xmlns:p14="http://schemas.microsoft.com/office/powerpoint/2010/main" val="3996691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4FC61-A169-8E97-F14B-13E29217322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1538D44-0F77-7151-3BA2-A50B05C7520D}"/>
              </a:ext>
            </a:extLst>
          </p:cNvPr>
          <p:cNvSpPr txBox="1"/>
          <p:nvPr/>
        </p:nvSpPr>
        <p:spPr>
          <a:xfrm>
            <a:off x="314793" y="266210"/>
            <a:ext cx="5781206" cy="646331"/>
          </a:xfrm>
          <a:prstGeom prst="rect">
            <a:avLst/>
          </a:prstGeom>
          <a:noFill/>
        </p:spPr>
        <p:txBody>
          <a:bodyPr wrap="square" rtlCol="0">
            <a:spAutoFit/>
          </a:bodyPr>
          <a:lstStyle/>
          <a:p>
            <a:r>
              <a:rPr lang="en-GB" sz="3600" dirty="0"/>
              <a:t>On Whiteboards</a:t>
            </a:r>
          </a:p>
        </p:txBody>
      </p:sp>
      <p:sp>
        <p:nvSpPr>
          <p:cNvPr id="5" name="TextBox 4">
            <a:extLst>
              <a:ext uri="{FF2B5EF4-FFF2-40B4-BE49-F238E27FC236}">
                <a16:creationId xmlns:a16="http://schemas.microsoft.com/office/drawing/2014/main" id="{53AC0884-015E-413E-750A-60F1D88F0A58}"/>
              </a:ext>
            </a:extLst>
          </p:cNvPr>
          <p:cNvSpPr txBox="1"/>
          <p:nvPr/>
        </p:nvSpPr>
        <p:spPr>
          <a:xfrm>
            <a:off x="434715" y="1199213"/>
            <a:ext cx="5661284" cy="1938992"/>
          </a:xfrm>
          <a:prstGeom prst="rect">
            <a:avLst/>
          </a:prstGeom>
          <a:noFill/>
        </p:spPr>
        <p:txBody>
          <a:bodyPr wrap="square" rtlCol="0">
            <a:spAutoFit/>
          </a:bodyPr>
          <a:lstStyle/>
          <a:p>
            <a:r>
              <a:rPr lang="en-GB" sz="2400" dirty="0"/>
              <a:t>1) The population of Nottingham is 300,000. The population of Nottingham is 6% of the population of the East Midlands. What is the population of the East Midlands?</a:t>
            </a:r>
          </a:p>
          <a:p>
            <a:endParaRPr lang="en-GB" sz="2400" dirty="0"/>
          </a:p>
        </p:txBody>
      </p:sp>
      <p:graphicFrame>
        <p:nvGraphicFramePr>
          <p:cNvPr id="6" name="Table 5">
            <a:extLst>
              <a:ext uri="{FF2B5EF4-FFF2-40B4-BE49-F238E27FC236}">
                <a16:creationId xmlns:a16="http://schemas.microsoft.com/office/drawing/2014/main" id="{C4BB5E9D-E461-F42D-B214-B5D5281DBCBA}"/>
              </a:ext>
            </a:extLst>
          </p:cNvPr>
          <p:cNvGraphicFramePr>
            <a:graphicFrameLocks noGrp="1"/>
          </p:cNvGraphicFramePr>
          <p:nvPr>
            <p:extLst>
              <p:ext uri="{D42A27DB-BD31-4B8C-83A1-F6EECF244321}">
                <p14:modId xmlns:p14="http://schemas.microsoft.com/office/powerpoint/2010/main" val="1949463313"/>
              </p:ext>
            </p:extLst>
          </p:nvPr>
        </p:nvGraphicFramePr>
        <p:xfrm>
          <a:off x="7211788" y="3429000"/>
          <a:ext cx="3309496" cy="1214066"/>
        </p:xfrm>
        <a:graphic>
          <a:graphicData uri="http://schemas.openxmlformats.org/drawingml/2006/table">
            <a:tbl>
              <a:tblPr firstRow="1" bandRow="1">
                <a:tableStyleId>{2D5ABB26-0587-4C30-8999-92F81FD0307C}</a:tableStyleId>
              </a:tblPr>
              <a:tblGrid>
                <a:gridCol w="1654748">
                  <a:extLst>
                    <a:ext uri="{9D8B030D-6E8A-4147-A177-3AD203B41FA5}">
                      <a16:colId xmlns:a16="http://schemas.microsoft.com/office/drawing/2014/main" val="2651824270"/>
                    </a:ext>
                  </a:extLst>
                </a:gridCol>
                <a:gridCol w="1654748">
                  <a:extLst>
                    <a:ext uri="{9D8B030D-6E8A-4147-A177-3AD203B41FA5}">
                      <a16:colId xmlns:a16="http://schemas.microsoft.com/office/drawing/2014/main" val="1314171337"/>
                    </a:ext>
                  </a:extLst>
                </a:gridCol>
              </a:tblGrid>
              <a:tr h="607033">
                <a:tc>
                  <a:txBody>
                    <a:bodyPr/>
                    <a:lstStyle/>
                    <a:p>
                      <a:pPr algn="ctr"/>
                      <a:r>
                        <a:rPr lang="en-GB" sz="2800" dirty="0"/>
                        <a:t>100%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GB" sz="2800" dirty="0">
                        <a:solidFill>
                          <a:srgbClr val="FF0000"/>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420659"/>
                  </a:ext>
                </a:extLst>
              </a:tr>
              <a:tr h="607033">
                <a:tc>
                  <a:txBody>
                    <a:bodyPr/>
                    <a:lstStyle/>
                    <a:p>
                      <a:pPr algn="ctr"/>
                      <a:r>
                        <a:rPr lang="en-GB" sz="2800" dirty="0"/>
                        <a:t>6%</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sz="2800" dirty="0"/>
                        <a:t>300,000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39182755"/>
                  </a:ext>
                </a:extLst>
              </a:tr>
            </a:tbl>
          </a:graphicData>
        </a:graphic>
      </p:graphicFrame>
      <p:sp>
        <p:nvSpPr>
          <p:cNvPr id="7" name="TextBox 6">
            <a:extLst>
              <a:ext uri="{FF2B5EF4-FFF2-40B4-BE49-F238E27FC236}">
                <a16:creationId xmlns:a16="http://schemas.microsoft.com/office/drawing/2014/main" id="{D236FC80-2147-A5D2-B390-3BF70F7F0150}"/>
              </a:ext>
            </a:extLst>
          </p:cNvPr>
          <p:cNvSpPr txBox="1"/>
          <p:nvPr/>
        </p:nvSpPr>
        <p:spPr>
          <a:xfrm>
            <a:off x="6140825" y="3851367"/>
            <a:ext cx="914400" cy="369332"/>
          </a:xfrm>
          <a:prstGeom prst="rect">
            <a:avLst/>
          </a:prstGeom>
          <a:noFill/>
        </p:spPr>
        <p:txBody>
          <a:bodyPr wrap="square" rtlCol="0">
            <a:spAutoFit/>
          </a:bodyPr>
          <a:lstStyle/>
          <a:p>
            <a:r>
              <a:rPr lang="en-GB" dirty="0"/>
              <a:t>x 0.06</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556ECA4-B7CF-320A-7483-AA8D5219DD7D}"/>
                  </a:ext>
                </a:extLst>
              </p:cNvPr>
              <p:cNvSpPr txBox="1"/>
              <p:nvPr/>
            </p:nvSpPr>
            <p:spPr>
              <a:xfrm>
                <a:off x="10726564" y="3851367"/>
                <a:ext cx="914400" cy="369332"/>
              </a:xfrm>
              <a:prstGeom prst="rect">
                <a:avLst/>
              </a:prstGeom>
              <a:noFill/>
            </p:spPr>
            <p:txBody>
              <a:bodyPr wrap="square" rtlCol="0">
                <a:spAutoFit/>
              </a:bodyPr>
              <a:lstStyle/>
              <a:p>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a:t> 0.06</a:t>
                </a:r>
              </a:p>
            </p:txBody>
          </p:sp>
        </mc:Choice>
        <mc:Fallback xmlns="">
          <p:sp>
            <p:nvSpPr>
              <p:cNvPr id="8" name="TextBox 7">
                <a:extLst>
                  <a:ext uri="{FF2B5EF4-FFF2-40B4-BE49-F238E27FC236}">
                    <a16:creationId xmlns:a16="http://schemas.microsoft.com/office/drawing/2014/main" id="{6556ECA4-B7CF-320A-7483-AA8D5219DD7D}"/>
                  </a:ext>
                </a:extLst>
              </p:cNvPr>
              <p:cNvSpPr txBox="1">
                <a:spLocks noRot="1" noChangeAspect="1" noMove="1" noResize="1" noEditPoints="1" noAdjustHandles="1" noChangeArrowheads="1" noChangeShapeType="1" noTextEdit="1"/>
              </p:cNvSpPr>
              <p:nvPr/>
            </p:nvSpPr>
            <p:spPr>
              <a:xfrm>
                <a:off x="10726564" y="3851367"/>
                <a:ext cx="914400" cy="369332"/>
              </a:xfrm>
              <a:prstGeom prst="rect">
                <a:avLst/>
              </a:prstGeom>
              <a:blipFill>
                <a:blip r:embed="rId2"/>
                <a:stretch>
                  <a:fillRect t="-10000" b="-26667"/>
                </a:stretch>
              </a:blipFill>
            </p:spPr>
            <p:txBody>
              <a:bodyPr/>
              <a:lstStyle/>
              <a:p>
                <a:r>
                  <a:rPr lang="en-GB">
                    <a:noFill/>
                  </a:rPr>
                  <a:t> </a:t>
                </a:r>
              </a:p>
            </p:txBody>
          </p:sp>
        </mc:Fallback>
      </mc:AlternateContent>
      <p:sp>
        <p:nvSpPr>
          <p:cNvPr id="9" name="Arrow: Curved Right 8">
            <a:extLst>
              <a:ext uri="{FF2B5EF4-FFF2-40B4-BE49-F238E27FC236}">
                <a16:creationId xmlns:a16="http://schemas.microsoft.com/office/drawing/2014/main" id="{D81DEACC-7CD1-2B80-A53A-68FD93AE709D}"/>
              </a:ext>
            </a:extLst>
          </p:cNvPr>
          <p:cNvSpPr/>
          <p:nvPr/>
        </p:nvSpPr>
        <p:spPr>
          <a:xfrm>
            <a:off x="6986515" y="3723194"/>
            <a:ext cx="348939"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Arrow: Curved Right 9">
            <a:extLst>
              <a:ext uri="{FF2B5EF4-FFF2-40B4-BE49-F238E27FC236}">
                <a16:creationId xmlns:a16="http://schemas.microsoft.com/office/drawing/2014/main" id="{FE88953D-F9FF-53DF-10CD-0425A83C51A1}"/>
              </a:ext>
            </a:extLst>
          </p:cNvPr>
          <p:cNvSpPr/>
          <p:nvPr/>
        </p:nvSpPr>
        <p:spPr>
          <a:xfrm rot="10800000">
            <a:off x="10327033" y="3708375"/>
            <a:ext cx="348938"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Box 10">
            <a:extLst>
              <a:ext uri="{FF2B5EF4-FFF2-40B4-BE49-F238E27FC236}">
                <a16:creationId xmlns:a16="http://schemas.microsoft.com/office/drawing/2014/main" id="{DE563E74-5846-19A8-2ED0-EF47F7DC6F61}"/>
              </a:ext>
            </a:extLst>
          </p:cNvPr>
          <p:cNvSpPr txBox="1"/>
          <p:nvPr/>
        </p:nvSpPr>
        <p:spPr>
          <a:xfrm>
            <a:off x="8782069" y="3307077"/>
            <a:ext cx="1893902" cy="523220"/>
          </a:xfrm>
          <a:prstGeom prst="rect">
            <a:avLst/>
          </a:prstGeom>
          <a:noFill/>
        </p:spPr>
        <p:txBody>
          <a:bodyPr wrap="square" rtlCol="0">
            <a:spAutoFit/>
          </a:bodyPr>
          <a:lstStyle/>
          <a:p>
            <a:pPr algn="ctr"/>
            <a:r>
              <a:rPr lang="en-GB" sz="2800" dirty="0">
                <a:solidFill>
                  <a:srgbClr val="FF0000"/>
                </a:solidFill>
              </a:rPr>
              <a:t>5,000,000</a:t>
            </a:r>
          </a:p>
        </p:txBody>
      </p:sp>
    </p:spTree>
    <p:extLst>
      <p:ext uri="{BB962C8B-B14F-4D97-AF65-F5344CB8AC3E}">
        <p14:creationId xmlns:p14="http://schemas.microsoft.com/office/powerpoint/2010/main" val="65547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05D33-2185-0424-4474-5FEFC34348A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319E0B6-B647-EB4A-9F63-4E21EFE3FA4B}"/>
              </a:ext>
            </a:extLst>
          </p:cNvPr>
          <p:cNvSpPr txBox="1"/>
          <p:nvPr/>
        </p:nvSpPr>
        <p:spPr>
          <a:xfrm>
            <a:off x="314793" y="266210"/>
            <a:ext cx="5781206" cy="646331"/>
          </a:xfrm>
          <a:prstGeom prst="rect">
            <a:avLst/>
          </a:prstGeom>
          <a:noFill/>
        </p:spPr>
        <p:txBody>
          <a:bodyPr wrap="square" rtlCol="0">
            <a:spAutoFit/>
          </a:bodyPr>
          <a:lstStyle/>
          <a:p>
            <a:r>
              <a:rPr lang="en-GB" sz="3600" dirty="0"/>
              <a:t>On Whiteboards</a:t>
            </a:r>
          </a:p>
        </p:txBody>
      </p:sp>
      <p:sp>
        <p:nvSpPr>
          <p:cNvPr id="5" name="TextBox 4">
            <a:extLst>
              <a:ext uri="{FF2B5EF4-FFF2-40B4-BE49-F238E27FC236}">
                <a16:creationId xmlns:a16="http://schemas.microsoft.com/office/drawing/2014/main" id="{44E3DFC9-10DA-D83F-65FD-B8096A93650A}"/>
              </a:ext>
            </a:extLst>
          </p:cNvPr>
          <p:cNvSpPr txBox="1"/>
          <p:nvPr/>
        </p:nvSpPr>
        <p:spPr>
          <a:xfrm>
            <a:off x="434715" y="1199213"/>
            <a:ext cx="5661284" cy="1569660"/>
          </a:xfrm>
          <a:prstGeom prst="rect">
            <a:avLst/>
          </a:prstGeom>
          <a:noFill/>
        </p:spPr>
        <p:txBody>
          <a:bodyPr wrap="square" rtlCol="0">
            <a:spAutoFit/>
          </a:bodyPr>
          <a:lstStyle/>
          <a:p>
            <a:r>
              <a:rPr lang="en-GB" sz="2400" dirty="0"/>
              <a:t>2) The price of a weekly bus ticket increased by 3% to £15.45. What was the price before the increase?</a:t>
            </a:r>
          </a:p>
          <a:p>
            <a:endParaRPr lang="en-GB" sz="2400" dirty="0"/>
          </a:p>
        </p:txBody>
      </p:sp>
      <p:graphicFrame>
        <p:nvGraphicFramePr>
          <p:cNvPr id="2" name="Table 1">
            <a:extLst>
              <a:ext uri="{FF2B5EF4-FFF2-40B4-BE49-F238E27FC236}">
                <a16:creationId xmlns:a16="http://schemas.microsoft.com/office/drawing/2014/main" id="{456575A6-9D17-D065-EF30-E64D653D503C}"/>
              </a:ext>
            </a:extLst>
          </p:cNvPr>
          <p:cNvGraphicFramePr>
            <a:graphicFrameLocks noGrp="1"/>
          </p:cNvGraphicFramePr>
          <p:nvPr>
            <p:extLst>
              <p:ext uri="{D42A27DB-BD31-4B8C-83A1-F6EECF244321}">
                <p14:modId xmlns:p14="http://schemas.microsoft.com/office/powerpoint/2010/main" val="4128908116"/>
              </p:ext>
            </p:extLst>
          </p:nvPr>
        </p:nvGraphicFramePr>
        <p:xfrm>
          <a:off x="7211788" y="3429000"/>
          <a:ext cx="3309496" cy="1214066"/>
        </p:xfrm>
        <a:graphic>
          <a:graphicData uri="http://schemas.openxmlformats.org/drawingml/2006/table">
            <a:tbl>
              <a:tblPr firstRow="1" bandRow="1">
                <a:tableStyleId>{2D5ABB26-0587-4C30-8999-92F81FD0307C}</a:tableStyleId>
              </a:tblPr>
              <a:tblGrid>
                <a:gridCol w="1654748">
                  <a:extLst>
                    <a:ext uri="{9D8B030D-6E8A-4147-A177-3AD203B41FA5}">
                      <a16:colId xmlns:a16="http://schemas.microsoft.com/office/drawing/2014/main" val="2651824270"/>
                    </a:ext>
                  </a:extLst>
                </a:gridCol>
                <a:gridCol w="1654748">
                  <a:extLst>
                    <a:ext uri="{9D8B030D-6E8A-4147-A177-3AD203B41FA5}">
                      <a16:colId xmlns:a16="http://schemas.microsoft.com/office/drawing/2014/main" val="1314171337"/>
                    </a:ext>
                  </a:extLst>
                </a:gridCol>
              </a:tblGrid>
              <a:tr h="607033">
                <a:tc>
                  <a:txBody>
                    <a:bodyPr/>
                    <a:lstStyle/>
                    <a:p>
                      <a:pPr algn="ctr"/>
                      <a:r>
                        <a:rPr lang="en-GB" sz="2800" dirty="0"/>
                        <a:t>100%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GB" sz="2800" dirty="0">
                        <a:solidFill>
                          <a:srgbClr val="FF0000"/>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420659"/>
                  </a:ext>
                </a:extLst>
              </a:tr>
              <a:tr h="607033">
                <a:tc>
                  <a:txBody>
                    <a:bodyPr/>
                    <a:lstStyle/>
                    <a:p>
                      <a:pPr algn="ctr"/>
                      <a:r>
                        <a:rPr lang="en-GB" sz="2800" dirty="0"/>
                        <a:t>103%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sz="2800" dirty="0"/>
                        <a:t>£15.45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39182755"/>
                  </a:ext>
                </a:extLst>
              </a:tr>
            </a:tbl>
          </a:graphicData>
        </a:graphic>
      </p:graphicFrame>
      <p:sp>
        <p:nvSpPr>
          <p:cNvPr id="4" name="TextBox 3">
            <a:extLst>
              <a:ext uri="{FF2B5EF4-FFF2-40B4-BE49-F238E27FC236}">
                <a16:creationId xmlns:a16="http://schemas.microsoft.com/office/drawing/2014/main" id="{B4A297A7-06CC-A000-9EC8-FB69A14C3437}"/>
              </a:ext>
            </a:extLst>
          </p:cNvPr>
          <p:cNvSpPr txBox="1"/>
          <p:nvPr/>
        </p:nvSpPr>
        <p:spPr>
          <a:xfrm>
            <a:off x="6140825" y="3851367"/>
            <a:ext cx="914400" cy="369332"/>
          </a:xfrm>
          <a:prstGeom prst="rect">
            <a:avLst/>
          </a:prstGeom>
          <a:noFill/>
        </p:spPr>
        <p:txBody>
          <a:bodyPr wrap="square" rtlCol="0">
            <a:spAutoFit/>
          </a:bodyPr>
          <a:lstStyle/>
          <a:p>
            <a:r>
              <a:rPr lang="en-GB" dirty="0"/>
              <a:t>x 1.03</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5E6F6D9-9637-A545-D7A6-23CC7803606C}"/>
                  </a:ext>
                </a:extLst>
              </p:cNvPr>
              <p:cNvSpPr txBox="1"/>
              <p:nvPr/>
            </p:nvSpPr>
            <p:spPr>
              <a:xfrm>
                <a:off x="10726564" y="3851367"/>
                <a:ext cx="914400" cy="369332"/>
              </a:xfrm>
              <a:prstGeom prst="rect">
                <a:avLst/>
              </a:prstGeom>
              <a:noFill/>
            </p:spPr>
            <p:txBody>
              <a:bodyPr wrap="square" rtlCol="0">
                <a:spAutoFit/>
              </a:bodyPr>
              <a:lstStyle/>
              <a:p>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a:t> 1.03</a:t>
                </a:r>
              </a:p>
            </p:txBody>
          </p:sp>
        </mc:Choice>
        <mc:Fallback xmlns="">
          <p:sp>
            <p:nvSpPr>
              <p:cNvPr id="6" name="TextBox 5">
                <a:extLst>
                  <a:ext uri="{FF2B5EF4-FFF2-40B4-BE49-F238E27FC236}">
                    <a16:creationId xmlns:a16="http://schemas.microsoft.com/office/drawing/2014/main" id="{85E6F6D9-9637-A545-D7A6-23CC7803606C}"/>
                  </a:ext>
                </a:extLst>
              </p:cNvPr>
              <p:cNvSpPr txBox="1">
                <a:spLocks noRot="1" noChangeAspect="1" noMove="1" noResize="1" noEditPoints="1" noAdjustHandles="1" noChangeArrowheads="1" noChangeShapeType="1" noTextEdit="1"/>
              </p:cNvSpPr>
              <p:nvPr/>
            </p:nvSpPr>
            <p:spPr>
              <a:xfrm>
                <a:off x="10726564" y="3851367"/>
                <a:ext cx="914400" cy="369332"/>
              </a:xfrm>
              <a:prstGeom prst="rect">
                <a:avLst/>
              </a:prstGeom>
              <a:blipFill>
                <a:blip r:embed="rId2"/>
                <a:stretch>
                  <a:fillRect t="-10000" b="-26667"/>
                </a:stretch>
              </a:blipFill>
            </p:spPr>
            <p:txBody>
              <a:bodyPr/>
              <a:lstStyle/>
              <a:p>
                <a:r>
                  <a:rPr lang="en-GB">
                    <a:noFill/>
                  </a:rPr>
                  <a:t> </a:t>
                </a:r>
              </a:p>
            </p:txBody>
          </p:sp>
        </mc:Fallback>
      </mc:AlternateContent>
      <p:sp>
        <p:nvSpPr>
          <p:cNvPr id="7" name="Arrow: Curved Right 6">
            <a:extLst>
              <a:ext uri="{FF2B5EF4-FFF2-40B4-BE49-F238E27FC236}">
                <a16:creationId xmlns:a16="http://schemas.microsoft.com/office/drawing/2014/main" id="{F8E8EFA3-8B35-CE7C-200B-4F65AA2B83D3}"/>
              </a:ext>
            </a:extLst>
          </p:cNvPr>
          <p:cNvSpPr/>
          <p:nvPr/>
        </p:nvSpPr>
        <p:spPr>
          <a:xfrm>
            <a:off x="6986515" y="3723194"/>
            <a:ext cx="348939"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Arrow: Curved Right 7">
            <a:extLst>
              <a:ext uri="{FF2B5EF4-FFF2-40B4-BE49-F238E27FC236}">
                <a16:creationId xmlns:a16="http://schemas.microsoft.com/office/drawing/2014/main" id="{9C7C75FE-E39E-B812-2AD6-DBDAAF025946}"/>
              </a:ext>
            </a:extLst>
          </p:cNvPr>
          <p:cNvSpPr/>
          <p:nvPr/>
        </p:nvSpPr>
        <p:spPr>
          <a:xfrm rot="10800000">
            <a:off x="10327033" y="3708375"/>
            <a:ext cx="348938"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a:extLst>
              <a:ext uri="{FF2B5EF4-FFF2-40B4-BE49-F238E27FC236}">
                <a16:creationId xmlns:a16="http://schemas.microsoft.com/office/drawing/2014/main" id="{67CAE44F-CE26-A519-C0C0-B9277315D9F8}"/>
              </a:ext>
            </a:extLst>
          </p:cNvPr>
          <p:cNvSpPr txBox="1"/>
          <p:nvPr/>
        </p:nvSpPr>
        <p:spPr>
          <a:xfrm>
            <a:off x="9123868" y="3429000"/>
            <a:ext cx="1106561" cy="523220"/>
          </a:xfrm>
          <a:prstGeom prst="rect">
            <a:avLst/>
          </a:prstGeom>
          <a:noFill/>
        </p:spPr>
        <p:txBody>
          <a:bodyPr wrap="square" rtlCol="0">
            <a:spAutoFit/>
          </a:bodyPr>
          <a:lstStyle/>
          <a:p>
            <a:pPr algn="ctr"/>
            <a:r>
              <a:rPr lang="en-GB" sz="2800" dirty="0">
                <a:solidFill>
                  <a:srgbClr val="FF0000"/>
                </a:solidFill>
              </a:rPr>
              <a:t>£15</a:t>
            </a:r>
          </a:p>
        </p:txBody>
      </p:sp>
    </p:spTree>
    <p:extLst>
      <p:ext uri="{BB962C8B-B14F-4D97-AF65-F5344CB8AC3E}">
        <p14:creationId xmlns:p14="http://schemas.microsoft.com/office/powerpoint/2010/main" val="206120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563B3-217C-854E-CB6B-4B0C3E61F8A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0314EB9-24CD-976D-CC47-675041409443}"/>
              </a:ext>
            </a:extLst>
          </p:cNvPr>
          <p:cNvSpPr txBox="1"/>
          <p:nvPr/>
        </p:nvSpPr>
        <p:spPr>
          <a:xfrm>
            <a:off x="314793" y="266210"/>
            <a:ext cx="5781206" cy="646331"/>
          </a:xfrm>
          <a:prstGeom prst="rect">
            <a:avLst/>
          </a:prstGeom>
          <a:noFill/>
        </p:spPr>
        <p:txBody>
          <a:bodyPr wrap="square" rtlCol="0">
            <a:spAutoFit/>
          </a:bodyPr>
          <a:lstStyle/>
          <a:p>
            <a:r>
              <a:rPr lang="en-GB" sz="3600" dirty="0"/>
              <a:t>On Whiteboards</a:t>
            </a:r>
          </a:p>
        </p:txBody>
      </p:sp>
      <p:sp>
        <p:nvSpPr>
          <p:cNvPr id="5" name="TextBox 4">
            <a:extLst>
              <a:ext uri="{FF2B5EF4-FFF2-40B4-BE49-F238E27FC236}">
                <a16:creationId xmlns:a16="http://schemas.microsoft.com/office/drawing/2014/main" id="{713C4878-0B77-2A3F-7D2E-53CEC610DA65}"/>
              </a:ext>
            </a:extLst>
          </p:cNvPr>
          <p:cNvSpPr txBox="1"/>
          <p:nvPr/>
        </p:nvSpPr>
        <p:spPr>
          <a:xfrm>
            <a:off x="434715" y="1199213"/>
            <a:ext cx="5661284" cy="1569660"/>
          </a:xfrm>
          <a:prstGeom prst="rect">
            <a:avLst/>
          </a:prstGeom>
          <a:noFill/>
        </p:spPr>
        <p:txBody>
          <a:bodyPr wrap="square" rtlCol="0">
            <a:spAutoFit/>
          </a:bodyPr>
          <a:lstStyle/>
          <a:p>
            <a:r>
              <a:rPr lang="en-GB" sz="2400" dirty="0"/>
              <a:t>3) In a sale, the price of a shirt is reduced by 25% to £51. What was the price of the shirt before the sale?</a:t>
            </a:r>
          </a:p>
          <a:p>
            <a:endParaRPr lang="en-GB" sz="2400" dirty="0"/>
          </a:p>
        </p:txBody>
      </p:sp>
      <p:graphicFrame>
        <p:nvGraphicFramePr>
          <p:cNvPr id="2" name="Table 1">
            <a:extLst>
              <a:ext uri="{FF2B5EF4-FFF2-40B4-BE49-F238E27FC236}">
                <a16:creationId xmlns:a16="http://schemas.microsoft.com/office/drawing/2014/main" id="{2D302A4C-8428-F2F5-0025-6A41FF4AB300}"/>
              </a:ext>
            </a:extLst>
          </p:cNvPr>
          <p:cNvGraphicFramePr>
            <a:graphicFrameLocks noGrp="1"/>
          </p:cNvGraphicFramePr>
          <p:nvPr>
            <p:extLst>
              <p:ext uri="{D42A27DB-BD31-4B8C-83A1-F6EECF244321}">
                <p14:modId xmlns:p14="http://schemas.microsoft.com/office/powerpoint/2010/main" val="946571404"/>
              </p:ext>
            </p:extLst>
          </p:nvPr>
        </p:nvGraphicFramePr>
        <p:xfrm>
          <a:off x="7211788" y="3429000"/>
          <a:ext cx="3309496" cy="1214066"/>
        </p:xfrm>
        <a:graphic>
          <a:graphicData uri="http://schemas.openxmlformats.org/drawingml/2006/table">
            <a:tbl>
              <a:tblPr firstRow="1" bandRow="1">
                <a:tableStyleId>{2D5ABB26-0587-4C30-8999-92F81FD0307C}</a:tableStyleId>
              </a:tblPr>
              <a:tblGrid>
                <a:gridCol w="1654748">
                  <a:extLst>
                    <a:ext uri="{9D8B030D-6E8A-4147-A177-3AD203B41FA5}">
                      <a16:colId xmlns:a16="http://schemas.microsoft.com/office/drawing/2014/main" val="2651824270"/>
                    </a:ext>
                  </a:extLst>
                </a:gridCol>
                <a:gridCol w="1654748">
                  <a:extLst>
                    <a:ext uri="{9D8B030D-6E8A-4147-A177-3AD203B41FA5}">
                      <a16:colId xmlns:a16="http://schemas.microsoft.com/office/drawing/2014/main" val="1314171337"/>
                    </a:ext>
                  </a:extLst>
                </a:gridCol>
              </a:tblGrid>
              <a:tr h="607033">
                <a:tc>
                  <a:txBody>
                    <a:bodyPr/>
                    <a:lstStyle/>
                    <a:p>
                      <a:pPr algn="ctr"/>
                      <a:r>
                        <a:rPr lang="en-GB" sz="2800" dirty="0"/>
                        <a:t>100%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GB" sz="2800" dirty="0">
                        <a:solidFill>
                          <a:srgbClr val="FF0000"/>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420659"/>
                  </a:ext>
                </a:extLst>
              </a:tr>
              <a:tr h="607033">
                <a:tc>
                  <a:txBody>
                    <a:bodyPr/>
                    <a:lstStyle/>
                    <a:p>
                      <a:pPr algn="ctr"/>
                      <a:r>
                        <a:rPr lang="en-GB" sz="2800" dirty="0"/>
                        <a:t>75%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sz="2800" dirty="0"/>
                        <a:t>£51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39182755"/>
                  </a:ext>
                </a:extLst>
              </a:tr>
            </a:tbl>
          </a:graphicData>
        </a:graphic>
      </p:graphicFrame>
      <p:sp>
        <p:nvSpPr>
          <p:cNvPr id="4" name="TextBox 3">
            <a:extLst>
              <a:ext uri="{FF2B5EF4-FFF2-40B4-BE49-F238E27FC236}">
                <a16:creationId xmlns:a16="http://schemas.microsoft.com/office/drawing/2014/main" id="{64378120-36BF-375A-F816-1842A7208769}"/>
              </a:ext>
            </a:extLst>
          </p:cNvPr>
          <p:cNvSpPr txBox="1"/>
          <p:nvPr/>
        </p:nvSpPr>
        <p:spPr>
          <a:xfrm>
            <a:off x="6140825" y="3851367"/>
            <a:ext cx="914400" cy="369332"/>
          </a:xfrm>
          <a:prstGeom prst="rect">
            <a:avLst/>
          </a:prstGeom>
          <a:noFill/>
        </p:spPr>
        <p:txBody>
          <a:bodyPr wrap="square" rtlCol="0">
            <a:spAutoFit/>
          </a:bodyPr>
          <a:lstStyle/>
          <a:p>
            <a:r>
              <a:rPr lang="en-GB" dirty="0"/>
              <a:t>x 0.75</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66F63DE-767B-61B7-C618-85CACD5ED25F}"/>
                  </a:ext>
                </a:extLst>
              </p:cNvPr>
              <p:cNvSpPr txBox="1"/>
              <p:nvPr/>
            </p:nvSpPr>
            <p:spPr>
              <a:xfrm>
                <a:off x="10726564" y="3851367"/>
                <a:ext cx="914400" cy="369332"/>
              </a:xfrm>
              <a:prstGeom prst="rect">
                <a:avLst/>
              </a:prstGeom>
              <a:noFill/>
            </p:spPr>
            <p:txBody>
              <a:bodyPr wrap="square" rtlCol="0">
                <a:spAutoFit/>
              </a:bodyPr>
              <a:lstStyle/>
              <a:p>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a:t> 0.75</a:t>
                </a:r>
              </a:p>
            </p:txBody>
          </p:sp>
        </mc:Choice>
        <mc:Fallback xmlns="">
          <p:sp>
            <p:nvSpPr>
              <p:cNvPr id="6" name="TextBox 5">
                <a:extLst>
                  <a:ext uri="{FF2B5EF4-FFF2-40B4-BE49-F238E27FC236}">
                    <a16:creationId xmlns:a16="http://schemas.microsoft.com/office/drawing/2014/main" id="{766F63DE-767B-61B7-C618-85CACD5ED25F}"/>
                  </a:ext>
                </a:extLst>
              </p:cNvPr>
              <p:cNvSpPr txBox="1">
                <a:spLocks noRot="1" noChangeAspect="1" noMove="1" noResize="1" noEditPoints="1" noAdjustHandles="1" noChangeArrowheads="1" noChangeShapeType="1" noTextEdit="1"/>
              </p:cNvSpPr>
              <p:nvPr/>
            </p:nvSpPr>
            <p:spPr>
              <a:xfrm>
                <a:off x="10726564" y="3851367"/>
                <a:ext cx="914400" cy="369332"/>
              </a:xfrm>
              <a:prstGeom prst="rect">
                <a:avLst/>
              </a:prstGeom>
              <a:blipFill>
                <a:blip r:embed="rId2"/>
                <a:stretch>
                  <a:fillRect t="-10000" b="-26667"/>
                </a:stretch>
              </a:blipFill>
            </p:spPr>
            <p:txBody>
              <a:bodyPr/>
              <a:lstStyle/>
              <a:p>
                <a:r>
                  <a:rPr lang="en-GB">
                    <a:noFill/>
                  </a:rPr>
                  <a:t> </a:t>
                </a:r>
              </a:p>
            </p:txBody>
          </p:sp>
        </mc:Fallback>
      </mc:AlternateContent>
      <p:sp>
        <p:nvSpPr>
          <p:cNvPr id="7" name="Arrow: Curved Right 6">
            <a:extLst>
              <a:ext uri="{FF2B5EF4-FFF2-40B4-BE49-F238E27FC236}">
                <a16:creationId xmlns:a16="http://schemas.microsoft.com/office/drawing/2014/main" id="{BADF4F52-61FE-BDE2-766F-41CC647DC6C5}"/>
              </a:ext>
            </a:extLst>
          </p:cNvPr>
          <p:cNvSpPr/>
          <p:nvPr/>
        </p:nvSpPr>
        <p:spPr>
          <a:xfrm>
            <a:off x="6986515" y="3723194"/>
            <a:ext cx="348939"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Arrow: Curved Right 7">
            <a:extLst>
              <a:ext uri="{FF2B5EF4-FFF2-40B4-BE49-F238E27FC236}">
                <a16:creationId xmlns:a16="http://schemas.microsoft.com/office/drawing/2014/main" id="{A304880E-45B4-87EE-607B-ABBC7CBEA098}"/>
              </a:ext>
            </a:extLst>
          </p:cNvPr>
          <p:cNvSpPr/>
          <p:nvPr/>
        </p:nvSpPr>
        <p:spPr>
          <a:xfrm rot="10800000">
            <a:off x="10327033" y="3708375"/>
            <a:ext cx="348938"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a:extLst>
              <a:ext uri="{FF2B5EF4-FFF2-40B4-BE49-F238E27FC236}">
                <a16:creationId xmlns:a16="http://schemas.microsoft.com/office/drawing/2014/main" id="{31AB63B3-57DF-278A-781B-52187ED2213A}"/>
              </a:ext>
            </a:extLst>
          </p:cNvPr>
          <p:cNvSpPr txBox="1"/>
          <p:nvPr/>
        </p:nvSpPr>
        <p:spPr>
          <a:xfrm>
            <a:off x="9123868" y="3429000"/>
            <a:ext cx="1106561" cy="523220"/>
          </a:xfrm>
          <a:prstGeom prst="rect">
            <a:avLst/>
          </a:prstGeom>
          <a:noFill/>
        </p:spPr>
        <p:txBody>
          <a:bodyPr wrap="square" rtlCol="0">
            <a:spAutoFit/>
          </a:bodyPr>
          <a:lstStyle/>
          <a:p>
            <a:pPr algn="ctr"/>
            <a:r>
              <a:rPr lang="en-GB" sz="2800" dirty="0">
                <a:solidFill>
                  <a:srgbClr val="FF0000"/>
                </a:solidFill>
              </a:rPr>
              <a:t>£68</a:t>
            </a:r>
          </a:p>
        </p:txBody>
      </p:sp>
    </p:spTree>
    <p:extLst>
      <p:ext uri="{BB962C8B-B14F-4D97-AF65-F5344CB8AC3E}">
        <p14:creationId xmlns:p14="http://schemas.microsoft.com/office/powerpoint/2010/main" val="169683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E6631-3AE1-ABE2-45FD-C3A8901AF4A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2F75D47-6E45-2F2A-441C-4D2A37846A7F}"/>
              </a:ext>
            </a:extLst>
          </p:cNvPr>
          <p:cNvSpPr txBox="1"/>
          <p:nvPr/>
        </p:nvSpPr>
        <p:spPr>
          <a:xfrm>
            <a:off x="314793" y="266210"/>
            <a:ext cx="5781206" cy="646331"/>
          </a:xfrm>
          <a:prstGeom prst="rect">
            <a:avLst/>
          </a:prstGeom>
          <a:noFill/>
        </p:spPr>
        <p:txBody>
          <a:bodyPr wrap="square" rtlCol="0">
            <a:spAutoFit/>
          </a:bodyPr>
          <a:lstStyle/>
          <a:p>
            <a:r>
              <a:rPr lang="en-GB" sz="3600" dirty="0"/>
              <a:t>On Whiteboards</a:t>
            </a:r>
          </a:p>
        </p:txBody>
      </p:sp>
      <p:sp>
        <p:nvSpPr>
          <p:cNvPr id="5" name="TextBox 4">
            <a:extLst>
              <a:ext uri="{FF2B5EF4-FFF2-40B4-BE49-F238E27FC236}">
                <a16:creationId xmlns:a16="http://schemas.microsoft.com/office/drawing/2014/main" id="{9ADF4917-B240-BFC6-0A1F-F501909D4D39}"/>
              </a:ext>
            </a:extLst>
          </p:cNvPr>
          <p:cNvSpPr txBox="1"/>
          <p:nvPr/>
        </p:nvSpPr>
        <p:spPr>
          <a:xfrm>
            <a:off x="434715" y="1199213"/>
            <a:ext cx="5661284" cy="1569660"/>
          </a:xfrm>
          <a:prstGeom prst="rect">
            <a:avLst/>
          </a:prstGeom>
          <a:noFill/>
        </p:spPr>
        <p:txBody>
          <a:bodyPr wrap="square" rtlCol="0">
            <a:spAutoFit/>
          </a:bodyPr>
          <a:lstStyle/>
          <a:p>
            <a:r>
              <a:rPr lang="en-GB" sz="2400" dirty="0"/>
              <a:t>4) Jennifer now earns £28,000 per year after a 12% wage rise. How much did she earn before the wage rise?</a:t>
            </a:r>
          </a:p>
          <a:p>
            <a:endParaRPr lang="en-GB" sz="2400" dirty="0"/>
          </a:p>
        </p:txBody>
      </p:sp>
      <p:graphicFrame>
        <p:nvGraphicFramePr>
          <p:cNvPr id="2" name="Table 1">
            <a:extLst>
              <a:ext uri="{FF2B5EF4-FFF2-40B4-BE49-F238E27FC236}">
                <a16:creationId xmlns:a16="http://schemas.microsoft.com/office/drawing/2014/main" id="{1F48F984-81DA-077C-7F79-E4291DA65D3B}"/>
              </a:ext>
            </a:extLst>
          </p:cNvPr>
          <p:cNvGraphicFramePr>
            <a:graphicFrameLocks noGrp="1"/>
          </p:cNvGraphicFramePr>
          <p:nvPr>
            <p:extLst>
              <p:ext uri="{D42A27DB-BD31-4B8C-83A1-F6EECF244321}">
                <p14:modId xmlns:p14="http://schemas.microsoft.com/office/powerpoint/2010/main" val="657578673"/>
              </p:ext>
            </p:extLst>
          </p:nvPr>
        </p:nvGraphicFramePr>
        <p:xfrm>
          <a:off x="7211788" y="3429000"/>
          <a:ext cx="3309496" cy="1214066"/>
        </p:xfrm>
        <a:graphic>
          <a:graphicData uri="http://schemas.openxmlformats.org/drawingml/2006/table">
            <a:tbl>
              <a:tblPr firstRow="1" bandRow="1">
                <a:tableStyleId>{2D5ABB26-0587-4C30-8999-92F81FD0307C}</a:tableStyleId>
              </a:tblPr>
              <a:tblGrid>
                <a:gridCol w="1654748">
                  <a:extLst>
                    <a:ext uri="{9D8B030D-6E8A-4147-A177-3AD203B41FA5}">
                      <a16:colId xmlns:a16="http://schemas.microsoft.com/office/drawing/2014/main" val="2651824270"/>
                    </a:ext>
                  </a:extLst>
                </a:gridCol>
                <a:gridCol w="1654748">
                  <a:extLst>
                    <a:ext uri="{9D8B030D-6E8A-4147-A177-3AD203B41FA5}">
                      <a16:colId xmlns:a16="http://schemas.microsoft.com/office/drawing/2014/main" val="1314171337"/>
                    </a:ext>
                  </a:extLst>
                </a:gridCol>
              </a:tblGrid>
              <a:tr h="607033">
                <a:tc>
                  <a:txBody>
                    <a:bodyPr/>
                    <a:lstStyle/>
                    <a:p>
                      <a:pPr algn="ctr"/>
                      <a:r>
                        <a:rPr lang="en-GB" sz="2800" dirty="0"/>
                        <a:t>100%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GB" sz="2800" dirty="0">
                        <a:solidFill>
                          <a:srgbClr val="FF0000"/>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420659"/>
                  </a:ext>
                </a:extLst>
              </a:tr>
              <a:tr h="607033">
                <a:tc>
                  <a:txBody>
                    <a:bodyPr/>
                    <a:lstStyle/>
                    <a:p>
                      <a:pPr algn="ctr"/>
                      <a:r>
                        <a:rPr lang="en-GB" sz="2800" dirty="0"/>
                        <a:t>112%</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sz="2800" dirty="0"/>
                        <a:t>£28,000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39182755"/>
                  </a:ext>
                </a:extLst>
              </a:tr>
            </a:tbl>
          </a:graphicData>
        </a:graphic>
      </p:graphicFrame>
      <p:sp>
        <p:nvSpPr>
          <p:cNvPr id="4" name="TextBox 3">
            <a:extLst>
              <a:ext uri="{FF2B5EF4-FFF2-40B4-BE49-F238E27FC236}">
                <a16:creationId xmlns:a16="http://schemas.microsoft.com/office/drawing/2014/main" id="{98A13653-1D2B-2D40-0B9A-66FB4B37356A}"/>
              </a:ext>
            </a:extLst>
          </p:cNvPr>
          <p:cNvSpPr txBox="1"/>
          <p:nvPr/>
        </p:nvSpPr>
        <p:spPr>
          <a:xfrm>
            <a:off x="6140825" y="3851367"/>
            <a:ext cx="914400" cy="369332"/>
          </a:xfrm>
          <a:prstGeom prst="rect">
            <a:avLst/>
          </a:prstGeom>
          <a:noFill/>
        </p:spPr>
        <p:txBody>
          <a:bodyPr wrap="square" rtlCol="0">
            <a:spAutoFit/>
          </a:bodyPr>
          <a:lstStyle/>
          <a:p>
            <a:r>
              <a:rPr lang="en-GB" dirty="0"/>
              <a:t>x 1.12</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4F33180-7F20-86C3-BD2B-CFC3FD9AB9EA}"/>
                  </a:ext>
                </a:extLst>
              </p:cNvPr>
              <p:cNvSpPr txBox="1"/>
              <p:nvPr/>
            </p:nvSpPr>
            <p:spPr>
              <a:xfrm>
                <a:off x="10726564" y="3851367"/>
                <a:ext cx="914400" cy="369332"/>
              </a:xfrm>
              <a:prstGeom prst="rect">
                <a:avLst/>
              </a:prstGeom>
              <a:noFill/>
            </p:spPr>
            <p:txBody>
              <a:bodyPr wrap="square" rtlCol="0">
                <a:spAutoFit/>
              </a:bodyPr>
              <a:lstStyle/>
              <a:p>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a:t> 1.12</a:t>
                </a:r>
              </a:p>
            </p:txBody>
          </p:sp>
        </mc:Choice>
        <mc:Fallback xmlns="">
          <p:sp>
            <p:nvSpPr>
              <p:cNvPr id="6" name="TextBox 5">
                <a:extLst>
                  <a:ext uri="{FF2B5EF4-FFF2-40B4-BE49-F238E27FC236}">
                    <a16:creationId xmlns:a16="http://schemas.microsoft.com/office/drawing/2014/main" id="{B4F33180-7F20-86C3-BD2B-CFC3FD9AB9EA}"/>
                  </a:ext>
                </a:extLst>
              </p:cNvPr>
              <p:cNvSpPr txBox="1">
                <a:spLocks noRot="1" noChangeAspect="1" noMove="1" noResize="1" noEditPoints="1" noAdjustHandles="1" noChangeArrowheads="1" noChangeShapeType="1" noTextEdit="1"/>
              </p:cNvSpPr>
              <p:nvPr/>
            </p:nvSpPr>
            <p:spPr>
              <a:xfrm>
                <a:off x="10726564" y="3851367"/>
                <a:ext cx="914400" cy="369332"/>
              </a:xfrm>
              <a:prstGeom prst="rect">
                <a:avLst/>
              </a:prstGeom>
              <a:blipFill>
                <a:blip r:embed="rId2"/>
                <a:stretch>
                  <a:fillRect t="-10000" b="-26667"/>
                </a:stretch>
              </a:blipFill>
            </p:spPr>
            <p:txBody>
              <a:bodyPr/>
              <a:lstStyle/>
              <a:p>
                <a:r>
                  <a:rPr lang="en-GB">
                    <a:noFill/>
                  </a:rPr>
                  <a:t> </a:t>
                </a:r>
              </a:p>
            </p:txBody>
          </p:sp>
        </mc:Fallback>
      </mc:AlternateContent>
      <p:sp>
        <p:nvSpPr>
          <p:cNvPr id="7" name="Arrow: Curved Right 6">
            <a:extLst>
              <a:ext uri="{FF2B5EF4-FFF2-40B4-BE49-F238E27FC236}">
                <a16:creationId xmlns:a16="http://schemas.microsoft.com/office/drawing/2014/main" id="{D21893AA-7F18-6663-9601-975EFC005A7D}"/>
              </a:ext>
            </a:extLst>
          </p:cNvPr>
          <p:cNvSpPr/>
          <p:nvPr/>
        </p:nvSpPr>
        <p:spPr>
          <a:xfrm>
            <a:off x="6986515" y="3723194"/>
            <a:ext cx="348939"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Arrow: Curved Right 7">
            <a:extLst>
              <a:ext uri="{FF2B5EF4-FFF2-40B4-BE49-F238E27FC236}">
                <a16:creationId xmlns:a16="http://schemas.microsoft.com/office/drawing/2014/main" id="{FF147676-E7DB-D3CC-E9FF-1F991F281E50}"/>
              </a:ext>
            </a:extLst>
          </p:cNvPr>
          <p:cNvSpPr/>
          <p:nvPr/>
        </p:nvSpPr>
        <p:spPr>
          <a:xfrm rot="10800000">
            <a:off x="10327033" y="3708375"/>
            <a:ext cx="348938"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a:extLst>
              <a:ext uri="{FF2B5EF4-FFF2-40B4-BE49-F238E27FC236}">
                <a16:creationId xmlns:a16="http://schemas.microsoft.com/office/drawing/2014/main" id="{C0935871-ED2C-3517-5788-E5A71A69DE9C}"/>
              </a:ext>
            </a:extLst>
          </p:cNvPr>
          <p:cNvSpPr txBox="1"/>
          <p:nvPr/>
        </p:nvSpPr>
        <p:spPr>
          <a:xfrm>
            <a:off x="9002690" y="3429000"/>
            <a:ext cx="1448009" cy="523220"/>
          </a:xfrm>
          <a:prstGeom prst="rect">
            <a:avLst/>
          </a:prstGeom>
          <a:noFill/>
        </p:spPr>
        <p:txBody>
          <a:bodyPr wrap="square" rtlCol="0">
            <a:spAutoFit/>
          </a:bodyPr>
          <a:lstStyle/>
          <a:p>
            <a:pPr algn="ctr"/>
            <a:r>
              <a:rPr lang="en-GB" sz="2800" dirty="0">
                <a:solidFill>
                  <a:srgbClr val="FF0000"/>
                </a:solidFill>
              </a:rPr>
              <a:t>£25,000</a:t>
            </a:r>
          </a:p>
        </p:txBody>
      </p:sp>
    </p:spTree>
    <p:extLst>
      <p:ext uri="{BB962C8B-B14F-4D97-AF65-F5344CB8AC3E}">
        <p14:creationId xmlns:p14="http://schemas.microsoft.com/office/powerpoint/2010/main" val="150355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45C8B-E7ED-F5C1-C4B1-A1ED81A09D7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497319F-090E-F83E-5A83-65D99AE0BE33}"/>
              </a:ext>
            </a:extLst>
          </p:cNvPr>
          <p:cNvPicPr>
            <a:picLocks noChangeAspect="1"/>
          </p:cNvPicPr>
          <p:nvPr/>
        </p:nvPicPr>
        <p:blipFill>
          <a:blip r:embed="rId3"/>
          <a:stretch>
            <a:fillRect/>
          </a:stretch>
        </p:blipFill>
        <p:spPr>
          <a:xfrm>
            <a:off x="407599" y="1038160"/>
            <a:ext cx="4164401" cy="5139705"/>
          </a:xfrm>
          <a:prstGeom prst="rect">
            <a:avLst/>
          </a:prstGeom>
        </p:spPr>
      </p:pic>
      <p:pic>
        <p:nvPicPr>
          <p:cNvPr id="7" name="Picture 6">
            <a:extLst>
              <a:ext uri="{FF2B5EF4-FFF2-40B4-BE49-F238E27FC236}">
                <a16:creationId xmlns:a16="http://schemas.microsoft.com/office/drawing/2014/main" id="{19A2C4B4-22FC-63DF-328F-64FB6139438F}"/>
              </a:ext>
            </a:extLst>
          </p:cNvPr>
          <p:cNvPicPr>
            <a:picLocks noChangeAspect="1"/>
          </p:cNvPicPr>
          <p:nvPr/>
        </p:nvPicPr>
        <p:blipFill>
          <a:blip r:embed="rId4"/>
          <a:stretch>
            <a:fillRect/>
          </a:stretch>
        </p:blipFill>
        <p:spPr>
          <a:xfrm>
            <a:off x="5349591" y="1038159"/>
            <a:ext cx="3899340" cy="5170236"/>
          </a:xfrm>
          <a:prstGeom prst="rect">
            <a:avLst/>
          </a:prstGeom>
        </p:spPr>
      </p:pic>
      <p:sp>
        <p:nvSpPr>
          <p:cNvPr id="8" name="TextBox 7">
            <a:extLst>
              <a:ext uri="{FF2B5EF4-FFF2-40B4-BE49-F238E27FC236}">
                <a16:creationId xmlns:a16="http://schemas.microsoft.com/office/drawing/2014/main" id="{0A81E7B9-76BA-23CA-3A53-6503CA14873A}"/>
              </a:ext>
            </a:extLst>
          </p:cNvPr>
          <p:cNvSpPr txBox="1"/>
          <p:nvPr/>
        </p:nvSpPr>
        <p:spPr>
          <a:xfrm>
            <a:off x="314793" y="266210"/>
            <a:ext cx="5781206" cy="646331"/>
          </a:xfrm>
          <a:prstGeom prst="rect">
            <a:avLst/>
          </a:prstGeom>
          <a:noFill/>
        </p:spPr>
        <p:txBody>
          <a:bodyPr wrap="square" rtlCol="0">
            <a:spAutoFit/>
          </a:bodyPr>
          <a:lstStyle/>
          <a:p>
            <a:r>
              <a:rPr lang="en-GB" sz="3600" dirty="0"/>
              <a:t>Independent Task – In Silence</a:t>
            </a:r>
          </a:p>
        </p:txBody>
      </p:sp>
      <p:sp>
        <p:nvSpPr>
          <p:cNvPr id="13" name="TextBox 12">
            <a:extLst>
              <a:ext uri="{FF2B5EF4-FFF2-40B4-BE49-F238E27FC236}">
                <a16:creationId xmlns:a16="http://schemas.microsoft.com/office/drawing/2014/main" id="{BEC9ECD9-0318-B94E-190D-74EF63CB6D1D}"/>
              </a:ext>
            </a:extLst>
          </p:cNvPr>
          <p:cNvSpPr txBox="1"/>
          <p:nvPr/>
        </p:nvSpPr>
        <p:spPr>
          <a:xfrm>
            <a:off x="8334532" y="1109273"/>
            <a:ext cx="509666" cy="369332"/>
          </a:xfrm>
          <a:prstGeom prst="rect">
            <a:avLst/>
          </a:prstGeom>
          <a:noFill/>
        </p:spPr>
        <p:txBody>
          <a:bodyPr wrap="square" rtlCol="0">
            <a:spAutoFit/>
          </a:bodyPr>
          <a:lstStyle/>
          <a:p>
            <a:r>
              <a:rPr lang="en-GB" dirty="0"/>
              <a:t>tax</a:t>
            </a:r>
          </a:p>
        </p:txBody>
      </p:sp>
    </p:spTree>
    <p:extLst>
      <p:ext uri="{BB962C8B-B14F-4D97-AF65-F5344CB8AC3E}">
        <p14:creationId xmlns:p14="http://schemas.microsoft.com/office/powerpoint/2010/main" val="3367193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A7AB8-4FBA-0F83-95CC-2B6C4ABE4A6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6308B7D5-E128-C456-84F2-C9712A509E53}"/>
              </a:ext>
            </a:extLst>
          </p:cNvPr>
          <p:cNvSpPr txBox="1"/>
          <p:nvPr/>
        </p:nvSpPr>
        <p:spPr>
          <a:xfrm>
            <a:off x="314793" y="266210"/>
            <a:ext cx="5781206" cy="646331"/>
          </a:xfrm>
          <a:prstGeom prst="rect">
            <a:avLst/>
          </a:prstGeom>
          <a:noFill/>
        </p:spPr>
        <p:txBody>
          <a:bodyPr wrap="square" rtlCol="0">
            <a:spAutoFit/>
          </a:bodyPr>
          <a:lstStyle/>
          <a:p>
            <a:r>
              <a:rPr lang="en-GB" sz="3600" dirty="0"/>
              <a:t>Independent Task – ANSWERS</a:t>
            </a:r>
          </a:p>
        </p:txBody>
      </p:sp>
      <p:pic>
        <p:nvPicPr>
          <p:cNvPr id="5" name="Picture 4">
            <a:extLst>
              <a:ext uri="{FF2B5EF4-FFF2-40B4-BE49-F238E27FC236}">
                <a16:creationId xmlns:a16="http://schemas.microsoft.com/office/drawing/2014/main" id="{DC428675-4EA6-DB09-18C2-2479B7AC400B}"/>
              </a:ext>
            </a:extLst>
          </p:cNvPr>
          <p:cNvPicPr>
            <a:picLocks noChangeAspect="1"/>
          </p:cNvPicPr>
          <p:nvPr/>
        </p:nvPicPr>
        <p:blipFill>
          <a:blip r:embed="rId3"/>
          <a:stretch>
            <a:fillRect/>
          </a:stretch>
        </p:blipFill>
        <p:spPr>
          <a:xfrm>
            <a:off x="430871" y="953764"/>
            <a:ext cx="5670136" cy="1414682"/>
          </a:xfrm>
          <a:prstGeom prst="rect">
            <a:avLst/>
          </a:prstGeom>
        </p:spPr>
      </p:pic>
      <p:pic>
        <p:nvPicPr>
          <p:cNvPr id="9" name="Picture 8">
            <a:extLst>
              <a:ext uri="{FF2B5EF4-FFF2-40B4-BE49-F238E27FC236}">
                <a16:creationId xmlns:a16="http://schemas.microsoft.com/office/drawing/2014/main" id="{5EA9A8C5-D2F2-A667-DBEB-89109FB8BE31}"/>
              </a:ext>
            </a:extLst>
          </p:cNvPr>
          <p:cNvPicPr>
            <a:picLocks noChangeAspect="1"/>
          </p:cNvPicPr>
          <p:nvPr/>
        </p:nvPicPr>
        <p:blipFill>
          <a:blip r:embed="rId4"/>
          <a:stretch>
            <a:fillRect/>
          </a:stretch>
        </p:blipFill>
        <p:spPr>
          <a:xfrm>
            <a:off x="430871" y="2541231"/>
            <a:ext cx="4800696" cy="2538167"/>
          </a:xfrm>
          <a:prstGeom prst="rect">
            <a:avLst/>
          </a:prstGeom>
        </p:spPr>
      </p:pic>
      <p:pic>
        <p:nvPicPr>
          <p:cNvPr id="11" name="Picture 10">
            <a:extLst>
              <a:ext uri="{FF2B5EF4-FFF2-40B4-BE49-F238E27FC236}">
                <a16:creationId xmlns:a16="http://schemas.microsoft.com/office/drawing/2014/main" id="{A87C9861-7FA3-2F83-08F0-F0DBB13C818C}"/>
              </a:ext>
            </a:extLst>
          </p:cNvPr>
          <p:cNvPicPr>
            <a:picLocks noChangeAspect="1"/>
          </p:cNvPicPr>
          <p:nvPr/>
        </p:nvPicPr>
        <p:blipFill>
          <a:blip r:embed="rId5"/>
          <a:stretch>
            <a:fillRect/>
          </a:stretch>
        </p:blipFill>
        <p:spPr>
          <a:xfrm>
            <a:off x="6212028" y="953764"/>
            <a:ext cx="4940654" cy="4178879"/>
          </a:xfrm>
          <a:prstGeom prst="rect">
            <a:avLst/>
          </a:prstGeom>
        </p:spPr>
      </p:pic>
    </p:spTree>
    <p:extLst>
      <p:ext uri="{BB962C8B-B14F-4D97-AF65-F5344CB8AC3E}">
        <p14:creationId xmlns:p14="http://schemas.microsoft.com/office/powerpoint/2010/main" val="4011349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DE280E3-A094-FDB4-D652-6F6A2C7A9B30}"/>
                  </a:ext>
                </a:extLst>
              </p:cNvPr>
              <p:cNvSpPr/>
              <p:nvPr/>
            </p:nvSpPr>
            <p:spPr>
              <a:xfrm>
                <a:off x="781620" y="736767"/>
                <a:ext cx="3345099" cy="1815882"/>
              </a:xfrm>
              <a:prstGeom prst="rect">
                <a:avLst/>
              </a:prstGeom>
            </p:spPr>
            <p:txBody>
              <a:bodyPr wrap="square">
                <a:spAutoFit/>
              </a:bodyPr>
              <a:lstStyle/>
              <a:p>
                <a:r>
                  <a:rPr lang="en-GB" sz="1600" i="1" dirty="0">
                    <a:solidFill>
                      <a:srgbClr val="000000"/>
                    </a:solidFill>
                    <a:latin typeface="+mj-lt"/>
                  </a:rPr>
                  <a:t>[OCR GCSE(9-1) Nov 2017 5H Q7]</a:t>
                </a:r>
                <a:endParaRPr lang="en-GB" sz="1600" dirty="0">
                  <a:solidFill>
                    <a:srgbClr val="000000"/>
                  </a:solidFill>
                  <a:latin typeface="+mj-lt"/>
                </a:endParaRPr>
              </a:p>
              <a:p>
                <a:r>
                  <a:rPr lang="en-GB" sz="1600" dirty="0">
                    <a:solidFill>
                      <a:srgbClr val="000000"/>
                    </a:solidFill>
                    <a:latin typeface="+mj-lt"/>
                  </a:rPr>
                  <a:t>Naomi is given a 10% pay decrease.</a:t>
                </a:r>
                <a:br>
                  <a:rPr lang="en-GB" sz="1600" dirty="0">
                    <a:solidFill>
                      <a:srgbClr val="000000"/>
                    </a:solidFill>
                    <a:latin typeface="+mj-lt"/>
                  </a:rPr>
                </a:br>
                <a:r>
                  <a:rPr lang="en-GB" sz="1600" dirty="0">
                    <a:solidFill>
                      <a:srgbClr val="000000"/>
                    </a:solidFill>
                    <a:latin typeface="+mj-lt"/>
                  </a:rPr>
                  <a:t>Her new wage is £252 per week.</a:t>
                </a:r>
              </a:p>
              <a:p>
                <a:r>
                  <a:rPr lang="en-GB" sz="1600" dirty="0">
                    <a:solidFill>
                      <a:srgbClr val="000000"/>
                    </a:solidFill>
                    <a:latin typeface="+mj-lt"/>
                  </a:rPr>
                  <a:t>What would be her weekly wage if, instead, she had received a 10% pay increase?</a:t>
                </a:r>
              </a:p>
              <a:p>
                <a:pPr/>
                <a14:m>
                  <m:oMathPara xmlns:m="http://schemas.openxmlformats.org/officeDocument/2006/math">
                    <m:oMathParaPr>
                      <m:jc m:val="centerGroup"/>
                    </m:oMathParaPr>
                    <m:oMath xmlns:m="http://schemas.openxmlformats.org/officeDocument/2006/math">
                      <m:d>
                        <m:dPr>
                          <m:ctrlPr>
                            <a:rPr lang="en-GB" sz="1600" b="1" i="1" smtClean="0">
                              <a:solidFill>
                                <a:srgbClr val="000000"/>
                              </a:solidFill>
                              <a:effectLst/>
                              <a:latin typeface="Cambria Math" panose="02040503050406030204" pitchFamily="18" charset="0"/>
                            </a:rPr>
                          </m:ctrlPr>
                        </m:dPr>
                        <m:e>
                          <m:r>
                            <a:rPr lang="en-GB" sz="1600" b="1" i="1" smtClean="0">
                              <a:solidFill>
                                <a:srgbClr val="000000"/>
                              </a:solidFill>
                              <a:effectLst/>
                              <a:latin typeface="Cambria Math" panose="02040503050406030204" pitchFamily="18" charset="0"/>
                            </a:rPr>
                            <m:t>£</m:t>
                          </m:r>
                          <m:r>
                            <a:rPr lang="en-GB" sz="1600" b="1" i="1" smtClean="0">
                              <a:solidFill>
                                <a:srgbClr val="000000"/>
                              </a:solidFill>
                              <a:effectLst/>
                              <a:latin typeface="Cambria Math" panose="02040503050406030204" pitchFamily="18" charset="0"/>
                            </a:rPr>
                            <m:t>𝟐𝟓𝟐</m:t>
                          </m:r>
                          <m:r>
                            <a:rPr lang="en-GB" sz="1600" b="1" i="1" smtClean="0">
                              <a:solidFill>
                                <a:srgbClr val="000000"/>
                              </a:solidFill>
                              <a:effectLst/>
                              <a:latin typeface="Cambria Math" panose="02040503050406030204" pitchFamily="18" charset="0"/>
                            </a:rPr>
                            <m:t>÷</m:t>
                          </m:r>
                          <m:r>
                            <a:rPr lang="en-GB" sz="1600" b="1" i="1" smtClean="0">
                              <a:solidFill>
                                <a:srgbClr val="000000"/>
                              </a:solidFill>
                              <a:effectLst/>
                              <a:latin typeface="Cambria Math" panose="02040503050406030204" pitchFamily="18" charset="0"/>
                            </a:rPr>
                            <m:t>𝟎</m:t>
                          </m:r>
                          <m:r>
                            <a:rPr lang="en-GB" sz="1600" b="1" i="1" smtClean="0">
                              <a:solidFill>
                                <a:srgbClr val="000000"/>
                              </a:solidFill>
                              <a:effectLst/>
                              <a:latin typeface="Cambria Math" panose="02040503050406030204" pitchFamily="18" charset="0"/>
                            </a:rPr>
                            <m:t>.</m:t>
                          </m:r>
                          <m:r>
                            <a:rPr lang="en-GB" sz="1600" b="1" i="1" smtClean="0">
                              <a:solidFill>
                                <a:srgbClr val="000000"/>
                              </a:solidFill>
                              <a:effectLst/>
                              <a:latin typeface="Cambria Math" panose="02040503050406030204" pitchFamily="18" charset="0"/>
                            </a:rPr>
                            <m:t>𝟗</m:t>
                          </m:r>
                        </m:e>
                      </m:d>
                      <m:r>
                        <a:rPr lang="en-GB" sz="1600" b="1" i="1" smtClean="0">
                          <a:solidFill>
                            <a:srgbClr val="000000"/>
                          </a:solidFill>
                          <a:effectLst/>
                          <a:latin typeface="Cambria Math" panose="02040503050406030204" pitchFamily="18" charset="0"/>
                        </a:rPr>
                        <m:t>×</m:t>
                      </m:r>
                      <m:r>
                        <a:rPr lang="en-GB" sz="1600" b="1" i="1" smtClean="0">
                          <a:solidFill>
                            <a:srgbClr val="000000"/>
                          </a:solidFill>
                          <a:effectLst/>
                          <a:latin typeface="Cambria Math" panose="02040503050406030204" pitchFamily="18" charset="0"/>
                        </a:rPr>
                        <m:t>𝟏</m:t>
                      </m:r>
                      <m:r>
                        <a:rPr lang="en-GB" sz="1600" b="1" i="1" smtClean="0">
                          <a:solidFill>
                            <a:srgbClr val="000000"/>
                          </a:solidFill>
                          <a:effectLst/>
                          <a:latin typeface="Cambria Math" panose="02040503050406030204" pitchFamily="18" charset="0"/>
                        </a:rPr>
                        <m:t>.</m:t>
                      </m:r>
                      <m:r>
                        <a:rPr lang="en-GB" sz="1600" b="1" i="1" smtClean="0">
                          <a:solidFill>
                            <a:srgbClr val="000000"/>
                          </a:solidFill>
                          <a:effectLst/>
                          <a:latin typeface="Cambria Math" panose="02040503050406030204" pitchFamily="18" charset="0"/>
                        </a:rPr>
                        <m:t>𝟏</m:t>
                      </m:r>
                      <m:r>
                        <a:rPr lang="en-GB" sz="1600" b="1" i="1" smtClean="0">
                          <a:solidFill>
                            <a:srgbClr val="000000"/>
                          </a:solidFill>
                          <a:effectLst/>
                          <a:latin typeface="Cambria Math" panose="02040503050406030204" pitchFamily="18" charset="0"/>
                        </a:rPr>
                        <m:t>=£</m:t>
                      </m:r>
                      <m:r>
                        <a:rPr lang="en-GB" sz="1600" b="1" i="1" smtClean="0">
                          <a:solidFill>
                            <a:srgbClr val="000000"/>
                          </a:solidFill>
                          <a:effectLst/>
                          <a:latin typeface="Cambria Math" panose="02040503050406030204" pitchFamily="18" charset="0"/>
                        </a:rPr>
                        <m:t>𝟑𝟎𝟖</m:t>
                      </m:r>
                    </m:oMath>
                  </m:oMathPara>
                </a14:m>
                <a:endParaRPr lang="en-GB" sz="1600" b="1" i="0" dirty="0">
                  <a:solidFill>
                    <a:srgbClr val="000000"/>
                  </a:solidFill>
                  <a:effectLst/>
                  <a:latin typeface="+mj-lt"/>
                </a:endParaRPr>
              </a:p>
            </p:txBody>
          </p:sp>
        </mc:Choice>
        <mc:Fallback xmlns="">
          <p:sp>
            <p:nvSpPr>
              <p:cNvPr id="4" name="Rectangle 3">
                <a:extLst>
                  <a:ext uri="{FF2B5EF4-FFF2-40B4-BE49-F238E27FC236}">
                    <a16:creationId xmlns:a16="http://schemas.microsoft.com/office/drawing/2014/main" id="{FDE280E3-A094-FDB4-D652-6F6A2C7A9B30}"/>
                  </a:ext>
                </a:extLst>
              </p:cNvPr>
              <p:cNvSpPr>
                <a:spLocks noRot="1" noChangeAspect="1" noMove="1" noResize="1" noEditPoints="1" noAdjustHandles="1" noChangeArrowheads="1" noChangeShapeType="1" noTextEdit="1"/>
              </p:cNvSpPr>
              <p:nvPr/>
            </p:nvSpPr>
            <p:spPr>
              <a:xfrm>
                <a:off x="781620" y="736767"/>
                <a:ext cx="3345099" cy="1815882"/>
              </a:xfrm>
              <a:prstGeom prst="rect">
                <a:avLst/>
              </a:prstGeom>
              <a:blipFill>
                <a:blip r:embed="rId2"/>
                <a:stretch>
                  <a:fillRect l="-911" t="-10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40C88D9-A4D9-98F3-718E-BA98C2360B6A}"/>
                  </a:ext>
                </a:extLst>
              </p:cNvPr>
              <p:cNvSpPr/>
              <p:nvPr/>
            </p:nvSpPr>
            <p:spPr>
              <a:xfrm>
                <a:off x="781620" y="2751123"/>
                <a:ext cx="3391261" cy="3785652"/>
              </a:xfrm>
              <a:prstGeom prst="rect">
                <a:avLst/>
              </a:prstGeom>
            </p:spPr>
            <p:txBody>
              <a:bodyPr wrap="square">
                <a:spAutoFit/>
              </a:bodyPr>
              <a:lstStyle/>
              <a:p>
                <a:r>
                  <a:rPr lang="en-GB" sz="1600" dirty="0">
                    <a:solidFill>
                      <a:srgbClr val="000000"/>
                    </a:solidFill>
                    <a:latin typeface="+mj-lt"/>
                  </a:rPr>
                  <a:t>[IMC 2008 Q11] </a:t>
                </a:r>
                <a:r>
                  <a:rPr lang="en-GB" sz="1600" dirty="0">
                    <a:latin typeface="+mj-lt"/>
                  </a:rPr>
                  <a:t>What is </a:t>
                </a:r>
                <a14:m>
                  <m:oMath xmlns:m="http://schemas.openxmlformats.org/officeDocument/2006/math">
                    <m:r>
                      <a:rPr lang="en-GB" sz="1600" b="0" i="1" smtClean="0">
                        <a:latin typeface="Cambria Math" panose="02040503050406030204" pitchFamily="18" charset="0"/>
                      </a:rPr>
                      <m:t>𝑆</m:t>
                    </m:r>
                    <m:r>
                      <a:rPr lang="en-GB" sz="1600" b="0" i="1" smtClean="0">
                        <a:latin typeface="Cambria Math" panose="02040503050406030204" pitchFamily="18" charset="0"/>
                      </a:rPr>
                      <m:t>+</m:t>
                    </m:r>
                    <m:r>
                      <a:rPr lang="en-GB" sz="1600" b="0" i="1" smtClean="0">
                        <a:latin typeface="Cambria Math" panose="02040503050406030204" pitchFamily="18" charset="0"/>
                      </a:rPr>
                      <m:t>𝑈</m:t>
                    </m:r>
                    <m:r>
                      <a:rPr lang="en-GB" sz="1600" b="0" i="1" smtClean="0">
                        <a:latin typeface="Cambria Math" panose="02040503050406030204" pitchFamily="18" charset="0"/>
                      </a:rPr>
                      <m:t>+</m:t>
                    </m:r>
                    <m:r>
                      <a:rPr lang="en-GB" sz="1600" b="0" i="1" smtClean="0">
                        <a:latin typeface="Cambria Math" panose="02040503050406030204" pitchFamily="18" charset="0"/>
                      </a:rPr>
                      <m:t>𝑀</m:t>
                    </m:r>
                  </m:oMath>
                </a14:m>
                <a:r>
                  <a:rPr lang="en-GB" sz="1600" dirty="0">
                    <a:latin typeface="+mj-lt"/>
                  </a:rPr>
                  <a:t>?</a:t>
                </a:r>
              </a:p>
              <a:p>
                <a:r>
                  <a:rPr lang="en-GB" sz="1600" b="1" dirty="0">
                    <a:latin typeface="+mj-lt"/>
                  </a:rPr>
                  <a:t>410</a:t>
                </a:r>
              </a:p>
              <a:p>
                <a:endParaRPr lang="en-GB" sz="1600" b="1" dirty="0">
                  <a:latin typeface="+mj-lt"/>
                </a:endParaRPr>
              </a:p>
              <a:p>
                <a:endParaRPr lang="en-GB" sz="1600" b="1" dirty="0">
                  <a:latin typeface="+mj-lt"/>
                </a:endParaRPr>
              </a:p>
              <a:p>
                <a:endParaRPr lang="en-GB" sz="1600" b="1" dirty="0">
                  <a:latin typeface="+mj-lt"/>
                </a:endParaRPr>
              </a:p>
              <a:p>
                <a:endParaRPr lang="en-GB" sz="1600" b="1" dirty="0">
                  <a:latin typeface="+mj-lt"/>
                </a:endParaRPr>
              </a:p>
              <a:p>
                <a:endParaRPr lang="en-GB" sz="1600" b="1" dirty="0">
                  <a:latin typeface="+mj-lt"/>
                </a:endParaRPr>
              </a:p>
              <a:p>
                <a:endParaRPr lang="en-GB" sz="1600" b="1" dirty="0">
                  <a:latin typeface="+mj-lt"/>
                </a:endParaRPr>
              </a:p>
              <a:p>
                <a:endParaRPr lang="en-GB" sz="1600" b="1" dirty="0">
                  <a:latin typeface="+mj-lt"/>
                </a:endParaRPr>
              </a:p>
              <a:p>
                <a:r>
                  <a:rPr lang="en-GB" sz="1600" dirty="0"/>
                  <a:t>[JMO 1996 A7] When a barrel is 30% empty it contains 30 litres more than when it is 30% full. How many litres does the barrel hold when full?                    </a:t>
                </a:r>
                <a:r>
                  <a:rPr lang="en-GB" sz="1600" b="1" dirty="0"/>
                  <a:t>Solution: 75</a:t>
                </a:r>
              </a:p>
              <a:p>
                <a:endParaRPr lang="en-GB" sz="1600" b="1" dirty="0">
                  <a:latin typeface="+mj-lt"/>
                </a:endParaRPr>
              </a:p>
            </p:txBody>
          </p:sp>
        </mc:Choice>
        <mc:Fallback xmlns="">
          <p:sp>
            <p:nvSpPr>
              <p:cNvPr id="5" name="Rectangle 4">
                <a:extLst>
                  <a:ext uri="{FF2B5EF4-FFF2-40B4-BE49-F238E27FC236}">
                    <a16:creationId xmlns:a16="http://schemas.microsoft.com/office/drawing/2014/main" id="{040C88D9-A4D9-98F3-718E-BA98C2360B6A}"/>
                  </a:ext>
                </a:extLst>
              </p:cNvPr>
              <p:cNvSpPr>
                <a:spLocks noRot="1" noChangeAspect="1" noMove="1" noResize="1" noEditPoints="1" noAdjustHandles="1" noChangeArrowheads="1" noChangeShapeType="1" noTextEdit="1"/>
              </p:cNvSpPr>
              <p:nvPr/>
            </p:nvSpPr>
            <p:spPr>
              <a:xfrm>
                <a:off x="781620" y="2751123"/>
                <a:ext cx="3391261" cy="3785652"/>
              </a:xfrm>
              <a:prstGeom prst="rect">
                <a:avLst/>
              </a:prstGeom>
              <a:blipFill>
                <a:blip r:embed="rId3"/>
                <a:stretch>
                  <a:fillRect l="-898" t="-483" r="-9336"/>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id="{7B0D65F6-095D-4C24-130B-8F7F6F11694E}"/>
              </a:ext>
            </a:extLst>
          </p:cNvPr>
          <p:cNvPicPr>
            <a:picLocks noChangeAspect="1"/>
          </p:cNvPicPr>
          <p:nvPr/>
        </p:nvPicPr>
        <p:blipFill>
          <a:blip r:embed="rId4"/>
          <a:stretch>
            <a:fillRect/>
          </a:stretch>
        </p:blipFill>
        <p:spPr>
          <a:xfrm>
            <a:off x="1545568" y="3238437"/>
            <a:ext cx="1609725" cy="1504950"/>
          </a:xfrm>
          <a:prstGeom prst="rect">
            <a:avLst/>
          </a:prstGeom>
        </p:spPr>
      </p:pic>
      <p:sp>
        <p:nvSpPr>
          <p:cNvPr id="7" name="Rectangle 6">
            <a:extLst>
              <a:ext uri="{FF2B5EF4-FFF2-40B4-BE49-F238E27FC236}">
                <a16:creationId xmlns:a16="http://schemas.microsoft.com/office/drawing/2014/main" id="{EEFAAD53-1F0E-3214-BBC9-70FE6E997B48}"/>
              </a:ext>
            </a:extLst>
          </p:cNvPr>
          <p:cNvSpPr/>
          <p:nvPr/>
        </p:nvSpPr>
        <p:spPr>
          <a:xfrm>
            <a:off x="323528" y="774416"/>
            <a:ext cx="428624" cy="31791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1</a:t>
            </a:r>
          </a:p>
        </p:txBody>
      </p:sp>
      <p:sp>
        <p:nvSpPr>
          <p:cNvPr id="8" name="Rectangle 7">
            <a:extLst>
              <a:ext uri="{FF2B5EF4-FFF2-40B4-BE49-F238E27FC236}">
                <a16:creationId xmlns:a16="http://schemas.microsoft.com/office/drawing/2014/main" id="{799F4717-706A-9487-28CC-FA69A30B01FE}"/>
              </a:ext>
            </a:extLst>
          </p:cNvPr>
          <p:cNvSpPr/>
          <p:nvPr/>
        </p:nvSpPr>
        <p:spPr>
          <a:xfrm>
            <a:off x="273968" y="2830485"/>
            <a:ext cx="428624" cy="31791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2</a:t>
            </a:r>
          </a:p>
        </p:txBody>
      </p:sp>
      <p:sp>
        <p:nvSpPr>
          <p:cNvPr id="9" name="Rectangle 8">
            <a:extLst>
              <a:ext uri="{FF2B5EF4-FFF2-40B4-BE49-F238E27FC236}">
                <a16:creationId xmlns:a16="http://schemas.microsoft.com/office/drawing/2014/main" id="{2F1B36C3-2AE3-2580-5611-7AFAB767B582}"/>
              </a:ext>
            </a:extLst>
          </p:cNvPr>
          <p:cNvSpPr/>
          <p:nvPr/>
        </p:nvSpPr>
        <p:spPr>
          <a:xfrm>
            <a:off x="1096220" y="2211694"/>
            <a:ext cx="2762060" cy="4456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a:extLst>
              <a:ext uri="{FF2B5EF4-FFF2-40B4-BE49-F238E27FC236}">
                <a16:creationId xmlns:a16="http://schemas.microsoft.com/office/drawing/2014/main" id="{2939BDAB-1F49-F1A1-332B-D790A93FBE20}"/>
              </a:ext>
            </a:extLst>
          </p:cNvPr>
          <p:cNvSpPr/>
          <p:nvPr/>
        </p:nvSpPr>
        <p:spPr>
          <a:xfrm>
            <a:off x="846677" y="3078066"/>
            <a:ext cx="592638" cy="3303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815D3782-AB10-5BA1-3344-2D3DCC59F520}"/>
              </a:ext>
            </a:extLst>
          </p:cNvPr>
          <p:cNvSpPr/>
          <p:nvPr/>
        </p:nvSpPr>
        <p:spPr>
          <a:xfrm>
            <a:off x="252239" y="5048331"/>
            <a:ext cx="428624" cy="31791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3</a:t>
            </a:r>
          </a:p>
        </p:txBody>
      </p:sp>
      <p:sp>
        <p:nvSpPr>
          <p:cNvPr id="12" name="Rectangle 11">
            <a:extLst>
              <a:ext uri="{FF2B5EF4-FFF2-40B4-BE49-F238E27FC236}">
                <a16:creationId xmlns:a16="http://schemas.microsoft.com/office/drawing/2014/main" id="{99DE587C-8FC9-930E-23BF-EC0569CB6FDB}"/>
              </a:ext>
            </a:extLst>
          </p:cNvPr>
          <p:cNvSpPr/>
          <p:nvPr/>
        </p:nvSpPr>
        <p:spPr>
          <a:xfrm>
            <a:off x="846677" y="6008416"/>
            <a:ext cx="1345003" cy="4059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513B3CD9-6BD3-97CB-5B28-434DF9DDBD51}"/>
              </a:ext>
            </a:extLst>
          </p:cNvPr>
          <p:cNvSpPr/>
          <p:nvPr/>
        </p:nvSpPr>
        <p:spPr>
          <a:xfrm>
            <a:off x="4726006" y="714456"/>
            <a:ext cx="4329094" cy="2031325"/>
          </a:xfrm>
          <a:prstGeom prst="rect">
            <a:avLst/>
          </a:prstGeom>
        </p:spPr>
        <p:txBody>
          <a:bodyPr wrap="square">
            <a:spAutoFit/>
          </a:bodyPr>
          <a:lstStyle/>
          <a:p>
            <a:pPr lvl="0"/>
            <a:r>
              <a:rPr lang="en-GB" dirty="0"/>
              <a:t>[TMC Regional 2013 Q7] </a:t>
            </a:r>
            <a:br>
              <a:rPr lang="en-GB" dirty="0"/>
            </a:br>
            <a:r>
              <a:rPr lang="en-GB" dirty="0"/>
              <a:t>A shopkeeper paid £30 (cost price) for a coat. She wishes to place a price tag on it so that she can offer a 10% discount on the price marked on the tag and still make a profit of 20% on the cost price. What price should she mark on the tag? </a:t>
            </a:r>
            <a:r>
              <a:rPr lang="en-GB" b="1" dirty="0"/>
              <a:t>Solution: £40</a:t>
            </a:r>
          </a:p>
        </p:txBody>
      </p:sp>
      <p:sp>
        <p:nvSpPr>
          <p:cNvPr id="14" name="Rectangle 13">
            <a:extLst>
              <a:ext uri="{FF2B5EF4-FFF2-40B4-BE49-F238E27FC236}">
                <a16:creationId xmlns:a16="http://schemas.microsoft.com/office/drawing/2014/main" id="{A6814CB8-A89E-3E4B-BE33-FB4825F21211}"/>
              </a:ext>
            </a:extLst>
          </p:cNvPr>
          <p:cNvSpPr/>
          <p:nvPr/>
        </p:nvSpPr>
        <p:spPr>
          <a:xfrm>
            <a:off x="7496530" y="2437989"/>
            <a:ext cx="1558570" cy="466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a:extLst>
              <a:ext uri="{FF2B5EF4-FFF2-40B4-BE49-F238E27FC236}">
                <a16:creationId xmlns:a16="http://schemas.microsoft.com/office/drawing/2014/main" id="{B15B09FA-94CF-150F-887D-06DD0313AE3A}"/>
              </a:ext>
            </a:extLst>
          </p:cNvPr>
          <p:cNvSpPr/>
          <p:nvPr/>
        </p:nvSpPr>
        <p:spPr>
          <a:xfrm>
            <a:off x="4212050" y="731488"/>
            <a:ext cx="428624" cy="31791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4</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92C319D6-116F-C077-6988-CD484A5307A4}"/>
                  </a:ext>
                </a:extLst>
              </p:cNvPr>
              <p:cNvSpPr/>
              <p:nvPr/>
            </p:nvSpPr>
            <p:spPr>
              <a:xfrm>
                <a:off x="4663753" y="2972870"/>
                <a:ext cx="4572000" cy="2002279"/>
              </a:xfrm>
              <a:prstGeom prst="rect">
                <a:avLst/>
              </a:prstGeom>
            </p:spPr>
            <p:txBody>
              <a:bodyPr>
                <a:spAutoFit/>
              </a:bodyPr>
              <a:lstStyle/>
              <a:p>
                <a:pPr lvl="0">
                  <a:lnSpc>
                    <a:spcPct val="107000"/>
                  </a:lnSpc>
                  <a:spcAft>
                    <a:spcPts val="800"/>
                  </a:spcAft>
                </a:pPr>
                <a:r>
                  <a:rPr lang="en-GB" dirty="0"/>
                  <a:t>[JMO 2001 A6] ‘One third of the population now has access to the internet; this is 50% more than one year ago.’</a:t>
                </a:r>
                <a:br>
                  <a:rPr lang="en-GB" dirty="0"/>
                </a:br>
                <a:r>
                  <a:rPr lang="en-GB" dirty="0"/>
                  <a:t>What fraction of the population had access to the internet one year ago?</a:t>
                </a:r>
                <a:br>
                  <a:rPr lang="en-GB" dirty="0"/>
                </a:br>
                <a:r>
                  <a:rPr lang="en-GB" b="1" dirty="0"/>
                  <a:t>Solution: </a:t>
                </a:r>
                <a14:m>
                  <m:oMath xmlns:m="http://schemas.openxmlformats.org/officeDocument/2006/math">
                    <m:f>
                      <m:fPr>
                        <m:ctrlPr>
                          <a:rPr lang="en-GB" b="1" i="1">
                            <a:latin typeface="Cambria Math" panose="02040503050406030204" pitchFamily="18" charset="0"/>
                          </a:rPr>
                        </m:ctrlPr>
                      </m:fPr>
                      <m:num>
                        <m:r>
                          <a:rPr lang="en-GB" b="1" i="1">
                            <a:latin typeface="Cambria Math" panose="02040503050406030204" pitchFamily="18" charset="0"/>
                          </a:rPr>
                          <m:t>𝟐</m:t>
                        </m:r>
                      </m:num>
                      <m:den>
                        <m:r>
                          <a:rPr lang="en-GB" b="1" i="1">
                            <a:latin typeface="Cambria Math" panose="02040503050406030204" pitchFamily="18" charset="0"/>
                          </a:rPr>
                          <m:t>𝟗</m:t>
                        </m:r>
                      </m:den>
                    </m:f>
                  </m:oMath>
                </a14:m>
                <a:endParaRPr lang="en-GB"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Rectangle 15">
                <a:extLst>
                  <a:ext uri="{FF2B5EF4-FFF2-40B4-BE49-F238E27FC236}">
                    <a16:creationId xmlns:a16="http://schemas.microsoft.com/office/drawing/2014/main" id="{92C319D6-116F-C077-6988-CD484A5307A4}"/>
                  </a:ext>
                </a:extLst>
              </p:cNvPr>
              <p:cNvSpPr>
                <a:spLocks noRot="1" noChangeAspect="1" noMove="1" noResize="1" noEditPoints="1" noAdjustHandles="1" noChangeArrowheads="1" noChangeShapeType="1" noTextEdit="1"/>
              </p:cNvSpPr>
              <p:nvPr/>
            </p:nvSpPr>
            <p:spPr>
              <a:xfrm>
                <a:off x="4663753" y="2972870"/>
                <a:ext cx="4572000" cy="2002279"/>
              </a:xfrm>
              <a:prstGeom prst="rect">
                <a:avLst/>
              </a:prstGeom>
              <a:blipFill>
                <a:blip r:embed="rId5"/>
                <a:stretch>
                  <a:fillRect l="-1067" t="-1524" b="-1220"/>
                </a:stretch>
              </a:blipFill>
            </p:spPr>
            <p:txBody>
              <a:bodyPr/>
              <a:lstStyle/>
              <a:p>
                <a:r>
                  <a:rPr lang="en-GB">
                    <a:noFill/>
                  </a:rPr>
                  <a:t> </a:t>
                </a:r>
              </a:p>
            </p:txBody>
          </p:sp>
        </mc:Fallback>
      </mc:AlternateContent>
      <p:sp>
        <p:nvSpPr>
          <p:cNvPr id="17" name="Rectangle 16">
            <a:extLst>
              <a:ext uri="{FF2B5EF4-FFF2-40B4-BE49-F238E27FC236}">
                <a16:creationId xmlns:a16="http://schemas.microsoft.com/office/drawing/2014/main" id="{C4FE2C94-843E-0E0D-E1DE-77D7C9814F38}"/>
              </a:ext>
            </a:extLst>
          </p:cNvPr>
          <p:cNvSpPr/>
          <p:nvPr/>
        </p:nvSpPr>
        <p:spPr>
          <a:xfrm>
            <a:off x="4726006" y="4508821"/>
            <a:ext cx="1921131" cy="466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a:extLst>
              <a:ext uri="{FF2B5EF4-FFF2-40B4-BE49-F238E27FC236}">
                <a16:creationId xmlns:a16="http://schemas.microsoft.com/office/drawing/2014/main" id="{C3406629-8803-D596-0DB2-0DBFA19E5D11}"/>
              </a:ext>
            </a:extLst>
          </p:cNvPr>
          <p:cNvSpPr/>
          <p:nvPr/>
        </p:nvSpPr>
        <p:spPr>
          <a:xfrm>
            <a:off x="4212050" y="3018106"/>
            <a:ext cx="428624" cy="31791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5</a:t>
            </a:r>
          </a:p>
        </p:txBody>
      </p:sp>
      <p:sp>
        <p:nvSpPr>
          <p:cNvPr id="19" name="TextBox 18">
            <a:extLst>
              <a:ext uri="{FF2B5EF4-FFF2-40B4-BE49-F238E27FC236}">
                <a16:creationId xmlns:a16="http://schemas.microsoft.com/office/drawing/2014/main" id="{FE424069-3946-33E5-F14D-2E7B09C0A5D1}"/>
              </a:ext>
            </a:extLst>
          </p:cNvPr>
          <p:cNvSpPr txBox="1"/>
          <p:nvPr/>
        </p:nvSpPr>
        <p:spPr>
          <a:xfrm>
            <a:off x="314792" y="86330"/>
            <a:ext cx="7600015" cy="646331"/>
          </a:xfrm>
          <a:prstGeom prst="rect">
            <a:avLst/>
          </a:prstGeom>
          <a:noFill/>
        </p:spPr>
        <p:txBody>
          <a:bodyPr wrap="square" rtlCol="0">
            <a:spAutoFit/>
          </a:bodyPr>
          <a:lstStyle/>
          <a:p>
            <a:r>
              <a:rPr lang="en-GB" sz="3600" dirty="0"/>
              <a:t>Dr Frost Maths – Challenge Questions</a:t>
            </a:r>
          </a:p>
        </p:txBody>
      </p:sp>
    </p:spTree>
    <p:extLst>
      <p:ext uri="{BB962C8B-B14F-4D97-AF65-F5344CB8AC3E}">
        <p14:creationId xmlns:p14="http://schemas.microsoft.com/office/powerpoint/2010/main" val="34059613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9" grpId="0" animBg="1"/>
      <p:bldP spid="10" grpId="0" animBg="1"/>
      <p:bldP spid="12" grpId="0" animBg="1"/>
      <p:bldP spid="14"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47148116-68B5-43EF-9B20-F78218403B2D}"/>
              </a:ext>
            </a:extLst>
          </p:cNvPr>
          <p:cNvGraphicFramePr>
            <a:graphicFrameLocks noGrp="1"/>
          </p:cNvGraphicFramePr>
          <p:nvPr>
            <p:extLst>
              <p:ext uri="{D42A27DB-BD31-4B8C-83A1-F6EECF244321}">
                <p14:modId xmlns:p14="http://schemas.microsoft.com/office/powerpoint/2010/main" val="988732860"/>
              </p:ext>
            </p:extLst>
          </p:nvPr>
        </p:nvGraphicFramePr>
        <p:xfrm>
          <a:off x="1541473" y="341719"/>
          <a:ext cx="9073660" cy="6090764"/>
        </p:xfrm>
        <a:graphic>
          <a:graphicData uri="http://schemas.openxmlformats.org/drawingml/2006/table">
            <a:tbl>
              <a:tblPr firstRow="1" bandRow="1">
                <a:tableStyleId>{5C22544A-7EE6-4342-B048-85BDC9FD1C3A}</a:tableStyleId>
              </a:tblPr>
              <a:tblGrid>
                <a:gridCol w="2268415">
                  <a:extLst>
                    <a:ext uri="{9D8B030D-6E8A-4147-A177-3AD203B41FA5}">
                      <a16:colId xmlns:a16="http://schemas.microsoft.com/office/drawing/2014/main" val="1933461801"/>
                    </a:ext>
                  </a:extLst>
                </a:gridCol>
                <a:gridCol w="2268415">
                  <a:extLst>
                    <a:ext uri="{9D8B030D-6E8A-4147-A177-3AD203B41FA5}">
                      <a16:colId xmlns:a16="http://schemas.microsoft.com/office/drawing/2014/main" val="284576673"/>
                    </a:ext>
                  </a:extLst>
                </a:gridCol>
                <a:gridCol w="2268415">
                  <a:extLst>
                    <a:ext uri="{9D8B030D-6E8A-4147-A177-3AD203B41FA5}">
                      <a16:colId xmlns:a16="http://schemas.microsoft.com/office/drawing/2014/main" val="2361824800"/>
                    </a:ext>
                  </a:extLst>
                </a:gridCol>
                <a:gridCol w="2268415">
                  <a:extLst>
                    <a:ext uri="{9D8B030D-6E8A-4147-A177-3AD203B41FA5}">
                      <a16:colId xmlns:a16="http://schemas.microsoft.com/office/drawing/2014/main" val="1835722851"/>
                    </a:ext>
                  </a:extLst>
                </a:gridCol>
              </a:tblGrid>
              <a:tr h="1522691">
                <a:tc>
                  <a:txBody>
                    <a:bodyPr/>
                    <a:lstStyle/>
                    <a:p>
                      <a:pPr algn="ctr"/>
                      <a:endParaRPr lang="en-GB" sz="6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6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600" b="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600" b="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4426118"/>
                  </a:ext>
                </a:extLst>
              </a:tr>
              <a:tr h="1522691">
                <a:tc>
                  <a:txBody>
                    <a:bodyPr/>
                    <a:lstStyle/>
                    <a:p>
                      <a:pPr algn="ctr"/>
                      <a:endParaRPr lang="en-GB" sz="600" b="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6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600" b="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600" b="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8116232"/>
                  </a:ext>
                </a:extLst>
              </a:tr>
              <a:tr h="1522691">
                <a:tc>
                  <a:txBody>
                    <a:bodyPr/>
                    <a:lstStyle/>
                    <a:p>
                      <a:pPr algn="ctr"/>
                      <a:endParaRPr lang="en-GB" sz="600" b="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600" b="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6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600" b="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0804890"/>
                  </a:ext>
                </a:extLst>
              </a:tr>
              <a:tr h="1522691">
                <a:tc>
                  <a:txBody>
                    <a:bodyPr/>
                    <a:lstStyle/>
                    <a:p>
                      <a:pPr algn="ctr"/>
                      <a:endParaRPr lang="en-GB" sz="6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6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600" b="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6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1950978"/>
                  </a:ext>
                </a:extLst>
              </a:tr>
            </a:tbl>
          </a:graphicData>
        </a:graphic>
      </p:graphicFrame>
      <p:sp>
        <p:nvSpPr>
          <p:cNvPr id="254" name="TextBox 253">
            <a:extLst>
              <a:ext uri="{FF2B5EF4-FFF2-40B4-BE49-F238E27FC236}">
                <a16:creationId xmlns:a16="http://schemas.microsoft.com/office/drawing/2014/main" id="{D9CE5F0C-04B0-4FE6-8B7C-3934B6CA6E7E}"/>
              </a:ext>
            </a:extLst>
          </p:cNvPr>
          <p:cNvSpPr txBox="1"/>
          <p:nvPr/>
        </p:nvSpPr>
        <p:spPr>
          <a:xfrm>
            <a:off x="1507174" y="361380"/>
            <a:ext cx="256283" cy="248145"/>
          </a:xfrm>
          <a:prstGeom prst="rect">
            <a:avLst/>
          </a:prstGeom>
          <a:noFill/>
        </p:spPr>
        <p:txBody>
          <a:bodyPr wrap="square" rtlCol="0">
            <a:spAutoFit/>
          </a:bodyPr>
          <a:lstStyle/>
          <a:p>
            <a:pPr algn="ctr" defTabSz="422041">
              <a:lnSpc>
                <a:spcPts val="1108"/>
              </a:lnSpc>
            </a:pPr>
            <a:r>
              <a:rPr lang="en-GB" sz="1477" b="1" dirty="0">
                <a:solidFill>
                  <a:prstClr val="black"/>
                </a:solidFill>
                <a:latin typeface="Calibri" panose="020F0502020204030204"/>
              </a:rPr>
              <a:t>A</a:t>
            </a:r>
          </a:p>
        </p:txBody>
      </p:sp>
      <p:sp>
        <p:nvSpPr>
          <p:cNvPr id="256" name="TextBox 255">
            <a:extLst>
              <a:ext uri="{FF2B5EF4-FFF2-40B4-BE49-F238E27FC236}">
                <a16:creationId xmlns:a16="http://schemas.microsoft.com/office/drawing/2014/main" id="{B88E44BA-8734-41BD-999F-9B56202BB2A6}"/>
              </a:ext>
            </a:extLst>
          </p:cNvPr>
          <p:cNvSpPr txBox="1"/>
          <p:nvPr/>
        </p:nvSpPr>
        <p:spPr>
          <a:xfrm>
            <a:off x="590697" y="42068"/>
            <a:ext cx="9063443" cy="338554"/>
          </a:xfrm>
          <a:prstGeom prst="rect">
            <a:avLst/>
          </a:prstGeom>
          <a:noFill/>
        </p:spPr>
        <p:txBody>
          <a:bodyPr wrap="none" rtlCol="0">
            <a:spAutoFit/>
          </a:bodyPr>
          <a:lstStyle/>
          <a:p>
            <a:pPr algn="ctr" defTabSz="422041"/>
            <a:r>
              <a:rPr lang="en-GB" sz="1600" dirty="0">
                <a:solidFill>
                  <a:prstClr val="black"/>
                </a:solidFill>
                <a:latin typeface="Calibri" panose="020F0502020204030204"/>
              </a:rPr>
              <a:t>For each card, decide whether the information in the grey box is </a:t>
            </a:r>
            <a:r>
              <a:rPr lang="en-GB" sz="1600" b="1" dirty="0">
                <a:solidFill>
                  <a:prstClr val="black"/>
                </a:solidFill>
                <a:latin typeface="Calibri" panose="020F0502020204030204"/>
              </a:rPr>
              <a:t>TRUE</a:t>
            </a:r>
            <a:r>
              <a:rPr lang="en-GB" sz="1600" dirty="0">
                <a:solidFill>
                  <a:prstClr val="black"/>
                </a:solidFill>
                <a:latin typeface="Calibri" panose="020F0502020204030204"/>
              </a:rPr>
              <a:t> or </a:t>
            </a:r>
            <a:r>
              <a:rPr lang="en-GB" sz="1600" b="1" dirty="0">
                <a:solidFill>
                  <a:prstClr val="black"/>
                </a:solidFill>
                <a:latin typeface="Calibri" panose="020F0502020204030204"/>
              </a:rPr>
              <a:t>FALSE</a:t>
            </a:r>
            <a:r>
              <a:rPr lang="en-GB" sz="1600" dirty="0">
                <a:solidFill>
                  <a:prstClr val="black"/>
                </a:solidFill>
                <a:latin typeface="Calibri" panose="020F0502020204030204"/>
              </a:rPr>
              <a:t>.       If it is </a:t>
            </a:r>
            <a:r>
              <a:rPr lang="en-GB" sz="1600" b="1" dirty="0">
                <a:solidFill>
                  <a:prstClr val="black"/>
                </a:solidFill>
                <a:latin typeface="Calibri" panose="020F0502020204030204"/>
              </a:rPr>
              <a:t>FALSE</a:t>
            </a:r>
            <a:r>
              <a:rPr lang="en-GB" sz="1600" dirty="0">
                <a:solidFill>
                  <a:prstClr val="black"/>
                </a:solidFill>
                <a:latin typeface="Calibri" panose="020F0502020204030204"/>
              </a:rPr>
              <a:t>, correct it!</a:t>
            </a:r>
          </a:p>
        </p:txBody>
      </p:sp>
      <p:sp>
        <p:nvSpPr>
          <p:cNvPr id="9" name="TextBox 8">
            <a:extLst>
              <a:ext uri="{FF2B5EF4-FFF2-40B4-BE49-F238E27FC236}">
                <a16:creationId xmlns:a16="http://schemas.microsoft.com/office/drawing/2014/main" id="{E97D2291-6D6E-4A2E-869F-F2F1AAC859BC}"/>
              </a:ext>
            </a:extLst>
          </p:cNvPr>
          <p:cNvSpPr txBox="1"/>
          <p:nvPr/>
        </p:nvSpPr>
        <p:spPr>
          <a:xfrm>
            <a:off x="3810759" y="361380"/>
            <a:ext cx="256283" cy="248145"/>
          </a:xfrm>
          <a:prstGeom prst="rect">
            <a:avLst/>
          </a:prstGeom>
          <a:noFill/>
        </p:spPr>
        <p:txBody>
          <a:bodyPr wrap="square" rtlCol="0">
            <a:spAutoFit/>
          </a:bodyPr>
          <a:lstStyle/>
          <a:p>
            <a:pPr algn="ctr" defTabSz="422041">
              <a:lnSpc>
                <a:spcPts val="1108"/>
              </a:lnSpc>
            </a:pPr>
            <a:r>
              <a:rPr lang="en-GB" sz="1477" b="1" dirty="0">
                <a:solidFill>
                  <a:prstClr val="black"/>
                </a:solidFill>
                <a:latin typeface="Calibri" panose="020F0502020204030204"/>
              </a:rPr>
              <a:t>B</a:t>
            </a:r>
          </a:p>
        </p:txBody>
      </p:sp>
      <p:sp>
        <p:nvSpPr>
          <p:cNvPr id="10" name="TextBox 9">
            <a:extLst>
              <a:ext uri="{FF2B5EF4-FFF2-40B4-BE49-F238E27FC236}">
                <a16:creationId xmlns:a16="http://schemas.microsoft.com/office/drawing/2014/main" id="{29F7DE54-29E9-45F5-969B-059DF59F6F2F}"/>
              </a:ext>
            </a:extLst>
          </p:cNvPr>
          <p:cNvSpPr txBox="1"/>
          <p:nvPr/>
        </p:nvSpPr>
        <p:spPr>
          <a:xfrm>
            <a:off x="6082691" y="361380"/>
            <a:ext cx="256283" cy="248145"/>
          </a:xfrm>
          <a:prstGeom prst="rect">
            <a:avLst/>
          </a:prstGeom>
          <a:noFill/>
        </p:spPr>
        <p:txBody>
          <a:bodyPr wrap="square" rtlCol="0">
            <a:spAutoFit/>
          </a:bodyPr>
          <a:lstStyle/>
          <a:p>
            <a:pPr algn="ctr" defTabSz="422041">
              <a:lnSpc>
                <a:spcPts val="1108"/>
              </a:lnSpc>
            </a:pPr>
            <a:r>
              <a:rPr lang="en-GB" sz="1477" b="1" dirty="0">
                <a:solidFill>
                  <a:prstClr val="black"/>
                </a:solidFill>
                <a:latin typeface="Calibri" panose="020F0502020204030204"/>
              </a:rPr>
              <a:t>C</a:t>
            </a:r>
          </a:p>
        </p:txBody>
      </p:sp>
      <p:sp>
        <p:nvSpPr>
          <p:cNvPr id="11" name="TextBox 10">
            <a:extLst>
              <a:ext uri="{FF2B5EF4-FFF2-40B4-BE49-F238E27FC236}">
                <a16:creationId xmlns:a16="http://schemas.microsoft.com/office/drawing/2014/main" id="{A56974C8-8E54-4357-83E5-6537C4E8281E}"/>
              </a:ext>
            </a:extLst>
          </p:cNvPr>
          <p:cNvSpPr txBox="1"/>
          <p:nvPr/>
        </p:nvSpPr>
        <p:spPr>
          <a:xfrm>
            <a:off x="8350403" y="361380"/>
            <a:ext cx="256283" cy="248145"/>
          </a:xfrm>
          <a:prstGeom prst="rect">
            <a:avLst/>
          </a:prstGeom>
          <a:noFill/>
        </p:spPr>
        <p:txBody>
          <a:bodyPr wrap="square" rtlCol="0">
            <a:spAutoFit/>
          </a:bodyPr>
          <a:lstStyle/>
          <a:p>
            <a:pPr algn="ctr" defTabSz="422041">
              <a:lnSpc>
                <a:spcPts val="1108"/>
              </a:lnSpc>
            </a:pPr>
            <a:r>
              <a:rPr lang="en-GB" sz="1477" b="1" dirty="0">
                <a:solidFill>
                  <a:prstClr val="black"/>
                </a:solidFill>
                <a:latin typeface="Calibri" panose="020F0502020204030204"/>
              </a:rPr>
              <a:t>D</a:t>
            </a:r>
          </a:p>
        </p:txBody>
      </p:sp>
      <p:sp>
        <p:nvSpPr>
          <p:cNvPr id="12" name="TextBox 11">
            <a:extLst>
              <a:ext uri="{FF2B5EF4-FFF2-40B4-BE49-F238E27FC236}">
                <a16:creationId xmlns:a16="http://schemas.microsoft.com/office/drawing/2014/main" id="{577174C5-6FF2-4A58-8AAD-E859D2239FE9}"/>
              </a:ext>
            </a:extLst>
          </p:cNvPr>
          <p:cNvSpPr txBox="1"/>
          <p:nvPr/>
        </p:nvSpPr>
        <p:spPr>
          <a:xfrm>
            <a:off x="1507174" y="1869436"/>
            <a:ext cx="256283" cy="248145"/>
          </a:xfrm>
          <a:prstGeom prst="rect">
            <a:avLst/>
          </a:prstGeom>
          <a:noFill/>
        </p:spPr>
        <p:txBody>
          <a:bodyPr wrap="square" rtlCol="0">
            <a:spAutoFit/>
          </a:bodyPr>
          <a:lstStyle/>
          <a:p>
            <a:pPr algn="ctr" defTabSz="422041">
              <a:lnSpc>
                <a:spcPts val="1108"/>
              </a:lnSpc>
            </a:pPr>
            <a:r>
              <a:rPr lang="en-GB" sz="1477" b="1" dirty="0">
                <a:solidFill>
                  <a:prstClr val="black"/>
                </a:solidFill>
                <a:latin typeface="Calibri" panose="020F0502020204030204"/>
              </a:rPr>
              <a:t>E</a:t>
            </a:r>
          </a:p>
        </p:txBody>
      </p:sp>
      <p:sp>
        <p:nvSpPr>
          <p:cNvPr id="14" name="TextBox 13">
            <a:extLst>
              <a:ext uri="{FF2B5EF4-FFF2-40B4-BE49-F238E27FC236}">
                <a16:creationId xmlns:a16="http://schemas.microsoft.com/office/drawing/2014/main" id="{CAA8CEC3-3544-4BC6-8E5F-CDE569F54527}"/>
              </a:ext>
            </a:extLst>
          </p:cNvPr>
          <p:cNvSpPr txBox="1"/>
          <p:nvPr/>
        </p:nvSpPr>
        <p:spPr>
          <a:xfrm>
            <a:off x="3810759" y="1869436"/>
            <a:ext cx="256283" cy="248145"/>
          </a:xfrm>
          <a:prstGeom prst="rect">
            <a:avLst/>
          </a:prstGeom>
          <a:noFill/>
        </p:spPr>
        <p:txBody>
          <a:bodyPr wrap="square" rtlCol="0">
            <a:spAutoFit/>
          </a:bodyPr>
          <a:lstStyle/>
          <a:p>
            <a:pPr algn="ctr" defTabSz="422041">
              <a:lnSpc>
                <a:spcPts val="1108"/>
              </a:lnSpc>
            </a:pPr>
            <a:r>
              <a:rPr lang="en-GB" sz="1477" b="1" dirty="0">
                <a:solidFill>
                  <a:prstClr val="black"/>
                </a:solidFill>
                <a:latin typeface="Calibri" panose="020F0502020204030204"/>
              </a:rPr>
              <a:t>F</a:t>
            </a:r>
          </a:p>
        </p:txBody>
      </p:sp>
      <p:sp>
        <p:nvSpPr>
          <p:cNvPr id="15" name="TextBox 14">
            <a:extLst>
              <a:ext uri="{FF2B5EF4-FFF2-40B4-BE49-F238E27FC236}">
                <a16:creationId xmlns:a16="http://schemas.microsoft.com/office/drawing/2014/main" id="{BA6DFD06-C6EF-4DE9-8DD3-B33854D2FF55}"/>
              </a:ext>
            </a:extLst>
          </p:cNvPr>
          <p:cNvSpPr txBox="1"/>
          <p:nvPr/>
        </p:nvSpPr>
        <p:spPr>
          <a:xfrm>
            <a:off x="6082691" y="1869436"/>
            <a:ext cx="256283" cy="248145"/>
          </a:xfrm>
          <a:prstGeom prst="rect">
            <a:avLst/>
          </a:prstGeom>
          <a:noFill/>
        </p:spPr>
        <p:txBody>
          <a:bodyPr wrap="square" rtlCol="0">
            <a:spAutoFit/>
          </a:bodyPr>
          <a:lstStyle/>
          <a:p>
            <a:pPr algn="ctr" defTabSz="422041">
              <a:lnSpc>
                <a:spcPts val="1108"/>
              </a:lnSpc>
            </a:pPr>
            <a:r>
              <a:rPr lang="en-GB" sz="1477" b="1" dirty="0">
                <a:solidFill>
                  <a:prstClr val="black"/>
                </a:solidFill>
                <a:latin typeface="Calibri" panose="020F0502020204030204"/>
              </a:rPr>
              <a:t>G</a:t>
            </a:r>
          </a:p>
        </p:txBody>
      </p:sp>
      <p:sp>
        <p:nvSpPr>
          <p:cNvPr id="16" name="TextBox 15">
            <a:extLst>
              <a:ext uri="{FF2B5EF4-FFF2-40B4-BE49-F238E27FC236}">
                <a16:creationId xmlns:a16="http://schemas.microsoft.com/office/drawing/2014/main" id="{F57C4645-DD01-455B-AAFD-E8F2CCCA1EFA}"/>
              </a:ext>
            </a:extLst>
          </p:cNvPr>
          <p:cNvSpPr txBox="1"/>
          <p:nvPr/>
        </p:nvSpPr>
        <p:spPr>
          <a:xfrm>
            <a:off x="8350403" y="1869436"/>
            <a:ext cx="256283" cy="248145"/>
          </a:xfrm>
          <a:prstGeom prst="rect">
            <a:avLst/>
          </a:prstGeom>
          <a:noFill/>
        </p:spPr>
        <p:txBody>
          <a:bodyPr wrap="square" rtlCol="0">
            <a:spAutoFit/>
          </a:bodyPr>
          <a:lstStyle/>
          <a:p>
            <a:pPr algn="ctr" defTabSz="422041">
              <a:lnSpc>
                <a:spcPts val="1108"/>
              </a:lnSpc>
            </a:pPr>
            <a:r>
              <a:rPr lang="en-GB" sz="1477" b="1" dirty="0">
                <a:solidFill>
                  <a:prstClr val="black"/>
                </a:solidFill>
                <a:latin typeface="Calibri" panose="020F0502020204030204"/>
              </a:rPr>
              <a:t>H</a:t>
            </a:r>
          </a:p>
        </p:txBody>
      </p:sp>
      <p:sp>
        <p:nvSpPr>
          <p:cNvPr id="17" name="TextBox 16">
            <a:extLst>
              <a:ext uri="{FF2B5EF4-FFF2-40B4-BE49-F238E27FC236}">
                <a16:creationId xmlns:a16="http://schemas.microsoft.com/office/drawing/2014/main" id="{150363A9-5F06-4979-B236-A9319D22E084}"/>
              </a:ext>
            </a:extLst>
          </p:cNvPr>
          <p:cNvSpPr txBox="1"/>
          <p:nvPr/>
        </p:nvSpPr>
        <p:spPr>
          <a:xfrm>
            <a:off x="1507174" y="3394374"/>
            <a:ext cx="256283" cy="248145"/>
          </a:xfrm>
          <a:prstGeom prst="rect">
            <a:avLst/>
          </a:prstGeom>
          <a:noFill/>
        </p:spPr>
        <p:txBody>
          <a:bodyPr wrap="square" rtlCol="0">
            <a:spAutoFit/>
          </a:bodyPr>
          <a:lstStyle/>
          <a:p>
            <a:pPr algn="ctr" defTabSz="422041">
              <a:lnSpc>
                <a:spcPts val="1108"/>
              </a:lnSpc>
            </a:pPr>
            <a:r>
              <a:rPr lang="en-GB" sz="1477" b="1" dirty="0">
                <a:solidFill>
                  <a:prstClr val="black"/>
                </a:solidFill>
                <a:latin typeface="Calibri" panose="020F0502020204030204"/>
              </a:rPr>
              <a:t>I</a:t>
            </a:r>
          </a:p>
        </p:txBody>
      </p:sp>
      <p:sp>
        <p:nvSpPr>
          <p:cNvPr id="20" name="TextBox 19">
            <a:extLst>
              <a:ext uri="{FF2B5EF4-FFF2-40B4-BE49-F238E27FC236}">
                <a16:creationId xmlns:a16="http://schemas.microsoft.com/office/drawing/2014/main" id="{B39171B8-FAA5-4843-A029-7B35EDE50020}"/>
              </a:ext>
            </a:extLst>
          </p:cNvPr>
          <p:cNvSpPr txBox="1"/>
          <p:nvPr/>
        </p:nvSpPr>
        <p:spPr>
          <a:xfrm>
            <a:off x="3810759" y="3394374"/>
            <a:ext cx="256283" cy="248145"/>
          </a:xfrm>
          <a:prstGeom prst="rect">
            <a:avLst/>
          </a:prstGeom>
          <a:noFill/>
        </p:spPr>
        <p:txBody>
          <a:bodyPr wrap="square" rtlCol="0">
            <a:spAutoFit/>
          </a:bodyPr>
          <a:lstStyle/>
          <a:p>
            <a:pPr algn="ctr" defTabSz="422041">
              <a:lnSpc>
                <a:spcPts val="1108"/>
              </a:lnSpc>
            </a:pPr>
            <a:r>
              <a:rPr lang="en-GB" sz="1477" b="1" dirty="0">
                <a:solidFill>
                  <a:prstClr val="black"/>
                </a:solidFill>
                <a:latin typeface="Calibri" panose="020F0502020204030204"/>
              </a:rPr>
              <a:t>J</a:t>
            </a:r>
          </a:p>
        </p:txBody>
      </p:sp>
      <p:sp>
        <p:nvSpPr>
          <p:cNvPr id="21" name="TextBox 20">
            <a:extLst>
              <a:ext uri="{FF2B5EF4-FFF2-40B4-BE49-F238E27FC236}">
                <a16:creationId xmlns:a16="http://schemas.microsoft.com/office/drawing/2014/main" id="{A9A29F7D-3E7D-4822-B9A0-F4CE37FDEFB5}"/>
              </a:ext>
            </a:extLst>
          </p:cNvPr>
          <p:cNvSpPr txBox="1"/>
          <p:nvPr/>
        </p:nvSpPr>
        <p:spPr>
          <a:xfrm>
            <a:off x="6082691" y="3394374"/>
            <a:ext cx="256283" cy="248145"/>
          </a:xfrm>
          <a:prstGeom prst="rect">
            <a:avLst/>
          </a:prstGeom>
          <a:noFill/>
        </p:spPr>
        <p:txBody>
          <a:bodyPr wrap="square" rtlCol="0">
            <a:spAutoFit/>
          </a:bodyPr>
          <a:lstStyle/>
          <a:p>
            <a:pPr algn="ctr" defTabSz="422041">
              <a:lnSpc>
                <a:spcPts val="1108"/>
              </a:lnSpc>
            </a:pPr>
            <a:r>
              <a:rPr lang="en-GB" sz="1477" b="1" dirty="0">
                <a:solidFill>
                  <a:prstClr val="black"/>
                </a:solidFill>
                <a:latin typeface="Calibri" panose="020F0502020204030204"/>
              </a:rPr>
              <a:t>K</a:t>
            </a:r>
          </a:p>
        </p:txBody>
      </p:sp>
      <p:sp>
        <p:nvSpPr>
          <p:cNvPr id="22" name="TextBox 21">
            <a:extLst>
              <a:ext uri="{FF2B5EF4-FFF2-40B4-BE49-F238E27FC236}">
                <a16:creationId xmlns:a16="http://schemas.microsoft.com/office/drawing/2014/main" id="{17F78B59-14B8-4B56-8FBA-4A67B8251056}"/>
              </a:ext>
            </a:extLst>
          </p:cNvPr>
          <p:cNvSpPr txBox="1"/>
          <p:nvPr/>
        </p:nvSpPr>
        <p:spPr>
          <a:xfrm>
            <a:off x="8350403" y="3394374"/>
            <a:ext cx="256283" cy="248145"/>
          </a:xfrm>
          <a:prstGeom prst="rect">
            <a:avLst/>
          </a:prstGeom>
          <a:noFill/>
        </p:spPr>
        <p:txBody>
          <a:bodyPr wrap="square" rtlCol="0">
            <a:spAutoFit/>
          </a:bodyPr>
          <a:lstStyle/>
          <a:p>
            <a:pPr algn="ctr" defTabSz="422041">
              <a:lnSpc>
                <a:spcPts val="1108"/>
              </a:lnSpc>
            </a:pPr>
            <a:r>
              <a:rPr lang="en-GB" sz="1477" b="1" dirty="0">
                <a:solidFill>
                  <a:prstClr val="black"/>
                </a:solidFill>
                <a:latin typeface="Calibri" panose="020F0502020204030204"/>
              </a:rPr>
              <a:t>L</a:t>
            </a:r>
          </a:p>
        </p:txBody>
      </p:sp>
      <p:sp>
        <p:nvSpPr>
          <p:cNvPr id="23" name="TextBox 22">
            <a:extLst>
              <a:ext uri="{FF2B5EF4-FFF2-40B4-BE49-F238E27FC236}">
                <a16:creationId xmlns:a16="http://schemas.microsoft.com/office/drawing/2014/main" id="{B6D82812-1611-4B9F-BBCA-48EC7A1FF7B5}"/>
              </a:ext>
            </a:extLst>
          </p:cNvPr>
          <p:cNvSpPr txBox="1"/>
          <p:nvPr/>
        </p:nvSpPr>
        <p:spPr>
          <a:xfrm>
            <a:off x="1507174" y="4932442"/>
            <a:ext cx="256283" cy="248145"/>
          </a:xfrm>
          <a:prstGeom prst="rect">
            <a:avLst/>
          </a:prstGeom>
          <a:noFill/>
        </p:spPr>
        <p:txBody>
          <a:bodyPr wrap="square" rtlCol="0">
            <a:spAutoFit/>
          </a:bodyPr>
          <a:lstStyle/>
          <a:p>
            <a:pPr algn="ctr" defTabSz="422041">
              <a:lnSpc>
                <a:spcPts val="1108"/>
              </a:lnSpc>
            </a:pPr>
            <a:r>
              <a:rPr lang="en-GB" sz="1477" b="1" dirty="0">
                <a:solidFill>
                  <a:prstClr val="black"/>
                </a:solidFill>
                <a:latin typeface="Calibri" panose="020F0502020204030204"/>
              </a:rPr>
              <a:t>M</a:t>
            </a:r>
          </a:p>
        </p:txBody>
      </p:sp>
      <p:sp>
        <p:nvSpPr>
          <p:cNvPr id="24" name="TextBox 23">
            <a:extLst>
              <a:ext uri="{FF2B5EF4-FFF2-40B4-BE49-F238E27FC236}">
                <a16:creationId xmlns:a16="http://schemas.microsoft.com/office/drawing/2014/main" id="{03E707EF-E6E0-4A67-9FCD-EA4AE959F4D8}"/>
              </a:ext>
            </a:extLst>
          </p:cNvPr>
          <p:cNvSpPr txBox="1"/>
          <p:nvPr/>
        </p:nvSpPr>
        <p:spPr>
          <a:xfrm>
            <a:off x="3810759" y="4932442"/>
            <a:ext cx="256283" cy="248145"/>
          </a:xfrm>
          <a:prstGeom prst="rect">
            <a:avLst/>
          </a:prstGeom>
          <a:noFill/>
        </p:spPr>
        <p:txBody>
          <a:bodyPr wrap="square" rtlCol="0">
            <a:spAutoFit/>
          </a:bodyPr>
          <a:lstStyle/>
          <a:p>
            <a:pPr algn="ctr" defTabSz="422041">
              <a:lnSpc>
                <a:spcPts val="1108"/>
              </a:lnSpc>
            </a:pPr>
            <a:r>
              <a:rPr lang="en-GB" sz="1477" b="1" dirty="0">
                <a:solidFill>
                  <a:prstClr val="black"/>
                </a:solidFill>
                <a:latin typeface="Calibri" panose="020F0502020204030204"/>
              </a:rPr>
              <a:t>N</a:t>
            </a:r>
          </a:p>
        </p:txBody>
      </p:sp>
      <p:sp>
        <p:nvSpPr>
          <p:cNvPr id="25" name="TextBox 24">
            <a:extLst>
              <a:ext uri="{FF2B5EF4-FFF2-40B4-BE49-F238E27FC236}">
                <a16:creationId xmlns:a16="http://schemas.microsoft.com/office/drawing/2014/main" id="{E4E4BA9B-3E80-4286-AE18-E347262C9988}"/>
              </a:ext>
            </a:extLst>
          </p:cNvPr>
          <p:cNvSpPr txBox="1"/>
          <p:nvPr/>
        </p:nvSpPr>
        <p:spPr>
          <a:xfrm>
            <a:off x="6082691" y="4932442"/>
            <a:ext cx="256283" cy="248145"/>
          </a:xfrm>
          <a:prstGeom prst="rect">
            <a:avLst/>
          </a:prstGeom>
          <a:noFill/>
        </p:spPr>
        <p:txBody>
          <a:bodyPr wrap="square" rtlCol="0">
            <a:spAutoFit/>
          </a:bodyPr>
          <a:lstStyle/>
          <a:p>
            <a:pPr algn="ctr" defTabSz="422041">
              <a:lnSpc>
                <a:spcPts val="1108"/>
              </a:lnSpc>
            </a:pPr>
            <a:r>
              <a:rPr lang="en-GB" sz="1477" b="1" dirty="0">
                <a:solidFill>
                  <a:prstClr val="black"/>
                </a:solidFill>
                <a:latin typeface="Calibri" panose="020F0502020204030204"/>
              </a:rPr>
              <a:t>O</a:t>
            </a:r>
          </a:p>
        </p:txBody>
      </p:sp>
      <p:sp>
        <p:nvSpPr>
          <p:cNvPr id="26" name="TextBox 25">
            <a:extLst>
              <a:ext uri="{FF2B5EF4-FFF2-40B4-BE49-F238E27FC236}">
                <a16:creationId xmlns:a16="http://schemas.microsoft.com/office/drawing/2014/main" id="{E075F31A-FB63-4DC8-9E6A-52CBB8C98A0F}"/>
              </a:ext>
            </a:extLst>
          </p:cNvPr>
          <p:cNvSpPr txBox="1"/>
          <p:nvPr/>
        </p:nvSpPr>
        <p:spPr>
          <a:xfrm>
            <a:off x="8350403" y="4932442"/>
            <a:ext cx="256283" cy="248145"/>
          </a:xfrm>
          <a:prstGeom prst="rect">
            <a:avLst/>
          </a:prstGeom>
          <a:noFill/>
        </p:spPr>
        <p:txBody>
          <a:bodyPr wrap="square" rtlCol="0">
            <a:spAutoFit/>
          </a:bodyPr>
          <a:lstStyle/>
          <a:p>
            <a:pPr algn="ctr" defTabSz="422041">
              <a:lnSpc>
                <a:spcPts val="1108"/>
              </a:lnSpc>
            </a:pPr>
            <a:r>
              <a:rPr lang="en-GB" sz="1477" b="1" dirty="0">
                <a:solidFill>
                  <a:prstClr val="black"/>
                </a:solidFill>
                <a:latin typeface="Calibri" panose="020F0502020204030204"/>
              </a:rPr>
              <a:t>P</a:t>
            </a:r>
          </a:p>
        </p:txBody>
      </p:sp>
      <p:sp>
        <p:nvSpPr>
          <p:cNvPr id="3" name="TextBox 2">
            <a:extLst>
              <a:ext uri="{FF2B5EF4-FFF2-40B4-BE49-F238E27FC236}">
                <a16:creationId xmlns:a16="http://schemas.microsoft.com/office/drawing/2014/main" id="{A3BF939E-4B65-462E-BDC5-2A22FFB66B81}"/>
              </a:ext>
            </a:extLst>
          </p:cNvPr>
          <p:cNvSpPr txBox="1"/>
          <p:nvPr/>
        </p:nvSpPr>
        <p:spPr>
          <a:xfrm>
            <a:off x="1756674" y="626716"/>
            <a:ext cx="932499" cy="546945"/>
          </a:xfrm>
          <a:prstGeom prst="rect">
            <a:avLst/>
          </a:prstGeom>
          <a:noFill/>
        </p:spPr>
        <p:txBody>
          <a:bodyPr wrap="none" rtlCol="0">
            <a:spAutoFit/>
          </a:bodyPr>
          <a:lstStyle/>
          <a:p>
            <a:pPr algn="ctr" defTabSz="422041"/>
            <a:r>
              <a:rPr lang="en-GB" sz="1477" dirty="0">
                <a:solidFill>
                  <a:prstClr val="black"/>
                </a:solidFill>
                <a:latin typeface="Calibri" panose="020F0502020204030204"/>
              </a:rPr>
              <a:t>20% off!</a:t>
            </a:r>
          </a:p>
          <a:p>
            <a:pPr algn="ctr" defTabSz="422041"/>
            <a:r>
              <a:rPr lang="en-GB" sz="1477" dirty="0">
                <a:solidFill>
                  <a:prstClr val="black"/>
                </a:solidFill>
                <a:latin typeface="Calibri" panose="020F0502020204030204"/>
              </a:rPr>
              <a:t>Now £48!</a:t>
            </a:r>
          </a:p>
        </p:txBody>
      </p:sp>
      <p:sp>
        <p:nvSpPr>
          <p:cNvPr id="27" name="TextBox 26">
            <a:extLst>
              <a:ext uri="{FF2B5EF4-FFF2-40B4-BE49-F238E27FC236}">
                <a16:creationId xmlns:a16="http://schemas.microsoft.com/office/drawing/2014/main" id="{5709F3DB-F75B-4500-905A-A9E28B2861D3}"/>
              </a:ext>
            </a:extLst>
          </p:cNvPr>
          <p:cNvSpPr txBox="1"/>
          <p:nvPr/>
        </p:nvSpPr>
        <p:spPr>
          <a:xfrm>
            <a:off x="2225705" y="1478677"/>
            <a:ext cx="894669" cy="319639"/>
          </a:xfrm>
          <a:prstGeom prst="rect">
            <a:avLst/>
          </a:prstGeom>
          <a:noFill/>
          <a:ln w="28575">
            <a:solidFill>
              <a:schemeClr val="bg1">
                <a:lumMod val="65000"/>
              </a:schemeClr>
            </a:solidFill>
          </a:ln>
        </p:spPr>
        <p:txBody>
          <a:bodyPr wrap="none" rtlCol="0">
            <a:spAutoFit/>
          </a:bodyPr>
          <a:lstStyle/>
          <a:p>
            <a:pPr algn="ctr" defTabSz="422041"/>
            <a:r>
              <a:rPr lang="en-GB" sz="1477" dirty="0">
                <a:solidFill>
                  <a:prstClr val="black"/>
                </a:solidFill>
                <a:latin typeface="Calibri" panose="020F0502020204030204"/>
              </a:rPr>
              <a:t>Was: £70</a:t>
            </a:r>
          </a:p>
        </p:txBody>
      </p:sp>
      <p:sp>
        <p:nvSpPr>
          <p:cNvPr id="29" name="TextBox 28">
            <a:extLst>
              <a:ext uri="{FF2B5EF4-FFF2-40B4-BE49-F238E27FC236}">
                <a16:creationId xmlns:a16="http://schemas.microsoft.com/office/drawing/2014/main" id="{F977D6C4-7B36-4F16-B008-19328C3E07BE}"/>
              </a:ext>
            </a:extLst>
          </p:cNvPr>
          <p:cNvSpPr txBox="1"/>
          <p:nvPr/>
        </p:nvSpPr>
        <p:spPr>
          <a:xfrm>
            <a:off x="6403987" y="561573"/>
            <a:ext cx="932499" cy="546945"/>
          </a:xfrm>
          <a:prstGeom prst="rect">
            <a:avLst/>
          </a:prstGeom>
          <a:noFill/>
        </p:spPr>
        <p:txBody>
          <a:bodyPr wrap="none" rtlCol="0">
            <a:spAutoFit/>
          </a:bodyPr>
          <a:lstStyle/>
          <a:p>
            <a:pPr algn="ctr" defTabSz="422041"/>
            <a:r>
              <a:rPr lang="en-GB" sz="1477" dirty="0">
                <a:solidFill>
                  <a:prstClr val="black"/>
                </a:solidFill>
                <a:latin typeface="Calibri" panose="020F0502020204030204"/>
              </a:rPr>
              <a:t>15% off!</a:t>
            </a:r>
          </a:p>
          <a:p>
            <a:pPr algn="ctr" defTabSz="422041"/>
            <a:r>
              <a:rPr lang="en-GB" sz="1477" dirty="0">
                <a:solidFill>
                  <a:prstClr val="black"/>
                </a:solidFill>
                <a:latin typeface="Calibri" panose="020F0502020204030204"/>
              </a:rPr>
              <a:t>Now £34!</a:t>
            </a:r>
          </a:p>
        </p:txBody>
      </p:sp>
      <p:sp>
        <p:nvSpPr>
          <p:cNvPr id="30" name="TextBox 29">
            <a:extLst>
              <a:ext uri="{FF2B5EF4-FFF2-40B4-BE49-F238E27FC236}">
                <a16:creationId xmlns:a16="http://schemas.microsoft.com/office/drawing/2014/main" id="{3D5872B5-4DA9-45FF-9F4B-C27A526219C8}"/>
              </a:ext>
            </a:extLst>
          </p:cNvPr>
          <p:cNvSpPr txBox="1"/>
          <p:nvPr/>
        </p:nvSpPr>
        <p:spPr>
          <a:xfrm>
            <a:off x="6770640" y="1478677"/>
            <a:ext cx="894669" cy="319639"/>
          </a:xfrm>
          <a:prstGeom prst="rect">
            <a:avLst/>
          </a:prstGeom>
          <a:noFill/>
          <a:ln w="28575">
            <a:solidFill>
              <a:schemeClr val="bg1">
                <a:lumMod val="65000"/>
              </a:schemeClr>
            </a:solidFill>
          </a:ln>
        </p:spPr>
        <p:txBody>
          <a:bodyPr wrap="none" rtlCol="0">
            <a:spAutoFit/>
          </a:bodyPr>
          <a:lstStyle/>
          <a:p>
            <a:pPr algn="ctr" defTabSz="422041"/>
            <a:r>
              <a:rPr lang="en-GB" sz="1477" dirty="0">
                <a:solidFill>
                  <a:prstClr val="black"/>
                </a:solidFill>
                <a:latin typeface="Calibri" panose="020F0502020204030204"/>
              </a:rPr>
              <a:t>Was: £45</a:t>
            </a:r>
          </a:p>
        </p:txBody>
      </p:sp>
      <p:sp>
        <p:nvSpPr>
          <p:cNvPr id="31" name="TextBox 30">
            <a:extLst>
              <a:ext uri="{FF2B5EF4-FFF2-40B4-BE49-F238E27FC236}">
                <a16:creationId xmlns:a16="http://schemas.microsoft.com/office/drawing/2014/main" id="{E9BF28AE-6299-4F78-ACCD-0B0B869742E0}"/>
              </a:ext>
            </a:extLst>
          </p:cNvPr>
          <p:cNvSpPr txBox="1"/>
          <p:nvPr/>
        </p:nvSpPr>
        <p:spPr>
          <a:xfrm>
            <a:off x="3783693" y="2025154"/>
            <a:ext cx="1584857" cy="546945"/>
          </a:xfrm>
          <a:prstGeom prst="rect">
            <a:avLst/>
          </a:prstGeom>
          <a:noFill/>
        </p:spPr>
        <p:txBody>
          <a:bodyPr wrap="none" rtlCol="0">
            <a:spAutoFit/>
          </a:bodyPr>
          <a:lstStyle/>
          <a:p>
            <a:pPr algn="ctr" defTabSz="422041"/>
            <a:r>
              <a:rPr lang="en-GB" sz="1477" dirty="0">
                <a:solidFill>
                  <a:prstClr val="black"/>
                </a:solidFill>
                <a:latin typeface="Calibri" panose="020F0502020204030204"/>
              </a:rPr>
              <a:t>Only £56!</a:t>
            </a:r>
          </a:p>
          <a:p>
            <a:pPr algn="ctr" defTabSz="422041"/>
            <a:r>
              <a:rPr lang="en-GB" sz="1477" dirty="0">
                <a:solidFill>
                  <a:prstClr val="black"/>
                </a:solidFill>
                <a:latin typeface="Calibri" panose="020F0502020204030204"/>
              </a:rPr>
              <a:t>(Includes 12% tax)</a:t>
            </a:r>
          </a:p>
        </p:txBody>
      </p:sp>
      <p:sp>
        <p:nvSpPr>
          <p:cNvPr id="32" name="TextBox 31">
            <a:extLst>
              <a:ext uri="{FF2B5EF4-FFF2-40B4-BE49-F238E27FC236}">
                <a16:creationId xmlns:a16="http://schemas.microsoft.com/office/drawing/2014/main" id="{F8AE7E85-D3E7-4C61-8E50-7A606F31E246}"/>
              </a:ext>
            </a:extLst>
          </p:cNvPr>
          <p:cNvSpPr txBox="1"/>
          <p:nvPr/>
        </p:nvSpPr>
        <p:spPr>
          <a:xfrm>
            <a:off x="4388287" y="2996366"/>
            <a:ext cx="1130631" cy="319639"/>
          </a:xfrm>
          <a:prstGeom prst="rect">
            <a:avLst/>
          </a:prstGeom>
          <a:noFill/>
          <a:ln w="28575">
            <a:solidFill>
              <a:schemeClr val="bg1">
                <a:lumMod val="65000"/>
              </a:schemeClr>
            </a:solidFill>
          </a:ln>
        </p:spPr>
        <p:txBody>
          <a:bodyPr wrap="none" rtlCol="0">
            <a:spAutoFit/>
          </a:bodyPr>
          <a:lstStyle/>
          <a:p>
            <a:pPr algn="ctr" defTabSz="422041"/>
            <a:r>
              <a:rPr lang="en-GB" sz="1477" dirty="0">
                <a:solidFill>
                  <a:prstClr val="black"/>
                </a:solidFill>
                <a:latin typeface="Calibri" panose="020F0502020204030204"/>
              </a:rPr>
              <a:t>Pre-Tax: £52</a:t>
            </a:r>
          </a:p>
        </p:txBody>
      </p:sp>
      <p:sp>
        <p:nvSpPr>
          <p:cNvPr id="33" name="TextBox 32">
            <a:extLst>
              <a:ext uri="{FF2B5EF4-FFF2-40B4-BE49-F238E27FC236}">
                <a16:creationId xmlns:a16="http://schemas.microsoft.com/office/drawing/2014/main" id="{F196122D-B551-4DD1-AC3A-B57F4B5C6C7C}"/>
              </a:ext>
            </a:extLst>
          </p:cNvPr>
          <p:cNvSpPr txBox="1"/>
          <p:nvPr/>
        </p:nvSpPr>
        <p:spPr>
          <a:xfrm>
            <a:off x="3917481" y="634617"/>
            <a:ext cx="1360565" cy="546945"/>
          </a:xfrm>
          <a:prstGeom prst="rect">
            <a:avLst/>
          </a:prstGeom>
          <a:noFill/>
        </p:spPr>
        <p:txBody>
          <a:bodyPr wrap="none" rtlCol="0">
            <a:spAutoFit/>
          </a:bodyPr>
          <a:lstStyle/>
          <a:p>
            <a:pPr algn="ctr" defTabSz="422041"/>
            <a:r>
              <a:rPr lang="en-GB" sz="1477" dirty="0">
                <a:solidFill>
                  <a:prstClr val="black"/>
                </a:solidFill>
                <a:latin typeface="Calibri" panose="020F0502020204030204"/>
              </a:rPr>
              <a:t>30% extra free!</a:t>
            </a:r>
          </a:p>
          <a:p>
            <a:pPr algn="ctr" defTabSz="422041"/>
            <a:r>
              <a:rPr lang="en-GB" sz="1477" dirty="0">
                <a:solidFill>
                  <a:prstClr val="black"/>
                </a:solidFill>
                <a:latin typeface="Calibri" panose="020F0502020204030204"/>
              </a:rPr>
              <a:t>Now 442 ml!</a:t>
            </a:r>
          </a:p>
        </p:txBody>
      </p:sp>
      <p:sp>
        <p:nvSpPr>
          <p:cNvPr id="34" name="TextBox 33">
            <a:extLst>
              <a:ext uri="{FF2B5EF4-FFF2-40B4-BE49-F238E27FC236}">
                <a16:creationId xmlns:a16="http://schemas.microsoft.com/office/drawing/2014/main" id="{552BAE61-EF3F-4515-9E6A-D8A496B78730}"/>
              </a:ext>
            </a:extLst>
          </p:cNvPr>
          <p:cNvSpPr txBox="1"/>
          <p:nvPr/>
        </p:nvSpPr>
        <p:spPr>
          <a:xfrm>
            <a:off x="4387646" y="1478677"/>
            <a:ext cx="1131913" cy="319639"/>
          </a:xfrm>
          <a:prstGeom prst="rect">
            <a:avLst/>
          </a:prstGeom>
          <a:noFill/>
          <a:ln w="28575">
            <a:solidFill>
              <a:schemeClr val="bg1">
                <a:lumMod val="65000"/>
              </a:schemeClr>
            </a:solidFill>
          </a:ln>
        </p:spPr>
        <p:txBody>
          <a:bodyPr wrap="none" rtlCol="0">
            <a:spAutoFit/>
          </a:bodyPr>
          <a:lstStyle/>
          <a:p>
            <a:pPr algn="ctr" defTabSz="422041"/>
            <a:r>
              <a:rPr lang="en-GB" sz="1477" dirty="0">
                <a:solidFill>
                  <a:prstClr val="black"/>
                </a:solidFill>
                <a:latin typeface="Calibri" panose="020F0502020204030204"/>
              </a:rPr>
              <a:t>Was: 340 ml</a:t>
            </a:r>
          </a:p>
        </p:txBody>
      </p:sp>
      <p:sp>
        <p:nvSpPr>
          <p:cNvPr id="35" name="TextBox 34">
            <a:extLst>
              <a:ext uri="{FF2B5EF4-FFF2-40B4-BE49-F238E27FC236}">
                <a16:creationId xmlns:a16="http://schemas.microsoft.com/office/drawing/2014/main" id="{C00CED48-54AF-4A72-93F5-56638815F330}"/>
              </a:ext>
            </a:extLst>
          </p:cNvPr>
          <p:cNvSpPr txBox="1"/>
          <p:nvPr/>
        </p:nvSpPr>
        <p:spPr>
          <a:xfrm>
            <a:off x="8543587" y="545341"/>
            <a:ext cx="1360565" cy="546945"/>
          </a:xfrm>
          <a:prstGeom prst="rect">
            <a:avLst/>
          </a:prstGeom>
          <a:noFill/>
        </p:spPr>
        <p:txBody>
          <a:bodyPr wrap="none" rtlCol="0">
            <a:spAutoFit/>
          </a:bodyPr>
          <a:lstStyle/>
          <a:p>
            <a:pPr algn="ctr" defTabSz="422041"/>
            <a:r>
              <a:rPr lang="en-GB" sz="1477" dirty="0">
                <a:solidFill>
                  <a:prstClr val="black"/>
                </a:solidFill>
                <a:latin typeface="Calibri" panose="020F0502020204030204"/>
              </a:rPr>
              <a:t>25% extra free!</a:t>
            </a:r>
          </a:p>
          <a:p>
            <a:pPr algn="ctr" defTabSz="422041"/>
            <a:r>
              <a:rPr lang="en-GB" sz="1477" dirty="0">
                <a:solidFill>
                  <a:prstClr val="black"/>
                </a:solidFill>
                <a:latin typeface="Calibri" panose="020F0502020204030204"/>
              </a:rPr>
              <a:t>Now 650 g!</a:t>
            </a:r>
          </a:p>
        </p:txBody>
      </p:sp>
      <p:sp>
        <p:nvSpPr>
          <p:cNvPr id="36" name="TextBox 35">
            <a:extLst>
              <a:ext uri="{FF2B5EF4-FFF2-40B4-BE49-F238E27FC236}">
                <a16:creationId xmlns:a16="http://schemas.microsoft.com/office/drawing/2014/main" id="{24034478-0C09-464E-A8B6-C010B8CEE691}"/>
              </a:ext>
            </a:extLst>
          </p:cNvPr>
          <p:cNvSpPr txBox="1"/>
          <p:nvPr/>
        </p:nvSpPr>
        <p:spPr>
          <a:xfrm>
            <a:off x="8960345" y="1478677"/>
            <a:ext cx="1027718" cy="319639"/>
          </a:xfrm>
          <a:prstGeom prst="rect">
            <a:avLst/>
          </a:prstGeom>
          <a:noFill/>
          <a:ln w="28575">
            <a:solidFill>
              <a:schemeClr val="bg1">
                <a:lumMod val="65000"/>
              </a:schemeClr>
            </a:solidFill>
          </a:ln>
        </p:spPr>
        <p:txBody>
          <a:bodyPr wrap="none" rtlCol="0">
            <a:spAutoFit/>
          </a:bodyPr>
          <a:lstStyle/>
          <a:p>
            <a:pPr algn="ctr" defTabSz="422041"/>
            <a:r>
              <a:rPr lang="en-GB" sz="1477" dirty="0">
                <a:solidFill>
                  <a:prstClr val="black"/>
                </a:solidFill>
                <a:latin typeface="Calibri" panose="020F0502020204030204"/>
              </a:rPr>
              <a:t>Was: 500 g</a:t>
            </a:r>
          </a:p>
        </p:txBody>
      </p:sp>
      <p:sp>
        <p:nvSpPr>
          <p:cNvPr id="37" name="TextBox 36">
            <a:extLst>
              <a:ext uri="{FF2B5EF4-FFF2-40B4-BE49-F238E27FC236}">
                <a16:creationId xmlns:a16="http://schemas.microsoft.com/office/drawing/2014/main" id="{52B06770-D185-459B-A01B-37C18DEA36F9}"/>
              </a:ext>
            </a:extLst>
          </p:cNvPr>
          <p:cNvSpPr txBox="1"/>
          <p:nvPr/>
        </p:nvSpPr>
        <p:spPr>
          <a:xfrm>
            <a:off x="1616883" y="2074865"/>
            <a:ext cx="2112310" cy="774251"/>
          </a:xfrm>
          <a:prstGeom prst="rect">
            <a:avLst/>
          </a:prstGeom>
          <a:noFill/>
        </p:spPr>
        <p:txBody>
          <a:bodyPr wrap="none" rtlCol="0">
            <a:spAutoFit/>
          </a:bodyPr>
          <a:lstStyle/>
          <a:p>
            <a:pPr algn="ctr" defTabSz="422041"/>
            <a:r>
              <a:rPr lang="en-GB" sz="1477" dirty="0">
                <a:solidFill>
                  <a:prstClr val="black"/>
                </a:solidFill>
                <a:latin typeface="Calibri" panose="020F0502020204030204"/>
              </a:rPr>
              <a:t>Shelly invested money &amp; </a:t>
            </a:r>
          </a:p>
          <a:p>
            <a:pPr algn="ctr" defTabSz="422041"/>
            <a:r>
              <a:rPr lang="en-GB" sz="1477" dirty="0">
                <a:solidFill>
                  <a:prstClr val="black"/>
                </a:solidFill>
                <a:latin typeface="Calibri" panose="020F0502020204030204"/>
              </a:rPr>
              <a:t>gained 8% over the year.</a:t>
            </a:r>
          </a:p>
          <a:p>
            <a:pPr algn="ctr" defTabSz="422041"/>
            <a:r>
              <a:rPr lang="en-GB" sz="1477" dirty="0">
                <a:solidFill>
                  <a:prstClr val="black"/>
                </a:solidFill>
                <a:latin typeface="Calibri" panose="020F0502020204030204"/>
              </a:rPr>
              <a:t>She ended up with £270</a:t>
            </a:r>
          </a:p>
        </p:txBody>
      </p:sp>
      <p:sp>
        <p:nvSpPr>
          <p:cNvPr id="38" name="TextBox 37">
            <a:extLst>
              <a:ext uri="{FF2B5EF4-FFF2-40B4-BE49-F238E27FC236}">
                <a16:creationId xmlns:a16="http://schemas.microsoft.com/office/drawing/2014/main" id="{23D76011-C1D3-46E2-AB24-8B38E13E0371}"/>
              </a:ext>
            </a:extLst>
          </p:cNvPr>
          <p:cNvSpPr txBox="1"/>
          <p:nvPr/>
        </p:nvSpPr>
        <p:spPr>
          <a:xfrm>
            <a:off x="1796613" y="2996366"/>
            <a:ext cx="1752852" cy="319639"/>
          </a:xfrm>
          <a:prstGeom prst="rect">
            <a:avLst/>
          </a:prstGeom>
          <a:noFill/>
          <a:ln w="28575">
            <a:solidFill>
              <a:schemeClr val="bg1">
                <a:lumMod val="65000"/>
              </a:schemeClr>
            </a:solidFill>
          </a:ln>
        </p:spPr>
        <p:txBody>
          <a:bodyPr wrap="none" rtlCol="0">
            <a:spAutoFit/>
          </a:bodyPr>
          <a:lstStyle/>
          <a:p>
            <a:pPr algn="ctr" defTabSz="422041"/>
            <a:r>
              <a:rPr lang="en-GB" sz="1477" dirty="0">
                <a:solidFill>
                  <a:prstClr val="black"/>
                </a:solidFill>
                <a:latin typeface="Calibri" panose="020F0502020204030204"/>
              </a:rPr>
              <a:t>Shelly invested £240</a:t>
            </a:r>
          </a:p>
        </p:txBody>
      </p:sp>
      <p:sp>
        <p:nvSpPr>
          <p:cNvPr id="39" name="TextBox 38">
            <a:extLst>
              <a:ext uri="{FF2B5EF4-FFF2-40B4-BE49-F238E27FC236}">
                <a16:creationId xmlns:a16="http://schemas.microsoft.com/office/drawing/2014/main" id="{B2955791-0B55-4C51-94D6-E9FEB0DBA46B}"/>
              </a:ext>
            </a:extLst>
          </p:cNvPr>
          <p:cNvSpPr txBox="1"/>
          <p:nvPr/>
        </p:nvSpPr>
        <p:spPr>
          <a:xfrm>
            <a:off x="3855277" y="3568205"/>
            <a:ext cx="2223687" cy="774251"/>
          </a:xfrm>
          <a:prstGeom prst="rect">
            <a:avLst/>
          </a:prstGeom>
          <a:noFill/>
        </p:spPr>
        <p:txBody>
          <a:bodyPr wrap="none" rtlCol="0">
            <a:spAutoFit/>
          </a:bodyPr>
          <a:lstStyle/>
          <a:p>
            <a:pPr algn="ctr" defTabSz="422041"/>
            <a:r>
              <a:rPr lang="en-GB" sz="1477" dirty="0">
                <a:solidFill>
                  <a:prstClr val="black"/>
                </a:solidFill>
                <a:latin typeface="Calibri" panose="020F0502020204030204"/>
              </a:rPr>
              <a:t>Mike invested money &amp; </a:t>
            </a:r>
          </a:p>
          <a:p>
            <a:pPr algn="ctr" defTabSz="422041"/>
            <a:r>
              <a:rPr lang="en-GB" sz="1477" dirty="0">
                <a:solidFill>
                  <a:prstClr val="black"/>
                </a:solidFill>
                <a:latin typeface="Calibri" panose="020F0502020204030204"/>
              </a:rPr>
              <a:t>lost 23% over the year.</a:t>
            </a:r>
          </a:p>
          <a:p>
            <a:pPr algn="ctr" defTabSz="422041"/>
            <a:r>
              <a:rPr lang="en-GB" sz="1477" dirty="0">
                <a:solidFill>
                  <a:prstClr val="black"/>
                </a:solidFill>
                <a:latin typeface="Calibri" panose="020F0502020204030204"/>
              </a:rPr>
              <a:t>He ended up with £346.50</a:t>
            </a:r>
          </a:p>
        </p:txBody>
      </p:sp>
      <p:sp>
        <p:nvSpPr>
          <p:cNvPr id="40" name="TextBox 39">
            <a:extLst>
              <a:ext uri="{FF2B5EF4-FFF2-40B4-BE49-F238E27FC236}">
                <a16:creationId xmlns:a16="http://schemas.microsoft.com/office/drawing/2014/main" id="{58E91BAE-0891-433F-8BA9-739C6D1EF58B}"/>
              </a:ext>
            </a:extLst>
          </p:cNvPr>
          <p:cNvSpPr txBox="1"/>
          <p:nvPr/>
        </p:nvSpPr>
        <p:spPr>
          <a:xfrm>
            <a:off x="4113082" y="4522168"/>
            <a:ext cx="1681038" cy="319639"/>
          </a:xfrm>
          <a:prstGeom prst="rect">
            <a:avLst/>
          </a:prstGeom>
          <a:noFill/>
          <a:ln w="28575">
            <a:solidFill>
              <a:schemeClr val="bg1">
                <a:lumMod val="65000"/>
              </a:schemeClr>
            </a:solidFill>
          </a:ln>
        </p:spPr>
        <p:txBody>
          <a:bodyPr wrap="none" rtlCol="0">
            <a:spAutoFit/>
          </a:bodyPr>
          <a:lstStyle/>
          <a:p>
            <a:pPr algn="ctr" defTabSz="422041"/>
            <a:r>
              <a:rPr lang="en-GB" sz="1477" dirty="0">
                <a:solidFill>
                  <a:prstClr val="black"/>
                </a:solidFill>
                <a:latin typeface="Calibri" panose="020F0502020204030204"/>
              </a:rPr>
              <a:t>Mike invested £400</a:t>
            </a:r>
          </a:p>
        </p:txBody>
      </p:sp>
      <p:sp>
        <p:nvSpPr>
          <p:cNvPr id="41" name="TextBox 40">
            <a:extLst>
              <a:ext uri="{FF2B5EF4-FFF2-40B4-BE49-F238E27FC236}">
                <a16:creationId xmlns:a16="http://schemas.microsoft.com/office/drawing/2014/main" id="{9DAA3231-1AE9-4B7C-B14D-8A5818B052D1}"/>
              </a:ext>
            </a:extLst>
          </p:cNvPr>
          <p:cNvSpPr txBox="1"/>
          <p:nvPr/>
        </p:nvSpPr>
        <p:spPr>
          <a:xfrm>
            <a:off x="8304593" y="3583419"/>
            <a:ext cx="1632948" cy="546945"/>
          </a:xfrm>
          <a:prstGeom prst="rect">
            <a:avLst/>
          </a:prstGeom>
          <a:noFill/>
        </p:spPr>
        <p:txBody>
          <a:bodyPr wrap="none" rtlCol="0">
            <a:spAutoFit/>
          </a:bodyPr>
          <a:lstStyle/>
          <a:p>
            <a:pPr algn="ctr" defTabSz="422041"/>
            <a:r>
              <a:rPr lang="en-GB" sz="1477" dirty="0">
                <a:solidFill>
                  <a:prstClr val="black"/>
                </a:solidFill>
                <a:latin typeface="Calibri" panose="020F0502020204030204"/>
              </a:rPr>
              <a:t>Only £516!</a:t>
            </a:r>
          </a:p>
          <a:p>
            <a:pPr algn="ctr" defTabSz="422041"/>
            <a:r>
              <a:rPr lang="en-GB" sz="1477" dirty="0">
                <a:solidFill>
                  <a:prstClr val="black"/>
                </a:solidFill>
                <a:latin typeface="Calibri" panose="020F0502020204030204"/>
              </a:rPr>
              <a:t>(Includes 7.5% tax)</a:t>
            </a:r>
          </a:p>
        </p:txBody>
      </p:sp>
      <p:sp>
        <p:nvSpPr>
          <p:cNvPr id="42" name="TextBox 41">
            <a:extLst>
              <a:ext uri="{FF2B5EF4-FFF2-40B4-BE49-F238E27FC236}">
                <a16:creationId xmlns:a16="http://schemas.microsoft.com/office/drawing/2014/main" id="{1CCB5CC7-F9C0-40E6-9756-AA79A82DA3A0}"/>
              </a:ext>
            </a:extLst>
          </p:cNvPr>
          <p:cNvSpPr txBox="1"/>
          <p:nvPr/>
        </p:nvSpPr>
        <p:spPr>
          <a:xfrm>
            <a:off x="8860798" y="4522168"/>
            <a:ext cx="1226811" cy="319639"/>
          </a:xfrm>
          <a:prstGeom prst="rect">
            <a:avLst/>
          </a:prstGeom>
          <a:noFill/>
          <a:ln w="28575">
            <a:solidFill>
              <a:schemeClr val="bg1">
                <a:lumMod val="65000"/>
              </a:schemeClr>
            </a:solidFill>
          </a:ln>
        </p:spPr>
        <p:txBody>
          <a:bodyPr wrap="none" rtlCol="0">
            <a:spAutoFit/>
          </a:bodyPr>
          <a:lstStyle/>
          <a:p>
            <a:pPr algn="ctr" defTabSz="422041"/>
            <a:r>
              <a:rPr lang="en-GB" sz="1477" dirty="0">
                <a:solidFill>
                  <a:prstClr val="black"/>
                </a:solidFill>
                <a:latin typeface="Calibri" panose="020F0502020204030204"/>
              </a:rPr>
              <a:t>Pre-Tax: £450</a:t>
            </a:r>
          </a:p>
        </p:txBody>
      </p:sp>
      <p:sp>
        <p:nvSpPr>
          <p:cNvPr id="43" name="TextBox 42">
            <a:extLst>
              <a:ext uri="{FF2B5EF4-FFF2-40B4-BE49-F238E27FC236}">
                <a16:creationId xmlns:a16="http://schemas.microsoft.com/office/drawing/2014/main" id="{5785C1BE-720D-4A9F-B557-A39692F60032}"/>
              </a:ext>
            </a:extLst>
          </p:cNvPr>
          <p:cNvSpPr txBox="1"/>
          <p:nvPr/>
        </p:nvSpPr>
        <p:spPr>
          <a:xfrm>
            <a:off x="1632185" y="3840427"/>
            <a:ext cx="1175194" cy="546945"/>
          </a:xfrm>
          <a:prstGeom prst="rect">
            <a:avLst/>
          </a:prstGeom>
          <a:noFill/>
        </p:spPr>
        <p:txBody>
          <a:bodyPr wrap="none" rtlCol="0">
            <a:spAutoFit/>
          </a:bodyPr>
          <a:lstStyle/>
          <a:p>
            <a:pPr algn="ctr" defTabSz="422041"/>
            <a:r>
              <a:rPr lang="en-GB" sz="1477" dirty="0">
                <a:solidFill>
                  <a:prstClr val="black"/>
                </a:solidFill>
                <a:latin typeface="Calibri" panose="020F0502020204030204"/>
              </a:rPr>
              <a:t>5% discount!</a:t>
            </a:r>
          </a:p>
          <a:p>
            <a:pPr algn="ctr" defTabSz="422041"/>
            <a:r>
              <a:rPr lang="en-GB" sz="1477" dirty="0">
                <a:solidFill>
                  <a:prstClr val="black"/>
                </a:solidFill>
                <a:latin typeface="Calibri" panose="020F0502020204030204"/>
              </a:rPr>
              <a:t>Now £61.75!</a:t>
            </a:r>
          </a:p>
        </p:txBody>
      </p:sp>
      <p:sp>
        <p:nvSpPr>
          <p:cNvPr id="44" name="TextBox 43">
            <a:extLst>
              <a:ext uri="{FF2B5EF4-FFF2-40B4-BE49-F238E27FC236}">
                <a16:creationId xmlns:a16="http://schemas.microsoft.com/office/drawing/2014/main" id="{81BA89C4-6003-46D1-984C-9B895160C769}"/>
              </a:ext>
            </a:extLst>
          </p:cNvPr>
          <p:cNvSpPr txBox="1"/>
          <p:nvPr/>
        </p:nvSpPr>
        <p:spPr>
          <a:xfrm>
            <a:off x="2225705" y="4522168"/>
            <a:ext cx="894669" cy="319639"/>
          </a:xfrm>
          <a:prstGeom prst="rect">
            <a:avLst/>
          </a:prstGeom>
          <a:noFill/>
          <a:ln w="28575">
            <a:solidFill>
              <a:schemeClr val="bg1">
                <a:lumMod val="65000"/>
              </a:schemeClr>
            </a:solidFill>
          </a:ln>
        </p:spPr>
        <p:txBody>
          <a:bodyPr wrap="none" rtlCol="0">
            <a:spAutoFit/>
          </a:bodyPr>
          <a:lstStyle/>
          <a:p>
            <a:pPr algn="ctr" defTabSz="422041"/>
            <a:r>
              <a:rPr lang="en-GB" sz="1477" dirty="0">
                <a:solidFill>
                  <a:prstClr val="black"/>
                </a:solidFill>
                <a:latin typeface="Calibri" panose="020F0502020204030204"/>
              </a:rPr>
              <a:t>Was: £65</a:t>
            </a:r>
          </a:p>
        </p:txBody>
      </p:sp>
      <p:sp>
        <p:nvSpPr>
          <p:cNvPr id="45" name="TextBox 44">
            <a:extLst>
              <a:ext uri="{FF2B5EF4-FFF2-40B4-BE49-F238E27FC236}">
                <a16:creationId xmlns:a16="http://schemas.microsoft.com/office/drawing/2014/main" id="{A01339FA-C1ED-458E-BDB6-80D9FD0E23DB}"/>
              </a:ext>
            </a:extLst>
          </p:cNvPr>
          <p:cNvSpPr txBox="1"/>
          <p:nvPr/>
        </p:nvSpPr>
        <p:spPr>
          <a:xfrm>
            <a:off x="8565762" y="1965637"/>
            <a:ext cx="1267527" cy="546945"/>
          </a:xfrm>
          <a:prstGeom prst="rect">
            <a:avLst/>
          </a:prstGeom>
          <a:noFill/>
        </p:spPr>
        <p:txBody>
          <a:bodyPr wrap="none" rtlCol="0">
            <a:spAutoFit/>
          </a:bodyPr>
          <a:lstStyle/>
          <a:p>
            <a:pPr algn="ctr" defTabSz="422041"/>
            <a:r>
              <a:rPr lang="en-GB" sz="1477" dirty="0">
                <a:solidFill>
                  <a:prstClr val="black"/>
                </a:solidFill>
                <a:latin typeface="Calibri" panose="020F0502020204030204"/>
              </a:rPr>
              <a:t>Quarter off!</a:t>
            </a:r>
          </a:p>
          <a:p>
            <a:pPr algn="ctr" defTabSz="422041"/>
            <a:r>
              <a:rPr lang="en-GB" sz="1477" dirty="0">
                <a:solidFill>
                  <a:prstClr val="black"/>
                </a:solidFill>
                <a:latin typeface="Calibri" panose="020F0502020204030204"/>
              </a:rPr>
              <a:t>Now £12,750!</a:t>
            </a:r>
          </a:p>
        </p:txBody>
      </p:sp>
      <p:sp>
        <p:nvSpPr>
          <p:cNvPr id="46" name="TextBox 45">
            <a:extLst>
              <a:ext uri="{FF2B5EF4-FFF2-40B4-BE49-F238E27FC236}">
                <a16:creationId xmlns:a16="http://schemas.microsoft.com/office/drawing/2014/main" id="{5CD20CB6-F187-4ACB-8C06-9D8C57E2EF38}"/>
              </a:ext>
            </a:extLst>
          </p:cNvPr>
          <p:cNvSpPr txBox="1"/>
          <p:nvPr/>
        </p:nvSpPr>
        <p:spPr>
          <a:xfrm>
            <a:off x="8859356" y="2996366"/>
            <a:ext cx="1229697" cy="319639"/>
          </a:xfrm>
          <a:prstGeom prst="rect">
            <a:avLst/>
          </a:prstGeom>
          <a:noFill/>
          <a:ln w="28575">
            <a:solidFill>
              <a:schemeClr val="bg1">
                <a:lumMod val="65000"/>
              </a:schemeClr>
            </a:solidFill>
          </a:ln>
        </p:spPr>
        <p:txBody>
          <a:bodyPr wrap="none" rtlCol="0">
            <a:spAutoFit/>
          </a:bodyPr>
          <a:lstStyle/>
          <a:p>
            <a:pPr algn="ctr" defTabSz="422041"/>
            <a:r>
              <a:rPr lang="en-GB" sz="1477" dirty="0">
                <a:solidFill>
                  <a:prstClr val="black"/>
                </a:solidFill>
                <a:latin typeface="Calibri" panose="020F0502020204030204"/>
              </a:rPr>
              <a:t>Was: £17,000</a:t>
            </a:r>
          </a:p>
        </p:txBody>
      </p:sp>
      <p:sp>
        <p:nvSpPr>
          <p:cNvPr id="47" name="TextBox 46">
            <a:extLst>
              <a:ext uri="{FF2B5EF4-FFF2-40B4-BE49-F238E27FC236}">
                <a16:creationId xmlns:a16="http://schemas.microsoft.com/office/drawing/2014/main" id="{A72A9D74-0047-4F95-B12D-0DB663C9F8E1}"/>
              </a:ext>
            </a:extLst>
          </p:cNvPr>
          <p:cNvSpPr txBox="1"/>
          <p:nvPr/>
        </p:nvSpPr>
        <p:spPr>
          <a:xfrm>
            <a:off x="6084446" y="3726805"/>
            <a:ext cx="1360565" cy="546945"/>
          </a:xfrm>
          <a:prstGeom prst="rect">
            <a:avLst/>
          </a:prstGeom>
          <a:noFill/>
        </p:spPr>
        <p:txBody>
          <a:bodyPr wrap="none" rtlCol="0">
            <a:spAutoFit/>
          </a:bodyPr>
          <a:lstStyle/>
          <a:p>
            <a:pPr algn="ctr" defTabSz="422041"/>
            <a:r>
              <a:rPr lang="en-GB" sz="1477" dirty="0">
                <a:solidFill>
                  <a:prstClr val="black"/>
                </a:solidFill>
                <a:latin typeface="Calibri" panose="020F0502020204030204"/>
              </a:rPr>
              <a:t>35% extra free!</a:t>
            </a:r>
          </a:p>
          <a:p>
            <a:pPr algn="ctr" defTabSz="422041"/>
            <a:r>
              <a:rPr lang="en-GB" sz="1477" dirty="0">
                <a:solidFill>
                  <a:prstClr val="black"/>
                </a:solidFill>
                <a:latin typeface="Calibri" panose="020F0502020204030204"/>
              </a:rPr>
              <a:t>Now 459 g!</a:t>
            </a:r>
          </a:p>
        </p:txBody>
      </p:sp>
      <p:sp>
        <p:nvSpPr>
          <p:cNvPr id="48" name="TextBox 47">
            <a:extLst>
              <a:ext uri="{FF2B5EF4-FFF2-40B4-BE49-F238E27FC236}">
                <a16:creationId xmlns:a16="http://schemas.microsoft.com/office/drawing/2014/main" id="{C7A4BDB4-9348-4B76-924C-7FDD1ED46E8A}"/>
              </a:ext>
            </a:extLst>
          </p:cNvPr>
          <p:cNvSpPr txBox="1"/>
          <p:nvPr/>
        </p:nvSpPr>
        <p:spPr>
          <a:xfrm>
            <a:off x="6704114" y="4522168"/>
            <a:ext cx="1027718" cy="319639"/>
          </a:xfrm>
          <a:prstGeom prst="rect">
            <a:avLst/>
          </a:prstGeom>
          <a:noFill/>
          <a:ln w="28575">
            <a:solidFill>
              <a:schemeClr val="bg1">
                <a:lumMod val="65000"/>
              </a:schemeClr>
            </a:solidFill>
          </a:ln>
        </p:spPr>
        <p:txBody>
          <a:bodyPr wrap="none" rtlCol="0">
            <a:spAutoFit/>
          </a:bodyPr>
          <a:lstStyle/>
          <a:p>
            <a:pPr algn="ctr" defTabSz="422041"/>
            <a:r>
              <a:rPr lang="en-GB" sz="1477" dirty="0">
                <a:solidFill>
                  <a:prstClr val="black"/>
                </a:solidFill>
                <a:latin typeface="Calibri" panose="020F0502020204030204"/>
              </a:rPr>
              <a:t>Was: 340 g</a:t>
            </a:r>
          </a:p>
        </p:txBody>
      </p:sp>
      <p:sp>
        <p:nvSpPr>
          <p:cNvPr id="51" name="TextBox 50">
            <a:extLst>
              <a:ext uri="{FF2B5EF4-FFF2-40B4-BE49-F238E27FC236}">
                <a16:creationId xmlns:a16="http://schemas.microsoft.com/office/drawing/2014/main" id="{7B55A788-E240-4FDE-8C78-D15D759C639E}"/>
              </a:ext>
            </a:extLst>
          </p:cNvPr>
          <p:cNvSpPr txBox="1"/>
          <p:nvPr/>
        </p:nvSpPr>
        <p:spPr>
          <a:xfrm>
            <a:off x="3857307" y="4926278"/>
            <a:ext cx="2192588" cy="1228863"/>
          </a:xfrm>
          <a:prstGeom prst="rect">
            <a:avLst/>
          </a:prstGeom>
          <a:noFill/>
        </p:spPr>
        <p:txBody>
          <a:bodyPr wrap="none" rtlCol="0">
            <a:spAutoFit/>
          </a:bodyPr>
          <a:lstStyle/>
          <a:p>
            <a:pPr algn="ctr" defTabSz="422041"/>
            <a:r>
              <a:rPr lang="en-GB" sz="1477" dirty="0">
                <a:solidFill>
                  <a:prstClr val="black"/>
                </a:solidFill>
                <a:latin typeface="Calibri" panose="020F0502020204030204"/>
              </a:rPr>
              <a:t>Max invested money &amp; </a:t>
            </a:r>
          </a:p>
          <a:p>
            <a:pPr algn="ctr" defTabSz="422041"/>
            <a:r>
              <a:rPr lang="en-GB" sz="1477" dirty="0">
                <a:solidFill>
                  <a:prstClr val="black"/>
                </a:solidFill>
                <a:latin typeface="Calibri" panose="020F0502020204030204"/>
              </a:rPr>
              <a:t>gained 15% in the 1</a:t>
            </a:r>
            <a:r>
              <a:rPr lang="en-GB" sz="1477" baseline="30000" dirty="0">
                <a:solidFill>
                  <a:prstClr val="black"/>
                </a:solidFill>
                <a:latin typeface="Calibri" panose="020F0502020204030204"/>
              </a:rPr>
              <a:t>st</a:t>
            </a:r>
            <a:r>
              <a:rPr lang="en-GB" sz="1477" dirty="0">
                <a:solidFill>
                  <a:prstClr val="black"/>
                </a:solidFill>
                <a:latin typeface="Calibri" panose="020F0502020204030204"/>
              </a:rPr>
              <a:t> year.</a:t>
            </a:r>
          </a:p>
          <a:p>
            <a:pPr algn="ctr" defTabSz="422041"/>
            <a:r>
              <a:rPr lang="en-GB" sz="1477" dirty="0">
                <a:solidFill>
                  <a:prstClr val="black"/>
                </a:solidFill>
                <a:latin typeface="Calibri" panose="020F0502020204030204"/>
              </a:rPr>
              <a:t>He then lost 20% in </a:t>
            </a:r>
          </a:p>
          <a:p>
            <a:pPr algn="ctr" defTabSz="422041"/>
            <a:r>
              <a:rPr lang="en-GB" sz="1477" dirty="0">
                <a:solidFill>
                  <a:prstClr val="black"/>
                </a:solidFill>
                <a:latin typeface="Calibri" panose="020F0502020204030204"/>
              </a:rPr>
              <a:t>the 2</a:t>
            </a:r>
            <a:r>
              <a:rPr lang="en-GB" sz="1477" baseline="30000" dirty="0">
                <a:solidFill>
                  <a:prstClr val="black"/>
                </a:solidFill>
                <a:latin typeface="Calibri" panose="020F0502020204030204"/>
              </a:rPr>
              <a:t>nd</a:t>
            </a:r>
            <a:r>
              <a:rPr lang="en-GB" sz="1477" dirty="0">
                <a:solidFill>
                  <a:prstClr val="black"/>
                </a:solidFill>
                <a:latin typeface="Calibri" panose="020F0502020204030204"/>
              </a:rPr>
              <a:t> year.</a:t>
            </a:r>
          </a:p>
          <a:p>
            <a:pPr algn="ctr" defTabSz="422041"/>
            <a:r>
              <a:rPr lang="en-GB" sz="1477" dirty="0">
                <a:solidFill>
                  <a:prstClr val="black"/>
                </a:solidFill>
                <a:latin typeface="Calibri" panose="020F0502020204030204"/>
              </a:rPr>
              <a:t>He ended up with £3680</a:t>
            </a:r>
          </a:p>
        </p:txBody>
      </p:sp>
      <p:sp>
        <p:nvSpPr>
          <p:cNvPr id="52" name="TextBox 51">
            <a:extLst>
              <a:ext uri="{FF2B5EF4-FFF2-40B4-BE49-F238E27FC236}">
                <a16:creationId xmlns:a16="http://schemas.microsoft.com/office/drawing/2014/main" id="{F400DC97-96F8-4284-8CAA-270D6911BD7F}"/>
              </a:ext>
            </a:extLst>
          </p:cNvPr>
          <p:cNvSpPr txBox="1"/>
          <p:nvPr/>
        </p:nvSpPr>
        <p:spPr>
          <a:xfrm>
            <a:off x="4088460" y="6099374"/>
            <a:ext cx="1730282" cy="319639"/>
          </a:xfrm>
          <a:prstGeom prst="rect">
            <a:avLst/>
          </a:prstGeom>
          <a:noFill/>
          <a:ln w="28575">
            <a:solidFill>
              <a:schemeClr val="bg1">
                <a:lumMod val="65000"/>
              </a:schemeClr>
            </a:solidFill>
          </a:ln>
        </p:spPr>
        <p:txBody>
          <a:bodyPr wrap="none" rtlCol="0">
            <a:spAutoFit/>
          </a:bodyPr>
          <a:lstStyle/>
          <a:p>
            <a:pPr algn="ctr" defTabSz="422041"/>
            <a:r>
              <a:rPr lang="en-GB" sz="1477" dirty="0">
                <a:solidFill>
                  <a:prstClr val="black"/>
                </a:solidFill>
                <a:latin typeface="Calibri" panose="020F0502020204030204"/>
              </a:rPr>
              <a:t>Max invested £4000</a:t>
            </a:r>
          </a:p>
        </p:txBody>
      </p:sp>
      <p:sp>
        <p:nvSpPr>
          <p:cNvPr id="53" name="TextBox 52">
            <a:extLst>
              <a:ext uri="{FF2B5EF4-FFF2-40B4-BE49-F238E27FC236}">
                <a16:creationId xmlns:a16="http://schemas.microsoft.com/office/drawing/2014/main" id="{A58374DA-A9BA-4411-8E90-2C0A092E2C74}"/>
              </a:ext>
            </a:extLst>
          </p:cNvPr>
          <p:cNvSpPr txBox="1"/>
          <p:nvPr/>
        </p:nvSpPr>
        <p:spPr>
          <a:xfrm>
            <a:off x="8400833" y="4926278"/>
            <a:ext cx="2146743" cy="1228863"/>
          </a:xfrm>
          <a:prstGeom prst="rect">
            <a:avLst/>
          </a:prstGeom>
          <a:noFill/>
        </p:spPr>
        <p:txBody>
          <a:bodyPr wrap="none" rtlCol="0">
            <a:spAutoFit/>
          </a:bodyPr>
          <a:lstStyle/>
          <a:p>
            <a:pPr algn="ctr" defTabSz="422041"/>
            <a:r>
              <a:rPr lang="en-GB" sz="1477" dirty="0">
                <a:solidFill>
                  <a:prstClr val="black"/>
                </a:solidFill>
                <a:latin typeface="Calibri" panose="020F0502020204030204"/>
              </a:rPr>
              <a:t>Trish invested money &amp; </a:t>
            </a:r>
          </a:p>
          <a:p>
            <a:pPr algn="ctr" defTabSz="422041"/>
            <a:r>
              <a:rPr lang="en-GB" sz="1477" dirty="0">
                <a:solidFill>
                  <a:prstClr val="black"/>
                </a:solidFill>
                <a:latin typeface="Calibri" panose="020F0502020204030204"/>
              </a:rPr>
              <a:t>lost 40% in the 1</a:t>
            </a:r>
            <a:r>
              <a:rPr lang="en-GB" sz="1477" baseline="30000" dirty="0">
                <a:solidFill>
                  <a:prstClr val="black"/>
                </a:solidFill>
                <a:latin typeface="Calibri" panose="020F0502020204030204"/>
              </a:rPr>
              <a:t>st</a:t>
            </a:r>
            <a:r>
              <a:rPr lang="en-GB" sz="1477" dirty="0">
                <a:solidFill>
                  <a:prstClr val="black"/>
                </a:solidFill>
                <a:latin typeface="Calibri" panose="020F0502020204030204"/>
              </a:rPr>
              <a:t> year.</a:t>
            </a:r>
          </a:p>
          <a:p>
            <a:pPr algn="ctr" defTabSz="422041"/>
            <a:r>
              <a:rPr lang="en-GB" sz="1477" dirty="0">
                <a:solidFill>
                  <a:prstClr val="black"/>
                </a:solidFill>
                <a:latin typeface="Calibri" panose="020F0502020204030204"/>
              </a:rPr>
              <a:t>She then gained 8% in </a:t>
            </a:r>
          </a:p>
          <a:p>
            <a:pPr algn="ctr" defTabSz="422041"/>
            <a:r>
              <a:rPr lang="en-GB" sz="1477" dirty="0">
                <a:solidFill>
                  <a:prstClr val="black"/>
                </a:solidFill>
                <a:latin typeface="Calibri" panose="020F0502020204030204"/>
              </a:rPr>
              <a:t>the 2</a:t>
            </a:r>
            <a:r>
              <a:rPr lang="en-GB" sz="1477" baseline="30000" dirty="0">
                <a:solidFill>
                  <a:prstClr val="black"/>
                </a:solidFill>
                <a:latin typeface="Calibri" panose="020F0502020204030204"/>
              </a:rPr>
              <a:t>nd</a:t>
            </a:r>
            <a:r>
              <a:rPr lang="en-GB" sz="1477" dirty="0">
                <a:solidFill>
                  <a:prstClr val="black"/>
                </a:solidFill>
                <a:latin typeface="Calibri" panose="020F0502020204030204"/>
              </a:rPr>
              <a:t> year.</a:t>
            </a:r>
          </a:p>
          <a:p>
            <a:pPr algn="ctr" defTabSz="422041"/>
            <a:r>
              <a:rPr lang="en-GB" sz="1477" dirty="0">
                <a:solidFill>
                  <a:prstClr val="black"/>
                </a:solidFill>
                <a:latin typeface="Calibri" panose="020F0502020204030204"/>
              </a:rPr>
              <a:t>She ended up with £3564</a:t>
            </a:r>
          </a:p>
        </p:txBody>
      </p:sp>
      <p:sp>
        <p:nvSpPr>
          <p:cNvPr id="54" name="TextBox 53">
            <a:extLst>
              <a:ext uri="{FF2B5EF4-FFF2-40B4-BE49-F238E27FC236}">
                <a16:creationId xmlns:a16="http://schemas.microsoft.com/office/drawing/2014/main" id="{462AD0ED-0135-4913-AF25-0FB55B7879BA}"/>
              </a:ext>
            </a:extLst>
          </p:cNvPr>
          <p:cNvSpPr txBox="1"/>
          <p:nvPr/>
        </p:nvSpPr>
        <p:spPr>
          <a:xfrm>
            <a:off x="8594027" y="6099374"/>
            <a:ext cx="1760355" cy="319639"/>
          </a:xfrm>
          <a:prstGeom prst="rect">
            <a:avLst/>
          </a:prstGeom>
          <a:noFill/>
          <a:ln w="28575">
            <a:solidFill>
              <a:schemeClr val="bg1">
                <a:lumMod val="65000"/>
              </a:schemeClr>
            </a:solidFill>
          </a:ln>
        </p:spPr>
        <p:txBody>
          <a:bodyPr wrap="none" rtlCol="0">
            <a:spAutoFit/>
          </a:bodyPr>
          <a:lstStyle/>
          <a:p>
            <a:pPr algn="ctr" defTabSz="422041"/>
            <a:r>
              <a:rPr lang="en-GB" sz="1477" dirty="0">
                <a:solidFill>
                  <a:prstClr val="black"/>
                </a:solidFill>
                <a:latin typeface="Calibri" panose="020F0502020204030204"/>
              </a:rPr>
              <a:t>Trish invested £5200</a:t>
            </a:r>
          </a:p>
        </p:txBody>
      </p:sp>
      <p:sp>
        <p:nvSpPr>
          <p:cNvPr id="55" name="TextBox 54">
            <a:extLst>
              <a:ext uri="{FF2B5EF4-FFF2-40B4-BE49-F238E27FC236}">
                <a16:creationId xmlns:a16="http://schemas.microsoft.com/office/drawing/2014/main" id="{970F6963-AE8D-40B9-AA0F-AECF7CB592B3}"/>
              </a:ext>
            </a:extLst>
          </p:cNvPr>
          <p:cNvSpPr txBox="1"/>
          <p:nvPr/>
        </p:nvSpPr>
        <p:spPr>
          <a:xfrm>
            <a:off x="6015559" y="5177874"/>
            <a:ext cx="2404826" cy="774251"/>
          </a:xfrm>
          <a:prstGeom prst="rect">
            <a:avLst/>
          </a:prstGeom>
          <a:noFill/>
        </p:spPr>
        <p:txBody>
          <a:bodyPr wrap="none" rtlCol="0">
            <a:spAutoFit/>
          </a:bodyPr>
          <a:lstStyle/>
          <a:p>
            <a:pPr algn="ctr" defTabSz="422041"/>
            <a:r>
              <a:rPr lang="en-GB" sz="1477" dirty="0">
                <a:solidFill>
                  <a:prstClr val="black"/>
                </a:solidFill>
                <a:latin typeface="Calibri" panose="020F0502020204030204"/>
              </a:rPr>
              <a:t>Over the last 2 years a tree </a:t>
            </a:r>
          </a:p>
          <a:p>
            <a:pPr algn="ctr" defTabSz="422041"/>
            <a:r>
              <a:rPr lang="en-GB" sz="1477" dirty="0">
                <a:solidFill>
                  <a:prstClr val="black"/>
                </a:solidFill>
                <a:latin typeface="Calibri" panose="020F0502020204030204"/>
              </a:rPr>
              <a:t>grew 30% per year.</a:t>
            </a:r>
          </a:p>
          <a:p>
            <a:pPr algn="ctr" defTabSz="422041"/>
            <a:r>
              <a:rPr lang="en-GB" sz="1477" dirty="0">
                <a:solidFill>
                  <a:prstClr val="black"/>
                </a:solidFill>
                <a:latin typeface="Calibri" panose="020F0502020204030204"/>
              </a:rPr>
              <a:t>The plant is now 1.352m tall.</a:t>
            </a:r>
          </a:p>
        </p:txBody>
      </p:sp>
      <p:sp>
        <p:nvSpPr>
          <p:cNvPr id="56" name="TextBox 55">
            <a:extLst>
              <a:ext uri="{FF2B5EF4-FFF2-40B4-BE49-F238E27FC236}">
                <a16:creationId xmlns:a16="http://schemas.microsoft.com/office/drawing/2014/main" id="{A22686A6-5679-4E61-8AD0-AC195C275C0B}"/>
              </a:ext>
            </a:extLst>
          </p:cNvPr>
          <p:cNvSpPr txBox="1"/>
          <p:nvPr/>
        </p:nvSpPr>
        <p:spPr>
          <a:xfrm>
            <a:off x="6211382" y="6099374"/>
            <a:ext cx="2013180" cy="319639"/>
          </a:xfrm>
          <a:prstGeom prst="rect">
            <a:avLst/>
          </a:prstGeom>
          <a:noFill/>
          <a:ln w="28575">
            <a:solidFill>
              <a:schemeClr val="bg1">
                <a:lumMod val="65000"/>
              </a:schemeClr>
            </a:solidFill>
          </a:ln>
        </p:spPr>
        <p:txBody>
          <a:bodyPr wrap="none" rtlCol="0">
            <a:spAutoFit/>
          </a:bodyPr>
          <a:lstStyle/>
          <a:p>
            <a:pPr algn="ctr" defTabSz="422041"/>
            <a:r>
              <a:rPr lang="en-GB" sz="1477" dirty="0">
                <a:solidFill>
                  <a:prstClr val="black"/>
                </a:solidFill>
                <a:latin typeface="Calibri" panose="020F0502020204030204"/>
              </a:rPr>
              <a:t>The tree was 70 cm tall.</a:t>
            </a:r>
          </a:p>
        </p:txBody>
      </p:sp>
      <p:sp>
        <p:nvSpPr>
          <p:cNvPr id="57" name="TextBox 56">
            <a:extLst>
              <a:ext uri="{FF2B5EF4-FFF2-40B4-BE49-F238E27FC236}">
                <a16:creationId xmlns:a16="http://schemas.microsoft.com/office/drawing/2014/main" id="{9B389982-A9D8-4C48-8276-876EEB96C9BD}"/>
              </a:ext>
            </a:extLst>
          </p:cNvPr>
          <p:cNvSpPr txBox="1"/>
          <p:nvPr/>
        </p:nvSpPr>
        <p:spPr>
          <a:xfrm>
            <a:off x="1524745" y="5072364"/>
            <a:ext cx="2296591" cy="1001556"/>
          </a:xfrm>
          <a:prstGeom prst="rect">
            <a:avLst/>
          </a:prstGeom>
          <a:noFill/>
        </p:spPr>
        <p:txBody>
          <a:bodyPr wrap="none" rtlCol="0">
            <a:spAutoFit/>
          </a:bodyPr>
          <a:lstStyle/>
          <a:p>
            <a:pPr algn="ctr" defTabSz="422041"/>
            <a:r>
              <a:rPr lang="en-GB" sz="1477" dirty="0">
                <a:solidFill>
                  <a:prstClr val="black"/>
                </a:solidFill>
                <a:latin typeface="Calibri" panose="020F0502020204030204"/>
              </a:rPr>
              <a:t>Sal invested some money </a:t>
            </a:r>
          </a:p>
          <a:p>
            <a:pPr algn="ctr" defTabSz="422041"/>
            <a:r>
              <a:rPr lang="en-GB" sz="1477" dirty="0">
                <a:solidFill>
                  <a:prstClr val="black"/>
                </a:solidFill>
                <a:latin typeface="Calibri" panose="020F0502020204030204"/>
              </a:rPr>
              <a:t>&amp; the amount increased by</a:t>
            </a:r>
          </a:p>
          <a:p>
            <a:pPr algn="ctr" defTabSz="422041"/>
            <a:r>
              <a:rPr lang="en-GB" sz="1477" dirty="0">
                <a:solidFill>
                  <a:prstClr val="black"/>
                </a:solidFill>
                <a:latin typeface="Calibri" panose="020F0502020204030204"/>
              </a:rPr>
              <a:t> 10% every year for 3 years.</a:t>
            </a:r>
          </a:p>
          <a:p>
            <a:pPr algn="ctr" defTabSz="422041"/>
            <a:r>
              <a:rPr lang="en-GB" sz="1477" dirty="0">
                <a:solidFill>
                  <a:prstClr val="black"/>
                </a:solidFill>
                <a:latin typeface="Calibri" panose="020F0502020204030204"/>
              </a:rPr>
              <a:t>She withdrew £2662</a:t>
            </a:r>
          </a:p>
        </p:txBody>
      </p:sp>
      <p:sp>
        <p:nvSpPr>
          <p:cNvPr id="58" name="TextBox 57">
            <a:extLst>
              <a:ext uri="{FF2B5EF4-FFF2-40B4-BE49-F238E27FC236}">
                <a16:creationId xmlns:a16="http://schemas.microsoft.com/office/drawing/2014/main" id="{64EB427D-D8CA-46E5-AA47-7D33ECAF4F30}"/>
              </a:ext>
            </a:extLst>
          </p:cNvPr>
          <p:cNvSpPr txBox="1"/>
          <p:nvPr/>
        </p:nvSpPr>
        <p:spPr>
          <a:xfrm>
            <a:off x="1839893" y="6099374"/>
            <a:ext cx="1666290" cy="319639"/>
          </a:xfrm>
          <a:prstGeom prst="rect">
            <a:avLst/>
          </a:prstGeom>
          <a:noFill/>
          <a:ln w="28575">
            <a:solidFill>
              <a:schemeClr val="bg1">
                <a:lumMod val="65000"/>
              </a:schemeClr>
            </a:solidFill>
          </a:ln>
        </p:spPr>
        <p:txBody>
          <a:bodyPr wrap="none" rtlCol="0">
            <a:spAutoFit/>
          </a:bodyPr>
          <a:lstStyle/>
          <a:p>
            <a:pPr algn="ctr" defTabSz="422041"/>
            <a:r>
              <a:rPr lang="en-GB" sz="1477" dirty="0">
                <a:solidFill>
                  <a:prstClr val="black"/>
                </a:solidFill>
                <a:latin typeface="Calibri" panose="020F0502020204030204"/>
              </a:rPr>
              <a:t>Sal invested £2047.</a:t>
            </a:r>
          </a:p>
        </p:txBody>
      </p:sp>
      <p:sp>
        <p:nvSpPr>
          <p:cNvPr id="59" name="TextBox 58">
            <a:extLst>
              <a:ext uri="{FF2B5EF4-FFF2-40B4-BE49-F238E27FC236}">
                <a16:creationId xmlns:a16="http://schemas.microsoft.com/office/drawing/2014/main" id="{8E3D0C6E-234B-4E01-94AB-0A3E2C2F4962}"/>
              </a:ext>
            </a:extLst>
          </p:cNvPr>
          <p:cNvSpPr txBox="1"/>
          <p:nvPr/>
        </p:nvSpPr>
        <p:spPr>
          <a:xfrm>
            <a:off x="7048265" y="2233465"/>
            <a:ext cx="1169744" cy="546945"/>
          </a:xfrm>
          <a:prstGeom prst="rect">
            <a:avLst/>
          </a:prstGeom>
          <a:noFill/>
        </p:spPr>
        <p:txBody>
          <a:bodyPr wrap="none" rtlCol="0">
            <a:spAutoFit/>
          </a:bodyPr>
          <a:lstStyle/>
          <a:p>
            <a:pPr algn="ctr" defTabSz="422041"/>
            <a:r>
              <a:rPr lang="en-GB" sz="1477" dirty="0">
                <a:solidFill>
                  <a:prstClr val="black"/>
                </a:solidFill>
                <a:latin typeface="Calibri" panose="020F0502020204030204"/>
              </a:rPr>
              <a:t>33% bigger!</a:t>
            </a:r>
          </a:p>
          <a:p>
            <a:pPr algn="ctr" defTabSz="422041"/>
            <a:r>
              <a:rPr lang="en-GB" sz="1477" dirty="0">
                <a:solidFill>
                  <a:prstClr val="black"/>
                </a:solidFill>
                <a:latin typeface="Calibri" panose="020F0502020204030204"/>
              </a:rPr>
              <a:t>Now 532 ml!</a:t>
            </a:r>
          </a:p>
        </p:txBody>
      </p:sp>
      <p:sp>
        <p:nvSpPr>
          <p:cNvPr id="60" name="TextBox 59">
            <a:extLst>
              <a:ext uri="{FF2B5EF4-FFF2-40B4-BE49-F238E27FC236}">
                <a16:creationId xmlns:a16="http://schemas.microsoft.com/office/drawing/2014/main" id="{2CB7E9E5-019B-42E0-B77B-2A6045300CF9}"/>
              </a:ext>
            </a:extLst>
          </p:cNvPr>
          <p:cNvSpPr txBox="1"/>
          <p:nvPr/>
        </p:nvSpPr>
        <p:spPr>
          <a:xfrm>
            <a:off x="6652018" y="2996366"/>
            <a:ext cx="1131913" cy="319639"/>
          </a:xfrm>
          <a:prstGeom prst="rect">
            <a:avLst/>
          </a:prstGeom>
          <a:noFill/>
          <a:ln w="28575">
            <a:solidFill>
              <a:schemeClr val="bg1">
                <a:lumMod val="65000"/>
              </a:schemeClr>
            </a:solidFill>
          </a:ln>
        </p:spPr>
        <p:txBody>
          <a:bodyPr wrap="none" rtlCol="0">
            <a:spAutoFit/>
          </a:bodyPr>
          <a:lstStyle/>
          <a:p>
            <a:pPr algn="ctr" defTabSz="422041"/>
            <a:r>
              <a:rPr lang="en-GB" sz="1477" dirty="0">
                <a:solidFill>
                  <a:prstClr val="black"/>
                </a:solidFill>
                <a:latin typeface="Calibri" panose="020F0502020204030204"/>
              </a:rPr>
              <a:t>Was: 400 ml</a:t>
            </a:r>
          </a:p>
        </p:txBody>
      </p:sp>
      <p:pic>
        <p:nvPicPr>
          <p:cNvPr id="75" name="Picture 74">
            <a:extLst>
              <a:ext uri="{FF2B5EF4-FFF2-40B4-BE49-F238E27FC236}">
                <a16:creationId xmlns:a16="http://schemas.microsoft.com/office/drawing/2014/main" id="{7C176DB9-6CFD-444E-9FD5-BB3A7830B77C}"/>
              </a:ext>
            </a:extLst>
          </p:cNvPr>
          <p:cNvPicPr>
            <a:picLocks noChangeAspect="1"/>
          </p:cNvPicPr>
          <p:nvPr/>
        </p:nvPicPr>
        <p:blipFill rotWithShape="1">
          <a:blip r:embed="rId3" cstate="print">
            <a:grayscl/>
            <a:extLst>
              <a:ext uri="{28A0092B-C50C-407E-A947-70E740481C1C}">
                <a14:useLocalDpi xmlns:a14="http://schemas.microsoft.com/office/drawing/2010/main" val="0"/>
              </a:ext>
            </a:extLst>
          </a:blip>
          <a:srcRect t="8470"/>
          <a:stretch/>
        </p:blipFill>
        <p:spPr>
          <a:xfrm>
            <a:off x="2908371" y="505749"/>
            <a:ext cx="580903" cy="837119"/>
          </a:xfrm>
          <a:prstGeom prst="rect">
            <a:avLst/>
          </a:prstGeom>
        </p:spPr>
      </p:pic>
      <p:pic>
        <p:nvPicPr>
          <p:cNvPr id="76" name="Picture 75">
            <a:extLst>
              <a:ext uri="{FF2B5EF4-FFF2-40B4-BE49-F238E27FC236}">
                <a16:creationId xmlns:a16="http://schemas.microsoft.com/office/drawing/2014/main" id="{56564C11-3B64-43E5-835E-99ABA23BD1BD}"/>
              </a:ext>
            </a:extLst>
          </p:cNvPr>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rot="2282642">
            <a:off x="7320462" y="503386"/>
            <a:ext cx="860728" cy="895717"/>
          </a:xfrm>
          <a:prstGeom prst="rect">
            <a:avLst/>
          </a:prstGeom>
        </p:spPr>
      </p:pic>
      <p:pic>
        <p:nvPicPr>
          <p:cNvPr id="77" name="Picture 76">
            <a:extLst>
              <a:ext uri="{FF2B5EF4-FFF2-40B4-BE49-F238E27FC236}">
                <a16:creationId xmlns:a16="http://schemas.microsoft.com/office/drawing/2014/main" id="{192740A6-E1AD-4025-90C2-A3194D968A9E}"/>
              </a:ext>
            </a:extLst>
          </p:cNvPr>
          <p:cNvPicPr>
            <a:picLocks noChangeAspect="1"/>
          </p:cNvPicPr>
          <p:nvPr/>
        </p:nvPicPr>
        <p:blipFill>
          <a:blip r:embed="rId5" cstate="print">
            <a:graysc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9699796" y="2454484"/>
            <a:ext cx="762408" cy="381204"/>
          </a:xfrm>
          <a:prstGeom prst="rect">
            <a:avLst/>
          </a:prstGeom>
        </p:spPr>
      </p:pic>
      <p:grpSp>
        <p:nvGrpSpPr>
          <p:cNvPr id="78" name="Group 77">
            <a:extLst>
              <a:ext uri="{FF2B5EF4-FFF2-40B4-BE49-F238E27FC236}">
                <a16:creationId xmlns:a16="http://schemas.microsoft.com/office/drawing/2014/main" id="{CF8C8C3C-9E70-4869-9328-6F342E2FFCB1}"/>
              </a:ext>
            </a:extLst>
          </p:cNvPr>
          <p:cNvGrpSpPr/>
          <p:nvPr/>
        </p:nvGrpSpPr>
        <p:grpSpPr>
          <a:xfrm>
            <a:off x="5319252" y="2122231"/>
            <a:ext cx="690881" cy="466500"/>
            <a:chOff x="74506" y="2619375"/>
            <a:chExt cx="1094871" cy="739285"/>
          </a:xfrm>
        </p:grpSpPr>
        <p:pic>
          <p:nvPicPr>
            <p:cNvPr id="79" name="Picture 78">
              <a:extLst>
                <a:ext uri="{FF2B5EF4-FFF2-40B4-BE49-F238E27FC236}">
                  <a16:creationId xmlns:a16="http://schemas.microsoft.com/office/drawing/2014/main" id="{7E0AC9A0-5929-4E10-A00C-27C085F36055}"/>
                </a:ext>
              </a:extLst>
            </p:cNvPr>
            <p:cNvPicPr>
              <a:picLocks noChangeAspect="1"/>
            </p:cNvPicPr>
            <p:nvPr/>
          </p:nvPicPr>
          <p:blipFill rotWithShape="1">
            <a:blip r:embed="rId7" cstate="print">
              <a:grayscl/>
              <a:extLst>
                <a:ext uri="{28A0092B-C50C-407E-A947-70E740481C1C}">
                  <a14:useLocalDpi xmlns:a14="http://schemas.microsoft.com/office/drawing/2010/main" val="0"/>
                </a:ext>
              </a:extLst>
            </a:blip>
            <a:srcRect t="34570"/>
            <a:stretch/>
          </p:blipFill>
          <p:spPr>
            <a:xfrm>
              <a:off x="74506" y="2625090"/>
              <a:ext cx="1094871" cy="733570"/>
            </a:xfrm>
            <a:prstGeom prst="rect">
              <a:avLst/>
            </a:prstGeom>
          </p:spPr>
        </p:pic>
        <p:sp>
          <p:nvSpPr>
            <p:cNvPr id="80" name="Rectangle 79">
              <a:extLst>
                <a:ext uri="{FF2B5EF4-FFF2-40B4-BE49-F238E27FC236}">
                  <a16:creationId xmlns:a16="http://schemas.microsoft.com/office/drawing/2014/main" id="{A25081DA-A1B0-4F2D-A51D-48052AD9E430}"/>
                </a:ext>
              </a:extLst>
            </p:cNvPr>
            <p:cNvSpPr/>
            <p:nvPr/>
          </p:nvSpPr>
          <p:spPr>
            <a:xfrm>
              <a:off x="565785" y="2619375"/>
              <a:ext cx="148590" cy="11811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22041"/>
              <a:endParaRPr lang="en-GB">
                <a:solidFill>
                  <a:prstClr val="white"/>
                </a:solidFill>
                <a:latin typeface="Calibri" panose="020F0502020204030204"/>
              </a:endParaRPr>
            </a:p>
          </p:txBody>
        </p:sp>
      </p:grpSp>
      <p:pic>
        <p:nvPicPr>
          <p:cNvPr id="81" name="Picture 80">
            <a:extLst>
              <a:ext uri="{FF2B5EF4-FFF2-40B4-BE49-F238E27FC236}">
                <a16:creationId xmlns:a16="http://schemas.microsoft.com/office/drawing/2014/main" id="{4DB4969D-492A-4B2E-B08C-61916C635B87}"/>
              </a:ext>
            </a:extLst>
          </p:cNvPr>
          <p:cNvPicPr>
            <a:picLocks noChangeAspect="1"/>
          </p:cNvPicPr>
          <p:nvPr/>
        </p:nvPicPr>
        <p:blipFill rotWithShape="1">
          <a:blip r:embed="rId8" cstate="print">
            <a:grayscl/>
            <a:extLst>
              <a:ext uri="{28A0092B-C50C-407E-A947-70E740481C1C}">
                <a14:useLocalDpi xmlns:a14="http://schemas.microsoft.com/office/drawing/2010/main" val="0"/>
              </a:ext>
            </a:extLst>
          </a:blip>
          <a:srcRect r="55149"/>
          <a:stretch/>
        </p:blipFill>
        <p:spPr>
          <a:xfrm>
            <a:off x="5412073" y="470430"/>
            <a:ext cx="317245" cy="1033029"/>
          </a:xfrm>
          <a:prstGeom prst="rect">
            <a:avLst/>
          </a:prstGeom>
        </p:spPr>
      </p:pic>
      <p:pic>
        <p:nvPicPr>
          <p:cNvPr id="83" name="Picture 82">
            <a:extLst>
              <a:ext uri="{FF2B5EF4-FFF2-40B4-BE49-F238E27FC236}">
                <a16:creationId xmlns:a16="http://schemas.microsoft.com/office/drawing/2014/main" id="{2558CE3A-428A-4056-90B1-5C9BF08A74AE}"/>
              </a:ext>
            </a:extLst>
          </p:cNvPr>
          <p:cNvPicPr>
            <a:picLocks noChangeAspect="1"/>
          </p:cNvPicPr>
          <p:nvPr/>
        </p:nvPicPr>
        <p:blipFill>
          <a:blip r:embed="rId9" cstate="print">
            <a:grayscl/>
            <a:extLst>
              <a:ext uri="{28A0092B-C50C-407E-A947-70E740481C1C}">
                <a14:useLocalDpi xmlns:a14="http://schemas.microsoft.com/office/drawing/2010/main" val="0"/>
              </a:ext>
            </a:extLst>
          </a:blip>
          <a:stretch>
            <a:fillRect/>
          </a:stretch>
        </p:blipFill>
        <p:spPr>
          <a:xfrm>
            <a:off x="7462296" y="3522542"/>
            <a:ext cx="727796" cy="588779"/>
          </a:xfrm>
          <a:prstGeom prst="rect">
            <a:avLst/>
          </a:prstGeom>
        </p:spPr>
      </p:pic>
      <p:pic>
        <p:nvPicPr>
          <p:cNvPr id="84" name="Picture 83">
            <a:extLst>
              <a:ext uri="{FF2B5EF4-FFF2-40B4-BE49-F238E27FC236}">
                <a16:creationId xmlns:a16="http://schemas.microsoft.com/office/drawing/2014/main" id="{CDA6BB54-2F7E-45B1-9F8B-FC6EAE44A5BA}"/>
              </a:ext>
            </a:extLst>
          </p:cNvPr>
          <p:cNvPicPr>
            <a:picLocks noChangeAspect="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669597" y="3499828"/>
            <a:ext cx="973995" cy="564613"/>
          </a:xfrm>
          <a:prstGeom prst="rect">
            <a:avLst/>
          </a:prstGeom>
        </p:spPr>
      </p:pic>
      <p:pic>
        <p:nvPicPr>
          <p:cNvPr id="85" name="Picture 84">
            <a:extLst>
              <a:ext uri="{FF2B5EF4-FFF2-40B4-BE49-F238E27FC236}">
                <a16:creationId xmlns:a16="http://schemas.microsoft.com/office/drawing/2014/main" id="{79F149DE-0C80-49B6-BFA4-F08DF913D2ED}"/>
              </a:ext>
            </a:extLst>
          </p:cNvPr>
          <p:cNvPicPr>
            <a:picLocks noChangeAspect="1"/>
          </p:cNvPicPr>
          <p:nvPr/>
        </p:nvPicPr>
        <p:blipFill>
          <a:blip r:embed="rId11"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929605" y="3528390"/>
            <a:ext cx="631627" cy="631627"/>
          </a:xfrm>
          <a:prstGeom prst="rect">
            <a:avLst/>
          </a:prstGeom>
        </p:spPr>
      </p:pic>
      <p:pic>
        <p:nvPicPr>
          <p:cNvPr id="86" name="Picture 85">
            <a:extLst>
              <a:ext uri="{FF2B5EF4-FFF2-40B4-BE49-F238E27FC236}">
                <a16:creationId xmlns:a16="http://schemas.microsoft.com/office/drawing/2014/main" id="{482CBF3C-7D1D-4294-8FF4-24B57BB59880}"/>
              </a:ext>
            </a:extLst>
          </p:cNvPr>
          <p:cNvPicPr>
            <a:picLocks noChangeAspect="1"/>
          </p:cNvPicPr>
          <p:nvPr/>
        </p:nvPicPr>
        <p:blipFill>
          <a:blip r:embed="rId12">
            <a:duotone>
              <a:schemeClr val="accent3">
                <a:shade val="45000"/>
                <a:satMod val="135000"/>
              </a:schemeClr>
              <a:prstClr val="white"/>
            </a:duotone>
          </a:blip>
          <a:stretch>
            <a:fillRect/>
          </a:stretch>
        </p:blipFill>
        <p:spPr>
          <a:xfrm>
            <a:off x="9955375" y="550068"/>
            <a:ext cx="537721" cy="696252"/>
          </a:xfrm>
          <a:prstGeom prst="rect">
            <a:avLst/>
          </a:prstGeom>
        </p:spPr>
      </p:pic>
      <p:pic>
        <p:nvPicPr>
          <p:cNvPr id="93" name="Picture 92">
            <a:extLst>
              <a:ext uri="{FF2B5EF4-FFF2-40B4-BE49-F238E27FC236}">
                <a16:creationId xmlns:a16="http://schemas.microsoft.com/office/drawing/2014/main" id="{90DF33FB-1EF3-4362-B6B3-C1B44E2783F5}"/>
              </a:ext>
            </a:extLst>
          </p:cNvPr>
          <p:cNvPicPr>
            <a:picLocks noChangeAspect="1"/>
          </p:cNvPicPr>
          <p:nvPr/>
        </p:nvPicPr>
        <p:blipFill>
          <a:blip r:embed="rId13" cstate="print">
            <a:grayscl/>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tretch>
            <a:fillRect/>
          </a:stretch>
        </p:blipFill>
        <p:spPr>
          <a:xfrm>
            <a:off x="6419176" y="1988730"/>
            <a:ext cx="511548" cy="746614"/>
          </a:xfrm>
          <a:prstGeom prst="rect">
            <a:avLst/>
          </a:prstGeom>
        </p:spPr>
      </p:pic>
    </p:spTree>
    <p:extLst>
      <p:ext uri="{BB962C8B-B14F-4D97-AF65-F5344CB8AC3E}">
        <p14:creationId xmlns:p14="http://schemas.microsoft.com/office/powerpoint/2010/main" val="2245360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47148116-68B5-43EF-9B20-F78218403B2D}"/>
              </a:ext>
            </a:extLst>
          </p:cNvPr>
          <p:cNvGraphicFramePr>
            <a:graphicFrameLocks noGrp="1"/>
          </p:cNvGraphicFramePr>
          <p:nvPr>
            <p:extLst>
              <p:ext uri="{D42A27DB-BD31-4B8C-83A1-F6EECF244321}">
                <p14:modId xmlns:p14="http://schemas.microsoft.com/office/powerpoint/2010/main" val="4190525667"/>
              </p:ext>
            </p:extLst>
          </p:nvPr>
        </p:nvGraphicFramePr>
        <p:xfrm>
          <a:off x="1556463" y="356709"/>
          <a:ext cx="9073660" cy="6090764"/>
        </p:xfrm>
        <a:graphic>
          <a:graphicData uri="http://schemas.openxmlformats.org/drawingml/2006/table">
            <a:tbl>
              <a:tblPr firstRow="1" bandRow="1">
                <a:tableStyleId>{5C22544A-7EE6-4342-B048-85BDC9FD1C3A}</a:tableStyleId>
              </a:tblPr>
              <a:tblGrid>
                <a:gridCol w="2268415">
                  <a:extLst>
                    <a:ext uri="{9D8B030D-6E8A-4147-A177-3AD203B41FA5}">
                      <a16:colId xmlns:a16="http://schemas.microsoft.com/office/drawing/2014/main" val="1933461801"/>
                    </a:ext>
                  </a:extLst>
                </a:gridCol>
                <a:gridCol w="2268415">
                  <a:extLst>
                    <a:ext uri="{9D8B030D-6E8A-4147-A177-3AD203B41FA5}">
                      <a16:colId xmlns:a16="http://schemas.microsoft.com/office/drawing/2014/main" val="284576673"/>
                    </a:ext>
                  </a:extLst>
                </a:gridCol>
                <a:gridCol w="2268415">
                  <a:extLst>
                    <a:ext uri="{9D8B030D-6E8A-4147-A177-3AD203B41FA5}">
                      <a16:colId xmlns:a16="http://schemas.microsoft.com/office/drawing/2014/main" val="2361824800"/>
                    </a:ext>
                  </a:extLst>
                </a:gridCol>
                <a:gridCol w="2268415">
                  <a:extLst>
                    <a:ext uri="{9D8B030D-6E8A-4147-A177-3AD203B41FA5}">
                      <a16:colId xmlns:a16="http://schemas.microsoft.com/office/drawing/2014/main" val="1835722851"/>
                    </a:ext>
                  </a:extLst>
                </a:gridCol>
              </a:tblGrid>
              <a:tr h="1522691">
                <a:tc>
                  <a:txBody>
                    <a:bodyPr/>
                    <a:lstStyle/>
                    <a:p>
                      <a:pPr algn="ctr"/>
                      <a:endParaRPr lang="en-GB" sz="6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6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600" b="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600" b="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4426118"/>
                  </a:ext>
                </a:extLst>
              </a:tr>
              <a:tr h="1522691">
                <a:tc>
                  <a:txBody>
                    <a:bodyPr/>
                    <a:lstStyle/>
                    <a:p>
                      <a:pPr algn="ctr"/>
                      <a:endParaRPr lang="en-GB" sz="600" b="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6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600" b="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600" b="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8116232"/>
                  </a:ext>
                </a:extLst>
              </a:tr>
              <a:tr h="1522691">
                <a:tc>
                  <a:txBody>
                    <a:bodyPr/>
                    <a:lstStyle/>
                    <a:p>
                      <a:pPr algn="ctr"/>
                      <a:endParaRPr lang="en-GB" sz="600" b="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600" b="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6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600" b="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0804890"/>
                  </a:ext>
                </a:extLst>
              </a:tr>
              <a:tr h="1522691">
                <a:tc>
                  <a:txBody>
                    <a:bodyPr/>
                    <a:lstStyle/>
                    <a:p>
                      <a:pPr algn="ctr"/>
                      <a:endParaRPr lang="en-GB" sz="6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6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600" b="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600" b="0" dirty="0">
                        <a:solidFill>
                          <a:sysClr val="windowText" lastClr="00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1950978"/>
                  </a:ext>
                </a:extLst>
              </a:tr>
            </a:tbl>
          </a:graphicData>
        </a:graphic>
      </p:graphicFrame>
      <p:sp>
        <p:nvSpPr>
          <p:cNvPr id="254" name="TextBox 253">
            <a:extLst>
              <a:ext uri="{FF2B5EF4-FFF2-40B4-BE49-F238E27FC236}">
                <a16:creationId xmlns:a16="http://schemas.microsoft.com/office/drawing/2014/main" id="{D9CE5F0C-04B0-4FE6-8B7C-3934B6CA6E7E}"/>
              </a:ext>
            </a:extLst>
          </p:cNvPr>
          <p:cNvSpPr txBox="1"/>
          <p:nvPr/>
        </p:nvSpPr>
        <p:spPr>
          <a:xfrm>
            <a:off x="1522164" y="376370"/>
            <a:ext cx="256283" cy="248145"/>
          </a:xfrm>
          <a:prstGeom prst="rect">
            <a:avLst/>
          </a:prstGeom>
          <a:noFill/>
        </p:spPr>
        <p:txBody>
          <a:bodyPr wrap="square" rtlCol="0">
            <a:spAutoFit/>
          </a:bodyPr>
          <a:lstStyle/>
          <a:p>
            <a:pPr algn="ctr" defTabSz="422041">
              <a:lnSpc>
                <a:spcPts val="1108"/>
              </a:lnSpc>
            </a:pPr>
            <a:r>
              <a:rPr lang="en-GB" sz="1477" b="1" dirty="0">
                <a:solidFill>
                  <a:prstClr val="black"/>
                </a:solidFill>
                <a:latin typeface="Calibri" panose="020F0502020204030204"/>
              </a:rPr>
              <a:t>A</a:t>
            </a:r>
          </a:p>
        </p:txBody>
      </p:sp>
      <p:sp>
        <p:nvSpPr>
          <p:cNvPr id="256" name="TextBox 255">
            <a:extLst>
              <a:ext uri="{FF2B5EF4-FFF2-40B4-BE49-F238E27FC236}">
                <a16:creationId xmlns:a16="http://schemas.microsoft.com/office/drawing/2014/main" id="{B88E44BA-8734-41BD-999F-9B56202BB2A6}"/>
              </a:ext>
            </a:extLst>
          </p:cNvPr>
          <p:cNvSpPr txBox="1"/>
          <p:nvPr/>
        </p:nvSpPr>
        <p:spPr>
          <a:xfrm>
            <a:off x="605687" y="72048"/>
            <a:ext cx="9063443" cy="338554"/>
          </a:xfrm>
          <a:prstGeom prst="rect">
            <a:avLst/>
          </a:prstGeom>
          <a:noFill/>
        </p:spPr>
        <p:txBody>
          <a:bodyPr wrap="none" rtlCol="0">
            <a:spAutoFit/>
          </a:bodyPr>
          <a:lstStyle/>
          <a:p>
            <a:pPr algn="ctr" defTabSz="422041"/>
            <a:r>
              <a:rPr lang="en-GB" sz="1600" dirty="0">
                <a:solidFill>
                  <a:prstClr val="black"/>
                </a:solidFill>
                <a:latin typeface="Calibri" panose="020F0502020204030204"/>
              </a:rPr>
              <a:t>For each card, decide whether the information in the grey box is </a:t>
            </a:r>
            <a:r>
              <a:rPr lang="en-GB" sz="1600" b="1" dirty="0">
                <a:solidFill>
                  <a:prstClr val="black"/>
                </a:solidFill>
                <a:latin typeface="Calibri" panose="020F0502020204030204"/>
              </a:rPr>
              <a:t>TRUE</a:t>
            </a:r>
            <a:r>
              <a:rPr lang="en-GB" sz="1600" dirty="0">
                <a:solidFill>
                  <a:prstClr val="black"/>
                </a:solidFill>
                <a:latin typeface="Calibri" panose="020F0502020204030204"/>
              </a:rPr>
              <a:t> or </a:t>
            </a:r>
            <a:r>
              <a:rPr lang="en-GB" sz="1600" b="1" dirty="0">
                <a:solidFill>
                  <a:prstClr val="black"/>
                </a:solidFill>
                <a:latin typeface="Calibri" panose="020F0502020204030204"/>
              </a:rPr>
              <a:t>FALSE</a:t>
            </a:r>
            <a:r>
              <a:rPr lang="en-GB" sz="1600" dirty="0">
                <a:solidFill>
                  <a:prstClr val="black"/>
                </a:solidFill>
                <a:latin typeface="Calibri" panose="020F0502020204030204"/>
              </a:rPr>
              <a:t>.       If it is </a:t>
            </a:r>
            <a:r>
              <a:rPr lang="en-GB" sz="1600" b="1" dirty="0">
                <a:solidFill>
                  <a:prstClr val="black"/>
                </a:solidFill>
                <a:latin typeface="Calibri" panose="020F0502020204030204"/>
              </a:rPr>
              <a:t>FALSE</a:t>
            </a:r>
            <a:r>
              <a:rPr lang="en-GB" sz="1600" dirty="0">
                <a:solidFill>
                  <a:prstClr val="black"/>
                </a:solidFill>
                <a:latin typeface="Calibri" panose="020F0502020204030204"/>
              </a:rPr>
              <a:t>, correct it!</a:t>
            </a:r>
          </a:p>
        </p:txBody>
      </p:sp>
      <p:pic>
        <p:nvPicPr>
          <p:cNvPr id="19" name="Picture 18">
            <a:extLst>
              <a:ext uri="{FF2B5EF4-FFF2-40B4-BE49-F238E27FC236}">
                <a16:creationId xmlns:a16="http://schemas.microsoft.com/office/drawing/2014/main" id="{6730D100-AC2B-4C6F-BD2B-087FFF27F8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a:stretch/>
        </p:blipFill>
        <p:spPr>
          <a:xfrm>
            <a:off x="3358547" y="1446565"/>
            <a:ext cx="376646" cy="376646"/>
          </a:xfrm>
          <a:prstGeom prst="rect">
            <a:avLst/>
          </a:prstGeom>
        </p:spPr>
      </p:pic>
      <p:sp>
        <p:nvSpPr>
          <p:cNvPr id="9" name="TextBox 8">
            <a:extLst>
              <a:ext uri="{FF2B5EF4-FFF2-40B4-BE49-F238E27FC236}">
                <a16:creationId xmlns:a16="http://schemas.microsoft.com/office/drawing/2014/main" id="{E97D2291-6D6E-4A2E-869F-F2F1AAC859BC}"/>
              </a:ext>
            </a:extLst>
          </p:cNvPr>
          <p:cNvSpPr txBox="1"/>
          <p:nvPr/>
        </p:nvSpPr>
        <p:spPr>
          <a:xfrm>
            <a:off x="3825749" y="376370"/>
            <a:ext cx="256283" cy="248145"/>
          </a:xfrm>
          <a:prstGeom prst="rect">
            <a:avLst/>
          </a:prstGeom>
          <a:noFill/>
        </p:spPr>
        <p:txBody>
          <a:bodyPr wrap="square" rtlCol="0">
            <a:spAutoFit/>
          </a:bodyPr>
          <a:lstStyle/>
          <a:p>
            <a:pPr algn="ctr" defTabSz="422041">
              <a:lnSpc>
                <a:spcPts val="1108"/>
              </a:lnSpc>
            </a:pPr>
            <a:r>
              <a:rPr lang="en-GB" sz="1477" b="1" dirty="0">
                <a:solidFill>
                  <a:prstClr val="black"/>
                </a:solidFill>
                <a:latin typeface="Calibri" panose="020F0502020204030204"/>
              </a:rPr>
              <a:t>B</a:t>
            </a:r>
          </a:p>
        </p:txBody>
      </p:sp>
      <p:sp>
        <p:nvSpPr>
          <p:cNvPr id="10" name="TextBox 9">
            <a:extLst>
              <a:ext uri="{FF2B5EF4-FFF2-40B4-BE49-F238E27FC236}">
                <a16:creationId xmlns:a16="http://schemas.microsoft.com/office/drawing/2014/main" id="{29F7DE54-29E9-45F5-969B-059DF59F6F2F}"/>
              </a:ext>
            </a:extLst>
          </p:cNvPr>
          <p:cNvSpPr txBox="1"/>
          <p:nvPr/>
        </p:nvSpPr>
        <p:spPr>
          <a:xfrm>
            <a:off x="6097681" y="376370"/>
            <a:ext cx="256283" cy="248145"/>
          </a:xfrm>
          <a:prstGeom prst="rect">
            <a:avLst/>
          </a:prstGeom>
          <a:noFill/>
        </p:spPr>
        <p:txBody>
          <a:bodyPr wrap="square" rtlCol="0">
            <a:spAutoFit/>
          </a:bodyPr>
          <a:lstStyle/>
          <a:p>
            <a:pPr algn="ctr" defTabSz="422041">
              <a:lnSpc>
                <a:spcPts val="1108"/>
              </a:lnSpc>
            </a:pPr>
            <a:r>
              <a:rPr lang="en-GB" sz="1477" b="1" dirty="0">
                <a:solidFill>
                  <a:prstClr val="black"/>
                </a:solidFill>
                <a:latin typeface="Calibri" panose="020F0502020204030204"/>
              </a:rPr>
              <a:t>C</a:t>
            </a:r>
          </a:p>
        </p:txBody>
      </p:sp>
      <p:sp>
        <p:nvSpPr>
          <p:cNvPr id="11" name="TextBox 10">
            <a:extLst>
              <a:ext uri="{FF2B5EF4-FFF2-40B4-BE49-F238E27FC236}">
                <a16:creationId xmlns:a16="http://schemas.microsoft.com/office/drawing/2014/main" id="{A56974C8-8E54-4357-83E5-6537C4E8281E}"/>
              </a:ext>
            </a:extLst>
          </p:cNvPr>
          <p:cNvSpPr txBox="1"/>
          <p:nvPr/>
        </p:nvSpPr>
        <p:spPr>
          <a:xfrm>
            <a:off x="8365393" y="376370"/>
            <a:ext cx="256283" cy="248145"/>
          </a:xfrm>
          <a:prstGeom prst="rect">
            <a:avLst/>
          </a:prstGeom>
          <a:noFill/>
        </p:spPr>
        <p:txBody>
          <a:bodyPr wrap="square" rtlCol="0">
            <a:spAutoFit/>
          </a:bodyPr>
          <a:lstStyle/>
          <a:p>
            <a:pPr algn="ctr" defTabSz="422041">
              <a:lnSpc>
                <a:spcPts val="1108"/>
              </a:lnSpc>
            </a:pPr>
            <a:r>
              <a:rPr lang="en-GB" sz="1477" b="1" dirty="0">
                <a:solidFill>
                  <a:prstClr val="black"/>
                </a:solidFill>
                <a:latin typeface="Calibri" panose="020F0502020204030204"/>
              </a:rPr>
              <a:t>D</a:t>
            </a:r>
          </a:p>
        </p:txBody>
      </p:sp>
      <p:sp>
        <p:nvSpPr>
          <p:cNvPr id="12" name="TextBox 11">
            <a:extLst>
              <a:ext uri="{FF2B5EF4-FFF2-40B4-BE49-F238E27FC236}">
                <a16:creationId xmlns:a16="http://schemas.microsoft.com/office/drawing/2014/main" id="{577174C5-6FF2-4A58-8AAD-E859D2239FE9}"/>
              </a:ext>
            </a:extLst>
          </p:cNvPr>
          <p:cNvSpPr txBox="1"/>
          <p:nvPr/>
        </p:nvSpPr>
        <p:spPr>
          <a:xfrm>
            <a:off x="1522164" y="1884426"/>
            <a:ext cx="256283" cy="248145"/>
          </a:xfrm>
          <a:prstGeom prst="rect">
            <a:avLst/>
          </a:prstGeom>
          <a:noFill/>
        </p:spPr>
        <p:txBody>
          <a:bodyPr wrap="square" rtlCol="0">
            <a:spAutoFit/>
          </a:bodyPr>
          <a:lstStyle/>
          <a:p>
            <a:pPr algn="ctr" defTabSz="422041">
              <a:lnSpc>
                <a:spcPts val="1108"/>
              </a:lnSpc>
            </a:pPr>
            <a:r>
              <a:rPr lang="en-GB" sz="1477" b="1" dirty="0">
                <a:solidFill>
                  <a:prstClr val="black"/>
                </a:solidFill>
                <a:latin typeface="Calibri" panose="020F0502020204030204"/>
              </a:rPr>
              <a:t>E</a:t>
            </a:r>
          </a:p>
        </p:txBody>
      </p:sp>
      <p:sp>
        <p:nvSpPr>
          <p:cNvPr id="14" name="TextBox 13">
            <a:extLst>
              <a:ext uri="{FF2B5EF4-FFF2-40B4-BE49-F238E27FC236}">
                <a16:creationId xmlns:a16="http://schemas.microsoft.com/office/drawing/2014/main" id="{CAA8CEC3-3544-4BC6-8E5F-CDE569F54527}"/>
              </a:ext>
            </a:extLst>
          </p:cNvPr>
          <p:cNvSpPr txBox="1"/>
          <p:nvPr/>
        </p:nvSpPr>
        <p:spPr>
          <a:xfrm>
            <a:off x="3825749" y="1884426"/>
            <a:ext cx="256283" cy="248145"/>
          </a:xfrm>
          <a:prstGeom prst="rect">
            <a:avLst/>
          </a:prstGeom>
          <a:noFill/>
        </p:spPr>
        <p:txBody>
          <a:bodyPr wrap="square" rtlCol="0">
            <a:spAutoFit/>
          </a:bodyPr>
          <a:lstStyle/>
          <a:p>
            <a:pPr algn="ctr" defTabSz="422041">
              <a:lnSpc>
                <a:spcPts val="1108"/>
              </a:lnSpc>
            </a:pPr>
            <a:r>
              <a:rPr lang="en-GB" sz="1477" b="1" dirty="0">
                <a:solidFill>
                  <a:prstClr val="black"/>
                </a:solidFill>
                <a:latin typeface="Calibri" panose="020F0502020204030204"/>
              </a:rPr>
              <a:t>F</a:t>
            </a:r>
          </a:p>
        </p:txBody>
      </p:sp>
      <p:sp>
        <p:nvSpPr>
          <p:cNvPr id="15" name="TextBox 14">
            <a:extLst>
              <a:ext uri="{FF2B5EF4-FFF2-40B4-BE49-F238E27FC236}">
                <a16:creationId xmlns:a16="http://schemas.microsoft.com/office/drawing/2014/main" id="{BA6DFD06-C6EF-4DE9-8DD3-B33854D2FF55}"/>
              </a:ext>
            </a:extLst>
          </p:cNvPr>
          <p:cNvSpPr txBox="1"/>
          <p:nvPr/>
        </p:nvSpPr>
        <p:spPr>
          <a:xfrm>
            <a:off x="6097681" y="1884426"/>
            <a:ext cx="256283" cy="248145"/>
          </a:xfrm>
          <a:prstGeom prst="rect">
            <a:avLst/>
          </a:prstGeom>
          <a:noFill/>
        </p:spPr>
        <p:txBody>
          <a:bodyPr wrap="square" rtlCol="0">
            <a:spAutoFit/>
          </a:bodyPr>
          <a:lstStyle/>
          <a:p>
            <a:pPr algn="ctr" defTabSz="422041">
              <a:lnSpc>
                <a:spcPts val="1108"/>
              </a:lnSpc>
            </a:pPr>
            <a:r>
              <a:rPr lang="en-GB" sz="1477" b="1" dirty="0">
                <a:solidFill>
                  <a:prstClr val="black"/>
                </a:solidFill>
                <a:latin typeface="Calibri" panose="020F0502020204030204"/>
              </a:rPr>
              <a:t>G</a:t>
            </a:r>
          </a:p>
        </p:txBody>
      </p:sp>
      <p:sp>
        <p:nvSpPr>
          <p:cNvPr id="16" name="TextBox 15">
            <a:extLst>
              <a:ext uri="{FF2B5EF4-FFF2-40B4-BE49-F238E27FC236}">
                <a16:creationId xmlns:a16="http://schemas.microsoft.com/office/drawing/2014/main" id="{F57C4645-DD01-455B-AAFD-E8F2CCCA1EFA}"/>
              </a:ext>
            </a:extLst>
          </p:cNvPr>
          <p:cNvSpPr txBox="1"/>
          <p:nvPr/>
        </p:nvSpPr>
        <p:spPr>
          <a:xfrm>
            <a:off x="8365393" y="1884426"/>
            <a:ext cx="256283" cy="248145"/>
          </a:xfrm>
          <a:prstGeom prst="rect">
            <a:avLst/>
          </a:prstGeom>
          <a:noFill/>
        </p:spPr>
        <p:txBody>
          <a:bodyPr wrap="square" rtlCol="0">
            <a:spAutoFit/>
          </a:bodyPr>
          <a:lstStyle/>
          <a:p>
            <a:pPr algn="ctr" defTabSz="422041">
              <a:lnSpc>
                <a:spcPts val="1108"/>
              </a:lnSpc>
            </a:pPr>
            <a:r>
              <a:rPr lang="en-GB" sz="1477" b="1" dirty="0">
                <a:solidFill>
                  <a:prstClr val="black"/>
                </a:solidFill>
                <a:latin typeface="Calibri" panose="020F0502020204030204"/>
              </a:rPr>
              <a:t>H</a:t>
            </a:r>
          </a:p>
        </p:txBody>
      </p:sp>
      <p:sp>
        <p:nvSpPr>
          <p:cNvPr id="17" name="TextBox 16">
            <a:extLst>
              <a:ext uri="{FF2B5EF4-FFF2-40B4-BE49-F238E27FC236}">
                <a16:creationId xmlns:a16="http://schemas.microsoft.com/office/drawing/2014/main" id="{150363A9-5F06-4979-B236-A9319D22E084}"/>
              </a:ext>
            </a:extLst>
          </p:cNvPr>
          <p:cNvSpPr txBox="1"/>
          <p:nvPr/>
        </p:nvSpPr>
        <p:spPr>
          <a:xfrm>
            <a:off x="1522164" y="3409364"/>
            <a:ext cx="256283" cy="248145"/>
          </a:xfrm>
          <a:prstGeom prst="rect">
            <a:avLst/>
          </a:prstGeom>
          <a:noFill/>
        </p:spPr>
        <p:txBody>
          <a:bodyPr wrap="square" rtlCol="0">
            <a:spAutoFit/>
          </a:bodyPr>
          <a:lstStyle/>
          <a:p>
            <a:pPr algn="ctr" defTabSz="422041">
              <a:lnSpc>
                <a:spcPts val="1108"/>
              </a:lnSpc>
            </a:pPr>
            <a:r>
              <a:rPr lang="en-GB" sz="1477" b="1" dirty="0">
                <a:solidFill>
                  <a:prstClr val="black"/>
                </a:solidFill>
                <a:latin typeface="Calibri" panose="020F0502020204030204"/>
              </a:rPr>
              <a:t>I</a:t>
            </a:r>
          </a:p>
        </p:txBody>
      </p:sp>
      <p:sp>
        <p:nvSpPr>
          <p:cNvPr id="20" name="TextBox 19">
            <a:extLst>
              <a:ext uri="{FF2B5EF4-FFF2-40B4-BE49-F238E27FC236}">
                <a16:creationId xmlns:a16="http://schemas.microsoft.com/office/drawing/2014/main" id="{B39171B8-FAA5-4843-A029-7B35EDE50020}"/>
              </a:ext>
            </a:extLst>
          </p:cNvPr>
          <p:cNvSpPr txBox="1"/>
          <p:nvPr/>
        </p:nvSpPr>
        <p:spPr>
          <a:xfrm>
            <a:off x="3825749" y="3409364"/>
            <a:ext cx="256283" cy="248145"/>
          </a:xfrm>
          <a:prstGeom prst="rect">
            <a:avLst/>
          </a:prstGeom>
          <a:noFill/>
        </p:spPr>
        <p:txBody>
          <a:bodyPr wrap="square" rtlCol="0">
            <a:spAutoFit/>
          </a:bodyPr>
          <a:lstStyle/>
          <a:p>
            <a:pPr algn="ctr" defTabSz="422041">
              <a:lnSpc>
                <a:spcPts val="1108"/>
              </a:lnSpc>
            </a:pPr>
            <a:r>
              <a:rPr lang="en-GB" sz="1477" b="1" dirty="0">
                <a:solidFill>
                  <a:prstClr val="black"/>
                </a:solidFill>
                <a:latin typeface="Calibri" panose="020F0502020204030204"/>
              </a:rPr>
              <a:t>J</a:t>
            </a:r>
          </a:p>
        </p:txBody>
      </p:sp>
      <p:sp>
        <p:nvSpPr>
          <p:cNvPr id="21" name="TextBox 20">
            <a:extLst>
              <a:ext uri="{FF2B5EF4-FFF2-40B4-BE49-F238E27FC236}">
                <a16:creationId xmlns:a16="http://schemas.microsoft.com/office/drawing/2014/main" id="{A9A29F7D-3E7D-4822-B9A0-F4CE37FDEFB5}"/>
              </a:ext>
            </a:extLst>
          </p:cNvPr>
          <p:cNvSpPr txBox="1"/>
          <p:nvPr/>
        </p:nvSpPr>
        <p:spPr>
          <a:xfrm>
            <a:off x="6097681" y="3409364"/>
            <a:ext cx="256283" cy="248145"/>
          </a:xfrm>
          <a:prstGeom prst="rect">
            <a:avLst/>
          </a:prstGeom>
          <a:noFill/>
        </p:spPr>
        <p:txBody>
          <a:bodyPr wrap="square" rtlCol="0">
            <a:spAutoFit/>
          </a:bodyPr>
          <a:lstStyle/>
          <a:p>
            <a:pPr algn="ctr" defTabSz="422041">
              <a:lnSpc>
                <a:spcPts val="1108"/>
              </a:lnSpc>
            </a:pPr>
            <a:r>
              <a:rPr lang="en-GB" sz="1477" b="1" dirty="0">
                <a:solidFill>
                  <a:prstClr val="black"/>
                </a:solidFill>
                <a:latin typeface="Calibri" panose="020F0502020204030204"/>
              </a:rPr>
              <a:t>K</a:t>
            </a:r>
          </a:p>
        </p:txBody>
      </p:sp>
      <p:sp>
        <p:nvSpPr>
          <p:cNvPr id="22" name="TextBox 21">
            <a:extLst>
              <a:ext uri="{FF2B5EF4-FFF2-40B4-BE49-F238E27FC236}">
                <a16:creationId xmlns:a16="http://schemas.microsoft.com/office/drawing/2014/main" id="{17F78B59-14B8-4B56-8FBA-4A67B8251056}"/>
              </a:ext>
            </a:extLst>
          </p:cNvPr>
          <p:cNvSpPr txBox="1"/>
          <p:nvPr/>
        </p:nvSpPr>
        <p:spPr>
          <a:xfrm>
            <a:off x="8365393" y="3409364"/>
            <a:ext cx="256283" cy="248145"/>
          </a:xfrm>
          <a:prstGeom prst="rect">
            <a:avLst/>
          </a:prstGeom>
          <a:noFill/>
        </p:spPr>
        <p:txBody>
          <a:bodyPr wrap="square" rtlCol="0">
            <a:spAutoFit/>
          </a:bodyPr>
          <a:lstStyle/>
          <a:p>
            <a:pPr algn="ctr" defTabSz="422041">
              <a:lnSpc>
                <a:spcPts val="1108"/>
              </a:lnSpc>
            </a:pPr>
            <a:r>
              <a:rPr lang="en-GB" sz="1477" b="1" dirty="0">
                <a:solidFill>
                  <a:prstClr val="black"/>
                </a:solidFill>
                <a:latin typeface="Calibri" panose="020F0502020204030204"/>
              </a:rPr>
              <a:t>L</a:t>
            </a:r>
          </a:p>
        </p:txBody>
      </p:sp>
      <p:sp>
        <p:nvSpPr>
          <p:cNvPr id="23" name="TextBox 22">
            <a:extLst>
              <a:ext uri="{FF2B5EF4-FFF2-40B4-BE49-F238E27FC236}">
                <a16:creationId xmlns:a16="http://schemas.microsoft.com/office/drawing/2014/main" id="{B6D82812-1611-4B9F-BBCA-48EC7A1FF7B5}"/>
              </a:ext>
            </a:extLst>
          </p:cNvPr>
          <p:cNvSpPr txBox="1"/>
          <p:nvPr/>
        </p:nvSpPr>
        <p:spPr>
          <a:xfrm>
            <a:off x="1522164" y="4947432"/>
            <a:ext cx="256283" cy="248145"/>
          </a:xfrm>
          <a:prstGeom prst="rect">
            <a:avLst/>
          </a:prstGeom>
          <a:noFill/>
        </p:spPr>
        <p:txBody>
          <a:bodyPr wrap="square" rtlCol="0">
            <a:spAutoFit/>
          </a:bodyPr>
          <a:lstStyle/>
          <a:p>
            <a:pPr algn="ctr" defTabSz="422041">
              <a:lnSpc>
                <a:spcPts val="1108"/>
              </a:lnSpc>
            </a:pPr>
            <a:r>
              <a:rPr lang="en-GB" sz="1477" b="1" dirty="0">
                <a:solidFill>
                  <a:prstClr val="black"/>
                </a:solidFill>
                <a:latin typeface="Calibri" panose="020F0502020204030204"/>
              </a:rPr>
              <a:t>M</a:t>
            </a:r>
          </a:p>
        </p:txBody>
      </p:sp>
      <p:sp>
        <p:nvSpPr>
          <p:cNvPr id="24" name="TextBox 23">
            <a:extLst>
              <a:ext uri="{FF2B5EF4-FFF2-40B4-BE49-F238E27FC236}">
                <a16:creationId xmlns:a16="http://schemas.microsoft.com/office/drawing/2014/main" id="{03E707EF-E6E0-4A67-9FCD-EA4AE959F4D8}"/>
              </a:ext>
            </a:extLst>
          </p:cNvPr>
          <p:cNvSpPr txBox="1"/>
          <p:nvPr/>
        </p:nvSpPr>
        <p:spPr>
          <a:xfrm>
            <a:off x="3825749" y="4947432"/>
            <a:ext cx="256283" cy="248145"/>
          </a:xfrm>
          <a:prstGeom prst="rect">
            <a:avLst/>
          </a:prstGeom>
          <a:noFill/>
        </p:spPr>
        <p:txBody>
          <a:bodyPr wrap="square" rtlCol="0">
            <a:spAutoFit/>
          </a:bodyPr>
          <a:lstStyle/>
          <a:p>
            <a:pPr algn="ctr" defTabSz="422041">
              <a:lnSpc>
                <a:spcPts val="1108"/>
              </a:lnSpc>
            </a:pPr>
            <a:r>
              <a:rPr lang="en-GB" sz="1477" b="1" dirty="0">
                <a:solidFill>
                  <a:prstClr val="black"/>
                </a:solidFill>
                <a:latin typeface="Calibri" panose="020F0502020204030204"/>
              </a:rPr>
              <a:t>N</a:t>
            </a:r>
          </a:p>
        </p:txBody>
      </p:sp>
      <p:sp>
        <p:nvSpPr>
          <p:cNvPr id="25" name="TextBox 24">
            <a:extLst>
              <a:ext uri="{FF2B5EF4-FFF2-40B4-BE49-F238E27FC236}">
                <a16:creationId xmlns:a16="http://schemas.microsoft.com/office/drawing/2014/main" id="{E4E4BA9B-3E80-4286-AE18-E347262C9988}"/>
              </a:ext>
            </a:extLst>
          </p:cNvPr>
          <p:cNvSpPr txBox="1"/>
          <p:nvPr/>
        </p:nvSpPr>
        <p:spPr>
          <a:xfrm>
            <a:off x="6097681" y="4947432"/>
            <a:ext cx="256283" cy="248145"/>
          </a:xfrm>
          <a:prstGeom prst="rect">
            <a:avLst/>
          </a:prstGeom>
          <a:noFill/>
        </p:spPr>
        <p:txBody>
          <a:bodyPr wrap="square" rtlCol="0">
            <a:spAutoFit/>
          </a:bodyPr>
          <a:lstStyle/>
          <a:p>
            <a:pPr algn="ctr" defTabSz="422041">
              <a:lnSpc>
                <a:spcPts val="1108"/>
              </a:lnSpc>
            </a:pPr>
            <a:r>
              <a:rPr lang="en-GB" sz="1477" b="1" dirty="0">
                <a:solidFill>
                  <a:prstClr val="black"/>
                </a:solidFill>
                <a:latin typeface="Calibri" panose="020F0502020204030204"/>
              </a:rPr>
              <a:t>O</a:t>
            </a:r>
          </a:p>
        </p:txBody>
      </p:sp>
      <p:sp>
        <p:nvSpPr>
          <p:cNvPr id="26" name="TextBox 25">
            <a:extLst>
              <a:ext uri="{FF2B5EF4-FFF2-40B4-BE49-F238E27FC236}">
                <a16:creationId xmlns:a16="http://schemas.microsoft.com/office/drawing/2014/main" id="{E075F31A-FB63-4DC8-9E6A-52CBB8C98A0F}"/>
              </a:ext>
            </a:extLst>
          </p:cNvPr>
          <p:cNvSpPr txBox="1"/>
          <p:nvPr/>
        </p:nvSpPr>
        <p:spPr>
          <a:xfrm>
            <a:off x="8365393" y="4947432"/>
            <a:ext cx="256283" cy="248145"/>
          </a:xfrm>
          <a:prstGeom prst="rect">
            <a:avLst/>
          </a:prstGeom>
          <a:noFill/>
        </p:spPr>
        <p:txBody>
          <a:bodyPr wrap="square" rtlCol="0">
            <a:spAutoFit/>
          </a:bodyPr>
          <a:lstStyle/>
          <a:p>
            <a:pPr algn="ctr" defTabSz="422041">
              <a:lnSpc>
                <a:spcPts val="1108"/>
              </a:lnSpc>
            </a:pPr>
            <a:r>
              <a:rPr lang="en-GB" sz="1477" b="1" dirty="0">
                <a:solidFill>
                  <a:prstClr val="black"/>
                </a:solidFill>
                <a:latin typeface="Calibri" panose="020F0502020204030204"/>
              </a:rPr>
              <a:t>P</a:t>
            </a:r>
          </a:p>
        </p:txBody>
      </p:sp>
      <p:sp>
        <p:nvSpPr>
          <p:cNvPr id="3" name="TextBox 2">
            <a:extLst>
              <a:ext uri="{FF2B5EF4-FFF2-40B4-BE49-F238E27FC236}">
                <a16:creationId xmlns:a16="http://schemas.microsoft.com/office/drawing/2014/main" id="{A3BF939E-4B65-462E-BDC5-2A22FFB66B81}"/>
              </a:ext>
            </a:extLst>
          </p:cNvPr>
          <p:cNvSpPr txBox="1"/>
          <p:nvPr/>
        </p:nvSpPr>
        <p:spPr>
          <a:xfrm>
            <a:off x="1771664" y="641706"/>
            <a:ext cx="932499" cy="546945"/>
          </a:xfrm>
          <a:prstGeom prst="rect">
            <a:avLst/>
          </a:prstGeom>
          <a:noFill/>
        </p:spPr>
        <p:txBody>
          <a:bodyPr wrap="none" rtlCol="0">
            <a:spAutoFit/>
          </a:bodyPr>
          <a:lstStyle/>
          <a:p>
            <a:pPr algn="ctr" defTabSz="422041"/>
            <a:r>
              <a:rPr lang="en-GB" sz="1477" dirty="0">
                <a:solidFill>
                  <a:prstClr val="black"/>
                </a:solidFill>
                <a:latin typeface="Calibri" panose="020F0502020204030204"/>
              </a:rPr>
              <a:t>20% off!</a:t>
            </a:r>
          </a:p>
          <a:p>
            <a:pPr algn="ctr" defTabSz="422041"/>
            <a:r>
              <a:rPr lang="en-GB" sz="1477" dirty="0">
                <a:solidFill>
                  <a:prstClr val="black"/>
                </a:solidFill>
                <a:latin typeface="Calibri" panose="020F0502020204030204"/>
              </a:rPr>
              <a:t>Now £48!</a:t>
            </a:r>
          </a:p>
        </p:txBody>
      </p:sp>
      <p:pic>
        <p:nvPicPr>
          <p:cNvPr id="28" name="Picture 27">
            <a:extLst>
              <a:ext uri="{FF2B5EF4-FFF2-40B4-BE49-F238E27FC236}">
                <a16:creationId xmlns:a16="http://schemas.microsoft.com/office/drawing/2014/main" id="{99C0F018-6A08-4B41-901B-6F7C0F7506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576733" y="1442201"/>
            <a:ext cx="376646" cy="376646"/>
          </a:xfrm>
          <a:prstGeom prst="rect">
            <a:avLst/>
          </a:prstGeom>
        </p:spPr>
      </p:pic>
      <p:sp>
        <p:nvSpPr>
          <p:cNvPr id="27" name="TextBox 26">
            <a:extLst>
              <a:ext uri="{FF2B5EF4-FFF2-40B4-BE49-F238E27FC236}">
                <a16:creationId xmlns:a16="http://schemas.microsoft.com/office/drawing/2014/main" id="{5709F3DB-F75B-4500-905A-A9E28B2861D3}"/>
              </a:ext>
            </a:extLst>
          </p:cNvPr>
          <p:cNvSpPr txBox="1"/>
          <p:nvPr/>
        </p:nvSpPr>
        <p:spPr>
          <a:xfrm>
            <a:off x="2240695" y="1493667"/>
            <a:ext cx="894669" cy="319639"/>
          </a:xfrm>
          <a:prstGeom prst="rect">
            <a:avLst/>
          </a:prstGeom>
          <a:noFill/>
          <a:ln w="28575">
            <a:solidFill>
              <a:schemeClr val="bg1">
                <a:lumMod val="65000"/>
              </a:schemeClr>
            </a:solidFill>
          </a:ln>
        </p:spPr>
        <p:txBody>
          <a:bodyPr wrap="none" rtlCol="0">
            <a:spAutoFit/>
          </a:bodyPr>
          <a:lstStyle/>
          <a:p>
            <a:pPr algn="ctr" defTabSz="422041"/>
            <a:r>
              <a:rPr lang="en-GB" sz="1477" dirty="0">
                <a:solidFill>
                  <a:prstClr val="black"/>
                </a:solidFill>
                <a:latin typeface="Calibri" panose="020F0502020204030204"/>
              </a:rPr>
              <a:t>Was: £70</a:t>
            </a:r>
          </a:p>
        </p:txBody>
      </p:sp>
      <p:sp>
        <p:nvSpPr>
          <p:cNvPr id="29" name="TextBox 28">
            <a:extLst>
              <a:ext uri="{FF2B5EF4-FFF2-40B4-BE49-F238E27FC236}">
                <a16:creationId xmlns:a16="http://schemas.microsoft.com/office/drawing/2014/main" id="{F977D6C4-7B36-4F16-B008-19328C3E07BE}"/>
              </a:ext>
            </a:extLst>
          </p:cNvPr>
          <p:cNvSpPr txBox="1"/>
          <p:nvPr/>
        </p:nvSpPr>
        <p:spPr>
          <a:xfrm>
            <a:off x="6418977" y="576563"/>
            <a:ext cx="932499" cy="546945"/>
          </a:xfrm>
          <a:prstGeom prst="rect">
            <a:avLst/>
          </a:prstGeom>
          <a:noFill/>
        </p:spPr>
        <p:txBody>
          <a:bodyPr wrap="none" rtlCol="0">
            <a:spAutoFit/>
          </a:bodyPr>
          <a:lstStyle/>
          <a:p>
            <a:pPr algn="ctr" defTabSz="422041"/>
            <a:r>
              <a:rPr lang="en-GB" sz="1477" dirty="0">
                <a:solidFill>
                  <a:prstClr val="black"/>
                </a:solidFill>
                <a:latin typeface="Calibri" panose="020F0502020204030204"/>
              </a:rPr>
              <a:t>15% off!</a:t>
            </a:r>
          </a:p>
          <a:p>
            <a:pPr algn="ctr" defTabSz="422041"/>
            <a:r>
              <a:rPr lang="en-GB" sz="1477" dirty="0">
                <a:solidFill>
                  <a:prstClr val="black"/>
                </a:solidFill>
                <a:latin typeface="Calibri" panose="020F0502020204030204"/>
              </a:rPr>
              <a:t>Now £34!</a:t>
            </a:r>
          </a:p>
        </p:txBody>
      </p:sp>
      <p:sp>
        <p:nvSpPr>
          <p:cNvPr id="30" name="TextBox 29">
            <a:extLst>
              <a:ext uri="{FF2B5EF4-FFF2-40B4-BE49-F238E27FC236}">
                <a16:creationId xmlns:a16="http://schemas.microsoft.com/office/drawing/2014/main" id="{3D5872B5-4DA9-45FF-9F4B-C27A526219C8}"/>
              </a:ext>
            </a:extLst>
          </p:cNvPr>
          <p:cNvSpPr txBox="1"/>
          <p:nvPr/>
        </p:nvSpPr>
        <p:spPr>
          <a:xfrm>
            <a:off x="6785630" y="1493667"/>
            <a:ext cx="894669" cy="319639"/>
          </a:xfrm>
          <a:prstGeom prst="rect">
            <a:avLst/>
          </a:prstGeom>
          <a:noFill/>
          <a:ln w="28575">
            <a:solidFill>
              <a:schemeClr val="bg1">
                <a:lumMod val="65000"/>
              </a:schemeClr>
            </a:solidFill>
          </a:ln>
        </p:spPr>
        <p:txBody>
          <a:bodyPr wrap="none" rtlCol="0">
            <a:spAutoFit/>
          </a:bodyPr>
          <a:lstStyle/>
          <a:p>
            <a:pPr algn="ctr" defTabSz="422041"/>
            <a:r>
              <a:rPr lang="en-GB" sz="1477" dirty="0">
                <a:solidFill>
                  <a:prstClr val="black"/>
                </a:solidFill>
                <a:latin typeface="Calibri" panose="020F0502020204030204"/>
              </a:rPr>
              <a:t>Was: £45</a:t>
            </a:r>
          </a:p>
        </p:txBody>
      </p:sp>
      <p:sp>
        <p:nvSpPr>
          <p:cNvPr id="31" name="TextBox 30">
            <a:extLst>
              <a:ext uri="{FF2B5EF4-FFF2-40B4-BE49-F238E27FC236}">
                <a16:creationId xmlns:a16="http://schemas.microsoft.com/office/drawing/2014/main" id="{E9BF28AE-6299-4F78-ACCD-0B0B869742E0}"/>
              </a:ext>
            </a:extLst>
          </p:cNvPr>
          <p:cNvSpPr txBox="1"/>
          <p:nvPr/>
        </p:nvSpPr>
        <p:spPr>
          <a:xfrm>
            <a:off x="3798683" y="2040144"/>
            <a:ext cx="1584857" cy="546945"/>
          </a:xfrm>
          <a:prstGeom prst="rect">
            <a:avLst/>
          </a:prstGeom>
          <a:noFill/>
        </p:spPr>
        <p:txBody>
          <a:bodyPr wrap="none" rtlCol="0">
            <a:spAutoFit/>
          </a:bodyPr>
          <a:lstStyle/>
          <a:p>
            <a:pPr algn="ctr" defTabSz="422041"/>
            <a:r>
              <a:rPr lang="en-GB" sz="1477" dirty="0">
                <a:solidFill>
                  <a:prstClr val="black"/>
                </a:solidFill>
                <a:latin typeface="Calibri" panose="020F0502020204030204"/>
              </a:rPr>
              <a:t>Only £56!</a:t>
            </a:r>
          </a:p>
          <a:p>
            <a:pPr algn="ctr" defTabSz="422041"/>
            <a:r>
              <a:rPr lang="en-GB" sz="1477" dirty="0">
                <a:solidFill>
                  <a:prstClr val="black"/>
                </a:solidFill>
                <a:latin typeface="Calibri" panose="020F0502020204030204"/>
              </a:rPr>
              <a:t>(Includes 12% tax)</a:t>
            </a:r>
          </a:p>
        </p:txBody>
      </p:sp>
      <p:sp>
        <p:nvSpPr>
          <p:cNvPr id="32" name="TextBox 31">
            <a:extLst>
              <a:ext uri="{FF2B5EF4-FFF2-40B4-BE49-F238E27FC236}">
                <a16:creationId xmlns:a16="http://schemas.microsoft.com/office/drawing/2014/main" id="{F8AE7E85-D3E7-4C61-8E50-7A606F31E246}"/>
              </a:ext>
            </a:extLst>
          </p:cNvPr>
          <p:cNvSpPr txBox="1"/>
          <p:nvPr/>
        </p:nvSpPr>
        <p:spPr>
          <a:xfrm>
            <a:off x="4403277" y="3011356"/>
            <a:ext cx="1130631" cy="319639"/>
          </a:xfrm>
          <a:prstGeom prst="rect">
            <a:avLst/>
          </a:prstGeom>
          <a:noFill/>
          <a:ln w="28575">
            <a:solidFill>
              <a:schemeClr val="bg1">
                <a:lumMod val="65000"/>
              </a:schemeClr>
            </a:solidFill>
          </a:ln>
        </p:spPr>
        <p:txBody>
          <a:bodyPr wrap="none" rtlCol="0">
            <a:spAutoFit/>
          </a:bodyPr>
          <a:lstStyle/>
          <a:p>
            <a:pPr algn="ctr" defTabSz="422041"/>
            <a:r>
              <a:rPr lang="en-GB" sz="1477" dirty="0">
                <a:solidFill>
                  <a:prstClr val="black"/>
                </a:solidFill>
                <a:latin typeface="Calibri" panose="020F0502020204030204"/>
              </a:rPr>
              <a:t>Pre-Tax: £52</a:t>
            </a:r>
          </a:p>
        </p:txBody>
      </p:sp>
      <p:sp>
        <p:nvSpPr>
          <p:cNvPr id="33" name="TextBox 32">
            <a:extLst>
              <a:ext uri="{FF2B5EF4-FFF2-40B4-BE49-F238E27FC236}">
                <a16:creationId xmlns:a16="http://schemas.microsoft.com/office/drawing/2014/main" id="{F196122D-B551-4DD1-AC3A-B57F4B5C6C7C}"/>
              </a:ext>
            </a:extLst>
          </p:cNvPr>
          <p:cNvSpPr txBox="1"/>
          <p:nvPr/>
        </p:nvSpPr>
        <p:spPr>
          <a:xfrm>
            <a:off x="3932471" y="649607"/>
            <a:ext cx="1360565" cy="546945"/>
          </a:xfrm>
          <a:prstGeom prst="rect">
            <a:avLst/>
          </a:prstGeom>
          <a:noFill/>
        </p:spPr>
        <p:txBody>
          <a:bodyPr wrap="none" rtlCol="0">
            <a:spAutoFit/>
          </a:bodyPr>
          <a:lstStyle/>
          <a:p>
            <a:pPr algn="ctr" defTabSz="422041"/>
            <a:r>
              <a:rPr lang="en-GB" sz="1477" dirty="0">
                <a:solidFill>
                  <a:prstClr val="black"/>
                </a:solidFill>
                <a:latin typeface="Calibri" panose="020F0502020204030204"/>
              </a:rPr>
              <a:t>30% extra free!</a:t>
            </a:r>
          </a:p>
          <a:p>
            <a:pPr algn="ctr" defTabSz="422041"/>
            <a:r>
              <a:rPr lang="en-GB" sz="1477" dirty="0">
                <a:solidFill>
                  <a:prstClr val="black"/>
                </a:solidFill>
                <a:latin typeface="Calibri" panose="020F0502020204030204"/>
              </a:rPr>
              <a:t>Now 442 ml!</a:t>
            </a:r>
          </a:p>
        </p:txBody>
      </p:sp>
      <p:sp>
        <p:nvSpPr>
          <p:cNvPr id="34" name="TextBox 33">
            <a:extLst>
              <a:ext uri="{FF2B5EF4-FFF2-40B4-BE49-F238E27FC236}">
                <a16:creationId xmlns:a16="http://schemas.microsoft.com/office/drawing/2014/main" id="{552BAE61-EF3F-4515-9E6A-D8A496B78730}"/>
              </a:ext>
            </a:extLst>
          </p:cNvPr>
          <p:cNvSpPr txBox="1"/>
          <p:nvPr/>
        </p:nvSpPr>
        <p:spPr>
          <a:xfrm>
            <a:off x="4402636" y="1493667"/>
            <a:ext cx="1131913" cy="319639"/>
          </a:xfrm>
          <a:prstGeom prst="rect">
            <a:avLst/>
          </a:prstGeom>
          <a:noFill/>
          <a:ln w="28575">
            <a:solidFill>
              <a:schemeClr val="bg1">
                <a:lumMod val="65000"/>
              </a:schemeClr>
            </a:solidFill>
          </a:ln>
        </p:spPr>
        <p:txBody>
          <a:bodyPr wrap="none" rtlCol="0">
            <a:spAutoFit/>
          </a:bodyPr>
          <a:lstStyle/>
          <a:p>
            <a:pPr algn="ctr" defTabSz="422041"/>
            <a:r>
              <a:rPr lang="en-GB" sz="1477" dirty="0">
                <a:solidFill>
                  <a:prstClr val="black"/>
                </a:solidFill>
                <a:latin typeface="Calibri" panose="020F0502020204030204"/>
              </a:rPr>
              <a:t>Was: 340 ml</a:t>
            </a:r>
          </a:p>
        </p:txBody>
      </p:sp>
      <p:sp>
        <p:nvSpPr>
          <p:cNvPr id="35" name="TextBox 34">
            <a:extLst>
              <a:ext uri="{FF2B5EF4-FFF2-40B4-BE49-F238E27FC236}">
                <a16:creationId xmlns:a16="http://schemas.microsoft.com/office/drawing/2014/main" id="{C00CED48-54AF-4A72-93F5-56638815F330}"/>
              </a:ext>
            </a:extLst>
          </p:cNvPr>
          <p:cNvSpPr txBox="1"/>
          <p:nvPr/>
        </p:nvSpPr>
        <p:spPr>
          <a:xfrm>
            <a:off x="8558577" y="560331"/>
            <a:ext cx="1360565" cy="546945"/>
          </a:xfrm>
          <a:prstGeom prst="rect">
            <a:avLst/>
          </a:prstGeom>
          <a:noFill/>
        </p:spPr>
        <p:txBody>
          <a:bodyPr wrap="none" rtlCol="0">
            <a:spAutoFit/>
          </a:bodyPr>
          <a:lstStyle/>
          <a:p>
            <a:pPr algn="ctr" defTabSz="422041"/>
            <a:r>
              <a:rPr lang="en-GB" sz="1477" dirty="0">
                <a:solidFill>
                  <a:prstClr val="black"/>
                </a:solidFill>
                <a:latin typeface="Calibri" panose="020F0502020204030204"/>
              </a:rPr>
              <a:t>25% extra free!</a:t>
            </a:r>
          </a:p>
          <a:p>
            <a:pPr algn="ctr" defTabSz="422041"/>
            <a:r>
              <a:rPr lang="en-GB" sz="1477" dirty="0">
                <a:solidFill>
                  <a:prstClr val="black"/>
                </a:solidFill>
                <a:latin typeface="Calibri" panose="020F0502020204030204"/>
              </a:rPr>
              <a:t>Now 650 g!</a:t>
            </a:r>
          </a:p>
        </p:txBody>
      </p:sp>
      <p:sp>
        <p:nvSpPr>
          <p:cNvPr id="36" name="TextBox 35">
            <a:extLst>
              <a:ext uri="{FF2B5EF4-FFF2-40B4-BE49-F238E27FC236}">
                <a16:creationId xmlns:a16="http://schemas.microsoft.com/office/drawing/2014/main" id="{24034478-0C09-464E-A8B6-C010B8CEE691}"/>
              </a:ext>
            </a:extLst>
          </p:cNvPr>
          <p:cNvSpPr txBox="1"/>
          <p:nvPr/>
        </p:nvSpPr>
        <p:spPr>
          <a:xfrm>
            <a:off x="8975335" y="1493667"/>
            <a:ext cx="1027718" cy="319639"/>
          </a:xfrm>
          <a:prstGeom prst="rect">
            <a:avLst/>
          </a:prstGeom>
          <a:noFill/>
          <a:ln w="28575">
            <a:solidFill>
              <a:schemeClr val="bg1">
                <a:lumMod val="65000"/>
              </a:schemeClr>
            </a:solidFill>
          </a:ln>
        </p:spPr>
        <p:txBody>
          <a:bodyPr wrap="none" rtlCol="0">
            <a:spAutoFit/>
          </a:bodyPr>
          <a:lstStyle/>
          <a:p>
            <a:pPr algn="ctr" defTabSz="422041"/>
            <a:r>
              <a:rPr lang="en-GB" sz="1477" dirty="0">
                <a:solidFill>
                  <a:prstClr val="black"/>
                </a:solidFill>
                <a:latin typeface="Calibri" panose="020F0502020204030204"/>
              </a:rPr>
              <a:t>Was: 500 g</a:t>
            </a:r>
          </a:p>
        </p:txBody>
      </p:sp>
      <p:sp>
        <p:nvSpPr>
          <p:cNvPr id="37" name="TextBox 36">
            <a:extLst>
              <a:ext uri="{FF2B5EF4-FFF2-40B4-BE49-F238E27FC236}">
                <a16:creationId xmlns:a16="http://schemas.microsoft.com/office/drawing/2014/main" id="{52B06770-D185-459B-A01B-37C18DEA36F9}"/>
              </a:ext>
            </a:extLst>
          </p:cNvPr>
          <p:cNvSpPr txBox="1"/>
          <p:nvPr/>
        </p:nvSpPr>
        <p:spPr>
          <a:xfrm>
            <a:off x="1631873" y="2089855"/>
            <a:ext cx="2112310" cy="774251"/>
          </a:xfrm>
          <a:prstGeom prst="rect">
            <a:avLst/>
          </a:prstGeom>
          <a:noFill/>
        </p:spPr>
        <p:txBody>
          <a:bodyPr wrap="none" rtlCol="0">
            <a:spAutoFit/>
          </a:bodyPr>
          <a:lstStyle/>
          <a:p>
            <a:pPr algn="ctr" defTabSz="422041"/>
            <a:r>
              <a:rPr lang="en-GB" sz="1477" dirty="0">
                <a:solidFill>
                  <a:prstClr val="black"/>
                </a:solidFill>
                <a:latin typeface="Calibri" panose="020F0502020204030204"/>
              </a:rPr>
              <a:t>Shelly invested money &amp; </a:t>
            </a:r>
          </a:p>
          <a:p>
            <a:pPr algn="ctr" defTabSz="422041"/>
            <a:r>
              <a:rPr lang="en-GB" sz="1477" dirty="0">
                <a:solidFill>
                  <a:prstClr val="black"/>
                </a:solidFill>
                <a:latin typeface="Calibri" panose="020F0502020204030204"/>
              </a:rPr>
              <a:t>gained 8% over the year.</a:t>
            </a:r>
          </a:p>
          <a:p>
            <a:pPr algn="ctr" defTabSz="422041"/>
            <a:r>
              <a:rPr lang="en-GB" sz="1477" dirty="0">
                <a:solidFill>
                  <a:prstClr val="black"/>
                </a:solidFill>
                <a:latin typeface="Calibri" panose="020F0502020204030204"/>
              </a:rPr>
              <a:t>She ended up with £270</a:t>
            </a:r>
          </a:p>
        </p:txBody>
      </p:sp>
      <p:sp>
        <p:nvSpPr>
          <p:cNvPr id="38" name="TextBox 37">
            <a:extLst>
              <a:ext uri="{FF2B5EF4-FFF2-40B4-BE49-F238E27FC236}">
                <a16:creationId xmlns:a16="http://schemas.microsoft.com/office/drawing/2014/main" id="{23D76011-C1D3-46E2-AB24-8B38E13E0371}"/>
              </a:ext>
            </a:extLst>
          </p:cNvPr>
          <p:cNvSpPr txBox="1"/>
          <p:nvPr/>
        </p:nvSpPr>
        <p:spPr>
          <a:xfrm>
            <a:off x="1811603" y="3011356"/>
            <a:ext cx="1752852" cy="319639"/>
          </a:xfrm>
          <a:prstGeom prst="rect">
            <a:avLst/>
          </a:prstGeom>
          <a:noFill/>
          <a:ln w="28575">
            <a:solidFill>
              <a:schemeClr val="bg1">
                <a:lumMod val="65000"/>
              </a:schemeClr>
            </a:solidFill>
          </a:ln>
        </p:spPr>
        <p:txBody>
          <a:bodyPr wrap="none" rtlCol="0">
            <a:spAutoFit/>
          </a:bodyPr>
          <a:lstStyle/>
          <a:p>
            <a:pPr algn="ctr" defTabSz="422041"/>
            <a:r>
              <a:rPr lang="en-GB" sz="1477" dirty="0">
                <a:solidFill>
                  <a:prstClr val="black"/>
                </a:solidFill>
                <a:latin typeface="Calibri" panose="020F0502020204030204"/>
              </a:rPr>
              <a:t>Shelly invested £240</a:t>
            </a:r>
          </a:p>
        </p:txBody>
      </p:sp>
      <p:sp>
        <p:nvSpPr>
          <p:cNvPr id="39" name="TextBox 38">
            <a:extLst>
              <a:ext uri="{FF2B5EF4-FFF2-40B4-BE49-F238E27FC236}">
                <a16:creationId xmlns:a16="http://schemas.microsoft.com/office/drawing/2014/main" id="{B2955791-0B55-4C51-94D6-E9FEB0DBA46B}"/>
              </a:ext>
            </a:extLst>
          </p:cNvPr>
          <p:cNvSpPr txBox="1"/>
          <p:nvPr/>
        </p:nvSpPr>
        <p:spPr>
          <a:xfrm>
            <a:off x="3870267" y="3583195"/>
            <a:ext cx="2223687" cy="774251"/>
          </a:xfrm>
          <a:prstGeom prst="rect">
            <a:avLst/>
          </a:prstGeom>
          <a:noFill/>
        </p:spPr>
        <p:txBody>
          <a:bodyPr wrap="none" rtlCol="0">
            <a:spAutoFit/>
          </a:bodyPr>
          <a:lstStyle/>
          <a:p>
            <a:pPr algn="ctr" defTabSz="422041"/>
            <a:r>
              <a:rPr lang="en-GB" sz="1477" dirty="0">
                <a:solidFill>
                  <a:prstClr val="black"/>
                </a:solidFill>
                <a:latin typeface="Calibri" panose="020F0502020204030204"/>
              </a:rPr>
              <a:t>Mike invested money &amp; </a:t>
            </a:r>
          </a:p>
          <a:p>
            <a:pPr algn="ctr" defTabSz="422041"/>
            <a:r>
              <a:rPr lang="en-GB" sz="1477" dirty="0">
                <a:solidFill>
                  <a:prstClr val="black"/>
                </a:solidFill>
                <a:latin typeface="Calibri" panose="020F0502020204030204"/>
              </a:rPr>
              <a:t>lost 23% over the year.</a:t>
            </a:r>
          </a:p>
          <a:p>
            <a:pPr algn="ctr" defTabSz="422041"/>
            <a:r>
              <a:rPr lang="en-GB" sz="1477" dirty="0">
                <a:solidFill>
                  <a:prstClr val="black"/>
                </a:solidFill>
                <a:latin typeface="Calibri" panose="020F0502020204030204"/>
              </a:rPr>
              <a:t>He ended up with £346.50</a:t>
            </a:r>
          </a:p>
        </p:txBody>
      </p:sp>
      <p:sp>
        <p:nvSpPr>
          <p:cNvPr id="40" name="TextBox 39">
            <a:extLst>
              <a:ext uri="{FF2B5EF4-FFF2-40B4-BE49-F238E27FC236}">
                <a16:creationId xmlns:a16="http://schemas.microsoft.com/office/drawing/2014/main" id="{58E91BAE-0891-433F-8BA9-739C6D1EF58B}"/>
              </a:ext>
            </a:extLst>
          </p:cNvPr>
          <p:cNvSpPr txBox="1"/>
          <p:nvPr/>
        </p:nvSpPr>
        <p:spPr>
          <a:xfrm>
            <a:off x="4128072" y="4537158"/>
            <a:ext cx="1681038" cy="319639"/>
          </a:xfrm>
          <a:prstGeom prst="rect">
            <a:avLst/>
          </a:prstGeom>
          <a:noFill/>
          <a:ln w="28575">
            <a:solidFill>
              <a:schemeClr val="bg1">
                <a:lumMod val="65000"/>
              </a:schemeClr>
            </a:solidFill>
          </a:ln>
        </p:spPr>
        <p:txBody>
          <a:bodyPr wrap="none" rtlCol="0">
            <a:spAutoFit/>
          </a:bodyPr>
          <a:lstStyle/>
          <a:p>
            <a:pPr algn="ctr" defTabSz="422041"/>
            <a:r>
              <a:rPr lang="en-GB" sz="1477" dirty="0">
                <a:solidFill>
                  <a:prstClr val="black"/>
                </a:solidFill>
                <a:latin typeface="Calibri" panose="020F0502020204030204"/>
              </a:rPr>
              <a:t>Mike invested £400</a:t>
            </a:r>
          </a:p>
        </p:txBody>
      </p:sp>
      <p:sp>
        <p:nvSpPr>
          <p:cNvPr id="41" name="TextBox 40">
            <a:extLst>
              <a:ext uri="{FF2B5EF4-FFF2-40B4-BE49-F238E27FC236}">
                <a16:creationId xmlns:a16="http://schemas.microsoft.com/office/drawing/2014/main" id="{9DAA3231-1AE9-4B7C-B14D-8A5818B052D1}"/>
              </a:ext>
            </a:extLst>
          </p:cNvPr>
          <p:cNvSpPr txBox="1"/>
          <p:nvPr/>
        </p:nvSpPr>
        <p:spPr>
          <a:xfrm>
            <a:off x="8319583" y="3598409"/>
            <a:ext cx="1632948" cy="546945"/>
          </a:xfrm>
          <a:prstGeom prst="rect">
            <a:avLst/>
          </a:prstGeom>
          <a:noFill/>
        </p:spPr>
        <p:txBody>
          <a:bodyPr wrap="none" rtlCol="0">
            <a:spAutoFit/>
          </a:bodyPr>
          <a:lstStyle/>
          <a:p>
            <a:pPr algn="ctr" defTabSz="422041"/>
            <a:r>
              <a:rPr lang="en-GB" sz="1477" dirty="0">
                <a:solidFill>
                  <a:prstClr val="black"/>
                </a:solidFill>
                <a:latin typeface="Calibri" panose="020F0502020204030204"/>
              </a:rPr>
              <a:t>Only £516!</a:t>
            </a:r>
          </a:p>
          <a:p>
            <a:pPr algn="ctr" defTabSz="422041"/>
            <a:r>
              <a:rPr lang="en-GB" sz="1477" dirty="0">
                <a:solidFill>
                  <a:prstClr val="black"/>
                </a:solidFill>
                <a:latin typeface="Calibri" panose="020F0502020204030204"/>
              </a:rPr>
              <a:t>(Includes 7.5% tax)</a:t>
            </a:r>
          </a:p>
        </p:txBody>
      </p:sp>
      <p:sp>
        <p:nvSpPr>
          <p:cNvPr id="42" name="TextBox 41">
            <a:extLst>
              <a:ext uri="{FF2B5EF4-FFF2-40B4-BE49-F238E27FC236}">
                <a16:creationId xmlns:a16="http://schemas.microsoft.com/office/drawing/2014/main" id="{1CCB5CC7-F9C0-40E6-9756-AA79A82DA3A0}"/>
              </a:ext>
            </a:extLst>
          </p:cNvPr>
          <p:cNvSpPr txBox="1"/>
          <p:nvPr/>
        </p:nvSpPr>
        <p:spPr>
          <a:xfrm>
            <a:off x="8875788" y="4537158"/>
            <a:ext cx="1226811" cy="319639"/>
          </a:xfrm>
          <a:prstGeom prst="rect">
            <a:avLst/>
          </a:prstGeom>
          <a:noFill/>
          <a:ln w="28575">
            <a:solidFill>
              <a:schemeClr val="bg1">
                <a:lumMod val="65000"/>
              </a:schemeClr>
            </a:solidFill>
          </a:ln>
        </p:spPr>
        <p:txBody>
          <a:bodyPr wrap="none" rtlCol="0">
            <a:spAutoFit/>
          </a:bodyPr>
          <a:lstStyle/>
          <a:p>
            <a:pPr algn="ctr" defTabSz="422041"/>
            <a:r>
              <a:rPr lang="en-GB" sz="1477" dirty="0">
                <a:solidFill>
                  <a:prstClr val="black"/>
                </a:solidFill>
                <a:latin typeface="Calibri" panose="020F0502020204030204"/>
              </a:rPr>
              <a:t>Pre-Tax: £450</a:t>
            </a:r>
          </a:p>
        </p:txBody>
      </p:sp>
      <p:sp>
        <p:nvSpPr>
          <p:cNvPr id="43" name="TextBox 42">
            <a:extLst>
              <a:ext uri="{FF2B5EF4-FFF2-40B4-BE49-F238E27FC236}">
                <a16:creationId xmlns:a16="http://schemas.microsoft.com/office/drawing/2014/main" id="{5785C1BE-720D-4A9F-B557-A39692F60032}"/>
              </a:ext>
            </a:extLst>
          </p:cNvPr>
          <p:cNvSpPr txBox="1"/>
          <p:nvPr/>
        </p:nvSpPr>
        <p:spPr>
          <a:xfrm>
            <a:off x="1647175" y="3855417"/>
            <a:ext cx="1175194" cy="546945"/>
          </a:xfrm>
          <a:prstGeom prst="rect">
            <a:avLst/>
          </a:prstGeom>
          <a:noFill/>
        </p:spPr>
        <p:txBody>
          <a:bodyPr wrap="none" rtlCol="0">
            <a:spAutoFit/>
          </a:bodyPr>
          <a:lstStyle/>
          <a:p>
            <a:pPr algn="ctr" defTabSz="422041"/>
            <a:r>
              <a:rPr lang="en-GB" sz="1477" dirty="0">
                <a:solidFill>
                  <a:prstClr val="black"/>
                </a:solidFill>
                <a:latin typeface="Calibri" panose="020F0502020204030204"/>
              </a:rPr>
              <a:t>5% discount!</a:t>
            </a:r>
          </a:p>
          <a:p>
            <a:pPr algn="ctr" defTabSz="422041"/>
            <a:r>
              <a:rPr lang="en-GB" sz="1477" dirty="0">
                <a:solidFill>
                  <a:prstClr val="black"/>
                </a:solidFill>
                <a:latin typeface="Calibri" panose="020F0502020204030204"/>
              </a:rPr>
              <a:t>Now £61.75!</a:t>
            </a:r>
          </a:p>
        </p:txBody>
      </p:sp>
      <p:sp>
        <p:nvSpPr>
          <p:cNvPr id="44" name="TextBox 43">
            <a:extLst>
              <a:ext uri="{FF2B5EF4-FFF2-40B4-BE49-F238E27FC236}">
                <a16:creationId xmlns:a16="http://schemas.microsoft.com/office/drawing/2014/main" id="{81BA89C4-6003-46D1-984C-9B895160C769}"/>
              </a:ext>
            </a:extLst>
          </p:cNvPr>
          <p:cNvSpPr txBox="1"/>
          <p:nvPr/>
        </p:nvSpPr>
        <p:spPr>
          <a:xfrm>
            <a:off x="2240695" y="4537158"/>
            <a:ext cx="894669" cy="319639"/>
          </a:xfrm>
          <a:prstGeom prst="rect">
            <a:avLst/>
          </a:prstGeom>
          <a:noFill/>
          <a:ln w="28575">
            <a:solidFill>
              <a:schemeClr val="bg1">
                <a:lumMod val="65000"/>
              </a:schemeClr>
            </a:solidFill>
          </a:ln>
        </p:spPr>
        <p:txBody>
          <a:bodyPr wrap="none" rtlCol="0">
            <a:spAutoFit/>
          </a:bodyPr>
          <a:lstStyle/>
          <a:p>
            <a:pPr algn="ctr" defTabSz="422041"/>
            <a:r>
              <a:rPr lang="en-GB" sz="1477" dirty="0">
                <a:solidFill>
                  <a:prstClr val="black"/>
                </a:solidFill>
                <a:latin typeface="Calibri" panose="020F0502020204030204"/>
              </a:rPr>
              <a:t>Was: £65</a:t>
            </a:r>
          </a:p>
        </p:txBody>
      </p:sp>
      <p:sp>
        <p:nvSpPr>
          <p:cNvPr id="45" name="TextBox 44">
            <a:extLst>
              <a:ext uri="{FF2B5EF4-FFF2-40B4-BE49-F238E27FC236}">
                <a16:creationId xmlns:a16="http://schemas.microsoft.com/office/drawing/2014/main" id="{A01339FA-C1ED-458E-BDB6-80D9FD0E23DB}"/>
              </a:ext>
            </a:extLst>
          </p:cNvPr>
          <p:cNvSpPr txBox="1"/>
          <p:nvPr/>
        </p:nvSpPr>
        <p:spPr>
          <a:xfrm>
            <a:off x="8580752" y="1980627"/>
            <a:ext cx="1267527" cy="546945"/>
          </a:xfrm>
          <a:prstGeom prst="rect">
            <a:avLst/>
          </a:prstGeom>
          <a:noFill/>
        </p:spPr>
        <p:txBody>
          <a:bodyPr wrap="none" rtlCol="0">
            <a:spAutoFit/>
          </a:bodyPr>
          <a:lstStyle/>
          <a:p>
            <a:pPr algn="ctr" defTabSz="422041"/>
            <a:r>
              <a:rPr lang="en-GB" sz="1477" dirty="0">
                <a:solidFill>
                  <a:prstClr val="black"/>
                </a:solidFill>
                <a:latin typeface="Calibri" panose="020F0502020204030204"/>
              </a:rPr>
              <a:t>Quarter off!</a:t>
            </a:r>
          </a:p>
          <a:p>
            <a:pPr algn="ctr" defTabSz="422041"/>
            <a:r>
              <a:rPr lang="en-GB" sz="1477" dirty="0">
                <a:solidFill>
                  <a:prstClr val="black"/>
                </a:solidFill>
                <a:latin typeface="Calibri" panose="020F0502020204030204"/>
              </a:rPr>
              <a:t>Now £12,750!</a:t>
            </a:r>
          </a:p>
        </p:txBody>
      </p:sp>
      <p:sp>
        <p:nvSpPr>
          <p:cNvPr id="46" name="TextBox 45">
            <a:extLst>
              <a:ext uri="{FF2B5EF4-FFF2-40B4-BE49-F238E27FC236}">
                <a16:creationId xmlns:a16="http://schemas.microsoft.com/office/drawing/2014/main" id="{5CD20CB6-F187-4ACB-8C06-9D8C57E2EF38}"/>
              </a:ext>
            </a:extLst>
          </p:cNvPr>
          <p:cNvSpPr txBox="1"/>
          <p:nvPr/>
        </p:nvSpPr>
        <p:spPr>
          <a:xfrm>
            <a:off x="8874346" y="3011356"/>
            <a:ext cx="1229697" cy="319639"/>
          </a:xfrm>
          <a:prstGeom prst="rect">
            <a:avLst/>
          </a:prstGeom>
          <a:noFill/>
          <a:ln w="28575">
            <a:solidFill>
              <a:schemeClr val="bg1">
                <a:lumMod val="65000"/>
              </a:schemeClr>
            </a:solidFill>
          </a:ln>
        </p:spPr>
        <p:txBody>
          <a:bodyPr wrap="none" rtlCol="0">
            <a:spAutoFit/>
          </a:bodyPr>
          <a:lstStyle/>
          <a:p>
            <a:pPr algn="ctr" defTabSz="422041"/>
            <a:r>
              <a:rPr lang="en-GB" sz="1477" dirty="0">
                <a:solidFill>
                  <a:prstClr val="black"/>
                </a:solidFill>
                <a:latin typeface="Calibri" panose="020F0502020204030204"/>
              </a:rPr>
              <a:t>Was: £17,000</a:t>
            </a:r>
          </a:p>
        </p:txBody>
      </p:sp>
      <p:sp>
        <p:nvSpPr>
          <p:cNvPr id="47" name="TextBox 46">
            <a:extLst>
              <a:ext uri="{FF2B5EF4-FFF2-40B4-BE49-F238E27FC236}">
                <a16:creationId xmlns:a16="http://schemas.microsoft.com/office/drawing/2014/main" id="{A72A9D74-0047-4F95-B12D-0DB663C9F8E1}"/>
              </a:ext>
            </a:extLst>
          </p:cNvPr>
          <p:cNvSpPr txBox="1"/>
          <p:nvPr/>
        </p:nvSpPr>
        <p:spPr>
          <a:xfrm>
            <a:off x="6099436" y="3741795"/>
            <a:ext cx="1360565" cy="546945"/>
          </a:xfrm>
          <a:prstGeom prst="rect">
            <a:avLst/>
          </a:prstGeom>
          <a:noFill/>
        </p:spPr>
        <p:txBody>
          <a:bodyPr wrap="none" rtlCol="0">
            <a:spAutoFit/>
          </a:bodyPr>
          <a:lstStyle/>
          <a:p>
            <a:pPr algn="ctr" defTabSz="422041"/>
            <a:r>
              <a:rPr lang="en-GB" sz="1477" dirty="0">
                <a:solidFill>
                  <a:prstClr val="black"/>
                </a:solidFill>
                <a:latin typeface="Calibri" panose="020F0502020204030204"/>
              </a:rPr>
              <a:t>35% extra free!</a:t>
            </a:r>
          </a:p>
          <a:p>
            <a:pPr algn="ctr" defTabSz="422041"/>
            <a:r>
              <a:rPr lang="en-GB" sz="1477" dirty="0">
                <a:solidFill>
                  <a:prstClr val="black"/>
                </a:solidFill>
                <a:latin typeface="Calibri" panose="020F0502020204030204"/>
              </a:rPr>
              <a:t>Now 459 g!</a:t>
            </a:r>
          </a:p>
        </p:txBody>
      </p:sp>
      <p:sp>
        <p:nvSpPr>
          <p:cNvPr id="48" name="TextBox 47">
            <a:extLst>
              <a:ext uri="{FF2B5EF4-FFF2-40B4-BE49-F238E27FC236}">
                <a16:creationId xmlns:a16="http://schemas.microsoft.com/office/drawing/2014/main" id="{C7A4BDB4-9348-4B76-924C-7FDD1ED46E8A}"/>
              </a:ext>
            </a:extLst>
          </p:cNvPr>
          <p:cNvSpPr txBox="1"/>
          <p:nvPr/>
        </p:nvSpPr>
        <p:spPr>
          <a:xfrm>
            <a:off x="6719104" y="4537158"/>
            <a:ext cx="1027718" cy="319639"/>
          </a:xfrm>
          <a:prstGeom prst="rect">
            <a:avLst/>
          </a:prstGeom>
          <a:noFill/>
          <a:ln w="28575">
            <a:solidFill>
              <a:schemeClr val="bg1">
                <a:lumMod val="65000"/>
              </a:schemeClr>
            </a:solidFill>
          </a:ln>
        </p:spPr>
        <p:txBody>
          <a:bodyPr wrap="none" rtlCol="0">
            <a:spAutoFit/>
          </a:bodyPr>
          <a:lstStyle/>
          <a:p>
            <a:pPr algn="ctr" defTabSz="422041"/>
            <a:r>
              <a:rPr lang="en-GB" sz="1477" dirty="0">
                <a:solidFill>
                  <a:prstClr val="black"/>
                </a:solidFill>
                <a:latin typeface="Calibri" panose="020F0502020204030204"/>
              </a:rPr>
              <a:t>Was: 340 g</a:t>
            </a:r>
          </a:p>
        </p:txBody>
      </p:sp>
      <p:sp>
        <p:nvSpPr>
          <p:cNvPr id="51" name="TextBox 50">
            <a:extLst>
              <a:ext uri="{FF2B5EF4-FFF2-40B4-BE49-F238E27FC236}">
                <a16:creationId xmlns:a16="http://schemas.microsoft.com/office/drawing/2014/main" id="{7B55A788-E240-4FDE-8C78-D15D759C639E}"/>
              </a:ext>
            </a:extLst>
          </p:cNvPr>
          <p:cNvSpPr txBox="1"/>
          <p:nvPr/>
        </p:nvSpPr>
        <p:spPr>
          <a:xfrm>
            <a:off x="3872297" y="4941268"/>
            <a:ext cx="2192588" cy="1228863"/>
          </a:xfrm>
          <a:prstGeom prst="rect">
            <a:avLst/>
          </a:prstGeom>
          <a:noFill/>
        </p:spPr>
        <p:txBody>
          <a:bodyPr wrap="none" rtlCol="0">
            <a:spAutoFit/>
          </a:bodyPr>
          <a:lstStyle/>
          <a:p>
            <a:pPr algn="ctr" defTabSz="422041"/>
            <a:r>
              <a:rPr lang="en-GB" sz="1477" dirty="0">
                <a:solidFill>
                  <a:prstClr val="black"/>
                </a:solidFill>
                <a:latin typeface="Calibri" panose="020F0502020204030204"/>
              </a:rPr>
              <a:t>Max invested money &amp; </a:t>
            </a:r>
          </a:p>
          <a:p>
            <a:pPr algn="ctr" defTabSz="422041"/>
            <a:r>
              <a:rPr lang="en-GB" sz="1477" dirty="0">
                <a:solidFill>
                  <a:prstClr val="black"/>
                </a:solidFill>
                <a:latin typeface="Calibri" panose="020F0502020204030204"/>
              </a:rPr>
              <a:t>gained 15% in the 1</a:t>
            </a:r>
            <a:r>
              <a:rPr lang="en-GB" sz="1477" baseline="30000" dirty="0">
                <a:solidFill>
                  <a:prstClr val="black"/>
                </a:solidFill>
                <a:latin typeface="Calibri" panose="020F0502020204030204"/>
              </a:rPr>
              <a:t>st</a:t>
            </a:r>
            <a:r>
              <a:rPr lang="en-GB" sz="1477" dirty="0">
                <a:solidFill>
                  <a:prstClr val="black"/>
                </a:solidFill>
                <a:latin typeface="Calibri" panose="020F0502020204030204"/>
              </a:rPr>
              <a:t> year.</a:t>
            </a:r>
          </a:p>
          <a:p>
            <a:pPr algn="ctr" defTabSz="422041"/>
            <a:r>
              <a:rPr lang="en-GB" sz="1477" dirty="0">
                <a:solidFill>
                  <a:prstClr val="black"/>
                </a:solidFill>
                <a:latin typeface="Calibri" panose="020F0502020204030204"/>
              </a:rPr>
              <a:t>He then lost 20% in </a:t>
            </a:r>
          </a:p>
          <a:p>
            <a:pPr algn="ctr" defTabSz="422041"/>
            <a:r>
              <a:rPr lang="en-GB" sz="1477" dirty="0">
                <a:solidFill>
                  <a:prstClr val="black"/>
                </a:solidFill>
                <a:latin typeface="Calibri" panose="020F0502020204030204"/>
              </a:rPr>
              <a:t>the 2</a:t>
            </a:r>
            <a:r>
              <a:rPr lang="en-GB" sz="1477" baseline="30000" dirty="0">
                <a:solidFill>
                  <a:prstClr val="black"/>
                </a:solidFill>
                <a:latin typeface="Calibri" panose="020F0502020204030204"/>
              </a:rPr>
              <a:t>nd</a:t>
            </a:r>
            <a:r>
              <a:rPr lang="en-GB" sz="1477" dirty="0">
                <a:solidFill>
                  <a:prstClr val="black"/>
                </a:solidFill>
                <a:latin typeface="Calibri" panose="020F0502020204030204"/>
              </a:rPr>
              <a:t> year.</a:t>
            </a:r>
          </a:p>
          <a:p>
            <a:pPr algn="ctr" defTabSz="422041"/>
            <a:r>
              <a:rPr lang="en-GB" sz="1477" dirty="0">
                <a:solidFill>
                  <a:prstClr val="black"/>
                </a:solidFill>
                <a:latin typeface="Calibri" panose="020F0502020204030204"/>
              </a:rPr>
              <a:t>He ended up with £3680</a:t>
            </a:r>
          </a:p>
        </p:txBody>
      </p:sp>
      <p:sp>
        <p:nvSpPr>
          <p:cNvPr id="52" name="TextBox 51">
            <a:extLst>
              <a:ext uri="{FF2B5EF4-FFF2-40B4-BE49-F238E27FC236}">
                <a16:creationId xmlns:a16="http://schemas.microsoft.com/office/drawing/2014/main" id="{F400DC97-96F8-4284-8CAA-270D6911BD7F}"/>
              </a:ext>
            </a:extLst>
          </p:cNvPr>
          <p:cNvSpPr txBox="1"/>
          <p:nvPr/>
        </p:nvSpPr>
        <p:spPr>
          <a:xfrm>
            <a:off x="4103450" y="6114364"/>
            <a:ext cx="1730282" cy="319639"/>
          </a:xfrm>
          <a:prstGeom prst="rect">
            <a:avLst/>
          </a:prstGeom>
          <a:noFill/>
          <a:ln w="28575">
            <a:solidFill>
              <a:schemeClr val="bg1">
                <a:lumMod val="65000"/>
              </a:schemeClr>
            </a:solidFill>
          </a:ln>
        </p:spPr>
        <p:txBody>
          <a:bodyPr wrap="none" rtlCol="0">
            <a:spAutoFit/>
          </a:bodyPr>
          <a:lstStyle/>
          <a:p>
            <a:pPr algn="ctr" defTabSz="422041"/>
            <a:r>
              <a:rPr lang="en-GB" sz="1477" dirty="0">
                <a:solidFill>
                  <a:prstClr val="black"/>
                </a:solidFill>
                <a:latin typeface="Calibri" panose="020F0502020204030204"/>
              </a:rPr>
              <a:t>Max invested £4000</a:t>
            </a:r>
          </a:p>
        </p:txBody>
      </p:sp>
      <p:sp>
        <p:nvSpPr>
          <p:cNvPr id="53" name="TextBox 52">
            <a:extLst>
              <a:ext uri="{FF2B5EF4-FFF2-40B4-BE49-F238E27FC236}">
                <a16:creationId xmlns:a16="http://schemas.microsoft.com/office/drawing/2014/main" id="{A58374DA-A9BA-4411-8E90-2C0A092E2C74}"/>
              </a:ext>
            </a:extLst>
          </p:cNvPr>
          <p:cNvSpPr txBox="1"/>
          <p:nvPr/>
        </p:nvSpPr>
        <p:spPr>
          <a:xfrm>
            <a:off x="8415823" y="4941268"/>
            <a:ext cx="2146743" cy="1228863"/>
          </a:xfrm>
          <a:prstGeom prst="rect">
            <a:avLst/>
          </a:prstGeom>
          <a:noFill/>
        </p:spPr>
        <p:txBody>
          <a:bodyPr wrap="none" rtlCol="0">
            <a:spAutoFit/>
          </a:bodyPr>
          <a:lstStyle/>
          <a:p>
            <a:pPr algn="ctr" defTabSz="422041"/>
            <a:r>
              <a:rPr lang="en-GB" sz="1477" dirty="0">
                <a:solidFill>
                  <a:prstClr val="black"/>
                </a:solidFill>
                <a:latin typeface="Calibri" panose="020F0502020204030204"/>
              </a:rPr>
              <a:t>Trish invested money &amp; </a:t>
            </a:r>
          </a:p>
          <a:p>
            <a:pPr algn="ctr" defTabSz="422041"/>
            <a:r>
              <a:rPr lang="en-GB" sz="1477" dirty="0">
                <a:solidFill>
                  <a:prstClr val="black"/>
                </a:solidFill>
                <a:latin typeface="Calibri" panose="020F0502020204030204"/>
              </a:rPr>
              <a:t>lost 40% in the 1</a:t>
            </a:r>
            <a:r>
              <a:rPr lang="en-GB" sz="1477" baseline="30000" dirty="0">
                <a:solidFill>
                  <a:prstClr val="black"/>
                </a:solidFill>
                <a:latin typeface="Calibri" panose="020F0502020204030204"/>
              </a:rPr>
              <a:t>st</a:t>
            </a:r>
            <a:r>
              <a:rPr lang="en-GB" sz="1477" dirty="0">
                <a:solidFill>
                  <a:prstClr val="black"/>
                </a:solidFill>
                <a:latin typeface="Calibri" panose="020F0502020204030204"/>
              </a:rPr>
              <a:t> year.</a:t>
            </a:r>
          </a:p>
          <a:p>
            <a:pPr algn="ctr" defTabSz="422041"/>
            <a:r>
              <a:rPr lang="en-GB" sz="1477" dirty="0">
                <a:solidFill>
                  <a:prstClr val="black"/>
                </a:solidFill>
                <a:latin typeface="Calibri" panose="020F0502020204030204"/>
              </a:rPr>
              <a:t>She then gained 8% in </a:t>
            </a:r>
          </a:p>
          <a:p>
            <a:pPr algn="ctr" defTabSz="422041"/>
            <a:r>
              <a:rPr lang="en-GB" sz="1477" dirty="0">
                <a:solidFill>
                  <a:prstClr val="black"/>
                </a:solidFill>
                <a:latin typeface="Calibri" panose="020F0502020204030204"/>
              </a:rPr>
              <a:t>the 2</a:t>
            </a:r>
            <a:r>
              <a:rPr lang="en-GB" sz="1477" baseline="30000" dirty="0">
                <a:solidFill>
                  <a:prstClr val="black"/>
                </a:solidFill>
                <a:latin typeface="Calibri" panose="020F0502020204030204"/>
              </a:rPr>
              <a:t>nd</a:t>
            </a:r>
            <a:r>
              <a:rPr lang="en-GB" sz="1477" dirty="0">
                <a:solidFill>
                  <a:prstClr val="black"/>
                </a:solidFill>
                <a:latin typeface="Calibri" panose="020F0502020204030204"/>
              </a:rPr>
              <a:t> year.</a:t>
            </a:r>
          </a:p>
          <a:p>
            <a:pPr algn="ctr" defTabSz="422041"/>
            <a:r>
              <a:rPr lang="en-GB" sz="1477" dirty="0">
                <a:solidFill>
                  <a:prstClr val="black"/>
                </a:solidFill>
                <a:latin typeface="Calibri" panose="020F0502020204030204"/>
              </a:rPr>
              <a:t>She ended up with £3564</a:t>
            </a:r>
          </a:p>
        </p:txBody>
      </p:sp>
      <p:sp>
        <p:nvSpPr>
          <p:cNvPr id="54" name="TextBox 53">
            <a:extLst>
              <a:ext uri="{FF2B5EF4-FFF2-40B4-BE49-F238E27FC236}">
                <a16:creationId xmlns:a16="http://schemas.microsoft.com/office/drawing/2014/main" id="{462AD0ED-0135-4913-AF25-0FB55B7879BA}"/>
              </a:ext>
            </a:extLst>
          </p:cNvPr>
          <p:cNvSpPr txBox="1"/>
          <p:nvPr/>
        </p:nvSpPr>
        <p:spPr>
          <a:xfrm>
            <a:off x="8609017" y="6114364"/>
            <a:ext cx="1760355" cy="319639"/>
          </a:xfrm>
          <a:prstGeom prst="rect">
            <a:avLst/>
          </a:prstGeom>
          <a:noFill/>
          <a:ln w="28575">
            <a:solidFill>
              <a:schemeClr val="bg1">
                <a:lumMod val="65000"/>
              </a:schemeClr>
            </a:solidFill>
          </a:ln>
        </p:spPr>
        <p:txBody>
          <a:bodyPr wrap="none" rtlCol="0">
            <a:spAutoFit/>
          </a:bodyPr>
          <a:lstStyle/>
          <a:p>
            <a:pPr algn="ctr" defTabSz="422041"/>
            <a:r>
              <a:rPr lang="en-GB" sz="1477" dirty="0">
                <a:solidFill>
                  <a:prstClr val="black"/>
                </a:solidFill>
                <a:latin typeface="Calibri" panose="020F0502020204030204"/>
              </a:rPr>
              <a:t>Trish invested £5200</a:t>
            </a:r>
          </a:p>
        </p:txBody>
      </p:sp>
      <p:sp>
        <p:nvSpPr>
          <p:cNvPr id="55" name="TextBox 54">
            <a:extLst>
              <a:ext uri="{FF2B5EF4-FFF2-40B4-BE49-F238E27FC236}">
                <a16:creationId xmlns:a16="http://schemas.microsoft.com/office/drawing/2014/main" id="{970F6963-AE8D-40B9-AA0F-AECF7CB592B3}"/>
              </a:ext>
            </a:extLst>
          </p:cNvPr>
          <p:cNvSpPr txBox="1"/>
          <p:nvPr/>
        </p:nvSpPr>
        <p:spPr>
          <a:xfrm>
            <a:off x="6030549" y="5192864"/>
            <a:ext cx="2404826" cy="774251"/>
          </a:xfrm>
          <a:prstGeom prst="rect">
            <a:avLst/>
          </a:prstGeom>
          <a:noFill/>
        </p:spPr>
        <p:txBody>
          <a:bodyPr wrap="none" rtlCol="0">
            <a:spAutoFit/>
          </a:bodyPr>
          <a:lstStyle/>
          <a:p>
            <a:pPr algn="ctr" defTabSz="422041"/>
            <a:r>
              <a:rPr lang="en-GB" sz="1477" dirty="0">
                <a:solidFill>
                  <a:prstClr val="black"/>
                </a:solidFill>
                <a:latin typeface="Calibri" panose="020F0502020204030204"/>
              </a:rPr>
              <a:t>Over the last 2 years a tree </a:t>
            </a:r>
          </a:p>
          <a:p>
            <a:pPr algn="ctr" defTabSz="422041"/>
            <a:r>
              <a:rPr lang="en-GB" sz="1477" dirty="0">
                <a:solidFill>
                  <a:prstClr val="black"/>
                </a:solidFill>
                <a:latin typeface="Calibri" panose="020F0502020204030204"/>
              </a:rPr>
              <a:t>grew 30% per year.</a:t>
            </a:r>
          </a:p>
          <a:p>
            <a:pPr algn="ctr" defTabSz="422041"/>
            <a:r>
              <a:rPr lang="en-GB" sz="1477" dirty="0">
                <a:solidFill>
                  <a:prstClr val="black"/>
                </a:solidFill>
                <a:latin typeface="Calibri" panose="020F0502020204030204"/>
              </a:rPr>
              <a:t>The plant is now 1.352m tall.</a:t>
            </a:r>
          </a:p>
        </p:txBody>
      </p:sp>
      <p:sp>
        <p:nvSpPr>
          <p:cNvPr id="56" name="TextBox 55">
            <a:extLst>
              <a:ext uri="{FF2B5EF4-FFF2-40B4-BE49-F238E27FC236}">
                <a16:creationId xmlns:a16="http://schemas.microsoft.com/office/drawing/2014/main" id="{A22686A6-5679-4E61-8AD0-AC195C275C0B}"/>
              </a:ext>
            </a:extLst>
          </p:cNvPr>
          <p:cNvSpPr txBox="1"/>
          <p:nvPr/>
        </p:nvSpPr>
        <p:spPr>
          <a:xfrm>
            <a:off x="6226372" y="6114364"/>
            <a:ext cx="2013180" cy="319639"/>
          </a:xfrm>
          <a:prstGeom prst="rect">
            <a:avLst/>
          </a:prstGeom>
          <a:noFill/>
          <a:ln w="28575">
            <a:solidFill>
              <a:schemeClr val="bg1">
                <a:lumMod val="65000"/>
              </a:schemeClr>
            </a:solidFill>
          </a:ln>
        </p:spPr>
        <p:txBody>
          <a:bodyPr wrap="none" rtlCol="0">
            <a:spAutoFit/>
          </a:bodyPr>
          <a:lstStyle/>
          <a:p>
            <a:pPr algn="ctr" defTabSz="422041"/>
            <a:r>
              <a:rPr lang="en-GB" sz="1477" dirty="0">
                <a:solidFill>
                  <a:prstClr val="black"/>
                </a:solidFill>
                <a:latin typeface="Calibri" panose="020F0502020204030204"/>
              </a:rPr>
              <a:t>The tree was 70 cm tall.</a:t>
            </a:r>
          </a:p>
        </p:txBody>
      </p:sp>
      <p:sp>
        <p:nvSpPr>
          <p:cNvPr id="57" name="TextBox 56">
            <a:extLst>
              <a:ext uri="{FF2B5EF4-FFF2-40B4-BE49-F238E27FC236}">
                <a16:creationId xmlns:a16="http://schemas.microsoft.com/office/drawing/2014/main" id="{9B389982-A9D8-4C48-8276-876EEB96C9BD}"/>
              </a:ext>
            </a:extLst>
          </p:cNvPr>
          <p:cNvSpPr txBox="1"/>
          <p:nvPr/>
        </p:nvSpPr>
        <p:spPr>
          <a:xfrm>
            <a:off x="1539735" y="5087354"/>
            <a:ext cx="2296591" cy="1001556"/>
          </a:xfrm>
          <a:prstGeom prst="rect">
            <a:avLst/>
          </a:prstGeom>
          <a:noFill/>
        </p:spPr>
        <p:txBody>
          <a:bodyPr wrap="none" rtlCol="0">
            <a:spAutoFit/>
          </a:bodyPr>
          <a:lstStyle/>
          <a:p>
            <a:pPr algn="ctr" defTabSz="422041"/>
            <a:r>
              <a:rPr lang="en-GB" sz="1477" dirty="0">
                <a:solidFill>
                  <a:prstClr val="black"/>
                </a:solidFill>
                <a:latin typeface="Calibri" panose="020F0502020204030204"/>
              </a:rPr>
              <a:t>Sal invested some money </a:t>
            </a:r>
          </a:p>
          <a:p>
            <a:pPr algn="ctr" defTabSz="422041"/>
            <a:r>
              <a:rPr lang="en-GB" sz="1477" dirty="0">
                <a:solidFill>
                  <a:prstClr val="black"/>
                </a:solidFill>
                <a:latin typeface="Calibri" panose="020F0502020204030204"/>
              </a:rPr>
              <a:t>&amp; the amount increased by</a:t>
            </a:r>
          </a:p>
          <a:p>
            <a:pPr algn="ctr" defTabSz="422041"/>
            <a:r>
              <a:rPr lang="en-GB" sz="1477" dirty="0">
                <a:solidFill>
                  <a:prstClr val="black"/>
                </a:solidFill>
                <a:latin typeface="Calibri" panose="020F0502020204030204"/>
              </a:rPr>
              <a:t> 10% every year for 3 years.</a:t>
            </a:r>
          </a:p>
          <a:p>
            <a:pPr algn="ctr" defTabSz="422041"/>
            <a:r>
              <a:rPr lang="en-GB" sz="1477" dirty="0">
                <a:solidFill>
                  <a:prstClr val="black"/>
                </a:solidFill>
                <a:latin typeface="Calibri" panose="020F0502020204030204"/>
              </a:rPr>
              <a:t>She withdrew £2662</a:t>
            </a:r>
          </a:p>
        </p:txBody>
      </p:sp>
      <p:sp>
        <p:nvSpPr>
          <p:cNvPr id="58" name="TextBox 57">
            <a:extLst>
              <a:ext uri="{FF2B5EF4-FFF2-40B4-BE49-F238E27FC236}">
                <a16:creationId xmlns:a16="http://schemas.microsoft.com/office/drawing/2014/main" id="{64EB427D-D8CA-46E5-AA47-7D33ECAF4F30}"/>
              </a:ext>
            </a:extLst>
          </p:cNvPr>
          <p:cNvSpPr txBox="1"/>
          <p:nvPr/>
        </p:nvSpPr>
        <p:spPr>
          <a:xfrm>
            <a:off x="1854883" y="6114364"/>
            <a:ext cx="1666290" cy="319639"/>
          </a:xfrm>
          <a:prstGeom prst="rect">
            <a:avLst/>
          </a:prstGeom>
          <a:noFill/>
          <a:ln w="28575">
            <a:solidFill>
              <a:schemeClr val="bg1">
                <a:lumMod val="65000"/>
              </a:schemeClr>
            </a:solidFill>
          </a:ln>
        </p:spPr>
        <p:txBody>
          <a:bodyPr wrap="none" rtlCol="0">
            <a:spAutoFit/>
          </a:bodyPr>
          <a:lstStyle/>
          <a:p>
            <a:pPr algn="ctr" defTabSz="422041"/>
            <a:r>
              <a:rPr lang="en-GB" sz="1477" dirty="0">
                <a:solidFill>
                  <a:prstClr val="black"/>
                </a:solidFill>
                <a:latin typeface="Calibri" panose="020F0502020204030204"/>
              </a:rPr>
              <a:t>Sal invested £2047.</a:t>
            </a:r>
          </a:p>
        </p:txBody>
      </p:sp>
      <p:sp>
        <p:nvSpPr>
          <p:cNvPr id="59" name="TextBox 58">
            <a:extLst>
              <a:ext uri="{FF2B5EF4-FFF2-40B4-BE49-F238E27FC236}">
                <a16:creationId xmlns:a16="http://schemas.microsoft.com/office/drawing/2014/main" id="{8E3D0C6E-234B-4E01-94AB-0A3E2C2F4962}"/>
              </a:ext>
            </a:extLst>
          </p:cNvPr>
          <p:cNvSpPr txBox="1"/>
          <p:nvPr/>
        </p:nvSpPr>
        <p:spPr>
          <a:xfrm>
            <a:off x="7063255" y="2248455"/>
            <a:ext cx="1169744" cy="546945"/>
          </a:xfrm>
          <a:prstGeom prst="rect">
            <a:avLst/>
          </a:prstGeom>
          <a:noFill/>
        </p:spPr>
        <p:txBody>
          <a:bodyPr wrap="none" rtlCol="0">
            <a:spAutoFit/>
          </a:bodyPr>
          <a:lstStyle/>
          <a:p>
            <a:pPr algn="ctr" defTabSz="422041"/>
            <a:r>
              <a:rPr lang="en-GB" sz="1477" dirty="0">
                <a:solidFill>
                  <a:prstClr val="black"/>
                </a:solidFill>
                <a:latin typeface="Calibri" panose="020F0502020204030204"/>
              </a:rPr>
              <a:t>33% bigger!</a:t>
            </a:r>
          </a:p>
          <a:p>
            <a:pPr algn="ctr" defTabSz="422041"/>
            <a:r>
              <a:rPr lang="en-GB" sz="1477" dirty="0">
                <a:solidFill>
                  <a:prstClr val="black"/>
                </a:solidFill>
                <a:latin typeface="Calibri" panose="020F0502020204030204"/>
              </a:rPr>
              <a:t>Now 532 ml!</a:t>
            </a:r>
          </a:p>
        </p:txBody>
      </p:sp>
      <p:sp>
        <p:nvSpPr>
          <p:cNvPr id="60" name="TextBox 59">
            <a:extLst>
              <a:ext uri="{FF2B5EF4-FFF2-40B4-BE49-F238E27FC236}">
                <a16:creationId xmlns:a16="http://schemas.microsoft.com/office/drawing/2014/main" id="{2CB7E9E5-019B-42E0-B77B-2A6045300CF9}"/>
              </a:ext>
            </a:extLst>
          </p:cNvPr>
          <p:cNvSpPr txBox="1"/>
          <p:nvPr/>
        </p:nvSpPr>
        <p:spPr>
          <a:xfrm>
            <a:off x="6667008" y="3011356"/>
            <a:ext cx="1131913" cy="319639"/>
          </a:xfrm>
          <a:prstGeom prst="rect">
            <a:avLst/>
          </a:prstGeom>
          <a:noFill/>
          <a:ln w="28575">
            <a:solidFill>
              <a:schemeClr val="bg1">
                <a:lumMod val="65000"/>
              </a:schemeClr>
            </a:solidFill>
          </a:ln>
        </p:spPr>
        <p:txBody>
          <a:bodyPr wrap="none" rtlCol="0">
            <a:spAutoFit/>
          </a:bodyPr>
          <a:lstStyle/>
          <a:p>
            <a:pPr algn="ctr" defTabSz="422041"/>
            <a:r>
              <a:rPr lang="en-GB" sz="1477" dirty="0">
                <a:solidFill>
                  <a:prstClr val="black"/>
                </a:solidFill>
                <a:latin typeface="Calibri" panose="020F0502020204030204"/>
              </a:rPr>
              <a:t>Was: 400 ml</a:t>
            </a:r>
          </a:p>
        </p:txBody>
      </p:sp>
      <p:pic>
        <p:nvPicPr>
          <p:cNvPr id="61" name="Picture 60">
            <a:extLst>
              <a:ext uri="{FF2B5EF4-FFF2-40B4-BE49-F238E27FC236}">
                <a16:creationId xmlns:a16="http://schemas.microsoft.com/office/drawing/2014/main" id="{380850CB-F70F-489A-AE10-5A1C7B03F6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10189312" y="2970710"/>
            <a:ext cx="376646" cy="376646"/>
          </a:xfrm>
          <a:prstGeom prst="rect">
            <a:avLst/>
          </a:prstGeom>
        </p:spPr>
      </p:pic>
      <p:pic>
        <p:nvPicPr>
          <p:cNvPr id="62" name="Picture 61">
            <a:extLst>
              <a:ext uri="{FF2B5EF4-FFF2-40B4-BE49-F238E27FC236}">
                <a16:creationId xmlns:a16="http://schemas.microsoft.com/office/drawing/2014/main" id="{FA1CB398-1C9D-4330-A7BA-2E1E6930C3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a:stretch/>
        </p:blipFill>
        <p:spPr>
          <a:xfrm>
            <a:off x="10200315" y="1446565"/>
            <a:ext cx="376646" cy="376646"/>
          </a:xfrm>
          <a:prstGeom prst="rect">
            <a:avLst/>
          </a:prstGeom>
        </p:spPr>
      </p:pic>
      <p:pic>
        <p:nvPicPr>
          <p:cNvPr id="63" name="Picture 62">
            <a:extLst>
              <a:ext uri="{FF2B5EF4-FFF2-40B4-BE49-F238E27FC236}">
                <a16:creationId xmlns:a16="http://schemas.microsoft.com/office/drawing/2014/main" id="{357A9546-B173-4E9E-B12C-DBB904867D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7916839" y="2970710"/>
            <a:ext cx="376646" cy="376646"/>
          </a:xfrm>
          <a:prstGeom prst="rect">
            <a:avLst/>
          </a:prstGeom>
        </p:spPr>
      </p:pic>
      <p:pic>
        <p:nvPicPr>
          <p:cNvPr id="64" name="Picture 63">
            <a:extLst>
              <a:ext uri="{FF2B5EF4-FFF2-40B4-BE49-F238E27FC236}">
                <a16:creationId xmlns:a16="http://schemas.microsoft.com/office/drawing/2014/main" id="{DCBB935F-9F6E-4A95-B2E5-ADF84B4303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a:stretch/>
        </p:blipFill>
        <p:spPr>
          <a:xfrm>
            <a:off x="5601262" y="2926379"/>
            <a:ext cx="376646" cy="376646"/>
          </a:xfrm>
          <a:prstGeom prst="rect">
            <a:avLst/>
          </a:prstGeom>
        </p:spPr>
      </p:pic>
      <p:pic>
        <p:nvPicPr>
          <p:cNvPr id="65" name="Picture 64">
            <a:extLst>
              <a:ext uri="{FF2B5EF4-FFF2-40B4-BE49-F238E27FC236}">
                <a16:creationId xmlns:a16="http://schemas.microsoft.com/office/drawing/2014/main" id="{5E093F10-3B78-4282-8462-99E7CDBEBD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a:stretch/>
        </p:blipFill>
        <p:spPr>
          <a:xfrm>
            <a:off x="3434296" y="2788406"/>
            <a:ext cx="376646" cy="376646"/>
          </a:xfrm>
          <a:prstGeom prst="rect">
            <a:avLst/>
          </a:prstGeom>
        </p:spPr>
      </p:pic>
      <p:pic>
        <p:nvPicPr>
          <p:cNvPr id="66" name="Picture 65">
            <a:extLst>
              <a:ext uri="{FF2B5EF4-FFF2-40B4-BE49-F238E27FC236}">
                <a16:creationId xmlns:a16="http://schemas.microsoft.com/office/drawing/2014/main" id="{7A20B996-F1A0-4D42-B849-D3BAD096BE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3396240" y="4472165"/>
            <a:ext cx="376646" cy="376646"/>
          </a:xfrm>
          <a:prstGeom prst="rect">
            <a:avLst/>
          </a:prstGeom>
        </p:spPr>
      </p:pic>
      <p:pic>
        <p:nvPicPr>
          <p:cNvPr id="67" name="Picture 66">
            <a:extLst>
              <a:ext uri="{FF2B5EF4-FFF2-40B4-BE49-F238E27FC236}">
                <a16:creationId xmlns:a16="http://schemas.microsoft.com/office/drawing/2014/main" id="{5BEA5C10-0C6D-4C6C-8549-66B0A965CE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7973651" y="4472165"/>
            <a:ext cx="376646" cy="376646"/>
          </a:xfrm>
          <a:prstGeom prst="rect">
            <a:avLst/>
          </a:prstGeom>
        </p:spPr>
      </p:pic>
      <p:pic>
        <p:nvPicPr>
          <p:cNvPr id="68" name="Picture 67">
            <a:extLst>
              <a:ext uri="{FF2B5EF4-FFF2-40B4-BE49-F238E27FC236}">
                <a16:creationId xmlns:a16="http://schemas.microsoft.com/office/drawing/2014/main" id="{6AB140FA-E0CF-4607-9A9D-016F28A3DD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a:stretch/>
        </p:blipFill>
        <p:spPr>
          <a:xfrm>
            <a:off x="10200315" y="4473825"/>
            <a:ext cx="376646" cy="376646"/>
          </a:xfrm>
          <a:prstGeom prst="rect">
            <a:avLst/>
          </a:prstGeom>
        </p:spPr>
      </p:pic>
      <p:pic>
        <p:nvPicPr>
          <p:cNvPr id="70" name="Picture 69">
            <a:extLst>
              <a:ext uri="{FF2B5EF4-FFF2-40B4-BE49-F238E27FC236}">
                <a16:creationId xmlns:a16="http://schemas.microsoft.com/office/drawing/2014/main" id="{A5E37BAB-36A1-4974-9312-F94AEB89BC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687651" y="5489368"/>
            <a:ext cx="376646" cy="376646"/>
          </a:xfrm>
          <a:prstGeom prst="rect">
            <a:avLst/>
          </a:prstGeom>
        </p:spPr>
      </p:pic>
      <p:pic>
        <p:nvPicPr>
          <p:cNvPr id="71" name="Picture 70">
            <a:extLst>
              <a:ext uri="{FF2B5EF4-FFF2-40B4-BE49-F238E27FC236}">
                <a16:creationId xmlns:a16="http://schemas.microsoft.com/office/drawing/2014/main" id="{CCE65B5C-37F4-4F44-9F35-906D291F7B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a:stretch/>
        </p:blipFill>
        <p:spPr>
          <a:xfrm>
            <a:off x="3401409" y="4963848"/>
            <a:ext cx="376646" cy="376646"/>
          </a:xfrm>
          <a:prstGeom prst="rect">
            <a:avLst/>
          </a:prstGeom>
        </p:spPr>
      </p:pic>
      <p:pic>
        <p:nvPicPr>
          <p:cNvPr id="72" name="Picture 71">
            <a:extLst>
              <a:ext uri="{FF2B5EF4-FFF2-40B4-BE49-F238E27FC236}">
                <a16:creationId xmlns:a16="http://schemas.microsoft.com/office/drawing/2014/main" id="{B861A494-7EC7-4AE4-A991-AEE0BFE325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a:stretch/>
        </p:blipFill>
        <p:spPr>
          <a:xfrm>
            <a:off x="7913891" y="4963848"/>
            <a:ext cx="376646" cy="376646"/>
          </a:xfrm>
          <a:prstGeom prst="rect">
            <a:avLst/>
          </a:prstGeom>
        </p:spPr>
      </p:pic>
      <p:pic>
        <p:nvPicPr>
          <p:cNvPr id="73" name="Picture 72">
            <a:extLst>
              <a:ext uri="{FF2B5EF4-FFF2-40B4-BE49-F238E27FC236}">
                <a16:creationId xmlns:a16="http://schemas.microsoft.com/office/drawing/2014/main" id="{595B7B30-1272-40CE-8E31-99D42B4A80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a:stretch/>
        </p:blipFill>
        <p:spPr>
          <a:xfrm>
            <a:off x="10259408" y="5523851"/>
            <a:ext cx="376646" cy="376646"/>
          </a:xfrm>
          <a:prstGeom prst="rect">
            <a:avLst/>
          </a:prstGeom>
        </p:spPr>
      </p:pic>
      <p:sp>
        <p:nvSpPr>
          <p:cNvPr id="74" name="TextBox 73">
            <a:extLst>
              <a:ext uri="{FF2B5EF4-FFF2-40B4-BE49-F238E27FC236}">
                <a16:creationId xmlns:a16="http://schemas.microsoft.com/office/drawing/2014/main" id="{96A0E754-2157-4B6C-A0CA-719D9DD56091}"/>
              </a:ext>
            </a:extLst>
          </p:cNvPr>
          <p:cNvSpPr txBox="1"/>
          <p:nvPr/>
        </p:nvSpPr>
        <p:spPr>
          <a:xfrm>
            <a:off x="1611305" y="1358402"/>
            <a:ext cx="473206" cy="319639"/>
          </a:xfrm>
          <a:prstGeom prst="rect">
            <a:avLst/>
          </a:prstGeom>
          <a:solidFill>
            <a:schemeClr val="bg1"/>
          </a:solidFill>
          <a:ln w="28575">
            <a:solidFill>
              <a:srgbClr val="0070C0"/>
            </a:solidFill>
          </a:ln>
        </p:spPr>
        <p:txBody>
          <a:bodyPr wrap="none" rtlCol="0">
            <a:spAutoFit/>
          </a:bodyPr>
          <a:lstStyle/>
          <a:p>
            <a:pPr algn="ctr" defTabSz="422041"/>
            <a:r>
              <a:rPr lang="en-GB" sz="1477" dirty="0">
                <a:solidFill>
                  <a:prstClr val="black"/>
                </a:solidFill>
                <a:latin typeface="Calibri" panose="020F0502020204030204"/>
              </a:rPr>
              <a:t>£60</a:t>
            </a:r>
          </a:p>
        </p:txBody>
      </p:sp>
      <p:pic>
        <p:nvPicPr>
          <p:cNvPr id="75" name="Picture 74">
            <a:extLst>
              <a:ext uri="{FF2B5EF4-FFF2-40B4-BE49-F238E27FC236}">
                <a16:creationId xmlns:a16="http://schemas.microsoft.com/office/drawing/2014/main" id="{7C176DB9-6CFD-444E-9FD5-BB3A7830B77C}"/>
              </a:ext>
            </a:extLst>
          </p:cNvPr>
          <p:cNvPicPr>
            <a:picLocks noChangeAspect="1"/>
          </p:cNvPicPr>
          <p:nvPr/>
        </p:nvPicPr>
        <p:blipFill rotWithShape="1">
          <a:blip r:embed="rId4" cstate="print">
            <a:grayscl/>
            <a:extLst>
              <a:ext uri="{28A0092B-C50C-407E-A947-70E740481C1C}">
                <a14:useLocalDpi xmlns:a14="http://schemas.microsoft.com/office/drawing/2010/main" val="0"/>
              </a:ext>
            </a:extLst>
          </a:blip>
          <a:srcRect t="8470"/>
          <a:stretch/>
        </p:blipFill>
        <p:spPr>
          <a:xfrm>
            <a:off x="2923361" y="520739"/>
            <a:ext cx="580903" cy="837119"/>
          </a:xfrm>
          <a:prstGeom prst="rect">
            <a:avLst/>
          </a:prstGeom>
        </p:spPr>
      </p:pic>
      <p:pic>
        <p:nvPicPr>
          <p:cNvPr id="76" name="Picture 75">
            <a:extLst>
              <a:ext uri="{FF2B5EF4-FFF2-40B4-BE49-F238E27FC236}">
                <a16:creationId xmlns:a16="http://schemas.microsoft.com/office/drawing/2014/main" id="{56564C11-3B64-43E5-835E-99ABA23BD1BD}"/>
              </a:ext>
            </a:extLst>
          </p:cNvPr>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rot="2282642">
            <a:off x="7335452" y="518376"/>
            <a:ext cx="860728" cy="895717"/>
          </a:xfrm>
          <a:prstGeom prst="rect">
            <a:avLst/>
          </a:prstGeom>
        </p:spPr>
      </p:pic>
      <p:pic>
        <p:nvPicPr>
          <p:cNvPr id="77" name="Picture 76">
            <a:extLst>
              <a:ext uri="{FF2B5EF4-FFF2-40B4-BE49-F238E27FC236}">
                <a16:creationId xmlns:a16="http://schemas.microsoft.com/office/drawing/2014/main" id="{192740A6-E1AD-4025-90C2-A3194D968A9E}"/>
              </a:ext>
            </a:extLst>
          </p:cNvPr>
          <p:cNvPicPr>
            <a:picLocks noChangeAspect="1"/>
          </p:cNvPicPr>
          <p:nvPr/>
        </p:nvPicPr>
        <p:blipFill>
          <a:blip r:embed="rId6" cstate="print">
            <a:graysc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9714786" y="2469474"/>
            <a:ext cx="762408" cy="381204"/>
          </a:xfrm>
          <a:prstGeom prst="rect">
            <a:avLst/>
          </a:prstGeom>
        </p:spPr>
      </p:pic>
      <p:grpSp>
        <p:nvGrpSpPr>
          <p:cNvPr id="78" name="Group 77">
            <a:extLst>
              <a:ext uri="{FF2B5EF4-FFF2-40B4-BE49-F238E27FC236}">
                <a16:creationId xmlns:a16="http://schemas.microsoft.com/office/drawing/2014/main" id="{CF8C8C3C-9E70-4869-9328-6F342E2FFCB1}"/>
              </a:ext>
            </a:extLst>
          </p:cNvPr>
          <p:cNvGrpSpPr/>
          <p:nvPr/>
        </p:nvGrpSpPr>
        <p:grpSpPr>
          <a:xfrm>
            <a:off x="5334242" y="2137221"/>
            <a:ext cx="690881" cy="466500"/>
            <a:chOff x="74506" y="2619375"/>
            <a:chExt cx="1094871" cy="739285"/>
          </a:xfrm>
        </p:grpSpPr>
        <p:pic>
          <p:nvPicPr>
            <p:cNvPr id="79" name="Picture 78">
              <a:extLst>
                <a:ext uri="{FF2B5EF4-FFF2-40B4-BE49-F238E27FC236}">
                  <a16:creationId xmlns:a16="http://schemas.microsoft.com/office/drawing/2014/main" id="{7E0AC9A0-5929-4E10-A00C-27C085F36055}"/>
                </a:ext>
              </a:extLst>
            </p:cNvPr>
            <p:cNvPicPr>
              <a:picLocks noChangeAspect="1"/>
            </p:cNvPicPr>
            <p:nvPr/>
          </p:nvPicPr>
          <p:blipFill rotWithShape="1">
            <a:blip r:embed="rId8" cstate="print">
              <a:grayscl/>
              <a:extLst>
                <a:ext uri="{28A0092B-C50C-407E-A947-70E740481C1C}">
                  <a14:useLocalDpi xmlns:a14="http://schemas.microsoft.com/office/drawing/2010/main" val="0"/>
                </a:ext>
              </a:extLst>
            </a:blip>
            <a:srcRect t="34570"/>
            <a:stretch/>
          </p:blipFill>
          <p:spPr>
            <a:xfrm>
              <a:off x="74506" y="2625090"/>
              <a:ext cx="1094871" cy="733570"/>
            </a:xfrm>
            <a:prstGeom prst="rect">
              <a:avLst/>
            </a:prstGeom>
          </p:spPr>
        </p:pic>
        <p:sp>
          <p:nvSpPr>
            <p:cNvPr id="80" name="Rectangle 79">
              <a:extLst>
                <a:ext uri="{FF2B5EF4-FFF2-40B4-BE49-F238E27FC236}">
                  <a16:creationId xmlns:a16="http://schemas.microsoft.com/office/drawing/2014/main" id="{A25081DA-A1B0-4F2D-A51D-48052AD9E430}"/>
                </a:ext>
              </a:extLst>
            </p:cNvPr>
            <p:cNvSpPr/>
            <p:nvPr/>
          </p:nvSpPr>
          <p:spPr>
            <a:xfrm>
              <a:off x="565785" y="2619375"/>
              <a:ext cx="148590" cy="11811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22041"/>
              <a:endParaRPr lang="en-GB">
                <a:solidFill>
                  <a:prstClr val="white"/>
                </a:solidFill>
                <a:latin typeface="Calibri" panose="020F0502020204030204"/>
              </a:endParaRPr>
            </a:p>
          </p:txBody>
        </p:sp>
      </p:grpSp>
      <p:pic>
        <p:nvPicPr>
          <p:cNvPr id="81" name="Picture 80">
            <a:extLst>
              <a:ext uri="{FF2B5EF4-FFF2-40B4-BE49-F238E27FC236}">
                <a16:creationId xmlns:a16="http://schemas.microsoft.com/office/drawing/2014/main" id="{4DB4969D-492A-4B2E-B08C-61916C635B87}"/>
              </a:ext>
            </a:extLst>
          </p:cNvPr>
          <p:cNvPicPr>
            <a:picLocks noChangeAspect="1"/>
          </p:cNvPicPr>
          <p:nvPr/>
        </p:nvPicPr>
        <p:blipFill rotWithShape="1">
          <a:blip r:embed="rId9" cstate="print">
            <a:grayscl/>
            <a:extLst>
              <a:ext uri="{28A0092B-C50C-407E-A947-70E740481C1C}">
                <a14:useLocalDpi xmlns:a14="http://schemas.microsoft.com/office/drawing/2010/main" val="0"/>
              </a:ext>
            </a:extLst>
          </a:blip>
          <a:srcRect r="55149"/>
          <a:stretch/>
        </p:blipFill>
        <p:spPr>
          <a:xfrm>
            <a:off x="5427063" y="485420"/>
            <a:ext cx="317245" cy="1033029"/>
          </a:xfrm>
          <a:prstGeom prst="rect">
            <a:avLst/>
          </a:prstGeom>
        </p:spPr>
      </p:pic>
      <p:pic>
        <p:nvPicPr>
          <p:cNvPr id="83" name="Picture 82">
            <a:extLst>
              <a:ext uri="{FF2B5EF4-FFF2-40B4-BE49-F238E27FC236}">
                <a16:creationId xmlns:a16="http://schemas.microsoft.com/office/drawing/2014/main" id="{2558CE3A-428A-4056-90B1-5C9BF08A74AE}"/>
              </a:ext>
            </a:extLst>
          </p:cNvPr>
          <p:cNvPicPr>
            <a:picLocks noChangeAspect="1"/>
          </p:cNvPicPr>
          <p:nvPr/>
        </p:nvPicPr>
        <p:blipFill>
          <a:blip r:embed="rId10" cstate="print">
            <a:grayscl/>
            <a:extLst>
              <a:ext uri="{28A0092B-C50C-407E-A947-70E740481C1C}">
                <a14:useLocalDpi xmlns:a14="http://schemas.microsoft.com/office/drawing/2010/main" val="0"/>
              </a:ext>
            </a:extLst>
          </a:blip>
          <a:stretch>
            <a:fillRect/>
          </a:stretch>
        </p:blipFill>
        <p:spPr>
          <a:xfrm>
            <a:off x="7477286" y="3537532"/>
            <a:ext cx="727796" cy="588779"/>
          </a:xfrm>
          <a:prstGeom prst="rect">
            <a:avLst/>
          </a:prstGeom>
        </p:spPr>
      </p:pic>
      <p:pic>
        <p:nvPicPr>
          <p:cNvPr id="84" name="Picture 83">
            <a:extLst>
              <a:ext uri="{FF2B5EF4-FFF2-40B4-BE49-F238E27FC236}">
                <a16:creationId xmlns:a16="http://schemas.microsoft.com/office/drawing/2014/main" id="{CDA6BB54-2F7E-45B1-9F8B-FC6EAE44A5BA}"/>
              </a:ext>
            </a:extLst>
          </p:cNvPr>
          <p:cNvPicPr>
            <a:picLocks noChangeAspect="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684587" y="3514818"/>
            <a:ext cx="973995" cy="564613"/>
          </a:xfrm>
          <a:prstGeom prst="rect">
            <a:avLst/>
          </a:prstGeom>
        </p:spPr>
      </p:pic>
      <p:pic>
        <p:nvPicPr>
          <p:cNvPr id="85" name="Picture 84">
            <a:extLst>
              <a:ext uri="{FF2B5EF4-FFF2-40B4-BE49-F238E27FC236}">
                <a16:creationId xmlns:a16="http://schemas.microsoft.com/office/drawing/2014/main" id="{79F149DE-0C80-49B6-BFA4-F08DF913D2ED}"/>
              </a:ext>
            </a:extLst>
          </p:cNvPr>
          <p:cNvPicPr>
            <a:picLocks noChangeAspect="1"/>
          </p:cNvPicPr>
          <p:nvPr/>
        </p:nvPicPr>
        <p:blipFill>
          <a:blip r:embed="rId1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944595" y="3543380"/>
            <a:ext cx="631627" cy="631627"/>
          </a:xfrm>
          <a:prstGeom prst="rect">
            <a:avLst/>
          </a:prstGeom>
        </p:spPr>
      </p:pic>
      <p:pic>
        <p:nvPicPr>
          <p:cNvPr id="86" name="Picture 85">
            <a:extLst>
              <a:ext uri="{FF2B5EF4-FFF2-40B4-BE49-F238E27FC236}">
                <a16:creationId xmlns:a16="http://schemas.microsoft.com/office/drawing/2014/main" id="{482CBF3C-7D1D-4294-8FF4-24B57BB59880}"/>
              </a:ext>
            </a:extLst>
          </p:cNvPr>
          <p:cNvPicPr>
            <a:picLocks noChangeAspect="1"/>
          </p:cNvPicPr>
          <p:nvPr/>
        </p:nvPicPr>
        <p:blipFill>
          <a:blip r:embed="rId13">
            <a:duotone>
              <a:schemeClr val="accent3">
                <a:shade val="45000"/>
                <a:satMod val="135000"/>
              </a:schemeClr>
              <a:prstClr val="white"/>
            </a:duotone>
          </a:blip>
          <a:stretch>
            <a:fillRect/>
          </a:stretch>
        </p:blipFill>
        <p:spPr>
          <a:xfrm>
            <a:off x="9970365" y="565058"/>
            <a:ext cx="537721" cy="696252"/>
          </a:xfrm>
          <a:prstGeom prst="rect">
            <a:avLst/>
          </a:prstGeom>
        </p:spPr>
      </p:pic>
      <p:pic>
        <p:nvPicPr>
          <p:cNvPr id="87" name="Picture 86">
            <a:extLst>
              <a:ext uri="{FF2B5EF4-FFF2-40B4-BE49-F238E27FC236}">
                <a16:creationId xmlns:a16="http://schemas.microsoft.com/office/drawing/2014/main" id="{B01CF7AA-F775-4DE7-986E-C6CC54C27C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a:stretch/>
        </p:blipFill>
        <p:spPr>
          <a:xfrm>
            <a:off x="7963012" y="1481735"/>
            <a:ext cx="376646" cy="376646"/>
          </a:xfrm>
          <a:prstGeom prst="rect">
            <a:avLst/>
          </a:prstGeom>
        </p:spPr>
      </p:pic>
      <p:sp>
        <p:nvSpPr>
          <p:cNvPr id="88" name="TextBox 87">
            <a:extLst>
              <a:ext uri="{FF2B5EF4-FFF2-40B4-BE49-F238E27FC236}">
                <a16:creationId xmlns:a16="http://schemas.microsoft.com/office/drawing/2014/main" id="{D08F4953-479C-4AD5-BB4B-49FE9B4A3D06}"/>
              </a:ext>
            </a:extLst>
          </p:cNvPr>
          <p:cNvSpPr txBox="1"/>
          <p:nvPr/>
        </p:nvSpPr>
        <p:spPr>
          <a:xfrm>
            <a:off x="6183305" y="1133860"/>
            <a:ext cx="473206" cy="319639"/>
          </a:xfrm>
          <a:prstGeom prst="rect">
            <a:avLst/>
          </a:prstGeom>
          <a:solidFill>
            <a:schemeClr val="bg1"/>
          </a:solidFill>
          <a:ln w="28575">
            <a:solidFill>
              <a:srgbClr val="0070C0"/>
            </a:solidFill>
          </a:ln>
        </p:spPr>
        <p:txBody>
          <a:bodyPr wrap="none" rtlCol="0">
            <a:spAutoFit/>
          </a:bodyPr>
          <a:lstStyle/>
          <a:p>
            <a:pPr algn="ctr" defTabSz="422041"/>
            <a:r>
              <a:rPr lang="en-GB" sz="1477" dirty="0">
                <a:solidFill>
                  <a:prstClr val="black"/>
                </a:solidFill>
                <a:latin typeface="Calibri" panose="020F0502020204030204"/>
              </a:rPr>
              <a:t>£40</a:t>
            </a:r>
          </a:p>
        </p:txBody>
      </p:sp>
      <p:sp>
        <p:nvSpPr>
          <p:cNvPr id="89" name="TextBox 88">
            <a:extLst>
              <a:ext uri="{FF2B5EF4-FFF2-40B4-BE49-F238E27FC236}">
                <a16:creationId xmlns:a16="http://schemas.microsoft.com/office/drawing/2014/main" id="{62220D4B-3D83-4FF7-A572-957FD31A910C}"/>
              </a:ext>
            </a:extLst>
          </p:cNvPr>
          <p:cNvSpPr txBox="1"/>
          <p:nvPr/>
        </p:nvSpPr>
        <p:spPr>
          <a:xfrm>
            <a:off x="8440655" y="1160912"/>
            <a:ext cx="606256" cy="319639"/>
          </a:xfrm>
          <a:prstGeom prst="rect">
            <a:avLst/>
          </a:prstGeom>
          <a:solidFill>
            <a:schemeClr val="bg1"/>
          </a:solidFill>
          <a:ln w="28575">
            <a:solidFill>
              <a:srgbClr val="0070C0"/>
            </a:solidFill>
          </a:ln>
        </p:spPr>
        <p:txBody>
          <a:bodyPr wrap="none" rtlCol="0">
            <a:spAutoFit/>
          </a:bodyPr>
          <a:lstStyle/>
          <a:p>
            <a:pPr algn="ctr" defTabSz="422041"/>
            <a:r>
              <a:rPr lang="en-GB" sz="1477" dirty="0">
                <a:solidFill>
                  <a:prstClr val="black"/>
                </a:solidFill>
                <a:latin typeface="Calibri" panose="020F0502020204030204"/>
              </a:rPr>
              <a:t>520 g</a:t>
            </a:r>
          </a:p>
        </p:txBody>
      </p:sp>
      <p:sp>
        <p:nvSpPr>
          <p:cNvPr id="90" name="TextBox 89">
            <a:extLst>
              <a:ext uri="{FF2B5EF4-FFF2-40B4-BE49-F238E27FC236}">
                <a16:creationId xmlns:a16="http://schemas.microsoft.com/office/drawing/2014/main" id="{3D994B0D-7222-43CD-9040-CD31D5B07710}"/>
              </a:ext>
            </a:extLst>
          </p:cNvPr>
          <p:cNvSpPr txBox="1"/>
          <p:nvPr/>
        </p:nvSpPr>
        <p:spPr>
          <a:xfrm>
            <a:off x="1603797" y="2932901"/>
            <a:ext cx="569387" cy="319639"/>
          </a:xfrm>
          <a:prstGeom prst="rect">
            <a:avLst/>
          </a:prstGeom>
          <a:solidFill>
            <a:schemeClr val="bg1"/>
          </a:solidFill>
          <a:ln w="28575">
            <a:solidFill>
              <a:srgbClr val="0070C0"/>
            </a:solidFill>
          </a:ln>
        </p:spPr>
        <p:txBody>
          <a:bodyPr wrap="none" rtlCol="0">
            <a:spAutoFit/>
          </a:bodyPr>
          <a:lstStyle/>
          <a:p>
            <a:pPr algn="ctr" defTabSz="422041"/>
            <a:r>
              <a:rPr lang="en-GB" sz="1477" dirty="0">
                <a:solidFill>
                  <a:prstClr val="black"/>
                </a:solidFill>
                <a:latin typeface="Calibri" panose="020F0502020204030204"/>
              </a:rPr>
              <a:t>£250</a:t>
            </a:r>
          </a:p>
        </p:txBody>
      </p:sp>
      <p:sp>
        <p:nvSpPr>
          <p:cNvPr id="91" name="TextBox 90">
            <a:extLst>
              <a:ext uri="{FF2B5EF4-FFF2-40B4-BE49-F238E27FC236}">
                <a16:creationId xmlns:a16="http://schemas.microsoft.com/office/drawing/2014/main" id="{93B86813-A705-4EAF-B149-D5326093375F}"/>
              </a:ext>
            </a:extLst>
          </p:cNvPr>
          <p:cNvSpPr txBox="1"/>
          <p:nvPr/>
        </p:nvSpPr>
        <p:spPr>
          <a:xfrm>
            <a:off x="3851316" y="2721886"/>
            <a:ext cx="473206" cy="319639"/>
          </a:xfrm>
          <a:prstGeom prst="rect">
            <a:avLst/>
          </a:prstGeom>
          <a:solidFill>
            <a:schemeClr val="bg1"/>
          </a:solidFill>
          <a:ln w="28575">
            <a:solidFill>
              <a:srgbClr val="0070C0"/>
            </a:solidFill>
          </a:ln>
        </p:spPr>
        <p:txBody>
          <a:bodyPr wrap="none" rtlCol="0">
            <a:spAutoFit/>
          </a:bodyPr>
          <a:lstStyle/>
          <a:p>
            <a:pPr algn="ctr" defTabSz="422041"/>
            <a:r>
              <a:rPr lang="en-GB" sz="1477" dirty="0">
                <a:solidFill>
                  <a:prstClr val="black"/>
                </a:solidFill>
                <a:latin typeface="Calibri" panose="020F0502020204030204"/>
              </a:rPr>
              <a:t>£50</a:t>
            </a:r>
          </a:p>
        </p:txBody>
      </p:sp>
      <p:pic>
        <p:nvPicPr>
          <p:cNvPr id="93" name="Picture 92">
            <a:extLst>
              <a:ext uri="{FF2B5EF4-FFF2-40B4-BE49-F238E27FC236}">
                <a16:creationId xmlns:a16="http://schemas.microsoft.com/office/drawing/2014/main" id="{90DF33FB-1EF3-4362-B6B3-C1B44E2783F5}"/>
              </a:ext>
            </a:extLst>
          </p:cNvPr>
          <p:cNvPicPr>
            <a:picLocks noChangeAspect="1"/>
          </p:cNvPicPr>
          <p:nvPr/>
        </p:nvPicPr>
        <p:blipFill>
          <a:blip r:embed="rId14" cstate="print">
            <a:grayscl/>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6434166" y="2003720"/>
            <a:ext cx="511548" cy="746614"/>
          </a:xfrm>
          <a:prstGeom prst="rect">
            <a:avLst/>
          </a:prstGeom>
        </p:spPr>
      </p:pic>
      <p:sp>
        <p:nvSpPr>
          <p:cNvPr id="94" name="TextBox 93">
            <a:extLst>
              <a:ext uri="{FF2B5EF4-FFF2-40B4-BE49-F238E27FC236}">
                <a16:creationId xmlns:a16="http://schemas.microsoft.com/office/drawing/2014/main" id="{C60E3090-AC7D-47A4-B13E-38A88565CCAF}"/>
              </a:ext>
            </a:extLst>
          </p:cNvPr>
          <p:cNvSpPr txBox="1"/>
          <p:nvPr/>
        </p:nvSpPr>
        <p:spPr>
          <a:xfrm>
            <a:off x="3981778" y="4296384"/>
            <a:ext cx="569387" cy="319639"/>
          </a:xfrm>
          <a:prstGeom prst="rect">
            <a:avLst/>
          </a:prstGeom>
          <a:solidFill>
            <a:schemeClr val="bg1"/>
          </a:solidFill>
          <a:ln w="28575">
            <a:solidFill>
              <a:srgbClr val="0070C0"/>
            </a:solidFill>
          </a:ln>
        </p:spPr>
        <p:txBody>
          <a:bodyPr wrap="none" rtlCol="0">
            <a:spAutoFit/>
          </a:bodyPr>
          <a:lstStyle/>
          <a:p>
            <a:pPr algn="ctr" defTabSz="422041"/>
            <a:r>
              <a:rPr lang="en-GB" sz="1477" dirty="0">
                <a:solidFill>
                  <a:prstClr val="black"/>
                </a:solidFill>
                <a:latin typeface="Calibri" panose="020F0502020204030204"/>
              </a:rPr>
              <a:t>£450</a:t>
            </a:r>
          </a:p>
        </p:txBody>
      </p:sp>
      <p:sp>
        <p:nvSpPr>
          <p:cNvPr id="95" name="TextBox 94">
            <a:extLst>
              <a:ext uri="{FF2B5EF4-FFF2-40B4-BE49-F238E27FC236}">
                <a16:creationId xmlns:a16="http://schemas.microsoft.com/office/drawing/2014/main" id="{BFA0F209-25AB-4B37-AF4F-AA901417CFB7}"/>
              </a:ext>
            </a:extLst>
          </p:cNvPr>
          <p:cNvSpPr txBox="1"/>
          <p:nvPr/>
        </p:nvSpPr>
        <p:spPr>
          <a:xfrm>
            <a:off x="8456387" y="4112423"/>
            <a:ext cx="569387" cy="319639"/>
          </a:xfrm>
          <a:prstGeom prst="rect">
            <a:avLst/>
          </a:prstGeom>
          <a:solidFill>
            <a:schemeClr val="bg1"/>
          </a:solidFill>
          <a:ln w="28575">
            <a:solidFill>
              <a:srgbClr val="0070C0"/>
            </a:solidFill>
          </a:ln>
        </p:spPr>
        <p:txBody>
          <a:bodyPr wrap="none" rtlCol="0">
            <a:spAutoFit/>
          </a:bodyPr>
          <a:lstStyle/>
          <a:p>
            <a:pPr algn="ctr" defTabSz="422041"/>
            <a:r>
              <a:rPr lang="en-GB" sz="1477" dirty="0">
                <a:solidFill>
                  <a:prstClr val="black"/>
                </a:solidFill>
                <a:latin typeface="Calibri" panose="020F0502020204030204"/>
              </a:rPr>
              <a:t>£480</a:t>
            </a:r>
          </a:p>
        </p:txBody>
      </p:sp>
      <p:sp>
        <p:nvSpPr>
          <p:cNvPr id="96" name="TextBox 95">
            <a:extLst>
              <a:ext uri="{FF2B5EF4-FFF2-40B4-BE49-F238E27FC236}">
                <a16:creationId xmlns:a16="http://schemas.microsoft.com/office/drawing/2014/main" id="{9B5EC017-7E1A-4025-8C20-845A893E1918}"/>
              </a:ext>
            </a:extLst>
          </p:cNvPr>
          <p:cNvSpPr txBox="1"/>
          <p:nvPr/>
        </p:nvSpPr>
        <p:spPr>
          <a:xfrm>
            <a:off x="1728848" y="6092722"/>
            <a:ext cx="665567" cy="319639"/>
          </a:xfrm>
          <a:prstGeom prst="rect">
            <a:avLst/>
          </a:prstGeom>
          <a:solidFill>
            <a:schemeClr val="bg1"/>
          </a:solidFill>
          <a:ln w="28575">
            <a:solidFill>
              <a:srgbClr val="0070C0"/>
            </a:solidFill>
          </a:ln>
        </p:spPr>
        <p:txBody>
          <a:bodyPr wrap="none" rtlCol="0">
            <a:spAutoFit/>
          </a:bodyPr>
          <a:lstStyle/>
          <a:p>
            <a:pPr algn="ctr" defTabSz="422041"/>
            <a:r>
              <a:rPr lang="en-GB" sz="1477" dirty="0">
                <a:solidFill>
                  <a:prstClr val="black"/>
                </a:solidFill>
                <a:latin typeface="Calibri" panose="020F0502020204030204"/>
              </a:rPr>
              <a:t>£2000</a:t>
            </a:r>
          </a:p>
        </p:txBody>
      </p:sp>
      <p:sp>
        <p:nvSpPr>
          <p:cNvPr id="97" name="TextBox 96">
            <a:extLst>
              <a:ext uri="{FF2B5EF4-FFF2-40B4-BE49-F238E27FC236}">
                <a16:creationId xmlns:a16="http://schemas.microsoft.com/office/drawing/2014/main" id="{7C6F167B-C16E-49C6-AAE5-9E48520E2736}"/>
              </a:ext>
            </a:extLst>
          </p:cNvPr>
          <p:cNvSpPr txBox="1"/>
          <p:nvPr/>
        </p:nvSpPr>
        <p:spPr>
          <a:xfrm>
            <a:off x="6151151" y="5970981"/>
            <a:ext cx="651140" cy="319639"/>
          </a:xfrm>
          <a:prstGeom prst="rect">
            <a:avLst/>
          </a:prstGeom>
          <a:solidFill>
            <a:schemeClr val="bg1"/>
          </a:solidFill>
          <a:ln w="28575">
            <a:solidFill>
              <a:srgbClr val="0070C0"/>
            </a:solidFill>
          </a:ln>
        </p:spPr>
        <p:txBody>
          <a:bodyPr wrap="none" rtlCol="0">
            <a:spAutoFit/>
          </a:bodyPr>
          <a:lstStyle/>
          <a:p>
            <a:pPr algn="ctr" defTabSz="422041"/>
            <a:r>
              <a:rPr lang="en-GB" sz="1477" dirty="0">
                <a:solidFill>
                  <a:prstClr val="black"/>
                </a:solidFill>
                <a:latin typeface="Calibri" panose="020F0502020204030204"/>
              </a:rPr>
              <a:t>80 cm</a:t>
            </a:r>
          </a:p>
        </p:txBody>
      </p:sp>
      <p:sp>
        <p:nvSpPr>
          <p:cNvPr id="98" name="TextBox 97">
            <a:extLst>
              <a:ext uri="{FF2B5EF4-FFF2-40B4-BE49-F238E27FC236}">
                <a16:creationId xmlns:a16="http://schemas.microsoft.com/office/drawing/2014/main" id="{60E4B788-2ED0-4E8F-BFE8-B11524CA9040}"/>
              </a:ext>
            </a:extLst>
          </p:cNvPr>
          <p:cNvSpPr txBox="1"/>
          <p:nvPr/>
        </p:nvSpPr>
        <p:spPr>
          <a:xfrm>
            <a:off x="8808685" y="6119775"/>
            <a:ext cx="665567" cy="319639"/>
          </a:xfrm>
          <a:prstGeom prst="rect">
            <a:avLst/>
          </a:prstGeom>
          <a:solidFill>
            <a:schemeClr val="bg1"/>
          </a:solidFill>
          <a:ln w="28575">
            <a:solidFill>
              <a:srgbClr val="0070C0"/>
            </a:solidFill>
          </a:ln>
        </p:spPr>
        <p:txBody>
          <a:bodyPr wrap="none" rtlCol="0">
            <a:spAutoFit/>
          </a:bodyPr>
          <a:lstStyle/>
          <a:p>
            <a:pPr algn="ctr" defTabSz="422041"/>
            <a:r>
              <a:rPr lang="en-GB" sz="1477" dirty="0">
                <a:solidFill>
                  <a:prstClr val="black"/>
                </a:solidFill>
                <a:latin typeface="Calibri" panose="020F0502020204030204"/>
              </a:rPr>
              <a:t>£5500</a:t>
            </a:r>
          </a:p>
        </p:txBody>
      </p:sp>
      <p:pic>
        <p:nvPicPr>
          <p:cNvPr id="92" name="Picture 91">
            <a:extLst>
              <a:ext uri="{FF2B5EF4-FFF2-40B4-BE49-F238E27FC236}">
                <a16:creationId xmlns:a16="http://schemas.microsoft.com/office/drawing/2014/main" id="{FFCB4FEF-5DBD-4F22-9083-52E4DB4904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a:stretch/>
        </p:blipFill>
        <p:spPr>
          <a:xfrm>
            <a:off x="5719872" y="4303749"/>
            <a:ext cx="376646" cy="376646"/>
          </a:xfrm>
          <a:prstGeom prst="rect">
            <a:avLst/>
          </a:prstGeom>
        </p:spPr>
      </p:pic>
    </p:spTree>
    <p:extLst>
      <p:ext uri="{BB962C8B-B14F-4D97-AF65-F5344CB8AC3E}">
        <p14:creationId xmlns:p14="http://schemas.microsoft.com/office/powerpoint/2010/main" val="4033157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108A37-26B1-90C0-4489-E43C8BEE6C05}"/>
              </a:ext>
            </a:extLst>
          </p:cNvPr>
          <p:cNvSpPr>
            <a:spLocks noGrp="1"/>
          </p:cNvSpPr>
          <p:nvPr>
            <p:ph type="body" sz="quarter" idx="11"/>
          </p:nvPr>
        </p:nvSpPr>
        <p:spPr/>
        <p:txBody>
          <a:bodyPr/>
          <a:lstStyle/>
          <a:p>
            <a:endParaRPr lang="en-GB"/>
          </a:p>
        </p:txBody>
      </p:sp>
      <p:sp>
        <p:nvSpPr>
          <p:cNvPr id="6" name="Text Placeholder 5">
            <a:extLst>
              <a:ext uri="{FF2B5EF4-FFF2-40B4-BE49-F238E27FC236}">
                <a16:creationId xmlns:a16="http://schemas.microsoft.com/office/drawing/2014/main" id="{707FA9CF-56F1-832A-E2CB-AD57F1AE9DFA}"/>
              </a:ext>
            </a:extLst>
          </p:cNvPr>
          <p:cNvSpPr>
            <a:spLocks noGrp="1"/>
          </p:cNvSpPr>
          <p:nvPr>
            <p:ph type="body" sz="quarter" idx="12"/>
          </p:nvPr>
        </p:nvSpPr>
        <p:spPr/>
        <p:txBody>
          <a:bodyPr/>
          <a:lstStyle/>
          <a:p>
            <a:endParaRPr lang="en-GB"/>
          </a:p>
        </p:txBody>
      </p:sp>
      <p:sp>
        <p:nvSpPr>
          <p:cNvPr id="7" name="Text Placeholder 6">
            <a:extLst>
              <a:ext uri="{FF2B5EF4-FFF2-40B4-BE49-F238E27FC236}">
                <a16:creationId xmlns:a16="http://schemas.microsoft.com/office/drawing/2014/main" id="{625A15EE-F68D-9758-CF6C-10940124E4D2}"/>
              </a:ext>
            </a:extLst>
          </p:cNvPr>
          <p:cNvSpPr>
            <a:spLocks noGrp="1"/>
          </p:cNvSpPr>
          <p:nvPr>
            <p:ph type="body" sz="quarter" idx="13"/>
          </p:nvPr>
        </p:nvSpPr>
        <p:spPr/>
        <p:txBody>
          <a:bodyPr/>
          <a:lstStyle/>
          <a:p>
            <a:endParaRPr lang="en-GB"/>
          </a:p>
        </p:txBody>
      </p:sp>
      <p:sp>
        <p:nvSpPr>
          <p:cNvPr id="4" name="Text Placeholder 3">
            <a:extLst>
              <a:ext uri="{FF2B5EF4-FFF2-40B4-BE49-F238E27FC236}">
                <a16:creationId xmlns:a16="http://schemas.microsoft.com/office/drawing/2014/main" id="{90BB7A7E-C786-8EE2-4CF6-0CD5D1E6C3D0}"/>
              </a:ext>
            </a:extLst>
          </p:cNvPr>
          <p:cNvSpPr>
            <a:spLocks noGrp="1"/>
          </p:cNvSpPr>
          <p:nvPr>
            <p:ph type="body" sz="quarter" idx="10"/>
          </p:nvPr>
        </p:nvSpPr>
        <p:spPr/>
        <p:txBody>
          <a:bodyPr/>
          <a:lstStyle/>
          <a:p>
            <a:r>
              <a:rPr lang="en-GB" dirty="0"/>
              <a:t>Reverse Percentages using Multipliers</a:t>
            </a:r>
          </a:p>
        </p:txBody>
      </p:sp>
    </p:spTree>
    <p:extLst>
      <p:ext uri="{BB962C8B-B14F-4D97-AF65-F5344CB8AC3E}">
        <p14:creationId xmlns:p14="http://schemas.microsoft.com/office/powerpoint/2010/main" val="594225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521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D64934C-59EB-2AF0-78CC-B5FDB6F81F45}"/>
              </a:ext>
            </a:extLst>
          </p:cNvPr>
          <p:cNvGraphicFramePr>
            <a:graphicFrameLocks noGrp="1"/>
          </p:cNvGraphicFramePr>
          <p:nvPr>
            <p:extLst>
              <p:ext uri="{D42A27DB-BD31-4B8C-83A1-F6EECF244321}">
                <p14:modId xmlns:p14="http://schemas.microsoft.com/office/powerpoint/2010/main" val="881279806"/>
              </p:ext>
            </p:extLst>
          </p:nvPr>
        </p:nvGraphicFramePr>
        <p:xfrm>
          <a:off x="1558976" y="2619666"/>
          <a:ext cx="3309496" cy="1214066"/>
        </p:xfrm>
        <a:graphic>
          <a:graphicData uri="http://schemas.openxmlformats.org/drawingml/2006/table">
            <a:tbl>
              <a:tblPr firstRow="1" bandRow="1">
                <a:tableStyleId>{2D5ABB26-0587-4C30-8999-92F81FD0307C}</a:tableStyleId>
              </a:tblPr>
              <a:tblGrid>
                <a:gridCol w="1654748">
                  <a:extLst>
                    <a:ext uri="{9D8B030D-6E8A-4147-A177-3AD203B41FA5}">
                      <a16:colId xmlns:a16="http://schemas.microsoft.com/office/drawing/2014/main" val="2651824270"/>
                    </a:ext>
                  </a:extLst>
                </a:gridCol>
                <a:gridCol w="1654748">
                  <a:extLst>
                    <a:ext uri="{9D8B030D-6E8A-4147-A177-3AD203B41FA5}">
                      <a16:colId xmlns:a16="http://schemas.microsoft.com/office/drawing/2014/main" val="1314171337"/>
                    </a:ext>
                  </a:extLst>
                </a:gridCol>
              </a:tblGrid>
              <a:tr h="607033">
                <a:tc>
                  <a:txBody>
                    <a:bodyPr/>
                    <a:lstStyle/>
                    <a:p>
                      <a:pPr algn="ctr"/>
                      <a:r>
                        <a:rPr lang="en-GB" sz="2800" dirty="0"/>
                        <a:t>100%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2800" dirty="0"/>
                        <a:t>140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420659"/>
                  </a:ext>
                </a:extLst>
              </a:tr>
              <a:tr h="607033">
                <a:tc>
                  <a:txBody>
                    <a:bodyPr/>
                    <a:lstStyle/>
                    <a:p>
                      <a:pPr algn="ctr"/>
                      <a:r>
                        <a:rPr lang="en-GB" sz="2800" dirty="0"/>
                        <a:t>35%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GB" sz="2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39182755"/>
                  </a:ext>
                </a:extLst>
              </a:tr>
            </a:tbl>
          </a:graphicData>
        </a:graphic>
      </p:graphicFrame>
      <p:graphicFrame>
        <p:nvGraphicFramePr>
          <p:cNvPr id="5" name="Table 4">
            <a:extLst>
              <a:ext uri="{FF2B5EF4-FFF2-40B4-BE49-F238E27FC236}">
                <a16:creationId xmlns:a16="http://schemas.microsoft.com/office/drawing/2014/main" id="{B2D68CF7-8E30-4F0B-BD81-CB40A4F9A54B}"/>
              </a:ext>
            </a:extLst>
          </p:cNvPr>
          <p:cNvGraphicFramePr>
            <a:graphicFrameLocks noGrp="1"/>
          </p:cNvGraphicFramePr>
          <p:nvPr>
            <p:extLst>
              <p:ext uri="{D42A27DB-BD31-4B8C-83A1-F6EECF244321}">
                <p14:modId xmlns:p14="http://schemas.microsoft.com/office/powerpoint/2010/main" val="3855503783"/>
              </p:ext>
            </p:extLst>
          </p:nvPr>
        </p:nvGraphicFramePr>
        <p:xfrm>
          <a:off x="6882983" y="2619666"/>
          <a:ext cx="3309496" cy="1214066"/>
        </p:xfrm>
        <a:graphic>
          <a:graphicData uri="http://schemas.openxmlformats.org/drawingml/2006/table">
            <a:tbl>
              <a:tblPr firstRow="1" bandRow="1">
                <a:tableStyleId>{2D5ABB26-0587-4C30-8999-92F81FD0307C}</a:tableStyleId>
              </a:tblPr>
              <a:tblGrid>
                <a:gridCol w="1654748">
                  <a:extLst>
                    <a:ext uri="{9D8B030D-6E8A-4147-A177-3AD203B41FA5}">
                      <a16:colId xmlns:a16="http://schemas.microsoft.com/office/drawing/2014/main" val="2651824270"/>
                    </a:ext>
                  </a:extLst>
                </a:gridCol>
                <a:gridCol w="1654748">
                  <a:extLst>
                    <a:ext uri="{9D8B030D-6E8A-4147-A177-3AD203B41FA5}">
                      <a16:colId xmlns:a16="http://schemas.microsoft.com/office/drawing/2014/main" val="1314171337"/>
                    </a:ext>
                  </a:extLst>
                </a:gridCol>
              </a:tblGrid>
              <a:tr h="607033">
                <a:tc>
                  <a:txBody>
                    <a:bodyPr/>
                    <a:lstStyle/>
                    <a:p>
                      <a:pPr algn="ctr"/>
                      <a:r>
                        <a:rPr lang="en-GB" sz="2800" dirty="0"/>
                        <a:t>100%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GB" sz="2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420659"/>
                  </a:ext>
                </a:extLst>
              </a:tr>
              <a:tr h="607033">
                <a:tc>
                  <a:txBody>
                    <a:bodyPr/>
                    <a:lstStyle/>
                    <a:p>
                      <a:pPr algn="ctr"/>
                      <a:r>
                        <a:rPr lang="en-GB" sz="2800" dirty="0"/>
                        <a:t>35%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sz="2800" dirty="0"/>
                        <a:t>140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39182755"/>
                  </a:ext>
                </a:extLst>
              </a:tr>
            </a:tbl>
          </a:graphicData>
        </a:graphic>
      </p:graphicFrame>
      <p:cxnSp>
        <p:nvCxnSpPr>
          <p:cNvPr id="7" name="Straight Connector 6">
            <a:extLst>
              <a:ext uri="{FF2B5EF4-FFF2-40B4-BE49-F238E27FC236}">
                <a16:creationId xmlns:a16="http://schemas.microsoft.com/office/drawing/2014/main" id="{51C23B1C-5E87-1E77-FC57-76140F1207A5}"/>
              </a:ext>
            </a:extLst>
          </p:cNvPr>
          <p:cNvCxnSpPr>
            <a:cxnSpLocks/>
          </p:cNvCxnSpPr>
          <p:nvPr/>
        </p:nvCxnSpPr>
        <p:spPr>
          <a:xfrm>
            <a:off x="5968164" y="1259173"/>
            <a:ext cx="0" cy="37139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0989FA5-3AB8-9895-0186-A9C8BBDD30CD}"/>
              </a:ext>
            </a:extLst>
          </p:cNvPr>
          <p:cNvSpPr txBox="1"/>
          <p:nvPr/>
        </p:nvSpPr>
        <p:spPr>
          <a:xfrm>
            <a:off x="554636" y="1259173"/>
            <a:ext cx="2518347" cy="400110"/>
          </a:xfrm>
          <a:prstGeom prst="rect">
            <a:avLst/>
          </a:prstGeom>
          <a:noFill/>
          <a:ln>
            <a:solidFill>
              <a:schemeClr val="tx1"/>
            </a:solidFill>
          </a:ln>
        </p:spPr>
        <p:txBody>
          <a:bodyPr wrap="square" rtlCol="0">
            <a:spAutoFit/>
          </a:bodyPr>
          <a:lstStyle/>
          <a:p>
            <a:r>
              <a:rPr lang="en-GB" sz="2000" dirty="0"/>
              <a:t>Calculate 35% of 140</a:t>
            </a:r>
          </a:p>
        </p:txBody>
      </p:sp>
      <p:sp>
        <p:nvSpPr>
          <p:cNvPr id="9" name="TextBox 8">
            <a:extLst>
              <a:ext uri="{FF2B5EF4-FFF2-40B4-BE49-F238E27FC236}">
                <a16:creationId xmlns:a16="http://schemas.microsoft.com/office/drawing/2014/main" id="{1390F6DF-408E-C5F6-28DE-48DC8EFFEB20}"/>
              </a:ext>
            </a:extLst>
          </p:cNvPr>
          <p:cNvSpPr txBox="1"/>
          <p:nvPr/>
        </p:nvSpPr>
        <p:spPr>
          <a:xfrm>
            <a:off x="6268389" y="1259173"/>
            <a:ext cx="2785668" cy="707886"/>
          </a:xfrm>
          <a:prstGeom prst="rect">
            <a:avLst/>
          </a:prstGeom>
          <a:noFill/>
          <a:ln>
            <a:solidFill>
              <a:schemeClr val="tx1"/>
            </a:solidFill>
          </a:ln>
        </p:spPr>
        <p:txBody>
          <a:bodyPr wrap="square" rtlCol="0">
            <a:spAutoFit/>
          </a:bodyPr>
          <a:lstStyle/>
          <a:p>
            <a:r>
              <a:rPr lang="en-GB" sz="2000" dirty="0"/>
              <a:t>35% of a number is 140. What is the number? </a:t>
            </a:r>
          </a:p>
        </p:txBody>
      </p:sp>
      <p:sp>
        <p:nvSpPr>
          <p:cNvPr id="10" name="TextBox 9">
            <a:extLst>
              <a:ext uri="{FF2B5EF4-FFF2-40B4-BE49-F238E27FC236}">
                <a16:creationId xmlns:a16="http://schemas.microsoft.com/office/drawing/2014/main" id="{C1602349-21C9-BCA8-3858-CF40874882D7}"/>
              </a:ext>
            </a:extLst>
          </p:cNvPr>
          <p:cNvSpPr txBox="1"/>
          <p:nvPr/>
        </p:nvSpPr>
        <p:spPr>
          <a:xfrm>
            <a:off x="2093628" y="5183328"/>
            <a:ext cx="8004743" cy="830997"/>
          </a:xfrm>
          <a:prstGeom prst="rect">
            <a:avLst/>
          </a:prstGeom>
          <a:solidFill>
            <a:schemeClr val="tx1"/>
          </a:solidFill>
          <a:ln>
            <a:solidFill>
              <a:schemeClr val="tx1"/>
            </a:solidFill>
          </a:ln>
        </p:spPr>
        <p:txBody>
          <a:bodyPr wrap="square" rtlCol="0">
            <a:spAutoFit/>
          </a:bodyPr>
          <a:lstStyle/>
          <a:p>
            <a:pPr algn="ctr"/>
            <a:r>
              <a:rPr lang="en-GB" sz="2400" dirty="0">
                <a:solidFill>
                  <a:schemeClr val="bg1"/>
                </a:solidFill>
              </a:rPr>
              <a:t>What is the same and what is different about each question?</a:t>
            </a:r>
          </a:p>
          <a:p>
            <a:pPr algn="ctr"/>
            <a:r>
              <a:rPr lang="en-GB" sz="2400" dirty="0">
                <a:solidFill>
                  <a:schemeClr val="bg1"/>
                </a:solidFill>
              </a:rPr>
              <a:t>How is the method for working it out different?</a:t>
            </a:r>
          </a:p>
        </p:txBody>
      </p:sp>
      <p:sp>
        <p:nvSpPr>
          <p:cNvPr id="12" name="TextBox 11">
            <a:extLst>
              <a:ext uri="{FF2B5EF4-FFF2-40B4-BE49-F238E27FC236}">
                <a16:creationId xmlns:a16="http://schemas.microsoft.com/office/drawing/2014/main" id="{B57DCAD3-1601-FDA6-A9FD-4C1EB776F11B}"/>
              </a:ext>
            </a:extLst>
          </p:cNvPr>
          <p:cNvSpPr txBox="1"/>
          <p:nvPr/>
        </p:nvSpPr>
        <p:spPr>
          <a:xfrm>
            <a:off x="488013" y="3042033"/>
            <a:ext cx="914400" cy="369332"/>
          </a:xfrm>
          <a:prstGeom prst="rect">
            <a:avLst/>
          </a:prstGeom>
          <a:noFill/>
        </p:spPr>
        <p:txBody>
          <a:bodyPr wrap="square" rtlCol="0">
            <a:spAutoFit/>
          </a:bodyPr>
          <a:lstStyle/>
          <a:p>
            <a:r>
              <a:rPr lang="en-GB" dirty="0"/>
              <a:t>x 0.35</a:t>
            </a:r>
          </a:p>
        </p:txBody>
      </p:sp>
      <p:sp>
        <p:nvSpPr>
          <p:cNvPr id="13" name="TextBox 12">
            <a:extLst>
              <a:ext uri="{FF2B5EF4-FFF2-40B4-BE49-F238E27FC236}">
                <a16:creationId xmlns:a16="http://schemas.microsoft.com/office/drawing/2014/main" id="{5106D89E-8A0B-2223-10A4-3449CE29023F}"/>
              </a:ext>
            </a:extLst>
          </p:cNvPr>
          <p:cNvSpPr txBox="1"/>
          <p:nvPr/>
        </p:nvSpPr>
        <p:spPr>
          <a:xfrm>
            <a:off x="5073752" y="3042033"/>
            <a:ext cx="914400" cy="369332"/>
          </a:xfrm>
          <a:prstGeom prst="rect">
            <a:avLst/>
          </a:prstGeom>
          <a:noFill/>
        </p:spPr>
        <p:txBody>
          <a:bodyPr wrap="square" rtlCol="0">
            <a:spAutoFit/>
          </a:bodyPr>
          <a:lstStyle/>
          <a:p>
            <a:r>
              <a:rPr lang="en-GB" dirty="0"/>
              <a:t>x 0.35</a:t>
            </a:r>
          </a:p>
        </p:txBody>
      </p:sp>
      <p:sp>
        <p:nvSpPr>
          <p:cNvPr id="14" name="TextBox 13">
            <a:extLst>
              <a:ext uri="{FF2B5EF4-FFF2-40B4-BE49-F238E27FC236}">
                <a16:creationId xmlns:a16="http://schemas.microsoft.com/office/drawing/2014/main" id="{8A765D0F-52AF-5D3B-D86E-6C4CC2845EA5}"/>
              </a:ext>
            </a:extLst>
          </p:cNvPr>
          <p:cNvSpPr txBox="1"/>
          <p:nvPr/>
        </p:nvSpPr>
        <p:spPr>
          <a:xfrm>
            <a:off x="6095999" y="3033780"/>
            <a:ext cx="914400" cy="369332"/>
          </a:xfrm>
          <a:prstGeom prst="rect">
            <a:avLst/>
          </a:prstGeom>
          <a:noFill/>
        </p:spPr>
        <p:txBody>
          <a:bodyPr wrap="square" rtlCol="0">
            <a:spAutoFit/>
          </a:bodyPr>
          <a:lstStyle/>
          <a:p>
            <a:r>
              <a:rPr lang="en-GB" dirty="0"/>
              <a:t>x 0.35</a:t>
            </a:r>
          </a:p>
        </p:txBody>
      </p:sp>
      <p:sp>
        <p:nvSpPr>
          <p:cNvPr id="15" name="TextBox 14">
            <a:extLst>
              <a:ext uri="{FF2B5EF4-FFF2-40B4-BE49-F238E27FC236}">
                <a16:creationId xmlns:a16="http://schemas.microsoft.com/office/drawing/2014/main" id="{6E5784AD-8A1C-365E-29E5-59B34FFD10E6}"/>
              </a:ext>
            </a:extLst>
          </p:cNvPr>
          <p:cNvSpPr txBox="1"/>
          <p:nvPr/>
        </p:nvSpPr>
        <p:spPr>
          <a:xfrm>
            <a:off x="10397758" y="3033780"/>
            <a:ext cx="914400" cy="369332"/>
          </a:xfrm>
          <a:prstGeom prst="rect">
            <a:avLst/>
          </a:prstGeom>
          <a:noFill/>
          <a:ln>
            <a:solidFill>
              <a:schemeClr val="tx1"/>
            </a:solidFill>
          </a:ln>
        </p:spPr>
        <p:txBody>
          <a:bodyPr wrap="square" rtlCol="0">
            <a:spAutoFit/>
          </a:bodyPr>
          <a:lstStyle/>
          <a:p>
            <a:endParaRPr lang="en-GB" dirty="0"/>
          </a:p>
        </p:txBody>
      </p:sp>
      <p:sp>
        <p:nvSpPr>
          <p:cNvPr id="27" name="Arrow: Curved Right 26">
            <a:extLst>
              <a:ext uri="{FF2B5EF4-FFF2-40B4-BE49-F238E27FC236}">
                <a16:creationId xmlns:a16="http://schemas.microsoft.com/office/drawing/2014/main" id="{F55DD57A-A1C8-F2C7-7204-AA6A9428DE98}"/>
              </a:ext>
            </a:extLst>
          </p:cNvPr>
          <p:cNvSpPr/>
          <p:nvPr/>
        </p:nvSpPr>
        <p:spPr>
          <a:xfrm>
            <a:off x="1333703" y="2913860"/>
            <a:ext cx="348939"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Arrow: Curved Right 27">
            <a:extLst>
              <a:ext uri="{FF2B5EF4-FFF2-40B4-BE49-F238E27FC236}">
                <a16:creationId xmlns:a16="http://schemas.microsoft.com/office/drawing/2014/main" id="{DEC3B09B-F02A-771C-A614-1EC4A8C36D43}"/>
              </a:ext>
            </a:extLst>
          </p:cNvPr>
          <p:cNvSpPr/>
          <p:nvPr/>
        </p:nvSpPr>
        <p:spPr>
          <a:xfrm flipH="1">
            <a:off x="4708368" y="2899041"/>
            <a:ext cx="348939"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Arrow: Curved Right 28">
            <a:extLst>
              <a:ext uri="{FF2B5EF4-FFF2-40B4-BE49-F238E27FC236}">
                <a16:creationId xmlns:a16="http://schemas.microsoft.com/office/drawing/2014/main" id="{F7CA7E56-6E7F-6D96-4AA6-0293F9D7B7F9}"/>
              </a:ext>
            </a:extLst>
          </p:cNvPr>
          <p:cNvSpPr/>
          <p:nvPr/>
        </p:nvSpPr>
        <p:spPr>
          <a:xfrm>
            <a:off x="6804072" y="2944184"/>
            <a:ext cx="348939"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Arrow: Curved Right 29">
            <a:extLst>
              <a:ext uri="{FF2B5EF4-FFF2-40B4-BE49-F238E27FC236}">
                <a16:creationId xmlns:a16="http://schemas.microsoft.com/office/drawing/2014/main" id="{6B6F269F-5118-26D6-9A19-841534A28693}"/>
              </a:ext>
            </a:extLst>
          </p:cNvPr>
          <p:cNvSpPr/>
          <p:nvPr/>
        </p:nvSpPr>
        <p:spPr>
          <a:xfrm flipH="1" flipV="1">
            <a:off x="9932444" y="2875173"/>
            <a:ext cx="348937" cy="638809"/>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TextBox 30">
            <a:extLst>
              <a:ext uri="{FF2B5EF4-FFF2-40B4-BE49-F238E27FC236}">
                <a16:creationId xmlns:a16="http://schemas.microsoft.com/office/drawing/2014/main" id="{A2D53DD2-C2BF-92AB-FBB7-91BA030DB9F9}"/>
              </a:ext>
            </a:extLst>
          </p:cNvPr>
          <p:cNvSpPr txBox="1"/>
          <p:nvPr/>
        </p:nvSpPr>
        <p:spPr>
          <a:xfrm>
            <a:off x="314793" y="266210"/>
            <a:ext cx="5781206" cy="646331"/>
          </a:xfrm>
          <a:prstGeom prst="rect">
            <a:avLst/>
          </a:prstGeom>
          <a:noFill/>
        </p:spPr>
        <p:txBody>
          <a:bodyPr wrap="square" rtlCol="0">
            <a:spAutoFit/>
          </a:bodyPr>
          <a:lstStyle/>
          <a:p>
            <a:r>
              <a:rPr lang="en-GB" sz="3600" dirty="0"/>
              <a:t>Recap From Previous Lessons</a:t>
            </a:r>
          </a:p>
        </p:txBody>
      </p:sp>
    </p:spTree>
    <p:extLst>
      <p:ext uri="{BB962C8B-B14F-4D97-AF65-F5344CB8AC3E}">
        <p14:creationId xmlns:p14="http://schemas.microsoft.com/office/powerpoint/2010/main" val="243082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p:bldP spid="15"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7F45D5-2C2C-0913-684A-D9A011E26407}"/>
              </a:ext>
            </a:extLst>
          </p:cNvPr>
          <p:cNvSpPr/>
          <p:nvPr/>
        </p:nvSpPr>
        <p:spPr>
          <a:xfrm>
            <a:off x="-1" y="0"/>
            <a:ext cx="1151321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entagon 46">
            <a:extLst>
              <a:ext uri="{FF2B5EF4-FFF2-40B4-BE49-F238E27FC236}">
                <a16:creationId xmlns:a16="http://schemas.microsoft.com/office/drawing/2014/main" id="{5C1DCBDC-D0CC-1DF5-EB06-96700482976D}"/>
              </a:ext>
            </a:extLst>
          </p:cNvPr>
          <p:cNvSpPr/>
          <p:nvPr/>
        </p:nvSpPr>
        <p:spPr>
          <a:xfrm>
            <a:off x="90520" y="73742"/>
            <a:ext cx="5568991"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I DO:</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hevron 47">
            <a:extLst>
              <a:ext uri="{FF2B5EF4-FFF2-40B4-BE49-F238E27FC236}">
                <a16:creationId xmlns:a16="http://schemas.microsoft.com/office/drawing/2014/main" id="{BF973C71-10A3-C858-7A73-3A32D483AB53}"/>
              </a:ext>
            </a:extLst>
          </p:cNvPr>
          <p:cNvSpPr/>
          <p:nvPr/>
        </p:nvSpPr>
        <p:spPr>
          <a:xfrm>
            <a:off x="6078366" y="68998"/>
            <a:ext cx="5568991"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prstClr val="white"/>
                </a:solidFill>
                <a:latin typeface="Calibri" panose="020F0502020204030204"/>
              </a:rPr>
              <a:t>YOU</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DO:</a:t>
            </a:r>
          </a:p>
        </p:txBody>
      </p:sp>
      <p:sp>
        <p:nvSpPr>
          <p:cNvPr id="5" name="TextBox 4">
            <a:extLst>
              <a:ext uri="{FF2B5EF4-FFF2-40B4-BE49-F238E27FC236}">
                <a16:creationId xmlns:a16="http://schemas.microsoft.com/office/drawing/2014/main" id="{970E1EB8-3E04-E050-5721-58AE9E21022F}"/>
              </a:ext>
            </a:extLst>
          </p:cNvPr>
          <p:cNvSpPr txBox="1"/>
          <p:nvPr/>
        </p:nvSpPr>
        <p:spPr>
          <a:xfrm>
            <a:off x="254833" y="1094282"/>
            <a:ext cx="5081665" cy="1938992"/>
          </a:xfrm>
          <a:prstGeom prst="rect">
            <a:avLst/>
          </a:prstGeom>
          <a:noFill/>
        </p:spPr>
        <p:txBody>
          <a:bodyPr wrap="square" rtlCol="0">
            <a:spAutoFit/>
          </a:bodyPr>
          <a:lstStyle/>
          <a:p>
            <a:r>
              <a:rPr lang="en-GB" sz="2400" dirty="0"/>
              <a:t>A box contains red and yellow marbles. </a:t>
            </a:r>
          </a:p>
          <a:p>
            <a:r>
              <a:rPr lang="en-GB" sz="2400" dirty="0"/>
              <a:t>40% of the marbles are yellow.</a:t>
            </a:r>
          </a:p>
          <a:p>
            <a:r>
              <a:rPr lang="en-GB" sz="2400" dirty="0"/>
              <a:t>80 marbles are yellow.</a:t>
            </a:r>
          </a:p>
          <a:p>
            <a:endParaRPr lang="en-GB" sz="2400" dirty="0"/>
          </a:p>
          <a:p>
            <a:r>
              <a:rPr lang="en-GB" sz="2400" dirty="0"/>
              <a:t>How many marbles are in the box?</a:t>
            </a:r>
          </a:p>
        </p:txBody>
      </p:sp>
      <p:graphicFrame>
        <p:nvGraphicFramePr>
          <p:cNvPr id="6" name="Table 5">
            <a:extLst>
              <a:ext uri="{FF2B5EF4-FFF2-40B4-BE49-F238E27FC236}">
                <a16:creationId xmlns:a16="http://schemas.microsoft.com/office/drawing/2014/main" id="{7801652D-0EE7-4CB4-88F1-CF039FFEE58E}"/>
              </a:ext>
            </a:extLst>
          </p:cNvPr>
          <p:cNvGraphicFramePr>
            <a:graphicFrameLocks noGrp="1"/>
          </p:cNvGraphicFramePr>
          <p:nvPr>
            <p:extLst>
              <p:ext uri="{D42A27DB-BD31-4B8C-83A1-F6EECF244321}">
                <p14:modId xmlns:p14="http://schemas.microsoft.com/office/powerpoint/2010/main" val="3034195641"/>
              </p:ext>
            </p:extLst>
          </p:nvPr>
        </p:nvGraphicFramePr>
        <p:xfrm>
          <a:off x="1070962" y="3429000"/>
          <a:ext cx="3309496" cy="1214066"/>
        </p:xfrm>
        <a:graphic>
          <a:graphicData uri="http://schemas.openxmlformats.org/drawingml/2006/table">
            <a:tbl>
              <a:tblPr firstRow="1" bandRow="1">
                <a:tableStyleId>{2D5ABB26-0587-4C30-8999-92F81FD0307C}</a:tableStyleId>
              </a:tblPr>
              <a:tblGrid>
                <a:gridCol w="1654748">
                  <a:extLst>
                    <a:ext uri="{9D8B030D-6E8A-4147-A177-3AD203B41FA5}">
                      <a16:colId xmlns:a16="http://schemas.microsoft.com/office/drawing/2014/main" val="2651824270"/>
                    </a:ext>
                  </a:extLst>
                </a:gridCol>
                <a:gridCol w="1654748">
                  <a:extLst>
                    <a:ext uri="{9D8B030D-6E8A-4147-A177-3AD203B41FA5}">
                      <a16:colId xmlns:a16="http://schemas.microsoft.com/office/drawing/2014/main" val="1314171337"/>
                    </a:ext>
                  </a:extLst>
                </a:gridCol>
              </a:tblGrid>
              <a:tr h="607033">
                <a:tc>
                  <a:txBody>
                    <a:bodyPr/>
                    <a:lstStyle/>
                    <a:p>
                      <a:pPr algn="ctr"/>
                      <a:r>
                        <a:rPr lang="en-GB" sz="2800" dirty="0"/>
                        <a:t>100%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GB" sz="2800" dirty="0">
                        <a:solidFill>
                          <a:srgbClr val="FF0000"/>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420659"/>
                  </a:ext>
                </a:extLst>
              </a:tr>
              <a:tr h="607033">
                <a:tc>
                  <a:txBody>
                    <a:bodyPr/>
                    <a:lstStyle/>
                    <a:p>
                      <a:pPr algn="ctr"/>
                      <a:r>
                        <a:rPr lang="en-GB" sz="2800" dirty="0"/>
                        <a:t>40%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sz="2800" dirty="0"/>
                        <a:t>80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39182755"/>
                  </a:ext>
                </a:extLst>
              </a:tr>
            </a:tbl>
          </a:graphicData>
        </a:graphic>
      </p:graphicFrame>
      <p:sp>
        <p:nvSpPr>
          <p:cNvPr id="7" name="TextBox 6">
            <a:extLst>
              <a:ext uri="{FF2B5EF4-FFF2-40B4-BE49-F238E27FC236}">
                <a16:creationId xmlns:a16="http://schemas.microsoft.com/office/drawing/2014/main" id="{45E2235A-146A-849F-BCFC-20944C49E0A5}"/>
              </a:ext>
            </a:extLst>
          </p:cNvPr>
          <p:cNvSpPr txBox="1"/>
          <p:nvPr/>
        </p:nvSpPr>
        <p:spPr>
          <a:xfrm>
            <a:off x="-1" y="3851367"/>
            <a:ext cx="914400" cy="369332"/>
          </a:xfrm>
          <a:prstGeom prst="rect">
            <a:avLst/>
          </a:prstGeom>
          <a:noFill/>
        </p:spPr>
        <p:txBody>
          <a:bodyPr wrap="square" rtlCol="0">
            <a:spAutoFit/>
          </a:bodyPr>
          <a:lstStyle/>
          <a:p>
            <a:r>
              <a:rPr lang="en-GB" dirty="0"/>
              <a:t>x 0.4</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C41D5F7-25B2-1C22-80C7-D51305653FB4}"/>
                  </a:ext>
                </a:extLst>
              </p:cNvPr>
              <p:cNvSpPr txBox="1"/>
              <p:nvPr/>
            </p:nvSpPr>
            <p:spPr>
              <a:xfrm>
                <a:off x="4585738" y="3851367"/>
                <a:ext cx="914400" cy="369332"/>
              </a:xfrm>
              <a:prstGeom prst="rect">
                <a:avLst/>
              </a:prstGeom>
              <a:noFill/>
            </p:spPr>
            <p:txBody>
              <a:bodyPr wrap="square" rtlCol="0">
                <a:spAutoFit/>
              </a:bodyPr>
              <a:lstStyle/>
              <a:p>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a:t> 0.4</a:t>
                </a:r>
              </a:p>
            </p:txBody>
          </p:sp>
        </mc:Choice>
        <mc:Fallback xmlns="">
          <p:sp>
            <p:nvSpPr>
              <p:cNvPr id="8" name="TextBox 7">
                <a:extLst>
                  <a:ext uri="{FF2B5EF4-FFF2-40B4-BE49-F238E27FC236}">
                    <a16:creationId xmlns:a16="http://schemas.microsoft.com/office/drawing/2014/main" id="{0C41D5F7-25B2-1C22-80C7-D51305653FB4}"/>
                  </a:ext>
                </a:extLst>
              </p:cNvPr>
              <p:cNvSpPr txBox="1">
                <a:spLocks noRot="1" noChangeAspect="1" noMove="1" noResize="1" noEditPoints="1" noAdjustHandles="1" noChangeArrowheads="1" noChangeShapeType="1" noTextEdit="1"/>
              </p:cNvSpPr>
              <p:nvPr/>
            </p:nvSpPr>
            <p:spPr>
              <a:xfrm>
                <a:off x="4585738" y="3851367"/>
                <a:ext cx="914400" cy="369332"/>
              </a:xfrm>
              <a:prstGeom prst="rect">
                <a:avLst/>
              </a:prstGeom>
              <a:blipFill>
                <a:blip r:embed="rId2"/>
                <a:stretch>
                  <a:fillRect t="-10000" b="-26667"/>
                </a:stretch>
              </a:blipFill>
            </p:spPr>
            <p:txBody>
              <a:bodyPr/>
              <a:lstStyle/>
              <a:p>
                <a:r>
                  <a:rPr lang="en-GB">
                    <a:noFill/>
                  </a:rPr>
                  <a:t> </a:t>
                </a:r>
              </a:p>
            </p:txBody>
          </p:sp>
        </mc:Fallback>
      </mc:AlternateContent>
      <p:sp>
        <p:nvSpPr>
          <p:cNvPr id="9" name="Arrow: Curved Right 8">
            <a:extLst>
              <a:ext uri="{FF2B5EF4-FFF2-40B4-BE49-F238E27FC236}">
                <a16:creationId xmlns:a16="http://schemas.microsoft.com/office/drawing/2014/main" id="{67401291-1440-2047-C342-89A4F26CF94C}"/>
              </a:ext>
            </a:extLst>
          </p:cNvPr>
          <p:cNvSpPr/>
          <p:nvPr/>
        </p:nvSpPr>
        <p:spPr>
          <a:xfrm>
            <a:off x="845689" y="3723194"/>
            <a:ext cx="348939"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Arrow: Curved Right 9">
            <a:extLst>
              <a:ext uri="{FF2B5EF4-FFF2-40B4-BE49-F238E27FC236}">
                <a16:creationId xmlns:a16="http://schemas.microsoft.com/office/drawing/2014/main" id="{685FA3E4-962F-67E5-0E03-5383ACD2B6A8}"/>
              </a:ext>
            </a:extLst>
          </p:cNvPr>
          <p:cNvSpPr/>
          <p:nvPr/>
        </p:nvSpPr>
        <p:spPr>
          <a:xfrm rot="10800000">
            <a:off x="4186207" y="3708375"/>
            <a:ext cx="348938"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Box 10">
            <a:extLst>
              <a:ext uri="{FF2B5EF4-FFF2-40B4-BE49-F238E27FC236}">
                <a16:creationId xmlns:a16="http://schemas.microsoft.com/office/drawing/2014/main" id="{31BBA937-8E23-B9F1-14D4-A8DA610DC462}"/>
              </a:ext>
            </a:extLst>
          </p:cNvPr>
          <p:cNvSpPr txBox="1"/>
          <p:nvPr/>
        </p:nvSpPr>
        <p:spPr>
          <a:xfrm>
            <a:off x="2983042" y="3429000"/>
            <a:ext cx="1106561" cy="523220"/>
          </a:xfrm>
          <a:prstGeom prst="rect">
            <a:avLst/>
          </a:prstGeom>
          <a:noFill/>
        </p:spPr>
        <p:txBody>
          <a:bodyPr wrap="square" rtlCol="0">
            <a:spAutoFit/>
          </a:bodyPr>
          <a:lstStyle/>
          <a:p>
            <a:pPr algn="ctr"/>
            <a:r>
              <a:rPr lang="en-GB" sz="2800" dirty="0">
                <a:solidFill>
                  <a:srgbClr val="FF0000"/>
                </a:solidFill>
              </a:rPr>
              <a:t>200</a:t>
            </a:r>
          </a:p>
        </p:txBody>
      </p:sp>
      <p:sp>
        <p:nvSpPr>
          <p:cNvPr id="12" name="TextBox 11">
            <a:extLst>
              <a:ext uri="{FF2B5EF4-FFF2-40B4-BE49-F238E27FC236}">
                <a16:creationId xmlns:a16="http://schemas.microsoft.com/office/drawing/2014/main" id="{1C780ACD-2C9F-AFB8-5157-06BD01F129E1}"/>
              </a:ext>
            </a:extLst>
          </p:cNvPr>
          <p:cNvSpPr txBox="1"/>
          <p:nvPr/>
        </p:nvSpPr>
        <p:spPr>
          <a:xfrm>
            <a:off x="6265889" y="1094282"/>
            <a:ext cx="5211435" cy="1938992"/>
          </a:xfrm>
          <a:prstGeom prst="rect">
            <a:avLst/>
          </a:prstGeom>
          <a:noFill/>
        </p:spPr>
        <p:txBody>
          <a:bodyPr wrap="square" rtlCol="0">
            <a:spAutoFit/>
          </a:bodyPr>
          <a:lstStyle/>
          <a:p>
            <a:r>
              <a:rPr lang="en-GB" sz="2400" dirty="0"/>
              <a:t>A bag contains pink and green counters. </a:t>
            </a:r>
          </a:p>
          <a:p>
            <a:r>
              <a:rPr lang="en-GB" sz="2400" dirty="0"/>
              <a:t>30% of the counters are pink.</a:t>
            </a:r>
          </a:p>
          <a:p>
            <a:r>
              <a:rPr lang="en-GB" sz="2400" dirty="0"/>
              <a:t>24 counters are pink.</a:t>
            </a:r>
          </a:p>
          <a:p>
            <a:endParaRPr lang="en-GB" sz="2400" dirty="0"/>
          </a:p>
          <a:p>
            <a:r>
              <a:rPr lang="en-GB" sz="2400" dirty="0"/>
              <a:t>How many counters are in the box?</a:t>
            </a:r>
          </a:p>
        </p:txBody>
      </p:sp>
      <p:graphicFrame>
        <p:nvGraphicFramePr>
          <p:cNvPr id="13" name="Table 12">
            <a:extLst>
              <a:ext uri="{FF2B5EF4-FFF2-40B4-BE49-F238E27FC236}">
                <a16:creationId xmlns:a16="http://schemas.microsoft.com/office/drawing/2014/main" id="{88D5D322-93AA-D1DF-448C-CD47E01FECD4}"/>
              </a:ext>
            </a:extLst>
          </p:cNvPr>
          <p:cNvGraphicFramePr>
            <a:graphicFrameLocks noGrp="1"/>
          </p:cNvGraphicFramePr>
          <p:nvPr>
            <p:extLst>
              <p:ext uri="{D42A27DB-BD31-4B8C-83A1-F6EECF244321}">
                <p14:modId xmlns:p14="http://schemas.microsoft.com/office/powerpoint/2010/main" val="4144044581"/>
              </p:ext>
            </p:extLst>
          </p:nvPr>
        </p:nvGraphicFramePr>
        <p:xfrm>
          <a:off x="7211788" y="3429000"/>
          <a:ext cx="3309496" cy="1214066"/>
        </p:xfrm>
        <a:graphic>
          <a:graphicData uri="http://schemas.openxmlformats.org/drawingml/2006/table">
            <a:tbl>
              <a:tblPr firstRow="1" bandRow="1">
                <a:tableStyleId>{2D5ABB26-0587-4C30-8999-92F81FD0307C}</a:tableStyleId>
              </a:tblPr>
              <a:tblGrid>
                <a:gridCol w="1654748">
                  <a:extLst>
                    <a:ext uri="{9D8B030D-6E8A-4147-A177-3AD203B41FA5}">
                      <a16:colId xmlns:a16="http://schemas.microsoft.com/office/drawing/2014/main" val="2651824270"/>
                    </a:ext>
                  </a:extLst>
                </a:gridCol>
                <a:gridCol w="1654748">
                  <a:extLst>
                    <a:ext uri="{9D8B030D-6E8A-4147-A177-3AD203B41FA5}">
                      <a16:colId xmlns:a16="http://schemas.microsoft.com/office/drawing/2014/main" val="1314171337"/>
                    </a:ext>
                  </a:extLst>
                </a:gridCol>
              </a:tblGrid>
              <a:tr h="607033">
                <a:tc>
                  <a:txBody>
                    <a:bodyPr/>
                    <a:lstStyle/>
                    <a:p>
                      <a:pPr algn="ctr"/>
                      <a:r>
                        <a:rPr lang="en-GB" sz="2800" dirty="0"/>
                        <a:t>100%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GB" sz="2800" dirty="0">
                        <a:solidFill>
                          <a:srgbClr val="FF0000"/>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420659"/>
                  </a:ext>
                </a:extLst>
              </a:tr>
              <a:tr h="607033">
                <a:tc>
                  <a:txBody>
                    <a:bodyPr/>
                    <a:lstStyle/>
                    <a:p>
                      <a:pPr algn="ctr"/>
                      <a:r>
                        <a:rPr lang="en-GB" sz="2800" dirty="0"/>
                        <a:t>30%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sz="2800" dirty="0"/>
                        <a:t>24</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39182755"/>
                  </a:ext>
                </a:extLst>
              </a:tr>
            </a:tbl>
          </a:graphicData>
        </a:graphic>
      </p:graphicFrame>
      <p:sp>
        <p:nvSpPr>
          <p:cNvPr id="14" name="TextBox 13">
            <a:extLst>
              <a:ext uri="{FF2B5EF4-FFF2-40B4-BE49-F238E27FC236}">
                <a16:creationId xmlns:a16="http://schemas.microsoft.com/office/drawing/2014/main" id="{B4FB67A4-C29C-E6B2-59CE-74B450DA18C9}"/>
              </a:ext>
            </a:extLst>
          </p:cNvPr>
          <p:cNvSpPr txBox="1"/>
          <p:nvPr/>
        </p:nvSpPr>
        <p:spPr>
          <a:xfrm>
            <a:off x="6140825" y="3851367"/>
            <a:ext cx="914400" cy="369332"/>
          </a:xfrm>
          <a:prstGeom prst="rect">
            <a:avLst/>
          </a:prstGeom>
          <a:noFill/>
        </p:spPr>
        <p:txBody>
          <a:bodyPr wrap="square" rtlCol="0">
            <a:spAutoFit/>
          </a:bodyPr>
          <a:lstStyle/>
          <a:p>
            <a:r>
              <a:rPr lang="en-GB" dirty="0"/>
              <a:t>x 0.3</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9DA4E0B-B0A5-83E1-0FC6-5B703513B269}"/>
                  </a:ext>
                </a:extLst>
              </p:cNvPr>
              <p:cNvSpPr txBox="1"/>
              <p:nvPr/>
            </p:nvSpPr>
            <p:spPr>
              <a:xfrm>
                <a:off x="10726564" y="3851367"/>
                <a:ext cx="914400" cy="369332"/>
              </a:xfrm>
              <a:prstGeom prst="rect">
                <a:avLst/>
              </a:prstGeom>
              <a:noFill/>
            </p:spPr>
            <p:txBody>
              <a:bodyPr wrap="square" rtlCol="0">
                <a:spAutoFit/>
              </a:bodyPr>
              <a:lstStyle/>
              <a:p>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a:t> 0.3</a:t>
                </a:r>
              </a:p>
            </p:txBody>
          </p:sp>
        </mc:Choice>
        <mc:Fallback xmlns="">
          <p:sp>
            <p:nvSpPr>
              <p:cNvPr id="15" name="TextBox 14">
                <a:extLst>
                  <a:ext uri="{FF2B5EF4-FFF2-40B4-BE49-F238E27FC236}">
                    <a16:creationId xmlns:a16="http://schemas.microsoft.com/office/drawing/2014/main" id="{29DA4E0B-B0A5-83E1-0FC6-5B703513B269}"/>
                  </a:ext>
                </a:extLst>
              </p:cNvPr>
              <p:cNvSpPr txBox="1">
                <a:spLocks noRot="1" noChangeAspect="1" noMove="1" noResize="1" noEditPoints="1" noAdjustHandles="1" noChangeArrowheads="1" noChangeShapeType="1" noTextEdit="1"/>
              </p:cNvSpPr>
              <p:nvPr/>
            </p:nvSpPr>
            <p:spPr>
              <a:xfrm>
                <a:off x="10726564" y="3851367"/>
                <a:ext cx="914400" cy="369332"/>
              </a:xfrm>
              <a:prstGeom prst="rect">
                <a:avLst/>
              </a:prstGeom>
              <a:blipFill>
                <a:blip r:embed="rId3"/>
                <a:stretch>
                  <a:fillRect t="-10000" b="-26667"/>
                </a:stretch>
              </a:blipFill>
            </p:spPr>
            <p:txBody>
              <a:bodyPr/>
              <a:lstStyle/>
              <a:p>
                <a:r>
                  <a:rPr lang="en-GB">
                    <a:noFill/>
                  </a:rPr>
                  <a:t> </a:t>
                </a:r>
              </a:p>
            </p:txBody>
          </p:sp>
        </mc:Fallback>
      </mc:AlternateContent>
      <p:sp>
        <p:nvSpPr>
          <p:cNvPr id="16" name="Arrow: Curved Right 15">
            <a:extLst>
              <a:ext uri="{FF2B5EF4-FFF2-40B4-BE49-F238E27FC236}">
                <a16:creationId xmlns:a16="http://schemas.microsoft.com/office/drawing/2014/main" id="{36C6DC79-4625-65AB-2529-A9362A965C33}"/>
              </a:ext>
            </a:extLst>
          </p:cNvPr>
          <p:cNvSpPr/>
          <p:nvPr/>
        </p:nvSpPr>
        <p:spPr>
          <a:xfrm>
            <a:off x="6986515" y="3723194"/>
            <a:ext cx="348939"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Arrow: Curved Right 16">
            <a:extLst>
              <a:ext uri="{FF2B5EF4-FFF2-40B4-BE49-F238E27FC236}">
                <a16:creationId xmlns:a16="http://schemas.microsoft.com/office/drawing/2014/main" id="{464B3AFC-C053-A162-F506-21ED7A2386E4}"/>
              </a:ext>
            </a:extLst>
          </p:cNvPr>
          <p:cNvSpPr/>
          <p:nvPr/>
        </p:nvSpPr>
        <p:spPr>
          <a:xfrm rot="10800000">
            <a:off x="10327033" y="3708375"/>
            <a:ext cx="348938"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Box 17">
            <a:extLst>
              <a:ext uri="{FF2B5EF4-FFF2-40B4-BE49-F238E27FC236}">
                <a16:creationId xmlns:a16="http://schemas.microsoft.com/office/drawing/2014/main" id="{CB98212B-8652-99AB-822C-11356F9DF480}"/>
              </a:ext>
            </a:extLst>
          </p:cNvPr>
          <p:cNvSpPr txBox="1"/>
          <p:nvPr/>
        </p:nvSpPr>
        <p:spPr>
          <a:xfrm>
            <a:off x="9123868" y="3429000"/>
            <a:ext cx="1106561" cy="523220"/>
          </a:xfrm>
          <a:prstGeom prst="rect">
            <a:avLst/>
          </a:prstGeom>
          <a:noFill/>
        </p:spPr>
        <p:txBody>
          <a:bodyPr wrap="square" rtlCol="0">
            <a:spAutoFit/>
          </a:bodyPr>
          <a:lstStyle/>
          <a:p>
            <a:pPr algn="ctr"/>
            <a:r>
              <a:rPr lang="en-GB" sz="2800" dirty="0">
                <a:solidFill>
                  <a:srgbClr val="FF0000"/>
                </a:solidFill>
              </a:rPr>
              <a:t>80</a:t>
            </a:r>
          </a:p>
        </p:txBody>
      </p:sp>
    </p:spTree>
    <p:extLst>
      <p:ext uri="{BB962C8B-B14F-4D97-AF65-F5344CB8AC3E}">
        <p14:creationId xmlns:p14="http://schemas.microsoft.com/office/powerpoint/2010/main" val="310219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6" grpId="0" animBg="1"/>
      <p:bldP spid="17"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747F7-55C3-7E3C-0696-A8070FAF12EF}"/>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E1413F1-6F6D-6533-44FC-5F41A66AAAE3}"/>
              </a:ext>
            </a:extLst>
          </p:cNvPr>
          <p:cNvGraphicFramePr>
            <a:graphicFrameLocks noGrp="1"/>
          </p:cNvGraphicFramePr>
          <p:nvPr/>
        </p:nvGraphicFramePr>
        <p:xfrm>
          <a:off x="1558976" y="2619666"/>
          <a:ext cx="3309496" cy="1214066"/>
        </p:xfrm>
        <a:graphic>
          <a:graphicData uri="http://schemas.openxmlformats.org/drawingml/2006/table">
            <a:tbl>
              <a:tblPr firstRow="1" bandRow="1">
                <a:tableStyleId>{2D5ABB26-0587-4C30-8999-92F81FD0307C}</a:tableStyleId>
              </a:tblPr>
              <a:tblGrid>
                <a:gridCol w="1654748">
                  <a:extLst>
                    <a:ext uri="{9D8B030D-6E8A-4147-A177-3AD203B41FA5}">
                      <a16:colId xmlns:a16="http://schemas.microsoft.com/office/drawing/2014/main" val="2651824270"/>
                    </a:ext>
                  </a:extLst>
                </a:gridCol>
                <a:gridCol w="1654748">
                  <a:extLst>
                    <a:ext uri="{9D8B030D-6E8A-4147-A177-3AD203B41FA5}">
                      <a16:colId xmlns:a16="http://schemas.microsoft.com/office/drawing/2014/main" val="1314171337"/>
                    </a:ext>
                  </a:extLst>
                </a:gridCol>
              </a:tblGrid>
              <a:tr h="607033">
                <a:tc>
                  <a:txBody>
                    <a:bodyPr/>
                    <a:lstStyle/>
                    <a:p>
                      <a:pPr algn="ctr"/>
                      <a:r>
                        <a:rPr lang="en-GB" sz="2800" dirty="0"/>
                        <a:t>100%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2800" dirty="0"/>
                        <a:t>120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420659"/>
                  </a:ext>
                </a:extLst>
              </a:tr>
              <a:tr h="607033">
                <a:tc>
                  <a:txBody>
                    <a:bodyPr/>
                    <a:lstStyle/>
                    <a:p>
                      <a:pPr algn="ctr"/>
                      <a:r>
                        <a:rPr lang="en-GB" sz="2800" dirty="0"/>
                        <a:t>85%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GB" sz="2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39182755"/>
                  </a:ext>
                </a:extLst>
              </a:tr>
            </a:tbl>
          </a:graphicData>
        </a:graphic>
      </p:graphicFrame>
      <p:graphicFrame>
        <p:nvGraphicFramePr>
          <p:cNvPr id="5" name="Table 4">
            <a:extLst>
              <a:ext uri="{FF2B5EF4-FFF2-40B4-BE49-F238E27FC236}">
                <a16:creationId xmlns:a16="http://schemas.microsoft.com/office/drawing/2014/main" id="{A100CAF5-7D18-DA98-F998-CD5A1CD4831A}"/>
              </a:ext>
            </a:extLst>
          </p:cNvPr>
          <p:cNvGraphicFramePr>
            <a:graphicFrameLocks noGrp="1"/>
          </p:cNvGraphicFramePr>
          <p:nvPr/>
        </p:nvGraphicFramePr>
        <p:xfrm>
          <a:off x="6882983" y="2619666"/>
          <a:ext cx="3309496" cy="1214066"/>
        </p:xfrm>
        <a:graphic>
          <a:graphicData uri="http://schemas.openxmlformats.org/drawingml/2006/table">
            <a:tbl>
              <a:tblPr firstRow="1" bandRow="1">
                <a:tableStyleId>{2D5ABB26-0587-4C30-8999-92F81FD0307C}</a:tableStyleId>
              </a:tblPr>
              <a:tblGrid>
                <a:gridCol w="1654748">
                  <a:extLst>
                    <a:ext uri="{9D8B030D-6E8A-4147-A177-3AD203B41FA5}">
                      <a16:colId xmlns:a16="http://schemas.microsoft.com/office/drawing/2014/main" val="2651824270"/>
                    </a:ext>
                  </a:extLst>
                </a:gridCol>
                <a:gridCol w="1654748">
                  <a:extLst>
                    <a:ext uri="{9D8B030D-6E8A-4147-A177-3AD203B41FA5}">
                      <a16:colId xmlns:a16="http://schemas.microsoft.com/office/drawing/2014/main" val="1314171337"/>
                    </a:ext>
                  </a:extLst>
                </a:gridCol>
              </a:tblGrid>
              <a:tr h="607033">
                <a:tc>
                  <a:txBody>
                    <a:bodyPr/>
                    <a:lstStyle/>
                    <a:p>
                      <a:pPr algn="ctr"/>
                      <a:r>
                        <a:rPr lang="en-GB" sz="2800" dirty="0"/>
                        <a:t>100%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GB" sz="2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420659"/>
                  </a:ext>
                </a:extLst>
              </a:tr>
              <a:tr h="607033">
                <a:tc>
                  <a:txBody>
                    <a:bodyPr/>
                    <a:lstStyle/>
                    <a:p>
                      <a:pPr algn="ctr"/>
                      <a:r>
                        <a:rPr lang="en-GB" sz="2800" dirty="0"/>
                        <a:t>85%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sz="2800" dirty="0"/>
                        <a:t>120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39182755"/>
                  </a:ext>
                </a:extLst>
              </a:tr>
            </a:tbl>
          </a:graphicData>
        </a:graphic>
      </p:graphicFrame>
      <p:cxnSp>
        <p:nvCxnSpPr>
          <p:cNvPr id="7" name="Straight Connector 6">
            <a:extLst>
              <a:ext uri="{FF2B5EF4-FFF2-40B4-BE49-F238E27FC236}">
                <a16:creationId xmlns:a16="http://schemas.microsoft.com/office/drawing/2014/main" id="{53BB4FE0-60F0-FB30-E6D8-11537368B1BA}"/>
              </a:ext>
            </a:extLst>
          </p:cNvPr>
          <p:cNvCxnSpPr>
            <a:cxnSpLocks/>
          </p:cNvCxnSpPr>
          <p:nvPr/>
        </p:nvCxnSpPr>
        <p:spPr>
          <a:xfrm>
            <a:off x="5968164" y="1259173"/>
            <a:ext cx="0" cy="37139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9C61BEF-FD0E-73EA-C339-48ACB018C2BA}"/>
              </a:ext>
            </a:extLst>
          </p:cNvPr>
          <p:cNvSpPr txBox="1"/>
          <p:nvPr/>
        </p:nvSpPr>
        <p:spPr>
          <a:xfrm>
            <a:off x="554636" y="1259173"/>
            <a:ext cx="2518347" cy="400110"/>
          </a:xfrm>
          <a:prstGeom prst="rect">
            <a:avLst/>
          </a:prstGeom>
          <a:noFill/>
          <a:ln>
            <a:solidFill>
              <a:schemeClr val="tx1"/>
            </a:solidFill>
          </a:ln>
        </p:spPr>
        <p:txBody>
          <a:bodyPr wrap="square" rtlCol="0">
            <a:spAutoFit/>
          </a:bodyPr>
          <a:lstStyle/>
          <a:p>
            <a:r>
              <a:rPr lang="en-GB" sz="2000" dirty="0"/>
              <a:t>Decrease 120 by 15%</a:t>
            </a:r>
          </a:p>
        </p:txBody>
      </p:sp>
      <p:sp>
        <p:nvSpPr>
          <p:cNvPr id="9" name="TextBox 8">
            <a:extLst>
              <a:ext uri="{FF2B5EF4-FFF2-40B4-BE49-F238E27FC236}">
                <a16:creationId xmlns:a16="http://schemas.microsoft.com/office/drawing/2014/main" id="{AD350BE9-CAC2-57BB-0336-93EA14BA4559}"/>
              </a:ext>
            </a:extLst>
          </p:cNvPr>
          <p:cNvSpPr txBox="1"/>
          <p:nvPr/>
        </p:nvSpPr>
        <p:spPr>
          <a:xfrm>
            <a:off x="6268388" y="1259173"/>
            <a:ext cx="4809341" cy="1015663"/>
          </a:xfrm>
          <a:prstGeom prst="rect">
            <a:avLst/>
          </a:prstGeom>
          <a:noFill/>
          <a:ln>
            <a:solidFill>
              <a:schemeClr val="tx1"/>
            </a:solidFill>
          </a:ln>
        </p:spPr>
        <p:txBody>
          <a:bodyPr wrap="square" rtlCol="0">
            <a:spAutoFit/>
          </a:bodyPr>
          <a:lstStyle/>
          <a:p>
            <a:r>
              <a:rPr lang="en-GB" sz="2000" dirty="0"/>
              <a:t>In a sale, the price of a phone decreased by 15% to £120. What was the price before the sale? </a:t>
            </a:r>
          </a:p>
        </p:txBody>
      </p:sp>
      <p:sp>
        <p:nvSpPr>
          <p:cNvPr id="10" name="TextBox 9">
            <a:extLst>
              <a:ext uri="{FF2B5EF4-FFF2-40B4-BE49-F238E27FC236}">
                <a16:creationId xmlns:a16="http://schemas.microsoft.com/office/drawing/2014/main" id="{1D0C42FE-A280-6F48-3308-D684CB49B91B}"/>
              </a:ext>
            </a:extLst>
          </p:cNvPr>
          <p:cNvSpPr txBox="1"/>
          <p:nvPr/>
        </p:nvSpPr>
        <p:spPr>
          <a:xfrm>
            <a:off x="2093628" y="5183328"/>
            <a:ext cx="8004743" cy="830997"/>
          </a:xfrm>
          <a:prstGeom prst="rect">
            <a:avLst/>
          </a:prstGeom>
          <a:solidFill>
            <a:schemeClr val="tx1"/>
          </a:solidFill>
          <a:ln>
            <a:solidFill>
              <a:schemeClr val="tx1"/>
            </a:solidFill>
          </a:ln>
        </p:spPr>
        <p:txBody>
          <a:bodyPr wrap="square" rtlCol="0">
            <a:spAutoFit/>
          </a:bodyPr>
          <a:lstStyle/>
          <a:p>
            <a:pPr algn="ctr"/>
            <a:r>
              <a:rPr lang="en-GB" sz="2400" dirty="0">
                <a:solidFill>
                  <a:schemeClr val="bg1"/>
                </a:solidFill>
              </a:rPr>
              <a:t>What is the same and what is different about each question?</a:t>
            </a:r>
          </a:p>
          <a:p>
            <a:pPr algn="ctr"/>
            <a:r>
              <a:rPr lang="en-GB" sz="2400" dirty="0">
                <a:solidFill>
                  <a:schemeClr val="bg1"/>
                </a:solidFill>
              </a:rPr>
              <a:t>How is the method for working it out different?</a:t>
            </a:r>
          </a:p>
        </p:txBody>
      </p:sp>
      <p:sp>
        <p:nvSpPr>
          <p:cNvPr id="12" name="TextBox 11">
            <a:extLst>
              <a:ext uri="{FF2B5EF4-FFF2-40B4-BE49-F238E27FC236}">
                <a16:creationId xmlns:a16="http://schemas.microsoft.com/office/drawing/2014/main" id="{5CFBE2E1-9A96-42CD-04E3-2AFB7459B8B1}"/>
              </a:ext>
            </a:extLst>
          </p:cNvPr>
          <p:cNvSpPr txBox="1"/>
          <p:nvPr/>
        </p:nvSpPr>
        <p:spPr>
          <a:xfrm>
            <a:off x="488013" y="3042033"/>
            <a:ext cx="914400" cy="369332"/>
          </a:xfrm>
          <a:prstGeom prst="rect">
            <a:avLst/>
          </a:prstGeom>
          <a:noFill/>
        </p:spPr>
        <p:txBody>
          <a:bodyPr wrap="square" rtlCol="0">
            <a:spAutoFit/>
          </a:bodyPr>
          <a:lstStyle/>
          <a:p>
            <a:r>
              <a:rPr lang="en-GB" dirty="0"/>
              <a:t>x 0.85</a:t>
            </a:r>
          </a:p>
        </p:txBody>
      </p:sp>
      <p:sp>
        <p:nvSpPr>
          <p:cNvPr id="13" name="TextBox 12">
            <a:extLst>
              <a:ext uri="{FF2B5EF4-FFF2-40B4-BE49-F238E27FC236}">
                <a16:creationId xmlns:a16="http://schemas.microsoft.com/office/drawing/2014/main" id="{DF664F55-9461-B951-AA27-728FF6F6A92A}"/>
              </a:ext>
            </a:extLst>
          </p:cNvPr>
          <p:cNvSpPr txBox="1"/>
          <p:nvPr/>
        </p:nvSpPr>
        <p:spPr>
          <a:xfrm>
            <a:off x="5073752" y="3042033"/>
            <a:ext cx="914400" cy="369332"/>
          </a:xfrm>
          <a:prstGeom prst="rect">
            <a:avLst/>
          </a:prstGeom>
          <a:noFill/>
        </p:spPr>
        <p:txBody>
          <a:bodyPr wrap="square" rtlCol="0">
            <a:spAutoFit/>
          </a:bodyPr>
          <a:lstStyle/>
          <a:p>
            <a:r>
              <a:rPr lang="en-GB" dirty="0"/>
              <a:t>x 0.85</a:t>
            </a:r>
          </a:p>
        </p:txBody>
      </p:sp>
      <p:sp>
        <p:nvSpPr>
          <p:cNvPr id="14" name="TextBox 13">
            <a:extLst>
              <a:ext uri="{FF2B5EF4-FFF2-40B4-BE49-F238E27FC236}">
                <a16:creationId xmlns:a16="http://schemas.microsoft.com/office/drawing/2014/main" id="{58D4A940-E10D-2103-755D-EDD332BBAE18}"/>
              </a:ext>
            </a:extLst>
          </p:cNvPr>
          <p:cNvSpPr txBox="1"/>
          <p:nvPr/>
        </p:nvSpPr>
        <p:spPr>
          <a:xfrm>
            <a:off x="6095999" y="3033780"/>
            <a:ext cx="914400" cy="369332"/>
          </a:xfrm>
          <a:prstGeom prst="rect">
            <a:avLst/>
          </a:prstGeom>
          <a:noFill/>
        </p:spPr>
        <p:txBody>
          <a:bodyPr wrap="square" rtlCol="0">
            <a:spAutoFit/>
          </a:bodyPr>
          <a:lstStyle/>
          <a:p>
            <a:r>
              <a:rPr lang="en-GB" dirty="0"/>
              <a:t>x 0.85</a:t>
            </a:r>
          </a:p>
        </p:txBody>
      </p:sp>
      <p:sp>
        <p:nvSpPr>
          <p:cNvPr id="15" name="TextBox 14">
            <a:extLst>
              <a:ext uri="{FF2B5EF4-FFF2-40B4-BE49-F238E27FC236}">
                <a16:creationId xmlns:a16="http://schemas.microsoft.com/office/drawing/2014/main" id="{95115931-AF3F-43F1-E71E-12D025E8C0B1}"/>
              </a:ext>
            </a:extLst>
          </p:cNvPr>
          <p:cNvSpPr txBox="1"/>
          <p:nvPr/>
        </p:nvSpPr>
        <p:spPr>
          <a:xfrm>
            <a:off x="10397758" y="3033780"/>
            <a:ext cx="914400" cy="369332"/>
          </a:xfrm>
          <a:prstGeom prst="rect">
            <a:avLst/>
          </a:prstGeom>
          <a:noFill/>
          <a:ln>
            <a:solidFill>
              <a:schemeClr val="tx1"/>
            </a:solidFill>
          </a:ln>
        </p:spPr>
        <p:txBody>
          <a:bodyPr wrap="square" rtlCol="0">
            <a:spAutoFit/>
          </a:bodyPr>
          <a:lstStyle/>
          <a:p>
            <a:endParaRPr lang="en-GB" dirty="0"/>
          </a:p>
        </p:txBody>
      </p:sp>
      <p:sp>
        <p:nvSpPr>
          <p:cNvPr id="27" name="Arrow: Curved Right 26">
            <a:extLst>
              <a:ext uri="{FF2B5EF4-FFF2-40B4-BE49-F238E27FC236}">
                <a16:creationId xmlns:a16="http://schemas.microsoft.com/office/drawing/2014/main" id="{57A9C736-43DB-4F53-1BFB-848E8599632C}"/>
              </a:ext>
            </a:extLst>
          </p:cNvPr>
          <p:cNvSpPr/>
          <p:nvPr/>
        </p:nvSpPr>
        <p:spPr>
          <a:xfrm>
            <a:off x="1333703" y="2913860"/>
            <a:ext cx="348939"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Arrow: Curved Right 27">
            <a:extLst>
              <a:ext uri="{FF2B5EF4-FFF2-40B4-BE49-F238E27FC236}">
                <a16:creationId xmlns:a16="http://schemas.microsoft.com/office/drawing/2014/main" id="{34439364-5162-CB73-FB15-B31BA7D591FA}"/>
              </a:ext>
            </a:extLst>
          </p:cNvPr>
          <p:cNvSpPr/>
          <p:nvPr/>
        </p:nvSpPr>
        <p:spPr>
          <a:xfrm flipH="1">
            <a:off x="4708368" y="2899041"/>
            <a:ext cx="348939"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Arrow: Curved Right 28">
            <a:extLst>
              <a:ext uri="{FF2B5EF4-FFF2-40B4-BE49-F238E27FC236}">
                <a16:creationId xmlns:a16="http://schemas.microsoft.com/office/drawing/2014/main" id="{5F73DEF2-244F-2299-97F6-17351A168A60}"/>
              </a:ext>
            </a:extLst>
          </p:cNvPr>
          <p:cNvSpPr/>
          <p:nvPr/>
        </p:nvSpPr>
        <p:spPr>
          <a:xfrm>
            <a:off x="6804072" y="2944184"/>
            <a:ext cx="348939"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Arrow: Curved Right 29">
            <a:extLst>
              <a:ext uri="{FF2B5EF4-FFF2-40B4-BE49-F238E27FC236}">
                <a16:creationId xmlns:a16="http://schemas.microsoft.com/office/drawing/2014/main" id="{DF34879F-45F5-8F3C-8BFB-EC7C213A1C6B}"/>
              </a:ext>
            </a:extLst>
          </p:cNvPr>
          <p:cNvSpPr/>
          <p:nvPr/>
        </p:nvSpPr>
        <p:spPr>
          <a:xfrm flipH="1" flipV="1">
            <a:off x="9932444" y="2875173"/>
            <a:ext cx="348937" cy="638809"/>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TextBox 30">
            <a:extLst>
              <a:ext uri="{FF2B5EF4-FFF2-40B4-BE49-F238E27FC236}">
                <a16:creationId xmlns:a16="http://schemas.microsoft.com/office/drawing/2014/main" id="{C6B2CC3F-E144-1FF8-4083-BF638808839B}"/>
              </a:ext>
            </a:extLst>
          </p:cNvPr>
          <p:cNvSpPr txBox="1"/>
          <p:nvPr/>
        </p:nvSpPr>
        <p:spPr>
          <a:xfrm>
            <a:off x="314793" y="266210"/>
            <a:ext cx="5781206" cy="646331"/>
          </a:xfrm>
          <a:prstGeom prst="rect">
            <a:avLst/>
          </a:prstGeom>
          <a:noFill/>
        </p:spPr>
        <p:txBody>
          <a:bodyPr wrap="square" rtlCol="0">
            <a:spAutoFit/>
          </a:bodyPr>
          <a:lstStyle/>
          <a:p>
            <a:r>
              <a:rPr lang="en-GB" sz="3600" dirty="0"/>
              <a:t>Recap From Previous Lessons</a:t>
            </a:r>
          </a:p>
        </p:txBody>
      </p:sp>
    </p:spTree>
    <p:extLst>
      <p:ext uri="{BB962C8B-B14F-4D97-AF65-F5344CB8AC3E}">
        <p14:creationId xmlns:p14="http://schemas.microsoft.com/office/powerpoint/2010/main" val="384948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p:bldP spid="15"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47C46A3-6FAD-61AF-BEDD-EC9C029918DD}"/>
              </a:ext>
            </a:extLst>
          </p:cNvPr>
          <p:cNvSpPr txBox="1">
            <a:spLocks/>
          </p:cNvSpPr>
          <p:nvPr/>
        </p:nvSpPr>
        <p:spPr>
          <a:xfrm>
            <a:off x="0" y="-242888"/>
            <a:ext cx="8928100" cy="1752601"/>
          </a:xfr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endParaRPr lang="en-GB" dirty="0"/>
          </a:p>
          <a:p>
            <a:pPr marL="0" indent="0">
              <a:buNone/>
            </a:pPr>
            <a:r>
              <a:rPr lang="en-GB" dirty="0"/>
              <a:t>A coat is </a:t>
            </a:r>
            <a:r>
              <a:rPr lang="en-GB" b="1" dirty="0"/>
              <a:t>reduced</a:t>
            </a:r>
            <a:r>
              <a:rPr lang="en-GB" dirty="0"/>
              <a:t> by </a:t>
            </a:r>
            <a:r>
              <a:rPr lang="en-GB" b="1" dirty="0">
                <a:solidFill>
                  <a:srgbClr val="FF0000"/>
                </a:solidFill>
              </a:rPr>
              <a:t>10%</a:t>
            </a:r>
            <a:r>
              <a:rPr lang="en-GB" dirty="0"/>
              <a:t> in a sale and now costs £90. </a:t>
            </a:r>
          </a:p>
          <a:p>
            <a:pPr marL="0" indent="0">
              <a:buNone/>
            </a:pPr>
            <a:r>
              <a:rPr lang="en-GB" dirty="0"/>
              <a:t>How much was the coat </a:t>
            </a:r>
            <a:r>
              <a:rPr lang="en-GB" u="sng" dirty="0"/>
              <a:t>before</a:t>
            </a:r>
            <a:r>
              <a:rPr lang="en-GB" dirty="0"/>
              <a:t> it was reduced?</a:t>
            </a:r>
          </a:p>
          <a:p>
            <a:endParaRPr lang="en-GB" dirty="0"/>
          </a:p>
          <a:p>
            <a:endParaRPr lang="en-GB" dirty="0"/>
          </a:p>
          <a:p>
            <a:endParaRPr lang="en-GB" dirty="0"/>
          </a:p>
          <a:p>
            <a:endParaRPr lang="en-GB"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34DC198-8622-D50C-6F72-F792838C6A2F}"/>
                  </a:ext>
                </a:extLst>
              </p:cNvPr>
              <p:cNvSpPr txBox="1"/>
              <p:nvPr/>
            </p:nvSpPr>
            <p:spPr>
              <a:xfrm>
                <a:off x="1160045" y="2046414"/>
                <a:ext cx="7056784" cy="286232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Arial"/>
                  </a:rPr>
                  <a:t>A student attempts to solve this problem as follows: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lang="en-GB" sz="1800" b="0" i="1" u="none" strike="noStrike" kern="1200" cap="none" spc="0" normalizeH="0" baseline="0" noProof="0" dirty="0" smtClean="0">
                          <a:ln>
                            <a:noFill/>
                          </a:ln>
                          <a:solidFill>
                            <a:srgbClr val="000000"/>
                          </a:solidFill>
                          <a:effectLst/>
                          <a:uLnTx/>
                          <a:uFillTx/>
                          <a:latin typeface="Cambria Math"/>
                          <a:ea typeface="+mn-ea"/>
                        </a:rPr>
                        <m:t>10% </m:t>
                      </m:r>
                      <m:r>
                        <a:rPr kumimoji="0" lang="en-GB" sz="1800" b="0" i="1" u="none" strike="noStrike" kern="1200" cap="none" spc="0" normalizeH="0" baseline="0" noProof="0" dirty="0" smtClean="0">
                          <a:ln>
                            <a:noFill/>
                          </a:ln>
                          <a:solidFill>
                            <a:srgbClr val="000000"/>
                          </a:solidFill>
                          <a:effectLst/>
                          <a:uLnTx/>
                          <a:uFillTx/>
                          <a:latin typeface="Cambria Math"/>
                          <a:ea typeface="+mn-ea"/>
                        </a:rPr>
                        <m:t>𝑜𝑓</m:t>
                      </m:r>
                      <m:r>
                        <a:rPr kumimoji="0" lang="en-GB" sz="1800" b="0" i="1" u="none" strike="noStrike" kern="1200" cap="none" spc="0" normalizeH="0" baseline="0" noProof="0" dirty="0" smtClean="0">
                          <a:ln>
                            <a:noFill/>
                          </a:ln>
                          <a:solidFill>
                            <a:srgbClr val="000000"/>
                          </a:solidFill>
                          <a:effectLst/>
                          <a:uLnTx/>
                          <a:uFillTx/>
                          <a:latin typeface="Cambria Math"/>
                          <a:ea typeface="+mn-ea"/>
                        </a:rPr>
                        <m:t> 90 = 9</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Arial"/>
                  </a:rPr>
                  <a:t>The coat cost </a:t>
                </a:r>
                <a14:m>
                  <m:oMath xmlns:m="http://schemas.openxmlformats.org/officeDocument/2006/math">
                    <m:r>
                      <a:rPr kumimoji="0" lang="en-GB" sz="1800" b="0" i="1" u="none" strike="noStrike" kern="1200" cap="none" spc="0" normalizeH="0" baseline="0" noProof="0" dirty="0" smtClean="0">
                        <a:ln>
                          <a:noFill/>
                        </a:ln>
                        <a:solidFill>
                          <a:srgbClr val="000000"/>
                        </a:solidFill>
                        <a:effectLst/>
                        <a:uLnTx/>
                        <a:uFillTx/>
                        <a:latin typeface="Cambria Math"/>
                        <a:ea typeface="+mn-ea"/>
                      </a:rPr>
                      <m:t>10% </m:t>
                    </m:r>
                  </m:oMath>
                </a14:m>
                <a:r>
                  <a:rPr kumimoji="0" lang="en-GB" sz="1800" b="0" i="0" u="none" strike="noStrike" kern="1200" cap="none" spc="0" normalizeH="0" baseline="0" noProof="0" dirty="0">
                    <a:ln>
                      <a:noFill/>
                    </a:ln>
                    <a:solidFill>
                      <a:srgbClr val="000000"/>
                    </a:solidFill>
                    <a:effectLst/>
                    <a:uLnTx/>
                    <a:uFillTx/>
                    <a:latin typeface="Arial"/>
                    <a:ea typeface="+mn-ea"/>
                    <a:cs typeface="Arial"/>
                  </a:rPr>
                  <a:t>more than the sale price.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lang="en-GB" sz="1800" b="0" i="1" u="none" strike="noStrike" kern="1200" cap="none" spc="0" normalizeH="0" baseline="0" noProof="0" dirty="0" smtClean="0">
                          <a:ln>
                            <a:noFill/>
                          </a:ln>
                          <a:solidFill>
                            <a:srgbClr val="000000"/>
                          </a:solidFill>
                          <a:effectLst/>
                          <a:uLnTx/>
                          <a:uFillTx/>
                          <a:latin typeface="Cambria Math"/>
                          <a:ea typeface="+mn-ea"/>
                        </a:rPr>
                        <m:t>90 + 9 = £99  </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3" name="TextBox 2">
                <a:extLst>
                  <a:ext uri="{FF2B5EF4-FFF2-40B4-BE49-F238E27FC236}">
                    <a16:creationId xmlns:a16="http://schemas.microsoft.com/office/drawing/2014/main" id="{934DC198-8622-D50C-6F72-F792838C6A2F}"/>
                  </a:ext>
                </a:extLst>
              </p:cNvPr>
              <p:cNvSpPr txBox="1">
                <a:spLocks noRot="1" noChangeAspect="1" noMove="1" noResize="1" noEditPoints="1" noAdjustHandles="1" noChangeArrowheads="1" noChangeShapeType="1" noTextEdit="1"/>
              </p:cNvSpPr>
              <p:nvPr/>
            </p:nvSpPr>
            <p:spPr>
              <a:xfrm>
                <a:off x="1160045" y="2046414"/>
                <a:ext cx="7056784" cy="2862322"/>
              </a:xfrm>
              <a:prstGeom prst="rect">
                <a:avLst/>
              </a:prstGeom>
              <a:blipFill>
                <a:blip r:embed="rId2"/>
                <a:stretch>
                  <a:fillRect l="-603" t="-1062"/>
                </a:stretch>
              </a:blipFill>
              <a:ln>
                <a:solidFill>
                  <a:schemeClr val="tx1"/>
                </a:solidFill>
              </a:ln>
            </p:spPr>
            <p:txBody>
              <a:bodyPr/>
              <a:lstStyle/>
              <a:p>
                <a:r>
                  <a:rPr lang="en-GB">
                    <a:noFill/>
                  </a:rPr>
                  <a:t> </a:t>
                </a:r>
              </a:p>
            </p:txBody>
          </p:sp>
        </mc:Fallback>
      </mc:AlternateContent>
      <p:sp>
        <p:nvSpPr>
          <p:cNvPr id="4" name="TextBox 3">
            <a:extLst>
              <a:ext uri="{FF2B5EF4-FFF2-40B4-BE49-F238E27FC236}">
                <a16:creationId xmlns:a16="http://schemas.microsoft.com/office/drawing/2014/main" id="{545D8A9D-9353-7DD8-5819-1146C4809FF6}"/>
              </a:ext>
            </a:extLst>
          </p:cNvPr>
          <p:cNvSpPr txBox="1"/>
          <p:nvPr/>
        </p:nvSpPr>
        <p:spPr>
          <a:xfrm>
            <a:off x="1132870" y="4872966"/>
            <a:ext cx="7056784"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a:ea typeface="+mn-ea"/>
                <a:cs typeface="Arial"/>
              </a:rPr>
              <a:t>This is incorrect.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mn-ea"/>
                <a:cs typeface="Arial"/>
              </a:rPr>
              <a:t>How can we show this student that this is incorrect?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5" name="Picture 3" descr="C:\Users\lelder\AppData\Local\Microsoft\Windows\Temporary Internet Files\Content.IE5\U1L9SD1U\500px-RedX.svg[1].png">
            <a:extLst>
              <a:ext uri="{FF2B5EF4-FFF2-40B4-BE49-F238E27FC236}">
                <a16:creationId xmlns:a16="http://schemas.microsoft.com/office/drawing/2014/main" id="{4B30B3E0-22B7-2486-5F21-76CA96ADB3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3774606"/>
            <a:ext cx="1301130" cy="13011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lelder\AppData\Local\Microsoft\Windows\Temporary Internet Files\Content.IE5\L8V2TJFJ\10percent-off[1].jpg">
            <a:extLst>
              <a:ext uri="{FF2B5EF4-FFF2-40B4-BE49-F238E27FC236}">
                <a16:creationId xmlns:a16="http://schemas.microsoft.com/office/drawing/2014/main" id="{5EAB01F8-99A7-7CDD-2438-D472183420D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007" b="50000"/>
          <a:stretch/>
        </p:blipFill>
        <p:spPr bwMode="auto">
          <a:xfrm>
            <a:off x="7188382" y="900875"/>
            <a:ext cx="1468760" cy="52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59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00C1E45-3AB4-8FF2-EFD8-889E8E10D87B}"/>
              </a:ext>
            </a:extLst>
          </p:cNvPr>
          <p:cNvSpPr txBox="1">
            <a:spLocks/>
          </p:cNvSpPr>
          <p:nvPr/>
        </p:nvSpPr>
        <p:spPr>
          <a:xfrm>
            <a:off x="0" y="404813"/>
            <a:ext cx="8229600" cy="4525962"/>
          </a:xfr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Font typeface="Arial" panose="020B0604020202020204" pitchFamily="34" charset="0"/>
              <a:buNone/>
            </a:pPr>
            <a:r>
              <a:rPr lang="en-GB" sz="3600"/>
              <a:t>If the coat was £99 originally…</a:t>
            </a:r>
          </a:p>
          <a:p>
            <a:pPr marL="0" indent="0">
              <a:buFont typeface="Arial" panose="020B0604020202020204" pitchFamily="34" charset="0"/>
              <a:buNone/>
            </a:pPr>
            <a:endParaRPr lang="en-GB" sz="3600"/>
          </a:p>
          <a:p>
            <a:pPr marL="0" indent="0" algn="ctr">
              <a:buFont typeface="Arial" panose="020B0604020202020204" pitchFamily="34" charset="0"/>
              <a:buNone/>
            </a:pPr>
            <a:r>
              <a:rPr lang="en-GB" sz="3600"/>
              <a:t>10% of 99 = 9.90 </a:t>
            </a:r>
          </a:p>
          <a:p>
            <a:pPr marL="0" indent="0" algn="ctr">
              <a:buFont typeface="Arial" panose="020B0604020202020204" pitchFamily="34" charset="0"/>
              <a:buNone/>
            </a:pPr>
            <a:endParaRPr lang="en-GB" sz="3600"/>
          </a:p>
          <a:p>
            <a:pPr marL="0" indent="0" algn="ctr">
              <a:buFont typeface="Arial" panose="020B0604020202020204" pitchFamily="34" charset="0"/>
              <a:buNone/>
            </a:pPr>
            <a:r>
              <a:rPr lang="en-GB" sz="3600"/>
              <a:t>99 – 9.90 = £89.10</a:t>
            </a:r>
          </a:p>
          <a:p>
            <a:pPr marL="0" indent="0">
              <a:buFont typeface="Arial" panose="020B0604020202020204" pitchFamily="34" charset="0"/>
              <a:buNone/>
            </a:pPr>
            <a:endParaRPr lang="en-GB" sz="3600"/>
          </a:p>
          <a:p>
            <a:pPr marL="0" indent="0">
              <a:buFont typeface="Arial" panose="020B0604020202020204" pitchFamily="34" charset="0"/>
              <a:buNone/>
            </a:pPr>
            <a:r>
              <a:rPr lang="en-GB" sz="3600"/>
              <a:t>In the sale the coat would have cost </a:t>
            </a:r>
            <a:r>
              <a:rPr lang="en-GB" sz="3600" b="1">
                <a:solidFill>
                  <a:srgbClr val="FF0000"/>
                </a:solidFill>
              </a:rPr>
              <a:t>£89.10</a:t>
            </a:r>
            <a:endParaRPr lang="en-GB" sz="3600" b="1" dirty="0">
              <a:solidFill>
                <a:srgbClr val="FF0000"/>
              </a:solidFill>
            </a:endParaRPr>
          </a:p>
        </p:txBody>
      </p:sp>
      <p:pic>
        <p:nvPicPr>
          <p:cNvPr id="3" name="Picture 2" descr="C:\Users\lelder\AppData\Local\Microsoft\Windows\Temporary Internet Files\Content.IE5\L8V2TJFJ\10percent-off[1].jpg">
            <a:extLst>
              <a:ext uri="{FF2B5EF4-FFF2-40B4-BE49-F238E27FC236}">
                <a16:creationId xmlns:a16="http://schemas.microsoft.com/office/drawing/2014/main" id="{62F1A379-59C8-EB54-5C31-B8B317FCC47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007" b="50000"/>
          <a:stretch/>
        </p:blipFill>
        <p:spPr bwMode="auto">
          <a:xfrm>
            <a:off x="7308304" y="538384"/>
            <a:ext cx="1468760" cy="52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1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7BB88D-504B-81DD-43D6-B6A65FCDFC7C}"/>
              </a:ext>
            </a:extLst>
          </p:cNvPr>
          <p:cNvSpPr/>
          <p:nvPr/>
        </p:nvSpPr>
        <p:spPr>
          <a:xfrm>
            <a:off x="-1" y="0"/>
            <a:ext cx="1151321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entagon 46">
            <a:extLst>
              <a:ext uri="{FF2B5EF4-FFF2-40B4-BE49-F238E27FC236}">
                <a16:creationId xmlns:a16="http://schemas.microsoft.com/office/drawing/2014/main" id="{95972032-E0D6-344F-C4A9-1AD82E617EEF}"/>
              </a:ext>
            </a:extLst>
          </p:cNvPr>
          <p:cNvSpPr/>
          <p:nvPr/>
        </p:nvSpPr>
        <p:spPr>
          <a:xfrm>
            <a:off x="90520" y="73742"/>
            <a:ext cx="5568991"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I DO:</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hevron 47">
            <a:extLst>
              <a:ext uri="{FF2B5EF4-FFF2-40B4-BE49-F238E27FC236}">
                <a16:creationId xmlns:a16="http://schemas.microsoft.com/office/drawing/2014/main" id="{1C74F9AE-DCEE-C726-942B-3BB706CB23F3}"/>
              </a:ext>
            </a:extLst>
          </p:cNvPr>
          <p:cNvSpPr/>
          <p:nvPr/>
        </p:nvSpPr>
        <p:spPr>
          <a:xfrm>
            <a:off x="6078366" y="68998"/>
            <a:ext cx="5568991"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prstClr val="white"/>
                </a:solidFill>
                <a:latin typeface="Calibri" panose="020F0502020204030204"/>
              </a:rPr>
              <a:t>YOU</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DO:</a:t>
            </a:r>
          </a:p>
        </p:txBody>
      </p:sp>
      <p:sp>
        <p:nvSpPr>
          <p:cNvPr id="5" name="TextBox 4">
            <a:extLst>
              <a:ext uri="{FF2B5EF4-FFF2-40B4-BE49-F238E27FC236}">
                <a16:creationId xmlns:a16="http://schemas.microsoft.com/office/drawing/2014/main" id="{C3358322-9B68-9EF9-267C-A99ECD390C25}"/>
              </a:ext>
            </a:extLst>
          </p:cNvPr>
          <p:cNvSpPr txBox="1"/>
          <p:nvPr/>
        </p:nvSpPr>
        <p:spPr>
          <a:xfrm>
            <a:off x="254833" y="1094282"/>
            <a:ext cx="5081665" cy="1569660"/>
          </a:xfrm>
          <a:prstGeom prst="rect">
            <a:avLst/>
          </a:prstGeom>
          <a:noFill/>
        </p:spPr>
        <p:txBody>
          <a:bodyPr wrap="square" rtlCol="0">
            <a:spAutoFit/>
          </a:bodyPr>
          <a:lstStyle/>
          <a:p>
            <a:r>
              <a:rPr lang="en-GB" sz="2400" dirty="0"/>
              <a:t>Tom collects stamps. This year he collected 528 which was 32% more stamps than last year. How many stamps did Tom collect last year?</a:t>
            </a:r>
          </a:p>
        </p:txBody>
      </p:sp>
      <p:graphicFrame>
        <p:nvGraphicFramePr>
          <p:cNvPr id="6" name="Table 5">
            <a:extLst>
              <a:ext uri="{FF2B5EF4-FFF2-40B4-BE49-F238E27FC236}">
                <a16:creationId xmlns:a16="http://schemas.microsoft.com/office/drawing/2014/main" id="{CEA8B531-F911-2AB7-FF06-DD706525FCE6}"/>
              </a:ext>
            </a:extLst>
          </p:cNvPr>
          <p:cNvGraphicFramePr>
            <a:graphicFrameLocks noGrp="1"/>
          </p:cNvGraphicFramePr>
          <p:nvPr>
            <p:extLst>
              <p:ext uri="{D42A27DB-BD31-4B8C-83A1-F6EECF244321}">
                <p14:modId xmlns:p14="http://schemas.microsoft.com/office/powerpoint/2010/main" val="633591623"/>
              </p:ext>
            </p:extLst>
          </p:nvPr>
        </p:nvGraphicFramePr>
        <p:xfrm>
          <a:off x="1070962" y="3429000"/>
          <a:ext cx="3309496" cy="1214066"/>
        </p:xfrm>
        <a:graphic>
          <a:graphicData uri="http://schemas.openxmlformats.org/drawingml/2006/table">
            <a:tbl>
              <a:tblPr firstRow="1" bandRow="1">
                <a:tableStyleId>{2D5ABB26-0587-4C30-8999-92F81FD0307C}</a:tableStyleId>
              </a:tblPr>
              <a:tblGrid>
                <a:gridCol w="1654748">
                  <a:extLst>
                    <a:ext uri="{9D8B030D-6E8A-4147-A177-3AD203B41FA5}">
                      <a16:colId xmlns:a16="http://schemas.microsoft.com/office/drawing/2014/main" val="2651824270"/>
                    </a:ext>
                  </a:extLst>
                </a:gridCol>
                <a:gridCol w="1654748">
                  <a:extLst>
                    <a:ext uri="{9D8B030D-6E8A-4147-A177-3AD203B41FA5}">
                      <a16:colId xmlns:a16="http://schemas.microsoft.com/office/drawing/2014/main" val="1314171337"/>
                    </a:ext>
                  </a:extLst>
                </a:gridCol>
              </a:tblGrid>
              <a:tr h="607033">
                <a:tc>
                  <a:txBody>
                    <a:bodyPr/>
                    <a:lstStyle/>
                    <a:p>
                      <a:pPr algn="ctr"/>
                      <a:r>
                        <a:rPr lang="en-GB" sz="2800" dirty="0"/>
                        <a:t>100%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GB" sz="2800" dirty="0">
                        <a:solidFill>
                          <a:srgbClr val="FF0000"/>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420659"/>
                  </a:ext>
                </a:extLst>
              </a:tr>
              <a:tr h="607033">
                <a:tc>
                  <a:txBody>
                    <a:bodyPr/>
                    <a:lstStyle/>
                    <a:p>
                      <a:pPr algn="ctr"/>
                      <a:r>
                        <a:rPr lang="en-GB" sz="2800" dirty="0"/>
                        <a:t>132%</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sz="2800" dirty="0"/>
                        <a:t>528</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39182755"/>
                  </a:ext>
                </a:extLst>
              </a:tr>
            </a:tbl>
          </a:graphicData>
        </a:graphic>
      </p:graphicFrame>
      <p:sp>
        <p:nvSpPr>
          <p:cNvPr id="7" name="TextBox 6">
            <a:extLst>
              <a:ext uri="{FF2B5EF4-FFF2-40B4-BE49-F238E27FC236}">
                <a16:creationId xmlns:a16="http://schemas.microsoft.com/office/drawing/2014/main" id="{04DAFCF0-84F1-3998-6AE2-9E930CB1C750}"/>
              </a:ext>
            </a:extLst>
          </p:cNvPr>
          <p:cNvSpPr txBox="1"/>
          <p:nvPr/>
        </p:nvSpPr>
        <p:spPr>
          <a:xfrm>
            <a:off x="-1" y="3851367"/>
            <a:ext cx="914400" cy="369332"/>
          </a:xfrm>
          <a:prstGeom prst="rect">
            <a:avLst/>
          </a:prstGeom>
          <a:noFill/>
        </p:spPr>
        <p:txBody>
          <a:bodyPr wrap="square" rtlCol="0">
            <a:spAutoFit/>
          </a:bodyPr>
          <a:lstStyle/>
          <a:p>
            <a:r>
              <a:rPr lang="en-GB" dirty="0"/>
              <a:t>x 1.32</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D756C2F-952A-0C93-01D4-488249C3010B}"/>
                  </a:ext>
                </a:extLst>
              </p:cNvPr>
              <p:cNvSpPr txBox="1"/>
              <p:nvPr/>
            </p:nvSpPr>
            <p:spPr>
              <a:xfrm>
                <a:off x="4585738" y="3851367"/>
                <a:ext cx="914400" cy="369332"/>
              </a:xfrm>
              <a:prstGeom prst="rect">
                <a:avLst/>
              </a:prstGeom>
              <a:noFill/>
            </p:spPr>
            <p:txBody>
              <a:bodyPr wrap="square" rtlCol="0">
                <a:spAutoFit/>
              </a:bodyPr>
              <a:lstStyle/>
              <a:p>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a:t> 1.32</a:t>
                </a:r>
              </a:p>
            </p:txBody>
          </p:sp>
        </mc:Choice>
        <mc:Fallback xmlns="">
          <p:sp>
            <p:nvSpPr>
              <p:cNvPr id="8" name="TextBox 7">
                <a:extLst>
                  <a:ext uri="{FF2B5EF4-FFF2-40B4-BE49-F238E27FC236}">
                    <a16:creationId xmlns:a16="http://schemas.microsoft.com/office/drawing/2014/main" id="{2D756C2F-952A-0C93-01D4-488249C3010B}"/>
                  </a:ext>
                </a:extLst>
              </p:cNvPr>
              <p:cNvSpPr txBox="1">
                <a:spLocks noRot="1" noChangeAspect="1" noMove="1" noResize="1" noEditPoints="1" noAdjustHandles="1" noChangeArrowheads="1" noChangeShapeType="1" noTextEdit="1"/>
              </p:cNvSpPr>
              <p:nvPr/>
            </p:nvSpPr>
            <p:spPr>
              <a:xfrm>
                <a:off x="4585738" y="3851367"/>
                <a:ext cx="914400" cy="369332"/>
              </a:xfrm>
              <a:prstGeom prst="rect">
                <a:avLst/>
              </a:prstGeom>
              <a:blipFill>
                <a:blip r:embed="rId2"/>
                <a:stretch>
                  <a:fillRect t="-10000" b="-26667"/>
                </a:stretch>
              </a:blipFill>
            </p:spPr>
            <p:txBody>
              <a:bodyPr/>
              <a:lstStyle/>
              <a:p>
                <a:r>
                  <a:rPr lang="en-GB">
                    <a:noFill/>
                  </a:rPr>
                  <a:t> </a:t>
                </a:r>
              </a:p>
            </p:txBody>
          </p:sp>
        </mc:Fallback>
      </mc:AlternateContent>
      <p:sp>
        <p:nvSpPr>
          <p:cNvPr id="9" name="Arrow: Curved Right 8">
            <a:extLst>
              <a:ext uri="{FF2B5EF4-FFF2-40B4-BE49-F238E27FC236}">
                <a16:creationId xmlns:a16="http://schemas.microsoft.com/office/drawing/2014/main" id="{E6005AD8-73F6-296D-06B2-E5836A40AC81}"/>
              </a:ext>
            </a:extLst>
          </p:cNvPr>
          <p:cNvSpPr/>
          <p:nvPr/>
        </p:nvSpPr>
        <p:spPr>
          <a:xfrm>
            <a:off x="845689" y="3723194"/>
            <a:ext cx="348939"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Arrow: Curved Right 9">
            <a:extLst>
              <a:ext uri="{FF2B5EF4-FFF2-40B4-BE49-F238E27FC236}">
                <a16:creationId xmlns:a16="http://schemas.microsoft.com/office/drawing/2014/main" id="{48821F61-575F-4D11-C703-135EA4E39DDB}"/>
              </a:ext>
            </a:extLst>
          </p:cNvPr>
          <p:cNvSpPr/>
          <p:nvPr/>
        </p:nvSpPr>
        <p:spPr>
          <a:xfrm rot="10800000">
            <a:off x="4186207" y="3708375"/>
            <a:ext cx="348938"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Box 10">
            <a:extLst>
              <a:ext uri="{FF2B5EF4-FFF2-40B4-BE49-F238E27FC236}">
                <a16:creationId xmlns:a16="http://schemas.microsoft.com/office/drawing/2014/main" id="{EEEE6363-8399-410F-CC39-9D57CFD6FA95}"/>
              </a:ext>
            </a:extLst>
          </p:cNvPr>
          <p:cNvSpPr txBox="1"/>
          <p:nvPr/>
        </p:nvSpPr>
        <p:spPr>
          <a:xfrm>
            <a:off x="2983042" y="3429000"/>
            <a:ext cx="1106561" cy="523220"/>
          </a:xfrm>
          <a:prstGeom prst="rect">
            <a:avLst/>
          </a:prstGeom>
          <a:noFill/>
        </p:spPr>
        <p:txBody>
          <a:bodyPr wrap="square" rtlCol="0">
            <a:spAutoFit/>
          </a:bodyPr>
          <a:lstStyle/>
          <a:p>
            <a:pPr algn="ctr"/>
            <a:r>
              <a:rPr lang="en-GB" sz="2800" dirty="0">
                <a:solidFill>
                  <a:srgbClr val="FF0000"/>
                </a:solidFill>
              </a:rPr>
              <a:t>400</a:t>
            </a:r>
          </a:p>
        </p:txBody>
      </p:sp>
      <p:sp>
        <p:nvSpPr>
          <p:cNvPr id="12" name="TextBox 11">
            <a:extLst>
              <a:ext uri="{FF2B5EF4-FFF2-40B4-BE49-F238E27FC236}">
                <a16:creationId xmlns:a16="http://schemas.microsoft.com/office/drawing/2014/main" id="{3CE77D4B-AB8C-E879-6408-307BBF080170}"/>
              </a:ext>
            </a:extLst>
          </p:cNvPr>
          <p:cNvSpPr txBox="1"/>
          <p:nvPr/>
        </p:nvSpPr>
        <p:spPr>
          <a:xfrm>
            <a:off x="6265889" y="1094282"/>
            <a:ext cx="5211435" cy="1200329"/>
          </a:xfrm>
          <a:prstGeom prst="rect">
            <a:avLst/>
          </a:prstGeom>
          <a:noFill/>
        </p:spPr>
        <p:txBody>
          <a:bodyPr wrap="square" rtlCol="0">
            <a:spAutoFit/>
          </a:bodyPr>
          <a:lstStyle/>
          <a:p>
            <a:r>
              <a:rPr lang="en-GB" sz="2400" dirty="0" err="1"/>
              <a:t>Esah</a:t>
            </a:r>
            <a:r>
              <a:rPr lang="en-GB" sz="2400" dirty="0"/>
              <a:t> recently bought a phone. He sold it for £234 making a 17% profit. How much did he pay for the phone?</a:t>
            </a:r>
          </a:p>
        </p:txBody>
      </p:sp>
      <p:graphicFrame>
        <p:nvGraphicFramePr>
          <p:cNvPr id="13" name="Table 12">
            <a:extLst>
              <a:ext uri="{FF2B5EF4-FFF2-40B4-BE49-F238E27FC236}">
                <a16:creationId xmlns:a16="http://schemas.microsoft.com/office/drawing/2014/main" id="{5F917E6E-F306-317E-63D7-60AB3C6C4B82}"/>
              </a:ext>
            </a:extLst>
          </p:cNvPr>
          <p:cNvGraphicFramePr>
            <a:graphicFrameLocks noGrp="1"/>
          </p:cNvGraphicFramePr>
          <p:nvPr>
            <p:extLst>
              <p:ext uri="{D42A27DB-BD31-4B8C-83A1-F6EECF244321}">
                <p14:modId xmlns:p14="http://schemas.microsoft.com/office/powerpoint/2010/main" val="2689478316"/>
              </p:ext>
            </p:extLst>
          </p:nvPr>
        </p:nvGraphicFramePr>
        <p:xfrm>
          <a:off x="7211788" y="3429000"/>
          <a:ext cx="3309496" cy="1214066"/>
        </p:xfrm>
        <a:graphic>
          <a:graphicData uri="http://schemas.openxmlformats.org/drawingml/2006/table">
            <a:tbl>
              <a:tblPr firstRow="1" bandRow="1">
                <a:tableStyleId>{2D5ABB26-0587-4C30-8999-92F81FD0307C}</a:tableStyleId>
              </a:tblPr>
              <a:tblGrid>
                <a:gridCol w="1654748">
                  <a:extLst>
                    <a:ext uri="{9D8B030D-6E8A-4147-A177-3AD203B41FA5}">
                      <a16:colId xmlns:a16="http://schemas.microsoft.com/office/drawing/2014/main" val="2651824270"/>
                    </a:ext>
                  </a:extLst>
                </a:gridCol>
                <a:gridCol w="1654748">
                  <a:extLst>
                    <a:ext uri="{9D8B030D-6E8A-4147-A177-3AD203B41FA5}">
                      <a16:colId xmlns:a16="http://schemas.microsoft.com/office/drawing/2014/main" val="1314171337"/>
                    </a:ext>
                  </a:extLst>
                </a:gridCol>
              </a:tblGrid>
              <a:tr h="607033">
                <a:tc>
                  <a:txBody>
                    <a:bodyPr/>
                    <a:lstStyle/>
                    <a:p>
                      <a:pPr algn="ctr"/>
                      <a:r>
                        <a:rPr lang="en-GB" sz="2800" dirty="0"/>
                        <a:t>100%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GB" sz="2800" dirty="0">
                        <a:solidFill>
                          <a:srgbClr val="FF0000"/>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420659"/>
                  </a:ext>
                </a:extLst>
              </a:tr>
              <a:tr h="607033">
                <a:tc>
                  <a:txBody>
                    <a:bodyPr/>
                    <a:lstStyle/>
                    <a:p>
                      <a:pPr algn="ctr"/>
                      <a:r>
                        <a:rPr lang="en-GB" sz="2800" dirty="0"/>
                        <a:t>117%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sz="2800" dirty="0"/>
                        <a:t>£234</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39182755"/>
                  </a:ext>
                </a:extLst>
              </a:tr>
            </a:tbl>
          </a:graphicData>
        </a:graphic>
      </p:graphicFrame>
      <p:sp>
        <p:nvSpPr>
          <p:cNvPr id="14" name="TextBox 13">
            <a:extLst>
              <a:ext uri="{FF2B5EF4-FFF2-40B4-BE49-F238E27FC236}">
                <a16:creationId xmlns:a16="http://schemas.microsoft.com/office/drawing/2014/main" id="{A97BCE43-3E1B-F08F-CB80-950132EB5C6F}"/>
              </a:ext>
            </a:extLst>
          </p:cNvPr>
          <p:cNvSpPr txBox="1"/>
          <p:nvPr/>
        </p:nvSpPr>
        <p:spPr>
          <a:xfrm>
            <a:off x="6140825" y="3851367"/>
            <a:ext cx="914400" cy="369332"/>
          </a:xfrm>
          <a:prstGeom prst="rect">
            <a:avLst/>
          </a:prstGeom>
          <a:noFill/>
        </p:spPr>
        <p:txBody>
          <a:bodyPr wrap="square" rtlCol="0">
            <a:spAutoFit/>
          </a:bodyPr>
          <a:lstStyle/>
          <a:p>
            <a:r>
              <a:rPr lang="en-GB" dirty="0"/>
              <a:t>x 1.17</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E8D2811-ABEC-C89A-C2A1-6317AF39DAA6}"/>
                  </a:ext>
                </a:extLst>
              </p:cNvPr>
              <p:cNvSpPr txBox="1"/>
              <p:nvPr/>
            </p:nvSpPr>
            <p:spPr>
              <a:xfrm>
                <a:off x="10726564" y="3851367"/>
                <a:ext cx="914400" cy="369332"/>
              </a:xfrm>
              <a:prstGeom prst="rect">
                <a:avLst/>
              </a:prstGeom>
              <a:noFill/>
            </p:spPr>
            <p:txBody>
              <a:bodyPr wrap="square" rtlCol="0">
                <a:spAutoFit/>
              </a:bodyPr>
              <a:lstStyle/>
              <a:p>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a:t> 1.17</a:t>
                </a:r>
              </a:p>
            </p:txBody>
          </p:sp>
        </mc:Choice>
        <mc:Fallback xmlns="">
          <p:sp>
            <p:nvSpPr>
              <p:cNvPr id="15" name="TextBox 14">
                <a:extLst>
                  <a:ext uri="{FF2B5EF4-FFF2-40B4-BE49-F238E27FC236}">
                    <a16:creationId xmlns:a16="http://schemas.microsoft.com/office/drawing/2014/main" id="{CE8D2811-ABEC-C89A-C2A1-6317AF39DAA6}"/>
                  </a:ext>
                </a:extLst>
              </p:cNvPr>
              <p:cNvSpPr txBox="1">
                <a:spLocks noRot="1" noChangeAspect="1" noMove="1" noResize="1" noEditPoints="1" noAdjustHandles="1" noChangeArrowheads="1" noChangeShapeType="1" noTextEdit="1"/>
              </p:cNvSpPr>
              <p:nvPr/>
            </p:nvSpPr>
            <p:spPr>
              <a:xfrm>
                <a:off x="10726564" y="3851367"/>
                <a:ext cx="914400" cy="369332"/>
              </a:xfrm>
              <a:prstGeom prst="rect">
                <a:avLst/>
              </a:prstGeom>
              <a:blipFill>
                <a:blip r:embed="rId3"/>
                <a:stretch>
                  <a:fillRect t="-10000" b="-26667"/>
                </a:stretch>
              </a:blipFill>
            </p:spPr>
            <p:txBody>
              <a:bodyPr/>
              <a:lstStyle/>
              <a:p>
                <a:r>
                  <a:rPr lang="en-GB">
                    <a:noFill/>
                  </a:rPr>
                  <a:t> </a:t>
                </a:r>
              </a:p>
            </p:txBody>
          </p:sp>
        </mc:Fallback>
      </mc:AlternateContent>
      <p:sp>
        <p:nvSpPr>
          <p:cNvPr id="16" name="Arrow: Curved Right 15">
            <a:extLst>
              <a:ext uri="{FF2B5EF4-FFF2-40B4-BE49-F238E27FC236}">
                <a16:creationId xmlns:a16="http://schemas.microsoft.com/office/drawing/2014/main" id="{316FAB9B-2BA2-723D-D3AC-713F51D63A8A}"/>
              </a:ext>
            </a:extLst>
          </p:cNvPr>
          <p:cNvSpPr/>
          <p:nvPr/>
        </p:nvSpPr>
        <p:spPr>
          <a:xfrm>
            <a:off x="6986515" y="3723194"/>
            <a:ext cx="348939"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Arrow: Curved Right 16">
            <a:extLst>
              <a:ext uri="{FF2B5EF4-FFF2-40B4-BE49-F238E27FC236}">
                <a16:creationId xmlns:a16="http://schemas.microsoft.com/office/drawing/2014/main" id="{02438997-679A-879C-748A-28EA7D25660A}"/>
              </a:ext>
            </a:extLst>
          </p:cNvPr>
          <p:cNvSpPr/>
          <p:nvPr/>
        </p:nvSpPr>
        <p:spPr>
          <a:xfrm rot="10800000">
            <a:off x="10327033" y="3708375"/>
            <a:ext cx="348938"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Box 17">
            <a:extLst>
              <a:ext uri="{FF2B5EF4-FFF2-40B4-BE49-F238E27FC236}">
                <a16:creationId xmlns:a16="http://schemas.microsoft.com/office/drawing/2014/main" id="{DB7A9928-6C2B-3B4A-1973-7D9B04787C52}"/>
              </a:ext>
            </a:extLst>
          </p:cNvPr>
          <p:cNvSpPr txBox="1"/>
          <p:nvPr/>
        </p:nvSpPr>
        <p:spPr>
          <a:xfrm>
            <a:off x="9123868" y="3429000"/>
            <a:ext cx="1106561" cy="523220"/>
          </a:xfrm>
          <a:prstGeom prst="rect">
            <a:avLst/>
          </a:prstGeom>
          <a:noFill/>
        </p:spPr>
        <p:txBody>
          <a:bodyPr wrap="square" rtlCol="0">
            <a:spAutoFit/>
          </a:bodyPr>
          <a:lstStyle/>
          <a:p>
            <a:pPr algn="ctr"/>
            <a:r>
              <a:rPr lang="en-GB" sz="2800" dirty="0">
                <a:solidFill>
                  <a:srgbClr val="FF0000"/>
                </a:solidFill>
              </a:rPr>
              <a:t>£200</a:t>
            </a:r>
          </a:p>
        </p:txBody>
      </p:sp>
    </p:spTree>
    <p:extLst>
      <p:ext uri="{BB962C8B-B14F-4D97-AF65-F5344CB8AC3E}">
        <p14:creationId xmlns:p14="http://schemas.microsoft.com/office/powerpoint/2010/main" val="244707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6" grpId="0" animBg="1"/>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F52BE-B79B-C0C5-7D85-EEEE428713A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57DC58D-4630-1955-80C9-973AD383B541}"/>
              </a:ext>
            </a:extLst>
          </p:cNvPr>
          <p:cNvSpPr/>
          <p:nvPr/>
        </p:nvSpPr>
        <p:spPr>
          <a:xfrm>
            <a:off x="-1" y="0"/>
            <a:ext cx="1151321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entagon 46">
            <a:extLst>
              <a:ext uri="{FF2B5EF4-FFF2-40B4-BE49-F238E27FC236}">
                <a16:creationId xmlns:a16="http://schemas.microsoft.com/office/drawing/2014/main" id="{8C05B096-0041-78B6-FEC4-DA3733C62FC2}"/>
              </a:ext>
            </a:extLst>
          </p:cNvPr>
          <p:cNvSpPr/>
          <p:nvPr/>
        </p:nvSpPr>
        <p:spPr>
          <a:xfrm>
            <a:off x="90520" y="73742"/>
            <a:ext cx="5568991"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I DO:</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hevron 47">
            <a:extLst>
              <a:ext uri="{FF2B5EF4-FFF2-40B4-BE49-F238E27FC236}">
                <a16:creationId xmlns:a16="http://schemas.microsoft.com/office/drawing/2014/main" id="{20C37B51-737D-DDE9-7F4E-9677FEB3B0F4}"/>
              </a:ext>
            </a:extLst>
          </p:cNvPr>
          <p:cNvSpPr/>
          <p:nvPr/>
        </p:nvSpPr>
        <p:spPr>
          <a:xfrm>
            <a:off x="6078366" y="68998"/>
            <a:ext cx="5568991"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prstClr val="white"/>
                </a:solidFill>
                <a:latin typeface="Calibri" panose="020F0502020204030204"/>
              </a:rPr>
              <a:t>YOU</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 DO:</a:t>
            </a:r>
          </a:p>
        </p:txBody>
      </p:sp>
      <p:sp>
        <p:nvSpPr>
          <p:cNvPr id="5" name="TextBox 4">
            <a:extLst>
              <a:ext uri="{FF2B5EF4-FFF2-40B4-BE49-F238E27FC236}">
                <a16:creationId xmlns:a16="http://schemas.microsoft.com/office/drawing/2014/main" id="{F02CC9AF-DFB7-0A60-EBE8-78A4359C7AE4}"/>
              </a:ext>
            </a:extLst>
          </p:cNvPr>
          <p:cNvSpPr txBox="1"/>
          <p:nvPr/>
        </p:nvSpPr>
        <p:spPr>
          <a:xfrm>
            <a:off x="254833" y="1094282"/>
            <a:ext cx="5081665" cy="1569660"/>
          </a:xfrm>
          <a:prstGeom prst="rect">
            <a:avLst/>
          </a:prstGeom>
          <a:noFill/>
        </p:spPr>
        <p:txBody>
          <a:bodyPr wrap="square" rtlCol="0">
            <a:spAutoFit/>
          </a:bodyPr>
          <a:lstStyle/>
          <a:p>
            <a:r>
              <a:rPr lang="en-GB" sz="2400" dirty="0"/>
              <a:t>Sarina just sold her car for £13,000. This was 35% less than she paid for the car 2 years ago. How much did Sarina pay for the car?</a:t>
            </a:r>
          </a:p>
        </p:txBody>
      </p:sp>
      <p:graphicFrame>
        <p:nvGraphicFramePr>
          <p:cNvPr id="6" name="Table 5">
            <a:extLst>
              <a:ext uri="{FF2B5EF4-FFF2-40B4-BE49-F238E27FC236}">
                <a16:creationId xmlns:a16="http://schemas.microsoft.com/office/drawing/2014/main" id="{BEC6E527-5249-32A0-8FBE-296F9D69E57B}"/>
              </a:ext>
            </a:extLst>
          </p:cNvPr>
          <p:cNvGraphicFramePr>
            <a:graphicFrameLocks noGrp="1"/>
          </p:cNvGraphicFramePr>
          <p:nvPr>
            <p:extLst>
              <p:ext uri="{D42A27DB-BD31-4B8C-83A1-F6EECF244321}">
                <p14:modId xmlns:p14="http://schemas.microsoft.com/office/powerpoint/2010/main" val="3467761684"/>
              </p:ext>
            </p:extLst>
          </p:nvPr>
        </p:nvGraphicFramePr>
        <p:xfrm>
          <a:off x="1070962" y="3429000"/>
          <a:ext cx="3309496" cy="1214066"/>
        </p:xfrm>
        <a:graphic>
          <a:graphicData uri="http://schemas.openxmlformats.org/drawingml/2006/table">
            <a:tbl>
              <a:tblPr firstRow="1" bandRow="1">
                <a:tableStyleId>{2D5ABB26-0587-4C30-8999-92F81FD0307C}</a:tableStyleId>
              </a:tblPr>
              <a:tblGrid>
                <a:gridCol w="1654748">
                  <a:extLst>
                    <a:ext uri="{9D8B030D-6E8A-4147-A177-3AD203B41FA5}">
                      <a16:colId xmlns:a16="http://schemas.microsoft.com/office/drawing/2014/main" val="2651824270"/>
                    </a:ext>
                  </a:extLst>
                </a:gridCol>
                <a:gridCol w="1654748">
                  <a:extLst>
                    <a:ext uri="{9D8B030D-6E8A-4147-A177-3AD203B41FA5}">
                      <a16:colId xmlns:a16="http://schemas.microsoft.com/office/drawing/2014/main" val="1314171337"/>
                    </a:ext>
                  </a:extLst>
                </a:gridCol>
              </a:tblGrid>
              <a:tr h="607033">
                <a:tc>
                  <a:txBody>
                    <a:bodyPr/>
                    <a:lstStyle/>
                    <a:p>
                      <a:pPr algn="ctr"/>
                      <a:r>
                        <a:rPr lang="en-GB" sz="2800" dirty="0"/>
                        <a:t>100%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GB" sz="2800" dirty="0">
                        <a:solidFill>
                          <a:srgbClr val="FF0000"/>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420659"/>
                  </a:ext>
                </a:extLst>
              </a:tr>
              <a:tr h="607033">
                <a:tc>
                  <a:txBody>
                    <a:bodyPr/>
                    <a:lstStyle/>
                    <a:p>
                      <a:pPr algn="ctr"/>
                      <a:r>
                        <a:rPr lang="en-GB" sz="2800" dirty="0"/>
                        <a:t>65%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sz="2800" dirty="0"/>
                        <a:t>£13,000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39182755"/>
                  </a:ext>
                </a:extLst>
              </a:tr>
            </a:tbl>
          </a:graphicData>
        </a:graphic>
      </p:graphicFrame>
      <p:sp>
        <p:nvSpPr>
          <p:cNvPr id="7" name="TextBox 6">
            <a:extLst>
              <a:ext uri="{FF2B5EF4-FFF2-40B4-BE49-F238E27FC236}">
                <a16:creationId xmlns:a16="http://schemas.microsoft.com/office/drawing/2014/main" id="{6C6027AC-35F7-FD53-284F-F469F086B0B4}"/>
              </a:ext>
            </a:extLst>
          </p:cNvPr>
          <p:cNvSpPr txBox="1"/>
          <p:nvPr/>
        </p:nvSpPr>
        <p:spPr>
          <a:xfrm>
            <a:off x="-1" y="3851367"/>
            <a:ext cx="914400" cy="369332"/>
          </a:xfrm>
          <a:prstGeom prst="rect">
            <a:avLst/>
          </a:prstGeom>
          <a:noFill/>
        </p:spPr>
        <p:txBody>
          <a:bodyPr wrap="square" rtlCol="0">
            <a:spAutoFit/>
          </a:bodyPr>
          <a:lstStyle/>
          <a:p>
            <a:r>
              <a:rPr lang="en-GB" dirty="0"/>
              <a:t>x 0.65</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DBB8E85-7549-F712-C864-AE54E153E813}"/>
                  </a:ext>
                </a:extLst>
              </p:cNvPr>
              <p:cNvSpPr txBox="1"/>
              <p:nvPr/>
            </p:nvSpPr>
            <p:spPr>
              <a:xfrm>
                <a:off x="4585738" y="3851367"/>
                <a:ext cx="914400" cy="369332"/>
              </a:xfrm>
              <a:prstGeom prst="rect">
                <a:avLst/>
              </a:prstGeom>
              <a:noFill/>
            </p:spPr>
            <p:txBody>
              <a:bodyPr wrap="square" rtlCol="0">
                <a:spAutoFit/>
              </a:bodyPr>
              <a:lstStyle/>
              <a:p>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a:t> 0.65</a:t>
                </a:r>
              </a:p>
            </p:txBody>
          </p:sp>
        </mc:Choice>
        <mc:Fallback xmlns="">
          <p:sp>
            <p:nvSpPr>
              <p:cNvPr id="8" name="TextBox 7">
                <a:extLst>
                  <a:ext uri="{FF2B5EF4-FFF2-40B4-BE49-F238E27FC236}">
                    <a16:creationId xmlns:a16="http://schemas.microsoft.com/office/drawing/2014/main" id="{7DBB8E85-7549-F712-C864-AE54E153E813}"/>
                  </a:ext>
                </a:extLst>
              </p:cNvPr>
              <p:cNvSpPr txBox="1">
                <a:spLocks noRot="1" noChangeAspect="1" noMove="1" noResize="1" noEditPoints="1" noAdjustHandles="1" noChangeArrowheads="1" noChangeShapeType="1" noTextEdit="1"/>
              </p:cNvSpPr>
              <p:nvPr/>
            </p:nvSpPr>
            <p:spPr>
              <a:xfrm>
                <a:off x="4585738" y="3851367"/>
                <a:ext cx="914400" cy="369332"/>
              </a:xfrm>
              <a:prstGeom prst="rect">
                <a:avLst/>
              </a:prstGeom>
              <a:blipFill>
                <a:blip r:embed="rId2"/>
                <a:stretch>
                  <a:fillRect t="-10000" b="-26667"/>
                </a:stretch>
              </a:blipFill>
            </p:spPr>
            <p:txBody>
              <a:bodyPr/>
              <a:lstStyle/>
              <a:p>
                <a:r>
                  <a:rPr lang="en-GB">
                    <a:noFill/>
                  </a:rPr>
                  <a:t> </a:t>
                </a:r>
              </a:p>
            </p:txBody>
          </p:sp>
        </mc:Fallback>
      </mc:AlternateContent>
      <p:sp>
        <p:nvSpPr>
          <p:cNvPr id="9" name="Arrow: Curved Right 8">
            <a:extLst>
              <a:ext uri="{FF2B5EF4-FFF2-40B4-BE49-F238E27FC236}">
                <a16:creationId xmlns:a16="http://schemas.microsoft.com/office/drawing/2014/main" id="{1932D082-4021-9219-89EF-377D8E0387D6}"/>
              </a:ext>
            </a:extLst>
          </p:cNvPr>
          <p:cNvSpPr/>
          <p:nvPr/>
        </p:nvSpPr>
        <p:spPr>
          <a:xfrm>
            <a:off x="845689" y="3723194"/>
            <a:ext cx="348939"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Arrow: Curved Right 9">
            <a:extLst>
              <a:ext uri="{FF2B5EF4-FFF2-40B4-BE49-F238E27FC236}">
                <a16:creationId xmlns:a16="http://schemas.microsoft.com/office/drawing/2014/main" id="{EC456B3B-411B-97F6-8A97-58BA1C10E8FC}"/>
              </a:ext>
            </a:extLst>
          </p:cNvPr>
          <p:cNvSpPr/>
          <p:nvPr/>
        </p:nvSpPr>
        <p:spPr>
          <a:xfrm rot="10800000">
            <a:off x="4186207" y="3708375"/>
            <a:ext cx="348938"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Box 10">
            <a:extLst>
              <a:ext uri="{FF2B5EF4-FFF2-40B4-BE49-F238E27FC236}">
                <a16:creationId xmlns:a16="http://schemas.microsoft.com/office/drawing/2014/main" id="{411D5104-2431-DAB8-9F69-F9D1C949A457}"/>
              </a:ext>
            </a:extLst>
          </p:cNvPr>
          <p:cNvSpPr txBox="1"/>
          <p:nvPr/>
        </p:nvSpPr>
        <p:spPr>
          <a:xfrm>
            <a:off x="2795665" y="3429000"/>
            <a:ext cx="1494020" cy="523220"/>
          </a:xfrm>
          <a:prstGeom prst="rect">
            <a:avLst/>
          </a:prstGeom>
          <a:noFill/>
        </p:spPr>
        <p:txBody>
          <a:bodyPr wrap="square" rtlCol="0">
            <a:spAutoFit/>
          </a:bodyPr>
          <a:lstStyle/>
          <a:p>
            <a:pPr algn="ctr"/>
            <a:r>
              <a:rPr lang="en-GB" sz="2800" dirty="0">
                <a:solidFill>
                  <a:srgbClr val="FF0000"/>
                </a:solidFill>
              </a:rPr>
              <a:t>£20,000</a:t>
            </a:r>
          </a:p>
        </p:txBody>
      </p:sp>
      <p:sp>
        <p:nvSpPr>
          <p:cNvPr id="12" name="TextBox 11">
            <a:extLst>
              <a:ext uri="{FF2B5EF4-FFF2-40B4-BE49-F238E27FC236}">
                <a16:creationId xmlns:a16="http://schemas.microsoft.com/office/drawing/2014/main" id="{4992E395-D514-11AE-0A6C-B6C930A5F7F4}"/>
              </a:ext>
            </a:extLst>
          </p:cNvPr>
          <p:cNvSpPr txBox="1"/>
          <p:nvPr/>
        </p:nvSpPr>
        <p:spPr>
          <a:xfrm>
            <a:off x="6265889" y="1094282"/>
            <a:ext cx="5211435" cy="1569660"/>
          </a:xfrm>
          <a:prstGeom prst="rect">
            <a:avLst/>
          </a:prstGeom>
          <a:noFill/>
        </p:spPr>
        <p:txBody>
          <a:bodyPr wrap="square" rtlCol="0">
            <a:spAutoFit/>
          </a:bodyPr>
          <a:lstStyle/>
          <a:p>
            <a:r>
              <a:rPr lang="en-GB" sz="2400" dirty="0"/>
              <a:t>Chloe is selling her house. She has just reduced the price of her house by 8% to £193,200. What was the price of the house before the reduction?</a:t>
            </a:r>
          </a:p>
        </p:txBody>
      </p:sp>
      <p:graphicFrame>
        <p:nvGraphicFramePr>
          <p:cNvPr id="13" name="Table 12">
            <a:extLst>
              <a:ext uri="{FF2B5EF4-FFF2-40B4-BE49-F238E27FC236}">
                <a16:creationId xmlns:a16="http://schemas.microsoft.com/office/drawing/2014/main" id="{70BC9147-9959-E599-7B49-99B5D7A19A31}"/>
              </a:ext>
            </a:extLst>
          </p:cNvPr>
          <p:cNvGraphicFramePr>
            <a:graphicFrameLocks noGrp="1"/>
          </p:cNvGraphicFramePr>
          <p:nvPr>
            <p:extLst>
              <p:ext uri="{D42A27DB-BD31-4B8C-83A1-F6EECF244321}">
                <p14:modId xmlns:p14="http://schemas.microsoft.com/office/powerpoint/2010/main" val="3355300921"/>
              </p:ext>
            </p:extLst>
          </p:nvPr>
        </p:nvGraphicFramePr>
        <p:xfrm>
          <a:off x="7211788" y="3429000"/>
          <a:ext cx="3309496" cy="1214066"/>
        </p:xfrm>
        <a:graphic>
          <a:graphicData uri="http://schemas.openxmlformats.org/drawingml/2006/table">
            <a:tbl>
              <a:tblPr firstRow="1" bandRow="1">
                <a:tableStyleId>{2D5ABB26-0587-4C30-8999-92F81FD0307C}</a:tableStyleId>
              </a:tblPr>
              <a:tblGrid>
                <a:gridCol w="1654748">
                  <a:extLst>
                    <a:ext uri="{9D8B030D-6E8A-4147-A177-3AD203B41FA5}">
                      <a16:colId xmlns:a16="http://schemas.microsoft.com/office/drawing/2014/main" val="2651824270"/>
                    </a:ext>
                  </a:extLst>
                </a:gridCol>
                <a:gridCol w="1654748">
                  <a:extLst>
                    <a:ext uri="{9D8B030D-6E8A-4147-A177-3AD203B41FA5}">
                      <a16:colId xmlns:a16="http://schemas.microsoft.com/office/drawing/2014/main" val="1314171337"/>
                    </a:ext>
                  </a:extLst>
                </a:gridCol>
              </a:tblGrid>
              <a:tr h="607033">
                <a:tc>
                  <a:txBody>
                    <a:bodyPr/>
                    <a:lstStyle/>
                    <a:p>
                      <a:pPr algn="ctr"/>
                      <a:r>
                        <a:rPr lang="en-GB" sz="2800" dirty="0"/>
                        <a:t>100%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GB" sz="2800" dirty="0">
                        <a:solidFill>
                          <a:srgbClr val="FF0000"/>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420659"/>
                  </a:ext>
                </a:extLst>
              </a:tr>
              <a:tr h="607033">
                <a:tc>
                  <a:txBody>
                    <a:bodyPr/>
                    <a:lstStyle/>
                    <a:p>
                      <a:pPr algn="ctr"/>
                      <a:r>
                        <a:rPr lang="en-GB" sz="2800" dirty="0"/>
                        <a:t>92%</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sz="2800" dirty="0"/>
                        <a:t>£193,200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39182755"/>
                  </a:ext>
                </a:extLst>
              </a:tr>
            </a:tbl>
          </a:graphicData>
        </a:graphic>
      </p:graphicFrame>
      <p:sp>
        <p:nvSpPr>
          <p:cNvPr id="14" name="TextBox 13">
            <a:extLst>
              <a:ext uri="{FF2B5EF4-FFF2-40B4-BE49-F238E27FC236}">
                <a16:creationId xmlns:a16="http://schemas.microsoft.com/office/drawing/2014/main" id="{061728AE-7FA2-620E-9B03-0197D760F62A}"/>
              </a:ext>
            </a:extLst>
          </p:cNvPr>
          <p:cNvSpPr txBox="1"/>
          <p:nvPr/>
        </p:nvSpPr>
        <p:spPr>
          <a:xfrm>
            <a:off x="6140825" y="3851367"/>
            <a:ext cx="914400" cy="369332"/>
          </a:xfrm>
          <a:prstGeom prst="rect">
            <a:avLst/>
          </a:prstGeom>
          <a:noFill/>
        </p:spPr>
        <p:txBody>
          <a:bodyPr wrap="square" rtlCol="0">
            <a:spAutoFit/>
          </a:bodyPr>
          <a:lstStyle/>
          <a:p>
            <a:r>
              <a:rPr lang="en-GB" dirty="0"/>
              <a:t>x 0.92</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541061F-6E28-56F2-2C81-29CADB2D01A1}"/>
                  </a:ext>
                </a:extLst>
              </p:cNvPr>
              <p:cNvSpPr txBox="1"/>
              <p:nvPr/>
            </p:nvSpPr>
            <p:spPr>
              <a:xfrm>
                <a:off x="10726564" y="3851367"/>
                <a:ext cx="914400" cy="369332"/>
              </a:xfrm>
              <a:prstGeom prst="rect">
                <a:avLst/>
              </a:prstGeom>
              <a:noFill/>
            </p:spPr>
            <p:txBody>
              <a:bodyPr wrap="square" rtlCol="0">
                <a:spAutoFit/>
              </a:bodyPr>
              <a:lstStyle/>
              <a:p>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a:t> 0.92</a:t>
                </a:r>
              </a:p>
            </p:txBody>
          </p:sp>
        </mc:Choice>
        <mc:Fallback xmlns="">
          <p:sp>
            <p:nvSpPr>
              <p:cNvPr id="15" name="TextBox 14">
                <a:extLst>
                  <a:ext uri="{FF2B5EF4-FFF2-40B4-BE49-F238E27FC236}">
                    <a16:creationId xmlns:a16="http://schemas.microsoft.com/office/drawing/2014/main" id="{B541061F-6E28-56F2-2C81-29CADB2D01A1}"/>
                  </a:ext>
                </a:extLst>
              </p:cNvPr>
              <p:cNvSpPr txBox="1">
                <a:spLocks noRot="1" noChangeAspect="1" noMove="1" noResize="1" noEditPoints="1" noAdjustHandles="1" noChangeArrowheads="1" noChangeShapeType="1" noTextEdit="1"/>
              </p:cNvSpPr>
              <p:nvPr/>
            </p:nvSpPr>
            <p:spPr>
              <a:xfrm>
                <a:off x="10726564" y="3851367"/>
                <a:ext cx="914400" cy="369332"/>
              </a:xfrm>
              <a:prstGeom prst="rect">
                <a:avLst/>
              </a:prstGeom>
              <a:blipFill>
                <a:blip r:embed="rId3"/>
                <a:stretch>
                  <a:fillRect t="-10000" b="-26667"/>
                </a:stretch>
              </a:blipFill>
            </p:spPr>
            <p:txBody>
              <a:bodyPr/>
              <a:lstStyle/>
              <a:p>
                <a:r>
                  <a:rPr lang="en-GB">
                    <a:noFill/>
                  </a:rPr>
                  <a:t> </a:t>
                </a:r>
              </a:p>
            </p:txBody>
          </p:sp>
        </mc:Fallback>
      </mc:AlternateContent>
      <p:sp>
        <p:nvSpPr>
          <p:cNvPr id="16" name="Arrow: Curved Right 15">
            <a:extLst>
              <a:ext uri="{FF2B5EF4-FFF2-40B4-BE49-F238E27FC236}">
                <a16:creationId xmlns:a16="http://schemas.microsoft.com/office/drawing/2014/main" id="{C22A8F64-7D20-A470-A2DE-CD14EDF1F494}"/>
              </a:ext>
            </a:extLst>
          </p:cNvPr>
          <p:cNvSpPr/>
          <p:nvPr/>
        </p:nvSpPr>
        <p:spPr>
          <a:xfrm>
            <a:off x="6986515" y="3723194"/>
            <a:ext cx="348939"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Arrow: Curved Right 16">
            <a:extLst>
              <a:ext uri="{FF2B5EF4-FFF2-40B4-BE49-F238E27FC236}">
                <a16:creationId xmlns:a16="http://schemas.microsoft.com/office/drawing/2014/main" id="{8C998AE4-8558-B1E1-492C-74E952050293}"/>
              </a:ext>
            </a:extLst>
          </p:cNvPr>
          <p:cNvSpPr/>
          <p:nvPr/>
        </p:nvSpPr>
        <p:spPr>
          <a:xfrm rot="10800000">
            <a:off x="10327033" y="3708375"/>
            <a:ext cx="348938" cy="6388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Box 17">
            <a:extLst>
              <a:ext uri="{FF2B5EF4-FFF2-40B4-BE49-F238E27FC236}">
                <a16:creationId xmlns:a16="http://schemas.microsoft.com/office/drawing/2014/main" id="{06673195-1531-853C-9593-61EF5A21EA9E}"/>
              </a:ext>
            </a:extLst>
          </p:cNvPr>
          <p:cNvSpPr txBox="1"/>
          <p:nvPr/>
        </p:nvSpPr>
        <p:spPr>
          <a:xfrm>
            <a:off x="8806842" y="3429000"/>
            <a:ext cx="1699452" cy="523220"/>
          </a:xfrm>
          <a:prstGeom prst="rect">
            <a:avLst/>
          </a:prstGeom>
          <a:noFill/>
        </p:spPr>
        <p:txBody>
          <a:bodyPr wrap="square" rtlCol="0">
            <a:spAutoFit/>
          </a:bodyPr>
          <a:lstStyle/>
          <a:p>
            <a:pPr algn="ctr"/>
            <a:r>
              <a:rPr lang="en-GB" sz="2800" dirty="0">
                <a:solidFill>
                  <a:srgbClr val="FF0000"/>
                </a:solidFill>
              </a:rPr>
              <a:t>£210,000</a:t>
            </a:r>
          </a:p>
        </p:txBody>
      </p:sp>
    </p:spTree>
    <p:extLst>
      <p:ext uri="{BB962C8B-B14F-4D97-AF65-F5344CB8AC3E}">
        <p14:creationId xmlns:p14="http://schemas.microsoft.com/office/powerpoint/2010/main" val="226237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6" grpId="0" animBg="1"/>
      <p:bldP spid="17" grpId="0" animBg="1"/>
      <p:bldP spid="18" grpId="0"/>
    </p:bldLst>
  </p:timing>
</p:sld>
</file>

<file path=ppt/theme/theme1.xml><?xml version="1.0" encoding="utf-8"?>
<a:theme xmlns:a="http://schemas.openxmlformats.org/drawingml/2006/main" name="ALT Maths BW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7. Volume of a sphere" id="{A353C354-181A-475B-BE50-233181CFFFEB}" vid="{5DB6783B-A4F3-4E85-8305-1EDA8F187DB0}"/>
    </a:ext>
  </a:extLst>
</a:theme>
</file>

<file path=ppt/theme/theme2.xml><?xml version="1.0" encoding="utf-8"?>
<a:theme xmlns:a="http://schemas.openxmlformats.org/drawingml/2006/main" name="ALT Assess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7. Volume of a sphere" id="{A353C354-181A-475B-BE50-233181CFFFEB}" vid="{9F500BD9-7D5E-4A07-A30C-ACA606DF4780}"/>
    </a:ext>
  </a:extLst>
</a:theme>
</file>

<file path=ppt/theme/theme3.xml><?xml version="1.0" encoding="utf-8"?>
<a:theme xmlns:a="http://schemas.openxmlformats.org/drawingml/2006/main" name="ALT Teacher Inform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7. Volume of a sphere" id="{A353C354-181A-475B-BE50-233181CFFFEB}" vid="{A22A312A-4B2E-4869-B2CD-BED0E589C490}"/>
    </a:ext>
  </a:extLst>
</a:theme>
</file>

<file path=ppt/theme/theme4.xml><?xml version="1.0" encoding="utf-8"?>
<a:theme xmlns:a="http://schemas.openxmlformats.org/drawingml/2006/main" name="1_ALT Assess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7. Volume of a sphere" id="{A353C354-181A-475B-BE50-233181CFFFEB}" vid="{4F395BE0-6D6D-4F22-B0B4-D0A0A15C9BC6}"/>
    </a:ext>
  </a:extLst>
</a:theme>
</file>

<file path=ppt/theme/theme5.xml><?xml version="1.0" encoding="utf-8"?>
<a:theme xmlns:a="http://schemas.openxmlformats.org/drawingml/2006/main" name="1_ALT Teacher Inform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7. Volume of a sphere" id="{A353C354-181A-475B-BE50-233181CFFFEB}" vid="{AB135C15-DAC9-4A5E-82BE-0C757F0B437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Archway Maths Lesson Template</Template>
  <TotalTime>131</TotalTime>
  <Words>1742</Words>
  <Application>Microsoft Office PowerPoint</Application>
  <PresentationFormat>Widescreen</PresentationFormat>
  <Paragraphs>343</Paragraphs>
  <Slides>20</Slides>
  <Notes>4</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20</vt:i4>
      </vt:variant>
    </vt:vector>
  </HeadingPairs>
  <TitlesOfParts>
    <vt:vector size="34" baseType="lpstr">
      <vt:lpstr>Aptos</vt:lpstr>
      <vt:lpstr>Arial</vt:lpstr>
      <vt:lpstr>Arial Rounded MT Bold</vt:lpstr>
      <vt:lpstr>Calibri</vt:lpstr>
      <vt:lpstr>Cambria Math</vt:lpstr>
      <vt:lpstr>Century Gothic</vt:lpstr>
      <vt:lpstr>Comic Sans MS</vt:lpstr>
      <vt:lpstr>Courier New</vt:lpstr>
      <vt:lpstr>Lato</vt:lpstr>
      <vt:lpstr>ALT Maths BWA</vt:lpstr>
      <vt:lpstr>ALT Assessment</vt:lpstr>
      <vt:lpstr>ALT Teacher Information</vt:lpstr>
      <vt:lpstr>1_ALT Assessment</vt:lpstr>
      <vt:lpstr>1_ALT Teacher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Archway Learning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Mr J O'Hallam - BWA Staff</dc:creator>
  <cp:lastModifiedBy>Mrs G Grimshaw - BWA Staff</cp:lastModifiedBy>
  <cp:revision>3</cp:revision>
  <dcterms:created xsi:type="dcterms:W3CDTF">2025-02-14T11:43:56Z</dcterms:created>
  <dcterms:modified xsi:type="dcterms:W3CDTF">2025-03-19T10:45:11Z</dcterms:modified>
</cp:coreProperties>
</file>