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7" r:id="rId3"/>
  </p:sldMasterIdLst>
  <p:notesMasterIdLst>
    <p:notesMasterId r:id="rId31"/>
  </p:notesMasterIdLst>
  <p:sldIdLst>
    <p:sldId id="257" r:id="rId4"/>
    <p:sldId id="295" r:id="rId5"/>
    <p:sldId id="263" r:id="rId6"/>
    <p:sldId id="296" r:id="rId7"/>
    <p:sldId id="297" r:id="rId8"/>
    <p:sldId id="298" r:id="rId9"/>
    <p:sldId id="299" r:id="rId10"/>
    <p:sldId id="265" r:id="rId11"/>
    <p:sldId id="267" r:id="rId12"/>
    <p:sldId id="266" r:id="rId13"/>
    <p:sldId id="271" r:id="rId14"/>
    <p:sldId id="280" r:id="rId15"/>
    <p:sldId id="300" r:id="rId16"/>
    <p:sldId id="301" r:id="rId17"/>
    <p:sldId id="288" r:id="rId18"/>
    <p:sldId id="289" r:id="rId19"/>
    <p:sldId id="290" r:id="rId20"/>
    <p:sldId id="302" r:id="rId21"/>
    <p:sldId id="303" r:id="rId22"/>
    <p:sldId id="304" r:id="rId23"/>
    <p:sldId id="305" r:id="rId24"/>
    <p:sldId id="306" r:id="rId25"/>
    <p:sldId id="308" r:id="rId26"/>
    <p:sldId id="307" r:id="rId27"/>
    <p:sldId id="309" r:id="rId28"/>
    <p:sldId id="293"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F9D75-F175-4635-BAB0-9F95A94CF87C}"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58639-F2AA-4A04-8704-4084FEFA21EC}" type="slidenum">
              <a:rPr lang="en-GB" smtClean="0"/>
              <a:t>‹#›</a:t>
            </a:fld>
            <a:endParaRPr lang="en-GB"/>
          </a:p>
        </p:txBody>
      </p:sp>
    </p:spTree>
    <p:extLst>
      <p:ext uri="{BB962C8B-B14F-4D97-AF65-F5344CB8AC3E}">
        <p14:creationId xmlns:p14="http://schemas.microsoft.com/office/powerpoint/2010/main" val="322484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Populate the recent learning and long</a:t>
            </a:r>
            <a:r>
              <a:rPr lang="en-GB" baseline="0" dirty="0"/>
              <a:t> time learning with topics relevant to your class</a:t>
            </a:r>
            <a:endParaRPr lang="en-GB" dirty="0"/>
          </a:p>
        </p:txBody>
      </p:sp>
      <p:sp>
        <p:nvSpPr>
          <p:cNvPr id="4" name="Slide Number Placeholder 3"/>
          <p:cNvSpPr>
            <a:spLocks noGrp="1"/>
          </p:cNvSpPr>
          <p:nvPr>
            <p:ph type="sldNum" sz="quarter" idx="10"/>
          </p:nvPr>
        </p:nvSpPr>
        <p:spPr/>
        <p:txBody>
          <a:bodyPr/>
          <a:lstStyle/>
          <a:p>
            <a:fld id="{DD4EDCD2-601A-461C-9AB5-639C33E3F986}" type="slidenum">
              <a:rPr lang="en-GB" smtClean="0"/>
              <a:t>1</a:t>
            </a:fld>
            <a:endParaRPr lang="en-GB"/>
          </a:p>
        </p:txBody>
      </p:sp>
    </p:spTree>
    <p:extLst>
      <p:ext uri="{BB962C8B-B14F-4D97-AF65-F5344CB8AC3E}">
        <p14:creationId xmlns:p14="http://schemas.microsoft.com/office/powerpoint/2010/main" val="119566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74A1-7A05-6250-26D4-47956C839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EF547-9CEE-895E-038B-11C140910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9C41BD-FE04-2A26-B9BD-055A3967C9E9}"/>
              </a:ext>
            </a:extLst>
          </p:cNvPr>
          <p:cNvSpPr>
            <a:spLocks noGrp="1"/>
          </p:cNvSpPr>
          <p:nvPr>
            <p:ph type="body" idx="1"/>
          </p:nvPr>
        </p:nvSpPr>
        <p:spPr/>
        <p:txBody>
          <a:bodyPr/>
          <a:lstStyle/>
          <a:p>
            <a:r>
              <a:rPr lang="en-GB" dirty="0"/>
              <a:t>Populate the recent learning and long</a:t>
            </a:r>
            <a:r>
              <a:rPr lang="en-GB" baseline="0" dirty="0"/>
              <a:t> time learning with topics relevant to your class</a:t>
            </a:r>
            <a:endParaRPr lang="en-GB" dirty="0"/>
          </a:p>
        </p:txBody>
      </p:sp>
      <p:sp>
        <p:nvSpPr>
          <p:cNvPr id="4" name="Slide Number Placeholder 3">
            <a:extLst>
              <a:ext uri="{FF2B5EF4-FFF2-40B4-BE49-F238E27FC236}">
                <a16:creationId xmlns:a16="http://schemas.microsoft.com/office/drawing/2014/main" id="{0894A26D-1654-14CC-0F63-F14DC763B869}"/>
              </a:ext>
            </a:extLst>
          </p:cNvPr>
          <p:cNvSpPr>
            <a:spLocks noGrp="1"/>
          </p:cNvSpPr>
          <p:nvPr>
            <p:ph type="sldNum" sz="quarter" idx="10"/>
          </p:nvPr>
        </p:nvSpPr>
        <p:spPr/>
        <p:txBody>
          <a:bodyPr/>
          <a:lstStyle/>
          <a:p>
            <a:fld id="{DD4EDCD2-601A-461C-9AB5-639C33E3F986}" type="slidenum">
              <a:rPr lang="en-GB" smtClean="0"/>
              <a:t>2</a:t>
            </a:fld>
            <a:endParaRPr lang="en-GB"/>
          </a:p>
        </p:txBody>
      </p:sp>
    </p:spTree>
    <p:extLst>
      <p:ext uri="{BB962C8B-B14F-4D97-AF65-F5344CB8AC3E}">
        <p14:creationId xmlns:p14="http://schemas.microsoft.com/office/powerpoint/2010/main" val="273405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b="0" i="0" dirty="0"/>
                  <a:t>A slide to introduce the students to substituting into something like </a:t>
                </a:r>
                <a14:m>
                  <m:oMath xmlns:m="http://schemas.openxmlformats.org/officeDocument/2006/math">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b="0" i="0" dirty="0"/>
                  <a:t>. Initially the students are faced</a:t>
                </a:r>
                <a:r>
                  <a:rPr lang="en-GB" b="0" i="0" baseline="0" dirty="0"/>
                  <a:t> with justifying who is correct out of Maria and Logan.</a:t>
                </a:r>
              </a:p>
              <a:p>
                <a:r>
                  <a:rPr lang="en-GB" b="0" i="0" baseline="0" dirty="0"/>
                  <a:t>Ask the students to consider the question in the white box. Then …</a:t>
                </a:r>
              </a:p>
              <a:p>
                <a:r>
                  <a:rPr lang="en-GB" b="0" i="1" baseline="0" dirty="0"/>
                  <a:t>Click to show the student’s working out. </a:t>
                </a:r>
                <a:r>
                  <a:rPr lang="en-GB" b="0" i="0" baseline="0" dirty="0"/>
                  <a:t>Ask the students who they agree with, and why? Hopefully you should get a split of students.</a:t>
                </a:r>
              </a:p>
              <a:p>
                <a:r>
                  <a:rPr lang="en-GB" b="0" i="1" baseline="0" dirty="0"/>
                  <a:t>Click twice to show the student’s explanation. </a:t>
                </a:r>
                <a:r>
                  <a:rPr lang="en-GB" b="0" i="0" baseline="0" dirty="0"/>
                  <a:t>Ask the students if they want to change their mind.</a:t>
                </a:r>
              </a:p>
              <a:p>
                <a:r>
                  <a:rPr lang="en-GB" b="0" i="1" baseline="0" dirty="0"/>
                  <a:t>Click to show the final explanation.</a:t>
                </a:r>
              </a:p>
            </p:txBody>
          </p:sp>
        </mc:Choice>
        <mc:Fallback xmlns="">
          <p:sp>
            <p:nvSpPr>
              <p:cNvPr id="3" name="Notes Placeholder 2"/>
              <p:cNvSpPr>
                <a:spLocks noGrp="1"/>
              </p:cNvSpPr>
              <p:nvPr>
                <p:ph type="body" idx="1"/>
              </p:nvPr>
            </p:nvSpPr>
            <p:spPr/>
            <p:txBody>
              <a:bodyPr/>
              <a:lstStyle/>
              <a:p>
                <a:r>
                  <a:rPr lang="en-GB" dirty="0"/>
                  <a:t>A slide to introduce </a:t>
                </a:r>
                <a:r>
                  <a:rPr lang="en-GB" baseline="0" dirty="0"/>
                  <a:t>a student misconception.</a:t>
                </a:r>
              </a:p>
              <a:p>
                <a:endParaRPr lang="en-GB" baseline="0" dirty="0"/>
              </a:p>
              <a:p>
                <a:r>
                  <a:rPr lang="en-GB" i="1" dirty="0"/>
                  <a:t>Click to show an explicit link between the algebraic notation and the piecewise version we wrote on the previous slide. Click again to make a question appear asking students to consider how the two are linked.</a:t>
                </a:r>
              </a:p>
              <a:p>
                <a:r>
                  <a:rPr lang="en-GB" i="0" dirty="0"/>
                  <a:t>Pause to give students time to see the links – the same structure has been used on purpose, they should be able to see the </a:t>
                </a:r>
                <a:r>
                  <a:rPr lang="en-GB" b="0" i="0">
                    <a:latin typeface="Cambria Math" panose="02040503050406030204" pitchFamily="18" charset="0"/>
                  </a:rPr>
                  <a:t>3</a:t>
                </a:r>
                <a:r>
                  <a:rPr lang="en-GB" i="0" dirty="0"/>
                  <a:t> and the </a:t>
                </a:r>
                <a:r>
                  <a:rPr lang="en-GB" b="0" i="0">
                    <a:latin typeface="Cambria Math" panose="02040503050406030204" pitchFamily="18" charset="0"/>
                  </a:rPr>
                  <a:t>+2</a:t>
                </a:r>
                <a:endParaRPr lang="en-GB" i="0" dirty="0"/>
              </a:p>
              <a:p>
                <a:endParaRPr lang="en-GB" i="0" dirty="0"/>
              </a:p>
              <a:p>
                <a:r>
                  <a:rPr lang="en-GB" i="1" dirty="0"/>
                  <a:t>Click to show a small explanation.</a:t>
                </a:r>
              </a:p>
              <a:p>
                <a:r>
                  <a:rPr lang="en-GB" i="1" dirty="0"/>
                  <a:t>Click to show a student misconception. </a:t>
                </a:r>
                <a:r>
                  <a:rPr lang="en-GB" i="0" dirty="0"/>
                  <a:t>This is common – substitution is often explained as swapping a variable for a value, which can lead </a:t>
                </a:r>
                <a:r>
                  <a:rPr lang="en-GB" b="0" i="0" dirty="0"/>
                  <a:t>students to thinking that </a:t>
                </a:r>
                <a:r>
                  <a:rPr lang="en-GB" b="0" i="0">
                    <a:latin typeface="Cambria Math" panose="02040503050406030204" pitchFamily="18" charset="0"/>
                  </a:rPr>
                  <a:t>3𝑑</a:t>
                </a:r>
                <a:r>
                  <a:rPr lang="en-GB" b="0" i="0" dirty="0"/>
                  <a:t> becomes </a:t>
                </a:r>
                <a:r>
                  <a:rPr lang="en-GB" b="0" i="0">
                    <a:latin typeface="Cambria Math" panose="02040503050406030204" pitchFamily="18" charset="0"/>
                  </a:rPr>
                  <a:t>35</a:t>
                </a:r>
                <a:r>
                  <a:rPr lang="en-GB" b="0" i="0" dirty="0"/>
                  <a:t> rather</a:t>
                </a:r>
                <a:r>
                  <a:rPr lang="en-GB" b="0" i="0" baseline="0" dirty="0"/>
                  <a:t> than </a:t>
                </a:r>
                <a:r>
                  <a:rPr lang="en-GB" b="0" i="0" baseline="0">
                    <a:latin typeface="Cambria Math" panose="02040503050406030204" pitchFamily="18" charset="0"/>
                  </a:rPr>
                  <a:t>3×5</a:t>
                </a:r>
                <a:endParaRPr lang="en-GB" b="0" i="0" dirty="0"/>
              </a:p>
              <a:p>
                <a:r>
                  <a:rPr lang="en-GB" b="0" i="1" dirty="0"/>
                  <a:t>Click to make a question box appear – what should Professor Cheng say to Maria to explain that she is incorrect.</a:t>
                </a:r>
              </a:p>
              <a:p>
                <a:r>
                  <a:rPr lang="en-GB" b="0" i="1" dirty="0"/>
                  <a:t>Click to make Professor Cheng’s explanation appear.</a:t>
                </a:r>
              </a:p>
            </p:txBody>
          </p:sp>
        </mc:Fallback>
      </mc:AlternateContent>
      <p:sp>
        <p:nvSpPr>
          <p:cNvPr id="4" name="Slide Number Placeholder 3"/>
          <p:cNvSpPr>
            <a:spLocks noGrp="1"/>
          </p:cNvSpPr>
          <p:nvPr>
            <p:ph type="sldNum" sz="quarter" idx="5"/>
          </p:nvPr>
        </p:nvSpPr>
        <p:spPr/>
        <p:txBody>
          <a:bodyPr/>
          <a:lstStyle/>
          <a:p>
            <a:fld id="{EA3D3350-E27F-4E44-B184-6E0E019F0BE0}" type="slidenum">
              <a:rPr lang="en-GB" smtClean="0"/>
              <a:t>15</a:t>
            </a:fld>
            <a:endParaRPr lang="en-GB"/>
          </a:p>
        </p:txBody>
      </p:sp>
    </p:spTree>
    <p:extLst>
      <p:ext uri="{BB962C8B-B14F-4D97-AF65-F5344CB8AC3E}">
        <p14:creationId xmlns:p14="http://schemas.microsoft.com/office/powerpoint/2010/main" val="304571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dirty="0"/>
                  <a:t>A slide to show the algebra tiles justification of </a:t>
                </a:r>
                <a14:m>
                  <m:oMath xmlns:m="http://schemas.openxmlformats.org/officeDocument/2006/math">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a:t>
                </a:r>
              </a:p>
              <a:p>
                <a:r>
                  <a:rPr lang="en-GB" i="1" dirty="0"/>
                  <a:t>Click to show the algebra tiles representing </a:t>
                </a:r>
                <a14:m>
                  <m:oMath xmlns:m="http://schemas.openxmlformats.org/officeDocument/2006/math">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i="1" dirty="0"/>
                  <a:t>.</a:t>
                </a:r>
                <a:r>
                  <a:rPr lang="en-GB" i="1" baseline="0" dirty="0"/>
                  <a:t> </a:t>
                </a:r>
                <a:r>
                  <a:rPr lang="en-GB" i="0" baseline="0" dirty="0"/>
                  <a:t>Remind the students that </a:t>
                </a:r>
                <a14:m>
                  <m:oMath xmlns:m="http://schemas.openxmlformats.org/officeDocument/2006/math">
                    <m:r>
                      <a:rPr lang="en-GB" b="0" i="1" baseline="0" smtClean="0">
                        <a:latin typeface="Cambria Math" panose="02040503050406030204" pitchFamily="18" charset="0"/>
                      </a:rPr>
                      <m:t>5</m:t>
                    </m:r>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𝑥</m:t>
                        </m:r>
                      </m:e>
                      <m:sup>
                        <m:r>
                          <a:rPr lang="en-GB" b="0" i="1" baseline="0" smtClean="0">
                            <a:latin typeface="Cambria Math" panose="02040503050406030204" pitchFamily="18" charset="0"/>
                          </a:rPr>
                          <m:t>2</m:t>
                        </m:r>
                      </m:sup>
                    </m:sSup>
                    <m:r>
                      <a:rPr lang="en-GB" b="0" i="1" baseline="0" smtClean="0">
                        <a:latin typeface="Cambria Math" panose="02040503050406030204" pitchFamily="18" charset="0"/>
                      </a:rPr>
                      <m:t>=5×</m:t>
                    </m:r>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𝑥</m:t>
                        </m:r>
                      </m:e>
                      <m:sup>
                        <m:r>
                          <a:rPr lang="en-GB" b="0" i="1" baseline="0" smtClean="0">
                            <a:latin typeface="Cambria Math" panose="02040503050406030204" pitchFamily="18" charset="0"/>
                          </a:rPr>
                          <m:t>2</m:t>
                        </m:r>
                      </m:sup>
                    </m:sSup>
                  </m:oMath>
                </a14:m>
                <a:r>
                  <a:rPr lang="en-GB" b="0" i="0" baseline="0" dirty="0"/>
                  <a:t>, so we need </a:t>
                </a:r>
                <a14:m>
                  <m:oMath xmlns:m="http://schemas.openxmlformats.org/officeDocument/2006/math">
                    <m:r>
                      <a:rPr lang="en-GB" b="0" i="1" baseline="0" smtClean="0">
                        <a:latin typeface="Cambria Math" panose="02040503050406030204" pitchFamily="18" charset="0"/>
                      </a:rPr>
                      <m:t>5</m:t>
                    </m:r>
                  </m:oMath>
                </a14:m>
                <a:r>
                  <a:rPr lang="en-GB" b="0" i="0" baseline="0" dirty="0"/>
                  <a:t> </a:t>
                </a:r>
                <a14:m>
                  <m:oMath xmlns:m="http://schemas.openxmlformats.org/officeDocument/2006/math">
                    <m:sSup>
                      <m:sSupPr>
                        <m:ctrlPr>
                          <a:rPr lang="en-GB" b="0" i="1" baseline="0" dirty="0" smtClean="0">
                            <a:latin typeface="Cambria Math" panose="02040503050406030204" pitchFamily="18" charset="0"/>
                          </a:rPr>
                        </m:ctrlPr>
                      </m:sSupPr>
                      <m:e>
                        <m:r>
                          <a:rPr lang="en-GB" b="0" i="1" baseline="0" dirty="0" smtClean="0">
                            <a:latin typeface="Cambria Math" panose="02040503050406030204" pitchFamily="18" charset="0"/>
                          </a:rPr>
                          <m:t>𝑥</m:t>
                        </m:r>
                      </m:e>
                      <m:sup>
                        <m:r>
                          <a:rPr lang="en-GB" b="0" i="1" baseline="0" dirty="0" smtClean="0">
                            <a:latin typeface="Cambria Math" panose="02040503050406030204" pitchFamily="18" charset="0"/>
                          </a:rPr>
                          <m:t>2</m:t>
                        </m:r>
                      </m:sup>
                    </m:sSup>
                  </m:oMath>
                </a14:m>
                <a:r>
                  <a:rPr lang="en-GB" b="0" i="0" baseline="0" dirty="0"/>
                  <a:t> tiles</a:t>
                </a:r>
              </a:p>
              <a:p>
                <a:r>
                  <a:rPr lang="en-GB" i="1" dirty="0"/>
                  <a:t>Click to start an animation sequence showing the substitution.</a:t>
                </a:r>
                <a:r>
                  <a:rPr lang="en-GB" i="0" dirty="0"/>
                  <a:t> The 4 is substituted into the </a:t>
                </a:r>
                <a14:m>
                  <m:oMath xmlns:m="http://schemas.openxmlformats.org/officeDocument/2006/math">
                    <m:r>
                      <a:rPr lang="en-GB" b="0" i="1" smtClean="0">
                        <a:latin typeface="Cambria Math" panose="02040503050406030204" pitchFamily="18" charset="0"/>
                      </a:rPr>
                      <m:t>𝑥</m:t>
                    </m:r>
                  </m:oMath>
                </a14:m>
                <a:r>
                  <a:rPr lang="en-GB" i="1" dirty="0"/>
                  <a:t> </a:t>
                </a:r>
                <a:r>
                  <a:rPr lang="en-GB" i="0" dirty="0"/>
                  <a:t>in</a:t>
                </a:r>
                <a:r>
                  <a:rPr lang="en-GB" i="0" baseline="0" dirty="0"/>
                  <a:t> each tile, leaving </a:t>
                </a:r>
                <a14:m>
                  <m:oMath xmlns:m="http://schemas.openxmlformats.org/officeDocument/2006/math">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4</m:t>
                        </m:r>
                      </m:e>
                      <m:sup>
                        <m:r>
                          <a:rPr lang="en-GB" b="0" i="1" baseline="0" smtClean="0">
                            <a:latin typeface="Cambria Math" panose="02040503050406030204" pitchFamily="18" charset="0"/>
                          </a:rPr>
                          <m:t>2</m:t>
                        </m:r>
                      </m:sup>
                    </m:sSup>
                  </m:oMath>
                </a14:m>
                <a:r>
                  <a:rPr lang="en-GB" i="0" baseline="0" dirty="0"/>
                  <a:t>. After 1.5 seconds, this is changed for 16. A link to Logan’s working out is made.</a:t>
                </a:r>
              </a:p>
              <a:p>
                <a:r>
                  <a:rPr lang="en-GB" i="1" baseline="0" dirty="0"/>
                  <a:t>Click to show the final statement – the justification of </a:t>
                </a:r>
                <a14:m>
                  <m:oMath xmlns:m="http://schemas.openxmlformats.org/officeDocument/2006/math">
                    <m:r>
                      <a:rPr lang="en-GB" b="0" i="1" baseline="0" smtClean="0">
                        <a:latin typeface="Cambria Math" panose="02040503050406030204" pitchFamily="18" charset="0"/>
                      </a:rPr>
                      <m:t>5×16</m:t>
                    </m:r>
                  </m:oMath>
                </a14:m>
                <a:endParaRPr lang="en-GB" i="1" dirty="0"/>
              </a:p>
            </p:txBody>
          </p:sp>
        </mc:Choice>
        <mc:Fallback xmlns="">
          <p:sp>
            <p:nvSpPr>
              <p:cNvPr id="3" name="Notes Placeholder 2"/>
              <p:cNvSpPr>
                <a:spLocks noGrp="1"/>
              </p:cNvSpPr>
              <p:nvPr>
                <p:ph type="body" idx="1"/>
              </p:nvPr>
            </p:nvSpPr>
            <p:spPr/>
            <p:txBody>
              <a:bodyPr/>
              <a:lstStyle/>
              <a:p>
                <a:r>
                  <a:rPr lang="en-GB" dirty="0"/>
                  <a:t>A slide to show the algebra tiles justification of </a:t>
                </a:r>
                <a:r>
                  <a:rPr lang="en-GB" b="0" i="0">
                    <a:latin typeface="Cambria Math" panose="02040503050406030204" pitchFamily="18" charset="0"/>
                  </a:rPr>
                  <a:t>5𝑥^2</a:t>
                </a:r>
                <a:r>
                  <a:rPr lang="en-GB" dirty="0"/>
                  <a:t>.</a:t>
                </a:r>
              </a:p>
              <a:p>
                <a:r>
                  <a:rPr lang="en-GB" i="1" dirty="0"/>
                  <a:t>Click to show the algebra tiles representing </a:t>
                </a:r>
                <a:r>
                  <a:rPr lang="en-GB" b="0" i="0">
                    <a:latin typeface="Cambria Math" panose="02040503050406030204" pitchFamily="18" charset="0"/>
                  </a:rPr>
                  <a:t>5𝑥^2</a:t>
                </a:r>
                <a:r>
                  <a:rPr lang="en-GB" i="1" dirty="0"/>
                  <a:t>.</a:t>
                </a:r>
                <a:r>
                  <a:rPr lang="en-GB" i="1" baseline="0" dirty="0"/>
                  <a:t> </a:t>
                </a:r>
                <a:r>
                  <a:rPr lang="en-GB" i="0" baseline="0" dirty="0"/>
                  <a:t>Remind the students that </a:t>
                </a:r>
                <a:r>
                  <a:rPr lang="en-GB" b="0" i="0" baseline="0">
                    <a:latin typeface="Cambria Math" panose="02040503050406030204" pitchFamily="18" charset="0"/>
                  </a:rPr>
                  <a:t>5𝑥^2=5×𝑥^2</a:t>
                </a:r>
                <a:r>
                  <a:rPr lang="en-GB" b="0" i="0" baseline="0" dirty="0"/>
                  <a:t>, so we need </a:t>
                </a:r>
                <a:r>
                  <a:rPr lang="en-GB" b="0" i="0" baseline="0">
                    <a:latin typeface="Cambria Math" panose="02040503050406030204" pitchFamily="18" charset="0"/>
                  </a:rPr>
                  <a:t>5</a:t>
                </a:r>
                <a:r>
                  <a:rPr lang="en-GB" b="0" i="0" baseline="0" dirty="0"/>
                  <a:t> </a:t>
                </a:r>
                <a:r>
                  <a:rPr lang="en-GB" b="0" i="0" baseline="0" dirty="0">
                    <a:latin typeface="Cambria Math" panose="02040503050406030204" pitchFamily="18" charset="0"/>
                  </a:rPr>
                  <a:t>𝑥^2</a:t>
                </a:r>
                <a:r>
                  <a:rPr lang="en-GB" b="0" i="0" baseline="0" dirty="0"/>
                  <a:t> tiles</a:t>
                </a:r>
              </a:p>
              <a:p>
                <a:r>
                  <a:rPr lang="en-GB" i="1" dirty="0"/>
                  <a:t>Click to start an animation sequence showing the substitution.</a:t>
                </a:r>
                <a:r>
                  <a:rPr lang="en-GB" i="0" dirty="0"/>
                  <a:t> The 4 is substituted into the </a:t>
                </a:r>
                <a:r>
                  <a:rPr lang="en-GB" b="0" i="0">
                    <a:latin typeface="Cambria Math" panose="02040503050406030204" pitchFamily="18" charset="0"/>
                  </a:rPr>
                  <a:t>𝑥</a:t>
                </a:r>
                <a:r>
                  <a:rPr lang="en-GB" i="1" dirty="0"/>
                  <a:t> </a:t>
                </a:r>
                <a:r>
                  <a:rPr lang="en-GB" i="0" dirty="0"/>
                  <a:t>in</a:t>
                </a:r>
                <a:r>
                  <a:rPr lang="en-GB" i="0" baseline="0" dirty="0"/>
                  <a:t> each tile, leaving </a:t>
                </a:r>
                <a:r>
                  <a:rPr lang="en-GB" b="0" i="0" baseline="0">
                    <a:latin typeface="Cambria Math" panose="02040503050406030204" pitchFamily="18" charset="0"/>
                  </a:rPr>
                  <a:t>4^2</a:t>
                </a:r>
                <a:r>
                  <a:rPr lang="en-GB" i="0" baseline="0" dirty="0"/>
                  <a:t>. After 1.5 seconds, this is changed for 16. A link to Logan’s working out is made.</a:t>
                </a:r>
              </a:p>
              <a:p>
                <a:r>
                  <a:rPr lang="en-GB" i="1" baseline="0" dirty="0"/>
                  <a:t>Click to show the final statement – the justification of </a:t>
                </a:r>
                <a:r>
                  <a:rPr lang="en-GB" b="0" i="0" baseline="0">
                    <a:latin typeface="Cambria Math" panose="02040503050406030204" pitchFamily="18" charset="0"/>
                  </a:rPr>
                  <a:t>5×16</a:t>
                </a:r>
                <a:endParaRPr lang="en-GB" i="1" dirty="0"/>
              </a:p>
            </p:txBody>
          </p:sp>
        </mc:Fallback>
      </mc:AlternateContent>
      <p:sp>
        <p:nvSpPr>
          <p:cNvPr id="4" name="Slide Number Placeholder 3"/>
          <p:cNvSpPr>
            <a:spLocks noGrp="1"/>
          </p:cNvSpPr>
          <p:nvPr>
            <p:ph type="sldNum" sz="quarter" idx="5"/>
          </p:nvPr>
        </p:nvSpPr>
        <p:spPr/>
        <p:txBody>
          <a:bodyPr/>
          <a:lstStyle/>
          <a:p>
            <a:fld id="{EA3D3350-E27F-4E44-B184-6E0E019F0BE0}" type="slidenum">
              <a:rPr lang="en-GB" smtClean="0"/>
              <a:t>16</a:t>
            </a:fld>
            <a:endParaRPr lang="en-GB"/>
          </a:p>
        </p:txBody>
      </p:sp>
    </p:spTree>
    <p:extLst>
      <p:ext uri="{BB962C8B-B14F-4D97-AF65-F5344CB8AC3E}">
        <p14:creationId xmlns:p14="http://schemas.microsoft.com/office/powerpoint/2010/main" val="272717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t>Teacher Notes</a:t>
                </a:r>
              </a:p>
              <a:p>
                <a:r>
                  <a:rPr lang="en-GB" b="0" dirty="0"/>
                  <a:t>Use of algebra tiles to show the difference between </a:t>
                </a:r>
                <a14:m>
                  <m:oMath xmlns:m="http://schemas.openxmlformats.org/officeDocument/2006/math">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b="0" dirty="0"/>
                  <a:t> and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5</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oMath>
                </a14:m>
                <a:r>
                  <a:rPr lang="en-GB" b="0" dirty="0"/>
                  <a:t>.</a:t>
                </a:r>
              </a:p>
              <a:p>
                <a:r>
                  <a:rPr lang="en-GB" b="0" dirty="0"/>
                  <a:t>Click once to make the </a:t>
                </a:r>
                <a14:m>
                  <m:oMath xmlns:m="http://schemas.openxmlformats.org/officeDocument/2006/math">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b="0" dirty="0"/>
                  <a:t> tiles appear. Then, click to make a black box appear to reiterate the idea that just the </a:t>
                </a:r>
                <a14:m>
                  <m:oMath xmlns:m="http://schemas.openxmlformats.org/officeDocument/2006/math">
                    <m:r>
                      <a:rPr lang="en-GB" b="0" i="1" smtClean="0">
                        <a:latin typeface="Cambria Math" panose="02040503050406030204" pitchFamily="18" charset="0"/>
                      </a:rPr>
                      <m:t>𝑥</m:t>
                    </m:r>
                  </m:oMath>
                </a14:m>
                <a:r>
                  <a:rPr lang="en-GB" b="0" dirty="0"/>
                  <a:t> term is being squared. This can be linked to</a:t>
                </a:r>
                <a:r>
                  <a:rPr lang="en-GB" b="0" baseline="0" dirty="0"/>
                  <a:t> the </a:t>
                </a:r>
                <a14:m>
                  <m:oMath xmlns:m="http://schemas.openxmlformats.org/officeDocument/2006/math">
                    <m:r>
                      <a:rPr lang="en-GB" b="0" i="1" baseline="0" smtClean="0">
                        <a:latin typeface="Cambria Math" panose="02040503050406030204" pitchFamily="18" charset="0"/>
                      </a:rPr>
                      <m:t>5×</m:t>
                    </m:r>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𝑥</m:t>
                        </m:r>
                      </m:e>
                      <m:sup>
                        <m:r>
                          <a:rPr lang="en-GB" b="0" i="1" baseline="0" smtClean="0">
                            <a:latin typeface="Cambria Math" panose="02040503050406030204" pitchFamily="18" charset="0"/>
                          </a:rPr>
                          <m:t>2</m:t>
                        </m:r>
                      </m:sup>
                    </m:sSup>
                  </m:oMath>
                </a14:m>
                <a:r>
                  <a:rPr lang="en-GB" b="0" dirty="0"/>
                  <a:t> that appears above the tiles.</a:t>
                </a:r>
              </a:p>
              <a:p>
                <a:r>
                  <a:rPr lang="en-GB" b="0" dirty="0"/>
                  <a:t>Click again to make the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5</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oMath>
                </a14:m>
                <a:r>
                  <a:rPr lang="en-GB" b="0" dirty="0"/>
                  <a:t> tiles appear. First of</a:t>
                </a:r>
                <a:r>
                  <a:rPr lang="en-GB" b="0" baseline="0" dirty="0"/>
                  <a:t> all, the green edge lengths will appear, showing the </a:t>
                </a:r>
                <a14:m>
                  <m:oMath xmlns:m="http://schemas.openxmlformats.org/officeDocument/2006/math">
                    <m:r>
                      <a:rPr lang="en-GB" b="0" i="1" baseline="0" smtClean="0">
                        <a:latin typeface="Cambria Math" panose="02040503050406030204" pitchFamily="18" charset="0"/>
                      </a:rPr>
                      <m:t>5</m:t>
                    </m:r>
                    <m:r>
                      <a:rPr lang="en-GB" b="0" i="1" baseline="0" smtClean="0">
                        <a:latin typeface="Cambria Math" panose="02040503050406030204" pitchFamily="18" charset="0"/>
                      </a:rPr>
                      <m:t>𝑥</m:t>
                    </m:r>
                  </m:oMath>
                </a14:m>
                <a:r>
                  <a:rPr lang="en-GB" b="0" dirty="0"/>
                  <a:t> on each side – simulating the squaring.</a:t>
                </a:r>
                <a:r>
                  <a:rPr lang="en-GB" b="0" baseline="0" dirty="0"/>
                  <a:t> Then, after a second, the middle tiles will fill in. Link to the identity that is above the tiles. </a:t>
                </a:r>
                <a14:m>
                  <m:oMath xmlns:m="http://schemas.openxmlformats.org/officeDocument/2006/math">
                    <m:sSup>
                      <m:sSupPr>
                        <m:ctrlPr>
                          <a:rPr lang="en-GB" b="0" i="1" baseline="0" smtClean="0">
                            <a:latin typeface="Cambria Math" panose="02040503050406030204" pitchFamily="18" charset="0"/>
                          </a:rPr>
                        </m:ctrlPr>
                      </m:sSupPr>
                      <m:e>
                        <m:d>
                          <m:dPr>
                            <m:ctrlPr>
                              <a:rPr lang="en-GB" b="0" i="1" baseline="0" smtClean="0">
                                <a:latin typeface="Cambria Math" panose="02040503050406030204" pitchFamily="18" charset="0"/>
                              </a:rPr>
                            </m:ctrlPr>
                          </m:dPr>
                          <m:e>
                            <m:r>
                              <a:rPr lang="en-GB" b="0" i="1" baseline="0" smtClean="0">
                                <a:latin typeface="Cambria Math" panose="02040503050406030204" pitchFamily="18" charset="0"/>
                              </a:rPr>
                              <m:t>5</m:t>
                            </m:r>
                            <m:r>
                              <a:rPr lang="en-GB" b="0" i="1" baseline="0" smtClean="0">
                                <a:latin typeface="Cambria Math" panose="02040503050406030204" pitchFamily="18" charset="0"/>
                              </a:rPr>
                              <m:t>𝑥</m:t>
                            </m:r>
                          </m:e>
                        </m:d>
                      </m:e>
                      <m:sup>
                        <m:r>
                          <a:rPr lang="en-GB" b="0" i="1" baseline="0" smtClean="0">
                            <a:latin typeface="Cambria Math" panose="02040503050406030204" pitchFamily="18" charset="0"/>
                          </a:rPr>
                          <m:t>2</m:t>
                        </m:r>
                      </m:sup>
                    </m:sSup>
                    <m:r>
                      <a:rPr lang="en-GB" b="0" i="1" baseline="0" smtClean="0">
                        <a:latin typeface="Cambria Math" panose="02040503050406030204" pitchFamily="18" charset="0"/>
                      </a:rPr>
                      <m:t>=5</m:t>
                    </m:r>
                    <m:r>
                      <a:rPr lang="en-GB" b="0" i="1" baseline="0" smtClean="0">
                        <a:latin typeface="Cambria Math" panose="02040503050406030204" pitchFamily="18" charset="0"/>
                      </a:rPr>
                      <m:t>𝑥</m:t>
                    </m:r>
                    <m:r>
                      <a:rPr lang="en-GB" b="0" i="1" baseline="0" smtClean="0">
                        <a:latin typeface="Cambria Math" panose="02040503050406030204" pitchFamily="18" charset="0"/>
                      </a:rPr>
                      <m:t>×5</m:t>
                    </m:r>
                    <m:r>
                      <a:rPr lang="en-GB" b="0" i="1" baseline="0" smtClean="0">
                        <a:latin typeface="Cambria Math" panose="02040503050406030204" pitchFamily="18" charset="0"/>
                      </a:rPr>
                      <m:t>𝑥</m:t>
                    </m:r>
                  </m:oMath>
                </a14:m>
                <a:r>
                  <a:rPr lang="en-GB" b="0" dirty="0"/>
                  <a:t>, which is why we get </a:t>
                </a:r>
                <a14:m>
                  <m:oMath xmlns:m="http://schemas.openxmlformats.org/officeDocument/2006/math">
                    <m:r>
                      <a:rPr lang="en-GB" b="0" i="1" smtClean="0">
                        <a:latin typeface="Cambria Math" panose="02040503050406030204" pitchFamily="18" charset="0"/>
                      </a:rPr>
                      <m:t>25</m:t>
                    </m:r>
                  </m:oMath>
                </a14:m>
                <a:r>
                  <a:rPr lang="en-GB" b="0" dirty="0"/>
                  <a:t> </a:t>
                </a:r>
                <a14:m>
                  <m:oMath xmlns:m="http://schemas.openxmlformats.org/officeDocument/2006/math">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𝑥</m:t>
                        </m:r>
                      </m:e>
                      <m:sup>
                        <m:r>
                          <a:rPr lang="en-GB" b="0" i="1" dirty="0" smtClean="0">
                            <a:latin typeface="Cambria Math" panose="02040503050406030204" pitchFamily="18" charset="0"/>
                          </a:rPr>
                          <m:t>2</m:t>
                        </m:r>
                      </m:sup>
                    </m:sSup>
                  </m:oMath>
                </a14:m>
                <a:r>
                  <a:rPr lang="en-GB" b="0" dirty="0"/>
                  <a:t> tiles. Finally,</a:t>
                </a:r>
                <a:r>
                  <a:rPr lang="en-GB" b="0" baseline="0" dirty="0"/>
                  <a:t> click one more time to make a black box appear to reiterate this.</a:t>
                </a:r>
                <a:endParaRPr lang="en-GB" b="0" dirty="0"/>
              </a:p>
            </p:txBody>
          </p:sp>
        </mc:Choice>
        <mc:Fallback xmlns="">
          <p:sp>
            <p:nvSpPr>
              <p:cNvPr id="3" name="Notes Placeholder 2"/>
              <p:cNvSpPr>
                <a:spLocks noGrp="1"/>
              </p:cNvSpPr>
              <p:nvPr>
                <p:ph type="body" idx="1"/>
              </p:nvPr>
            </p:nvSpPr>
            <p:spPr/>
            <p:txBody>
              <a:bodyPr/>
              <a:lstStyle/>
              <a:p>
                <a:r>
                  <a:rPr lang="en-GB" b="1" dirty="0"/>
                  <a:t>Teacher Notes</a:t>
                </a:r>
              </a:p>
              <a:p>
                <a:r>
                  <a:rPr lang="en-GB" b="0" dirty="0"/>
                  <a:t>Use of algebra tiles to show the difference between </a:t>
                </a:r>
                <a:r>
                  <a:rPr lang="en-GB" b="0" i="0">
                    <a:latin typeface="Cambria Math" panose="02040503050406030204" pitchFamily="18" charset="0"/>
                  </a:rPr>
                  <a:t>5𝑥^2</a:t>
                </a:r>
                <a:r>
                  <a:rPr lang="en-GB" b="0" dirty="0"/>
                  <a:t> and </a:t>
                </a:r>
                <a:r>
                  <a:rPr lang="en-GB" b="0" i="0">
                    <a:latin typeface="Cambria Math" panose="02040503050406030204" pitchFamily="18" charset="0"/>
                  </a:rPr>
                  <a:t>(5𝑥)^2</a:t>
                </a:r>
                <a:r>
                  <a:rPr lang="en-GB" b="0" dirty="0"/>
                  <a:t>.</a:t>
                </a:r>
              </a:p>
              <a:p>
                <a:r>
                  <a:rPr lang="en-GB" b="0" dirty="0"/>
                  <a:t>Click once to make the </a:t>
                </a:r>
                <a:r>
                  <a:rPr lang="en-GB" b="0" i="0">
                    <a:latin typeface="Cambria Math" panose="02040503050406030204" pitchFamily="18" charset="0"/>
                  </a:rPr>
                  <a:t>5𝑥^2</a:t>
                </a:r>
                <a:r>
                  <a:rPr lang="en-GB" b="0" dirty="0"/>
                  <a:t> tiles appear. Then, click to make a black box appear to reiterate the idea that just the </a:t>
                </a:r>
                <a:r>
                  <a:rPr lang="en-GB" b="0" i="0">
                    <a:latin typeface="Cambria Math" panose="02040503050406030204" pitchFamily="18" charset="0"/>
                  </a:rPr>
                  <a:t>𝑥</a:t>
                </a:r>
                <a:r>
                  <a:rPr lang="en-GB" b="0" dirty="0"/>
                  <a:t> term is being squared. This can be linked to</a:t>
                </a:r>
                <a:r>
                  <a:rPr lang="en-GB" b="0" baseline="0" dirty="0"/>
                  <a:t> the </a:t>
                </a:r>
                <a:r>
                  <a:rPr lang="en-GB" b="0" i="0" baseline="0">
                    <a:latin typeface="Cambria Math" panose="02040503050406030204" pitchFamily="18" charset="0"/>
                  </a:rPr>
                  <a:t>5×𝑥^2</a:t>
                </a:r>
                <a:r>
                  <a:rPr lang="en-GB" b="0" dirty="0"/>
                  <a:t> that appears above the tiles.</a:t>
                </a:r>
              </a:p>
              <a:p>
                <a:r>
                  <a:rPr lang="en-GB" b="0" dirty="0"/>
                  <a:t>Click again to make the </a:t>
                </a:r>
                <a:r>
                  <a:rPr lang="en-GB" b="0" i="0">
                    <a:latin typeface="Cambria Math" panose="02040503050406030204" pitchFamily="18" charset="0"/>
                  </a:rPr>
                  <a:t>(5𝑥)^2</a:t>
                </a:r>
                <a:r>
                  <a:rPr lang="en-GB" b="0" dirty="0"/>
                  <a:t> tiles appear. First of</a:t>
                </a:r>
                <a:r>
                  <a:rPr lang="en-GB" b="0" baseline="0" dirty="0"/>
                  <a:t> all, the green edge lengths will appear, showing the </a:t>
                </a:r>
                <a:r>
                  <a:rPr lang="en-GB" b="0" i="0" baseline="0">
                    <a:latin typeface="Cambria Math" panose="02040503050406030204" pitchFamily="18" charset="0"/>
                  </a:rPr>
                  <a:t>5𝑥</a:t>
                </a:r>
                <a:r>
                  <a:rPr lang="en-GB" b="0" dirty="0"/>
                  <a:t> on each side – simulating the squaring.</a:t>
                </a:r>
                <a:r>
                  <a:rPr lang="en-GB" b="0" baseline="0" dirty="0"/>
                  <a:t> Then, after a second, the middle tiles will fill in. Link to the identity that is above the tiles. </a:t>
                </a:r>
                <a:r>
                  <a:rPr lang="en-GB" b="0" i="0" baseline="0">
                    <a:latin typeface="Cambria Math" panose="02040503050406030204" pitchFamily="18" charset="0"/>
                  </a:rPr>
                  <a:t>(5𝑥)^2=5𝑥×5𝑥</a:t>
                </a:r>
                <a:r>
                  <a:rPr lang="en-GB" b="0" dirty="0"/>
                  <a:t>, which is why we get </a:t>
                </a:r>
                <a:r>
                  <a:rPr lang="en-GB" b="0" i="0">
                    <a:latin typeface="Cambria Math" panose="02040503050406030204" pitchFamily="18" charset="0"/>
                  </a:rPr>
                  <a:t>25</a:t>
                </a:r>
                <a:r>
                  <a:rPr lang="en-GB" b="0" dirty="0"/>
                  <a:t> </a:t>
                </a:r>
                <a:r>
                  <a:rPr lang="en-GB" b="0" i="0" dirty="0">
                    <a:latin typeface="Cambria Math" panose="02040503050406030204" pitchFamily="18" charset="0"/>
                  </a:rPr>
                  <a:t>𝑥^2</a:t>
                </a:r>
                <a:r>
                  <a:rPr lang="en-GB" b="0" dirty="0"/>
                  <a:t> tiles. Finally,</a:t>
                </a:r>
                <a:r>
                  <a:rPr lang="en-GB" b="0" baseline="0" dirty="0"/>
                  <a:t> click one more time to make a black box appear to reiterate this.</a:t>
                </a:r>
                <a:endParaRPr lang="en-GB" b="0" dirty="0"/>
              </a:p>
            </p:txBody>
          </p:sp>
        </mc:Fallback>
      </mc:AlternateContent>
      <p:sp>
        <p:nvSpPr>
          <p:cNvPr id="4" name="Slide Number Placeholder 3"/>
          <p:cNvSpPr>
            <a:spLocks noGrp="1"/>
          </p:cNvSpPr>
          <p:nvPr>
            <p:ph type="sldNum" sz="quarter" idx="5"/>
          </p:nvPr>
        </p:nvSpPr>
        <p:spPr/>
        <p:txBody>
          <a:bodyPr/>
          <a:lstStyle/>
          <a:p>
            <a:fld id="{46B0FBED-359E-4BC2-BCE9-16D9F09B9324}" type="slidenum">
              <a:rPr lang="en-GB" smtClean="0"/>
              <a:t>17</a:t>
            </a:fld>
            <a:endParaRPr lang="en-GB"/>
          </a:p>
        </p:txBody>
      </p:sp>
    </p:spTree>
    <p:extLst>
      <p:ext uri="{BB962C8B-B14F-4D97-AF65-F5344CB8AC3E}">
        <p14:creationId xmlns:p14="http://schemas.microsoft.com/office/powerpoint/2010/main" val="327746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 Notes</a:t>
                </a:r>
              </a:p>
              <a:p>
                <a:r>
                  <a:rPr lang="en-GB" dirty="0"/>
                  <a:t>A quick TYU check. Could be done on whiteboards or in books.</a:t>
                </a:r>
              </a:p>
              <a:p>
                <a:r>
                  <a:rPr lang="en-GB" dirty="0"/>
                  <a:t>Using variation theory, we start with standard practice (Q1-4, 6, 8), introduce non-standard practice (Q5, 7, 9) and finally show student what substitution cannot do (Q10).</a:t>
                </a:r>
              </a:p>
              <a:p>
                <a:endParaRPr lang="en-GB" dirty="0"/>
              </a:p>
              <a:p>
                <a:r>
                  <a:rPr lang="en-GB" dirty="0"/>
                  <a:t>Q2/3 are linked (one is positive, one is negative), a nice opportunity to talk about why (subtraction is not commutative, the difference between the numbers has the same magnitude, but the direction of the difference has changed).</a:t>
                </a:r>
              </a:p>
              <a:p>
                <a:endParaRPr lang="en-GB" dirty="0"/>
              </a:p>
              <a:p>
                <a:r>
                  <a:rPr lang="en-GB" dirty="0"/>
                  <a:t>Q4/5 and Q6/7 highlight the importance of brackets. </a:t>
                </a:r>
              </a:p>
              <a:p>
                <a:r>
                  <a:rPr lang="en-GB" i="1" dirty="0"/>
                  <a:t>After revealing the answer to Q5, a question box appears drawing attention to the notation differences. </a:t>
                </a:r>
                <a14:m>
                  <m:oMath xmlns:m="http://schemas.openxmlformats.org/officeDocument/2006/math">
                    <m:r>
                      <a:rPr lang="en-GB" b="0" i="1" smtClean="0">
                        <a:latin typeface="Cambria Math" panose="02040503050406030204" pitchFamily="18" charset="0"/>
                      </a:rPr>
                      <m:t>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oMath>
                </a14:m>
                <a:r>
                  <a:rPr lang="en-GB" i="1" dirty="0"/>
                  <a:t> has the exponent only on the </a:t>
                </a:r>
                <a14:m>
                  <m:oMath xmlns:m="http://schemas.openxmlformats.org/officeDocument/2006/math">
                    <m:r>
                      <a:rPr lang="en-GB" b="0" i="1" smtClean="0">
                        <a:latin typeface="Cambria Math" panose="02040503050406030204" pitchFamily="18" charset="0"/>
                      </a:rPr>
                      <m:t>𝑎</m:t>
                    </m:r>
                  </m:oMath>
                </a14:m>
                <a:r>
                  <a:rPr lang="en-GB" i="1" dirty="0"/>
                  <a:t>.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6</m:t>
                            </m:r>
                            <m:r>
                              <a:rPr lang="en-GB" b="0" i="1" smtClean="0">
                                <a:latin typeface="Cambria Math" panose="02040503050406030204" pitchFamily="18" charset="0"/>
                              </a:rPr>
                              <m:t>𝑎</m:t>
                            </m:r>
                          </m:e>
                        </m:d>
                      </m:e>
                      <m:sup>
                        <m:r>
                          <a:rPr lang="en-GB" b="0" i="1" smtClean="0">
                            <a:latin typeface="Cambria Math" panose="02040503050406030204" pitchFamily="18" charset="0"/>
                          </a:rPr>
                          <m:t>2</m:t>
                        </m:r>
                      </m:sup>
                    </m:sSup>
                  </m:oMath>
                </a14:m>
                <a:r>
                  <a:rPr lang="en-GB" i="1" dirty="0"/>
                  <a:t> has the exponent on </a:t>
                </a:r>
                <a14:m>
                  <m:oMath xmlns:m="http://schemas.openxmlformats.org/officeDocument/2006/math">
                    <m:r>
                      <a:rPr lang="en-GB" b="0" i="1" smtClean="0">
                        <a:latin typeface="Cambria Math" panose="02040503050406030204" pitchFamily="18" charset="0"/>
                      </a:rPr>
                      <m:t>6</m:t>
                    </m:r>
                    <m:r>
                      <a:rPr lang="en-GB" b="0" i="1" smtClean="0">
                        <a:latin typeface="Cambria Math" panose="02040503050406030204" pitchFamily="18" charset="0"/>
                      </a:rPr>
                      <m:t>𝑎</m:t>
                    </m:r>
                  </m:oMath>
                </a14:m>
                <a:r>
                  <a:rPr lang="en-GB" i="1" dirty="0"/>
                  <a:t>. The brackets must be calculated</a:t>
                </a:r>
                <a:r>
                  <a:rPr lang="en-GB" i="1" baseline="0" dirty="0"/>
                  <a:t> first, according to the order of operations.</a:t>
                </a:r>
              </a:p>
              <a:p>
                <a:endParaRPr lang="en-GB" i="1" dirty="0"/>
              </a:p>
              <a:p>
                <a:r>
                  <a:rPr lang="en-GB" dirty="0"/>
                  <a:t>Q8/9 give the same answer – a nice opportunity to talk about why.</a:t>
                </a:r>
              </a:p>
              <a:p>
                <a:r>
                  <a:rPr lang="en-GB" dirty="0"/>
                  <a:t>Q10 – don’t highlight this to students until the end, see if they notice first! </a:t>
                </a:r>
              </a:p>
            </p:txBody>
          </p:sp>
        </mc:Choice>
        <mc:Fallback xmlns="">
          <p:sp>
            <p:nvSpPr>
              <p:cNvPr id="3" name="Notes Placeholder 2"/>
              <p:cNvSpPr>
                <a:spLocks noGrp="1"/>
              </p:cNvSpPr>
              <p:nvPr>
                <p:ph type="body" idx="1"/>
              </p:nvPr>
            </p:nvSpPr>
            <p:spPr/>
            <p:txBody>
              <a:bodyPr/>
              <a:lstStyle/>
              <a:p>
                <a:r>
                  <a:rPr lang="en-GB" dirty="0"/>
                  <a:t>A quick TYU check. Could be done on whiteboards or in books.</a:t>
                </a:r>
              </a:p>
              <a:p>
                <a:r>
                  <a:rPr lang="en-GB" dirty="0"/>
                  <a:t>Using variation theory, we start with standard practice (Q1-4, 6, 8), introduce non-standard practice (Q5, 7, 9) and finally show student what substitution cannot do (Q10).</a:t>
                </a:r>
              </a:p>
              <a:p>
                <a:endParaRPr lang="en-GB" dirty="0"/>
              </a:p>
              <a:p>
                <a:r>
                  <a:rPr lang="en-GB" dirty="0"/>
                  <a:t>Q2/3 are linked (one is positive, one is negative), a nice opportunity to talk about why (subtraction is not commutative, the difference between the numbers has the same magnitude, but the direction of the difference has changed).</a:t>
                </a:r>
              </a:p>
              <a:p>
                <a:endParaRPr lang="en-GB" dirty="0"/>
              </a:p>
              <a:p>
                <a:r>
                  <a:rPr lang="en-GB" dirty="0"/>
                  <a:t>Q4/5 and Q6/7 highlight the importance of brackets. </a:t>
                </a:r>
              </a:p>
              <a:p>
                <a:r>
                  <a:rPr lang="en-GB" i="1" dirty="0"/>
                  <a:t>After revealing the answer to Q5, a question box appears drawing attention to the notation differences. </a:t>
                </a:r>
                <a:r>
                  <a:rPr lang="en-GB" b="0" i="0">
                    <a:latin typeface="Cambria Math" panose="02040503050406030204" pitchFamily="18" charset="0"/>
                  </a:rPr>
                  <a:t>6𝑎^2</a:t>
                </a:r>
                <a:r>
                  <a:rPr lang="en-GB" i="1" dirty="0"/>
                  <a:t> has the exponent only on the </a:t>
                </a:r>
                <a:r>
                  <a:rPr lang="en-GB" b="0" i="0">
                    <a:latin typeface="Cambria Math" panose="02040503050406030204" pitchFamily="18" charset="0"/>
                  </a:rPr>
                  <a:t>𝑎</a:t>
                </a:r>
                <a:r>
                  <a:rPr lang="en-GB" i="1" dirty="0"/>
                  <a:t>. </a:t>
                </a:r>
                <a:r>
                  <a:rPr lang="en-GB" b="0" i="0">
                    <a:latin typeface="Cambria Math" panose="02040503050406030204" pitchFamily="18" charset="0"/>
                  </a:rPr>
                  <a:t>(6𝑎)^2</a:t>
                </a:r>
                <a:r>
                  <a:rPr lang="en-GB" i="1" dirty="0"/>
                  <a:t> has the exponent on </a:t>
                </a:r>
                <a:r>
                  <a:rPr lang="en-GB" b="0" i="0">
                    <a:latin typeface="Cambria Math" panose="02040503050406030204" pitchFamily="18" charset="0"/>
                  </a:rPr>
                  <a:t>6𝑎</a:t>
                </a:r>
                <a:r>
                  <a:rPr lang="en-GB" i="1" dirty="0"/>
                  <a:t>. The brackets must be calculated</a:t>
                </a:r>
                <a:r>
                  <a:rPr lang="en-GB" i="1" baseline="0" dirty="0"/>
                  <a:t> first, according to the order of operations.</a:t>
                </a:r>
              </a:p>
              <a:p>
                <a:endParaRPr lang="en-GB" i="1" dirty="0"/>
              </a:p>
              <a:p>
                <a:r>
                  <a:rPr lang="en-GB" dirty="0"/>
                  <a:t>Q8/9 give the same answer – a nice opportunity to talk about why.</a:t>
                </a:r>
              </a:p>
              <a:p>
                <a:r>
                  <a:rPr lang="en-GB" dirty="0"/>
                  <a:t>Q10 – don’t highlight this to students until the end, see if they notice first! </a:t>
                </a:r>
              </a:p>
            </p:txBody>
          </p:sp>
        </mc:Fallback>
      </mc:AlternateContent>
      <p:sp>
        <p:nvSpPr>
          <p:cNvPr id="4" name="Slide Number Placeholder 3"/>
          <p:cNvSpPr>
            <a:spLocks noGrp="1"/>
          </p:cNvSpPr>
          <p:nvPr>
            <p:ph type="sldNum" sz="quarter" idx="5"/>
          </p:nvPr>
        </p:nvSpPr>
        <p:spPr/>
        <p:txBody>
          <a:bodyPr/>
          <a:lstStyle/>
          <a:p>
            <a:fld id="{EA3D3350-E27F-4E44-B184-6E0E019F0BE0}" type="slidenum">
              <a:rPr lang="en-GB" smtClean="0"/>
              <a:t>26</a:t>
            </a:fld>
            <a:endParaRPr lang="en-GB"/>
          </a:p>
        </p:txBody>
      </p:sp>
    </p:spTree>
    <p:extLst>
      <p:ext uri="{BB962C8B-B14F-4D97-AF65-F5344CB8AC3E}">
        <p14:creationId xmlns:p14="http://schemas.microsoft.com/office/powerpoint/2010/main" val="319935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Deeper understanding, this slide contains all of the skills we have covered so far.</a:t>
            </a:r>
          </a:p>
          <a:p>
            <a:r>
              <a:rPr lang="en-GB" b="0" dirty="0"/>
              <a:t>Could be done using a mini-whiteboard.</a:t>
            </a:r>
          </a:p>
        </p:txBody>
      </p:sp>
      <p:sp>
        <p:nvSpPr>
          <p:cNvPr id="4" name="Slide Number Placeholder 3"/>
          <p:cNvSpPr>
            <a:spLocks noGrp="1"/>
          </p:cNvSpPr>
          <p:nvPr>
            <p:ph type="sldNum" sz="quarter" idx="5"/>
          </p:nvPr>
        </p:nvSpPr>
        <p:spPr/>
        <p:txBody>
          <a:bodyPr/>
          <a:lstStyle/>
          <a:p>
            <a:fld id="{46B0FBED-359E-4BC2-BCE9-16D9F09B9324}" type="slidenum">
              <a:rPr lang="en-GB" smtClean="0"/>
              <a:t>27</a:t>
            </a:fld>
            <a:endParaRPr lang="en-GB"/>
          </a:p>
        </p:txBody>
      </p:sp>
    </p:spTree>
    <p:extLst>
      <p:ext uri="{BB962C8B-B14F-4D97-AF65-F5344CB8AC3E}">
        <p14:creationId xmlns:p14="http://schemas.microsoft.com/office/powerpoint/2010/main" val="1458133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1.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2.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7.wdp"/><Relationship Id="rId18" Type="http://schemas.openxmlformats.org/officeDocument/2006/relationships/image" Target="../media/image34.png"/><Relationship Id="rId3" Type="http://schemas.microsoft.com/office/2007/relationships/hdphoto" Target="../media/hdphoto11.wdp"/><Relationship Id="rId7" Type="http://schemas.microsoft.com/office/2007/relationships/hdphoto" Target="../media/hdphoto4.wdp"/><Relationship Id="rId12" Type="http://schemas.openxmlformats.org/officeDocument/2006/relationships/image" Target="../media/image31.png"/><Relationship Id="rId17" Type="http://schemas.microsoft.com/office/2007/relationships/hdphoto" Target="../media/hdphoto9.wdp"/><Relationship Id="rId2" Type="http://schemas.openxmlformats.org/officeDocument/2006/relationships/image" Target="../media/image35.png"/><Relationship Id="rId16" Type="http://schemas.openxmlformats.org/officeDocument/2006/relationships/image" Target="../media/image3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8.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0.png"/><Relationship Id="rId19" Type="http://schemas.microsoft.com/office/2007/relationships/hdphoto" Target="../media/hdphoto10.wdp"/><Relationship Id="rId4" Type="http://schemas.openxmlformats.org/officeDocument/2006/relationships/image" Target="../media/image27.png"/><Relationship Id="rId9" Type="http://schemas.microsoft.com/office/2007/relationships/hdphoto" Target="../media/hdphoto5.wdp"/><Relationship Id="rId14"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microsoft.com/office/2007/relationships/hdphoto" Target="../media/hdphoto2.wdp"/><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2.png"/><Relationship Id="rId1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17" Type="http://schemas.openxmlformats.org/officeDocument/2006/relationships/image" Target="../media/image34.png"/><Relationship Id="rId2" Type="http://schemas.openxmlformats.org/officeDocument/2006/relationships/image" Target="../media/image26.png"/><Relationship Id="rId16" Type="http://schemas.microsoft.com/office/2007/relationships/hdphoto" Target="../media/hdphoto9.wdp"/><Relationship Id="rId1" Type="http://schemas.openxmlformats.org/officeDocument/2006/relationships/slideMaster" Target="../slideMasters/slideMaster1.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microsoft.com/office/2007/relationships/hdphoto" Target="../media/hdphoto6.wdp"/><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image" Target="../media/image30.png"/><Relationship Id="rId14" Type="http://schemas.microsoft.com/office/2007/relationships/hdphoto" Target="../media/hdphoto8.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20320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33866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75048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282253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8077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25297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421704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298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B6E6E-9A65-45BA-A186-5294DCFF3AE6}" type="datetimeFigureOut">
              <a:rPr lang="en-GB" smtClean="0"/>
              <a:t>13/03/2025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DBDFD8-D6D2-4788-B6D6-28CD9993FBFF}" type="slidenum">
              <a:rPr lang="en-GB" smtClean="0"/>
              <a:t>‹#›</a:t>
            </a:fld>
            <a:endParaRPr lang="en-GB"/>
          </a:p>
        </p:txBody>
      </p:sp>
    </p:spTree>
    <p:extLst>
      <p:ext uri="{BB962C8B-B14F-4D97-AF65-F5344CB8AC3E}">
        <p14:creationId xmlns:p14="http://schemas.microsoft.com/office/powerpoint/2010/main" val="1269169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94826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898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4184005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7051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33505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15950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31854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4704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80136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47409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32896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66279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3915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648423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78041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3799923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8A2B6E6E-9A65-45BA-A186-5294DCFF3AE6}" type="datetimeFigureOut">
              <a:rPr lang="en-GB" smtClean="0"/>
              <a:t>13/03/2025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3BDBDFD8-D6D2-4788-B6D6-28CD9993FBFF}" type="slidenum">
              <a:rPr lang="en-GB" smtClean="0"/>
              <a:t>‹#›</a:t>
            </a:fld>
            <a:endParaRPr lang="en-GB"/>
          </a:p>
        </p:txBody>
      </p:sp>
    </p:spTree>
    <p:extLst>
      <p:ext uri="{BB962C8B-B14F-4D97-AF65-F5344CB8AC3E}">
        <p14:creationId xmlns:p14="http://schemas.microsoft.com/office/powerpoint/2010/main" val="2115583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1983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9649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4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7266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7237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6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2584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1DF4A-00D6-63D9-225B-6B01D6CA7759}"/>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4" name="Rectangle 3">
            <a:extLst>
              <a:ext uri="{FF2B5EF4-FFF2-40B4-BE49-F238E27FC236}">
                <a16:creationId xmlns:a16="http://schemas.microsoft.com/office/drawing/2014/main" id="{B37F663B-08C7-9EC0-BE14-883A8CA0D735}"/>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5" name="Title 1">
            <a:extLst>
              <a:ext uri="{FF2B5EF4-FFF2-40B4-BE49-F238E27FC236}">
                <a16:creationId xmlns:a16="http://schemas.microsoft.com/office/drawing/2014/main" id="{3351731F-79DD-9E71-E929-9EC455CF8242}"/>
              </a:ext>
            </a:extLst>
          </p:cNvPr>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pic>
        <p:nvPicPr>
          <p:cNvPr id="6" name="Picture 5">
            <a:extLst>
              <a:ext uri="{FF2B5EF4-FFF2-40B4-BE49-F238E27FC236}">
                <a16:creationId xmlns:a16="http://schemas.microsoft.com/office/drawing/2014/main" id="{97E5980C-ACA5-9256-BBFA-5DC4B7114A34}"/>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4" y="6208882"/>
            <a:ext cx="1544240" cy="512794"/>
          </a:xfrm>
          <a:prstGeom prst="rect">
            <a:avLst/>
          </a:prstGeom>
        </p:spPr>
      </p:pic>
    </p:spTree>
    <p:extLst>
      <p:ext uri="{BB962C8B-B14F-4D97-AF65-F5344CB8AC3E}">
        <p14:creationId xmlns:p14="http://schemas.microsoft.com/office/powerpoint/2010/main" val="2647665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7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60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cons for dual cod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D1D431-64BC-7E79-75B8-81D052192A31}"/>
              </a:ext>
            </a:extLst>
          </p:cNvPr>
          <p:cNvSpPr>
            <a:spLocks noGrp="1"/>
          </p:cNvSpPr>
          <p:nvPr>
            <p:ph type="ctrTitle"/>
          </p:nvPr>
        </p:nvSpPr>
        <p:spPr>
          <a:xfrm>
            <a:off x="1467884" y="0"/>
            <a:ext cx="9144000" cy="571501"/>
          </a:xfrm>
          <a:prstGeom prst="rect">
            <a:avLst/>
          </a:prstGeom>
        </p:spPr>
        <p:txBody>
          <a:bodyPr>
            <a:normAutofit fontScale="90000"/>
          </a:bodyPr>
          <a:lstStyle/>
          <a:p>
            <a:r>
              <a:rPr lang="en-GB" sz="4000" b="1"/>
              <a:t>Click to edit Master title style</a:t>
            </a:r>
            <a:endParaRPr lang="en-GB" sz="4000" b="1" dirty="0"/>
          </a:p>
        </p:txBody>
      </p:sp>
      <p:sp>
        <p:nvSpPr>
          <p:cNvPr id="4" name="Subtitle 2">
            <a:extLst>
              <a:ext uri="{FF2B5EF4-FFF2-40B4-BE49-F238E27FC236}">
                <a16:creationId xmlns:a16="http://schemas.microsoft.com/office/drawing/2014/main" id="{931B4B34-F59E-0275-70A2-FBD94B54F641}"/>
              </a:ext>
            </a:extLst>
          </p:cNvPr>
          <p:cNvSpPr>
            <a:spLocks noGrp="1"/>
          </p:cNvSpPr>
          <p:nvPr>
            <p:ph type="subTitle" idx="1"/>
          </p:nvPr>
        </p:nvSpPr>
        <p:spPr>
          <a:xfrm>
            <a:off x="956103" y="1232443"/>
            <a:ext cx="1651000" cy="449262"/>
          </a:xfrm>
          <a:prstGeom prst="rect">
            <a:avLst/>
          </a:prstGeom>
        </p:spPr>
        <p:txBody>
          <a:bodyPr/>
          <a:lstStyle/>
          <a:p>
            <a:r>
              <a:rPr lang="en-GB"/>
              <a:t>Click to edit Master subtitle style</a:t>
            </a:r>
          </a:p>
        </p:txBody>
      </p:sp>
      <p:pic>
        <p:nvPicPr>
          <p:cNvPr id="5" name="Picture 4" descr="pen and paper Icon 2473397">
            <a:extLst>
              <a:ext uri="{FF2B5EF4-FFF2-40B4-BE49-F238E27FC236}">
                <a16:creationId xmlns:a16="http://schemas.microsoft.com/office/drawing/2014/main" id="{E38BBC13-38E4-2B8E-3FFF-1367DC3E4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think bubble Icon 2997468">
            <a:extLst>
              <a:ext uri="{FF2B5EF4-FFF2-40B4-BE49-F238E27FC236}">
                <a16:creationId xmlns:a16="http://schemas.microsoft.com/office/drawing/2014/main" id="{32D325E6-6AB4-0D29-2B58-09CB8CBC7E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BE04D973-B9A2-D7A2-0B6A-C224C32BDA21}"/>
              </a:ext>
            </a:extLst>
          </p:cNvPr>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8" name="Picture 2" descr="lightbulb Icon 1262982">
            <a:extLst>
              <a:ext uri="{FF2B5EF4-FFF2-40B4-BE49-F238E27FC236}">
                <a16:creationId xmlns:a16="http://schemas.microsoft.com/office/drawing/2014/main" id="{7F4DCF54-7D6A-B1AE-E9AA-55A84DD51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7FD66DDE-ADE5-A09A-8172-72FAF252EFA4}"/>
              </a:ext>
            </a:extLst>
          </p:cNvPr>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10" name="Picture 2" descr="Pen Icon 3406116">
            <a:extLst>
              <a:ext uri="{FF2B5EF4-FFF2-40B4-BE49-F238E27FC236}">
                <a16:creationId xmlns:a16="http://schemas.microsoft.com/office/drawing/2014/main" id="{2BC1BF69-87EE-5B2B-F231-7E09C90C1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A7351FAB-3499-2CDF-6E8C-19D4E1F5CB5E}"/>
              </a:ext>
            </a:extLst>
          </p:cNvPr>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a:extLst>
              <a:ext uri="{FF2B5EF4-FFF2-40B4-BE49-F238E27FC236}">
                <a16:creationId xmlns:a16="http://schemas.microsoft.com/office/drawing/2014/main" id="{05AE22C3-04DF-DC1B-A6CF-636DC47CBA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FE4C3105-44AD-E949-B286-566060F6291C}"/>
              </a:ext>
            </a:extLst>
          </p:cNvPr>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a:extLst>
              <a:ext uri="{FF2B5EF4-FFF2-40B4-BE49-F238E27FC236}">
                <a16:creationId xmlns:a16="http://schemas.microsoft.com/office/drawing/2014/main" id="{C6D9BC7C-4D54-FA60-661A-638D3BDCF1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a:extLst>
              <a:ext uri="{FF2B5EF4-FFF2-40B4-BE49-F238E27FC236}">
                <a16:creationId xmlns:a16="http://schemas.microsoft.com/office/drawing/2014/main" id="{F8AA3190-4D67-D470-71B1-FD4A51CBD0A5}"/>
              </a:ext>
            </a:extLst>
          </p:cNvPr>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a:extLst>
              <a:ext uri="{FF2B5EF4-FFF2-40B4-BE49-F238E27FC236}">
                <a16:creationId xmlns:a16="http://schemas.microsoft.com/office/drawing/2014/main" id="{B30DFD04-9601-27E8-B1BE-DAD178DC416D}"/>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a:extLst>
              <a:ext uri="{FF2B5EF4-FFF2-40B4-BE49-F238E27FC236}">
                <a16:creationId xmlns:a16="http://schemas.microsoft.com/office/drawing/2014/main" id="{4EF396C9-E864-6AC0-8BA4-FC3286D7F8E5}"/>
              </a:ext>
            </a:extLst>
          </p:cNvPr>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a:extLst>
              <a:ext uri="{FF2B5EF4-FFF2-40B4-BE49-F238E27FC236}">
                <a16:creationId xmlns:a16="http://schemas.microsoft.com/office/drawing/2014/main" id="{2FB6A4DD-115B-D992-0063-B037640BF38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a:extLst>
              <a:ext uri="{FF2B5EF4-FFF2-40B4-BE49-F238E27FC236}">
                <a16:creationId xmlns:a16="http://schemas.microsoft.com/office/drawing/2014/main" id="{13886359-B65B-1E47-8674-CE9B139EEDC3}"/>
              </a:ext>
            </a:extLst>
          </p:cNvPr>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a:extLst>
              <a:ext uri="{FF2B5EF4-FFF2-40B4-BE49-F238E27FC236}">
                <a16:creationId xmlns:a16="http://schemas.microsoft.com/office/drawing/2014/main" id="{58903CD6-99E6-7B76-B4A7-9FCF82F7E89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a:extLst>
              <a:ext uri="{FF2B5EF4-FFF2-40B4-BE49-F238E27FC236}">
                <a16:creationId xmlns:a16="http://schemas.microsoft.com/office/drawing/2014/main" id="{DBDA8053-1BA8-5B3D-DA6A-1BD351B732ED}"/>
              </a:ext>
            </a:extLst>
          </p:cNvPr>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a:extLst>
              <a:ext uri="{FF2B5EF4-FFF2-40B4-BE49-F238E27FC236}">
                <a16:creationId xmlns:a16="http://schemas.microsoft.com/office/drawing/2014/main" id="{4066DCF7-E117-0508-8275-CE09D4BCCB8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a:extLst>
              <a:ext uri="{FF2B5EF4-FFF2-40B4-BE49-F238E27FC236}">
                <a16:creationId xmlns:a16="http://schemas.microsoft.com/office/drawing/2014/main" id="{5FF4F375-A387-7188-D477-9B5DF712BBC8}"/>
              </a:ext>
            </a:extLst>
          </p:cNvPr>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24" name="Picture 23">
            <a:extLst>
              <a:ext uri="{FF2B5EF4-FFF2-40B4-BE49-F238E27FC236}">
                <a16:creationId xmlns:a16="http://schemas.microsoft.com/office/drawing/2014/main" id="{1CD980B7-BB79-A877-E46D-84FEDC43A50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5" name="Subtitle 2">
            <a:extLst>
              <a:ext uri="{FF2B5EF4-FFF2-40B4-BE49-F238E27FC236}">
                <a16:creationId xmlns:a16="http://schemas.microsoft.com/office/drawing/2014/main" id="{33C7E8CB-1F8A-5783-0CA3-31F324218127}"/>
              </a:ext>
            </a:extLst>
          </p:cNvPr>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6" name="Picture 2" descr="Vocabulary Icon Vector Isolated On White Background, Vocabulary Transparent  Sign Royalty Free Cliparts, Vectors, And Stock Illustration. Image  111598016.">
            <a:extLst>
              <a:ext uri="{FF2B5EF4-FFF2-40B4-BE49-F238E27FC236}">
                <a16:creationId xmlns:a16="http://schemas.microsoft.com/office/drawing/2014/main" id="{AC16B857-F2FD-4B53-9F49-F87A92229675}"/>
              </a:ext>
            </a:extLst>
          </p:cNvPr>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7" name="Subtitle 2">
            <a:extLst>
              <a:ext uri="{FF2B5EF4-FFF2-40B4-BE49-F238E27FC236}">
                <a16:creationId xmlns:a16="http://schemas.microsoft.com/office/drawing/2014/main" id="{F2023999-1BAD-0971-BF87-1801D7A86F09}"/>
              </a:ext>
            </a:extLst>
          </p:cNvPr>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8" name="Picture 27">
            <a:extLst>
              <a:ext uri="{FF2B5EF4-FFF2-40B4-BE49-F238E27FC236}">
                <a16:creationId xmlns:a16="http://schemas.microsoft.com/office/drawing/2014/main" id="{17C6379E-FDEF-0B1A-A48B-FDD7CE7679F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9" name="Subtitle 2">
            <a:extLst>
              <a:ext uri="{FF2B5EF4-FFF2-40B4-BE49-F238E27FC236}">
                <a16:creationId xmlns:a16="http://schemas.microsoft.com/office/drawing/2014/main" id="{904693E4-D97B-0F3E-3E4B-2A18A17482F0}"/>
              </a:ext>
            </a:extLst>
          </p:cNvPr>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30" name="Picture 2" descr="Evaluation icon vector sign and symbol isolated on white background,  Evaluation logo concept Stock Vector | Adobe Stock">
            <a:extLst>
              <a:ext uri="{FF2B5EF4-FFF2-40B4-BE49-F238E27FC236}">
                <a16:creationId xmlns:a16="http://schemas.microsoft.com/office/drawing/2014/main" id="{37E48B3A-8DD6-302C-F7C2-CF4DCA00BC0D}"/>
              </a:ext>
            </a:extLst>
          </p:cNvPr>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1" name="Subtitle 2">
            <a:extLst>
              <a:ext uri="{FF2B5EF4-FFF2-40B4-BE49-F238E27FC236}">
                <a16:creationId xmlns:a16="http://schemas.microsoft.com/office/drawing/2014/main" id="{D4DE0248-B2C4-5C29-5D07-8F8F908E22FD}"/>
              </a:ext>
            </a:extLst>
          </p:cNvPr>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2" name="Picture 31">
            <a:extLst>
              <a:ext uri="{FF2B5EF4-FFF2-40B4-BE49-F238E27FC236}">
                <a16:creationId xmlns:a16="http://schemas.microsoft.com/office/drawing/2014/main" id="{243A3AAE-70F6-0438-4AE6-EFC49EEF927A}"/>
              </a:ext>
            </a:extLst>
          </p:cNvPr>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3" name="Subtitle 2">
            <a:extLst>
              <a:ext uri="{FF2B5EF4-FFF2-40B4-BE49-F238E27FC236}">
                <a16:creationId xmlns:a16="http://schemas.microsoft.com/office/drawing/2014/main" id="{5B045B90-3FB8-EA8C-30E9-DA5040BC0287}"/>
              </a:ext>
            </a:extLst>
          </p:cNvPr>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1764620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658410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05123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3149860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706711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3408857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94101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59012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ths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9667C-C67A-6665-696C-4C079F001604}"/>
              </a:ext>
            </a:extLst>
          </p:cNvPr>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4" name="Picture 3">
            <a:extLst>
              <a:ext uri="{FF2B5EF4-FFF2-40B4-BE49-F238E27FC236}">
                <a16:creationId xmlns:a16="http://schemas.microsoft.com/office/drawing/2014/main" id="{AD875480-6883-3669-D196-D361C42586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5" name="TextBox 4">
            <a:extLst>
              <a:ext uri="{FF2B5EF4-FFF2-40B4-BE49-F238E27FC236}">
                <a16:creationId xmlns:a16="http://schemas.microsoft.com/office/drawing/2014/main" id="{E05B985A-1850-4802-D38E-C4DAC851A5D2}"/>
              </a:ext>
            </a:extLst>
          </p:cNvPr>
          <p:cNvSpPr txBox="1"/>
          <p:nvPr/>
        </p:nvSpPr>
        <p:spPr>
          <a:xfrm>
            <a:off x="9859617" y="3069203"/>
            <a:ext cx="1208599" cy="800219"/>
          </a:xfrm>
          <a:prstGeom prst="rect">
            <a:avLst/>
          </a:prstGeom>
          <a:noFill/>
        </p:spPr>
        <p:txBody>
          <a:bodyPr wrap="square" rtlCol="0">
            <a:spAutoFit/>
          </a:bodyPr>
          <a:lstStyle/>
          <a:p>
            <a:r>
              <a:rPr lang="en-GB" sz="3200" b="1" dirty="0">
                <a:latin typeface="Century Gothic" panose="020B0502020202020204" pitchFamily="34" charset="0"/>
              </a:rPr>
              <a:t>A </a:t>
            </a:r>
            <a:r>
              <a:rPr lang="en-GB" sz="1400" dirty="0">
                <a:latin typeface="Century Gothic" panose="020B0502020202020204" pitchFamily="34" charset="0"/>
              </a:rPr>
              <a:t>because…</a:t>
            </a:r>
          </a:p>
        </p:txBody>
      </p:sp>
      <p:sp>
        <p:nvSpPr>
          <p:cNvPr id="6" name="TextBox 5">
            <a:extLst>
              <a:ext uri="{FF2B5EF4-FFF2-40B4-BE49-F238E27FC236}">
                <a16:creationId xmlns:a16="http://schemas.microsoft.com/office/drawing/2014/main" id="{139A6B31-3BB7-51E9-D771-9667867D99AE}"/>
              </a:ext>
            </a:extLst>
          </p:cNvPr>
          <p:cNvSpPr txBox="1"/>
          <p:nvPr/>
        </p:nvSpPr>
        <p:spPr>
          <a:xfrm>
            <a:off x="10973855" y="4847252"/>
            <a:ext cx="1208599" cy="800219"/>
          </a:xfrm>
          <a:prstGeom prst="rect">
            <a:avLst/>
          </a:prstGeom>
          <a:noFill/>
        </p:spPr>
        <p:txBody>
          <a:bodyPr wrap="square" rtlCol="0">
            <a:spAutoFit/>
          </a:bodyPr>
          <a:lstStyle/>
          <a:p>
            <a:r>
              <a:rPr lang="en-GB" sz="3200" b="1" dirty="0">
                <a:latin typeface="Century Gothic" panose="020B0502020202020204" pitchFamily="34" charset="0"/>
              </a:rPr>
              <a:t>B </a:t>
            </a:r>
            <a:r>
              <a:rPr lang="en-GB" sz="1400" dirty="0">
                <a:latin typeface="Century Gothic" panose="020B0502020202020204" pitchFamily="34" charset="0"/>
              </a:rPr>
              <a:t>because…</a:t>
            </a:r>
          </a:p>
        </p:txBody>
      </p:sp>
      <p:pic>
        <p:nvPicPr>
          <p:cNvPr id="7" name="Picture 6">
            <a:extLst>
              <a:ext uri="{FF2B5EF4-FFF2-40B4-BE49-F238E27FC236}">
                <a16:creationId xmlns:a16="http://schemas.microsoft.com/office/drawing/2014/main" id="{B8AD39F2-B810-F733-FAD8-52B70723E4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8" name="Picture 7">
            <a:extLst>
              <a:ext uri="{FF2B5EF4-FFF2-40B4-BE49-F238E27FC236}">
                <a16:creationId xmlns:a16="http://schemas.microsoft.com/office/drawing/2014/main" id="{3AC275B6-8D2D-6BDD-053F-FDCC487815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9" name="Picture 8">
            <a:extLst>
              <a:ext uri="{FF2B5EF4-FFF2-40B4-BE49-F238E27FC236}">
                <a16:creationId xmlns:a16="http://schemas.microsoft.com/office/drawing/2014/main" id="{047FB1E3-23EC-CB6E-5113-4AFB028D44F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0" name="Picture 9">
            <a:extLst>
              <a:ext uri="{FF2B5EF4-FFF2-40B4-BE49-F238E27FC236}">
                <a16:creationId xmlns:a16="http://schemas.microsoft.com/office/drawing/2014/main" id="{93BDBD45-CA96-2667-F561-323ED2EF10D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346716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7690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2155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1131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9373825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3.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484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703" r:id="rId33"/>
    <p:sldLayoutId id="2147483704" r:id="rId34"/>
    <p:sldLayoutId id="2147483705" r:id="rId35"/>
    <p:sldLayoutId id="2147483706" r:id="rId36"/>
    <p:sldLayoutId id="2147483707" r:id="rId37"/>
    <p:sldLayoutId id="2147483708" r:id="rId38"/>
    <p:sldLayoutId id="2147483709" r:id="rId39"/>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080A4-B6EF-4B8B-A697-087DD6F382D2}" type="datetimeFigureOut">
              <a:rPr lang="en-GB" smtClean="0"/>
              <a:t>13/03/2025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2334045716"/>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7414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43.png"/><Relationship Id="rId2"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43.png"/><Relationship Id="rId2" Type="http://schemas.openxmlformats.org/officeDocument/2006/relationships/image" Target="../media/image72.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5.png"/><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18" Type="http://schemas.openxmlformats.org/officeDocument/2006/relationships/image" Target="../media/image91.png"/><Relationship Id="rId3" Type="http://schemas.openxmlformats.org/officeDocument/2006/relationships/image" Target="../media/image76.png"/><Relationship Id="rId21" Type="http://schemas.openxmlformats.org/officeDocument/2006/relationships/image" Target="../media/image2331.png"/><Relationship Id="rId7" Type="http://schemas.openxmlformats.org/officeDocument/2006/relationships/image" Target="../media/image80.svg"/><Relationship Id="rId12" Type="http://schemas.openxmlformats.org/officeDocument/2006/relationships/image" Target="../media/image85.png"/><Relationship Id="rId17" Type="http://schemas.openxmlformats.org/officeDocument/2006/relationships/image" Target="../media/image90.svg"/><Relationship Id="rId2" Type="http://schemas.openxmlformats.org/officeDocument/2006/relationships/notesSlide" Target="../notesSlides/notesSlide3.xml"/><Relationship Id="rId16" Type="http://schemas.openxmlformats.org/officeDocument/2006/relationships/image" Target="../media/image89.png"/><Relationship Id="rId20" Type="http://schemas.openxmlformats.org/officeDocument/2006/relationships/image" Target="../media/image232.png"/><Relationship Id="rId1" Type="http://schemas.openxmlformats.org/officeDocument/2006/relationships/slideLayout" Target="../slideLayouts/slideLayout11.xml"/><Relationship Id="rId6" Type="http://schemas.openxmlformats.org/officeDocument/2006/relationships/image" Target="../media/image79.png"/><Relationship Id="rId11" Type="http://schemas.openxmlformats.org/officeDocument/2006/relationships/image" Target="../media/image84.svg"/><Relationship Id="rId5" Type="http://schemas.openxmlformats.org/officeDocument/2006/relationships/image" Target="../media/image78.svg"/><Relationship Id="rId15" Type="http://schemas.openxmlformats.org/officeDocument/2006/relationships/image" Target="../media/image88.svg"/><Relationship Id="rId23" Type="http://schemas.openxmlformats.org/officeDocument/2006/relationships/image" Target="../media/image43.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svg"/><Relationship Id="rId14" Type="http://schemas.openxmlformats.org/officeDocument/2006/relationships/image" Target="../media/image87.png"/><Relationship Id="rId22" Type="http://schemas.openxmlformats.org/officeDocument/2006/relationships/image" Target="../media/image92.png"/></Relationships>
</file>

<file path=ppt/slides/_rels/slide16.xml.rels><?xml version="1.0" encoding="UTF-8" standalone="yes"?>
<Relationships xmlns="http://schemas.openxmlformats.org/package/2006/relationships"><Relationship Id="rId8" Type="http://schemas.openxmlformats.org/officeDocument/2006/relationships/image" Target="../media/image2390.png"/><Relationship Id="rId13" Type="http://schemas.openxmlformats.org/officeDocument/2006/relationships/image" Target="../media/image78.png"/><Relationship Id="rId18" Type="http://schemas.openxmlformats.org/officeDocument/2006/relationships/image" Target="../media/image831.png"/><Relationship Id="rId3" Type="http://schemas.openxmlformats.org/officeDocument/2006/relationships/image" Target="../media/image93.png"/><Relationship Id="rId21" Type="http://schemas.openxmlformats.org/officeDocument/2006/relationships/image" Target="../media/image96.png"/><Relationship Id="rId7" Type="http://schemas.openxmlformats.org/officeDocument/2006/relationships/image" Target="../media/image238.png"/><Relationship Id="rId12" Type="http://schemas.openxmlformats.org/officeDocument/2006/relationships/image" Target="../media/image771.png"/><Relationship Id="rId17" Type="http://schemas.openxmlformats.org/officeDocument/2006/relationships/image" Target="../media/image82.png"/><Relationship Id="rId2" Type="http://schemas.openxmlformats.org/officeDocument/2006/relationships/notesSlide" Target="../notesSlides/notesSlide4.xml"/><Relationship Id="rId16" Type="http://schemas.openxmlformats.org/officeDocument/2006/relationships/image" Target="../media/image811.png"/><Relationship Id="rId20" Type="http://schemas.openxmlformats.org/officeDocument/2006/relationships/image" Target="../media/image852.png"/><Relationship Id="rId1" Type="http://schemas.openxmlformats.org/officeDocument/2006/relationships/slideLayout" Target="../slideLayouts/slideLayout11.xml"/><Relationship Id="rId6" Type="http://schemas.openxmlformats.org/officeDocument/2006/relationships/image" Target="../media/image2371.png"/><Relationship Id="rId11" Type="http://schemas.openxmlformats.org/officeDocument/2006/relationships/image" Target="../media/image761.png"/><Relationship Id="rId5" Type="http://schemas.openxmlformats.org/officeDocument/2006/relationships/image" Target="../media/image236.png"/><Relationship Id="rId15" Type="http://schemas.openxmlformats.org/officeDocument/2006/relationships/image" Target="../media/image80.png"/><Relationship Id="rId10" Type="http://schemas.openxmlformats.org/officeDocument/2006/relationships/image" Target="../media/image95.png"/><Relationship Id="rId19" Type="http://schemas.openxmlformats.org/officeDocument/2006/relationships/image" Target="../media/image84.png"/><Relationship Id="rId4" Type="http://schemas.openxmlformats.org/officeDocument/2006/relationships/image" Target="../media/image2351.png"/><Relationship Id="rId9" Type="http://schemas.openxmlformats.org/officeDocument/2006/relationships/image" Target="../media/image94.png"/><Relationship Id="rId14" Type="http://schemas.openxmlformats.org/officeDocument/2006/relationships/image" Target="../media/image791.png"/><Relationship Id="rId22" Type="http://schemas.openxmlformats.org/officeDocument/2006/relationships/image" Target="../media/image97.png"/></Relationships>
</file>

<file path=ppt/slides/_rels/slide17.xml.rels><?xml version="1.0" encoding="UTF-8" standalone="yes"?>
<Relationships xmlns="http://schemas.openxmlformats.org/package/2006/relationships"><Relationship Id="rId13" Type="http://schemas.openxmlformats.org/officeDocument/2006/relationships/image" Target="../media/image600.png"/><Relationship Id="rId18" Type="http://schemas.openxmlformats.org/officeDocument/2006/relationships/image" Target="../media/image650.png"/><Relationship Id="rId26" Type="http://schemas.openxmlformats.org/officeDocument/2006/relationships/image" Target="../media/image730.png"/><Relationship Id="rId39" Type="http://schemas.openxmlformats.org/officeDocument/2006/relationships/image" Target="../media/image98.png"/><Relationship Id="rId21" Type="http://schemas.openxmlformats.org/officeDocument/2006/relationships/image" Target="../media/image680.png"/><Relationship Id="rId34" Type="http://schemas.openxmlformats.org/officeDocument/2006/relationships/image" Target="../media/image810.png"/><Relationship Id="rId42" Type="http://schemas.openxmlformats.org/officeDocument/2006/relationships/image" Target="../media/image101.png"/><Relationship Id="rId7" Type="http://schemas.openxmlformats.org/officeDocument/2006/relationships/image" Target="../media/image88.png"/><Relationship Id="rId2" Type="http://schemas.openxmlformats.org/officeDocument/2006/relationships/notesSlide" Target="../notesSlides/notesSlide5.xml"/><Relationship Id="rId16" Type="http://schemas.openxmlformats.org/officeDocument/2006/relationships/image" Target="../media/image630.png"/><Relationship Id="rId20" Type="http://schemas.openxmlformats.org/officeDocument/2006/relationships/image" Target="../media/image670.png"/><Relationship Id="rId29" Type="http://schemas.openxmlformats.org/officeDocument/2006/relationships/image" Target="../media/image760.png"/><Relationship Id="rId41" Type="http://schemas.openxmlformats.org/officeDocument/2006/relationships/image" Target="../media/image100.png"/><Relationship Id="rId1" Type="http://schemas.openxmlformats.org/officeDocument/2006/relationships/slideLayout" Target="../slideLayouts/slideLayout11.xml"/><Relationship Id="rId6" Type="http://schemas.openxmlformats.org/officeDocument/2006/relationships/image" Target="../media/image870.png"/><Relationship Id="rId11" Type="http://schemas.openxmlformats.org/officeDocument/2006/relationships/image" Target="../media/image580.png"/><Relationship Id="rId24" Type="http://schemas.openxmlformats.org/officeDocument/2006/relationships/image" Target="../media/image710.png"/><Relationship Id="rId32" Type="http://schemas.openxmlformats.org/officeDocument/2006/relationships/image" Target="../media/image790.png"/><Relationship Id="rId37" Type="http://schemas.openxmlformats.org/officeDocument/2006/relationships/image" Target="../media/image840.png"/><Relationship Id="rId40" Type="http://schemas.openxmlformats.org/officeDocument/2006/relationships/image" Target="../media/image99.png"/><Relationship Id="rId5" Type="http://schemas.openxmlformats.org/officeDocument/2006/relationships/image" Target="../media/image860.png"/><Relationship Id="rId15" Type="http://schemas.openxmlformats.org/officeDocument/2006/relationships/image" Target="../media/image620.png"/><Relationship Id="rId23" Type="http://schemas.openxmlformats.org/officeDocument/2006/relationships/image" Target="../media/image700.png"/><Relationship Id="rId28" Type="http://schemas.openxmlformats.org/officeDocument/2006/relationships/image" Target="../media/image750.png"/><Relationship Id="rId36" Type="http://schemas.openxmlformats.org/officeDocument/2006/relationships/image" Target="../media/image830.png"/><Relationship Id="rId10" Type="http://schemas.openxmlformats.org/officeDocument/2006/relationships/image" Target="../media/image570.png"/><Relationship Id="rId19" Type="http://schemas.openxmlformats.org/officeDocument/2006/relationships/image" Target="../media/image660.png"/><Relationship Id="rId31" Type="http://schemas.openxmlformats.org/officeDocument/2006/relationships/image" Target="../media/image780.png"/><Relationship Id="rId4" Type="http://schemas.openxmlformats.org/officeDocument/2006/relationships/image" Target="../media/image851.png"/><Relationship Id="rId9" Type="http://schemas.openxmlformats.org/officeDocument/2006/relationships/image" Target="../media/image560.png"/><Relationship Id="rId14" Type="http://schemas.openxmlformats.org/officeDocument/2006/relationships/image" Target="../media/image610.png"/><Relationship Id="rId22" Type="http://schemas.openxmlformats.org/officeDocument/2006/relationships/image" Target="../media/image690.png"/><Relationship Id="rId27" Type="http://schemas.openxmlformats.org/officeDocument/2006/relationships/image" Target="../media/image740.png"/><Relationship Id="rId30" Type="http://schemas.openxmlformats.org/officeDocument/2006/relationships/image" Target="../media/image770.png"/><Relationship Id="rId35" Type="http://schemas.openxmlformats.org/officeDocument/2006/relationships/image" Target="../media/image820.png"/><Relationship Id="rId43" Type="http://schemas.openxmlformats.org/officeDocument/2006/relationships/image" Target="../media/image102.png"/><Relationship Id="rId8" Type="http://schemas.openxmlformats.org/officeDocument/2006/relationships/image" Target="../media/image890.png"/><Relationship Id="rId3" Type="http://schemas.openxmlformats.org/officeDocument/2006/relationships/image" Target="../media/image841.png"/><Relationship Id="rId12" Type="http://schemas.openxmlformats.org/officeDocument/2006/relationships/image" Target="../media/image590.png"/><Relationship Id="rId17" Type="http://schemas.openxmlformats.org/officeDocument/2006/relationships/image" Target="../media/image640.png"/><Relationship Id="rId25" Type="http://schemas.openxmlformats.org/officeDocument/2006/relationships/image" Target="../media/image720.png"/><Relationship Id="rId33" Type="http://schemas.openxmlformats.org/officeDocument/2006/relationships/image" Target="../media/image800.png"/><Relationship Id="rId38" Type="http://schemas.openxmlformats.org/officeDocument/2006/relationships/image" Target="../media/image850.png"/></Relationships>
</file>

<file path=ppt/slides/_rels/slide1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110.png"/><Relationship Id="rId7" Type="http://schemas.openxmlformats.org/officeDocument/2006/relationships/image" Target="../media/image11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0.png"/></Relationships>
</file>

<file path=ppt/slides/_rels/slide2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 Id="rId9" Type="http://schemas.openxmlformats.org/officeDocument/2006/relationships/image" Target="../media/image122.png"/></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1"/>
              </p:nvPr>
            </p:nvSpPr>
            <p:spPr/>
            <p:txBody>
              <a:bodyPr/>
              <a:lstStyle/>
              <a:p>
                <a:pPr marL="457200" indent="-457200">
                  <a:buAutoNum type="arabicPeriod"/>
                </a:pPr>
                <a:r>
                  <a:rPr lang="en-GB" dirty="0"/>
                  <a:t>Work out the value of -3b when b=-5</a:t>
                </a:r>
              </a:p>
              <a:p>
                <a:pPr marL="457200" indent="-457200">
                  <a:buAutoNum type="arabicPeriod"/>
                </a:pPr>
                <a:endParaRPr lang="en-GB" dirty="0"/>
              </a:p>
              <a:p>
                <a:pPr marL="457200" indent="-457200">
                  <a:buAutoNum type="arabicPeriod"/>
                </a:pPr>
                <a:endParaRPr lang="en-GB" dirty="0"/>
              </a:p>
              <a:p>
                <a:r>
                  <a:rPr lang="en-GB" dirty="0"/>
                  <a:t>2. Work out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oMath>
                </a14:m>
                <a:endParaRPr lang="en-GB" b="0" dirty="0"/>
              </a:p>
              <a:p>
                <a:endParaRPr lang="en-GB" dirty="0"/>
              </a:p>
              <a:p>
                <a:endParaRPr lang="en-GB" dirty="0"/>
              </a:p>
              <a:p>
                <a:r>
                  <a:rPr lang="en-GB" dirty="0"/>
                  <a:t>3. Write down the definition for </a:t>
                </a:r>
                <a:r>
                  <a:rPr lang="en-GB" b="1" dirty="0"/>
                  <a:t>coefficient </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1"/>
              </p:nvPr>
            </p:nvSpPr>
            <p:spPr>
              <a:blipFill>
                <a:blip r:embed="rId3"/>
                <a:stretch>
                  <a:fillRect l="-2807" t="-2273" r="-351"/>
                </a:stretch>
              </a:blipFill>
            </p:spPr>
            <p:txBody>
              <a:bodyPr/>
              <a:lstStyle/>
              <a:p>
                <a:r>
                  <a:rPr lang="en-GB">
                    <a:noFill/>
                  </a:rPr>
                  <a:t> </a:t>
                </a:r>
              </a:p>
            </p:txBody>
          </p:sp>
        </mc:Fallback>
      </mc:AlternateContent>
      <p:sp>
        <p:nvSpPr>
          <p:cNvPr id="3" name="Text Placeholder 2"/>
          <p:cNvSpPr>
            <a:spLocks noGrp="1"/>
          </p:cNvSpPr>
          <p:nvPr>
            <p:ph type="body" sz="quarter" idx="12"/>
          </p:nvPr>
        </p:nvSpPr>
        <p:spPr/>
        <p:txBody>
          <a:bodyPr/>
          <a:lstStyle/>
          <a:p>
            <a:r>
              <a:rPr lang="en-GB" dirty="0"/>
              <a:t>4. Work out the value of the expression 4a – 9 when a = -3</a:t>
            </a:r>
          </a:p>
        </p:txBody>
      </p:sp>
      <p:sp>
        <p:nvSpPr>
          <p:cNvPr id="4" name="Text Placeholder 3"/>
          <p:cNvSpPr>
            <a:spLocks noGrp="1"/>
          </p:cNvSpPr>
          <p:nvPr>
            <p:ph type="body" sz="quarter" idx="13"/>
          </p:nvPr>
        </p:nvSpPr>
        <p:spPr/>
        <p:txBody>
          <a:bodyPr/>
          <a:lstStyle/>
          <a:p>
            <a:r>
              <a:rPr lang="en-GB" dirty="0"/>
              <a:t>5. Include your own question from </a:t>
            </a:r>
            <a:r>
              <a:rPr lang="en-GB" dirty="0" err="1"/>
              <a:t>sparx</a:t>
            </a:r>
            <a:endParaRPr lang="en-GB" dirty="0"/>
          </a:p>
        </p:txBody>
      </p:sp>
      <p:sp>
        <p:nvSpPr>
          <p:cNvPr id="5" name="Text Placeholder 4"/>
          <p:cNvSpPr>
            <a:spLocks noGrp="1"/>
          </p:cNvSpPr>
          <p:nvPr>
            <p:ph type="body" sz="quarter" idx="10"/>
          </p:nvPr>
        </p:nvSpPr>
        <p:spPr>
          <a:xfrm>
            <a:off x="425020" y="274896"/>
            <a:ext cx="11525975" cy="488983"/>
          </a:xfrm>
        </p:spPr>
        <p:txBody>
          <a:bodyPr/>
          <a:lstStyle/>
          <a:p>
            <a:r>
              <a:rPr lang="en-GB" sz="3600" b="1" u="sng" dirty="0"/>
              <a:t>TITLE: Substitution of negatives into harder expressions</a:t>
            </a:r>
          </a:p>
        </p:txBody>
      </p:sp>
    </p:spTree>
    <p:extLst>
      <p:ext uri="{BB962C8B-B14F-4D97-AF65-F5344CB8AC3E}">
        <p14:creationId xmlns:p14="http://schemas.microsoft.com/office/powerpoint/2010/main" val="242005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97317" y="123308"/>
            <a:ext cx="9578310" cy="4654550"/>
          </a:xfrm>
          <a:prstGeom prst="rect">
            <a:avLst/>
          </a:prstGeom>
        </p:spPr>
        <p:txBody>
          <a:bodyPr/>
          <a:lstStyle/>
          <a:p>
            <a:pPr marL="0" indent="0">
              <a:buNone/>
            </a:pPr>
            <a:r>
              <a:rPr lang="en-GB" sz="3600" dirty="0"/>
              <a:t>What are the missing </a:t>
            </a:r>
            <a:r>
              <a:rPr lang="en-GB" sz="3600" b="1" dirty="0">
                <a:solidFill>
                  <a:srgbClr val="FF0000"/>
                </a:solidFill>
              </a:rPr>
              <a:t>functions</a:t>
            </a:r>
            <a:r>
              <a:rPr lang="en-GB" sz="3600" dirty="0"/>
              <a:t>? </a:t>
            </a:r>
          </a:p>
          <a:p>
            <a:pPr marL="0" indent="0">
              <a:buNone/>
            </a:pPr>
            <a:r>
              <a:rPr lang="en-GB" sz="3600" dirty="0"/>
              <a:t>Use your algebraic convention knowledge to write the function machine</a:t>
            </a:r>
          </a:p>
        </p:txBody>
      </p:sp>
      <p:sp>
        <p:nvSpPr>
          <p:cNvPr id="4" name="Right Arrow 3">
            <a:extLst>
              <a:ext uri="{FF2B5EF4-FFF2-40B4-BE49-F238E27FC236}">
                <a16:creationId xmlns:a16="http://schemas.microsoft.com/office/drawing/2014/main" id="{FB6F55BA-4C27-2A4A-A0E0-D8A20F36A046}"/>
              </a:ext>
            </a:extLst>
          </p:cNvPr>
          <p:cNvSpPr/>
          <p:nvPr/>
        </p:nvSpPr>
        <p:spPr>
          <a:xfrm>
            <a:off x="2680930" y="2831127"/>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5258579" y="2820965"/>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3572471" y="2698696"/>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𝑠𝑞𝑢𝑎𝑟𝑒</m:t>
                      </m:r>
                    </m:oMath>
                  </m:oMathPara>
                </a14:m>
                <a:endParaRPr lang="en-GB" sz="2275" dirty="0">
                  <a:solidFill>
                    <a:srgbClr val="000000"/>
                  </a:solidFill>
                  <a:latin typeface="Arial"/>
                  <a:cs typeface="Arial"/>
                </a:endParaRP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3572471" y="2698696"/>
                <a:ext cx="1651971" cy="730304"/>
              </a:xfrm>
              <a:prstGeom prst="roundRect">
                <a:avLst/>
              </a:prstGeom>
              <a:blipFill>
                <a:blip r:embed="rId2"/>
                <a:stretch>
                  <a:fillRect/>
                </a:stretch>
              </a:blipFill>
              <a:ln w="76200">
                <a:solidFill>
                  <a:srgbClr val="F505C7"/>
                </a:solidFill>
              </a:ln>
            </p:spPr>
            <p:txBody>
              <a:bodyPr/>
              <a:lstStyle/>
              <a:p>
                <a:r>
                  <a:rPr lang="en-GB">
                    <a:noFill/>
                  </a:rPr>
                  <a:t> </a:t>
                </a:r>
              </a:p>
            </p:txBody>
          </p:sp>
        </mc:Fallback>
      </mc:AlternateContent>
      <p:sp>
        <p:nvSpPr>
          <p:cNvPr id="7" name="Rounded Rectangle 6">
            <a:extLst>
              <a:ext uri="{FF2B5EF4-FFF2-40B4-BE49-F238E27FC236}">
                <a16:creationId xmlns:a16="http://schemas.microsoft.com/office/drawing/2014/main" id="{76C36FB3-8DFF-B142-B47E-ADD5BBB33C9D}"/>
              </a:ext>
            </a:extLst>
          </p:cNvPr>
          <p:cNvSpPr/>
          <p:nvPr/>
        </p:nvSpPr>
        <p:spPr>
          <a:xfrm>
            <a:off x="6174569" y="2642642"/>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lang="en-GB" sz="2275" dirty="0">
                <a:solidFill>
                  <a:srgbClr val="000000"/>
                </a:solidFill>
                <a:latin typeface="Arial"/>
                <a:cs typeface="Arial"/>
              </a:rPr>
              <a:t>x4</a:t>
            </a:r>
          </a:p>
        </p:txBody>
      </p:sp>
      <p:sp>
        <p:nvSpPr>
          <p:cNvPr id="8" name="Right Arrow 7">
            <a:extLst>
              <a:ext uri="{FF2B5EF4-FFF2-40B4-BE49-F238E27FC236}">
                <a16:creationId xmlns:a16="http://schemas.microsoft.com/office/drawing/2014/main" id="{2EFC91EB-A939-F74E-A546-303FC99F0492}"/>
              </a:ext>
            </a:extLst>
          </p:cNvPr>
          <p:cNvSpPr/>
          <p:nvPr/>
        </p:nvSpPr>
        <p:spPr>
          <a:xfrm>
            <a:off x="7850988" y="2820965"/>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2200532" y="2779672"/>
                <a:ext cx="43543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2200532" y="2779672"/>
                <a:ext cx="435439" cy="44242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8991392" y="2771804"/>
                <a:ext cx="732893"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4</m:t>
                      </m:r>
                      <m:sSup>
                        <m:sSupPr>
                          <m:ctrlPr>
                            <a:rPr lang="en-GB" sz="2275" i="1" dirty="0">
                              <a:solidFill>
                                <a:srgbClr val="000000"/>
                              </a:solidFill>
                              <a:latin typeface="Cambria Math" panose="02040503050406030204" pitchFamily="18" charset="0"/>
                            </a:rPr>
                          </m:ctrlPr>
                        </m:sSupPr>
                        <m:e>
                          <m:r>
                            <a:rPr lang="en-GB" sz="2275" i="1" dirty="0">
                              <a:solidFill>
                                <a:srgbClr val="000000"/>
                              </a:solidFill>
                              <a:latin typeface="Cambria Math" panose="02040503050406030204" pitchFamily="18" charset="0"/>
                            </a:rPr>
                            <m:t>𝑎</m:t>
                          </m:r>
                        </m:e>
                        <m:sup>
                          <m:r>
                            <a:rPr lang="en-GB" sz="2275" i="1" dirty="0">
                              <a:solidFill>
                                <a:srgbClr val="000000"/>
                              </a:solidFill>
                              <a:latin typeface="Cambria Math" panose="02040503050406030204" pitchFamily="18" charset="0"/>
                            </a:rPr>
                            <m:t>2</m:t>
                          </m:r>
                        </m:sup>
                      </m:sSup>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8991392" y="2771804"/>
                <a:ext cx="732893" cy="442429"/>
              </a:xfrm>
              <a:prstGeom prst="rect">
                <a:avLst/>
              </a:prstGeom>
              <a:blipFill>
                <a:blip r:embed="rId4"/>
                <a:stretch>
                  <a:fillRect l="-833"/>
                </a:stretch>
              </a:blipFill>
            </p:spPr>
            <p:txBody>
              <a:bodyPr/>
              <a:lstStyle/>
              <a:p>
                <a:r>
                  <a:rPr lang="en-GB">
                    <a:noFill/>
                  </a:rPr>
                  <a:t> </a:t>
                </a:r>
              </a:p>
            </p:txBody>
          </p:sp>
        </mc:Fallback>
      </mc:AlternateContent>
      <p:sp>
        <p:nvSpPr>
          <p:cNvPr id="19" name="Rounded Rectangle 18">
            <a:extLst>
              <a:ext uri="{FF2B5EF4-FFF2-40B4-BE49-F238E27FC236}">
                <a16:creationId xmlns:a16="http://schemas.microsoft.com/office/drawing/2014/main" id="{EB26E09C-62D7-B941-A67C-B2C30582B65F}"/>
              </a:ext>
            </a:extLst>
          </p:cNvPr>
          <p:cNvSpPr/>
          <p:nvPr/>
        </p:nvSpPr>
        <p:spPr>
          <a:xfrm>
            <a:off x="3759574" y="2811991"/>
            <a:ext cx="1213697"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sp>
        <p:nvSpPr>
          <p:cNvPr id="20" name="Rounded Rectangle 19">
            <a:extLst>
              <a:ext uri="{FF2B5EF4-FFF2-40B4-BE49-F238E27FC236}">
                <a16:creationId xmlns:a16="http://schemas.microsoft.com/office/drawing/2014/main" id="{EB26E09C-62D7-B941-A67C-B2C30582B65F}"/>
              </a:ext>
            </a:extLst>
          </p:cNvPr>
          <p:cNvSpPr/>
          <p:nvPr/>
        </p:nvSpPr>
        <p:spPr>
          <a:xfrm>
            <a:off x="6692644" y="2756507"/>
            <a:ext cx="575918"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pic>
        <p:nvPicPr>
          <p:cNvPr id="10" name="Picture 9" descr="A black pen and a whiteboard&#10;&#10;Description automatically generated">
            <a:extLst>
              <a:ext uri="{FF2B5EF4-FFF2-40B4-BE49-F238E27FC236}">
                <a16:creationId xmlns:a16="http://schemas.microsoft.com/office/drawing/2014/main" id="{7698A3E9-2641-2E12-A4F8-5507B05FED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32905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0"/>
            <a:ext cx="9727166" cy="4654550"/>
          </a:xfrm>
          <a:prstGeom prst="rect">
            <a:avLst/>
          </a:prstGeom>
        </p:spPr>
        <p:txBody>
          <a:bodyPr/>
          <a:lstStyle/>
          <a:p>
            <a:pPr marL="0" indent="0">
              <a:buNone/>
            </a:pPr>
            <a:r>
              <a:rPr lang="en-GB" sz="3600" dirty="0"/>
              <a:t>What are the missing </a:t>
            </a:r>
            <a:r>
              <a:rPr lang="en-GB" sz="3600" b="1" dirty="0">
                <a:solidFill>
                  <a:srgbClr val="FF0000"/>
                </a:solidFill>
              </a:rPr>
              <a:t>functions</a:t>
            </a:r>
            <a:r>
              <a:rPr lang="en-GB" sz="3600" dirty="0"/>
              <a:t>? </a:t>
            </a:r>
          </a:p>
          <a:p>
            <a:pPr marL="0" indent="0">
              <a:buNone/>
            </a:pPr>
            <a:r>
              <a:rPr lang="en-GB" sz="3600" dirty="0"/>
              <a:t>Use your algebraic convention knowledge to write the function machine</a:t>
            </a:r>
          </a:p>
        </p:txBody>
      </p:sp>
      <p:sp>
        <p:nvSpPr>
          <p:cNvPr id="4" name="Right Arrow 3">
            <a:extLst>
              <a:ext uri="{FF2B5EF4-FFF2-40B4-BE49-F238E27FC236}">
                <a16:creationId xmlns:a16="http://schemas.microsoft.com/office/drawing/2014/main" id="{FB6F55BA-4C27-2A4A-A0E0-D8A20F36A046}"/>
              </a:ext>
            </a:extLst>
          </p:cNvPr>
          <p:cNvSpPr/>
          <p:nvPr/>
        </p:nvSpPr>
        <p:spPr>
          <a:xfrm>
            <a:off x="2333636" y="2660330"/>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dirty="0">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4911285" y="2650168"/>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3225177" y="2527899"/>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cs typeface="Arial"/>
                        </a:rPr>
                        <m:t>+1</m:t>
                      </m:r>
                    </m:oMath>
                  </m:oMathPara>
                </a14:m>
                <a:endParaRPr lang="en-GB" sz="2275" dirty="0">
                  <a:solidFill>
                    <a:srgbClr val="000000"/>
                  </a:solidFill>
                  <a:latin typeface="Arial"/>
                  <a:cs typeface="Arial"/>
                </a:endParaRP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3225177" y="2527899"/>
                <a:ext cx="1651971" cy="730304"/>
              </a:xfrm>
              <a:prstGeom prst="roundRect">
                <a:avLst/>
              </a:prstGeom>
              <a:blipFill>
                <a:blip r:embed="rId2"/>
                <a:stretch>
                  <a:fillRect/>
                </a:stretch>
              </a:blipFill>
              <a:ln w="76200">
                <a:solidFill>
                  <a:srgbClr val="F505C7"/>
                </a:solidFill>
              </a:ln>
            </p:spPr>
            <p:txBody>
              <a:bodyPr/>
              <a:lstStyle/>
              <a:p>
                <a:r>
                  <a:rPr lang="en-GB">
                    <a:noFill/>
                  </a:rPr>
                  <a:t> </a:t>
                </a:r>
              </a:p>
            </p:txBody>
          </p:sp>
        </mc:Fallback>
      </mc:AlternateContent>
      <p:sp>
        <p:nvSpPr>
          <p:cNvPr id="7" name="Rounded Rectangle 6">
            <a:extLst>
              <a:ext uri="{FF2B5EF4-FFF2-40B4-BE49-F238E27FC236}">
                <a16:creationId xmlns:a16="http://schemas.microsoft.com/office/drawing/2014/main" id="{76C36FB3-8DFF-B142-B47E-ADD5BBB33C9D}"/>
              </a:ext>
            </a:extLst>
          </p:cNvPr>
          <p:cNvSpPr/>
          <p:nvPr/>
        </p:nvSpPr>
        <p:spPr>
          <a:xfrm>
            <a:off x="5827275" y="2471845"/>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lang="en-GB" sz="2275" dirty="0">
                <a:solidFill>
                  <a:srgbClr val="000000"/>
                </a:solidFill>
                <a:latin typeface="Arial"/>
                <a:cs typeface="Arial"/>
              </a:rPr>
              <a:t>square</a:t>
            </a:r>
          </a:p>
        </p:txBody>
      </p:sp>
      <p:sp>
        <p:nvSpPr>
          <p:cNvPr id="8" name="Right Arrow 7">
            <a:extLst>
              <a:ext uri="{FF2B5EF4-FFF2-40B4-BE49-F238E27FC236}">
                <a16:creationId xmlns:a16="http://schemas.microsoft.com/office/drawing/2014/main" id="{2EFC91EB-A939-F74E-A546-303FC99F0492}"/>
              </a:ext>
            </a:extLst>
          </p:cNvPr>
          <p:cNvSpPr/>
          <p:nvPr/>
        </p:nvSpPr>
        <p:spPr>
          <a:xfrm>
            <a:off x="7503694" y="2650168"/>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1628249" y="2604473"/>
                <a:ext cx="435440"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𝑎</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1628249" y="2604473"/>
                <a:ext cx="435440" cy="44242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8238489" y="2585711"/>
                <a:ext cx="1488677"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sSup>
                        <m:sSupPr>
                          <m:ctrlPr>
                            <a:rPr lang="en-GB" sz="2275" i="1">
                              <a:solidFill>
                                <a:srgbClr val="000000"/>
                              </a:solidFill>
                              <a:latin typeface="Cambria Math" panose="02040503050406030204" pitchFamily="18" charset="0"/>
                              <a:cs typeface="Arial"/>
                            </a:rPr>
                          </m:ctrlPr>
                        </m:sSupPr>
                        <m:e>
                          <m:d>
                            <m:dPr>
                              <m:ctrlPr>
                                <a:rPr lang="en-GB" sz="2275" i="1">
                                  <a:solidFill>
                                    <a:srgbClr val="000000"/>
                                  </a:solidFill>
                                  <a:latin typeface="Cambria Math" panose="02040503050406030204" pitchFamily="18" charset="0"/>
                                  <a:cs typeface="Arial"/>
                                </a:rPr>
                              </m:ctrlPr>
                            </m:dPr>
                            <m:e>
                              <m:r>
                                <m:rPr>
                                  <m:sty m:val="p"/>
                                </m:rPr>
                                <a:rPr lang="en-GB" sz="2275">
                                  <a:solidFill>
                                    <a:srgbClr val="000000"/>
                                  </a:solidFill>
                                  <a:latin typeface="Cambria Math" panose="02040503050406030204" pitchFamily="18" charset="0"/>
                                  <a:cs typeface="Arial"/>
                                </a:rPr>
                                <m:t>a</m:t>
                              </m:r>
                              <m:r>
                                <a:rPr lang="en-GB" sz="2275">
                                  <a:solidFill>
                                    <a:srgbClr val="000000"/>
                                  </a:solidFill>
                                  <a:latin typeface="Cambria Math" panose="02040503050406030204" pitchFamily="18" charset="0"/>
                                  <a:cs typeface="Arial"/>
                                </a:rPr>
                                <m:t>+1</m:t>
                              </m:r>
                            </m:e>
                          </m:d>
                        </m:e>
                        <m:sup>
                          <m:r>
                            <a:rPr lang="en-GB" sz="2275">
                              <a:solidFill>
                                <a:srgbClr val="000000"/>
                              </a:solidFill>
                              <a:latin typeface="Cambria Math" panose="02040503050406030204" pitchFamily="18" charset="0"/>
                              <a:cs typeface="Arial"/>
                            </a:rPr>
                            <m:t>2</m:t>
                          </m:r>
                        </m:sup>
                      </m:sSup>
                      <m:r>
                        <a:rPr lang="en-GB" sz="2275">
                          <a:solidFill>
                            <a:srgbClr val="000000"/>
                          </a:solidFill>
                          <a:latin typeface="Cambria Math" panose="02040503050406030204" pitchFamily="18" charset="0"/>
                          <a:cs typeface="Arial"/>
                        </a:rPr>
                        <m:t>   </m:t>
                      </m:r>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8238489" y="2585711"/>
                <a:ext cx="1488677" cy="442429"/>
              </a:xfrm>
              <a:prstGeom prst="rect">
                <a:avLst/>
              </a:prstGeom>
              <a:blipFill>
                <a:blip r:embed="rId4"/>
                <a:stretch>
                  <a:fillRect/>
                </a:stretch>
              </a:blipFill>
            </p:spPr>
            <p:txBody>
              <a:bodyPr/>
              <a:lstStyle/>
              <a:p>
                <a:r>
                  <a:rPr lang="en-GB">
                    <a:noFill/>
                  </a:rPr>
                  <a:t> </a:t>
                </a:r>
              </a:p>
            </p:txBody>
          </p:sp>
        </mc:Fallback>
      </mc:AlternateContent>
      <p:sp>
        <p:nvSpPr>
          <p:cNvPr id="19" name="Rounded Rectangle 18">
            <a:extLst>
              <a:ext uri="{FF2B5EF4-FFF2-40B4-BE49-F238E27FC236}">
                <a16:creationId xmlns:a16="http://schemas.microsoft.com/office/drawing/2014/main" id="{EB26E09C-62D7-B941-A67C-B2C30582B65F}"/>
              </a:ext>
            </a:extLst>
          </p:cNvPr>
          <p:cNvSpPr/>
          <p:nvPr/>
        </p:nvSpPr>
        <p:spPr>
          <a:xfrm>
            <a:off x="3702938" y="2650168"/>
            <a:ext cx="575918"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sp>
        <p:nvSpPr>
          <p:cNvPr id="20" name="Rounded Rectangle 19">
            <a:extLst>
              <a:ext uri="{FF2B5EF4-FFF2-40B4-BE49-F238E27FC236}">
                <a16:creationId xmlns:a16="http://schemas.microsoft.com/office/drawing/2014/main" id="{EB26E09C-62D7-B941-A67C-B2C30582B65F}"/>
              </a:ext>
            </a:extLst>
          </p:cNvPr>
          <p:cNvSpPr/>
          <p:nvPr/>
        </p:nvSpPr>
        <p:spPr>
          <a:xfrm>
            <a:off x="6127306" y="2585711"/>
            <a:ext cx="1087142" cy="461191"/>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pic>
        <p:nvPicPr>
          <p:cNvPr id="10" name="Picture 9" descr="A black pen and a whiteboard&#10;&#10;Description automatically generated">
            <a:extLst>
              <a:ext uri="{FF2B5EF4-FFF2-40B4-BE49-F238E27FC236}">
                <a16:creationId xmlns:a16="http://schemas.microsoft.com/office/drawing/2014/main" id="{EB7A8453-5D97-E155-4B36-D4578BD0A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424077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4294967295"/>
              </p:nvPr>
            </p:nvSpPr>
            <p:spPr>
              <a:xfrm>
                <a:off x="0" y="269875"/>
                <a:ext cx="9259888" cy="4654550"/>
              </a:xfrm>
              <a:prstGeom prst="rect">
                <a:avLst/>
              </a:prstGeom>
            </p:spPr>
            <p:txBody>
              <a:bodyPr/>
              <a:lstStyle/>
              <a:p>
                <a:pPr marL="0" indent="0">
                  <a:buNone/>
                </a:pPr>
                <a:r>
                  <a:rPr lang="en-GB" sz="4000" dirty="0"/>
                  <a:t>Write the function machine for the expression </a:t>
                </a:r>
                <a14:m>
                  <m:oMath xmlns:m="http://schemas.openxmlformats.org/officeDocument/2006/math">
                    <m:sSup>
                      <m:sSupPr>
                        <m:ctrlPr>
                          <a:rPr lang="en-GB" sz="4000" i="1" smtClean="0">
                            <a:latin typeface="Cambria Math" panose="02040503050406030204" pitchFamily="18" charset="0"/>
                          </a:rPr>
                        </m:ctrlPr>
                      </m:sSupPr>
                      <m:e>
                        <m:r>
                          <a:rPr lang="en-GB" sz="4000" b="0" i="1" smtClean="0">
                            <a:latin typeface="Cambria Math" panose="02040503050406030204" pitchFamily="18" charset="0"/>
                          </a:rPr>
                          <m:t>𝑎</m:t>
                        </m:r>
                      </m:e>
                      <m:sup>
                        <m:r>
                          <a:rPr lang="en-GB" sz="4000" b="0" i="1" smtClean="0">
                            <a:latin typeface="Cambria Math" panose="02040503050406030204" pitchFamily="18" charset="0"/>
                          </a:rPr>
                          <m:t>2</m:t>
                        </m:r>
                      </m:sup>
                    </m:sSup>
                  </m:oMath>
                </a14:m>
                <a:r>
                  <a:rPr lang="en-GB" sz="4000" dirty="0"/>
                  <a:t> then substitute </a:t>
                </a:r>
                <a14:m>
                  <m:oMath xmlns:m="http://schemas.openxmlformats.org/officeDocument/2006/math">
                    <m:r>
                      <a:rPr lang="en-GB" sz="4000" i="1" dirty="0" smtClean="0">
                        <a:latin typeface="Cambria Math" panose="02040503050406030204" pitchFamily="18" charset="0"/>
                      </a:rPr>
                      <m:t>𝑎</m:t>
                    </m:r>
                    <m:r>
                      <a:rPr lang="en-GB" sz="4000" i="1" dirty="0" smtClean="0">
                        <a:latin typeface="Cambria Math" panose="02040503050406030204" pitchFamily="18" charset="0"/>
                      </a:rPr>
                      <m:t> = −3 </m:t>
                    </m:r>
                  </m:oMath>
                </a14:m>
                <a:r>
                  <a:rPr lang="en-GB" sz="4000" dirty="0"/>
                  <a:t>into the function</a:t>
                </a:r>
              </a:p>
            </p:txBody>
          </p:sp>
        </mc:Choice>
        <mc:Fallback xmlns="">
          <p:sp>
            <p:nvSpPr>
              <p:cNvPr id="3" name="Content Placeholder 2"/>
              <p:cNvSpPr>
                <a:spLocks noGrp="1" noRot="1" noChangeAspect="1" noMove="1" noResize="1" noEditPoints="1" noAdjustHandles="1" noChangeArrowheads="1" noChangeShapeType="1" noTextEdit="1"/>
              </p:cNvSpPr>
              <p:nvPr>
                <p:ph sz="quarter" idx="4294967295"/>
              </p:nvPr>
            </p:nvSpPr>
            <p:spPr>
              <a:xfrm>
                <a:off x="0" y="269875"/>
                <a:ext cx="9259888" cy="4654550"/>
              </a:xfrm>
              <a:prstGeom prst="rect">
                <a:avLst/>
              </a:prstGeom>
              <a:blipFill>
                <a:blip r:embed="rId2"/>
                <a:stretch>
                  <a:fillRect l="-2304" t="-3665" r="-2370"/>
                </a:stretch>
              </a:blipFill>
            </p:spPr>
            <p:txBody>
              <a:bodyPr/>
              <a:lstStyle/>
              <a:p>
                <a:r>
                  <a:rPr lang="en-GB">
                    <a:noFill/>
                  </a:rPr>
                  <a:t> </a:t>
                </a:r>
              </a:p>
            </p:txBody>
          </p:sp>
        </mc:Fallback>
      </mc:AlternateContent>
      <p:sp>
        <p:nvSpPr>
          <p:cNvPr id="4" name="Right Arrow 3">
            <a:extLst>
              <a:ext uri="{FF2B5EF4-FFF2-40B4-BE49-F238E27FC236}">
                <a16:creationId xmlns:a16="http://schemas.microsoft.com/office/drawing/2014/main" id="{FB6F55BA-4C27-2A4A-A0E0-D8A20F36A046}"/>
              </a:ext>
            </a:extLst>
          </p:cNvPr>
          <p:cNvSpPr/>
          <p:nvPr/>
        </p:nvSpPr>
        <p:spPr>
          <a:xfrm>
            <a:off x="3414827" y="2831127"/>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5992476" y="2820965"/>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4306367" y="2698696"/>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𝑠𝑞𝑢𝑎𝑟𝑒</m:t>
                      </m:r>
                    </m:oMath>
                  </m:oMathPara>
                </a14:m>
                <a:endParaRPr lang="en-GB" sz="2275" dirty="0">
                  <a:solidFill>
                    <a:srgbClr val="000000"/>
                  </a:solidFill>
                  <a:latin typeface="Arial"/>
                  <a:cs typeface="Arial"/>
                </a:endParaRP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4306367" y="2698696"/>
                <a:ext cx="1651971" cy="730304"/>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2828983" y="2779672"/>
                <a:ext cx="646331"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−3</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2828983" y="2779672"/>
                <a:ext cx="646331" cy="44242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7223307" y="2751795"/>
                <a:ext cx="428322"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9</m:t>
                      </m:r>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7223307" y="2751795"/>
                <a:ext cx="428322" cy="442429"/>
              </a:xfrm>
              <a:prstGeom prst="rect">
                <a:avLst/>
              </a:prstGeom>
              <a:blipFill>
                <a:blip r:embed="rId5"/>
                <a:stretch>
                  <a:fillRect l="-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99306" y="4008524"/>
                <a:ext cx="3155218" cy="83099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4800" i="1">
                              <a:latin typeface="Cambria Math" panose="02040503050406030204" pitchFamily="18" charset="0"/>
                            </a:rPr>
                          </m:ctrlPr>
                        </m:sSupPr>
                        <m:e>
                          <m:d>
                            <m:dPr>
                              <m:ctrlPr>
                                <a:rPr lang="en-GB" sz="4800" i="1">
                                  <a:latin typeface="Cambria Math" panose="02040503050406030204" pitchFamily="18" charset="0"/>
                                </a:rPr>
                              </m:ctrlPr>
                            </m:dPr>
                            <m:e>
                              <m:r>
                                <a:rPr lang="en-GB" sz="4800" i="1">
                                  <a:latin typeface="Cambria Math" panose="02040503050406030204" pitchFamily="18" charset="0"/>
                                </a:rPr>
                                <m:t>−3</m:t>
                              </m:r>
                            </m:e>
                          </m:d>
                        </m:e>
                        <m:sup>
                          <m:r>
                            <a:rPr lang="en-GB" sz="4800" i="1">
                              <a:latin typeface="Cambria Math" panose="02040503050406030204" pitchFamily="18" charset="0"/>
                            </a:rPr>
                            <m:t>2</m:t>
                          </m:r>
                        </m:sup>
                      </m:sSup>
                    </m:oMath>
                  </m:oMathPara>
                </a14:m>
                <a:endParaRPr lang="en-GB" sz="4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799306" y="4008524"/>
                <a:ext cx="3155218" cy="83099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D5EF0A-4EBF-45C8-3C95-A05049AB6760}"/>
                  </a:ext>
                </a:extLst>
              </p:cNvPr>
              <p:cNvSpPr txBox="1"/>
              <p:nvPr/>
            </p:nvSpPr>
            <p:spPr>
              <a:xfrm>
                <a:off x="3054930" y="2783214"/>
                <a:ext cx="43543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b="0" i="1" dirty="0" smtClean="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7" name="TextBox 6">
                <a:extLst>
                  <a:ext uri="{FF2B5EF4-FFF2-40B4-BE49-F238E27FC236}">
                    <a16:creationId xmlns:a16="http://schemas.microsoft.com/office/drawing/2014/main" id="{61D5EF0A-4EBF-45C8-3C95-A05049AB6760}"/>
                  </a:ext>
                </a:extLst>
              </p:cNvPr>
              <p:cNvSpPr txBox="1">
                <a:spLocks noRot="1" noChangeAspect="1" noMove="1" noResize="1" noEditPoints="1" noAdjustHandles="1" noChangeArrowheads="1" noChangeShapeType="1" noTextEdit="1"/>
              </p:cNvSpPr>
              <p:nvPr/>
            </p:nvSpPr>
            <p:spPr>
              <a:xfrm>
                <a:off x="3054930" y="2783214"/>
                <a:ext cx="435439" cy="442429"/>
              </a:xfrm>
              <a:prstGeom prst="rect">
                <a:avLst/>
              </a:prstGeom>
              <a:blipFill>
                <a:blip r:embed="rId7"/>
                <a:stretch>
                  <a:fillRect/>
                </a:stretch>
              </a:blipFill>
            </p:spPr>
            <p:txBody>
              <a:bodyPr/>
              <a:lstStyle/>
              <a:p>
                <a:r>
                  <a:rPr lang="en-GB">
                    <a:noFill/>
                  </a:rPr>
                  <a:t> </a:t>
                </a:r>
              </a:p>
            </p:txBody>
          </p:sp>
        </mc:Fallback>
      </mc:AlternateContent>
      <p:pic>
        <p:nvPicPr>
          <p:cNvPr id="8" name="Picture 7" descr="A black pen and a whiteboard&#10;&#10;Description automatically generated">
            <a:extLst>
              <a:ext uri="{FF2B5EF4-FFF2-40B4-BE49-F238E27FC236}">
                <a16:creationId xmlns:a16="http://schemas.microsoft.com/office/drawing/2014/main" id="{D4EDFE3B-CC23-140F-80DD-4A6A0378F3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342097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5" grpId="0"/>
      <p:bldP spid="10" grpId="0"/>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034FE-05A1-A993-B093-1EE2F91D0C4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254990-F469-DEA3-EE5D-D0A85780BE91}"/>
                  </a:ext>
                </a:extLst>
              </p:cNvPr>
              <p:cNvSpPr>
                <a:spLocks noGrp="1"/>
              </p:cNvSpPr>
              <p:nvPr>
                <p:ph sz="quarter" idx="4294967295"/>
              </p:nvPr>
            </p:nvSpPr>
            <p:spPr>
              <a:xfrm>
                <a:off x="0" y="269875"/>
                <a:ext cx="10247313" cy="4654550"/>
              </a:xfrm>
              <a:prstGeom prst="rect">
                <a:avLst/>
              </a:prstGeom>
            </p:spPr>
            <p:txBody>
              <a:bodyPr/>
              <a:lstStyle/>
              <a:p>
                <a:pPr marL="0" indent="0">
                  <a:buNone/>
                </a:pPr>
                <a:r>
                  <a:rPr lang="en-GB" sz="4000" dirty="0"/>
                  <a:t>Write the function machine for the expression </a:t>
                </a:r>
                <a14:m>
                  <m:oMath xmlns:m="http://schemas.openxmlformats.org/officeDocument/2006/math">
                    <m:sSup>
                      <m:sSupPr>
                        <m:ctrlPr>
                          <a:rPr lang="en-GB" sz="4000" i="1" smtClean="0">
                            <a:latin typeface="Cambria Math" panose="02040503050406030204" pitchFamily="18" charset="0"/>
                          </a:rPr>
                        </m:ctrlPr>
                      </m:sSupPr>
                      <m:e>
                        <m:r>
                          <a:rPr lang="en-GB" sz="4000" b="0" i="1" smtClean="0">
                            <a:latin typeface="Cambria Math" panose="02040503050406030204" pitchFamily="18" charset="0"/>
                          </a:rPr>
                          <m:t>𝑎</m:t>
                        </m:r>
                      </m:e>
                      <m:sup>
                        <m:r>
                          <a:rPr lang="en-GB" sz="4000" b="0" i="1" smtClean="0">
                            <a:latin typeface="Cambria Math" panose="02040503050406030204" pitchFamily="18" charset="0"/>
                          </a:rPr>
                          <m:t>2</m:t>
                        </m:r>
                      </m:sup>
                    </m:sSup>
                    <m:r>
                      <a:rPr lang="en-GB" sz="4000" b="0" i="1" smtClean="0">
                        <a:latin typeface="Cambria Math" panose="02040503050406030204" pitchFamily="18" charset="0"/>
                      </a:rPr>
                      <m:t>−1</m:t>
                    </m:r>
                  </m:oMath>
                </a14:m>
                <a:r>
                  <a:rPr lang="en-GB" sz="4000" dirty="0"/>
                  <a:t> then substitute </a:t>
                </a:r>
                <a14:m>
                  <m:oMath xmlns:m="http://schemas.openxmlformats.org/officeDocument/2006/math">
                    <m:r>
                      <a:rPr lang="en-GB" sz="4000" i="1" dirty="0" smtClean="0">
                        <a:latin typeface="Cambria Math" panose="02040503050406030204" pitchFamily="18" charset="0"/>
                      </a:rPr>
                      <m:t>𝑎</m:t>
                    </m:r>
                    <m:r>
                      <a:rPr lang="en-GB" sz="4000" i="1" dirty="0" smtClean="0">
                        <a:latin typeface="Cambria Math" panose="02040503050406030204" pitchFamily="18" charset="0"/>
                      </a:rPr>
                      <m:t> = −5 </m:t>
                    </m:r>
                  </m:oMath>
                </a14:m>
                <a:r>
                  <a:rPr lang="en-GB" sz="4000" dirty="0"/>
                  <a:t>into the function</a:t>
                </a:r>
              </a:p>
            </p:txBody>
          </p:sp>
        </mc:Choice>
        <mc:Fallback xmlns="">
          <p:sp>
            <p:nvSpPr>
              <p:cNvPr id="3" name="Content Placeholder 2">
                <a:extLst>
                  <a:ext uri="{FF2B5EF4-FFF2-40B4-BE49-F238E27FC236}">
                    <a16:creationId xmlns:a16="http://schemas.microsoft.com/office/drawing/2014/main" id="{24254990-F469-DEA3-EE5D-D0A85780BE91}"/>
                  </a:ext>
                </a:extLst>
              </p:cNvPr>
              <p:cNvSpPr>
                <a:spLocks noGrp="1" noRot="1" noChangeAspect="1" noMove="1" noResize="1" noEditPoints="1" noAdjustHandles="1" noChangeArrowheads="1" noChangeShapeType="1" noTextEdit="1"/>
              </p:cNvSpPr>
              <p:nvPr>
                <p:ph sz="quarter" idx="4294967295"/>
              </p:nvPr>
            </p:nvSpPr>
            <p:spPr>
              <a:xfrm>
                <a:off x="0" y="269875"/>
                <a:ext cx="10247313" cy="4654550"/>
              </a:xfrm>
              <a:prstGeom prst="rect">
                <a:avLst/>
              </a:prstGeom>
              <a:blipFill>
                <a:blip r:embed="rId2"/>
                <a:stretch>
                  <a:fillRect l="-2082" t="-3665"/>
                </a:stretch>
              </a:blipFill>
            </p:spPr>
            <p:txBody>
              <a:bodyPr/>
              <a:lstStyle/>
              <a:p>
                <a:r>
                  <a:rPr lang="en-GB">
                    <a:noFill/>
                  </a:rPr>
                  <a:t> </a:t>
                </a:r>
              </a:p>
            </p:txBody>
          </p:sp>
        </mc:Fallback>
      </mc:AlternateContent>
      <p:sp>
        <p:nvSpPr>
          <p:cNvPr id="2" name="Right Arrow 3">
            <a:extLst>
              <a:ext uri="{FF2B5EF4-FFF2-40B4-BE49-F238E27FC236}">
                <a16:creationId xmlns:a16="http://schemas.microsoft.com/office/drawing/2014/main" id="{FB6F55BA-4C27-2A4A-A0E0-D8A20F36A046}"/>
              </a:ext>
            </a:extLst>
          </p:cNvPr>
          <p:cNvSpPr/>
          <p:nvPr/>
        </p:nvSpPr>
        <p:spPr>
          <a:xfrm>
            <a:off x="2428818" y="3043103"/>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8" name="Right Arrow 4">
            <a:extLst>
              <a:ext uri="{FF2B5EF4-FFF2-40B4-BE49-F238E27FC236}">
                <a16:creationId xmlns:a16="http://schemas.microsoft.com/office/drawing/2014/main" id="{2EFC91EB-A939-F74E-A546-303FC99F0492}"/>
              </a:ext>
            </a:extLst>
          </p:cNvPr>
          <p:cNvSpPr/>
          <p:nvPr/>
        </p:nvSpPr>
        <p:spPr>
          <a:xfrm>
            <a:off x="5006467" y="3032941"/>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11" name="Rounded Rectangle 5">
                <a:extLst>
                  <a:ext uri="{FF2B5EF4-FFF2-40B4-BE49-F238E27FC236}">
                    <a16:creationId xmlns:a16="http://schemas.microsoft.com/office/drawing/2014/main" id="{76C36FB3-8DFF-B142-B47E-ADD5BBB33C9D}"/>
                  </a:ext>
                </a:extLst>
              </p:cNvPr>
              <p:cNvSpPr/>
              <p:nvPr/>
            </p:nvSpPr>
            <p:spPr>
              <a:xfrm>
                <a:off x="3320359" y="2910672"/>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𝑠𝑞𝑢𝑎𝑟𝑒</m:t>
                      </m:r>
                    </m:oMath>
                  </m:oMathPara>
                </a14:m>
                <a:endParaRPr lang="en-GB" sz="2275" dirty="0">
                  <a:solidFill>
                    <a:srgbClr val="000000"/>
                  </a:solidFill>
                  <a:latin typeface="Arial"/>
                  <a:cs typeface="Arial"/>
                </a:endParaRPr>
              </a:p>
            </p:txBody>
          </p:sp>
        </mc:Choice>
        <mc:Fallback xmlns="">
          <p:sp>
            <p:nvSpPr>
              <p:cNvPr id="11"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3320359" y="2910672"/>
                <a:ext cx="1651971" cy="730304"/>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ounded Rectangle 6">
                <a:extLst>
                  <a:ext uri="{FF2B5EF4-FFF2-40B4-BE49-F238E27FC236}">
                    <a16:creationId xmlns:a16="http://schemas.microsoft.com/office/drawing/2014/main" id="{76C36FB3-8DFF-B142-B47E-ADD5BBB33C9D}"/>
                  </a:ext>
                </a:extLst>
              </p:cNvPr>
              <p:cNvSpPr/>
              <p:nvPr/>
            </p:nvSpPr>
            <p:spPr>
              <a:xfrm>
                <a:off x="5922457" y="2854618"/>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b="0" i="1" smtClean="0">
                          <a:solidFill>
                            <a:srgbClr val="000000"/>
                          </a:solidFill>
                          <a:latin typeface="Cambria Math" panose="02040503050406030204" pitchFamily="18" charset="0"/>
                          <a:ea typeface="Cambria Math" panose="02040503050406030204" pitchFamily="18" charset="0"/>
                        </a:rPr>
                        <m:t>−1</m:t>
                      </m:r>
                    </m:oMath>
                  </m:oMathPara>
                </a14:m>
                <a:endParaRPr lang="en-GB" sz="2275" dirty="0">
                  <a:solidFill>
                    <a:srgbClr val="000000"/>
                  </a:solidFill>
                  <a:latin typeface="Arial"/>
                  <a:cs typeface="Arial"/>
                </a:endParaRPr>
              </a:p>
            </p:txBody>
          </p:sp>
        </mc:Choice>
        <mc:Fallback xmlns="">
          <p:sp>
            <p:nvSpPr>
              <p:cNvPr id="12" name="Rounded Rectangle 6">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5922457" y="2854618"/>
                <a:ext cx="1651971" cy="730304"/>
              </a:xfrm>
              <a:prstGeom prst="roundRect">
                <a:avLst/>
              </a:prstGeom>
              <a:blipFill>
                <a:blip r:embed="rId4"/>
                <a:stretch>
                  <a:fillRect/>
                </a:stretch>
              </a:blipFill>
              <a:ln w="76200">
                <a:solidFill>
                  <a:srgbClr val="F505C7"/>
                </a:solidFill>
              </a:ln>
            </p:spPr>
            <p:txBody>
              <a:bodyPr/>
              <a:lstStyle/>
              <a:p>
                <a:r>
                  <a:rPr lang="en-GB">
                    <a:noFill/>
                  </a:rPr>
                  <a:t> </a:t>
                </a:r>
              </a:p>
            </p:txBody>
          </p:sp>
        </mc:Fallback>
      </mc:AlternateContent>
      <p:sp>
        <p:nvSpPr>
          <p:cNvPr id="13" name="Right Arrow 7">
            <a:extLst>
              <a:ext uri="{FF2B5EF4-FFF2-40B4-BE49-F238E27FC236}">
                <a16:creationId xmlns:a16="http://schemas.microsoft.com/office/drawing/2014/main" id="{2EFC91EB-A939-F74E-A546-303FC99F0492}"/>
              </a:ext>
            </a:extLst>
          </p:cNvPr>
          <p:cNvSpPr/>
          <p:nvPr/>
        </p:nvSpPr>
        <p:spPr>
          <a:xfrm>
            <a:off x="7598876" y="3032941"/>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14" name="TextBox 13">
            <a:extLst>
              <a:ext uri="{FF2B5EF4-FFF2-40B4-BE49-F238E27FC236}">
                <a16:creationId xmlns:a16="http://schemas.microsoft.com/office/drawing/2014/main" id="{5B15D339-8A4B-8844-B657-A89FA5334D8C}"/>
              </a:ext>
            </a:extLst>
          </p:cNvPr>
          <p:cNvSpPr txBox="1"/>
          <p:nvPr/>
        </p:nvSpPr>
        <p:spPr>
          <a:xfrm>
            <a:off x="1943962" y="2991648"/>
            <a:ext cx="444352" cy="442429"/>
          </a:xfrm>
          <a:prstGeom prst="rect">
            <a:avLst/>
          </a:prstGeom>
          <a:noFill/>
        </p:spPr>
        <p:txBody>
          <a:bodyPr wrap="none" rtlCol="0">
            <a:spAutoFit/>
          </a:bodyPr>
          <a:lstStyle/>
          <a:p>
            <a:pPr algn="ctr" defTabSz="371475">
              <a:defRPr/>
            </a:pPr>
            <a:r>
              <a:rPr lang="en-GB" sz="2275" dirty="0">
                <a:solidFill>
                  <a:srgbClr val="000000"/>
                </a:solidFill>
                <a:latin typeface="Arial"/>
                <a:cs typeface="Arial"/>
              </a:rPr>
              <a:t>-5</a:t>
            </a:r>
          </a:p>
        </p:txBody>
      </p:sp>
      <p:sp>
        <p:nvSpPr>
          <p:cNvPr id="16" name="TextBox 15">
            <a:extLst>
              <a:ext uri="{FF2B5EF4-FFF2-40B4-BE49-F238E27FC236}">
                <a16:creationId xmlns:a16="http://schemas.microsoft.com/office/drawing/2014/main" id="{5B15D339-8A4B-8844-B657-A89FA5334D8C}"/>
              </a:ext>
            </a:extLst>
          </p:cNvPr>
          <p:cNvSpPr txBox="1"/>
          <p:nvPr/>
        </p:nvSpPr>
        <p:spPr>
          <a:xfrm>
            <a:off x="8851489" y="2983780"/>
            <a:ext cx="508474" cy="442429"/>
          </a:xfrm>
          <a:prstGeom prst="rect">
            <a:avLst/>
          </a:prstGeom>
          <a:noFill/>
        </p:spPr>
        <p:txBody>
          <a:bodyPr wrap="none" rtlCol="0">
            <a:spAutoFit/>
          </a:bodyPr>
          <a:lstStyle/>
          <a:p>
            <a:pPr algn="ctr" defTabSz="371475">
              <a:defRPr/>
            </a:pPr>
            <a:r>
              <a:rPr lang="en-GB" sz="2275" dirty="0">
                <a:solidFill>
                  <a:srgbClr val="000000"/>
                </a:solidFill>
                <a:latin typeface="Arial"/>
                <a:cs typeface="Arial"/>
              </a:rPr>
              <a:t>24</a:t>
            </a:r>
          </a:p>
        </p:txBody>
      </p:sp>
      <mc:AlternateContent xmlns:mc="http://schemas.openxmlformats.org/markup-compatibility/2006" xmlns:a14="http://schemas.microsoft.com/office/drawing/2010/main">
        <mc:Choice Requires="a14">
          <p:sp>
            <p:nvSpPr>
              <p:cNvPr id="17" name="TextBox 16"/>
              <p:cNvSpPr txBox="1"/>
              <p:nvPr/>
            </p:nvSpPr>
            <p:spPr>
              <a:xfrm>
                <a:off x="3650449" y="4226260"/>
                <a:ext cx="4589783" cy="83099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4800" i="1" smtClean="0">
                              <a:latin typeface="Cambria Math" panose="02040503050406030204" pitchFamily="18" charset="0"/>
                            </a:rPr>
                          </m:ctrlPr>
                        </m:sSupPr>
                        <m:e>
                          <m:d>
                            <m:dPr>
                              <m:ctrlPr>
                                <a:rPr lang="en-GB" sz="4800" i="1">
                                  <a:latin typeface="Cambria Math" panose="02040503050406030204" pitchFamily="18" charset="0"/>
                                </a:rPr>
                              </m:ctrlPr>
                            </m:dPr>
                            <m:e>
                              <m:r>
                                <a:rPr lang="en-GB" sz="4800" b="0" i="1" smtClean="0">
                                  <a:latin typeface="Cambria Math" panose="02040503050406030204" pitchFamily="18" charset="0"/>
                                </a:rPr>
                                <m:t>−</m:t>
                              </m:r>
                              <m:r>
                                <a:rPr lang="en-GB" sz="4800" i="1">
                                  <a:latin typeface="Cambria Math" panose="02040503050406030204" pitchFamily="18" charset="0"/>
                                </a:rPr>
                                <m:t>5</m:t>
                              </m:r>
                            </m:e>
                          </m:d>
                        </m:e>
                        <m:sup>
                          <m:r>
                            <a:rPr lang="en-GB" sz="4800" i="1">
                              <a:latin typeface="Cambria Math" panose="02040503050406030204" pitchFamily="18" charset="0"/>
                            </a:rPr>
                            <m:t>2</m:t>
                          </m:r>
                        </m:sup>
                      </m:sSup>
                      <m:r>
                        <a:rPr lang="en-GB" sz="4800" b="0" i="1" smtClean="0">
                          <a:latin typeface="Cambria Math" panose="02040503050406030204" pitchFamily="18" charset="0"/>
                        </a:rPr>
                        <m:t>−1=24</m:t>
                      </m:r>
                    </m:oMath>
                  </m:oMathPara>
                </a14:m>
                <a:endParaRPr lang="en-GB" sz="4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650449" y="4226260"/>
                <a:ext cx="4589783" cy="830997"/>
              </a:xfrm>
              <a:prstGeom prst="rect">
                <a:avLst/>
              </a:prstGeom>
              <a:blipFill>
                <a:blip r:embed="rId5"/>
                <a:stretch>
                  <a:fillRect/>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3719C688-7E8D-6C99-3131-6CA82C0BDB86}"/>
              </a:ext>
            </a:extLst>
          </p:cNvPr>
          <p:cNvSpPr txBox="1"/>
          <p:nvPr/>
        </p:nvSpPr>
        <p:spPr>
          <a:xfrm>
            <a:off x="5534246" y="3056860"/>
            <a:ext cx="65" cy="276999"/>
          </a:xfrm>
          <a:prstGeom prst="rect">
            <a:avLst/>
          </a:prstGeom>
          <a:noFill/>
        </p:spPr>
        <p:txBody>
          <a:bodyPr wrap="non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8B4CDBE-BC6B-D6FC-9806-CA2C372558A7}"/>
                  </a:ext>
                </a:extLst>
              </p:cNvPr>
              <p:cNvSpPr txBox="1"/>
              <p:nvPr/>
            </p:nvSpPr>
            <p:spPr>
              <a:xfrm>
                <a:off x="1982969" y="3056860"/>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9" name="TextBox 18">
                <a:extLst>
                  <a:ext uri="{FF2B5EF4-FFF2-40B4-BE49-F238E27FC236}">
                    <a16:creationId xmlns:a16="http://schemas.microsoft.com/office/drawing/2014/main" id="{48B4CDBE-BC6B-D6FC-9806-CA2C372558A7}"/>
                  </a:ext>
                </a:extLst>
              </p:cNvPr>
              <p:cNvSpPr txBox="1">
                <a:spLocks noRot="1" noChangeAspect="1" noMove="1" noResize="1" noEditPoints="1" noAdjustHandles="1" noChangeArrowheads="1" noChangeShapeType="1" noTextEdit="1"/>
              </p:cNvSpPr>
              <p:nvPr/>
            </p:nvSpPr>
            <p:spPr>
              <a:xfrm>
                <a:off x="1982969" y="3056860"/>
                <a:ext cx="183320" cy="276999"/>
              </a:xfrm>
              <a:prstGeom prst="rect">
                <a:avLst/>
              </a:prstGeom>
              <a:blipFill>
                <a:blip r:embed="rId6"/>
                <a:stretch>
                  <a:fillRect l="-20000" r="-13333"/>
                </a:stretch>
              </a:blipFill>
            </p:spPr>
            <p:txBody>
              <a:bodyPr/>
              <a:lstStyle/>
              <a:p>
                <a:r>
                  <a:rPr lang="en-GB">
                    <a:noFill/>
                  </a:rPr>
                  <a:t> </a:t>
                </a:r>
              </a:p>
            </p:txBody>
          </p:sp>
        </mc:Fallback>
      </mc:AlternateContent>
      <p:pic>
        <p:nvPicPr>
          <p:cNvPr id="20" name="Picture 19" descr="A black pen and a whiteboard&#10;&#10;Description automatically generated">
            <a:extLst>
              <a:ext uri="{FF2B5EF4-FFF2-40B4-BE49-F238E27FC236}">
                <a16:creationId xmlns:a16="http://schemas.microsoft.com/office/drawing/2014/main" id="{11225C24-516F-9CB4-A674-A0C1498B9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6630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2" grpId="0" animBg="1"/>
      <p:bldP spid="13" grpId="0" animBg="1"/>
      <p:bldP spid="14" grpId="0"/>
      <p:bldP spid="16" grpId="0"/>
      <p:bldP spid="17" grpId="0"/>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2D19A-8C88-3C18-6935-93BCE158732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EBC591-CC40-53CF-EDC1-E219007D7B82}"/>
                  </a:ext>
                </a:extLst>
              </p:cNvPr>
              <p:cNvSpPr>
                <a:spLocks noGrp="1"/>
              </p:cNvSpPr>
              <p:nvPr>
                <p:ph sz="quarter" idx="4294967295"/>
              </p:nvPr>
            </p:nvSpPr>
            <p:spPr>
              <a:xfrm>
                <a:off x="0" y="269875"/>
                <a:ext cx="10247313" cy="4654550"/>
              </a:xfrm>
              <a:prstGeom prst="rect">
                <a:avLst/>
              </a:prstGeom>
            </p:spPr>
            <p:txBody>
              <a:bodyPr/>
              <a:lstStyle/>
              <a:p>
                <a:pPr marL="0" indent="0">
                  <a:buNone/>
                </a:pPr>
                <a:r>
                  <a:rPr lang="en-GB" sz="4000" dirty="0"/>
                  <a:t>Write the function machine for the expression </a:t>
                </a:r>
                <a14:m>
                  <m:oMath xmlns:m="http://schemas.openxmlformats.org/officeDocument/2006/math">
                    <m:sSup>
                      <m:sSupPr>
                        <m:ctrlPr>
                          <a:rPr lang="en-GB" sz="4000" i="1" smtClean="0">
                            <a:latin typeface="Cambria Math" panose="02040503050406030204" pitchFamily="18" charset="0"/>
                          </a:rPr>
                        </m:ctrlPr>
                      </m:sSupPr>
                      <m:e>
                        <m:r>
                          <a:rPr lang="en-GB" sz="4000" b="0" i="1" smtClean="0">
                            <a:latin typeface="Cambria Math" panose="02040503050406030204" pitchFamily="18" charset="0"/>
                          </a:rPr>
                          <m:t>(</m:t>
                        </m:r>
                        <m:r>
                          <a:rPr lang="en-GB" sz="4000" b="0" i="1" smtClean="0">
                            <a:latin typeface="Cambria Math" panose="02040503050406030204" pitchFamily="18" charset="0"/>
                          </a:rPr>
                          <m:t>𝑎</m:t>
                        </m:r>
                        <m:r>
                          <a:rPr lang="en-GB" sz="4000" b="0" i="1" smtClean="0">
                            <a:latin typeface="Cambria Math" panose="02040503050406030204" pitchFamily="18" charset="0"/>
                          </a:rPr>
                          <m:t>+2)</m:t>
                        </m:r>
                      </m:e>
                      <m:sup>
                        <m:r>
                          <a:rPr lang="en-GB" sz="4000" b="0" i="1" smtClean="0">
                            <a:latin typeface="Cambria Math" panose="02040503050406030204" pitchFamily="18" charset="0"/>
                          </a:rPr>
                          <m:t>2</m:t>
                        </m:r>
                      </m:sup>
                    </m:sSup>
                  </m:oMath>
                </a14:m>
                <a:r>
                  <a:rPr lang="en-GB" sz="4000" dirty="0"/>
                  <a:t> then substitute </a:t>
                </a:r>
                <a14:m>
                  <m:oMath xmlns:m="http://schemas.openxmlformats.org/officeDocument/2006/math">
                    <m:r>
                      <a:rPr lang="en-GB" sz="4000" i="1" dirty="0" smtClean="0">
                        <a:latin typeface="Cambria Math" panose="02040503050406030204" pitchFamily="18" charset="0"/>
                      </a:rPr>
                      <m:t>𝑎</m:t>
                    </m:r>
                    <m:r>
                      <a:rPr lang="en-GB" sz="4000" i="1" dirty="0" smtClean="0">
                        <a:latin typeface="Cambria Math" panose="02040503050406030204" pitchFamily="18" charset="0"/>
                      </a:rPr>
                      <m:t> = −3 </m:t>
                    </m:r>
                  </m:oMath>
                </a14:m>
                <a:r>
                  <a:rPr lang="en-GB" sz="4000" dirty="0"/>
                  <a:t>into the function</a:t>
                </a:r>
              </a:p>
            </p:txBody>
          </p:sp>
        </mc:Choice>
        <mc:Fallback xmlns="">
          <p:sp>
            <p:nvSpPr>
              <p:cNvPr id="3" name="Content Placeholder 2">
                <a:extLst>
                  <a:ext uri="{FF2B5EF4-FFF2-40B4-BE49-F238E27FC236}">
                    <a16:creationId xmlns:a16="http://schemas.microsoft.com/office/drawing/2014/main" id="{E8EBC591-CC40-53CF-EDC1-E219007D7B82}"/>
                  </a:ext>
                </a:extLst>
              </p:cNvPr>
              <p:cNvSpPr>
                <a:spLocks noGrp="1" noRot="1" noChangeAspect="1" noMove="1" noResize="1" noEditPoints="1" noAdjustHandles="1" noChangeArrowheads="1" noChangeShapeType="1" noTextEdit="1"/>
              </p:cNvSpPr>
              <p:nvPr>
                <p:ph sz="quarter" idx="4294967295"/>
              </p:nvPr>
            </p:nvSpPr>
            <p:spPr>
              <a:xfrm>
                <a:off x="0" y="269875"/>
                <a:ext cx="10247313" cy="4654550"/>
              </a:xfrm>
              <a:prstGeom prst="rect">
                <a:avLst/>
              </a:prstGeom>
              <a:blipFill>
                <a:blip r:embed="rId2"/>
                <a:stretch>
                  <a:fillRect l="-2082" t="-3665"/>
                </a:stretch>
              </a:blipFill>
            </p:spPr>
            <p:txBody>
              <a:bodyPr/>
              <a:lstStyle/>
              <a:p>
                <a:r>
                  <a:rPr lang="en-GB">
                    <a:noFill/>
                  </a:rPr>
                  <a:t> </a:t>
                </a:r>
              </a:p>
            </p:txBody>
          </p:sp>
        </mc:Fallback>
      </mc:AlternateContent>
      <p:sp>
        <p:nvSpPr>
          <p:cNvPr id="2" name="Right Arrow 3">
            <a:extLst>
              <a:ext uri="{FF2B5EF4-FFF2-40B4-BE49-F238E27FC236}">
                <a16:creationId xmlns:a16="http://schemas.microsoft.com/office/drawing/2014/main" id="{CEE5E927-6A0F-7C95-FA2E-FDB035DC29D7}"/>
              </a:ext>
            </a:extLst>
          </p:cNvPr>
          <p:cNvSpPr/>
          <p:nvPr/>
        </p:nvSpPr>
        <p:spPr>
          <a:xfrm>
            <a:off x="2428818" y="3043103"/>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8" name="Right Arrow 4">
            <a:extLst>
              <a:ext uri="{FF2B5EF4-FFF2-40B4-BE49-F238E27FC236}">
                <a16:creationId xmlns:a16="http://schemas.microsoft.com/office/drawing/2014/main" id="{0939E8C4-5379-44C3-D914-69826E40E67E}"/>
              </a:ext>
            </a:extLst>
          </p:cNvPr>
          <p:cNvSpPr/>
          <p:nvPr/>
        </p:nvSpPr>
        <p:spPr>
          <a:xfrm>
            <a:off x="5006467" y="3032941"/>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11" name="Rounded Rectangle 5">
                <a:extLst>
                  <a:ext uri="{FF2B5EF4-FFF2-40B4-BE49-F238E27FC236}">
                    <a16:creationId xmlns:a16="http://schemas.microsoft.com/office/drawing/2014/main" id="{59A5D7C2-543D-8EEE-1C38-460AB93BC72D}"/>
                  </a:ext>
                </a:extLst>
              </p:cNvPr>
              <p:cNvSpPr/>
              <p:nvPr/>
            </p:nvSpPr>
            <p:spPr>
              <a:xfrm>
                <a:off x="3320359" y="2910672"/>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b="0" i="1" smtClean="0">
                          <a:solidFill>
                            <a:srgbClr val="000000"/>
                          </a:solidFill>
                          <a:latin typeface="Cambria Math" panose="02040503050406030204" pitchFamily="18" charset="0"/>
                          <a:ea typeface="Cambria Math" panose="02040503050406030204" pitchFamily="18" charset="0"/>
                        </a:rPr>
                        <m:t>+2</m:t>
                      </m:r>
                    </m:oMath>
                  </m:oMathPara>
                </a14:m>
                <a:endParaRPr lang="en-GB" sz="2275" dirty="0">
                  <a:solidFill>
                    <a:srgbClr val="000000"/>
                  </a:solidFill>
                  <a:latin typeface="Arial"/>
                  <a:cs typeface="Arial"/>
                </a:endParaRPr>
              </a:p>
            </p:txBody>
          </p:sp>
        </mc:Choice>
        <mc:Fallback xmlns="">
          <p:sp>
            <p:nvSpPr>
              <p:cNvPr id="11" name="Rounded Rectangle 5">
                <a:extLst>
                  <a:ext uri="{FF2B5EF4-FFF2-40B4-BE49-F238E27FC236}">
                    <a16:creationId xmlns:a16="http://schemas.microsoft.com/office/drawing/2014/main" id="{59A5D7C2-543D-8EEE-1C38-460AB93BC72D}"/>
                  </a:ext>
                </a:extLst>
              </p:cNvPr>
              <p:cNvSpPr>
                <a:spLocks noRot="1" noChangeAspect="1" noMove="1" noResize="1" noEditPoints="1" noAdjustHandles="1" noChangeArrowheads="1" noChangeShapeType="1" noTextEdit="1"/>
              </p:cNvSpPr>
              <p:nvPr/>
            </p:nvSpPr>
            <p:spPr>
              <a:xfrm>
                <a:off x="3320359" y="2910672"/>
                <a:ext cx="1651971" cy="730304"/>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ounded Rectangle 6">
                <a:extLst>
                  <a:ext uri="{FF2B5EF4-FFF2-40B4-BE49-F238E27FC236}">
                    <a16:creationId xmlns:a16="http://schemas.microsoft.com/office/drawing/2014/main" id="{8A5ACBF0-D59F-5CAC-3E27-73C9AC2CDC92}"/>
                  </a:ext>
                </a:extLst>
              </p:cNvPr>
              <p:cNvSpPr/>
              <p:nvPr/>
            </p:nvSpPr>
            <p:spPr>
              <a:xfrm>
                <a:off x="5922457" y="2854618"/>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b="0" i="1" smtClean="0">
                          <a:solidFill>
                            <a:srgbClr val="000000"/>
                          </a:solidFill>
                          <a:latin typeface="Cambria Math" panose="02040503050406030204" pitchFamily="18" charset="0"/>
                          <a:cs typeface="Arial"/>
                        </a:rPr>
                        <m:t>𝑠𝑞𝑢𝑎𝑟𝑒</m:t>
                      </m:r>
                    </m:oMath>
                  </m:oMathPara>
                </a14:m>
                <a:endParaRPr lang="en-GB" sz="2275" dirty="0">
                  <a:solidFill>
                    <a:srgbClr val="000000"/>
                  </a:solidFill>
                  <a:latin typeface="Arial"/>
                  <a:cs typeface="Arial"/>
                </a:endParaRPr>
              </a:p>
            </p:txBody>
          </p:sp>
        </mc:Choice>
        <mc:Fallback xmlns="">
          <p:sp>
            <p:nvSpPr>
              <p:cNvPr id="12" name="Rounded Rectangle 6">
                <a:extLst>
                  <a:ext uri="{FF2B5EF4-FFF2-40B4-BE49-F238E27FC236}">
                    <a16:creationId xmlns:a16="http://schemas.microsoft.com/office/drawing/2014/main" id="{8A5ACBF0-D59F-5CAC-3E27-73C9AC2CDC92}"/>
                  </a:ext>
                </a:extLst>
              </p:cNvPr>
              <p:cNvSpPr>
                <a:spLocks noRot="1" noChangeAspect="1" noMove="1" noResize="1" noEditPoints="1" noAdjustHandles="1" noChangeArrowheads="1" noChangeShapeType="1" noTextEdit="1"/>
              </p:cNvSpPr>
              <p:nvPr/>
            </p:nvSpPr>
            <p:spPr>
              <a:xfrm>
                <a:off x="5922457" y="2854618"/>
                <a:ext cx="1651971" cy="730304"/>
              </a:xfrm>
              <a:prstGeom prst="roundRect">
                <a:avLst/>
              </a:prstGeom>
              <a:blipFill>
                <a:blip r:embed="rId4"/>
                <a:stretch>
                  <a:fillRect/>
                </a:stretch>
              </a:blipFill>
              <a:ln w="76200">
                <a:solidFill>
                  <a:srgbClr val="F505C7"/>
                </a:solidFill>
              </a:ln>
            </p:spPr>
            <p:txBody>
              <a:bodyPr/>
              <a:lstStyle/>
              <a:p>
                <a:r>
                  <a:rPr lang="en-GB">
                    <a:noFill/>
                  </a:rPr>
                  <a:t> </a:t>
                </a:r>
              </a:p>
            </p:txBody>
          </p:sp>
        </mc:Fallback>
      </mc:AlternateContent>
      <p:sp>
        <p:nvSpPr>
          <p:cNvPr id="13" name="Right Arrow 7">
            <a:extLst>
              <a:ext uri="{FF2B5EF4-FFF2-40B4-BE49-F238E27FC236}">
                <a16:creationId xmlns:a16="http://schemas.microsoft.com/office/drawing/2014/main" id="{85E28F62-1237-DE7F-0290-EA17ABA37C88}"/>
              </a:ext>
            </a:extLst>
          </p:cNvPr>
          <p:cNvSpPr/>
          <p:nvPr/>
        </p:nvSpPr>
        <p:spPr>
          <a:xfrm>
            <a:off x="7598876" y="3032941"/>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14" name="TextBox 13">
            <a:extLst>
              <a:ext uri="{FF2B5EF4-FFF2-40B4-BE49-F238E27FC236}">
                <a16:creationId xmlns:a16="http://schemas.microsoft.com/office/drawing/2014/main" id="{DEB27FE0-C001-C671-14F8-18449CB1A5DE}"/>
              </a:ext>
            </a:extLst>
          </p:cNvPr>
          <p:cNvSpPr txBox="1"/>
          <p:nvPr/>
        </p:nvSpPr>
        <p:spPr>
          <a:xfrm>
            <a:off x="1943962" y="2991648"/>
            <a:ext cx="444352" cy="442429"/>
          </a:xfrm>
          <a:prstGeom prst="rect">
            <a:avLst/>
          </a:prstGeom>
          <a:noFill/>
        </p:spPr>
        <p:txBody>
          <a:bodyPr wrap="none" rtlCol="0">
            <a:spAutoFit/>
          </a:bodyPr>
          <a:lstStyle/>
          <a:p>
            <a:pPr algn="ctr" defTabSz="371475">
              <a:defRPr/>
            </a:pPr>
            <a:r>
              <a:rPr lang="en-GB" sz="2275" dirty="0">
                <a:solidFill>
                  <a:srgbClr val="000000"/>
                </a:solidFill>
                <a:latin typeface="Arial"/>
                <a:cs typeface="Arial"/>
              </a:rPr>
              <a:t>-3</a:t>
            </a:r>
          </a:p>
        </p:txBody>
      </p:sp>
      <p:sp>
        <p:nvSpPr>
          <p:cNvPr id="16" name="TextBox 15">
            <a:extLst>
              <a:ext uri="{FF2B5EF4-FFF2-40B4-BE49-F238E27FC236}">
                <a16:creationId xmlns:a16="http://schemas.microsoft.com/office/drawing/2014/main" id="{2C31D61D-AB67-7230-1882-0CE9221E59A1}"/>
              </a:ext>
            </a:extLst>
          </p:cNvPr>
          <p:cNvSpPr txBox="1"/>
          <p:nvPr/>
        </p:nvSpPr>
        <p:spPr>
          <a:xfrm>
            <a:off x="8932441" y="2983780"/>
            <a:ext cx="346569" cy="442429"/>
          </a:xfrm>
          <a:prstGeom prst="rect">
            <a:avLst/>
          </a:prstGeom>
          <a:noFill/>
        </p:spPr>
        <p:txBody>
          <a:bodyPr wrap="none" rtlCol="0">
            <a:spAutoFit/>
          </a:bodyPr>
          <a:lstStyle/>
          <a:p>
            <a:pPr algn="ctr" defTabSz="371475">
              <a:defRPr/>
            </a:pPr>
            <a:r>
              <a:rPr lang="en-GB" sz="2275" dirty="0">
                <a:solidFill>
                  <a:srgbClr val="000000"/>
                </a:solidFill>
                <a:latin typeface="Arial"/>
                <a:cs typeface="Arial"/>
              </a:rPr>
              <a:t>1</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F1305B28-BAB2-52A7-ABFA-611389E12778}"/>
                  </a:ext>
                </a:extLst>
              </p:cNvPr>
              <p:cNvSpPr txBox="1"/>
              <p:nvPr/>
            </p:nvSpPr>
            <p:spPr>
              <a:xfrm>
                <a:off x="3650449" y="4226260"/>
                <a:ext cx="4589783" cy="83099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4800" i="1" smtClean="0">
                              <a:latin typeface="Cambria Math" panose="02040503050406030204" pitchFamily="18" charset="0"/>
                            </a:rPr>
                          </m:ctrlPr>
                        </m:sSupPr>
                        <m:e>
                          <m:d>
                            <m:dPr>
                              <m:ctrlPr>
                                <a:rPr lang="en-GB" sz="4800" i="1">
                                  <a:latin typeface="Cambria Math" panose="02040503050406030204" pitchFamily="18" charset="0"/>
                                </a:rPr>
                              </m:ctrlPr>
                            </m:dPr>
                            <m:e>
                              <m:r>
                                <a:rPr lang="en-GB" sz="4800" b="0" i="1" smtClean="0">
                                  <a:latin typeface="Cambria Math" panose="02040503050406030204" pitchFamily="18" charset="0"/>
                                </a:rPr>
                                <m:t>(</m:t>
                              </m:r>
                              <m:r>
                                <a:rPr lang="en-GB" sz="4800" b="0" i="1" smtClean="0">
                                  <a:latin typeface="Cambria Math" panose="02040503050406030204" pitchFamily="18" charset="0"/>
                                </a:rPr>
                                <m:t>−3</m:t>
                              </m:r>
                              <m:r>
                                <a:rPr lang="en-GB" sz="4800" b="0" i="1" smtClean="0">
                                  <a:latin typeface="Cambria Math" panose="02040503050406030204" pitchFamily="18" charset="0"/>
                                </a:rPr>
                                <m:t>)</m:t>
                              </m:r>
                              <m:r>
                                <a:rPr lang="en-GB" sz="4800" b="0" i="1" smtClean="0">
                                  <a:latin typeface="Cambria Math" panose="02040503050406030204" pitchFamily="18" charset="0"/>
                                </a:rPr>
                                <m:t>+2</m:t>
                              </m:r>
                            </m:e>
                          </m:d>
                        </m:e>
                        <m:sup>
                          <m:r>
                            <a:rPr lang="en-GB" sz="4800" i="1">
                              <a:latin typeface="Cambria Math" panose="02040503050406030204" pitchFamily="18" charset="0"/>
                            </a:rPr>
                            <m:t>2</m:t>
                          </m:r>
                        </m:sup>
                      </m:sSup>
                      <m:r>
                        <a:rPr lang="en-GB" sz="4800" b="0" i="1" smtClean="0">
                          <a:latin typeface="Cambria Math" panose="02040503050406030204" pitchFamily="18" charset="0"/>
                        </a:rPr>
                        <m:t>=1</m:t>
                      </m:r>
                    </m:oMath>
                  </m:oMathPara>
                </a14:m>
                <a:endParaRPr lang="en-GB" sz="4800" dirty="0"/>
              </a:p>
            </p:txBody>
          </p:sp>
        </mc:Choice>
        <mc:Fallback>
          <p:sp>
            <p:nvSpPr>
              <p:cNvPr id="17" name="TextBox 16">
                <a:extLst>
                  <a:ext uri="{FF2B5EF4-FFF2-40B4-BE49-F238E27FC236}">
                    <a16:creationId xmlns:a16="http://schemas.microsoft.com/office/drawing/2014/main" id="{F1305B28-BAB2-52A7-ABFA-611389E12778}"/>
                  </a:ext>
                </a:extLst>
              </p:cNvPr>
              <p:cNvSpPr txBox="1">
                <a:spLocks noRot="1" noChangeAspect="1" noMove="1" noResize="1" noEditPoints="1" noAdjustHandles="1" noChangeArrowheads="1" noChangeShapeType="1" noTextEdit="1"/>
              </p:cNvSpPr>
              <p:nvPr/>
            </p:nvSpPr>
            <p:spPr>
              <a:xfrm>
                <a:off x="3650449" y="4226260"/>
                <a:ext cx="4589783" cy="830997"/>
              </a:xfrm>
              <a:prstGeom prst="rect">
                <a:avLst/>
              </a:prstGeom>
              <a:blipFill>
                <a:blip r:embed="rId5"/>
                <a:stretch>
                  <a:fillRect/>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F9D8A8F9-5775-DAA8-1AE1-2D3CFC4846FC}"/>
              </a:ext>
            </a:extLst>
          </p:cNvPr>
          <p:cNvSpPr txBox="1"/>
          <p:nvPr/>
        </p:nvSpPr>
        <p:spPr>
          <a:xfrm>
            <a:off x="5534246" y="3056860"/>
            <a:ext cx="65" cy="276999"/>
          </a:xfrm>
          <a:prstGeom prst="rect">
            <a:avLst/>
          </a:prstGeom>
          <a:noFill/>
        </p:spPr>
        <p:txBody>
          <a:bodyPr wrap="non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7476699-2F15-F284-E36A-A3D3C4A506B1}"/>
                  </a:ext>
                </a:extLst>
              </p:cNvPr>
              <p:cNvSpPr txBox="1"/>
              <p:nvPr/>
            </p:nvSpPr>
            <p:spPr>
              <a:xfrm>
                <a:off x="1982969" y="3056860"/>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9" name="TextBox 18">
                <a:extLst>
                  <a:ext uri="{FF2B5EF4-FFF2-40B4-BE49-F238E27FC236}">
                    <a16:creationId xmlns:a16="http://schemas.microsoft.com/office/drawing/2014/main" id="{B7476699-2F15-F284-E36A-A3D3C4A506B1}"/>
                  </a:ext>
                </a:extLst>
              </p:cNvPr>
              <p:cNvSpPr txBox="1">
                <a:spLocks noRot="1" noChangeAspect="1" noMove="1" noResize="1" noEditPoints="1" noAdjustHandles="1" noChangeArrowheads="1" noChangeShapeType="1" noTextEdit="1"/>
              </p:cNvSpPr>
              <p:nvPr/>
            </p:nvSpPr>
            <p:spPr>
              <a:xfrm>
                <a:off x="1982969" y="3056860"/>
                <a:ext cx="183320" cy="276999"/>
              </a:xfrm>
              <a:prstGeom prst="rect">
                <a:avLst/>
              </a:prstGeom>
              <a:blipFill>
                <a:blip r:embed="rId6"/>
                <a:stretch>
                  <a:fillRect l="-20000" r="-13333"/>
                </a:stretch>
              </a:blipFill>
            </p:spPr>
            <p:txBody>
              <a:bodyPr/>
              <a:lstStyle/>
              <a:p>
                <a:r>
                  <a:rPr lang="en-GB">
                    <a:noFill/>
                  </a:rPr>
                  <a:t> </a:t>
                </a:r>
              </a:p>
            </p:txBody>
          </p:sp>
        </mc:Fallback>
      </mc:AlternateContent>
      <p:pic>
        <p:nvPicPr>
          <p:cNvPr id="4" name="Picture 3" descr="A black pen and a whiteboard&#10;&#10;Description automatically generated">
            <a:extLst>
              <a:ext uri="{FF2B5EF4-FFF2-40B4-BE49-F238E27FC236}">
                <a16:creationId xmlns:a16="http://schemas.microsoft.com/office/drawing/2014/main" id="{46EA2293-1B94-FAB1-0DD2-8D440933F7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22488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2" grpId="0" animBg="1"/>
      <p:bldP spid="13" grpId="0" animBg="1"/>
      <p:bldP spid="14" grpId="0"/>
      <p:bldP spid="16" grpId="0"/>
      <p:bldP spid="17" grpId="0"/>
      <p:bldP spid="19" grpId="0"/>
      <p:bldP spid="1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47AF8C3-E094-E8B1-1675-EBA2325ABD69}"/>
                  </a:ext>
                </a:extLst>
              </p:cNvPr>
              <p:cNvSpPr txBox="1"/>
              <p:nvPr/>
            </p:nvSpPr>
            <p:spPr>
              <a:xfrm>
                <a:off x="2504365" y="59494"/>
                <a:ext cx="747352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3600" dirty="0"/>
                  <a:t>What is the value of </a:t>
                </a:r>
                <a14:m>
                  <m:oMath xmlns:m="http://schemas.openxmlformats.org/officeDocument/2006/math">
                    <m:r>
                      <a:rPr lang="en-GB" sz="3600" i="1">
                        <a:latin typeface="Cambria Math" panose="02040503050406030204" pitchFamily="18" charset="0"/>
                      </a:rPr>
                      <m:t>5</m:t>
                    </m:r>
                    <m:sSup>
                      <m:sSupPr>
                        <m:ctrlPr>
                          <a:rPr lang="en-GB" sz="3600" i="1">
                            <a:latin typeface="Cambria Math" panose="02040503050406030204" pitchFamily="18" charset="0"/>
                          </a:rPr>
                        </m:ctrlPr>
                      </m:sSupPr>
                      <m:e>
                        <m:r>
                          <a:rPr lang="en-GB" sz="3600" i="1">
                            <a:latin typeface="Cambria Math" panose="02040503050406030204" pitchFamily="18" charset="0"/>
                          </a:rPr>
                          <m:t>𝑥</m:t>
                        </m:r>
                      </m:e>
                      <m:sup>
                        <m:r>
                          <a:rPr lang="en-GB" sz="3600" i="1">
                            <a:latin typeface="Cambria Math" panose="02040503050406030204" pitchFamily="18" charset="0"/>
                          </a:rPr>
                          <m:t>2</m:t>
                        </m:r>
                      </m:sup>
                    </m:sSup>
                  </m:oMath>
                </a14:m>
                <a:r>
                  <a:rPr lang="en-GB" sz="3600" dirty="0"/>
                  <a:t> when </a:t>
                </a:r>
                <a14:m>
                  <m:oMath xmlns:m="http://schemas.openxmlformats.org/officeDocument/2006/math">
                    <m:r>
                      <a:rPr lang="en-GB" sz="3600" i="1">
                        <a:latin typeface="Cambria Math" panose="02040503050406030204" pitchFamily="18" charset="0"/>
                      </a:rPr>
                      <m:t>𝑥</m:t>
                    </m:r>
                    <m:r>
                      <a:rPr lang="en-GB" sz="3600" i="1">
                        <a:latin typeface="Cambria Math" panose="02040503050406030204" pitchFamily="18" charset="0"/>
                      </a:rPr>
                      <m:t>=4</m:t>
                    </m:r>
                  </m:oMath>
                </a14:m>
                <a:r>
                  <a:rPr lang="en-GB" sz="3600" dirty="0"/>
                  <a:t>?</a:t>
                </a:r>
              </a:p>
            </p:txBody>
          </p:sp>
        </mc:Choice>
        <mc:Fallback xmlns="">
          <p:sp>
            <p:nvSpPr>
              <p:cNvPr id="3" name="TextBox 2">
                <a:extLst>
                  <a:ext uri="{FF2B5EF4-FFF2-40B4-BE49-F238E27FC236}">
                    <a16:creationId xmlns:a16="http://schemas.microsoft.com/office/drawing/2014/main" id="{547AF8C3-E094-E8B1-1675-EBA2325ABD69}"/>
                  </a:ext>
                </a:extLst>
              </p:cNvPr>
              <p:cNvSpPr txBox="1">
                <a:spLocks noRot="1" noChangeAspect="1" noMove="1" noResize="1" noEditPoints="1" noAdjustHandles="1" noChangeArrowheads="1" noChangeShapeType="1" noTextEdit="1"/>
              </p:cNvSpPr>
              <p:nvPr/>
            </p:nvSpPr>
            <p:spPr>
              <a:xfrm>
                <a:off x="2504365" y="59494"/>
                <a:ext cx="7473521" cy="646331"/>
              </a:xfrm>
              <a:prstGeom prst="rect">
                <a:avLst/>
              </a:prstGeom>
              <a:blipFill>
                <a:blip r:embed="rId3"/>
                <a:stretch>
                  <a:fillRect t="-2308" b="-20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16" name="Group 15">
            <a:extLst>
              <a:ext uri="{FF2B5EF4-FFF2-40B4-BE49-F238E27FC236}">
                <a16:creationId xmlns:a16="http://schemas.microsoft.com/office/drawing/2014/main" id="{4F1882AA-7244-9D47-BB4A-10939B9C3C1B}"/>
              </a:ext>
            </a:extLst>
          </p:cNvPr>
          <p:cNvGrpSpPr/>
          <p:nvPr/>
        </p:nvGrpSpPr>
        <p:grpSpPr>
          <a:xfrm>
            <a:off x="1503915" y="2537590"/>
            <a:ext cx="1266825" cy="3761486"/>
            <a:chOff x="2047865" y="1129000"/>
            <a:chExt cx="1266825" cy="3761486"/>
          </a:xfrm>
        </p:grpSpPr>
        <p:pic>
          <p:nvPicPr>
            <p:cNvPr id="18" name="Graphic 17" descr="Boy wearing clothes with a pattern">
              <a:extLst>
                <a:ext uri="{FF2B5EF4-FFF2-40B4-BE49-F238E27FC236}">
                  <a16:creationId xmlns:a16="http://schemas.microsoft.com/office/drawing/2014/main" id="{EF33CC10-C7D5-022E-5DAB-AF9F032AD14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7865" y="1613886"/>
              <a:ext cx="1266825" cy="3276600"/>
            </a:xfrm>
            <a:prstGeom prst="rect">
              <a:avLst/>
            </a:prstGeom>
          </p:spPr>
        </p:pic>
        <p:grpSp>
          <p:nvGrpSpPr>
            <p:cNvPr id="19" name="Group 18">
              <a:extLst>
                <a:ext uri="{FF2B5EF4-FFF2-40B4-BE49-F238E27FC236}">
                  <a16:creationId xmlns:a16="http://schemas.microsoft.com/office/drawing/2014/main" id="{C0294AF3-1FFA-50B3-B596-0FAEC28B9C50}"/>
                </a:ext>
              </a:extLst>
            </p:cNvPr>
            <p:cNvGrpSpPr/>
            <p:nvPr/>
          </p:nvGrpSpPr>
          <p:grpSpPr>
            <a:xfrm>
              <a:off x="2317239" y="1129000"/>
              <a:ext cx="568646" cy="629785"/>
              <a:chOff x="2758440" y="359273"/>
              <a:chExt cx="687544" cy="752475"/>
            </a:xfrm>
          </p:grpSpPr>
          <p:pic>
            <p:nvPicPr>
              <p:cNvPr id="22" name="Graphic 21" descr="Boy with a flat top">
                <a:extLst>
                  <a:ext uri="{FF2B5EF4-FFF2-40B4-BE49-F238E27FC236}">
                    <a16:creationId xmlns:a16="http://schemas.microsoft.com/office/drawing/2014/main" id="{6D5AC672-DB90-58E3-8CD2-9173C0A0CD4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58440" y="359273"/>
                <a:ext cx="666750" cy="752475"/>
              </a:xfrm>
              <a:prstGeom prst="rect">
                <a:avLst/>
              </a:prstGeom>
            </p:spPr>
          </p:pic>
          <p:pic>
            <p:nvPicPr>
              <p:cNvPr id="23" name="Graphic 22" descr="Thick round eyeglasses">
                <a:extLst>
                  <a:ext uri="{FF2B5EF4-FFF2-40B4-BE49-F238E27FC236}">
                    <a16:creationId xmlns:a16="http://schemas.microsoft.com/office/drawing/2014/main" id="{036BA451-A155-BA47-2EB5-D682BE99B479}"/>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07809" y="693778"/>
                <a:ext cx="638175" cy="219075"/>
              </a:xfrm>
              <a:prstGeom prst="rect">
                <a:avLst/>
              </a:prstGeom>
            </p:spPr>
          </p:pic>
          <p:pic>
            <p:nvPicPr>
              <p:cNvPr id="24" name="Graphic 23" descr="Smiling face with closed eyes">
                <a:extLst>
                  <a:ext uri="{FF2B5EF4-FFF2-40B4-BE49-F238E27FC236}">
                    <a16:creationId xmlns:a16="http://schemas.microsoft.com/office/drawing/2014/main" id="{82257E5C-B581-7E12-189E-49CDFF103A6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5937" y="685152"/>
                <a:ext cx="304800" cy="333375"/>
              </a:xfrm>
              <a:prstGeom prst="rect">
                <a:avLst/>
              </a:prstGeom>
            </p:spPr>
          </p:pic>
        </p:grpSp>
      </p:grpSp>
      <p:sp>
        <p:nvSpPr>
          <p:cNvPr id="25" name="TextBox 24">
            <a:extLst>
              <a:ext uri="{FF2B5EF4-FFF2-40B4-BE49-F238E27FC236}">
                <a16:creationId xmlns:a16="http://schemas.microsoft.com/office/drawing/2014/main" id="{7A5926A0-197E-58F6-CF1B-9B75E0CB5F38}"/>
              </a:ext>
            </a:extLst>
          </p:cNvPr>
          <p:cNvSpPr txBox="1"/>
          <p:nvPr/>
        </p:nvSpPr>
        <p:spPr>
          <a:xfrm>
            <a:off x="7754411" y="705825"/>
            <a:ext cx="888077" cy="523220"/>
          </a:xfrm>
          <a:prstGeom prst="rect">
            <a:avLst/>
          </a:prstGeom>
          <a:noFill/>
        </p:spPr>
        <p:txBody>
          <a:bodyPr wrap="square">
            <a:spAutoFit/>
          </a:bodyPr>
          <a:lstStyle/>
          <a:p>
            <a:r>
              <a:rPr lang="en-GB" sz="2800" dirty="0">
                <a:latin typeface="Freestyle Script" panose="030804020302050B0404" pitchFamily="66" charset="0"/>
                <a:ea typeface="STXingkai" panose="020B0503020204020204" pitchFamily="2" charset="-122"/>
                <a:cs typeface="Dreaming Outloud Script Pro" panose="020F0502020204030204" pitchFamily="66" charset="0"/>
              </a:rPr>
              <a:t>Maria</a:t>
            </a:r>
          </a:p>
        </p:txBody>
      </p:sp>
      <p:sp>
        <p:nvSpPr>
          <p:cNvPr id="26" name="TextBox 25">
            <a:extLst>
              <a:ext uri="{FF2B5EF4-FFF2-40B4-BE49-F238E27FC236}">
                <a16:creationId xmlns:a16="http://schemas.microsoft.com/office/drawing/2014/main" id="{A45DA3B1-F24B-8754-F3A0-D31E9F4BA56A}"/>
              </a:ext>
            </a:extLst>
          </p:cNvPr>
          <p:cNvSpPr txBox="1"/>
          <p:nvPr/>
        </p:nvSpPr>
        <p:spPr>
          <a:xfrm>
            <a:off x="3294334" y="712951"/>
            <a:ext cx="1699344" cy="369332"/>
          </a:xfrm>
          <a:prstGeom prst="rect">
            <a:avLst/>
          </a:prstGeom>
          <a:noFill/>
        </p:spPr>
        <p:txBody>
          <a:bodyPr wrap="square">
            <a:spAutoFit/>
          </a:bodyPr>
          <a:lstStyle/>
          <a:p>
            <a:r>
              <a:rPr lang="en-GB" dirty="0">
                <a:latin typeface="Dreaming Outloud Pro" panose="020F0502020204030204" pitchFamily="66" charset="0"/>
                <a:cs typeface="Dreaming Outloud Pro" panose="020F0502020204030204" pitchFamily="66" charset="0"/>
              </a:rPr>
              <a:t>Logan</a:t>
            </a:r>
          </a:p>
        </p:txBody>
      </p:sp>
      <p:grpSp>
        <p:nvGrpSpPr>
          <p:cNvPr id="12" name="Group 11">
            <a:extLst>
              <a:ext uri="{FF2B5EF4-FFF2-40B4-BE49-F238E27FC236}">
                <a16:creationId xmlns:a16="http://schemas.microsoft.com/office/drawing/2014/main" id="{6CAD3C2C-9E68-4A12-FF3C-DAD439DFE5A2}"/>
              </a:ext>
            </a:extLst>
          </p:cNvPr>
          <p:cNvGrpSpPr/>
          <p:nvPr/>
        </p:nvGrpSpPr>
        <p:grpSpPr>
          <a:xfrm flipH="1">
            <a:off x="8066993" y="3052598"/>
            <a:ext cx="2397869" cy="3281131"/>
            <a:chOff x="4086948" y="1470241"/>
            <a:chExt cx="2686050" cy="3626055"/>
          </a:xfrm>
        </p:grpSpPr>
        <p:pic>
          <p:nvPicPr>
            <p:cNvPr id="13" name="Graphic 12" descr="Female in wheelchair">
              <a:extLst>
                <a:ext uri="{FF2B5EF4-FFF2-40B4-BE49-F238E27FC236}">
                  <a16:creationId xmlns:a16="http://schemas.microsoft.com/office/drawing/2014/main" id="{8C383DF5-7290-8CFA-8C7E-10D3563E8BB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86948" y="2105446"/>
              <a:ext cx="2686050" cy="2990850"/>
            </a:xfrm>
            <a:prstGeom prst="rect">
              <a:avLst/>
            </a:prstGeom>
          </p:spPr>
        </p:pic>
        <p:pic>
          <p:nvPicPr>
            <p:cNvPr id="14" name="Graphic 13" descr="Woman with curly hair">
              <a:extLst>
                <a:ext uri="{FF2B5EF4-FFF2-40B4-BE49-F238E27FC236}">
                  <a16:creationId xmlns:a16="http://schemas.microsoft.com/office/drawing/2014/main" id="{530D7209-128E-CF1F-C5BC-37B21E4039C4}"/>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00491" y="1470241"/>
              <a:ext cx="1123950" cy="771525"/>
            </a:xfrm>
            <a:prstGeom prst="rect">
              <a:avLst/>
            </a:prstGeom>
          </p:spPr>
        </p:pic>
        <p:pic>
          <p:nvPicPr>
            <p:cNvPr id="15" name="Graphic 14" descr="A happy face">
              <a:extLst>
                <a:ext uri="{FF2B5EF4-FFF2-40B4-BE49-F238E27FC236}">
                  <a16:creationId xmlns:a16="http://schemas.microsoft.com/office/drawing/2014/main" id="{D1A71E19-9811-76B2-DC12-6C9909DDE718}"/>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84832" y="1790947"/>
              <a:ext cx="304800" cy="314325"/>
            </a:xfrm>
            <a:prstGeom prst="rect">
              <a:avLst/>
            </a:prstGeom>
          </p:spPr>
        </p:pic>
      </p:grpSp>
      <p:grpSp>
        <p:nvGrpSpPr>
          <p:cNvPr id="34" name="Group 33">
            <a:extLst>
              <a:ext uri="{FF2B5EF4-FFF2-40B4-BE49-F238E27FC236}">
                <a16:creationId xmlns:a16="http://schemas.microsoft.com/office/drawing/2014/main" id="{842C932F-2C62-62F8-5B0F-850293F76803}"/>
              </a:ext>
            </a:extLst>
          </p:cNvPr>
          <p:cNvGrpSpPr/>
          <p:nvPr/>
        </p:nvGrpSpPr>
        <p:grpSpPr>
          <a:xfrm>
            <a:off x="2579395" y="1066048"/>
            <a:ext cx="2350016" cy="923672"/>
            <a:chOff x="1581211" y="4236037"/>
            <a:chExt cx="2350016" cy="923672"/>
          </a:xfrm>
        </p:grpSpPr>
        <p:pic>
          <p:nvPicPr>
            <p:cNvPr id="35" name="Picture 34">
              <a:extLst>
                <a:ext uri="{FF2B5EF4-FFF2-40B4-BE49-F238E27FC236}">
                  <a16:creationId xmlns:a16="http://schemas.microsoft.com/office/drawing/2014/main" id="{07CF9D33-86B5-37D5-EAF5-14CFBA6CF695}"/>
                </a:ext>
              </a:extLst>
            </p:cNvPr>
            <p:cNvPicPr>
              <a:picLocks noChangeAspect="1"/>
            </p:cNvPicPr>
            <p:nvPr/>
          </p:nvPicPr>
          <p:blipFill>
            <a:blip r:embed="rId18"/>
            <a:stretch>
              <a:fillRect/>
            </a:stretch>
          </p:blipFill>
          <p:spPr>
            <a:xfrm>
              <a:off x="1622043" y="4236037"/>
              <a:ext cx="2309184" cy="923672"/>
            </a:xfrm>
            <a:prstGeom prst="rect">
              <a:avLst/>
            </a:prstGeom>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2EC592A-0007-DC54-BC39-2F148E9F76CF}"/>
                    </a:ext>
                  </a:extLst>
                </p:cNvPr>
                <p:cNvSpPr txBox="1"/>
                <p:nvPr/>
              </p:nvSpPr>
              <p:spPr>
                <a:xfrm>
                  <a:off x="1581211" y="4327288"/>
                  <a:ext cx="2256259"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5</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i="1">
                                    <a:latin typeface="Cambria Math" panose="02040503050406030204" pitchFamily="18" charset="0"/>
                                  </a:rPr>
                                  <m:t>4</m:t>
                                </m:r>
                              </m:e>
                            </m:d>
                          </m:e>
                          <m:sup>
                            <m:r>
                              <a:rPr lang="en-GB" sz="2400" i="1">
                                <a:latin typeface="Cambria Math" panose="02040503050406030204" pitchFamily="18" charset="0"/>
                              </a:rPr>
                              <m:t>2</m:t>
                            </m:r>
                          </m:sup>
                        </m:sSup>
                        <m:r>
                          <a:rPr lang="en-GB" sz="2400" i="1">
                            <a:latin typeface="Cambria Math" panose="02040503050406030204" pitchFamily="18" charset="0"/>
                          </a:rPr>
                          <m:t>=5×16</m:t>
                        </m:r>
                      </m:oMath>
                    </m:oMathPara>
                  </a14:m>
                  <a:endParaRPr lang="en-GB"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     =80</m:t>
                        </m:r>
                      </m:oMath>
                    </m:oMathPara>
                  </a14:m>
                  <a:endParaRPr lang="en-GB" sz="2400" dirty="0"/>
                </a:p>
              </p:txBody>
            </p:sp>
          </mc:Choice>
          <mc:Fallback xmlns="">
            <p:sp>
              <p:nvSpPr>
                <p:cNvPr id="36" name="TextBox 35">
                  <a:extLst>
                    <a:ext uri="{FF2B5EF4-FFF2-40B4-BE49-F238E27FC236}">
                      <a16:creationId xmlns:a16="http://schemas.microsoft.com/office/drawing/2014/main" id="{12EC592A-0007-DC54-BC39-2F148E9F76CF}"/>
                    </a:ext>
                  </a:extLst>
                </p:cNvPr>
                <p:cNvSpPr txBox="1">
                  <a:spLocks noRot="1" noChangeAspect="1" noMove="1" noResize="1" noEditPoints="1" noAdjustHandles="1" noChangeArrowheads="1" noChangeShapeType="1" noTextEdit="1"/>
                </p:cNvSpPr>
                <p:nvPr/>
              </p:nvSpPr>
              <p:spPr>
                <a:xfrm>
                  <a:off x="1581211" y="4327288"/>
                  <a:ext cx="2256259" cy="830997"/>
                </a:xfrm>
                <a:prstGeom prst="rect">
                  <a:avLst/>
                </a:prstGeom>
                <a:blipFill>
                  <a:blip r:embed="rId20"/>
                  <a:stretch>
                    <a:fillRect/>
                  </a:stretch>
                </a:blipFill>
              </p:spPr>
              <p:txBody>
                <a:bodyPr/>
                <a:lstStyle/>
                <a:p>
                  <a:r>
                    <a:rPr lang="en-GB">
                      <a:noFill/>
                    </a:rPr>
                    <a:t> </a:t>
                  </a:r>
                </a:p>
              </p:txBody>
            </p:sp>
          </mc:Fallback>
        </mc:AlternateContent>
      </p:grpSp>
      <p:grpSp>
        <p:nvGrpSpPr>
          <p:cNvPr id="37" name="Group 36">
            <a:extLst>
              <a:ext uri="{FF2B5EF4-FFF2-40B4-BE49-F238E27FC236}">
                <a16:creationId xmlns:a16="http://schemas.microsoft.com/office/drawing/2014/main" id="{A4B84613-E1AA-A6D5-29AD-C48B0EE249B3}"/>
              </a:ext>
            </a:extLst>
          </p:cNvPr>
          <p:cNvGrpSpPr/>
          <p:nvPr/>
        </p:nvGrpSpPr>
        <p:grpSpPr>
          <a:xfrm>
            <a:off x="7046779" y="1064578"/>
            <a:ext cx="2309184" cy="923672"/>
            <a:chOff x="1622043" y="4236037"/>
            <a:chExt cx="2309184" cy="923672"/>
          </a:xfrm>
        </p:grpSpPr>
        <p:pic>
          <p:nvPicPr>
            <p:cNvPr id="38" name="Picture 37">
              <a:extLst>
                <a:ext uri="{FF2B5EF4-FFF2-40B4-BE49-F238E27FC236}">
                  <a16:creationId xmlns:a16="http://schemas.microsoft.com/office/drawing/2014/main" id="{8595793A-EB6E-140F-AB50-0453CE515B64}"/>
                </a:ext>
              </a:extLst>
            </p:cNvPr>
            <p:cNvPicPr>
              <a:picLocks noChangeAspect="1"/>
            </p:cNvPicPr>
            <p:nvPr/>
          </p:nvPicPr>
          <p:blipFill>
            <a:blip r:embed="rId18"/>
            <a:stretch>
              <a:fillRect/>
            </a:stretch>
          </p:blipFill>
          <p:spPr>
            <a:xfrm>
              <a:off x="1622043" y="4236037"/>
              <a:ext cx="2309184" cy="923672"/>
            </a:xfrm>
            <a:prstGeom prst="rect">
              <a:avLst/>
            </a:prstGeom>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1EE8B50-A846-7FEC-3393-697826FD07E5}"/>
                    </a:ext>
                  </a:extLst>
                </p:cNvPr>
                <p:cNvSpPr txBox="1"/>
                <p:nvPr/>
              </p:nvSpPr>
              <p:spPr>
                <a:xfrm>
                  <a:off x="1622043" y="4328000"/>
                  <a:ext cx="1910010"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5</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i="1">
                                    <a:latin typeface="Cambria Math" panose="02040503050406030204" pitchFamily="18" charset="0"/>
                                  </a:rPr>
                                  <m:t>4</m:t>
                                </m:r>
                              </m:e>
                            </m:d>
                          </m:e>
                          <m:sup>
                            <m:r>
                              <a:rPr lang="en-GB" sz="2400" i="1">
                                <a:latin typeface="Cambria Math" panose="02040503050406030204" pitchFamily="18" charset="0"/>
                              </a:rPr>
                              <m:t>2</m:t>
                            </m:r>
                          </m:sup>
                        </m:sSup>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20</m:t>
                            </m:r>
                          </m:e>
                          <m:sup>
                            <m:r>
                              <a:rPr lang="en-GB" sz="2400" i="1">
                                <a:latin typeface="Cambria Math" panose="02040503050406030204" pitchFamily="18" charset="0"/>
                              </a:rPr>
                              <m:t>2</m:t>
                            </m:r>
                          </m:sup>
                        </m:sSup>
                      </m:oMath>
                    </m:oMathPara>
                  </a14:m>
                  <a:endParaRPr lang="en-GB"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            =400</m:t>
                        </m:r>
                      </m:oMath>
                    </m:oMathPara>
                  </a14:m>
                  <a:endParaRPr lang="en-GB" sz="2400" dirty="0"/>
                </a:p>
              </p:txBody>
            </p:sp>
          </mc:Choice>
          <mc:Fallback xmlns="">
            <p:sp>
              <p:nvSpPr>
                <p:cNvPr id="39" name="TextBox 38">
                  <a:extLst>
                    <a:ext uri="{FF2B5EF4-FFF2-40B4-BE49-F238E27FC236}">
                      <a16:creationId xmlns:a16="http://schemas.microsoft.com/office/drawing/2014/main" id="{F1EE8B50-A846-7FEC-3393-697826FD07E5}"/>
                    </a:ext>
                  </a:extLst>
                </p:cNvPr>
                <p:cNvSpPr txBox="1">
                  <a:spLocks noRot="1" noChangeAspect="1" noMove="1" noResize="1" noEditPoints="1" noAdjustHandles="1" noChangeArrowheads="1" noChangeShapeType="1" noTextEdit="1"/>
                </p:cNvSpPr>
                <p:nvPr/>
              </p:nvSpPr>
              <p:spPr>
                <a:xfrm>
                  <a:off x="1622043" y="4328000"/>
                  <a:ext cx="1910010" cy="830997"/>
                </a:xfrm>
                <a:prstGeom prst="rect">
                  <a:avLst/>
                </a:prstGeom>
                <a:blipFill>
                  <a:blip r:embed="rId21"/>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0" name="Speech Bubble: Rectangle with Corners Rounded 39">
                <a:extLst>
                  <a:ext uri="{FF2B5EF4-FFF2-40B4-BE49-F238E27FC236}">
                    <a16:creationId xmlns:a16="http://schemas.microsoft.com/office/drawing/2014/main" id="{A03ABC66-E160-53BC-233C-C194DDBB0181}"/>
                  </a:ext>
                </a:extLst>
              </p:cNvPr>
              <p:cNvSpPr/>
              <p:nvPr/>
            </p:nvSpPr>
            <p:spPr>
              <a:xfrm>
                <a:off x="3024903" y="2308966"/>
                <a:ext cx="2196803" cy="1339430"/>
              </a:xfrm>
              <a:prstGeom prst="wedgeRoundRectCallout">
                <a:avLst>
                  <a:gd name="adj1" fmla="val -79894"/>
                  <a:gd name="adj2" fmla="val 6225"/>
                  <a:gd name="adj3" fmla="val 16667"/>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Dreaming Outloud Pro" panose="020F0502020204030204" pitchFamily="66" charset="0"/>
                    <a:cs typeface="Dreaming Outloud Pro" panose="020F0502020204030204" pitchFamily="66" charset="0"/>
                  </a:rPr>
                  <a:t>I squared the </a:t>
                </a:r>
                <a14:m>
                  <m:oMath xmlns:m="http://schemas.openxmlformats.org/officeDocument/2006/math">
                    <m:r>
                      <a:rPr lang="en-GB" sz="2000" i="1">
                        <a:solidFill>
                          <a:schemeClr val="tx1"/>
                        </a:solidFill>
                        <a:latin typeface="Cambria Math" panose="02040503050406030204" pitchFamily="18" charset="0"/>
                        <a:cs typeface="Dreaming Outloud Pro" panose="020F0502020204030204" pitchFamily="66" charset="0"/>
                      </a:rPr>
                      <m:t>4</m:t>
                    </m:r>
                  </m:oMath>
                </a14:m>
                <a:r>
                  <a:rPr lang="en-GB" sz="2000" dirty="0">
                    <a:solidFill>
                      <a:schemeClr val="tx1"/>
                    </a:solidFill>
                  </a:rPr>
                  <a:t> </a:t>
                </a:r>
                <a:r>
                  <a:rPr lang="en-GB" sz="2000" dirty="0">
                    <a:solidFill>
                      <a:schemeClr val="tx1"/>
                    </a:solidFill>
                    <a:latin typeface="Dreaming Outloud Pro" panose="020F0502020204030204" pitchFamily="66" charset="0"/>
                    <a:cs typeface="Dreaming Outloud Pro" panose="020F0502020204030204" pitchFamily="66" charset="0"/>
                  </a:rPr>
                  <a:t>first, and then multiplied that answer by 5. </a:t>
                </a:r>
                <a:endParaRPr lang="en-GB" sz="2000" dirty="0">
                  <a:solidFill>
                    <a:schemeClr val="tx1"/>
                  </a:solidFill>
                </a:endParaRPr>
              </a:p>
            </p:txBody>
          </p:sp>
        </mc:Choice>
        <mc:Fallback xmlns="">
          <p:sp>
            <p:nvSpPr>
              <p:cNvPr id="40" name="Speech Bubble: Rectangle with Corners Rounded 39">
                <a:extLst>
                  <a:ext uri="{FF2B5EF4-FFF2-40B4-BE49-F238E27FC236}">
                    <a16:creationId xmlns:a16="http://schemas.microsoft.com/office/drawing/2014/main" id="{A03ABC66-E160-53BC-233C-C194DDBB0181}"/>
                  </a:ext>
                </a:extLst>
              </p:cNvPr>
              <p:cNvSpPr>
                <a:spLocks noRot="1" noChangeAspect="1" noMove="1" noResize="1" noEditPoints="1" noAdjustHandles="1" noChangeArrowheads="1" noChangeShapeType="1" noTextEdit="1"/>
              </p:cNvSpPr>
              <p:nvPr/>
            </p:nvSpPr>
            <p:spPr>
              <a:xfrm>
                <a:off x="3024903" y="2308966"/>
                <a:ext cx="2196803" cy="1339430"/>
              </a:xfrm>
              <a:prstGeom prst="wedgeRoundRectCallout">
                <a:avLst>
                  <a:gd name="adj1" fmla="val -79894"/>
                  <a:gd name="adj2" fmla="val 6225"/>
                  <a:gd name="adj3" fmla="val 16667"/>
                </a:avLst>
              </a:prstGeom>
              <a:blipFill>
                <a:blip r:embed="rId22"/>
                <a:stretch>
                  <a:fillRect t="-452" b="-7240"/>
                </a:stretch>
              </a:blipFill>
              <a:ln>
                <a:solidFill>
                  <a:schemeClr val="accent6"/>
                </a:solidFill>
              </a:ln>
            </p:spPr>
            <p:txBody>
              <a:bodyPr/>
              <a:lstStyle/>
              <a:p>
                <a:r>
                  <a:rPr lang="en-GB">
                    <a:noFill/>
                  </a:rPr>
                  <a:t> </a:t>
                </a:r>
              </a:p>
            </p:txBody>
          </p:sp>
        </mc:Fallback>
      </mc:AlternateContent>
      <p:sp>
        <p:nvSpPr>
          <p:cNvPr id="41" name="Speech Bubble: Rectangle with Corners Rounded 40">
            <a:extLst>
              <a:ext uri="{FF2B5EF4-FFF2-40B4-BE49-F238E27FC236}">
                <a16:creationId xmlns:a16="http://schemas.microsoft.com/office/drawing/2014/main" id="{03995824-3CF1-B302-CF62-1551A2B1DBD6}"/>
              </a:ext>
            </a:extLst>
          </p:cNvPr>
          <p:cNvSpPr/>
          <p:nvPr/>
        </p:nvSpPr>
        <p:spPr>
          <a:xfrm>
            <a:off x="5340487" y="2147020"/>
            <a:ext cx="2936361" cy="1718516"/>
          </a:xfrm>
          <a:prstGeom prst="wedgeRoundRectCallout">
            <a:avLst>
              <a:gd name="adj1" fmla="val 76285"/>
              <a:gd name="adj2" fmla="val 25391"/>
              <a:gd name="adj3" fmla="val 16667"/>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Freestyle Script" panose="030804020302050B0404" pitchFamily="66" charset="0"/>
                <a:ea typeface="STXingkai" panose="020B0503020204020204" pitchFamily="2" charset="-122"/>
                <a:cs typeface="Dreaming Outloud Script Pro" panose="020F0502020204030204" pitchFamily="66" charset="0"/>
              </a:rPr>
              <a:t>Why did you change the order? The question says to multiply by 5 first, and then square that answer!</a:t>
            </a:r>
          </a:p>
        </p:txBody>
      </p:sp>
      <p:sp>
        <p:nvSpPr>
          <p:cNvPr id="42" name="TextBox 41">
            <a:extLst>
              <a:ext uri="{FF2B5EF4-FFF2-40B4-BE49-F238E27FC236}">
                <a16:creationId xmlns:a16="http://schemas.microsoft.com/office/drawing/2014/main" id="{E6096F22-40B8-87E1-70C9-6B79FBD37548}"/>
              </a:ext>
            </a:extLst>
          </p:cNvPr>
          <p:cNvSpPr txBox="1"/>
          <p:nvPr/>
        </p:nvSpPr>
        <p:spPr>
          <a:xfrm>
            <a:off x="2901415" y="4236572"/>
            <a:ext cx="5266498"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b="1" dirty="0"/>
              <a:t>Logan is correct.</a:t>
            </a:r>
          </a:p>
          <a:p>
            <a:pPr algn="ctr"/>
            <a:r>
              <a:rPr lang="en-GB" sz="2000" dirty="0"/>
              <a:t>We need to remember to use the order of operations! Exponents (powers) are calculated first, followed by multiplication.</a:t>
            </a:r>
          </a:p>
        </p:txBody>
      </p:sp>
      <p:sp>
        <p:nvSpPr>
          <p:cNvPr id="43" name="TextBox 42">
            <a:extLst>
              <a:ext uri="{FF2B5EF4-FFF2-40B4-BE49-F238E27FC236}">
                <a16:creationId xmlns:a16="http://schemas.microsoft.com/office/drawing/2014/main" id="{8C8C8A7D-2ACB-575F-0AA7-3439EC12A727}"/>
              </a:ext>
            </a:extLst>
          </p:cNvPr>
          <p:cNvSpPr txBox="1"/>
          <p:nvPr/>
        </p:nvSpPr>
        <p:spPr>
          <a:xfrm>
            <a:off x="3121121" y="5723392"/>
            <a:ext cx="4308231" cy="369332"/>
          </a:xfrm>
          <a:prstGeom prst="rect">
            <a:avLst/>
          </a:prstGeom>
          <a:noFill/>
        </p:spPr>
        <p:txBody>
          <a:bodyPr wrap="none" rtlCol="0">
            <a:spAutoFit/>
          </a:bodyPr>
          <a:lstStyle/>
          <a:p>
            <a:r>
              <a:rPr lang="en-GB" dirty="0"/>
              <a:t>Let’s use algebra tiles to convince ourselves.</a:t>
            </a:r>
          </a:p>
        </p:txBody>
      </p:sp>
      <p:sp>
        <p:nvSpPr>
          <p:cNvPr id="4" name="TextBox 3">
            <a:extLst>
              <a:ext uri="{FF2B5EF4-FFF2-40B4-BE49-F238E27FC236}">
                <a16:creationId xmlns:a16="http://schemas.microsoft.com/office/drawing/2014/main" id="{CF49F2BD-15C2-45F3-6905-DAD2E1A6F5F5}"/>
              </a:ext>
            </a:extLst>
          </p:cNvPr>
          <p:cNvSpPr txBox="1"/>
          <p:nvPr/>
        </p:nvSpPr>
        <p:spPr>
          <a:xfrm>
            <a:off x="3003407" y="3739036"/>
            <a:ext cx="1967904"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dirty="0"/>
              <a:t>Who is right?</a:t>
            </a:r>
          </a:p>
        </p:txBody>
      </p:sp>
      <p:pic>
        <p:nvPicPr>
          <p:cNvPr id="5" name="Picture 4" descr="A black pen and a whiteboard&#10;&#10;Description automatically generated">
            <a:extLst>
              <a:ext uri="{FF2B5EF4-FFF2-40B4-BE49-F238E27FC236}">
                <a16:creationId xmlns:a16="http://schemas.microsoft.com/office/drawing/2014/main" id="{203E404D-006F-6C5D-80F5-180ECC30C56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102321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0" grpId="0" animBg="1"/>
      <p:bldP spid="41" grpId="0" animBg="1"/>
      <p:bldP spid="42" grpId="0" animBg="1"/>
      <p:bldP spid="4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68F8CA-EF54-EFF7-398A-C0A49C90EA5B}"/>
                  </a:ext>
                </a:extLst>
              </p:cNvPr>
              <p:cNvSpPr txBox="1"/>
              <p:nvPr/>
            </p:nvSpPr>
            <p:spPr>
              <a:xfrm>
                <a:off x="3750916" y="325319"/>
                <a:ext cx="4690168"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dirty="0"/>
                  <a:t>What is the value of </a:t>
                </a:r>
                <a14:m>
                  <m:oMath xmlns:m="http://schemas.openxmlformats.org/officeDocument/2006/math">
                    <m:r>
                      <a:rPr lang="en-GB" sz="2000" i="1">
                        <a:latin typeface="Cambria Math" panose="02040503050406030204" pitchFamily="18" charset="0"/>
                      </a:rPr>
                      <m:t>5</m:t>
                    </m:r>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2</m:t>
                        </m:r>
                      </m:sup>
                    </m:sSup>
                  </m:oMath>
                </a14:m>
                <a:r>
                  <a:rPr lang="en-GB" sz="2000" dirty="0"/>
                  <a:t> when </a:t>
                </a:r>
                <a14:m>
                  <m:oMath xmlns:m="http://schemas.openxmlformats.org/officeDocument/2006/math">
                    <m:r>
                      <a:rPr lang="en-GB" sz="2000" i="1">
                        <a:latin typeface="Cambria Math" panose="02040503050406030204" pitchFamily="18" charset="0"/>
                      </a:rPr>
                      <m:t>𝑥</m:t>
                    </m:r>
                    <m:r>
                      <a:rPr lang="en-GB" sz="2000" i="1">
                        <a:latin typeface="Cambria Math" panose="02040503050406030204" pitchFamily="18" charset="0"/>
                      </a:rPr>
                      <m:t>=4</m:t>
                    </m:r>
                  </m:oMath>
                </a14:m>
                <a:r>
                  <a:rPr lang="en-GB" sz="2000" dirty="0"/>
                  <a:t>?</a:t>
                </a:r>
              </a:p>
            </p:txBody>
          </p:sp>
        </mc:Choice>
        <mc:Fallback xmlns="">
          <p:sp>
            <p:nvSpPr>
              <p:cNvPr id="5" name="TextBox 4">
                <a:extLst>
                  <a:ext uri="{FF2B5EF4-FFF2-40B4-BE49-F238E27FC236}">
                    <a16:creationId xmlns:a16="http://schemas.microsoft.com/office/drawing/2014/main" id="{D368F8CA-EF54-EFF7-398A-C0A49C90EA5B}"/>
                  </a:ext>
                </a:extLst>
              </p:cNvPr>
              <p:cNvSpPr txBox="1">
                <a:spLocks noRot="1" noChangeAspect="1" noMove="1" noResize="1" noEditPoints="1" noAdjustHandles="1" noChangeArrowheads="1" noChangeShapeType="1" noTextEdit="1"/>
              </p:cNvSpPr>
              <p:nvPr/>
            </p:nvSpPr>
            <p:spPr>
              <a:xfrm>
                <a:off x="3750916" y="325319"/>
                <a:ext cx="4690168" cy="400110"/>
              </a:xfrm>
              <a:prstGeom prst="rect">
                <a:avLst/>
              </a:prstGeom>
              <a:blipFill>
                <a:blip r:embed="rId3"/>
                <a:stretch>
                  <a:fillRect b="-555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19" name="Group 18">
            <a:extLst>
              <a:ext uri="{FF2B5EF4-FFF2-40B4-BE49-F238E27FC236}">
                <a16:creationId xmlns:a16="http://schemas.microsoft.com/office/drawing/2014/main" id="{3B98B753-0B5C-5BC0-EE2D-E3DBBFE09C27}"/>
              </a:ext>
            </a:extLst>
          </p:cNvPr>
          <p:cNvGrpSpPr/>
          <p:nvPr/>
        </p:nvGrpSpPr>
        <p:grpSpPr>
          <a:xfrm>
            <a:off x="2018414" y="1382744"/>
            <a:ext cx="8154000" cy="1631586"/>
            <a:chOff x="494415" y="1506061"/>
            <a:chExt cx="8154000" cy="1631586"/>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F1293C-F397-AA76-DDC0-C719E0C070DE}"/>
                    </a:ext>
                  </a:extLst>
                </p:cNvPr>
                <p:cNvSpPr/>
                <p:nvPr/>
              </p:nvSpPr>
              <p:spPr>
                <a:xfrm>
                  <a:off x="494415" y="1506070"/>
                  <a:ext cx="1630800" cy="1631577"/>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600" i="1">
                            <a:solidFill>
                              <a:schemeClr val="tx1"/>
                            </a:solidFill>
                            <a:latin typeface="Cambria Math" panose="02040503050406030204" pitchFamily="18" charset="0"/>
                          </a:rPr>
                          <m:t> </m:t>
                        </m:r>
                        <m:sSup>
                          <m:sSupPr>
                            <m:ctrlPr>
                              <a:rPr lang="en-GB" sz="3600" i="1">
                                <a:solidFill>
                                  <a:schemeClr val="tx1"/>
                                </a:solidFill>
                                <a:latin typeface="Cambria Math" panose="02040503050406030204" pitchFamily="18" charset="0"/>
                              </a:rPr>
                            </m:ctrlPr>
                          </m:sSupPr>
                          <m:e>
                            <m:r>
                              <a:rPr lang="en-GB" sz="3600" i="1">
                                <a:solidFill>
                                  <a:schemeClr val="tx1"/>
                                </a:solidFill>
                                <a:latin typeface="Cambria Math" panose="02040503050406030204" pitchFamily="18" charset="0"/>
                              </a:rPr>
                              <m:t> </m:t>
                            </m:r>
                            <m:r>
                              <a:rPr lang="en-GB" sz="3600" i="1">
                                <a:solidFill>
                                  <a:schemeClr val="tx1"/>
                                </a:solidFill>
                                <a:latin typeface="Cambria Math" panose="02040503050406030204" pitchFamily="18" charset="0"/>
                              </a:rPr>
                              <m:t>𝑥</m:t>
                            </m:r>
                          </m:e>
                          <m:sup>
                            <m:r>
                              <a:rPr lang="en-GB" sz="3600" i="1">
                                <a:solidFill>
                                  <a:schemeClr val="tx1"/>
                                </a:solidFill>
                                <a:latin typeface="Cambria Math" panose="02040503050406030204" pitchFamily="18" charset="0"/>
                              </a:rPr>
                              <m:t>2</m:t>
                            </m:r>
                          </m:sup>
                        </m:sSup>
                      </m:oMath>
                    </m:oMathPara>
                  </a14:m>
                  <a:endParaRPr lang="en-GB" sz="3600" dirty="0">
                    <a:solidFill>
                      <a:schemeClr val="tx1"/>
                    </a:solidFill>
                  </a:endParaRPr>
                </a:p>
              </p:txBody>
            </p:sp>
          </mc:Choice>
          <mc:Fallback xmlns="">
            <p:sp>
              <p:nvSpPr>
                <p:cNvPr id="4" name="Rectangle 3">
                  <a:extLst>
                    <a:ext uri="{FF2B5EF4-FFF2-40B4-BE49-F238E27FC236}">
                      <a16:creationId xmlns:a16="http://schemas.microsoft.com/office/drawing/2014/main" id="{A3F1293C-F397-AA76-DDC0-C719E0C070DE}"/>
                    </a:ext>
                  </a:extLst>
                </p:cNvPr>
                <p:cNvSpPr>
                  <a:spLocks noRot="1" noChangeAspect="1" noMove="1" noResize="1" noEditPoints="1" noAdjustHandles="1" noChangeArrowheads="1" noChangeShapeType="1" noTextEdit="1"/>
                </p:cNvSpPr>
                <p:nvPr/>
              </p:nvSpPr>
              <p:spPr>
                <a:xfrm>
                  <a:off x="494415" y="1506070"/>
                  <a:ext cx="1630800" cy="1631577"/>
                </a:xfrm>
                <a:prstGeom prst="rect">
                  <a:avLst/>
                </a:prstGeom>
                <a:blipFill>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22C123A-220E-D36D-B65C-27B5921671C3}"/>
                    </a:ext>
                  </a:extLst>
                </p:cNvPr>
                <p:cNvSpPr/>
                <p:nvPr/>
              </p:nvSpPr>
              <p:spPr>
                <a:xfrm>
                  <a:off x="2125215" y="1506066"/>
                  <a:ext cx="1630800" cy="1631577"/>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600" i="1">
                            <a:solidFill>
                              <a:schemeClr val="tx1"/>
                            </a:solidFill>
                            <a:latin typeface="Cambria Math" panose="02040503050406030204" pitchFamily="18" charset="0"/>
                          </a:rPr>
                          <m:t> </m:t>
                        </m:r>
                        <m:sSup>
                          <m:sSupPr>
                            <m:ctrlPr>
                              <a:rPr lang="en-GB" sz="3600" i="1">
                                <a:solidFill>
                                  <a:schemeClr val="tx1"/>
                                </a:solidFill>
                                <a:latin typeface="Cambria Math" panose="02040503050406030204" pitchFamily="18" charset="0"/>
                              </a:rPr>
                            </m:ctrlPr>
                          </m:sSupPr>
                          <m:e>
                            <m:r>
                              <a:rPr lang="en-GB" sz="3600" i="1">
                                <a:solidFill>
                                  <a:schemeClr val="tx1"/>
                                </a:solidFill>
                                <a:latin typeface="Cambria Math" panose="02040503050406030204" pitchFamily="18" charset="0"/>
                              </a:rPr>
                              <m:t> </m:t>
                            </m:r>
                            <m:r>
                              <a:rPr lang="en-GB" sz="3600" i="1">
                                <a:solidFill>
                                  <a:schemeClr val="tx1"/>
                                </a:solidFill>
                                <a:latin typeface="Cambria Math" panose="02040503050406030204" pitchFamily="18" charset="0"/>
                              </a:rPr>
                              <m:t>𝑥</m:t>
                            </m:r>
                          </m:e>
                          <m:sup>
                            <m:r>
                              <a:rPr lang="en-GB" sz="3600" i="1">
                                <a:solidFill>
                                  <a:schemeClr val="tx1"/>
                                </a:solidFill>
                                <a:latin typeface="Cambria Math" panose="02040503050406030204" pitchFamily="18" charset="0"/>
                              </a:rPr>
                              <m:t>2</m:t>
                            </m:r>
                          </m:sup>
                        </m:sSup>
                      </m:oMath>
                    </m:oMathPara>
                  </a14:m>
                  <a:endParaRPr lang="en-GB" sz="3600" dirty="0">
                    <a:solidFill>
                      <a:schemeClr val="tx1"/>
                    </a:solidFill>
                  </a:endParaRPr>
                </a:p>
              </p:txBody>
            </p:sp>
          </mc:Choice>
          <mc:Fallback xmlns="">
            <p:sp>
              <p:nvSpPr>
                <p:cNvPr id="6" name="Rectangle 5">
                  <a:extLst>
                    <a:ext uri="{FF2B5EF4-FFF2-40B4-BE49-F238E27FC236}">
                      <a16:creationId xmlns:a16="http://schemas.microsoft.com/office/drawing/2014/main" id="{C22C123A-220E-D36D-B65C-27B5921671C3}"/>
                    </a:ext>
                  </a:extLst>
                </p:cNvPr>
                <p:cNvSpPr>
                  <a:spLocks noRot="1" noChangeAspect="1" noMove="1" noResize="1" noEditPoints="1" noAdjustHandles="1" noChangeArrowheads="1" noChangeShapeType="1" noTextEdit="1"/>
                </p:cNvSpPr>
                <p:nvPr/>
              </p:nvSpPr>
              <p:spPr>
                <a:xfrm>
                  <a:off x="2125215" y="1506066"/>
                  <a:ext cx="1630800" cy="1631577"/>
                </a:xfrm>
                <a:prstGeom prst="rect">
                  <a:avLst/>
                </a:prstGeom>
                <a:blipFill>
                  <a:blip r:embed="rId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A7F139F-574E-F77C-F37C-DF543F86656C}"/>
                    </a:ext>
                  </a:extLst>
                </p:cNvPr>
                <p:cNvSpPr/>
                <p:nvPr/>
              </p:nvSpPr>
              <p:spPr>
                <a:xfrm>
                  <a:off x="3756015" y="1506062"/>
                  <a:ext cx="1630800" cy="1631577"/>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600" i="1">
                            <a:solidFill>
                              <a:schemeClr val="tx1"/>
                            </a:solidFill>
                            <a:latin typeface="Cambria Math" panose="02040503050406030204" pitchFamily="18" charset="0"/>
                          </a:rPr>
                          <m:t> </m:t>
                        </m:r>
                        <m:sSup>
                          <m:sSupPr>
                            <m:ctrlPr>
                              <a:rPr lang="en-GB" sz="3600" i="1">
                                <a:solidFill>
                                  <a:schemeClr val="tx1"/>
                                </a:solidFill>
                                <a:latin typeface="Cambria Math" panose="02040503050406030204" pitchFamily="18" charset="0"/>
                              </a:rPr>
                            </m:ctrlPr>
                          </m:sSupPr>
                          <m:e>
                            <m:r>
                              <a:rPr lang="en-GB" sz="3600" i="1">
                                <a:solidFill>
                                  <a:schemeClr val="tx1"/>
                                </a:solidFill>
                                <a:latin typeface="Cambria Math" panose="02040503050406030204" pitchFamily="18" charset="0"/>
                              </a:rPr>
                              <m:t> </m:t>
                            </m:r>
                            <m:r>
                              <a:rPr lang="en-GB" sz="3600" i="1">
                                <a:solidFill>
                                  <a:schemeClr val="tx1"/>
                                </a:solidFill>
                                <a:latin typeface="Cambria Math" panose="02040503050406030204" pitchFamily="18" charset="0"/>
                              </a:rPr>
                              <m:t>𝑥</m:t>
                            </m:r>
                          </m:e>
                          <m:sup>
                            <m:r>
                              <a:rPr lang="en-GB" sz="3600" i="1">
                                <a:solidFill>
                                  <a:schemeClr val="tx1"/>
                                </a:solidFill>
                                <a:latin typeface="Cambria Math" panose="02040503050406030204" pitchFamily="18" charset="0"/>
                              </a:rPr>
                              <m:t>2</m:t>
                            </m:r>
                          </m:sup>
                        </m:sSup>
                      </m:oMath>
                    </m:oMathPara>
                  </a14:m>
                  <a:endParaRPr lang="en-GB" sz="3600" dirty="0">
                    <a:solidFill>
                      <a:schemeClr val="tx1"/>
                    </a:solidFill>
                  </a:endParaRPr>
                </a:p>
              </p:txBody>
            </p:sp>
          </mc:Choice>
          <mc:Fallback xmlns="">
            <p:sp>
              <p:nvSpPr>
                <p:cNvPr id="7" name="Rectangle 6">
                  <a:extLst>
                    <a:ext uri="{FF2B5EF4-FFF2-40B4-BE49-F238E27FC236}">
                      <a16:creationId xmlns:a16="http://schemas.microsoft.com/office/drawing/2014/main" id="{7A7F139F-574E-F77C-F37C-DF543F86656C}"/>
                    </a:ext>
                  </a:extLst>
                </p:cNvPr>
                <p:cNvSpPr>
                  <a:spLocks noRot="1" noChangeAspect="1" noMove="1" noResize="1" noEditPoints="1" noAdjustHandles="1" noChangeArrowheads="1" noChangeShapeType="1" noTextEdit="1"/>
                </p:cNvSpPr>
                <p:nvPr/>
              </p:nvSpPr>
              <p:spPr>
                <a:xfrm>
                  <a:off x="3756015" y="1506062"/>
                  <a:ext cx="1630800" cy="1631577"/>
                </a:xfrm>
                <a:prstGeom prst="rect">
                  <a:avLst/>
                </a:prstGeom>
                <a:blipFill>
                  <a:blip r:embed="rId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F9660BD-0924-1167-A51F-AF8BC142AF9C}"/>
                    </a:ext>
                  </a:extLst>
                </p:cNvPr>
                <p:cNvSpPr/>
                <p:nvPr/>
              </p:nvSpPr>
              <p:spPr>
                <a:xfrm>
                  <a:off x="5386815" y="1506062"/>
                  <a:ext cx="1630800" cy="1631577"/>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600" i="1">
                            <a:solidFill>
                              <a:schemeClr val="tx1"/>
                            </a:solidFill>
                            <a:latin typeface="Cambria Math" panose="02040503050406030204" pitchFamily="18" charset="0"/>
                          </a:rPr>
                          <m:t> </m:t>
                        </m:r>
                        <m:sSup>
                          <m:sSupPr>
                            <m:ctrlPr>
                              <a:rPr lang="en-GB" sz="3600" i="1">
                                <a:solidFill>
                                  <a:schemeClr val="tx1"/>
                                </a:solidFill>
                                <a:latin typeface="Cambria Math" panose="02040503050406030204" pitchFamily="18" charset="0"/>
                              </a:rPr>
                            </m:ctrlPr>
                          </m:sSupPr>
                          <m:e>
                            <m:r>
                              <a:rPr lang="en-GB" sz="3600" i="1">
                                <a:solidFill>
                                  <a:schemeClr val="tx1"/>
                                </a:solidFill>
                                <a:latin typeface="Cambria Math" panose="02040503050406030204" pitchFamily="18" charset="0"/>
                              </a:rPr>
                              <m:t> </m:t>
                            </m:r>
                            <m:r>
                              <a:rPr lang="en-GB" sz="3600" i="1">
                                <a:solidFill>
                                  <a:schemeClr val="tx1"/>
                                </a:solidFill>
                                <a:latin typeface="Cambria Math" panose="02040503050406030204" pitchFamily="18" charset="0"/>
                              </a:rPr>
                              <m:t>𝑥</m:t>
                            </m:r>
                          </m:e>
                          <m:sup>
                            <m:r>
                              <a:rPr lang="en-GB" sz="3600" i="1">
                                <a:solidFill>
                                  <a:schemeClr val="tx1"/>
                                </a:solidFill>
                                <a:latin typeface="Cambria Math" panose="02040503050406030204" pitchFamily="18" charset="0"/>
                              </a:rPr>
                              <m:t>2</m:t>
                            </m:r>
                          </m:sup>
                        </m:sSup>
                      </m:oMath>
                    </m:oMathPara>
                  </a14:m>
                  <a:endParaRPr lang="en-GB" sz="3600" dirty="0">
                    <a:solidFill>
                      <a:schemeClr val="tx1"/>
                    </a:solidFill>
                  </a:endParaRPr>
                </a:p>
              </p:txBody>
            </p:sp>
          </mc:Choice>
          <mc:Fallback xmlns="">
            <p:sp>
              <p:nvSpPr>
                <p:cNvPr id="8" name="Rectangle 7">
                  <a:extLst>
                    <a:ext uri="{FF2B5EF4-FFF2-40B4-BE49-F238E27FC236}">
                      <a16:creationId xmlns:a16="http://schemas.microsoft.com/office/drawing/2014/main" id="{DF9660BD-0924-1167-A51F-AF8BC142AF9C}"/>
                    </a:ext>
                  </a:extLst>
                </p:cNvPr>
                <p:cNvSpPr>
                  <a:spLocks noRot="1" noChangeAspect="1" noMove="1" noResize="1" noEditPoints="1" noAdjustHandles="1" noChangeArrowheads="1" noChangeShapeType="1" noTextEdit="1"/>
                </p:cNvSpPr>
                <p:nvPr/>
              </p:nvSpPr>
              <p:spPr>
                <a:xfrm>
                  <a:off x="5386815" y="1506062"/>
                  <a:ext cx="1630800" cy="1631577"/>
                </a:xfrm>
                <a:prstGeom prst="rect">
                  <a:avLst/>
                </a:prstGeom>
                <a:blipFill>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959340C-DA09-ED4D-71FB-B122FCED18C0}"/>
                    </a:ext>
                  </a:extLst>
                </p:cNvPr>
                <p:cNvSpPr/>
                <p:nvPr/>
              </p:nvSpPr>
              <p:spPr>
                <a:xfrm>
                  <a:off x="7017615" y="1506061"/>
                  <a:ext cx="1630800" cy="1631577"/>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3600" i="1">
                            <a:solidFill>
                              <a:schemeClr val="tx1"/>
                            </a:solidFill>
                            <a:latin typeface="Cambria Math" panose="02040503050406030204" pitchFamily="18" charset="0"/>
                          </a:rPr>
                          <m:t> </m:t>
                        </m:r>
                        <m:sSup>
                          <m:sSupPr>
                            <m:ctrlPr>
                              <a:rPr lang="en-GB" sz="3600" i="1">
                                <a:solidFill>
                                  <a:schemeClr val="tx1"/>
                                </a:solidFill>
                                <a:latin typeface="Cambria Math" panose="02040503050406030204" pitchFamily="18" charset="0"/>
                              </a:rPr>
                            </m:ctrlPr>
                          </m:sSupPr>
                          <m:e>
                            <m:r>
                              <a:rPr lang="en-GB" sz="3600" i="1">
                                <a:solidFill>
                                  <a:schemeClr val="tx1"/>
                                </a:solidFill>
                                <a:latin typeface="Cambria Math" panose="02040503050406030204" pitchFamily="18" charset="0"/>
                              </a:rPr>
                              <m:t> </m:t>
                            </m:r>
                            <m:r>
                              <a:rPr lang="en-GB" sz="3600" i="1">
                                <a:solidFill>
                                  <a:schemeClr val="tx1"/>
                                </a:solidFill>
                                <a:latin typeface="Cambria Math" panose="02040503050406030204" pitchFamily="18" charset="0"/>
                              </a:rPr>
                              <m:t>𝑥</m:t>
                            </m:r>
                          </m:e>
                          <m:sup>
                            <m:r>
                              <a:rPr lang="en-GB" sz="3600" i="1">
                                <a:solidFill>
                                  <a:schemeClr val="tx1"/>
                                </a:solidFill>
                                <a:latin typeface="Cambria Math" panose="02040503050406030204" pitchFamily="18" charset="0"/>
                              </a:rPr>
                              <m:t>2</m:t>
                            </m:r>
                          </m:sup>
                        </m:sSup>
                      </m:oMath>
                    </m:oMathPara>
                  </a14:m>
                  <a:endParaRPr lang="en-GB" sz="3600" dirty="0">
                    <a:solidFill>
                      <a:schemeClr val="tx1"/>
                    </a:solidFill>
                  </a:endParaRPr>
                </a:p>
              </p:txBody>
            </p:sp>
          </mc:Choice>
          <mc:Fallback xmlns="">
            <p:sp>
              <p:nvSpPr>
                <p:cNvPr id="9" name="Rectangle 8">
                  <a:extLst>
                    <a:ext uri="{FF2B5EF4-FFF2-40B4-BE49-F238E27FC236}">
                      <a16:creationId xmlns:a16="http://schemas.microsoft.com/office/drawing/2014/main" id="{D959340C-DA09-ED4D-71FB-B122FCED18C0}"/>
                    </a:ext>
                  </a:extLst>
                </p:cNvPr>
                <p:cNvSpPr>
                  <a:spLocks noRot="1" noChangeAspect="1" noMove="1" noResize="1" noEditPoints="1" noAdjustHandles="1" noChangeArrowheads="1" noChangeShapeType="1" noTextEdit="1"/>
                </p:cNvSpPr>
                <p:nvPr/>
              </p:nvSpPr>
              <p:spPr>
                <a:xfrm>
                  <a:off x="7017615" y="1506061"/>
                  <a:ext cx="1630800" cy="1631577"/>
                </a:xfrm>
                <a:prstGeom prst="rect">
                  <a:avLst/>
                </a:prstGeom>
                <a:blipFill>
                  <a:blip r:embed="rId8"/>
                  <a:stretch>
                    <a:fillRect/>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5928ABB-1DF0-4D82-ECCA-27901371836A}"/>
                  </a:ext>
                </a:extLst>
              </p:cNvPr>
              <p:cNvSpPr txBox="1"/>
              <p:nvPr/>
            </p:nvSpPr>
            <p:spPr>
              <a:xfrm>
                <a:off x="2018416" y="3396982"/>
                <a:ext cx="4586961" cy="400110"/>
              </a:xfrm>
              <a:prstGeom prst="rect">
                <a:avLst/>
              </a:prstGeom>
              <a:noFill/>
            </p:spPr>
            <p:txBody>
              <a:bodyPr wrap="none" rtlCol="0">
                <a:spAutoFit/>
              </a:bodyPr>
              <a:lstStyle/>
              <a:p>
                <a:r>
                  <a:rPr lang="en-GB" sz="2000" dirty="0"/>
                  <a:t>Here are five </a:t>
                </a:r>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2</m:t>
                        </m:r>
                      </m:sup>
                    </m:sSup>
                  </m:oMath>
                </a14:m>
                <a:r>
                  <a:rPr lang="en-GB" sz="2000" dirty="0"/>
                  <a:t> tiles. This represents </a:t>
                </a:r>
                <a14:m>
                  <m:oMath xmlns:m="http://schemas.openxmlformats.org/officeDocument/2006/math">
                    <m:r>
                      <a:rPr lang="en-GB" sz="2000" i="1">
                        <a:latin typeface="Cambria Math" panose="02040503050406030204" pitchFamily="18" charset="0"/>
                      </a:rPr>
                      <m:t>5</m:t>
                    </m:r>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2</m:t>
                        </m:r>
                      </m:sup>
                    </m:sSup>
                  </m:oMath>
                </a14:m>
                <a:r>
                  <a:rPr lang="en-GB" sz="2000" dirty="0"/>
                  <a:t>.</a:t>
                </a:r>
              </a:p>
            </p:txBody>
          </p:sp>
        </mc:Choice>
        <mc:Fallback xmlns="">
          <p:sp>
            <p:nvSpPr>
              <p:cNvPr id="10" name="TextBox 9">
                <a:extLst>
                  <a:ext uri="{FF2B5EF4-FFF2-40B4-BE49-F238E27FC236}">
                    <a16:creationId xmlns:a16="http://schemas.microsoft.com/office/drawing/2014/main" id="{B5928ABB-1DF0-4D82-ECCA-27901371836A}"/>
                  </a:ext>
                </a:extLst>
              </p:cNvPr>
              <p:cNvSpPr txBox="1">
                <a:spLocks noRot="1" noChangeAspect="1" noMove="1" noResize="1" noEditPoints="1" noAdjustHandles="1" noChangeArrowheads="1" noChangeShapeType="1" noTextEdit="1"/>
              </p:cNvSpPr>
              <p:nvPr/>
            </p:nvSpPr>
            <p:spPr>
              <a:xfrm>
                <a:off x="2018416" y="3396982"/>
                <a:ext cx="4586961" cy="400110"/>
              </a:xfrm>
              <a:prstGeom prst="rect">
                <a:avLst/>
              </a:prstGeom>
              <a:blipFill>
                <a:blip r:embed="rId9"/>
                <a:stretch>
                  <a:fillRect l="-1328" t="-7576" r="-531" b="-257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CFF685F-E397-1F43-9A24-AE96E788E734}"/>
                  </a:ext>
                </a:extLst>
              </p:cNvPr>
              <p:cNvSpPr txBox="1"/>
              <p:nvPr/>
            </p:nvSpPr>
            <p:spPr>
              <a:xfrm>
                <a:off x="2018414" y="4058399"/>
                <a:ext cx="8154000" cy="707886"/>
              </a:xfrm>
              <a:prstGeom prst="rect">
                <a:avLst/>
              </a:prstGeom>
              <a:noFill/>
            </p:spPr>
            <p:txBody>
              <a:bodyPr wrap="square" rtlCol="0">
                <a:spAutoFit/>
              </a:bodyPr>
              <a:lstStyle/>
              <a:p>
                <a:r>
                  <a:rPr lang="en-GB" sz="2000" dirty="0"/>
                  <a:t>If we substitute </a:t>
                </a:r>
                <a14:m>
                  <m:oMath xmlns:m="http://schemas.openxmlformats.org/officeDocument/2006/math">
                    <m:r>
                      <a:rPr lang="en-GB" sz="2000" i="1">
                        <a:latin typeface="Cambria Math" panose="02040503050406030204" pitchFamily="18" charset="0"/>
                      </a:rPr>
                      <m:t>𝑥</m:t>
                    </m:r>
                    <m:r>
                      <a:rPr lang="en-GB" sz="2000" i="1">
                        <a:latin typeface="Cambria Math" panose="02040503050406030204" pitchFamily="18" charset="0"/>
                      </a:rPr>
                      <m:t>=4</m:t>
                    </m:r>
                  </m:oMath>
                </a14:m>
                <a:r>
                  <a:rPr lang="en-GB" sz="2000" dirty="0"/>
                  <a:t> into this diagram, we can see the </a:t>
                </a:r>
                <a14:m>
                  <m:oMath xmlns:m="http://schemas.openxmlformats.org/officeDocument/2006/math">
                    <m:r>
                      <a:rPr lang="en-GB" sz="2000" i="1">
                        <a:latin typeface="Cambria Math" panose="02040503050406030204" pitchFamily="18" charset="0"/>
                      </a:rPr>
                      <m:t>16</m:t>
                    </m:r>
                  </m:oMath>
                </a14:m>
                <a:r>
                  <a:rPr lang="en-GB" sz="2000" dirty="0"/>
                  <a:t> that appeared in Logan’s calculation.</a:t>
                </a:r>
              </a:p>
            </p:txBody>
          </p:sp>
        </mc:Choice>
        <mc:Fallback xmlns="">
          <p:sp>
            <p:nvSpPr>
              <p:cNvPr id="12" name="TextBox 11">
                <a:extLst>
                  <a:ext uri="{FF2B5EF4-FFF2-40B4-BE49-F238E27FC236}">
                    <a16:creationId xmlns:a16="http://schemas.microsoft.com/office/drawing/2014/main" id="{4CFF685F-E397-1F43-9A24-AE96E788E734}"/>
                  </a:ext>
                </a:extLst>
              </p:cNvPr>
              <p:cNvSpPr txBox="1">
                <a:spLocks noRot="1" noChangeAspect="1" noMove="1" noResize="1" noEditPoints="1" noAdjustHandles="1" noChangeArrowheads="1" noChangeShapeType="1" noTextEdit="1"/>
              </p:cNvSpPr>
              <p:nvPr/>
            </p:nvSpPr>
            <p:spPr>
              <a:xfrm>
                <a:off x="2018414" y="4058399"/>
                <a:ext cx="8154000" cy="707886"/>
              </a:xfrm>
              <a:prstGeom prst="rect">
                <a:avLst/>
              </a:prstGeom>
              <a:blipFill>
                <a:blip r:embed="rId10"/>
                <a:stretch>
                  <a:fillRect l="-747" t="-5172" b="-14655"/>
                </a:stretch>
              </a:blipFill>
            </p:spPr>
            <p:txBody>
              <a:bodyPr/>
              <a:lstStyle/>
              <a:p>
                <a:r>
                  <a:rPr lang="en-GB">
                    <a:noFill/>
                  </a:rPr>
                  <a:t> </a:t>
                </a:r>
              </a:p>
            </p:txBody>
          </p:sp>
        </mc:Fallback>
      </mc:AlternateContent>
      <p:grpSp>
        <p:nvGrpSpPr>
          <p:cNvPr id="18" name="Group 17">
            <a:extLst>
              <a:ext uri="{FF2B5EF4-FFF2-40B4-BE49-F238E27FC236}">
                <a16:creationId xmlns:a16="http://schemas.microsoft.com/office/drawing/2014/main" id="{0886B650-16A4-1005-D1E9-02A455456B62}"/>
              </a:ext>
            </a:extLst>
          </p:cNvPr>
          <p:cNvGrpSpPr/>
          <p:nvPr/>
        </p:nvGrpSpPr>
        <p:grpSpPr>
          <a:xfrm>
            <a:off x="2436945" y="1875378"/>
            <a:ext cx="7281677" cy="646331"/>
            <a:chOff x="912944" y="1998693"/>
            <a:chExt cx="7281677" cy="646331"/>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CC85BC-92D9-46A2-93C1-BBBAF51C7973}"/>
                    </a:ext>
                  </a:extLst>
                </p:cNvPr>
                <p:cNvSpPr txBox="1"/>
                <p:nvPr/>
              </p:nvSpPr>
              <p:spPr>
                <a:xfrm>
                  <a:off x="912944" y="1998693"/>
                  <a:ext cx="758477" cy="646331"/>
                </a:xfrm>
                <a:prstGeom prst="rect">
                  <a:avLst/>
                </a:prstGeom>
                <a:solidFill>
                  <a:srgbClr val="0091FE"/>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3600" i="1">
                                <a:latin typeface="Cambria Math" panose="02040503050406030204" pitchFamily="18" charset="0"/>
                              </a:rPr>
                            </m:ctrlPr>
                          </m:sSupPr>
                          <m:e>
                            <m:r>
                              <a:rPr lang="en-GB" sz="3600" i="1">
                                <a:latin typeface="Cambria Math" panose="02040503050406030204" pitchFamily="18" charset="0"/>
                              </a:rPr>
                              <m:t>4</m:t>
                            </m:r>
                          </m:e>
                          <m:sup>
                            <m:r>
                              <a:rPr lang="en-GB" sz="3600" i="1">
                                <a:latin typeface="Cambria Math" panose="02040503050406030204" pitchFamily="18" charset="0"/>
                              </a:rPr>
                              <m:t>2</m:t>
                            </m:r>
                          </m:sup>
                        </m:sSup>
                      </m:oMath>
                    </m:oMathPara>
                  </a14:m>
                  <a:endParaRPr lang="en-GB" sz="3600" dirty="0"/>
                </a:p>
              </p:txBody>
            </p:sp>
          </mc:Choice>
          <mc:Fallback xmlns="">
            <p:sp>
              <p:nvSpPr>
                <p:cNvPr id="13" name="TextBox 12">
                  <a:extLst>
                    <a:ext uri="{FF2B5EF4-FFF2-40B4-BE49-F238E27FC236}">
                      <a16:creationId xmlns:a16="http://schemas.microsoft.com/office/drawing/2014/main" id="{FBCC85BC-92D9-46A2-93C1-BBBAF51C7973}"/>
                    </a:ext>
                  </a:extLst>
                </p:cNvPr>
                <p:cNvSpPr txBox="1">
                  <a:spLocks noRot="1" noChangeAspect="1" noMove="1" noResize="1" noEditPoints="1" noAdjustHandles="1" noChangeArrowheads="1" noChangeShapeType="1" noTextEdit="1"/>
                </p:cNvSpPr>
                <p:nvPr/>
              </p:nvSpPr>
              <p:spPr>
                <a:xfrm>
                  <a:off x="912944" y="1998693"/>
                  <a:ext cx="758477"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0227F6-BBAA-E2EC-A50C-1128D975F938}"/>
                    </a:ext>
                  </a:extLst>
                </p:cNvPr>
                <p:cNvSpPr txBox="1"/>
                <p:nvPr/>
              </p:nvSpPr>
              <p:spPr>
                <a:xfrm>
                  <a:off x="2543744" y="1998693"/>
                  <a:ext cx="758477" cy="646331"/>
                </a:xfrm>
                <a:prstGeom prst="rect">
                  <a:avLst/>
                </a:prstGeom>
                <a:solidFill>
                  <a:srgbClr val="0091FE"/>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3600" i="1">
                                <a:latin typeface="Cambria Math" panose="02040503050406030204" pitchFamily="18" charset="0"/>
                              </a:rPr>
                            </m:ctrlPr>
                          </m:sSupPr>
                          <m:e>
                            <m:r>
                              <a:rPr lang="en-GB" sz="3600" i="1">
                                <a:latin typeface="Cambria Math" panose="02040503050406030204" pitchFamily="18" charset="0"/>
                              </a:rPr>
                              <m:t>4</m:t>
                            </m:r>
                          </m:e>
                          <m:sup>
                            <m:r>
                              <a:rPr lang="en-GB" sz="3600" i="1">
                                <a:latin typeface="Cambria Math" panose="02040503050406030204" pitchFamily="18" charset="0"/>
                              </a:rPr>
                              <m:t>2</m:t>
                            </m:r>
                          </m:sup>
                        </m:sSup>
                      </m:oMath>
                    </m:oMathPara>
                  </a14:m>
                  <a:endParaRPr lang="en-GB" sz="3600" dirty="0"/>
                </a:p>
              </p:txBody>
            </p:sp>
          </mc:Choice>
          <mc:Fallback xmlns="">
            <p:sp>
              <p:nvSpPr>
                <p:cNvPr id="14" name="TextBox 13">
                  <a:extLst>
                    <a:ext uri="{FF2B5EF4-FFF2-40B4-BE49-F238E27FC236}">
                      <a16:creationId xmlns:a16="http://schemas.microsoft.com/office/drawing/2014/main" id="{C70227F6-BBAA-E2EC-A50C-1128D975F938}"/>
                    </a:ext>
                  </a:extLst>
                </p:cNvPr>
                <p:cNvSpPr txBox="1">
                  <a:spLocks noRot="1" noChangeAspect="1" noMove="1" noResize="1" noEditPoints="1" noAdjustHandles="1" noChangeArrowheads="1" noChangeShapeType="1" noTextEdit="1"/>
                </p:cNvSpPr>
                <p:nvPr/>
              </p:nvSpPr>
              <p:spPr>
                <a:xfrm>
                  <a:off x="2543744" y="1998693"/>
                  <a:ext cx="758477" cy="646331"/>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599D76F-5B63-74E7-1104-13ACC8E3B98A}"/>
                    </a:ext>
                  </a:extLst>
                </p:cNvPr>
                <p:cNvSpPr txBox="1"/>
                <p:nvPr/>
              </p:nvSpPr>
              <p:spPr>
                <a:xfrm>
                  <a:off x="4174544" y="1998693"/>
                  <a:ext cx="758477" cy="646331"/>
                </a:xfrm>
                <a:prstGeom prst="rect">
                  <a:avLst/>
                </a:prstGeom>
                <a:solidFill>
                  <a:srgbClr val="0091FE"/>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3600" i="1">
                                <a:latin typeface="Cambria Math" panose="02040503050406030204" pitchFamily="18" charset="0"/>
                              </a:rPr>
                            </m:ctrlPr>
                          </m:sSupPr>
                          <m:e>
                            <m:r>
                              <a:rPr lang="en-GB" sz="3600" i="1">
                                <a:latin typeface="Cambria Math" panose="02040503050406030204" pitchFamily="18" charset="0"/>
                              </a:rPr>
                              <m:t>4</m:t>
                            </m:r>
                          </m:e>
                          <m:sup>
                            <m:r>
                              <a:rPr lang="en-GB" sz="3600" i="1">
                                <a:latin typeface="Cambria Math" panose="02040503050406030204" pitchFamily="18" charset="0"/>
                              </a:rPr>
                              <m:t>2</m:t>
                            </m:r>
                          </m:sup>
                        </m:sSup>
                      </m:oMath>
                    </m:oMathPara>
                  </a14:m>
                  <a:endParaRPr lang="en-GB" sz="3600" dirty="0"/>
                </a:p>
              </p:txBody>
            </p:sp>
          </mc:Choice>
          <mc:Fallback xmlns="">
            <p:sp>
              <p:nvSpPr>
                <p:cNvPr id="15" name="TextBox 14">
                  <a:extLst>
                    <a:ext uri="{FF2B5EF4-FFF2-40B4-BE49-F238E27FC236}">
                      <a16:creationId xmlns:a16="http://schemas.microsoft.com/office/drawing/2014/main" id="{1599D76F-5B63-74E7-1104-13ACC8E3B98A}"/>
                    </a:ext>
                  </a:extLst>
                </p:cNvPr>
                <p:cNvSpPr txBox="1">
                  <a:spLocks noRot="1" noChangeAspect="1" noMove="1" noResize="1" noEditPoints="1" noAdjustHandles="1" noChangeArrowheads="1" noChangeShapeType="1" noTextEdit="1"/>
                </p:cNvSpPr>
                <p:nvPr/>
              </p:nvSpPr>
              <p:spPr>
                <a:xfrm>
                  <a:off x="4174544" y="1998693"/>
                  <a:ext cx="758477" cy="646331"/>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0E5DFCB-2ACD-A2B1-35AD-57CDB51D3E26}"/>
                    </a:ext>
                  </a:extLst>
                </p:cNvPr>
                <p:cNvSpPr txBox="1"/>
                <p:nvPr/>
              </p:nvSpPr>
              <p:spPr>
                <a:xfrm>
                  <a:off x="5805344" y="1998693"/>
                  <a:ext cx="758477" cy="646331"/>
                </a:xfrm>
                <a:prstGeom prst="rect">
                  <a:avLst/>
                </a:prstGeom>
                <a:solidFill>
                  <a:srgbClr val="0091FE"/>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3600" i="1">
                                <a:latin typeface="Cambria Math" panose="02040503050406030204" pitchFamily="18" charset="0"/>
                              </a:rPr>
                            </m:ctrlPr>
                          </m:sSupPr>
                          <m:e>
                            <m:r>
                              <a:rPr lang="en-GB" sz="3600" i="1">
                                <a:latin typeface="Cambria Math" panose="02040503050406030204" pitchFamily="18" charset="0"/>
                              </a:rPr>
                              <m:t>4</m:t>
                            </m:r>
                          </m:e>
                          <m:sup>
                            <m:r>
                              <a:rPr lang="en-GB" sz="3600" i="1">
                                <a:latin typeface="Cambria Math" panose="02040503050406030204" pitchFamily="18" charset="0"/>
                              </a:rPr>
                              <m:t>2</m:t>
                            </m:r>
                          </m:sup>
                        </m:sSup>
                      </m:oMath>
                    </m:oMathPara>
                  </a14:m>
                  <a:endParaRPr lang="en-GB" sz="3600" dirty="0"/>
                </a:p>
              </p:txBody>
            </p:sp>
          </mc:Choice>
          <mc:Fallback xmlns="">
            <p:sp>
              <p:nvSpPr>
                <p:cNvPr id="16" name="TextBox 15">
                  <a:extLst>
                    <a:ext uri="{FF2B5EF4-FFF2-40B4-BE49-F238E27FC236}">
                      <a16:creationId xmlns:a16="http://schemas.microsoft.com/office/drawing/2014/main" id="{40E5DFCB-2ACD-A2B1-35AD-57CDB51D3E26}"/>
                    </a:ext>
                  </a:extLst>
                </p:cNvPr>
                <p:cNvSpPr txBox="1">
                  <a:spLocks noRot="1" noChangeAspect="1" noMove="1" noResize="1" noEditPoints="1" noAdjustHandles="1" noChangeArrowheads="1" noChangeShapeType="1" noTextEdit="1"/>
                </p:cNvSpPr>
                <p:nvPr/>
              </p:nvSpPr>
              <p:spPr>
                <a:xfrm>
                  <a:off x="5805344" y="1998693"/>
                  <a:ext cx="758477" cy="646331"/>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5C44384-67C1-3591-48A7-979AC75C62E8}"/>
                    </a:ext>
                  </a:extLst>
                </p:cNvPr>
                <p:cNvSpPr txBox="1"/>
                <p:nvPr/>
              </p:nvSpPr>
              <p:spPr>
                <a:xfrm>
                  <a:off x="7436144" y="1998693"/>
                  <a:ext cx="758477" cy="646331"/>
                </a:xfrm>
                <a:prstGeom prst="rect">
                  <a:avLst/>
                </a:prstGeom>
                <a:solidFill>
                  <a:srgbClr val="0091FE"/>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3600" i="1">
                                <a:latin typeface="Cambria Math" panose="02040503050406030204" pitchFamily="18" charset="0"/>
                              </a:rPr>
                            </m:ctrlPr>
                          </m:sSupPr>
                          <m:e>
                            <m:r>
                              <a:rPr lang="en-GB" sz="3600" i="1">
                                <a:latin typeface="Cambria Math" panose="02040503050406030204" pitchFamily="18" charset="0"/>
                              </a:rPr>
                              <m:t>4</m:t>
                            </m:r>
                          </m:e>
                          <m:sup>
                            <m:r>
                              <a:rPr lang="en-GB" sz="3600" i="1">
                                <a:latin typeface="Cambria Math" panose="02040503050406030204" pitchFamily="18" charset="0"/>
                              </a:rPr>
                              <m:t>2</m:t>
                            </m:r>
                          </m:sup>
                        </m:sSup>
                      </m:oMath>
                    </m:oMathPara>
                  </a14:m>
                  <a:endParaRPr lang="en-GB" sz="3600" dirty="0"/>
                </a:p>
              </p:txBody>
            </p:sp>
          </mc:Choice>
          <mc:Fallback xmlns="">
            <p:sp>
              <p:nvSpPr>
                <p:cNvPr id="17" name="TextBox 16">
                  <a:extLst>
                    <a:ext uri="{FF2B5EF4-FFF2-40B4-BE49-F238E27FC236}">
                      <a16:creationId xmlns:a16="http://schemas.microsoft.com/office/drawing/2014/main" id="{95C44384-67C1-3591-48A7-979AC75C62E8}"/>
                    </a:ext>
                  </a:extLst>
                </p:cNvPr>
                <p:cNvSpPr txBox="1">
                  <a:spLocks noRot="1" noChangeAspect="1" noMove="1" noResize="1" noEditPoints="1" noAdjustHandles="1" noChangeArrowheads="1" noChangeShapeType="1" noTextEdit="1"/>
                </p:cNvSpPr>
                <p:nvPr/>
              </p:nvSpPr>
              <p:spPr>
                <a:xfrm>
                  <a:off x="7436144" y="1998693"/>
                  <a:ext cx="758477" cy="646331"/>
                </a:xfrm>
                <a:prstGeom prst="rect">
                  <a:avLst/>
                </a:prstGeom>
                <a:blipFill>
                  <a:blip r:embed="rId15"/>
                  <a:stretch>
                    <a:fillRect/>
                  </a:stretch>
                </a:blipFill>
              </p:spPr>
              <p:txBody>
                <a:bodyPr/>
                <a:lstStyle/>
                <a:p>
                  <a:r>
                    <a:rPr lang="en-GB">
                      <a:noFill/>
                    </a:rPr>
                    <a:t> </a:t>
                  </a:r>
                </a:p>
              </p:txBody>
            </p:sp>
          </mc:Fallback>
        </mc:AlternateContent>
      </p:grpSp>
      <p:grpSp>
        <p:nvGrpSpPr>
          <p:cNvPr id="20" name="Group 19">
            <a:extLst>
              <a:ext uri="{FF2B5EF4-FFF2-40B4-BE49-F238E27FC236}">
                <a16:creationId xmlns:a16="http://schemas.microsoft.com/office/drawing/2014/main" id="{FD57C8D5-3622-0E1D-9F9E-2350D37D0E40}"/>
              </a:ext>
            </a:extLst>
          </p:cNvPr>
          <p:cNvGrpSpPr/>
          <p:nvPr/>
        </p:nvGrpSpPr>
        <p:grpSpPr>
          <a:xfrm>
            <a:off x="2436945" y="1882831"/>
            <a:ext cx="7321817" cy="646331"/>
            <a:chOff x="912944" y="1998693"/>
            <a:chExt cx="7321817" cy="646331"/>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4527D8D-CB51-91A3-A5E0-9336F99F6B44}"/>
                    </a:ext>
                  </a:extLst>
                </p:cNvPr>
                <p:cNvSpPr txBox="1"/>
                <p:nvPr/>
              </p:nvSpPr>
              <p:spPr>
                <a:xfrm>
                  <a:off x="912944" y="1998693"/>
                  <a:ext cx="798617" cy="646331"/>
                </a:xfrm>
                <a:prstGeom prst="rect">
                  <a:avLst/>
                </a:prstGeom>
                <a:solidFill>
                  <a:srgbClr val="0091FE"/>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16</m:t>
                        </m:r>
                      </m:oMath>
                    </m:oMathPara>
                  </a14:m>
                  <a:endParaRPr lang="en-GB" sz="3600" dirty="0"/>
                </a:p>
              </p:txBody>
            </p:sp>
          </mc:Choice>
          <mc:Fallback xmlns="">
            <p:sp>
              <p:nvSpPr>
                <p:cNvPr id="21" name="TextBox 20">
                  <a:extLst>
                    <a:ext uri="{FF2B5EF4-FFF2-40B4-BE49-F238E27FC236}">
                      <a16:creationId xmlns:a16="http://schemas.microsoft.com/office/drawing/2014/main" id="{54527D8D-CB51-91A3-A5E0-9336F99F6B44}"/>
                    </a:ext>
                  </a:extLst>
                </p:cNvPr>
                <p:cNvSpPr txBox="1">
                  <a:spLocks noRot="1" noChangeAspect="1" noMove="1" noResize="1" noEditPoints="1" noAdjustHandles="1" noChangeArrowheads="1" noChangeShapeType="1" noTextEdit="1"/>
                </p:cNvSpPr>
                <p:nvPr/>
              </p:nvSpPr>
              <p:spPr>
                <a:xfrm>
                  <a:off x="912944" y="1998693"/>
                  <a:ext cx="798617" cy="646331"/>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E2B51E0-261C-BA92-31E8-C2BCA41270E8}"/>
                    </a:ext>
                  </a:extLst>
                </p:cNvPr>
                <p:cNvSpPr txBox="1"/>
                <p:nvPr/>
              </p:nvSpPr>
              <p:spPr>
                <a:xfrm>
                  <a:off x="2543744" y="1998693"/>
                  <a:ext cx="798617" cy="646331"/>
                </a:xfrm>
                <a:prstGeom prst="rect">
                  <a:avLst/>
                </a:prstGeom>
                <a:solidFill>
                  <a:srgbClr val="0091FE"/>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16</m:t>
                        </m:r>
                      </m:oMath>
                    </m:oMathPara>
                  </a14:m>
                  <a:endParaRPr lang="en-GB" sz="3600" dirty="0"/>
                </a:p>
              </p:txBody>
            </p:sp>
          </mc:Choice>
          <mc:Fallback xmlns="">
            <p:sp>
              <p:nvSpPr>
                <p:cNvPr id="22" name="TextBox 21">
                  <a:extLst>
                    <a:ext uri="{FF2B5EF4-FFF2-40B4-BE49-F238E27FC236}">
                      <a16:creationId xmlns:a16="http://schemas.microsoft.com/office/drawing/2014/main" id="{8E2B51E0-261C-BA92-31E8-C2BCA41270E8}"/>
                    </a:ext>
                  </a:extLst>
                </p:cNvPr>
                <p:cNvSpPr txBox="1">
                  <a:spLocks noRot="1" noChangeAspect="1" noMove="1" noResize="1" noEditPoints="1" noAdjustHandles="1" noChangeArrowheads="1" noChangeShapeType="1" noTextEdit="1"/>
                </p:cNvSpPr>
                <p:nvPr/>
              </p:nvSpPr>
              <p:spPr>
                <a:xfrm>
                  <a:off x="2543744" y="1998693"/>
                  <a:ext cx="798617" cy="646331"/>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2B83027-1FA0-6E13-9ECA-AEE40445B405}"/>
                    </a:ext>
                  </a:extLst>
                </p:cNvPr>
                <p:cNvSpPr txBox="1"/>
                <p:nvPr/>
              </p:nvSpPr>
              <p:spPr>
                <a:xfrm>
                  <a:off x="4174544" y="1998693"/>
                  <a:ext cx="798617" cy="646331"/>
                </a:xfrm>
                <a:prstGeom prst="rect">
                  <a:avLst/>
                </a:prstGeom>
                <a:solidFill>
                  <a:srgbClr val="0091FE"/>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16</m:t>
                        </m:r>
                      </m:oMath>
                    </m:oMathPara>
                  </a14:m>
                  <a:endParaRPr lang="en-GB" sz="3600" dirty="0"/>
                </a:p>
              </p:txBody>
            </p:sp>
          </mc:Choice>
          <mc:Fallback xmlns="">
            <p:sp>
              <p:nvSpPr>
                <p:cNvPr id="23" name="TextBox 22">
                  <a:extLst>
                    <a:ext uri="{FF2B5EF4-FFF2-40B4-BE49-F238E27FC236}">
                      <a16:creationId xmlns:a16="http://schemas.microsoft.com/office/drawing/2014/main" id="{E2B83027-1FA0-6E13-9ECA-AEE40445B405}"/>
                    </a:ext>
                  </a:extLst>
                </p:cNvPr>
                <p:cNvSpPr txBox="1">
                  <a:spLocks noRot="1" noChangeAspect="1" noMove="1" noResize="1" noEditPoints="1" noAdjustHandles="1" noChangeArrowheads="1" noChangeShapeType="1" noTextEdit="1"/>
                </p:cNvSpPr>
                <p:nvPr/>
              </p:nvSpPr>
              <p:spPr>
                <a:xfrm>
                  <a:off x="4174544" y="1998693"/>
                  <a:ext cx="798617" cy="646331"/>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BF5CFE8-A368-4662-02BC-F77D8A8A90DC}"/>
                    </a:ext>
                  </a:extLst>
                </p:cNvPr>
                <p:cNvSpPr txBox="1"/>
                <p:nvPr/>
              </p:nvSpPr>
              <p:spPr>
                <a:xfrm>
                  <a:off x="5805344" y="1998693"/>
                  <a:ext cx="798617" cy="646331"/>
                </a:xfrm>
                <a:prstGeom prst="rect">
                  <a:avLst/>
                </a:prstGeom>
                <a:solidFill>
                  <a:srgbClr val="0091FE"/>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16</m:t>
                        </m:r>
                      </m:oMath>
                    </m:oMathPara>
                  </a14:m>
                  <a:endParaRPr lang="en-GB" sz="3600" dirty="0"/>
                </a:p>
              </p:txBody>
            </p:sp>
          </mc:Choice>
          <mc:Fallback xmlns="">
            <p:sp>
              <p:nvSpPr>
                <p:cNvPr id="24" name="TextBox 23">
                  <a:extLst>
                    <a:ext uri="{FF2B5EF4-FFF2-40B4-BE49-F238E27FC236}">
                      <a16:creationId xmlns:a16="http://schemas.microsoft.com/office/drawing/2014/main" id="{EBF5CFE8-A368-4662-02BC-F77D8A8A90DC}"/>
                    </a:ext>
                  </a:extLst>
                </p:cNvPr>
                <p:cNvSpPr txBox="1">
                  <a:spLocks noRot="1" noChangeAspect="1" noMove="1" noResize="1" noEditPoints="1" noAdjustHandles="1" noChangeArrowheads="1" noChangeShapeType="1" noTextEdit="1"/>
                </p:cNvSpPr>
                <p:nvPr/>
              </p:nvSpPr>
              <p:spPr>
                <a:xfrm>
                  <a:off x="5805344" y="1998693"/>
                  <a:ext cx="798617" cy="646331"/>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0A96E1A-F1AD-9040-604B-0F697D9A1F2C}"/>
                    </a:ext>
                  </a:extLst>
                </p:cNvPr>
                <p:cNvSpPr txBox="1"/>
                <p:nvPr/>
              </p:nvSpPr>
              <p:spPr>
                <a:xfrm>
                  <a:off x="7436144" y="1998693"/>
                  <a:ext cx="798617" cy="646331"/>
                </a:xfrm>
                <a:prstGeom prst="rect">
                  <a:avLst/>
                </a:prstGeom>
                <a:solidFill>
                  <a:srgbClr val="0091FE"/>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16</m:t>
                        </m:r>
                      </m:oMath>
                    </m:oMathPara>
                  </a14:m>
                  <a:endParaRPr lang="en-GB" sz="3600" dirty="0"/>
                </a:p>
              </p:txBody>
            </p:sp>
          </mc:Choice>
          <mc:Fallback xmlns="">
            <p:sp>
              <p:nvSpPr>
                <p:cNvPr id="25" name="TextBox 24">
                  <a:extLst>
                    <a:ext uri="{FF2B5EF4-FFF2-40B4-BE49-F238E27FC236}">
                      <a16:creationId xmlns:a16="http://schemas.microsoft.com/office/drawing/2014/main" id="{B0A96E1A-F1AD-9040-604B-0F697D9A1F2C}"/>
                    </a:ext>
                  </a:extLst>
                </p:cNvPr>
                <p:cNvSpPr txBox="1">
                  <a:spLocks noRot="1" noChangeAspect="1" noMove="1" noResize="1" noEditPoints="1" noAdjustHandles="1" noChangeArrowheads="1" noChangeShapeType="1" noTextEdit="1"/>
                </p:cNvSpPr>
                <p:nvPr/>
              </p:nvSpPr>
              <p:spPr>
                <a:xfrm>
                  <a:off x="7436144" y="1998693"/>
                  <a:ext cx="798617" cy="646331"/>
                </a:xfrm>
                <a:prstGeom prst="rect">
                  <a:avLst/>
                </a:prstGeom>
                <a:blipFill>
                  <a:blip r:embed="rId20"/>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CC26C87-625F-9CC7-C19F-19DE0ACCF889}"/>
                  </a:ext>
                </a:extLst>
              </p:cNvPr>
              <p:cNvSpPr txBox="1"/>
              <p:nvPr/>
            </p:nvSpPr>
            <p:spPr>
              <a:xfrm>
                <a:off x="2005326" y="5102476"/>
                <a:ext cx="8154000" cy="707886"/>
              </a:xfrm>
              <a:prstGeom prst="rect">
                <a:avLst/>
              </a:prstGeom>
              <a:noFill/>
            </p:spPr>
            <p:txBody>
              <a:bodyPr wrap="square" rtlCol="0">
                <a:spAutoFit/>
              </a:bodyPr>
              <a:lstStyle/>
              <a:p>
                <a:r>
                  <a:rPr lang="en-GB" sz="2000" dirty="0"/>
                  <a:t>Therefore, the calculation we need to do is </a:t>
                </a:r>
                <a14:m>
                  <m:oMath xmlns:m="http://schemas.openxmlformats.org/officeDocument/2006/math">
                    <m:r>
                      <a:rPr lang="en-GB" sz="2000" i="1">
                        <a:latin typeface="Cambria Math" panose="02040503050406030204" pitchFamily="18" charset="0"/>
                      </a:rPr>
                      <m:t>5×16=80</m:t>
                    </m:r>
                  </m:oMath>
                </a14:m>
                <a:r>
                  <a:rPr lang="en-GB" sz="2000" dirty="0"/>
                  <a:t>. </a:t>
                </a:r>
                <a:br>
                  <a:rPr lang="en-GB" sz="2000" dirty="0"/>
                </a:br>
                <a:r>
                  <a:rPr lang="en-GB" sz="2000" dirty="0"/>
                  <a:t>This follows the </a:t>
                </a:r>
                <a:r>
                  <a:rPr lang="en-GB" sz="2000" b="1" dirty="0"/>
                  <a:t>order of operations</a:t>
                </a:r>
                <a:r>
                  <a:rPr lang="en-GB" sz="2000" dirty="0"/>
                  <a:t>.</a:t>
                </a:r>
              </a:p>
            </p:txBody>
          </p:sp>
        </mc:Choice>
        <mc:Fallback xmlns="">
          <p:sp>
            <p:nvSpPr>
              <p:cNvPr id="26" name="TextBox 25">
                <a:extLst>
                  <a:ext uri="{FF2B5EF4-FFF2-40B4-BE49-F238E27FC236}">
                    <a16:creationId xmlns:a16="http://schemas.microsoft.com/office/drawing/2014/main" id="{CCC26C87-625F-9CC7-C19F-19DE0ACCF889}"/>
                  </a:ext>
                </a:extLst>
              </p:cNvPr>
              <p:cNvSpPr txBox="1">
                <a:spLocks noRot="1" noChangeAspect="1" noMove="1" noResize="1" noEditPoints="1" noAdjustHandles="1" noChangeArrowheads="1" noChangeShapeType="1" noTextEdit="1"/>
              </p:cNvSpPr>
              <p:nvPr/>
            </p:nvSpPr>
            <p:spPr>
              <a:xfrm>
                <a:off x="2005326" y="5102476"/>
                <a:ext cx="8154000" cy="707886"/>
              </a:xfrm>
              <a:prstGeom prst="rect">
                <a:avLst/>
              </a:prstGeom>
              <a:blipFill>
                <a:blip r:embed="rId21"/>
                <a:stretch>
                  <a:fillRect l="-822" t="-4310" b="-14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427FD9C-E600-F16D-B258-F2272C6C2153}"/>
                  </a:ext>
                </a:extLst>
              </p:cNvPr>
              <p:cNvSpPr txBox="1"/>
              <p:nvPr/>
            </p:nvSpPr>
            <p:spPr>
              <a:xfrm>
                <a:off x="4688976" y="830085"/>
                <a:ext cx="281288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Remember: </a:t>
                </a:r>
                <a14:m>
                  <m:oMath xmlns:m="http://schemas.openxmlformats.org/officeDocument/2006/math">
                    <m:r>
                      <a:rPr lang="en-GB" i="1">
                        <a:latin typeface="Cambria Math" panose="02040503050406030204" pitchFamily="18" charset="0"/>
                      </a:rPr>
                      <m:t>5</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ea typeface="Cambria Math" panose="02040503050406030204" pitchFamily="18" charset="0"/>
                      </a:rPr>
                      <m:t>≡5×</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𝑥</m:t>
                        </m:r>
                      </m:e>
                      <m:sup>
                        <m:r>
                          <a:rPr lang="en-GB" i="1">
                            <a:latin typeface="Cambria Math" panose="02040503050406030204" pitchFamily="18" charset="0"/>
                            <a:ea typeface="Cambria Math" panose="02040503050406030204" pitchFamily="18" charset="0"/>
                          </a:rPr>
                          <m:t>2</m:t>
                        </m:r>
                      </m:sup>
                    </m:sSup>
                  </m:oMath>
                </a14:m>
                <a:endParaRPr lang="en-GB" dirty="0"/>
              </a:p>
            </p:txBody>
          </p:sp>
        </mc:Choice>
        <mc:Fallback xmlns="">
          <p:sp>
            <p:nvSpPr>
              <p:cNvPr id="27" name="TextBox 26">
                <a:extLst>
                  <a:ext uri="{FF2B5EF4-FFF2-40B4-BE49-F238E27FC236}">
                    <a16:creationId xmlns:a16="http://schemas.microsoft.com/office/drawing/2014/main" id="{5427FD9C-E600-F16D-B258-F2272C6C2153}"/>
                  </a:ext>
                </a:extLst>
              </p:cNvPr>
              <p:cNvSpPr txBox="1">
                <a:spLocks noRot="1" noChangeAspect="1" noMove="1" noResize="1" noEditPoints="1" noAdjustHandles="1" noChangeArrowheads="1" noChangeShapeType="1" noTextEdit="1"/>
              </p:cNvSpPr>
              <p:nvPr/>
            </p:nvSpPr>
            <p:spPr>
              <a:xfrm>
                <a:off x="4688976" y="830085"/>
                <a:ext cx="2812881" cy="369332"/>
              </a:xfrm>
              <a:prstGeom prst="rect">
                <a:avLst/>
              </a:prstGeom>
              <a:blipFill>
                <a:blip r:embed="rId22"/>
                <a:stretch>
                  <a:fillRect l="-1509" t="-6349" b="-22222"/>
                </a:stretch>
              </a:blipFill>
            </p:spPr>
            <p:txBody>
              <a:bodyPr/>
              <a:lstStyle/>
              <a:p>
                <a:r>
                  <a:rPr lang="en-GB">
                    <a:noFill/>
                  </a:rPr>
                  <a:t> </a:t>
                </a:r>
              </a:p>
            </p:txBody>
          </p:sp>
        </mc:Fallback>
      </mc:AlternateContent>
    </p:spTree>
    <p:extLst>
      <p:ext uri="{BB962C8B-B14F-4D97-AF65-F5344CB8AC3E}">
        <p14:creationId xmlns:p14="http://schemas.microsoft.com/office/powerpoint/2010/main" val="184380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150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6"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B1E8C53B-AF8C-C0E5-D088-BED8B043E58D}"/>
              </a:ext>
            </a:extLst>
          </p:cNvPr>
          <p:cNvGrpSpPr/>
          <p:nvPr/>
        </p:nvGrpSpPr>
        <p:grpSpPr>
          <a:xfrm>
            <a:off x="6835325" y="2809915"/>
            <a:ext cx="180000" cy="3280813"/>
            <a:chOff x="6897548" y="2307007"/>
            <a:chExt cx="180000" cy="3280813"/>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8D7AA2D-1E82-3567-DB40-D2DFA38D98B8}"/>
                    </a:ext>
                  </a:extLst>
                </p:cNvPr>
                <p:cNvSpPr/>
                <p:nvPr/>
              </p:nvSpPr>
              <p:spPr>
                <a:xfrm>
                  <a:off x="6897548" y="2307007"/>
                  <a:ext cx="180000" cy="656163"/>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1400" i="1">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𝑥</m:t>
                        </m:r>
                      </m:oMath>
                    </m:oMathPara>
                  </a14:m>
                  <a:endParaRPr lang="en-GB" sz="1400" dirty="0">
                    <a:solidFill>
                      <a:schemeClr val="tx1"/>
                    </a:solidFill>
                  </a:endParaRPr>
                </a:p>
              </p:txBody>
            </p:sp>
          </mc:Choice>
          <mc:Fallback xmlns="">
            <p:sp>
              <p:nvSpPr>
                <p:cNvPr id="4" name="Rectangle 3">
                  <a:extLst>
                    <a:ext uri="{FF2B5EF4-FFF2-40B4-BE49-F238E27FC236}">
                      <a16:creationId xmlns:a16="http://schemas.microsoft.com/office/drawing/2014/main" id="{58D7AA2D-1E82-3567-DB40-D2DFA38D98B8}"/>
                    </a:ext>
                  </a:extLst>
                </p:cNvPr>
                <p:cNvSpPr>
                  <a:spLocks noRot="1" noChangeAspect="1" noMove="1" noResize="1" noEditPoints="1" noAdjustHandles="1" noChangeArrowheads="1" noChangeShapeType="1" noTextEdit="1"/>
                </p:cNvSpPr>
                <p:nvPr/>
              </p:nvSpPr>
              <p:spPr>
                <a:xfrm>
                  <a:off x="6897548" y="2307007"/>
                  <a:ext cx="180000" cy="656163"/>
                </a:xfrm>
                <a:prstGeom prst="rect">
                  <a:avLst/>
                </a:prstGeom>
                <a:blipFill>
                  <a:blip r:embed="rId3"/>
                  <a:stretch>
                    <a:fillRect l="-88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B496DD2-0D79-19D8-E9BB-819FEC85566D}"/>
                    </a:ext>
                  </a:extLst>
                </p:cNvPr>
                <p:cNvSpPr/>
                <p:nvPr/>
              </p:nvSpPr>
              <p:spPr>
                <a:xfrm>
                  <a:off x="6897548" y="2963169"/>
                  <a:ext cx="180000" cy="656163"/>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1400" i="1">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𝑥</m:t>
                        </m:r>
                      </m:oMath>
                    </m:oMathPara>
                  </a14:m>
                  <a:endParaRPr lang="en-GB" sz="1400" dirty="0">
                    <a:solidFill>
                      <a:schemeClr val="tx1"/>
                    </a:solidFill>
                  </a:endParaRPr>
                </a:p>
              </p:txBody>
            </p:sp>
          </mc:Choice>
          <mc:Fallback xmlns="">
            <p:sp>
              <p:nvSpPr>
                <p:cNvPr id="7" name="Rectangle 6">
                  <a:extLst>
                    <a:ext uri="{FF2B5EF4-FFF2-40B4-BE49-F238E27FC236}">
                      <a16:creationId xmlns:a16="http://schemas.microsoft.com/office/drawing/2014/main" id="{3B496DD2-0D79-19D8-E9BB-819FEC85566D}"/>
                    </a:ext>
                  </a:extLst>
                </p:cNvPr>
                <p:cNvSpPr>
                  <a:spLocks noRot="1" noChangeAspect="1" noMove="1" noResize="1" noEditPoints="1" noAdjustHandles="1" noChangeArrowheads="1" noChangeShapeType="1" noTextEdit="1"/>
                </p:cNvSpPr>
                <p:nvPr/>
              </p:nvSpPr>
              <p:spPr>
                <a:xfrm>
                  <a:off x="6897548" y="2963169"/>
                  <a:ext cx="180000" cy="656163"/>
                </a:xfrm>
                <a:prstGeom prst="rect">
                  <a:avLst/>
                </a:prstGeom>
                <a:blipFill>
                  <a:blip r:embed="rId4"/>
                  <a:stretch>
                    <a:fillRect l="-88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5FE882C-0713-0C24-2BAB-ABA205FA7A77}"/>
                    </a:ext>
                  </a:extLst>
                </p:cNvPr>
                <p:cNvSpPr/>
                <p:nvPr/>
              </p:nvSpPr>
              <p:spPr>
                <a:xfrm>
                  <a:off x="6897548" y="3619332"/>
                  <a:ext cx="180000" cy="656163"/>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1400" i="1">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𝑥</m:t>
                        </m:r>
                      </m:oMath>
                    </m:oMathPara>
                  </a14:m>
                  <a:endParaRPr lang="en-GB" sz="1400" dirty="0">
                    <a:solidFill>
                      <a:schemeClr val="tx1"/>
                    </a:solidFill>
                  </a:endParaRPr>
                </a:p>
              </p:txBody>
            </p:sp>
          </mc:Choice>
          <mc:Fallback xmlns="">
            <p:sp>
              <p:nvSpPr>
                <p:cNvPr id="8" name="Rectangle 7">
                  <a:extLst>
                    <a:ext uri="{FF2B5EF4-FFF2-40B4-BE49-F238E27FC236}">
                      <a16:creationId xmlns:a16="http://schemas.microsoft.com/office/drawing/2014/main" id="{65FE882C-0713-0C24-2BAB-ABA205FA7A77}"/>
                    </a:ext>
                  </a:extLst>
                </p:cNvPr>
                <p:cNvSpPr>
                  <a:spLocks noRot="1" noChangeAspect="1" noMove="1" noResize="1" noEditPoints="1" noAdjustHandles="1" noChangeArrowheads="1" noChangeShapeType="1" noTextEdit="1"/>
                </p:cNvSpPr>
                <p:nvPr/>
              </p:nvSpPr>
              <p:spPr>
                <a:xfrm>
                  <a:off x="6897548" y="3619332"/>
                  <a:ext cx="180000" cy="656163"/>
                </a:xfrm>
                <a:prstGeom prst="rect">
                  <a:avLst/>
                </a:prstGeom>
                <a:blipFill>
                  <a:blip r:embed="rId5"/>
                  <a:stretch>
                    <a:fillRect l="-88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5FA51C2-A833-FD17-9C3D-12928D7A5F9A}"/>
                    </a:ext>
                  </a:extLst>
                </p:cNvPr>
                <p:cNvSpPr/>
                <p:nvPr/>
              </p:nvSpPr>
              <p:spPr>
                <a:xfrm>
                  <a:off x="6897548" y="4275495"/>
                  <a:ext cx="180000" cy="656163"/>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1400" i="1">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𝑥</m:t>
                        </m:r>
                      </m:oMath>
                    </m:oMathPara>
                  </a14:m>
                  <a:endParaRPr lang="en-GB" sz="1400" dirty="0">
                    <a:solidFill>
                      <a:schemeClr val="tx1"/>
                    </a:solidFill>
                  </a:endParaRPr>
                </a:p>
              </p:txBody>
            </p:sp>
          </mc:Choice>
          <mc:Fallback xmlns="">
            <p:sp>
              <p:nvSpPr>
                <p:cNvPr id="10" name="Rectangle 9">
                  <a:extLst>
                    <a:ext uri="{FF2B5EF4-FFF2-40B4-BE49-F238E27FC236}">
                      <a16:creationId xmlns:a16="http://schemas.microsoft.com/office/drawing/2014/main" id="{E5FA51C2-A833-FD17-9C3D-12928D7A5F9A}"/>
                    </a:ext>
                  </a:extLst>
                </p:cNvPr>
                <p:cNvSpPr>
                  <a:spLocks noRot="1" noChangeAspect="1" noMove="1" noResize="1" noEditPoints="1" noAdjustHandles="1" noChangeArrowheads="1" noChangeShapeType="1" noTextEdit="1"/>
                </p:cNvSpPr>
                <p:nvPr/>
              </p:nvSpPr>
              <p:spPr>
                <a:xfrm>
                  <a:off x="6897548" y="4275495"/>
                  <a:ext cx="180000" cy="656163"/>
                </a:xfrm>
                <a:prstGeom prst="rect">
                  <a:avLst/>
                </a:prstGeom>
                <a:blipFill>
                  <a:blip r:embed="rId4"/>
                  <a:stretch>
                    <a:fillRect l="-88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37551CA-B073-CA88-AEFD-00E142478695}"/>
                    </a:ext>
                  </a:extLst>
                </p:cNvPr>
                <p:cNvSpPr/>
                <p:nvPr/>
              </p:nvSpPr>
              <p:spPr>
                <a:xfrm>
                  <a:off x="6897548" y="4931657"/>
                  <a:ext cx="180000" cy="656163"/>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1400" i="1">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𝑥</m:t>
                        </m:r>
                      </m:oMath>
                    </m:oMathPara>
                  </a14:m>
                  <a:endParaRPr lang="en-GB" sz="1400" dirty="0">
                    <a:solidFill>
                      <a:schemeClr val="tx1"/>
                    </a:solidFill>
                  </a:endParaRPr>
                </a:p>
              </p:txBody>
            </p:sp>
          </mc:Choice>
          <mc:Fallback xmlns="">
            <p:sp>
              <p:nvSpPr>
                <p:cNvPr id="11" name="Rectangle 10">
                  <a:extLst>
                    <a:ext uri="{FF2B5EF4-FFF2-40B4-BE49-F238E27FC236}">
                      <a16:creationId xmlns:a16="http://schemas.microsoft.com/office/drawing/2014/main" id="{D37551CA-B073-CA88-AEFD-00E142478695}"/>
                    </a:ext>
                  </a:extLst>
                </p:cNvPr>
                <p:cNvSpPr>
                  <a:spLocks noRot="1" noChangeAspect="1" noMove="1" noResize="1" noEditPoints="1" noAdjustHandles="1" noChangeArrowheads="1" noChangeShapeType="1" noTextEdit="1"/>
                </p:cNvSpPr>
                <p:nvPr/>
              </p:nvSpPr>
              <p:spPr>
                <a:xfrm>
                  <a:off x="6897548" y="4931657"/>
                  <a:ext cx="180000" cy="656163"/>
                </a:xfrm>
                <a:prstGeom prst="rect">
                  <a:avLst/>
                </a:prstGeom>
                <a:blipFill>
                  <a:blip r:embed="rId5"/>
                  <a:stretch>
                    <a:fillRect l="-8824"/>
                  </a:stretch>
                </a:blipFill>
                <a:ln>
                  <a:solidFill>
                    <a:schemeClr val="tx1"/>
                  </a:solidFill>
                </a:ln>
              </p:spPr>
              <p:txBody>
                <a:bodyPr/>
                <a:lstStyle/>
                <a:p>
                  <a:r>
                    <a:rPr lang="en-GB">
                      <a:noFill/>
                    </a:rPr>
                    <a:t> </a:t>
                  </a:r>
                </a:p>
              </p:txBody>
            </p:sp>
          </mc:Fallback>
        </mc:AlternateContent>
      </p:grpSp>
      <p:grpSp>
        <p:nvGrpSpPr>
          <p:cNvPr id="61" name="Group 60">
            <a:extLst>
              <a:ext uri="{FF2B5EF4-FFF2-40B4-BE49-F238E27FC236}">
                <a16:creationId xmlns:a16="http://schemas.microsoft.com/office/drawing/2014/main" id="{D4B81969-7614-F1F9-A98A-D3A59E805B9C}"/>
              </a:ext>
            </a:extLst>
          </p:cNvPr>
          <p:cNvGrpSpPr/>
          <p:nvPr/>
        </p:nvGrpSpPr>
        <p:grpSpPr>
          <a:xfrm>
            <a:off x="7044629" y="2600611"/>
            <a:ext cx="3279251" cy="180000"/>
            <a:chOff x="7106850" y="2097705"/>
            <a:chExt cx="3279251" cy="180000"/>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0E76FAF-9023-66C6-C70F-93914B1E7B65}"/>
                    </a:ext>
                  </a:extLst>
                </p:cNvPr>
                <p:cNvSpPr/>
                <p:nvPr/>
              </p:nvSpPr>
              <p:spPr>
                <a:xfrm>
                  <a:off x="7106850" y="2097705"/>
                  <a:ext cx="655850" cy="1800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1400" i="1">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𝑥</m:t>
                        </m:r>
                      </m:oMath>
                    </m:oMathPara>
                  </a14:m>
                  <a:endParaRPr lang="en-GB" sz="1400" dirty="0">
                    <a:solidFill>
                      <a:schemeClr val="tx1"/>
                    </a:solidFill>
                  </a:endParaRPr>
                </a:p>
              </p:txBody>
            </p:sp>
          </mc:Choice>
          <mc:Fallback xmlns="">
            <p:sp>
              <p:nvSpPr>
                <p:cNvPr id="12" name="Rectangle 11">
                  <a:extLst>
                    <a:ext uri="{FF2B5EF4-FFF2-40B4-BE49-F238E27FC236}">
                      <a16:creationId xmlns:a16="http://schemas.microsoft.com/office/drawing/2014/main" id="{F0E76FAF-9023-66C6-C70F-93914B1E7B65}"/>
                    </a:ext>
                  </a:extLst>
                </p:cNvPr>
                <p:cNvSpPr>
                  <a:spLocks noRot="1" noChangeAspect="1" noMove="1" noResize="1" noEditPoints="1" noAdjustHandles="1" noChangeArrowheads="1" noChangeShapeType="1" noTextEdit="1"/>
                </p:cNvSpPr>
                <p:nvPr/>
              </p:nvSpPr>
              <p:spPr>
                <a:xfrm>
                  <a:off x="7106850" y="2097705"/>
                  <a:ext cx="655850" cy="180000"/>
                </a:xfrm>
                <a:prstGeom prst="rect">
                  <a:avLst/>
                </a:prstGeom>
                <a:blipFill>
                  <a:blip r:embed="rId6"/>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5A8D945-0112-2009-15A1-466AD361DC46}"/>
                    </a:ext>
                  </a:extLst>
                </p:cNvPr>
                <p:cNvSpPr/>
                <p:nvPr/>
              </p:nvSpPr>
              <p:spPr>
                <a:xfrm>
                  <a:off x="7762700" y="2097705"/>
                  <a:ext cx="655850" cy="1800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1400" i="1">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𝑥</m:t>
                        </m:r>
                      </m:oMath>
                    </m:oMathPara>
                  </a14:m>
                  <a:endParaRPr lang="en-GB" sz="1400" dirty="0">
                    <a:solidFill>
                      <a:schemeClr val="tx1"/>
                    </a:solidFill>
                  </a:endParaRPr>
                </a:p>
              </p:txBody>
            </p:sp>
          </mc:Choice>
          <mc:Fallback xmlns="">
            <p:sp>
              <p:nvSpPr>
                <p:cNvPr id="13" name="Rectangle 12">
                  <a:extLst>
                    <a:ext uri="{FF2B5EF4-FFF2-40B4-BE49-F238E27FC236}">
                      <a16:creationId xmlns:a16="http://schemas.microsoft.com/office/drawing/2014/main" id="{95A8D945-0112-2009-15A1-466AD361DC46}"/>
                    </a:ext>
                  </a:extLst>
                </p:cNvPr>
                <p:cNvSpPr>
                  <a:spLocks noRot="1" noChangeAspect="1" noMove="1" noResize="1" noEditPoints="1" noAdjustHandles="1" noChangeArrowheads="1" noChangeShapeType="1" noTextEdit="1"/>
                </p:cNvSpPr>
                <p:nvPr/>
              </p:nvSpPr>
              <p:spPr>
                <a:xfrm>
                  <a:off x="7762700" y="2097705"/>
                  <a:ext cx="655850" cy="180000"/>
                </a:xfrm>
                <a:prstGeom prst="rect">
                  <a:avLst/>
                </a:prstGeom>
                <a:blipFill>
                  <a:blip r:embed="rId7"/>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1169444-07C7-16A6-93F2-808DB9AB86CB}"/>
                    </a:ext>
                  </a:extLst>
                </p:cNvPr>
                <p:cNvSpPr/>
                <p:nvPr/>
              </p:nvSpPr>
              <p:spPr>
                <a:xfrm>
                  <a:off x="8418550" y="2097705"/>
                  <a:ext cx="655850" cy="1800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1400" i="1">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𝑥</m:t>
                        </m:r>
                      </m:oMath>
                    </m:oMathPara>
                  </a14:m>
                  <a:endParaRPr lang="en-GB" sz="1400" dirty="0">
                    <a:solidFill>
                      <a:schemeClr val="tx1"/>
                    </a:solidFill>
                  </a:endParaRPr>
                </a:p>
              </p:txBody>
            </p:sp>
          </mc:Choice>
          <mc:Fallback xmlns="">
            <p:sp>
              <p:nvSpPr>
                <p:cNvPr id="14" name="Rectangle 13">
                  <a:extLst>
                    <a:ext uri="{FF2B5EF4-FFF2-40B4-BE49-F238E27FC236}">
                      <a16:creationId xmlns:a16="http://schemas.microsoft.com/office/drawing/2014/main" id="{41169444-07C7-16A6-93F2-808DB9AB86CB}"/>
                    </a:ext>
                  </a:extLst>
                </p:cNvPr>
                <p:cNvSpPr>
                  <a:spLocks noRot="1" noChangeAspect="1" noMove="1" noResize="1" noEditPoints="1" noAdjustHandles="1" noChangeArrowheads="1" noChangeShapeType="1" noTextEdit="1"/>
                </p:cNvSpPr>
                <p:nvPr/>
              </p:nvSpPr>
              <p:spPr>
                <a:xfrm>
                  <a:off x="8418550" y="2097705"/>
                  <a:ext cx="655850" cy="180000"/>
                </a:xfrm>
                <a:prstGeom prst="rect">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9C49381-3A77-ADAF-A600-B67CB63CB4F2}"/>
                    </a:ext>
                  </a:extLst>
                </p:cNvPr>
                <p:cNvSpPr/>
                <p:nvPr/>
              </p:nvSpPr>
              <p:spPr>
                <a:xfrm>
                  <a:off x="9074401" y="2097705"/>
                  <a:ext cx="655850" cy="1800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1400" i="1">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𝑥</m:t>
                        </m:r>
                      </m:oMath>
                    </m:oMathPara>
                  </a14:m>
                  <a:endParaRPr lang="en-GB" sz="1400" dirty="0">
                    <a:solidFill>
                      <a:schemeClr val="tx1"/>
                    </a:solidFill>
                  </a:endParaRPr>
                </a:p>
              </p:txBody>
            </p:sp>
          </mc:Choice>
          <mc:Fallback xmlns="">
            <p:sp>
              <p:nvSpPr>
                <p:cNvPr id="15" name="Rectangle 14">
                  <a:extLst>
                    <a:ext uri="{FF2B5EF4-FFF2-40B4-BE49-F238E27FC236}">
                      <a16:creationId xmlns:a16="http://schemas.microsoft.com/office/drawing/2014/main" id="{89C49381-3A77-ADAF-A600-B67CB63CB4F2}"/>
                    </a:ext>
                  </a:extLst>
                </p:cNvPr>
                <p:cNvSpPr>
                  <a:spLocks noRot="1" noChangeAspect="1" noMove="1" noResize="1" noEditPoints="1" noAdjustHandles="1" noChangeArrowheads="1" noChangeShapeType="1" noTextEdit="1"/>
                </p:cNvSpPr>
                <p:nvPr/>
              </p:nvSpPr>
              <p:spPr>
                <a:xfrm>
                  <a:off x="9074401" y="2097705"/>
                  <a:ext cx="655850" cy="180000"/>
                </a:xfrm>
                <a:prstGeom prst="rect">
                  <a:avLst/>
                </a:prstGeom>
                <a:blipFill>
                  <a:blip r:embed="rId7"/>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5165AB8-8B98-BB6F-1C8E-B4A422D592A7}"/>
                    </a:ext>
                  </a:extLst>
                </p:cNvPr>
                <p:cNvSpPr/>
                <p:nvPr/>
              </p:nvSpPr>
              <p:spPr>
                <a:xfrm>
                  <a:off x="9730251" y="2097705"/>
                  <a:ext cx="655850" cy="1800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1400" i="1">
                            <a:solidFill>
                              <a:schemeClr val="tx1"/>
                            </a:solidFill>
                            <a:latin typeface="Cambria Math" panose="02040503050406030204" pitchFamily="18" charset="0"/>
                          </a:rPr>
                          <m:t>  </m:t>
                        </m:r>
                        <m:r>
                          <a:rPr lang="en-GB" sz="1400" i="1">
                            <a:solidFill>
                              <a:schemeClr val="tx1"/>
                            </a:solidFill>
                            <a:latin typeface="Cambria Math" panose="02040503050406030204" pitchFamily="18" charset="0"/>
                          </a:rPr>
                          <m:t>𝑥</m:t>
                        </m:r>
                      </m:oMath>
                    </m:oMathPara>
                  </a14:m>
                  <a:endParaRPr lang="en-GB" sz="1400" dirty="0">
                    <a:solidFill>
                      <a:schemeClr val="tx1"/>
                    </a:solidFill>
                  </a:endParaRPr>
                </a:p>
              </p:txBody>
            </p:sp>
          </mc:Choice>
          <mc:Fallback xmlns="">
            <p:sp>
              <p:nvSpPr>
                <p:cNvPr id="16" name="Rectangle 15">
                  <a:extLst>
                    <a:ext uri="{FF2B5EF4-FFF2-40B4-BE49-F238E27FC236}">
                      <a16:creationId xmlns:a16="http://schemas.microsoft.com/office/drawing/2014/main" id="{75165AB8-8B98-BB6F-1C8E-B4A422D592A7}"/>
                    </a:ext>
                  </a:extLst>
                </p:cNvPr>
                <p:cNvSpPr>
                  <a:spLocks noRot="1" noChangeAspect="1" noMove="1" noResize="1" noEditPoints="1" noAdjustHandles="1" noChangeArrowheads="1" noChangeShapeType="1" noTextEdit="1"/>
                </p:cNvSpPr>
                <p:nvPr/>
              </p:nvSpPr>
              <p:spPr>
                <a:xfrm>
                  <a:off x="9730251" y="2097705"/>
                  <a:ext cx="655850" cy="180000"/>
                </a:xfrm>
                <a:prstGeom prst="rect">
                  <a:avLst/>
                </a:prstGeom>
                <a:blipFill>
                  <a:blip r:embed="rId7"/>
                  <a:stretch>
                    <a:fillRect b="-3030"/>
                  </a:stretch>
                </a:blipFill>
                <a:ln>
                  <a:solidFill>
                    <a:schemeClr val="tx1"/>
                  </a:solidFill>
                </a:ln>
              </p:spPr>
              <p:txBody>
                <a:bodyPr/>
                <a:lstStyle/>
                <a:p>
                  <a:r>
                    <a:rPr lang="en-GB">
                      <a:noFill/>
                    </a:rPr>
                    <a:t> </a:t>
                  </a:r>
                </a:p>
              </p:txBody>
            </p:sp>
          </mc:Fallback>
        </mc:AlternateContent>
      </p:grpSp>
      <p:grpSp>
        <p:nvGrpSpPr>
          <p:cNvPr id="59" name="Group 58">
            <a:extLst>
              <a:ext uri="{FF2B5EF4-FFF2-40B4-BE49-F238E27FC236}">
                <a16:creationId xmlns:a16="http://schemas.microsoft.com/office/drawing/2014/main" id="{4A8BA7DB-0059-34E5-712C-008AEBF82D35}"/>
              </a:ext>
            </a:extLst>
          </p:cNvPr>
          <p:cNvGrpSpPr/>
          <p:nvPr/>
        </p:nvGrpSpPr>
        <p:grpSpPr>
          <a:xfrm>
            <a:off x="7044629" y="2809911"/>
            <a:ext cx="3277957" cy="3280796"/>
            <a:chOff x="7106850" y="2307005"/>
            <a:chExt cx="3277957" cy="3280796"/>
          </a:xfrm>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FBA7E28-AB9D-6370-931A-D4E96B995A73}"/>
                    </a:ext>
                  </a:extLst>
                </p:cNvPr>
                <p:cNvSpPr/>
                <p:nvPr/>
              </p:nvSpPr>
              <p:spPr>
                <a:xfrm>
                  <a:off x="7106850" y="2307006"/>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17" name="Rectangle 16">
                  <a:extLst>
                    <a:ext uri="{FF2B5EF4-FFF2-40B4-BE49-F238E27FC236}">
                      <a16:creationId xmlns:a16="http://schemas.microsoft.com/office/drawing/2014/main" id="{BFBA7E28-AB9D-6370-931A-D4E96B995A73}"/>
                    </a:ext>
                  </a:extLst>
                </p:cNvPr>
                <p:cNvSpPr>
                  <a:spLocks noRot="1" noChangeAspect="1" noMove="1" noResize="1" noEditPoints="1" noAdjustHandles="1" noChangeArrowheads="1" noChangeShapeType="1" noTextEdit="1"/>
                </p:cNvSpPr>
                <p:nvPr/>
              </p:nvSpPr>
              <p:spPr>
                <a:xfrm>
                  <a:off x="7106850" y="2307006"/>
                  <a:ext cx="655850" cy="656163"/>
                </a:xfrm>
                <a:prstGeom prst="rect">
                  <a:avLst/>
                </a:prstGeom>
                <a:blipFill>
                  <a:blip r:embed="rId9"/>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A44506D-FB23-C619-A929-2A95D6417EDD}"/>
                    </a:ext>
                  </a:extLst>
                </p:cNvPr>
                <p:cNvSpPr/>
                <p:nvPr/>
              </p:nvSpPr>
              <p:spPr>
                <a:xfrm>
                  <a:off x="7762700" y="2307006"/>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18" name="Rectangle 17">
                  <a:extLst>
                    <a:ext uri="{FF2B5EF4-FFF2-40B4-BE49-F238E27FC236}">
                      <a16:creationId xmlns:a16="http://schemas.microsoft.com/office/drawing/2014/main" id="{EA44506D-FB23-C619-A929-2A95D6417EDD}"/>
                    </a:ext>
                  </a:extLst>
                </p:cNvPr>
                <p:cNvSpPr>
                  <a:spLocks noRot="1" noChangeAspect="1" noMove="1" noResize="1" noEditPoints="1" noAdjustHandles="1" noChangeArrowheads="1" noChangeShapeType="1" noTextEdit="1"/>
                </p:cNvSpPr>
                <p:nvPr/>
              </p:nvSpPr>
              <p:spPr>
                <a:xfrm>
                  <a:off x="7762700" y="2307006"/>
                  <a:ext cx="655850" cy="656163"/>
                </a:xfrm>
                <a:prstGeom prst="rect">
                  <a:avLst/>
                </a:prstGeom>
                <a:blipFill>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8C07685-9479-9097-184B-FE44F4BBDEEE}"/>
                    </a:ext>
                  </a:extLst>
                </p:cNvPr>
                <p:cNvSpPr/>
                <p:nvPr/>
              </p:nvSpPr>
              <p:spPr>
                <a:xfrm>
                  <a:off x="8418550" y="2307006"/>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19" name="Rectangle 18">
                  <a:extLst>
                    <a:ext uri="{FF2B5EF4-FFF2-40B4-BE49-F238E27FC236}">
                      <a16:creationId xmlns:a16="http://schemas.microsoft.com/office/drawing/2014/main" id="{78C07685-9479-9097-184B-FE44F4BBDEEE}"/>
                    </a:ext>
                  </a:extLst>
                </p:cNvPr>
                <p:cNvSpPr>
                  <a:spLocks noRot="1" noChangeAspect="1" noMove="1" noResize="1" noEditPoints="1" noAdjustHandles="1" noChangeArrowheads="1" noChangeShapeType="1" noTextEdit="1"/>
                </p:cNvSpPr>
                <p:nvPr/>
              </p:nvSpPr>
              <p:spPr>
                <a:xfrm>
                  <a:off x="8418550" y="2307006"/>
                  <a:ext cx="655850" cy="656163"/>
                </a:xfrm>
                <a:prstGeom prst="rect">
                  <a:avLst/>
                </a:prstGeom>
                <a:blipFill>
                  <a:blip r:embed="rId1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EC7F59A-4BA9-2F48-F5D0-50DA111E68E1}"/>
                    </a:ext>
                  </a:extLst>
                </p:cNvPr>
                <p:cNvSpPr/>
                <p:nvPr/>
              </p:nvSpPr>
              <p:spPr>
                <a:xfrm>
                  <a:off x="9075546" y="2307006"/>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20" name="Rectangle 19">
                  <a:extLst>
                    <a:ext uri="{FF2B5EF4-FFF2-40B4-BE49-F238E27FC236}">
                      <a16:creationId xmlns:a16="http://schemas.microsoft.com/office/drawing/2014/main" id="{1EC7F59A-4BA9-2F48-F5D0-50DA111E68E1}"/>
                    </a:ext>
                  </a:extLst>
                </p:cNvPr>
                <p:cNvSpPr>
                  <a:spLocks noRot="1" noChangeAspect="1" noMove="1" noResize="1" noEditPoints="1" noAdjustHandles="1" noChangeArrowheads="1" noChangeShapeType="1" noTextEdit="1"/>
                </p:cNvSpPr>
                <p:nvPr/>
              </p:nvSpPr>
              <p:spPr>
                <a:xfrm>
                  <a:off x="9075546" y="2307006"/>
                  <a:ext cx="655850" cy="656163"/>
                </a:xfrm>
                <a:prstGeom prst="rect">
                  <a:avLst/>
                </a:prstGeom>
                <a:blipFill>
                  <a:blip r:embed="rId1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7545266-4C1E-38C2-8348-072D4D1A3A68}"/>
                    </a:ext>
                  </a:extLst>
                </p:cNvPr>
                <p:cNvSpPr/>
                <p:nvPr/>
              </p:nvSpPr>
              <p:spPr>
                <a:xfrm>
                  <a:off x="9727765" y="2307005"/>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21" name="Rectangle 20">
                  <a:extLst>
                    <a:ext uri="{FF2B5EF4-FFF2-40B4-BE49-F238E27FC236}">
                      <a16:creationId xmlns:a16="http://schemas.microsoft.com/office/drawing/2014/main" id="{57545266-4C1E-38C2-8348-072D4D1A3A68}"/>
                    </a:ext>
                  </a:extLst>
                </p:cNvPr>
                <p:cNvSpPr>
                  <a:spLocks noRot="1" noChangeAspect="1" noMove="1" noResize="1" noEditPoints="1" noAdjustHandles="1" noChangeArrowheads="1" noChangeShapeType="1" noTextEdit="1"/>
                </p:cNvSpPr>
                <p:nvPr/>
              </p:nvSpPr>
              <p:spPr>
                <a:xfrm>
                  <a:off x="9727765" y="2307005"/>
                  <a:ext cx="655850" cy="656163"/>
                </a:xfrm>
                <a:prstGeom prst="rect">
                  <a:avLst/>
                </a:prstGeom>
                <a:blipFill>
                  <a:blip r:embed="rId1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42213BCA-A5AD-534F-289A-7DC4E6879D68}"/>
                    </a:ext>
                  </a:extLst>
                </p:cNvPr>
                <p:cNvSpPr/>
                <p:nvPr/>
              </p:nvSpPr>
              <p:spPr>
                <a:xfrm>
                  <a:off x="7106850" y="2963167"/>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22" name="Rectangle 21">
                  <a:extLst>
                    <a:ext uri="{FF2B5EF4-FFF2-40B4-BE49-F238E27FC236}">
                      <a16:creationId xmlns:a16="http://schemas.microsoft.com/office/drawing/2014/main" id="{42213BCA-A5AD-534F-289A-7DC4E6879D68}"/>
                    </a:ext>
                  </a:extLst>
                </p:cNvPr>
                <p:cNvSpPr>
                  <a:spLocks noRot="1" noChangeAspect="1" noMove="1" noResize="1" noEditPoints="1" noAdjustHandles="1" noChangeArrowheads="1" noChangeShapeType="1" noTextEdit="1"/>
                </p:cNvSpPr>
                <p:nvPr/>
              </p:nvSpPr>
              <p:spPr>
                <a:xfrm>
                  <a:off x="7106850" y="2963167"/>
                  <a:ext cx="655850" cy="656163"/>
                </a:xfrm>
                <a:prstGeom prst="rect">
                  <a:avLst/>
                </a:prstGeom>
                <a:blipFill>
                  <a:blip r:embed="rId1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6090CC1A-C890-C47E-A2E0-38C4D8309550}"/>
                    </a:ext>
                  </a:extLst>
                </p:cNvPr>
                <p:cNvSpPr/>
                <p:nvPr/>
              </p:nvSpPr>
              <p:spPr>
                <a:xfrm>
                  <a:off x="7762700" y="2963167"/>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23" name="Rectangle 22">
                  <a:extLst>
                    <a:ext uri="{FF2B5EF4-FFF2-40B4-BE49-F238E27FC236}">
                      <a16:creationId xmlns:a16="http://schemas.microsoft.com/office/drawing/2014/main" id="{6090CC1A-C890-C47E-A2E0-38C4D8309550}"/>
                    </a:ext>
                  </a:extLst>
                </p:cNvPr>
                <p:cNvSpPr>
                  <a:spLocks noRot="1" noChangeAspect="1" noMove="1" noResize="1" noEditPoints="1" noAdjustHandles="1" noChangeArrowheads="1" noChangeShapeType="1" noTextEdit="1"/>
                </p:cNvSpPr>
                <p:nvPr/>
              </p:nvSpPr>
              <p:spPr>
                <a:xfrm>
                  <a:off x="7762700" y="2963167"/>
                  <a:ext cx="655850" cy="656163"/>
                </a:xfrm>
                <a:prstGeom prst="rect">
                  <a:avLst/>
                </a:prstGeom>
                <a:blipFill>
                  <a:blip r:embed="rId1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CEEC035E-CFE6-8D42-7287-84D9C7D847A5}"/>
                    </a:ext>
                  </a:extLst>
                </p:cNvPr>
                <p:cNvSpPr/>
                <p:nvPr/>
              </p:nvSpPr>
              <p:spPr>
                <a:xfrm>
                  <a:off x="8418550" y="2963166"/>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24" name="Rectangle 23">
                  <a:extLst>
                    <a:ext uri="{FF2B5EF4-FFF2-40B4-BE49-F238E27FC236}">
                      <a16:creationId xmlns:a16="http://schemas.microsoft.com/office/drawing/2014/main" id="{CEEC035E-CFE6-8D42-7287-84D9C7D847A5}"/>
                    </a:ext>
                  </a:extLst>
                </p:cNvPr>
                <p:cNvSpPr>
                  <a:spLocks noRot="1" noChangeAspect="1" noMove="1" noResize="1" noEditPoints="1" noAdjustHandles="1" noChangeArrowheads="1" noChangeShapeType="1" noTextEdit="1"/>
                </p:cNvSpPr>
                <p:nvPr/>
              </p:nvSpPr>
              <p:spPr>
                <a:xfrm>
                  <a:off x="8418550" y="2963166"/>
                  <a:ext cx="655850" cy="656163"/>
                </a:xfrm>
                <a:prstGeom prst="rect">
                  <a:avLst/>
                </a:prstGeom>
                <a:blipFill>
                  <a:blip r:embed="rId1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F51E1FC0-770B-9562-F382-92F210200A7B}"/>
                    </a:ext>
                  </a:extLst>
                </p:cNvPr>
                <p:cNvSpPr/>
                <p:nvPr/>
              </p:nvSpPr>
              <p:spPr>
                <a:xfrm>
                  <a:off x="9075546" y="2963166"/>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25" name="Rectangle 24">
                  <a:extLst>
                    <a:ext uri="{FF2B5EF4-FFF2-40B4-BE49-F238E27FC236}">
                      <a16:creationId xmlns:a16="http://schemas.microsoft.com/office/drawing/2014/main" id="{F51E1FC0-770B-9562-F382-92F210200A7B}"/>
                    </a:ext>
                  </a:extLst>
                </p:cNvPr>
                <p:cNvSpPr>
                  <a:spLocks noRot="1" noChangeAspect="1" noMove="1" noResize="1" noEditPoints="1" noAdjustHandles="1" noChangeArrowheads="1" noChangeShapeType="1" noTextEdit="1"/>
                </p:cNvSpPr>
                <p:nvPr/>
              </p:nvSpPr>
              <p:spPr>
                <a:xfrm>
                  <a:off x="9075546" y="2963166"/>
                  <a:ext cx="655850" cy="656163"/>
                </a:xfrm>
                <a:prstGeom prst="rect">
                  <a:avLst/>
                </a:prstGeom>
                <a:blipFill>
                  <a:blip r:embed="rId1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DA8C2204-CC20-6E85-48E8-19856493B81C}"/>
                    </a:ext>
                  </a:extLst>
                </p:cNvPr>
                <p:cNvSpPr/>
                <p:nvPr/>
              </p:nvSpPr>
              <p:spPr>
                <a:xfrm>
                  <a:off x="9727765" y="2963166"/>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26" name="Rectangle 25">
                  <a:extLst>
                    <a:ext uri="{FF2B5EF4-FFF2-40B4-BE49-F238E27FC236}">
                      <a16:creationId xmlns:a16="http://schemas.microsoft.com/office/drawing/2014/main" id="{DA8C2204-CC20-6E85-48E8-19856493B81C}"/>
                    </a:ext>
                  </a:extLst>
                </p:cNvPr>
                <p:cNvSpPr>
                  <a:spLocks noRot="1" noChangeAspect="1" noMove="1" noResize="1" noEditPoints="1" noAdjustHandles="1" noChangeArrowheads="1" noChangeShapeType="1" noTextEdit="1"/>
                </p:cNvSpPr>
                <p:nvPr/>
              </p:nvSpPr>
              <p:spPr>
                <a:xfrm>
                  <a:off x="9727765" y="2963166"/>
                  <a:ext cx="655850" cy="656163"/>
                </a:xfrm>
                <a:prstGeom prst="rect">
                  <a:avLst/>
                </a:prstGeom>
                <a:blipFill>
                  <a:blip r:embed="rId1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4666A82-5AF0-21A3-5F3B-613ADDF9445A}"/>
                    </a:ext>
                  </a:extLst>
                </p:cNvPr>
                <p:cNvSpPr/>
                <p:nvPr/>
              </p:nvSpPr>
              <p:spPr>
                <a:xfrm>
                  <a:off x="7106850" y="3619325"/>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27" name="Rectangle 26">
                  <a:extLst>
                    <a:ext uri="{FF2B5EF4-FFF2-40B4-BE49-F238E27FC236}">
                      <a16:creationId xmlns:a16="http://schemas.microsoft.com/office/drawing/2014/main" id="{B4666A82-5AF0-21A3-5F3B-613ADDF9445A}"/>
                    </a:ext>
                  </a:extLst>
                </p:cNvPr>
                <p:cNvSpPr>
                  <a:spLocks noRot="1" noChangeAspect="1" noMove="1" noResize="1" noEditPoints="1" noAdjustHandles="1" noChangeArrowheads="1" noChangeShapeType="1" noTextEdit="1"/>
                </p:cNvSpPr>
                <p:nvPr/>
              </p:nvSpPr>
              <p:spPr>
                <a:xfrm>
                  <a:off x="7106850" y="3619325"/>
                  <a:ext cx="655850" cy="656163"/>
                </a:xfrm>
                <a:prstGeom prst="rect">
                  <a:avLst/>
                </a:prstGeom>
                <a:blipFill>
                  <a:blip r:embed="rId19"/>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3FE2C95C-3A78-598F-44B3-9B3FEE4CCEB7}"/>
                    </a:ext>
                  </a:extLst>
                </p:cNvPr>
                <p:cNvSpPr/>
                <p:nvPr/>
              </p:nvSpPr>
              <p:spPr>
                <a:xfrm>
                  <a:off x="7762700" y="3619324"/>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28" name="Rectangle 27">
                  <a:extLst>
                    <a:ext uri="{FF2B5EF4-FFF2-40B4-BE49-F238E27FC236}">
                      <a16:creationId xmlns:a16="http://schemas.microsoft.com/office/drawing/2014/main" id="{3FE2C95C-3A78-598F-44B3-9B3FEE4CCEB7}"/>
                    </a:ext>
                  </a:extLst>
                </p:cNvPr>
                <p:cNvSpPr>
                  <a:spLocks noRot="1" noChangeAspect="1" noMove="1" noResize="1" noEditPoints="1" noAdjustHandles="1" noChangeArrowheads="1" noChangeShapeType="1" noTextEdit="1"/>
                </p:cNvSpPr>
                <p:nvPr/>
              </p:nvSpPr>
              <p:spPr>
                <a:xfrm>
                  <a:off x="7762700" y="3619324"/>
                  <a:ext cx="655850" cy="656163"/>
                </a:xfrm>
                <a:prstGeom prst="rect">
                  <a:avLst/>
                </a:prstGeom>
                <a:blipFill>
                  <a:blip r:embed="rId2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86C973F2-D07D-52F2-8DF3-60DD1F99BA63}"/>
                    </a:ext>
                  </a:extLst>
                </p:cNvPr>
                <p:cNvSpPr/>
                <p:nvPr/>
              </p:nvSpPr>
              <p:spPr>
                <a:xfrm>
                  <a:off x="8418550" y="3619324"/>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29" name="Rectangle 28">
                  <a:extLst>
                    <a:ext uri="{FF2B5EF4-FFF2-40B4-BE49-F238E27FC236}">
                      <a16:creationId xmlns:a16="http://schemas.microsoft.com/office/drawing/2014/main" id="{86C973F2-D07D-52F2-8DF3-60DD1F99BA63}"/>
                    </a:ext>
                  </a:extLst>
                </p:cNvPr>
                <p:cNvSpPr>
                  <a:spLocks noRot="1" noChangeAspect="1" noMove="1" noResize="1" noEditPoints="1" noAdjustHandles="1" noChangeArrowheads="1" noChangeShapeType="1" noTextEdit="1"/>
                </p:cNvSpPr>
                <p:nvPr/>
              </p:nvSpPr>
              <p:spPr>
                <a:xfrm>
                  <a:off x="8418550" y="3619324"/>
                  <a:ext cx="655850" cy="656163"/>
                </a:xfrm>
                <a:prstGeom prst="rect">
                  <a:avLst/>
                </a:prstGeom>
                <a:blipFill>
                  <a:blip r:embed="rId2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906E02D8-A685-B204-9CCF-998F5FBBFD9B}"/>
                    </a:ext>
                  </a:extLst>
                </p:cNvPr>
                <p:cNvSpPr/>
                <p:nvPr/>
              </p:nvSpPr>
              <p:spPr>
                <a:xfrm>
                  <a:off x="9075546" y="3619324"/>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30" name="Rectangle 29">
                  <a:extLst>
                    <a:ext uri="{FF2B5EF4-FFF2-40B4-BE49-F238E27FC236}">
                      <a16:creationId xmlns:a16="http://schemas.microsoft.com/office/drawing/2014/main" id="{906E02D8-A685-B204-9CCF-998F5FBBFD9B}"/>
                    </a:ext>
                  </a:extLst>
                </p:cNvPr>
                <p:cNvSpPr>
                  <a:spLocks noRot="1" noChangeAspect="1" noMove="1" noResize="1" noEditPoints="1" noAdjustHandles="1" noChangeArrowheads="1" noChangeShapeType="1" noTextEdit="1"/>
                </p:cNvSpPr>
                <p:nvPr/>
              </p:nvSpPr>
              <p:spPr>
                <a:xfrm>
                  <a:off x="9075546" y="3619324"/>
                  <a:ext cx="655850" cy="656163"/>
                </a:xfrm>
                <a:prstGeom prst="rect">
                  <a:avLst/>
                </a:prstGeom>
                <a:blipFill>
                  <a:blip r:embed="rId2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66CED08C-4572-356F-352B-A7AB6CA5B65F}"/>
                    </a:ext>
                  </a:extLst>
                </p:cNvPr>
                <p:cNvSpPr/>
                <p:nvPr/>
              </p:nvSpPr>
              <p:spPr>
                <a:xfrm>
                  <a:off x="9727765" y="3619324"/>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31" name="Rectangle 30">
                  <a:extLst>
                    <a:ext uri="{FF2B5EF4-FFF2-40B4-BE49-F238E27FC236}">
                      <a16:creationId xmlns:a16="http://schemas.microsoft.com/office/drawing/2014/main" id="{66CED08C-4572-356F-352B-A7AB6CA5B65F}"/>
                    </a:ext>
                  </a:extLst>
                </p:cNvPr>
                <p:cNvSpPr>
                  <a:spLocks noRot="1" noChangeAspect="1" noMove="1" noResize="1" noEditPoints="1" noAdjustHandles="1" noChangeArrowheads="1" noChangeShapeType="1" noTextEdit="1"/>
                </p:cNvSpPr>
                <p:nvPr/>
              </p:nvSpPr>
              <p:spPr>
                <a:xfrm>
                  <a:off x="9727765" y="3619324"/>
                  <a:ext cx="655850" cy="656163"/>
                </a:xfrm>
                <a:prstGeom prst="rect">
                  <a:avLst/>
                </a:prstGeom>
                <a:blipFill>
                  <a:blip r:embed="rId2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DB1ADE33-1F3D-C6D9-CA7D-BBF1A1DEEE5B}"/>
                    </a:ext>
                  </a:extLst>
                </p:cNvPr>
                <p:cNvSpPr/>
                <p:nvPr/>
              </p:nvSpPr>
              <p:spPr>
                <a:xfrm>
                  <a:off x="7106850" y="4275485"/>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32" name="Rectangle 31">
                  <a:extLst>
                    <a:ext uri="{FF2B5EF4-FFF2-40B4-BE49-F238E27FC236}">
                      <a16:creationId xmlns:a16="http://schemas.microsoft.com/office/drawing/2014/main" id="{DB1ADE33-1F3D-C6D9-CA7D-BBF1A1DEEE5B}"/>
                    </a:ext>
                  </a:extLst>
                </p:cNvPr>
                <p:cNvSpPr>
                  <a:spLocks noRot="1" noChangeAspect="1" noMove="1" noResize="1" noEditPoints="1" noAdjustHandles="1" noChangeArrowheads="1" noChangeShapeType="1" noTextEdit="1"/>
                </p:cNvSpPr>
                <p:nvPr/>
              </p:nvSpPr>
              <p:spPr>
                <a:xfrm>
                  <a:off x="7106850" y="4275485"/>
                  <a:ext cx="655850" cy="656163"/>
                </a:xfrm>
                <a:prstGeom prst="rect">
                  <a:avLst/>
                </a:prstGeom>
                <a:blipFill>
                  <a:blip r:embed="rId2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3350D4C9-171D-78FF-6A65-E683F8A49972}"/>
                    </a:ext>
                  </a:extLst>
                </p:cNvPr>
                <p:cNvSpPr/>
                <p:nvPr/>
              </p:nvSpPr>
              <p:spPr>
                <a:xfrm>
                  <a:off x="7762700" y="4275485"/>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33" name="Rectangle 32">
                  <a:extLst>
                    <a:ext uri="{FF2B5EF4-FFF2-40B4-BE49-F238E27FC236}">
                      <a16:creationId xmlns:a16="http://schemas.microsoft.com/office/drawing/2014/main" id="{3350D4C9-171D-78FF-6A65-E683F8A49972}"/>
                    </a:ext>
                  </a:extLst>
                </p:cNvPr>
                <p:cNvSpPr>
                  <a:spLocks noRot="1" noChangeAspect="1" noMove="1" noResize="1" noEditPoints="1" noAdjustHandles="1" noChangeArrowheads="1" noChangeShapeType="1" noTextEdit="1"/>
                </p:cNvSpPr>
                <p:nvPr/>
              </p:nvSpPr>
              <p:spPr>
                <a:xfrm>
                  <a:off x="7762700" y="4275485"/>
                  <a:ext cx="655850" cy="656163"/>
                </a:xfrm>
                <a:prstGeom prst="rect">
                  <a:avLst/>
                </a:prstGeom>
                <a:blipFill>
                  <a:blip r:embed="rId2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E2CB0C81-3717-BAEC-0D47-4BFAF93AD6A5}"/>
                    </a:ext>
                  </a:extLst>
                </p:cNvPr>
                <p:cNvSpPr/>
                <p:nvPr/>
              </p:nvSpPr>
              <p:spPr>
                <a:xfrm>
                  <a:off x="8418550" y="4275485"/>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34" name="Rectangle 33">
                  <a:extLst>
                    <a:ext uri="{FF2B5EF4-FFF2-40B4-BE49-F238E27FC236}">
                      <a16:creationId xmlns:a16="http://schemas.microsoft.com/office/drawing/2014/main" id="{E2CB0C81-3717-BAEC-0D47-4BFAF93AD6A5}"/>
                    </a:ext>
                  </a:extLst>
                </p:cNvPr>
                <p:cNvSpPr>
                  <a:spLocks noRot="1" noChangeAspect="1" noMove="1" noResize="1" noEditPoints="1" noAdjustHandles="1" noChangeArrowheads="1" noChangeShapeType="1" noTextEdit="1"/>
                </p:cNvSpPr>
                <p:nvPr/>
              </p:nvSpPr>
              <p:spPr>
                <a:xfrm>
                  <a:off x="8418550" y="4275485"/>
                  <a:ext cx="655850" cy="656163"/>
                </a:xfrm>
                <a:prstGeom prst="rect">
                  <a:avLst/>
                </a:prstGeom>
                <a:blipFill>
                  <a:blip r:embed="rId2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FE9341E8-07E7-9439-D2C5-1865224764A2}"/>
                    </a:ext>
                  </a:extLst>
                </p:cNvPr>
                <p:cNvSpPr/>
                <p:nvPr/>
              </p:nvSpPr>
              <p:spPr>
                <a:xfrm>
                  <a:off x="9075546" y="4275485"/>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35" name="Rectangle 34">
                  <a:extLst>
                    <a:ext uri="{FF2B5EF4-FFF2-40B4-BE49-F238E27FC236}">
                      <a16:creationId xmlns:a16="http://schemas.microsoft.com/office/drawing/2014/main" id="{FE9341E8-07E7-9439-D2C5-1865224764A2}"/>
                    </a:ext>
                  </a:extLst>
                </p:cNvPr>
                <p:cNvSpPr>
                  <a:spLocks noRot="1" noChangeAspect="1" noMove="1" noResize="1" noEditPoints="1" noAdjustHandles="1" noChangeArrowheads="1" noChangeShapeType="1" noTextEdit="1"/>
                </p:cNvSpPr>
                <p:nvPr/>
              </p:nvSpPr>
              <p:spPr>
                <a:xfrm>
                  <a:off x="9075546" y="4275485"/>
                  <a:ext cx="655850" cy="656163"/>
                </a:xfrm>
                <a:prstGeom prst="rect">
                  <a:avLst/>
                </a:prstGeom>
                <a:blipFill>
                  <a:blip r:embed="rId2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7FAD69B3-CA51-5E60-5AF0-E1D7298006FB}"/>
                    </a:ext>
                  </a:extLst>
                </p:cNvPr>
                <p:cNvSpPr/>
                <p:nvPr/>
              </p:nvSpPr>
              <p:spPr>
                <a:xfrm>
                  <a:off x="9727765" y="4275484"/>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36" name="Rectangle 35">
                  <a:extLst>
                    <a:ext uri="{FF2B5EF4-FFF2-40B4-BE49-F238E27FC236}">
                      <a16:creationId xmlns:a16="http://schemas.microsoft.com/office/drawing/2014/main" id="{7FAD69B3-CA51-5E60-5AF0-E1D7298006FB}"/>
                    </a:ext>
                  </a:extLst>
                </p:cNvPr>
                <p:cNvSpPr>
                  <a:spLocks noRot="1" noChangeAspect="1" noMove="1" noResize="1" noEditPoints="1" noAdjustHandles="1" noChangeArrowheads="1" noChangeShapeType="1" noTextEdit="1"/>
                </p:cNvSpPr>
                <p:nvPr/>
              </p:nvSpPr>
              <p:spPr>
                <a:xfrm>
                  <a:off x="9727765" y="4275484"/>
                  <a:ext cx="655850" cy="656163"/>
                </a:xfrm>
                <a:prstGeom prst="rect">
                  <a:avLst/>
                </a:prstGeom>
                <a:blipFill>
                  <a:blip r:embed="rId2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3AAC2A78-C26D-BCF3-4D9A-42B9D2DAA0F1}"/>
                    </a:ext>
                  </a:extLst>
                </p:cNvPr>
                <p:cNvSpPr/>
                <p:nvPr/>
              </p:nvSpPr>
              <p:spPr>
                <a:xfrm>
                  <a:off x="7108041" y="4931638"/>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37" name="Rectangle 36">
                  <a:extLst>
                    <a:ext uri="{FF2B5EF4-FFF2-40B4-BE49-F238E27FC236}">
                      <a16:creationId xmlns:a16="http://schemas.microsoft.com/office/drawing/2014/main" id="{3AAC2A78-C26D-BCF3-4D9A-42B9D2DAA0F1}"/>
                    </a:ext>
                  </a:extLst>
                </p:cNvPr>
                <p:cNvSpPr>
                  <a:spLocks noRot="1" noChangeAspect="1" noMove="1" noResize="1" noEditPoints="1" noAdjustHandles="1" noChangeArrowheads="1" noChangeShapeType="1" noTextEdit="1"/>
                </p:cNvSpPr>
                <p:nvPr/>
              </p:nvSpPr>
              <p:spPr>
                <a:xfrm>
                  <a:off x="7108041" y="4931638"/>
                  <a:ext cx="655850" cy="656163"/>
                </a:xfrm>
                <a:prstGeom prst="rect">
                  <a:avLst/>
                </a:prstGeom>
                <a:blipFill>
                  <a:blip r:embed="rId29"/>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AB9B481A-F500-01EA-6257-EE1B92A14E09}"/>
                    </a:ext>
                  </a:extLst>
                </p:cNvPr>
                <p:cNvSpPr/>
                <p:nvPr/>
              </p:nvSpPr>
              <p:spPr>
                <a:xfrm>
                  <a:off x="7763892" y="4931637"/>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38" name="Rectangle 37">
                  <a:extLst>
                    <a:ext uri="{FF2B5EF4-FFF2-40B4-BE49-F238E27FC236}">
                      <a16:creationId xmlns:a16="http://schemas.microsoft.com/office/drawing/2014/main" id="{AB9B481A-F500-01EA-6257-EE1B92A14E09}"/>
                    </a:ext>
                  </a:extLst>
                </p:cNvPr>
                <p:cNvSpPr>
                  <a:spLocks noRot="1" noChangeAspect="1" noMove="1" noResize="1" noEditPoints="1" noAdjustHandles="1" noChangeArrowheads="1" noChangeShapeType="1" noTextEdit="1"/>
                </p:cNvSpPr>
                <p:nvPr/>
              </p:nvSpPr>
              <p:spPr>
                <a:xfrm>
                  <a:off x="7763892" y="4931637"/>
                  <a:ext cx="655850" cy="656163"/>
                </a:xfrm>
                <a:prstGeom prst="rect">
                  <a:avLst/>
                </a:prstGeom>
                <a:blipFill>
                  <a:blip r:embed="rId3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8885D06-4EF5-199F-510A-0DA2F81BE7BC}"/>
                    </a:ext>
                  </a:extLst>
                </p:cNvPr>
                <p:cNvSpPr/>
                <p:nvPr/>
              </p:nvSpPr>
              <p:spPr>
                <a:xfrm>
                  <a:off x="8419742" y="4931637"/>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39" name="Rectangle 38">
                  <a:extLst>
                    <a:ext uri="{FF2B5EF4-FFF2-40B4-BE49-F238E27FC236}">
                      <a16:creationId xmlns:a16="http://schemas.microsoft.com/office/drawing/2014/main" id="{68885D06-4EF5-199F-510A-0DA2F81BE7BC}"/>
                    </a:ext>
                  </a:extLst>
                </p:cNvPr>
                <p:cNvSpPr>
                  <a:spLocks noRot="1" noChangeAspect="1" noMove="1" noResize="1" noEditPoints="1" noAdjustHandles="1" noChangeArrowheads="1" noChangeShapeType="1" noTextEdit="1"/>
                </p:cNvSpPr>
                <p:nvPr/>
              </p:nvSpPr>
              <p:spPr>
                <a:xfrm>
                  <a:off x="8419742" y="4931637"/>
                  <a:ext cx="655850" cy="656163"/>
                </a:xfrm>
                <a:prstGeom prst="rect">
                  <a:avLst/>
                </a:prstGeom>
                <a:blipFill>
                  <a:blip r:embed="rId31"/>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010BC728-9D60-5DA8-2634-24DD0B457A54}"/>
                    </a:ext>
                  </a:extLst>
                </p:cNvPr>
                <p:cNvSpPr/>
                <p:nvPr/>
              </p:nvSpPr>
              <p:spPr>
                <a:xfrm>
                  <a:off x="9076737" y="4931637"/>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40" name="Rectangle 39">
                  <a:extLst>
                    <a:ext uri="{FF2B5EF4-FFF2-40B4-BE49-F238E27FC236}">
                      <a16:creationId xmlns:a16="http://schemas.microsoft.com/office/drawing/2014/main" id="{010BC728-9D60-5DA8-2634-24DD0B457A54}"/>
                    </a:ext>
                  </a:extLst>
                </p:cNvPr>
                <p:cNvSpPr>
                  <a:spLocks noRot="1" noChangeAspect="1" noMove="1" noResize="1" noEditPoints="1" noAdjustHandles="1" noChangeArrowheads="1" noChangeShapeType="1" noTextEdit="1"/>
                </p:cNvSpPr>
                <p:nvPr/>
              </p:nvSpPr>
              <p:spPr>
                <a:xfrm>
                  <a:off x="9076737" y="4931637"/>
                  <a:ext cx="655850" cy="656163"/>
                </a:xfrm>
                <a:prstGeom prst="rect">
                  <a:avLst/>
                </a:prstGeom>
                <a:blipFill>
                  <a:blip r:embed="rId32"/>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FFE412A-E063-A593-A693-5B6F3604863A}"/>
                    </a:ext>
                  </a:extLst>
                </p:cNvPr>
                <p:cNvSpPr/>
                <p:nvPr/>
              </p:nvSpPr>
              <p:spPr>
                <a:xfrm>
                  <a:off x="9728957" y="4931636"/>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41" name="Rectangle 40">
                  <a:extLst>
                    <a:ext uri="{FF2B5EF4-FFF2-40B4-BE49-F238E27FC236}">
                      <a16:creationId xmlns:a16="http://schemas.microsoft.com/office/drawing/2014/main" id="{7FFE412A-E063-A593-A693-5B6F3604863A}"/>
                    </a:ext>
                  </a:extLst>
                </p:cNvPr>
                <p:cNvSpPr>
                  <a:spLocks noRot="1" noChangeAspect="1" noMove="1" noResize="1" noEditPoints="1" noAdjustHandles="1" noChangeArrowheads="1" noChangeShapeType="1" noTextEdit="1"/>
                </p:cNvSpPr>
                <p:nvPr/>
              </p:nvSpPr>
              <p:spPr>
                <a:xfrm>
                  <a:off x="9728957" y="4931636"/>
                  <a:ext cx="655850" cy="656163"/>
                </a:xfrm>
                <a:prstGeom prst="rect">
                  <a:avLst/>
                </a:prstGeom>
                <a:blipFill>
                  <a:blip r:embed="rId33"/>
                  <a:stretch>
                    <a:fillRect/>
                  </a:stretch>
                </a:blipFill>
                <a:ln>
                  <a:solidFill>
                    <a:schemeClr val="tx1"/>
                  </a:solidFill>
                </a:ln>
              </p:spPr>
              <p:txBody>
                <a:bodyPr/>
                <a:lstStyle/>
                <a:p>
                  <a:r>
                    <a:rPr lang="en-GB">
                      <a:noFill/>
                    </a:rPr>
                    <a:t> </a:t>
                  </a:r>
                </a:p>
              </p:txBody>
            </p:sp>
          </mc:Fallback>
        </mc:AlternateContent>
      </p:grpSp>
      <p:grpSp>
        <p:nvGrpSpPr>
          <p:cNvPr id="58" name="Group 57">
            <a:extLst>
              <a:ext uri="{FF2B5EF4-FFF2-40B4-BE49-F238E27FC236}">
                <a16:creationId xmlns:a16="http://schemas.microsoft.com/office/drawing/2014/main" id="{60815D9A-412E-3F5D-A475-C74CDA882A6E}"/>
              </a:ext>
            </a:extLst>
          </p:cNvPr>
          <p:cNvGrpSpPr/>
          <p:nvPr/>
        </p:nvGrpSpPr>
        <p:grpSpPr>
          <a:xfrm>
            <a:off x="2074021" y="2917987"/>
            <a:ext cx="3276766" cy="656165"/>
            <a:chOff x="5059107" y="2586370"/>
            <a:chExt cx="3276766" cy="656165"/>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56D98398-F26F-23A9-CA19-6A9190DE792E}"/>
                    </a:ext>
                  </a:extLst>
                </p:cNvPr>
                <p:cNvSpPr/>
                <p:nvPr/>
              </p:nvSpPr>
              <p:spPr>
                <a:xfrm>
                  <a:off x="5059107" y="2586372"/>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51" name="Rectangle 50">
                  <a:extLst>
                    <a:ext uri="{FF2B5EF4-FFF2-40B4-BE49-F238E27FC236}">
                      <a16:creationId xmlns:a16="http://schemas.microsoft.com/office/drawing/2014/main" id="{56D98398-F26F-23A9-CA19-6A9190DE792E}"/>
                    </a:ext>
                  </a:extLst>
                </p:cNvPr>
                <p:cNvSpPr>
                  <a:spLocks noRot="1" noChangeAspect="1" noMove="1" noResize="1" noEditPoints="1" noAdjustHandles="1" noChangeArrowheads="1" noChangeShapeType="1" noTextEdit="1"/>
                </p:cNvSpPr>
                <p:nvPr/>
              </p:nvSpPr>
              <p:spPr>
                <a:xfrm>
                  <a:off x="5059107" y="2586372"/>
                  <a:ext cx="655850" cy="656163"/>
                </a:xfrm>
                <a:prstGeom prst="rect">
                  <a:avLst/>
                </a:prstGeom>
                <a:blipFill>
                  <a:blip r:embed="rId3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C665E094-4B34-AD27-EC1D-94A21C1689A7}"/>
                    </a:ext>
                  </a:extLst>
                </p:cNvPr>
                <p:cNvSpPr/>
                <p:nvPr/>
              </p:nvSpPr>
              <p:spPr>
                <a:xfrm>
                  <a:off x="5714958" y="2586371"/>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52" name="Rectangle 51">
                  <a:extLst>
                    <a:ext uri="{FF2B5EF4-FFF2-40B4-BE49-F238E27FC236}">
                      <a16:creationId xmlns:a16="http://schemas.microsoft.com/office/drawing/2014/main" id="{C665E094-4B34-AD27-EC1D-94A21C1689A7}"/>
                    </a:ext>
                  </a:extLst>
                </p:cNvPr>
                <p:cNvSpPr>
                  <a:spLocks noRot="1" noChangeAspect="1" noMove="1" noResize="1" noEditPoints="1" noAdjustHandles="1" noChangeArrowheads="1" noChangeShapeType="1" noTextEdit="1"/>
                </p:cNvSpPr>
                <p:nvPr/>
              </p:nvSpPr>
              <p:spPr>
                <a:xfrm>
                  <a:off x="5714958" y="2586371"/>
                  <a:ext cx="655850" cy="656163"/>
                </a:xfrm>
                <a:prstGeom prst="rect">
                  <a:avLst/>
                </a:prstGeom>
                <a:blipFill>
                  <a:blip r:embed="rId35"/>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076876AA-9DE0-DD03-6000-17D0D1DEF716}"/>
                    </a:ext>
                  </a:extLst>
                </p:cNvPr>
                <p:cNvSpPr/>
                <p:nvPr/>
              </p:nvSpPr>
              <p:spPr>
                <a:xfrm>
                  <a:off x="6370808" y="2586371"/>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53" name="Rectangle 52">
                  <a:extLst>
                    <a:ext uri="{FF2B5EF4-FFF2-40B4-BE49-F238E27FC236}">
                      <a16:creationId xmlns:a16="http://schemas.microsoft.com/office/drawing/2014/main" id="{076876AA-9DE0-DD03-6000-17D0D1DEF716}"/>
                    </a:ext>
                  </a:extLst>
                </p:cNvPr>
                <p:cNvSpPr>
                  <a:spLocks noRot="1" noChangeAspect="1" noMove="1" noResize="1" noEditPoints="1" noAdjustHandles="1" noChangeArrowheads="1" noChangeShapeType="1" noTextEdit="1"/>
                </p:cNvSpPr>
                <p:nvPr/>
              </p:nvSpPr>
              <p:spPr>
                <a:xfrm>
                  <a:off x="6370808" y="2586371"/>
                  <a:ext cx="655850" cy="656163"/>
                </a:xfrm>
                <a:prstGeom prst="rect">
                  <a:avLst/>
                </a:prstGeom>
                <a:blipFill>
                  <a:blip r:embed="rId36"/>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9A8AE313-F45A-B920-2074-247C6EB615C8}"/>
                    </a:ext>
                  </a:extLst>
                </p:cNvPr>
                <p:cNvSpPr/>
                <p:nvPr/>
              </p:nvSpPr>
              <p:spPr>
                <a:xfrm>
                  <a:off x="7027803" y="2586371"/>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54" name="Rectangle 53">
                  <a:extLst>
                    <a:ext uri="{FF2B5EF4-FFF2-40B4-BE49-F238E27FC236}">
                      <a16:creationId xmlns:a16="http://schemas.microsoft.com/office/drawing/2014/main" id="{9A8AE313-F45A-B920-2074-247C6EB615C8}"/>
                    </a:ext>
                  </a:extLst>
                </p:cNvPr>
                <p:cNvSpPr>
                  <a:spLocks noRot="1" noChangeAspect="1" noMove="1" noResize="1" noEditPoints="1" noAdjustHandles="1" noChangeArrowheads="1" noChangeShapeType="1" noTextEdit="1"/>
                </p:cNvSpPr>
                <p:nvPr/>
              </p:nvSpPr>
              <p:spPr>
                <a:xfrm>
                  <a:off x="7027803" y="2586371"/>
                  <a:ext cx="655850" cy="656163"/>
                </a:xfrm>
                <a:prstGeom prst="rect">
                  <a:avLst/>
                </a:prstGeom>
                <a:blipFill>
                  <a:blip r:embed="rId3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66205EE2-2C28-74A0-F8FB-5AC190EA4DD1}"/>
                    </a:ext>
                  </a:extLst>
                </p:cNvPr>
                <p:cNvSpPr/>
                <p:nvPr/>
              </p:nvSpPr>
              <p:spPr>
                <a:xfrm>
                  <a:off x="7680023" y="2586370"/>
                  <a:ext cx="655850" cy="656163"/>
                </a:xfrm>
                <a:prstGeom prst="rect">
                  <a:avLst/>
                </a:prstGeom>
                <a:solidFill>
                  <a:srgbClr val="0091F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a:solidFill>
                              <a:schemeClr val="tx1"/>
                            </a:solidFill>
                            <a:latin typeface="Cambria Math" panose="02040503050406030204" pitchFamily="18" charset="0"/>
                          </a:rPr>
                          <m:t> </m:t>
                        </m:r>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panose="02040503050406030204" pitchFamily="18" charset="0"/>
                              </a:rPr>
                              <m:t> </m:t>
                            </m:r>
                            <m:r>
                              <a:rPr lang="en-GB" sz="2400" i="1">
                                <a:solidFill>
                                  <a:schemeClr val="tx1"/>
                                </a:solidFill>
                                <a:latin typeface="Cambria Math" panose="02040503050406030204" pitchFamily="18" charset="0"/>
                              </a:rPr>
                              <m:t>𝑥</m:t>
                            </m:r>
                          </m:e>
                          <m:sup>
                            <m:r>
                              <a:rPr lang="en-GB" sz="2400" i="1">
                                <a:solidFill>
                                  <a:schemeClr val="tx1"/>
                                </a:solidFill>
                                <a:latin typeface="Cambria Math" panose="02040503050406030204" pitchFamily="18" charset="0"/>
                              </a:rPr>
                              <m:t>2</m:t>
                            </m:r>
                          </m:sup>
                        </m:sSup>
                      </m:oMath>
                    </m:oMathPara>
                  </a14:m>
                  <a:endParaRPr lang="en-GB" sz="2400" dirty="0">
                    <a:solidFill>
                      <a:schemeClr val="tx1"/>
                    </a:solidFill>
                  </a:endParaRPr>
                </a:p>
              </p:txBody>
            </p:sp>
          </mc:Choice>
          <mc:Fallback xmlns="">
            <p:sp>
              <p:nvSpPr>
                <p:cNvPr id="55" name="Rectangle 54">
                  <a:extLst>
                    <a:ext uri="{FF2B5EF4-FFF2-40B4-BE49-F238E27FC236}">
                      <a16:creationId xmlns:a16="http://schemas.microsoft.com/office/drawing/2014/main" id="{66205EE2-2C28-74A0-F8FB-5AC190EA4DD1}"/>
                    </a:ext>
                  </a:extLst>
                </p:cNvPr>
                <p:cNvSpPr>
                  <a:spLocks noRot="1" noChangeAspect="1" noMove="1" noResize="1" noEditPoints="1" noAdjustHandles="1" noChangeArrowheads="1" noChangeShapeType="1" noTextEdit="1"/>
                </p:cNvSpPr>
                <p:nvPr/>
              </p:nvSpPr>
              <p:spPr>
                <a:xfrm>
                  <a:off x="7680023" y="2586370"/>
                  <a:ext cx="655850" cy="656163"/>
                </a:xfrm>
                <a:prstGeom prst="rect">
                  <a:avLst/>
                </a:prstGeom>
                <a:blipFill>
                  <a:blip r:embed="rId38"/>
                  <a:stretch>
                    <a:fillRect/>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389D676-31E4-AC6B-81EE-997FF7FBB58F}"/>
                  </a:ext>
                </a:extLst>
              </p:cNvPr>
              <p:cNvSpPr txBox="1"/>
              <p:nvPr/>
            </p:nvSpPr>
            <p:spPr>
              <a:xfrm>
                <a:off x="1047764" y="275485"/>
                <a:ext cx="9273630"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3200" dirty="0"/>
                  <a:t>What is the difference between </a:t>
                </a:r>
                <a14:m>
                  <m:oMath xmlns:m="http://schemas.openxmlformats.org/officeDocument/2006/math">
                    <m:r>
                      <a:rPr lang="en-GB" sz="3200" i="1">
                        <a:latin typeface="Cambria Math" panose="02040503050406030204" pitchFamily="18" charset="0"/>
                      </a:rPr>
                      <m:t>5</m:t>
                    </m:r>
                    <m:sSup>
                      <m:sSupPr>
                        <m:ctrlPr>
                          <a:rPr lang="en-GB" sz="3200" i="1">
                            <a:latin typeface="Cambria Math" panose="02040503050406030204" pitchFamily="18" charset="0"/>
                          </a:rPr>
                        </m:ctrlPr>
                      </m:sSupPr>
                      <m:e>
                        <m:r>
                          <a:rPr lang="en-GB" sz="3200" i="1">
                            <a:latin typeface="Cambria Math" panose="02040503050406030204" pitchFamily="18" charset="0"/>
                          </a:rPr>
                          <m:t>𝑥</m:t>
                        </m:r>
                      </m:e>
                      <m:sup>
                        <m:r>
                          <a:rPr lang="en-GB" sz="3200" i="1">
                            <a:latin typeface="Cambria Math" panose="02040503050406030204" pitchFamily="18" charset="0"/>
                          </a:rPr>
                          <m:t>2</m:t>
                        </m:r>
                      </m:sup>
                    </m:sSup>
                  </m:oMath>
                </a14:m>
                <a:r>
                  <a:rPr lang="en-GB" sz="3200" dirty="0"/>
                  <a:t> and </a:t>
                </a:r>
                <a14:m>
                  <m:oMath xmlns:m="http://schemas.openxmlformats.org/officeDocument/2006/math">
                    <m:sSup>
                      <m:sSupPr>
                        <m:ctrlPr>
                          <a:rPr lang="en-GB" sz="3200" i="1">
                            <a:latin typeface="Cambria Math" panose="02040503050406030204" pitchFamily="18" charset="0"/>
                          </a:rPr>
                        </m:ctrlPr>
                      </m:sSupPr>
                      <m:e>
                        <m:d>
                          <m:dPr>
                            <m:ctrlPr>
                              <a:rPr lang="en-GB" sz="3200" i="1">
                                <a:latin typeface="Cambria Math" panose="02040503050406030204" pitchFamily="18" charset="0"/>
                              </a:rPr>
                            </m:ctrlPr>
                          </m:dPr>
                          <m:e>
                            <m:r>
                              <a:rPr lang="en-GB" sz="3200" i="1">
                                <a:latin typeface="Cambria Math" panose="02040503050406030204" pitchFamily="18" charset="0"/>
                              </a:rPr>
                              <m:t>5</m:t>
                            </m:r>
                            <m:r>
                              <a:rPr lang="en-GB" sz="3200" i="1">
                                <a:latin typeface="Cambria Math" panose="02040503050406030204" pitchFamily="18" charset="0"/>
                              </a:rPr>
                              <m:t>𝑥</m:t>
                            </m:r>
                          </m:e>
                        </m:d>
                      </m:e>
                      <m:sup>
                        <m:r>
                          <a:rPr lang="en-GB" sz="3200" i="1">
                            <a:latin typeface="Cambria Math" panose="02040503050406030204" pitchFamily="18" charset="0"/>
                          </a:rPr>
                          <m:t>2</m:t>
                        </m:r>
                      </m:sup>
                    </m:sSup>
                  </m:oMath>
                </a14:m>
                <a:r>
                  <a:rPr lang="en-GB" sz="3200" dirty="0"/>
                  <a:t>?</a:t>
                </a:r>
              </a:p>
            </p:txBody>
          </p:sp>
        </mc:Choice>
        <mc:Fallback xmlns="">
          <p:sp>
            <p:nvSpPr>
              <p:cNvPr id="56" name="TextBox 55">
                <a:extLst>
                  <a:ext uri="{FF2B5EF4-FFF2-40B4-BE49-F238E27FC236}">
                    <a16:creationId xmlns:a16="http://schemas.microsoft.com/office/drawing/2014/main" id="{3389D676-31E4-AC6B-81EE-997FF7FBB58F}"/>
                  </a:ext>
                </a:extLst>
              </p:cNvPr>
              <p:cNvSpPr txBox="1">
                <a:spLocks noRot="1" noChangeAspect="1" noMove="1" noResize="1" noEditPoints="1" noAdjustHandles="1" noChangeArrowheads="1" noChangeShapeType="1" noTextEdit="1"/>
              </p:cNvSpPr>
              <p:nvPr/>
            </p:nvSpPr>
            <p:spPr>
              <a:xfrm>
                <a:off x="1047764" y="275485"/>
                <a:ext cx="9273630" cy="584775"/>
              </a:xfrm>
              <a:prstGeom prst="rect">
                <a:avLst/>
              </a:prstGeom>
              <a:blipFill>
                <a:blip r:embed="rId39"/>
                <a:stretch>
                  <a:fillRect b="-175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57" name="TextBox 56">
            <a:extLst>
              <a:ext uri="{FF2B5EF4-FFF2-40B4-BE49-F238E27FC236}">
                <a16:creationId xmlns:a16="http://schemas.microsoft.com/office/drawing/2014/main" id="{72FB3399-AD52-4A05-D405-7282843D756E}"/>
              </a:ext>
            </a:extLst>
          </p:cNvPr>
          <p:cNvSpPr txBox="1"/>
          <p:nvPr/>
        </p:nvSpPr>
        <p:spPr>
          <a:xfrm>
            <a:off x="1742680" y="1188342"/>
            <a:ext cx="4902530" cy="369332"/>
          </a:xfrm>
          <a:prstGeom prst="rect">
            <a:avLst/>
          </a:prstGeom>
          <a:noFill/>
        </p:spPr>
        <p:txBody>
          <a:bodyPr wrap="square" rtlCol="0">
            <a:spAutoFit/>
          </a:bodyPr>
          <a:lstStyle/>
          <a:p>
            <a:r>
              <a:rPr lang="en-GB" dirty="0"/>
              <a:t>Let’s use algebra tiles to have a look.</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6217879-2075-05F6-89B4-4EBFAD036926}"/>
                  </a:ext>
                </a:extLst>
              </p:cNvPr>
              <p:cNvSpPr txBox="1"/>
              <p:nvPr/>
            </p:nvSpPr>
            <p:spPr>
              <a:xfrm>
                <a:off x="1979349" y="1930733"/>
                <a:ext cx="3783165" cy="646331"/>
              </a:xfrm>
              <a:prstGeom prst="rect">
                <a:avLst/>
              </a:prstGeom>
              <a:noFill/>
            </p:spPr>
            <p:txBody>
              <a:bodyPr wrap="square" rtlCol="0">
                <a:spAutoFit/>
              </a:bodyPr>
              <a:lstStyle/>
              <a:p>
                <a:r>
                  <a:rPr lang="en-GB" dirty="0"/>
                  <a:t>Remember:, this is </a:t>
                </a:r>
                <a14:m>
                  <m:oMath xmlns:m="http://schemas.openxmlformats.org/officeDocument/2006/math">
                    <m:r>
                      <a:rPr lang="en-GB" i="1">
                        <a:latin typeface="Cambria Math" panose="02040503050406030204" pitchFamily="18" charset="0"/>
                      </a:rPr>
                      <m:t>5</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oMath>
                </a14:m>
                <a:r>
                  <a:rPr lang="en-GB" dirty="0"/>
                  <a:t>, or </a:t>
                </a:r>
                <a14:m>
                  <m:oMath xmlns:m="http://schemas.openxmlformats.org/officeDocument/2006/math">
                    <m:r>
                      <a:rPr lang="en-GB" i="1">
                        <a:latin typeface="Cambria Math" panose="02040503050406030204" pitchFamily="18" charset="0"/>
                      </a:rPr>
                      <m:t>5×</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oMath>
                </a14:m>
                <a:r>
                  <a:rPr lang="en-GB" dirty="0"/>
                  <a:t>.</a:t>
                </a:r>
              </a:p>
              <a:p>
                <a:r>
                  <a:rPr lang="en-GB" dirty="0"/>
                  <a:t>There are five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oMath>
                </a14:m>
                <a:r>
                  <a:rPr lang="en-GB" dirty="0"/>
                  <a:t> tiles.</a:t>
                </a:r>
              </a:p>
            </p:txBody>
          </p:sp>
        </mc:Choice>
        <mc:Fallback xmlns="">
          <p:sp>
            <p:nvSpPr>
              <p:cNvPr id="62" name="TextBox 61">
                <a:extLst>
                  <a:ext uri="{FF2B5EF4-FFF2-40B4-BE49-F238E27FC236}">
                    <a16:creationId xmlns:a16="http://schemas.microsoft.com/office/drawing/2014/main" id="{46217879-2075-05F6-89B4-4EBFAD036926}"/>
                  </a:ext>
                </a:extLst>
              </p:cNvPr>
              <p:cNvSpPr txBox="1">
                <a:spLocks noRot="1" noChangeAspect="1" noMove="1" noResize="1" noEditPoints="1" noAdjustHandles="1" noChangeArrowheads="1" noChangeShapeType="1" noTextEdit="1"/>
              </p:cNvSpPr>
              <p:nvPr/>
            </p:nvSpPr>
            <p:spPr>
              <a:xfrm>
                <a:off x="1979349" y="1930733"/>
                <a:ext cx="3783165" cy="646331"/>
              </a:xfrm>
              <a:prstGeom prst="rect">
                <a:avLst/>
              </a:prstGeom>
              <a:blipFill>
                <a:blip r:embed="rId40"/>
                <a:stretch>
                  <a:fillRect l="-1452"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A398D8A-B380-3F5F-1FA2-39471BB1AC2D}"/>
                  </a:ext>
                </a:extLst>
              </p:cNvPr>
              <p:cNvSpPr txBox="1"/>
              <p:nvPr/>
            </p:nvSpPr>
            <p:spPr>
              <a:xfrm>
                <a:off x="6891869" y="1609140"/>
                <a:ext cx="3432011" cy="923330"/>
              </a:xfrm>
              <a:prstGeom prst="rect">
                <a:avLst/>
              </a:prstGeom>
              <a:noFill/>
            </p:spPr>
            <p:txBody>
              <a:bodyPr wrap="square" rtlCol="0">
                <a:spAutoFit/>
              </a:bodyPr>
              <a:lstStyle/>
              <a:p>
                <a:pPr/>
                <a:r>
                  <a:rPr lang="en-GB" dirty="0"/>
                  <a:t>This is </a:t>
                </a:r>
                <a14:m>
                  <m:oMath xmlns:m="http://schemas.openxmlformats.org/officeDocument/2006/math">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5</m:t>
                            </m:r>
                            <m:r>
                              <a:rPr lang="en-GB" i="1">
                                <a:latin typeface="Cambria Math" panose="02040503050406030204" pitchFamily="18" charset="0"/>
                              </a:rPr>
                              <m:t>𝑥</m:t>
                            </m:r>
                          </m:e>
                        </m:d>
                      </m:e>
                      <m:sup>
                        <m:r>
                          <a:rPr lang="en-GB" i="1">
                            <a:latin typeface="Cambria Math" panose="02040503050406030204" pitchFamily="18" charset="0"/>
                          </a:rPr>
                          <m:t>2</m:t>
                        </m:r>
                      </m:sup>
                    </m:sSup>
                  </m:oMath>
                </a14:m>
                <a:r>
                  <a:rPr lang="en-GB" dirty="0"/>
                  <a:t>.</a:t>
                </a:r>
                <a:br>
                  <a:rPr lang="en-GB" dirty="0"/>
                </a:br>
                <a14:m>
                  <m:oMathPara xmlns:m="http://schemas.openxmlformats.org/officeDocument/2006/math">
                    <m:oMathParaPr>
                      <m:jc m:val="left"/>
                    </m:oMathParaPr>
                    <m:oMath xmlns:m="http://schemas.openxmlformats.org/officeDocument/2006/math">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5</m:t>
                              </m:r>
                              <m:r>
                                <a:rPr lang="en-GB" i="1">
                                  <a:latin typeface="Cambria Math" panose="02040503050406030204" pitchFamily="18" charset="0"/>
                                </a:rPr>
                                <m:t>𝑥</m:t>
                              </m:r>
                            </m:e>
                          </m:d>
                        </m:e>
                        <m:sup>
                          <m:r>
                            <a:rPr lang="en-GB" i="1">
                              <a:latin typeface="Cambria Math" panose="02040503050406030204" pitchFamily="18" charset="0"/>
                            </a:rPr>
                            <m:t>2</m:t>
                          </m:r>
                        </m:sup>
                      </m:sSup>
                      <m:r>
                        <a:rPr lang="en-GB" i="1">
                          <a:latin typeface="Cambria Math" panose="02040503050406030204" pitchFamily="18" charset="0"/>
                          <a:ea typeface="Cambria Math" panose="02040503050406030204" pitchFamily="18" charset="0"/>
                        </a:rPr>
                        <m:t>≡5</m:t>
                      </m:r>
                      <m:r>
                        <a:rPr lang="en-GB" i="1">
                          <a:latin typeface="Cambria Math" panose="02040503050406030204" pitchFamily="18" charset="0"/>
                          <a:ea typeface="Cambria Math" panose="02040503050406030204" pitchFamily="18" charset="0"/>
                        </a:rPr>
                        <m:t>𝑥</m:t>
                      </m:r>
                      <m:r>
                        <a:rPr lang="en-GB" i="1">
                          <a:latin typeface="Cambria Math" panose="02040503050406030204" pitchFamily="18" charset="0"/>
                          <a:ea typeface="Cambria Math" panose="02040503050406030204" pitchFamily="18" charset="0"/>
                        </a:rPr>
                        <m:t>×5</m:t>
                      </m:r>
                      <m:r>
                        <a:rPr lang="en-GB" i="1">
                          <a:latin typeface="Cambria Math" panose="02040503050406030204" pitchFamily="18" charset="0"/>
                          <a:ea typeface="Cambria Math" panose="02040503050406030204" pitchFamily="18" charset="0"/>
                        </a:rPr>
                        <m:t>𝑥</m:t>
                      </m:r>
                      <m:r>
                        <a:rPr lang="en-GB" i="1">
                          <a:latin typeface="Cambria Math" panose="02040503050406030204" pitchFamily="18" charset="0"/>
                          <a:ea typeface="Cambria Math" panose="02040503050406030204" pitchFamily="18" charset="0"/>
                        </a:rPr>
                        <m:t>≡25</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𝑥</m:t>
                          </m:r>
                        </m:e>
                        <m:sup>
                          <m:r>
                            <a:rPr lang="en-GB" i="1">
                              <a:latin typeface="Cambria Math" panose="02040503050406030204" pitchFamily="18" charset="0"/>
                              <a:ea typeface="Cambria Math" panose="02040503050406030204" pitchFamily="18" charset="0"/>
                            </a:rPr>
                            <m:t>2</m:t>
                          </m:r>
                        </m:sup>
                      </m:sSup>
                    </m:oMath>
                  </m:oMathPara>
                </a14:m>
                <a:endParaRPr lang="en-GB" dirty="0">
                  <a:ea typeface="Cambria Math" panose="02040503050406030204" pitchFamily="18" charset="0"/>
                </a:endParaRPr>
              </a:p>
              <a:p>
                <a:r>
                  <a:rPr lang="en-GB" dirty="0"/>
                  <a:t>There are twenty-five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oMath>
                </a14:m>
                <a:r>
                  <a:rPr lang="en-GB" dirty="0"/>
                  <a:t> tiles.</a:t>
                </a:r>
              </a:p>
            </p:txBody>
          </p:sp>
        </mc:Choice>
        <mc:Fallback xmlns="">
          <p:sp>
            <p:nvSpPr>
              <p:cNvPr id="63" name="TextBox 62">
                <a:extLst>
                  <a:ext uri="{FF2B5EF4-FFF2-40B4-BE49-F238E27FC236}">
                    <a16:creationId xmlns:a16="http://schemas.microsoft.com/office/drawing/2014/main" id="{CA398D8A-B380-3F5F-1FA2-39471BB1AC2D}"/>
                  </a:ext>
                </a:extLst>
              </p:cNvPr>
              <p:cNvSpPr txBox="1">
                <a:spLocks noRot="1" noChangeAspect="1" noMove="1" noResize="1" noEditPoints="1" noAdjustHandles="1" noChangeArrowheads="1" noChangeShapeType="1" noTextEdit="1"/>
              </p:cNvSpPr>
              <p:nvPr/>
            </p:nvSpPr>
            <p:spPr>
              <a:xfrm>
                <a:off x="6891869" y="1609140"/>
                <a:ext cx="3432011" cy="923330"/>
              </a:xfrm>
              <a:prstGeom prst="rect">
                <a:avLst/>
              </a:prstGeom>
              <a:blipFill>
                <a:blip r:embed="rId41"/>
                <a:stretch>
                  <a:fillRect l="-1599"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90B43BB-63CD-493A-D84F-705DFB9F4D61}"/>
                  </a:ext>
                </a:extLst>
              </p:cNvPr>
              <p:cNvSpPr txBox="1"/>
              <p:nvPr/>
            </p:nvSpPr>
            <p:spPr>
              <a:xfrm>
                <a:off x="2074022" y="4122232"/>
                <a:ext cx="327676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In </a:t>
                </a:r>
                <a14:m>
                  <m:oMath xmlns:m="http://schemas.openxmlformats.org/officeDocument/2006/math">
                    <m:r>
                      <a:rPr lang="en-GB" i="1">
                        <a:latin typeface="Cambria Math" panose="02040503050406030204" pitchFamily="18" charset="0"/>
                      </a:rPr>
                      <m:t>5</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oMath>
                </a14:m>
                <a:r>
                  <a:rPr lang="en-GB" dirty="0"/>
                  <a:t>, </a:t>
                </a:r>
                <a:r>
                  <a:rPr lang="en-GB" b="1" dirty="0"/>
                  <a:t>just the </a:t>
                </a:r>
                <a14:m>
                  <m:oMath xmlns:m="http://schemas.openxmlformats.org/officeDocument/2006/math">
                    <m:r>
                      <a:rPr lang="en-GB" b="1" i="1">
                        <a:latin typeface="Cambria Math" panose="02040503050406030204" pitchFamily="18" charset="0"/>
                      </a:rPr>
                      <m:t>𝒙</m:t>
                    </m:r>
                  </m:oMath>
                </a14:m>
                <a:r>
                  <a:rPr lang="en-GB" b="1" dirty="0"/>
                  <a:t> term is being squared. </a:t>
                </a:r>
              </a:p>
            </p:txBody>
          </p:sp>
        </mc:Choice>
        <mc:Fallback xmlns="">
          <p:sp>
            <p:nvSpPr>
              <p:cNvPr id="66" name="TextBox 65">
                <a:extLst>
                  <a:ext uri="{FF2B5EF4-FFF2-40B4-BE49-F238E27FC236}">
                    <a16:creationId xmlns:a16="http://schemas.microsoft.com/office/drawing/2014/main" id="{D90B43BB-63CD-493A-D84F-705DFB9F4D61}"/>
                  </a:ext>
                </a:extLst>
              </p:cNvPr>
              <p:cNvSpPr txBox="1">
                <a:spLocks noRot="1" noChangeAspect="1" noMove="1" noResize="1" noEditPoints="1" noAdjustHandles="1" noChangeArrowheads="1" noChangeShapeType="1" noTextEdit="1"/>
              </p:cNvSpPr>
              <p:nvPr/>
            </p:nvSpPr>
            <p:spPr>
              <a:xfrm>
                <a:off x="2074022" y="4122232"/>
                <a:ext cx="3276766" cy="646331"/>
              </a:xfrm>
              <a:prstGeom prst="rect">
                <a:avLst/>
              </a:prstGeom>
              <a:blipFill>
                <a:blip r:embed="rId42"/>
                <a:stretch>
                  <a:fillRect t="-3704" b="-129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859B6D9C-F91D-4D58-B663-BBDA820C6D27}"/>
                  </a:ext>
                </a:extLst>
              </p:cNvPr>
              <p:cNvSpPr txBox="1"/>
              <p:nvPr/>
            </p:nvSpPr>
            <p:spPr>
              <a:xfrm>
                <a:off x="2064957" y="4975722"/>
                <a:ext cx="327676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In </a:t>
                </a:r>
                <a14:m>
                  <m:oMath xmlns:m="http://schemas.openxmlformats.org/officeDocument/2006/math">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5</m:t>
                            </m:r>
                            <m:r>
                              <a:rPr lang="en-GB" i="1">
                                <a:latin typeface="Cambria Math" panose="02040503050406030204" pitchFamily="18" charset="0"/>
                              </a:rPr>
                              <m:t>𝑥</m:t>
                            </m:r>
                          </m:e>
                        </m:d>
                      </m:e>
                      <m:sup>
                        <m:r>
                          <a:rPr lang="en-GB" i="1">
                            <a:latin typeface="Cambria Math" panose="02040503050406030204" pitchFamily="18" charset="0"/>
                          </a:rPr>
                          <m:t>2</m:t>
                        </m:r>
                      </m:sup>
                    </m:sSup>
                  </m:oMath>
                </a14:m>
                <a:r>
                  <a:rPr lang="en-GB" dirty="0"/>
                  <a:t>, </a:t>
                </a:r>
                <a:r>
                  <a:rPr lang="en-GB" b="1" dirty="0"/>
                  <a:t>the whole </a:t>
                </a:r>
                <a14:m>
                  <m:oMath xmlns:m="http://schemas.openxmlformats.org/officeDocument/2006/math">
                    <m:r>
                      <a:rPr lang="en-GB" b="1" i="1">
                        <a:latin typeface="Cambria Math" panose="02040503050406030204" pitchFamily="18" charset="0"/>
                      </a:rPr>
                      <m:t>𝟓</m:t>
                    </m:r>
                    <m:r>
                      <a:rPr lang="en-GB" b="1" i="1">
                        <a:latin typeface="Cambria Math" panose="02040503050406030204" pitchFamily="18" charset="0"/>
                      </a:rPr>
                      <m:t>𝒙</m:t>
                    </m:r>
                  </m:oMath>
                </a14:m>
                <a:r>
                  <a:rPr lang="en-GB" b="1" dirty="0"/>
                  <a:t> term is being squared.</a:t>
                </a:r>
              </a:p>
            </p:txBody>
          </p:sp>
        </mc:Choice>
        <mc:Fallback xmlns="">
          <p:sp>
            <p:nvSpPr>
              <p:cNvPr id="67" name="TextBox 66">
                <a:extLst>
                  <a:ext uri="{FF2B5EF4-FFF2-40B4-BE49-F238E27FC236}">
                    <a16:creationId xmlns:a16="http://schemas.microsoft.com/office/drawing/2014/main" id="{859B6D9C-F91D-4D58-B663-BBDA820C6D27}"/>
                  </a:ext>
                </a:extLst>
              </p:cNvPr>
              <p:cNvSpPr txBox="1">
                <a:spLocks noRot="1" noChangeAspect="1" noMove="1" noResize="1" noEditPoints="1" noAdjustHandles="1" noChangeArrowheads="1" noChangeShapeType="1" noTextEdit="1"/>
              </p:cNvSpPr>
              <p:nvPr/>
            </p:nvSpPr>
            <p:spPr>
              <a:xfrm>
                <a:off x="2064957" y="4975722"/>
                <a:ext cx="3276766" cy="646331"/>
              </a:xfrm>
              <a:prstGeom prst="rect">
                <a:avLst/>
              </a:prstGeom>
              <a:blipFill>
                <a:blip r:embed="rId43"/>
                <a:stretch>
                  <a:fillRect t="-3704" b="-12963"/>
                </a:stretch>
              </a:blipFill>
            </p:spPr>
            <p:txBody>
              <a:bodyPr/>
              <a:lstStyle/>
              <a:p>
                <a:r>
                  <a:rPr lang="en-GB">
                    <a:noFill/>
                  </a:rPr>
                  <a:t> </a:t>
                </a:r>
              </a:p>
            </p:txBody>
          </p:sp>
        </mc:Fallback>
      </mc:AlternateContent>
    </p:spTree>
    <p:extLst>
      <p:ext uri="{BB962C8B-B14F-4D97-AF65-F5344CB8AC3E}">
        <p14:creationId xmlns:p14="http://schemas.microsoft.com/office/powerpoint/2010/main" val="416918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000"/>
                                  </p:stCondLst>
                                  <p:childTnLst>
                                    <p:set>
                                      <p:cBhvr>
                                        <p:cTn id="23" dur="1" fill="hold">
                                          <p:stCondLst>
                                            <p:cond delay="0"/>
                                          </p:stCondLst>
                                        </p:cTn>
                                        <p:tgtEl>
                                          <p:spTgt spid="5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6" grpId="0" animBg="1"/>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09AEF0-DC3E-14F5-6D8D-66D78A8D8FD3}"/>
                  </a:ext>
                </a:extLst>
              </p:cNvPr>
              <p:cNvSpPr txBox="1"/>
              <p:nvPr/>
            </p:nvSpPr>
            <p:spPr>
              <a:xfrm>
                <a:off x="8629562" y="3560468"/>
                <a:ext cx="3205733" cy="23682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i="1" smtClean="0">
                          <a:latin typeface="Cambria Math" panose="02040503050406030204" pitchFamily="18" charset="0"/>
                        </a:rPr>
                        <m:t>3</m:t>
                      </m:r>
                      <m:sSup>
                        <m:sSupPr>
                          <m:ctrlPr>
                            <a:rPr lang="en-GB" sz="3600" i="1">
                              <a:latin typeface="Cambria Math" panose="02040503050406030204" pitchFamily="18" charset="0"/>
                            </a:rPr>
                          </m:ctrlPr>
                        </m:sSupPr>
                        <m:e>
                          <m:d>
                            <m:dPr>
                              <m:ctrlPr>
                                <a:rPr lang="en-GB" sz="3600" i="1">
                                  <a:latin typeface="Cambria Math" panose="02040503050406030204" pitchFamily="18" charset="0"/>
                                </a:rPr>
                              </m:ctrlPr>
                            </m:dPr>
                            <m:e>
                              <m:r>
                                <a:rPr lang="en-GB" sz="3600" b="0" i="1" smtClean="0">
                                  <a:latin typeface="Cambria Math" panose="02040503050406030204" pitchFamily="18" charset="0"/>
                                </a:rPr>
                                <m:t>−</m:t>
                              </m:r>
                              <m:r>
                                <a:rPr lang="en-GB" sz="3600" i="1">
                                  <a:latin typeface="Cambria Math" panose="02040503050406030204" pitchFamily="18" charset="0"/>
                                </a:rPr>
                                <m:t>5</m:t>
                              </m:r>
                            </m:e>
                          </m:d>
                        </m:e>
                        <m:sup>
                          <m:r>
                            <a:rPr lang="en-GB" sz="3600" i="1">
                              <a:latin typeface="Cambria Math" panose="02040503050406030204" pitchFamily="18" charset="0"/>
                            </a:rPr>
                            <m:t>2</m:t>
                          </m:r>
                        </m:sup>
                      </m:sSup>
                      <m:r>
                        <a:rPr lang="en-GB" sz="3600" i="1">
                          <a:latin typeface="Cambria Math" panose="02040503050406030204" pitchFamily="18" charset="0"/>
                        </a:rPr>
                        <m:t>=3×</m:t>
                      </m:r>
                      <m:sSup>
                        <m:sSupPr>
                          <m:ctrlPr>
                            <a:rPr lang="en-GB" sz="3600" i="1">
                              <a:latin typeface="Cambria Math" panose="02040503050406030204" pitchFamily="18" charset="0"/>
                            </a:rPr>
                          </m:ctrlPr>
                        </m:sSupPr>
                        <m:e>
                          <m:d>
                            <m:dPr>
                              <m:ctrlPr>
                                <a:rPr lang="en-GB" sz="3600" i="1">
                                  <a:latin typeface="Cambria Math" panose="02040503050406030204" pitchFamily="18" charset="0"/>
                                </a:rPr>
                              </m:ctrlPr>
                            </m:dPr>
                            <m:e>
                              <m:r>
                                <a:rPr lang="en-GB" sz="3600" b="0" i="1" smtClean="0">
                                  <a:latin typeface="Cambria Math" panose="02040503050406030204" pitchFamily="18" charset="0"/>
                                </a:rPr>
                                <m:t>−</m:t>
                              </m:r>
                              <m:r>
                                <a:rPr lang="en-GB" sz="3600" i="1">
                                  <a:latin typeface="Cambria Math" panose="02040503050406030204" pitchFamily="18" charset="0"/>
                                </a:rPr>
                                <m:t>5</m:t>
                              </m:r>
                            </m:e>
                          </m:d>
                        </m:e>
                        <m:sup>
                          <m:r>
                            <a:rPr lang="en-GB" sz="3600" i="1">
                              <a:latin typeface="Cambria Math" panose="02040503050406030204" pitchFamily="18" charset="0"/>
                            </a:rPr>
                            <m:t>2</m:t>
                          </m:r>
                        </m:sup>
                      </m:sSup>
                    </m:oMath>
                  </m:oMathPara>
                </a14:m>
                <a:endParaRPr lang="en-GB" sz="3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600" i="1">
                          <a:latin typeface="Cambria Math" panose="02040503050406030204" pitchFamily="18" charset="0"/>
                        </a:rPr>
                        <m:t>=3×(25)</m:t>
                      </m:r>
                    </m:oMath>
                  </m:oMathPara>
                </a14:m>
                <a:endParaRPr lang="en-GB" sz="3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4000" b="1" i="1">
                          <a:latin typeface="Cambria Math" panose="02040503050406030204" pitchFamily="18" charset="0"/>
                        </a:rPr>
                        <m:t>=</m:t>
                      </m:r>
                      <m:r>
                        <a:rPr lang="en-GB" sz="4000" b="1" i="1">
                          <a:latin typeface="Cambria Math" panose="02040503050406030204" pitchFamily="18" charset="0"/>
                        </a:rPr>
                        <m:t>𝟕𝟓</m:t>
                      </m:r>
                    </m:oMath>
                  </m:oMathPara>
                </a14:m>
                <a:endParaRPr lang="en-GB" sz="4000" b="1" dirty="0"/>
              </a:p>
            </p:txBody>
          </p:sp>
        </mc:Choice>
        <mc:Fallback xmlns="">
          <p:sp>
            <p:nvSpPr>
              <p:cNvPr id="13" name="TextBox 12">
                <a:extLst>
                  <a:ext uri="{FF2B5EF4-FFF2-40B4-BE49-F238E27FC236}">
                    <a16:creationId xmlns:a16="http://schemas.microsoft.com/office/drawing/2014/main" id="{6809AEF0-DC3E-14F5-6D8D-66D78A8D8FD3}"/>
                  </a:ext>
                </a:extLst>
              </p:cNvPr>
              <p:cNvSpPr txBox="1">
                <a:spLocks noRot="1" noChangeAspect="1" noMove="1" noResize="1" noEditPoints="1" noAdjustHandles="1" noChangeArrowheads="1" noChangeShapeType="1" noTextEdit="1"/>
              </p:cNvSpPr>
              <p:nvPr/>
            </p:nvSpPr>
            <p:spPr>
              <a:xfrm>
                <a:off x="8629562" y="3560468"/>
                <a:ext cx="3205733" cy="236827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94FF35A-483A-9108-6DD4-685EEA7217DB}"/>
                  </a:ext>
                </a:extLst>
              </p:cNvPr>
              <p:cNvSpPr txBox="1"/>
              <p:nvPr/>
            </p:nvSpPr>
            <p:spPr>
              <a:xfrm>
                <a:off x="281640" y="142997"/>
                <a:ext cx="543867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cs typeface="Calibri" panose="020F0502020204030204" pitchFamily="34" charset="0"/>
                  </a:rPr>
                  <a:t>Find the value of </a:t>
                </a:r>
                <a14:m>
                  <m:oMath xmlns:m="http://schemas.openxmlformats.org/officeDocument/2006/math">
                    <m:r>
                      <a:rPr lang="en-GB" sz="3600" i="1">
                        <a:latin typeface="Cambria Math" panose="02040503050406030204" pitchFamily="18" charset="0"/>
                        <a:cs typeface="Calibri" panose="020F0502020204030204" pitchFamily="34" charset="0"/>
                      </a:rPr>
                      <m:t>3</m:t>
                    </m:r>
                    <m:sSup>
                      <m:sSupPr>
                        <m:ctrlPr>
                          <a:rPr lang="en-GB" sz="3600" i="1">
                            <a:latin typeface="Cambria Math" panose="02040503050406030204" pitchFamily="18" charset="0"/>
                            <a:cs typeface="Calibri" panose="020F0502020204030204" pitchFamily="34" charset="0"/>
                          </a:rPr>
                        </m:ctrlPr>
                      </m:sSupPr>
                      <m:e>
                        <m:r>
                          <a:rPr lang="en-GB" sz="3600" i="1">
                            <a:latin typeface="Cambria Math" panose="02040503050406030204" pitchFamily="18" charset="0"/>
                            <a:cs typeface="Calibri" panose="020F0502020204030204" pitchFamily="34" charset="0"/>
                          </a:rPr>
                          <m:t>𝑎</m:t>
                        </m:r>
                      </m:e>
                      <m:sup>
                        <m:r>
                          <a:rPr lang="en-GB" sz="3600" i="1">
                            <a:latin typeface="Cambria Math" panose="02040503050406030204" pitchFamily="18" charset="0"/>
                            <a:cs typeface="Calibri" panose="020F0502020204030204" pitchFamily="34" charset="0"/>
                          </a:rPr>
                          <m:t>2</m:t>
                        </m:r>
                      </m:sup>
                    </m:sSup>
                  </m:oMath>
                </a14:m>
                <a:r>
                  <a:rPr lang="en-US" sz="3600" dirty="0">
                    <a:cs typeface="Calibri" panose="020F0502020204030204" pitchFamily="34" charset="0"/>
                  </a:rPr>
                  <a:t> when </a:t>
                </a:r>
              </a:p>
              <a:p>
                <a:pPr algn="ctr"/>
                <a14:m>
                  <m:oMath xmlns:m="http://schemas.openxmlformats.org/officeDocument/2006/math">
                    <m:r>
                      <a:rPr lang="en-GB" sz="3600" i="1">
                        <a:latin typeface="Cambria Math" panose="02040503050406030204" pitchFamily="18" charset="0"/>
                        <a:cs typeface="Calibri" panose="020F0502020204030204" pitchFamily="34" charset="0"/>
                      </a:rPr>
                      <m:t>𝑎</m:t>
                    </m:r>
                    <m:r>
                      <a:rPr lang="en-GB" sz="3600" i="1">
                        <a:latin typeface="Cambria Math" panose="02040503050406030204" pitchFamily="18" charset="0"/>
                        <a:cs typeface="Calibri" panose="020F0502020204030204" pitchFamily="34" charset="0"/>
                      </a:rPr>
                      <m:t>=−5</m:t>
                    </m:r>
                  </m:oMath>
                </a14:m>
                <a:r>
                  <a:rPr lang="en-US" sz="3600" dirty="0">
                    <a:cs typeface="Calibri" panose="020F0502020204030204" pitchFamily="34" charset="0"/>
                  </a:rPr>
                  <a:t> </a:t>
                </a:r>
              </a:p>
            </p:txBody>
          </p:sp>
        </mc:Choice>
        <mc:Fallback xmlns="">
          <p:sp>
            <p:nvSpPr>
              <p:cNvPr id="8" name="TextBox 7">
                <a:extLst>
                  <a:ext uri="{FF2B5EF4-FFF2-40B4-BE49-F238E27FC236}">
                    <a16:creationId xmlns:a16="http://schemas.microsoft.com/office/drawing/2014/main" id="{A94FF35A-483A-9108-6DD4-685EEA7217DB}"/>
                  </a:ext>
                </a:extLst>
              </p:cNvPr>
              <p:cNvSpPr txBox="1">
                <a:spLocks noRot="1" noChangeAspect="1" noMove="1" noResize="1" noEditPoints="1" noAdjustHandles="1" noChangeArrowheads="1" noChangeShapeType="1" noTextEdit="1"/>
              </p:cNvSpPr>
              <p:nvPr/>
            </p:nvSpPr>
            <p:spPr>
              <a:xfrm>
                <a:off x="281640" y="142997"/>
                <a:ext cx="5438676" cy="1200329"/>
              </a:xfrm>
              <a:prstGeom prst="rect">
                <a:avLst/>
              </a:prstGeom>
              <a:blipFill>
                <a:blip r:embed="rId3"/>
                <a:stretch>
                  <a:fillRect t="-448" r="-139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2" name="Picture 1" descr="A black pen and a whiteboard&#10;&#10;Description automatically generated">
            <a:extLst>
              <a:ext uri="{FF2B5EF4-FFF2-40B4-BE49-F238E27FC236}">
                <a16:creationId xmlns:a16="http://schemas.microsoft.com/office/drawing/2014/main" id="{AAA4838C-3761-7FE3-EA1A-44ADA499E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115757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A111890-28E8-756F-BB2C-F6E2FB9FE8A2}"/>
                  </a:ext>
                </a:extLst>
              </p:cNvPr>
              <p:cNvSpPr txBox="1"/>
              <p:nvPr/>
            </p:nvSpPr>
            <p:spPr>
              <a:xfrm>
                <a:off x="255182" y="110581"/>
                <a:ext cx="931075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2000">
                    <a:cs typeface="Calibri" panose="020F0502020204030204" pitchFamily="34" charset="0"/>
                  </a:defRPr>
                </a:lvl1pPr>
              </a:lstStyle>
              <a:p>
                <a:r>
                  <a:rPr lang="en-US" sz="3600" dirty="0"/>
                  <a:t>What is the value of </a:t>
                </a:r>
                <a14:m>
                  <m:oMath xmlns:m="http://schemas.openxmlformats.org/officeDocument/2006/math">
                    <m:sSup>
                      <m:sSupPr>
                        <m:ctrlPr>
                          <a:rPr lang="en-GB" sz="3600" i="1">
                            <a:latin typeface="Cambria Math" panose="02040503050406030204" pitchFamily="18" charset="0"/>
                          </a:rPr>
                        </m:ctrlPr>
                      </m:sSupPr>
                      <m:e>
                        <m:d>
                          <m:dPr>
                            <m:ctrlPr>
                              <a:rPr lang="en-GB" sz="3600" i="1">
                                <a:latin typeface="Cambria Math" panose="02040503050406030204" pitchFamily="18" charset="0"/>
                              </a:rPr>
                            </m:ctrlPr>
                          </m:dPr>
                          <m:e>
                            <m:r>
                              <a:rPr lang="en-GB" sz="3600" i="1">
                                <a:latin typeface="Cambria Math" panose="02040503050406030204" pitchFamily="18" charset="0"/>
                              </a:rPr>
                              <m:t>3</m:t>
                            </m:r>
                            <m:r>
                              <a:rPr lang="en-GB" sz="3600" i="1">
                                <a:latin typeface="Cambria Math" panose="02040503050406030204" pitchFamily="18" charset="0"/>
                              </a:rPr>
                              <m:t>𝑏</m:t>
                            </m:r>
                          </m:e>
                        </m:d>
                      </m:e>
                      <m:sup>
                        <m:r>
                          <a:rPr lang="en-GB" sz="3600" i="1">
                            <a:latin typeface="Cambria Math" panose="02040503050406030204" pitchFamily="18" charset="0"/>
                          </a:rPr>
                          <m:t>2</m:t>
                        </m:r>
                      </m:sup>
                    </m:sSup>
                  </m:oMath>
                </a14:m>
                <a:r>
                  <a:rPr lang="en-US" sz="3600" dirty="0"/>
                  <a:t> given that </a:t>
                </a:r>
                <a14:m>
                  <m:oMath xmlns:m="http://schemas.openxmlformats.org/officeDocument/2006/math">
                    <m:r>
                      <a:rPr lang="en-GB" sz="3600" i="1">
                        <a:latin typeface="Cambria Math" panose="02040503050406030204" pitchFamily="18" charset="0"/>
                      </a:rPr>
                      <m:t>𝑏</m:t>
                    </m:r>
                    <m:r>
                      <a:rPr lang="en-GB" sz="3600" i="1">
                        <a:latin typeface="Cambria Math" panose="02040503050406030204" pitchFamily="18" charset="0"/>
                      </a:rPr>
                      <m:t>=−5</m:t>
                    </m:r>
                  </m:oMath>
                </a14:m>
                <a:endParaRPr lang="en-US" sz="3600" dirty="0"/>
              </a:p>
            </p:txBody>
          </p:sp>
        </mc:Choice>
        <mc:Fallback xmlns="">
          <p:sp>
            <p:nvSpPr>
              <p:cNvPr id="2" name="TextBox 1">
                <a:extLst>
                  <a:ext uri="{FF2B5EF4-FFF2-40B4-BE49-F238E27FC236}">
                    <a16:creationId xmlns:a16="http://schemas.microsoft.com/office/drawing/2014/main" id="{3A111890-28E8-756F-BB2C-F6E2FB9FE8A2}"/>
                  </a:ext>
                </a:extLst>
              </p:cNvPr>
              <p:cNvSpPr txBox="1">
                <a:spLocks noRot="1" noChangeAspect="1" noMove="1" noResize="1" noEditPoints="1" noAdjustHandles="1" noChangeArrowheads="1" noChangeShapeType="1" noTextEdit="1"/>
              </p:cNvSpPr>
              <p:nvPr/>
            </p:nvSpPr>
            <p:spPr>
              <a:xfrm>
                <a:off x="255182" y="110581"/>
                <a:ext cx="9310751" cy="646331"/>
              </a:xfrm>
              <a:prstGeom prst="rect">
                <a:avLst/>
              </a:prstGeom>
              <a:blipFill>
                <a:blip r:embed="rId2"/>
                <a:stretch>
                  <a:fillRect t="-1538" b="-20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CF75D59-C097-E2BF-E5CA-BD7D5949B4F2}"/>
                  </a:ext>
                </a:extLst>
              </p:cNvPr>
              <p:cNvSpPr txBox="1"/>
              <p:nvPr/>
            </p:nvSpPr>
            <p:spPr>
              <a:xfrm>
                <a:off x="8608736" y="4228675"/>
                <a:ext cx="346851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600" i="1" smtClean="0">
                              <a:latin typeface="Cambria Math" panose="02040503050406030204" pitchFamily="18" charset="0"/>
                            </a:rPr>
                          </m:ctrlPr>
                        </m:sSupPr>
                        <m:e>
                          <m:d>
                            <m:dPr>
                              <m:ctrlPr>
                                <a:rPr lang="en-GB" sz="3600" i="1">
                                  <a:latin typeface="Cambria Math" panose="02040503050406030204" pitchFamily="18" charset="0"/>
                                </a:rPr>
                              </m:ctrlPr>
                            </m:dPr>
                            <m:e>
                              <m:r>
                                <a:rPr lang="en-GB" sz="3600" i="1">
                                  <a:latin typeface="Cambria Math" panose="02040503050406030204" pitchFamily="18" charset="0"/>
                                </a:rPr>
                                <m:t>3×</m:t>
                              </m:r>
                              <m:r>
                                <a:rPr lang="en-GB" sz="3600" b="0" i="1" smtClean="0">
                                  <a:latin typeface="Cambria Math" panose="02040503050406030204" pitchFamily="18" charset="0"/>
                                </a:rPr>
                                <m:t>(</m:t>
                              </m:r>
                              <m:r>
                                <a:rPr lang="en-GB" sz="3600" b="0" i="1" smtClean="0">
                                  <a:latin typeface="Cambria Math" panose="02040503050406030204" pitchFamily="18" charset="0"/>
                                </a:rPr>
                                <m:t>−</m:t>
                              </m:r>
                              <m:r>
                                <a:rPr lang="en-GB" sz="3600" i="1">
                                  <a:latin typeface="Cambria Math" panose="02040503050406030204" pitchFamily="18" charset="0"/>
                                </a:rPr>
                                <m:t>5</m:t>
                              </m:r>
                              <m:r>
                                <a:rPr lang="en-GB" sz="3600" b="0" i="1" smtClean="0">
                                  <a:latin typeface="Cambria Math" panose="02040503050406030204" pitchFamily="18" charset="0"/>
                                </a:rPr>
                                <m:t>)</m:t>
                              </m:r>
                            </m:e>
                          </m:d>
                        </m:e>
                        <m:sup>
                          <m:r>
                            <a:rPr lang="en-GB" sz="3600" i="1">
                              <a:latin typeface="Cambria Math" panose="02040503050406030204" pitchFamily="18" charset="0"/>
                            </a:rPr>
                            <m:t>2</m:t>
                          </m:r>
                        </m:sup>
                      </m:sSup>
                    </m:oMath>
                  </m:oMathPara>
                </a14:m>
                <a:endParaRPr lang="en-GB" sz="3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600" i="1">
                          <a:latin typeface="Cambria Math" panose="02040503050406030204" pitchFamily="18" charset="0"/>
                        </a:rPr>
                        <m:t>=</m:t>
                      </m:r>
                      <m:sSup>
                        <m:sSupPr>
                          <m:ctrlPr>
                            <a:rPr lang="en-GB" sz="3600" i="1">
                              <a:latin typeface="Cambria Math" panose="02040503050406030204" pitchFamily="18" charset="0"/>
                            </a:rPr>
                          </m:ctrlPr>
                        </m:sSupPr>
                        <m:e>
                          <m:r>
                            <a:rPr lang="en-GB" sz="3600" b="0" i="1" smtClean="0">
                              <a:latin typeface="Cambria Math" panose="02040503050406030204" pitchFamily="18" charset="0"/>
                            </a:rPr>
                            <m:t>(−</m:t>
                          </m:r>
                          <m:r>
                            <a:rPr lang="en-GB" sz="3600" i="1">
                              <a:latin typeface="Cambria Math" panose="02040503050406030204" pitchFamily="18" charset="0"/>
                            </a:rPr>
                            <m:t>15</m:t>
                          </m:r>
                          <m:r>
                            <a:rPr lang="en-GB" sz="3600" b="0" i="1" smtClean="0">
                              <a:latin typeface="Cambria Math" panose="02040503050406030204" pitchFamily="18" charset="0"/>
                            </a:rPr>
                            <m:t>)</m:t>
                          </m:r>
                        </m:e>
                        <m:sup>
                          <m:r>
                            <a:rPr lang="en-GB" sz="3600" i="1">
                              <a:latin typeface="Cambria Math" panose="02040503050406030204" pitchFamily="18" charset="0"/>
                            </a:rPr>
                            <m:t>2</m:t>
                          </m:r>
                        </m:sup>
                      </m:sSup>
                    </m:oMath>
                  </m:oMathPara>
                </a14:m>
                <a:endParaRPr lang="en-GB" sz="36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4000" b="1" i="1">
                          <a:latin typeface="Cambria Math" panose="02040503050406030204" pitchFamily="18" charset="0"/>
                        </a:rPr>
                        <m:t>=</m:t>
                      </m:r>
                      <m:r>
                        <a:rPr lang="en-GB" sz="4000" b="1" i="1">
                          <a:latin typeface="Cambria Math" panose="02040503050406030204" pitchFamily="18" charset="0"/>
                        </a:rPr>
                        <m:t>𝟐𝟐𝟓</m:t>
                      </m:r>
                    </m:oMath>
                  </m:oMathPara>
                </a14:m>
                <a:endParaRPr lang="en-GB" sz="4000" b="1" dirty="0"/>
              </a:p>
            </p:txBody>
          </p:sp>
        </mc:Choice>
        <mc:Fallback>
          <p:sp>
            <p:nvSpPr>
              <p:cNvPr id="3" name="TextBox 2">
                <a:extLst>
                  <a:ext uri="{FF2B5EF4-FFF2-40B4-BE49-F238E27FC236}">
                    <a16:creationId xmlns:a16="http://schemas.microsoft.com/office/drawing/2014/main" id="{BCF75D59-C097-E2BF-E5CA-BD7D5949B4F2}"/>
                  </a:ext>
                </a:extLst>
              </p:cNvPr>
              <p:cNvSpPr txBox="1">
                <a:spLocks noRot="1" noChangeAspect="1" noMove="1" noResize="1" noEditPoints="1" noAdjustHandles="1" noChangeArrowheads="1" noChangeShapeType="1" noTextEdit="1"/>
              </p:cNvSpPr>
              <p:nvPr/>
            </p:nvSpPr>
            <p:spPr>
              <a:xfrm>
                <a:off x="8608736" y="4228675"/>
                <a:ext cx="3468512" cy="1815882"/>
              </a:xfrm>
              <a:prstGeom prst="rect">
                <a:avLst/>
              </a:prstGeom>
              <a:blipFill>
                <a:blip r:embed="rId3"/>
                <a:stretch>
                  <a:fillRect/>
                </a:stretch>
              </a:blipFill>
            </p:spPr>
            <p:txBody>
              <a:bodyPr/>
              <a:lstStyle/>
              <a:p>
                <a:r>
                  <a:rPr lang="en-GB">
                    <a:noFill/>
                  </a:rPr>
                  <a:t> </a:t>
                </a:r>
              </a:p>
            </p:txBody>
          </p:sp>
        </mc:Fallback>
      </mc:AlternateContent>
      <p:pic>
        <p:nvPicPr>
          <p:cNvPr id="4" name="Picture 3" descr="A black pen and a whiteboard&#10;&#10;Description automatically generated">
            <a:extLst>
              <a:ext uri="{FF2B5EF4-FFF2-40B4-BE49-F238E27FC236}">
                <a16:creationId xmlns:a16="http://schemas.microsoft.com/office/drawing/2014/main" id="{A77AEE20-493F-E1EE-B7FD-85EA914C5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307239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8ABB0-4A7F-3F0B-86E1-C6E91CF7EC8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441CCFF-7D0D-734B-14A0-862837370C60}"/>
                  </a:ext>
                </a:extLst>
              </p:cNvPr>
              <p:cNvSpPr>
                <a:spLocks noGrp="1"/>
              </p:cNvSpPr>
              <p:nvPr>
                <p:ph type="body" sz="quarter" idx="11"/>
              </p:nvPr>
            </p:nvSpPr>
            <p:spPr/>
            <p:txBody>
              <a:bodyPr/>
              <a:lstStyle/>
              <a:p>
                <a:pPr marL="457200" indent="-457200">
                  <a:buAutoNum type="arabicPeriod"/>
                </a:pPr>
                <a:r>
                  <a:rPr lang="en-GB" dirty="0"/>
                  <a:t>Work out the value of -3b when b=-5</a:t>
                </a:r>
              </a:p>
              <a:p>
                <a:pPr marL="457200" indent="-457200">
                  <a:buAutoNum type="arabicPeriod"/>
                </a:pPr>
                <a:endParaRPr lang="en-GB" dirty="0"/>
              </a:p>
              <a:p>
                <a:pPr marL="457200" indent="-457200">
                  <a:buAutoNum type="arabicPeriod"/>
                </a:pPr>
                <a:endParaRPr lang="en-GB" dirty="0"/>
              </a:p>
              <a:p>
                <a:r>
                  <a:rPr lang="en-GB" dirty="0"/>
                  <a:t>2. Work out </a:t>
                </a:r>
                <a14:m>
                  <m:oMath xmlns:m="http://schemas.openxmlformats.org/officeDocument/2006/math">
                    <m:r>
                      <a:rPr lang="en-GB" b="0" i="0"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oMath>
                </a14:m>
                <a:endParaRPr lang="en-GB" b="0" dirty="0"/>
              </a:p>
              <a:p>
                <a:endParaRPr lang="en-GB" dirty="0"/>
              </a:p>
              <a:p>
                <a:endParaRPr lang="en-GB" dirty="0"/>
              </a:p>
              <a:p>
                <a:r>
                  <a:rPr lang="en-GB" dirty="0"/>
                  <a:t>3. Write down the definition for </a:t>
                </a:r>
                <a:r>
                  <a:rPr lang="en-GB" b="1" dirty="0"/>
                  <a:t>coefficient </a:t>
                </a:r>
              </a:p>
            </p:txBody>
          </p:sp>
        </mc:Choice>
        <mc:Fallback xmlns="">
          <p:sp>
            <p:nvSpPr>
              <p:cNvPr id="2" name="Text Placeholder 1">
                <a:extLst>
                  <a:ext uri="{FF2B5EF4-FFF2-40B4-BE49-F238E27FC236}">
                    <a16:creationId xmlns:a16="http://schemas.microsoft.com/office/drawing/2014/main" id="{2441CCFF-7D0D-734B-14A0-862837370C60}"/>
                  </a:ext>
                </a:extLst>
              </p:cNvPr>
              <p:cNvSpPr>
                <a:spLocks noGrp="1" noRot="1" noChangeAspect="1" noMove="1" noResize="1" noEditPoints="1" noAdjustHandles="1" noChangeArrowheads="1" noChangeShapeType="1" noTextEdit="1"/>
              </p:cNvSpPr>
              <p:nvPr>
                <p:ph type="body" sz="quarter" idx="11"/>
              </p:nvPr>
            </p:nvSpPr>
            <p:spPr>
              <a:blipFill>
                <a:blip r:embed="rId3"/>
                <a:stretch>
                  <a:fillRect l="-2807" t="-2273" r="-351"/>
                </a:stretch>
              </a:blipFill>
            </p:spPr>
            <p:txBody>
              <a:bodyPr/>
              <a:lstStyle/>
              <a:p>
                <a:r>
                  <a:rPr lang="en-GB">
                    <a:noFill/>
                  </a:rPr>
                  <a:t> </a:t>
                </a:r>
              </a:p>
            </p:txBody>
          </p:sp>
        </mc:Fallback>
      </mc:AlternateContent>
      <p:sp>
        <p:nvSpPr>
          <p:cNvPr id="3" name="Text Placeholder 2">
            <a:extLst>
              <a:ext uri="{FF2B5EF4-FFF2-40B4-BE49-F238E27FC236}">
                <a16:creationId xmlns:a16="http://schemas.microsoft.com/office/drawing/2014/main" id="{B0D80E07-99AE-37E6-620D-B30DAB56422E}"/>
              </a:ext>
            </a:extLst>
          </p:cNvPr>
          <p:cNvSpPr>
            <a:spLocks noGrp="1"/>
          </p:cNvSpPr>
          <p:nvPr>
            <p:ph type="body" sz="quarter" idx="12"/>
          </p:nvPr>
        </p:nvSpPr>
        <p:spPr/>
        <p:txBody>
          <a:bodyPr/>
          <a:lstStyle/>
          <a:p>
            <a:r>
              <a:rPr lang="en-GB" dirty="0"/>
              <a:t>4. Work out the value of the expression 4a – 9 when a = -3</a:t>
            </a:r>
          </a:p>
        </p:txBody>
      </p:sp>
      <p:sp>
        <p:nvSpPr>
          <p:cNvPr id="4" name="Text Placeholder 3">
            <a:extLst>
              <a:ext uri="{FF2B5EF4-FFF2-40B4-BE49-F238E27FC236}">
                <a16:creationId xmlns:a16="http://schemas.microsoft.com/office/drawing/2014/main" id="{88837C80-C1F8-2DCC-3D08-440275BF783B}"/>
              </a:ext>
            </a:extLst>
          </p:cNvPr>
          <p:cNvSpPr>
            <a:spLocks noGrp="1"/>
          </p:cNvSpPr>
          <p:nvPr>
            <p:ph type="body" sz="quarter" idx="13"/>
          </p:nvPr>
        </p:nvSpPr>
        <p:spPr/>
        <p:txBody>
          <a:bodyPr/>
          <a:lstStyle/>
          <a:p>
            <a:r>
              <a:rPr lang="en-GB" dirty="0"/>
              <a:t>5. Include your own question from </a:t>
            </a:r>
            <a:r>
              <a:rPr lang="en-GB" dirty="0" err="1"/>
              <a:t>sparx</a:t>
            </a:r>
            <a:endParaRPr lang="en-GB" dirty="0"/>
          </a:p>
        </p:txBody>
      </p:sp>
      <p:sp>
        <p:nvSpPr>
          <p:cNvPr id="5" name="Text Placeholder 4">
            <a:extLst>
              <a:ext uri="{FF2B5EF4-FFF2-40B4-BE49-F238E27FC236}">
                <a16:creationId xmlns:a16="http://schemas.microsoft.com/office/drawing/2014/main" id="{D59C67D1-BA62-4673-A0DE-2208434D3C61}"/>
              </a:ext>
            </a:extLst>
          </p:cNvPr>
          <p:cNvSpPr>
            <a:spLocks noGrp="1"/>
          </p:cNvSpPr>
          <p:nvPr>
            <p:ph type="body" sz="quarter" idx="10"/>
          </p:nvPr>
        </p:nvSpPr>
        <p:spPr>
          <a:xfrm>
            <a:off x="425020" y="274896"/>
            <a:ext cx="11525975" cy="488983"/>
          </a:xfrm>
        </p:spPr>
        <p:txBody>
          <a:bodyPr/>
          <a:lstStyle/>
          <a:p>
            <a:r>
              <a:rPr lang="en-GB" sz="3600" b="1" u="sng" dirty="0"/>
              <a:t>TITLE: Substitution of negatives into harder expressions</a:t>
            </a:r>
          </a:p>
        </p:txBody>
      </p:sp>
      <p:sp>
        <p:nvSpPr>
          <p:cNvPr id="6" name="TextBox 5">
            <a:extLst>
              <a:ext uri="{FF2B5EF4-FFF2-40B4-BE49-F238E27FC236}">
                <a16:creationId xmlns:a16="http://schemas.microsoft.com/office/drawing/2014/main" id="{2721159A-3F95-9393-4FFD-059F7B50AB91}"/>
              </a:ext>
            </a:extLst>
          </p:cNvPr>
          <p:cNvSpPr txBox="1"/>
          <p:nvPr/>
        </p:nvSpPr>
        <p:spPr>
          <a:xfrm>
            <a:off x="1318437" y="2509284"/>
            <a:ext cx="2052084" cy="584775"/>
          </a:xfrm>
          <a:prstGeom prst="rect">
            <a:avLst/>
          </a:prstGeom>
          <a:noFill/>
        </p:spPr>
        <p:txBody>
          <a:bodyPr wrap="square" rtlCol="0">
            <a:spAutoFit/>
          </a:bodyPr>
          <a:lstStyle/>
          <a:p>
            <a:r>
              <a:rPr lang="en-GB" sz="3200" b="1" dirty="0">
                <a:solidFill>
                  <a:srgbClr val="FF0000"/>
                </a:solidFill>
              </a:rPr>
              <a:t>15</a:t>
            </a:r>
          </a:p>
        </p:txBody>
      </p:sp>
      <p:sp>
        <p:nvSpPr>
          <p:cNvPr id="7" name="TextBox 6">
            <a:extLst>
              <a:ext uri="{FF2B5EF4-FFF2-40B4-BE49-F238E27FC236}">
                <a16:creationId xmlns:a16="http://schemas.microsoft.com/office/drawing/2014/main" id="{1EC51910-F756-8471-C123-42EFA2EED122}"/>
              </a:ext>
            </a:extLst>
          </p:cNvPr>
          <p:cNvSpPr txBox="1"/>
          <p:nvPr/>
        </p:nvSpPr>
        <p:spPr>
          <a:xfrm>
            <a:off x="1847563" y="3868645"/>
            <a:ext cx="2052084" cy="584775"/>
          </a:xfrm>
          <a:prstGeom prst="rect">
            <a:avLst/>
          </a:prstGeom>
          <a:noFill/>
        </p:spPr>
        <p:txBody>
          <a:bodyPr wrap="square" rtlCol="0">
            <a:spAutoFit/>
          </a:bodyPr>
          <a:lstStyle/>
          <a:p>
            <a:r>
              <a:rPr lang="en-GB" sz="3200" b="1" dirty="0">
                <a:solidFill>
                  <a:srgbClr val="FF0000"/>
                </a:solidFill>
              </a:rPr>
              <a:t>64</a:t>
            </a:r>
          </a:p>
        </p:txBody>
      </p:sp>
      <p:sp>
        <p:nvSpPr>
          <p:cNvPr id="8" name="TextBox 7">
            <a:extLst>
              <a:ext uri="{FF2B5EF4-FFF2-40B4-BE49-F238E27FC236}">
                <a16:creationId xmlns:a16="http://schemas.microsoft.com/office/drawing/2014/main" id="{BCFE6026-29C6-920C-66F5-2C5DE3AA92BB}"/>
              </a:ext>
            </a:extLst>
          </p:cNvPr>
          <p:cNvSpPr txBox="1"/>
          <p:nvPr/>
        </p:nvSpPr>
        <p:spPr>
          <a:xfrm>
            <a:off x="5014913" y="2968422"/>
            <a:ext cx="2052084" cy="1569660"/>
          </a:xfrm>
          <a:prstGeom prst="rect">
            <a:avLst/>
          </a:prstGeom>
          <a:noFill/>
        </p:spPr>
        <p:txBody>
          <a:bodyPr wrap="square" rtlCol="0">
            <a:spAutoFit/>
          </a:bodyPr>
          <a:lstStyle/>
          <a:p>
            <a:r>
              <a:rPr lang="en-GB" sz="3200" b="1" dirty="0">
                <a:solidFill>
                  <a:srgbClr val="FF0000"/>
                </a:solidFill>
              </a:rPr>
              <a:t>4(-3) – 9</a:t>
            </a:r>
          </a:p>
          <a:p>
            <a:r>
              <a:rPr lang="en-GB" sz="3200" b="1" dirty="0">
                <a:solidFill>
                  <a:srgbClr val="FF0000"/>
                </a:solidFill>
              </a:rPr>
              <a:t>= -12 – 9</a:t>
            </a:r>
          </a:p>
          <a:p>
            <a:r>
              <a:rPr lang="en-GB" sz="3200" b="1" dirty="0">
                <a:solidFill>
                  <a:srgbClr val="FF0000"/>
                </a:solidFill>
              </a:rPr>
              <a:t>= -21</a:t>
            </a:r>
          </a:p>
        </p:txBody>
      </p:sp>
    </p:spTree>
    <p:extLst>
      <p:ext uri="{BB962C8B-B14F-4D97-AF65-F5344CB8AC3E}">
        <p14:creationId xmlns:p14="http://schemas.microsoft.com/office/powerpoint/2010/main" val="209200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F3A7A4B-99C1-A323-055B-ADE517DFA313}"/>
                  </a:ext>
                </a:extLst>
              </p:cNvPr>
              <p:cNvSpPr txBox="1"/>
              <p:nvPr/>
            </p:nvSpPr>
            <p:spPr>
              <a:xfrm>
                <a:off x="8852847" y="4461384"/>
                <a:ext cx="2396400" cy="163121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i="1">
                          <a:latin typeface="Cambria Math" panose="02040503050406030204" pitchFamily="18" charset="0"/>
                        </a:rPr>
                        <m:t>−2</m:t>
                      </m:r>
                      <m:sSup>
                        <m:sSupPr>
                          <m:ctrlPr>
                            <a:rPr lang="en-GB" sz="3200" i="1">
                              <a:latin typeface="Cambria Math" panose="02040503050406030204" pitchFamily="18" charset="0"/>
                            </a:rPr>
                          </m:ctrlPr>
                        </m:sSupPr>
                        <m:e>
                          <m:d>
                            <m:dPr>
                              <m:ctrlPr>
                                <a:rPr lang="en-GB" sz="3200" i="1">
                                  <a:latin typeface="Cambria Math" panose="02040503050406030204" pitchFamily="18" charset="0"/>
                                </a:rPr>
                              </m:ctrlPr>
                            </m:dPr>
                            <m:e>
                              <m:r>
                                <a:rPr lang="en-GB" sz="3200" i="1">
                                  <a:latin typeface="Cambria Math" panose="02040503050406030204" pitchFamily="18" charset="0"/>
                                </a:rPr>
                                <m:t>−3</m:t>
                              </m:r>
                            </m:e>
                          </m:d>
                        </m:e>
                        <m:sup>
                          <m:r>
                            <a:rPr lang="en-GB" sz="3200" i="1">
                              <a:latin typeface="Cambria Math" panose="02040503050406030204" pitchFamily="18" charset="0"/>
                            </a:rPr>
                            <m:t>4</m:t>
                          </m:r>
                        </m:sup>
                      </m:sSup>
                    </m:oMath>
                  </m:oMathPara>
                </a14:m>
                <a:endParaRPr lang="en-GB" sz="32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200" i="1">
                          <a:latin typeface="Cambria Math" panose="02040503050406030204" pitchFamily="18" charset="0"/>
                        </a:rPr>
                        <m:t>=−2×(81)</m:t>
                      </m:r>
                    </m:oMath>
                  </m:oMathPara>
                </a14:m>
                <a:endParaRPr lang="en-GB" sz="32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600" b="1" i="1">
                          <a:latin typeface="Cambria Math" panose="02040503050406030204" pitchFamily="18" charset="0"/>
                        </a:rPr>
                        <m:t>=−</m:t>
                      </m:r>
                      <m:r>
                        <a:rPr lang="en-GB" sz="3600" b="1" i="1">
                          <a:latin typeface="Cambria Math" panose="02040503050406030204" pitchFamily="18" charset="0"/>
                        </a:rPr>
                        <m:t>𝟏𝟔𝟐</m:t>
                      </m:r>
                    </m:oMath>
                  </m:oMathPara>
                </a14:m>
                <a:endParaRPr lang="en-GB" sz="3600" b="1" dirty="0"/>
              </a:p>
            </p:txBody>
          </p:sp>
        </mc:Choice>
        <mc:Fallback xmlns="">
          <p:sp>
            <p:nvSpPr>
              <p:cNvPr id="23" name="TextBox 22">
                <a:extLst>
                  <a:ext uri="{FF2B5EF4-FFF2-40B4-BE49-F238E27FC236}">
                    <a16:creationId xmlns:a16="http://schemas.microsoft.com/office/drawing/2014/main" id="{7F3A7A4B-99C1-A323-055B-ADE517DFA313}"/>
                  </a:ext>
                </a:extLst>
              </p:cNvPr>
              <p:cNvSpPr txBox="1">
                <a:spLocks noRot="1" noChangeAspect="1" noMove="1" noResize="1" noEditPoints="1" noAdjustHandles="1" noChangeArrowheads="1" noChangeShapeType="1" noTextEdit="1"/>
              </p:cNvSpPr>
              <p:nvPr/>
            </p:nvSpPr>
            <p:spPr>
              <a:xfrm>
                <a:off x="8852847" y="4461384"/>
                <a:ext cx="2396400" cy="163121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D6734A-A043-BB41-6CEA-7A0318C831C2}"/>
                  </a:ext>
                </a:extLst>
              </p:cNvPr>
              <p:cNvSpPr txBox="1"/>
              <p:nvPr/>
            </p:nvSpPr>
            <p:spPr>
              <a:xfrm>
                <a:off x="235079" y="190927"/>
                <a:ext cx="7292772"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200" dirty="0">
                    <a:cs typeface="Calibri" panose="020F0502020204030204" pitchFamily="34" charset="0"/>
                  </a:rPr>
                  <a:t>Calculate the value of </a:t>
                </a:r>
                <a14:m>
                  <m:oMath xmlns:m="http://schemas.openxmlformats.org/officeDocument/2006/math">
                    <m:r>
                      <a:rPr lang="en-GB" sz="3200" i="1">
                        <a:latin typeface="Cambria Math" panose="02040503050406030204" pitchFamily="18" charset="0"/>
                        <a:cs typeface="Calibri" panose="020F0502020204030204" pitchFamily="34" charset="0"/>
                      </a:rPr>
                      <m:t>−2</m:t>
                    </m:r>
                    <m:sSup>
                      <m:sSupPr>
                        <m:ctrlPr>
                          <a:rPr lang="en-GB" sz="3200" i="1">
                            <a:latin typeface="Cambria Math" panose="02040503050406030204" pitchFamily="18" charset="0"/>
                            <a:cs typeface="Calibri" panose="020F0502020204030204" pitchFamily="34" charset="0"/>
                          </a:rPr>
                        </m:ctrlPr>
                      </m:sSupPr>
                      <m:e>
                        <m:r>
                          <a:rPr lang="en-GB" sz="3200" i="1">
                            <a:latin typeface="Cambria Math" panose="02040503050406030204" pitchFamily="18" charset="0"/>
                            <a:cs typeface="Calibri" panose="020F0502020204030204" pitchFamily="34" charset="0"/>
                          </a:rPr>
                          <m:t>𝑐</m:t>
                        </m:r>
                      </m:e>
                      <m:sup>
                        <m:r>
                          <a:rPr lang="en-GB" sz="3200" i="1">
                            <a:latin typeface="Cambria Math" panose="02040503050406030204" pitchFamily="18" charset="0"/>
                            <a:cs typeface="Calibri" panose="020F0502020204030204" pitchFamily="34" charset="0"/>
                          </a:rPr>
                          <m:t>4</m:t>
                        </m:r>
                      </m:sup>
                    </m:sSup>
                  </m:oMath>
                </a14:m>
                <a:r>
                  <a:rPr lang="en-US" sz="3200" dirty="0">
                    <a:cs typeface="Calibri" panose="020F0502020204030204" pitchFamily="34" charset="0"/>
                  </a:rPr>
                  <a:t> when </a:t>
                </a:r>
                <a14:m>
                  <m:oMath xmlns:m="http://schemas.openxmlformats.org/officeDocument/2006/math">
                    <m:r>
                      <a:rPr lang="en-GB" sz="3200" i="1">
                        <a:latin typeface="Cambria Math" panose="02040503050406030204" pitchFamily="18" charset="0"/>
                        <a:cs typeface="Calibri" panose="020F0502020204030204" pitchFamily="34" charset="0"/>
                      </a:rPr>
                      <m:t>𝑐</m:t>
                    </m:r>
                    <m:r>
                      <a:rPr lang="en-GB" sz="3200" i="1">
                        <a:latin typeface="Cambria Math" panose="02040503050406030204" pitchFamily="18" charset="0"/>
                        <a:cs typeface="Calibri" panose="020F0502020204030204" pitchFamily="34" charset="0"/>
                      </a:rPr>
                      <m:t>=−3</m:t>
                    </m:r>
                  </m:oMath>
                </a14:m>
                <a:endParaRPr lang="en-US" sz="3200" dirty="0">
                  <a:cs typeface="Calibri" panose="020F0502020204030204" pitchFamily="34" charset="0"/>
                </a:endParaRPr>
              </a:p>
            </p:txBody>
          </p:sp>
        </mc:Choice>
        <mc:Fallback xmlns="">
          <p:sp>
            <p:nvSpPr>
              <p:cNvPr id="11" name="TextBox 10">
                <a:extLst>
                  <a:ext uri="{FF2B5EF4-FFF2-40B4-BE49-F238E27FC236}">
                    <a16:creationId xmlns:a16="http://schemas.microsoft.com/office/drawing/2014/main" id="{8CD6734A-A043-BB41-6CEA-7A0318C831C2}"/>
                  </a:ext>
                </a:extLst>
              </p:cNvPr>
              <p:cNvSpPr txBox="1">
                <a:spLocks noRot="1" noChangeAspect="1" noMove="1" noResize="1" noEditPoints="1" noAdjustHandles="1" noChangeArrowheads="1" noChangeShapeType="1" noTextEdit="1"/>
              </p:cNvSpPr>
              <p:nvPr/>
            </p:nvSpPr>
            <p:spPr>
              <a:xfrm>
                <a:off x="235079" y="190927"/>
                <a:ext cx="7292772" cy="584775"/>
              </a:xfrm>
              <a:prstGeom prst="rect">
                <a:avLst/>
              </a:prstGeom>
              <a:blipFill>
                <a:blip r:embed="rId3"/>
                <a:stretch>
                  <a:fillRect b="-175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2" name="Picture 1" descr="A black pen and a whiteboard&#10;&#10;Description automatically generated">
            <a:extLst>
              <a:ext uri="{FF2B5EF4-FFF2-40B4-BE49-F238E27FC236}">
                <a16:creationId xmlns:a16="http://schemas.microsoft.com/office/drawing/2014/main" id="{D52654CF-8F5D-0907-BF1E-D87936340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20985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52C630-ED19-2EF3-C422-EA3511E925B2}"/>
                  </a:ext>
                </a:extLst>
              </p:cNvPr>
              <p:cNvSpPr txBox="1"/>
              <p:nvPr/>
            </p:nvSpPr>
            <p:spPr>
              <a:xfrm>
                <a:off x="202018" y="115001"/>
                <a:ext cx="6312371"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200" dirty="0">
                    <a:cs typeface="Calibri" panose="020F0502020204030204" pitchFamily="34" charset="0"/>
                  </a:rPr>
                  <a:t>Work out the value of </a:t>
                </a:r>
                <a:endParaRPr lang="en-GB" sz="3200" i="1" dirty="0">
                  <a:latin typeface="Cambria Math" panose="02040503050406030204" pitchFamily="18" charset="0"/>
                  <a:cs typeface="Calibri" panose="020F0502020204030204" pitchFamily="34" charset="0"/>
                </a:endParaRPr>
              </a:p>
              <a:p>
                <a:pPr algn="ctr"/>
                <a14:m>
                  <m:oMath xmlns:m="http://schemas.openxmlformats.org/officeDocument/2006/math">
                    <m:r>
                      <a:rPr lang="en-GB" sz="3200" i="1">
                        <a:latin typeface="Cambria Math" panose="02040503050406030204" pitchFamily="18" charset="0"/>
                        <a:cs typeface="Calibri" panose="020F0502020204030204" pitchFamily="34" charset="0"/>
                      </a:rPr>
                      <m:t>6</m:t>
                    </m:r>
                    <m:sSup>
                      <m:sSupPr>
                        <m:ctrlPr>
                          <a:rPr lang="en-GB" sz="3200" i="1">
                            <a:latin typeface="Cambria Math" panose="02040503050406030204" pitchFamily="18" charset="0"/>
                            <a:cs typeface="Calibri" panose="020F0502020204030204" pitchFamily="34" charset="0"/>
                          </a:rPr>
                        </m:ctrlPr>
                      </m:sSupPr>
                      <m:e>
                        <m:r>
                          <a:rPr lang="en-GB" sz="3200" i="1">
                            <a:latin typeface="Cambria Math" panose="02040503050406030204" pitchFamily="18" charset="0"/>
                            <a:cs typeface="Calibri" panose="020F0502020204030204" pitchFamily="34" charset="0"/>
                          </a:rPr>
                          <m:t>𝑑</m:t>
                        </m:r>
                      </m:e>
                      <m:sup>
                        <m:r>
                          <a:rPr lang="en-GB" sz="3200" i="1">
                            <a:latin typeface="Cambria Math" panose="02040503050406030204" pitchFamily="18" charset="0"/>
                            <a:cs typeface="Calibri" panose="020F0502020204030204" pitchFamily="34" charset="0"/>
                          </a:rPr>
                          <m:t>2</m:t>
                        </m:r>
                      </m:sup>
                    </m:sSup>
                    <m:r>
                      <a:rPr lang="en-GB" sz="3200" i="1">
                        <a:latin typeface="Cambria Math" panose="02040503050406030204" pitchFamily="18" charset="0"/>
                        <a:cs typeface="Calibri" panose="020F0502020204030204" pitchFamily="34" charset="0"/>
                      </a:rPr>
                      <m:t>−</m:t>
                    </m:r>
                    <m:sSup>
                      <m:sSupPr>
                        <m:ctrlPr>
                          <a:rPr lang="en-GB" sz="3200" i="1">
                            <a:latin typeface="Cambria Math" panose="02040503050406030204" pitchFamily="18" charset="0"/>
                            <a:cs typeface="Calibri" panose="020F0502020204030204" pitchFamily="34" charset="0"/>
                          </a:rPr>
                        </m:ctrlPr>
                      </m:sSupPr>
                      <m:e>
                        <m:d>
                          <m:dPr>
                            <m:ctrlPr>
                              <a:rPr lang="en-GB" sz="3200" i="1">
                                <a:latin typeface="Cambria Math" panose="02040503050406030204" pitchFamily="18" charset="0"/>
                                <a:cs typeface="Calibri" panose="020F0502020204030204" pitchFamily="34" charset="0"/>
                              </a:rPr>
                            </m:ctrlPr>
                          </m:dPr>
                          <m:e>
                            <m:r>
                              <a:rPr lang="en-GB" sz="3200" i="1">
                                <a:latin typeface="Cambria Math" panose="02040503050406030204" pitchFamily="18" charset="0"/>
                                <a:cs typeface="Calibri" panose="020F0502020204030204" pitchFamily="34" charset="0"/>
                              </a:rPr>
                              <m:t>3</m:t>
                            </m:r>
                            <m:r>
                              <a:rPr lang="en-GB" sz="3200" i="1">
                                <a:latin typeface="Cambria Math" panose="02040503050406030204" pitchFamily="18" charset="0"/>
                                <a:cs typeface="Calibri" panose="020F0502020204030204" pitchFamily="34" charset="0"/>
                              </a:rPr>
                              <m:t>𝑑</m:t>
                            </m:r>
                          </m:e>
                        </m:d>
                      </m:e>
                      <m:sup>
                        <m:r>
                          <a:rPr lang="en-GB" sz="3200" i="1">
                            <a:latin typeface="Cambria Math" panose="02040503050406030204" pitchFamily="18" charset="0"/>
                            <a:cs typeface="Calibri" panose="020F0502020204030204" pitchFamily="34" charset="0"/>
                          </a:rPr>
                          <m:t>3</m:t>
                        </m:r>
                      </m:sup>
                    </m:sSup>
                  </m:oMath>
                </a14:m>
                <a:r>
                  <a:rPr lang="en-US" sz="3200" dirty="0">
                    <a:cs typeface="Calibri" panose="020F0502020204030204" pitchFamily="34" charset="0"/>
                  </a:rPr>
                  <a:t> when </a:t>
                </a:r>
                <a14:m>
                  <m:oMath xmlns:m="http://schemas.openxmlformats.org/officeDocument/2006/math">
                    <m:r>
                      <a:rPr lang="en-GB" sz="3200" i="1">
                        <a:latin typeface="Cambria Math" panose="02040503050406030204" pitchFamily="18" charset="0"/>
                        <a:cs typeface="Calibri" panose="020F0502020204030204" pitchFamily="34" charset="0"/>
                      </a:rPr>
                      <m:t>𝑑</m:t>
                    </m:r>
                    <m:r>
                      <a:rPr lang="en-GB" sz="3200" i="1">
                        <a:latin typeface="Cambria Math" panose="02040503050406030204" pitchFamily="18" charset="0"/>
                        <a:cs typeface="Calibri" panose="020F0502020204030204" pitchFamily="34" charset="0"/>
                      </a:rPr>
                      <m:t>=−2</m:t>
                    </m:r>
                  </m:oMath>
                </a14:m>
                <a:endParaRPr lang="en-US" sz="3200" dirty="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A852C630-ED19-2EF3-C422-EA3511E925B2}"/>
                  </a:ext>
                </a:extLst>
              </p:cNvPr>
              <p:cNvSpPr txBox="1">
                <a:spLocks noRot="1" noChangeAspect="1" noMove="1" noResize="1" noEditPoints="1" noAdjustHandles="1" noChangeArrowheads="1" noChangeShapeType="1" noTextEdit="1"/>
              </p:cNvSpPr>
              <p:nvPr/>
            </p:nvSpPr>
            <p:spPr>
              <a:xfrm>
                <a:off x="202018" y="115001"/>
                <a:ext cx="6312371" cy="1077218"/>
              </a:xfrm>
              <a:prstGeom prst="rect">
                <a:avLst/>
              </a:prstGeom>
              <a:blipFill>
                <a:blip r:embed="rId2"/>
                <a:stretch>
                  <a:fillRect b="-936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F358A09D-0D5F-1C48-B0A3-7B8D94EE84B7}"/>
                  </a:ext>
                </a:extLst>
              </p:cNvPr>
              <p:cNvSpPr txBox="1"/>
              <p:nvPr/>
            </p:nvSpPr>
            <p:spPr>
              <a:xfrm>
                <a:off x="7353989" y="3950421"/>
                <a:ext cx="4320560" cy="212365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i="1" smtClean="0">
                          <a:latin typeface="Cambria Math" panose="02040503050406030204" pitchFamily="18" charset="0"/>
                        </a:rPr>
                        <m:t>6</m:t>
                      </m:r>
                      <m:sSup>
                        <m:sSupPr>
                          <m:ctrlPr>
                            <a:rPr lang="en-GB" sz="3200" i="1">
                              <a:latin typeface="Cambria Math" panose="02040503050406030204" pitchFamily="18" charset="0"/>
                            </a:rPr>
                          </m:ctrlPr>
                        </m:sSupPr>
                        <m:e>
                          <m:d>
                            <m:dPr>
                              <m:ctrlPr>
                                <a:rPr lang="en-GB" sz="3200" i="1">
                                  <a:latin typeface="Cambria Math" panose="02040503050406030204" pitchFamily="18" charset="0"/>
                                </a:rPr>
                              </m:ctrlPr>
                            </m:dPr>
                            <m:e>
                              <m:r>
                                <a:rPr lang="en-GB" sz="3200" i="1">
                                  <a:latin typeface="Cambria Math" panose="02040503050406030204" pitchFamily="18" charset="0"/>
                                </a:rPr>
                                <m:t>−2</m:t>
                              </m:r>
                            </m:e>
                          </m:d>
                        </m:e>
                        <m:sup>
                          <m:r>
                            <a:rPr lang="en-GB" sz="3200" i="1">
                              <a:latin typeface="Cambria Math" panose="02040503050406030204" pitchFamily="18" charset="0"/>
                            </a:rPr>
                            <m:t>2</m:t>
                          </m:r>
                        </m:sup>
                      </m:sSup>
                      <m:r>
                        <a:rPr lang="en-GB" sz="3200" i="1">
                          <a:latin typeface="Cambria Math" panose="02040503050406030204" pitchFamily="18" charset="0"/>
                        </a:rPr>
                        <m:t>−</m:t>
                      </m:r>
                      <m:sSup>
                        <m:sSupPr>
                          <m:ctrlPr>
                            <a:rPr lang="en-GB" sz="3200" i="1">
                              <a:latin typeface="Cambria Math" panose="02040503050406030204" pitchFamily="18" charset="0"/>
                            </a:rPr>
                          </m:ctrlPr>
                        </m:sSupPr>
                        <m:e>
                          <m:d>
                            <m:dPr>
                              <m:ctrlPr>
                                <a:rPr lang="en-GB" sz="3200" i="1">
                                  <a:latin typeface="Cambria Math" panose="02040503050406030204" pitchFamily="18" charset="0"/>
                                </a:rPr>
                              </m:ctrlPr>
                            </m:dPr>
                            <m:e>
                              <m:r>
                                <a:rPr lang="en-GB" sz="3200" i="1">
                                  <a:latin typeface="Cambria Math" panose="02040503050406030204" pitchFamily="18" charset="0"/>
                                </a:rPr>
                                <m:t>3×</m:t>
                              </m:r>
                              <m:r>
                                <a:rPr lang="en-GB" sz="3200" b="0" i="1" smtClean="0">
                                  <a:latin typeface="Cambria Math" panose="02040503050406030204" pitchFamily="18" charset="0"/>
                                </a:rPr>
                                <m:t>(</m:t>
                              </m:r>
                              <m:r>
                                <a:rPr lang="en-GB" sz="3200" i="1">
                                  <a:latin typeface="Cambria Math" panose="02040503050406030204" pitchFamily="18" charset="0"/>
                                </a:rPr>
                                <m:t>−2</m:t>
                              </m:r>
                              <m:r>
                                <a:rPr lang="en-GB" sz="3200" b="0" i="1" smtClean="0">
                                  <a:latin typeface="Cambria Math" panose="02040503050406030204" pitchFamily="18" charset="0"/>
                                </a:rPr>
                                <m:t>)</m:t>
                              </m:r>
                            </m:e>
                          </m:d>
                        </m:e>
                        <m:sup>
                          <m:r>
                            <a:rPr lang="en-GB" sz="3200" i="1">
                              <a:latin typeface="Cambria Math" panose="02040503050406030204" pitchFamily="18" charset="0"/>
                            </a:rPr>
                            <m:t>3</m:t>
                          </m:r>
                        </m:sup>
                      </m:sSup>
                    </m:oMath>
                  </m:oMathPara>
                </a14:m>
                <a:endParaRPr lang="en-GB" sz="32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200" i="1">
                          <a:latin typeface="Cambria Math" panose="02040503050406030204" pitchFamily="18" charset="0"/>
                        </a:rPr>
                        <m:t>=</m:t>
                      </m:r>
                      <m:d>
                        <m:dPr>
                          <m:ctrlPr>
                            <a:rPr lang="en-GB" sz="3200" i="1">
                              <a:latin typeface="Cambria Math" panose="02040503050406030204" pitchFamily="18" charset="0"/>
                            </a:rPr>
                          </m:ctrlPr>
                        </m:dPr>
                        <m:e>
                          <m:r>
                            <a:rPr lang="en-GB" sz="3200" i="1">
                              <a:latin typeface="Cambria Math" panose="02040503050406030204" pitchFamily="18" charset="0"/>
                            </a:rPr>
                            <m:t>6×4</m:t>
                          </m:r>
                        </m:e>
                      </m:d>
                      <m:r>
                        <a:rPr lang="en-GB" sz="3200" i="1">
                          <a:latin typeface="Cambria Math" panose="02040503050406030204" pitchFamily="18" charset="0"/>
                        </a:rPr>
                        <m:t>−</m:t>
                      </m:r>
                      <m:sSup>
                        <m:sSupPr>
                          <m:ctrlPr>
                            <a:rPr lang="en-GB" sz="3200" i="1">
                              <a:latin typeface="Cambria Math" panose="02040503050406030204" pitchFamily="18" charset="0"/>
                            </a:rPr>
                          </m:ctrlPr>
                        </m:sSupPr>
                        <m:e>
                          <m:d>
                            <m:dPr>
                              <m:ctrlPr>
                                <a:rPr lang="en-GB" sz="3200" i="1">
                                  <a:latin typeface="Cambria Math" panose="02040503050406030204" pitchFamily="18" charset="0"/>
                                </a:rPr>
                              </m:ctrlPr>
                            </m:dPr>
                            <m:e>
                              <m:r>
                                <a:rPr lang="en-GB" sz="3200" i="1">
                                  <a:latin typeface="Cambria Math" panose="02040503050406030204" pitchFamily="18" charset="0"/>
                                </a:rPr>
                                <m:t>−6</m:t>
                              </m:r>
                            </m:e>
                          </m:d>
                        </m:e>
                        <m:sup>
                          <m:r>
                            <a:rPr lang="en-GB" sz="3200" i="1">
                              <a:latin typeface="Cambria Math" panose="02040503050406030204" pitchFamily="18" charset="0"/>
                            </a:rPr>
                            <m:t>3</m:t>
                          </m:r>
                        </m:sup>
                      </m:sSup>
                    </m:oMath>
                  </m:oMathPara>
                </a14:m>
                <a:endParaRPr lang="en-GB" sz="32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200" i="1">
                          <a:latin typeface="Cambria Math" panose="02040503050406030204" pitchFamily="18" charset="0"/>
                        </a:rPr>
                        <m:t>=24+216</m:t>
                      </m:r>
                    </m:oMath>
                  </m:oMathPara>
                </a14:m>
                <a:endParaRPr lang="en-GB" sz="32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GB" sz="3600" b="1" i="1">
                          <a:latin typeface="Cambria Math" panose="02040503050406030204" pitchFamily="18" charset="0"/>
                        </a:rPr>
                        <m:t>=</m:t>
                      </m:r>
                      <m:r>
                        <a:rPr lang="en-GB" sz="3600" b="1" i="1">
                          <a:latin typeface="Cambria Math" panose="02040503050406030204" pitchFamily="18" charset="0"/>
                        </a:rPr>
                        <m:t>𝟐𝟒𝟎</m:t>
                      </m:r>
                    </m:oMath>
                  </m:oMathPara>
                </a14:m>
                <a:endParaRPr lang="en-GB" sz="3600" b="1" dirty="0"/>
              </a:p>
            </p:txBody>
          </p:sp>
        </mc:Choice>
        <mc:Fallback>
          <p:sp>
            <p:nvSpPr>
              <p:cNvPr id="24" name="TextBox 23">
                <a:extLst>
                  <a:ext uri="{FF2B5EF4-FFF2-40B4-BE49-F238E27FC236}">
                    <a16:creationId xmlns:a16="http://schemas.microsoft.com/office/drawing/2014/main" id="{F358A09D-0D5F-1C48-B0A3-7B8D94EE84B7}"/>
                  </a:ext>
                </a:extLst>
              </p:cNvPr>
              <p:cNvSpPr txBox="1">
                <a:spLocks noRot="1" noChangeAspect="1" noMove="1" noResize="1" noEditPoints="1" noAdjustHandles="1" noChangeArrowheads="1" noChangeShapeType="1" noTextEdit="1"/>
              </p:cNvSpPr>
              <p:nvPr/>
            </p:nvSpPr>
            <p:spPr>
              <a:xfrm>
                <a:off x="7353989" y="3950421"/>
                <a:ext cx="4320560" cy="2123658"/>
              </a:xfrm>
              <a:prstGeom prst="rect">
                <a:avLst/>
              </a:prstGeom>
              <a:blipFill>
                <a:blip r:embed="rId3"/>
                <a:stretch>
                  <a:fillRect/>
                </a:stretch>
              </a:blipFill>
            </p:spPr>
            <p:txBody>
              <a:bodyPr/>
              <a:lstStyle/>
              <a:p>
                <a:r>
                  <a:rPr lang="en-GB">
                    <a:noFill/>
                  </a:rPr>
                  <a:t> </a:t>
                </a:r>
              </a:p>
            </p:txBody>
          </p:sp>
        </mc:Fallback>
      </mc:AlternateContent>
      <p:pic>
        <p:nvPicPr>
          <p:cNvPr id="2" name="Picture 1" descr="A black pen and a whiteboard&#10;&#10;Description automatically generated">
            <a:extLst>
              <a:ext uri="{FF2B5EF4-FFF2-40B4-BE49-F238E27FC236}">
                <a16:creationId xmlns:a16="http://schemas.microsoft.com/office/drawing/2014/main" id="{E3CFAC11-6C98-36C3-FE3D-A3E64008F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192973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14332A-50C3-53AF-DB10-82DB6C978376}"/>
              </a:ext>
            </a:extLst>
          </p:cNvPr>
          <p:cNvPicPr>
            <a:picLocks noChangeAspect="1"/>
          </p:cNvPicPr>
          <p:nvPr/>
        </p:nvPicPr>
        <p:blipFill>
          <a:blip r:embed="rId2"/>
          <a:stretch>
            <a:fillRect/>
          </a:stretch>
        </p:blipFill>
        <p:spPr>
          <a:xfrm>
            <a:off x="3867684" y="84708"/>
            <a:ext cx="7248542" cy="6103620"/>
          </a:xfrm>
          <a:prstGeom prst="rect">
            <a:avLst/>
          </a:prstGeom>
        </p:spPr>
      </p:pic>
      <p:sp>
        <p:nvSpPr>
          <p:cNvPr id="6" name="TextBox 5">
            <a:extLst>
              <a:ext uri="{FF2B5EF4-FFF2-40B4-BE49-F238E27FC236}">
                <a16:creationId xmlns:a16="http://schemas.microsoft.com/office/drawing/2014/main" id="{CF2A61E3-132E-4134-094A-DAC97A22AA8A}"/>
              </a:ext>
            </a:extLst>
          </p:cNvPr>
          <p:cNvSpPr txBox="1"/>
          <p:nvPr/>
        </p:nvSpPr>
        <p:spPr>
          <a:xfrm>
            <a:off x="171450" y="160020"/>
            <a:ext cx="3760470" cy="2308324"/>
          </a:xfrm>
          <a:prstGeom prst="rect">
            <a:avLst/>
          </a:prstGeom>
          <a:noFill/>
        </p:spPr>
        <p:txBody>
          <a:bodyPr wrap="square" rtlCol="0">
            <a:spAutoFit/>
          </a:bodyPr>
          <a:lstStyle/>
          <a:p>
            <a:r>
              <a:rPr lang="en-GB" sz="3600" b="1" u="sng" dirty="0"/>
              <a:t>TITLE: Substituting negative values into harder expressions</a:t>
            </a:r>
          </a:p>
        </p:txBody>
      </p:sp>
    </p:spTree>
    <p:extLst>
      <p:ext uri="{BB962C8B-B14F-4D97-AF65-F5344CB8AC3E}">
        <p14:creationId xmlns:p14="http://schemas.microsoft.com/office/powerpoint/2010/main" val="1867717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49A907-4F77-12EE-170A-C73120901954}"/>
              </a:ext>
            </a:extLst>
          </p:cNvPr>
          <p:cNvPicPr>
            <a:picLocks noChangeAspect="1"/>
          </p:cNvPicPr>
          <p:nvPr/>
        </p:nvPicPr>
        <p:blipFill>
          <a:blip r:embed="rId2"/>
          <a:srcRect b="33235"/>
          <a:stretch/>
        </p:blipFill>
        <p:spPr>
          <a:xfrm>
            <a:off x="20" y="10"/>
            <a:ext cx="12191980" cy="6857990"/>
          </a:xfrm>
          <a:prstGeom prst="rect">
            <a:avLst/>
          </a:prstGeom>
          <a:noFill/>
        </p:spPr>
      </p:pic>
      <p:sp>
        <p:nvSpPr>
          <p:cNvPr id="3" name="TextBox 2">
            <a:extLst>
              <a:ext uri="{FF2B5EF4-FFF2-40B4-BE49-F238E27FC236}">
                <a16:creationId xmlns:a16="http://schemas.microsoft.com/office/drawing/2014/main" id="{59FD7765-6105-525B-7495-063CA934547E}"/>
              </a:ext>
            </a:extLst>
          </p:cNvPr>
          <p:cNvSpPr txBox="1"/>
          <p:nvPr/>
        </p:nvSpPr>
        <p:spPr>
          <a:xfrm>
            <a:off x="2076450" y="581025"/>
            <a:ext cx="1057275" cy="6124754"/>
          </a:xfrm>
          <a:prstGeom prst="rect">
            <a:avLst/>
          </a:prstGeom>
          <a:noFill/>
        </p:spPr>
        <p:txBody>
          <a:bodyPr wrap="square" rtlCol="0">
            <a:spAutoFit/>
          </a:bodyPr>
          <a:lstStyle/>
          <a:p>
            <a:r>
              <a:rPr lang="en-GB" sz="2800" dirty="0">
                <a:solidFill>
                  <a:srgbClr val="FF0000"/>
                </a:solidFill>
              </a:rPr>
              <a:t>=9</a:t>
            </a:r>
          </a:p>
          <a:p>
            <a:endParaRPr lang="en-GB" sz="2800" dirty="0">
              <a:solidFill>
                <a:srgbClr val="FF0000"/>
              </a:solidFill>
            </a:endParaRPr>
          </a:p>
          <a:p>
            <a:endParaRPr lang="en-GB" sz="2800" dirty="0">
              <a:solidFill>
                <a:srgbClr val="FF0000"/>
              </a:solidFill>
            </a:endParaRPr>
          </a:p>
          <a:p>
            <a:r>
              <a:rPr lang="en-GB" sz="2800" dirty="0">
                <a:solidFill>
                  <a:srgbClr val="FF0000"/>
                </a:solidFill>
              </a:rPr>
              <a:t>=-4</a:t>
            </a:r>
          </a:p>
          <a:p>
            <a:endParaRPr lang="en-GB" sz="2800" dirty="0">
              <a:solidFill>
                <a:srgbClr val="FF0000"/>
              </a:solidFill>
            </a:endParaRPr>
          </a:p>
          <a:p>
            <a:r>
              <a:rPr lang="en-GB" sz="2800" dirty="0">
                <a:solidFill>
                  <a:srgbClr val="FF0000"/>
                </a:solidFill>
              </a:rPr>
              <a:t>=4</a:t>
            </a:r>
          </a:p>
          <a:p>
            <a:endParaRPr lang="en-GB" sz="2800" dirty="0">
              <a:solidFill>
                <a:srgbClr val="FF0000"/>
              </a:solidFill>
            </a:endParaRPr>
          </a:p>
          <a:p>
            <a:endParaRPr lang="en-GB" sz="2800" dirty="0">
              <a:solidFill>
                <a:srgbClr val="FF0000"/>
              </a:solidFill>
            </a:endParaRPr>
          </a:p>
          <a:p>
            <a:r>
              <a:rPr lang="en-GB" sz="2800" dirty="0">
                <a:solidFill>
                  <a:srgbClr val="FF0000"/>
                </a:solidFill>
              </a:rPr>
              <a:t>=17</a:t>
            </a:r>
          </a:p>
          <a:p>
            <a:endParaRPr lang="en-GB" sz="2800" dirty="0">
              <a:solidFill>
                <a:srgbClr val="FF0000"/>
              </a:solidFill>
            </a:endParaRPr>
          </a:p>
          <a:p>
            <a:endParaRPr lang="en-GB" sz="2800" dirty="0">
              <a:solidFill>
                <a:srgbClr val="FF0000"/>
              </a:solidFill>
            </a:endParaRPr>
          </a:p>
          <a:p>
            <a:r>
              <a:rPr lang="en-GB" sz="2800" dirty="0">
                <a:solidFill>
                  <a:srgbClr val="FF0000"/>
                </a:solidFill>
              </a:rPr>
              <a:t>=20</a:t>
            </a:r>
          </a:p>
          <a:p>
            <a:endParaRPr lang="en-GB" sz="2800" dirty="0">
              <a:solidFill>
                <a:srgbClr val="FF0000"/>
              </a:solidFill>
            </a:endParaRPr>
          </a:p>
          <a:p>
            <a:r>
              <a:rPr lang="en-GB" sz="2800" dirty="0">
                <a:solidFill>
                  <a:srgbClr val="FF0000"/>
                </a:solidFill>
              </a:rPr>
              <a:t>=24</a:t>
            </a:r>
          </a:p>
        </p:txBody>
      </p:sp>
      <p:sp>
        <p:nvSpPr>
          <p:cNvPr id="4" name="TextBox 3">
            <a:extLst>
              <a:ext uri="{FF2B5EF4-FFF2-40B4-BE49-F238E27FC236}">
                <a16:creationId xmlns:a16="http://schemas.microsoft.com/office/drawing/2014/main" id="{D08CEFB5-7948-C7CB-3860-CF78F9B86B27}"/>
              </a:ext>
            </a:extLst>
          </p:cNvPr>
          <p:cNvSpPr txBox="1"/>
          <p:nvPr/>
        </p:nvSpPr>
        <p:spPr>
          <a:xfrm>
            <a:off x="5362555" y="599226"/>
            <a:ext cx="1057275" cy="6124754"/>
          </a:xfrm>
          <a:prstGeom prst="rect">
            <a:avLst/>
          </a:prstGeom>
          <a:noFill/>
        </p:spPr>
        <p:txBody>
          <a:bodyPr wrap="square" rtlCol="0">
            <a:spAutoFit/>
          </a:bodyPr>
          <a:lstStyle/>
          <a:p>
            <a:r>
              <a:rPr lang="en-GB" sz="2800" dirty="0">
                <a:solidFill>
                  <a:srgbClr val="FF0000"/>
                </a:solidFill>
              </a:rPr>
              <a:t>=2</a:t>
            </a:r>
          </a:p>
          <a:p>
            <a:endParaRPr lang="en-GB" sz="2800" dirty="0">
              <a:solidFill>
                <a:srgbClr val="FF0000"/>
              </a:solidFill>
            </a:endParaRPr>
          </a:p>
          <a:p>
            <a:r>
              <a:rPr lang="en-GB" sz="2800" dirty="0">
                <a:solidFill>
                  <a:srgbClr val="FF0000"/>
                </a:solidFill>
              </a:rPr>
              <a:t>=-2</a:t>
            </a:r>
          </a:p>
          <a:p>
            <a:endParaRPr lang="en-GB" sz="2800" dirty="0">
              <a:solidFill>
                <a:srgbClr val="FF0000"/>
              </a:solidFill>
            </a:endParaRPr>
          </a:p>
          <a:p>
            <a:endParaRPr lang="en-GB" sz="2800" dirty="0">
              <a:solidFill>
                <a:srgbClr val="FF0000"/>
              </a:solidFill>
            </a:endParaRPr>
          </a:p>
          <a:p>
            <a:r>
              <a:rPr lang="en-GB" sz="2800" dirty="0">
                <a:solidFill>
                  <a:srgbClr val="FF0000"/>
                </a:solidFill>
              </a:rPr>
              <a:t>=8</a:t>
            </a:r>
          </a:p>
          <a:p>
            <a:endParaRPr lang="en-GB" sz="2800" dirty="0">
              <a:solidFill>
                <a:srgbClr val="FF0000"/>
              </a:solidFill>
            </a:endParaRPr>
          </a:p>
          <a:p>
            <a:endParaRPr lang="en-GB" sz="2800" dirty="0">
              <a:solidFill>
                <a:srgbClr val="FF0000"/>
              </a:solidFill>
            </a:endParaRPr>
          </a:p>
          <a:p>
            <a:r>
              <a:rPr lang="en-GB" sz="2800" dirty="0">
                <a:solidFill>
                  <a:srgbClr val="FF0000"/>
                </a:solidFill>
              </a:rPr>
              <a:t>=19</a:t>
            </a:r>
          </a:p>
          <a:p>
            <a:endParaRPr lang="en-GB" sz="2800" dirty="0">
              <a:solidFill>
                <a:srgbClr val="FF0000"/>
              </a:solidFill>
            </a:endParaRPr>
          </a:p>
          <a:p>
            <a:endParaRPr lang="en-GB" sz="2800" dirty="0">
              <a:solidFill>
                <a:srgbClr val="FF0000"/>
              </a:solidFill>
            </a:endParaRPr>
          </a:p>
          <a:p>
            <a:r>
              <a:rPr lang="en-GB" sz="2800" dirty="0">
                <a:solidFill>
                  <a:srgbClr val="FF0000"/>
                </a:solidFill>
              </a:rPr>
              <a:t>=52</a:t>
            </a:r>
          </a:p>
          <a:p>
            <a:endParaRPr lang="en-GB" sz="2800" dirty="0">
              <a:solidFill>
                <a:srgbClr val="FF0000"/>
              </a:solidFill>
            </a:endParaRPr>
          </a:p>
          <a:p>
            <a:r>
              <a:rPr lang="en-GB" sz="2800" dirty="0">
                <a:solidFill>
                  <a:srgbClr val="FF0000"/>
                </a:solidFill>
              </a:rPr>
              <a:t>=6</a:t>
            </a:r>
          </a:p>
        </p:txBody>
      </p:sp>
      <p:sp>
        <p:nvSpPr>
          <p:cNvPr id="5" name="TextBox 4">
            <a:extLst>
              <a:ext uri="{FF2B5EF4-FFF2-40B4-BE49-F238E27FC236}">
                <a16:creationId xmlns:a16="http://schemas.microsoft.com/office/drawing/2014/main" id="{B0D08332-349C-285C-3EE9-CF98D83A1A7C}"/>
              </a:ext>
            </a:extLst>
          </p:cNvPr>
          <p:cNvSpPr txBox="1"/>
          <p:nvPr/>
        </p:nvSpPr>
        <p:spPr>
          <a:xfrm>
            <a:off x="8496260" y="516141"/>
            <a:ext cx="1057275" cy="6124754"/>
          </a:xfrm>
          <a:prstGeom prst="rect">
            <a:avLst/>
          </a:prstGeom>
          <a:noFill/>
        </p:spPr>
        <p:txBody>
          <a:bodyPr wrap="square" rtlCol="0">
            <a:spAutoFit/>
          </a:bodyPr>
          <a:lstStyle/>
          <a:p>
            <a:r>
              <a:rPr lang="en-GB" sz="2800" dirty="0">
                <a:solidFill>
                  <a:srgbClr val="FF0000"/>
                </a:solidFill>
              </a:rPr>
              <a:t>=-1</a:t>
            </a:r>
          </a:p>
          <a:p>
            <a:endParaRPr lang="en-GB" sz="2800" dirty="0">
              <a:solidFill>
                <a:srgbClr val="FF0000"/>
              </a:solidFill>
            </a:endParaRPr>
          </a:p>
          <a:p>
            <a:endParaRPr lang="en-GB" sz="2800" dirty="0">
              <a:solidFill>
                <a:srgbClr val="FF0000"/>
              </a:solidFill>
            </a:endParaRPr>
          </a:p>
          <a:p>
            <a:r>
              <a:rPr lang="en-GB" sz="2800" dirty="0">
                <a:solidFill>
                  <a:srgbClr val="FF0000"/>
                </a:solidFill>
              </a:rPr>
              <a:t>= 4</a:t>
            </a:r>
          </a:p>
          <a:p>
            <a:endParaRPr lang="en-GB" sz="2800" dirty="0">
              <a:solidFill>
                <a:srgbClr val="FF0000"/>
              </a:solidFill>
            </a:endParaRPr>
          </a:p>
          <a:p>
            <a:r>
              <a:rPr lang="en-GB" sz="2800" dirty="0">
                <a:solidFill>
                  <a:srgbClr val="FF0000"/>
                </a:solidFill>
              </a:rPr>
              <a:t>=-28</a:t>
            </a:r>
          </a:p>
          <a:p>
            <a:endParaRPr lang="en-GB" sz="2800" dirty="0">
              <a:solidFill>
                <a:srgbClr val="FF0000"/>
              </a:solidFill>
            </a:endParaRPr>
          </a:p>
          <a:p>
            <a:endParaRPr lang="en-GB" sz="2800" dirty="0">
              <a:solidFill>
                <a:srgbClr val="FF0000"/>
              </a:solidFill>
            </a:endParaRPr>
          </a:p>
          <a:p>
            <a:r>
              <a:rPr lang="en-GB" sz="2800" dirty="0">
                <a:solidFill>
                  <a:srgbClr val="FF0000"/>
                </a:solidFill>
              </a:rPr>
              <a:t>=20</a:t>
            </a:r>
          </a:p>
          <a:p>
            <a:endParaRPr lang="en-GB" sz="2800" dirty="0">
              <a:solidFill>
                <a:srgbClr val="FF0000"/>
              </a:solidFill>
            </a:endParaRPr>
          </a:p>
          <a:p>
            <a:endParaRPr lang="en-GB" sz="2800" dirty="0">
              <a:solidFill>
                <a:srgbClr val="FF0000"/>
              </a:solidFill>
            </a:endParaRPr>
          </a:p>
          <a:p>
            <a:r>
              <a:rPr lang="en-GB" sz="2800" dirty="0">
                <a:solidFill>
                  <a:srgbClr val="FF0000"/>
                </a:solidFill>
              </a:rPr>
              <a:t>=-8</a:t>
            </a:r>
          </a:p>
          <a:p>
            <a:endParaRPr lang="en-GB" sz="2800" dirty="0">
              <a:solidFill>
                <a:srgbClr val="FF0000"/>
              </a:solidFill>
            </a:endParaRPr>
          </a:p>
          <a:p>
            <a:r>
              <a:rPr lang="en-GB" sz="2800" dirty="0">
                <a:solidFill>
                  <a:srgbClr val="FF0000"/>
                </a:solidFill>
              </a:rPr>
              <a:t>=-2</a:t>
            </a:r>
          </a:p>
        </p:txBody>
      </p:sp>
      <p:sp>
        <p:nvSpPr>
          <p:cNvPr id="6" name="TextBox 5">
            <a:extLst>
              <a:ext uri="{FF2B5EF4-FFF2-40B4-BE49-F238E27FC236}">
                <a16:creationId xmlns:a16="http://schemas.microsoft.com/office/drawing/2014/main" id="{5592143F-DAAE-DDCA-E761-DBDA0853D6CD}"/>
              </a:ext>
            </a:extLst>
          </p:cNvPr>
          <p:cNvSpPr txBox="1"/>
          <p:nvPr/>
        </p:nvSpPr>
        <p:spPr>
          <a:xfrm>
            <a:off x="11364700" y="516141"/>
            <a:ext cx="1057275" cy="6124754"/>
          </a:xfrm>
          <a:prstGeom prst="rect">
            <a:avLst/>
          </a:prstGeom>
          <a:noFill/>
        </p:spPr>
        <p:txBody>
          <a:bodyPr wrap="square" rtlCol="0">
            <a:spAutoFit/>
          </a:bodyPr>
          <a:lstStyle/>
          <a:p>
            <a:r>
              <a:rPr lang="en-GB" sz="2800" dirty="0">
                <a:solidFill>
                  <a:srgbClr val="FF0000"/>
                </a:solidFill>
              </a:rPr>
              <a:t>=-1</a:t>
            </a:r>
          </a:p>
          <a:p>
            <a:endParaRPr lang="en-GB" sz="2800" dirty="0">
              <a:solidFill>
                <a:srgbClr val="FF0000"/>
              </a:solidFill>
            </a:endParaRPr>
          </a:p>
          <a:p>
            <a:endParaRPr lang="en-GB" sz="2800" dirty="0">
              <a:solidFill>
                <a:srgbClr val="FF0000"/>
              </a:solidFill>
            </a:endParaRPr>
          </a:p>
          <a:p>
            <a:r>
              <a:rPr lang="en-GB" sz="2800" dirty="0">
                <a:solidFill>
                  <a:srgbClr val="FF0000"/>
                </a:solidFill>
              </a:rPr>
              <a:t>= 3</a:t>
            </a:r>
          </a:p>
          <a:p>
            <a:endParaRPr lang="en-GB" sz="2800" dirty="0">
              <a:solidFill>
                <a:srgbClr val="FF0000"/>
              </a:solidFill>
            </a:endParaRPr>
          </a:p>
          <a:p>
            <a:r>
              <a:rPr lang="en-GB" sz="2800" dirty="0">
                <a:solidFill>
                  <a:srgbClr val="FF0000"/>
                </a:solidFill>
              </a:rPr>
              <a:t>=-26</a:t>
            </a:r>
          </a:p>
          <a:p>
            <a:endParaRPr lang="en-GB" sz="2800" dirty="0">
              <a:solidFill>
                <a:srgbClr val="FF0000"/>
              </a:solidFill>
            </a:endParaRPr>
          </a:p>
          <a:p>
            <a:endParaRPr lang="en-GB" sz="2800" dirty="0">
              <a:solidFill>
                <a:srgbClr val="FF0000"/>
              </a:solidFill>
            </a:endParaRPr>
          </a:p>
          <a:p>
            <a:r>
              <a:rPr lang="en-GB" sz="2800" dirty="0">
                <a:solidFill>
                  <a:srgbClr val="FF0000"/>
                </a:solidFill>
              </a:rPr>
              <a:t>=16</a:t>
            </a:r>
          </a:p>
          <a:p>
            <a:endParaRPr lang="en-GB" sz="2800" dirty="0">
              <a:solidFill>
                <a:srgbClr val="FF0000"/>
              </a:solidFill>
            </a:endParaRPr>
          </a:p>
          <a:p>
            <a:endParaRPr lang="en-GB" sz="2800" dirty="0">
              <a:solidFill>
                <a:srgbClr val="FF0000"/>
              </a:solidFill>
            </a:endParaRPr>
          </a:p>
          <a:p>
            <a:r>
              <a:rPr lang="en-GB" sz="2800" dirty="0">
                <a:solidFill>
                  <a:srgbClr val="FF0000"/>
                </a:solidFill>
              </a:rPr>
              <a:t>=-4</a:t>
            </a:r>
          </a:p>
          <a:p>
            <a:endParaRPr lang="en-GB" sz="2800" dirty="0">
              <a:solidFill>
                <a:srgbClr val="FF0000"/>
              </a:solidFill>
            </a:endParaRPr>
          </a:p>
          <a:p>
            <a:r>
              <a:rPr lang="en-GB" sz="2800" dirty="0">
                <a:solidFill>
                  <a:srgbClr val="FF0000"/>
                </a:solidFill>
              </a:rPr>
              <a:t>=1</a:t>
            </a:r>
          </a:p>
        </p:txBody>
      </p:sp>
    </p:spTree>
    <p:extLst>
      <p:ext uri="{BB962C8B-B14F-4D97-AF65-F5344CB8AC3E}">
        <p14:creationId xmlns:p14="http://schemas.microsoft.com/office/powerpoint/2010/main" val="2256518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E3CAC9-12ED-E712-D882-FA952A2773D1}"/>
              </a:ext>
            </a:extLst>
          </p:cNvPr>
          <p:cNvPicPr>
            <a:picLocks noChangeAspect="1"/>
          </p:cNvPicPr>
          <p:nvPr/>
        </p:nvPicPr>
        <p:blipFill>
          <a:blip r:embed="rId2"/>
          <a:stretch>
            <a:fillRect/>
          </a:stretch>
        </p:blipFill>
        <p:spPr>
          <a:xfrm>
            <a:off x="0" y="1297162"/>
            <a:ext cx="11488882" cy="4017788"/>
          </a:xfrm>
          <a:prstGeom prst="rect">
            <a:avLst/>
          </a:prstGeom>
        </p:spPr>
      </p:pic>
      <p:sp>
        <p:nvSpPr>
          <p:cNvPr id="4" name="TextBox 3">
            <a:extLst>
              <a:ext uri="{FF2B5EF4-FFF2-40B4-BE49-F238E27FC236}">
                <a16:creationId xmlns:a16="http://schemas.microsoft.com/office/drawing/2014/main" id="{1D29B8F1-A397-6F68-10FB-77263B3BABC8}"/>
              </a:ext>
            </a:extLst>
          </p:cNvPr>
          <p:cNvSpPr txBox="1"/>
          <p:nvPr/>
        </p:nvSpPr>
        <p:spPr>
          <a:xfrm>
            <a:off x="480060" y="205740"/>
            <a:ext cx="9189720" cy="1200329"/>
          </a:xfrm>
          <a:prstGeom prst="rect">
            <a:avLst/>
          </a:prstGeom>
          <a:noFill/>
        </p:spPr>
        <p:txBody>
          <a:bodyPr wrap="square" rtlCol="0">
            <a:spAutoFit/>
          </a:bodyPr>
          <a:lstStyle/>
          <a:p>
            <a:r>
              <a:rPr lang="en-GB" sz="3600" i="1" dirty="0"/>
              <a:t>When n = -1, which of these expressions give you a square number</a:t>
            </a:r>
          </a:p>
        </p:txBody>
      </p:sp>
    </p:spTree>
    <p:extLst>
      <p:ext uri="{BB962C8B-B14F-4D97-AF65-F5344CB8AC3E}">
        <p14:creationId xmlns:p14="http://schemas.microsoft.com/office/powerpoint/2010/main" val="3663827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D4055-D6AA-B829-C3DB-183CF878593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1539A82-BA0F-44B8-E0D0-BE702C508A5F}"/>
              </a:ext>
            </a:extLst>
          </p:cNvPr>
          <p:cNvPicPr>
            <a:picLocks noChangeAspect="1"/>
          </p:cNvPicPr>
          <p:nvPr/>
        </p:nvPicPr>
        <p:blipFill>
          <a:blip r:embed="rId2"/>
          <a:stretch>
            <a:fillRect/>
          </a:stretch>
        </p:blipFill>
        <p:spPr>
          <a:xfrm>
            <a:off x="0" y="1297162"/>
            <a:ext cx="11488882" cy="4017788"/>
          </a:xfrm>
          <a:prstGeom prst="rect">
            <a:avLst/>
          </a:prstGeom>
        </p:spPr>
      </p:pic>
      <p:sp>
        <p:nvSpPr>
          <p:cNvPr id="4" name="TextBox 3">
            <a:extLst>
              <a:ext uri="{FF2B5EF4-FFF2-40B4-BE49-F238E27FC236}">
                <a16:creationId xmlns:a16="http://schemas.microsoft.com/office/drawing/2014/main" id="{FCA0C193-D242-C052-4533-ACBFBAA16FAF}"/>
              </a:ext>
            </a:extLst>
          </p:cNvPr>
          <p:cNvSpPr txBox="1"/>
          <p:nvPr/>
        </p:nvSpPr>
        <p:spPr>
          <a:xfrm>
            <a:off x="480060" y="205740"/>
            <a:ext cx="9189720" cy="1200329"/>
          </a:xfrm>
          <a:prstGeom prst="rect">
            <a:avLst/>
          </a:prstGeom>
          <a:noFill/>
        </p:spPr>
        <p:txBody>
          <a:bodyPr wrap="square" rtlCol="0">
            <a:spAutoFit/>
          </a:bodyPr>
          <a:lstStyle/>
          <a:p>
            <a:r>
              <a:rPr lang="en-GB" sz="3600" i="1" dirty="0"/>
              <a:t>When n = -1, which of these expressions give you a square number</a:t>
            </a:r>
          </a:p>
        </p:txBody>
      </p:sp>
      <p:sp>
        <p:nvSpPr>
          <p:cNvPr id="2" name="TextBox 1">
            <a:extLst>
              <a:ext uri="{FF2B5EF4-FFF2-40B4-BE49-F238E27FC236}">
                <a16:creationId xmlns:a16="http://schemas.microsoft.com/office/drawing/2014/main" id="{33C239F4-D4B2-EFD9-2506-ADDB3AB4FD83}"/>
              </a:ext>
            </a:extLst>
          </p:cNvPr>
          <p:cNvSpPr txBox="1"/>
          <p:nvPr/>
        </p:nvSpPr>
        <p:spPr>
          <a:xfrm>
            <a:off x="334978" y="2254313"/>
            <a:ext cx="878186" cy="369332"/>
          </a:xfrm>
          <a:prstGeom prst="rect">
            <a:avLst/>
          </a:prstGeom>
          <a:noFill/>
        </p:spPr>
        <p:txBody>
          <a:bodyPr wrap="square" rtlCol="0">
            <a:spAutoFit/>
          </a:bodyPr>
          <a:lstStyle/>
          <a:p>
            <a:r>
              <a:rPr lang="en-GB" dirty="0">
                <a:solidFill>
                  <a:srgbClr val="FF0000"/>
                </a:solidFill>
              </a:rPr>
              <a:t>= 4</a:t>
            </a:r>
          </a:p>
        </p:txBody>
      </p:sp>
      <p:sp>
        <p:nvSpPr>
          <p:cNvPr id="5" name="TextBox 4">
            <a:extLst>
              <a:ext uri="{FF2B5EF4-FFF2-40B4-BE49-F238E27FC236}">
                <a16:creationId xmlns:a16="http://schemas.microsoft.com/office/drawing/2014/main" id="{A0651335-D4F7-C7B0-5EB8-0147325CB43B}"/>
              </a:ext>
            </a:extLst>
          </p:cNvPr>
          <p:cNvSpPr txBox="1"/>
          <p:nvPr/>
        </p:nvSpPr>
        <p:spPr>
          <a:xfrm>
            <a:off x="1383672" y="4072551"/>
            <a:ext cx="878186" cy="369332"/>
          </a:xfrm>
          <a:prstGeom prst="rect">
            <a:avLst/>
          </a:prstGeom>
          <a:noFill/>
        </p:spPr>
        <p:txBody>
          <a:bodyPr wrap="square" rtlCol="0">
            <a:spAutoFit/>
          </a:bodyPr>
          <a:lstStyle/>
          <a:p>
            <a:r>
              <a:rPr lang="en-GB" dirty="0">
                <a:solidFill>
                  <a:srgbClr val="FF0000"/>
                </a:solidFill>
              </a:rPr>
              <a:t>= 871</a:t>
            </a:r>
          </a:p>
        </p:txBody>
      </p:sp>
      <p:sp>
        <p:nvSpPr>
          <p:cNvPr id="6" name="TextBox 5">
            <a:extLst>
              <a:ext uri="{FF2B5EF4-FFF2-40B4-BE49-F238E27FC236}">
                <a16:creationId xmlns:a16="http://schemas.microsoft.com/office/drawing/2014/main" id="{97DC289E-4D52-997A-BB66-5D6BDFD1FEF1}"/>
              </a:ext>
            </a:extLst>
          </p:cNvPr>
          <p:cNvSpPr txBox="1"/>
          <p:nvPr/>
        </p:nvSpPr>
        <p:spPr>
          <a:xfrm>
            <a:off x="2651156" y="2254313"/>
            <a:ext cx="878186" cy="369332"/>
          </a:xfrm>
          <a:prstGeom prst="rect">
            <a:avLst/>
          </a:prstGeom>
          <a:noFill/>
        </p:spPr>
        <p:txBody>
          <a:bodyPr wrap="square" rtlCol="0">
            <a:spAutoFit/>
          </a:bodyPr>
          <a:lstStyle/>
          <a:p>
            <a:r>
              <a:rPr lang="en-GB" dirty="0">
                <a:solidFill>
                  <a:srgbClr val="FF0000"/>
                </a:solidFill>
              </a:rPr>
              <a:t>= 121</a:t>
            </a:r>
          </a:p>
        </p:txBody>
      </p:sp>
      <p:sp>
        <p:nvSpPr>
          <p:cNvPr id="7" name="TextBox 6">
            <a:extLst>
              <a:ext uri="{FF2B5EF4-FFF2-40B4-BE49-F238E27FC236}">
                <a16:creationId xmlns:a16="http://schemas.microsoft.com/office/drawing/2014/main" id="{0FE287BE-73AF-82AA-7601-F4040C39B279}"/>
              </a:ext>
            </a:extLst>
          </p:cNvPr>
          <p:cNvSpPr txBox="1"/>
          <p:nvPr/>
        </p:nvSpPr>
        <p:spPr>
          <a:xfrm>
            <a:off x="4140904" y="2438979"/>
            <a:ext cx="878186" cy="369332"/>
          </a:xfrm>
          <a:prstGeom prst="rect">
            <a:avLst/>
          </a:prstGeom>
          <a:noFill/>
        </p:spPr>
        <p:txBody>
          <a:bodyPr wrap="square" rtlCol="0">
            <a:spAutoFit/>
          </a:bodyPr>
          <a:lstStyle/>
          <a:p>
            <a:r>
              <a:rPr lang="en-GB" dirty="0">
                <a:solidFill>
                  <a:srgbClr val="FF0000"/>
                </a:solidFill>
              </a:rPr>
              <a:t>= 4</a:t>
            </a:r>
          </a:p>
        </p:txBody>
      </p:sp>
      <p:sp>
        <p:nvSpPr>
          <p:cNvPr id="8" name="TextBox 7">
            <a:extLst>
              <a:ext uri="{FF2B5EF4-FFF2-40B4-BE49-F238E27FC236}">
                <a16:creationId xmlns:a16="http://schemas.microsoft.com/office/drawing/2014/main" id="{5E011B0D-D7CC-EA34-4901-22DCD48CDF40}"/>
              </a:ext>
            </a:extLst>
          </p:cNvPr>
          <p:cNvSpPr txBox="1"/>
          <p:nvPr/>
        </p:nvSpPr>
        <p:spPr>
          <a:xfrm>
            <a:off x="3358836" y="3715067"/>
            <a:ext cx="1660253" cy="369332"/>
          </a:xfrm>
          <a:prstGeom prst="rect">
            <a:avLst/>
          </a:prstGeom>
          <a:noFill/>
        </p:spPr>
        <p:txBody>
          <a:bodyPr wrap="square" rtlCol="0">
            <a:spAutoFit/>
          </a:bodyPr>
          <a:lstStyle/>
          <a:p>
            <a:r>
              <a:rPr lang="en-GB" dirty="0">
                <a:solidFill>
                  <a:srgbClr val="FF0000"/>
                </a:solidFill>
              </a:rPr>
              <a:t>= Math Error</a:t>
            </a:r>
          </a:p>
        </p:txBody>
      </p:sp>
      <p:sp>
        <p:nvSpPr>
          <p:cNvPr id="9" name="TextBox 8">
            <a:extLst>
              <a:ext uri="{FF2B5EF4-FFF2-40B4-BE49-F238E27FC236}">
                <a16:creationId xmlns:a16="http://schemas.microsoft.com/office/drawing/2014/main" id="{23598C5F-7A8E-4DB7-5E24-C4535649149B}"/>
              </a:ext>
            </a:extLst>
          </p:cNvPr>
          <p:cNvSpPr txBox="1"/>
          <p:nvPr/>
        </p:nvSpPr>
        <p:spPr>
          <a:xfrm>
            <a:off x="8417156" y="2006570"/>
            <a:ext cx="878186" cy="369332"/>
          </a:xfrm>
          <a:prstGeom prst="rect">
            <a:avLst/>
          </a:prstGeom>
          <a:noFill/>
        </p:spPr>
        <p:txBody>
          <a:bodyPr wrap="square" rtlCol="0">
            <a:spAutoFit/>
          </a:bodyPr>
          <a:lstStyle/>
          <a:p>
            <a:r>
              <a:rPr lang="en-GB" dirty="0">
                <a:solidFill>
                  <a:srgbClr val="FF0000"/>
                </a:solidFill>
              </a:rPr>
              <a:t>= 100</a:t>
            </a:r>
          </a:p>
        </p:txBody>
      </p:sp>
      <p:sp>
        <p:nvSpPr>
          <p:cNvPr id="10" name="TextBox 9">
            <a:extLst>
              <a:ext uri="{FF2B5EF4-FFF2-40B4-BE49-F238E27FC236}">
                <a16:creationId xmlns:a16="http://schemas.microsoft.com/office/drawing/2014/main" id="{03ACBAE2-45C6-A171-FA52-2CA8F63BCA93}"/>
              </a:ext>
            </a:extLst>
          </p:cNvPr>
          <p:cNvSpPr txBox="1"/>
          <p:nvPr/>
        </p:nvSpPr>
        <p:spPr>
          <a:xfrm>
            <a:off x="6105053" y="3345735"/>
            <a:ext cx="878186" cy="369332"/>
          </a:xfrm>
          <a:prstGeom prst="rect">
            <a:avLst/>
          </a:prstGeom>
          <a:noFill/>
        </p:spPr>
        <p:txBody>
          <a:bodyPr wrap="square" rtlCol="0">
            <a:spAutoFit/>
          </a:bodyPr>
          <a:lstStyle/>
          <a:p>
            <a:r>
              <a:rPr lang="en-GB" dirty="0">
                <a:solidFill>
                  <a:srgbClr val="FF0000"/>
                </a:solidFill>
              </a:rPr>
              <a:t>= ¼ </a:t>
            </a:r>
          </a:p>
        </p:txBody>
      </p:sp>
      <p:sp>
        <p:nvSpPr>
          <p:cNvPr id="11" name="TextBox 10">
            <a:extLst>
              <a:ext uri="{FF2B5EF4-FFF2-40B4-BE49-F238E27FC236}">
                <a16:creationId xmlns:a16="http://schemas.microsoft.com/office/drawing/2014/main" id="{FCB94EEE-C575-3C46-776E-73C9F1A46A6D}"/>
              </a:ext>
            </a:extLst>
          </p:cNvPr>
          <p:cNvSpPr txBox="1"/>
          <p:nvPr/>
        </p:nvSpPr>
        <p:spPr>
          <a:xfrm>
            <a:off x="7918781" y="3059668"/>
            <a:ext cx="878186" cy="369332"/>
          </a:xfrm>
          <a:prstGeom prst="rect">
            <a:avLst/>
          </a:prstGeom>
          <a:noFill/>
        </p:spPr>
        <p:txBody>
          <a:bodyPr wrap="square" rtlCol="0">
            <a:spAutoFit/>
          </a:bodyPr>
          <a:lstStyle/>
          <a:p>
            <a:r>
              <a:rPr lang="en-GB" dirty="0">
                <a:solidFill>
                  <a:srgbClr val="FF0000"/>
                </a:solidFill>
              </a:rPr>
              <a:t>= 32</a:t>
            </a:r>
          </a:p>
        </p:txBody>
      </p:sp>
      <p:sp>
        <p:nvSpPr>
          <p:cNvPr id="12" name="TextBox 11">
            <a:extLst>
              <a:ext uri="{FF2B5EF4-FFF2-40B4-BE49-F238E27FC236}">
                <a16:creationId xmlns:a16="http://schemas.microsoft.com/office/drawing/2014/main" id="{9C625F98-8AEA-0C50-E46B-CF64661C2569}"/>
              </a:ext>
            </a:extLst>
          </p:cNvPr>
          <p:cNvSpPr txBox="1"/>
          <p:nvPr/>
        </p:nvSpPr>
        <p:spPr>
          <a:xfrm>
            <a:off x="10150896" y="2188282"/>
            <a:ext cx="878186" cy="369332"/>
          </a:xfrm>
          <a:prstGeom prst="rect">
            <a:avLst/>
          </a:prstGeom>
          <a:noFill/>
        </p:spPr>
        <p:txBody>
          <a:bodyPr wrap="square" rtlCol="0">
            <a:spAutoFit/>
          </a:bodyPr>
          <a:lstStyle/>
          <a:p>
            <a:r>
              <a:rPr lang="en-GB" dirty="0">
                <a:solidFill>
                  <a:srgbClr val="FF0000"/>
                </a:solidFill>
              </a:rPr>
              <a:t>= 0</a:t>
            </a:r>
          </a:p>
        </p:txBody>
      </p:sp>
      <p:sp>
        <p:nvSpPr>
          <p:cNvPr id="13" name="TextBox 12">
            <a:extLst>
              <a:ext uri="{FF2B5EF4-FFF2-40B4-BE49-F238E27FC236}">
                <a16:creationId xmlns:a16="http://schemas.microsoft.com/office/drawing/2014/main" id="{BFAA2B4E-AC18-4035-00AF-D2C423522515}"/>
              </a:ext>
            </a:extLst>
          </p:cNvPr>
          <p:cNvSpPr txBox="1"/>
          <p:nvPr/>
        </p:nvSpPr>
        <p:spPr>
          <a:xfrm>
            <a:off x="6719632" y="4555981"/>
            <a:ext cx="878186" cy="369332"/>
          </a:xfrm>
          <a:prstGeom prst="rect">
            <a:avLst/>
          </a:prstGeom>
          <a:noFill/>
        </p:spPr>
        <p:txBody>
          <a:bodyPr wrap="square" rtlCol="0">
            <a:spAutoFit/>
          </a:bodyPr>
          <a:lstStyle/>
          <a:p>
            <a:r>
              <a:rPr lang="en-GB" dirty="0">
                <a:solidFill>
                  <a:srgbClr val="FF0000"/>
                </a:solidFill>
              </a:rPr>
              <a:t>= 1</a:t>
            </a:r>
          </a:p>
        </p:txBody>
      </p:sp>
      <p:sp>
        <p:nvSpPr>
          <p:cNvPr id="14" name="TextBox 13">
            <a:extLst>
              <a:ext uri="{FF2B5EF4-FFF2-40B4-BE49-F238E27FC236}">
                <a16:creationId xmlns:a16="http://schemas.microsoft.com/office/drawing/2014/main" id="{17BDBB10-80C6-5310-7478-733A8ACB0089}"/>
              </a:ext>
            </a:extLst>
          </p:cNvPr>
          <p:cNvSpPr txBox="1"/>
          <p:nvPr/>
        </p:nvSpPr>
        <p:spPr>
          <a:xfrm>
            <a:off x="944579" y="2307753"/>
            <a:ext cx="878186" cy="769441"/>
          </a:xfrm>
          <a:prstGeom prst="rect">
            <a:avLst/>
          </a:prstGeom>
          <a:noFill/>
        </p:spPr>
        <p:txBody>
          <a:bodyPr wrap="square" rtlCol="0">
            <a:spAutoFit/>
          </a:bodyPr>
          <a:lstStyle/>
          <a:p>
            <a:r>
              <a:rPr lang="en-GB" sz="4400" dirty="0">
                <a:solidFill>
                  <a:srgbClr val="FF0000"/>
                </a:solidFill>
                <a:sym typeface="Wingdings" panose="05000000000000000000" pitchFamily="2" charset="2"/>
              </a:rPr>
              <a:t></a:t>
            </a:r>
            <a:endParaRPr lang="en-GB" sz="4400" dirty="0">
              <a:solidFill>
                <a:srgbClr val="FF0000"/>
              </a:solidFill>
            </a:endParaRPr>
          </a:p>
        </p:txBody>
      </p:sp>
      <p:sp>
        <p:nvSpPr>
          <p:cNvPr id="15" name="TextBox 14">
            <a:extLst>
              <a:ext uri="{FF2B5EF4-FFF2-40B4-BE49-F238E27FC236}">
                <a16:creationId xmlns:a16="http://schemas.microsoft.com/office/drawing/2014/main" id="{82ADF453-324C-72A6-C8D8-B1B38E360977}"/>
              </a:ext>
            </a:extLst>
          </p:cNvPr>
          <p:cNvSpPr txBox="1"/>
          <p:nvPr/>
        </p:nvSpPr>
        <p:spPr>
          <a:xfrm>
            <a:off x="2382571" y="2562300"/>
            <a:ext cx="878186" cy="769441"/>
          </a:xfrm>
          <a:prstGeom prst="rect">
            <a:avLst/>
          </a:prstGeom>
          <a:noFill/>
        </p:spPr>
        <p:txBody>
          <a:bodyPr wrap="square" rtlCol="0">
            <a:spAutoFit/>
          </a:bodyPr>
          <a:lstStyle/>
          <a:p>
            <a:r>
              <a:rPr lang="en-GB" sz="4400" dirty="0">
                <a:solidFill>
                  <a:srgbClr val="FF0000"/>
                </a:solidFill>
                <a:sym typeface="Wingdings" panose="05000000000000000000" pitchFamily="2" charset="2"/>
              </a:rPr>
              <a:t></a:t>
            </a:r>
            <a:endParaRPr lang="en-GB" sz="4400" dirty="0">
              <a:solidFill>
                <a:srgbClr val="FF0000"/>
              </a:solidFill>
            </a:endParaRPr>
          </a:p>
        </p:txBody>
      </p:sp>
      <p:sp>
        <p:nvSpPr>
          <p:cNvPr id="16" name="TextBox 15">
            <a:extLst>
              <a:ext uri="{FF2B5EF4-FFF2-40B4-BE49-F238E27FC236}">
                <a16:creationId xmlns:a16="http://schemas.microsoft.com/office/drawing/2014/main" id="{4FE936EF-6E7C-00A5-9935-38E068FDF8C2}"/>
              </a:ext>
            </a:extLst>
          </p:cNvPr>
          <p:cNvSpPr txBox="1"/>
          <p:nvPr/>
        </p:nvSpPr>
        <p:spPr>
          <a:xfrm>
            <a:off x="4557135" y="2354589"/>
            <a:ext cx="878186" cy="769441"/>
          </a:xfrm>
          <a:prstGeom prst="rect">
            <a:avLst/>
          </a:prstGeom>
          <a:noFill/>
        </p:spPr>
        <p:txBody>
          <a:bodyPr wrap="square" rtlCol="0">
            <a:spAutoFit/>
          </a:bodyPr>
          <a:lstStyle/>
          <a:p>
            <a:r>
              <a:rPr lang="en-GB" sz="4400" dirty="0">
                <a:solidFill>
                  <a:srgbClr val="FF0000"/>
                </a:solidFill>
                <a:sym typeface="Wingdings" panose="05000000000000000000" pitchFamily="2" charset="2"/>
              </a:rPr>
              <a:t></a:t>
            </a:r>
            <a:endParaRPr lang="en-GB" sz="4400" dirty="0">
              <a:solidFill>
                <a:srgbClr val="FF0000"/>
              </a:solidFill>
            </a:endParaRPr>
          </a:p>
        </p:txBody>
      </p:sp>
      <p:sp>
        <p:nvSpPr>
          <p:cNvPr id="17" name="TextBox 16">
            <a:extLst>
              <a:ext uri="{FF2B5EF4-FFF2-40B4-BE49-F238E27FC236}">
                <a16:creationId xmlns:a16="http://schemas.microsoft.com/office/drawing/2014/main" id="{1C827D18-5C13-AEF9-B8DF-E18E6E111BC4}"/>
              </a:ext>
            </a:extLst>
          </p:cNvPr>
          <p:cNvSpPr txBox="1"/>
          <p:nvPr/>
        </p:nvSpPr>
        <p:spPr>
          <a:xfrm>
            <a:off x="8844933" y="2024374"/>
            <a:ext cx="878186" cy="769441"/>
          </a:xfrm>
          <a:prstGeom prst="rect">
            <a:avLst/>
          </a:prstGeom>
          <a:noFill/>
        </p:spPr>
        <p:txBody>
          <a:bodyPr wrap="square" rtlCol="0">
            <a:spAutoFit/>
          </a:bodyPr>
          <a:lstStyle/>
          <a:p>
            <a:r>
              <a:rPr lang="en-GB" sz="4400" dirty="0">
                <a:solidFill>
                  <a:srgbClr val="FF0000"/>
                </a:solidFill>
                <a:sym typeface="Wingdings" panose="05000000000000000000" pitchFamily="2" charset="2"/>
              </a:rPr>
              <a:t></a:t>
            </a:r>
            <a:endParaRPr lang="en-GB" sz="4400" dirty="0">
              <a:solidFill>
                <a:srgbClr val="FF0000"/>
              </a:solidFill>
            </a:endParaRPr>
          </a:p>
        </p:txBody>
      </p:sp>
      <p:sp>
        <p:nvSpPr>
          <p:cNvPr id="18" name="TextBox 17">
            <a:extLst>
              <a:ext uri="{FF2B5EF4-FFF2-40B4-BE49-F238E27FC236}">
                <a16:creationId xmlns:a16="http://schemas.microsoft.com/office/drawing/2014/main" id="{CE79D529-43EC-5993-77BB-FF8114894624}"/>
              </a:ext>
            </a:extLst>
          </p:cNvPr>
          <p:cNvSpPr txBox="1"/>
          <p:nvPr/>
        </p:nvSpPr>
        <p:spPr>
          <a:xfrm>
            <a:off x="7040595" y="4555981"/>
            <a:ext cx="878186" cy="769441"/>
          </a:xfrm>
          <a:prstGeom prst="rect">
            <a:avLst/>
          </a:prstGeom>
          <a:noFill/>
        </p:spPr>
        <p:txBody>
          <a:bodyPr wrap="square" rtlCol="0">
            <a:spAutoFit/>
          </a:bodyPr>
          <a:lstStyle/>
          <a:p>
            <a:r>
              <a:rPr lang="en-GB" sz="4400" dirty="0">
                <a:solidFill>
                  <a:srgbClr val="FF0000"/>
                </a:solidFill>
                <a:sym typeface="Wingdings" panose="05000000000000000000" pitchFamily="2" charset="2"/>
              </a:rPr>
              <a:t></a:t>
            </a:r>
            <a:endParaRPr lang="en-GB" sz="4400" dirty="0">
              <a:solidFill>
                <a:srgbClr val="FF0000"/>
              </a:solidFill>
            </a:endParaRPr>
          </a:p>
        </p:txBody>
      </p:sp>
    </p:spTree>
    <p:extLst>
      <p:ext uri="{BB962C8B-B14F-4D97-AF65-F5344CB8AC3E}">
        <p14:creationId xmlns:p14="http://schemas.microsoft.com/office/powerpoint/2010/main" val="137496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87202CC-B48A-ACAA-E024-DD897EA7C27B}"/>
                  </a:ext>
                </a:extLst>
              </p:cNvPr>
              <p:cNvSpPr txBox="1"/>
              <p:nvPr/>
            </p:nvSpPr>
            <p:spPr>
              <a:xfrm>
                <a:off x="8346157" y="1467540"/>
                <a:ext cx="922047" cy="34470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200" b="1" i="1">
                          <a:latin typeface="Cambria Math" panose="02040503050406030204" pitchFamily="18" charset="0"/>
                        </a:rPr>
                        <m:t>𝟏𝟓</m:t>
                      </m:r>
                    </m:oMath>
                  </m:oMathPara>
                </a14:m>
                <a:endParaRPr lang="en-GB" sz="2200" b="1" dirty="0"/>
              </a:p>
              <a:p>
                <a:endParaRPr lang="en-GB" sz="28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2200" b="1" i="1">
                          <a:latin typeface="Cambria Math" panose="02040503050406030204" pitchFamily="18" charset="0"/>
                        </a:rPr>
                        <m:t>𝟒𝟎𝟎</m:t>
                      </m:r>
                    </m:oMath>
                  </m:oMathPara>
                </a14:m>
                <a:endParaRPr lang="en-GB" sz="2200" b="1" dirty="0"/>
              </a:p>
              <a:p>
                <a:endParaRPr lang="en-GB" sz="2400" b="1" dirty="0"/>
              </a:p>
              <a:p>
                <a:pPr/>
                <a14:m>
                  <m:oMathPara xmlns:m="http://schemas.openxmlformats.org/officeDocument/2006/math">
                    <m:oMathParaPr>
                      <m:jc m:val="centerGroup"/>
                    </m:oMathParaPr>
                    <m:oMath xmlns:m="http://schemas.openxmlformats.org/officeDocument/2006/math">
                      <m:r>
                        <a:rPr lang="en-GB" sz="2200" b="1" i="1">
                          <a:latin typeface="Cambria Math" panose="02040503050406030204" pitchFamily="18" charset="0"/>
                        </a:rPr>
                        <m:t>−</m:t>
                      </m:r>
                      <m:r>
                        <a:rPr lang="en-GB" sz="2200" b="1" i="1">
                          <a:latin typeface="Cambria Math" panose="02040503050406030204" pitchFamily="18" charset="0"/>
                        </a:rPr>
                        <m:t>𝟓𝟐</m:t>
                      </m:r>
                    </m:oMath>
                  </m:oMathPara>
                </a14:m>
                <a:endParaRPr lang="en-GB" sz="2200" b="1" dirty="0"/>
              </a:p>
              <a:p>
                <a:endParaRPr lang="en-GB" sz="2800" b="1" dirty="0"/>
              </a:p>
              <a:p>
                <a:pPr/>
                <a14:m>
                  <m:oMathPara xmlns:m="http://schemas.openxmlformats.org/officeDocument/2006/math">
                    <m:oMathParaPr>
                      <m:jc m:val="centerGroup"/>
                    </m:oMathParaPr>
                    <m:oMath xmlns:m="http://schemas.openxmlformats.org/officeDocument/2006/math">
                      <m:r>
                        <a:rPr lang="en-GB" sz="2200" b="1" i="1">
                          <a:latin typeface="Cambria Math" panose="02040503050406030204" pitchFamily="18" charset="0"/>
                        </a:rPr>
                        <m:t>−</m:t>
                      </m:r>
                      <m:r>
                        <a:rPr lang="en-GB" sz="2200" b="1" i="1">
                          <a:latin typeface="Cambria Math" panose="02040503050406030204" pitchFamily="18" charset="0"/>
                        </a:rPr>
                        <m:t>𝟐𝟐</m:t>
                      </m:r>
                    </m:oMath>
                  </m:oMathPara>
                </a14:m>
                <a:endParaRPr lang="en-GB" sz="2200" b="1" dirty="0"/>
              </a:p>
              <a:p>
                <a:endParaRPr lang="en-GB" sz="2800" b="1" dirty="0"/>
              </a:p>
              <a:p>
                <a:r>
                  <a:rPr lang="en-GB" sz="2200" b="1" dirty="0"/>
                  <a:t>    ?</a:t>
                </a:r>
              </a:p>
            </p:txBody>
          </p:sp>
        </mc:Choice>
        <mc:Fallback xmlns="">
          <p:sp>
            <p:nvSpPr>
              <p:cNvPr id="26" name="TextBox 25">
                <a:extLst>
                  <a:ext uri="{FF2B5EF4-FFF2-40B4-BE49-F238E27FC236}">
                    <a16:creationId xmlns:a16="http://schemas.microsoft.com/office/drawing/2014/main" id="{987202CC-B48A-ACAA-E024-DD897EA7C27B}"/>
                  </a:ext>
                </a:extLst>
              </p:cNvPr>
              <p:cNvSpPr txBox="1">
                <a:spLocks noRot="1" noChangeAspect="1" noMove="1" noResize="1" noEditPoints="1" noAdjustHandles="1" noChangeArrowheads="1" noChangeShapeType="1" noTextEdit="1"/>
              </p:cNvSpPr>
              <p:nvPr/>
            </p:nvSpPr>
            <p:spPr>
              <a:xfrm>
                <a:off x="8346157" y="1467540"/>
                <a:ext cx="922047" cy="3447098"/>
              </a:xfrm>
              <a:prstGeom prst="rect">
                <a:avLst/>
              </a:prstGeom>
              <a:blipFill>
                <a:blip r:embed="rId3"/>
                <a:stretch>
                  <a:fillRect b="-2655"/>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3D28928D-379F-E579-9A0C-8E4A4D2A4900}"/>
              </a:ext>
            </a:extLst>
          </p:cNvPr>
          <p:cNvSpPr/>
          <p:nvPr/>
        </p:nvSpPr>
        <p:spPr>
          <a:xfrm>
            <a:off x="8493108" y="2972953"/>
            <a:ext cx="850014" cy="35363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400" b="1" kern="0" dirty="0">
                <a:solidFill>
                  <a:prstClr val="white"/>
                </a:solidFill>
                <a:latin typeface="Calibri"/>
              </a:rPr>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490EB5D-D57F-CA5D-8152-32F040956F27}"/>
                  </a:ext>
                </a:extLst>
              </p:cNvPr>
              <p:cNvSpPr txBox="1"/>
              <p:nvPr/>
            </p:nvSpPr>
            <p:spPr>
              <a:xfrm>
                <a:off x="3939390" y="1442996"/>
                <a:ext cx="909223" cy="35086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200" b="1" i="1">
                          <a:latin typeface="Cambria Math" panose="02040503050406030204" pitchFamily="18" charset="0"/>
                        </a:rPr>
                        <m:t>−</m:t>
                      </m:r>
                      <m:r>
                        <a:rPr lang="en-GB" sz="2200" b="1" i="1">
                          <a:latin typeface="Cambria Math" panose="02040503050406030204" pitchFamily="18" charset="0"/>
                        </a:rPr>
                        <m:t>𝟏𝟖</m:t>
                      </m:r>
                    </m:oMath>
                  </m:oMathPara>
                </a14:m>
                <a:endParaRPr lang="en-GB" sz="2200" b="1" dirty="0"/>
              </a:p>
              <a:p>
                <a:endParaRPr lang="en-GB" sz="32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2200" b="1" i="1">
                          <a:latin typeface="Cambria Math" panose="02040503050406030204" pitchFamily="18" charset="0"/>
                        </a:rPr>
                        <m:t>−</m:t>
                      </m:r>
                      <m:r>
                        <a:rPr lang="en-GB" sz="2200" b="1" i="1">
                          <a:latin typeface="Cambria Math" panose="02040503050406030204" pitchFamily="18" charset="0"/>
                        </a:rPr>
                        <m:t>𝟐𝟎</m:t>
                      </m:r>
                    </m:oMath>
                  </m:oMathPara>
                </a14:m>
                <a:endParaRPr lang="en-GB" sz="2200" b="1" dirty="0"/>
              </a:p>
              <a:p>
                <a:endParaRPr lang="en-GB" sz="2400" b="1" dirty="0"/>
              </a:p>
              <a:p>
                <a:pPr/>
                <a14:m>
                  <m:oMathPara xmlns:m="http://schemas.openxmlformats.org/officeDocument/2006/math">
                    <m:oMathParaPr>
                      <m:jc m:val="centerGroup"/>
                    </m:oMathParaPr>
                    <m:oMath xmlns:m="http://schemas.openxmlformats.org/officeDocument/2006/math">
                      <m:r>
                        <a:rPr lang="en-GB" sz="2200" b="1" i="1">
                          <a:latin typeface="Cambria Math" panose="02040503050406030204" pitchFamily="18" charset="0"/>
                        </a:rPr>
                        <m:t>−</m:t>
                      </m:r>
                      <m:r>
                        <a:rPr lang="en-GB" sz="2200" b="1" i="1">
                          <a:latin typeface="Cambria Math" panose="02040503050406030204" pitchFamily="18" charset="0"/>
                        </a:rPr>
                        <m:t>𝟏𝟔</m:t>
                      </m:r>
                    </m:oMath>
                  </m:oMathPara>
                </a14:m>
                <a:endParaRPr lang="en-GB" sz="2200" b="1" dirty="0"/>
              </a:p>
              <a:p>
                <a:endParaRPr lang="en-GB" sz="2800" b="1" dirty="0"/>
              </a:p>
              <a:p>
                <a:pPr/>
                <a14:m>
                  <m:oMathPara xmlns:m="http://schemas.openxmlformats.org/officeDocument/2006/math">
                    <m:oMathParaPr>
                      <m:jc m:val="centerGroup"/>
                    </m:oMathParaPr>
                    <m:oMath xmlns:m="http://schemas.openxmlformats.org/officeDocument/2006/math">
                      <m:r>
                        <a:rPr lang="en-GB" sz="2200" b="1" i="1">
                          <a:latin typeface="Cambria Math" panose="02040503050406030204" pitchFamily="18" charset="0"/>
                        </a:rPr>
                        <m:t>𝟓𝟒</m:t>
                      </m:r>
                    </m:oMath>
                  </m:oMathPara>
                </a14:m>
                <a:endParaRPr lang="en-GB" sz="2200" b="1" dirty="0"/>
              </a:p>
              <a:p>
                <a:endParaRPr lang="en-GB" sz="2800" b="1" dirty="0"/>
              </a:p>
              <a:p>
                <a:pPr/>
                <a14:m>
                  <m:oMathPara xmlns:m="http://schemas.openxmlformats.org/officeDocument/2006/math">
                    <m:oMathParaPr>
                      <m:jc m:val="centerGroup"/>
                    </m:oMathParaPr>
                    <m:oMath xmlns:m="http://schemas.openxmlformats.org/officeDocument/2006/math">
                      <m:r>
                        <a:rPr lang="en-GB" sz="2200" b="1" i="1">
                          <a:latin typeface="Cambria Math" panose="02040503050406030204" pitchFamily="18" charset="0"/>
                        </a:rPr>
                        <m:t>𝟑𝟐𝟒</m:t>
                      </m:r>
                    </m:oMath>
                  </m:oMathPara>
                </a14:m>
                <a:endParaRPr lang="en-GB" sz="2200" b="1" dirty="0"/>
              </a:p>
            </p:txBody>
          </p:sp>
        </mc:Choice>
        <mc:Fallback xmlns="">
          <p:sp>
            <p:nvSpPr>
              <p:cNvPr id="15" name="TextBox 14">
                <a:extLst>
                  <a:ext uri="{FF2B5EF4-FFF2-40B4-BE49-F238E27FC236}">
                    <a16:creationId xmlns:a16="http://schemas.microsoft.com/office/drawing/2014/main" id="{F490EB5D-D57F-CA5D-8152-32F040956F27}"/>
                  </a:ext>
                </a:extLst>
              </p:cNvPr>
              <p:cNvSpPr txBox="1">
                <a:spLocks noRot="1" noChangeAspect="1" noMove="1" noResize="1" noEditPoints="1" noAdjustHandles="1" noChangeArrowheads="1" noChangeShapeType="1" noTextEdit="1"/>
              </p:cNvSpPr>
              <p:nvPr/>
            </p:nvSpPr>
            <p:spPr>
              <a:xfrm>
                <a:off x="3939390" y="1442996"/>
                <a:ext cx="909223" cy="3508653"/>
              </a:xfrm>
              <a:prstGeom prst="rect">
                <a:avLst/>
              </a:prstGeom>
              <a:blipFill>
                <a:blip r:embed="rId4"/>
                <a:stretch>
                  <a:fillRect/>
                </a:stretch>
              </a:blipFill>
            </p:spPr>
            <p:txBody>
              <a:bodyPr/>
              <a:lstStyle/>
              <a:p>
                <a:r>
                  <a:rPr lang="en-GB">
                    <a:noFill/>
                  </a:rPr>
                  <a:t> </a:t>
                </a:r>
              </a:p>
            </p:txBody>
          </p:sp>
        </mc:Fallback>
      </mc:AlternateContent>
      <p:sp>
        <p:nvSpPr>
          <p:cNvPr id="30" name="Rectangle 29">
            <a:extLst>
              <a:ext uri="{FF2B5EF4-FFF2-40B4-BE49-F238E27FC236}">
                <a16:creationId xmlns:a16="http://schemas.microsoft.com/office/drawing/2014/main" id="{4AD091DD-3A2F-9C64-BDA1-E86ADEA80662}"/>
              </a:ext>
            </a:extLst>
          </p:cNvPr>
          <p:cNvSpPr/>
          <p:nvPr/>
        </p:nvSpPr>
        <p:spPr>
          <a:xfrm>
            <a:off x="4030822" y="3733618"/>
            <a:ext cx="850014" cy="35363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400" b="1" kern="0" dirty="0">
                <a:solidFill>
                  <a:prstClr val="white"/>
                </a:solidFill>
                <a:latin typeface="Calibri"/>
              </a:rPr>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A635A9-35CB-600E-C4B8-17CCF9E5535C}"/>
                  </a:ext>
                </a:extLst>
              </p:cNvPr>
              <p:cNvSpPr>
                <a:spLocks noGrp="1"/>
              </p:cNvSpPr>
              <p:nvPr>
                <p:ph idx="4294967295"/>
              </p:nvPr>
            </p:nvSpPr>
            <p:spPr>
              <a:xfrm>
                <a:off x="0" y="914400"/>
                <a:ext cx="8229600" cy="650875"/>
              </a:xfrm>
            </p:spPr>
            <p:txBody>
              <a:bodyPr>
                <a:normAutofit/>
              </a:bodyPr>
              <a:lstStyle/>
              <a:p>
                <a:pPr marL="0" indent="0">
                  <a:buNone/>
                </a:pPr>
                <a:r>
                  <a:rPr lang="en-GB" sz="2200" dirty="0"/>
                  <a:t>Given that </a:t>
                </a:r>
                <a14:m>
                  <m:oMath xmlns:m="http://schemas.openxmlformats.org/officeDocument/2006/math">
                    <m:r>
                      <a:rPr lang="en-GB" sz="2200" i="1">
                        <a:latin typeface="Cambria Math" panose="02040503050406030204" pitchFamily="18" charset="0"/>
                      </a:rPr>
                      <m:t>𝑎</m:t>
                    </m:r>
                    <m:r>
                      <a:rPr lang="en-GB" sz="2200" i="1">
                        <a:latin typeface="Cambria Math" panose="02040503050406030204" pitchFamily="18" charset="0"/>
                      </a:rPr>
                      <m:t>=−3</m:t>
                    </m:r>
                  </m:oMath>
                </a14:m>
                <a:r>
                  <a:rPr lang="en-GB" sz="2200" dirty="0"/>
                  <a:t>, calculate the following:</a:t>
                </a:r>
              </a:p>
              <a:p>
                <a:pPr marL="0" indent="0">
                  <a:buNone/>
                </a:pPr>
                <a:endParaRPr lang="en-GB" sz="2200" dirty="0"/>
              </a:p>
              <a:p>
                <a:pPr marL="0" indent="0">
                  <a:buNone/>
                </a:pPr>
                <a:endParaRPr lang="en-GB" sz="2200" dirty="0"/>
              </a:p>
            </p:txBody>
          </p:sp>
        </mc:Choice>
        <mc:Fallback xmlns="">
          <p:sp>
            <p:nvSpPr>
              <p:cNvPr id="3" name="Content Placeholder 2">
                <a:extLst>
                  <a:ext uri="{FF2B5EF4-FFF2-40B4-BE49-F238E27FC236}">
                    <a16:creationId xmlns:a16="http://schemas.microsoft.com/office/drawing/2014/main" id="{7FA635A9-35CB-600E-C4B8-17CCF9E5535C}"/>
                  </a:ext>
                </a:extLst>
              </p:cNvPr>
              <p:cNvSpPr>
                <a:spLocks noGrp="1" noRot="1" noChangeAspect="1" noMove="1" noResize="1" noEditPoints="1" noAdjustHandles="1" noChangeArrowheads="1" noChangeShapeType="1" noTextEdit="1"/>
              </p:cNvSpPr>
              <p:nvPr>
                <p:ph idx="4294967295"/>
              </p:nvPr>
            </p:nvSpPr>
            <p:spPr>
              <a:xfrm>
                <a:off x="0" y="914400"/>
                <a:ext cx="8229600" cy="650875"/>
              </a:xfr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5EF43AB-8555-1B4E-AB23-6B47849EE9C1}"/>
                  </a:ext>
                </a:extLst>
              </p:cNvPr>
              <p:cNvSpPr txBox="1">
                <a:spLocks/>
              </p:cNvSpPr>
              <p:nvPr/>
            </p:nvSpPr>
            <p:spPr>
              <a:xfrm>
                <a:off x="2194851" y="1249699"/>
                <a:ext cx="8229600" cy="3901397"/>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200000"/>
                  </a:lnSpc>
                  <a:buFont typeface="+mj-lt"/>
                  <a:buAutoNum type="alphaLcParenR"/>
                </a:pPr>
                <a14:m>
                  <m:oMath xmlns:m="http://schemas.openxmlformats.org/officeDocument/2006/math">
                    <m:r>
                      <a:rPr lang="en-GB" sz="2200" i="1">
                        <a:latin typeface="Cambria Math" panose="02040503050406030204" pitchFamily="18" charset="0"/>
                      </a:rPr>
                      <m:t> 6</m:t>
                    </m:r>
                    <m:r>
                      <a:rPr lang="en-GB" sz="2200" i="1">
                        <a:latin typeface="Cambria Math" panose="02040503050406030204" pitchFamily="18" charset="0"/>
                      </a:rPr>
                      <m:t>𝑎</m:t>
                    </m:r>
                  </m:oMath>
                </a14:m>
                <a:endParaRPr lang="en-GB" sz="2200" dirty="0"/>
              </a:p>
              <a:p>
                <a:pPr marL="457200" indent="-457200">
                  <a:lnSpc>
                    <a:spcPct val="200000"/>
                  </a:lnSpc>
                  <a:buFont typeface="+mj-lt"/>
                  <a:buAutoNum type="alphaLcParenR"/>
                </a:pPr>
                <a14:m>
                  <m:oMath xmlns:m="http://schemas.openxmlformats.org/officeDocument/2006/math">
                    <m:r>
                      <a:rPr lang="en-GB" sz="2200" i="1">
                        <a:latin typeface="Cambria Math" panose="02040503050406030204" pitchFamily="18" charset="0"/>
                      </a:rPr>
                      <m:t> 6</m:t>
                    </m:r>
                    <m:r>
                      <a:rPr lang="en-GB" sz="2200" i="1">
                        <a:latin typeface="Cambria Math" panose="02040503050406030204" pitchFamily="18" charset="0"/>
                      </a:rPr>
                      <m:t>𝑎</m:t>
                    </m:r>
                    <m:r>
                      <a:rPr lang="en-GB" sz="2200" i="1">
                        <a:latin typeface="Cambria Math" panose="02040503050406030204" pitchFamily="18" charset="0"/>
                      </a:rPr>
                      <m:t>−2</m:t>
                    </m:r>
                  </m:oMath>
                </a14:m>
                <a:endParaRPr lang="en-GB" sz="2200" dirty="0"/>
              </a:p>
              <a:p>
                <a:pPr marL="457200" indent="-457200">
                  <a:lnSpc>
                    <a:spcPct val="200000"/>
                  </a:lnSpc>
                  <a:buFont typeface="+mj-lt"/>
                  <a:buAutoNum type="alphaLcParenR"/>
                </a:pPr>
                <a14:m>
                  <m:oMath xmlns:m="http://schemas.openxmlformats.org/officeDocument/2006/math">
                    <m:r>
                      <a:rPr lang="en-GB" sz="2200" i="1">
                        <a:latin typeface="Cambria Math" panose="02040503050406030204" pitchFamily="18" charset="0"/>
                      </a:rPr>
                      <m:t> 2−6</m:t>
                    </m:r>
                    <m:r>
                      <a:rPr lang="en-GB" sz="2200" i="1">
                        <a:latin typeface="Cambria Math" panose="02040503050406030204" pitchFamily="18" charset="0"/>
                      </a:rPr>
                      <m:t>𝑎</m:t>
                    </m:r>
                  </m:oMath>
                </a14:m>
                <a:endParaRPr lang="en-GB" sz="2200" dirty="0"/>
              </a:p>
              <a:p>
                <a:pPr marL="457200" indent="-457200">
                  <a:lnSpc>
                    <a:spcPct val="200000"/>
                  </a:lnSpc>
                  <a:buFont typeface="+mj-lt"/>
                  <a:buAutoNum type="alphaLcParenR"/>
                </a:pPr>
                <a:r>
                  <a:rPr lang="en-GB" sz="2200" dirty="0"/>
                  <a:t> </a:t>
                </a:r>
                <a14:m>
                  <m:oMath xmlns:m="http://schemas.openxmlformats.org/officeDocument/2006/math">
                    <m:r>
                      <a:rPr lang="en-GB" sz="2200" i="1">
                        <a:latin typeface="Cambria Math" panose="02040503050406030204" pitchFamily="18" charset="0"/>
                      </a:rPr>
                      <m:t>6</m:t>
                    </m:r>
                    <m:sSup>
                      <m:sSupPr>
                        <m:ctrlPr>
                          <a:rPr lang="en-GB" sz="2200" i="1">
                            <a:latin typeface="Cambria Math" panose="02040503050406030204" pitchFamily="18" charset="0"/>
                          </a:rPr>
                        </m:ctrlPr>
                      </m:sSupPr>
                      <m:e>
                        <m:r>
                          <a:rPr lang="en-GB" sz="2200" i="1">
                            <a:latin typeface="Cambria Math" panose="02040503050406030204" pitchFamily="18" charset="0"/>
                          </a:rPr>
                          <m:t>𝑎</m:t>
                        </m:r>
                      </m:e>
                      <m:sup>
                        <m:r>
                          <a:rPr lang="en-GB" sz="2200" i="1">
                            <a:latin typeface="Cambria Math" panose="02040503050406030204" pitchFamily="18" charset="0"/>
                          </a:rPr>
                          <m:t>2</m:t>
                        </m:r>
                      </m:sup>
                    </m:sSup>
                  </m:oMath>
                </a14:m>
                <a:endParaRPr lang="en-GB" sz="2200" dirty="0"/>
              </a:p>
              <a:p>
                <a:pPr marL="457200" indent="-457200">
                  <a:lnSpc>
                    <a:spcPct val="200000"/>
                  </a:lnSpc>
                  <a:buFont typeface="+mj-lt"/>
                  <a:buAutoNum type="alphaLcParenR"/>
                </a:pPr>
                <a14:m>
                  <m:oMath xmlns:m="http://schemas.openxmlformats.org/officeDocument/2006/math">
                    <m:sSup>
                      <m:sSupPr>
                        <m:ctrlPr>
                          <a:rPr lang="en-GB" sz="2200" i="1">
                            <a:latin typeface="Cambria Math" panose="02040503050406030204" pitchFamily="18" charset="0"/>
                          </a:rPr>
                        </m:ctrlPr>
                      </m:sSupPr>
                      <m:e>
                        <m:r>
                          <a:rPr lang="en-GB" sz="2200" i="1">
                            <a:latin typeface="Cambria Math" panose="02040503050406030204" pitchFamily="18" charset="0"/>
                          </a:rPr>
                          <m:t> </m:t>
                        </m:r>
                        <m:d>
                          <m:dPr>
                            <m:ctrlPr>
                              <a:rPr lang="en-GB" sz="2200" i="1">
                                <a:latin typeface="Cambria Math" panose="02040503050406030204" pitchFamily="18" charset="0"/>
                              </a:rPr>
                            </m:ctrlPr>
                          </m:dPr>
                          <m:e>
                            <m:r>
                              <a:rPr lang="en-GB" sz="2200" i="1">
                                <a:latin typeface="Cambria Math" panose="02040503050406030204" pitchFamily="18" charset="0"/>
                              </a:rPr>
                              <m:t>6</m:t>
                            </m:r>
                            <m:r>
                              <a:rPr lang="en-GB" sz="2200" i="1">
                                <a:latin typeface="Cambria Math" panose="02040503050406030204" pitchFamily="18" charset="0"/>
                              </a:rPr>
                              <m:t>𝑎</m:t>
                            </m:r>
                          </m:e>
                        </m:d>
                      </m:e>
                      <m:sup>
                        <m:r>
                          <a:rPr lang="en-GB" sz="2200" i="1">
                            <a:latin typeface="Cambria Math" panose="02040503050406030204" pitchFamily="18" charset="0"/>
                          </a:rPr>
                          <m:t>2</m:t>
                        </m:r>
                      </m:sup>
                    </m:sSup>
                  </m:oMath>
                </a14:m>
                <a:endParaRPr lang="en-GB" sz="2200" dirty="0"/>
              </a:p>
              <a:p>
                <a:pPr marL="457200" indent="-457200">
                  <a:lnSpc>
                    <a:spcPct val="200000"/>
                  </a:lnSpc>
                  <a:buFont typeface="+mj-lt"/>
                  <a:buAutoNum type="alphaLcParenR"/>
                </a:pPr>
                <a:endParaRPr lang="en-GB" sz="2200" dirty="0"/>
              </a:p>
              <a:p>
                <a:pPr marL="0" indent="0">
                  <a:lnSpc>
                    <a:spcPct val="200000"/>
                  </a:lnSpc>
                  <a:buNone/>
                </a:pPr>
                <a:endParaRPr lang="en-GB" sz="2200" i="1" dirty="0">
                  <a:latin typeface="Cambria Math" panose="02040503050406030204" pitchFamily="18" charset="0"/>
                </a:endParaRPr>
              </a:p>
              <a:p>
                <a:pPr marL="457200" indent="-457200">
                  <a:lnSpc>
                    <a:spcPct val="200000"/>
                  </a:lnSpc>
                  <a:buFont typeface="+mj-lt"/>
                  <a:buAutoNum type="alphaLcParenR"/>
                </a:pPr>
                <a:r>
                  <a:rPr lang="en-GB" sz="2200" dirty="0"/>
                  <a:t>  </a:t>
                </a:r>
                <a14:m>
                  <m:oMath xmlns:m="http://schemas.openxmlformats.org/officeDocument/2006/math">
                    <m:r>
                      <a:rPr lang="en-GB" sz="2200" i="1">
                        <a:latin typeface="Cambria Math" panose="02040503050406030204" pitchFamily="18" charset="0"/>
                      </a:rPr>
                      <m:t>6+</m:t>
                    </m:r>
                    <m:sSup>
                      <m:sSupPr>
                        <m:ctrlPr>
                          <a:rPr lang="en-GB" sz="2200" i="1">
                            <a:latin typeface="Cambria Math" panose="02040503050406030204" pitchFamily="18" charset="0"/>
                          </a:rPr>
                        </m:ctrlPr>
                      </m:sSupPr>
                      <m:e>
                        <m:r>
                          <a:rPr lang="en-GB" sz="2200" i="1">
                            <a:latin typeface="Cambria Math" panose="02040503050406030204" pitchFamily="18" charset="0"/>
                          </a:rPr>
                          <m:t>𝑎</m:t>
                        </m:r>
                      </m:e>
                      <m:sup>
                        <m:r>
                          <a:rPr lang="en-GB" sz="2200" i="1">
                            <a:latin typeface="Cambria Math" panose="02040503050406030204" pitchFamily="18" charset="0"/>
                          </a:rPr>
                          <m:t>2</m:t>
                        </m:r>
                      </m:sup>
                    </m:sSup>
                  </m:oMath>
                </a14:m>
                <a:endParaRPr lang="en-GB" sz="2200" i="1" dirty="0">
                  <a:latin typeface="Cambria Math" panose="02040503050406030204" pitchFamily="18" charset="0"/>
                </a:endParaRPr>
              </a:p>
              <a:p>
                <a:pPr marL="457200" indent="-457200">
                  <a:lnSpc>
                    <a:spcPct val="200000"/>
                  </a:lnSpc>
                  <a:buFont typeface="+mj-lt"/>
                  <a:buAutoNum type="alphaLcParenR"/>
                </a:pPr>
                <a14:m>
                  <m:oMath xmlns:m="http://schemas.openxmlformats.org/officeDocument/2006/math">
                    <m:sSup>
                      <m:sSupPr>
                        <m:ctrlPr>
                          <a:rPr lang="en-GB" sz="2200" i="1">
                            <a:latin typeface="Cambria Math" panose="02040503050406030204" pitchFamily="18" charset="0"/>
                          </a:rPr>
                        </m:ctrlPr>
                      </m:sSupPr>
                      <m:e>
                        <m:r>
                          <a:rPr lang="en-GB" sz="2200" i="1">
                            <a:latin typeface="Cambria Math" panose="02040503050406030204" pitchFamily="18" charset="0"/>
                          </a:rPr>
                          <m:t>  </m:t>
                        </m:r>
                        <m:d>
                          <m:dPr>
                            <m:ctrlPr>
                              <a:rPr lang="en-GB" sz="2200" i="1">
                                <a:latin typeface="Cambria Math" panose="02040503050406030204" pitchFamily="18" charset="0"/>
                              </a:rPr>
                            </m:ctrlPr>
                          </m:dPr>
                          <m:e>
                            <m:r>
                              <a:rPr lang="en-GB" sz="2200" i="1">
                                <a:latin typeface="Cambria Math" panose="02040503050406030204" pitchFamily="18" charset="0"/>
                              </a:rPr>
                              <m:t>2−6</m:t>
                            </m:r>
                            <m:r>
                              <a:rPr lang="en-GB" sz="2200" i="1">
                                <a:latin typeface="Cambria Math" panose="02040503050406030204" pitchFamily="18" charset="0"/>
                              </a:rPr>
                              <m:t>𝑎</m:t>
                            </m:r>
                          </m:e>
                        </m:d>
                      </m:e>
                      <m:sup>
                        <m:r>
                          <a:rPr lang="en-GB" sz="2200" i="1">
                            <a:latin typeface="Cambria Math" panose="02040503050406030204" pitchFamily="18" charset="0"/>
                          </a:rPr>
                          <m:t>2</m:t>
                        </m:r>
                      </m:sup>
                    </m:sSup>
                  </m:oMath>
                </a14:m>
                <a:endParaRPr lang="en-GB" sz="2200" dirty="0"/>
              </a:p>
              <a:p>
                <a:pPr marL="457200" indent="-457200">
                  <a:lnSpc>
                    <a:spcPct val="200000"/>
                  </a:lnSpc>
                  <a:buFont typeface="+mj-lt"/>
                  <a:buAutoNum type="alphaLcParenR"/>
                </a:pPr>
                <a14:m>
                  <m:oMath xmlns:m="http://schemas.openxmlformats.org/officeDocument/2006/math">
                    <m:r>
                      <a:rPr lang="en-GB" sz="2200" i="1">
                        <a:latin typeface="Cambria Math" panose="02040503050406030204" pitchFamily="18" charset="0"/>
                      </a:rPr>
                      <m:t>  2−6</m:t>
                    </m:r>
                    <m:sSup>
                      <m:sSupPr>
                        <m:ctrlPr>
                          <a:rPr lang="en-GB" sz="2200" i="1">
                            <a:latin typeface="Cambria Math" panose="02040503050406030204" pitchFamily="18" charset="0"/>
                          </a:rPr>
                        </m:ctrlPr>
                      </m:sSupPr>
                      <m:e>
                        <m:r>
                          <a:rPr lang="en-GB" sz="2200" i="1">
                            <a:latin typeface="Cambria Math" panose="02040503050406030204" pitchFamily="18" charset="0"/>
                          </a:rPr>
                          <m:t>𝑎</m:t>
                        </m:r>
                      </m:e>
                      <m:sup>
                        <m:r>
                          <a:rPr lang="en-GB" sz="2200" i="1">
                            <a:latin typeface="Cambria Math" panose="02040503050406030204" pitchFamily="18" charset="0"/>
                          </a:rPr>
                          <m:t>2</m:t>
                        </m:r>
                      </m:sup>
                    </m:sSup>
                  </m:oMath>
                </a14:m>
                <a:endParaRPr lang="en-GB" sz="2200" dirty="0"/>
              </a:p>
              <a:p>
                <a:pPr marL="457200" indent="-457200">
                  <a:lnSpc>
                    <a:spcPct val="200000"/>
                  </a:lnSpc>
                  <a:buFont typeface="+mj-lt"/>
                  <a:buAutoNum type="alphaLcParenR"/>
                </a:pPr>
                <a14:m>
                  <m:oMath xmlns:m="http://schemas.openxmlformats.org/officeDocument/2006/math">
                    <m:r>
                      <a:rPr lang="en-GB" sz="2200" i="1">
                        <a:latin typeface="Cambria Math" panose="02040503050406030204" pitchFamily="18" charset="0"/>
                      </a:rPr>
                      <m:t>  −6</m:t>
                    </m:r>
                    <m:sSup>
                      <m:sSupPr>
                        <m:ctrlPr>
                          <a:rPr lang="en-GB" sz="2200" i="1">
                            <a:latin typeface="Cambria Math" panose="02040503050406030204" pitchFamily="18" charset="0"/>
                          </a:rPr>
                        </m:ctrlPr>
                      </m:sSupPr>
                      <m:e>
                        <m:r>
                          <a:rPr lang="en-GB" sz="2200" i="1">
                            <a:latin typeface="Cambria Math" panose="02040503050406030204" pitchFamily="18" charset="0"/>
                          </a:rPr>
                          <m:t>𝑎</m:t>
                        </m:r>
                      </m:e>
                      <m:sup>
                        <m:r>
                          <a:rPr lang="en-GB" sz="2200" i="1">
                            <a:latin typeface="Cambria Math" panose="02040503050406030204" pitchFamily="18" charset="0"/>
                          </a:rPr>
                          <m:t>2</m:t>
                        </m:r>
                      </m:sup>
                    </m:sSup>
                    <m:r>
                      <a:rPr lang="en-GB" sz="2200" i="1">
                        <a:latin typeface="Cambria Math" panose="02040503050406030204" pitchFamily="18" charset="0"/>
                      </a:rPr>
                      <m:t>+2</m:t>
                    </m:r>
                  </m:oMath>
                </a14:m>
                <a:endParaRPr lang="en-GB" sz="2200" i="1" dirty="0">
                  <a:latin typeface="Cambria Math" panose="02040503050406030204" pitchFamily="18" charset="0"/>
                </a:endParaRPr>
              </a:p>
              <a:p>
                <a:pPr marL="457200" indent="-457200">
                  <a:lnSpc>
                    <a:spcPct val="200000"/>
                  </a:lnSpc>
                  <a:buFont typeface="+mj-lt"/>
                  <a:buAutoNum type="alphaLcParenR"/>
                </a:pPr>
                <a14:m>
                  <m:oMath xmlns:m="http://schemas.openxmlformats.org/officeDocument/2006/math">
                    <m:r>
                      <a:rPr lang="en-GB" sz="2200" i="1">
                        <a:latin typeface="Cambria Math" panose="02040503050406030204" pitchFamily="18" charset="0"/>
                      </a:rPr>
                      <m:t>  6</m:t>
                    </m:r>
                    <m:r>
                      <a:rPr lang="en-GB" sz="2200" i="1">
                        <a:latin typeface="Cambria Math" panose="02040503050406030204" pitchFamily="18" charset="0"/>
                      </a:rPr>
                      <m:t>𝑏</m:t>
                    </m:r>
                    <m:r>
                      <a:rPr lang="en-GB" sz="2200" i="1">
                        <a:latin typeface="Cambria Math" panose="02040503050406030204" pitchFamily="18" charset="0"/>
                      </a:rPr>
                      <m:t>−2</m:t>
                    </m:r>
                  </m:oMath>
                </a14:m>
                <a:endParaRPr lang="en-GB" sz="2200" dirty="0"/>
              </a:p>
              <a:p>
                <a:pPr marL="0" indent="0">
                  <a:lnSpc>
                    <a:spcPct val="200000"/>
                  </a:lnSpc>
                  <a:buNone/>
                </a:pPr>
                <a:endParaRPr lang="en-GB" sz="2200" dirty="0"/>
              </a:p>
            </p:txBody>
          </p:sp>
        </mc:Choice>
        <mc:Fallback xmlns="">
          <p:sp>
            <p:nvSpPr>
              <p:cNvPr id="4" name="Content Placeholder 2">
                <a:extLst>
                  <a:ext uri="{FF2B5EF4-FFF2-40B4-BE49-F238E27FC236}">
                    <a16:creationId xmlns:a16="http://schemas.microsoft.com/office/drawing/2014/main" id="{95EF43AB-8555-1B4E-AB23-6B47849EE9C1}"/>
                  </a:ext>
                </a:extLst>
              </p:cNvPr>
              <p:cNvSpPr txBox="1">
                <a:spLocks noRot="1" noChangeAspect="1" noMove="1" noResize="1" noEditPoints="1" noAdjustHandles="1" noChangeArrowheads="1" noChangeShapeType="1" noTextEdit="1"/>
              </p:cNvSpPr>
              <p:nvPr/>
            </p:nvSpPr>
            <p:spPr>
              <a:xfrm>
                <a:off x="2194851" y="1249699"/>
                <a:ext cx="8229600" cy="3901397"/>
              </a:xfrm>
              <a:prstGeom prst="rect">
                <a:avLst/>
              </a:prstGeom>
              <a:blipFill>
                <a:blip r:embed="rId6"/>
                <a:stretch>
                  <a:fillRect l="-963"/>
                </a:stretch>
              </a:blipFill>
            </p:spPr>
            <p:txBody>
              <a:bodyPr/>
              <a:lstStyle/>
              <a:p>
                <a:r>
                  <a:rPr lang="en-GB">
                    <a:noFill/>
                  </a:rPr>
                  <a:t> </a:t>
                </a:r>
              </a:p>
            </p:txBody>
          </p:sp>
        </mc:Fallback>
      </mc:AlternateContent>
      <p:sp>
        <p:nvSpPr>
          <p:cNvPr id="5" name="Rectangle: Rounded Corners 4">
            <a:extLst>
              <a:ext uri="{FF2B5EF4-FFF2-40B4-BE49-F238E27FC236}">
                <a16:creationId xmlns:a16="http://schemas.microsoft.com/office/drawing/2014/main" id="{4613E1F0-8E9D-5E2C-F342-7BCC651B404B}"/>
              </a:ext>
            </a:extLst>
          </p:cNvPr>
          <p:cNvSpPr/>
          <p:nvPr/>
        </p:nvSpPr>
        <p:spPr>
          <a:xfrm>
            <a:off x="2117849" y="1520541"/>
            <a:ext cx="525600" cy="3659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200" kern="0" dirty="0">
                <a:solidFill>
                  <a:prstClr val="white"/>
                </a:solidFill>
                <a:latin typeface="Calibri"/>
              </a:rPr>
              <a:t>1</a:t>
            </a:r>
          </a:p>
        </p:txBody>
      </p:sp>
      <p:sp>
        <p:nvSpPr>
          <p:cNvPr id="6" name="Rectangle: Rounded Corners 5">
            <a:extLst>
              <a:ext uri="{FF2B5EF4-FFF2-40B4-BE49-F238E27FC236}">
                <a16:creationId xmlns:a16="http://schemas.microsoft.com/office/drawing/2014/main" id="{7945DFC4-553E-1BC9-2AF9-7B29F45FC2BF}"/>
              </a:ext>
            </a:extLst>
          </p:cNvPr>
          <p:cNvSpPr/>
          <p:nvPr/>
        </p:nvSpPr>
        <p:spPr>
          <a:xfrm>
            <a:off x="2117849" y="2269841"/>
            <a:ext cx="525600" cy="3659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200" kern="0" dirty="0">
                <a:solidFill>
                  <a:prstClr val="white"/>
                </a:solidFill>
                <a:latin typeface="Calibri"/>
              </a:rPr>
              <a:t>2</a:t>
            </a:r>
          </a:p>
        </p:txBody>
      </p:sp>
      <p:sp>
        <p:nvSpPr>
          <p:cNvPr id="7" name="Rectangle: Rounded Corners 6">
            <a:extLst>
              <a:ext uri="{FF2B5EF4-FFF2-40B4-BE49-F238E27FC236}">
                <a16:creationId xmlns:a16="http://schemas.microsoft.com/office/drawing/2014/main" id="{0DF8F6D5-8BFC-F128-ADC1-69EADF8415D5}"/>
              </a:ext>
            </a:extLst>
          </p:cNvPr>
          <p:cNvSpPr/>
          <p:nvPr/>
        </p:nvSpPr>
        <p:spPr>
          <a:xfrm>
            <a:off x="2117849" y="3016400"/>
            <a:ext cx="525600" cy="3659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200" kern="0" dirty="0">
                <a:solidFill>
                  <a:prstClr val="white"/>
                </a:solidFill>
                <a:latin typeface="Calibri"/>
              </a:rPr>
              <a:t>3</a:t>
            </a:r>
          </a:p>
        </p:txBody>
      </p:sp>
      <p:sp>
        <p:nvSpPr>
          <p:cNvPr id="8" name="Rectangle: Rounded Corners 7">
            <a:extLst>
              <a:ext uri="{FF2B5EF4-FFF2-40B4-BE49-F238E27FC236}">
                <a16:creationId xmlns:a16="http://schemas.microsoft.com/office/drawing/2014/main" id="{3FE1F8C3-428B-1153-919F-0CFCCDD5FA0F}"/>
              </a:ext>
            </a:extLst>
          </p:cNvPr>
          <p:cNvSpPr/>
          <p:nvPr/>
        </p:nvSpPr>
        <p:spPr>
          <a:xfrm>
            <a:off x="2117849" y="3762959"/>
            <a:ext cx="525600" cy="3659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200" kern="0" dirty="0">
                <a:solidFill>
                  <a:prstClr val="white"/>
                </a:solidFill>
                <a:latin typeface="Calibri"/>
              </a:rPr>
              <a:t>4</a:t>
            </a:r>
          </a:p>
        </p:txBody>
      </p:sp>
      <p:sp>
        <p:nvSpPr>
          <p:cNvPr id="9" name="Rectangle: Rounded Corners 8">
            <a:extLst>
              <a:ext uri="{FF2B5EF4-FFF2-40B4-BE49-F238E27FC236}">
                <a16:creationId xmlns:a16="http://schemas.microsoft.com/office/drawing/2014/main" id="{B0FAEADD-07CA-A96A-2998-6B5D8412D03C}"/>
              </a:ext>
            </a:extLst>
          </p:cNvPr>
          <p:cNvSpPr/>
          <p:nvPr/>
        </p:nvSpPr>
        <p:spPr>
          <a:xfrm>
            <a:off x="2117849" y="4491338"/>
            <a:ext cx="525600" cy="3659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200" kern="0" dirty="0">
                <a:solidFill>
                  <a:prstClr val="white"/>
                </a:solidFill>
                <a:latin typeface="Calibri"/>
              </a:rPr>
              <a:t>5</a:t>
            </a:r>
          </a:p>
        </p:txBody>
      </p:sp>
      <p:sp>
        <p:nvSpPr>
          <p:cNvPr id="10" name="Rectangle: Rounded Corners 9">
            <a:extLst>
              <a:ext uri="{FF2B5EF4-FFF2-40B4-BE49-F238E27FC236}">
                <a16:creationId xmlns:a16="http://schemas.microsoft.com/office/drawing/2014/main" id="{0F998210-9F32-0463-1223-66E30A77B625}"/>
              </a:ext>
            </a:extLst>
          </p:cNvPr>
          <p:cNvSpPr/>
          <p:nvPr/>
        </p:nvSpPr>
        <p:spPr>
          <a:xfrm>
            <a:off x="6144551" y="1520541"/>
            <a:ext cx="525600" cy="3659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200" kern="0" dirty="0">
                <a:solidFill>
                  <a:prstClr val="white"/>
                </a:solidFill>
                <a:latin typeface="Calibri"/>
              </a:rPr>
              <a:t>6</a:t>
            </a:r>
          </a:p>
        </p:txBody>
      </p:sp>
      <p:sp>
        <p:nvSpPr>
          <p:cNvPr id="11" name="Rectangle: Rounded Corners 10">
            <a:extLst>
              <a:ext uri="{FF2B5EF4-FFF2-40B4-BE49-F238E27FC236}">
                <a16:creationId xmlns:a16="http://schemas.microsoft.com/office/drawing/2014/main" id="{1A2068A6-9AB5-17F1-37A7-9213128E9BA9}"/>
              </a:ext>
            </a:extLst>
          </p:cNvPr>
          <p:cNvSpPr/>
          <p:nvPr/>
        </p:nvSpPr>
        <p:spPr>
          <a:xfrm>
            <a:off x="6144551" y="2269841"/>
            <a:ext cx="525600" cy="3659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200" kern="0" dirty="0">
                <a:solidFill>
                  <a:prstClr val="white"/>
                </a:solidFill>
                <a:latin typeface="Calibri"/>
              </a:rPr>
              <a:t>7</a:t>
            </a:r>
          </a:p>
        </p:txBody>
      </p:sp>
      <p:sp>
        <p:nvSpPr>
          <p:cNvPr id="12" name="Rectangle: Rounded Corners 11">
            <a:extLst>
              <a:ext uri="{FF2B5EF4-FFF2-40B4-BE49-F238E27FC236}">
                <a16:creationId xmlns:a16="http://schemas.microsoft.com/office/drawing/2014/main" id="{58FA9F84-9DDB-C576-2D6F-1E2831892874}"/>
              </a:ext>
            </a:extLst>
          </p:cNvPr>
          <p:cNvSpPr/>
          <p:nvPr/>
        </p:nvSpPr>
        <p:spPr>
          <a:xfrm>
            <a:off x="6144551" y="3016400"/>
            <a:ext cx="525600" cy="3659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200" kern="0" dirty="0">
                <a:solidFill>
                  <a:prstClr val="white"/>
                </a:solidFill>
                <a:latin typeface="Calibri"/>
              </a:rPr>
              <a:t>8</a:t>
            </a:r>
          </a:p>
        </p:txBody>
      </p:sp>
      <p:sp>
        <p:nvSpPr>
          <p:cNvPr id="13" name="Rectangle: Rounded Corners 12">
            <a:extLst>
              <a:ext uri="{FF2B5EF4-FFF2-40B4-BE49-F238E27FC236}">
                <a16:creationId xmlns:a16="http://schemas.microsoft.com/office/drawing/2014/main" id="{49B4E1FD-08CB-675F-58F1-737FC7D7D086}"/>
              </a:ext>
            </a:extLst>
          </p:cNvPr>
          <p:cNvSpPr/>
          <p:nvPr/>
        </p:nvSpPr>
        <p:spPr>
          <a:xfrm>
            <a:off x="6144551" y="3762959"/>
            <a:ext cx="525600" cy="3659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200" kern="0" dirty="0">
                <a:solidFill>
                  <a:prstClr val="white"/>
                </a:solidFill>
                <a:latin typeface="Calibri"/>
              </a:rPr>
              <a:t>9</a:t>
            </a:r>
          </a:p>
        </p:txBody>
      </p:sp>
      <p:sp>
        <p:nvSpPr>
          <p:cNvPr id="14" name="Rectangle: Rounded Corners 13">
            <a:extLst>
              <a:ext uri="{FF2B5EF4-FFF2-40B4-BE49-F238E27FC236}">
                <a16:creationId xmlns:a16="http://schemas.microsoft.com/office/drawing/2014/main" id="{D4C12E9F-02D9-1982-CAD3-4C417DFFE910}"/>
              </a:ext>
            </a:extLst>
          </p:cNvPr>
          <p:cNvSpPr/>
          <p:nvPr/>
        </p:nvSpPr>
        <p:spPr>
          <a:xfrm>
            <a:off x="6144551" y="4491338"/>
            <a:ext cx="525600" cy="36598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sz="2200" kern="0" dirty="0">
                <a:solidFill>
                  <a:prstClr val="white"/>
                </a:solidFill>
                <a:latin typeface="Calibri"/>
              </a:rPr>
              <a:t>10</a:t>
            </a:r>
          </a:p>
        </p:txBody>
      </p:sp>
      <p:sp>
        <p:nvSpPr>
          <p:cNvPr id="27" name="Rectangle 26">
            <a:extLst>
              <a:ext uri="{FF2B5EF4-FFF2-40B4-BE49-F238E27FC236}">
                <a16:creationId xmlns:a16="http://schemas.microsoft.com/office/drawing/2014/main" id="{29BDA52C-0AB1-7900-A9BE-832C003C834D}"/>
              </a:ext>
            </a:extLst>
          </p:cNvPr>
          <p:cNvSpPr/>
          <p:nvPr/>
        </p:nvSpPr>
        <p:spPr>
          <a:xfrm>
            <a:off x="4030822" y="1482982"/>
            <a:ext cx="850014" cy="35363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400" b="1" kern="0" dirty="0">
                <a:solidFill>
                  <a:prstClr val="white"/>
                </a:solidFill>
                <a:latin typeface="Calibri"/>
              </a:rPr>
              <a:t>?</a:t>
            </a:r>
          </a:p>
        </p:txBody>
      </p:sp>
      <p:sp>
        <p:nvSpPr>
          <p:cNvPr id="28" name="Rectangle 27">
            <a:extLst>
              <a:ext uri="{FF2B5EF4-FFF2-40B4-BE49-F238E27FC236}">
                <a16:creationId xmlns:a16="http://schemas.microsoft.com/office/drawing/2014/main" id="{530B3CB0-68D6-AF01-BA23-7FFE0791E056}"/>
              </a:ext>
            </a:extLst>
          </p:cNvPr>
          <p:cNvSpPr/>
          <p:nvPr/>
        </p:nvSpPr>
        <p:spPr>
          <a:xfrm>
            <a:off x="4030822" y="2269841"/>
            <a:ext cx="850014" cy="35363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400" b="1" kern="0" dirty="0">
                <a:solidFill>
                  <a:prstClr val="white"/>
                </a:solidFill>
                <a:latin typeface="Calibri"/>
              </a:rPr>
              <a:t>?</a:t>
            </a:r>
          </a:p>
        </p:txBody>
      </p:sp>
      <p:sp>
        <p:nvSpPr>
          <p:cNvPr id="29" name="Rectangle 28">
            <a:extLst>
              <a:ext uri="{FF2B5EF4-FFF2-40B4-BE49-F238E27FC236}">
                <a16:creationId xmlns:a16="http://schemas.microsoft.com/office/drawing/2014/main" id="{92B48CEC-C63F-8C3A-A9D3-85192F968486}"/>
              </a:ext>
            </a:extLst>
          </p:cNvPr>
          <p:cNvSpPr/>
          <p:nvPr/>
        </p:nvSpPr>
        <p:spPr>
          <a:xfrm>
            <a:off x="4030822" y="3012939"/>
            <a:ext cx="850014" cy="35363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400" b="1" kern="0" dirty="0">
                <a:solidFill>
                  <a:prstClr val="white"/>
                </a:solidFill>
                <a:latin typeface="Calibri"/>
              </a:rPr>
              <a:t>?</a:t>
            </a:r>
          </a:p>
        </p:txBody>
      </p:sp>
      <p:sp>
        <p:nvSpPr>
          <p:cNvPr id="31" name="Rectangle 30">
            <a:extLst>
              <a:ext uri="{FF2B5EF4-FFF2-40B4-BE49-F238E27FC236}">
                <a16:creationId xmlns:a16="http://schemas.microsoft.com/office/drawing/2014/main" id="{28BC87A4-8A57-AE0A-8EB6-952E19D093EC}"/>
              </a:ext>
            </a:extLst>
          </p:cNvPr>
          <p:cNvSpPr/>
          <p:nvPr/>
        </p:nvSpPr>
        <p:spPr>
          <a:xfrm>
            <a:off x="4030822" y="4526157"/>
            <a:ext cx="850014" cy="35363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400" b="1" kern="0" dirty="0">
                <a:solidFill>
                  <a:prstClr val="white"/>
                </a:solidFill>
                <a:latin typeface="Calibri"/>
              </a:rPr>
              <a:t>?</a:t>
            </a:r>
          </a:p>
        </p:txBody>
      </p:sp>
      <p:sp>
        <p:nvSpPr>
          <p:cNvPr id="32" name="Rectangle 31">
            <a:extLst>
              <a:ext uri="{FF2B5EF4-FFF2-40B4-BE49-F238E27FC236}">
                <a16:creationId xmlns:a16="http://schemas.microsoft.com/office/drawing/2014/main" id="{73F0D41F-5EA5-571F-961B-E8A66ED34953}"/>
              </a:ext>
            </a:extLst>
          </p:cNvPr>
          <p:cNvSpPr/>
          <p:nvPr/>
        </p:nvSpPr>
        <p:spPr>
          <a:xfrm>
            <a:off x="8493108" y="1442996"/>
            <a:ext cx="850014" cy="35363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400" b="1" kern="0" dirty="0">
                <a:solidFill>
                  <a:prstClr val="white"/>
                </a:solidFill>
                <a:latin typeface="Calibri"/>
              </a:rPr>
              <a:t>?</a:t>
            </a:r>
          </a:p>
        </p:txBody>
      </p:sp>
      <p:sp>
        <p:nvSpPr>
          <p:cNvPr id="33" name="Rectangle 32">
            <a:extLst>
              <a:ext uri="{FF2B5EF4-FFF2-40B4-BE49-F238E27FC236}">
                <a16:creationId xmlns:a16="http://schemas.microsoft.com/office/drawing/2014/main" id="{636A28F6-6BC3-BADD-AD16-1B7F2D0EBE55}"/>
              </a:ext>
            </a:extLst>
          </p:cNvPr>
          <p:cNvSpPr/>
          <p:nvPr/>
        </p:nvSpPr>
        <p:spPr>
          <a:xfrm>
            <a:off x="8493108" y="2229855"/>
            <a:ext cx="850014" cy="35363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400" b="1" kern="0" dirty="0">
                <a:solidFill>
                  <a:prstClr val="white"/>
                </a:solidFill>
                <a:latin typeface="Calibri"/>
              </a:rPr>
              <a:t>?</a:t>
            </a:r>
          </a:p>
        </p:txBody>
      </p:sp>
      <p:sp>
        <p:nvSpPr>
          <p:cNvPr id="35" name="Rectangle 34">
            <a:extLst>
              <a:ext uri="{FF2B5EF4-FFF2-40B4-BE49-F238E27FC236}">
                <a16:creationId xmlns:a16="http://schemas.microsoft.com/office/drawing/2014/main" id="{6DA0D470-AF23-C2D2-4A95-BADA0F7A4746}"/>
              </a:ext>
            </a:extLst>
          </p:cNvPr>
          <p:cNvSpPr/>
          <p:nvPr/>
        </p:nvSpPr>
        <p:spPr>
          <a:xfrm>
            <a:off x="8493108" y="3693632"/>
            <a:ext cx="850014" cy="35363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400" b="1" kern="0" dirty="0">
                <a:solidFill>
                  <a:prstClr val="white"/>
                </a:solidFill>
                <a:latin typeface="Calibri"/>
              </a:rPr>
              <a:t>?</a:t>
            </a:r>
          </a:p>
        </p:txBody>
      </p:sp>
      <p:sp>
        <p:nvSpPr>
          <p:cNvPr id="36" name="Rectangle 35">
            <a:extLst>
              <a:ext uri="{FF2B5EF4-FFF2-40B4-BE49-F238E27FC236}">
                <a16:creationId xmlns:a16="http://schemas.microsoft.com/office/drawing/2014/main" id="{C25BD0D9-147B-A322-EFC5-08E53BFABCE4}"/>
              </a:ext>
            </a:extLst>
          </p:cNvPr>
          <p:cNvSpPr/>
          <p:nvPr/>
        </p:nvSpPr>
        <p:spPr>
          <a:xfrm>
            <a:off x="8493108" y="4486171"/>
            <a:ext cx="850014" cy="353633"/>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400" b="1" kern="0" dirty="0">
                <a:solidFill>
                  <a:prstClr val="white"/>
                </a:solidFill>
                <a:latin typeface="Calibri"/>
              </a:rPr>
              <a:t>?</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8050563-8A5C-CD7B-52E6-01514667E85F}"/>
                  </a:ext>
                </a:extLst>
              </p:cNvPr>
              <p:cNvSpPr txBox="1"/>
              <p:nvPr/>
            </p:nvSpPr>
            <p:spPr>
              <a:xfrm>
                <a:off x="6143019" y="5198933"/>
                <a:ext cx="403598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Question 10 isn’t possible! </a:t>
                </a:r>
                <a:br>
                  <a:rPr lang="en-GB" dirty="0"/>
                </a:br>
                <a:r>
                  <a:rPr lang="en-GB" dirty="0"/>
                  <a:t>We don’t have a value for </a:t>
                </a:r>
                <a14:m>
                  <m:oMath xmlns:m="http://schemas.openxmlformats.org/officeDocument/2006/math">
                    <m:r>
                      <a:rPr lang="en-GB" i="1">
                        <a:latin typeface="Cambria Math" panose="02040503050406030204" pitchFamily="18" charset="0"/>
                      </a:rPr>
                      <m:t>𝑏</m:t>
                    </m:r>
                  </m:oMath>
                </a14:m>
                <a:r>
                  <a:rPr lang="en-GB" dirty="0"/>
                  <a:t>, so we cannot calculate </a:t>
                </a:r>
                <a14:m>
                  <m:oMath xmlns:m="http://schemas.openxmlformats.org/officeDocument/2006/math">
                    <m:r>
                      <a:rPr lang="en-GB" i="1">
                        <a:latin typeface="Cambria Math" panose="02040503050406030204" pitchFamily="18" charset="0"/>
                      </a:rPr>
                      <m:t>6</m:t>
                    </m:r>
                    <m:r>
                      <a:rPr lang="en-GB" i="1">
                        <a:latin typeface="Cambria Math" panose="02040503050406030204" pitchFamily="18" charset="0"/>
                      </a:rPr>
                      <m:t>𝑏</m:t>
                    </m:r>
                    <m:r>
                      <a:rPr lang="en-GB" i="1">
                        <a:latin typeface="Cambria Math" panose="02040503050406030204" pitchFamily="18" charset="0"/>
                      </a:rPr>
                      <m:t>−2</m:t>
                    </m:r>
                  </m:oMath>
                </a14:m>
                <a:r>
                  <a:rPr lang="en-GB" dirty="0"/>
                  <a:t>.</a:t>
                </a:r>
              </a:p>
            </p:txBody>
          </p:sp>
        </mc:Choice>
        <mc:Fallback xmlns="">
          <p:sp>
            <p:nvSpPr>
              <p:cNvPr id="37" name="TextBox 36">
                <a:extLst>
                  <a:ext uri="{FF2B5EF4-FFF2-40B4-BE49-F238E27FC236}">
                    <a16:creationId xmlns:a16="http://schemas.microsoft.com/office/drawing/2014/main" id="{C8050563-8A5C-CD7B-52E6-01514667E85F}"/>
                  </a:ext>
                </a:extLst>
              </p:cNvPr>
              <p:cNvSpPr txBox="1">
                <a:spLocks noRot="1" noChangeAspect="1" noMove="1" noResize="1" noEditPoints="1" noAdjustHandles="1" noChangeArrowheads="1" noChangeShapeType="1" noTextEdit="1"/>
              </p:cNvSpPr>
              <p:nvPr/>
            </p:nvSpPr>
            <p:spPr>
              <a:xfrm>
                <a:off x="6143019" y="5198933"/>
                <a:ext cx="4035988" cy="923330"/>
              </a:xfrm>
              <a:prstGeom prst="rect">
                <a:avLst/>
              </a:prstGeom>
              <a:blipFill>
                <a:blip r:embed="rId7"/>
                <a:stretch>
                  <a:fillRect t="-3268" b="-9150"/>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71B84239-EB1B-0501-6204-D06E360F30B2}"/>
              </a:ext>
            </a:extLst>
          </p:cNvPr>
          <p:cNvSpPr txBox="1"/>
          <p:nvPr/>
        </p:nvSpPr>
        <p:spPr>
          <a:xfrm>
            <a:off x="1979670" y="5198933"/>
            <a:ext cx="3919439"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What is the difference between questions 4 and 5? How do I know what to do first?</a:t>
            </a:r>
          </a:p>
        </p:txBody>
      </p:sp>
      <p:sp>
        <p:nvSpPr>
          <p:cNvPr id="24" name="TextBox 23">
            <a:extLst>
              <a:ext uri="{FF2B5EF4-FFF2-40B4-BE49-F238E27FC236}">
                <a16:creationId xmlns:a16="http://schemas.microsoft.com/office/drawing/2014/main" id="{836BDFD1-EDB1-1011-BD26-181A06F581C4}"/>
              </a:ext>
            </a:extLst>
          </p:cNvPr>
          <p:cNvSpPr txBox="1"/>
          <p:nvPr/>
        </p:nvSpPr>
        <p:spPr>
          <a:xfrm>
            <a:off x="2328530" y="0"/>
            <a:ext cx="5901070" cy="707886"/>
          </a:xfrm>
          <a:prstGeom prst="rect">
            <a:avLst/>
          </a:prstGeom>
          <a:noFill/>
        </p:spPr>
        <p:txBody>
          <a:bodyPr wrap="square" rtlCol="0">
            <a:spAutoFit/>
          </a:bodyPr>
          <a:lstStyle/>
          <a:p>
            <a:r>
              <a:rPr lang="en-GB" sz="4000" dirty="0"/>
              <a:t>Further practice</a:t>
            </a:r>
          </a:p>
        </p:txBody>
      </p:sp>
    </p:spTree>
    <p:extLst>
      <p:ext uri="{BB962C8B-B14F-4D97-AF65-F5344CB8AC3E}">
        <p14:creationId xmlns:p14="http://schemas.microsoft.com/office/powerpoint/2010/main" val="196293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7"/>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9" restart="whenNotActive" fill="hold" evtFilter="cancelBubble" nodeType="interactiveSeq">
                <p:stCondLst>
                  <p:cond evt="onClick" delay="0">
                    <p:tgtEl>
                      <p:spTgt spid="29"/>
                    </p:tgtEl>
                  </p:cond>
                </p:stCondLst>
                <p:endSync evt="end" delay="0">
                  <p:rtn val="all"/>
                </p:endSync>
                <p:childTnLst>
                  <p:par>
                    <p:cTn id="40" fill="hold">
                      <p:stCondLst>
                        <p:cond delay="0"/>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9" restart="whenNotActive" fill="hold" evtFilter="cancelBubble" nodeType="interactiveSeq">
                <p:stCondLst>
                  <p:cond evt="onClick" delay="0">
                    <p:tgtEl>
                      <p:spTgt spid="31"/>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3"/>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1" restart="whenNotActive" fill="hold" evtFilter="cancelBubble" nodeType="interactiveSeq">
                <p:stCondLst>
                  <p:cond evt="onClick" delay="0">
                    <p:tgtEl>
                      <p:spTgt spid="35"/>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6" restart="whenNotActive" fill="hold" evtFilter="cancelBubble" nodeType="interactiveSeq">
                <p:stCondLst>
                  <p:cond evt="onClick" delay="0">
                    <p:tgtEl>
                      <p:spTgt spid="36"/>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childTnLst>
        </p:cTn>
      </p:par>
    </p:tnLst>
    <p:bldLst>
      <p:bldP spid="34" grpId="0" animBg="1"/>
      <p:bldP spid="34" grpId="1" animBg="1"/>
      <p:bldP spid="30" grpId="0" animBg="1"/>
      <p:bldP spid="30" grpId="1" animBg="1"/>
      <p:bldP spid="27" grpId="0" animBg="1"/>
      <p:bldP spid="27" grpId="1" animBg="1"/>
      <p:bldP spid="28" grpId="0" animBg="1"/>
      <p:bldP spid="28" grpId="1" animBg="1"/>
      <p:bldP spid="29" grpId="0" animBg="1"/>
      <p:bldP spid="29" grpId="1" animBg="1"/>
      <p:bldP spid="31" grpId="0" animBg="1"/>
      <p:bldP spid="31" grpId="1" animBg="1"/>
      <p:bldP spid="32" grpId="0" animBg="1"/>
      <p:bldP spid="32" grpId="1" animBg="1"/>
      <p:bldP spid="33" grpId="0" animBg="1"/>
      <p:bldP spid="33" grpId="1" animBg="1"/>
      <p:bldP spid="35" grpId="0" animBg="1"/>
      <p:bldP spid="35" grpId="1" animBg="1"/>
      <p:bldP spid="36" grpId="0" animBg="1"/>
      <p:bldP spid="36" grpId="1" animBg="1"/>
      <p:bldP spid="37" grpId="0" animBg="1"/>
      <p:bldP spid="37" grpId="1" animBg="1"/>
      <p:bldP spid="18" grpId="0" animBg="1"/>
      <p:bldP spid="1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663C-F9F3-2A9F-FCDC-58D2718D6C8E}"/>
              </a:ext>
            </a:extLst>
          </p:cNvPr>
          <p:cNvSpPr>
            <a:spLocks noGrp="1"/>
          </p:cNvSpPr>
          <p:nvPr>
            <p:ph type="title" idx="4294967295"/>
          </p:nvPr>
        </p:nvSpPr>
        <p:spPr>
          <a:xfrm>
            <a:off x="0" y="28575"/>
            <a:ext cx="11906250" cy="447675"/>
          </a:xfrm>
          <a:prstGeom prst="rect">
            <a:avLst/>
          </a:prstGeom>
        </p:spPr>
        <p:txBody>
          <a:bodyPr/>
          <a:lstStyle/>
          <a:p>
            <a:r>
              <a:rPr lang="en-GB" dirty="0"/>
              <a:t>Deeper Thinking</a:t>
            </a:r>
          </a:p>
        </p:txBody>
      </p:sp>
      <p:cxnSp>
        <p:nvCxnSpPr>
          <p:cNvPr id="3" name="Straight Connector 2">
            <a:extLst>
              <a:ext uri="{FF2B5EF4-FFF2-40B4-BE49-F238E27FC236}">
                <a16:creationId xmlns:a16="http://schemas.microsoft.com/office/drawing/2014/main" id="{11D30A74-FE9C-93EB-A927-ADE9F5D9CCFF}"/>
              </a:ext>
            </a:extLst>
          </p:cNvPr>
          <p:cNvCxnSpPr>
            <a:cxnSpLocks/>
            <a:endCxn id="21" idx="2"/>
          </p:cNvCxnSpPr>
          <p:nvPr/>
        </p:nvCxnSpPr>
        <p:spPr>
          <a:xfrm>
            <a:off x="6096000" y="670386"/>
            <a:ext cx="0" cy="3142339"/>
          </a:xfrm>
          <a:prstGeom prst="line">
            <a:avLst/>
          </a:prstGeom>
          <a:ln w="31750"/>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6C47955C-9B89-47D1-9000-A2408EC59E24}"/>
              </a:ext>
            </a:extLst>
          </p:cNvPr>
          <p:cNvCxnSpPr>
            <a:cxnSpLocks/>
          </p:cNvCxnSpPr>
          <p:nvPr/>
        </p:nvCxnSpPr>
        <p:spPr>
          <a:xfrm flipH="1">
            <a:off x="1524000" y="3621782"/>
            <a:ext cx="9144000" cy="0"/>
          </a:xfrm>
          <a:prstGeom prst="line">
            <a:avLst/>
          </a:prstGeom>
          <a:ln w="31750"/>
        </p:spPr>
        <p:style>
          <a:lnRef idx="1">
            <a:schemeClr val="dk1"/>
          </a:lnRef>
          <a:fillRef idx="0">
            <a:schemeClr val="dk1"/>
          </a:fillRef>
          <a:effectRef idx="0">
            <a:schemeClr val="dk1"/>
          </a:effectRef>
          <a:fontRef idx="minor">
            <a:schemeClr val="tx1"/>
          </a:fontRef>
        </p:style>
      </p:cxnSp>
      <p:sp>
        <p:nvSpPr>
          <p:cNvPr id="5" name="Rectangle: Rounded Corners 4">
            <a:extLst>
              <a:ext uri="{FF2B5EF4-FFF2-40B4-BE49-F238E27FC236}">
                <a16:creationId xmlns:a16="http://schemas.microsoft.com/office/drawing/2014/main" id="{C601DC26-7E6E-257A-CE91-0975753DD605}"/>
              </a:ext>
            </a:extLst>
          </p:cNvPr>
          <p:cNvSpPr/>
          <p:nvPr/>
        </p:nvSpPr>
        <p:spPr>
          <a:xfrm>
            <a:off x="1675744" y="717592"/>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t>a</a:t>
            </a:r>
          </a:p>
        </p:txBody>
      </p:sp>
      <p:sp>
        <p:nvSpPr>
          <p:cNvPr id="6" name="Rectangle: Rounded Corners 5">
            <a:extLst>
              <a:ext uri="{FF2B5EF4-FFF2-40B4-BE49-F238E27FC236}">
                <a16:creationId xmlns:a16="http://schemas.microsoft.com/office/drawing/2014/main" id="{26975D47-82EB-92C2-7760-510BD52DDFA4}"/>
              </a:ext>
            </a:extLst>
          </p:cNvPr>
          <p:cNvSpPr/>
          <p:nvPr/>
        </p:nvSpPr>
        <p:spPr>
          <a:xfrm>
            <a:off x="6217373" y="718472"/>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a:t>b</a:t>
            </a:r>
          </a:p>
        </p:txBody>
      </p:sp>
      <p:sp>
        <p:nvSpPr>
          <p:cNvPr id="7" name="Rectangle: Rounded Corners 6">
            <a:extLst>
              <a:ext uri="{FF2B5EF4-FFF2-40B4-BE49-F238E27FC236}">
                <a16:creationId xmlns:a16="http://schemas.microsoft.com/office/drawing/2014/main" id="{074B1BA7-D7F3-1F44-C61C-11039323930A}"/>
              </a:ext>
            </a:extLst>
          </p:cNvPr>
          <p:cNvSpPr/>
          <p:nvPr/>
        </p:nvSpPr>
        <p:spPr>
          <a:xfrm>
            <a:off x="3864005" y="3990523"/>
            <a:ext cx="288031" cy="2981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t>c</a:t>
            </a:r>
            <a:endParaRPr lang="en-GB" sz="16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94FF35A-483A-9108-6DD4-685EEA7217DB}"/>
                  </a:ext>
                </a:extLst>
              </p:cNvPr>
              <p:cNvSpPr txBox="1"/>
              <p:nvPr/>
            </p:nvSpPr>
            <p:spPr>
              <a:xfrm>
                <a:off x="2067910" y="717157"/>
                <a:ext cx="3889418" cy="400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2000" i="1">
                              <a:latin typeface="Cambria Math" panose="02040503050406030204" pitchFamily="18" charset="0"/>
                              <a:cs typeface="Calibri" panose="020F0502020204030204" pitchFamily="34" charset="0"/>
                            </a:rPr>
                          </m:ctrlPr>
                        </m:sSupPr>
                        <m:e>
                          <m:r>
                            <a:rPr lang="en-GB" sz="2000" i="1">
                              <a:latin typeface="Cambria Math" panose="02040503050406030204" pitchFamily="18" charset="0"/>
                              <a:cs typeface="Calibri" panose="020F0502020204030204" pitchFamily="34" charset="0"/>
                            </a:rPr>
                            <m:t>𝑥</m:t>
                          </m:r>
                        </m:e>
                        <m:sup>
                          <m:r>
                            <a:rPr lang="en-GB" sz="2000" i="1">
                              <a:latin typeface="Cambria Math" panose="02040503050406030204" pitchFamily="18" charset="0"/>
                              <a:cs typeface="Calibri" panose="020F0502020204030204" pitchFamily="34" charset="0"/>
                            </a:rPr>
                            <m:t>2</m:t>
                          </m:r>
                        </m:sup>
                      </m:sSup>
                      <m:r>
                        <a:rPr lang="en-GB" sz="2000" i="1">
                          <a:latin typeface="Cambria Math" panose="02040503050406030204" pitchFamily="18" charset="0"/>
                          <a:cs typeface="Calibri" panose="020F0502020204030204" pitchFamily="34" charset="0"/>
                        </a:rPr>
                        <m:t>+5</m:t>
                      </m:r>
                      <m:r>
                        <a:rPr lang="en-GB" sz="2000" i="1">
                          <a:latin typeface="Cambria Math" panose="02040503050406030204" pitchFamily="18" charset="0"/>
                          <a:cs typeface="Calibri" panose="020F0502020204030204" pitchFamily="34" charset="0"/>
                        </a:rPr>
                        <m:t>𝑥</m:t>
                      </m:r>
                      <m:r>
                        <a:rPr lang="en-GB" sz="2000" i="1">
                          <a:latin typeface="Cambria Math" panose="02040503050406030204" pitchFamily="18" charset="0"/>
                          <a:cs typeface="Calibri" panose="020F0502020204030204" pitchFamily="34" charset="0"/>
                        </a:rPr>
                        <m:t>−8</m:t>
                      </m:r>
                    </m:oMath>
                  </m:oMathPara>
                </a14:m>
                <a:endParaRPr lang="en-US" sz="2000" dirty="0">
                  <a:cs typeface="Calibri" panose="020F0502020204030204" pitchFamily="34" charset="0"/>
                </a:endParaRPr>
              </a:p>
            </p:txBody>
          </p:sp>
        </mc:Choice>
        <mc:Fallback xmlns="">
          <p:sp>
            <p:nvSpPr>
              <p:cNvPr id="8" name="TextBox 7">
                <a:extLst>
                  <a:ext uri="{FF2B5EF4-FFF2-40B4-BE49-F238E27FC236}">
                    <a16:creationId xmlns:a16="http://schemas.microsoft.com/office/drawing/2014/main" id="{A94FF35A-483A-9108-6DD4-685EEA7217DB}"/>
                  </a:ext>
                </a:extLst>
              </p:cNvPr>
              <p:cNvSpPr txBox="1">
                <a:spLocks noRot="1" noChangeAspect="1" noMove="1" noResize="1" noEditPoints="1" noAdjustHandles="1" noChangeArrowheads="1" noChangeShapeType="1" noTextEdit="1"/>
              </p:cNvSpPr>
              <p:nvPr/>
            </p:nvSpPr>
            <p:spPr>
              <a:xfrm>
                <a:off x="2067910" y="717157"/>
                <a:ext cx="3889418" cy="400103"/>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8440D3-8C26-8C89-4003-B6240D36588F}"/>
                  </a:ext>
                </a:extLst>
              </p:cNvPr>
              <p:cNvSpPr txBox="1"/>
              <p:nvPr/>
            </p:nvSpPr>
            <p:spPr>
              <a:xfrm>
                <a:off x="6613666" y="727271"/>
                <a:ext cx="3887932" cy="400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defPPr>
                  <a:defRPr lang="en-US"/>
                </a:defPPr>
                <a:lvl1pPr algn="ctr">
                  <a:defRPr sz="2000">
                    <a:cs typeface="Calibri" panose="020F0502020204030204" pitchFamily="34" charset="0"/>
                  </a:defRPr>
                </a:lvl1p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−3</m:t>
                      </m:r>
                      <m:r>
                        <a:rPr lang="en-GB" i="1">
                          <a:latin typeface="Cambria Math" panose="02040503050406030204" pitchFamily="18" charset="0"/>
                        </a:rPr>
                        <m:t>𝑥</m:t>
                      </m:r>
                      <m:r>
                        <a:rPr lang="en-GB" i="1">
                          <a:latin typeface="Cambria Math" panose="02040503050406030204" pitchFamily="18" charset="0"/>
                        </a:rPr>
                        <m:t>−2</m:t>
                      </m:r>
                    </m:oMath>
                  </m:oMathPara>
                </a14:m>
                <a:endParaRPr lang="en-US" dirty="0"/>
              </a:p>
            </p:txBody>
          </p:sp>
        </mc:Choice>
        <mc:Fallback xmlns="">
          <p:sp>
            <p:nvSpPr>
              <p:cNvPr id="10" name="TextBox 9">
                <a:extLst>
                  <a:ext uri="{FF2B5EF4-FFF2-40B4-BE49-F238E27FC236}">
                    <a16:creationId xmlns:a16="http://schemas.microsoft.com/office/drawing/2014/main" id="{EA8440D3-8C26-8C89-4003-B6240D36588F}"/>
                  </a:ext>
                </a:extLst>
              </p:cNvPr>
              <p:cNvSpPr txBox="1">
                <a:spLocks noRot="1" noChangeAspect="1" noMove="1" noResize="1" noEditPoints="1" noAdjustHandles="1" noChangeArrowheads="1" noChangeShapeType="1" noTextEdit="1"/>
              </p:cNvSpPr>
              <p:nvPr/>
            </p:nvSpPr>
            <p:spPr>
              <a:xfrm>
                <a:off x="6613666" y="727271"/>
                <a:ext cx="3887932" cy="400103"/>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D6734A-A043-BB41-6CEA-7A0318C831C2}"/>
                  </a:ext>
                </a:extLst>
              </p:cNvPr>
              <p:cNvSpPr txBox="1"/>
              <p:nvPr/>
            </p:nvSpPr>
            <p:spPr>
              <a:xfrm>
                <a:off x="4273405" y="3964607"/>
                <a:ext cx="3887932" cy="400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2000" i="1" dirty="0">
                              <a:latin typeface="Cambria Math" panose="02040503050406030204" pitchFamily="18" charset="0"/>
                              <a:cs typeface="Calibri" panose="020F0502020204030204" pitchFamily="34" charset="0"/>
                            </a:rPr>
                          </m:ctrlPr>
                        </m:sSupPr>
                        <m:e>
                          <m:d>
                            <m:dPr>
                              <m:ctrlPr>
                                <a:rPr lang="en-GB" sz="2000" i="1" dirty="0">
                                  <a:latin typeface="Cambria Math" panose="02040503050406030204" pitchFamily="18" charset="0"/>
                                  <a:cs typeface="Calibri" panose="020F0502020204030204" pitchFamily="34" charset="0"/>
                                </a:rPr>
                              </m:ctrlPr>
                            </m:dPr>
                            <m:e>
                              <m:r>
                                <a:rPr lang="en-GB" sz="2000" i="1" dirty="0">
                                  <a:latin typeface="Cambria Math" panose="02040503050406030204" pitchFamily="18" charset="0"/>
                                  <a:cs typeface="Calibri" panose="020F0502020204030204" pitchFamily="34" charset="0"/>
                                </a:rPr>
                                <m:t>2</m:t>
                              </m:r>
                              <m:r>
                                <a:rPr lang="en-GB" sz="2000" i="1" dirty="0">
                                  <a:latin typeface="Cambria Math" panose="02040503050406030204" pitchFamily="18" charset="0"/>
                                  <a:cs typeface="Calibri" panose="020F0502020204030204" pitchFamily="34" charset="0"/>
                                </a:rPr>
                                <m:t>𝑥</m:t>
                              </m:r>
                            </m:e>
                          </m:d>
                        </m:e>
                        <m:sup>
                          <m:r>
                            <a:rPr lang="en-GB" sz="2000" i="1" dirty="0">
                              <a:latin typeface="Cambria Math" panose="02040503050406030204" pitchFamily="18" charset="0"/>
                              <a:cs typeface="Calibri" panose="020F0502020204030204" pitchFamily="34" charset="0"/>
                            </a:rPr>
                            <m:t>2</m:t>
                          </m:r>
                        </m:sup>
                      </m:sSup>
                      <m:r>
                        <a:rPr lang="en-GB" sz="2000" i="1" dirty="0">
                          <a:latin typeface="Cambria Math" panose="02040503050406030204" pitchFamily="18" charset="0"/>
                          <a:cs typeface="Calibri" panose="020F0502020204030204" pitchFamily="34" charset="0"/>
                        </a:rPr>
                        <m:t>−3</m:t>
                      </m:r>
                      <m:r>
                        <a:rPr lang="en-GB" sz="2000" i="1" dirty="0">
                          <a:latin typeface="Cambria Math" panose="02040503050406030204" pitchFamily="18" charset="0"/>
                          <a:cs typeface="Calibri" panose="020F0502020204030204" pitchFamily="34" charset="0"/>
                        </a:rPr>
                        <m:t>𝑥</m:t>
                      </m:r>
                      <m:r>
                        <a:rPr lang="en-GB" sz="2000" i="1" dirty="0">
                          <a:latin typeface="Cambria Math" panose="02040503050406030204" pitchFamily="18" charset="0"/>
                          <a:cs typeface="Calibri" panose="020F0502020204030204" pitchFamily="34" charset="0"/>
                        </a:rPr>
                        <m:t>−2</m:t>
                      </m:r>
                    </m:oMath>
                  </m:oMathPara>
                </a14:m>
                <a:endParaRPr lang="en-US" sz="2000" dirty="0">
                  <a:cs typeface="Calibri" panose="020F0502020204030204" pitchFamily="34" charset="0"/>
                </a:endParaRPr>
              </a:p>
            </p:txBody>
          </p:sp>
        </mc:Choice>
        <mc:Fallback xmlns="">
          <p:sp>
            <p:nvSpPr>
              <p:cNvPr id="11" name="TextBox 10">
                <a:extLst>
                  <a:ext uri="{FF2B5EF4-FFF2-40B4-BE49-F238E27FC236}">
                    <a16:creationId xmlns:a16="http://schemas.microsoft.com/office/drawing/2014/main" id="{8CD6734A-A043-BB41-6CEA-7A0318C831C2}"/>
                  </a:ext>
                </a:extLst>
              </p:cNvPr>
              <p:cNvSpPr txBox="1">
                <a:spLocks noRot="1" noChangeAspect="1" noMove="1" noResize="1" noEditPoints="1" noAdjustHandles="1" noChangeArrowheads="1" noChangeShapeType="1" noTextEdit="1"/>
              </p:cNvSpPr>
              <p:nvPr/>
            </p:nvSpPr>
            <p:spPr>
              <a:xfrm>
                <a:off x="4273405" y="3964607"/>
                <a:ext cx="3887932" cy="400103"/>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09AEF0-DC3E-14F5-6D8D-66D78A8D8FD3}"/>
                  </a:ext>
                </a:extLst>
              </p:cNvPr>
              <p:cNvSpPr txBox="1"/>
              <p:nvPr/>
            </p:nvSpPr>
            <p:spPr>
              <a:xfrm>
                <a:off x="2599229" y="1647391"/>
                <a:ext cx="2686161"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r>
                                <a:rPr lang="en-GB" sz="2000" i="1">
                                  <a:latin typeface="Cambria Math" panose="02040503050406030204" pitchFamily="18" charset="0"/>
                                </a:rPr>
                                <m:t>−5</m:t>
                              </m:r>
                            </m:e>
                          </m:d>
                        </m:e>
                        <m:sup>
                          <m:r>
                            <a:rPr lang="en-GB" sz="2000" i="1">
                              <a:latin typeface="Cambria Math" panose="02040503050406030204" pitchFamily="18" charset="0"/>
                            </a:rPr>
                            <m:t>2</m:t>
                          </m:r>
                        </m:sup>
                      </m:sSup>
                      <m:r>
                        <a:rPr lang="en-GB" sz="2000" i="1">
                          <a:latin typeface="Cambria Math" panose="02040503050406030204" pitchFamily="18" charset="0"/>
                        </a:rPr>
                        <m:t>+5</m:t>
                      </m:r>
                      <m:d>
                        <m:dPr>
                          <m:ctrlPr>
                            <a:rPr lang="en-GB" sz="2000" i="1">
                              <a:latin typeface="Cambria Math" panose="02040503050406030204" pitchFamily="18" charset="0"/>
                            </a:rPr>
                          </m:ctrlPr>
                        </m:dPr>
                        <m:e>
                          <m:r>
                            <a:rPr lang="en-GB" sz="2000" i="1">
                              <a:latin typeface="Cambria Math" panose="02040503050406030204" pitchFamily="18" charset="0"/>
                            </a:rPr>
                            <m:t>−5</m:t>
                          </m:r>
                        </m:e>
                      </m:d>
                      <m:r>
                        <a:rPr lang="en-GB" sz="2000" i="1">
                          <a:latin typeface="Cambria Math" panose="02040503050406030204" pitchFamily="18" charset="0"/>
                        </a:rPr>
                        <m:t>−8</m:t>
                      </m:r>
                    </m:oMath>
                  </m:oMathPara>
                </a14:m>
                <a:endParaRPr lang="en-GB" sz="2000" dirty="0"/>
              </a:p>
              <a:p>
                <a:pPr/>
                <a14:m>
                  <m:oMathPara xmlns:m="http://schemas.openxmlformats.org/officeDocument/2006/math">
                    <m:oMathParaPr>
                      <m:jc m:val="left"/>
                    </m:oMathParaPr>
                    <m:oMath xmlns:m="http://schemas.openxmlformats.org/officeDocument/2006/math">
                      <m:r>
                        <a:rPr lang="en-GB" sz="2000" i="1">
                          <a:latin typeface="Cambria Math" panose="02040503050406030204" pitchFamily="18" charset="0"/>
                        </a:rPr>
                        <m:t>=</m:t>
                      </m:r>
                      <m:d>
                        <m:dPr>
                          <m:ctrlPr>
                            <a:rPr lang="en-GB" sz="2000" i="1">
                              <a:latin typeface="Cambria Math" panose="02040503050406030204" pitchFamily="18" charset="0"/>
                            </a:rPr>
                          </m:ctrlPr>
                        </m:dPr>
                        <m:e>
                          <m:r>
                            <a:rPr lang="en-GB" sz="2000" i="1">
                              <a:latin typeface="Cambria Math" panose="02040503050406030204" pitchFamily="18" charset="0"/>
                            </a:rPr>
                            <m:t>25</m:t>
                          </m:r>
                        </m:e>
                      </m:d>
                      <m:r>
                        <a:rPr lang="en-GB" sz="2000" i="1">
                          <a:latin typeface="Cambria Math" panose="02040503050406030204" pitchFamily="18" charset="0"/>
                        </a:rPr>
                        <m:t>+(−25)−8</m:t>
                      </m:r>
                    </m:oMath>
                  </m:oMathPara>
                </a14:m>
                <a:endParaRPr lang="en-GB" sz="2000" dirty="0"/>
              </a:p>
              <a:p>
                <a:pPr/>
                <a14:m>
                  <m:oMathPara xmlns:m="http://schemas.openxmlformats.org/officeDocument/2006/math">
                    <m:oMathParaPr>
                      <m:jc m:val="left"/>
                    </m:oMathParaPr>
                    <m:oMath xmlns:m="http://schemas.openxmlformats.org/officeDocument/2006/math">
                      <m:r>
                        <a:rPr lang="en-GB" sz="2000" i="1">
                          <a:latin typeface="Cambria Math" panose="02040503050406030204" pitchFamily="18" charset="0"/>
                        </a:rPr>
                        <m:t>=25−25−8</m:t>
                      </m:r>
                    </m:oMath>
                  </m:oMathPara>
                </a14:m>
                <a:endParaRPr lang="en-GB" sz="2000" dirty="0"/>
              </a:p>
              <a:p>
                <a:pPr/>
                <a14:m>
                  <m:oMathPara xmlns:m="http://schemas.openxmlformats.org/officeDocument/2006/math">
                    <m:oMathParaPr>
                      <m:jc m:val="left"/>
                    </m:oMathParaPr>
                    <m:oMath xmlns:m="http://schemas.openxmlformats.org/officeDocument/2006/math">
                      <m:r>
                        <a:rPr lang="en-GB" sz="2400" b="1" i="1">
                          <a:latin typeface="Cambria Math" panose="02040503050406030204" pitchFamily="18" charset="0"/>
                        </a:rPr>
                        <m:t>=−</m:t>
                      </m:r>
                      <m:r>
                        <a:rPr lang="en-GB" sz="2400" b="1" i="1">
                          <a:latin typeface="Cambria Math" panose="02040503050406030204" pitchFamily="18" charset="0"/>
                        </a:rPr>
                        <m:t>𝟖</m:t>
                      </m:r>
                    </m:oMath>
                  </m:oMathPara>
                </a14:m>
                <a:endParaRPr lang="en-GB" sz="2400" b="1" dirty="0"/>
              </a:p>
            </p:txBody>
          </p:sp>
        </mc:Choice>
        <mc:Fallback xmlns="">
          <p:sp>
            <p:nvSpPr>
              <p:cNvPr id="13" name="TextBox 12">
                <a:extLst>
                  <a:ext uri="{FF2B5EF4-FFF2-40B4-BE49-F238E27FC236}">
                    <a16:creationId xmlns:a16="http://schemas.microsoft.com/office/drawing/2014/main" id="{6809AEF0-DC3E-14F5-6D8D-66D78A8D8FD3}"/>
                  </a:ext>
                </a:extLst>
              </p:cNvPr>
              <p:cNvSpPr txBox="1">
                <a:spLocks noRot="1" noChangeAspect="1" noMove="1" noResize="1" noEditPoints="1" noAdjustHandles="1" noChangeArrowheads="1" noChangeShapeType="1" noTextEdit="1"/>
              </p:cNvSpPr>
              <p:nvPr/>
            </p:nvSpPr>
            <p:spPr>
              <a:xfrm>
                <a:off x="2599229" y="1647391"/>
                <a:ext cx="2686161" cy="1384995"/>
              </a:xfrm>
              <a:prstGeom prst="rect">
                <a:avLst/>
              </a:prstGeom>
              <a:blipFill>
                <a:blip r:embed="rId6"/>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2D279018-B178-19AC-9A54-241ACC5788C4}"/>
              </a:ext>
            </a:extLst>
          </p:cNvPr>
          <p:cNvSpPr/>
          <p:nvPr/>
        </p:nvSpPr>
        <p:spPr>
          <a:xfrm>
            <a:off x="2528945" y="1494925"/>
            <a:ext cx="2686160" cy="1486509"/>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800" b="1" kern="0" dirty="0">
                <a:solidFill>
                  <a:prstClr val="white"/>
                </a:solidFill>
                <a:latin typeface="Calibri"/>
              </a:rPr>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563577D-0280-7EB7-AF09-7B1BEF24CAB8}"/>
                  </a:ext>
                </a:extLst>
              </p:cNvPr>
              <p:cNvSpPr txBox="1"/>
              <p:nvPr/>
            </p:nvSpPr>
            <p:spPr>
              <a:xfrm>
                <a:off x="2366860" y="3412613"/>
                <a:ext cx="7458280"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000" b="1" dirty="0">
                    <a:cs typeface="Calibri" panose="020F0502020204030204" pitchFamily="34" charset="0"/>
                  </a:rPr>
                  <a:t>What is the value of each of these expressions when </a:t>
                </a:r>
                <a14:m>
                  <m:oMath xmlns:m="http://schemas.openxmlformats.org/officeDocument/2006/math">
                    <m:r>
                      <a:rPr lang="en-GB" sz="2000" b="1" i="1">
                        <a:latin typeface="Cambria Math" panose="02040503050406030204" pitchFamily="18" charset="0"/>
                        <a:cs typeface="Calibri" panose="020F0502020204030204" pitchFamily="34" charset="0"/>
                      </a:rPr>
                      <m:t>𝒙</m:t>
                    </m:r>
                    <m:r>
                      <a:rPr lang="en-GB" sz="2000" b="1" i="1">
                        <a:latin typeface="Cambria Math" panose="02040503050406030204" pitchFamily="18" charset="0"/>
                        <a:cs typeface="Calibri" panose="020F0502020204030204" pitchFamily="34" charset="0"/>
                      </a:rPr>
                      <m:t>=−</m:t>
                    </m:r>
                    <m:r>
                      <a:rPr lang="en-GB" sz="2000" b="1" i="1">
                        <a:latin typeface="Cambria Math" panose="02040503050406030204" pitchFamily="18" charset="0"/>
                        <a:cs typeface="Calibri" panose="020F0502020204030204" pitchFamily="34" charset="0"/>
                      </a:rPr>
                      <m:t>𝟓</m:t>
                    </m:r>
                  </m:oMath>
                </a14:m>
                <a:r>
                  <a:rPr lang="en-US" sz="2000" b="1" dirty="0">
                    <a:cs typeface="Calibri" panose="020F0502020204030204" pitchFamily="34" charset="0"/>
                  </a:rPr>
                  <a:t>?</a:t>
                </a:r>
              </a:p>
            </p:txBody>
          </p:sp>
        </mc:Choice>
        <mc:Fallback xmlns="">
          <p:sp>
            <p:nvSpPr>
              <p:cNvPr id="21" name="TextBox 20">
                <a:extLst>
                  <a:ext uri="{FF2B5EF4-FFF2-40B4-BE49-F238E27FC236}">
                    <a16:creationId xmlns:a16="http://schemas.microsoft.com/office/drawing/2014/main" id="{2563577D-0280-7EB7-AF09-7B1BEF24CAB8}"/>
                  </a:ext>
                </a:extLst>
              </p:cNvPr>
              <p:cNvSpPr txBox="1">
                <a:spLocks noRot="1" noChangeAspect="1" noMove="1" noResize="1" noEditPoints="1" noAdjustHandles="1" noChangeArrowheads="1" noChangeShapeType="1" noTextEdit="1"/>
              </p:cNvSpPr>
              <p:nvPr/>
            </p:nvSpPr>
            <p:spPr>
              <a:xfrm>
                <a:off x="2366860" y="3412613"/>
                <a:ext cx="7458280" cy="400110"/>
              </a:xfrm>
              <a:prstGeom prst="rect">
                <a:avLst/>
              </a:prstGeom>
              <a:blipFill>
                <a:blip r:embed="rId7"/>
                <a:stretch>
                  <a:fillRect b="-674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17F5934-7FCE-5811-5D4C-241A951BC181}"/>
                  </a:ext>
                </a:extLst>
              </p:cNvPr>
              <p:cNvSpPr txBox="1"/>
              <p:nvPr/>
            </p:nvSpPr>
            <p:spPr>
              <a:xfrm>
                <a:off x="6906615" y="1684933"/>
                <a:ext cx="2960591"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2</m:t>
                          </m:r>
                          <m:d>
                            <m:dPr>
                              <m:ctrlPr>
                                <a:rPr lang="en-GB" sz="2000" i="1">
                                  <a:latin typeface="Cambria Math" panose="02040503050406030204" pitchFamily="18" charset="0"/>
                                </a:rPr>
                              </m:ctrlPr>
                            </m:dPr>
                            <m:e>
                              <m:r>
                                <a:rPr lang="en-GB" sz="2000" i="1">
                                  <a:latin typeface="Cambria Math" panose="02040503050406030204" pitchFamily="18" charset="0"/>
                                </a:rPr>
                                <m:t>−5</m:t>
                              </m:r>
                            </m:e>
                          </m:d>
                        </m:e>
                        <m:sup>
                          <m:r>
                            <a:rPr lang="en-GB" sz="2000" i="1">
                              <a:latin typeface="Cambria Math" panose="02040503050406030204" pitchFamily="18" charset="0"/>
                            </a:rPr>
                            <m:t>2</m:t>
                          </m:r>
                        </m:sup>
                      </m:sSup>
                      <m:r>
                        <a:rPr lang="en-GB" sz="2000" i="1">
                          <a:latin typeface="Cambria Math" panose="02040503050406030204" pitchFamily="18" charset="0"/>
                        </a:rPr>
                        <m:t>−3</m:t>
                      </m:r>
                      <m:d>
                        <m:dPr>
                          <m:ctrlPr>
                            <a:rPr lang="en-GB" sz="2000" i="1">
                              <a:latin typeface="Cambria Math" panose="02040503050406030204" pitchFamily="18" charset="0"/>
                            </a:rPr>
                          </m:ctrlPr>
                        </m:dPr>
                        <m:e>
                          <m:r>
                            <a:rPr lang="en-GB" sz="2000" i="1">
                              <a:latin typeface="Cambria Math" panose="02040503050406030204" pitchFamily="18" charset="0"/>
                            </a:rPr>
                            <m:t>−5</m:t>
                          </m:r>
                        </m:e>
                      </m:d>
                      <m:r>
                        <a:rPr lang="en-GB" sz="2000" i="1">
                          <a:latin typeface="Cambria Math" panose="02040503050406030204" pitchFamily="18" charset="0"/>
                        </a:rPr>
                        <m:t>−2</m:t>
                      </m:r>
                    </m:oMath>
                  </m:oMathPara>
                </a14:m>
                <a:endParaRPr lang="en-GB" sz="2000" dirty="0"/>
              </a:p>
              <a:p>
                <a:pPr/>
                <a14:m>
                  <m:oMathPara xmlns:m="http://schemas.openxmlformats.org/officeDocument/2006/math">
                    <m:oMathParaPr>
                      <m:jc m:val="left"/>
                    </m:oMathParaPr>
                    <m:oMath xmlns:m="http://schemas.openxmlformats.org/officeDocument/2006/math">
                      <m:r>
                        <a:rPr lang="en-GB" sz="2000" i="1">
                          <a:latin typeface="Cambria Math" panose="02040503050406030204" pitchFamily="18" charset="0"/>
                        </a:rPr>
                        <m:t>=(2×25)−(−15)−2</m:t>
                      </m:r>
                    </m:oMath>
                  </m:oMathPara>
                </a14:m>
                <a:endParaRPr lang="en-GB" sz="2000" dirty="0"/>
              </a:p>
              <a:p>
                <a:pPr/>
                <a14:m>
                  <m:oMathPara xmlns:m="http://schemas.openxmlformats.org/officeDocument/2006/math">
                    <m:oMathParaPr>
                      <m:jc m:val="left"/>
                    </m:oMathParaPr>
                    <m:oMath xmlns:m="http://schemas.openxmlformats.org/officeDocument/2006/math">
                      <m:r>
                        <a:rPr lang="en-GB" sz="2000" i="1">
                          <a:latin typeface="Cambria Math" panose="02040503050406030204" pitchFamily="18" charset="0"/>
                        </a:rPr>
                        <m:t>=50+15−2</m:t>
                      </m:r>
                    </m:oMath>
                  </m:oMathPara>
                </a14:m>
                <a:endParaRPr lang="en-GB" sz="2000" dirty="0"/>
              </a:p>
              <a:p>
                <a:pPr/>
                <a14:m>
                  <m:oMathPara xmlns:m="http://schemas.openxmlformats.org/officeDocument/2006/math">
                    <m:oMathParaPr>
                      <m:jc m:val="left"/>
                    </m:oMathParaPr>
                    <m:oMath xmlns:m="http://schemas.openxmlformats.org/officeDocument/2006/math">
                      <m:r>
                        <a:rPr lang="en-GB" sz="2400" b="1" i="1">
                          <a:latin typeface="Cambria Math" panose="02040503050406030204" pitchFamily="18" charset="0"/>
                        </a:rPr>
                        <m:t>=</m:t>
                      </m:r>
                      <m:r>
                        <a:rPr lang="en-GB" sz="2400" b="1" i="1">
                          <a:latin typeface="Cambria Math" panose="02040503050406030204" pitchFamily="18" charset="0"/>
                        </a:rPr>
                        <m:t>𝟔𝟑</m:t>
                      </m:r>
                    </m:oMath>
                  </m:oMathPara>
                </a14:m>
                <a:endParaRPr lang="en-GB" sz="2400" b="1" dirty="0"/>
              </a:p>
            </p:txBody>
          </p:sp>
        </mc:Choice>
        <mc:Fallback xmlns="">
          <p:sp>
            <p:nvSpPr>
              <p:cNvPr id="22" name="TextBox 21">
                <a:extLst>
                  <a:ext uri="{FF2B5EF4-FFF2-40B4-BE49-F238E27FC236}">
                    <a16:creationId xmlns:a16="http://schemas.microsoft.com/office/drawing/2014/main" id="{917F5934-7FCE-5811-5D4C-241A951BC181}"/>
                  </a:ext>
                </a:extLst>
              </p:cNvPr>
              <p:cNvSpPr txBox="1">
                <a:spLocks noRot="1" noChangeAspect="1" noMove="1" noResize="1" noEditPoints="1" noAdjustHandles="1" noChangeArrowheads="1" noChangeShapeType="1" noTextEdit="1"/>
              </p:cNvSpPr>
              <p:nvPr/>
            </p:nvSpPr>
            <p:spPr>
              <a:xfrm>
                <a:off x="6906615" y="1684933"/>
                <a:ext cx="2960591" cy="138499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F3A7A4B-99C1-A323-055B-ADE517DFA313}"/>
                  </a:ext>
                </a:extLst>
              </p:cNvPr>
              <p:cNvSpPr txBox="1"/>
              <p:nvPr/>
            </p:nvSpPr>
            <p:spPr>
              <a:xfrm>
                <a:off x="4770645" y="4755852"/>
                <a:ext cx="2860473"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(2×−5)</m:t>
                          </m:r>
                        </m:e>
                        <m:sup>
                          <m:r>
                            <a:rPr lang="en-GB" sz="2000" i="1">
                              <a:latin typeface="Cambria Math" panose="02040503050406030204" pitchFamily="18" charset="0"/>
                            </a:rPr>
                            <m:t>2</m:t>
                          </m:r>
                        </m:sup>
                      </m:sSup>
                      <m:r>
                        <a:rPr lang="en-GB" sz="2000" i="1">
                          <a:latin typeface="Cambria Math" panose="02040503050406030204" pitchFamily="18" charset="0"/>
                        </a:rPr>
                        <m:t>−3</m:t>
                      </m:r>
                      <m:d>
                        <m:dPr>
                          <m:ctrlPr>
                            <a:rPr lang="en-GB" sz="2000" i="1">
                              <a:latin typeface="Cambria Math" panose="02040503050406030204" pitchFamily="18" charset="0"/>
                            </a:rPr>
                          </m:ctrlPr>
                        </m:dPr>
                        <m:e>
                          <m:r>
                            <a:rPr lang="en-GB" sz="2000" i="1">
                              <a:latin typeface="Cambria Math" panose="02040503050406030204" pitchFamily="18" charset="0"/>
                            </a:rPr>
                            <m:t>−5</m:t>
                          </m:r>
                        </m:e>
                      </m:d>
                      <m:r>
                        <a:rPr lang="en-GB" sz="2000" i="1">
                          <a:latin typeface="Cambria Math" panose="02040503050406030204" pitchFamily="18" charset="0"/>
                        </a:rPr>
                        <m:t>−2</m:t>
                      </m:r>
                    </m:oMath>
                  </m:oMathPara>
                </a14:m>
                <a:endParaRPr lang="en-GB" sz="2000" dirty="0"/>
              </a:p>
              <a:p>
                <a:pPr/>
                <a14:m>
                  <m:oMathPara xmlns:m="http://schemas.openxmlformats.org/officeDocument/2006/math">
                    <m:oMathParaPr>
                      <m:jc m:val="left"/>
                    </m:oMathParaPr>
                    <m:oMath xmlns:m="http://schemas.openxmlformats.org/officeDocument/2006/math">
                      <m:r>
                        <a:rPr lang="en-GB" sz="2000" i="1">
                          <a:latin typeface="Cambria Math" panose="02040503050406030204" pitchFamily="18" charset="0"/>
                        </a:rPr>
                        <m:t>=</m:t>
                      </m:r>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r>
                                <a:rPr lang="en-GB" sz="2000" i="1">
                                  <a:latin typeface="Cambria Math" panose="02040503050406030204" pitchFamily="18" charset="0"/>
                                </a:rPr>
                                <m:t>−10</m:t>
                              </m:r>
                            </m:e>
                          </m:d>
                        </m:e>
                        <m:sup>
                          <m:r>
                            <a:rPr lang="en-GB" sz="2000" i="1">
                              <a:latin typeface="Cambria Math" panose="02040503050406030204" pitchFamily="18" charset="0"/>
                            </a:rPr>
                            <m:t>2</m:t>
                          </m:r>
                        </m:sup>
                      </m:sSup>
                      <m:r>
                        <a:rPr lang="en-GB" sz="2000" i="1">
                          <a:latin typeface="Cambria Math" panose="02040503050406030204" pitchFamily="18" charset="0"/>
                        </a:rPr>
                        <m:t>−</m:t>
                      </m:r>
                      <m:d>
                        <m:dPr>
                          <m:ctrlPr>
                            <a:rPr lang="en-GB" sz="2000" i="1">
                              <a:latin typeface="Cambria Math" panose="02040503050406030204" pitchFamily="18" charset="0"/>
                            </a:rPr>
                          </m:ctrlPr>
                        </m:dPr>
                        <m:e>
                          <m:r>
                            <a:rPr lang="en-GB" sz="2000" i="1">
                              <a:latin typeface="Cambria Math" panose="02040503050406030204" pitchFamily="18" charset="0"/>
                            </a:rPr>
                            <m:t>−15</m:t>
                          </m:r>
                        </m:e>
                      </m:d>
                      <m:r>
                        <a:rPr lang="en-GB" sz="2000" i="1">
                          <a:latin typeface="Cambria Math" panose="02040503050406030204" pitchFamily="18" charset="0"/>
                        </a:rPr>
                        <m:t>−2</m:t>
                      </m:r>
                    </m:oMath>
                  </m:oMathPara>
                </a14:m>
                <a:endParaRPr lang="en-GB" sz="2000" dirty="0"/>
              </a:p>
              <a:p>
                <a:pPr/>
                <a14:m>
                  <m:oMathPara xmlns:m="http://schemas.openxmlformats.org/officeDocument/2006/math">
                    <m:oMathParaPr>
                      <m:jc m:val="left"/>
                    </m:oMathParaPr>
                    <m:oMath xmlns:m="http://schemas.openxmlformats.org/officeDocument/2006/math">
                      <m:r>
                        <a:rPr lang="en-GB" sz="2000" i="1">
                          <a:latin typeface="Cambria Math" panose="02040503050406030204" pitchFamily="18" charset="0"/>
                        </a:rPr>
                        <m:t>=100+15−2</m:t>
                      </m:r>
                    </m:oMath>
                  </m:oMathPara>
                </a14:m>
                <a:endParaRPr lang="en-GB" sz="2000" dirty="0"/>
              </a:p>
              <a:p>
                <a:pPr/>
                <a14:m>
                  <m:oMathPara xmlns:m="http://schemas.openxmlformats.org/officeDocument/2006/math">
                    <m:oMathParaPr>
                      <m:jc m:val="left"/>
                    </m:oMathParaPr>
                    <m:oMath xmlns:m="http://schemas.openxmlformats.org/officeDocument/2006/math">
                      <m:r>
                        <a:rPr lang="en-GB" sz="2400" b="1" i="1">
                          <a:latin typeface="Cambria Math" panose="02040503050406030204" pitchFamily="18" charset="0"/>
                        </a:rPr>
                        <m:t>=</m:t>
                      </m:r>
                      <m:r>
                        <a:rPr lang="en-GB" sz="2400" b="1" i="1">
                          <a:latin typeface="Cambria Math" panose="02040503050406030204" pitchFamily="18" charset="0"/>
                        </a:rPr>
                        <m:t>𝟏𝟏𝟑</m:t>
                      </m:r>
                    </m:oMath>
                  </m:oMathPara>
                </a14:m>
                <a:endParaRPr lang="en-GB" sz="2400" b="1" dirty="0"/>
              </a:p>
            </p:txBody>
          </p:sp>
        </mc:Choice>
        <mc:Fallback xmlns="">
          <p:sp>
            <p:nvSpPr>
              <p:cNvPr id="23" name="TextBox 22">
                <a:extLst>
                  <a:ext uri="{FF2B5EF4-FFF2-40B4-BE49-F238E27FC236}">
                    <a16:creationId xmlns:a16="http://schemas.microsoft.com/office/drawing/2014/main" id="{7F3A7A4B-99C1-A323-055B-ADE517DFA313}"/>
                  </a:ext>
                </a:extLst>
              </p:cNvPr>
              <p:cNvSpPr txBox="1">
                <a:spLocks noRot="1" noChangeAspect="1" noMove="1" noResize="1" noEditPoints="1" noAdjustHandles="1" noChangeArrowheads="1" noChangeShapeType="1" noTextEdit="1"/>
              </p:cNvSpPr>
              <p:nvPr/>
            </p:nvSpPr>
            <p:spPr>
              <a:xfrm>
                <a:off x="4770645" y="4755852"/>
                <a:ext cx="2860473" cy="1384995"/>
              </a:xfrm>
              <a:prstGeom prst="rect">
                <a:avLst/>
              </a:prstGeom>
              <a:blipFill>
                <a:blip r:embed="rId9"/>
                <a:stretch>
                  <a:fillRect l="-1066"/>
                </a:stretch>
              </a:blipFill>
            </p:spPr>
            <p:txBody>
              <a:bodyPr/>
              <a:lstStyle/>
              <a:p>
                <a:r>
                  <a:rPr lang="en-GB">
                    <a:noFill/>
                  </a:rPr>
                  <a:t> </a:t>
                </a:r>
              </a:p>
            </p:txBody>
          </p:sp>
        </mc:Fallback>
      </mc:AlternateContent>
      <p:sp>
        <p:nvSpPr>
          <p:cNvPr id="25" name="Rectangle 24">
            <a:extLst>
              <a:ext uri="{FF2B5EF4-FFF2-40B4-BE49-F238E27FC236}">
                <a16:creationId xmlns:a16="http://schemas.microsoft.com/office/drawing/2014/main" id="{5034E3F3-2409-C812-A4EE-0AB45C3680F8}"/>
              </a:ext>
            </a:extLst>
          </p:cNvPr>
          <p:cNvSpPr/>
          <p:nvPr/>
        </p:nvSpPr>
        <p:spPr>
          <a:xfrm>
            <a:off x="4728581" y="4559430"/>
            <a:ext cx="2902537" cy="1628186"/>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800" b="1" kern="0" dirty="0">
                <a:solidFill>
                  <a:prstClr val="white"/>
                </a:solidFill>
                <a:latin typeface="Calibri"/>
              </a:rPr>
              <a:t>?</a:t>
            </a:r>
          </a:p>
        </p:txBody>
      </p:sp>
      <p:sp>
        <p:nvSpPr>
          <p:cNvPr id="26" name="Rectangle 25">
            <a:extLst>
              <a:ext uri="{FF2B5EF4-FFF2-40B4-BE49-F238E27FC236}">
                <a16:creationId xmlns:a16="http://schemas.microsoft.com/office/drawing/2014/main" id="{7A7CFBE8-EBA9-E9BE-8DE3-0FF65552AEE0}"/>
              </a:ext>
            </a:extLst>
          </p:cNvPr>
          <p:cNvSpPr/>
          <p:nvPr/>
        </p:nvSpPr>
        <p:spPr>
          <a:xfrm>
            <a:off x="6836412" y="1527500"/>
            <a:ext cx="3139610" cy="1555404"/>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800" b="1" kern="0" dirty="0">
                <a:solidFill>
                  <a:prstClr val="white"/>
                </a:solidFill>
                <a:latin typeface="Calibri"/>
              </a:rPr>
              <a:t>?</a:t>
            </a:r>
          </a:p>
        </p:txBody>
      </p:sp>
    </p:spTree>
    <p:extLst>
      <p:ext uri="{BB962C8B-B14F-4D97-AF65-F5344CB8AC3E}">
        <p14:creationId xmlns:p14="http://schemas.microsoft.com/office/powerpoint/2010/main" val="4641679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26"/>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6"/>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6" grpId="0" animBg="1"/>
      <p:bldP spid="7" grpId="0" animBg="1"/>
      <p:bldP spid="10" grpId="0" animBg="1"/>
      <p:bldP spid="11" grpId="0" animBg="1"/>
      <p:bldP spid="14" grpId="0" animBg="1"/>
      <p:bldP spid="22" grpId="0"/>
      <p:bldP spid="23" grpId="0"/>
      <p:bldP spid="25" grpId="0" animBg="1"/>
      <p:bldP spid="25" grpId="1" animBg="1"/>
      <p:bldP spid="26" grpId="0" animBg="1"/>
      <p:bldP spid="2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0" y="304800"/>
            <a:ext cx="11626850" cy="750888"/>
          </a:xfrm>
          <a:prstGeom prst="rect">
            <a:avLst/>
          </a:prstGeom>
        </p:spPr>
        <p:txBody>
          <a:bodyPr/>
          <a:lstStyle/>
          <a:p>
            <a:endParaRPr lang="en-GB" sz="3600" dirty="0"/>
          </a:p>
          <a:p>
            <a:pPr marL="0" indent="0">
              <a:buNone/>
            </a:pPr>
            <a:r>
              <a:rPr lang="en-GB" sz="3600" dirty="0"/>
              <a:t>Substitute x=-3 into the expression</a:t>
            </a:r>
          </a:p>
        </p:txBody>
      </p:sp>
      <mc:AlternateContent xmlns:mc="http://schemas.openxmlformats.org/markup-compatibility/2006" xmlns:a14="http://schemas.microsoft.com/office/drawing/2010/main">
        <mc:Choice Requires="a14">
          <p:sp>
            <p:nvSpPr>
              <p:cNvPr id="5" name="Content Placeholder 4"/>
              <p:cNvSpPr>
                <a:spLocks noGrp="1"/>
              </p:cNvSpPr>
              <p:nvPr>
                <p:ph sz="quarter" idx="4294967295"/>
              </p:nvPr>
            </p:nvSpPr>
            <p:spPr>
              <a:xfrm>
                <a:off x="1562986" y="1483832"/>
                <a:ext cx="7869238" cy="2089150"/>
              </a:xfrm>
              <a:prstGeom prst="rect">
                <a:avLst/>
              </a:prstGeom>
            </p:spPr>
            <p:txBody>
              <a:bodyPr/>
              <a:lstStyle/>
              <a:p>
                <a:pPr marL="0" indent="0" algn="ctr">
                  <a:buNone/>
                </a:pPr>
                <a14:m>
                  <m:oMathPara xmlns:m="http://schemas.openxmlformats.org/officeDocument/2006/math">
                    <m:oMathParaPr>
                      <m:jc m:val="centerGroup"/>
                    </m:oMathParaPr>
                    <m:oMath xmlns:m="http://schemas.openxmlformats.org/officeDocument/2006/math">
                      <m:r>
                        <a:rPr lang="en-GB" sz="11500" i="1">
                          <a:latin typeface="Cambria Math" panose="02040503050406030204" pitchFamily="18" charset="0"/>
                        </a:rPr>
                        <m:t>5</m:t>
                      </m:r>
                      <m:r>
                        <a:rPr lang="en-GB" sz="11500" i="1">
                          <a:latin typeface="Cambria Math" panose="02040503050406030204" pitchFamily="18" charset="0"/>
                        </a:rPr>
                        <m:t>𝑥</m:t>
                      </m:r>
                      <m:r>
                        <a:rPr lang="en-GB" sz="11500" i="1">
                          <a:latin typeface="Cambria Math" panose="02040503050406030204" pitchFamily="18" charset="0"/>
                        </a:rPr>
                        <m:t>+4</m:t>
                      </m:r>
                    </m:oMath>
                  </m:oMathPara>
                </a14:m>
                <a:endParaRPr lang="en-GB" sz="11500" dirty="0"/>
              </a:p>
            </p:txBody>
          </p:sp>
        </mc:Choice>
        <mc:Fallback xmlns="">
          <p:sp>
            <p:nvSpPr>
              <p:cNvPr id="5" name="Content Placeholder 4"/>
              <p:cNvSpPr>
                <a:spLocks noGrp="1" noRot="1" noChangeAspect="1" noMove="1" noResize="1" noEditPoints="1" noAdjustHandles="1" noChangeArrowheads="1" noChangeShapeType="1" noTextEdit="1"/>
              </p:cNvSpPr>
              <p:nvPr>
                <p:ph sz="quarter" idx="4294967295"/>
              </p:nvPr>
            </p:nvSpPr>
            <p:spPr>
              <a:xfrm>
                <a:off x="1562986" y="1483832"/>
                <a:ext cx="7869238" cy="2089150"/>
              </a:xfrm>
              <a:prstGeom prst="rect">
                <a:avLst/>
              </a:prstGeom>
              <a:blipFill>
                <a:blip r:embed="rId2"/>
                <a:stretch>
                  <a:fillRect/>
                </a:stretch>
              </a:blipFill>
            </p:spPr>
            <p:txBody>
              <a:bodyPr/>
              <a:lstStyle/>
              <a:p>
                <a:r>
                  <a:rPr lang="en-GB">
                    <a:noFill/>
                  </a:rPr>
                  <a:t> </a:t>
                </a:r>
              </a:p>
            </p:txBody>
          </p:sp>
        </mc:Fallback>
      </mc:AlternateContent>
      <p:sp>
        <p:nvSpPr>
          <p:cNvPr id="2" name="TextBox 1"/>
          <p:cNvSpPr txBox="1"/>
          <p:nvPr/>
        </p:nvSpPr>
        <p:spPr>
          <a:xfrm flipH="1">
            <a:off x="152284" y="120134"/>
            <a:ext cx="3488634" cy="523220"/>
          </a:xfrm>
          <a:prstGeom prst="rect">
            <a:avLst/>
          </a:prstGeom>
          <a:noFill/>
        </p:spPr>
        <p:txBody>
          <a:bodyPr wrap="square" rtlCol="0">
            <a:spAutoFit/>
          </a:bodyPr>
          <a:lstStyle/>
          <a:p>
            <a:r>
              <a:rPr lang="en-GB" sz="2800" dirty="0"/>
              <a:t>Recap from last lesson</a:t>
            </a:r>
          </a:p>
        </p:txBody>
      </p:sp>
      <p:sp>
        <p:nvSpPr>
          <p:cNvPr id="3" name="TextBox 2">
            <a:extLst>
              <a:ext uri="{FF2B5EF4-FFF2-40B4-BE49-F238E27FC236}">
                <a16:creationId xmlns:a16="http://schemas.microsoft.com/office/drawing/2014/main" id="{2AAD21A6-EDED-663A-CDD1-40B1517BED98}"/>
              </a:ext>
            </a:extLst>
          </p:cNvPr>
          <p:cNvSpPr txBox="1"/>
          <p:nvPr/>
        </p:nvSpPr>
        <p:spPr>
          <a:xfrm>
            <a:off x="9432224" y="4274289"/>
            <a:ext cx="1850065" cy="1569660"/>
          </a:xfrm>
          <a:prstGeom prst="rect">
            <a:avLst/>
          </a:prstGeom>
          <a:noFill/>
        </p:spPr>
        <p:txBody>
          <a:bodyPr wrap="square" rtlCol="0">
            <a:spAutoFit/>
          </a:bodyPr>
          <a:lstStyle/>
          <a:p>
            <a:r>
              <a:rPr lang="en-GB" sz="3200" dirty="0"/>
              <a:t>5(-3) + 4</a:t>
            </a:r>
          </a:p>
          <a:p>
            <a:r>
              <a:rPr lang="en-GB" sz="3200" dirty="0"/>
              <a:t>= -15 + 4</a:t>
            </a:r>
          </a:p>
          <a:p>
            <a:r>
              <a:rPr lang="en-GB" sz="3200" b="1" dirty="0">
                <a:solidFill>
                  <a:srgbClr val="FF0000"/>
                </a:solidFill>
              </a:rPr>
              <a:t>= -11</a:t>
            </a:r>
          </a:p>
        </p:txBody>
      </p:sp>
      <p:pic>
        <p:nvPicPr>
          <p:cNvPr id="7" name="Picture 6" descr="A black pen and a whiteboard&#10;&#10;Description automatically generated">
            <a:extLst>
              <a:ext uri="{FF2B5EF4-FFF2-40B4-BE49-F238E27FC236}">
                <a16:creationId xmlns:a16="http://schemas.microsoft.com/office/drawing/2014/main" id="{07954969-2F7B-1FD8-BE8E-983AAF4E0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288829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BE950-637E-05A5-9529-527984D4DDA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44B739C-158D-F1D9-776B-AAD744A899C5}"/>
              </a:ext>
            </a:extLst>
          </p:cNvPr>
          <p:cNvSpPr>
            <a:spLocks noGrp="1"/>
          </p:cNvSpPr>
          <p:nvPr>
            <p:ph type="body" sz="quarter" idx="4294967295"/>
          </p:nvPr>
        </p:nvSpPr>
        <p:spPr>
          <a:xfrm>
            <a:off x="0" y="304800"/>
            <a:ext cx="11626850" cy="750888"/>
          </a:xfrm>
          <a:prstGeom prst="rect">
            <a:avLst/>
          </a:prstGeom>
        </p:spPr>
        <p:txBody>
          <a:bodyPr/>
          <a:lstStyle/>
          <a:p>
            <a:endParaRPr lang="en-GB" sz="3600" dirty="0"/>
          </a:p>
          <a:p>
            <a:pPr marL="0" indent="0">
              <a:buNone/>
            </a:pPr>
            <a:r>
              <a:rPr lang="en-GB" sz="3600" dirty="0"/>
              <a:t>Substitute x=-7into the expression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2AFFC1A-3D19-C9C6-66AE-B73F4D116BD0}"/>
                  </a:ext>
                </a:extLst>
              </p:cNvPr>
              <p:cNvSpPr>
                <a:spLocks noGrp="1"/>
              </p:cNvSpPr>
              <p:nvPr>
                <p:ph sz="quarter" idx="4294967295"/>
              </p:nvPr>
            </p:nvSpPr>
            <p:spPr>
              <a:xfrm>
                <a:off x="1562986" y="1483832"/>
                <a:ext cx="7869238" cy="2089150"/>
              </a:xfrm>
              <a:prstGeom prst="rect">
                <a:avLst/>
              </a:prstGeom>
            </p:spPr>
            <p:txBody>
              <a:bodyPr/>
              <a:lstStyle/>
              <a:p>
                <a:pPr marL="0" indent="0" algn="ctr">
                  <a:buNone/>
                </a:pPr>
                <a14:m>
                  <m:oMathPara xmlns:m="http://schemas.openxmlformats.org/officeDocument/2006/math">
                    <m:oMathParaPr>
                      <m:jc m:val="centerGroup"/>
                    </m:oMathParaPr>
                    <m:oMath xmlns:m="http://schemas.openxmlformats.org/officeDocument/2006/math">
                      <m:r>
                        <a:rPr lang="en-GB" sz="11500" i="1">
                          <a:latin typeface="Cambria Math" panose="02040503050406030204" pitchFamily="18" charset="0"/>
                        </a:rPr>
                        <m:t>5</m:t>
                      </m:r>
                      <m:r>
                        <a:rPr lang="en-GB" sz="11500" i="1">
                          <a:latin typeface="Cambria Math" panose="02040503050406030204" pitchFamily="18" charset="0"/>
                        </a:rPr>
                        <m:t>𝑥</m:t>
                      </m:r>
                      <m:r>
                        <a:rPr lang="en-GB" sz="11500" i="1">
                          <a:latin typeface="Cambria Math" panose="02040503050406030204" pitchFamily="18" charset="0"/>
                        </a:rPr>
                        <m:t>−</m:t>
                      </m:r>
                      <m:r>
                        <m:rPr>
                          <m:nor/>
                        </m:rPr>
                        <a:rPr lang="en-GB" sz="11500" dirty="0"/>
                        <m:t>3</m:t>
                      </m:r>
                    </m:oMath>
                  </m:oMathPara>
                </a14:m>
                <a:endParaRPr lang="en-GB" sz="11500" dirty="0"/>
              </a:p>
            </p:txBody>
          </p:sp>
        </mc:Choice>
        <mc:Fallback xmlns="">
          <p:sp>
            <p:nvSpPr>
              <p:cNvPr id="5" name="Content Placeholder 4">
                <a:extLst>
                  <a:ext uri="{FF2B5EF4-FFF2-40B4-BE49-F238E27FC236}">
                    <a16:creationId xmlns:a16="http://schemas.microsoft.com/office/drawing/2014/main" id="{02AFFC1A-3D19-C9C6-66AE-B73F4D116BD0}"/>
                  </a:ext>
                </a:extLst>
              </p:cNvPr>
              <p:cNvSpPr>
                <a:spLocks noGrp="1" noRot="1" noChangeAspect="1" noMove="1" noResize="1" noEditPoints="1" noAdjustHandles="1" noChangeArrowheads="1" noChangeShapeType="1" noTextEdit="1"/>
              </p:cNvSpPr>
              <p:nvPr>
                <p:ph sz="quarter" idx="4294967295"/>
              </p:nvPr>
            </p:nvSpPr>
            <p:spPr>
              <a:xfrm>
                <a:off x="1562986" y="1483832"/>
                <a:ext cx="7869238" cy="2089150"/>
              </a:xfrm>
              <a:prstGeom prst="rect">
                <a:avLst/>
              </a:prstGeom>
              <a:blipFill>
                <a:blip r:embed="rId2"/>
                <a:stretch>
                  <a:fillRect/>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1AC290A0-55CB-2713-67CB-DD55C17F65E8}"/>
              </a:ext>
            </a:extLst>
          </p:cNvPr>
          <p:cNvSpPr txBox="1"/>
          <p:nvPr/>
        </p:nvSpPr>
        <p:spPr>
          <a:xfrm flipH="1">
            <a:off x="152284" y="120134"/>
            <a:ext cx="3488634" cy="523220"/>
          </a:xfrm>
          <a:prstGeom prst="rect">
            <a:avLst/>
          </a:prstGeom>
          <a:noFill/>
        </p:spPr>
        <p:txBody>
          <a:bodyPr wrap="square" rtlCol="0">
            <a:spAutoFit/>
          </a:bodyPr>
          <a:lstStyle/>
          <a:p>
            <a:r>
              <a:rPr lang="en-GB" sz="2800" dirty="0"/>
              <a:t>Recap from last lesson</a:t>
            </a:r>
          </a:p>
        </p:txBody>
      </p:sp>
      <p:sp>
        <p:nvSpPr>
          <p:cNvPr id="3" name="TextBox 2">
            <a:extLst>
              <a:ext uri="{FF2B5EF4-FFF2-40B4-BE49-F238E27FC236}">
                <a16:creationId xmlns:a16="http://schemas.microsoft.com/office/drawing/2014/main" id="{94B6BE6A-2CE1-3978-C783-1A4B4435AAC2}"/>
              </a:ext>
            </a:extLst>
          </p:cNvPr>
          <p:cNvSpPr txBox="1"/>
          <p:nvPr/>
        </p:nvSpPr>
        <p:spPr>
          <a:xfrm>
            <a:off x="9432224" y="4274289"/>
            <a:ext cx="1850065" cy="1569660"/>
          </a:xfrm>
          <a:prstGeom prst="rect">
            <a:avLst/>
          </a:prstGeom>
          <a:noFill/>
        </p:spPr>
        <p:txBody>
          <a:bodyPr wrap="square" rtlCol="0">
            <a:spAutoFit/>
          </a:bodyPr>
          <a:lstStyle/>
          <a:p>
            <a:r>
              <a:rPr lang="en-GB" sz="3200" dirty="0"/>
              <a:t>5(-7) - 3</a:t>
            </a:r>
          </a:p>
          <a:p>
            <a:r>
              <a:rPr lang="en-GB" sz="3200" dirty="0"/>
              <a:t>= -35 - 3</a:t>
            </a:r>
          </a:p>
          <a:p>
            <a:r>
              <a:rPr lang="en-GB" sz="3200" b="1" dirty="0">
                <a:solidFill>
                  <a:srgbClr val="FF0000"/>
                </a:solidFill>
              </a:rPr>
              <a:t>= -38</a:t>
            </a:r>
          </a:p>
        </p:txBody>
      </p:sp>
      <p:pic>
        <p:nvPicPr>
          <p:cNvPr id="6" name="Picture 5" descr="A black pen and a whiteboard&#10;&#10;Description automatically generated">
            <a:extLst>
              <a:ext uri="{FF2B5EF4-FFF2-40B4-BE49-F238E27FC236}">
                <a16:creationId xmlns:a16="http://schemas.microsoft.com/office/drawing/2014/main" id="{D86477A8-3D76-9DA7-C95C-19FC443A6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025" y="152475"/>
            <a:ext cx="819264" cy="581106"/>
          </a:xfrm>
          <a:prstGeom prst="rect">
            <a:avLst/>
          </a:prstGeom>
        </p:spPr>
      </p:pic>
    </p:spTree>
    <p:extLst>
      <p:ext uri="{BB962C8B-B14F-4D97-AF65-F5344CB8AC3E}">
        <p14:creationId xmlns:p14="http://schemas.microsoft.com/office/powerpoint/2010/main" val="279006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A33DE-A1D1-80F0-8009-581B20FDE0F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1413C03-7690-A754-6645-0249A0952DE7}"/>
              </a:ext>
            </a:extLst>
          </p:cNvPr>
          <p:cNvSpPr>
            <a:spLocks noGrp="1"/>
          </p:cNvSpPr>
          <p:nvPr>
            <p:ph type="body" sz="quarter" idx="4294967295"/>
          </p:nvPr>
        </p:nvSpPr>
        <p:spPr>
          <a:xfrm>
            <a:off x="0" y="304800"/>
            <a:ext cx="11626850" cy="750888"/>
          </a:xfrm>
          <a:prstGeom prst="rect">
            <a:avLst/>
          </a:prstGeom>
        </p:spPr>
        <p:txBody>
          <a:bodyPr/>
          <a:lstStyle/>
          <a:p>
            <a:endParaRPr lang="en-GB" sz="3600" dirty="0"/>
          </a:p>
          <a:p>
            <a:pPr marL="0" indent="0">
              <a:buNone/>
            </a:pPr>
            <a:r>
              <a:rPr lang="en-GB" sz="3600" dirty="0"/>
              <a:t>Substitute x=-8 into the expression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3A29303-CAF1-1813-FF63-6C24470A4D8F}"/>
                  </a:ext>
                </a:extLst>
              </p:cNvPr>
              <p:cNvSpPr>
                <a:spLocks noGrp="1"/>
              </p:cNvSpPr>
              <p:nvPr>
                <p:ph sz="quarter" idx="4294967295"/>
              </p:nvPr>
            </p:nvSpPr>
            <p:spPr>
              <a:xfrm>
                <a:off x="1562986" y="1483832"/>
                <a:ext cx="7869238" cy="2089150"/>
              </a:xfrm>
              <a:prstGeom prst="rect">
                <a:avLst/>
              </a:prstGeom>
            </p:spPr>
            <p:txBody>
              <a:bodyPr/>
              <a:lstStyle/>
              <a:p>
                <a:pPr marL="0" indent="0" algn="ctr">
                  <a:buNone/>
                </a:pPr>
                <a14:m>
                  <m:oMathPara xmlns:m="http://schemas.openxmlformats.org/officeDocument/2006/math">
                    <m:oMathParaPr>
                      <m:jc m:val="centerGroup"/>
                    </m:oMathParaPr>
                    <m:oMath xmlns:m="http://schemas.openxmlformats.org/officeDocument/2006/math">
                      <m:r>
                        <a:rPr lang="en-GB" sz="11500" i="1">
                          <a:latin typeface="Cambria Math" panose="02040503050406030204" pitchFamily="18" charset="0"/>
                        </a:rPr>
                        <m:t>3</m:t>
                      </m:r>
                      <m:r>
                        <a:rPr lang="en-GB" sz="11500" i="1">
                          <a:latin typeface="Cambria Math" panose="02040503050406030204" pitchFamily="18" charset="0"/>
                        </a:rPr>
                        <m:t>𝑥</m:t>
                      </m:r>
                      <m:r>
                        <a:rPr lang="en-GB" sz="11500" i="1">
                          <a:latin typeface="Cambria Math" panose="02040503050406030204" pitchFamily="18" charset="0"/>
                        </a:rPr>
                        <m:t>+</m:t>
                      </m:r>
                      <m:r>
                        <m:rPr>
                          <m:nor/>
                        </m:rPr>
                        <a:rPr lang="en-GB" sz="11500" dirty="0"/>
                        <m:t>2</m:t>
                      </m:r>
                    </m:oMath>
                  </m:oMathPara>
                </a14:m>
                <a:endParaRPr lang="en-GB" sz="11500" dirty="0"/>
              </a:p>
            </p:txBody>
          </p:sp>
        </mc:Choice>
        <mc:Fallback xmlns="">
          <p:sp>
            <p:nvSpPr>
              <p:cNvPr id="5" name="Content Placeholder 4">
                <a:extLst>
                  <a:ext uri="{FF2B5EF4-FFF2-40B4-BE49-F238E27FC236}">
                    <a16:creationId xmlns:a16="http://schemas.microsoft.com/office/drawing/2014/main" id="{53A29303-CAF1-1813-FF63-6C24470A4D8F}"/>
                  </a:ext>
                </a:extLst>
              </p:cNvPr>
              <p:cNvSpPr>
                <a:spLocks noGrp="1" noRot="1" noChangeAspect="1" noMove="1" noResize="1" noEditPoints="1" noAdjustHandles="1" noChangeArrowheads="1" noChangeShapeType="1" noTextEdit="1"/>
              </p:cNvSpPr>
              <p:nvPr>
                <p:ph sz="quarter" idx="4294967295"/>
              </p:nvPr>
            </p:nvSpPr>
            <p:spPr>
              <a:xfrm>
                <a:off x="1562986" y="1483832"/>
                <a:ext cx="7869238" cy="2089150"/>
              </a:xfrm>
              <a:prstGeom prst="rect">
                <a:avLst/>
              </a:prstGeom>
              <a:blipFill>
                <a:blip r:embed="rId2"/>
                <a:stretch>
                  <a:fillRect/>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DC24BAAC-1E3A-F54C-3EBF-F61564FA96B5}"/>
              </a:ext>
            </a:extLst>
          </p:cNvPr>
          <p:cNvSpPr txBox="1"/>
          <p:nvPr/>
        </p:nvSpPr>
        <p:spPr>
          <a:xfrm flipH="1">
            <a:off x="152284" y="120134"/>
            <a:ext cx="3488634" cy="523220"/>
          </a:xfrm>
          <a:prstGeom prst="rect">
            <a:avLst/>
          </a:prstGeom>
          <a:noFill/>
        </p:spPr>
        <p:txBody>
          <a:bodyPr wrap="square" rtlCol="0">
            <a:spAutoFit/>
          </a:bodyPr>
          <a:lstStyle/>
          <a:p>
            <a:r>
              <a:rPr lang="en-GB" sz="2800" dirty="0"/>
              <a:t>Recap from last lesson</a:t>
            </a:r>
          </a:p>
        </p:txBody>
      </p:sp>
      <p:sp>
        <p:nvSpPr>
          <p:cNvPr id="3" name="TextBox 2">
            <a:extLst>
              <a:ext uri="{FF2B5EF4-FFF2-40B4-BE49-F238E27FC236}">
                <a16:creationId xmlns:a16="http://schemas.microsoft.com/office/drawing/2014/main" id="{473B9531-22D2-2109-4B8F-BAE62162E209}"/>
              </a:ext>
            </a:extLst>
          </p:cNvPr>
          <p:cNvSpPr txBox="1"/>
          <p:nvPr/>
        </p:nvSpPr>
        <p:spPr>
          <a:xfrm>
            <a:off x="9432224" y="4274289"/>
            <a:ext cx="1850065" cy="1569660"/>
          </a:xfrm>
          <a:prstGeom prst="rect">
            <a:avLst/>
          </a:prstGeom>
          <a:noFill/>
        </p:spPr>
        <p:txBody>
          <a:bodyPr wrap="square" rtlCol="0">
            <a:spAutoFit/>
          </a:bodyPr>
          <a:lstStyle/>
          <a:p>
            <a:r>
              <a:rPr lang="en-GB" sz="3200" dirty="0"/>
              <a:t>3(-9) + 2</a:t>
            </a:r>
          </a:p>
          <a:p>
            <a:r>
              <a:rPr lang="en-GB" sz="3200" dirty="0"/>
              <a:t>= -24 + 2</a:t>
            </a:r>
          </a:p>
          <a:p>
            <a:r>
              <a:rPr lang="en-GB" sz="3200" b="1" dirty="0">
                <a:solidFill>
                  <a:srgbClr val="FF0000"/>
                </a:solidFill>
              </a:rPr>
              <a:t>= -22</a:t>
            </a:r>
          </a:p>
        </p:txBody>
      </p:sp>
      <p:pic>
        <p:nvPicPr>
          <p:cNvPr id="6" name="Picture 5" descr="A black pen and a whiteboard&#10;&#10;Description automatically generated">
            <a:extLst>
              <a:ext uri="{FF2B5EF4-FFF2-40B4-BE49-F238E27FC236}">
                <a16:creationId xmlns:a16="http://schemas.microsoft.com/office/drawing/2014/main" id="{738EE680-C3CE-32AB-EDA4-15AC64EA8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16379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D7BC-B8A7-846F-DA25-BD47F95488E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F12971E-0169-3102-AB01-7C23B455D126}"/>
              </a:ext>
            </a:extLst>
          </p:cNvPr>
          <p:cNvSpPr>
            <a:spLocks noGrp="1"/>
          </p:cNvSpPr>
          <p:nvPr>
            <p:ph type="body" sz="quarter" idx="4294967295"/>
          </p:nvPr>
        </p:nvSpPr>
        <p:spPr>
          <a:xfrm>
            <a:off x="0" y="304800"/>
            <a:ext cx="11626850" cy="750888"/>
          </a:xfrm>
          <a:prstGeom prst="rect">
            <a:avLst/>
          </a:prstGeom>
        </p:spPr>
        <p:txBody>
          <a:bodyPr/>
          <a:lstStyle/>
          <a:p>
            <a:endParaRPr lang="en-GB" sz="3600" dirty="0"/>
          </a:p>
          <a:p>
            <a:pPr marL="0" indent="0">
              <a:buNone/>
            </a:pPr>
            <a:r>
              <a:rPr lang="en-GB" sz="3600" dirty="0"/>
              <a:t>Substitute x=-3 into the expression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EB365A8D-6327-96AC-3E6A-63A53690D64C}"/>
                  </a:ext>
                </a:extLst>
              </p:cNvPr>
              <p:cNvSpPr>
                <a:spLocks noGrp="1"/>
              </p:cNvSpPr>
              <p:nvPr>
                <p:ph sz="quarter" idx="4294967295"/>
              </p:nvPr>
            </p:nvSpPr>
            <p:spPr>
              <a:xfrm>
                <a:off x="1562986" y="1483832"/>
                <a:ext cx="7869238" cy="2089150"/>
              </a:xfrm>
              <a:prstGeom prst="rect">
                <a:avLst/>
              </a:prstGeom>
            </p:spPr>
            <p:txBody>
              <a:bodyPr/>
              <a:lstStyle/>
              <a:p>
                <a:pPr marL="0" indent="0" algn="ctr">
                  <a:buNone/>
                </a:pPr>
                <a14:m>
                  <m:oMathPara xmlns:m="http://schemas.openxmlformats.org/officeDocument/2006/math">
                    <m:oMathParaPr>
                      <m:jc m:val="centerGroup"/>
                    </m:oMathParaPr>
                    <m:oMath xmlns:m="http://schemas.openxmlformats.org/officeDocument/2006/math">
                      <m:r>
                        <a:rPr lang="en-GB" sz="11500" i="1">
                          <a:latin typeface="Cambria Math" panose="02040503050406030204" pitchFamily="18" charset="0"/>
                        </a:rPr>
                        <m:t>2−3</m:t>
                      </m:r>
                      <m:r>
                        <a:rPr lang="en-GB" sz="11500" i="1">
                          <a:latin typeface="Cambria Math" panose="02040503050406030204" pitchFamily="18" charset="0"/>
                        </a:rPr>
                        <m:t>𝑥</m:t>
                      </m:r>
                    </m:oMath>
                  </m:oMathPara>
                </a14:m>
                <a:endParaRPr lang="en-GB" sz="11500" dirty="0"/>
              </a:p>
            </p:txBody>
          </p:sp>
        </mc:Choice>
        <mc:Fallback xmlns="">
          <p:sp>
            <p:nvSpPr>
              <p:cNvPr id="5" name="Content Placeholder 4">
                <a:extLst>
                  <a:ext uri="{FF2B5EF4-FFF2-40B4-BE49-F238E27FC236}">
                    <a16:creationId xmlns:a16="http://schemas.microsoft.com/office/drawing/2014/main" id="{EB365A8D-6327-96AC-3E6A-63A53690D64C}"/>
                  </a:ext>
                </a:extLst>
              </p:cNvPr>
              <p:cNvSpPr>
                <a:spLocks noGrp="1" noRot="1" noChangeAspect="1" noMove="1" noResize="1" noEditPoints="1" noAdjustHandles="1" noChangeArrowheads="1" noChangeShapeType="1" noTextEdit="1"/>
              </p:cNvSpPr>
              <p:nvPr>
                <p:ph sz="quarter" idx="4294967295"/>
              </p:nvPr>
            </p:nvSpPr>
            <p:spPr>
              <a:xfrm>
                <a:off x="1562986" y="1483832"/>
                <a:ext cx="7869238" cy="2089150"/>
              </a:xfrm>
              <a:prstGeom prst="rect">
                <a:avLst/>
              </a:prstGeom>
              <a:blipFill>
                <a:blip r:embed="rId2"/>
                <a:stretch>
                  <a:fillRect/>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85F6AF91-D3A2-2036-1AF1-16B50794A451}"/>
              </a:ext>
            </a:extLst>
          </p:cNvPr>
          <p:cNvSpPr txBox="1"/>
          <p:nvPr/>
        </p:nvSpPr>
        <p:spPr>
          <a:xfrm flipH="1">
            <a:off x="152284" y="120134"/>
            <a:ext cx="3488634" cy="523220"/>
          </a:xfrm>
          <a:prstGeom prst="rect">
            <a:avLst/>
          </a:prstGeom>
          <a:noFill/>
        </p:spPr>
        <p:txBody>
          <a:bodyPr wrap="square" rtlCol="0">
            <a:spAutoFit/>
          </a:bodyPr>
          <a:lstStyle/>
          <a:p>
            <a:r>
              <a:rPr lang="en-GB" sz="2800" dirty="0"/>
              <a:t>Recap from last lesson</a:t>
            </a:r>
          </a:p>
        </p:txBody>
      </p:sp>
      <p:sp>
        <p:nvSpPr>
          <p:cNvPr id="3" name="TextBox 2">
            <a:extLst>
              <a:ext uri="{FF2B5EF4-FFF2-40B4-BE49-F238E27FC236}">
                <a16:creationId xmlns:a16="http://schemas.microsoft.com/office/drawing/2014/main" id="{F25298E6-8AAC-5E5D-E294-D4F57CC85ED2}"/>
              </a:ext>
            </a:extLst>
          </p:cNvPr>
          <p:cNvSpPr txBox="1"/>
          <p:nvPr/>
        </p:nvSpPr>
        <p:spPr>
          <a:xfrm>
            <a:off x="9432224" y="4274289"/>
            <a:ext cx="1850065" cy="1569660"/>
          </a:xfrm>
          <a:prstGeom prst="rect">
            <a:avLst/>
          </a:prstGeom>
          <a:noFill/>
        </p:spPr>
        <p:txBody>
          <a:bodyPr wrap="square" rtlCol="0">
            <a:spAutoFit/>
          </a:bodyPr>
          <a:lstStyle/>
          <a:p>
            <a:r>
              <a:rPr lang="en-GB" sz="3200" dirty="0"/>
              <a:t>2 – 3(-3)</a:t>
            </a:r>
          </a:p>
          <a:p>
            <a:r>
              <a:rPr lang="en-GB" sz="3200" dirty="0"/>
              <a:t>= 2 - -9</a:t>
            </a:r>
          </a:p>
          <a:p>
            <a:r>
              <a:rPr lang="en-GB" sz="3200" b="1" dirty="0">
                <a:solidFill>
                  <a:srgbClr val="FF0000"/>
                </a:solidFill>
              </a:rPr>
              <a:t>= 11</a:t>
            </a:r>
          </a:p>
        </p:txBody>
      </p:sp>
      <p:pic>
        <p:nvPicPr>
          <p:cNvPr id="6" name="Picture 5" descr="A black pen and a whiteboard&#10;&#10;Description automatically generated">
            <a:extLst>
              <a:ext uri="{FF2B5EF4-FFF2-40B4-BE49-F238E27FC236}">
                <a16:creationId xmlns:a16="http://schemas.microsoft.com/office/drawing/2014/main" id="{1879F665-6102-1BA1-4102-9C048EA6E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18147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3BB2A-7972-5D78-55C4-6BE58CBCC2A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1B54850-047C-1F7E-5B94-B4FE0BFA824F}"/>
              </a:ext>
            </a:extLst>
          </p:cNvPr>
          <p:cNvSpPr>
            <a:spLocks noGrp="1"/>
          </p:cNvSpPr>
          <p:nvPr>
            <p:ph type="body" sz="quarter" idx="4294967295"/>
          </p:nvPr>
        </p:nvSpPr>
        <p:spPr>
          <a:xfrm>
            <a:off x="0" y="304800"/>
            <a:ext cx="11626850" cy="750888"/>
          </a:xfrm>
          <a:prstGeom prst="rect">
            <a:avLst/>
          </a:prstGeom>
        </p:spPr>
        <p:txBody>
          <a:bodyPr/>
          <a:lstStyle/>
          <a:p>
            <a:endParaRPr lang="en-GB" sz="3600" dirty="0"/>
          </a:p>
          <a:p>
            <a:pPr marL="0" indent="0">
              <a:buNone/>
            </a:pPr>
            <a:r>
              <a:rPr lang="en-GB" sz="3600" dirty="0"/>
              <a:t>Substitute x=-3 into the expression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B400D29-0F82-0720-5C55-53AD9ADFD892}"/>
                  </a:ext>
                </a:extLst>
              </p:cNvPr>
              <p:cNvSpPr>
                <a:spLocks noGrp="1"/>
              </p:cNvSpPr>
              <p:nvPr>
                <p:ph sz="quarter" idx="4294967295"/>
              </p:nvPr>
            </p:nvSpPr>
            <p:spPr>
              <a:xfrm>
                <a:off x="1562986" y="1483832"/>
                <a:ext cx="7869238" cy="2089150"/>
              </a:xfrm>
              <a:prstGeom prst="rect">
                <a:avLst/>
              </a:prstGeom>
            </p:spPr>
            <p:txBody>
              <a:bodyPr/>
              <a:lstStyle/>
              <a:p>
                <a:pPr marL="0" indent="0" algn="ctr">
                  <a:buNone/>
                </a:pPr>
                <a14:m>
                  <m:oMathPara xmlns:m="http://schemas.openxmlformats.org/officeDocument/2006/math">
                    <m:oMathParaPr>
                      <m:jc m:val="centerGroup"/>
                    </m:oMathParaPr>
                    <m:oMath xmlns:m="http://schemas.openxmlformats.org/officeDocument/2006/math">
                      <m:r>
                        <a:rPr lang="en-GB" sz="11500" i="1">
                          <a:latin typeface="Cambria Math" panose="02040503050406030204" pitchFamily="18" charset="0"/>
                        </a:rPr>
                        <m:t>−3</m:t>
                      </m:r>
                      <m:r>
                        <a:rPr lang="en-GB" sz="11500" i="1">
                          <a:latin typeface="Cambria Math" panose="02040503050406030204" pitchFamily="18" charset="0"/>
                        </a:rPr>
                        <m:t>𝑥</m:t>
                      </m:r>
                      <m:r>
                        <a:rPr lang="en-GB" sz="11500" i="1">
                          <a:latin typeface="Cambria Math" panose="02040503050406030204" pitchFamily="18" charset="0"/>
                        </a:rPr>
                        <m:t>+2</m:t>
                      </m:r>
                    </m:oMath>
                  </m:oMathPara>
                </a14:m>
                <a:endParaRPr lang="en-GB" sz="11500" dirty="0"/>
              </a:p>
            </p:txBody>
          </p:sp>
        </mc:Choice>
        <mc:Fallback xmlns="">
          <p:sp>
            <p:nvSpPr>
              <p:cNvPr id="5" name="Content Placeholder 4">
                <a:extLst>
                  <a:ext uri="{FF2B5EF4-FFF2-40B4-BE49-F238E27FC236}">
                    <a16:creationId xmlns:a16="http://schemas.microsoft.com/office/drawing/2014/main" id="{0B400D29-0F82-0720-5C55-53AD9ADFD892}"/>
                  </a:ext>
                </a:extLst>
              </p:cNvPr>
              <p:cNvSpPr>
                <a:spLocks noGrp="1" noRot="1" noChangeAspect="1" noMove="1" noResize="1" noEditPoints="1" noAdjustHandles="1" noChangeArrowheads="1" noChangeShapeType="1" noTextEdit="1"/>
              </p:cNvSpPr>
              <p:nvPr>
                <p:ph sz="quarter" idx="4294967295"/>
              </p:nvPr>
            </p:nvSpPr>
            <p:spPr>
              <a:xfrm>
                <a:off x="1562986" y="1483832"/>
                <a:ext cx="7869238" cy="2089150"/>
              </a:xfrm>
              <a:prstGeom prst="rect">
                <a:avLst/>
              </a:prstGeom>
              <a:blipFill>
                <a:blip r:embed="rId2"/>
                <a:stretch>
                  <a:fillRect/>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9BC50276-3210-00C5-FF86-61C00206E54C}"/>
              </a:ext>
            </a:extLst>
          </p:cNvPr>
          <p:cNvSpPr txBox="1"/>
          <p:nvPr/>
        </p:nvSpPr>
        <p:spPr>
          <a:xfrm flipH="1">
            <a:off x="152284" y="120134"/>
            <a:ext cx="3488634" cy="523220"/>
          </a:xfrm>
          <a:prstGeom prst="rect">
            <a:avLst/>
          </a:prstGeom>
          <a:noFill/>
        </p:spPr>
        <p:txBody>
          <a:bodyPr wrap="square" rtlCol="0">
            <a:spAutoFit/>
          </a:bodyPr>
          <a:lstStyle/>
          <a:p>
            <a:r>
              <a:rPr lang="en-GB" sz="2800" dirty="0"/>
              <a:t>Recap from last lesson</a:t>
            </a:r>
          </a:p>
        </p:txBody>
      </p:sp>
      <p:sp>
        <p:nvSpPr>
          <p:cNvPr id="3" name="TextBox 2">
            <a:extLst>
              <a:ext uri="{FF2B5EF4-FFF2-40B4-BE49-F238E27FC236}">
                <a16:creationId xmlns:a16="http://schemas.microsoft.com/office/drawing/2014/main" id="{B7899FE0-73FA-DED1-51E6-CD264BFD21E2}"/>
              </a:ext>
            </a:extLst>
          </p:cNvPr>
          <p:cNvSpPr txBox="1"/>
          <p:nvPr/>
        </p:nvSpPr>
        <p:spPr>
          <a:xfrm>
            <a:off x="9432224" y="4274289"/>
            <a:ext cx="1850065" cy="1569660"/>
          </a:xfrm>
          <a:prstGeom prst="rect">
            <a:avLst/>
          </a:prstGeom>
          <a:noFill/>
        </p:spPr>
        <p:txBody>
          <a:bodyPr wrap="square" rtlCol="0">
            <a:spAutoFit/>
          </a:bodyPr>
          <a:lstStyle/>
          <a:p>
            <a:r>
              <a:rPr lang="en-GB" sz="3200" dirty="0"/>
              <a:t>-3(-3) + 2</a:t>
            </a:r>
          </a:p>
          <a:p>
            <a:r>
              <a:rPr lang="en-GB" sz="3200" dirty="0"/>
              <a:t>= 9 + 2</a:t>
            </a:r>
          </a:p>
          <a:p>
            <a:r>
              <a:rPr lang="en-GB" sz="3200" b="1" dirty="0">
                <a:solidFill>
                  <a:srgbClr val="FF0000"/>
                </a:solidFill>
              </a:rPr>
              <a:t>= 11</a:t>
            </a:r>
          </a:p>
        </p:txBody>
      </p:sp>
      <p:pic>
        <p:nvPicPr>
          <p:cNvPr id="6" name="Picture 5" descr="A black pen and a whiteboard&#10;&#10;Description automatically generated">
            <a:extLst>
              <a:ext uri="{FF2B5EF4-FFF2-40B4-BE49-F238E27FC236}">
                <a16:creationId xmlns:a16="http://schemas.microsoft.com/office/drawing/2014/main" id="{7772B3A5-F0B8-2850-922F-C6E6FE7A4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37922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35504" y="131430"/>
            <a:ext cx="9447212" cy="4654550"/>
          </a:xfrm>
          <a:prstGeom prst="rect">
            <a:avLst/>
          </a:prstGeom>
        </p:spPr>
        <p:txBody>
          <a:bodyPr/>
          <a:lstStyle/>
          <a:p>
            <a:pPr marL="0" indent="0">
              <a:buNone/>
            </a:pPr>
            <a:r>
              <a:rPr lang="en-GB" sz="3600" dirty="0"/>
              <a:t>What are the missing </a:t>
            </a:r>
            <a:r>
              <a:rPr lang="en-GB" sz="3600" b="1" dirty="0">
                <a:solidFill>
                  <a:srgbClr val="FF0000"/>
                </a:solidFill>
              </a:rPr>
              <a:t>functions</a:t>
            </a:r>
            <a:r>
              <a:rPr lang="en-GB" sz="3600" dirty="0"/>
              <a:t>? </a:t>
            </a:r>
          </a:p>
          <a:p>
            <a:pPr marL="0" indent="0">
              <a:buNone/>
            </a:pPr>
            <a:r>
              <a:rPr lang="en-GB" sz="3600" dirty="0"/>
              <a:t>Use your algebraic convention knowledge to write the function machine</a:t>
            </a:r>
          </a:p>
        </p:txBody>
      </p:sp>
      <p:sp>
        <p:nvSpPr>
          <p:cNvPr id="4" name="Right Arrow 3">
            <a:extLst>
              <a:ext uri="{FF2B5EF4-FFF2-40B4-BE49-F238E27FC236}">
                <a16:creationId xmlns:a16="http://schemas.microsoft.com/office/drawing/2014/main" id="{FB6F55BA-4C27-2A4A-A0E0-D8A20F36A046}"/>
              </a:ext>
            </a:extLst>
          </p:cNvPr>
          <p:cNvSpPr/>
          <p:nvPr/>
        </p:nvSpPr>
        <p:spPr>
          <a:xfrm>
            <a:off x="3818864" y="2751151"/>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6396513" y="2740989"/>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4710404" y="2618720"/>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cs typeface="Arial"/>
                        </a:rPr>
                        <m:t>𝑠𝑞𝑢𝑎𝑟𝑒</m:t>
                      </m:r>
                    </m:oMath>
                  </m:oMathPara>
                </a14:m>
                <a:endParaRPr lang="en-GB" sz="2275" dirty="0">
                  <a:solidFill>
                    <a:srgbClr val="000000"/>
                  </a:solidFill>
                  <a:latin typeface="Arial"/>
                  <a:cs typeface="Arial"/>
                </a:endParaRP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4710404" y="2618720"/>
                <a:ext cx="1651971" cy="730304"/>
              </a:xfrm>
              <a:prstGeom prst="roundRect">
                <a:avLst/>
              </a:prstGeom>
              <a:blipFill>
                <a:blip r:embed="rId2"/>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3338466" y="2699696"/>
                <a:ext cx="43543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3338466" y="2699696"/>
                <a:ext cx="435439" cy="44242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7556010" y="2671819"/>
                <a:ext cx="570990"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sSup>
                        <m:sSupPr>
                          <m:ctrlPr>
                            <a:rPr lang="en-GB" sz="2275" i="1" dirty="0">
                              <a:solidFill>
                                <a:srgbClr val="000000"/>
                              </a:solidFill>
                              <a:latin typeface="Cambria Math" panose="02040503050406030204" pitchFamily="18" charset="0"/>
                            </a:rPr>
                          </m:ctrlPr>
                        </m:sSupPr>
                        <m:e>
                          <m:r>
                            <a:rPr lang="en-GB" sz="2275" i="1" dirty="0">
                              <a:solidFill>
                                <a:srgbClr val="000000"/>
                              </a:solidFill>
                              <a:latin typeface="Cambria Math" panose="02040503050406030204" pitchFamily="18" charset="0"/>
                            </a:rPr>
                            <m:t>𝑎</m:t>
                          </m:r>
                        </m:e>
                        <m:sup>
                          <m:r>
                            <a:rPr lang="en-GB" sz="2275" i="1" dirty="0">
                              <a:solidFill>
                                <a:srgbClr val="000000"/>
                              </a:solidFill>
                              <a:latin typeface="Cambria Math" panose="02040503050406030204" pitchFamily="18" charset="0"/>
                            </a:rPr>
                            <m:t>2</m:t>
                          </m:r>
                        </m:sup>
                      </m:sSup>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7556010" y="2671819"/>
                <a:ext cx="570990" cy="442429"/>
              </a:xfrm>
              <a:prstGeom prst="rect">
                <a:avLst/>
              </a:prstGeom>
              <a:blipFill>
                <a:blip r:embed="rId4"/>
                <a:stretch>
                  <a:fillRect/>
                </a:stretch>
              </a:blipFill>
            </p:spPr>
            <p:txBody>
              <a:bodyPr/>
              <a:lstStyle/>
              <a:p>
                <a:r>
                  <a:rPr lang="en-GB">
                    <a:noFill/>
                  </a:rPr>
                  <a:t> </a:t>
                </a:r>
              </a:p>
            </p:txBody>
          </p:sp>
        </mc:Fallback>
      </mc:AlternateContent>
      <p:sp>
        <p:nvSpPr>
          <p:cNvPr id="19" name="Rounded Rectangle 18">
            <a:extLst>
              <a:ext uri="{FF2B5EF4-FFF2-40B4-BE49-F238E27FC236}">
                <a16:creationId xmlns:a16="http://schemas.microsoft.com/office/drawing/2014/main" id="{EB26E09C-62D7-B941-A67C-B2C30582B65F}"/>
              </a:ext>
            </a:extLst>
          </p:cNvPr>
          <p:cNvSpPr/>
          <p:nvPr/>
        </p:nvSpPr>
        <p:spPr>
          <a:xfrm>
            <a:off x="5013834" y="2751152"/>
            <a:ext cx="1114723" cy="390973"/>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5" dirty="0">
              <a:solidFill>
                <a:schemeClr val="tx1"/>
              </a:solidFill>
            </a:endParaRPr>
          </a:p>
        </p:txBody>
      </p:sp>
      <p:pic>
        <p:nvPicPr>
          <p:cNvPr id="7" name="Picture 6" descr="A black pen and a whiteboard&#10;&#10;Description automatically generated">
            <a:extLst>
              <a:ext uri="{FF2B5EF4-FFF2-40B4-BE49-F238E27FC236}">
                <a16:creationId xmlns:a16="http://schemas.microsoft.com/office/drawing/2014/main" id="{F9FF4C9C-18B1-BC2E-13D4-ECCF6EE37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30202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7435" y="91410"/>
            <a:ext cx="8804627" cy="4654550"/>
          </a:xfrm>
          <a:prstGeom prst="rect">
            <a:avLst/>
          </a:prstGeom>
        </p:spPr>
        <p:txBody>
          <a:bodyPr/>
          <a:lstStyle/>
          <a:p>
            <a:pPr marL="0" indent="0">
              <a:buNone/>
            </a:pPr>
            <a:r>
              <a:rPr lang="en-GB" sz="4000" dirty="0"/>
              <a:t>What are the missing </a:t>
            </a:r>
            <a:r>
              <a:rPr lang="en-GB" sz="4000" b="1" dirty="0">
                <a:solidFill>
                  <a:srgbClr val="FF0000"/>
                </a:solidFill>
              </a:rPr>
              <a:t>functions</a:t>
            </a:r>
            <a:r>
              <a:rPr lang="en-GB" sz="4000" dirty="0"/>
              <a:t>? </a:t>
            </a:r>
          </a:p>
          <a:p>
            <a:pPr marL="0" indent="0">
              <a:buNone/>
            </a:pPr>
            <a:r>
              <a:rPr lang="en-GB" sz="4000" dirty="0"/>
              <a:t>Use your algebraic convention knowledge to write the function machine</a:t>
            </a:r>
          </a:p>
        </p:txBody>
      </p:sp>
      <p:sp>
        <p:nvSpPr>
          <p:cNvPr id="4" name="Right Arrow 3">
            <a:extLst>
              <a:ext uri="{FF2B5EF4-FFF2-40B4-BE49-F238E27FC236}">
                <a16:creationId xmlns:a16="http://schemas.microsoft.com/office/drawing/2014/main" id="{FB6F55BA-4C27-2A4A-A0E0-D8A20F36A046}"/>
              </a:ext>
            </a:extLst>
          </p:cNvPr>
          <p:cNvSpPr/>
          <p:nvPr/>
        </p:nvSpPr>
        <p:spPr>
          <a:xfrm>
            <a:off x="2567041" y="2734759"/>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p:sp>
        <p:nvSpPr>
          <p:cNvPr id="5" name="Right Arrow 4">
            <a:extLst>
              <a:ext uri="{FF2B5EF4-FFF2-40B4-BE49-F238E27FC236}">
                <a16:creationId xmlns:a16="http://schemas.microsoft.com/office/drawing/2014/main" id="{2EFC91EB-A939-F74E-A546-303FC99F0492}"/>
              </a:ext>
            </a:extLst>
          </p:cNvPr>
          <p:cNvSpPr/>
          <p:nvPr/>
        </p:nvSpPr>
        <p:spPr>
          <a:xfrm>
            <a:off x="5144690" y="2724597"/>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76C36FB3-8DFF-B142-B47E-ADD5BBB33C9D}"/>
                  </a:ext>
                </a:extLst>
              </p:cNvPr>
              <p:cNvSpPr/>
              <p:nvPr/>
            </p:nvSpPr>
            <p:spPr>
              <a:xfrm>
                <a:off x="3458582" y="2602328"/>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Para xmlns:m="http://schemas.openxmlformats.org/officeDocument/2006/math">
                    <m:oMathParaPr>
                      <m:jc m:val="centerGroup"/>
                    </m:oMathParaPr>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𝑠𝑞𝑢𝑎𝑟𝑒</m:t>
                      </m:r>
                    </m:oMath>
                  </m:oMathPara>
                </a14:m>
                <a:endParaRPr lang="en-GB" sz="2275" dirty="0">
                  <a:solidFill>
                    <a:srgbClr val="000000"/>
                  </a:solidFill>
                  <a:latin typeface="Arial"/>
                  <a:cs typeface="Arial"/>
                </a:endParaRPr>
              </a:p>
            </p:txBody>
          </p:sp>
        </mc:Choice>
        <mc:Fallback xmlns="">
          <p:sp>
            <p:nvSpPr>
              <p:cNvPr id="6" name="Rounded Rectangle 5">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3458582" y="2602328"/>
                <a:ext cx="1651971" cy="730304"/>
              </a:xfrm>
              <a:prstGeom prst="roundRect">
                <a:avLst/>
              </a:prstGeom>
              <a:blipFill>
                <a:blip r:embed="rId2"/>
                <a:stretch>
                  <a:fillRect/>
                </a:stretch>
              </a:blipFill>
              <a:ln w="76200">
                <a:solidFill>
                  <a:srgbClr val="F505C7"/>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76C36FB3-8DFF-B142-B47E-ADD5BBB33C9D}"/>
                  </a:ext>
                </a:extLst>
              </p:cNvPr>
              <p:cNvSpPr/>
              <p:nvPr/>
            </p:nvSpPr>
            <p:spPr>
              <a:xfrm>
                <a:off x="6060680" y="2546274"/>
                <a:ext cx="1651971" cy="730304"/>
              </a:xfrm>
              <a:prstGeom prst="roundRect">
                <a:avLst/>
              </a:prstGeom>
              <a:noFill/>
              <a:ln w="76200">
                <a:solidFill>
                  <a:srgbClr val="F50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14:m>
                  <m:oMath xmlns:m="http://schemas.openxmlformats.org/officeDocument/2006/math">
                    <m:r>
                      <a:rPr lang="en-GB" sz="2275" i="1">
                        <a:solidFill>
                          <a:srgbClr val="000000"/>
                        </a:solidFill>
                        <a:latin typeface="Cambria Math" panose="02040503050406030204" pitchFamily="18" charset="0"/>
                        <a:ea typeface="Cambria Math" panose="02040503050406030204" pitchFamily="18" charset="0"/>
                      </a:rPr>
                      <m:t>+</m:t>
                    </m:r>
                  </m:oMath>
                </a14:m>
                <a:r>
                  <a:rPr lang="en-GB" sz="2275" dirty="0">
                    <a:solidFill>
                      <a:srgbClr val="000000"/>
                    </a:solidFill>
                    <a:latin typeface="Arial"/>
                    <a:cs typeface="Arial"/>
                  </a:rPr>
                  <a:t> 1</a:t>
                </a:r>
              </a:p>
            </p:txBody>
          </p:sp>
        </mc:Choice>
        <mc:Fallback xmlns="">
          <p:sp>
            <p:nvSpPr>
              <p:cNvPr id="7" name="Rounded Rectangle 6">
                <a:extLst>
                  <a:ext uri="{FF2B5EF4-FFF2-40B4-BE49-F238E27FC236}">
                    <a16:creationId xmlns:a16="http://schemas.microsoft.com/office/drawing/2014/main" id="{76C36FB3-8DFF-B142-B47E-ADD5BBB33C9D}"/>
                  </a:ext>
                </a:extLst>
              </p:cNvPr>
              <p:cNvSpPr>
                <a:spLocks noRot="1" noChangeAspect="1" noMove="1" noResize="1" noEditPoints="1" noAdjustHandles="1" noChangeArrowheads="1" noChangeShapeType="1" noTextEdit="1"/>
              </p:cNvSpPr>
              <p:nvPr/>
            </p:nvSpPr>
            <p:spPr>
              <a:xfrm>
                <a:off x="6060680" y="2546274"/>
                <a:ext cx="1651971" cy="730304"/>
              </a:xfrm>
              <a:prstGeom prst="roundRect">
                <a:avLst/>
              </a:prstGeom>
              <a:blipFill>
                <a:blip r:embed="rId3"/>
                <a:stretch>
                  <a:fillRect/>
                </a:stretch>
              </a:blipFill>
              <a:ln w="76200">
                <a:solidFill>
                  <a:srgbClr val="F505C7"/>
                </a:solidFill>
              </a:ln>
            </p:spPr>
            <p:txBody>
              <a:bodyPr/>
              <a:lstStyle/>
              <a:p>
                <a:r>
                  <a:rPr lang="en-GB">
                    <a:noFill/>
                  </a:rPr>
                  <a:t> </a:t>
                </a:r>
              </a:p>
            </p:txBody>
          </p:sp>
        </mc:Fallback>
      </mc:AlternateContent>
      <p:sp>
        <p:nvSpPr>
          <p:cNvPr id="8" name="Right Arrow 7">
            <a:extLst>
              <a:ext uri="{FF2B5EF4-FFF2-40B4-BE49-F238E27FC236}">
                <a16:creationId xmlns:a16="http://schemas.microsoft.com/office/drawing/2014/main" id="{2EFC91EB-A939-F74E-A546-303FC99F0492}"/>
              </a:ext>
            </a:extLst>
          </p:cNvPr>
          <p:cNvSpPr/>
          <p:nvPr/>
        </p:nvSpPr>
        <p:spPr>
          <a:xfrm>
            <a:off x="7737099" y="2724597"/>
            <a:ext cx="891540" cy="37366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lang="en-GB" sz="1463">
              <a:solidFill>
                <a:srgbClr val="FFFFFF"/>
              </a:solidFill>
              <a:latin typeface="Arial"/>
              <a:cs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15D339-8A4B-8844-B657-A89FA5334D8C}"/>
                  </a:ext>
                </a:extLst>
              </p:cNvPr>
              <p:cNvSpPr txBox="1"/>
              <p:nvPr/>
            </p:nvSpPr>
            <p:spPr>
              <a:xfrm>
                <a:off x="2086643" y="2683304"/>
                <a:ext cx="435439"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r>
                        <a:rPr lang="en-GB" sz="2275" i="1" dirty="0">
                          <a:solidFill>
                            <a:srgbClr val="000000"/>
                          </a:solidFill>
                          <a:latin typeface="Cambria Math" panose="02040503050406030204" pitchFamily="18" charset="0"/>
                        </a:rPr>
                        <m:t>𝑎</m:t>
                      </m:r>
                    </m:oMath>
                  </m:oMathPara>
                </a14:m>
                <a:endParaRPr lang="en-GB" sz="2275" dirty="0">
                  <a:solidFill>
                    <a:srgbClr val="000000"/>
                  </a:solidFill>
                  <a:latin typeface="Arial"/>
                  <a:cs typeface="Arial"/>
                </a:endParaRPr>
              </a:p>
            </p:txBody>
          </p:sp>
        </mc:Choice>
        <mc:Fallback xmlns="">
          <p:sp>
            <p:nvSpPr>
              <p:cNvPr id="9" name="TextBox 8">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2086643" y="2683304"/>
                <a:ext cx="435439" cy="44242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15D339-8A4B-8844-B657-A89FA5334D8C}"/>
                  </a:ext>
                </a:extLst>
              </p:cNvPr>
              <p:cNvSpPr txBox="1"/>
              <p:nvPr/>
            </p:nvSpPr>
            <p:spPr>
              <a:xfrm>
                <a:off x="8703673" y="2675436"/>
                <a:ext cx="1080552" cy="442429"/>
              </a:xfrm>
              <a:prstGeom prst="rect">
                <a:avLst/>
              </a:prstGeom>
              <a:noFill/>
            </p:spPr>
            <p:txBody>
              <a:bodyPr wrap="none" rtlCol="0">
                <a:spAutoFit/>
              </a:bodyPr>
              <a:lstStyle/>
              <a:p>
                <a:pPr algn="ctr" defTabSz="371475">
                  <a:defRPr/>
                </a:pPr>
                <a14:m>
                  <m:oMathPara xmlns:m="http://schemas.openxmlformats.org/officeDocument/2006/math">
                    <m:oMathParaPr>
                      <m:jc m:val="centerGroup"/>
                    </m:oMathParaPr>
                    <m:oMath xmlns:m="http://schemas.openxmlformats.org/officeDocument/2006/math">
                      <m:sSup>
                        <m:sSupPr>
                          <m:ctrlPr>
                            <a:rPr lang="en-GB" sz="2275" i="1" dirty="0">
                              <a:solidFill>
                                <a:srgbClr val="000000"/>
                              </a:solidFill>
                              <a:latin typeface="Cambria Math" panose="02040503050406030204" pitchFamily="18" charset="0"/>
                            </a:rPr>
                          </m:ctrlPr>
                        </m:sSupPr>
                        <m:e>
                          <m:r>
                            <a:rPr lang="en-GB" sz="2275" i="1" dirty="0">
                              <a:solidFill>
                                <a:srgbClr val="000000"/>
                              </a:solidFill>
                              <a:latin typeface="Cambria Math" panose="02040503050406030204" pitchFamily="18" charset="0"/>
                            </a:rPr>
                            <m:t>𝑎</m:t>
                          </m:r>
                        </m:e>
                        <m:sup>
                          <m:r>
                            <a:rPr lang="en-GB" sz="2275" i="1" dirty="0">
                              <a:solidFill>
                                <a:srgbClr val="000000"/>
                              </a:solidFill>
                              <a:latin typeface="Cambria Math" panose="02040503050406030204" pitchFamily="18" charset="0"/>
                            </a:rPr>
                            <m:t>2</m:t>
                          </m:r>
                        </m:sup>
                      </m:sSup>
                      <m:r>
                        <a:rPr lang="en-GB" sz="2275" i="1" dirty="0">
                          <a:solidFill>
                            <a:srgbClr val="000000"/>
                          </a:solidFill>
                          <a:latin typeface="Cambria Math" panose="02040503050406030204" pitchFamily="18" charset="0"/>
                        </a:rPr>
                        <m:t>+1</m:t>
                      </m:r>
                    </m:oMath>
                  </m:oMathPara>
                </a14:m>
                <a:endParaRPr lang="en-GB" sz="2275" dirty="0">
                  <a:solidFill>
                    <a:srgbClr val="000000"/>
                  </a:solidFill>
                  <a:latin typeface="Arial"/>
                  <a:cs typeface="Arial"/>
                </a:endParaRPr>
              </a:p>
            </p:txBody>
          </p:sp>
        </mc:Choice>
        <mc:Fallback xmlns="">
          <p:sp>
            <p:nvSpPr>
              <p:cNvPr id="15" name="TextBox 14">
                <a:extLst>
                  <a:ext uri="{FF2B5EF4-FFF2-40B4-BE49-F238E27FC236}">
                    <a16:creationId xmlns:a16="http://schemas.microsoft.com/office/drawing/2014/main" id="{5B15D339-8A4B-8844-B657-A89FA5334D8C}"/>
                  </a:ext>
                </a:extLst>
              </p:cNvPr>
              <p:cNvSpPr txBox="1">
                <a:spLocks noRot="1" noChangeAspect="1" noMove="1" noResize="1" noEditPoints="1" noAdjustHandles="1" noChangeArrowheads="1" noChangeShapeType="1" noTextEdit="1"/>
              </p:cNvSpPr>
              <p:nvPr/>
            </p:nvSpPr>
            <p:spPr>
              <a:xfrm>
                <a:off x="8703673" y="2675436"/>
                <a:ext cx="1080552" cy="442429"/>
              </a:xfrm>
              <a:prstGeom prst="rect">
                <a:avLst/>
              </a:prstGeom>
              <a:blipFill>
                <a:blip r:embed="rId5"/>
                <a:stretch>
                  <a:fillRect/>
                </a:stretch>
              </a:blipFill>
            </p:spPr>
            <p:txBody>
              <a:bodyPr/>
              <a:lstStyle/>
              <a:p>
                <a:r>
                  <a:rPr lang="en-GB">
                    <a:noFill/>
                  </a:rPr>
                  <a:t> </a:t>
                </a:r>
              </a:p>
            </p:txBody>
          </p:sp>
        </mc:Fallback>
      </mc:AlternateContent>
      <p:sp>
        <p:nvSpPr>
          <p:cNvPr id="19" name="Rounded Rectangle 18">
            <a:extLst>
              <a:ext uri="{FF2B5EF4-FFF2-40B4-BE49-F238E27FC236}">
                <a16:creationId xmlns:a16="http://schemas.microsoft.com/office/drawing/2014/main" id="{EB26E09C-62D7-B941-A67C-B2C30582B65F}"/>
              </a:ext>
            </a:extLst>
          </p:cNvPr>
          <p:cNvSpPr/>
          <p:nvPr/>
        </p:nvSpPr>
        <p:spPr>
          <a:xfrm>
            <a:off x="3671191" y="2784305"/>
            <a:ext cx="1138473"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sp>
        <p:nvSpPr>
          <p:cNvPr id="20" name="Rounded Rectangle 19">
            <a:extLst>
              <a:ext uri="{FF2B5EF4-FFF2-40B4-BE49-F238E27FC236}">
                <a16:creationId xmlns:a16="http://schemas.microsoft.com/office/drawing/2014/main" id="{EB26E09C-62D7-B941-A67C-B2C30582B65F}"/>
              </a:ext>
            </a:extLst>
          </p:cNvPr>
          <p:cNvSpPr/>
          <p:nvPr/>
        </p:nvSpPr>
        <p:spPr>
          <a:xfrm>
            <a:off x="6600037" y="2716193"/>
            <a:ext cx="575918" cy="502574"/>
          </a:xfrm>
          <a:prstGeom prst="roundRect">
            <a:avLst/>
          </a:prstGeom>
          <a:solidFill>
            <a:srgbClr val="E5BCE6"/>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dirty="0">
                <a:solidFill>
                  <a:schemeClr val="tx1"/>
                </a:solidFill>
              </a:rPr>
              <a:t>?</a:t>
            </a:r>
          </a:p>
        </p:txBody>
      </p:sp>
      <p:pic>
        <p:nvPicPr>
          <p:cNvPr id="10" name="Picture 9" descr="A black pen and a whiteboard&#10;&#10;Description automatically generated">
            <a:extLst>
              <a:ext uri="{FF2B5EF4-FFF2-40B4-BE49-F238E27FC236}">
                <a16:creationId xmlns:a16="http://schemas.microsoft.com/office/drawing/2014/main" id="{22994E0E-BD72-D72E-1357-311C82581A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3025" y="141842"/>
            <a:ext cx="819264" cy="581106"/>
          </a:xfrm>
          <a:prstGeom prst="rect">
            <a:avLst/>
          </a:prstGeom>
        </p:spPr>
      </p:pic>
    </p:spTree>
    <p:extLst>
      <p:ext uri="{BB962C8B-B14F-4D97-AF65-F5344CB8AC3E}">
        <p14:creationId xmlns:p14="http://schemas.microsoft.com/office/powerpoint/2010/main" val="1581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theme/theme1.xml><?xml version="1.0" encoding="utf-8"?>
<a:theme xmlns:a="http://schemas.openxmlformats.org/drawingml/2006/main" name="ALT Maths BW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Maths BWA" id="{B0CCC775-17A6-498A-8D21-8000325C4431}" vid="{A7D7CE89-AB91-4E3A-9EE9-3546E043E60B}"/>
    </a:ext>
  </a:extLst>
</a:theme>
</file>

<file path=ppt/theme/theme2.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6BAACC90-FAFA-4EBF-9340-8DF529396D71}"/>
    </a:ext>
  </a:extLst>
</a:theme>
</file>

<file path=ppt/theme/theme3.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5E78058D-1093-42B6-8AE7-BC104DD57124}" vid="{CC229B3E-A947-407C-91B8-8C19B8FA21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ALT Maths BWA</Template>
  <TotalTime>323</TotalTime>
  <Words>1829</Words>
  <Application>Microsoft Office PowerPoint</Application>
  <PresentationFormat>Widescreen</PresentationFormat>
  <Paragraphs>398</Paragraphs>
  <Slides>27</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Aptos</vt:lpstr>
      <vt:lpstr>Arial</vt:lpstr>
      <vt:lpstr>Arial Rounded MT Bold</vt:lpstr>
      <vt:lpstr>Calibri</vt:lpstr>
      <vt:lpstr>Cambria Math</vt:lpstr>
      <vt:lpstr>Century Gothic</vt:lpstr>
      <vt:lpstr>Comic Sans MS</vt:lpstr>
      <vt:lpstr>Courier New</vt:lpstr>
      <vt:lpstr>Dreaming Outloud Pro</vt:lpstr>
      <vt:lpstr>Freestyle Script</vt:lpstr>
      <vt:lpstr>Lato</vt:lpstr>
      <vt:lpstr>Wingdings</vt:lpstr>
      <vt:lpstr>ALT Maths BWA</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Deeper Thinking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Mrs G Grimshaw - BWA Staff</dc:creator>
  <cp:lastModifiedBy>Miss L Clarke - TLES Staff</cp:lastModifiedBy>
  <cp:revision>5</cp:revision>
  <dcterms:created xsi:type="dcterms:W3CDTF">2024-12-15T18:38:08Z</dcterms:created>
  <dcterms:modified xsi:type="dcterms:W3CDTF">2025-03-13T12:48:54Z</dcterms:modified>
</cp:coreProperties>
</file>