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1031" r:id="rId2"/>
    <p:sldId id="1026" r:id="rId3"/>
    <p:sldId id="1042" r:id="rId4"/>
    <p:sldId id="1043" r:id="rId5"/>
    <p:sldId id="1044" r:id="rId6"/>
    <p:sldId id="1028" r:id="rId7"/>
    <p:sldId id="1045" r:id="rId8"/>
    <p:sldId id="267" r:id="rId9"/>
    <p:sldId id="338" r:id="rId10"/>
    <p:sldId id="1041" r:id="rId11"/>
    <p:sldId id="103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trieve" id="{2E9AEB45-B825-47C3-8702-906458407392}">
          <p14:sldIdLst>
            <p14:sldId id="1031"/>
          </p14:sldIdLst>
        </p14:section>
        <p14:section name="Instruct" id="{F301DD89-619E-4469-9A60-D14C6E2BA782}">
          <p14:sldIdLst>
            <p14:sldId id="1026"/>
            <p14:sldId id="1042"/>
            <p14:sldId id="1043"/>
            <p14:sldId id="1044"/>
          </p14:sldIdLst>
        </p14:section>
        <p14:section name="Practise" id="{BD29C6A1-72F8-406A-8A8C-8CCB77EF5D55}">
          <p14:sldIdLst>
            <p14:sldId id="1028"/>
            <p14:sldId id="1045"/>
            <p14:sldId id="267"/>
            <p14:sldId id="338"/>
            <p14:sldId id="1041"/>
          </p14:sldIdLst>
        </p14:section>
        <p14:section name="Secure" id="{5E4B84EB-1AA9-4367-B4D1-E4A533A0D7D4}">
          <p14:sldIdLst>
            <p14:sldId id="10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139" autoAdjust="0"/>
  </p:normalViewPr>
  <p:slideViewPr>
    <p:cSldViewPr snapToGrid="0">
      <p:cViewPr>
        <p:scale>
          <a:sx n="60" d="100"/>
          <a:sy n="60" d="100"/>
        </p:scale>
        <p:origin x="1484" y="5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AAD60-3A7A-4901-BF2C-AB2480D9F960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83D7-8000-4EA8-8175-41890CE42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4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3D7-8000-4EA8-8175-41890CE42D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1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6" y="304520"/>
            <a:ext cx="820936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4038" y="1378197"/>
            <a:ext cx="820935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0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6" y="304520"/>
            <a:ext cx="820936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15504" y="1377950"/>
            <a:ext cx="820935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 dirty="0">
                <a:solidFill>
                  <a:schemeClr val="bg1"/>
                </a:solidFill>
              </a:rPr>
              <a:t>RETRIEVE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6" y="304520"/>
            <a:ext cx="8720068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15504" y="1377950"/>
            <a:ext cx="8720067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6" y="304520"/>
            <a:ext cx="8720068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15504" y="1377950"/>
            <a:ext cx="8720067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9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5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32C5-EEE8-4B86-B27F-20BD23ADCA29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09B6-3CC5-4FEF-8227-D2A3ED008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7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3E145-BE11-AA43-97EA-8F5EB2AF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61848-0836-02B4-C216-764073C0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C186A-F195-2552-B66E-FCDD416FD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3ECE-CCB4-411C-8123-06E7862075BD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A378-0574-2242-5A02-6CA03B28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E9EE-A489-EE7E-D15C-CF40B2842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2C21-A300-4839-A7B8-8F430F931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3" r:id="rId3"/>
    <p:sldLayoutId id="2147483854" r:id="rId4"/>
    <p:sldLayoutId id="2147483864" r:id="rId5"/>
    <p:sldLayoutId id="2147483865" r:id="rId6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4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" y="0"/>
            <a:ext cx="9144001" cy="6345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35AAFC5A-F3D6-4BE6-58B6-23DF4B3D14A5}"/>
              </a:ext>
            </a:extLst>
          </p:cNvPr>
          <p:cNvSpPr txBox="1">
            <a:spLocks/>
          </p:cNvSpPr>
          <p:nvPr/>
        </p:nvSpPr>
        <p:spPr>
          <a:xfrm>
            <a:off x="7606600" y="129150"/>
            <a:ext cx="1537400" cy="1812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56096">
              <a:defRPr/>
            </a:pPr>
            <a:fld id="{77FBB1BD-6F60-1247-B346-12F6AA5F66FC}" type="datetime1">
              <a:rPr lang="en-GB" sz="2000" u="sng">
                <a:solidFill>
                  <a:srgbClr val="000000"/>
                </a:solidFill>
                <a:latin typeface="Arial"/>
              </a:rPr>
              <a:pPr algn="r" defTabSz="356096">
                <a:defRPr/>
              </a:pPr>
              <a:t>26/02/2025</a:t>
            </a:fld>
            <a:endParaRPr lang="en-AU" sz="1100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3E35C-95AC-8762-7FB8-B0BE59BE638D}"/>
              </a:ext>
            </a:extLst>
          </p:cNvPr>
          <p:cNvSpPr txBox="1"/>
          <p:nvPr/>
        </p:nvSpPr>
        <p:spPr>
          <a:xfrm>
            <a:off x="66665" y="19719"/>
            <a:ext cx="563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6096"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Title – </a:t>
            </a:r>
            <a:r>
              <a:rPr lang="en-GB" sz="2400" u="sng" dirty="0">
                <a:solidFill>
                  <a:srgbClr val="000000"/>
                </a:solidFill>
                <a:latin typeface="Arial"/>
                <a:cs typeface="Arial"/>
              </a:rPr>
              <a:t>Algebraic probability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B9AA7-E784-3582-7822-2444AB9E5CFC}"/>
              </a:ext>
            </a:extLst>
          </p:cNvPr>
          <p:cNvGrpSpPr/>
          <p:nvPr/>
        </p:nvGrpSpPr>
        <p:grpSpPr>
          <a:xfrm>
            <a:off x="255279" y="1024942"/>
            <a:ext cx="1734295" cy="4501651"/>
            <a:chOff x="154245" y="1147727"/>
            <a:chExt cx="1717207" cy="45537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49389A-787A-5161-C7DF-A9744D1D1170}"/>
                </a:ext>
              </a:extLst>
            </p:cNvPr>
            <p:cNvGrpSpPr/>
            <p:nvPr/>
          </p:nvGrpSpPr>
          <p:grpSpPr>
            <a:xfrm>
              <a:off x="154245" y="1147727"/>
              <a:ext cx="1717207" cy="4553733"/>
              <a:chOff x="241259" y="173704"/>
              <a:chExt cx="1214220" cy="5983038"/>
            </a:xfrm>
          </p:grpSpPr>
          <p:pic>
            <p:nvPicPr>
              <p:cNvPr id="13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EE6B020E-17B5-81BD-51A7-C68A9F5AC4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21" t="2346" r="58998" b="56225"/>
              <a:stretch/>
            </p:blipFill>
            <p:spPr>
              <a:xfrm>
                <a:off x="241259" y="173704"/>
                <a:ext cx="1187070" cy="1324393"/>
              </a:xfrm>
              <a:prstGeom prst="rect">
                <a:avLst/>
              </a:prstGeom>
            </p:spPr>
          </p:pic>
          <p:pic>
            <p:nvPicPr>
              <p:cNvPr id="14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4294E640-9C8A-7FE0-3401-B1E9C9AF6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87" t="55947" r="3939"/>
              <a:stretch/>
            </p:blipFill>
            <p:spPr>
              <a:xfrm>
                <a:off x="272488" y="4748438"/>
                <a:ext cx="1155841" cy="1408304"/>
              </a:xfrm>
              <a:prstGeom prst="rect">
                <a:avLst/>
              </a:prstGeom>
            </p:spPr>
          </p:pic>
          <p:pic>
            <p:nvPicPr>
              <p:cNvPr id="15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C0E2101C-8576-1876-53AF-4E7847AFE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87" t="2519" r="3939" b="56052"/>
              <a:stretch/>
            </p:blipFill>
            <p:spPr>
              <a:xfrm>
                <a:off x="272488" y="1708550"/>
                <a:ext cx="1155841" cy="1324393"/>
              </a:xfrm>
              <a:prstGeom prst="rect">
                <a:avLst/>
              </a:prstGeom>
            </p:spPr>
          </p:pic>
          <p:pic>
            <p:nvPicPr>
              <p:cNvPr id="16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5694E0A7-02F9-248C-BC93-C3D2992D2C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77" t="55948" r="58166" b="2624"/>
              <a:stretch/>
            </p:blipFill>
            <p:spPr>
              <a:xfrm>
                <a:off x="241259" y="3213593"/>
                <a:ext cx="1214220" cy="1324393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7CE480-9B1A-7672-72FB-03456B29FEB2}"/>
                </a:ext>
              </a:extLst>
            </p:cNvPr>
            <p:cNvSpPr/>
            <p:nvPr/>
          </p:nvSpPr>
          <p:spPr>
            <a:xfrm>
              <a:off x="629455" y="140994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CFD686-BCFD-968B-9CFD-1FC7F1A53670}"/>
                </a:ext>
              </a:extLst>
            </p:cNvPr>
            <p:cNvSpPr/>
            <p:nvPr/>
          </p:nvSpPr>
          <p:spPr>
            <a:xfrm>
              <a:off x="648653" y="256002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678F67-6B2C-48C5-0E12-21A6AD71E22D}"/>
                </a:ext>
              </a:extLst>
            </p:cNvPr>
            <p:cNvSpPr/>
            <p:nvPr/>
          </p:nvSpPr>
          <p:spPr>
            <a:xfrm>
              <a:off x="629455" y="3709871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EF4978-B424-43C8-DA4D-CD16C5129069}"/>
                </a:ext>
              </a:extLst>
            </p:cNvPr>
            <p:cNvSpPr/>
            <p:nvPr/>
          </p:nvSpPr>
          <p:spPr>
            <a:xfrm>
              <a:off x="648653" y="488059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On your whiteboards…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858" y="112091"/>
            <a:ext cx="1257335" cy="11355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858558-7889-C312-C619-B47A6B11BD06}"/>
                  </a:ext>
                </a:extLst>
              </p:cNvPr>
              <p:cNvSpPr txBox="1"/>
              <p:nvPr/>
            </p:nvSpPr>
            <p:spPr>
              <a:xfrm>
                <a:off x="56363" y="1247608"/>
                <a:ext cx="9015413" cy="1480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 smtClean="0"/>
                  <a:t>A box contains milk and dark chocolates. The ratio of milk to dark chocolates is 4 </a:t>
                </a:r>
                <a:r>
                  <a:rPr lang="en-GB" sz="2000" dirty="0"/>
                  <a:t>: </a:t>
                </a:r>
                <a:r>
                  <a:rPr lang="en-GB" sz="2000" dirty="0" smtClean="0"/>
                  <a:t>3. </a:t>
                </a:r>
                <a:endParaRPr lang="en-GB" sz="2000" dirty="0"/>
              </a:p>
              <a:p>
                <a:pPr algn="ctr"/>
                <a:r>
                  <a:rPr lang="en-GB" sz="2000" dirty="0"/>
                  <a:t>One at a time, Peter takes two chocolates from the box at random and eats them. </a:t>
                </a:r>
              </a:p>
              <a:p>
                <a:pPr algn="ctr"/>
                <a:r>
                  <a:rPr lang="en-GB" sz="2000" dirty="0"/>
                  <a:t>The probability that </a:t>
                </a:r>
                <a:r>
                  <a:rPr lang="en-GB" sz="2000" dirty="0" smtClean="0"/>
                  <a:t>they are NOT both milk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Find how many 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chocolates were in the box to begin with.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858558-7889-C312-C619-B47A6B11B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" y="1247608"/>
                <a:ext cx="9015413" cy="1480085"/>
              </a:xfrm>
              <a:prstGeom prst="rect">
                <a:avLst/>
              </a:prstGeom>
              <a:blipFill>
                <a:blip r:embed="rId5"/>
                <a:stretch>
                  <a:fillRect t="-2479" r="-338" b="-5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363" y="2727693"/>
            <a:ext cx="443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Method 1</a:t>
            </a:r>
            <a:endParaRPr lang="en-GB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641199" y="2727693"/>
            <a:ext cx="443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u="sng" dirty="0" smtClean="0"/>
              <a:t>Method 2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30624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6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E55FB5-39C9-4A77-719F-794D735922EF}"/>
                  </a:ext>
                </a:extLst>
              </p:cNvPr>
              <p:cNvSpPr txBox="1"/>
              <p:nvPr/>
            </p:nvSpPr>
            <p:spPr>
              <a:xfrm>
                <a:off x="634481" y="233265"/>
                <a:ext cx="7875037" cy="145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A bag contains red and black beads. The ratio of red to black beads is 1 : 2. </a:t>
                </a:r>
              </a:p>
              <a:p>
                <a:pPr algn="ctr"/>
                <a:r>
                  <a:rPr lang="en-GB" sz="2000" dirty="0"/>
                  <a:t>Roxy takes two beads from the bag at random without replacement. </a:t>
                </a:r>
              </a:p>
              <a:p>
                <a:pPr algn="ctr"/>
                <a:r>
                  <a:rPr lang="en-GB" sz="2000" dirty="0"/>
                  <a:t>The probability that both beads are red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dirty="0"/>
                  <a:t>. </a:t>
                </a:r>
              </a:p>
              <a:p>
                <a:pPr algn="ctr"/>
                <a:r>
                  <a:rPr lang="en-GB" sz="2000" dirty="0"/>
                  <a:t>How many beads were in the bag at the beginning?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E55FB5-39C9-4A77-719F-794D73592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" y="233265"/>
                <a:ext cx="7875037" cy="1452192"/>
              </a:xfrm>
              <a:prstGeom prst="rect">
                <a:avLst/>
              </a:prstGeom>
              <a:blipFill>
                <a:blip r:embed="rId2"/>
                <a:stretch>
                  <a:fillRect l="-542" t="-2101" r="-1316" b="-6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DDC3D81-5912-1D2A-0268-11C1D845E989}"/>
              </a:ext>
            </a:extLst>
          </p:cNvPr>
          <p:cNvSpPr/>
          <p:nvPr/>
        </p:nvSpPr>
        <p:spPr>
          <a:xfrm>
            <a:off x="1014413" y="1733916"/>
            <a:ext cx="3286126" cy="1138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Which sort of probability is this?</a:t>
            </a:r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AD499-00E3-FB1F-7465-A7FE9F423DE4}"/>
              </a:ext>
            </a:extLst>
          </p:cNvPr>
          <p:cNvSpPr/>
          <p:nvPr/>
        </p:nvSpPr>
        <p:spPr>
          <a:xfrm>
            <a:off x="1014413" y="2935019"/>
            <a:ext cx="3286126" cy="16655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information can we take from the question?</a:t>
            </a:r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C4E6D5-F81C-4D51-722A-5FA06FBD6522}"/>
              </a:ext>
            </a:extLst>
          </p:cNvPr>
          <p:cNvSpPr/>
          <p:nvPr/>
        </p:nvSpPr>
        <p:spPr>
          <a:xfrm>
            <a:off x="1014413" y="4644767"/>
            <a:ext cx="3286126" cy="16655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Why does the ratio make the question more difficult?</a:t>
            </a:r>
          </a:p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CC364-F25B-E646-0773-9FB0BC358C3F}"/>
              </a:ext>
            </a:extLst>
          </p:cNvPr>
          <p:cNvSpPr txBox="1"/>
          <p:nvPr/>
        </p:nvSpPr>
        <p:spPr>
          <a:xfrm>
            <a:off x="4571999" y="2010706"/>
            <a:ext cx="410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AE599A-E187-2206-5C8D-46F2FFBFBA61}"/>
                  </a:ext>
                </a:extLst>
              </p:cNvPr>
              <p:cNvSpPr txBox="1"/>
              <p:nvPr/>
            </p:nvSpPr>
            <p:spPr>
              <a:xfrm>
                <a:off x="4571999" y="2872273"/>
                <a:ext cx="4100514" cy="1776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“Two types of beads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/>
                  <a:t> are red,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/>
                  <a:t> are black”</a:t>
                </a:r>
              </a:p>
              <a:p>
                <a:pPr algn="ctr"/>
                <a:r>
                  <a:rPr lang="en-GB" sz="3200" dirty="0"/>
                  <a:t>“Without replacement”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AE599A-E187-2206-5C8D-46F2FFBFB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872273"/>
                <a:ext cx="4100514" cy="1776127"/>
              </a:xfrm>
              <a:prstGeom prst="rect">
                <a:avLst/>
              </a:prstGeom>
              <a:blipFill>
                <a:blip r:embed="rId3"/>
                <a:stretch>
                  <a:fillRect l="-3566" t="-4452" r="-3418"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2565F2F-A4F3-EC1B-9EE1-1A0B6889ACF7}"/>
              </a:ext>
            </a:extLst>
          </p:cNvPr>
          <p:cNvSpPr txBox="1"/>
          <p:nvPr/>
        </p:nvSpPr>
        <p:spPr>
          <a:xfrm>
            <a:off x="4571999" y="4938931"/>
            <a:ext cx="4100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Not sure how many beads there are!</a:t>
            </a:r>
          </a:p>
        </p:txBody>
      </p:sp>
    </p:spTree>
    <p:extLst>
      <p:ext uri="{BB962C8B-B14F-4D97-AF65-F5344CB8AC3E}">
        <p14:creationId xmlns:p14="http://schemas.microsoft.com/office/powerpoint/2010/main" val="14480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70C4F-3AEA-E86F-4BE8-71FF153E2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7D8DF9-7BD2-D465-B796-5050B55E6039}"/>
                  </a:ext>
                </a:extLst>
              </p:cNvPr>
              <p:cNvSpPr txBox="1"/>
              <p:nvPr/>
            </p:nvSpPr>
            <p:spPr>
              <a:xfrm>
                <a:off x="634481" y="233265"/>
                <a:ext cx="7875037" cy="145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A bag contains red and black beads. The ratio of red to black beads is 1 : 2. </a:t>
                </a:r>
              </a:p>
              <a:p>
                <a:pPr algn="ctr"/>
                <a:r>
                  <a:rPr lang="en-GB" sz="2000" dirty="0"/>
                  <a:t>Roxy takes two beads from the bag at random without replacement. </a:t>
                </a:r>
              </a:p>
              <a:p>
                <a:pPr algn="ctr"/>
                <a:r>
                  <a:rPr lang="en-GB" sz="2000" dirty="0"/>
                  <a:t>The probability that both beads are red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dirty="0"/>
                  <a:t>. </a:t>
                </a:r>
              </a:p>
              <a:p>
                <a:pPr algn="ctr"/>
                <a:r>
                  <a:rPr lang="en-GB" sz="2000" dirty="0"/>
                  <a:t>How many beads were in the bag at the beginning?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7D8DF9-7BD2-D465-B796-5050B55E6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" y="233265"/>
                <a:ext cx="7875037" cy="1452192"/>
              </a:xfrm>
              <a:prstGeom prst="rect">
                <a:avLst/>
              </a:prstGeom>
              <a:blipFill>
                <a:blip r:embed="rId2"/>
                <a:stretch>
                  <a:fillRect l="-542" t="-2101" r="-1316" b="-6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DB6D0AA0-9D10-59A9-9364-7BE1C9C8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7222" r="29687"/>
          <a:stretch/>
        </p:blipFill>
        <p:spPr>
          <a:xfrm>
            <a:off x="248715" y="1857376"/>
            <a:ext cx="4509030" cy="4114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6EF1F-6EEC-128B-00AB-53C36A39CE3C}"/>
              </a:ext>
            </a:extLst>
          </p:cNvPr>
          <p:cNvSpPr txBox="1"/>
          <p:nvPr/>
        </p:nvSpPr>
        <p:spPr>
          <a:xfrm>
            <a:off x="5029200" y="2114550"/>
            <a:ext cx="38660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Here is one student’s attempt at this question. They didn’t manage to get any further.</a:t>
            </a:r>
          </a:p>
          <a:p>
            <a:pPr algn="r"/>
            <a:endParaRPr lang="en-GB" sz="2800" dirty="0"/>
          </a:p>
          <a:p>
            <a:pPr algn="r"/>
            <a:r>
              <a:rPr lang="en-GB" sz="2800" dirty="0"/>
              <a:t>Why is that? 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12516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writing on it&#10;&#10;AI-generated content may be incorrect.">
            <a:extLst>
              <a:ext uri="{FF2B5EF4-FFF2-40B4-BE49-F238E27FC236}">
                <a16:creationId xmlns:a16="http://schemas.microsoft.com/office/drawing/2014/main" id="{EB1D22FC-0EEE-D7CB-DCE5-2F7092C6B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3" b="10208"/>
          <a:stretch/>
        </p:blipFill>
        <p:spPr>
          <a:xfrm rot="5400000">
            <a:off x="285749" y="2143124"/>
            <a:ext cx="3857625" cy="3786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72D5B8-5F83-D23C-5D65-40681D05F0F3}"/>
                  </a:ext>
                </a:extLst>
              </p:cNvPr>
              <p:cNvSpPr txBox="1"/>
              <p:nvPr/>
            </p:nvSpPr>
            <p:spPr>
              <a:xfrm>
                <a:off x="634481" y="233265"/>
                <a:ext cx="7875037" cy="145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A bag contains red and black beads. The ratio of red to black beads is 1 : 2. </a:t>
                </a:r>
              </a:p>
              <a:p>
                <a:pPr algn="ctr"/>
                <a:r>
                  <a:rPr lang="en-GB" sz="2000" dirty="0"/>
                  <a:t>Roxy takes two beads from the bag at random without replacement. </a:t>
                </a:r>
              </a:p>
              <a:p>
                <a:pPr algn="ctr"/>
                <a:r>
                  <a:rPr lang="en-GB" sz="2000" dirty="0"/>
                  <a:t>The probability that both beads are red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dirty="0"/>
                  <a:t>. </a:t>
                </a:r>
              </a:p>
              <a:p>
                <a:pPr algn="ctr"/>
                <a:r>
                  <a:rPr lang="en-GB" sz="2000" dirty="0"/>
                  <a:t>How many beads were in the bag at the beginning?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72D5B8-5F83-D23C-5D65-40681D05F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" y="233265"/>
                <a:ext cx="7875037" cy="1452192"/>
              </a:xfrm>
              <a:prstGeom prst="rect">
                <a:avLst/>
              </a:prstGeom>
              <a:blipFill>
                <a:blip r:embed="rId3"/>
                <a:stretch>
                  <a:fillRect l="-542" t="-2101" r="-1316" b="-6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740B6B-3547-E5B1-668A-571A5A25B8F8}"/>
                  </a:ext>
                </a:extLst>
              </p:cNvPr>
              <p:cNvSpPr txBox="1"/>
              <p:nvPr/>
            </p:nvSpPr>
            <p:spPr>
              <a:xfrm>
                <a:off x="5029200" y="2114550"/>
                <a:ext cx="3866085" cy="23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800" dirty="0"/>
                  <a:t>Why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800" dirty="0"/>
                  <a:t> a better representation?</a:t>
                </a:r>
              </a:p>
              <a:p>
                <a:pPr algn="r"/>
                <a:endParaRPr lang="en-GB" sz="2800" dirty="0"/>
              </a:p>
              <a:p>
                <a:pPr algn="r"/>
                <a:r>
                  <a:rPr lang="en-GB" sz="2800" dirty="0"/>
                  <a:t>What would the other branches be?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740B6B-3547-E5B1-668A-571A5A25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114550"/>
                <a:ext cx="3866085" cy="2392386"/>
              </a:xfrm>
              <a:prstGeom prst="rect">
                <a:avLst/>
              </a:prstGeom>
              <a:blipFill>
                <a:blip r:embed="rId4"/>
                <a:stretch>
                  <a:fillRect t="-255" r="-5521" b="-6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540198F-5308-69B1-5DED-6382CDE19496}"/>
              </a:ext>
            </a:extLst>
          </p:cNvPr>
          <p:cNvSpPr/>
          <p:nvPr/>
        </p:nvSpPr>
        <p:spPr>
          <a:xfrm>
            <a:off x="634481" y="4772025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21F55-6DDF-F5CA-D224-307FB4C0602D}"/>
              </a:ext>
            </a:extLst>
          </p:cNvPr>
          <p:cNvSpPr/>
          <p:nvPr/>
        </p:nvSpPr>
        <p:spPr>
          <a:xfrm>
            <a:off x="2572818" y="2495550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F7294-02C4-DB61-3193-9A271BB3A08B}"/>
              </a:ext>
            </a:extLst>
          </p:cNvPr>
          <p:cNvSpPr/>
          <p:nvPr/>
        </p:nvSpPr>
        <p:spPr>
          <a:xfrm>
            <a:off x="2439468" y="3715940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CD1F5F-2AFD-C654-8C78-84297D1AFC3B}"/>
              </a:ext>
            </a:extLst>
          </p:cNvPr>
          <p:cNvSpPr/>
          <p:nvPr/>
        </p:nvSpPr>
        <p:spPr>
          <a:xfrm>
            <a:off x="2487093" y="4230290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E57A0-FFB7-D89D-1011-D0E45371CB0E}"/>
              </a:ext>
            </a:extLst>
          </p:cNvPr>
          <p:cNvSpPr/>
          <p:nvPr/>
        </p:nvSpPr>
        <p:spPr>
          <a:xfrm>
            <a:off x="2420418" y="5437582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11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B2BB6-5843-0A8F-F34C-ACDF39219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writing on it&#10;&#10;AI-generated content may be incorrect.">
            <a:extLst>
              <a:ext uri="{FF2B5EF4-FFF2-40B4-BE49-F238E27FC236}">
                <a16:creationId xmlns:a16="http://schemas.microsoft.com/office/drawing/2014/main" id="{6C3CC3B0-B24F-BB6B-7696-32FFF19B4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3" b="10208"/>
          <a:stretch/>
        </p:blipFill>
        <p:spPr>
          <a:xfrm rot="5400000">
            <a:off x="285749" y="2143124"/>
            <a:ext cx="3857625" cy="3786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BB930B-0003-9D9D-0C21-12D234EAF4F7}"/>
                  </a:ext>
                </a:extLst>
              </p:cNvPr>
              <p:cNvSpPr txBox="1"/>
              <p:nvPr/>
            </p:nvSpPr>
            <p:spPr>
              <a:xfrm>
                <a:off x="634481" y="233265"/>
                <a:ext cx="7875037" cy="145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A bag contains red and black beads. The ratio of red to black beads is 1 : 2. </a:t>
                </a:r>
              </a:p>
              <a:p>
                <a:pPr algn="ctr"/>
                <a:r>
                  <a:rPr lang="en-GB" sz="2000" dirty="0"/>
                  <a:t>Roxy takes two beads from the bag at random without replacement. </a:t>
                </a:r>
              </a:p>
              <a:p>
                <a:pPr algn="ctr"/>
                <a:r>
                  <a:rPr lang="en-GB" sz="2000" dirty="0"/>
                  <a:t>The probability that both beads are red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dirty="0"/>
                  <a:t>. </a:t>
                </a:r>
              </a:p>
              <a:p>
                <a:pPr algn="ctr"/>
                <a:r>
                  <a:rPr lang="en-GB" sz="2000" dirty="0"/>
                  <a:t>How many beads were in the bag at the beginning?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BB930B-0003-9D9D-0C21-12D234EAF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" y="233265"/>
                <a:ext cx="7875037" cy="1452192"/>
              </a:xfrm>
              <a:prstGeom prst="rect">
                <a:avLst/>
              </a:prstGeom>
              <a:blipFill>
                <a:blip r:embed="rId3"/>
                <a:stretch>
                  <a:fillRect l="-542" t="-2101" r="-1316" b="-6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7C4EB4-061B-EC3C-7B3F-1414EE1AAC59}"/>
                  </a:ext>
                </a:extLst>
              </p:cNvPr>
              <p:cNvSpPr txBox="1"/>
              <p:nvPr/>
            </p:nvSpPr>
            <p:spPr>
              <a:xfrm>
                <a:off x="4572000" y="1707347"/>
                <a:ext cx="4043363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7C4EB4-061B-EC3C-7B3F-1414EE1A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07347"/>
                <a:ext cx="4043363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279EEE-E53E-DE44-DC3C-B088660470E0}"/>
                  </a:ext>
                </a:extLst>
              </p:cNvPr>
              <p:cNvSpPr txBox="1"/>
              <p:nvPr/>
            </p:nvSpPr>
            <p:spPr>
              <a:xfrm>
                <a:off x="4572000" y="2522415"/>
                <a:ext cx="4043363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279EEE-E53E-DE44-DC3C-B08866047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22415"/>
                <a:ext cx="4043363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A6A4E8-B407-0F10-9E97-0D9F238565A1}"/>
                  </a:ext>
                </a:extLst>
              </p:cNvPr>
              <p:cNvSpPr txBox="1"/>
              <p:nvPr/>
            </p:nvSpPr>
            <p:spPr>
              <a:xfrm>
                <a:off x="4571999" y="3308656"/>
                <a:ext cx="4043363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A6A4E8-B407-0F10-9E97-0D9F23856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308656"/>
                <a:ext cx="4043363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0D6BD-EB00-B7AB-CF7D-7C8F0AC39290}"/>
                  </a:ext>
                </a:extLst>
              </p:cNvPr>
              <p:cNvSpPr txBox="1"/>
              <p:nvPr/>
            </p:nvSpPr>
            <p:spPr>
              <a:xfrm>
                <a:off x="4571999" y="4246868"/>
                <a:ext cx="4043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0D6BD-EB00-B7AB-CF7D-7C8F0AC39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246868"/>
                <a:ext cx="40433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F5E355-2BC8-6F9B-51E2-A4323193E4F9}"/>
                  </a:ext>
                </a:extLst>
              </p:cNvPr>
              <p:cNvSpPr txBox="1"/>
              <p:nvPr/>
            </p:nvSpPr>
            <p:spPr>
              <a:xfrm>
                <a:off x="4571999" y="4711295"/>
                <a:ext cx="4043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−5=3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F5E355-2BC8-6F9B-51E2-A4323193E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711295"/>
                <a:ext cx="404336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02EB75-1EC4-AFD4-10E0-A3B4D7375911}"/>
                  </a:ext>
                </a:extLst>
              </p:cNvPr>
              <p:cNvSpPr txBox="1"/>
              <p:nvPr/>
            </p:nvSpPr>
            <p:spPr>
              <a:xfrm>
                <a:off x="4571998" y="5150653"/>
                <a:ext cx="40433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02EB75-1EC4-AFD4-10E0-A3B4D7375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5150653"/>
                <a:ext cx="404336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14003" y="5936894"/>
            <a:ext cx="435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What is my final answer?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07408" y="5936894"/>
                <a:ext cx="3572540" cy="414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𝑏𝑒𝑎𝑑𝑠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408" y="5936894"/>
                <a:ext cx="3572540" cy="414670"/>
              </a:xfrm>
              <a:prstGeom prst="rect">
                <a:avLst/>
              </a:prstGeom>
              <a:blipFill>
                <a:blip r:embed="rId10"/>
                <a:stretch>
                  <a:fillRect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  <p:bldP spid="15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03FA15-9D62-7491-3D06-A5A144210AA1}"/>
                  </a:ext>
                </a:extLst>
              </p:cNvPr>
              <p:cNvSpPr txBox="1"/>
              <p:nvPr/>
            </p:nvSpPr>
            <p:spPr>
              <a:xfrm>
                <a:off x="4571997" y="5565403"/>
                <a:ext cx="4043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𝑏𝑒𝑎𝑑𝑠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03FA15-9D62-7491-3D06-A5A14421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7" y="5565403"/>
                <a:ext cx="404336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6D6F7-476F-C461-AB0A-ECE73D72F18C}"/>
                  </a:ext>
                </a:extLst>
              </p:cNvPr>
              <p:cNvSpPr txBox="1"/>
              <p:nvPr/>
            </p:nvSpPr>
            <p:spPr>
              <a:xfrm>
                <a:off x="634481" y="233265"/>
                <a:ext cx="7875037" cy="148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A bag contains red and black beads. The ratio of red to black beads is 4 : 1. </a:t>
                </a:r>
              </a:p>
              <a:p>
                <a:pPr algn="ctr"/>
                <a:r>
                  <a:rPr lang="en-GB" sz="2000" dirty="0"/>
                  <a:t>Roxy takes two beads from the bag at random without replacement. </a:t>
                </a:r>
              </a:p>
              <a:p>
                <a:pPr algn="ctr"/>
                <a:r>
                  <a:rPr lang="en-GB" sz="2000" dirty="0"/>
                  <a:t>The probability that both beads are red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/>
                  <a:t>. </a:t>
                </a:r>
              </a:p>
              <a:p>
                <a:pPr algn="ctr"/>
                <a:r>
                  <a:rPr lang="en-GB" sz="2000" dirty="0"/>
                  <a:t>How many beads were in the bag at the beginning?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6D6F7-476F-C461-AB0A-ECE73D72F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" y="233265"/>
                <a:ext cx="7875037" cy="1480085"/>
              </a:xfrm>
              <a:prstGeom prst="rect">
                <a:avLst/>
              </a:prstGeom>
              <a:blipFill>
                <a:blip r:embed="rId3"/>
                <a:stretch>
                  <a:fillRect l="-542" t="-2058" r="-1316" b="-4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A close-up of a graph&#10;&#10;AI-generated content may be incorrect.">
            <a:extLst>
              <a:ext uri="{FF2B5EF4-FFF2-40B4-BE49-F238E27FC236}">
                <a16:creationId xmlns:a16="http://schemas.microsoft.com/office/drawing/2014/main" id="{2E64F016-A42F-D263-3CC7-09FA81B24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/>
          <a:stretch/>
        </p:blipFill>
        <p:spPr>
          <a:xfrm rot="5400000">
            <a:off x="648769" y="1843088"/>
            <a:ext cx="3857625" cy="38862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91C0B02-2FD8-B09D-B0F1-34DA9B73CB2C}"/>
              </a:ext>
            </a:extLst>
          </p:cNvPr>
          <p:cNvSpPr/>
          <p:nvPr/>
        </p:nvSpPr>
        <p:spPr>
          <a:xfrm>
            <a:off x="1305994" y="3043238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29A1A9-30D3-B09E-8964-A2A2E2DDEB63}"/>
              </a:ext>
            </a:extLst>
          </p:cNvPr>
          <p:cNvSpPr/>
          <p:nvPr/>
        </p:nvSpPr>
        <p:spPr>
          <a:xfrm>
            <a:off x="1305994" y="4486275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263AD9-06F6-30DE-6EDA-711B98692D25}"/>
              </a:ext>
            </a:extLst>
          </p:cNvPr>
          <p:cNvSpPr/>
          <p:nvPr/>
        </p:nvSpPr>
        <p:spPr>
          <a:xfrm>
            <a:off x="3044307" y="2052638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BDD5BF-363B-D464-05F7-07BEC2F31621}"/>
              </a:ext>
            </a:extLst>
          </p:cNvPr>
          <p:cNvSpPr/>
          <p:nvPr/>
        </p:nvSpPr>
        <p:spPr>
          <a:xfrm>
            <a:off x="3039546" y="3300413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B287E8-F153-5308-D61E-8E2E8EB18F61}"/>
              </a:ext>
            </a:extLst>
          </p:cNvPr>
          <p:cNvSpPr/>
          <p:nvPr/>
        </p:nvSpPr>
        <p:spPr>
          <a:xfrm>
            <a:off x="3044311" y="4010025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68EBF0-8AA4-9780-B850-2706AB6AF6B6}"/>
              </a:ext>
            </a:extLst>
          </p:cNvPr>
          <p:cNvSpPr/>
          <p:nvPr/>
        </p:nvSpPr>
        <p:spPr>
          <a:xfrm>
            <a:off x="3058599" y="5133976"/>
            <a:ext cx="60853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2F2332-382F-9AB1-B880-BD20B2E8B88A}"/>
                  </a:ext>
                </a:extLst>
              </p:cNvPr>
              <p:cNvSpPr txBox="1"/>
              <p:nvPr/>
            </p:nvSpPr>
            <p:spPr>
              <a:xfrm>
                <a:off x="4572000" y="1707347"/>
                <a:ext cx="4043363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2F2332-382F-9AB1-B880-BD20B2E8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07347"/>
                <a:ext cx="4043363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A3E99A2-5E3F-9258-496B-44D0FBD4D69F}"/>
                  </a:ext>
                </a:extLst>
              </p:cNvPr>
              <p:cNvSpPr txBox="1"/>
              <p:nvPr/>
            </p:nvSpPr>
            <p:spPr>
              <a:xfrm>
                <a:off x="4572000" y="2522415"/>
                <a:ext cx="4043363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A3E99A2-5E3F-9258-496B-44D0FBD4D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22415"/>
                <a:ext cx="4043363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95537E-4125-E588-3942-459BF1375E58}"/>
                  </a:ext>
                </a:extLst>
              </p:cNvPr>
              <p:cNvSpPr txBox="1"/>
              <p:nvPr/>
            </p:nvSpPr>
            <p:spPr>
              <a:xfrm>
                <a:off x="4571999" y="3308656"/>
                <a:ext cx="4043363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95537E-4125-E588-3942-459BF1375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308656"/>
                <a:ext cx="4043363" cy="786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B4E458D-D11D-E644-6FDA-E983479F9BE8}"/>
                  </a:ext>
                </a:extLst>
              </p:cNvPr>
              <p:cNvSpPr txBox="1"/>
              <p:nvPr/>
            </p:nvSpPr>
            <p:spPr>
              <a:xfrm>
                <a:off x="4571999" y="4246868"/>
                <a:ext cx="4043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=3(5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B4E458D-D11D-E644-6FDA-E983479F9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246868"/>
                <a:ext cx="4043363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4266A4-D826-8755-4084-BA422FEB056B}"/>
                  </a:ext>
                </a:extLst>
              </p:cNvPr>
              <p:cNvSpPr txBox="1"/>
              <p:nvPr/>
            </p:nvSpPr>
            <p:spPr>
              <a:xfrm>
                <a:off x="4571999" y="4711295"/>
                <a:ext cx="4043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−4=15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4266A4-D826-8755-4084-BA422FEB0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711295"/>
                <a:ext cx="404336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03FA15-9D62-7491-3D06-A5A144210AA1}"/>
                  </a:ext>
                </a:extLst>
              </p:cNvPr>
              <p:cNvSpPr txBox="1"/>
              <p:nvPr/>
            </p:nvSpPr>
            <p:spPr>
              <a:xfrm>
                <a:off x="4571998" y="5150653"/>
                <a:ext cx="4043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03FA15-9D62-7491-3D06-A5A14421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5150653"/>
                <a:ext cx="404336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E3C2944-6E2F-9BC7-D090-6A03A0D7B392}"/>
              </a:ext>
            </a:extLst>
          </p:cNvPr>
          <p:cNvSpPr/>
          <p:nvPr/>
        </p:nvSpPr>
        <p:spPr>
          <a:xfrm>
            <a:off x="5039259" y="1686600"/>
            <a:ext cx="3108837" cy="4199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30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58558-7889-C312-C619-B47A6B11BD06}"/>
                  </a:ext>
                </a:extLst>
              </p:cNvPr>
              <p:cNvSpPr txBox="1"/>
              <p:nvPr/>
            </p:nvSpPr>
            <p:spPr>
              <a:xfrm>
                <a:off x="64293" y="138857"/>
                <a:ext cx="9015413" cy="1452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A box contains milk and dark chocolates. The ratio of milk to dark chocolates is 3 : 2. </a:t>
                </a:r>
              </a:p>
              <a:p>
                <a:pPr algn="ctr"/>
                <a:r>
                  <a:rPr lang="en-GB" sz="2000" dirty="0"/>
                  <a:t>One at a time, Peter takes two chocolates from the box at random and eats them. </a:t>
                </a:r>
              </a:p>
              <a:p>
                <a:pPr algn="ctr"/>
                <a:r>
                  <a:rPr lang="en-GB" sz="2000" dirty="0"/>
                  <a:t>The probability that the first chocolate is milk and the second is dark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Find how many milk chocolates were in the box to begin with.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58558-7889-C312-C619-B47A6B11B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" y="138857"/>
                <a:ext cx="9015413" cy="1452834"/>
              </a:xfrm>
              <a:prstGeom prst="rect">
                <a:avLst/>
              </a:prstGeom>
              <a:blipFill>
                <a:blip r:embed="rId2"/>
                <a:stretch>
                  <a:fillRect t="-2521" r="-338" b="-6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b="35194"/>
          <a:stretch/>
        </p:blipFill>
        <p:spPr>
          <a:xfrm>
            <a:off x="176434" y="1956391"/>
            <a:ext cx="4869909" cy="3785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64340"/>
          <a:stretch/>
        </p:blipFill>
        <p:spPr>
          <a:xfrm>
            <a:off x="5222081" y="1552353"/>
            <a:ext cx="3857625" cy="1414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0" b="43100"/>
          <a:stretch/>
        </p:blipFill>
        <p:spPr>
          <a:xfrm>
            <a:off x="5222081" y="3072809"/>
            <a:ext cx="3857625" cy="1350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9" b="26667"/>
          <a:stretch/>
        </p:blipFill>
        <p:spPr>
          <a:xfrm>
            <a:off x="5222081" y="4444410"/>
            <a:ext cx="3857625" cy="1105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4" b="17984"/>
          <a:stretch/>
        </p:blipFill>
        <p:spPr>
          <a:xfrm>
            <a:off x="5222081" y="5635256"/>
            <a:ext cx="3857625" cy="5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37" y="1086977"/>
            <a:ext cx="7444352" cy="4619150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204036" y="304520"/>
            <a:ext cx="8720068" cy="750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tx1"/>
                </a:solidFill>
              </a:rPr>
              <a:t>On your whiteboards…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858" y="112091"/>
            <a:ext cx="1257335" cy="11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1233"/>
          <a:stretch/>
        </p:blipFill>
        <p:spPr>
          <a:xfrm>
            <a:off x="740318" y="1013848"/>
            <a:ext cx="7621629" cy="4823426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204036" y="304520"/>
            <a:ext cx="8720068" cy="750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tx1"/>
                </a:solidFill>
              </a:rPr>
              <a:t>On your whiteboards…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858" y="112091"/>
            <a:ext cx="1257335" cy="11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 Math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IT LAYOUT" id="{AB6824E3-8E21-49AE-BA4A-EE1367C076AA}" vid="{BF4CE7FA-0652-452C-B960-F544311767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761</Words>
  <Application>Microsoft Office PowerPoint</Application>
  <PresentationFormat>On-screen Show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ALT Maths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Elder, L</dc:creator>
  <cp:lastModifiedBy>Lucas, H</cp:lastModifiedBy>
  <cp:revision>37</cp:revision>
  <dcterms:created xsi:type="dcterms:W3CDTF">2021-07-07T10:04:30Z</dcterms:created>
  <dcterms:modified xsi:type="dcterms:W3CDTF">2025-02-27T15:15:47Z</dcterms:modified>
</cp:coreProperties>
</file>