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35"/>
  </p:notesMasterIdLst>
  <p:sldIdLst>
    <p:sldId id="297" r:id="rId4"/>
    <p:sldId id="1031" r:id="rId5"/>
    <p:sldId id="293" r:id="rId6"/>
    <p:sldId id="961" r:id="rId7"/>
    <p:sldId id="294" r:id="rId8"/>
    <p:sldId id="295" r:id="rId9"/>
    <p:sldId id="296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47" r:id="rId20"/>
    <p:sldId id="266" r:id="rId21"/>
    <p:sldId id="346" r:id="rId22"/>
    <p:sldId id="953" r:id="rId23"/>
    <p:sldId id="956" r:id="rId24"/>
    <p:sldId id="957" r:id="rId25"/>
    <p:sldId id="958" r:id="rId26"/>
    <p:sldId id="954" r:id="rId27"/>
    <p:sldId id="955" r:id="rId28"/>
    <p:sldId id="944" r:id="rId29"/>
    <p:sldId id="962" r:id="rId30"/>
    <p:sldId id="959" r:id="rId31"/>
    <p:sldId id="960" r:id="rId32"/>
    <p:sldId id="941" r:id="rId33"/>
    <p:sldId id="93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Retrieval starter" id="{6E6B8E42-D7DB-4824-8CFC-EFEC5FC4E04A}">
          <p14:sldIdLst>
            <p14:sldId id="297"/>
            <p14:sldId id="1031"/>
          </p14:sldIdLst>
        </p14:section>
        <p14:section name="Modelling" id="{28917AD2-7F3D-45B0-95A4-8B7275FD14D8}">
          <p14:sldIdLst>
            <p14:sldId id="293"/>
            <p14:sldId id="961"/>
            <p14:sldId id="294"/>
            <p14:sldId id="295"/>
            <p14:sldId id="296"/>
            <p14:sldId id="298"/>
            <p14:sldId id="299"/>
            <p14:sldId id="300"/>
            <p14:sldId id="301"/>
            <p14:sldId id="302"/>
          </p14:sldIdLst>
        </p14:section>
        <p14:section name="AfL" id="{87AAB6B0-A988-4BF8-BC9B-8D8EBEBF9C30}">
          <p14:sldIdLst>
            <p14:sldId id="303"/>
            <p14:sldId id="304"/>
            <p14:sldId id="305"/>
            <p14:sldId id="306"/>
            <p14:sldId id="347"/>
            <p14:sldId id="266"/>
            <p14:sldId id="346"/>
            <p14:sldId id="953"/>
          </p14:sldIdLst>
        </p14:section>
        <p14:section name="Fluency practice 1" id="{A2EAE546-74D4-4BC1-970B-5FD746A554D0}">
          <p14:sldIdLst>
            <p14:sldId id="956"/>
            <p14:sldId id="957"/>
            <p14:sldId id="958"/>
          </p14:sldIdLst>
        </p14:section>
        <p14:section name="AfL" id="{E0868400-644E-4B9B-9116-02DED405ACF8}">
          <p14:sldIdLst>
            <p14:sldId id="954"/>
            <p14:sldId id="955"/>
            <p14:sldId id="944"/>
          </p14:sldIdLst>
        </p14:section>
        <p14:section name="Fluency practice 2" id="{0A9AB0BF-8D64-4E6A-BE1C-D75E3FCC4B30}">
          <p14:sldIdLst>
            <p14:sldId id="962"/>
            <p14:sldId id="959"/>
            <p14:sldId id="960"/>
          </p14:sldIdLst>
        </p14:section>
        <p14:section name="Exam question" id="{83C67554-3B0D-49F0-A7E9-885A9C669D3E}">
          <p14:sldIdLst>
            <p14:sldId id="941"/>
            <p14:sldId id="9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139" autoAdjust="0"/>
  </p:normalViewPr>
  <p:slideViewPr>
    <p:cSldViewPr>
      <p:cViewPr varScale="1">
        <p:scale>
          <a:sx n="65" d="100"/>
          <a:sy n="65" d="100"/>
        </p:scale>
        <p:origin x="128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59403-2AC4-4440-A57F-1AAF5847DA89}" type="datetimeFigureOut">
              <a:rPr lang="en-GB" smtClean="0"/>
              <a:t>17/03/2025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63807-BA29-41AD-8123-25389EBB11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54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microsoft.com/office/2007/relationships/hdphoto" Target="../media/hdphoto9.wdp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8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A609-8187-4CB5-94D5-DF277E6A63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94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9CC74-8E89-4B12-AD9A-FD695D0919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32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543FF-A07B-429E-A3FE-1E5AB634DA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56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A609-8187-4CB5-94D5-DF277E6A63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226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B36EB-0382-43E4-8065-F0BE3325CA4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129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74A7B-D5CD-4124-A076-6B72649CE2F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683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E1B3B-1198-4D0A-ACA6-E8D8D6AAE5C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646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6C6AB-6310-4CFF-8091-02A786CBA96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665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14F8-8348-4B19-8534-718A0CEFC94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88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E141-21D5-4281-9F22-3ED4745BE01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46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BED02-69AC-4CF7-811D-519C9DAD1BE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73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B36EB-0382-43E4-8065-F0BE3325CA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70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215A-2683-4D40-93B3-1695D49E367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590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9CC74-8E89-4B12-AD9A-FD695D0919F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790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543FF-A07B-429E-A3FE-1E5AB634DA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061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FB874-0697-4B5B-81B9-7325BB74ABC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1700" y="3095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943209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4036" y="304520"/>
            <a:ext cx="8209360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15504" y="1377950"/>
            <a:ext cx="8209359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624155" y="-12902"/>
            <a:ext cx="522548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86650"/>
              </p:ext>
            </p:extLst>
          </p:nvPr>
        </p:nvGraphicFramePr>
        <p:xfrm>
          <a:off x="8669643" y="529722"/>
          <a:ext cx="45911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1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8722442" y="2865412"/>
            <a:ext cx="289584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76" y="4247201"/>
            <a:ext cx="200566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5" y="2166177"/>
            <a:ext cx="283361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8718782" y="1378202"/>
            <a:ext cx="312162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8723272" y="733844"/>
            <a:ext cx="298214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8602230" y="78684"/>
            <a:ext cx="552955" cy="45167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Rectangle 63"/>
          <p:cNvSpPr/>
          <p:nvPr/>
        </p:nvSpPr>
        <p:spPr>
          <a:xfrm>
            <a:off x="8617432" y="-6595"/>
            <a:ext cx="52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5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58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Retri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12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CD946B-B6D1-64D4-C141-5186B528E862}"/>
              </a:ext>
            </a:extLst>
          </p:cNvPr>
          <p:cNvSpPr txBox="1"/>
          <p:nvPr/>
        </p:nvSpPr>
        <p:spPr>
          <a:xfrm>
            <a:off x="1249447" y="420556"/>
            <a:ext cx="57691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FF0066"/>
                </a:solidFill>
              </a:rPr>
              <a:t>Common misconceptions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6B687-C07A-4651-934A-AE42C4E2B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655" y="170927"/>
            <a:ext cx="921599" cy="1053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8AC87D-C920-1E07-F7E2-3BAA3DD01261}"/>
              </a:ext>
            </a:extLst>
          </p:cNvPr>
          <p:cNvSpPr txBox="1"/>
          <p:nvPr/>
        </p:nvSpPr>
        <p:spPr>
          <a:xfrm>
            <a:off x="5829098" y="349590"/>
            <a:ext cx="2123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Where can you find this in your KO?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96119-D47A-B7EF-381D-B2A28F78FA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5236" y="379955"/>
            <a:ext cx="867152" cy="867152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6CA8694-451D-34B8-D78E-33524E041A12}"/>
              </a:ext>
            </a:extLst>
          </p:cNvPr>
          <p:cNvSpPr/>
          <p:nvPr/>
        </p:nvSpPr>
        <p:spPr>
          <a:xfrm>
            <a:off x="5829099" y="296772"/>
            <a:ext cx="2893289" cy="1033518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448924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8624155" y="-12902"/>
            <a:ext cx="522548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86650"/>
              </p:ext>
            </p:extLst>
          </p:nvPr>
        </p:nvGraphicFramePr>
        <p:xfrm>
          <a:off x="8669643" y="529722"/>
          <a:ext cx="45911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1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8722442" y="2865412"/>
            <a:ext cx="289584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76" y="4247201"/>
            <a:ext cx="200566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5" y="2166177"/>
            <a:ext cx="283361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8718782" y="1378202"/>
            <a:ext cx="312162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8723272" y="733844"/>
            <a:ext cx="298214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8602230" y="78684"/>
            <a:ext cx="552955" cy="45167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/>
          <p:cNvSpPr/>
          <p:nvPr/>
        </p:nvSpPr>
        <p:spPr>
          <a:xfrm>
            <a:off x="8617432" y="-6595"/>
            <a:ext cx="52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5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5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 dirty="0">
                <a:solidFill>
                  <a:schemeClr val="bg1"/>
                </a:solidFill>
              </a:rPr>
              <a:t>RETRIEVE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72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8624155" y="-12902"/>
            <a:ext cx="522548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86650"/>
              </p:ext>
            </p:extLst>
          </p:nvPr>
        </p:nvGraphicFramePr>
        <p:xfrm>
          <a:off x="8669643" y="529722"/>
          <a:ext cx="45911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1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8722442" y="2865412"/>
            <a:ext cx="289584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76" y="4247201"/>
            <a:ext cx="200566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5" y="2166177"/>
            <a:ext cx="283361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8718782" y="1378202"/>
            <a:ext cx="312162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8723272" y="733844"/>
            <a:ext cx="298214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8602230" y="78684"/>
            <a:ext cx="552955" cy="45167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/>
          <p:cNvSpPr/>
          <p:nvPr/>
        </p:nvSpPr>
        <p:spPr>
          <a:xfrm>
            <a:off x="8617432" y="-6595"/>
            <a:ext cx="52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5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4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74A7B-D5CD-4124-A076-6B72649CE2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12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11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3CD96C-2C01-DA11-5F96-463B8F28618D}"/>
              </a:ext>
            </a:extLst>
          </p:cNvPr>
          <p:cNvSpPr txBox="1"/>
          <p:nvPr/>
        </p:nvSpPr>
        <p:spPr>
          <a:xfrm>
            <a:off x="1419378" y="369263"/>
            <a:ext cx="57691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FF0066"/>
                </a:solidFill>
              </a:rPr>
              <a:t>On your whiteboards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BEFF6-B9CE-0759-CEDD-2877D09F3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28" y="203736"/>
            <a:ext cx="12382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8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8624155" y="-12902"/>
            <a:ext cx="522548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86650"/>
              </p:ext>
            </p:extLst>
          </p:nvPr>
        </p:nvGraphicFramePr>
        <p:xfrm>
          <a:off x="8669643" y="529722"/>
          <a:ext cx="45911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1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8722442" y="2865412"/>
            <a:ext cx="289584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76" y="4247201"/>
            <a:ext cx="200566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5" y="2166177"/>
            <a:ext cx="283361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8718782" y="1378202"/>
            <a:ext cx="312162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8723272" y="733844"/>
            <a:ext cx="298214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8602230" y="78684"/>
            <a:ext cx="552955" cy="45167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/>
          <p:cNvSpPr/>
          <p:nvPr/>
        </p:nvSpPr>
        <p:spPr>
          <a:xfrm>
            <a:off x="8617432" y="-6595"/>
            <a:ext cx="52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5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13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20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C9F47-68D5-431C-AB0E-93A5418E07F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1700" y="3095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948310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B3BF0-B5B1-4925-A21A-6993F3306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509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3732F-7903-4F0B-B41E-81BB70154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064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1689-AAEF-49A0-8E17-1F1D5DF93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423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86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LT Retri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4036" y="304520"/>
            <a:ext cx="8209360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4038" y="1378197"/>
            <a:ext cx="8209359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8722442" y="2865412"/>
            <a:ext cx="289584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5" y="2166177"/>
            <a:ext cx="283361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8718782" y="1378202"/>
            <a:ext cx="312162" cy="36193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8602230" y="78684"/>
            <a:ext cx="552955" cy="45167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0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E1B3B-1198-4D0A-ACA6-E8D8D6AAE5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74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6C6AB-6310-4CFF-8091-02A786CBA9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25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14F8-8348-4B19-8534-718A0CEFC9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21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E141-21D5-4281-9F22-3ED4745BE0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8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BED02-69AC-4CF7-811D-519C9DAD1B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49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215A-2683-4D40-93B3-1695D49E36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34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07CFB874-0697-4B5B-81B9-7325BB74AB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rgbClr val="2D2D8A">
                <a:lumMod val="75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8" b="9959"/>
          <a:stretch/>
        </p:blipFill>
        <p:spPr>
          <a:xfrm>
            <a:off x="7812360" y="5661248"/>
            <a:ext cx="888831" cy="9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7CFB874-0697-4B5B-81B9-7325BB74ABC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1032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5988050"/>
            <a:ext cx="6286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6A0A2A2A-227B-835A-26D5-FF2CEA5612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rgbClr val="2D2D8A">
                <a:lumMod val="75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EC0CC-5CF5-7793-AF7D-CEA6F13A7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8" b="9959"/>
          <a:stretch/>
        </p:blipFill>
        <p:spPr>
          <a:xfrm>
            <a:off x="7812360" y="5661248"/>
            <a:ext cx="888831" cy="9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63E145-BE11-AA43-97EA-8F5EB2AF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61848-0836-02B4-C216-764073C06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C186A-F195-2552-B66E-FCDD416FD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9A378-0574-2242-5A02-6CA03B28C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7E9EE-A489-EE7E-D15C-CF40B2842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59CB7C-D37E-485C-9344-0879FD7DE0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46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2" r:id="rId16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microsoft.com/office/2007/relationships/hdphoto" Target="../media/hdphoto11.wdp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4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1">
            <a:extLst>
              <a:ext uri="{FF2B5EF4-FFF2-40B4-BE49-F238E27FC236}">
                <a16:creationId xmlns:a16="http://schemas.microsoft.com/office/drawing/2014/main" id="{AB066A5E-4037-618C-D17E-40C2C4C20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575" y="250031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466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5625" indent="-184150" defTabSz="47466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7100" indent="-184150" defTabSz="47466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98575" indent="-184150" defTabSz="47466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70050" indent="-184150" defTabSz="47466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27250" indent="-184150" defTabSz="47466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584450" indent="-184150" defTabSz="47466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41650" indent="-184150" defTabSz="47466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498850" indent="-184150" defTabSz="47466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ts val="813"/>
              </a:spcBef>
              <a:buFont typeface="Arial" panose="020B0604020202020204" pitchFamily="34" charset="0"/>
              <a:buNone/>
            </a:pPr>
            <a:fld id="{18998CAE-72CA-485E-82C5-5C3C5E823568}" type="datetime1">
              <a:rPr lang="en-GB" altLang="en-US" sz="2800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ts val="813"/>
                </a:spcBef>
                <a:buFont typeface="Arial" panose="020B0604020202020204" pitchFamily="34" charset="0"/>
                <a:buNone/>
              </a:pPr>
              <a:t>17/03/2025</a:t>
            </a:fld>
            <a:endParaRPr lang="en-AU" altLang="en-US" sz="40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C2AF2BB0-7CB0-9DCC-5596-C007AD529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72244"/>
            <a:ext cx="6704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74663">
              <a:defRPr sz="4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474663">
              <a:defRPr sz="4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474663">
              <a:defRPr sz="4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474663">
              <a:defRPr sz="4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474663">
              <a:defRPr sz="4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Title –</a:t>
            </a:r>
            <a:r>
              <a:rPr lang="en-GB" altLang="en-US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 Probability Trees without replacement</a:t>
            </a:r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C547E510-8685-1561-FAEF-24411930BAAA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838200"/>
            <a:ext cx="984626" cy="686577"/>
            <a:chOff x="154245" y="1147727"/>
            <a:chExt cx="1678810" cy="1008005"/>
          </a:xfrm>
        </p:grpSpPr>
        <p:pic>
          <p:nvPicPr>
            <p:cNvPr id="7" name="Picture 4" descr="Shape&#10;&#10;Description automatically generated">
              <a:extLst>
                <a:ext uri="{FF2B5EF4-FFF2-40B4-BE49-F238E27FC236}">
                  <a16:creationId xmlns:a16="http://schemas.microsoft.com/office/drawing/2014/main" id="{02F7C3FD-9D07-A0FD-7593-502B69130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" t="2345" r="58998" b="56226"/>
            <a:stretch>
              <a:fillRect/>
            </a:stretch>
          </p:blipFill>
          <p:spPr bwMode="auto">
            <a:xfrm>
              <a:off x="154245" y="1147727"/>
              <a:ext cx="1678810" cy="1008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22877B-749F-9280-4019-F5D73E101DCA}"/>
                </a:ext>
              </a:extLst>
            </p:cNvPr>
            <p:cNvSpPr/>
            <p:nvPr/>
          </p:nvSpPr>
          <p:spPr>
            <a:xfrm>
              <a:off x="628882" y="1409914"/>
              <a:ext cx="729535" cy="5261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3900" b="1" dirty="0"/>
                <a:t>1</a:t>
              </a:r>
            </a:p>
          </p:txBody>
        </p:sp>
      </p:grpSp>
      <p:pic>
        <p:nvPicPr>
          <p:cNvPr id="9" name="Picture 4" descr="Shape&#10;&#10;Description automatically generated">
            <a:extLst>
              <a:ext uri="{FF2B5EF4-FFF2-40B4-BE49-F238E27FC236}">
                <a16:creationId xmlns:a16="http://schemas.microsoft.com/office/drawing/2014/main" id="{6F1C46BC-59CE-8A17-4382-A3C7C6DF9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8" t="55946" r="3938"/>
          <a:stretch>
            <a:fillRect/>
          </a:stretch>
        </p:blipFill>
        <p:spPr bwMode="auto">
          <a:xfrm>
            <a:off x="107950" y="5086401"/>
            <a:ext cx="958850" cy="7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818F4D9-FC05-8A5E-F44B-E3A5B680B156}"/>
              </a:ext>
            </a:extLst>
          </p:cNvPr>
          <p:cNvSpPr/>
          <p:nvPr/>
        </p:nvSpPr>
        <p:spPr>
          <a:xfrm>
            <a:off x="433388" y="5311826"/>
            <a:ext cx="426586" cy="3583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900" b="1" dirty="0"/>
              <a:t>4</a:t>
            </a:r>
          </a:p>
        </p:txBody>
      </p:sp>
      <p:pic>
        <p:nvPicPr>
          <p:cNvPr id="11" name="Picture 4" descr="Shape&#10;&#10;Description automatically generated">
            <a:extLst>
              <a:ext uri="{FF2B5EF4-FFF2-40B4-BE49-F238E27FC236}">
                <a16:creationId xmlns:a16="http://schemas.microsoft.com/office/drawing/2014/main" id="{C5D6DFED-B3E6-8A75-F0AD-DFA28720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55948" r="58167" b="2625"/>
          <a:stretch>
            <a:fillRect/>
          </a:stretch>
        </p:blipFill>
        <p:spPr bwMode="auto">
          <a:xfrm>
            <a:off x="76201" y="3743376"/>
            <a:ext cx="1006534" cy="7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617E3A1-435F-81F2-C5C2-5CC594441499}"/>
              </a:ext>
            </a:extLst>
          </p:cNvPr>
          <p:cNvSpPr/>
          <p:nvPr/>
        </p:nvSpPr>
        <p:spPr>
          <a:xfrm>
            <a:off x="419100" y="3965627"/>
            <a:ext cx="427874" cy="359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900" b="1" dirty="0"/>
              <a:t>3</a:t>
            </a:r>
          </a:p>
        </p:txBody>
      </p:sp>
      <p:pic>
        <p:nvPicPr>
          <p:cNvPr id="13" name="Picture 4" descr="Shape&#10;&#10;Description automatically generated">
            <a:extLst>
              <a:ext uri="{FF2B5EF4-FFF2-40B4-BE49-F238E27FC236}">
                <a16:creationId xmlns:a16="http://schemas.microsoft.com/office/drawing/2014/main" id="{6932AF5C-9146-E874-AB14-99CEB1123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8" t="2519" r="3938" b="56052"/>
          <a:stretch>
            <a:fillRect/>
          </a:stretch>
        </p:blipFill>
        <p:spPr bwMode="auto">
          <a:xfrm>
            <a:off x="76439" y="2559512"/>
            <a:ext cx="958850" cy="7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96D732D-4B07-E022-876A-FC5B4AA7C007}"/>
              </a:ext>
            </a:extLst>
          </p:cNvPr>
          <p:cNvSpPr/>
          <p:nvPr/>
        </p:nvSpPr>
        <p:spPr>
          <a:xfrm>
            <a:off x="401877" y="2778587"/>
            <a:ext cx="426586" cy="3583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9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8381D1-7E80-9AB0-9BF6-3E336A8A8E50}"/>
                  </a:ext>
                </a:extLst>
              </p:cNvPr>
              <p:cNvSpPr txBox="1"/>
              <p:nvPr/>
            </p:nvSpPr>
            <p:spPr>
              <a:xfrm>
                <a:off x="1082735" y="852851"/>
                <a:ext cx="8430913" cy="486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215" dirty="0"/>
                  <a:t>In a book club, the ratio of the number of members who wears glasses to those that do not wear glasses is 2 : 3</a:t>
                </a:r>
              </a:p>
              <a:p>
                <a:pPr algn="l"/>
                <a:r>
                  <a:rPr lang="en-GB" sz="2215" dirty="0"/>
                  <a:t>36 members of the book club wear glasses. </a:t>
                </a:r>
                <a:br>
                  <a:rPr lang="en-GB" sz="2215" dirty="0"/>
                </a:br>
                <a:r>
                  <a:rPr lang="en-GB" sz="2215" dirty="0"/>
                  <a:t>How many members are there in total?</a:t>
                </a:r>
              </a:p>
              <a:p>
                <a:endParaRPr lang="en-GB" sz="2215" dirty="0"/>
              </a:p>
              <a:p>
                <a:r>
                  <a:rPr lang="en-GB" sz="2215" dirty="0"/>
                  <a:t>Here are two similar hexagons.</a:t>
                </a:r>
                <a:br>
                  <a:rPr lang="en-GB" sz="2215" dirty="0"/>
                </a:br>
                <a:r>
                  <a:rPr lang="en-GB" sz="2215" dirty="0"/>
                  <a:t>Work out the missing information.</a:t>
                </a:r>
              </a:p>
              <a:p>
                <a:endParaRPr lang="en-GB" sz="2215" dirty="0"/>
              </a:p>
              <a:p>
                <a:endParaRPr lang="en-GB" sz="2215" dirty="0"/>
              </a:p>
              <a:p>
                <a:pPr algn="l"/>
                <a:r>
                  <a:rPr lang="en-GB" sz="2215" dirty="0"/>
                  <a:t>If 21.3 </a:t>
                </a:r>
                <a14:m>
                  <m:oMath xmlns:m="http://schemas.openxmlformats.org/officeDocument/2006/math">
                    <m:r>
                      <a:rPr lang="en-GB" sz="2215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215" dirty="0"/>
                  <a:t> 0.45 </a:t>
                </a:r>
                <a14:m>
                  <m:oMath xmlns:m="http://schemas.openxmlformats.org/officeDocument/2006/math">
                    <m:r>
                      <a:rPr lang="en-GB" sz="2215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215" dirty="0"/>
                  <a:t> 9.585</a:t>
                </a:r>
              </a:p>
              <a:p>
                <a:pPr algn="l"/>
                <a:r>
                  <a:rPr lang="en-GB" sz="2215" dirty="0"/>
                  <a:t>What is 213 </a:t>
                </a:r>
                <a14:m>
                  <m:oMath xmlns:m="http://schemas.openxmlformats.org/officeDocument/2006/math">
                    <m:r>
                      <a:rPr lang="en-GB" sz="2215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215" dirty="0"/>
                  <a:t> 4.5?</a:t>
                </a:r>
              </a:p>
              <a:p>
                <a:pPr algn="l"/>
                <a:r>
                  <a:rPr lang="en-GB" sz="2215" dirty="0"/>
                  <a:t>		</a:t>
                </a:r>
              </a:p>
              <a:p>
                <a:pPr algn="l"/>
                <a:endParaRPr lang="en-GB" sz="2215" dirty="0"/>
              </a:p>
              <a:p>
                <a:pPr algn="l"/>
                <a:r>
                  <a:rPr lang="en-GB" sz="2215" dirty="0"/>
                  <a:t>What is the sum of the first three square numbers?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8381D1-7E80-9AB0-9BF6-3E336A8A8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35" y="852851"/>
                <a:ext cx="8430913" cy="4864409"/>
              </a:xfrm>
              <a:prstGeom prst="rect">
                <a:avLst/>
              </a:prstGeom>
              <a:blipFill>
                <a:blip r:embed="rId3"/>
                <a:stretch>
                  <a:fillRect l="-940" t="-752" b="-16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8DE0896-2E5E-FFC4-EA4F-CB2204DF599E}"/>
              </a:ext>
            </a:extLst>
          </p:cNvPr>
          <p:cNvSpPr txBox="1"/>
          <p:nvPr/>
        </p:nvSpPr>
        <p:spPr>
          <a:xfrm>
            <a:off x="6889563" y="2515075"/>
            <a:ext cx="57686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8" name="L-Shape 27">
            <a:extLst>
              <a:ext uri="{FF2B5EF4-FFF2-40B4-BE49-F238E27FC236}">
                <a16:creationId xmlns:a16="http://schemas.microsoft.com/office/drawing/2014/main" id="{3DE43E64-9C4F-0264-4F68-3E763406C587}"/>
              </a:ext>
            </a:extLst>
          </p:cNvPr>
          <p:cNvSpPr/>
          <p:nvPr/>
        </p:nvSpPr>
        <p:spPr>
          <a:xfrm>
            <a:off x="5864374" y="2606031"/>
            <a:ext cx="881069" cy="550861"/>
          </a:xfrm>
          <a:prstGeom prst="corner">
            <a:avLst>
              <a:gd name="adj1" fmla="val 29032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D1261D-562A-6B0A-180E-96B10EB82D73}"/>
              </a:ext>
            </a:extLst>
          </p:cNvPr>
          <p:cNvSpPr txBox="1"/>
          <p:nvPr/>
        </p:nvSpPr>
        <p:spPr>
          <a:xfrm>
            <a:off x="5455872" y="2670477"/>
            <a:ext cx="57686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DF0C1A-9C7C-B828-88CF-BDF8092772F9}"/>
              </a:ext>
            </a:extLst>
          </p:cNvPr>
          <p:cNvSpPr txBox="1"/>
          <p:nvPr/>
        </p:nvSpPr>
        <p:spPr>
          <a:xfrm>
            <a:off x="6588179" y="2877898"/>
            <a:ext cx="57686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31" name="L-Shape 30">
            <a:extLst>
              <a:ext uri="{FF2B5EF4-FFF2-40B4-BE49-F238E27FC236}">
                <a16:creationId xmlns:a16="http://schemas.microsoft.com/office/drawing/2014/main" id="{3EEDFD2F-73A7-9E0C-BD57-5A12652933E1}"/>
              </a:ext>
            </a:extLst>
          </p:cNvPr>
          <p:cNvSpPr/>
          <p:nvPr/>
        </p:nvSpPr>
        <p:spPr>
          <a:xfrm rot="10800000">
            <a:off x="7348276" y="2564851"/>
            <a:ext cx="1425977" cy="891547"/>
          </a:xfrm>
          <a:prstGeom prst="corner">
            <a:avLst>
              <a:gd name="adj1" fmla="val 29032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\\\\\\\\\\\\\\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DD78D4-CF17-3BD3-B09D-C24D1476D0CB}"/>
              </a:ext>
            </a:extLst>
          </p:cNvPr>
          <p:cNvSpPr txBox="1"/>
          <p:nvPr/>
        </p:nvSpPr>
        <p:spPr>
          <a:xfrm>
            <a:off x="7878129" y="2921912"/>
            <a:ext cx="57686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A060BD-85EE-D10F-4BF6-1E9780BB1BA7}"/>
              </a:ext>
            </a:extLst>
          </p:cNvPr>
          <p:cNvSpPr/>
          <p:nvPr/>
        </p:nvSpPr>
        <p:spPr>
          <a:xfrm>
            <a:off x="223143" y="5887401"/>
            <a:ext cx="8703726" cy="490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85" b="1" dirty="0"/>
              <a:t>Vocabulary check</a:t>
            </a:r>
            <a:r>
              <a:rPr lang="en-GB" sz="2585" dirty="0"/>
              <a:t>: Sum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754533-1282-7233-4777-3AFC0789D4DB}"/>
              </a:ext>
            </a:extLst>
          </p:cNvPr>
          <p:cNvSpPr/>
          <p:nvPr/>
        </p:nvSpPr>
        <p:spPr>
          <a:xfrm>
            <a:off x="4359091" y="4108607"/>
            <a:ext cx="898003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15" dirty="0">
                <a:solidFill>
                  <a:srgbClr val="FF0000"/>
                </a:solidFill>
              </a:rPr>
              <a:t>958.5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E5C22C-A7DD-5099-BF29-AE084CFABFDF}"/>
              </a:ext>
            </a:extLst>
          </p:cNvPr>
          <p:cNvSpPr/>
          <p:nvPr/>
        </p:nvSpPr>
        <p:spPr>
          <a:xfrm>
            <a:off x="6401977" y="1938482"/>
            <a:ext cx="502061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15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1D935A-CA2E-BC1A-4B77-941BEEB8961D}"/>
              </a:ext>
            </a:extLst>
          </p:cNvPr>
          <p:cNvSpPr/>
          <p:nvPr/>
        </p:nvSpPr>
        <p:spPr>
          <a:xfrm>
            <a:off x="7047073" y="2910918"/>
            <a:ext cx="343364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15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B730AD6-C158-C6DC-46D0-337A457B06F7}"/>
                  </a:ext>
                </a:extLst>
              </p:cNvPr>
              <p:cNvSpPr/>
              <p:nvPr/>
            </p:nvSpPr>
            <p:spPr>
              <a:xfrm>
                <a:off x="6238417" y="5613740"/>
                <a:ext cx="2176993" cy="433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215" dirty="0">
                    <a:solidFill>
                      <a:srgbClr val="FF000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GB" sz="2215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15" dirty="0">
                    <a:solidFill>
                      <a:srgbClr val="FF0000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GB" sz="2215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15" dirty="0">
                    <a:solidFill>
                      <a:srgbClr val="FF0000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GB" sz="2215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215" dirty="0">
                    <a:solidFill>
                      <a:srgbClr val="FF0000"/>
                    </a:solidFill>
                  </a:rPr>
                  <a:t> 14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B730AD6-C158-C6DC-46D0-337A457B0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17" y="5613740"/>
                <a:ext cx="2176993" cy="433196"/>
              </a:xfrm>
              <a:prstGeom prst="rect">
                <a:avLst/>
              </a:prstGeom>
              <a:blipFill>
                <a:blip r:embed="rId4"/>
                <a:stretch>
                  <a:fillRect l="-3641" t="-8451" b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45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" y="0"/>
            <a:ext cx="7262014" cy="63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7043098" y="3837700"/>
            <a:ext cx="1757718" cy="1481257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What should these two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fractions be?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aseline="0" dirty="0">
                <a:latin typeface="Trebuchet MS" panose="020B0603020202020204" pitchFamily="34" charset="0"/>
              </a:rPr>
              <a:t>Why?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867401" y="1"/>
            <a:ext cx="762000" cy="668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257800" y="304810"/>
            <a:ext cx="762000" cy="6687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159957" y="825697"/>
            <a:ext cx="762000" cy="6687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778957" y="152401"/>
            <a:ext cx="762000" cy="6687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260912" y="668743"/>
            <a:ext cx="762000" cy="6687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629401" y="1244235"/>
            <a:ext cx="762000" cy="6687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609765" y="304810"/>
            <a:ext cx="762000" cy="66874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 bwMode="auto">
          <a:xfrm rot="1830057">
            <a:off x="1372106" y="4867143"/>
            <a:ext cx="1924682" cy="204795"/>
          </a:xfrm>
          <a:prstGeom prst="roundRect">
            <a:avLst>
              <a:gd name="adj" fmla="val 50000"/>
            </a:avLst>
          </a:prstGeom>
          <a:solidFill>
            <a:srgbClr val="FFFF00">
              <a:alpha val="63922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95800" y="3780266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780266"/>
                <a:ext cx="914400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 bwMode="auto">
          <a:xfrm>
            <a:off x="4724400" y="4450092"/>
            <a:ext cx="5334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686300" y="5621793"/>
            <a:ext cx="5334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3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" y="0"/>
            <a:ext cx="7262014" cy="63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7043098" y="3837700"/>
            <a:ext cx="1757718" cy="1481257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What should these two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fractions be?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aseline="0" dirty="0">
                <a:latin typeface="Trebuchet MS" panose="020B0603020202020204" pitchFamily="34" charset="0"/>
              </a:rPr>
              <a:t>Why?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867401" y="1"/>
            <a:ext cx="762000" cy="668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257800" y="304810"/>
            <a:ext cx="762000" cy="6687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159957" y="825697"/>
            <a:ext cx="762000" cy="6687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778957" y="152401"/>
            <a:ext cx="762000" cy="6687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260912" y="668743"/>
            <a:ext cx="762000" cy="6687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629401" y="1244235"/>
            <a:ext cx="762000" cy="6687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609765" y="304810"/>
            <a:ext cx="762000" cy="66874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 bwMode="auto">
          <a:xfrm rot="1830057">
            <a:off x="1372106" y="4867143"/>
            <a:ext cx="1924682" cy="204795"/>
          </a:xfrm>
          <a:prstGeom prst="roundRect">
            <a:avLst>
              <a:gd name="adj" fmla="val 50000"/>
            </a:avLst>
          </a:prstGeom>
          <a:solidFill>
            <a:srgbClr val="FFFF00">
              <a:alpha val="63922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95800" y="3780266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780266"/>
                <a:ext cx="914400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 bwMode="auto">
          <a:xfrm>
            <a:off x="4724400" y="4450092"/>
            <a:ext cx="5334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686300" y="5621793"/>
            <a:ext cx="5334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33900" y="4492789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0" y="4492789"/>
                <a:ext cx="914400" cy="497059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95800" y="5754263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754263"/>
                <a:ext cx="914400" cy="497059"/>
              </a:xfrm>
              <a:prstGeom prst="rect">
                <a:avLst/>
              </a:prstGeom>
              <a:blipFill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76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" y="0"/>
            <a:ext cx="7262014" cy="63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7111906" y="3039637"/>
            <a:ext cx="1879694" cy="163449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We can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now answer questions using this tree diagram.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867401" y="1"/>
            <a:ext cx="762000" cy="668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257800" y="304810"/>
            <a:ext cx="762000" cy="6687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159957" y="825697"/>
            <a:ext cx="762000" cy="6687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778957" y="152401"/>
            <a:ext cx="762000" cy="6687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260912" y="668743"/>
            <a:ext cx="762000" cy="6687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629401" y="1244235"/>
            <a:ext cx="762000" cy="6687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609765" y="304810"/>
            <a:ext cx="762000" cy="668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95800" y="3780266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780266"/>
                <a:ext cx="914400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33900" y="4492789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0" y="4492789"/>
                <a:ext cx="914400" cy="497059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95800" y="5754263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754263"/>
                <a:ext cx="914400" cy="497059"/>
              </a:xfrm>
              <a:prstGeom prst="rect">
                <a:avLst/>
              </a:prstGeom>
              <a:blipFill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88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" y="0"/>
            <a:ext cx="7262014" cy="63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4953000" y="47479"/>
            <a:ext cx="3962400" cy="117479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On your whiteboards: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What is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the probability of picking two red marbles?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blipFill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95800" y="3780266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780266"/>
                <a:ext cx="914400" cy="497059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33900" y="4492789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0" y="4492789"/>
                <a:ext cx="914400" cy="497059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95800" y="5754263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754263"/>
                <a:ext cx="914400" cy="49705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 bwMode="auto">
          <a:xfrm rot="19856803">
            <a:off x="1347085" y="3978555"/>
            <a:ext cx="1924682" cy="204795"/>
          </a:xfrm>
          <a:prstGeom prst="roundRect">
            <a:avLst>
              <a:gd name="adj" fmla="val 50000"/>
            </a:avLst>
          </a:prstGeom>
          <a:solidFill>
            <a:srgbClr val="FFFF00">
              <a:alpha val="63922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 rot="20314441">
            <a:off x="4424434" y="3148318"/>
            <a:ext cx="1924682" cy="204795"/>
          </a:xfrm>
          <a:prstGeom prst="roundRect">
            <a:avLst>
              <a:gd name="adj" fmla="val 50000"/>
            </a:avLst>
          </a:prstGeom>
          <a:solidFill>
            <a:srgbClr val="FFFF00">
              <a:alpha val="63922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7166212" y="2566428"/>
                <a:ext cx="1752600" cy="702320"/>
              </a:xfrm>
              <a:prstGeom prst="round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kumimoji="0" lang="en-GB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GB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6212" y="2566428"/>
                <a:ext cx="1752600" cy="70232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8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" y="0"/>
            <a:ext cx="7262014" cy="63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4953000" y="47479"/>
            <a:ext cx="3962400" cy="117479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On your whiteboards: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What is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the probability of picking two green marbles?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blipFill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95800" y="3780266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780266"/>
                <a:ext cx="914400" cy="497059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33900" y="4492789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0" y="4492789"/>
                <a:ext cx="914400" cy="497059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95800" y="5754263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754263"/>
                <a:ext cx="914400" cy="49705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 bwMode="auto">
          <a:xfrm rot="1975801">
            <a:off x="1347086" y="4862380"/>
            <a:ext cx="1924682" cy="204795"/>
          </a:xfrm>
          <a:prstGeom prst="roundRect">
            <a:avLst>
              <a:gd name="adj" fmla="val 50000"/>
            </a:avLst>
          </a:prstGeom>
          <a:solidFill>
            <a:srgbClr val="FFFF00">
              <a:alpha val="63922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 rot="1034374">
            <a:off x="4424434" y="5644224"/>
            <a:ext cx="1924682" cy="204795"/>
          </a:xfrm>
          <a:prstGeom prst="roundRect">
            <a:avLst>
              <a:gd name="adj" fmla="val 50000"/>
            </a:avLst>
          </a:prstGeom>
          <a:solidFill>
            <a:srgbClr val="FFFF00">
              <a:alpha val="63922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057900" y="5051943"/>
                <a:ext cx="1752600" cy="702320"/>
              </a:xfrm>
              <a:prstGeom prst="round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kumimoji="0" lang="en-GB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GB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7900" y="5051943"/>
                <a:ext cx="1752600" cy="70232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9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" y="0"/>
            <a:ext cx="7262014" cy="63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4953000" y="47479"/>
            <a:ext cx="3962400" cy="117479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On your whiteboards: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What is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the probability of picking marbles of different colours?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blipFill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95800" y="3780266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780266"/>
                <a:ext cx="914400" cy="497059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33900" y="4492789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0" y="4492789"/>
                <a:ext cx="914400" cy="497059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95800" y="5754263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754263"/>
                <a:ext cx="914400" cy="49705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 bwMode="auto">
          <a:xfrm rot="19805790">
            <a:off x="1347086" y="3926397"/>
            <a:ext cx="1924682" cy="204795"/>
          </a:xfrm>
          <a:prstGeom prst="roundRect">
            <a:avLst>
              <a:gd name="adj" fmla="val 50000"/>
            </a:avLst>
          </a:prstGeom>
          <a:solidFill>
            <a:srgbClr val="FFFF00">
              <a:alpha val="63922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 rot="1239473">
            <a:off x="4483350" y="3824214"/>
            <a:ext cx="1924682" cy="204795"/>
          </a:xfrm>
          <a:prstGeom prst="roundRect">
            <a:avLst>
              <a:gd name="adj" fmla="val 50000"/>
            </a:avLst>
          </a:prstGeom>
          <a:solidFill>
            <a:srgbClr val="FFFF00">
              <a:alpha val="63922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7135504" y="3867027"/>
                <a:ext cx="1752600" cy="702320"/>
              </a:xfrm>
              <a:prstGeom prst="round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kumimoji="0" lang="en-GB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GB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5504" y="3867027"/>
                <a:ext cx="1752600" cy="70232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34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" y="0"/>
            <a:ext cx="7262014" cy="63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4953000" y="47479"/>
            <a:ext cx="3962400" cy="117479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On your whiteboards: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What is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the probability of picking marbles of different colours?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blipFill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95800" y="3780266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780266"/>
                <a:ext cx="914400" cy="497059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33900" y="4492789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0" y="4492789"/>
                <a:ext cx="914400" cy="497059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95800" y="5754263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754263"/>
                <a:ext cx="914400" cy="49705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 bwMode="auto">
          <a:xfrm rot="19805790">
            <a:off x="1347086" y="3926397"/>
            <a:ext cx="1924682" cy="204795"/>
          </a:xfrm>
          <a:prstGeom prst="roundRect">
            <a:avLst>
              <a:gd name="adj" fmla="val 50000"/>
            </a:avLst>
          </a:prstGeom>
          <a:solidFill>
            <a:srgbClr val="FFFF00">
              <a:alpha val="63922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 rot="1239473">
            <a:off x="4483350" y="3824214"/>
            <a:ext cx="1924682" cy="204795"/>
          </a:xfrm>
          <a:prstGeom prst="roundRect">
            <a:avLst>
              <a:gd name="adj" fmla="val 50000"/>
            </a:avLst>
          </a:prstGeom>
          <a:solidFill>
            <a:srgbClr val="FFFF00">
              <a:alpha val="63922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7135504" y="3867027"/>
                <a:ext cx="1752600" cy="702320"/>
              </a:xfrm>
              <a:prstGeom prst="round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kumimoji="0" lang="en-GB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GB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5504" y="3867027"/>
                <a:ext cx="1752600" cy="70232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 bwMode="auto">
          <a:xfrm>
            <a:off x="5535304" y="2031242"/>
            <a:ext cx="3200400" cy="408623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Trebuchet MS" panose="020B0603020202020204" pitchFamily="34" charset="0"/>
              </a:rPr>
              <a:t>But we can also have…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 rot="1957003">
            <a:off x="1396838" y="4914176"/>
            <a:ext cx="1924682" cy="204795"/>
          </a:xfrm>
          <a:prstGeom prst="roundRect">
            <a:avLst>
              <a:gd name="adj" fmla="val 50000"/>
            </a:avLst>
          </a:prstGeom>
          <a:solidFill>
            <a:srgbClr val="FFFF00">
              <a:alpha val="63922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 rot="20195582">
            <a:off x="4485959" y="5001707"/>
            <a:ext cx="1924682" cy="204795"/>
          </a:xfrm>
          <a:prstGeom prst="roundRect">
            <a:avLst>
              <a:gd name="adj" fmla="val 50000"/>
            </a:avLst>
          </a:prstGeom>
          <a:solidFill>
            <a:srgbClr val="FFFF00">
              <a:alpha val="63922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 bwMode="auto">
              <a:xfrm>
                <a:off x="7135504" y="4597326"/>
                <a:ext cx="1752600" cy="702320"/>
              </a:xfrm>
              <a:prstGeom prst="round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kumimoji="0" lang="en-GB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kumimoji="0" lang="en-GB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GB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5504" y="4597326"/>
                <a:ext cx="1752600" cy="70232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4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23" y="1048063"/>
            <a:ext cx="7215188" cy="481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56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83" y="1128712"/>
            <a:ext cx="7094496" cy="46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90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75" y="1097506"/>
            <a:ext cx="7142998" cy="479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4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1" y="0"/>
            <a:ext cx="9144001" cy="6345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35AAFC5A-F3D6-4BE6-58B6-23DF4B3D14A5}"/>
              </a:ext>
            </a:extLst>
          </p:cNvPr>
          <p:cNvSpPr txBox="1">
            <a:spLocks/>
          </p:cNvSpPr>
          <p:nvPr/>
        </p:nvSpPr>
        <p:spPr>
          <a:xfrm>
            <a:off x="7606600" y="129150"/>
            <a:ext cx="1537400" cy="18124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56096">
              <a:defRPr/>
            </a:pPr>
            <a:fld id="{77FBB1BD-6F60-1247-B346-12F6AA5F66FC}" type="datetime1">
              <a:rPr lang="en-GB" sz="2000" u="sng">
                <a:solidFill>
                  <a:srgbClr val="000000"/>
                </a:solidFill>
                <a:latin typeface="Arial"/>
              </a:rPr>
              <a:pPr algn="r" defTabSz="356096">
                <a:defRPr/>
              </a:pPr>
              <a:t>17/03/2025</a:t>
            </a:fld>
            <a:endParaRPr lang="en-AU" sz="1100" u="sng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3E35C-95AC-8762-7FB8-B0BE59BE638D}"/>
              </a:ext>
            </a:extLst>
          </p:cNvPr>
          <p:cNvSpPr txBox="1"/>
          <p:nvPr/>
        </p:nvSpPr>
        <p:spPr>
          <a:xfrm>
            <a:off x="66665" y="19719"/>
            <a:ext cx="724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6096"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Title – </a:t>
            </a:r>
            <a:r>
              <a:rPr lang="en-GB" sz="2400" u="sng" dirty="0">
                <a:solidFill>
                  <a:srgbClr val="000000"/>
                </a:solidFill>
                <a:latin typeface="Arial"/>
                <a:cs typeface="Arial"/>
              </a:rPr>
              <a:t>Dependent Probability Events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9B9AA7-E784-3582-7822-2444AB9E5CFC}"/>
              </a:ext>
            </a:extLst>
          </p:cNvPr>
          <p:cNvGrpSpPr/>
          <p:nvPr/>
        </p:nvGrpSpPr>
        <p:grpSpPr>
          <a:xfrm>
            <a:off x="255279" y="1024942"/>
            <a:ext cx="1734295" cy="4501651"/>
            <a:chOff x="154245" y="1147727"/>
            <a:chExt cx="1717207" cy="45537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49389A-787A-5161-C7DF-A9744D1D1170}"/>
                </a:ext>
              </a:extLst>
            </p:cNvPr>
            <p:cNvGrpSpPr/>
            <p:nvPr/>
          </p:nvGrpSpPr>
          <p:grpSpPr>
            <a:xfrm>
              <a:off x="154245" y="1147727"/>
              <a:ext cx="1717207" cy="4553733"/>
              <a:chOff x="241259" y="173704"/>
              <a:chExt cx="1214220" cy="5983038"/>
            </a:xfrm>
          </p:grpSpPr>
          <p:pic>
            <p:nvPicPr>
              <p:cNvPr id="13" name="Picture 4" descr="Shape&#10;&#10;Description automatically generated">
                <a:extLst>
                  <a:ext uri="{FF2B5EF4-FFF2-40B4-BE49-F238E27FC236}">
                    <a16:creationId xmlns:a16="http://schemas.microsoft.com/office/drawing/2014/main" id="{EE6B020E-17B5-81BD-51A7-C68A9F5AC4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721" t="2346" r="58998" b="56225"/>
              <a:stretch/>
            </p:blipFill>
            <p:spPr>
              <a:xfrm>
                <a:off x="241259" y="173704"/>
                <a:ext cx="1187070" cy="1324393"/>
              </a:xfrm>
              <a:prstGeom prst="rect">
                <a:avLst/>
              </a:prstGeom>
            </p:spPr>
          </p:pic>
          <p:pic>
            <p:nvPicPr>
              <p:cNvPr id="14" name="Picture 4" descr="Shape&#10;&#10;Description automatically generated">
                <a:extLst>
                  <a:ext uri="{FF2B5EF4-FFF2-40B4-BE49-F238E27FC236}">
                    <a16:creationId xmlns:a16="http://schemas.microsoft.com/office/drawing/2014/main" id="{4294E640-9C8A-7FE0-3401-B1E9C9AF68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8787" t="55947" r="3939"/>
              <a:stretch/>
            </p:blipFill>
            <p:spPr>
              <a:xfrm>
                <a:off x="272488" y="4748438"/>
                <a:ext cx="1155841" cy="1408304"/>
              </a:xfrm>
              <a:prstGeom prst="rect">
                <a:avLst/>
              </a:prstGeom>
            </p:spPr>
          </p:pic>
          <p:pic>
            <p:nvPicPr>
              <p:cNvPr id="15" name="Picture 4" descr="Shape&#10;&#10;Description automatically generated">
                <a:extLst>
                  <a:ext uri="{FF2B5EF4-FFF2-40B4-BE49-F238E27FC236}">
                    <a16:creationId xmlns:a16="http://schemas.microsoft.com/office/drawing/2014/main" id="{C0E2101C-8576-1876-53AF-4E7847AFE0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8787" t="2519" r="3939" b="56052"/>
              <a:stretch/>
            </p:blipFill>
            <p:spPr>
              <a:xfrm>
                <a:off x="272488" y="1708550"/>
                <a:ext cx="1155841" cy="1324393"/>
              </a:xfrm>
              <a:prstGeom prst="rect">
                <a:avLst/>
              </a:prstGeom>
            </p:spPr>
          </p:pic>
          <p:pic>
            <p:nvPicPr>
              <p:cNvPr id="16" name="Picture 4" descr="Shape&#10;&#10;Description automatically generated">
                <a:extLst>
                  <a:ext uri="{FF2B5EF4-FFF2-40B4-BE49-F238E27FC236}">
                    <a16:creationId xmlns:a16="http://schemas.microsoft.com/office/drawing/2014/main" id="{5694E0A7-02F9-248C-BC93-C3D2992D2C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77" t="55948" r="58166" b="2624"/>
              <a:stretch/>
            </p:blipFill>
            <p:spPr>
              <a:xfrm>
                <a:off x="241259" y="3213593"/>
                <a:ext cx="1214220" cy="1324393"/>
              </a:xfrm>
              <a:prstGeom prst="rect">
                <a:avLst/>
              </a:prstGeom>
            </p:spPr>
          </p:pic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07CE480-9B1A-7672-72FB-03456B29FEB2}"/>
                </a:ext>
              </a:extLst>
            </p:cNvPr>
            <p:cNvSpPr/>
            <p:nvPr/>
          </p:nvSpPr>
          <p:spPr>
            <a:xfrm>
              <a:off x="629455" y="1409948"/>
              <a:ext cx="728390" cy="525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925" b="1" dirty="0"/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3CFD686-BCFD-968B-9CFD-1FC7F1A53670}"/>
                </a:ext>
              </a:extLst>
            </p:cNvPr>
            <p:cNvSpPr/>
            <p:nvPr/>
          </p:nvSpPr>
          <p:spPr>
            <a:xfrm>
              <a:off x="648653" y="2560028"/>
              <a:ext cx="728390" cy="525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925" b="1" dirty="0"/>
                <a:t>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4678F67-6B2C-48C5-0E12-21A6AD71E22D}"/>
                </a:ext>
              </a:extLst>
            </p:cNvPr>
            <p:cNvSpPr/>
            <p:nvPr/>
          </p:nvSpPr>
          <p:spPr>
            <a:xfrm>
              <a:off x="629455" y="3709871"/>
              <a:ext cx="728390" cy="525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925" b="1" dirty="0"/>
                <a:t>3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EF4978-B424-43C8-DA4D-CD16C5129069}"/>
                </a:ext>
              </a:extLst>
            </p:cNvPr>
            <p:cNvSpPr/>
            <p:nvPr/>
          </p:nvSpPr>
          <p:spPr>
            <a:xfrm>
              <a:off x="648653" y="4880598"/>
              <a:ext cx="728390" cy="525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925" b="1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4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113026-C230-4547-8805-80E059421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681" b="48563"/>
          <a:stretch/>
        </p:blipFill>
        <p:spPr>
          <a:xfrm>
            <a:off x="134666" y="762000"/>
            <a:ext cx="8850506" cy="5508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06A160-879F-7CC0-FF51-B92AEBFE4D49}"/>
              </a:ext>
            </a:extLst>
          </p:cNvPr>
          <p:cNvSpPr txBox="1"/>
          <p:nvPr/>
        </p:nvSpPr>
        <p:spPr>
          <a:xfrm>
            <a:off x="228600" y="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On your whiteboards…</a:t>
            </a:r>
          </a:p>
        </p:txBody>
      </p:sp>
    </p:spTree>
    <p:extLst>
      <p:ext uri="{BB962C8B-B14F-4D97-AF65-F5344CB8AC3E}">
        <p14:creationId xmlns:p14="http://schemas.microsoft.com/office/powerpoint/2010/main" val="2008680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4913E3-8C5F-EA2C-E3A3-7F3AAD89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917187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47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06729E-91AC-CB54-27EE-39AE85CDE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093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49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DCDE1-636A-A8C6-ACD0-D7DF61389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7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16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36F8C-5CA5-0393-0848-5B6943E77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EE3082-3C58-798A-3C26-7C28241638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092"/>
          <a:stretch/>
        </p:blipFill>
        <p:spPr>
          <a:xfrm>
            <a:off x="1219200" y="2671482"/>
            <a:ext cx="6477000" cy="3558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E2F7F8-3FA1-8594-A56B-49F0A55F444E}"/>
              </a:ext>
            </a:extLst>
          </p:cNvPr>
          <p:cNvSpPr txBox="1"/>
          <p:nvPr/>
        </p:nvSpPr>
        <p:spPr>
          <a:xfrm>
            <a:off x="27709" y="-10656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 a white disk is picked from this bag, 9 black shapes are added before another disc is picked.</a:t>
            </a:r>
          </a:p>
          <a:p>
            <a:endParaRPr lang="en-GB" sz="2800" dirty="0"/>
          </a:p>
          <a:p>
            <a:r>
              <a:rPr lang="en-GB" sz="2800" dirty="0"/>
              <a:t>Use a tree diagram to find P(two discs of different colours are picked).</a:t>
            </a:r>
          </a:p>
        </p:txBody>
      </p:sp>
    </p:spTree>
    <p:extLst>
      <p:ext uri="{BB962C8B-B14F-4D97-AF65-F5344CB8AC3E}">
        <p14:creationId xmlns:p14="http://schemas.microsoft.com/office/powerpoint/2010/main" val="4214420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6AB46-C123-1912-E000-A9CB56843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73" y="647700"/>
            <a:ext cx="823165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70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BC71655-1ACC-80F2-367D-63C97F53701F}"/>
              </a:ext>
            </a:extLst>
          </p:cNvPr>
          <p:cNvSpPr txBox="1"/>
          <p:nvPr/>
        </p:nvSpPr>
        <p:spPr>
          <a:xfrm>
            <a:off x="152400" y="152400"/>
            <a:ext cx="82161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P(Tom is late to work) = 0.4   If Tom is late to work,</a:t>
            </a:r>
          </a:p>
          <a:p>
            <a:r>
              <a:rPr lang="en-GB" sz="2800" dirty="0"/>
              <a:t>the probability of him being late the</a:t>
            </a:r>
          </a:p>
          <a:p>
            <a:r>
              <a:rPr lang="en-GB" sz="2800" dirty="0"/>
              <a:t>next day increases by 50%.</a:t>
            </a:r>
          </a:p>
          <a:p>
            <a:r>
              <a:rPr lang="en-GB" sz="2800" dirty="0"/>
              <a:t>What is the probability he is on time only</a:t>
            </a:r>
          </a:p>
          <a:p>
            <a:r>
              <a:rPr lang="en-GB" sz="2800" dirty="0"/>
              <a:t>once out of 3 days.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8D8AFB-100E-C3D3-5B91-288F2A28462E}"/>
                  </a:ext>
                </a:extLst>
              </p:cNvPr>
              <p:cNvSpPr txBox="1"/>
              <p:nvPr/>
            </p:nvSpPr>
            <p:spPr>
              <a:xfrm>
                <a:off x="5486400" y="2029836"/>
                <a:ext cx="2133600" cy="5847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=0.232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8D8AFB-100E-C3D3-5B91-288F2A284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029836"/>
                <a:ext cx="213360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28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09FC7-F8D4-F3F6-4E87-57D6FE2FB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093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92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72BD6B-4AE5-082E-3330-814D72751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9040686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32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3CE2A8-F36B-70DE-8823-A4DF9BBB3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4846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4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" y="15362"/>
            <a:ext cx="7262014" cy="63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33400" y="2454892"/>
            <a:ext cx="4724400" cy="715089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What is different about this question compared to our last lesson?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867401" y="267455"/>
            <a:ext cx="762000" cy="668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515403" y="1241006"/>
            <a:ext cx="762000" cy="668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257800" y="572264"/>
            <a:ext cx="762000" cy="668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159957" y="1093151"/>
            <a:ext cx="762000" cy="6687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778957" y="419855"/>
            <a:ext cx="762000" cy="668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260912" y="936197"/>
            <a:ext cx="762000" cy="668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629401" y="1511689"/>
            <a:ext cx="762000" cy="668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609765" y="572264"/>
            <a:ext cx="762000" cy="6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71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AA31EE-4166-488F-A40F-659F62B75269}"/>
              </a:ext>
            </a:extLst>
          </p:cNvPr>
          <p:cNvSpPr/>
          <p:nvPr/>
        </p:nvSpPr>
        <p:spPr>
          <a:xfrm>
            <a:off x="104897" y="20851"/>
            <a:ext cx="4536807" cy="628176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DEC714-5A32-4AD5-9FE7-F6ED3512AF6F}"/>
              </a:ext>
            </a:extLst>
          </p:cNvPr>
          <p:cNvSpPr/>
          <p:nvPr/>
        </p:nvSpPr>
        <p:spPr>
          <a:xfrm>
            <a:off x="50644" y="198102"/>
            <a:ext cx="4481967" cy="6126498"/>
          </a:xfrm>
          <a:prstGeom prst="roundRect">
            <a:avLst>
              <a:gd name="adj" fmla="val 3415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8B8EB5-66C8-445D-9E07-FE0C3EEB8F5C}"/>
              </a:ext>
            </a:extLst>
          </p:cNvPr>
          <p:cNvSpPr/>
          <p:nvPr/>
        </p:nvSpPr>
        <p:spPr>
          <a:xfrm>
            <a:off x="34515" y="112291"/>
            <a:ext cx="579187" cy="2181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9" descr="Screen Clipping">
            <a:extLst>
              <a:ext uri="{FF2B5EF4-FFF2-40B4-BE49-F238E27FC236}">
                <a16:creationId xmlns:a16="http://schemas.microsoft.com/office/drawing/2014/main" id="{CB238254-E014-42E0-8934-F5DF62107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14" y="48986"/>
            <a:ext cx="179814" cy="3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A0BD5E-998C-4193-B31D-174203D39D99}"/>
              </a:ext>
            </a:extLst>
          </p:cNvPr>
          <p:cNvSpPr txBox="1"/>
          <p:nvPr/>
        </p:nvSpPr>
        <p:spPr>
          <a:xfrm>
            <a:off x="857526" y="77671"/>
            <a:ext cx="2529860" cy="2628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8" dirty="0">
                <a:latin typeface="Arial" panose="020B0604020202020204" pitchFamily="34" charset="0"/>
                <a:cs typeface="Arial" panose="020B0604020202020204" pitchFamily="34" charset="0"/>
              </a:rPr>
              <a:t>AQA Higher: May 2017 Paper 1, Q16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3CD46-6702-473A-BCB6-3519986AD1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94" t="7853" r="16423" b="36938"/>
          <a:stretch/>
        </p:blipFill>
        <p:spPr>
          <a:xfrm>
            <a:off x="28137" y="29643"/>
            <a:ext cx="562707" cy="272562"/>
          </a:xfrm>
          <a:prstGeom prst="rect">
            <a:avLst/>
          </a:prstGeom>
        </p:spPr>
      </p:pic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EAB08C8B-61A4-4F63-93E9-A0BC2FC51DCC}"/>
              </a:ext>
            </a:extLst>
          </p:cNvPr>
          <p:cNvSpPr/>
          <p:nvPr/>
        </p:nvSpPr>
        <p:spPr>
          <a:xfrm>
            <a:off x="4153375" y="108773"/>
            <a:ext cx="336689" cy="336689"/>
          </a:xfrm>
          <a:prstGeom prst="mathMultiply">
            <a:avLst>
              <a:gd name="adj1" fmla="val 1790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457642-55E2-4695-937C-A1775AB3AD93}"/>
              </a:ext>
            </a:extLst>
          </p:cNvPr>
          <p:cNvSpPr txBox="1"/>
          <p:nvPr/>
        </p:nvSpPr>
        <p:spPr>
          <a:xfrm>
            <a:off x="372445" y="406419"/>
            <a:ext cx="4309193" cy="717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A fair spinner has 7 equal sections numbered 1, 2, 3, 4, 5, 6 and 7</a:t>
            </a:r>
          </a:p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A fair six-sided dice has 1 blue face and 5 red faces.</a:t>
            </a:r>
          </a:p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	The spinner is spun.</a:t>
            </a:r>
          </a:p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	If the spinner shows an odd number, the dice is thrown.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6AA764-3310-4930-B5CB-AA187B73CBFF}"/>
              </a:ext>
            </a:extLst>
          </p:cNvPr>
          <p:cNvSpPr txBox="1"/>
          <p:nvPr/>
        </p:nvSpPr>
        <p:spPr>
          <a:xfrm>
            <a:off x="27272" y="406419"/>
            <a:ext cx="256802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71A13A-5968-4C7E-BF96-7871D7C2A8F1}"/>
              </a:ext>
            </a:extLst>
          </p:cNvPr>
          <p:cNvSpPr txBox="1"/>
          <p:nvPr/>
        </p:nvSpPr>
        <p:spPr>
          <a:xfrm>
            <a:off x="3830402" y="1409528"/>
            <a:ext cx="742302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5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[2 marks]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AD30A5-61ED-475E-9EF5-C04BD8833C3D}"/>
              </a:ext>
            </a:extLst>
          </p:cNvPr>
          <p:cNvCxnSpPr>
            <a:cxnSpLocks/>
          </p:cNvCxnSpPr>
          <p:nvPr/>
        </p:nvCxnSpPr>
        <p:spPr>
          <a:xfrm>
            <a:off x="329729" y="5666799"/>
            <a:ext cx="3921943" cy="0"/>
          </a:xfrm>
          <a:prstGeom prst="line">
            <a:avLst/>
          </a:prstGeom>
          <a:ln w="19050">
            <a:solidFill>
              <a:srgbClr val="DEDED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AD5484-72AF-4038-85D1-EC18CC7E1281}"/>
              </a:ext>
            </a:extLst>
          </p:cNvPr>
          <p:cNvCxnSpPr>
            <a:cxnSpLocks/>
          </p:cNvCxnSpPr>
          <p:nvPr/>
        </p:nvCxnSpPr>
        <p:spPr>
          <a:xfrm>
            <a:off x="329729" y="5911577"/>
            <a:ext cx="3921943" cy="0"/>
          </a:xfrm>
          <a:prstGeom prst="line">
            <a:avLst/>
          </a:prstGeom>
          <a:ln w="19050">
            <a:solidFill>
              <a:srgbClr val="DEDED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25905F-E736-4E3B-8843-004D92278C86}"/>
              </a:ext>
            </a:extLst>
          </p:cNvPr>
          <p:cNvSpPr txBox="1"/>
          <p:nvPr/>
        </p:nvSpPr>
        <p:spPr>
          <a:xfrm>
            <a:off x="1541960" y="6029769"/>
            <a:ext cx="619080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C3515B-E50B-401E-812C-C723C10D9011}"/>
              </a:ext>
            </a:extLst>
          </p:cNvPr>
          <p:cNvCxnSpPr>
            <a:cxnSpLocks/>
          </p:cNvCxnSpPr>
          <p:nvPr/>
        </p:nvCxnSpPr>
        <p:spPr>
          <a:xfrm>
            <a:off x="2139772" y="6174174"/>
            <a:ext cx="1298987" cy="0"/>
          </a:xfrm>
          <a:prstGeom prst="line">
            <a:avLst/>
          </a:prstGeom>
          <a:ln w="19050">
            <a:solidFill>
              <a:srgbClr val="DEDED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9D31EF2-B36C-44F4-92D2-2E8F4782D3DA}"/>
              </a:ext>
            </a:extLst>
          </p:cNvPr>
          <p:cNvSpPr txBox="1"/>
          <p:nvPr/>
        </p:nvSpPr>
        <p:spPr>
          <a:xfrm>
            <a:off x="27273" y="1261393"/>
            <a:ext cx="489236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b="1" dirty="0">
                <a:latin typeface="Arial" panose="020B0604020202020204" pitchFamily="34" charset="0"/>
                <a:cs typeface="Arial" panose="020B0604020202020204" pitchFamily="34" charset="0"/>
              </a:rPr>
              <a:t>1  (a)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16D1D0-EB30-4197-A224-A4BC712C0F5E}"/>
              </a:ext>
            </a:extLst>
          </p:cNvPr>
          <p:cNvSpPr txBox="1"/>
          <p:nvPr/>
        </p:nvSpPr>
        <p:spPr>
          <a:xfrm>
            <a:off x="372445" y="1260737"/>
            <a:ext cx="3382657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Complete the tree diagram for the spinner and the dice.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E3D270-9B62-461D-91FD-226A19DBC70C}"/>
              </a:ext>
            </a:extLst>
          </p:cNvPr>
          <p:cNvGrpSpPr/>
          <p:nvPr/>
        </p:nvGrpSpPr>
        <p:grpSpPr>
          <a:xfrm>
            <a:off x="908628" y="2277547"/>
            <a:ext cx="1170271" cy="1993926"/>
            <a:chOff x="984347" y="2356338"/>
            <a:chExt cx="1267794" cy="216008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2569E4D-1DE4-4312-BC9B-FC364C37D3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2141" y="2356338"/>
              <a:ext cx="1260000" cy="1080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531E762-95B6-4145-BCB3-E5759BF837BF}"/>
                </a:ext>
              </a:extLst>
            </p:cNvPr>
            <p:cNvCxnSpPr>
              <a:cxnSpLocks/>
            </p:cNvCxnSpPr>
            <p:nvPr/>
          </p:nvCxnSpPr>
          <p:spPr>
            <a:xfrm>
              <a:off x="984347" y="3436425"/>
              <a:ext cx="1260000" cy="1080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D00509-894D-4B9A-878F-0CD20D96E138}"/>
              </a:ext>
            </a:extLst>
          </p:cNvPr>
          <p:cNvSpPr txBox="1"/>
          <p:nvPr/>
        </p:nvSpPr>
        <p:spPr>
          <a:xfrm>
            <a:off x="1141032" y="1630848"/>
            <a:ext cx="671979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b="1" dirty="0">
                <a:latin typeface="Arial" panose="020B0604020202020204" pitchFamily="34" charset="0"/>
                <a:cs typeface="Arial" panose="020B0604020202020204" pitchFamily="34" charset="0"/>
              </a:rPr>
              <a:t>Spinner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2997DC-C2AC-4461-B889-55889CC9496D}"/>
              </a:ext>
            </a:extLst>
          </p:cNvPr>
          <p:cNvSpPr txBox="1"/>
          <p:nvPr/>
        </p:nvSpPr>
        <p:spPr>
          <a:xfrm>
            <a:off x="3061512" y="1632104"/>
            <a:ext cx="460382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b="1" dirty="0">
                <a:latin typeface="Arial" panose="020B0604020202020204" pitchFamily="34" charset="0"/>
                <a:cs typeface="Arial" panose="020B0604020202020204" pitchFamily="34" charset="0"/>
              </a:rPr>
              <a:t>Dice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656278-678F-4C32-9DDE-77135484608C}"/>
              </a:ext>
            </a:extLst>
          </p:cNvPr>
          <p:cNvSpPr txBox="1"/>
          <p:nvPr/>
        </p:nvSpPr>
        <p:spPr>
          <a:xfrm>
            <a:off x="2098416" y="2137819"/>
            <a:ext cx="481222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340710-DBBB-4D2A-A885-0226DF1E6734}"/>
              </a:ext>
            </a:extLst>
          </p:cNvPr>
          <p:cNvSpPr txBox="1"/>
          <p:nvPr/>
        </p:nvSpPr>
        <p:spPr>
          <a:xfrm>
            <a:off x="2084889" y="4193867"/>
            <a:ext cx="429926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Odd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04DCFD-CF6C-4525-BCB4-F6B4F3B0631A}"/>
              </a:ext>
            </a:extLst>
          </p:cNvPr>
          <p:cNvSpPr txBox="1"/>
          <p:nvPr/>
        </p:nvSpPr>
        <p:spPr>
          <a:xfrm>
            <a:off x="27272" y="5190968"/>
            <a:ext cx="497252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b="1" dirty="0">
                <a:latin typeface="Arial" panose="020B0604020202020204" pitchFamily="34" charset="0"/>
                <a:cs typeface="Arial" panose="020B0604020202020204" pitchFamily="34" charset="0"/>
              </a:rPr>
              <a:t>1  (b)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DCB00B-8FA0-42D8-8562-B12D02F39D46}"/>
              </a:ext>
            </a:extLst>
          </p:cNvPr>
          <p:cNvSpPr txBox="1"/>
          <p:nvPr/>
        </p:nvSpPr>
        <p:spPr>
          <a:xfrm>
            <a:off x="372446" y="5190312"/>
            <a:ext cx="4164923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Work out the probability of getting an odd number and the colour red.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17CCCC-E8C3-417D-90B0-474ABF452593}"/>
              </a:ext>
            </a:extLst>
          </p:cNvPr>
          <p:cNvSpPr txBox="1"/>
          <p:nvPr/>
        </p:nvSpPr>
        <p:spPr>
          <a:xfrm>
            <a:off x="3823807" y="5377465"/>
            <a:ext cx="742302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5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[2 marks]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1475359-4B99-9BCA-ABCE-2AB7E8941AB4}"/>
              </a:ext>
            </a:extLst>
          </p:cNvPr>
          <p:cNvSpPr/>
          <p:nvPr/>
        </p:nvSpPr>
        <p:spPr>
          <a:xfrm>
            <a:off x="4580193" y="198102"/>
            <a:ext cx="4481967" cy="6126498"/>
          </a:xfrm>
          <a:prstGeom prst="roundRect">
            <a:avLst>
              <a:gd name="adj" fmla="val 3415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08E8FB-EFBE-4763-18CA-953EE88B6F99}"/>
              </a:ext>
            </a:extLst>
          </p:cNvPr>
          <p:cNvSpPr/>
          <p:nvPr/>
        </p:nvSpPr>
        <p:spPr>
          <a:xfrm>
            <a:off x="4564064" y="112291"/>
            <a:ext cx="579187" cy="2181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7" name="Picture 9" descr="Screen Clipping">
            <a:extLst>
              <a:ext uri="{FF2B5EF4-FFF2-40B4-BE49-F238E27FC236}">
                <a16:creationId xmlns:a16="http://schemas.microsoft.com/office/drawing/2014/main" id="{4579DF4B-A54E-1B1E-EBE4-214E8F85FD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363" y="48986"/>
            <a:ext cx="179814" cy="3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2931070-7826-B501-1F02-30E9349FDD69}"/>
              </a:ext>
            </a:extLst>
          </p:cNvPr>
          <p:cNvSpPr txBox="1"/>
          <p:nvPr/>
        </p:nvSpPr>
        <p:spPr>
          <a:xfrm>
            <a:off x="5387075" y="77671"/>
            <a:ext cx="2916183" cy="2628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8" dirty="0">
                <a:latin typeface="Arial" panose="020B0604020202020204" pitchFamily="34" charset="0"/>
                <a:cs typeface="Arial" panose="020B0604020202020204" pitchFamily="34" charset="0"/>
              </a:rPr>
              <a:t>AQA Higher: November 2017 Paper 1, Q27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669F3BE-BCDD-50CF-6562-9AAC9628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94" t="7853" r="16423" b="36938"/>
          <a:stretch/>
        </p:blipFill>
        <p:spPr>
          <a:xfrm>
            <a:off x="4557686" y="29643"/>
            <a:ext cx="562707" cy="27256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A2218A2-83A3-9E20-55CE-B4EB2C52221F}"/>
              </a:ext>
            </a:extLst>
          </p:cNvPr>
          <p:cNvSpPr txBox="1"/>
          <p:nvPr/>
        </p:nvSpPr>
        <p:spPr>
          <a:xfrm>
            <a:off x="4549787" y="503470"/>
            <a:ext cx="256802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0BCF28-96DE-05EE-42CD-6EAE8DAE7412}"/>
              </a:ext>
            </a:extLst>
          </p:cNvPr>
          <p:cNvSpPr txBox="1"/>
          <p:nvPr/>
        </p:nvSpPr>
        <p:spPr>
          <a:xfrm>
            <a:off x="8359951" y="1429184"/>
            <a:ext cx="742302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5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[4 marks]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BC6707-26DE-AD85-BCB4-D469FE491938}"/>
              </a:ext>
            </a:extLst>
          </p:cNvPr>
          <p:cNvCxnSpPr>
            <a:cxnSpLocks/>
          </p:cNvCxnSpPr>
          <p:nvPr/>
        </p:nvCxnSpPr>
        <p:spPr>
          <a:xfrm>
            <a:off x="4792754" y="5111594"/>
            <a:ext cx="3921943" cy="0"/>
          </a:xfrm>
          <a:prstGeom prst="line">
            <a:avLst/>
          </a:prstGeom>
          <a:ln w="19050">
            <a:solidFill>
              <a:srgbClr val="DEDED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A886AFA-C4DE-C747-302B-3BEB349C0ACD}"/>
              </a:ext>
            </a:extLst>
          </p:cNvPr>
          <p:cNvCxnSpPr>
            <a:cxnSpLocks/>
          </p:cNvCxnSpPr>
          <p:nvPr/>
        </p:nvCxnSpPr>
        <p:spPr>
          <a:xfrm>
            <a:off x="4792754" y="5356371"/>
            <a:ext cx="3921943" cy="0"/>
          </a:xfrm>
          <a:prstGeom prst="line">
            <a:avLst/>
          </a:prstGeom>
          <a:ln w="19050">
            <a:solidFill>
              <a:srgbClr val="DEDED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495C587-C33E-587E-6A4B-315485592E26}"/>
              </a:ext>
            </a:extLst>
          </p:cNvPr>
          <p:cNvCxnSpPr>
            <a:cxnSpLocks/>
          </p:cNvCxnSpPr>
          <p:nvPr/>
        </p:nvCxnSpPr>
        <p:spPr>
          <a:xfrm>
            <a:off x="4792754" y="5601149"/>
            <a:ext cx="3921943" cy="0"/>
          </a:xfrm>
          <a:prstGeom prst="line">
            <a:avLst/>
          </a:prstGeom>
          <a:ln w="19050">
            <a:solidFill>
              <a:srgbClr val="DEDED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6790A17-9CDB-2102-A45F-02CF6BABAEB2}"/>
              </a:ext>
            </a:extLst>
          </p:cNvPr>
          <p:cNvCxnSpPr>
            <a:cxnSpLocks/>
          </p:cNvCxnSpPr>
          <p:nvPr/>
        </p:nvCxnSpPr>
        <p:spPr>
          <a:xfrm>
            <a:off x="4792754" y="5845928"/>
            <a:ext cx="3921943" cy="0"/>
          </a:xfrm>
          <a:prstGeom prst="line">
            <a:avLst/>
          </a:prstGeom>
          <a:ln w="19050">
            <a:solidFill>
              <a:srgbClr val="DEDED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9006A0E-AF84-7270-A44A-105E526A69BE}"/>
              </a:ext>
            </a:extLst>
          </p:cNvPr>
          <p:cNvSpPr txBox="1"/>
          <p:nvPr/>
        </p:nvSpPr>
        <p:spPr>
          <a:xfrm>
            <a:off x="6004985" y="5964120"/>
            <a:ext cx="619080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2EB0BE3-E4A2-439A-37EA-4E0C5660F469}"/>
              </a:ext>
            </a:extLst>
          </p:cNvPr>
          <p:cNvCxnSpPr>
            <a:cxnSpLocks/>
          </p:cNvCxnSpPr>
          <p:nvPr/>
        </p:nvCxnSpPr>
        <p:spPr>
          <a:xfrm>
            <a:off x="6602797" y="6108525"/>
            <a:ext cx="1298987" cy="0"/>
          </a:xfrm>
          <a:prstGeom prst="line">
            <a:avLst/>
          </a:prstGeom>
          <a:ln w="19050">
            <a:solidFill>
              <a:srgbClr val="DEDED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CF0E8F61-D7C4-EAAC-4F99-068B4342A5BC}"/>
              </a:ext>
            </a:extLst>
          </p:cNvPr>
          <p:cNvSpPr/>
          <p:nvPr/>
        </p:nvSpPr>
        <p:spPr>
          <a:xfrm>
            <a:off x="8682924" y="108773"/>
            <a:ext cx="336689" cy="336689"/>
          </a:xfrm>
          <a:prstGeom prst="mathMultiply">
            <a:avLst>
              <a:gd name="adj1" fmla="val 1790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0255BD-9DB2-A788-03B1-776794487C34}"/>
              </a:ext>
            </a:extLst>
          </p:cNvPr>
          <p:cNvSpPr txBox="1"/>
          <p:nvPr/>
        </p:nvSpPr>
        <p:spPr>
          <a:xfrm>
            <a:off x="4861687" y="406419"/>
            <a:ext cx="3865161" cy="1029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There are 12 cubes in a box.</a:t>
            </a:r>
          </a:p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7 are yellow and 5 are blue.</a:t>
            </a:r>
          </a:p>
          <a:p>
            <a:endParaRPr lang="en-GB" sz="10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Two pens are taken out at random </a:t>
            </a:r>
            <a:r>
              <a:rPr lang="en-GB" sz="1015" b="1" dirty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 replacement.</a:t>
            </a:r>
          </a:p>
          <a:p>
            <a:endParaRPr lang="en-GB" sz="10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Work out the probability that the two pens are </a:t>
            </a:r>
            <a:r>
              <a:rPr lang="en-GB" sz="1015" b="1" dirty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 colours.</a:t>
            </a:r>
          </a:p>
        </p:txBody>
      </p:sp>
    </p:spTree>
    <p:extLst>
      <p:ext uri="{BB962C8B-B14F-4D97-AF65-F5344CB8AC3E}">
        <p14:creationId xmlns:p14="http://schemas.microsoft.com/office/powerpoint/2010/main" val="2201511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AA31EE-4166-488F-A40F-659F62B75269}"/>
              </a:ext>
            </a:extLst>
          </p:cNvPr>
          <p:cNvSpPr/>
          <p:nvPr/>
        </p:nvSpPr>
        <p:spPr>
          <a:xfrm>
            <a:off x="104897" y="20851"/>
            <a:ext cx="4536807" cy="628176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DEC714-5A32-4AD5-9FE7-F6ED3512AF6F}"/>
              </a:ext>
            </a:extLst>
          </p:cNvPr>
          <p:cNvSpPr/>
          <p:nvPr/>
        </p:nvSpPr>
        <p:spPr>
          <a:xfrm>
            <a:off x="50644" y="198102"/>
            <a:ext cx="4481967" cy="6126498"/>
          </a:xfrm>
          <a:prstGeom prst="roundRect">
            <a:avLst>
              <a:gd name="adj" fmla="val 3415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8B8EB5-66C8-445D-9E07-FE0C3EEB8F5C}"/>
              </a:ext>
            </a:extLst>
          </p:cNvPr>
          <p:cNvSpPr/>
          <p:nvPr/>
        </p:nvSpPr>
        <p:spPr>
          <a:xfrm>
            <a:off x="34515" y="112291"/>
            <a:ext cx="579187" cy="2181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9" descr="Screen Clipping">
            <a:extLst>
              <a:ext uri="{FF2B5EF4-FFF2-40B4-BE49-F238E27FC236}">
                <a16:creationId xmlns:a16="http://schemas.microsoft.com/office/drawing/2014/main" id="{CB238254-E014-42E0-8934-F5DF62107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14" y="48986"/>
            <a:ext cx="179814" cy="3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A0BD5E-998C-4193-B31D-174203D39D99}"/>
              </a:ext>
            </a:extLst>
          </p:cNvPr>
          <p:cNvSpPr txBox="1"/>
          <p:nvPr/>
        </p:nvSpPr>
        <p:spPr>
          <a:xfrm>
            <a:off x="857526" y="77671"/>
            <a:ext cx="2529860" cy="2628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8" dirty="0">
                <a:latin typeface="Arial" panose="020B0604020202020204" pitchFamily="34" charset="0"/>
                <a:cs typeface="Arial" panose="020B0604020202020204" pitchFamily="34" charset="0"/>
              </a:rPr>
              <a:t>AQA Higher: May 2017 Paper 1, Q16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3CD46-6702-473A-BCB6-3519986AD1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94" t="7853" r="16423" b="36938"/>
          <a:stretch/>
        </p:blipFill>
        <p:spPr>
          <a:xfrm>
            <a:off x="28137" y="29643"/>
            <a:ext cx="562707" cy="272562"/>
          </a:xfrm>
          <a:prstGeom prst="rect">
            <a:avLst/>
          </a:prstGeom>
        </p:spPr>
      </p:pic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EAB08C8B-61A4-4F63-93E9-A0BC2FC51DCC}"/>
              </a:ext>
            </a:extLst>
          </p:cNvPr>
          <p:cNvSpPr/>
          <p:nvPr/>
        </p:nvSpPr>
        <p:spPr>
          <a:xfrm>
            <a:off x="4153375" y="108773"/>
            <a:ext cx="336689" cy="336689"/>
          </a:xfrm>
          <a:prstGeom prst="mathMultiply">
            <a:avLst>
              <a:gd name="adj1" fmla="val 1790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457642-55E2-4695-937C-A1775AB3AD93}"/>
              </a:ext>
            </a:extLst>
          </p:cNvPr>
          <p:cNvSpPr txBox="1"/>
          <p:nvPr/>
        </p:nvSpPr>
        <p:spPr>
          <a:xfrm>
            <a:off x="372445" y="406419"/>
            <a:ext cx="4309193" cy="717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A fair spinner has 7 equal sections numbered 1, 2, 3, 4, 5, 6 and 7</a:t>
            </a:r>
          </a:p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A fair six-sided dice has 1 blue face and 5 red faces.</a:t>
            </a:r>
          </a:p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	The spinner is spun.</a:t>
            </a:r>
          </a:p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	If the spinner shows an odd number, the dice is thrown.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6AA764-3310-4930-B5CB-AA187B73CBFF}"/>
              </a:ext>
            </a:extLst>
          </p:cNvPr>
          <p:cNvSpPr txBox="1"/>
          <p:nvPr/>
        </p:nvSpPr>
        <p:spPr>
          <a:xfrm>
            <a:off x="27272" y="406419"/>
            <a:ext cx="256802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71A13A-5968-4C7E-BF96-7871D7C2A8F1}"/>
              </a:ext>
            </a:extLst>
          </p:cNvPr>
          <p:cNvSpPr txBox="1"/>
          <p:nvPr/>
        </p:nvSpPr>
        <p:spPr>
          <a:xfrm>
            <a:off x="3830402" y="1409528"/>
            <a:ext cx="742302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5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[2 marks]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AD30A5-61ED-475E-9EF5-C04BD8833C3D}"/>
              </a:ext>
            </a:extLst>
          </p:cNvPr>
          <p:cNvCxnSpPr>
            <a:cxnSpLocks/>
          </p:cNvCxnSpPr>
          <p:nvPr/>
        </p:nvCxnSpPr>
        <p:spPr>
          <a:xfrm>
            <a:off x="329729" y="5666799"/>
            <a:ext cx="3921943" cy="0"/>
          </a:xfrm>
          <a:prstGeom prst="line">
            <a:avLst/>
          </a:prstGeom>
          <a:ln w="19050">
            <a:solidFill>
              <a:srgbClr val="DEDED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AD5484-72AF-4038-85D1-EC18CC7E1281}"/>
              </a:ext>
            </a:extLst>
          </p:cNvPr>
          <p:cNvCxnSpPr>
            <a:cxnSpLocks/>
          </p:cNvCxnSpPr>
          <p:nvPr/>
        </p:nvCxnSpPr>
        <p:spPr>
          <a:xfrm>
            <a:off x="329729" y="5911577"/>
            <a:ext cx="3921943" cy="0"/>
          </a:xfrm>
          <a:prstGeom prst="line">
            <a:avLst/>
          </a:prstGeom>
          <a:ln w="19050">
            <a:solidFill>
              <a:srgbClr val="DEDED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25905F-E736-4E3B-8843-004D92278C86}"/>
              </a:ext>
            </a:extLst>
          </p:cNvPr>
          <p:cNvSpPr txBox="1"/>
          <p:nvPr/>
        </p:nvSpPr>
        <p:spPr>
          <a:xfrm>
            <a:off x="1541960" y="6029769"/>
            <a:ext cx="619080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C3515B-E50B-401E-812C-C723C10D9011}"/>
              </a:ext>
            </a:extLst>
          </p:cNvPr>
          <p:cNvCxnSpPr>
            <a:cxnSpLocks/>
          </p:cNvCxnSpPr>
          <p:nvPr/>
        </p:nvCxnSpPr>
        <p:spPr>
          <a:xfrm>
            <a:off x="2139772" y="6174174"/>
            <a:ext cx="1298987" cy="0"/>
          </a:xfrm>
          <a:prstGeom prst="line">
            <a:avLst/>
          </a:prstGeom>
          <a:ln w="19050">
            <a:solidFill>
              <a:srgbClr val="DEDED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9D31EF2-B36C-44F4-92D2-2E8F4782D3DA}"/>
              </a:ext>
            </a:extLst>
          </p:cNvPr>
          <p:cNvSpPr txBox="1"/>
          <p:nvPr/>
        </p:nvSpPr>
        <p:spPr>
          <a:xfrm>
            <a:off x="27273" y="1261393"/>
            <a:ext cx="489236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b="1" dirty="0">
                <a:latin typeface="Arial" panose="020B0604020202020204" pitchFamily="34" charset="0"/>
                <a:cs typeface="Arial" panose="020B0604020202020204" pitchFamily="34" charset="0"/>
              </a:rPr>
              <a:t>1  (a)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16D1D0-EB30-4197-A224-A4BC712C0F5E}"/>
              </a:ext>
            </a:extLst>
          </p:cNvPr>
          <p:cNvSpPr txBox="1"/>
          <p:nvPr/>
        </p:nvSpPr>
        <p:spPr>
          <a:xfrm>
            <a:off x="372445" y="1260737"/>
            <a:ext cx="3382657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Complete the tree diagram for the spinner and the dice.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E3D270-9B62-461D-91FD-226A19DBC70C}"/>
              </a:ext>
            </a:extLst>
          </p:cNvPr>
          <p:cNvGrpSpPr/>
          <p:nvPr/>
        </p:nvGrpSpPr>
        <p:grpSpPr>
          <a:xfrm>
            <a:off x="908628" y="2277547"/>
            <a:ext cx="1170271" cy="1993926"/>
            <a:chOff x="984347" y="2356338"/>
            <a:chExt cx="1267794" cy="216008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2569E4D-1DE4-4312-BC9B-FC364C37D3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2141" y="2356338"/>
              <a:ext cx="1260000" cy="1080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531E762-95B6-4145-BCB3-E5759BF837BF}"/>
                </a:ext>
              </a:extLst>
            </p:cNvPr>
            <p:cNvCxnSpPr>
              <a:cxnSpLocks/>
            </p:cNvCxnSpPr>
            <p:nvPr/>
          </p:nvCxnSpPr>
          <p:spPr>
            <a:xfrm>
              <a:off x="984347" y="3436425"/>
              <a:ext cx="1260000" cy="1080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D00509-894D-4B9A-878F-0CD20D96E138}"/>
              </a:ext>
            </a:extLst>
          </p:cNvPr>
          <p:cNvSpPr txBox="1"/>
          <p:nvPr/>
        </p:nvSpPr>
        <p:spPr>
          <a:xfrm>
            <a:off x="1141032" y="1630848"/>
            <a:ext cx="671979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b="1" dirty="0">
                <a:latin typeface="Arial" panose="020B0604020202020204" pitchFamily="34" charset="0"/>
                <a:cs typeface="Arial" panose="020B0604020202020204" pitchFamily="34" charset="0"/>
              </a:rPr>
              <a:t>Spinner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2997DC-C2AC-4461-B889-55889CC9496D}"/>
              </a:ext>
            </a:extLst>
          </p:cNvPr>
          <p:cNvSpPr txBox="1"/>
          <p:nvPr/>
        </p:nvSpPr>
        <p:spPr>
          <a:xfrm>
            <a:off x="3061512" y="1632104"/>
            <a:ext cx="460382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b="1" dirty="0">
                <a:latin typeface="Arial" panose="020B0604020202020204" pitchFamily="34" charset="0"/>
                <a:cs typeface="Arial" panose="020B0604020202020204" pitchFamily="34" charset="0"/>
              </a:rPr>
              <a:t>Dice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656278-678F-4C32-9DDE-77135484608C}"/>
              </a:ext>
            </a:extLst>
          </p:cNvPr>
          <p:cNvSpPr txBox="1"/>
          <p:nvPr/>
        </p:nvSpPr>
        <p:spPr>
          <a:xfrm>
            <a:off x="2098416" y="2137819"/>
            <a:ext cx="481222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340710-DBBB-4D2A-A885-0226DF1E6734}"/>
              </a:ext>
            </a:extLst>
          </p:cNvPr>
          <p:cNvSpPr txBox="1"/>
          <p:nvPr/>
        </p:nvSpPr>
        <p:spPr>
          <a:xfrm>
            <a:off x="2084889" y="4193867"/>
            <a:ext cx="429926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Odd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DE9AB9-2060-4A62-BA39-9022BA3D67DD}"/>
                  </a:ext>
                </a:extLst>
              </p:cNvPr>
              <p:cNvSpPr txBox="1"/>
              <p:nvPr/>
            </p:nvSpPr>
            <p:spPr>
              <a:xfrm>
                <a:off x="1205142" y="1917412"/>
                <a:ext cx="420307" cy="73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DE9AB9-2060-4A62-BA39-9022BA3D6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142" y="1917412"/>
                <a:ext cx="420307" cy="731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E4D4003-3911-4E41-B990-AD9809AF8D0E}"/>
                  </a:ext>
                </a:extLst>
              </p:cNvPr>
              <p:cNvSpPr txBox="1"/>
              <p:nvPr/>
            </p:nvSpPr>
            <p:spPr>
              <a:xfrm>
                <a:off x="1711579" y="3317147"/>
                <a:ext cx="420307" cy="730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E4D4003-3911-4E41-B990-AD9809AF8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579" y="3317147"/>
                <a:ext cx="420307" cy="730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64AB02-9BAD-4C46-9D58-285D7B085097}"/>
              </a:ext>
            </a:extLst>
          </p:cNvPr>
          <p:cNvCxnSpPr>
            <a:cxnSpLocks/>
          </p:cNvCxnSpPr>
          <p:nvPr/>
        </p:nvCxnSpPr>
        <p:spPr>
          <a:xfrm flipV="1">
            <a:off x="2555755" y="3950425"/>
            <a:ext cx="1096615" cy="332308"/>
          </a:xfrm>
          <a:prstGeom prst="straightConnector1">
            <a:avLst/>
          </a:prstGeom>
          <a:ln w="19050">
            <a:solidFill>
              <a:srgbClr val="FF00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67FC17-A757-40B4-AC3B-5222CE5A0C23}"/>
              </a:ext>
            </a:extLst>
          </p:cNvPr>
          <p:cNvCxnSpPr>
            <a:cxnSpLocks/>
          </p:cNvCxnSpPr>
          <p:nvPr/>
        </p:nvCxnSpPr>
        <p:spPr>
          <a:xfrm>
            <a:off x="2560320" y="4302119"/>
            <a:ext cx="1106585" cy="332308"/>
          </a:xfrm>
          <a:prstGeom prst="straightConnector1">
            <a:avLst/>
          </a:prstGeom>
          <a:ln w="19050">
            <a:solidFill>
              <a:srgbClr val="FF00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B6DED96-0719-411B-88E5-FBE1FDF7B7AB}"/>
              </a:ext>
            </a:extLst>
          </p:cNvPr>
          <p:cNvSpPr/>
          <p:nvPr/>
        </p:nvSpPr>
        <p:spPr>
          <a:xfrm>
            <a:off x="3637696" y="3750288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0066"/>
                </a:solidFill>
              </a:rPr>
              <a:t>blue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0DAF68B-1285-443D-AF6D-B56B59D64AE4}"/>
              </a:ext>
            </a:extLst>
          </p:cNvPr>
          <p:cNvSpPr/>
          <p:nvPr/>
        </p:nvSpPr>
        <p:spPr>
          <a:xfrm>
            <a:off x="3724161" y="4474774"/>
            <a:ext cx="518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0066"/>
                </a:solidFill>
              </a:rPr>
              <a:t>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6C254C-E0ED-4DCF-9E5D-6900DACB81AD}"/>
                  </a:ext>
                </a:extLst>
              </p:cNvPr>
              <p:cNvSpPr txBox="1"/>
              <p:nvPr/>
            </p:nvSpPr>
            <p:spPr>
              <a:xfrm>
                <a:off x="3153518" y="3204606"/>
                <a:ext cx="420307" cy="732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6C254C-E0ED-4DCF-9E5D-6900DACB8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518" y="3204606"/>
                <a:ext cx="420307" cy="7327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1DB6C7-4131-401E-8F39-27E34F07DEAA}"/>
                  </a:ext>
                </a:extLst>
              </p:cNvPr>
              <p:cNvSpPr txBox="1"/>
              <p:nvPr/>
            </p:nvSpPr>
            <p:spPr>
              <a:xfrm>
                <a:off x="2928435" y="4442562"/>
                <a:ext cx="420307" cy="739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1DB6C7-4131-401E-8F39-27E34F07D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435" y="4442562"/>
                <a:ext cx="420307" cy="7396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604DCFD-CF6C-4525-BCB4-F6B4F3B0631A}"/>
              </a:ext>
            </a:extLst>
          </p:cNvPr>
          <p:cNvSpPr txBox="1"/>
          <p:nvPr/>
        </p:nvSpPr>
        <p:spPr>
          <a:xfrm>
            <a:off x="27272" y="5190968"/>
            <a:ext cx="497252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b="1" dirty="0">
                <a:latin typeface="Arial" panose="020B0604020202020204" pitchFamily="34" charset="0"/>
                <a:cs typeface="Arial" panose="020B0604020202020204" pitchFamily="34" charset="0"/>
              </a:rPr>
              <a:t>1  (b)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DCB00B-8FA0-42D8-8562-B12D02F39D46}"/>
              </a:ext>
            </a:extLst>
          </p:cNvPr>
          <p:cNvSpPr txBox="1"/>
          <p:nvPr/>
        </p:nvSpPr>
        <p:spPr>
          <a:xfrm>
            <a:off x="372446" y="5190312"/>
            <a:ext cx="4164923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Work out the probability of getting an odd number and the colour red.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17CCCC-E8C3-417D-90B0-474ABF452593}"/>
              </a:ext>
            </a:extLst>
          </p:cNvPr>
          <p:cNvSpPr txBox="1"/>
          <p:nvPr/>
        </p:nvSpPr>
        <p:spPr>
          <a:xfrm>
            <a:off x="3823807" y="5377465"/>
            <a:ext cx="742302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5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[2 marks]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C507875-6C79-4E44-B81F-8D52C3B47588}"/>
                  </a:ext>
                </a:extLst>
              </p:cNvPr>
              <p:cNvSpPr txBox="1"/>
              <p:nvPr/>
            </p:nvSpPr>
            <p:spPr>
              <a:xfrm>
                <a:off x="1392712" y="5427301"/>
                <a:ext cx="2355645" cy="739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GB" sz="2954" dirty="0">
                          <a:solidFill>
                            <a:srgbClr val="FF0066"/>
                          </a:solidFill>
                        </a:rPr>
                        <m:t>×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215" i="1" dirty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42</m:t>
                          </m:r>
                        </m:den>
                      </m:f>
                      <m:r>
                        <a:rPr lang="en-GB" sz="2215" i="1" dirty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215" i="1" dirty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𝑜𝑟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C507875-6C79-4E44-B81F-8D52C3B47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712" y="5427301"/>
                <a:ext cx="2355645" cy="7396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B7E973D-F9AE-7BB5-9442-99711F46D7CF}"/>
              </a:ext>
            </a:extLst>
          </p:cNvPr>
          <p:cNvSpPr/>
          <p:nvPr/>
        </p:nvSpPr>
        <p:spPr>
          <a:xfrm>
            <a:off x="4571718" y="180345"/>
            <a:ext cx="4481967" cy="6126498"/>
          </a:xfrm>
          <a:prstGeom prst="roundRect">
            <a:avLst>
              <a:gd name="adj" fmla="val 3415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BC1C1A-71CD-03EC-CA21-56FE5ED181D5}"/>
              </a:ext>
            </a:extLst>
          </p:cNvPr>
          <p:cNvSpPr/>
          <p:nvPr/>
        </p:nvSpPr>
        <p:spPr>
          <a:xfrm>
            <a:off x="4555589" y="94534"/>
            <a:ext cx="579187" cy="2181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9" name="Picture 9" descr="Screen Clipping">
            <a:extLst>
              <a:ext uri="{FF2B5EF4-FFF2-40B4-BE49-F238E27FC236}">
                <a16:creationId xmlns:a16="http://schemas.microsoft.com/office/drawing/2014/main" id="{262F49F9-D094-ADBD-0952-D7016310F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888" y="31229"/>
            <a:ext cx="179814" cy="3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E4D6EE9-69D3-5524-542F-00438B5F30D8}"/>
              </a:ext>
            </a:extLst>
          </p:cNvPr>
          <p:cNvSpPr txBox="1"/>
          <p:nvPr/>
        </p:nvSpPr>
        <p:spPr>
          <a:xfrm>
            <a:off x="5378600" y="59914"/>
            <a:ext cx="2916183" cy="2628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8" dirty="0">
                <a:latin typeface="Arial" panose="020B0604020202020204" pitchFamily="34" charset="0"/>
                <a:cs typeface="Arial" panose="020B0604020202020204" pitchFamily="34" charset="0"/>
              </a:rPr>
              <a:t>AQA Higher: November 2017 Paper 1, Q27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6804220-D2F1-249E-F2F8-76E0BF67D0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94" t="7853" r="16423" b="36938"/>
          <a:stretch/>
        </p:blipFill>
        <p:spPr>
          <a:xfrm>
            <a:off x="4549211" y="11886"/>
            <a:ext cx="562707" cy="27256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4D0436F-492D-1DDE-B4BE-2805C82E370E}"/>
              </a:ext>
            </a:extLst>
          </p:cNvPr>
          <p:cNvSpPr txBox="1"/>
          <p:nvPr/>
        </p:nvSpPr>
        <p:spPr>
          <a:xfrm>
            <a:off x="4541312" y="388662"/>
            <a:ext cx="256802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7D60B3-48C7-287A-FB48-A229BF50E2CB}"/>
              </a:ext>
            </a:extLst>
          </p:cNvPr>
          <p:cNvSpPr txBox="1"/>
          <p:nvPr/>
        </p:nvSpPr>
        <p:spPr>
          <a:xfrm>
            <a:off x="8351476" y="1411427"/>
            <a:ext cx="742302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5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[4 marks]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555ADA-1093-529E-79E4-1935CBA182CD}"/>
              </a:ext>
            </a:extLst>
          </p:cNvPr>
          <p:cNvCxnSpPr>
            <a:cxnSpLocks/>
          </p:cNvCxnSpPr>
          <p:nvPr/>
        </p:nvCxnSpPr>
        <p:spPr>
          <a:xfrm>
            <a:off x="4784279" y="5093837"/>
            <a:ext cx="3921943" cy="0"/>
          </a:xfrm>
          <a:prstGeom prst="line">
            <a:avLst/>
          </a:prstGeom>
          <a:ln w="19050">
            <a:solidFill>
              <a:srgbClr val="DEDED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D5EF99-0212-B048-5B2E-2DBDFA8D8486}"/>
              </a:ext>
            </a:extLst>
          </p:cNvPr>
          <p:cNvCxnSpPr>
            <a:cxnSpLocks/>
          </p:cNvCxnSpPr>
          <p:nvPr/>
        </p:nvCxnSpPr>
        <p:spPr>
          <a:xfrm>
            <a:off x="4784279" y="5338614"/>
            <a:ext cx="3921943" cy="0"/>
          </a:xfrm>
          <a:prstGeom prst="line">
            <a:avLst/>
          </a:prstGeom>
          <a:ln w="19050">
            <a:solidFill>
              <a:srgbClr val="DEDED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657774F-318F-15A5-EA38-47781F6D943E}"/>
              </a:ext>
            </a:extLst>
          </p:cNvPr>
          <p:cNvCxnSpPr>
            <a:cxnSpLocks/>
          </p:cNvCxnSpPr>
          <p:nvPr/>
        </p:nvCxnSpPr>
        <p:spPr>
          <a:xfrm>
            <a:off x="4784279" y="5583392"/>
            <a:ext cx="3921943" cy="0"/>
          </a:xfrm>
          <a:prstGeom prst="line">
            <a:avLst/>
          </a:prstGeom>
          <a:ln w="19050">
            <a:solidFill>
              <a:srgbClr val="DEDED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10B15AB-225C-5CAF-06B6-88EBCC69CA04}"/>
              </a:ext>
            </a:extLst>
          </p:cNvPr>
          <p:cNvCxnSpPr>
            <a:cxnSpLocks/>
          </p:cNvCxnSpPr>
          <p:nvPr/>
        </p:nvCxnSpPr>
        <p:spPr>
          <a:xfrm>
            <a:off x="4784279" y="5828171"/>
            <a:ext cx="3921943" cy="0"/>
          </a:xfrm>
          <a:prstGeom prst="line">
            <a:avLst/>
          </a:prstGeom>
          <a:ln w="19050">
            <a:solidFill>
              <a:srgbClr val="DEDED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4028DF7-67F4-1DDB-13AC-67C124C0BB94}"/>
              </a:ext>
            </a:extLst>
          </p:cNvPr>
          <p:cNvSpPr txBox="1"/>
          <p:nvPr/>
        </p:nvSpPr>
        <p:spPr>
          <a:xfrm>
            <a:off x="5996510" y="5946363"/>
            <a:ext cx="619080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246C40C-AB0A-8D51-E571-643ACC932C33}"/>
              </a:ext>
            </a:extLst>
          </p:cNvPr>
          <p:cNvCxnSpPr>
            <a:cxnSpLocks/>
          </p:cNvCxnSpPr>
          <p:nvPr/>
        </p:nvCxnSpPr>
        <p:spPr>
          <a:xfrm>
            <a:off x="6594322" y="6090768"/>
            <a:ext cx="1298987" cy="0"/>
          </a:xfrm>
          <a:prstGeom prst="line">
            <a:avLst/>
          </a:prstGeom>
          <a:ln w="19050">
            <a:solidFill>
              <a:srgbClr val="DEDED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Multiplication Sign 49">
            <a:extLst>
              <a:ext uri="{FF2B5EF4-FFF2-40B4-BE49-F238E27FC236}">
                <a16:creationId xmlns:a16="http://schemas.microsoft.com/office/drawing/2014/main" id="{74782BCB-EE3E-A212-427A-F20D463F4A8F}"/>
              </a:ext>
            </a:extLst>
          </p:cNvPr>
          <p:cNvSpPr/>
          <p:nvPr/>
        </p:nvSpPr>
        <p:spPr>
          <a:xfrm>
            <a:off x="8674449" y="91016"/>
            <a:ext cx="336689" cy="336689"/>
          </a:xfrm>
          <a:prstGeom prst="mathMultiply">
            <a:avLst>
              <a:gd name="adj1" fmla="val 1790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82D04A-8A7A-5FB5-18E7-35F4410723F5}"/>
              </a:ext>
            </a:extLst>
          </p:cNvPr>
          <p:cNvSpPr txBox="1"/>
          <p:nvPr/>
        </p:nvSpPr>
        <p:spPr>
          <a:xfrm>
            <a:off x="4853212" y="388662"/>
            <a:ext cx="3865161" cy="1029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There are 12 cubes in a box.</a:t>
            </a:r>
          </a:p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7 are yellow and 5 are blue.</a:t>
            </a:r>
          </a:p>
          <a:p>
            <a:endParaRPr lang="en-GB" sz="10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Two pens are taken out at random </a:t>
            </a:r>
            <a:r>
              <a:rPr lang="en-GB" sz="1015" b="1" dirty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 replacement.</a:t>
            </a:r>
          </a:p>
          <a:p>
            <a:endParaRPr lang="en-GB" sz="10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Work out the probability that the two pens are </a:t>
            </a:r>
            <a:r>
              <a:rPr lang="en-GB" sz="1015" b="1" dirty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GB" sz="1015" dirty="0">
                <a:latin typeface="Arial" panose="020B0604020202020204" pitchFamily="34" charset="0"/>
                <a:cs typeface="Arial" panose="020B0604020202020204" pitchFamily="34" charset="0"/>
              </a:rPr>
              <a:t> colours.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EA99ED9-68E9-19C4-A540-F695486DAB56}"/>
              </a:ext>
            </a:extLst>
          </p:cNvPr>
          <p:cNvGrpSpPr/>
          <p:nvPr/>
        </p:nvGrpSpPr>
        <p:grpSpPr>
          <a:xfrm>
            <a:off x="4686955" y="1963192"/>
            <a:ext cx="2108221" cy="3001108"/>
            <a:chOff x="776604" y="1361440"/>
            <a:chExt cx="2769236" cy="3942080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D1DBBA0-87A6-FB1A-FC58-278554A0E3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604" y="2174240"/>
              <a:ext cx="1275716" cy="1324931"/>
            </a:xfrm>
            <a:prstGeom prst="straightConnector1">
              <a:avLst/>
            </a:prstGeom>
            <a:ln w="19050">
              <a:solidFill>
                <a:srgbClr val="FF006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C9136B3-CDC3-1155-8591-79A37D5FB5D5}"/>
                </a:ext>
              </a:extLst>
            </p:cNvPr>
            <p:cNvCxnSpPr>
              <a:cxnSpLocks/>
            </p:cNvCxnSpPr>
            <p:nvPr/>
          </p:nvCxnSpPr>
          <p:spPr>
            <a:xfrm>
              <a:off x="776604" y="3490698"/>
              <a:ext cx="1327638" cy="1355622"/>
            </a:xfrm>
            <a:prstGeom prst="straightConnector1">
              <a:avLst/>
            </a:prstGeom>
            <a:ln w="19050">
              <a:solidFill>
                <a:srgbClr val="FF006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865AC93-DC26-A52F-A2E4-8A14E9A763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3120" y="4013200"/>
              <a:ext cx="1432560" cy="833120"/>
            </a:xfrm>
            <a:prstGeom prst="straightConnector1">
              <a:avLst/>
            </a:prstGeom>
            <a:ln w="19050">
              <a:solidFill>
                <a:srgbClr val="FF006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FA65EF2-A0C6-5AA0-954F-5CA4BD920CA5}"/>
                </a:ext>
              </a:extLst>
            </p:cNvPr>
            <p:cNvCxnSpPr>
              <a:cxnSpLocks/>
            </p:cNvCxnSpPr>
            <p:nvPr/>
          </p:nvCxnSpPr>
          <p:spPr>
            <a:xfrm>
              <a:off x="2113280" y="4846320"/>
              <a:ext cx="1432560" cy="457200"/>
            </a:xfrm>
            <a:prstGeom prst="straightConnector1">
              <a:avLst/>
            </a:prstGeom>
            <a:ln w="19050">
              <a:solidFill>
                <a:srgbClr val="FF006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ED28DF2-27A0-9FFA-C6B0-250963C86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2160" y="1361440"/>
              <a:ext cx="1432560" cy="833120"/>
            </a:xfrm>
            <a:prstGeom prst="straightConnector1">
              <a:avLst/>
            </a:prstGeom>
            <a:ln w="19050">
              <a:solidFill>
                <a:srgbClr val="FF006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D95FCBB-0524-6F11-18A4-FEF18EA42BDE}"/>
                </a:ext>
              </a:extLst>
            </p:cNvPr>
            <p:cNvCxnSpPr>
              <a:cxnSpLocks/>
            </p:cNvCxnSpPr>
            <p:nvPr/>
          </p:nvCxnSpPr>
          <p:spPr>
            <a:xfrm>
              <a:off x="2052320" y="2194560"/>
              <a:ext cx="1432560" cy="457200"/>
            </a:xfrm>
            <a:prstGeom prst="straightConnector1">
              <a:avLst/>
            </a:prstGeom>
            <a:ln w="19050">
              <a:solidFill>
                <a:srgbClr val="FF006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A0B354B-577A-8758-B038-E2B47843B140}"/>
                  </a:ext>
                </a:extLst>
              </p:cNvPr>
              <p:cNvSpPr txBox="1"/>
              <p:nvPr/>
            </p:nvSpPr>
            <p:spPr>
              <a:xfrm>
                <a:off x="4760235" y="2361075"/>
                <a:ext cx="577402" cy="728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A0B354B-577A-8758-B038-E2B47843B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235" y="2361075"/>
                <a:ext cx="577402" cy="7282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DB28D49A-8648-06BC-84BD-CA5AC1AD0D62}"/>
              </a:ext>
            </a:extLst>
          </p:cNvPr>
          <p:cNvSpPr/>
          <p:nvPr/>
        </p:nvSpPr>
        <p:spPr>
          <a:xfrm>
            <a:off x="5375348" y="2223068"/>
            <a:ext cx="373820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15" dirty="0">
                <a:solidFill>
                  <a:srgbClr val="FF0066"/>
                </a:solidFill>
              </a:rPr>
              <a:t>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B0AB736-4E7E-01BB-F194-45FA6AD76427}"/>
              </a:ext>
            </a:extLst>
          </p:cNvPr>
          <p:cNvSpPr/>
          <p:nvPr/>
        </p:nvSpPr>
        <p:spPr>
          <a:xfrm>
            <a:off x="6680830" y="1677241"/>
            <a:ext cx="373820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15" dirty="0">
                <a:solidFill>
                  <a:srgbClr val="FF0066"/>
                </a:solidFill>
              </a:rPr>
              <a:t>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FC27C90-CAAB-8A7A-9CD4-1CBC3E5479C0}"/>
              </a:ext>
            </a:extLst>
          </p:cNvPr>
          <p:cNvSpPr/>
          <p:nvPr/>
        </p:nvSpPr>
        <p:spPr>
          <a:xfrm>
            <a:off x="6748354" y="3691735"/>
            <a:ext cx="373820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15" dirty="0">
                <a:solidFill>
                  <a:srgbClr val="FF0066"/>
                </a:solidFill>
              </a:rPr>
              <a:t>Y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52ED885-EFD8-5963-A083-34DFD9362E96}"/>
              </a:ext>
            </a:extLst>
          </p:cNvPr>
          <p:cNvSpPr/>
          <p:nvPr/>
        </p:nvSpPr>
        <p:spPr>
          <a:xfrm>
            <a:off x="5397856" y="4603321"/>
            <a:ext cx="373820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15" dirty="0">
                <a:solidFill>
                  <a:srgbClr val="FF0066"/>
                </a:solidFill>
              </a:rPr>
              <a:t>B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58F9B42-59D4-E520-D69A-EFDA2B0405F5}"/>
              </a:ext>
            </a:extLst>
          </p:cNvPr>
          <p:cNvSpPr/>
          <p:nvPr/>
        </p:nvSpPr>
        <p:spPr>
          <a:xfrm>
            <a:off x="6618931" y="4935319"/>
            <a:ext cx="373820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15" dirty="0">
                <a:solidFill>
                  <a:srgbClr val="FF0066"/>
                </a:solidFill>
              </a:rPr>
              <a:t>B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765EA29-D737-0C2B-AB5C-F0E34B69453D}"/>
              </a:ext>
            </a:extLst>
          </p:cNvPr>
          <p:cNvSpPr/>
          <p:nvPr/>
        </p:nvSpPr>
        <p:spPr>
          <a:xfrm>
            <a:off x="6658321" y="2965842"/>
            <a:ext cx="373820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15" dirty="0">
                <a:solidFill>
                  <a:srgbClr val="FF0066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DB2353F-EC33-2F6F-119F-29B38E4CC3C6}"/>
                  </a:ext>
                </a:extLst>
              </p:cNvPr>
              <p:cNvSpPr txBox="1"/>
              <p:nvPr/>
            </p:nvSpPr>
            <p:spPr>
              <a:xfrm>
                <a:off x="5919413" y="1511386"/>
                <a:ext cx="577402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DB2353F-EC33-2F6F-119F-29B38E4CC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413" y="1511386"/>
                <a:ext cx="577402" cy="7304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D3F992E-6EDF-ED19-0B83-7F797CC1E14A}"/>
                  </a:ext>
                </a:extLst>
              </p:cNvPr>
              <p:cNvSpPr txBox="1"/>
              <p:nvPr/>
            </p:nvSpPr>
            <p:spPr>
              <a:xfrm>
                <a:off x="6386460" y="2147247"/>
                <a:ext cx="577402" cy="737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D3F992E-6EDF-ED19-0B83-7F797CC1E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460" y="2147247"/>
                <a:ext cx="577402" cy="7373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0674AAC-43F2-39AF-07B8-8CDDE1D494C7}"/>
                  </a:ext>
                </a:extLst>
              </p:cNvPr>
              <p:cNvSpPr txBox="1"/>
              <p:nvPr/>
            </p:nvSpPr>
            <p:spPr>
              <a:xfrm>
                <a:off x="5986938" y="3514625"/>
                <a:ext cx="577402" cy="728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0674AAC-43F2-39AF-07B8-8CDDE1D49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938" y="3514625"/>
                <a:ext cx="577402" cy="7282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FDCD0F8-9596-1B3A-81EF-D9EDDD217EE2}"/>
                  </a:ext>
                </a:extLst>
              </p:cNvPr>
              <p:cNvSpPr txBox="1"/>
              <p:nvPr/>
            </p:nvSpPr>
            <p:spPr>
              <a:xfrm>
                <a:off x="5913786" y="4775091"/>
                <a:ext cx="577402" cy="729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FDCD0F8-9596-1B3A-81EF-D9EDDD217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786" y="4775091"/>
                <a:ext cx="577402" cy="7292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7F5D9EA-6425-735A-B7FD-BC9A949E1D28}"/>
                  </a:ext>
                </a:extLst>
              </p:cNvPr>
              <p:cNvSpPr txBox="1"/>
              <p:nvPr/>
            </p:nvSpPr>
            <p:spPr>
              <a:xfrm>
                <a:off x="4619558" y="3925403"/>
                <a:ext cx="577402" cy="737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7F5D9EA-6425-735A-B7FD-BC9A949E1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558" y="3925403"/>
                <a:ext cx="577402" cy="73738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275FE2A-42B2-FB89-6587-DF1EAE3F634E}"/>
                  </a:ext>
                </a:extLst>
              </p:cNvPr>
              <p:cNvSpPr txBox="1"/>
              <p:nvPr/>
            </p:nvSpPr>
            <p:spPr>
              <a:xfrm>
                <a:off x="6954145" y="2581829"/>
                <a:ext cx="1992084" cy="739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GB" sz="2215" dirty="0">
                          <a:solidFill>
                            <a:srgbClr val="FF0066"/>
                          </a:solidFill>
                        </a:rPr>
                        <m:t>×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  <m:r>
                        <a:rPr lang="en-GB" sz="2215" i="1" dirty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132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275FE2A-42B2-FB89-6587-DF1EAE3F6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145" y="2581829"/>
                <a:ext cx="1992084" cy="73962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F34C6AC-24C2-360C-84DE-40D11FB0DBC5}"/>
                  </a:ext>
                </a:extLst>
              </p:cNvPr>
              <p:cNvSpPr txBox="1"/>
              <p:nvPr/>
            </p:nvSpPr>
            <p:spPr>
              <a:xfrm>
                <a:off x="6956850" y="3493524"/>
                <a:ext cx="1992084" cy="739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GB" sz="2215" dirty="0">
                          <a:solidFill>
                            <a:srgbClr val="FF0066"/>
                          </a:solidFill>
                        </a:rPr>
                        <m:t>×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  <m:r>
                        <a:rPr lang="en-GB" sz="2215" i="1" dirty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132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F34C6AC-24C2-360C-84DE-40D11FB0D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850" y="3493524"/>
                <a:ext cx="1992084" cy="73962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3301E-302B-2435-C665-36D1A05C545C}"/>
                  </a:ext>
                </a:extLst>
              </p:cNvPr>
              <p:cNvSpPr txBox="1"/>
              <p:nvPr/>
            </p:nvSpPr>
            <p:spPr>
              <a:xfrm>
                <a:off x="4833171" y="5444063"/>
                <a:ext cx="1646605" cy="523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77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477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1477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132</m:t>
                          </m:r>
                        </m:den>
                      </m:f>
                      <m:r>
                        <a:rPr lang="en-GB" sz="1477" i="1" dirty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77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477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1477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132</m:t>
                          </m:r>
                        </m:den>
                      </m:f>
                      <m:r>
                        <a:rPr lang="en-GB" sz="1477" i="1" dirty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77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477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GB" sz="1477" i="1" dirty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132</m:t>
                          </m:r>
                        </m:den>
                      </m:f>
                    </m:oMath>
                  </m:oMathPara>
                </a14:m>
                <a:endParaRPr lang="en-GB" sz="1477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3301E-302B-2435-C665-36D1A05C5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171" y="5444063"/>
                <a:ext cx="1646605" cy="523541"/>
              </a:xfrm>
              <a:prstGeom prst="rect">
                <a:avLst/>
              </a:prstGeom>
              <a:blipFill>
                <a:blip r:embed="rId18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A90BE80-2356-8F76-191F-E0911606CA65}"/>
                  </a:ext>
                </a:extLst>
              </p:cNvPr>
              <p:cNvSpPr txBox="1"/>
              <p:nvPr/>
            </p:nvSpPr>
            <p:spPr>
              <a:xfrm>
                <a:off x="6812062" y="5506827"/>
                <a:ext cx="1431802" cy="581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215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215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70</m:t>
                        </m:r>
                      </m:num>
                      <m:den>
                        <m:r>
                          <a:rPr lang="en-GB" sz="2215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132</m:t>
                        </m:r>
                      </m:den>
                    </m:f>
                  </m:oMath>
                </a14:m>
                <a:r>
                  <a:rPr lang="en-GB" sz="2215" dirty="0">
                    <a:solidFill>
                      <a:srgbClr val="FF0066"/>
                    </a:solidFill>
                  </a:rPr>
                  <a:t>  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15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15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GB" sz="2215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66</m:t>
                        </m:r>
                      </m:den>
                    </m:f>
                  </m:oMath>
                </a14:m>
                <a:r>
                  <a:rPr lang="en-GB" sz="2215" dirty="0">
                    <a:solidFill>
                      <a:srgbClr val="FF006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A90BE80-2356-8F76-191F-E0911606C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062" y="5506827"/>
                <a:ext cx="1431802" cy="581378"/>
              </a:xfrm>
              <a:prstGeom prst="rect">
                <a:avLst/>
              </a:prstGeom>
              <a:blipFill>
                <a:blip r:embed="rId19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8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75984-90F2-A94E-0FE6-76D9E8CDE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DA666DB-B0A3-56AF-D98E-BDD8E4243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" y="15362"/>
            <a:ext cx="7262014" cy="63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AE635C-5234-7546-EB31-130324E85929}"/>
              </a:ext>
            </a:extLst>
          </p:cNvPr>
          <p:cNvSpPr/>
          <p:nvPr/>
        </p:nvSpPr>
        <p:spPr bwMode="auto">
          <a:xfrm>
            <a:off x="559993" y="5638800"/>
            <a:ext cx="3276600" cy="408623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What fraction should go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BFA12-B82D-8772-4EFC-A68908F085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867401" y="220624"/>
            <a:ext cx="762000" cy="668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C52F23-8C4D-6B76-D7CE-8FC985961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515403" y="1194175"/>
            <a:ext cx="762000" cy="668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57D719-727B-F5A3-653E-32BA97F668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257800" y="525433"/>
            <a:ext cx="762000" cy="668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711E7-4BE1-D667-4615-C5DF0359FE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159957" y="1046320"/>
            <a:ext cx="762000" cy="668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A524B4-693D-9E07-5D1B-D50F1DAF46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778957" y="373024"/>
            <a:ext cx="762000" cy="6687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F74D71-EDC8-14C5-CA2F-DDEBC79516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260912" y="889366"/>
            <a:ext cx="762000" cy="668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0DAA4C-3C46-222E-2087-7549064AE2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629401" y="1464858"/>
            <a:ext cx="762000" cy="6687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A286B2-B0EC-B0AE-86FE-EF3616341E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609765" y="525433"/>
            <a:ext cx="762000" cy="668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6E3759-911A-8880-0B5E-85711680CDDD}"/>
                  </a:ext>
                </a:extLst>
              </p:cNvPr>
              <p:cNvSpPr txBox="1"/>
              <p:nvPr/>
            </p:nvSpPr>
            <p:spPr>
              <a:xfrm>
                <a:off x="1752600" y="5048534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6E3759-911A-8880-0B5E-85711680C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048534"/>
                <a:ext cx="914400" cy="497059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5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" y="0"/>
            <a:ext cx="7262014" cy="63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5638800" y="3276600"/>
                <a:ext cx="3276600" cy="534260"/>
              </a:xfrm>
              <a:prstGeom prst="roundRect">
                <a:avLst/>
              </a:prstGeom>
              <a:solidFill>
                <a:schemeClr val="bg1">
                  <a:lumMod val="90000"/>
                </a:schemeClr>
              </a:solidFill>
              <a:ln>
                <a:solidFill>
                  <a:schemeClr val="bg1">
                    <a:lumMod val="10000"/>
                  </a:schemeClr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rebuchet MS" panose="020B0603020202020204" pitchFamily="34" charset="0"/>
                  </a:rPr>
                  <a:t>Why is this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kumimoji="0" lang="en-GB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rebuchet MS" panose="020B0603020202020204" pitchFamily="34" charset="0"/>
                  </a:rPr>
                  <a:t>  ?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3276600"/>
                <a:ext cx="3276600" cy="534260"/>
              </a:xfrm>
              <a:prstGeom prst="roundRect">
                <a:avLst/>
              </a:prstGeom>
              <a:blipFill>
                <a:blip r:embed="rId3"/>
                <a:stretch>
                  <a:fillRect l="-556"/>
                </a:stretch>
              </a:blipFill>
              <a:ln>
                <a:solidFill>
                  <a:schemeClr val="bg1">
                    <a:lumMod val="1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4837044" y="2594112"/>
            <a:ext cx="5334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867401" y="1"/>
            <a:ext cx="762000" cy="668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515403" y="973552"/>
            <a:ext cx="762000" cy="668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257800" y="304810"/>
            <a:ext cx="762000" cy="668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159957" y="825697"/>
            <a:ext cx="762000" cy="668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778957" y="152401"/>
            <a:ext cx="762000" cy="6687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260912" y="668743"/>
            <a:ext cx="762000" cy="668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629401" y="1244235"/>
            <a:ext cx="762000" cy="668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609765" y="304810"/>
            <a:ext cx="762000" cy="6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3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" y="0"/>
            <a:ext cx="7262014" cy="63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6624282" y="3154619"/>
            <a:ext cx="2138718" cy="715089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A red marble has been removed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837044" y="2594112"/>
            <a:ext cx="5334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867401" y="1"/>
            <a:ext cx="762000" cy="668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515403" y="973552"/>
            <a:ext cx="762000" cy="668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257800" y="304810"/>
            <a:ext cx="762000" cy="6687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159957" y="825697"/>
            <a:ext cx="762000" cy="6687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778957" y="152401"/>
            <a:ext cx="762000" cy="6687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260912" y="668743"/>
            <a:ext cx="762000" cy="6687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629401" y="1244235"/>
            <a:ext cx="762000" cy="6687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609765" y="304810"/>
            <a:ext cx="762000" cy="66874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 bwMode="auto">
          <a:xfrm rot="19856803">
            <a:off x="1347085" y="3978555"/>
            <a:ext cx="1924682" cy="204795"/>
          </a:xfrm>
          <a:prstGeom prst="roundRect">
            <a:avLst>
              <a:gd name="adj" fmla="val 50000"/>
            </a:avLst>
          </a:prstGeom>
          <a:solidFill>
            <a:srgbClr val="FFFF00">
              <a:alpha val="63922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1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" y="0"/>
            <a:ext cx="7262014" cy="63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6624282" y="3154619"/>
            <a:ext cx="2138718" cy="1021556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So now there are 7 marbles,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4 of which are red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837044" y="2594112"/>
            <a:ext cx="5334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867401" y="1"/>
            <a:ext cx="762000" cy="668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515403" y="973552"/>
            <a:ext cx="762000" cy="668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257800" y="304810"/>
            <a:ext cx="762000" cy="6687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159957" y="825697"/>
            <a:ext cx="762000" cy="6687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778957" y="152401"/>
            <a:ext cx="762000" cy="6687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260912" y="668743"/>
            <a:ext cx="762000" cy="6687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609765" y="304810"/>
            <a:ext cx="762000" cy="66874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 bwMode="auto">
          <a:xfrm rot="19856803">
            <a:off x="1347085" y="3978555"/>
            <a:ext cx="1924682" cy="204795"/>
          </a:xfrm>
          <a:prstGeom prst="roundRect">
            <a:avLst>
              <a:gd name="adj" fmla="val 50000"/>
            </a:avLst>
          </a:prstGeom>
          <a:solidFill>
            <a:srgbClr val="FFFF00">
              <a:alpha val="63922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06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" y="0"/>
            <a:ext cx="7262014" cy="63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4109683" y="4544376"/>
            <a:ext cx="2138718" cy="117479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What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fraction should go here?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aseline="0" dirty="0">
                <a:latin typeface="Trebuchet MS" panose="020B0603020202020204" pitchFamily="34" charset="0"/>
              </a:rPr>
              <a:t>Why?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867401" y="1"/>
            <a:ext cx="762000" cy="668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515403" y="973552"/>
            <a:ext cx="762000" cy="668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257800" y="304810"/>
            <a:ext cx="762000" cy="6687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159957" y="825697"/>
            <a:ext cx="762000" cy="6687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778957" y="152401"/>
            <a:ext cx="762000" cy="6687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260912" y="668743"/>
            <a:ext cx="762000" cy="6687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609765" y="304810"/>
            <a:ext cx="762000" cy="66874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 bwMode="auto">
          <a:xfrm rot="19856803">
            <a:off x="1347085" y="3978555"/>
            <a:ext cx="1924682" cy="204795"/>
          </a:xfrm>
          <a:prstGeom prst="roundRect">
            <a:avLst>
              <a:gd name="adj" fmla="val 50000"/>
            </a:avLst>
          </a:prstGeom>
          <a:solidFill>
            <a:srgbClr val="FFFF00">
              <a:alpha val="63922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711890" y="3647796"/>
            <a:ext cx="5334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95800" y="3780266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780266"/>
                <a:ext cx="914400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1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" y="0"/>
            <a:ext cx="7262014" cy="63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6624282" y="3154619"/>
            <a:ext cx="2138718" cy="1328023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This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time, a green marble has been removed and not replaced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867401" y="1"/>
            <a:ext cx="762000" cy="668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515403" y="973552"/>
            <a:ext cx="762000" cy="668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5257800" y="304810"/>
            <a:ext cx="762000" cy="6687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159957" y="825697"/>
            <a:ext cx="762000" cy="6687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778957" y="152401"/>
            <a:ext cx="762000" cy="6687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260912" y="668743"/>
            <a:ext cx="762000" cy="6687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6629401" y="1244235"/>
            <a:ext cx="762000" cy="6687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420" b="47801"/>
          <a:stretch/>
        </p:blipFill>
        <p:spPr>
          <a:xfrm>
            <a:off x="7609765" y="304810"/>
            <a:ext cx="762000" cy="66874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 bwMode="auto">
          <a:xfrm rot="1830057">
            <a:off x="1372106" y="4867143"/>
            <a:ext cx="1924682" cy="204795"/>
          </a:xfrm>
          <a:prstGeom prst="roundRect">
            <a:avLst>
              <a:gd name="adj" fmla="val 50000"/>
            </a:avLst>
          </a:prstGeom>
          <a:solidFill>
            <a:srgbClr val="FFFF00">
              <a:alpha val="63922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24734"/>
                <a:ext cx="914400" cy="497059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95800" y="3780266"/>
                <a:ext cx="91440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780266"/>
                <a:ext cx="914400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35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T LAYOU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LT LAYOUT" id="{CEDE8167-5238-409F-9D83-11A62725B98A}" vid="{347C4616-2A00-4D67-B144-C870F951C424}"/>
    </a:ext>
  </a:extLst>
</a:theme>
</file>

<file path=ppt/theme/theme3.xml><?xml version="1.0" encoding="utf-8"?>
<a:theme xmlns:a="http://schemas.openxmlformats.org/drawingml/2006/main" name="ALT LAYOUT 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 LAYOUT v2" id="{CA6C95BF-2094-42CD-89CE-D1F726D80FDF}" vid="{D50D0FB2-DA65-4FEA-B158-C31F30AA0D6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1058</Words>
  <Application>Microsoft Office PowerPoint</Application>
  <PresentationFormat>On-screen Show (4:3)</PresentationFormat>
  <Paragraphs>180</Paragraphs>
  <Slides>31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Comic Sans MS</vt:lpstr>
      <vt:lpstr>Gill Sans</vt:lpstr>
      <vt:lpstr>Lato</vt:lpstr>
      <vt:lpstr>Times New Roman</vt:lpstr>
      <vt:lpstr>Trebuchet MS</vt:lpstr>
      <vt:lpstr>Verdana</vt:lpstr>
      <vt:lpstr>ヒラギノ角ゴ ProN W3</vt:lpstr>
      <vt:lpstr>1_Default Design</vt:lpstr>
      <vt:lpstr>ALT LAYOUT</vt:lpstr>
      <vt:lpstr>ALT LAYOUT 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Lucas, H</cp:lastModifiedBy>
  <cp:revision>164</cp:revision>
  <cp:lastPrinted>1601-01-01T00:00:00Z</cp:lastPrinted>
  <dcterms:created xsi:type="dcterms:W3CDTF">1601-01-01T00:00:00Z</dcterms:created>
  <dcterms:modified xsi:type="dcterms:W3CDTF">2025-03-17T07:50:24Z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