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29"/>
  </p:notesMasterIdLst>
  <p:sldIdLst>
    <p:sldId id="256" r:id="rId4"/>
    <p:sldId id="306" r:id="rId5"/>
    <p:sldId id="310" r:id="rId6"/>
    <p:sldId id="313" r:id="rId7"/>
    <p:sldId id="300" r:id="rId8"/>
    <p:sldId id="1049" r:id="rId9"/>
    <p:sldId id="311" r:id="rId10"/>
    <p:sldId id="1050" r:id="rId11"/>
    <p:sldId id="1051" r:id="rId12"/>
    <p:sldId id="312" r:id="rId13"/>
    <p:sldId id="1055" r:id="rId14"/>
    <p:sldId id="1056" r:id="rId15"/>
    <p:sldId id="1058" r:id="rId16"/>
    <p:sldId id="1057" r:id="rId17"/>
    <p:sldId id="1033" r:id="rId18"/>
    <p:sldId id="319" r:id="rId19"/>
    <p:sldId id="304" r:id="rId20"/>
    <p:sldId id="1034" r:id="rId21"/>
    <p:sldId id="1047" r:id="rId22"/>
    <p:sldId id="1060" r:id="rId23"/>
    <p:sldId id="1061" r:id="rId24"/>
    <p:sldId id="1067" r:id="rId25"/>
    <p:sldId id="1063" r:id="rId26"/>
    <p:sldId id="1064" r:id="rId27"/>
    <p:sldId id="10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14" autoAdjust="0"/>
  </p:normalViewPr>
  <p:slideViewPr>
    <p:cSldViewPr snapToGrid="0">
      <p:cViewPr varScale="1">
        <p:scale>
          <a:sx n="97" d="100"/>
          <a:sy n="97"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A6548-72DF-45BE-B894-20391EF65F6E}"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6843D-54AF-48C5-B8A1-381DC70EC449}" type="slidenum">
              <a:rPr lang="en-GB" smtClean="0"/>
              <a:t>‹#›</a:t>
            </a:fld>
            <a:endParaRPr lang="en-GB"/>
          </a:p>
        </p:txBody>
      </p:sp>
    </p:spTree>
    <p:extLst>
      <p:ext uri="{BB962C8B-B14F-4D97-AF65-F5344CB8AC3E}">
        <p14:creationId xmlns:p14="http://schemas.microsoft.com/office/powerpoint/2010/main" val="406051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work out the question before showing the visual. </a:t>
            </a:r>
          </a:p>
          <a:p>
            <a:endParaRPr lang="en-GB" dirty="0"/>
          </a:p>
        </p:txBody>
      </p:sp>
      <p:sp>
        <p:nvSpPr>
          <p:cNvPr id="4" name="Slide Number Placeholder 3"/>
          <p:cNvSpPr>
            <a:spLocks noGrp="1"/>
          </p:cNvSpPr>
          <p:nvPr>
            <p:ph type="sldNum" sz="quarter" idx="5"/>
          </p:nvPr>
        </p:nvSpPr>
        <p:spPr/>
        <p:txBody>
          <a:bodyPr/>
          <a:lstStyle/>
          <a:p>
            <a:fld id="{17A6843D-54AF-48C5-B8A1-381DC70EC449}" type="slidenum">
              <a:rPr lang="en-GB" smtClean="0"/>
              <a:t>3</a:t>
            </a:fld>
            <a:endParaRPr lang="en-GB"/>
          </a:p>
        </p:txBody>
      </p:sp>
    </p:spTree>
    <p:extLst>
      <p:ext uri="{BB962C8B-B14F-4D97-AF65-F5344CB8AC3E}">
        <p14:creationId xmlns:p14="http://schemas.microsoft.com/office/powerpoint/2010/main" val="356621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16</a:t>
            </a:fld>
            <a:endParaRPr lang="en-GB" dirty="0"/>
          </a:p>
        </p:txBody>
      </p:sp>
    </p:spTree>
    <p:extLst>
      <p:ext uri="{BB962C8B-B14F-4D97-AF65-F5344CB8AC3E}">
        <p14:creationId xmlns:p14="http://schemas.microsoft.com/office/powerpoint/2010/main" val="204188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17</a:t>
            </a:fld>
            <a:endParaRPr lang="en-GB" dirty="0"/>
          </a:p>
        </p:txBody>
      </p:sp>
    </p:spTree>
    <p:extLst>
      <p:ext uri="{BB962C8B-B14F-4D97-AF65-F5344CB8AC3E}">
        <p14:creationId xmlns:p14="http://schemas.microsoft.com/office/powerpoint/2010/main" val="238093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work out the question before showing the visual. </a:t>
            </a:r>
          </a:p>
          <a:p>
            <a:endParaRPr lang="en-GB" dirty="0"/>
          </a:p>
        </p:txBody>
      </p:sp>
      <p:sp>
        <p:nvSpPr>
          <p:cNvPr id="4" name="Slide Number Placeholder 3"/>
          <p:cNvSpPr>
            <a:spLocks noGrp="1"/>
          </p:cNvSpPr>
          <p:nvPr>
            <p:ph type="sldNum" sz="quarter" idx="5"/>
          </p:nvPr>
        </p:nvSpPr>
        <p:spPr/>
        <p:txBody>
          <a:bodyPr/>
          <a:lstStyle/>
          <a:p>
            <a:fld id="{17A6843D-54AF-48C5-B8A1-381DC70EC449}" type="slidenum">
              <a:rPr lang="en-GB" smtClean="0"/>
              <a:t>4</a:t>
            </a:fld>
            <a:endParaRPr lang="en-GB"/>
          </a:p>
        </p:txBody>
      </p:sp>
    </p:spTree>
    <p:extLst>
      <p:ext uri="{BB962C8B-B14F-4D97-AF65-F5344CB8AC3E}">
        <p14:creationId xmlns:p14="http://schemas.microsoft.com/office/powerpoint/2010/main" val="142089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students to work out the question before showing the visual. </a:t>
            </a:r>
          </a:p>
          <a:p>
            <a:r>
              <a:rPr lang="en-GB" dirty="0"/>
              <a:t>Notice here the algebra is on the denominator</a:t>
            </a:r>
          </a:p>
        </p:txBody>
      </p:sp>
      <p:sp>
        <p:nvSpPr>
          <p:cNvPr id="4" name="Slide Number Placeholder 3"/>
          <p:cNvSpPr>
            <a:spLocks noGrp="1"/>
          </p:cNvSpPr>
          <p:nvPr>
            <p:ph type="sldNum" sz="quarter" idx="5"/>
          </p:nvPr>
        </p:nvSpPr>
        <p:spPr/>
        <p:txBody>
          <a:bodyPr/>
          <a:lstStyle/>
          <a:p>
            <a:fld id="{17A6843D-54AF-48C5-B8A1-381DC70EC449}" type="slidenum">
              <a:rPr lang="en-GB" smtClean="0"/>
              <a:t>5</a:t>
            </a:fld>
            <a:endParaRPr lang="en-GB"/>
          </a:p>
        </p:txBody>
      </p:sp>
    </p:spTree>
    <p:extLst>
      <p:ext uri="{BB962C8B-B14F-4D97-AF65-F5344CB8AC3E}">
        <p14:creationId xmlns:p14="http://schemas.microsoft.com/office/powerpoint/2010/main" val="69006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work out the question before showing the visual. </a:t>
            </a:r>
          </a:p>
          <a:p>
            <a:endParaRPr lang="en-GB" dirty="0"/>
          </a:p>
        </p:txBody>
      </p:sp>
      <p:sp>
        <p:nvSpPr>
          <p:cNvPr id="4" name="Slide Number Placeholder 3"/>
          <p:cNvSpPr>
            <a:spLocks noGrp="1"/>
          </p:cNvSpPr>
          <p:nvPr>
            <p:ph type="sldNum" sz="quarter" idx="5"/>
          </p:nvPr>
        </p:nvSpPr>
        <p:spPr/>
        <p:txBody>
          <a:bodyPr/>
          <a:lstStyle/>
          <a:p>
            <a:fld id="{17A6843D-54AF-48C5-B8A1-381DC70EC449}" type="slidenum">
              <a:rPr lang="en-GB" smtClean="0"/>
              <a:t>6</a:t>
            </a:fld>
            <a:endParaRPr lang="en-GB"/>
          </a:p>
        </p:txBody>
      </p:sp>
    </p:spTree>
    <p:extLst>
      <p:ext uri="{BB962C8B-B14F-4D97-AF65-F5344CB8AC3E}">
        <p14:creationId xmlns:p14="http://schemas.microsoft.com/office/powerpoint/2010/main" val="3638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Subtraction with algebraic denominator</a:t>
            </a:r>
          </a:p>
        </p:txBody>
      </p:sp>
      <p:sp>
        <p:nvSpPr>
          <p:cNvPr id="4" name="Slide Number Placeholder 3"/>
          <p:cNvSpPr>
            <a:spLocks noGrp="1"/>
          </p:cNvSpPr>
          <p:nvPr>
            <p:ph type="sldNum" sz="quarter" idx="5"/>
          </p:nvPr>
        </p:nvSpPr>
        <p:spPr/>
        <p:txBody>
          <a:bodyPr/>
          <a:lstStyle/>
          <a:p>
            <a:fld id="{17A6843D-54AF-48C5-B8A1-381DC70EC449}" type="slidenum">
              <a:rPr lang="en-GB" smtClean="0"/>
              <a:t>7</a:t>
            </a:fld>
            <a:endParaRPr lang="en-GB"/>
          </a:p>
        </p:txBody>
      </p:sp>
    </p:spTree>
    <p:extLst>
      <p:ext uri="{BB962C8B-B14F-4D97-AF65-F5344CB8AC3E}">
        <p14:creationId xmlns:p14="http://schemas.microsoft.com/office/powerpoint/2010/main" val="422928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work out the question before showing the visual. </a:t>
            </a:r>
          </a:p>
          <a:p>
            <a:endParaRPr lang="en-GB" dirty="0"/>
          </a:p>
        </p:txBody>
      </p:sp>
      <p:sp>
        <p:nvSpPr>
          <p:cNvPr id="4" name="Slide Number Placeholder 3"/>
          <p:cNvSpPr>
            <a:spLocks noGrp="1"/>
          </p:cNvSpPr>
          <p:nvPr>
            <p:ph type="sldNum" sz="quarter" idx="5"/>
          </p:nvPr>
        </p:nvSpPr>
        <p:spPr/>
        <p:txBody>
          <a:bodyPr/>
          <a:lstStyle/>
          <a:p>
            <a:fld id="{17A6843D-54AF-48C5-B8A1-381DC70EC449}" type="slidenum">
              <a:rPr lang="en-GB" smtClean="0"/>
              <a:t>8</a:t>
            </a:fld>
            <a:endParaRPr lang="en-GB"/>
          </a:p>
        </p:txBody>
      </p:sp>
    </p:spTree>
    <p:extLst>
      <p:ext uri="{BB962C8B-B14F-4D97-AF65-F5344CB8AC3E}">
        <p14:creationId xmlns:p14="http://schemas.microsoft.com/office/powerpoint/2010/main" val="3163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work out the question before showing the visual. </a:t>
            </a:r>
          </a:p>
          <a:p>
            <a:endParaRPr lang="en-GB" dirty="0"/>
          </a:p>
        </p:txBody>
      </p:sp>
      <p:sp>
        <p:nvSpPr>
          <p:cNvPr id="4" name="Slide Number Placeholder 3"/>
          <p:cNvSpPr>
            <a:spLocks noGrp="1"/>
          </p:cNvSpPr>
          <p:nvPr>
            <p:ph type="sldNum" sz="quarter" idx="5"/>
          </p:nvPr>
        </p:nvSpPr>
        <p:spPr/>
        <p:txBody>
          <a:bodyPr/>
          <a:lstStyle/>
          <a:p>
            <a:fld id="{17A6843D-54AF-48C5-B8A1-381DC70EC449}" type="slidenum">
              <a:rPr lang="en-GB" smtClean="0"/>
              <a:t>9</a:t>
            </a:fld>
            <a:endParaRPr lang="en-GB"/>
          </a:p>
        </p:txBody>
      </p:sp>
    </p:spTree>
    <p:extLst>
      <p:ext uri="{BB962C8B-B14F-4D97-AF65-F5344CB8AC3E}">
        <p14:creationId xmlns:p14="http://schemas.microsoft.com/office/powerpoint/2010/main" val="393249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10</a:t>
            </a:fld>
            <a:endParaRPr lang="en-GB" dirty="0"/>
          </a:p>
        </p:txBody>
      </p:sp>
    </p:spTree>
    <p:extLst>
      <p:ext uri="{BB962C8B-B14F-4D97-AF65-F5344CB8AC3E}">
        <p14:creationId xmlns:p14="http://schemas.microsoft.com/office/powerpoint/2010/main" val="130675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Scaffolded sheet available</a:t>
            </a:r>
          </a:p>
        </p:txBody>
      </p:sp>
      <p:sp>
        <p:nvSpPr>
          <p:cNvPr id="4" name="Slide Number Placeholder 3"/>
          <p:cNvSpPr>
            <a:spLocks noGrp="1"/>
          </p:cNvSpPr>
          <p:nvPr>
            <p:ph type="sldNum" sz="quarter" idx="5"/>
          </p:nvPr>
        </p:nvSpPr>
        <p:spPr/>
        <p:txBody>
          <a:bodyPr/>
          <a:lstStyle/>
          <a:p>
            <a:fld id="{17A6843D-54AF-48C5-B8A1-381DC70EC449}" type="slidenum">
              <a:rPr lang="en-GB" smtClean="0"/>
              <a:t>15</a:t>
            </a:fld>
            <a:endParaRPr lang="en-GB"/>
          </a:p>
        </p:txBody>
      </p:sp>
    </p:spTree>
    <p:extLst>
      <p:ext uri="{BB962C8B-B14F-4D97-AF65-F5344CB8AC3E}">
        <p14:creationId xmlns:p14="http://schemas.microsoft.com/office/powerpoint/2010/main" val="1348184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3.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3.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3.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3.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3.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3.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332490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4414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7962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9763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1391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26/03/2025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47868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07945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10965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93943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1289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356279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0456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8336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67222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08547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08141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11245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8027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98728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9550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1364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3730838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22505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483462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771948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892979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7161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78874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5146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0576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092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1076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1166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2244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15071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82"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26/03/2025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257733984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886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11.xml"/><Relationship Id="rId7" Type="http://schemas.openxmlformats.org/officeDocument/2006/relationships/image" Target="../media/image97.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1.xml"/><Relationship Id="rId5" Type="http://schemas.openxmlformats.org/officeDocument/2006/relationships/image" Target="../media/image103.png"/><Relationship Id="rId4" Type="http://schemas.openxmlformats.org/officeDocument/2006/relationships/image" Target="../media/image102.png"/></Relationships>
</file>

<file path=ppt/slides/_rels/slide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1.xml"/><Relationship Id="rId5" Type="http://schemas.openxmlformats.org/officeDocument/2006/relationships/image" Target="../media/image117.png"/><Relationship Id="rId4" Type="http://schemas.openxmlformats.org/officeDocument/2006/relationships/image" Target="../media/image116.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1.xml"/><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image" Target="../media/image118.png"/><Relationship Id="rId1" Type="http://schemas.openxmlformats.org/officeDocument/2006/relationships/slideLayout" Target="../slideLayouts/slideLayout13.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2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xml"/><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34.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41.pn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4.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7.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20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CE0E9-B242-154B-982A-B14493366DB7}"/>
              </a:ext>
            </a:extLst>
          </p:cNvPr>
          <p:cNvSpPr txBox="1"/>
          <p:nvPr/>
        </p:nvSpPr>
        <p:spPr>
          <a:xfrm>
            <a:off x="2197865" y="1385347"/>
            <a:ext cx="7620000"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Work out the calculation.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17F6EB-912C-AD40-A611-39EAB726E1E6}"/>
                  </a:ext>
                </a:extLst>
              </p:cNvPr>
              <p:cNvSpPr/>
              <p:nvPr/>
            </p:nvSpPr>
            <p:spPr>
              <a:xfrm>
                <a:off x="1801941" y="2196859"/>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5</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10</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5" name="Rectangle 4">
                <a:extLst>
                  <a:ext uri="{FF2B5EF4-FFF2-40B4-BE49-F238E27FC236}">
                    <a16:creationId xmlns:a16="http://schemas.microsoft.com/office/drawing/2014/main" id="{B317F6EB-912C-AD40-A611-39EAB726E1E6}"/>
                  </a:ext>
                </a:extLst>
              </p:cNvPr>
              <p:cNvSpPr>
                <a:spLocks noRot="1" noChangeAspect="1" noMove="1" noResize="1" noEditPoints="1" noAdjustHandles="1" noChangeArrowheads="1" noChangeShapeType="1" noTextEdit="1"/>
              </p:cNvSpPr>
              <p:nvPr/>
            </p:nvSpPr>
            <p:spPr>
              <a:xfrm>
                <a:off x="1801941" y="2196859"/>
                <a:ext cx="2057434" cy="984649"/>
              </a:xfrm>
              <a:prstGeom prst="rect">
                <a:avLst/>
              </a:prstGeom>
              <a:blipFill>
                <a:blip r:embed="rId4"/>
                <a:stretch>
                  <a:fillRect/>
                </a:stretch>
              </a:blipFill>
              <a:ln>
                <a:solidFill>
                  <a:srgbClr val="00B0F0"/>
                </a:solidFill>
              </a:ln>
            </p:spPr>
            <p:txBody>
              <a:bodyPr/>
              <a:lstStyle/>
              <a:p>
                <a:r>
                  <a:rPr lang="en-GB">
                    <a:noFill/>
                  </a:rPr>
                  <a:t> </a:t>
                </a:r>
              </a:p>
            </p:txBody>
          </p:sp>
        </mc:Fallback>
      </mc:AlternateContent>
      <p:graphicFrame>
        <p:nvGraphicFramePr>
          <p:cNvPr id="8" name="Table 7">
            <a:extLst>
              <a:ext uri="{FF2B5EF4-FFF2-40B4-BE49-F238E27FC236}">
                <a16:creationId xmlns:a16="http://schemas.microsoft.com/office/drawing/2014/main" id="{6168343F-3E6F-8047-91D3-5FD90AA0058A}"/>
              </a:ext>
            </a:extLst>
          </p:cNvPr>
          <p:cNvGraphicFramePr>
            <a:graphicFrameLocks noGrp="1"/>
          </p:cNvGraphicFramePr>
          <p:nvPr>
            <p:extLst>
              <p:ext uri="{D42A27DB-BD31-4B8C-83A1-F6EECF244321}">
                <p14:modId xmlns:p14="http://schemas.microsoft.com/office/powerpoint/2010/main" val="395826051"/>
              </p:ext>
            </p:extLst>
          </p:nvPr>
        </p:nvGraphicFramePr>
        <p:xfrm>
          <a:off x="4196481" y="2189610"/>
          <a:ext cx="2381795" cy="370840"/>
        </p:xfrm>
        <a:graphic>
          <a:graphicData uri="http://schemas.openxmlformats.org/drawingml/2006/table">
            <a:tbl>
              <a:tblPr firstRow="1" bandRow="1">
                <a:tableStyleId>{5940675A-B579-460E-94D1-54222C63F5DA}</a:tableStyleId>
              </a:tblPr>
              <a:tblGrid>
                <a:gridCol w="476359">
                  <a:extLst>
                    <a:ext uri="{9D8B030D-6E8A-4147-A177-3AD203B41FA5}">
                      <a16:colId xmlns:a16="http://schemas.microsoft.com/office/drawing/2014/main" val="898686516"/>
                    </a:ext>
                  </a:extLst>
                </a:gridCol>
                <a:gridCol w="476359">
                  <a:extLst>
                    <a:ext uri="{9D8B030D-6E8A-4147-A177-3AD203B41FA5}">
                      <a16:colId xmlns:a16="http://schemas.microsoft.com/office/drawing/2014/main" val="3476933039"/>
                    </a:ext>
                  </a:extLst>
                </a:gridCol>
                <a:gridCol w="476359">
                  <a:extLst>
                    <a:ext uri="{9D8B030D-6E8A-4147-A177-3AD203B41FA5}">
                      <a16:colId xmlns:a16="http://schemas.microsoft.com/office/drawing/2014/main" val="2824169225"/>
                    </a:ext>
                  </a:extLst>
                </a:gridCol>
                <a:gridCol w="476359">
                  <a:extLst>
                    <a:ext uri="{9D8B030D-6E8A-4147-A177-3AD203B41FA5}">
                      <a16:colId xmlns:a16="http://schemas.microsoft.com/office/drawing/2014/main" val="3595829413"/>
                    </a:ext>
                  </a:extLst>
                </a:gridCol>
                <a:gridCol w="476359">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p:graphicFrame>
        <p:nvGraphicFramePr>
          <p:cNvPr id="9" name="Table 8">
            <a:extLst>
              <a:ext uri="{FF2B5EF4-FFF2-40B4-BE49-F238E27FC236}">
                <a16:creationId xmlns:a16="http://schemas.microsoft.com/office/drawing/2014/main" id="{690EFF28-F88A-9049-96A4-C3D2E533708C}"/>
              </a:ext>
            </a:extLst>
          </p:cNvPr>
          <p:cNvGraphicFramePr>
            <a:graphicFrameLocks noGrp="1"/>
          </p:cNvGraphicFramePr>
          <p:nvPr>
            <p:extLst>
              <p:ext uri="{D42A27DB-BD31-4B8C-83A1-F6EECF244321}">
                <p14:modId xmlns:p14="http://schemas.microsoft.com/office/powerpoint/2010/main" val="1688352942"/>
              </p:ext>
            </p:extLst>
          </p:nvPr>
        </p:nvGraphicFramePr>
        <p:xfrm>
          <a:off x="4196479" y="2847409"/>
          <a:ext cx="2381800" cy="370840"/>
        </p:xfrm>
        <a:graphic>
          <a:graphicData uri="http://schemas.openxmlformats.org/drawingml/2006/table">
            <a:tbl>
              <a:tblPr firstRow="1" bandRow="1">
                <a:tableStyleId>{5940675A-B579-460E-94D1-54222C63F5DA}</a:tableStyleId>
              </a:tblPr>
              <a:tblGrid>
                <a:gridCol w="238180">
                  <a:extLst>
                    <a:ext uri="{9D8B030D-6E8A-4147-A177-3AD203B41FA5}">
                      <a16:colId xmlns:a16="http://schemas.microsoft.com/office/drawing/2014/main" val="898686516"/>
                    </a:ext>
                  </a:extLst>
                </a:gridCol>
                <a:gridCol w="238180">
                  <a:extLst>
                    <a:ext uri="{9D8B030D-6E8A-4147-A177-3AD203B41FA5}">
                      <a16:colId xmlns:a16="http://schemas.microsoft.com/office/drawing/2014/main" val="4118734356"/>
                    </a:ext>
                  </a:extLst>
                </a:gridCol>
                <a:gridCol w="238180">
                  <a:extLst>
                    <a:ext uri="{9D8B030D-6E8A-4147-A177-3AD203B41FA5}">
                      <a16:colId xmlns:a16="http://schemas.microsoft.com/office/drawing/2014/main" val="2972064710"/>
                    </a:ext>
                  </a:extLst>
                </a:gridCol>
                <a:gridCol w="238180">
                  <a:extLst>
                    <a:ext uri="{9D8B030D-6E8A-4147-A177-3AD203B41FA5}">
                      <a16:colId xmlns:a16="http://schemas.microsoft.com/office/drawing/2014/main" val="3222709247"/>
                    </a:ext>
                  </a:extLst>
                </a:gridCol>
                <a:gridCol w="238180">
                  <a:extLst>
                    <a:ext uri="{9D8B030D-6E8A-4147-A177-3AD203B41FA5}">
                      <a16:colId xmlns:a16="http://schemas.microsoft.com/office/drawing/2014/main" val="2226940599"/>
                    </a:ext>
                  </a:extLst>
                </a:gridCol>
                <a:gridCol w="238180">
                  <a:extLst>
                    <a:ext uri="{9D8B030D-6E8A-4147-A177-3AD203B41FA5}">
                      <a16:colId xmlns:a16="http://schemas.microsoft.com/office/drawing/2014/main" val="1380875195"/>
                    </a:ext>
                  </a:extLst>
                </a:gridCol>
                <a:gridCol w="238180">
                  <a:extLst>
                    <a:ext uri="{9D8B030D-6E8A-4147-A177-3AD203B41FA5}">
                      <a16:colId xmlns:a16="http://schemas.microsoft.com/office/drawing/2014/main" val="3476933039"/>
                    </a:ext>
                  </a:extLst>
                </a:gridCol>
                <a:gridCol w="238180">
                  <a:extLst>
                    <a:ext uri="{9D8B030D-6E8A-4147-A177-3AD203B41FA5}">
                      <a16:colId xmlns:a16="http://schemas.microsoft.com/office/drawing/2014/main" val="2824169225"/>
                    </a:ext>
                  </a:extLst>
                </a:gridCol>
                <a:gridCol w="238180">
                  <a:extLst>
                    <a:ext uri="{9D8B030D-6E8A-4147-A177-3AD203B41FA5}">
                      <a16:colId xmlns:a16="http://schemas.microsoft.com/office/drawing/2014/main" val="3595829413"/>
                    </a:ext>
                  </a:extLst>
                </a:gridCol>
                <a:gridCol w="238180">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p:graphicFrame>
        <p:nvGraphicFramePr>
          <p:cNvPr id="10" name="Table 9">
            <a:extLst>
              <a:ext uri="{FF2B5EF4-FFF2-40B4-BE49-F238E27FC236}">
                <a16:creationId xmlns:a16="http://schemas.microsoft.com/office/drawing/2014/main" id="{4CF976A1-4DF3-2743-96D7-957B67AB38D0}"/>
              </a:ext>
            </a:extLst>
          </p:cNvPr>
          <p:cNvGraphicFramePr>
            <a:graphicFrameLocks noGrp="1"/>
          </p:cNvGraphicFramePr>
          <p:nvPr>
            <p:extLst>
              <p:ext uri="{D42A27DB-BD31-4B8C-83A1-F6EECF244321}">
                <p14:modId xmlns:p14="http://schemas.microsoft.com/office/powerpoint/2010/main" val="1452751631"/>
              </p:ext>
            </p:extLst>
          </p:nvPr>
        </p:nvGraphicFramePr>
        <p:xfrm>
          <a:off x="4196480" y="2189668"/>
          <a:ext cx="2381800" cy="370840"/>
        </p:xfrm>
        <a:graphic>
          <a:graphicData uri="http://schemas.openxmlformats.org/drawingml/2006/table">
            <a:tbl>
              <a:tblPr firstRow="1" bandRow="1">
                <a:tableStyleId>{5940675A-B579-460E-94D1-54222C63F5DA}</a:tableStyleId>
              </a:tblPr>
              <a:tblGrid>
                <a:gridCol w="238180">
                  <a:extLst>
                    <a:ext uri="{9D8B030D-6E8A-4147-A177-3AD203B41FA5}">
                      <a16:colId xmlns:a16="http://schemas.microsoft.com/office/drawing/2014/main" val="898686516"/>
                    </a:ext>
                  </a:extLst>
                </a:gridCol>
                <a:gridCol w="238180">
                  <a:extLst>
                    <a:ext uri="{9D8B030D-6E8A-4147-A177-3AD203B41FA5}">
                      <a16:colId xmlns:a16="http://schemas.microsoft.com/office/drawing/2014/main" val="4118734356"/>
                    </a:ext>
                  </a:extLst>
                </a:gridCol>
                <a:gridCol w="238180">
                  <a:extLst>
                    <a:ext uri="{9D8B030D-6E8A-4147-A177-3AD203B41FA5}">
                      <a16:colId xmlns:a16="http://schemas.microsoft.com/office/drawing/2014/main" val="2972064710"/>
                    </a:ext>
                  </a:extLst>
                </a:gridCol>
                <a:gridCol w="238180">
                  <a:extLst>
                    <a:ext uri="{9D8B030D-6E8A-4147-A177-3AD203B41FA5}">
                      <a16:colId xmlns:a16="http://schemas.microsoft.com/office/drawing/2014/main" val="3222709247"/>
                    </a:ext>
                  </a:extLst>
                </a:gridCol>
                <a:gridCol w="238180">
                  <a:extLst>
                    <a:ext uri="{9D8B030D-6E8A-4147-A177-3AD203B41FA5}">
                      <a16:colId xmlns:a16="http://schemas.microsoft.com/office/drawing/2014/main" val="2226940599"/>
                    </a:ext>
                  </a:extLst>
                </a:gridCol>
                <a:gridCol w="238180">
                  <a:extLst>
                    <a:ext uri="{9D8B030D-6E8A-4147-A177-3AD203B41FA5}">
                      <a16:colId xmlns:a16="http://schemas.microsoft.com/office/drawing/2014/main" val="1380875195"/>
                    </a:ext>
                  </a:extLst>
                </a:gridCol>
                <a:gridCol w="238180">
                  <a:extLst>
                    <a:ext uri="{9D8B030D-6E8A-4147-A177-3AD203B41FA5}">
                      <a16:colId xmlns:a16="http://schemas.microsoft.com/office/drawing/2014/main" val="3476933039"/>
                    </a:ext>
                  </a:extLst>
                </a:gridCol>
                <a:gridCol w="238180">
                  <a:extLst>
                    <a:ext uri="{9D8B030D-6E8A-4147-A177-3AD203B41FA5}">
                      <a16:colId xmlns:a16="http://schemas.microsoft.com/office/drawing/2014/main" val="2824169225"/>
                    </a:ext>
                  </a:extLst>
                </a:gridCol>
                <a:gridCol w="238180">
                  <a:extLst>
                    <a:ext uri="{9D8B030D-6E8A-4147-A177-3AD203B41FA5}">
                      <a16:colId xmlns:a16="http://schemas.microsoft.com/office/drawing/2014/main" val="3595829413"/>
                    </a:ext>
                  </a:extLst>
                </a:gridCol>
                <a:gridCol w="238180">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424C169-4BBA-3D40-9300-DED0237D2683}"/>
                  </a:ext>
                </a:extLst>
              </p:cNvPr>
              <p:cNvSpPr/>
              <p:nvPr/>
            </p:nvSpPr>
            <p:spPr>
              <a:xfrm>
                <a:off x="6915380" y="2189611"/>
                <a:ext cx="2614618"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2</m:t>
                        </m:r>
                      </m:num>
                      <m:den>
                        <m:r>
                          <m:rPr>
                            <m:nor/>
                          </m:rPr>
                          <a:rPr lang="en-GB" sz="3200">
                            <a:solidFill>
                              <a:schemeClr val="tx1"/>
                            </a:solidFill>
                            <a:latin typeface="Calibri" panose="020F0502020204030204" pitchFamily="34" charset="0"/>
                            <a:cs typeface="Calibri" panose="020F0502020204030204" pitchFamily="34" charset="0"/>
                          </a:rPr>
                          <m:t>10</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10</m:t>
                        </m:r>
                      </m:den>
                    </m:f>
                    <m:r>
                      <a:rPr lang="en-GB" sz="3200">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3</m:t>
                        </m:r>
                      </m:num>
                      <m:den>
                        <m:r>
                          <m:rPr>
                            <m:nor/>
                          </m:rPr>
                          <a:rPr lang="en-GB" sz="3200">
                            <a:solidFill>
                              <a:schemeClr val="tx1"/>
                            </a:solidFill>
                            <a:latin typeface="Calibri" panose="020F0502020204030204" pitchFamily="34" charset="0"/>
                            <a:cs typeface="Calibri" panose="020F0502020204030204" pitchFamily="34" charset="0"/>
                          </a:rPr>
                          <m:t>10</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2424C169-4BBA-3D40-9300-DED0237D2683}"/>
                  </a:ext>
                </a:extLst>
              </p:cNvPr>
              <p:cNvSpPr>
                <a:spLocks noRot="1" noChangeAspect="1" noMove="1" noResize="1" noEditPoints="1" noAdjustHandles="1" noChangeArrowheads="1" noChangeShapeType="1" noTextEdit="1"/>
              </p:cNvSpPr>
              <p:nvPr/>
            </p:nvSpPr>
            <p:spPr>
              <a:xfrm>
                <a:off x="6915380" y="2189611"/>
                <a:ext cx="2614618" cy="984649"/>
              </a:xfrm>
              <a:prstGeom prst="rect">
                <a:avLst/>
              </a:prstGeom>
              <a:blipFill>
                <a:blip r:embed="rId5"/>
                <a:stretch>
                  <a:fillRect/>
                </a:stretch>
              </a:blipFill>
              <a:ln>
                <a:solidFill>
                  <a:srgbClr val="00B0F0"/>
                </a:solidFill>
              </a:ln>
            </p:spPr>
            <p:txBody>
              <a:bodyPr/>
              <a:lstStyle/>
              <a:p>
                <a:r>
                  <a:rPr lang="en-GB">
                    <a:noFill/>
                  </a:rPr>
                  <a:t> </a:t>
                </a:r>
              </a:p>
            </p:txBody>
          </p:sp>
        </mc:Fallback>
      </mc:AlternateContent>
      <p:sp>
        <p:nvSpPr>
          <p:cNvPr id="2" name="TextBox 1">
            <a:extLst>
              <a:ext uri="{FF2B5EF4-FFF2-40B4-BE49-F238E27FC236}">
                <a16:creationId xmlns:a16="http://schemas.microsoft.com/office/drawing/2014/main" id="{E50FD1AC-3022-E5BD-046B-8C3010D555F8}"/>
              </a:ext>
            </a:extLst>
          </p:cNvPr>
          <p:cNvSpPr txBox="1"/>
          <p:nvPr/>
        </p:nvSpPr>
        <p:spPr>
          <a:xfrm>
            <a:off x="242371" y="88135"/>
            <a:ext cx="10377889" cy="769441"/>
          </a:xfrm>
          <a:prstGeom prst="rect">
            <a:avLst/>
          </a:prstGeom>
          <a:noFill/>
        </p:spPr>
        <p:txBody>
          <a:bodyPr wrap="square" rtlCol="0">
            <a:spAutoFit/>
          </a:bodyPr>
          <a:lstStyle/>
          <a:p>
            <a:r>
              <a:rPr lang="en-GB" sz="4400" dirty="0"/>
              <a:t>How is this question different?</a:t>
            </a:r>
          </a:p>
        </p:txBody>
      </p:sp>
    </p:spTree>
    <p:custDataLst>
      <p:tags r:id="rId1"/>
    </p:custDataLst>
    <p:extLst>
      <p:ext uri="{BB962C8B-B14F-4D97-AF65-F5344CB8AC3E}">
        <p14:creationId xmlns:p14="http://schemas.microsoft.com/office/powerpoint/2010/main" val="35314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D5CCA-5090-B9E3-AE7A-5A1854EA0BED}"/>
              </a:ext>
            </a:extLst>
          </p:cNvPr>
          <p:cNvSpPr txBox="1"/>
          <p:nvPr/>
        </p:nvSpPr>
        <p:spPr>
          <a:xfrm>
            <a:off x="112209" y="245020"/>
            <a:ext cx="7329122" cy="584775"/>
          </a:xfrm>
          <a:prstGeom prst="rect">
            <a:avLst/>
          </a:prstGeom>
          <a:noFill/>
        </p:spPr>
        <p:txBody>
          <a:bodyPr wrap="none" rtlCol="0">
            <a:spAutoFit/>
          </a:bodyPr>
          <a:lstStyle/>
          <a:p>
            <a:pPr algn="ctr"/>
            <a:r>
              <a:rPr lang="en-GB" sz="3200" dirty="0"/>
              <a:t>Express this calculation as a single fraction.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77D91A-AEB2-39BE-B28C-51C0183F4CB6}"/>
                  </a:ext>
                </a:extLst>
              </p:cNvPr>
              <p:cNvSpPr txBox="1"/>
              <p:nvPr/>
            </p:nvSpPr>
            <p:spPr>
              <a:xfrm>
                <a:off x="4794787" y="2476495"/>
                <a:ext cx="1494705"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2</m:t>
                          </m:r>
                          <m:r>
                            <a:rPr lang="en-GB" sz="2800" b="0" i="1" dirty="0" smtClean="0">
                              <a:latin typeface="Cambria Math" panose="02040503050406030204" pitchFamily="18" charset="0"/>
                            </a:rPr>
                            <m:t>𝑝</m:t>
                          </m:r>
                        </m:num>
                        <m:den>
                          <m:r>
                            <a:rPr lang="en-GB" sz="2800" b="0" i="1" dirty="0" smtClean="0">
                              <a:latin typeface="Cambria Math" panose="02040503050406030204" pitchFamily="18" charset="0"/>
                            </a:rPr>
                            <m:t>10</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𝑝</m:t>
                          </m:r>
                        </m:num>
                        <m:den>
                          <m:r>
                            <a:rPr lang="en-GB" sz="2800" b="0" i="1" dirty="0" smtClean="0">
                              <a:latin typeface="Cambria Math" panose="02040503050406030204" pitchFamily="18" charset="0"/>
                            </a:rPr>
                            <m:t>10</m:t>
                          </m:r>
                        </m:den>
                      </m:f>
                    </m:oMath>
                  </m:oMathPara>
                </a14:m>
                <a:endParaRPr lang="en-GB" sz="2800" dirty="0"/>
              </a:p>
            </p:txBody>
          </p:sp>
        </mc:Choice>
        <mc:Fallback xmlns="">
          <p:sp>
            <p:nvSpPr>
              <p:cNvPr id="3" name="TextBox 2">
                <a:extLst>
                  <a:ext uri="{FF2B5EF4-FFF2-40B4-BE49-F238E27FC236}">
                    <a16:creationId xmlns:a16="http://schemas.microsoft.com/office/drawing/2014/main" id="{FB77D91A-AEB2-39BE-B28C-51C0183F4CB6}"/>
                  </a:ext>
                </a:extLst>
              </p:cNvPr>
              <p:cNvSpPr txBox="1">
                <a:spLocks noRot="1" noChangeAspect="1" noMove="1" noResize="1" noEditPoints="1" noAdjustHandles="1" noChangeArrowheads="1" noChangeShapeType="1" noTextEdit="1"/>
              </p:cNvSpPr>
              <p:nvPr/>
            </p:nvSpPr>
            <p:spPr>
              <a:xfrm>
                <a:off x="4794787" y="2476495"/>
                <a:ext cx="1494705" cy="90178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AFE425-5139-0223-555E-F8FA3F5DA35C}"/>
                  </a:ext>
                </a:extLst>
              </p:cNvPr>
              <p:cNvSpPr txBox="1"/>
              <p:nvPr/>
            </p:nvSpPr>
            <p:spPr>
              <a:xfrm>
                <a:off x="4875125" y="1020291"/>
                <a:ext cx="1295932" cy="83029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𝑝</m:t>
                          </m:r>
                        </m:num>
                        <m:den>
                          <m:r>
                            <a:rPr lang="en-GB" sz="2800" b="0" i="1" dirty="0" smtClean="0">
                              <a:latin typeface="Cambria Math" panose="02040503050406030204" pitchFamily="18" charset="0"/>
                            </a:rPr>
                            <m:t>5</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𝑝</m:t>
                          </m:r>
                        </m:num>
                        <m:den>
                          <m:r>
                            <a:rPr lang="en-GB" sz="2800" b="0" i="1" dirty="0" smtClean="0">
                              <a:latin typeface="Cambria Math" panose="02040503050406030204" pitchFamily="18" charset="0"/>
                            </a:rPr>
                            <m:t>10</m:t>
                          </m:r>
                        </m:den>
                      </m:f>
                    </m:oMath>
                  </m:oMathPara>
                </a14:m>
                <a:endParaRPr lang="en-GB" sz="2800" dirty="0"/>
              </a:p>
            </p:txBody>
          </p:sp>
        </mc:Choice>
        <mc:Fallback xmlns="">
          <p:sp>
            <p:nvSpPr>
              <p:cNvPr id="4" name="TextBox 3">
                <a:extLst>
                  <a:ext uri="{FF2B5EF4-FFF2-40B4-BE49-F238E27FC236}">
                    <a16:creationId xmlns:a16="http://schemas.microsoft.com/office/drawing/2014/main" id="{24AFE425-5139-0223-555E-F8FA3F5DA35C}"/>
                  </a:ext>
                </a:extLst>
              </p:cNvPr>
              <p:cNvSpPr txBox="1">
                <a:spLocks noRot="1" noChangeAspect="1" noMove="1" noResize="1" noEditPoints="1" noAdjustHandles="1" noChangeArrowheads="1" noChangeShapeType="1" noTextEdit="1"/>
              </p:cNvSpPr>
              <p:nvPr/>
            </p:nvSpPr>
            <p:spPr>
              <a:xfrm>
                <a:off x="4875125" y="1020291"/>
                <a:ext cx="1295932" cy="830292"/>
              </a:xfrm>
              <a:prstGeom prst="rect">
                <a:avLst/>
              </a:prstGeom>
              <a:blipFill>
                <a:blip r:embed="rId3"/>
                <a:stretch>
                  <a:fillRect/>
                </a:stretch>
              </a:blipFill>
            </p:spPr>
            <p:txBody>
              <a:bodyPr/>
              <a:lstStyle/>
              <a:p>
                <a:r>
                  <a:rPr lang="en-GB">
                    <a:noFill/>
                  </a:rPr>
                  <a:t> </a:t>
                </a:r>
              </a:p>
            </p:txBody>
          </p:sp>
        </mc:Fallback>
      </mc:AlternateContent>
      <p:sp>
        <p:nvSpPr>
          <p:cNvPr id="5" name="Arc 4">
            <a:extLst>
              <a:ext uri="{FF2B5EF4-FFF2-40B4-BE49-F238E27FC236}">
                <a16:creationId xmlns:a16="http://schemas.microsoft.com/office/drawing/2014/main" id="{B0AA0EB7-F0D9-89AA-05A2-B102B0D7BFBE}"/>
              </a:ext>
            </a:extLst>
          </p:cNvPr>
          <p:cNvSpPr/>
          <p:nvPr/>
        </p:nvSpPr>
        <p:spPr>
          <a:xfrm>
            <a:off x="4075369" y="1470062"/>
            <a:ext cx="12192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E54AB1CD-B7D4-C544-CE2C-9CE3E5C9F6B2}"/>
              </a:ext>
            </a:extLst>
          </p:cNvPr>
          <p:cNvSpPr txBox="1"/>
          <p:nvPr/>
        </p:nvSpPr>
        <p:spPr>
          <a:xfrm>
            <a:off x="3399114" y="2033109"/>
            <a:ext cx="562976" cy="461665"/>
          </a:xfrm>
          <a:prstGeom prst="rect">
            <a:avLst/>
          </a:prstGeom>
          <a:noFill/>
        </p:spPr>
        <p:txBody>
          <a:bodyPr wrap="none" rtlCol="0">
            <a:spAutoFit/>
          </a:bodyPr>
          <a:lstStyle/>
          <a:p>
            <a:pPr algn="ctr"/>
            <a:r>
              <a:rPr lang="en-GB" sz="2400" b="1" dirty="0">
                <a:solidFill>
                  <a:srgbClr val="00B050"/>
                </a:solidFill>
              </a:rPr>
              <a:t>×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89715F-4DAB-0D77-7FA7-9298409C47D7}"/>
                  </a:ext>
                </a:extLst>
              </p:cNvPr>
              <p:cNvSpPr txBox="1"/>
              <p:nvPr/>
            </p:nvSpPr>
            <p:spPr>
              <a:xfrm>
                <a:off x="4516955" y="4133845"/>
                <a:ext cx="1669368"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2</m:t>
                          </m:r>
                          <m:r>
                            <a:rPr lang="en-GB" sz="2800" b="0" i="1" dirty="0" smtClean="0">
                              <a:latin typeface="Cambria Math" panose="02040503050406030204" pitchFamily="18" charset="0"/>
                            </a:rPr>
                            <m:t>𝑝</m:t>
                          </m:r>
                          <m:r>
                            <a:rPr lang="en-GB" sz="2800" b="0" i="1" dirty="0" smtClean="0">
                              <a:latin typeface="Cambria Math" panose="02040503050406030204" pitchFamily="18" charset="0"/>
                            </a:rPr>
                            <m:t>+</m:t>
                          </m:r>
                          <m:r>
                            <a:rPr lang="en-GB" sz="2800" b="0" i="1" dirty="0" smtClean="0">
                              <a:latin typeface="Cambria Math" panose="02040503050406030204" pitchFamily="18" charset="0"/>
                            </a:rPr>
                            <m:t>𝑝</m:t>
                          </m:r>
                        </m:num>
                        <m:den>
                          <m:r>
                            <a:rPr lang="en-GB" sz="2800" b="0" i="1" dirty="0" smtClean="0">
                              <a:latin typeface="Cambria Math" panose="02040503050406030204" pitchFamily="18" charset="0"/>
                            </a:rPr>
                            <m:t>10</m:t>
                          </m:r>
                        </m:den>
                      </m:f>
                    </m:oMath>
                  </m:oMathPara>
                </a14:m>
                <a:endParaRPr lang="en-GB" sz="2800" dirty="0"/>
              </a:p>
            </p:txBody>
          </p:sp>
        </mc:Choice>
        <mc:Fallback xmlns="">
          <p:sp>
            <p:nvSpPr>
              <p:cNvPr id="9" name="TextBox 8">
                <a:extLst>
                  <a:ext uri="{FF2B5EF4-FFF2-40B4-BE49-F238E27FC236}">
                    <a16:creationId xmlns:a16="http://schemas.microsoft.com/office/drawing/2014/main" id="{9D89715F-4DAB-0D77-7FA7-9298409C47D7}"/>
                  </a:ext>
                </a:extLst>
              </p:cNvPr>
              <p:cNvSpPr txBox="1">
                <a:spLocks noRot="1" noChangeAspect="1" noMove="1" noResize="1" noEditPoints="1" noAdjustHandles="1" noChangeArrowheads="1" noChangeShapeType="1" noTextEdit="1"/>
              </p:cNvSpPr>
              <p:nvPr/>
            </p:nvSpPr>
            <p:spPr>
              <a:xfrm>
                <a:off x="4516955" y="4133845"/>
                <a:ext cx="1669368" cy="90178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FE8811-5363-E611-46BE-87C19EAA785C}"/>
                  </a:ext>
                </a:extLst>
              </p:cNvPr>
              <p:cNvSpPr txBox="1"/>
              <p:nvPr/>
            </p:nvSpPr>
            <p:spPr>
              <a:xfrm>
                <a:off x="4832939" y="5295895"/>
                <a:ext cx="1037400"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3</m:t>
                          </m:r>
                          <m:r>
                            <a:rPr lang="en-GB" sz="2800" b="0" i="1" dirty="0" smtClean="0">
                              <a:latin typeface="Cambria Math" panose="02040503050406030204" pitchFamily="18" charset="0"/>
                            </a:rPr>
                            <m:t>𝑝</m:t>
                          </m:r>
                        </m:num>
                        <m:den>
                          <m:r>
                            <a:rPr lang="en-GB" sz="2800" b="0" i="1" dirty="0" smtClean="0">
                              <a:latin typeface="Cambria Math" panose="02040503050406030204" pitchFamily="18" charset="0"/>
                            </a:rPr>
                            <m:t>10</m:t>
                          </m:r>
                        </m:den>
                      </m:f>
                    </m:oMath>
                  </m:oMathPara>
                </a14:m>
                <a:endParaRPr lang="en-GB" sz="2800" dirty="0"/>
              </a:p>
            </p:txBody>
          </p:sp>
        </mc:Choice>
        <mc:Fallback xmlns="">
          <p:sp>
            <p:nvSpPr>
              <p:cNvPr id="10" name="TextBox 9">
                <a:extLst>
                  <a:ext uri="{FF2B5EF4-FFF2-40B4-BE49-F238E27FC236}">
                    <a16:creationId xmlns:a16="http://schemas.microsoft.com/office/drawing/2014/main" id="{03FE8811-5363-E611-46BE-87C19EAA785C}"/>
                  </a:ext>
                </a:extLst>
              </p:cNvPr>
              <p:cNvSpPr txBox="1">
                <a:spLocks noRot="1" noChangeAspect="1" noMove="1" noResize="1" noEditPoints="1" noAdjustHandles="1" noChangeArrowheads="1" noChangeShapeType="1" noTextEdit="1"/>
              </p:cNvSpPr>
              <p:nvPr/>
            </p:nvSpPr>
            <p:spPr>
              <a:xfrm>
                <a:off x="4832939" y="5295895"/>
                <a:ext cx="1037400" cy="901785"/>
              </a:xfrm>
              <a:prstGeom prst="rect">
                <a:avLst/>
              </a:prstGeom>
              <a:blipFill>
                <a:blip r:embed="rId5"/>
                <a:stretch>
                  <a:fillRect/>
                </a:stretch>
              </a:blipFill>
            </p:spPr>
            <p:txBody>
              <a:bodyPr/>
              <a:lstStyle/>
              <a:p>
                <a:r>
                  <a:rPr lang="en-GB">
                    <a:noFill/>
                  </a:rPr>
                  <a:t> </a:t>
                </a:r>
              </a:p>
            </p:txBody>
          </p:sp>
        </mc:Fallback>
      </mc:AlternateContent>
      <p:pic>
        <p:nvPicPr>
          <p:cNvPr id="11" name="Picture 10"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p:spTree>
    <p:extLst>
      <p:ext uri="{BB962C8B-B14F-4D97-AF65-F5344CB8AC3E}">
        <p14:creationId xmlns:p14="http://schemas.microsoft.com/office/powerpoint/2010/main" val="35157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D5CCA-5090-B9E3-AE7A-5A1854EA0BED}"/>
              </a:ext>
            </a:extLst>
          </p:cNvPr>
          <p:cNvSpPr txBox="1"/>
          <p:nvPr/>
        </p:nvSpPr>
        <p:spPr>
          <a:xfrm>
            <a:off x="112209" y="245020"/>
            <a:ext cx="7329122" cy="584775"/>
          </a:xfrm>
          <a:prstGeom prst="rect">
            <a:avLst/>
          </a:prstGeom>
          <a:noFill/>
        </p:spPr>
        <p:txBody>
          <a:bodyPr wrap="none" rtlCol="0">
            <a:spAutoFit/>
          </a:bodyPr>
          <a:lstStyle/>
          <a:p>
            <a:pPr algn="ctr"/>
            <a:r>
              <a:rPr lang="en-GB" sz="3200" dirty="0"/>
              <a:t>Express this calculation as a single fraction.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77D91A-AEB2-39BE-B28C-51C0183F4CB6}"/>
                  </a:ext>
                </a:extLst>
              </p:cNvPr>
              <p:cNvSpPr txBox="1"/>
              <p:nvPr/>
            </p:nvSpPr>
            <p:spPr>
              <a:xfrm>
                <a:off x="4797769" y="2476495"/>
                <a:ext cx="1488741"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12</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3</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12</m:t>
                          </m:r>
                        </m:den>
                      </m:f>
                    </m:oMath>
                  </m:oMathPara>
                </a14:m>
                <a:endParaRPr lang="en-GB" sz="2800" dirty="0"/>
              </a:p>
            </p:txBody>
          </p:sp>
        </mc:Choice>
        <mc:Fallback xmlns="">
          <p:sp>
            <p:nvSpPr>
              <p:cNvPr id="3" name="TextBox 2">
                <a:extLst>
                  <a:ext uri="{FF2B5EF4-FFF2-40B4-BE49-F238E27FC236}">
                    <a16:creationId xmlns:a16="http://schemas.microsoft.com/office/drawing/2014/main" id="{FB77D91A-AEB2-39BE-B28C-51C0183F4CB6}"/>
                  </a:ext>
                </a:extLst>
              </p:cNvPr>
              <p:cNvSpPr txBox="1">
                <a:spLocks noRot="1" noChangeAspect="1" noMove="1" noResize="1" noEditPoints="1" noAdjustHandles="1" noChangeArrowheads="1" noChangeShapeType="1" noTextEdit="1"/>
              </p:cNvSpPr>
              <p:nvPr/>
            </p:nvSpPr>
            <p:spPr>
              <a:xfrm>
                <a:off x="4797769" y="2476495"/>
                <a:ext cx="1488741" cy="90178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AFE425-5139-0223-555E-F8FA3F5DA35C}"/>
                  </a:ext>
                </a:extLst>
              </p:cNvPr>
              <p:cNvSpPr txBox="1"/>
              <p:nvPr/>
            </p:nvSpPr>
            <p:spPr>
              <a:xfrm>
                <a:off x="4878107" y="1020291"/>
                <a:ext cx="1289969" cy="867738"/>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12</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4</m:t>
                          </m:r>
                        </m:den>
                      </m:f>
                    </m:oMath>
                  </m:oMathPara>
                </a14:m>
                <a:endParaRPr lang="en-GB" sz="2800" dirty="0"/>
              </a:p>
            </p:txBody>
          </p:sp>
        </mc:Choice>
        <mc:Fallback xmlns="">
          <p:sp>
            <p:nvSpPr>
              <p:cNvPr id="4" name="TextBox 3">
                <a:extLst>
                  <a:ext uri="{FF2B5EF4-FFF2-40B4-BE49-F238E27FC236}">
                    <a16:creationId xmlns:a16="http://schemas.microsoft.com/office/drawing/2014/main" id="{24AFE425-5139-0223-555E-F8FA3F5DA35C}"/>
                  </a:ext>
                </a:extLst>
              </p:cNvPr>
              <p:cNvSpPr txBox="1">
                <a:spLocks noRot="1" noChangeAspect="1" noMove="1" noResize="1" noEditPoints="1" noAdjustHandles="1" noChangeArrowheads="1" noChangeShapeType="1" noTextEdit="1"/>
              </p:cNvSpPr>
              <p:nvPr/>
            </p:nvSpPr>
            <p:spPr>
              <a:xfrm>
                <a:off x="4878107" y="1020291"/>
                <a:ext cx="1289969" cy="867738"/>
              </a:xfrm>
              <a:prstGeom prst="rect">
                <a:avLst/>
              </a:prstGeom>
              <a:blipFill>
                <a:blip r:embed="rId3"/>
                <a:stretch>
                  <a:fillRect/>
                </a:stretch>
              </a:blipFill>
            </p:spPr>
            <p:txBody>
              <a:bodyPr/>
              <a:lstStyle/>
              <a:p>
                <a:r>
                  <a:rPr lang="en-GB">
                    <a:noFill/>
                  </a:rPr>
                  <a:t> </a:t>
                </a:r>
              </a:p>
            </p:txBody>
          </p:sp>
        </mc:Fallback>
      </mc:AlternateContent>
      <p:sp>
        <p:nvSpPr>
          <p:cNvPr id="6" name="Arc 5">
            <a:extLst>
              <a:ext uri="{FF2B5EF4-FFF2-40B4-BE49-F238E27FC236}">
                <a16:creationId xmlns:a16="http://schemas.microsoft.com/office/drawing/2014/main" id="{94C0AC2C-4B88-271E-1BDB-DE3A4CD86DB7}"/>
              </a:ext>
            </a:extLst>
          </p:cNvPr>
          <p:cNvSpPr/>
          <p:nvPr/>
        </p:nvSpPr>
        <p:spPr>
          <a:xfrm flipH="1">
            <a:off x="5751612" y="1470062"/>
            <a:ext cx="12204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7ED6C2F3-30CE-4F14-9922-12FB163D1DBD}"/>
              </a:ext>
            </a:extLst>
          </p:cNvPr>
          <p:cNvSpPr txBox="1"/>
          <p:nvPr/>
        </p:nvSpPr>
        <p:spPr>
          <a:xfrm>
            <a:off x="7047189" y="2033109"/>
            <a:ext cx="562976" cy="461665"/>
          </a:xfrm>
          <a:prstGeom prst="rect">
            <a:avLst/>
          </a:prstGeom>
          <a:noFill/>
        </p:spPr>
        <p:txBody>
          <a:bodyPr wrap="none" rtlCol="0">
            <a:spAutoFit/>
          </a:bodyPr>
          <a:lstStyle/>
          <a:p>
            <a:pPr algn="ctr"/>
            <a:r>
              <a:rPr lang="en-GB" sz="2400" b="1" dirty="0">
                <a:solidFill>
                  <a:srgbClr val="00B050"/>
                </a:solidFill>
              </a:rPr>
              <a:t>× 3</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89715F-4DAB-0D77-7FA7-9298409C47D7}"/>
                  </a:ext>
                </a:extLst>
              </p:cNvPr>
              <p:cNvSpPr txBox="1"/>
              <p:nvPr/>
            </p:nvSpPr>
            <p:spPr>
              <a:xfrm>
                <a:off x="4571842" y="3933820"/>
                <a:ext cx="1559594"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𝑡</m:t>
                          </m:r>
                          <m:r>
                            <a:rPr lang="en-GB" sz="2800" b="0" i="1" dirty="0" smtClean="0">
                              <a:latin typeface="Cambria Math" panose="02040503050406030204" pitchFamily="18" charset="0"/>
                            </a:rPr>
                            <m:t>+3</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12</m:t>
                          </m:r>
                        </m:den>
                      </m:f>
                    </m:oMath>
                  </m:oMathPara>
                </a14:m>
                <a:endParaRPr lang="en-GB" sz="2800" dirty="0"/>
              </a:p>
            </p:txBody>
          </p:sp>
        </mc:Choice>
        <mc:Fallback xmlns="">
          <p:sp>
            <p:nvSpPr>
              <p:cNvPr id="9" name="TextBox 8">
                <a:extLst>
                  <a:ext uri="{FF2B5EF4-FFF2-40B4-BE49-F238E27FC236}">
                    <a16:creationId xmlns:a16="http://schemas.microsoft.com/office/drawing/2014/main" id="{9D89715F-4DAB-0D77-7FA7-9298409C47D7}"/>
                  </a:ext>
                </a:extLst>
              </p:cNvPr>
              <p:cNvSpPr txBox="1">
                <a:spLocks noRot="1" noChangeAspect="1" noMove="1" noResize="1" noEditPoints="1" noAdjustHandles="1" noChangeArrowheads="1" noChangeShapeType="1" noTextEdit="1"/>
              </p:cNvSpPr>
              <p:nvPr/>
            </p:nvSpPr>
            <p:spPr>
              <a:xfrm>
                <a:off x="4571842" y="3933820"/>
                <a:ext cx="1559594" cy="90178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3FE8811-5363-E611-46BE-87C19EAA785C}"/>
                  </a:ext>
                </a:extLst>
              </p:cNvPr>
              <p:cNvSpPr txBox="1"/>
              <p:nvPr/>
            </p:nvSpPr>
            <p:spPr>
              <a:xfrm>
                <a:off x="4835921" y="5295895"/>
                <a:ext cx="1031436" cy="89896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4</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12</m:t>
                          </m:r>
                        </m:den>
                      </m:f>
                    </m:oMath>
                  </m:oMathPara>
                </a14:m>
                <a:endParaRPr lang="en-GB" sz="2800" dirty="0"/>
              </a:p>
            </p:txBody>
          </p:sp>
        </mc:Choice>
        <mc:Fallback>
          <p:sp>
            <p:nvSpPr>
              <p:cNvPr id="10" name="TextBox 9">
                <a:extLst>
                  <a:ext uri="{FF2B5EF4-FFF2-40B4-BE49-F238E27FC236}">
                    <a16:creationId xmlns:a16="http://schemas.microsoft.com/office/drawing/2014/main" id="{03FE8811-5363-E611-46BE-87C19EAA785C}"/>
                  </a:ext>
                </a:extLst>
              </p:cNvPr>
              <p:cNvSpPr txBox="1">
                <a:spLocks noRot="1" noChangeAspect="1" noMove="1" noResize="1" noEditPoints="1" noAdjustHandles="1" noChangeArrowheads="1" noChangeShapeType="1" noTextEdit="1"/>
              </p:cNvSpPr>
              <p:nvPr/>
            </p:nvSpPr>
            <p:spPr>
              <a:xfrm>
                <a:off x="4835921" y="5295895"/>
                <a:ext cx="1031436" cy="898964"/>
              </a:xfrm>
              <a:prstGeom prst="rect">
                <a:avLst/>
              </a:prstGeom>
              <a:blipFill>
                <a:blip r:embed="rId5"/>
                <a:stretch>
                  <a:fillRect/>
                </a:stretch>
              </a:blipFill>
            </p:spPr>
            <p:txBody>
              <a:bodyPr/>
              <a:lstStyle/>
              <a:p>
                <a:r>
                  <a:rPr lang="en-GB">
                    <a:noFill/>
                  </a:rPr>
                  <a:t> </a:t>
                </a:r>
              </a:p>
            </p:txBody>
          </p:sp>
        </mc:Fallback>
      </mc:AlternateContent>
      <p:pic>
        <p:nvPicPr>
          <p:cNvPr id="11" name="Picture 10"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530A0E4-A1E1-882A-9323-B488AF47C3FB}"/>
                  </a:ext>
                </a:extLst>
              </p:cNvPr>
              <p:cNvSpPr txBox="1"/>
              <p:nvPr/>
            </p:nvSpPr>
            <p:spPr>
              <a:xfrm>
                <a:off x="6678115" y="5266259"/>
                <a:ext cx="832664" cy="87055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3</m:t>
                          </m:r>
                        </m:den>
                      </m:f>
                    </m:oMath>
                  </m:oMathPara>
                </a14:m>
                <a:endParaRPr lang="en-GB" sz="2800" dirty="0"/>
              </a:p>
            </p:txBody>
          </p:sp>
        </mc:Choice>
        <mc:Fallback>
          <p:sp>
            <p:nvSpPr>
              <p:cNvPr id="5" name="TextBox 4">
                <a:extLst>
                  <a:ext uri="{FF2B5EF4-FFF2-40B4-BE49-F238E27FC236}">
                    <a16:creationId xmlns:a16="http://schemas.microsoft.com/office/drawing/2014/main" id="{8530A0E4-A1E1-882A-9323-B488AF47C3FB}"/>
                  </a:ext>
                </a:extLst>
              </p:cNvPr>
              <p:cNvSpPr txBox="1">
                <a:spLocks noRot="1" noChangeAspect="1" noMove="1" noResize="1" noEditPoints="1" noAdjustHandles="1" noChangeArrowheads="1" noChangeShapeType="1" noTextEdit="1"/>
              </p:cNvSpPr>
              <p:nvPr/>
            </p:nvSpPr>
            <p:spPr>
              <a:xfrm>
                <a:off x="6678115" y="5266259"/>
                <a:ext cx="832664" cy="870559"/>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241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9" grpId="0"/>
      <p:bldP spid="1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D5CCA-5090-B9E3-AE7A-5A1854EA0BED}"/>
              </a:ext>
            </a:extLst>
          </p:cNvPr>
          <p:cNvSpPr txBox="1"/>
          <p:nvPr/>
        </p:nvSpPr>
        <p:spPr>
          <a:xfrm>
            <a:off x="112209" y="245020"/>
            <a:ext cx="7329122" cy="584775"/>
          </a:xfrm>
          <a:prstGeom prst="rect">
            <a:avLst/>
          </a:prstGeom>
          <a:noFill/>
        </p:spPr>
        <p:txBody>
          <a:bodyPr wrap="none" rtlCol="0">
            <a:spAutoFit/>
          </a:bodyPr>
          <a:lstStyle/>
          <a:p>
            <a:pPr algn="ctr"/>
            <a:r>
              <a:rPr lang="en-GB" sz="3200" dirty="0"/>
              <a:t>Express this calculation as a single fraction.</a:t>
            </a:r>
          </a:p>
        </p:txBody>
      </p:sp>
      <p:pic>
        <p:nvPicPr>
          <p:cNvPr id="11" name="Picture 10"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80978A-91A2-D17D-4014-A62BB77E3E0A}"/>
                  </a:ext>
                </a:extLst>
              </p:cNvPr>
              <p:cNvSpPr txBox="1"/>
              <p:nvPr/>
            </p:nvSpPr>
            <p:spPr>
              <a:xfrm>
                <a:off x="5078702" y="2352674"/>
                <a:ext cx="1488741"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20</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3</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20</m:t>
                          </m:r>
                        </m:den>
                      </m:f>
                    </m:oMath>
                  </m:oMathPara>
                </a14:m>
                <a:endParaRPr lang="en-GB" sz="2800" dirty="0"/>
              </a:p>
            </p:txBody>
          </p:sp>
        </mc:Choice>
        <mc:Fallback xmlns="">
          <p:sp>
            <p:nvSpPr>
              <p:cNvPr id="5" name="TextBox 4">
                <a:extLst>
                  <a:ext uri="{FF2B5EF4-FFF2-40B4-BE49-F238E27FC236}">
                    <a16:creationId xmlns:a16="http://schemas.microsoft.com/office/drawing/2014/main" id="{F880978A-91A2-D17D-4014-A62BB77E3E0A}"/>
                  </a:ext>
                </a:extLst>
              </p:cNvPr>
              <p:cNvSpPr txBox="1">
                <a:spLocks noRot="1" noChangeAspect="1" noMove="1" noResize="1" noEditPoints="1" noAdjustHandles="1" noChangeArrowheads="1" noChangeShapeType="1" noTextEdit="1"/>
              </p:cNvSpPr>
              <p:nvPr/>
            </p:nvSpPr>
            <p:spPr>
              <a:xfrm>
                <a:off x="5078702" y="2352674"/>
                <a:ext cx="1488741" cy="9017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514DCD-A8F0-3DC8-AB78-8CC553952BBA}"/>
                  </a:ext>
                </a:extLst>
              </p:cNvPr>
              <p:cNvSpPr txBox="1"/>
              <p:nvPr/>
            </p:nvSpPr>
            <p:spPr>
              <a:xfrm>
                <a:off x="5084112" y="829795"/>
                <a:ext cx="1439818"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2</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5</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3</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20</m:t>
                          </m:r>
                        </m:den>
                      </m:f>
                    </m:oMath>
                  </m:oMathPara>
                </a14:m>
                <a:endParaRPr lang="en-GB" sz="2800" dirty="0"/>
              </a:p>
            </p:txBody>
          </p:sp>
        </mc:Choice>
        <mc:Fallback xmlns="">
          <p:sp>
            <p:nvSpPr>
              <p:cNvPr id="7" name="TextBox 6">
                <a:extLst>
                  <a:ext uri="{FF2B5EF4-FFF2-40B4-BE49-F238E27FC236}">
                    <a16:creationId xmlns:a16="http://schemas.microsoft.com/office/drawing/2014/main" id="{7F514DCD-A8F0-3DC8-AB78-8CC553952BBA}"/>
                  </a:ext>
                </a:extLst>
              </p:cNvPr>
              <p:cNvSpPr txBox="1">
                <a:spLocks noRot="1" noChangeAspect="1" noMove="1" noResize="1" noEditPoints="1" noAdjustHandles="1" noChangeArrowheads="1" noChangeShapeType="1" noTextEdit="1"/>
              </p:cNvSpPr>
              <p:nvPr/>
            </p:nvSpPr>
            <p:spPr>
              <a:xfrm>
                <a:off x="5084112" y="829795"/>
                <a:ext cx="1439818" cy="901785"/>
              </a:xfrm>
              <a:prstGeom prst="rect">
                <a:avLst/>
              </a:prstGeom>
              <a:blipFill>
                <a:blip r:embed="rId4"/>
                <a:stretch>
                  <a:fillRect/>
                </a:stretch>
              </a:blipFill>
            </p:spPr>
            <p:txBody>
              <a:bodyPr/>
              <a:lstStyle/>
              <a:p>
                <a:r>
                  <a:rPr lang="en-GB">
                    <a:noFill/>
                  </a:rPr>
                  <a:t> </a:t>
                </a:r>
              </a:p>
            </p:txBody>
          </p:sp>
        </mc:Fallback>
      </mc:AlternateContent>
      <p:sp>
        <p:nvSpPr>
          <p:cNvPr id="12" name="Arc 11">
            <a:extLst>
              <a:ext uri="{FF2B5EF4-FFF2-40B4-BE49-F238E27FC236}">
                <a16:creationId xmlns:a16="http://schemas.microsoft.com/office/drawing/2014/main" id="{A5A628D9-B001-FE2B-9156-03F84231D2D5}"/>
              </a:ext>
            </a:extLst>
          </p:cNvPr>
          <p:cNvSpPr/>
          <p:nvPr/>
        </p:nvSpPr>
        <p:spPr>
          <a:xfrm>
            <a:off x="4356299" y="1346241"/>
            <a:ext cx="12192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F00E03A8-9CA0-FB78-A10D-954C907D8D5C}"/>
              </a:ext>
            </a:extLst>
          </p:cNvPr>
          <p:cNvSpPr txBox="1"/>
          <p:nvPr/>
        </p:nvSpPr>
        <p:spPr>
          <a:xfrm>
            <a:off x="3680044" y="1909288"/>
            <a:ext cx="562976" cy="461665"/>
          </a:xfrm>
          <a:prstGeom prst="rect">
            <a:avLst/>
          </a:prstGeom>
          <a:noFill/>
        </p:spPr>
        <p:txBody>
          <a:bodyPr wrap="none" rtlCol="0">
            <a:spAutoFit/>
          </a:bodyPr>
          <a:lstStyle/>
          <a:p>
            <a:pPr algn="ctr"/>
            <a:r>
              <a:rPr lang="en-GB" sz="2400" b="1" dirty="0">
                <a:solidFill>
                  <a:srgbClr val="00B050"/>
                </a:solidFill>
              </a:rPr>
              <a:t>× 4</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EE3262-B263-8D0B-6A00-8CB0916C07BC}"/>
                  </a:ext>
                </a:extLst>
              </p:cNvPr>
              <p:cNvSpPr txBox="1"/>
              <p:nvPr/>
            </p:nvSpPr>
            <p:spPr>
              <a:xfrm>
                <a:off x="4753388" y="4010024"/>
                <a:ext cx="1758366"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r>
                            <a:rPr lang="en-GB" sz="2800" b="0" i="1" dirty="0" smtClean="0">
                              <a:latin typeface="Cambria Math" panose="02040503050406030204" pitchFamily="18" charset="0"/>
                            </a:rPr>
                            <m:t>+3</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20</m:t>
                          </m:r>
                        </m:den>
                      </m:f>
                    </m:oMath>
                  </m:oMathPara>
                </a14:m>
                <a:endParaRPr lang="en-GB" sz="2800" dirty="0"/>
              </a:p>
            </p:txBody>
          </p:sp>
        </mc:Choice>
        <mc:Fallback xmlns="">
          <p:sp>
            <p:nvSpPr>
              <p:cNvPr id="14" name="TextBox 13">
                <a:extLst>
                  <a:ext uri="{FF2B5EF4-FFF2-40B4-BE49-F238E27FC236}">
                    <a16:creationId xmlns:a16="http://schemas.microsoft.com/office/drawing/2014/main" id="{71EE3262-B263-8D0B-6A00-8CB0916C07BC}"/>
                  </a:ext>
                </a:extLst>
              </p:cNvPr>
              <p:cNvSpPr txBox="1">
                <a:spLocks noRot="1" noChangeAspect="1" noMove="1" noResize="1" noEditPoints="1" noAdjustHandles="1" noChangeArrowheads="1" noChangeShapeType="1" noTextEdit="1"/>
              </p:cNvSpPr>
              <p:nvPr/>
            </p:nvSpPr>
            <p:spPr>
              <a:xfrm>
                <a:off x="4753388" y="4010024"/>
                <a:ext cx="1758366" cy="9017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75630CC-8B71-017E-2AF4-7AE5B277751C}"/>
                  </a:ext>
                </a:extLst>
              </p:cNvPr>
              <p:cNvSpPr txBox="1"/>
              <p:nvPr/>
            </p:nvSpPr>
            <p:spPr>
              <a:xfrm>
                <a:off x="5041928" y="5172074"/>
                <a:ext cx="1181285"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11</m:t>
                          </m:r>
                          <m:r>
                            <a:rPr lang="en-GB" sz="2800" b="0" i="1" dirty="0" smtClean="0">
                              <a:latin typeface="Cambria Math" panose="02040503050406030204" pitchFamily="18" charset="0"/>
                            </a:rPr>
                            <m:t>𝑡</m:t>
                          </m:r>
                        </m:num>
                        <m:den>
                          <m:r>
                            <a:rPr lang="en-GB" sz="2800" b="0" i="1" dirty="0" smtClean="0">
                              <a:latin typeface="Cambria Math" panose="02040503050406030204" pitchFamily="18" charset="0"/>
                            </a:rPr>
                            <m:t>20</m:t>
                          </m:r>
                        </m:den>
                      </m:f>
                    </m:oMath>
                  </m:oMathPara>
                </a14:m>
                <a:endParaRPr lang="en-GB" sz="2800" dirty="0"/>
              </a:p>
            </p:txBody>
          </p:sp>
        </mc:Choice>
        <mc:Fallback xmlns="">
          <p:sp>
            <p:nvSpPr>
              <p:cNvPr id="15" name="TextBox 14">
                <a:extLst>
                  <a:ext uri="{FF2B5EF4-FFF2-40B4-BE49-F238E27FC236}">
                    <a16:creationId xmlns:a16="http://schemas.microsoft.com/office/drawing/2014/main" id="{375630CC-8B71-017E-2AF4-7AE5B277751C}"/>
                  </a:ext>
                </a:extLst>
              </p:cNvPr>
              <p:cNvSpPr txBox="1">
                <a:spLocks noRot="1" noChangeAspect="1" noMove="1" noResize="1" noEditPoints="1" noAdjustHandles="1" noChangeArrowheads="1" noChangeShapeType="1" noTextEdit="1"/>
              </p:cNvSpPr>
              <p:nvPr/>
            </p:nvSpPr>
            <p:spPr>
              <a:xfrm>
                <a:off x="5041928" y="5172074"/>
                <a:ext cx="1181285" cy="901785"/>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043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D5CCA-5090-B9E3-AE7A-5A1854EA0BED}"/>
              </a:ext>
            </a:extLst>
          </p:cNvPr>
          <p:cNvSpPr txBox="1"/>
          <p:nvPr/>
        </p:nvSpPr>
        <p:spPr>
          <a:xfrm>
            <a:off x="112209" y="245020"/>
            <a:ext cx="7329122" cy="584775"/>
          </a:xfrm>
          <a:prstGeom prst="rect">
            <a:avLst/>
          </a:prstGeom>
          <a:noFill/>
        </p:spPr>
        <p:txBody>
          <a:bodyPr wrap="none" rtlCol="0">
            <a:spAutoFit/>
          </a:bodyPr>
          <a:lstStyle/>
          <a:p>
            <a:pPr algn="ctr"/>
            <a:r>
              <a:rPr lang="en-GB" sz="3200" dirty="0"/>
              <a:t>Express this calculation as a single fraction.</a:t>
            </a:r>
          </a:p>
        </p:txBody>
      </p:sp>
      <p:pic>
        <p:nvPicPr>
          <p:cNvPr id="11" name="Picture 10"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80978A-91A2-D17D-4014-A62BB77E3E0A}"/>
                  </a:ext>
                </a:extLst>
              </p:cNvPr>
              <p:cNvSpPr txBox="1"/>
              <p:nvPr/>
            </p:nvSpPr>
            <p:spPr>
              <a:xfrm>
                <a:off x="5276030" y="2352674"/>
                <a:ext cx="1094081"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6</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𝑥</m:t>
                          </m:r>
                        </m:num>
                        <m:den>
                          <m:r>
                            <a:rPr lang="en-GB" sz="2800" b="0" i="1" dirty="0" smtClean="0">
                              <a:latin typeface="Cambria Math" panose="02040503050406030204" pitchFamily="18" charset="0"/>
                            </a:rPr>
                            <m:t>6</m:t>
                          </m:r>
                        </m:den>
                      </m:f>
                    </m:oMath>
                  </m:oMathPara>
                </a14:m>
                <a:endParaRPr lang="en-GB" sz="2800" dirty="0"/>
              </a:p>
            </p:txBody>
          </p:sp>
        </mc:Choice>
        <mc:Fallback xmlns="">
          <p:sp>
            <p:nvSpPr>
              <p:cNvPr id="5" name="TextBox 4">
                <a:extLst>
                  <a:ext uri="{FF2B5EF4-FFF2-40B4-BE49-F238E27FC236}">
                    <a16:creationId xmlns:a16="http://schemas.microsoft.com/office/drawing/2014/main" id="{F880978A-91A2-D17D-4014-A62BB77E3E0A}"/>
                  </a:ext>
                </a:extLst>
              </p:cNvPr>
              <p:cNvSpPr txBox="1">
                <a:spLocks noRot="1" noChangeAspect="1" noMove="1" noResize="1" noEditPoints="1" noAdjustHandles="1" noChangeArrowheads="1" noChangeShapeType="1" noTextEdit="1"/>
              </p:cNvSpPr>
              <p:nvPr/>
            </p:nvSpPr>
            <p:spPr>
              <a:xfrm>
                <a:off x="5276030" y="2352674"/>
                <a:ext cx="1094081" cy="9017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514DCD-A8F0-3DC8-AB78-8CC553952BBA}"/>
                  </a:ext>
                </a:extLst>
              </p:cNvPr>
              <p:cNvSpPr txBox="1"/>
              <p:nvPr/>
            </p:nvSpPr>
            <p:spPr>
              <a:xfrm>
                <a:off x="5256980" y="829795"/>
                <a:ext cx="1094081"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1</m:t>
                          </m:r>
                        </m:num>
                        <m:den>
                          <m:r>
                            <a:rPr lang="en-GB" sz="2800" b="0" i="1" dirty="0" smtClean="0">
                              <a:latin typeface="Cambria Math" panose="02040503050406030204" pitchFamily="18" charset="0"/>
                            </a:rPr>
                            <m:t>3</m:t>
                          </m:r>
                        </m:den>
                      </m:f>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𝑥</m:t>
                          </m:r>
                        </m:num>
                        <m:den>
                          <m:r>
                            <a:rPr lang="en-GB" sz="2800" b="0" i="1" dirty="0" smtClean="0">
                              <a:latin typeface="Cambria Math" panose="02040503050406030204" pitchFamily="18" charset="0"/>
                            </a:rPr>
                            <m:t>6</m:t>
                          </m:r>
                        </m:den>
                      </m:f>
                    </m:oMath>
                  </m:oMathPara>
                </a14:m>
                <a:endParaRPr lang="en-GB" sz="2800" dirty="0"/>
              </a:p>
            </p:txBody>
          </p:sp>
        </mc:Choice>
        <mc:Fallback xmlns="">
          <p:sp>
            <p:nvSpPr>
              <p:cNvPr id="7" name="TextBox 6">
                <a:extLst>
                  <a:ext uri="{FF2B5EF4-FFF2-40B4-BE49-F238E27FC236}">
                    <a16:creationId xmlns:a16="http://schemas.microsoft.com/office/drawing/2014/main" id="{7F514DCD-A8F0-3DC8-AB78-8CC553952BBA}"/>
                  </a:ext>
                </a:extLst>
              </p:cNvPr>
              <p:cNvSpPr txBox="1">
                <a:spLocks noRot="1" noChangeAspect="1" noMove="1" noResize="1" noEditPoints="1" noAdjustHandles="1" noChangeArrowheads="1" noChangeShapeType="1" noTextEdit="1"/>
              </p:cNvSpPr>
              <p:nvPr/>
            </p:nvSpPr>
            <p:spPr>
              <a:xfrm>
                <a:off x="5256980" y="829795"/>
                <a:ext cx="1094081" cy="901785"/>
              </a:xfrm>
              <a:prstGeom prst="rect">
                <a:avLst/>
              </a:prstGeom>
              <a:blipFill>
                <a:blip r:embed="rId4"/>
                <a:stretch>
                  <a:fillRect/>
                </a:stretch>
              </a:blipFill>
            </p:spPr>
            <p:txBody>
              <a:bodyPr/>
              <a:lstStyle/>
              <a:p>
                <a:r>
                  <a:rPr lang="en-GB">
                    <a:noFill/>
                  </a:rPr>
                  <a:t> </a:t>
                </a:r>
              </a:p>
            </p:txBody>
          </p:sp>
        </mc:Fallback>
      </mc:AlternateContent>
      <p:sp>
        <p:nvSpPr>
          <p:cNvPr id="12" name="Arc 11">
            <a:extLst>
              <a:ext uri="{FF2B5EF4-FFF2-40B4-BE49-F238E27FC236}">
                <a16:creationId xmlns:a16="http://schemas.microsoft.com/office/drawing/2014/main" id="{A5A628D9-B001-FE2B-9156-03F84231D2D5}"/>
              </a:ext>
            </a:extLst>
          </p:cNvPr>
          <p:cNvSpPr/>
          <p:nvPr/>
        </p:nvSpPr>
        <p:spPr>
          <a:xfrm>
            <a:off x="4356299" y="1346241"/>
            <a:ext cx="12192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F00E03A8-9CA0-FB78-A10D-954C907D8D5C}"/>
              </a:ext>
            </a:extLst>
          </p:cNvPr>
          <p:cNvSpPr txBox="1"/>
          <p:nvPr/>
        </p:nvSpPr>
        <p:spPr>
          <a:xfrm>
            <a:off x="3680045" y="1909288"/>
            <a:ext cx="562975" cy="461665"/>
          </a:xfrm>
          <a:prstGeom prst="rect">
            <a:avLst/>
          </a:prstGeom>
          <a:noFill/>
        </p:spPr>
        <p:txBody>
          <a:bodyPr wrap="none" rtlCol="0">
            <a:spAutoFit/>
          </a:bodyPr>
          <a:lstStyle/>
          <a:p>
            <a:pPr algn="ctr"/>
            <a:r>
              <a:rPr lang="en-GB" sz="2400" b="1" dirty="0">
                <a:solidFill>
                  <a:srgbClr val="00B050"/>
                </a:solidFill>
              </a:rPr>
              <a:t>× 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EE3262-B263-8D0B-6A00-8CB0916C07BC}"/>
                  </a:ext>
                </a:extLst>
              </p:cNvPr>
              <p:cNvSpPr txBox="1"/>
              <p:nvPr/>
            </p:nvSpPr>
            <p:spPr>
              <a:xfrm>
                <a:off x="4901793" y="4010024"/>
                <a:ext cx="1461554"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2+</m:t>
                          </m:r>
                          <m:r>
                            <a:rPr lang="en-GB" sz="2800" b="0" i="1" dirty="0" smtClean="0">
                              <a:latin typeface="Cambria Math" panose="02040503050406030204" pitchFamily="18" charset="0"/>
                            </a:rPr>
                            <m:t>𝑥</m:t>
                          </m:r>
                        </m:num>
                        <m:den>
                          <m:r>
                            <a:rPr lang="en-GB" sz="2800" b="0" i="1" dirty="0" smtClean="0">
                              <a:latin typeface="Cambria Math" panose="02040503050406030204" pitchFamily="18" charset="0"/>
                            </a:rPr>
                            <m:t>6</m:t>
                          </m:r>
                        </m:den>
                      </m:f>
                    </m:oMath>
                  </m:oMathPara>
                </a14:m>
                <a:endParaRPr lang="en-GB" sz="2800" dirty="0"/>
              </a:p>
            </p:txBody>
          </p:sp>
        </mc:Choice>
        <mc:Fallback xmlns="">
          <p:sp>
            <p:nvSpPr>
              <p:cNvPr id="14" name="TextBox 13">
                <a:extLst>
                  <a:ext uri="{FF2B5EF4-FFF2-40B4-BE49-F238E27FC236}">
                    <a16:creationId xmlns:a16="http://schemas.microsoft.com/office/drawing/2014/main" id="{71EE3262-B263-8D0B-6A00-8CB0916C07BC}"/>
                  </a:ext>
                </a:extLst>
              </p:cNvPr>
              <p:cNvSpPr txBox="1">
                <a:spLocks noRot="1" noChangeAspect="1" noMove="1" noResize="1" noEditPoints="1" noAdjustHandles="1" noChangeArrowheads="1" noChangeShapeType="1" noTextEdit="1"/>
              </p:cNvSpPr>
              <p:nvPr/>
            </p:nvSpPr>
            <p:spPr>
              <a:xfrm>
                <a:off x="4901793" y="4010024"/>
                <a:ext cx="1461554" cy="9017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75630CC-8B71-017E-2AF4-7AE5B277751C}"/>
                  </a:ext>
                </a:extLst>
              </p:cNvPr>
              <p:cNvSpPr txBox="1"/>
              <p:nvPr/>
            </p:nvSpPr>
            <p:spPr>
              <a:xfrm>
                <a:off x="4901793" y="5172074"/>
                <a:ext cx="1461554" cy="89896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𝑥</m:t>
                          </m:r>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6</m:t>
                          </m:r>
                        </m:den>
                      </m:f>
                    </m:oMath>
                  </m:oMathPara>
                </a14:m>
                <a:endParaRPr lang="en-GB" sz="2800" dirty="0"/>
              </a:p>
            </p:txBody>
          </p:sp>
        </mc:Choice>
        <mc:Fallback xmlns="">
          <p:sp>
            <p:nvSpPr>
              <p:cNvPr id="15" name="TextBox 14">
                <a:extLst>
                  <a:ext uri="{FF2B5EF4-FFF2-40B4-BE49-F238E27FC236}">
                    <a16:creationId xmlns:a16="http://schemas.microsoft.com/office/drawing/2014/main" id="{375630CC-8B71-017E-2AF4-7AE5B277751C}"/>
                  </a:ext>
                </a:extLst>
              </p:cNvPr>
              <p:cNvSpPr txBox="1">
                <a:spLocks noRot="1" noChangeAspect="1" noMove="1" noResize="1" noEditPoints="1" noAdjustHandles="1" noChangeArrowheads="1" noChangeShapeType="1" noTextEdit="1"/>
              </p:cNvSpPr>
              <p:nvPr/>
            </p:nvSpPr>
            <p:spPr>
              <a:xfrm>
                <a:off x="4901793" y="5172074"/>
                <a:ext cx="1461554" cy="898964"/>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004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59FD1DA-A034-4046-DEC0-C912B3F942FD}"/>
              </a:ext>
            </a:extLst>
          </p:cNvPr>
          <p:cNvSpPr txBox="1"/>
          <p:nvPr/>
        </p:nvSpPr>
        <p:spPr>
          <a:xfrm>
            <a:off x="263064" y="693587"/>
            <a:ext cx="7802008" cy="584775"/>
          </a:xfrm>
          <a:prstGeom prst="rect">
            <a:avLst/>
          </a:prstGeom>
          <a:noFill/>
        </p:spPr>
        <p:txBody>
          <a:bodyPr wrap="none" rtlCol="0">
            <a:spAutoFit/>
          </a:bodyPr>
          <a:lstStyle/>
          <a:p>
            <a:pPr algn="ctr"/>
            <a:r>
              <a:rPr lang="en-GB" sz="3200" dirty="0"/>
              <a:t>Express these calculations as a single fraction.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C6D2ABA-C521-D8E8-286A-CA63DAFB34A4}"/>
                  </a:ext>
                </a:extLst>
              </p:cNvPr>
              <p:cNvSpPr txBox="1"/>
              <p:nvPr/>
            </p:nvSpPr>
            <p:spPr>
              <a:xfrm>
                <a:off x="867075" y="4932532"/>
                <a:ext cx="1607684"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a:latin typeface="Cambria Math" panose="02040503050406030204" pitchFamily="18" charset="0"/>
                            </a:rPr>
                          </m:ctrlPr>
                        </m:fPr>
                        <m:num>
                          <m:r>
                            <a:rPr lang="en-GB" sz="3600" i="1" dirty="0">
                              <a:latin typeface="Cambria Math" panose="02040503050406030204" pitchFamily="18" charset="0"/>
                            </a:rPr>
                            <m:t>𝑥</m:t>
                          </m:r>
                        </m:num>
                        <m:den>
                          <m:r>
                            <a:rPr lang="en-GB" sz="3600" i="1" dirty="0">
                              <a:latin typeface="Cambria Math" panose="02040503050406030204" pitchFamily="18" charset="0"/>
                            </a:rPr>
                            <m:t>2</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1</m:t>
                          </m:r>
                        </m:num>
                        <m:den>
                          <m:r>
                            <a:rPr lang="en-GB" sz="3600" i="1" dirty="0">
                              <a:latin typeface="Cambria Math" panose="02040503050406030204" pitchFamily="18" charset="0"/>
                            </a:rPr>
                            <m:t>10</m:t>
                          </m:r>
                        </m:den>
                      </m:f>
                    </m:oMath>
                  </m:oMathPara>
                </a14:m>
                <a:endParaRPr lang="en-GB" sz="3600" dirty="0"/>
              </a:p>
            </p:txBody>
          </p:sp>
        </mc:Choice>
        <mc:Fallback xmlns="">
          <p:sp>
            <p:nvSpPr>
              <p:cNvPr id="22" name="TextBox 21">
                <a:extLst>
                  <a:ext uri="{FF2B5EF4-FFF2-40B4-BE49-F238E27FC236}">
                    <a16:creationId xmlns:a16="http://schemas.microsoft.com/office/drawing/2014/main" id="{9C6D2ABA-C521-D8E8-286A-CA63DAFB34A4}"/>
                  </a:ext>
                </a:extLst>
              </p:cNvPr>
              <p:cNvSpPr txBox="1">
                <a:spLocks noRot="1" noChangeAspect="1" noMove="1" noResize="1" noEditPoints="1" noAdjustHandles="1" noChangeArrowheads="1" noChangeShapeType="1" noTextEdit="1"/>
              </p:cNvSpPr>
              <p:nvPr/>
            </p:nvSpPr>
            <p:spPr>
              <a:xfrm>
                <a:off x="867075" y="4932532"/>
                <a:ext cx="1607684" cy="1133067"/>
              </a:xfrm>
              <a:prstGeom prst="rect">
                <a:avLst/>
              </a:prstGeom>
              <a:blipFill>
                <a:blip r:embed="rId3"/>
                <a:stretch>
                  <a:fillRect/>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2CA835CD-C873-4966-6924-69F5C21911AA}"/>
              </a:ext>
            </a:extLst>
          </p:cNvPr>
          <p:cNvSpPr txBox="1"/>
          <p:nvPr/>
        </p:nvSpPr>
        <p:spPr>
          <a:xfrm>
            <a:off x="263064" y="1667916"/>
            <a:ext cx="465192" cy="646331"/>
          </a:xfrm>
          <a:prstGeom prst="rect">
            <a:avLst/>
          </a:prstGeom>
          <a:noFill/>
        </p:spPr>
        <p:txBody>
          <a:bodyPr wrap="none" rtlCol="0">
            <a:spAutoFit/>
          </a:bodyPr>
          <a:lstStyle/>
          <a:p>
            <a:pPr algn="ctr"/>
            <a:r>
              <a:rPr lang="en-GB" sz="3600" b="1" dirty="0">
                <a:solidFill>
                  <a:schemeClr val="bg1">
                    <a:lumMod val="50000"/>
                  </a:schemeClr>
                </a:solidFill>
              </a:rPr>
              <a:t>A</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A33A550-50A5-47F1-1B5A-5542C512BD11}"/>
                  </a:ext>
                </a:extLst>
              </p:cNvPr>
              <p:cNvSpPr txBox="1"/>
              <p:nvPr/>
            </p:nvSpPr>
            <p:spPr>
              <a:xfrm>
                <a:off x="6428582" y="3156558"/>
                <a:ext cx="1607684"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a:latin typeface="Cambria Math" panose="02040503050406030204" pitchFamily="18" charset="0"/>
                            </a:rPr>
                          </m:ctrlPr>
                        </m:fPr>
                        <m:num>
                          <m:r>
                            <a:rPr lang="en-GB" sz="3600" i="1" dirty="0">
                              <a:latin typeface="Cambria Math" panose="02040503050406030204" pitchFamily="18" charset="0"/>
                            </a:rPr>
                            <m:t>2</m:t>
                          </m:r>
                        </m:num>
                        <m:den>
                          <m:r>
                            <a:rPr lang="en-GB" sz="3600" i="1" dirty="0">
                              <a:latin typeface="Cambria Math" panose="02040503050406030204" pitchFamily="18" charset="0"/>
                            </a:rPr>
                            <m:t>15</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𝑥</m:t>
                          </m:r>
                        </m:num>
                        <m:den>
                          <m:r>
                            <a:rPr lang="en-GB" sz="3600" i="1" dirty="0">
                              <a:latin typeface="Cambria Math" panose="02040503050406030204" pitchFamily="18" charset="0"/>
                            </a:rPr>
                            <m:t>5</m:t>
                          </m:r>
                        </m:den>
                      </m:f>
                    </m:oMath>
                  </m:oMathPara>
                </a14:m>
                <a:endParaRPr lang="en-GB" sz="3600" dirty="0"/>
              </a:p>
            </p:txBody>
          </p:sp>
        </mc:Choice>
        <mc:Fallback xmlns="">
          <p:sp>
            <p:nvSpPr>
              <p:cNvPr id="36" name="TextBox 35">
                <a:extLst>
                  <a:ext uri="{FF2B5EF4-FFF2-40B4-BE49-F238E27FC236}">
                    <a16:creationId xmlns:a16="http://schemas.microsoft.com/office/drawing/2014/main" id="{FA33A550-50A5-47F1-1B5A-5542C512BD11}"/>
                  </a:ext>
                </a:extLst>
              </p:cNvPr>
              <p:cNvSpPr txBox="1">
                <a:spLocks noRot="1" noChangeAspect="1" noMove="1" noResize="1" noEditPoints="1" noAdjustHandles="1" noChangeArrowheads="1" noChangeShapeType="1" noTextEdit="1"/>
              </p:cNvSpPr>
              <p:nvPr/>
            </p:nvSpPr>
            <p:spPr>
              <a:xfrm>
                <a:off x="6428582" y="3156558"/>
                <a:ext cx="1607684" cy="1133067"/>
              </a:xfrm>
              <a:prstGeom prst="rect">
                <a:avLst/>
              </a:prstGeom>
              <a:blipFill>
                <a:blip r:embed="rId4"/>
                <a:stretch>
                  <a:fillRect/>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BD45A41D-B71D-E5D3-0B07-670E76A05E17}"/>
              </a:ext>
            </a:extLst>
          </p:cNvPr>
          <p:cNvSpPr txBox="1"/>
          <p:nvPr/>
        </p:nvSpPr>
        <p:spPr>
          <a:xfrm>
            <a:off x="285713" y="3399927"/>
            <a:ext cx="442750" cy="646331"/>
          </a:xfrm>
          <a:prstGeom prst="rect">
            <a:avLst/>
          </a:prstGeom>
          <a:noFill/>
        </p:spPr>
        <p:txBody>
          <a:bodyPr wrap="none" rtlCol="0">
            <a:spAutoFit/>
          </a:bodyPr>
          <a:lstStyle/>
          <a:p>
            <a:pPr algn="ctr"/>
            <a:r>
              <a:rPr lang="en-GB" sz="3600" b="1" dirty="0">
                <a:solidFill>
                  <a:schemeClr val="bg1">
                    <a:lumMod val="50000"/>
                  </a:schemeClr>
                </a:solidFill>
              </a:rPr>
              <a:t>B</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90AE1F2-BF88-4B1C-4721-9215122ECC2B}"/>
                  </a:ext>
                </a:extLst>
              </p:cNvPr>
              <p:cNvSpPr txBox="1"/>
              <p:nvPr/>
            </p:nvSpPr>
            <p:spPr>
              <a:xfrm>
                <a:off x="867075" y="1539916"/>
                <a:ext cx="1607684" cy="104111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a:latin typeface="Cambria Math" panose="02040503050406030204" pitchFamily="18" charset="0"/>
                            </a:rPr>
                          </m:ctrlPr>
                        </m:fPr>
                        <m:num>
                          <m:r>
                            <a:rPr lang="en-GB" sz="3600" i="1" dirty="0">
                              <a:latin typeface="Cambria Math" panose="02040503050406030204" pitchFamily="18" charset="0"/>
                            </a:rPr>
                            <m:t>𝑥</m:t>
                          </m:r>
                        </m:num>
                        <m:den>
                          <m:r>
                            <a:rPr lang="en-GB" sz="3600" i="1" dirty="0">
                              <a:latin typeface="Cambria Math" panose="02040503050406030204" pitchFamily="18" charset="0"/>
                            </a:rPr>
                            <m:t>5</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𝑥</m:t>
                          </m:r>
                        </m:num>
                        <m:den>
                          <m:r>
                            <a:rPr lang="en-GB" sz="3600" i="1" dirty="0">
                              <a:latin typeface="Cambria Math" panose="02040503050406030204" pitchFamily="18" charset="0"/>
                            </a:rPr>
                            <m:t>10</m:t>
                          </m:r>
                        </m:den>
                      </m:f>
                    </m:oMath>
                  </m:oMathPara>
                </a14:m>
                <a:endParaRPr lang="en-GB" sz="3600" dirty="0"/>
              </a:p>
            </p:txBody>
          </p:sp>
        </mc:Choice>
        <mc:Fallback xmlns="">
          <p:sp>
            <p:nvSpPr>
              <p:cNvPr id="41" name="TextBox 40">
                <a:extLst>
                  <a:ext uri="{FF2B5EF4-FFF2-40B4-BE49-F238E27FC236}">
                    <a16:creationId xmlns:a16="http://schemas.microsoft.com/office/drawing/2014/main" id="{B90AE1F2-BF88-4B1C-4721-9215122ECC2B}"/>
                  </a:ext>
                </a:extLst>
              </p:cNvPr>
              <p:cNvSpPr txBox="1">
                <a:spLocks noRot="1" noChangeAspect="1" noMove="1" noResize="1" noEditPoints="1" noAdjustHandles="1" noChangeArrowheads="1" noChangeShapeType="1" noTextEdit="1"/>
              </p:cNvSpPr>
              <p:nvPr/>
            </p:nvSpPr>
            <p:spPr>
              <a:xfrm>
                <a:off x="867075" y="1539916"/>
                <a:ext cx="1607684" cy="1041119"/>
              </a:xfrm>
              <a:prstGeom prst="rect">
                <a:avLst/>
              </a:prstGeom>
              <a:blipFill>
                <a:blip r:embed="rId5"/>
                <a:stretch>
                  <a:fillRect/>
                </a:stretch>
              </a:blipFill>
            </p:spPr>
            <p:txBody>
              <a:bodyPr/>
              <a:lstStyle/>
              <a:p>
                <a:r>
                  <a:rPr lang="en-GB">
                    <a:noFill/>
                  </a:rPr>
                  <a:t> </a:t>
                </a:r>
              </a:p>
            </p:txBody>
          </p:sp>
        </mc:Fallback>
      </mc:AlternateContent>
      <p:sp>
        <p:nvSpPr>
          <p:cNvPr id="42" name="TextBox 41">
            <a:extLst>
              <a:ext uri="{FF2B5EF4-FFF2-40B4-BE49-F238E27FC236}">
                <a16:creationId xmlns:a16="http://schemas.microsoft.com/office/drawing/2014/main" id="{31B026D5-B40B-8E63-51C0-48711E265C31}"/>
              </a:ext>
            </a:extLst>
          </p:cNvPr>
          <p:cNvSpPr txBox="1"/>
          <p:nvPr/>
        </p:nvSpPr>
        <p:spPr>
          <a:xfrm>
            <a:off x="308167" y="5175901"/>
            <a:ext cx="428323" cy="646331"/>
          </a:xfrm>
          <a:prstGeom prst="rect">
            <a:avLst/>
          </a:prstGeom>
          <a:noFill/>
        </p:spPr>
        <p:txBody>
          <a:bodyPr wrap="none" rtlCol="0">
            <a:spAutoFit/>
          </a:bodyPr>
          <a:lstStyle/>
          <a:p>
            <a:pPr algn="ctr"/>
            <a:r>
              <a:rPr lang="en-GB" sz="3600" b="1" dirty="0">
                <a:solidFill>
                  <a:schemeClr val="bg1">
                    <a:lumMod val="50000"/>
                  </a:schemeClr>
                </a:solidFill>
              </a:rPr>
              <a:t>C</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8A6843D-1F89-603B-1441-F7501168EDB2}"/>
                  </a:ext>
                </a:extLst>
              </p:cNvPr>
              <p:cNvSpPr txBox="1"/>
              <p:nvPr/>
            </p:nvSpPr>
            <p:spPr>
              <a:xfrm>
                <a:off x="6301144" y="1445861"/>
                <a:ext cx="1862561"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a:latin typeface="Cambria Math" panose="02040503050406030204" pitchFamily="18" charset="0"/>
                            </a:rPr>
                          </m:ctrlPr>
                        </m:fPr>
                        <m:num>
                          <m:r>
                            <a:rPr lang="en-GB" sz="3600" i="1" dirty="0">
                              <a:latin typeface="Cambria Math" panose="02040503050406030204" pitchFamily="18" charset="0"/>
                            </a:rPr>
                            <m:t>2</m:t>
                          </m:r>
                          <m:r>
                            <a:rPr lang="en-GB" sz="3600" i="1" dirty="0">
                              <a:latin typeface="Cambria Math" panose="02040503050406030204" pitchFamily="18" charset="0"/>
                            </a:rPr>
                            <m:t>𝑥</m:t>
                          </m:r>
                        </m:num>
                        <m:den>
                          <m:r>
                            <a:rPr lang="en-GB" sz="3600" i="1" dirty="0">
                              <a:latin typeface="Cambria Math" panose="02040503050406030204" pitchFamily="18" charset="0"/>
                            </a:rPr>
                            <m:t>4</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7</m:t>
                          </m:r>
                        </m:num>
                        <m:den>
                          <m:r>
                            <a:rPr lang="en-GB" sz="3600" i="1" dirty="0">
                              <a:latin typeface="Cambria Math" panose="02040503050406030204" pitchFamily="18" charset="0"/>
                            </a:rPr>
                            <m:t>16</m:t>
                          </m:r>
                        </m:den>
                      </m:f>
                    </m:oMath>
                  </m:oMathPara>
                </a14:m>
                <a:endParaRPr lang="en-GB" sz="3600" dirty="0"/>
              </a:p>
            </p:txBody>
          </p:sp>
        </mc:Choice>
        <mc:Fallback xmlns="">
          <p:sp>
            <p:nvSpPr>
              <p:cNvPr id="51" name="TextBox 50">
                <a:extLst>
                  <a:ext uri="{FF2B5EF4-FFF2-40B4-BE49-F238E27FC236}">
                    <a16:creationId xmlns:a16="http://schemas.microsoft.com/office/drawing/2014/main" id="{68A6843D-1F89-603B-1441-F7501168EDB2}"/>
                  </a:ext>
                </a:extLst>
              </p:cNvPr>
              <p:cNvSpPr txBox="1">
                <a:spLocks noRot="1" noChangeAspect="1" noMove="1" noResize="1" noEditPoints="1" noAdjustHandles="1" noChangeArrowheads="1" noChangeShapeType="1" noTextEdit="1"/>
              </p:cNvSpPr>
              <p:nvPr/>
            </p:nvSpPr>
            <p:spPr>
              <a:xfrm>
                <a:off x="6301144" y="1445861"/>
                <a:ext cx="1862561" cy="1133067"/>
              </a:xfrm>
              <a:prstGeom prst="rect">
                <a:avLst/>
              </a:prstGeom>
              <a:blipFill>
                <a:blip r:embed="rId6"/>
                <a:stretch>
                  <a:fillRect/>
                </a:stretch>
              </a:blipFill>
            </p:spPr>
            <p:txBody>
              <a:bodyPr/>
              <a:lstStyle/>
              <a:p>
                <a:r>
                  <a:rPr lang="en-GB">
                    <a:noFill/>
                  </a:rPr>
                  <a:t> </a:t>
                </a:r>
              </a:p>
            </p:txBody>
          </p:sp>
        </mc:Fallback>
      </mc:AlternateContent>
      <p:sp>
        <p:nvSpPr>
          <p:cNvPr id="52" name="TextBox 51">
            <a:extLst>
              <a:ext uri="{FF2B5EF4-FFF2-40B4-BE49-F238E27FC236}">
                <a16:creationId xmlns:a16="http://schemas.microsoft.com/office/drawing/2014/main" id="{1A59E6DA-A9BE-B551-F2BD-AE39C40200AD}"/>
              </a:ext>
            </a:extLst>
          </p:cNvPr>
          <p:cNvSpPr txBox="1"/>
          <p:nvPr/>
        </p:nvSpPr>
        <p:spPr>
          <a:xfrm>
            <a:off x="5685913" y="1667915"/>
            <a:ext cx="476412" cy="646331"/>
          </a:xfrm>
          <a:prstGeom prst="rect">
            <a:avLst/>
          </a:prstGeom>
          <a:noFill/>
        </p:spPr>
        <p:txBody>
          <a:bodyPr wrap="none" rtlCol="0">
            <a:spAutoFit/>
          </a:bodyPr>
          <a:lstStyle/>
          <a:p>
            <a:pPr algn="ctr"/>
            <a:r>
              <a:rPr lang="en-GB" sz="3600" b="1" dirty="0">
                <a:solidFill>
                  <a:schemeClr val="bg1">
                    <a:lumMod val="50000"/>
                  </a:schemeClr>
                </a:solidFill>
              </a:rPr>
              <a:t>D</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E06F47B-416E-9529-49BD-DE12C595FDE5}"/>
                  </a:ext>
                </a:extLst>
              </p:cNvPr>
              <p:cNvSpPr txBox="1"/>
              <p:nvPr/>
            </p:nvSpPr>
            <p:spPr>
              <a:xfrm>
                <a:off x="728256" y="3109588"/>
                <a:ext cx="1866921"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i="1" dirty="0">
                              <a:latin typeface="Cambria Math" panose="02040503050406030204" pitchFamily="18" charset="0"/>
                            </a:rPr>
                            <m:t>2</m:t>
                          </m:r>
                          <m:r>
                            <a:rPr lang="en-GB" sz="3600" i="1" dirty="0">
                              <a:latin typeface="Cambria Math" panose="02040503050406030204" pitchFamily="18" charset="0"/>
                            </a:rPr>
                            <m:t>𝑥</m:t>
                          </m:r>
                        </m:num>
                        <m:den>
                          <m:r>
                            <a:rPr lang="en-GB" sz="3600" i="1" dirty="0">
                              <a:latin typeface="Cambria Math" panose="02040503050406030204" pitchFamily="18" charset="0"/>
                            </a:rPr>
                            <m:t>3</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2</m:t>
                          </m:r>
                          <m:r>
                            <a:rPr lang="en-GB" sz="3600" i="1" dirty="0">
                              <a:latin typeface="Cambria Math" panose="02040503050406030204" pitchFamily="18" charset="0"/>
                            </a:rPr>
                            <m:t>𝑥</m:t>
                          </m:r>
                        </m:num>
                        <m:den>
                          <m:r>
                            <a:rPr lang="en-GB" sz="3600" b="0" i="1" dirty="0" smtClean="0">
                              <a:latin typeface="Cambria Math" panose="02040503050406030204" pitchFamily="18" charset="0"/>
                            </a:rPr>
                            <m:t>9</m:t>
                          </m:r>
                        </m:den>
                      </m:f>
                    </m:oMath>
                  </m:oMathPara>
                </a14:m>
                <a:endParaRPr lang="en-GB" sz="3600" dirty="0"/>
              </a:p>
            </p:txBody>
          </p:sp>
        </mc:Choice>
        <mc:Fallback xmlns="">
          <p:sp>
            <p:nvSpPr>
              <p:cNvPr id="56" name="TextBox 55">
                <a:extLst>
                  <a:ext uri="{FF2B5EF4-FFF2-40B4-BE49-F238E27FC236}">
                    <a16:creationId xmlns:a16="http://schemas.microsoft.com/office/drawing/2014/main" id="{4E06F47B-416E-9529-49BD-DE12C595FDE5}"/>
                  </a:ext>
                </a:extLst>
              </p:cNvPr>
              <p:cNvSpPr txBox="1">
                <a:spLocks noRot="1" noChangeAspect="1" noMove="1" noResize="1" noEditPoints="1" noAdjustHandles="1" noChangeArrowheads="1" noChangeShapeType="1" noTextEdit="1"/>
              </p:cNvSpPr>
              <p:nvPr/>
            </p:nvSpPr>
            <p:spPr>
              <a:xfrm>
                <a:off x="728256" y="3109588"/>
                <a:ext cx="1866921" cy="1133067"/>
              </a:xfrm>
              <a:prstGeom prst="rect">
                <a:avLst/>
              </a:prstGeom>
              <a:blipFill>
                <a:blip r:embed="rId7"/>
                <a:stretch>
                  <a:fillRect/>
                </a:stretch>
              </a:blipFill>
            </p:spPr>
            <p:txBody>
              <a:bodyPr/>
              <a:lstStyle/>
              <a:p>
                <a:r>
                  <a:rPr lang="en-GB">
                    <a:noFill/>
                  </a:rPr>
                  <a:t> </a:t>
                </a:r>
              </a:p>
            </p:txBody>
          </p:sp>
        </mc:Fallback>
      </mc:AlternateContent>
      <p:sp>
        <p:nvSpPr>
          <p:cNvPr id="57" name="TextBox 56">
            <a:extLst>
              <a:ext uri="{FF2B5EF4-FFF2-40B4-BE49-F238E27FC236}">
                <a16:creationId xmlns:a16="http://schemas.microsoft.com/office/drawing/2014/main" id="{28101D93-F95E-DA25-2BBD-6C1C4E86F74E}"/>
              </a:ext>
            </a:extLst>
          </p:cNvPr>
          <p:cNvSpPr txBox="1"/>
          <p:nvPr/>
        </p:nvSpPr>
        <p:spPr>
          <a:xfrm>
            <a:off x="5725988" y="3308297"/>
            <a:ext cx="409087" cy="646331"/>
          </a:xfrm>
          <a:prstGeom prst="rect">
            <a:avLst/>
          </a:prstGeom>
          <a:noFill/>
        </p:spPr>
        <p:txBody>
          <a:bodyPr wrap="none" rtlCol="0">
            <a:spAutoFit/>
          </a:bodyPr>
          <a:lstStyle/>
          <a:p>
            <a:pPr algn="ctr"/>
            <a:r>
              <a:rPr lang="en-GB" sz="3600" b="1" dirty="0">
                <a:solidFill>
                  <a:schemeClr val="bg1">
                    <a:lumMod val="50000"/>
                  </a:schemeClr>
                </a:solidFill>
              </a:rPr>
              <a:t>E</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4923D3E-A164-1803-D7DD-DA35159200D2}"/>
                  </a:ext>
                </a:extLst>
              </p:cNvPr>
              <p:cNvSpPr txBox="1"/>
              <p:nvPr/>
            </p:nvSpPr>
            <p:spPr>
              <a:xfrm>
                <a:off x="6453165" y="4867255"/>
                <a:ext cx="1866921" cy="114435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i="1" dirty="0">
                              <a:latin typeface="Cambria Math" panose="02040503050406030204" pitchFamily="18" charset="0"/>
                            </a:rPr>
                            <m:t>5</m:t>
                          </m:r>
                          <m:r>
                            <a:rPr lang="en-GB" sz="3600" i="1" dirty="0">
                              <a:latin typeface="Cambria Math" panose="02040503050406030204" pitchFamily="18" charset="0"/>
                            </a:rPr>
                            <m:t>𝑥</m:t>
                          </m:r>
                        </m:num>
                        <m:den>
                          <m:r>
                            <a:rPr lang="en-GB" sz="3600" b="0" i="1" dirty="0" smtClean="0">
                              <a:latin typeface="Cambria Math" panose="02040503050406030204" pitchFamily="18" charset="0"/>
                            </a:rPr>
                            <m:t>2</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7</m:t>
                          </m:r>
                          <m:r>
                            <a:rPr lang="en-GB" sz="3600" i="1" dirty="0">
                              <a:latin typeface="Cambria Math" panose="02040503050406030204" pitchFamily="18" charset="0"/>
                            </a:rPr>
                            <m:t>𝑥</m:t>
                          </m:r>
                        </m:num>
                        <m:den>
                          <m:r>
                            <a:rPr lang="en-GB" sz="3600" b="0" i="1" dirty="0" smtClean="0">
                              <a:latin typeface="Cambria Math" panose="02040503050406030204" pitchFamily="18" charset="0"/>
                            </a:rPr>
                            <m:t>3</m:t>
                          </m:r>
                        </m:den>
                      </m:f>
                    </m:oMath>
                  </m:oMathPara>
                </a14:m>
                <a:endParaRPr lang="en-GB" sz="3600" dirty="0"/>
              </a:p>
            </p:txBody>
          </p:sp>
        </mc:Choice>
        <mc:Fallback xmlns="">
          <p:sp>
            <p:nvSpPr>
              <p:cNvPr id="61" name="TextBox 60">
                <a:extLst>
                  <a:ext uri="{FF2B5EF4-FFF2-40B4-BE49-F238E27FC236}">
                    <a16:creationId xmlns:a16="http://schemas.microsoft.com/office/drawing/2014/main" id="{94923D3E-A164-1803-D7DD-DA35159200D2}"/>
                  </a:ext>
                </a:extLst>
              </p:cNvPr>
              <p:cNvSpPr txBox="1">
                <a:spLocks noRot="1" noChangeAspect="1" noMove="1" noResize="1" noEditPoints="1" noAdjustHandles="1" noChangeArrowheads="1" noChangeShapeType="1" noTextEdit="1"/>
              </p:cNvSpPr>
              <p:nvPr/>
            </p:nvSpPr>
            <p:spPr>
              <a:xfrm>
                <a:off x="6453165" y="4867255"/>
                <a:ext cx="1866921" cy="1144352"/>
              </a:xfrm>
              <a:prstGeom prst="rect">
                <a:avLst/>
              </a:prstGeom>
              <a:blipFill>
                <a:blip r:embed="rId8"/>
                <a:stretch>
                  <a:fillRect/>
                </a:stretch>
              </a:blipFill>
            </p:spPr>
            <p:txBody>
              <a:bodyPr/>
              <a:lstStyle/>
              <a:p>
                <a:r>
                  <a:rPr lang="en-GB">
                    <a:noFill/>
                  </a:rPr>
                  <a:t> </a:t>
                </a:r>
              </a:p>
            </p:txBody>
          </p:sp>
        </mc:Fallback>
      </mc:AlternateContent>
      <p:sp>
        <p:nvSpPr>
          <p:cNvPr id="62" name="TextBox 61">
            <a:extLst>
              <a:ext uri="{FF2B5EF4-FFF2-40B4-BE49-F238E27FC236}">
                <a16:creationId xmlns:a16="http://schemas.microsoft.com/office/drawing/2014/main" id="{EE4F7FC8-15F8-752C-DACF-B73B408424FD}"/>
              </a:ext>
            </a:extLst>
          </p:cNvPr>
          <p:cNvSpPr txBox="1"/>
          <p:nvPr/>
        </p:nvSpPr>
        <p:spPr>
          <a:xfrm>
            <a:off x="5775943" y="5110796"/>
            <a:ext cx="396263" cy="646331"/>
          </a:xfrm>
          <a:prstGeom prst="rect">
            <a:avLst/>
          </a:prstGeom>
          <a:noFill/>
        </p:spPr>
        <p:txBody>
          <a:bodyPr wrap="none" rtlCol="0">
            <a:spAutoFit/>
          </a:bodyPr>
          <a:lstStyle/>
          <a:p>
            <a:pPr algn="ctr"/>
            <a:r>
              <a:rPr lang="en-GB" sz="3600" b="1" dirty="0">
                <a:solidFill>
                  <a:schemeClr val="bg1">
                    <a:lumMod val="50000"/>
                  </a:schemeClr>
                </a:solidFill>
              </a:rPr>
              <a:t>F</a:t>
            </a:r>
          </a:p>
        </p:txBody>
      </p:sp>
      <p:sp>
        <p:nvSpPr>
          <p:cNvPr id="7" name="TextBox 6">
            <a:extLst>
              <a:ext uri="{FF2B5EF4-FFF2-40B4-BE49-F238E27FC236}">
                <a16:creationId xmlns:a16="http://schemas.microsoft.com/office/drawing/2014/main" id="{3728BC70-CC7C-0CB4-5B3D-51F36C7DC174}"/>
              </a:ext>
            </a:extLst>
          </p:cNvPr>
          <p:cNvSpPr txBox="1"/>
          <p:nvPr/>
        </p:nvSpPr>
        <p:spPr>
          <a:xfrm>
            <a:off x="164430" y="45027"/>
            <a:ext cx="7503309" cy="769441"/>
          </a:xfrm>
          <a:prstGeom prst="rect">
            <a:avLst/>
          </a:prstGeom>
          <a:solidFill>
            <a:srgbClr val="FFFF00"/>
          </a:solidFill>
        </p:spPr>
        <p:txBody>
          <a:bodyPr wrap="square">
            <a:spAutoFit/>
          </a:bodyPr>
          <a:lstStyle/>
          <a:p>
            <a:pPr algn="ctr"/>
            <a:r>
              <a:rPr lang="en-GB" sz="4400" dirty="0"/>
              <a:t>Independent practice – Task 1</a:t>
            </a:r>
          </a:p>
        </p:txBody>
      </p:sp>
      <p:pic>
        <p:nvPicPr>
          <p:cNvPr id="9" name="Picture 8">
            <a:extLst>
              <a:ext uri="{FF2B5EF4-FFF2-40B4-BE49-F238E27FC236}">
                <a16:creationId xmlns:a16="http://schemas.microsoft.com/office/drawing/2014/main" id="{2D9DEDE0-C507-B824-443D-9E7D6DA9EEC7}"/>
              </a:ext>
            </a:extLst>
          </p:cNvPr>
          <p:cNvPicPr>
            <a:picLocks noChangeAspect="1"/>
          </p:cNvPicPr>
          <p:nvPr/>
        </p:nvPicPr>
        <p:blipFill>
          <a:blip r:embed="rId9"/>
          <a:stretch>
            <a:fillRect/>
          </a:stretch>
        </p:blipFill>
        <p:spPr>
          <a:xfrm>
            <a:off x="10212636" y="76018"/>
            <a:ext cx="1281488" cy="1156169"/>
          </a:xfrm>
          <a:prstGeom prst="rect">
            <a:avLst/>
          </a:prstGeom>
        </p:spPr>
      </p:pic>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88F0EAB-E0C9-6C44-4841-44FB8DE7C625}"/>
                  </a:ext>
                </a:extLst>
              </p:cNvPr>
              <p:cNvSpPr txBox="1"/>
              <p:nvPr/>
            </p:nvSpPr>
            <p:spPr>
              <a:xfrm>
                <a:off x="2763011" y="1643159"/>
                <a:ext cx="1153073" cy="935769"/>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m:t>
                      </m:r>
                      <m:f>
                        <m:fPr>
                          <m:ctrlPr>
                            <a:rPr lang="en-GB" sz="3200" i="1" dirty="0">
                              <a:solidFill>
                                <a:srgbClr val="00B050"/>
                              </a:solidFill>
                              <a:latin typeface="Cambria Math" panose="02040503050406030204" pitchFamily="18" charset="0"/>
                            </a:rPr>
                          </m:ctrlPr>
                        </m:fPr>
                        <m:num>
                          <m:r>
                            <a:rPr lang="en-GB" sz="3200" i="1" dirty="0">
                              <a:solidFill>
                                <a:srgbClr val="00B050"/>
                              </a:solidFill>
                              <a:latin typeface="Cambria Math" panose="02040503050406030204" pitchFamily="18" charset="0"/>
                            </a:rPr>
                            <m:t>𝑥</m:t>
                          </m:r>
                        </m:num>
                        <m:den>
                          <m:r>
                            <a:rPr lang="en-GB" sz="3200" i="1" dirty="0">
                              <a:solidFill>
                                <a:srgbClr val="00B050"/>
                              </a:solidFill>
                              <a:latin typeface="Cambria Math" panose="02040503050406030204" pitchFamily="18" charset="0"/>
                            </a:rPr>
                            <m:t>10</m:t>
                          </m:r>
                        </m:den>
                      </m:f>
                    </m:oMath>
                  </m:oMathPara>
                </a14:m>
                <a:endParaRPr lang="en-GB" sz="3200" dirty="0">
                  <a:solidFill>
                    <a:srgbClr val="00B050"/>
                  </a:solidFill>
                </a:endParaRPr>
              </a:p>
            </p:txBody>
          </p:sp>
        </mc:Choice>
        <mc:Fallback xmlns="">
          <p:sp>
            <p:nvSpPr>
              <p:cNvPr id="44" name="TextBox 43">
                <a:extLst>
                  <a:ext uri="{FF2B5EF4-FFF2-40B4-BE49-F238E27FC236}">
                    <a16:creationId xmlns:a16="http://schemas.microsoft.com/office/drawing/2014/main" id="{D88F0EAB-E0C9-6C44-4841-44FB8DE7C625}"/>
                  </a:ext>
                </a:extLst>
              </p:cNvPr>
              <p:cNvSpPr txBox="1">
                <a:spLocks noRot="1" noChangeAspect="1" noMove="1" noResize="1" noEditPoints="1" noAdjustHandles="1" noChangeArrowheads="1" noChangeShapeType="1" noTextEdit="1"/>
              </p:cNvSpPr>
              <p:nvPr/>
            </p:nvSpPr>
            <p:spPr>
              <a:xfrm>
                <a:off x="2763011" y="1643159"/>
                <a:ext cx="1153073" cy="935769"/>
              </a:xfrm>
              <a:prstGeom prst="rect">
                <a:avLst/>
              </a:prstGeom>
              <a:blipFill>
                <a:blip r:embed="rId10"/>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1E58922-C7C2-A387-D7ED-AC1586A02D29}"/>
                  </a:ext>
                </a:extLst>
              </p:cNvPr>
              <p:cNvSpPr txBox="1"/>
              <p:nvPr/>
            </p:nvSpPr>
            <p:spPr>
              <a:xfrm>
                <a:off x="2713595" y="3187724"/>
                <a:ext cx="1155894" cy="1017523"/>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m:t>
                      </m:r>
                      <m:f>
                        <m:fPr>
                          <m:ctrlPr>
                            <a:rPr lang="en-GB" sz="3200" i="1" dirty="0">
                              <a:solidFill>
                                <a:srgbClr val="00B050"/>
                              </a:solidFill>
                              <a:latin typeface="Cambria Math" panose="02040503050406030204" pitchFamily="18" charset="0"/>
                            </a:rPr>
                          </m:ctrlPr>
                        </m:fPr>
                        <m:num>
                          <m:r>
                            <a:rPr lang="en-GB" sz="3200" b="0" i="1" dirty="0" smtClean="0">
                              <a:solidFill>
                                <a:srgbClr val="00B050"/>
                              </a:solidFill>
                              <a:latin typeface="Cambria Math" panose="02040503050406030204" pitchFamily="18" charset="0"/>
                            </a:rPr>
                            <m:t>8</m:t>
                          </m:r>
                          <m:r>
                            <a:rPr lang="en-GB" sz="3200" i="1" dirty="0">
                              <a:solidFill>
                                <a:srgbClr val="00B050"/>
                              </a:solidFill>
                              <a:latin typeface="Cambria Math" panose="02040503050406030204" pitchFamily="18" charset="0"/>
                            </a:rPr>
                            <m:t>𝑥</m:t>
                          </m:r>
                        </m:num>
                        <m:den>
                          <m:r>
                            <a:rPr lang="en-GB" sz="3200" b="0" i="1" dirty="0" smtClean="0">
                              <a:solidFill>
                                <a:srgbClr val="00B050"/>
                              </a:solidFill>
                              <a:latin typeface="Cambria Math" panose="02040503050406030204" pitchFamily="18" charset="0"/>
                            </a:rPr>
                            <m:t>9</m:t>
                          </m:r>
                        </m:den>
                      </m:f>
                    </m:oMath>
                  </m:oMathPara>
                </a14:m>
                <a:endParaRPr lang="en-GB" sz="3200" dirty="0">
                  <a:solidFill>
                    <a:srgbClr val="00B050"/>
                  </a:solidFill>
                </a:endParaRPr>
              </a:p>
            </p:txBody>
          </p:sp>
        </mc:Choice>
        <mc:Fallback xmlns="">
          <p:sp>
            <p:nvSpPr>
              <p:cNvPr id="59" name="TextBox 58">
                <a:extLst>
                  <a:ext uri="{FF2B5EF4-FFF2-40B4-BE49-F238E27FC236}">
                    <a16:creationId xmlns:a16="http://schemas.microsoft.com/office/drawing/2014/main" id="{A1E58922-C7C2-A387-D7ED-AC1586A02D29}"/>
                  </a:ext>
                </a:extLst>
              </p:cNvPr>
              <p:cNvSpPr txBox="1">
                <a:spLocks noRot="1" noChangeAspect="1" noMove="1" noResize="1" noEditPoints="1" noAdjustHandles="1" noChangeArrowheads="1" noChangeShapeType="1" noTextEdit="1"/>
              </p:cNvSpPr>
              <p:nvPr/>
            </p:nvSpPr>
            <p:spPr>
              <a:xfrm>
                <a:off x="2713595" y="3187724"/>
                <a:ext cx="1155894" cy="1017523"/>
              </a:xfrm>
              <a:prstGeom prst="rect">
                <a:avLst/>
              </a:prstGeom>
              <a:blipFill>
                <a:blip r:embed="rId11"/>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CF5721B-B677-CE54-E3C5-64CA0E34CF0E}"/>
                  </a:ext>
                </a:extLst>
              </p:cNvPr>
              <p:cNvSpPr txBox="1"/>
              <p:nvPr/>
            </p:nvSpPr>
            <p:spPr>
              <a:xfrm>
                <a:off x="2474759" y="4946380"/>
                <a:ext cx="1872051" cy="1027525"/>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m:t>
                      </m:r>
                      <m:f>
                        <m:fPr>
                          <m:ctrlPr>
                            <a:rPr lang="en-GB" sz="3200" i="1" dirty="0">
                              <a:solidFill>
                                <a:srgbClr val="00B050"/>
                              </a:solidFill>
                              <a:latin typeface="Cambria Math" panose="02040503050406030204" pitchFamily="18" charset="0"/>
                            </a:rPr>
                          </m:ctrlPr>
                        </m:fPr>
                        <m:num>
                          <m:r>
                            <a:rPr lang="en-GB" sz="3200" i="1" dirty="0">
                              <a:solidFill>
                                <a:srgbClr val="00B050"/>
                              </a:solidFill>
                              <a:latin typeface="Cambria Math" panose="02040503050406030204" pitchFamily="18" charset="0"/>
                            </a:rPr>
                            <m:t>5</m:t>
                          </m:r>
                          <m:r>
                            <a:rPr lang="en-GB" sz="3200" i="1" dirty="0">
                              <a:solidFill>
                                <a:srgbClr val="00B050"/>
                              </a:solidFill>
                              <a:latin typeface="Cambria Math" panose="02040503050406030204" pitchFamily="18" charset="0"/>
                            </a:rPr>
                            <m:t>𝑥</m:t>
                          </m:r>
                          <m:r>
                            <a:rPr lang="en-GB" sz="3200" i="1" dirty="0">
                              <a:solidFill>
                                <a:srgbClr val="00B050"/>
                              </a:solidFill>
                              <a:latin typeface="Cambria Math" panose="02040503050406030204" pitchFamily="18" charset="0"/>
                            </a:rPr>
                            <m:t>+1</m:t>
                          </m:r>
                        </m:num>
                        <m:den>
                          <m:r>
                            <a:rPr lang="en-GB" sz="3200" i="1" dirty="0">
                              <a:solidFill>
                                <a:srgbClr val="00B050"/>
                              </a:solidFill>
                              <a:latin typeface="Cambria Math" panose="02040503050406030204" pitchFamily="18" charset="0"/>
                            </a:rPr>
                            <m:t>10</m:t>
                          </m:r>
                        </m:den>
                      </m:f>
                    </m:oMath>
                  </m:oMathPara>
                </a14:m>
                <a:endParaRPr lang="en-GB" sz="3200" dirty="0">
                  <a:solidFill>
                    <a:srgbClr val="00B050"/>
                  </a:solidFill>
                </a:endParaRPr>
              </a:p>
            </p:txBody>
          </p:sp>
        </mc:Choice>
        <mc:Fallback xmlns="">
          <p:sp>
            <p:nvSpPr>
              <p:cNvPr id="34" name="TextBox 33">
                <a:extLst>
                  <a:ext uri="{FF2B5EF4-FFF2-40B4-BE49-F238E27FC236}">
                    <a16:creationId xmlns:a16="http://schemas.microsoft.com/office/drawing/2014/main" id="{BCF5721B-B677-CE54-E3C5-64CA0E34CF0E}"/>
                  </a:ext>
                </a:extLst>
              </p:cNvPr>
              <p:cNvSpPr txBox="1">
                <a:spLocks noRot="1" noChangeAspect="1" noMove="1" noResize="1" noEditPoints="1" noAdjustHandles="1" noChangeArrowheads="1" noChangeShapeType="1" noTextEdit="1"/>
              </p:cNvSpPr>
              <p:nvPr/>
            </p:nvSpPr>
            <p:spPr>
              <a:xfrm>
                <a:off x="2474759" y="4946380"/>
                <a:ext cx="1872051" cy="1027525"/>
              </a:xfrm>
              <a:prstGeom prst="rect">
                <a:avLst/>
              </a:prstGeom>
              <a:blipFill>
                <a:blip r:embed="rId12"/>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2CA7B37-97CF-12A9-D680-1D9C32E9D53D}"/>
                  </a:ext>
                </a:extLst>
              </p:cNvPr>
              <p:cNvSpPr txBox="1"/>
              <p:nvPr/>
            </p:nvSpPr>
            <p:spPr>
              <a:xfrm>
                <a:off x="8163705" y="1515066"/>
                <a:ext cx="1660326" cy="901785"/>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solidFill>
                            <a:srgbClr val="00B050"/>
                          </a:solidFill>
                          <a:latin typeface="Cambria Math" panose="02040503050406030204" pitchFamily="18" charset="0"/>
                        </a:rPr>
                        <m:t>=</m:t>
                      </m:r>
                      <m:f>
                        <m:fPr>
                          <m:ctrlPr>
                            <a:rPr lang="en-GB" sz="2800" i="1" dirty="0">
                              <a:solidFill>
                                <a:srgbClr val="00B050"/>
                              </a:solidFill>
                              <a:latin typeface="Cambria Math" panose="02040503050406030204" pitchFamily="18" charset="0"/>
                            </a:rPr>
                          </m:ctrlPr>
                        </m:fPr>
                        <m:num>
                          <m:r>
                            <a:rPr lang="en-GB" sz="2800" i="1" dirty="0">
                              <a:solidFill>
                                <a:srgbClr val="00B050"/>
                              </a:solidFill>
                              <a:latin typeface="Cambria Math" panose="02040503050406030204" pitchFamily="18" charset="0"/>
                            </a:rPr>
                            <m:t>8</m:t>
                          </m:r>
                          <m:r>
                            <a:rPr lang="en-GB" sz="2800" i="1" dirty="0">
                              <a:solidFill>
                                <a:srgbClr val="00B050"/>
                              </a:solidFill>
                              <a:latin typeface="Cambria Math" panose="02040503050406030204" pitchFamily="18" charset="0"/>
                            </a:rPr>
                            <m:t>𝑥</m:t>
                          </m:r>
                          <m:r>
                            <a:rPr lang="en-GB" sz="2800" i="1" dirty="0">
                              <a:solidFill>
                                <a:srgbClr val="00B050"/>
                              </a:solidFill>
                              <a:latin typeface="Cambria Math" panose="02040503050406030204" pitchFamily="18" charset="0"/>
                            </a:rPr>
                            <m:t>−7</m:t>
                          </m:r>
                        </m:num>
                        <m:den>
                          <m:r>
                            <a:rPr lang="en-GB" sz="2800" i="1" dirty="0">
                              <a:solidFill>
                                <a:srgbClr val="00B050"/>
                              </a:solidFill>
                              <a:latin typeface="Cambria Math" panose="02040503050406030204" pitchFamily="18" charset="0"/>
                            </a:rPr>
                            <m:t>16</m:t>
                          </m:r>
                        </m:den>
                      </m:f>
                    </m:oMath>
                  </m:oMathPara>
                </a14:m>
                <a:endParaRPr lang="en-GB" sz="2800" dirty="0">
                  <a:solidFill>
                    <a:srgbClr val="00B050"/>
                  </a:solidFill>
                </a:endParaRPr>
              </a:p>
            </p:txBody>
          </p:sp>
        </mc:Choice>
        <mc:Fallback xmlns="">
          <p:sp>
            <p:nvSpPr>
              <p:cNvPr id="54" name="TextBox 53">
                <a:extLst>
                  <a:ext uri="{FF2B5EF4-FFF2-40B4-BE49-F238E27FC236}">
                    <a16:creationId xmlns:a16="http://schemas.microsoft.com/office/drawing/2014/main" id="{02CA7B37-97CF-12A9-D680-1D9C32E9D53D}"/>
                  </a:ext>
                </a:extLst>
              </p:cNvPr>
              <p:cNvSpPr txBox="1">
                <a:spLocks noRot="1" noChangeAspect="1" noMove="1" noResize="1" noEditPoints="1" noAdjustHandles="1" noChangeArrowheads="1" noChangeShapeType="1" noTextEdit="1"/>
              </p:cNvSpPr>
              <p:nvPr/>
            </p:nvSpPr>
            <p:spPr>
              <a:xfrm>
                <a:off x="8163705" y="1515066"/>
                <a:ext cx="1660326" cy="901785"/>
              </a:xfrm>
              <a:prstGeom prst="rect">
                <a:avLst/>
              </a:prstGeom>
              <a:blipFill>
                <a:blip r:embed="rId13"/>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A5D8D21-F5C7-395A-16B5-C85A2BC5EBCD}"/>
                  </a:ext>
                </a:extLst>
              </p:cNvPr>
              <p:cNvSpPr txBox="1"/>
              <p:nvPr/>
            </p:nvSpPr>
            <p:spPr>
              <a:xfrm>
                <a:off x="8269567" y="3295368"/>
                <a:ext cx="1660326" cy="901785"/>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solidFill>
                            <a:srgbClr val="00B050"/>
                          </a:solidFill>
                          <a:latin typeface="Cambria Math" panose="02040503050406030204" pitchFamily="18" charset="0"/>
                        </a:rPr>
                        <m:t>=</m:t>
                      </m:r>
                      <m:f>
                        <m:fPr>
                          <m:ctrlPr>
                            <a:rPr lang="en-GB" sz="2800" i="1" dirty="0">
                              <a:solidFill>
                                <a:srgbClr val="00B050"/>
                              </a:solidFill>
                              <a:latin typeface="Cambria Math" panose="02040503050406030204" pitchFamily="18" charset="0"/>
                            </a:rPr>
                          </m:ctrlPr>
                        </m:fPr>
                        <m:num>
                          <m:r>
                            <a:rPr lang="en-GB" sz="2800" i="1" dirty="0">
                              <a:solidFill>
                                <a:srgbClr val="00B050"/>
                              </a:solidFill>
                              <a:latin typeface="Cambria Math" panose="02040503050406030204" pitchFamily="18" charset="0"/>
                            </a:rPr>
                            <m:t>3</m:t>
                          </m:r>
                          <m:r>
                            <a:rPr lang="en-GB" sz="2800" i="1" dirty="0">
                              <a:solidFill>
                                <a:srgbClr val="00B050"/>
                              </a:solidFill>
                              <a:latin typeface="Cambria Math" panose="02040503050406030204" pitchFamily="18" charset="0"/>
                            </a:rPr>
                            <m:t>𝑥</m:t>
                          </m:r>
                          <m:r>
                            <a:rPr lang="en-GB" sz="2800" i="1" dirty="0">
                              <a:solidFill>
                                <a:srgbClr val="00B050"/>
                              </a:solidFill>
                              <a:latin typeface="Cambria Math" panose="02040503050406030204" pitchFamily="18" charset="0"/>
                            </a:rPr>
                            <m:t>+2</m:t>
                          </m:r>
                        </m:num>
                        <m:den>
                          <m:r>
                            <a:rPr lang="en-GB" sz="2800" i="1" dirty="0">
                              <a:solidFill>
                                <a:srgbClr val="00B050"/>
                              </a:solidFill>
                              <a:latin typeface="Cambria Math" panose="02040503050406030204" pitchFamily="18" charset="0"/>
                            </a:rPr>
                            <m:t>15</m:t>
                          </m:r>
                        </m:den>
                      </m:f>
                    </m:oMath>
                  </m:oMathPara>
                </a14:m>
                <a:endParaRPr lang="en-GB" sz="2800" dirty="0">
                  <a:solidFill>
                    <a:srgbClr val="00B050"/>
                  </a:solidFill>
                </a:endParaRPr>
              </a:p>
            </p:txBody>
          </p:sp>
        </mc:Choice>
        <mc:Fallback xmlns="">
          <p:sp>
            <p:nvSpPr>
              <p:cNvPr id="39" name="TextBox 38">
                <a:extLst>
                  <a:ext uri="{FF2B5EF4-FFF2-40B4-BE49-F238E27FC236}">
                    <a16:creationId xmlns:a16="http://schemas.microsoft.com/office/drawing/2014/main" id="{EA5D8D21-F5C7-395A-16B5-C85A2BC5EBCD}"/>
                  </a:ext>
                </a:extLst>
              </p:cNvPr>
              <p:cNvSpPr txBox="1">
                <a:spLocks noRot="1" noChangeAspect="1" noMove="1" noResize="1" noEditPoints="1" noAdjustHandles="1" noChangeArrowheads="1" noChangeShapeType="1" noTextEdit="1"/>
              </p:cNvSpPr>
              <p:nvPr/>
            </p:nvSpPr>
            <p:spPr>
              <a:xfrm>
                <a:off x="8269567" y="3295368"/>
                <a:ext cx="1660326" cy="901785"/>
              </a:xfrm>
              <a:prstGeom prst="rect">
                <a:avLst/>
              </a:prstGeom>
              <a:blipFill>
                <a:blip r:embed="rId14"/>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5F12CE-C5CA-EAF0-0A9F-67F70CC5E5EF}"/>
                  </a:ext>
                </a:extLst>
              </p:cNvPr>
              <p:cNvSpPr txBox="1"/>
              <p:nvPr/>
            </p:nvSpPr>
            <p:spPr>
              <a:xfrm>
                <a:off x="8508263" y="5102194"/>
                <a:ext cx="835550" cy="830292"/>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solidFill>
                            <a:srgbClr val="00B050"/>
                          </a:solidFill>
                          <a:latin typeface="Cambria Math" panose="02040503050406030204" pitchFamily="18" charset="0"/>
                        </a:rPr>
                        <m:t>=</m:t>
                      </m:r>
                      <m:f>
                        <m:fPr>
                          <m:ctrlPr>
                            <a:rPr lang="en-GB" sz="2800" i="1" dirty="0">
                              <a:solidFill>
                                <a:srgbClr val="00B050"/>
                              </a:solidFill>
                              <a:latin typeface="Cambria Math" panose="02040503050406030204" pitchFamily="18" charset="0"/>
                            </a:rPr>
                          </m:ctrlPr>
                        </m:fPr>
                        <m:num>
                          <m:r>
                            <a:rPr lang="en-GB" sz="2800" i="1" dirty="0">
                              <a:solidFill>
                                <a:srgbClr val="00B050"/>
                              </a:solidFill>
                              <a:latin typeface="Cambria Math" panose="02040503050406030204" pitchFamily="18" charset="0"/>
                            </a:rPr>
                            <m:t>𝑥</m:t>
                          </m:r>
                        </m:num>
                        <m:den>
                          <m:r>
                            <a:rPr lang="en-GB" sz="2800" b="0" i="1" dirty="0" smtClean="0">
                              <a:solidFill>
                                <a:srgbClr val="00B050"/>
                              </a:solidFill>
                              <a:latin typeface="Cambria Math" panose="02040503050406030204" pitchFamily="18" charset="0"/>
                            </a:rPr>
                            <m:t>6</m:t>
                          </m:r>
                        </m:den>
                      </m:f>
                    </m:oMath>
                  </m:oMathPara>
                </a14:m>
                <a:endParaRPr lang="en-GB" sz="2800" dirty="0">
                  <a:solidFill>
                    <a:srgbClr val="00B050"/>
                  </a:solidFill>
                </a:endParaRPr>
              </a:p>
            </p:txBody>
          </p:sp>
        </mc:Choice>
        <mc:Fallback xmlns="">
          <p:sp>
            <p:nvSpPr>
              <p:cNvPr id="2" name="TextBox 1">
                <a:extLst>
                  <a:ext uri="{FF2B5EF4-FFF2-40B4-BE49-F238E27FC236}">
                    <a16:creationId xmlns:a16="http://schemas.microsoft.com/office/drawing/2014/main" id="{475F12CE-C5CA-EAF0-0A9F-67F70CC5E5EF}"/>
                  </a:ext>
                </a:extLst>
              </p:cNvPr>
              <p:cNvSpPr txBox="1">
                <a:spLocks noRot="1" noChangeAspect="1" noMove="1" noResize="1" noEditPoints="1" noAdjustHandles="1" noChangeArrowheads="1" noChangeShapeType="1" noTextEdit="1"/>
              </p:cNvSpPr>
              <p:nvPr/>
            </p:nvSpPr>
            <p:spPr>
              <a:xfrm>
                <a:off x="8508263" y="5102194"/>
                <a:ext cx="835550" cy="830292"/>
              </a:xfrm>
              <a:prstGeom prst="rect">
                <a:avLst/>
              </a:prstGeom>
              <a:blipFill>
                <a:blip r:embed="rId15"/>
                <a:stretch>
                  <a:fillRect/>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18013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9" grpId="0" animBg="1"/>
      <p:bldP spid="34" grpId="0" animBg="1"/>
      <p:bldP spid="54" grpId="0" animBg="1"/>
      <p:bldP spid="3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7D3C4E9-BA28-E84F-9081-045606648CB8}"/>
                  </a:ext>
                </a:extLst>
              </p:cNvPr>
              <p:cNvSpPr/>
              <p:nvPr/>
            </p:nvSpPr>
            <p:spPr>
              <a:xfrm>
                <a:off x="1096862" y="1440933"/>
                <a:ext cx="2057434" cy="984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A7D3C4E9-BA28-E84F-9081-045606648CB8}"/>
                  </a:ext>
                </a:extLst>
              </p:cNvPr>
              <p:cNvSpPr>
                <a:spLocks noRot="1" noChangeAspect="1" noMove="1" noResize="1" noEditPoints="1" noAdjustHandles="1" noChangeArrowheads="1" noChangeShapeType="1" noTextEdit="1"/>
              </p:cNvSpPr>
              <p:nvPr/>
            </p:nvSpPr>
            <p:spPr>
              <a:xfrm>
                <a:off x="1096862" y="1440933"/>
                <a:ext cx="2057434" cy="984649"/>
              </a:xfrm>
              <a:prstGeom prst="rect">
                <a:avLst/>
              </a:prstGeom>
              <a:blipFill>
                <a:blip r:embed="rId4"/>
                <a:stretch>
                  <a:fillRect/>
                </a:stretch>
              </a:blipFill>
              <a:ln>
                <a:noFill/>
              </a:ln>
            </p:spPr>
            <p:txBody>
              <a:bodyPr/>
              <a:lstStyle/>
              <a:p>
                <a:r>
                  <a:rPr lang="en-GB">
                    <a:noFill/>
                  </a:rPr>
                  <a:t> </a:t>
                </a:r>
              </a:p>
            </p:txBody>
          </p:sp>
        </mc:Fallback>
      </mc:AlternateContent>
      <p:sp>
        <p:nvSpPr>
          <p:cNvPr id="7" name="TextBox 6">
            <a:extLst>
              <a:ext uri="{FF2B5EF4-FFF2-40B4-BE49-F238E27FC236}">
                <a16:creationId xmlns:a16="http://schemas.microsoft.com/office/drawing/2014/main" id="{21875F80-1933-FC48-A7B2-E53EB30C849A}"/>
              </a:ext>
            </a:extLst>
          </p:cNvPr>
          <p:cNvSpPr txBox="1"/>
          <p:nvPr/>
        </p:nvSpPr>
        <p:spPr>
          <a:xfrm>
            <a:off x="1492786" y="684815"/>
            <a:ext cx="7620000"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Work out the calculation.  </a:t>
            </a:r>
          </a:p>
        </p:txBody>
      </p:sp>
      <p:graphicFrame>
        <p:nvGraphicFramePr>
          <p:cNvPr id="12" name="Table 11">
            <a:extLst>
              <a:ext uri="{FF2B5EF4-FFF2-40B4-BE49-F238E27FC236}">
                <a16:creationId xmlns:a16="http://schemas.microsoft.com/office/drawing/2014/main" id="{3B1BD42E-4EF2-5947-B617-F40BC6B663B0}"/>
              </a:ext>
            </a:extLst>
          </p:cNvPr>
          <p:cNvGraphicFramePr>
            <a:graphicFrameLocks noGrp="1"/>
          </p:cNvGraphicFramePr>
          <p:nvPr>
            <p:extLst>
              <p:ext uri="{D42A27DB-BD31-4B8C-83A1-F6EECF244321}">
                <p14:modId xmlns:p14="http://schemas.microsoft.com/office/powerpoint/2010/main" val="103473532"/>
              </p:ext>
            </p:extLst>
          </p:nvPr>
        </p:nvGraphicFramePr>
        <p:xfrm>
          <a:off x="3491396" y="2031819"/>
          <a:ext cx="2381800" cy="370840"/>
        </p:xfrm>
        <a:graphic>
          <a:graphicData uri="http://schemas.openxmlformats.org/drawingml/2006/table">
            <a:tbl>
              <a:tblPr firstRow="1" bandRow="1">
                <a:tableStyleId>{5940675A-B579-460E-94D1-54222C63F5DA}</a:tableStyleId>
              </a:tblPr>
              <a:tblGrid>
                <a:gridCol w="238180">
                  <a:extLst>
                    <a:ext uri="{9D8B030D-6E8A-4147-A177-3AD203B41FA5}">
                      <a16:colId xmlns:a16="http://schemas.microsoft.com/office/drawing/2014/main" val="898686516"/>
                    </a:ext>
                  </a:extLst>
                </a:gridCol>
                <a:gridCol w="238180">
                  <a:extLst>
                    <a:ext uri="{9D8B030D-6E8A-4147-A177-3AD203B41FA5}">
                      <a16:colId xmlns:a16="http://schemas.microsoft.com/office/drawing/2014/main" val="4118734356"/>
                    </a:ext>
                  </a:extLst>
                </a:gridCol>
                <a:gridCol w="238180">
                  <a:extLst>
                    <a:ext uri="{9D8B030D-6E8A-4147-A177-3AD203B41FA5}">
                      <a16:colId xmlns:a16="http://schemas.microsoft.com/office/drawing/2014/main" val="2972064710"/>
                    </a:ext>
                  </a:extLst>
                </a:gridCol>
                <a:gridCol w="238180">
                  <a:extLst>
                    <a:ext uri="{9D8B030D-6E8A-4147-A177-3AD203B41FA5}">
                      <a16:colId xmlns:a16="http://schemas.microsoft.com/office/drawing/2014/main" val="3222709247"/>
                    </a:ext>
                  </a:extLst>
                </a:gridCol>
                <a:gridCol w="238180">
                  <a:extLst>
                    <a:ext uri="{9D8B030D-6E8A-4147-A177-3AD203B41FA5}">
                      <a16:colId xmlns:a16="http://schemas.microsoft.com/office/drawing/2014/main" val="2226940599"/>
                    </a:ext>
                  </a:extLst>
                </a:gridCol>
                <a:gridCol w="238180">
                  <a:extLst>
                    <a:ext uri="{9D8B030D-6E8A-4147-A177-3AD203B41FA5}">
                      <a16:colId xmlns:a16="http://schemas.microsoft.com/office/drawing/2014/main" val="1380875195"/>
                    </a:ext>
                  </a:extLst>
                </a:gridCol>
                <a:gridCol w="229910">
                  <a:extLst>
                    <a:ext uri="{9D8B030D-6E8A-4147-A177-3AD203B41FA5}">
                      <a16:colId xmlns:a16="http://schemas.microsoft.com/office/drawing/2014/main" val="3476933039"/>
                    </a:ext>
                  </a:extLst>
                </a:gridCol>
                <a:gridCol w="246450">
                  <a:extLst>
                    <a:ext uri="{9D8B030D-6E8A-4147-A177-3AD203B41FA5}">
                      <a16:colId xmlns:a16="http://schemas.microsoft.com/office/drawing/2014/main" val="2824169225"/>
                    </a:ext>
                  </a:extLst>
                </a:gridCol>
                <a:gridCol w="238180">
                  <a:extLst>
                    <a:ext uri="{9D8B030D-6E8A-4147-A177-3AD203B41FA5}">
                      <a16:colId xmlns:a16="http://schemas.microsoft.com/office/drawing/2014/main" val="3595829413"/>
                    </a:ext>
                  </a:extLst>
                </a:gridCol>
                <a:gridCol w="238180">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p:graphicFrame>
        <p:nvGraphicFramePr>
          <p:cNvPr id="13" name="Table 12">
            <a:extLst>
              <a:ext uri="{FF2B5EF4-FFF2-40B4-BE49-F238E27FC236}">
                <a16:creationId xmlns:a16="http://schemas.microsoft.com/office/drawing/2014/main" id="{3398EEB2-5F41-944A-8B00-FD08AFEA7C9C}"/>
              </a:ext>
            </a:extLst>
          </p:cNvPr>
          <p:cNvGraphicFramePr>
            <a:graphicFrameLocks noGrp="1"/>
          </p:cNvGraphicFramePr>
          <p:nvPr>
            <p:extLst>
              <p:ext uri="{D42A27DB-BD31-4B8C-83A1-F6EECF244321}">
                <p14:modId xmlns:p14="http://schemas.microsoft.com/office/powerpoint/2010/main" val="1406188249"/>
              </p:ext>
            </p:extLst>
          </p:nvPr>
        </p:nvGraphicFramePr>
        <p:xfrm>
          <a:off x="3491397" y="1469085"/>
          <a:ext cx="2381795" cy="370840"/>
        </p:xfrm>
        <a:graphic>
          <a:graphicData uri="http://schemas.openxmlformats.org/drawingml/2006/table">
            <a:tbl>
              <a:tblPr firstRow="1" bandRow="1">
                <a:tableStyleId>{5940675A-B579-460E-94D1-54222C63F5DA}</a:tableStyleId>
              </a:tblPr>
              <a:tblGrid>
                <a:gridCol w="476359">
                  <a:extLst>
                    <a:ext uri="{9D8B030D-6E8A-4147-A177-3AD203B41FA5}">
                      <a16:colId xmlns:a16="http://schemas.microsoft.com/office/drawing/2014/main" val="898686516"/>
                    </a:ext>
                  </a:extLst>
                </a:gridCol>
                <a:gridCol w="476359">
                  <a:extLst>
                    <a:ext uri="{9D8B030D-6E8A-4147-A177-3AD203B41FA5}">
                      <a16:colId xmlns:a16="http://schemas.microsoft.com/office/drawing/2014/main" val="3476933039"/>
                    </a:ext>
                  </a:extLst>
                </a:gridCol>
                <a:gridCol w="476359">
                  <a:extLst>
                    <a:ext uri="{9D8B030D-6E8A-4147-A177-3AD203B41FA5}">
                      <a16:colId xmlns:a16="http://schemas.microsoft.com/office/drawing/2014/main" val="2824169225"/>
                    </a:ext>
                  </a:extLst>
                </a:gridCol>
                <a:gridCol w="476359">
                  <a:extLst>
                    <a:ext uri="{9D8B030D-6E8A-4147-A177-3AD203B41FA5}">
                      <a16:colId xmlns:a16="http://schemas.microsoft.com/office/drawing/2014/main" val="3595829413"/>
                    </a:ext>
                  </a:extLst>
                </a:gridCol>
                <a:gridCol w="476359">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p:graphicFrame>
        <p:nvGraphicFramePr>
          <p:cNvPr id="14" name="Table 13">
            <a:extLst>
              <a:ext uri="{FF2B5EF4-FFF2-40B4-BE49-F238E27FC236}">
                <a16:creationId xmlns:a16="http://schemas.microsoft.com/office/drawing/2014/main" id="{8EE3C636-F5C5-4541-9DB9-12A1B8ADED37}"/>
              </a:ext>
            </a:extLst>
          </p:cNvPr>
          <p:cNvGraphicFramePr>
            <a:graphicFrameLocks noGrp="1"/>
          </p:cNvGraphicFramePr>
          <p:nvPr>
            <p:extLst>
              <p:ext uri="{D42A27DB-BD31-4B8C-83A1-F6EECF244321}">
                <p14:modId xmlns:p14="http://schemas.microsoft.com/office/powerpoint/2010/main" val="3517648371"/>
              </p:ext>
            </p:extLst>
          </p:nvPr>
        </p:nvGraphicFramePr>
        <p:xfrm>
          <a:off x="3491391" y="1469085"/>
          <a:ext cx="2381800" cy="370840"/>
        </p:xfrm>
        <a:graphic>
          <a:graphicData uri="http://schemas.openxmlformats.org/drawingml/2006/table">
            <a:tbl>
              <a:tblPr firstRow="1" bandRow="1">
                <a:tableStyleId>{5940675A-B579-460E-94D1-54222C63F5DA}</a:tableStyleId>
              </a:tblPr>
              <a:tblGrid>
                <a:gridCol w="238180">
                  <a:extLst>
                    <a:ext uri="{9D8B030D-6E8A-4147-A177-3AD203B41FA5}">
                      <a16:colId xmlns:a16="http://schemas.microsoft.com/office/drawing/2014/main" val="898686516"/>
                    </a:ext>
                  </a:extLst>
                </a:gridCol>
                <a:gridCol w="238180">
                  <a:extLst>
                    <a:ext uri="{9D8B030D-6E8A-4147-A177-3AD203B41FA5}">
                      <a16:colId xmlns:a16="http://schemas.microsoft.com/office/drawing/2014/main" val="4118734356"/>
                    </a:ext>
                  </a:extLst>
                </a:gridCol>
                <a:gridCol w="238180">
                  <a:extLst>
                    <a:ext uri="{9D8B030D-6E8A-4147-A177-3AD203B41FA5}">
                      <a16:colId xmlns:a16="http://schemas.microsoft.com/office/drawing/2014/main" val="2972064710"/>
                    </a:ext>
                  </a:extLst>
                </a:gridCol>
                <a:gridCol w="238180">
                  <a:extLst>
                    <a:ext uri="{9D8B030D-6E8A-4147-A177-3AD203B41FA5}">
                      <a16:colId xmlns:a16="http://schemas.microsoft.com/office/drawing/2014/main" val="3222709247"/>
                    </a:ext>
                  </a:extLst>
                </a:gridCol>
                <a:gridCol w="238180">
                  <a:extLst>
                    <a:ext uri="{9D8B030D-6E8A-4147-A177-3AD203B41FA5}">
                      <a16:colId xmlns:a16="http://schemas.microsoft.com/office/drawing/2014/main" val="2226940599"/>
                    </a:ext>
                  </a:extLst>
                </a:gridCol>
                <a:gridCol w="238180">
                  <a:extLst>
                    <a:ext uri="{9D8B030D-6E8A-4147-A177-3AD203B41FA5}">
                      <a16:colId xmlns:a16="http://schemas.microsoft.com/office/drawing/2014/main" val="1380875195"/>
                    </a:ext>
                  </a:extLst>
                </a:gridCol>
                <a:gridCol w="229910">
                  <a:extLst>
                    <a:ext uri="{9D8B030D-6E8A-4147-A177-3AD203B41FA5}">
                      <a16:colId xmlns:a16="http://schemas.microsoft.com/office/drawing/2014/main" val="3476933039"/>
                    </a:ext>
                  </a:extLst>
                </a:gridCol>
                <a:gridCol w="246450">
                  <a:extLst>
                    <a:ext uri="{9D8B030D-6E8A-4147-A177-3AD203B41FA5}">
                      <a16:colId xmlns:a16="http://schemas.microsoft.com/office/drawing/2014/main" val="2824169225"/>
                    </a:ext>
                  </a:extLst>
                </a:gridCol>
                <a:gridCol w="238180">
                  <a:extLst>
                    <a:ext uri="{9D8B030D-6E8A-4147-A177-3AD203B41FA5}">
                      <a16:colId xmlns:a16="http://schemas.microsoft.com/office/drawing/2014/main" val="3595829413"/>
                    </a:ext>
                  </a:extLst>
                </a:gridCol>
                <a:gridCol w="238180">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A381765-F160-6347-9D8C-DCFF9DFC0548}"/>
                  </a:ext>
                </a:extLst>
              </p:cNvPr>
              <p:cNvSpPr/>
              <p:nvPr/>
            </p:nvSpPr>
            <p:spPr>
              <a:xfrm>
                <a:off x="678221" y="3051162"/>
                <a:ext cx="2614618" cy="984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 </a:t>
                </a: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2</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oMath>
                </a14:m>
                <a:endParaRPr lang="en-GB" sz="3200" dirty="0">
                  <a:solidFill>
                    <a:schemeClr val="tx1"/>
                  </a:solidFill>
                  <a:latin typeface="Calibri" panose="020F0502020204030204" pitchFamily="34" charset="0"/>
                  <a:cs typeface="Calibri" panose="020F0502020204030204" pitchFamily="34" charset="0"/>
                </a:endParaRPr>
              </a:p>
            </p:txBody>
          </p:sp>
        </mc:Choice>
        <mc:Fallback xmlns="">
          <p:sp>
            <p:nvSpPr>
              <p:cNvPr id="15" name="Rectangle 14">
                <a:extLst>
                  <a:ext uri="{FF2B5EF4-FFF2-40B4-BE49-F238E27FC236}">
                    <a16:creationId xmlns:a16="http://schemas.microsoft.com/office/drawing/2014/main" id="{4A381765-F160-6347-9D8C-DCFF9DFC0548}"/>
                  </a:ext>
                </a:extLst>
              </p:cNvPr>
              <p:cNvSpPr>
                <a:spLocks noRot="1" noChangeAspect="1" noMove="1" noResize="1" noEditPoints="1" noAdjustHandles="1" noChangeArrowheads="1" noChangeShapeType="1" noTextEdit="1"/>
              </p:cNvSpPr>
              <p:nvPr/>
            </p:nvSpPr>
            <p:spPr>
              <a:xfrm>
                <a:off x="678221" y="3051162"/>
                <a:ext cx="2614618" cy="984649"/>
              </a:xfrm>
              <a:prstGeom prst="rect">
                <a:avLst/>
              </a:prstGeom>
              <a:blipFill>
                <a:blip r:embed="rId5"/>
                <a:stretch>
                  <a:fillRect b="-621"/>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5308239-2810-D374-03AF-2BAC2308EA1F}"/>
                  </a:ext>
                </a:extLst>
              </p:cNvPr>
              <p:cNvSpPr txBox="1"/>
              <p:nvPr/>
            </p:nvSpPr>
            <p:spPr>
              <a:xfrm>
                <a:off x="942626" y="4471940"/>
                <a:ext cx="6097836" cy="1040734"/>
              </a:xfrm>
              <a:prstGeom prst="rect">
                <a:avLst/>
              </a:prstGeom>
              <a:noFill/>
            </p:spPr>
            <p:txBody>
              <a:bodyPr wrap="square">
                <a:spAutoFit/>
              </a:bodyPr>
              <a:lstStyle/>
              <a:p>
                <a14:m>
                  <m:oMath xmlns:m="http://schemas.openxmlformats.org/officeDocument/2006/math">
                    <m:r>
                      <a:rPr lang="en-GB" sz="3600" smtClean="0">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3</m:t>
                        </m:r>
                      </m:num>
                      <m:den>
                        <m:r>
                          <m:rPr>
                            <m:nor/>
                          </m:rPr>
                          <a:rPr lang="en-GB" sz="3600">
                            <a:solidFill>
                              <a:schemeClr val="tx1"/>
                            </a:solidFill>
                            <a:latin typeface="Calibri" panose="020F0502020204030204" pitchFamily="34" charset="0"/>
                            <a:cs typeface="Calibri" panose="020F0502020204030204" pitchFamily="34" charset="0"/>
                          </a:rPr>
                          <m:t>2</m:t>
                        </m:r>
                        <m:r>
                          <m:rPr>
                            <m:nor/>
                          </m:rPr>
                          <a:rPr lang="en-GB" sz="3600">
                            <a:solidFill>
                              <a:schemeClr val="tx1"/>
                            </a:solidFill>
                            <a:latin typeface="Calibri" panose="020F0502020204030204" pitchFamily="34" charset="0"/>
                            <a:cs typeface="Calibri" panose="020F0502020204030204" pitchFamily="34" charset="0"/>
                          </a:rPr>
                          <m:t>p</m:t>
                        </m:r>
                      </m:den>
                    </m:f>
                  </m:oMath>
                </a14:m>
                <a:r>
                  <a:rPr lang="en-GB" sz="3600" dirty="0">
                    <a:solidFill>
                      <a:schemeClr val="tx1"/>
                    </a:solidFill>
                    <a:latin typeface="Calibri" panose="020F0502020204030204" pitchFamily="34" charset="0"/>
                    <a:cs typeface="Calibri" panose="020F0502020204030204" pitchFamily="34" charset="0"/>
                  </a:rPr>
                  <a:t> </a:t>
                </a:r>
                <a:endParaRPr lang="en-GB" sz="3600" dirty="0"/>
              </a:p>
            </p:txBody>
          </p:sp>
        </mc:Choice>
        <mc:Fallback xmlns="">
          <p:sp>
            <p:nvSpPr>
              <p:cNvPr id="3" name="TextBox 2">
                <a:extLst>
                  <a:ext uri="{FF2B5EF4-FFF2-40B4-BE49-F238E27FC236}">
                    <a16:creationId xmlns:a16="http://schemas.microsoft.com/office/drawing/2014/main" id="{25308239-2810-D374-03AF-2BAC2308EA1F}"/>
                  </a:ext>
                </a:extLst>
              </p:cNvPr>
              <p:cNvSpPr txBox="1">
                <a:spLocks noRot="1" noChangeAspect="1" noMove="1" noResize="1" noEditPoints="1" noAdjustHandles="1" noChangeArrowheads="1" noChangeShapeType="1" noTextEdit="1"/>
              </p:cNvSpPr>
              <p:nvPr/>
            </p:nvSpPr>
            <p:spPr>
              <a:xfrm>
                <a:off x="942626" y="4471940"/>
                <a:ext cx="6097836" cy="1040734"/>
              </a:xfrm>
              <a:prstGeom prst="rect">
                <a:avLst/>
              </a:prstGeom>
              <a:blipFill>
                <a:blip r:embed="rId6"/>
                <a:stretch>
                  <a:fillRect/>
                </a:stretch>
              </a:blipFill>
            </p:spPr>
            <p:txBody>
              <a:bodyPr/>
              <a:lstStyle/>
              <a:p>
                <a:r>
                  <a:rPr lang="en-GB">
                    <a:noFill/>
                  </a:rPr>
                  <a:t> </a:t>
                </a:r>
              </a:p>
            </p:txBody>
          </p:sp>
        </mc:Fallback>
      </mc:AlternateContent>
      <p:pic>
        <p:nvPicPr>
          <p:cNvPr id="16" name="Picture 15" descr="A black pen and a whiteboard&#10;&#10;Description automatically generated">
            <a:extLst>
              <a:ext uri="{FF2B5EF4-FFF2-40B4-BE49-F238E27FC236}">
                <a16:creationId xmlns:a16="http://schemas.microsoft.com/office/drawing/2014/main" id="{09C4EA05-CF63-743F-9A98-4B4124726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p:spTree>
    <p:custDataLst>
      <p:tags r:id="rId1"/>
    </p:custDataLst>
    <p:extLst>
      <p:ext uri="{BB962C8B-B14F-4D97-AF65-F5344CB8AC3E}">
        <p14:creationId xmlns:p14="http://schemas.microsoft.com/office/powerpoint/2010/main" val="10475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1638C8-C688-744C-8C25-CAF2BDBB14C9}"/>
              </a:ext>
            </a:extLst>
          </p:cNvPr>
          <p:cNvSpPr txBox="1"/>
          <p:nvPr/>
        </p:nvSpPr>
        <p:spPr>
          <a:xfrm>
            <a:off x="137510" y="107821"/>
            <a:ext cx="7620000"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What would happen in these cases?</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00FF5B8-0BC8-764C-BBAF-B474F5E61B53}"/>
                  </a:ext>
                </a:extLst>
              </p:cNvPr>
              <p:cNvSpPr/>
              <p:nvPr/>
            </p:nvSpPr>
            <p:spPr>
              <a:xfrm>
                <a:off x="1812958" y="1185301"/>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7" name="Rectangle 6">
                <a:extLst>
                  <a:ext uri="{FF2B5EF4-FFF2-40B4-BE49-F238E27FC236}">
                    <a16:creationId xmlns:a16="http://schemas.microsoft.com/office/drawing/2014/main" id="{400FF5B8-0BC8-764C-BBAF-B474F5E61B53}"/>
                  </a:ext>
                </a:extLst>
              </p:cNvPr>
              <p:cNvSpPr>
                <a:spLocks noRot="1" noChangeAspect="1" noMove="1" noResize="1" noEditPoints="1" noAdjustHandles="1" noChangeArrowheads="1" noChangeShapeType="1" noTextEdit="1"/>
              </p:cNvSpPr>
              <p:nvPr/>
            </p:nvSpPr>
            <p:spPr>
              <a:xfrm>
                <a:off x="1812958" y="1185301"/>
                <a:ext cx="2057434" cy="984649"/>
              </a:xfrm>
              <a:prstGeom prst="rect">
                <a:avLst/>
              </a:prstGeom>
              <a:blipFill>
                <a:blip r:embed="rId4"/>
                <a:stretch>
                  <a:fillRect/>
                </a:stretch>
              </a:blipFill>
              <a:ln>
                <a:solidFill>
                  <a:srgbClr val="00B0F0"/>
                </a:solidFill>
              </a:ln>
            </p:spPr>
            <p:txBody>
              <a:bodyPr/>
              <a:lstStyle/>
              <a:p>
                <a:r>
                  <a:rPr lang="en-GB">
                    <a:noFill/>
                  </a:rPr>
                  <a:t> </a:t>
                </a:r>
              </a:p>
            </p:txBody>
          </p:sp>
        </mc:Fallback>
      </mc:AlternateContent>
      <p:graphicFrame>
        <p:nvGraphicFramePr>
          <p:cNvPr id="8" name="Table 7">
            <a:extLst>
              <a:ext uri="{FF2B5EF4-FFF2-40B4-BE49-F238E27FC236}">
                <a16:creationId xmlns:a16="http://schemas.microsoft.com/office/drawing/2014/main" id="{C9AB0A77-F6A9-8B46-AD67-F2B4996658BE}"/>
              </a:ext>
            </a:extLst>
          </p:cNvPr>
          <p:cNvGraphicFramePr>
            <a:graphicFrameLocks noGrp="1"/>
          </p:cNvGraphicFramePr>
          <p:nvPr>
            <p:extLst>
              <p:ext uri="{D42A27DB-BD31-4B8C-83A1-F6EECF244321}">
                <p14:modId xmlns:p14="http://schemas.microsoft.com/office/powerpoint/2010/main" val="3893777145"/>
              </p:ext>
            </p:extLst>
          </p:nvPr>
        </p:nvGraphicFramePr>
        <p:xfrm>
          <a:off x="4207492" y="1776187"/>
          <a:ext cx="2381800" cy="370840"/>
        </p:xfrm>
        <a:graphic>
          <a:graphicData uri="http://schemas.openxmlformats.org/drawingml/2006/table">
            <a:tbl>
              <a:tblPr firstRow="1" bandRow="1">
                <a:tableStyleId>{5940675A-B579-460E-94D1-54222C63F5DA}</a:tableStyleId>
              </a:tblPr>
              <a:tblGrid>
                <a:gridCol w="238180">
                  <a:extLst>
                    <a:ext uri="{9D8B030D-6E8A-4147-A177-3AD203B41FA5}">
                      <a16:colId xmlns:a16="http://schemas.microsoft.com/office/drawing/2014/main" val="898686516"/>
                    </a:ext>
                  </a:extLst>
                </a:gridCol>
                <a:gridCol w="238180">
                  <a:extLst>
                    <a:ext uri="{9D8B030D-6E8A-4147-A177-3AD203B41FA5}">
                      <a16:colId xmlns:a16="http://schemas.microsoft.com/office/drawing/2014/main" val="4118734356"/>
                    </a:ext>
                  </a:extLst>
                </a:gridCol>
                <a:gridCol w="238180">
                  <a:extLst>
                    <a:ext uri="{9D8B030D-6E8A-4147-A177-3AD203B41FA5}">
                      <a16:colId xmlns:a16="http://schemas.microsoft.com/office/drawing/2014/main" val="2972064710"/>
                    </a:ext>
                  </a:extLst>
                </a:gridCol>
                <a:gridCol w="238180">
                  <a:extLst>
                    <a:ext uri="{9D8B030D-6E8A-4147-A177-3AD203B41FA5}">
                      <a16:colId xmlns:a16="http://schemas.microsoft.com/office/drawing/2014/main" val="3222709247"/>
                    </a:ext>
                  </a:extLst>
                </a:gridCol>
                <a:gridCol w="238180">
                  <a:extLst>
                    <a:ext uri="{9D8B030D-6E8A-4147-A177-3AD203B41FA5}">
                      <a16:colId xmlns:a16="http://schemas.microsoft.com/office/drawing/2014/main" val="2226940599"/>
                    </a:ext>
                  </a:extLst>
                </a:gridCol>
                <a:gridCol w="238180">
                  <a:extLst>
                    <a:ext uri="{9D8B030D-6E8A-4147-A177-3AD203B41FA5}">
                      <a16:colId xmlns:a16="http://schemas.microsoft.com/office/drawing/2014/main" val="1380875195"/>
                    </a:ext>
                  </a:extLst>
                </a:gridCol>
                <a:gridCol w="229910">
                  <a:extLst>
                    <a:ext uri="{9D8B030D-6E8A-4147-A177-3AD203B41FA5}">
                      <a16:colId xmlns:a16="http://schemas.microsoft.com/office/drawing/2014/main" val="3476933039"/>
                    </a:ext>
                  </a:extLst>
                </a:gridCol>
                <a:gridCol w="246450">
                  <a:extLst>
                    <a:ext uri="{9D8B030D-6E8A-4147-A177-3AD203B41FA5}">
                      <a16:colId xmlns:a16="http://schemas.microsoft.com/office/drawing/2014/main" val="2824169225"/>
                    </a:ext>
                  </a:extLst>
                </a:gridCol>
                <a:gridCol w="238180">
                  <a:extLst>
                    <a:ext uri="{9D8B030D-6E8A-4147-A177-3AD203B41FA5}">
                      <a16:colId xmlns:a16="http://schemas.microsoft.com/office/drawing/2014/main" val="3595829413"/>
                    </a:ext>
                  </a:extLst>
                </a:gridCol>
                <a:gridCol w="238180">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p:graphicFrame>
        <p:nvGraphicFramePr>
          <p:cNvPr id="9" name="Table 8">
            <a:extLst>
              <a:ext uri="{FF2B5EF4-FFF2-40B4-BE49-F238E27FC236}">
                <a16:creationId xmlns:a16="http://schemas.microsoft.com/office/drawing/2014/main" id="{3D3E9FA8-BA4A-A54C-A3C7-D54875799421}"/>
              </a:ext>
            </a:extLst>
          </p:cNvPr>
          <p:cNvGraphicFramePr>
            <a:graphicFrameLocks noGrp="1"/>
          </p:cNvGraphicFramePr>
          <p:nvPr>
            <p:extLst>
              <p:ext uri="{D42A27DB-BD31-4B8C-83A1-F6EECF244321}">
                <p14:modId xmlns:p14="http://schemas.microsoft.com/office/powerpoint/2010/main" val="3522377136"/>
              </p:ext>
            </p:extLst>
          </p:nvPr>
        </p:nvGraphicFramePr>
        <p:xfrm>
          <a:off x="4207493" y="1213453"/>
          <a:ext cx="2381795" cy="370840"/>
        </p:xfrm>
        <a:graphic>
          <a:graphicData uri="http://schemas.openxmlformats.org/drawingml/2006/table">
            <a:tbl>
              <a:tblPr firstRow="1" bandRow="1">
                <a:tableStyleId>{5940675A-B579-460E-94D1-54222C63F5DA}</a:tableStyleId>
              </a:tblPr>
              <a:tblGrid>
                <a:gridCol w="476359">
                  <a:extLst>
                    <a:ext uri="{9D8B030D-6E8A-4147-A177-3AD203B41FA5}">
                      <a16:colId xmlns:a16="http://schemas.microsoft.com/office/drawing/2014/main" val="898686516"/>
                    </a:ext>
                  </a:extLst>
                </a:gridCol>
                <a:gridCol w="476359">
                  <a:extLst>
                    <a:ext uri="{9D8B030D-6E8A-4147-A177-3AD203B41FA5}">
                      <a16:colId xmlns:a16="http://schemas.microsoft.com/office/drawing/2014/main" val="3476933039"/>
                    </a:ext>
                  </a:extLst>
                </a:gridCol>
                <a:gridCol w="476359">
                  <a:extLst>
                    <a:ext uri="{9D8B030D-6E8A-4147-A177-3AD203B41FA5}">
                      <a16:colId xmlns:a16="http://schemas.microsoft.com/office/drawing/2014/main" val="2824169225"/>
                    </a:ext>
                  </a:extLst>
                </a:gridCol>
                <a:gridCol w="476359">
                  <a:extLst>
                    <a:ext uri="{9D8B030D-6E8A-4147-A177-3AD203B41FA5}">
                      <a16:colId xmlns:a16="http://schemas.microsoft.com/office/drawing/2014/main" val="3595829413"/>
                    </a:ext>
                  </a:extLst>
                </a:gridCol>
                <a:gridCol w="476359">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p:graphicFrame>
        <p:nvGraphicFramePr>
          <p:cNvPr id="10" name="Table 9">
            <a:extLst>
              <a:ext uri="{FF2B5EF4-FFF2-40B4-BE49-F238E27FC236}">
                <a16:creationId xmlns:a16="http://schemas.microsoft.com/office/drawing/2014/main" id="{90FA3685-3F45-874B-A7B9-6F5A4D079DE9}"/>
              </a:ext>
            </a:extLst>
          </p:cNvPr>
          <p:cNvGraphicFramePr>
            <a:graphicFrameLocks noGrp="1"/>
          </p:cNvGraphicFramePr>
          <p:nvPr>
            <p:extLst>
              <p:ext uri="{D42A27DB-BD31-4B8C-83A1-F6EECF244321}">
                <p14:modId xmlns:p14="http://schemas.microsoft.com/office/powerpoint/2010/main" val="1637622853"/>
              </p:ext>
            </p:extLst>
          </p:nvPr>
        </p:nvGraphicFramePr>
        <p:xfrm>
          <a:off x="4207487" y="1213453"/>
          <a:ext cx="2381800" cy="370840"/>
        </p:xfrm>
        <a:graphic>
          <a:graphicData uri="http://schemas.openxmlformats.org/drawingml/2006/table">
            <a:tbl>
              <a:tblPr firstRow="1" bandRow="1">
                <a:tableStyleId>{5940675A-B579-460E-94D1-54222C63F5DA}</a:tableStyleId>
              </a:tblPr>
              <a:tblGrid>
                <a:gridCol w="238180">
                  <a:extLst>
                    <a:ext uri="{9D8B030D-6E8A-4147-A177-3AD203B41FA5}">
                      <a16:colId xmlns:a16="http://schemas.microsoft.com/office/drawing/2014/main" val="898686516"/>
                    </a:ext>
                  </a:extLst>
                </a:gridCol>
                <a:gridCol w="238180">
                  <a:extLst>
                    <a:ext uri="{9D8B030D-6E8A-4147-A177-3AD203B41FA5}">
                      <a16:colId xmlns:a16="http://schemas.microsoft.com/office/drawing/2014/main" val="4118734356"/>
                    </a:ext>
                  </a:extLst>
                </a:gridCol>
                <a:gridCol w="238180">
                  <a:extLst>
                    <a:ext uri="{9D8B030D-6E8A-4147-A177-3AD203B41FA5}">
                      <a16:colId xmlns:a16="http://schemas.microsoft.com/office/drawing/2014/main" val="2972064710"/>
                    </a:ext>
                  </a:extLst>
                </a:gridCol>
                <a:gridCol w="238180">
                  <a:extLst>
                    <a:ext uri="{9D8B030D-6E8A-4147-A177-3AD203B41FA5}">
                      <a16:colId xmlns:a16="http://schemas.microsoft.com/office/drawing/2014/main" val="3222709247"/>
                    </a:ext>
                  </a:extLst>
                </a:gridCol>
                <a:gridCol w="238180">
                  <a:extLst>
                    <a:ext uri="{9D8B030D-6E8A-4147-A177-3AD203B41FA5}">
                      <a16:colId xmlns:a16="http://schemas.microsoft.com/office/drawing/2014/main" val="2226940599"/>
                    </a:ext>
                  </a:extLst>
                </a:gridCol>
                <a:gridCol w="238180">
                  <a:extLst>
                    <a:ext uri="{9D8B030D-6E8A-4147-A177-3AD203B41FA5}">
                      <a16:colId xmlns:a16="http://schemas.microsoft.com/office/drawing/2014/main" val="1380875195"/>
                    </a:ext>
                  </a:extLst>
                </a:gridCol>
                <a:gridCol w="229910">
                  <a:extLst>
                    <a:ext uri="{9D8B030D-6E8A-4147-A177-3AD203B41FA5}">
                      <a16:colId xmlns:a16="http://schemas.microsoft.com/office/drawing/2014/main" val="3476933039"/>
                    </a:ext>
                  </a:extLst>
                </a:gridCol>
                <a:gridCol w="246450">
                  <a:extLst>
                    <a:ext uri="{9D8B030D-6E8A-4147-A177-3AD203B41FA5}">
                      <a16:colId xmlns:a16="http://schemas.microsoft.com/office/drawing/2014/main" val="2824169225"/>
                    </a:ext>
                  </a:extLst>
                </a:gridCol>
                <a:gridCol w="238180">
                  <a:extLst>
                    <a:ext uri="{9D8B030D-6E8A-4147-A177-3AD203B41FA5}">
                      <a16:colId xmlns:a16="http://schemas.microsoft.com/office/drawing/2014/main" val="3595829413"/>
                    </a:ext>
                  </a:extLst>
                </a:gridCol>
                <a:gridCol w="238180">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721710C-D4E1-144B-B964-780A2F0965A2}"/>
                  </a:ext>
                </a:extLst>
              </p:cNvPr>
              <p:cNvSpPr/>
              <p:nvPr/>
            </p:nvSpPr>
            <p:spPr>
              <a:xfrm>
                <a:off x="6926387" y="1213454"/>
                <a:ext cx="2614618"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2</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r>
                      <a:rPr lang="en-GB" sz="3200">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3</m:t>
                        </m:r>
                      </m:num>
                      <m:den>
                        <m:r>
                          <m:rPr>
                            <m:nor/>
                          </m:rPr>
                          <a:rPr lang="en-GB" sz="3200">
                            <a:solidFill>
                              <a:schemeClr val="tx1"/>
                            </a:solidFill>
                            <a:latin typeface="Calibri" panose="020F0502020204030204" pitchFamily="34" charset="0"/>
                            <a:cs typeface="Calibri" panose="020F0502020204030204" pitchFamily="34" charset="0"/>
                          </a:rPr>
                          <m:t>2</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5721710C-D4E1-144B-B964-780A2F0965A2}"/>
                  </a:ext>
                </a:extLst>
              </p:cNvPr>
              <p:cNvSpPr>
                <a:spLocks noRot="1" noChangeAspect="1" noMove="1" noResize="1" noEditPoints="1" noAdjustHandles="1" noChangeArrowheads="1" noChangeShapeType="1" noTextEdit="1"/>
              </p:cNvSpPr>
              <p:nvPr/>
            </p:nvSpPr>
            <p:spPr>
              <a:xfrm>
                <a:off x="6926387" y="1213454"/>
                <a:ext cx="2614618" cy="984649"/>
              </a:xfrm>
              <a:prstGeom prst="rect">
                <a:avLst/>
              </a:prstGeom>
              <a:blipFill>
                <a:blip r:embed="rId5"/>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C54F743-963E-A242-B1EF-140C94CAA8F9}"/>
                  </a:ext>
                </a:extLst>
              </p:cNvPr>
              <p:cNvSpPr/>
              <p:nvPr/>
            </p:nvSpPr>
            <p:spPr>
              <a:xfrm>
                <a:off x="1812958" y="2472235"/>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3</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12" name="Rectangle 11">
                <a:extLst>
                  <a:ext uri="{FF2B5EF4-FFF2-40B4-BE49-F238E27FC236}">
                    <a16:creationId xmlns:a16="http://schemas.microsoft.com/office/drawing/2014/main" id="{0C54F743-963E-A242-B1EF-140C94CAA8F9}"/>
                  </a:ext>
                </a:extLst>
              </p:cNvPr>
              <p:cNvSpPr>
                <a:spLocks noRot="1" noChangeAspect="1" noMove="1" noResize="1" noEditPoints="1" noAdjustHandles="1" noChangeArrowheads="1" noChangeShapeType="1" noTextEdit="1"/>
              </p:cNvSpPr>
              <p:nvPr/>
            </p:nvSpPr>
            <p:spPr>
              <a:xfrm>
                <a:off x="1812958" y="2472235"/>
                <a:ext cx="2057434" cy="984649"/>
              </a:xfrm>
              <a:prstGeom prst="rect">
                <a:avLst/>
              </a:prstGeom>
              <a:blipFill>
                <a:blip r:embed="rId6"/>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EC8065E-2E81-8546-9E36-5026C2E10D78}"/>
                  </a:ext>
                </a:extLst>
              </p:cNvPr>
              <p:cNvSpPr/>
              <p:nvPr/>
            </p:nvSpPr>
            <p:spPr>
              <a:xfrm>
                <a:off x="1812958" y="3795451"/>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4</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13" name="Rectangle 12">
                <a:extLst>
                  <a:ext uri="{FF2B5EF4-FFF2-40B4-BE49-F238E27FC236}">
                    <a16:creationId xmlns:a16="http://schemas.microsoft.com/office/drawing/2014/main" id="{BEC8065E-2E81-8546-9E36-5026C2E10D78}"/>
                  </a:ext>
                </a:extLst>
              </p:cNvPr>
              <p:cNvSpPr>
                <a:spLocks noRot="1" noChangeAspect="1" noMove="1" noResize="1" noEditPoints="1" noAdjustHandles="1" noChangeArrowheads="1" noChangeShapeType="1" noTextEdit="1"/>
              </p:cNvSpPr>
              <p:nvPr/>
            </p:nvSpPr>
            <p:spPr>
              <a:xfrm>
                <a:off x="1812958" y="3795451"/>
                <a:ext cx="2057434" cy="984649"/>
              </a:xfrm>
              <a:prstGeom prst="rect">
                <a:avLst/>
              </a:prstGeom>
              <a:blipFill>
                <a:blip r:embed="rId7"/>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85F99EC-67C4-554B-993C-EEE26BA0A687}"/>
                  </a:ext>
                </a:extLst>
              </p:cNvPr>
              <p:cNvSpPr/>
              <p:nvPr/>
            </p:nvSpPr>
            <p:spPr>
              <a:xfrm>
                <a:off x="6926387" y="2472235"/>
                <a:ext cx="2614618"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3</m:t>
                        </m:r>
                      </m:num>
                      <m:den>
                        <m:r>
                          <m:rPr>
                            <m:nor/>
                          </m:rPr>
                          <a:rPr lang="en-GB" sz="3200">
                            <a:solidFill>
                              <a:schemeClr val="tx1"/>
                            </a:solidFill>
                            <a:latin typeface="Calibri" panose="020F0502020204030204" pitchFamily="34" charset="0"/>
                            <a:cs typeface="Calibri" panose="020F0502020204030204" pitchFamily="34" charset="0"/>
                          </a:rPr>
                          <m:t>3</m:t>
                        </m:r>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3</m:t>
                        </m:r>
                        <m:r>
                          <m:rPr>
                            <m:nor/>
                          </m:rPr>
                          <a:rPr lang="en-GB" sz="3200">
                            <a:solidFill>
                              <a:schemeClr val="tx1"/>
                            </a:solidFill>
                            <a:latin typeface="Calibri" panose="020F0502020204030204" pitchFamily="34" charset="0"/>
                            <a:cs typeface="Calibri" panose="020F0502020204030204" pitchFamily="34" charset="0"/>
                          </a:rPr>
                          <m:t>p</m:t>
                        </m:r>
                      </m:den>
                    </m:f>
                    <m:r>
                      <a:rPr lang="en-GB" sz="3200">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4</m:t>
                        </m:r>
                      </m:num>
                      <m:den>
                        <m:r>
                          <m:rPr>
                            <m:nor/>
                          </m:rPr>
                          <a:rPr lang="en-GB" sz="3200">
                            <a:solidFill>
                              <a:schemeClr val="tx1"/>
                            </a:solidFill>
                            <a:latin typeface="Calibri" panose="020F0502020204030204" pitchFamily="34" charset="0"/>
                            <a:cs typeface="Calibri" panose="020F0502020204030204" pitchFamily="34" charset="0"/>
                          </a:rPr>
                          <m:t>3</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14" name="Rectangle 13">
                <a:extLst>
                  <a:ext uri="{FF2B5EF4-FFF2-40B4-BE49-F238E27FC236}">
                    <a16:creationId xmlns:a16="http://schemas.microsoft.com/office/drawing/2014/main" id="{A85F99EC-67C4-554B-993C-EEE26BA0A687}"/>
                  </a:ext>
                </a:extLst>
              </p:cNvPr>
              <p:cNvSpPr>
                <a:spLocks noRot="1" noChangeAspect="1" noMove="1" noResize="1" noEditPoints="1" noAdjustHandles="1" noChangeArrowheads="1" noChangeShapeType="1" noTextEdit="1"/>
              </p:cNvSpPr>
              <p:nvPr/>
            </p:nvSpPr>
            <p:spPr>
              <a:xfrm>
                <a:off x="6926387" y="2472235"/>
                <a:ext cx="2614618" cy="984649"/>
              </a:xfrm>
              <a:prstGeom prst="rect">
                <a:avLst/>
              </a:prstGeom>
              <a:blipFill>
                <a:blip r:embed="rId8"/>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4D41E68-E463-A146-A9C5-373583B237E4}"/>
                  </a:ext>
                </a:extLst>
              </p:cNvPr>
              <p:cNvSpPr/>
              <p:nvPr/>
            </p:nvSpPr>
            <p:spPr>
              <a:xfrm>
                <a:off x="6926387" y="3795451"/>
                <a:ext cx="2614618"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4</m:t>
                        </m:r>
                      </m:num>
                      <m:den>
                        <m:r>
                          <m:rPr>
                            <m:nor/>
                          </m:rPr>
                          <a:rPr lang="en-GB" sz="3200">
                            <a:solidFill>
                              <a:schemeClr val="tx1"/>
                            </a:solidFill>
                            <a:latin typeface="Calibri" panose="020F0502020204030204" pitchFamily="34" charset="0"/>
                            <a:cs typeface="Calibri" panose="020F0502020204030204" pitchFamily="34" charset="0"/>
                          </a:rPr>
                          <m:t>4</m:t>
                        </m:r>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1</m:t>
                        </m:r>
                      </m:num>
                      <m:den>
                        <m:r>
                          <m:rPr>
                            <m:nor/>
                          </m:rPr>
                          <a:rPr lang="en-GB" sz="3200">
                            <a:solidFill>
                              <a:schemeClr val="tx1"/>
                            </a:solidFill>
                            <a:latin typeface="Calibri" panose="020F0502020204030204" pitchFamily="34" charset="0"/>
                            <a:cs typeface="Calibri" panose="020F0502020204030204" pitchFamily="34" charset="0"/>
                          </a:rPr>
                          <m:t>4</m:t>
                        </m:r>
                        <m:r>
                          <m:rPr>
                            <m:nor/>
                          </m:rPr>
                          <a:rPr lang="en-GB" sz="3200">
                            <a:solidFill>
                              <a:schemeClr val="tx1"/>
                            </a:solidFill>
                            <a:latin typeface="Calibri" panose="020F0502020204030204" pitchFamily="34" charset="0"/>
                            <a:cs typeface="Calibri" panose="020F0502020204030204" pitchFamily="34" charset="0"/>
                          </a:rPr>
                          <m:t>p</m:t>
                        </m:r>
                      </m:den>
                    </m:f>
                    <m:r>
                      <a:rPr lang="en-GB" sz="3200" i="1">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r>
                          <m:rPr>
                            <m:nor/>
                          </m:rPr>
                          <a:rPr lang="en-GB" sz="3200">
                            <a:solidFill>
                              <a:schemeClr val="tx1"/>
                            </a:solidFill>
                            <a:latin typeface="Calibri" panose="020F0502020204030204" pitchFamily="34" charset="0"/>
                            <a:cs typeface="Calibri" panose="020F0502020204030204" pitchFamily="34" charset="0"/>
                          </a:rPr>
                          <m:t>5</m:t>
                        </m:r>
                      </m:num>
                      <m:den>
                        <m:r>
                          <m:rPr>
                            <m:nor/>
                          </m:rPr>
                          <a:rPr lang="en-GB" sz="3200">
                            <a:solidFill>
                              <a:schemeClr val="tx1"/>
                            </a:solidFill>
                            <a:latin typeface="Calibri" panose="020F0502020204030204" pitchFamily="34" charset="0"/>
                            <a:cs typeface="Calibri" panose="020F0502020204030204" pitchFamily="34" charset="0"/>
                          </a:rPr>
                          <m:t>4</m:t>
                        </m:r>
                        <m:r>
                          <m:rPr>
                            <m:nor/>
                          </m:rPr>
                          <a:rPr lang="en-GB" sz="3200">
                            <a:solidFill>
                              <a:schemeClr val="tx1"/>
                            </a:solidFill>
                            <a:latin typeface="Calibri" panose="020F0502020204030204" pitchFamily="34" charset="0"/>
                            <a:cs typeface="Calibri" panose="020F0502020204030204" pitchFamily="34" charset="0"/>
                          </a:rPr>
                          <m:t>p</m:t>
                        </m:r>
                      </m:den>
                    </m:f>
                  </m:oMath>
                </a14:m>
                <a:r>
                  <a:rPr lang="en-GB" sz="3200" dirty="0">
                    <a:solidFill>
                      <a:schemeClr val="tx1"/>
                    </a:solidFill>
                    <a:latin typeface="Calibri" panose="020F0502020204030204" pitchFamily="34" charset="0"/>
                    <a:cs typeface="Calibri" panose="020F0502020204030204" pitchFamily="34" charset="0"/>
                  </a:rPr>
                  <a:t>  </a:t>
                </a:r>
              </a:p>
            </p:txBody>
          </p:sp>
        </mc:Choice>
        <mc:Fallback xmlns="">
          <p:sp>
            <p:nvSpPr>
              <p:cNvPr id="15" name="Rectangle 14">
                <a:extLst>
                  <a:ext uri="{FF2B5EF4-FFF2-40B4-BE49-F238E27FC236}">
                    <a16:creationId xmlns:a16="http://schemas.microsoft.com/office/drawing/2014/main" id="{04D41E68-E463-A146-A9C5-373583B237E4}"/>
                  </a:ext>
                </a:extLst>
              </p:cNvPr>
              <p:cNvSpPr>
                <a:spLocks noRot="1" noChangeAspect="1" noMove="1" noResize="1" noEditPoints="1" noAdjustHandles="1" noChangeArrowheads="1" noChangeShapeType="1" noTextEdit="1"/>
              </p:cNvSpPr>
              <p:nvPr/>
            </p:nvSpPr>
            <p:spPr>
              <a:xfrm>
                <a:off x="6926387" y="3795451"/>
                <a:ext cx="2614618" cy="984649"/>
              </a:xfrm>
              <a:prstGeom prst="rect">
                <a:avLst/>
              </a:prstGeom>
              <a:blipFill>
                <a:blip r:embed="rId9"/>
                <a:stretch>
                  <a:fillRect/>
                </a:stretch>
              </a:blipFill>
              <a:ln>
                <a:solidFill>
                  <a:srgbClr val="00B0F0"/>
                </a:solidFill>
              </a:ln>
            </p:spPr>
            <p:txBody>
              <a:bodyPr/>
              <a:lstStyle/>
              <a:p>
                <a:r>
                  <a:rPr lang="en-GB">
                    <a:noFill/>
                  </a:rPr>
                  <a:t> </a:t>
                </a:r>
              </a:p>
            </p:txBody>
          </p:sp>
        </mc:Fallback>
      </mc:AlternateContent>
      <p:sp>
        <p:nvSpPr>
          <p:cNvPr id="2" name="TextBox 1">
            <a:extLst>
              <a:ext uri="{FF2B5EF4-FFF2-40B4-BE49-F238E27FC236}">
                <a16:creationId xmlns:a16="http://schemas.microsoft.com/office/drawing/2014/main" id="{B9098D9E-45E8-5C8A-C20C-76F5BD223F59}"/>
              </a:ext>
            </a:extLst>
          </p:cNvPr>
          <p:cNvSpPr txBox="1"/>
          <p:nvPr/>
        </p:nvSpPr>
        <p:spPr>
          <a:xfrm>
            <a:off x="804231" y="5034708"/>
            <a:ext cx="10355856" cy="1077218"/>
          </a:xfrm>
          <a:prstGeom prst="rect">
            <a:avLst/>
          </a:prstGeom>
          <a:noFill/>
        </p:spPr>
        <p:txBody>
          <a:bodyPr wrap="square" rtlCol="0">
            <a:spAutoFit/>
          </a:bodyPr>
          <a:lstStyle/>
          <a:p>
            <a:r>
              <a:rPr lang="en-GB" sz="3200" dirty="0"/>
              <a:t>How do these build? </a:t>
            </a:r>
          </a:p>
          <a:p>
            <a:r>
              <a:rPr lang="en-GB" sz="3200" dirty="0"/>
              <a:t>What is the same/different? </a:t>
            </a:r>
          </a:p>
        </p:txBody>
      </p:sp>
    </p:spTree>
    <p:custDataLst>
      <p:tags r:id="rId1"/>
    </p:custDataLst>
    <p:extLst>
      <p:ext uri="{BB962C8B-B14F-4D97-AF65-F5344CB8AC3E}">
        <p14:creationId xmlns:p14="http://schemas.microsoft.com/office/powerpoint/2010/main" val="3195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83194" y="-47399"/>
            <a:ext cx="7329122" cy="584775"/>
          </a:xfrm>
          <a:prstGeom prst="rect">
            <a:avLst/>
          </a:prstGeom>
          <a:noFill/>
        </p:spPr>
        <p:txBody>
          <a:bodyPr wrap="none" rtlCol="0">
            <a:spAutoFit/>
          </a:bodyPr>
          <a:lstStyle/>
          <a:p>
            <a:pPr algn="ctr"/>
            <a:r>
              <a:rPr lang="en-GB" sz="3200" dirty="0"/>
              <a:t>Express this calculation as a single fraction.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772F0D-CC8B-BE43-87D2-ABEEFC4F66A2}"/>
                  </a:ext>
                </a:extLst>
              </p:cNvPr>
              <p:cNvSpPr txBox="1"/>
              <p:nvPr/>
            </p:nvSpPr>
            <p:spPr>
              <a:xfrm>
                <a:off x="4969634" y="2366327"/>
                <a:ext cx="1509516" cy="90172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a:latin typeface="Cambria Math" panose="02040503050406030204" pitchFamily="18" charset="0"/>
                            </a:rPr>
                          </m:ctrlPr>
                        </m:fPr>
                        <m:num>
                          <m:r>
                            <a:rPr lang="en-GB" sz="2800" i="1" dirty="0">
                              <a:latin typeface="Cambria Math" panose="02040503050406030204" pitchFamily="18" charset="0"/>
                            </a:rPr>
                            <m:t>2</m:t>
                          </m:r>
                        </m:num>
                        <m:den>
                          <m:r>
                            <a:rPr lang="en-GB" sz="2800" i="1" dirty="0">
                              <a:latin typeface="Cambria Math" panose="02040503050406030204" pitchFamily="18" charset="0"/>
                            </a:rPr>
                            <m:t>4</m:t>
                          </m:r>
                          <m:r>
                            <a:rPr lang="en-GB" sz="2800" i="1" dirty="0">
                              <a:latin typeface="Cambria Math" panose="02040503050406030204" pitchFamily="18" charset="0"/>
                            </a:rPr>
                            <m:t>𝑎</m:t>
                          </m:r>
                        </m:den>
                      </m:f>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3</m:t>
                          </m:r>
                        </m:num>
                        <m:den>
                          <m:r>
                            <a:rPr lang="en-GB" sz="2800" i="1" dirty="0">
                              <a:latin typeface="Cambria Math" panose="02040503050406030204" pitchFamily="18" charset="0"/>
                            </a:rPr>
                            <m:t>4</m:t>
                          </m:r>
                          <m:r>
                            <a:rPr lang="en-GB" sz="2800" i="1" dirty="0">
                              <a:latin typeface="Cambria Math" panose="02040503050406030204" pitchFamily="18" charset="0"/>
                            </a:rPr>
                            <m:t>𝑎</m:t>
                          </m:r>
                        </m:den>
                      </m:f>
                    </m:oMath>
                  </m:oMathPara>
                </a14:m>
                <a:endParaRPr lang="en-GB" sz="2800" dirty="0"/>
              </a:p>
            </p:txBody>
          </p:sp>
        </mc:Choice>
        <mc:Fallback xmlns="">
          <p:sp>
            <p:nvSpPr>
              <p:cNvPr id="14" name="TextBox 13">
                <a:extLst>
                  <a:ext uri="{FF2B5EF4-FFF2-40B4-BE49-F238E27FC236}">
                    <a16:creationId xmlns:a16="http://schemas.microsoft.com/office/drawing/2014/main" id="{0B772F0D-CC8B-BE43-87D2-ABEEFC4F66A2}"/>
                  </a:ext>
                </a:extLst>
              </p:cNvPr>
              <p:cNvSpPr txBox="1">
                <a:spLocks noRot="1" noChangeAspect="1" noMove="1" noResize="1" noEditPoints="1" noAdjustHandles="1" noChangeArrowheads="1" noChangeShapeType="1" noTextEdit="1"/>
              </p:cNvSpPr>
              <p:nvPr/>
            </p:nvSpPr>
            <p:spPr>
              <a:xfrm>
                <a:off x="4969634" y="2366327"/>
                <a:ext cx="1509516" cy="90172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E0E567-EC0E-A606-FA91-DC3E70A1A152}"/>
                  </a:ext>
                </a:extLst>
              </p:cNvPr>
              <p:cNvSpPr txBox="1"/>
              <p:nvPr/>
            </p:nvSpPr>
            <p:spPr>
              <a:xfrm>
                <a:off x="4950583" y="910123"/>
                <a:ext cx="1509516" cy="90172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a:latin typeface="Cambria Math" panose="02040503050406030204" pitchFamily="18" charset="0"/>
                            </a:rPr>
                          </m:ctrlPr>
                        </m:fPr>
                        <m:num>
                          <m:r>
                            <a:rPr lang="en-GB" sz="2800" i="1" dirty="0">
                              <a:latin typeface="Cambria Math" panose="02040503050406030204" pitchFamily="18" charset="0"/>
                            </a:rPr>
                            <m:t>1</m:t>
                          </m:r>
                        </m:num>
                        <m:den>
                          <m:r>
                            <a:rPr lang="en-GB" sz="2800" i="1" dirty="0">
                              <a:latin typeface="Cambria Math" panose="02040503050406030204" pitchFamily="18" charset="0"/>
                            </a:rPr>
                            <m:t>2</m:t>
                          </m:r>
                          <m:r>
                            <a:rPr lang="en-GB" sz="2800" i="1" dirty="0">
                              <a:latin typeface="Cambria Math" panose="02040503050406030204" pitchFamily="18" charset="0"/>
                            </a:rPr>
                            <m:t>𝑎</m:t>
                          </m:r>
                        </m:den>
                      </m:f>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3</m:t>
                          </m:r>
                        </m:num>
                        <m:den>
                          <m:r>
                            <a:rPr lang="en-GB" sz="2800" i="1" dirty="0">
                              <a:latin typeface="Cambria Math" panose="02040503050406030204" pitchFamily="18" charset="0"/>
                            </a:rPr>
                            <m:t>4</m:t>
                          </m:r>
                          <m:r>
                            <a:rPr lang="en-GB" sz="2800" i="1" dirty="0">
                              <a:latin typeface="Cambria Math" panose="02040503050406030204" pitchFamily="18" charset="0"/>
                            </a:rPr>
                            <m:t>𝑎</m:t>
                          </m:r>
                        </m:den>
                      </m:f>
                    </m:oMath>
                  </m:oMathPara>
                </a14:m>
                <a:endParaRPr lang="en-GB" sz="2800" dirty="0"/>
              </a:p>
            </p:txBody>
          </p:sp>
        </mc:Choice>
        <mc:Fallback xmlns="">
          <p:sp>
            <p:nvSpPr>
              <p:cNvPr id="11" name="TextBox 10">
                <a:extLst>
                  <a:ext uri="{FF2B5EF4-FFF2-40B4-BE49-F238E27FC236}">
                    <a16:creationId xmlns:a16="http://schemas.microsoft.com/office/drawing/2014/main" id="{BFE0E567-EC0E-A606-FA91-DC3E70A1A152}"/>
                  </a:ext>
                </a:extLst>
              </p:cNvPr>
              <p:cNvSpPr txBox="1">
                <a:spLocks noRot="1" noChangeAspect="1" noMove="1" noResize="1" noEditPoints="1" noAdjustHandles="1" noChangeArrowheads="1" noChangeShapeType="1" noTextEdit="1"/>
              </p:cNvSpPr>
              <p:nvPr/>
            </p:nvSpPr>
            <p:spPr>
              <a:xfrm>
                <a:off x="4950583" y="910123"/>
                <a:ext cx="1509516" cy="90172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EFE24B-E678-DBCF-26B9-62BCD1426992}"/>
                  </a:ext>
                </a:extLst>
              </p:cNvPr>
              <p:cNvSpPr txBox="1"/>
              <p:nvPr/>
            </p:nvSpPr>
            <p:spPr>
              <a:xfrm>
                <a:off x="4799363" y="4023678"/>
                <a:ext cx="1469056"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2+3</m:t>
                          </m:r>
                        </m:num>
                        <m:den>
                          <m:r>
                            <a:rPr lang="en-GB" sz="2800" i="1" dirty="0">
                              <a:latin typeface="Cambria Math" panose="02040503050406030204" pitchFamily="18" charset="0"/>
                            </a:rPr>
                            <m:t>4</m:t>
                          </m:r>
                          <m:r>
                            <a:rPr lang="en-GB" sz="2800" i="1" dirty="0">
                              <a:latin typeface="Cambria Math" panose="02040503050406030204" pitchFamily="18" charset="0"/>
                            </a:rPr>
                            <m:t>𝑎</m:t>
                          </m:r>
                        </m:den>
                      </m:f>
                    </m:oMath>
                  </m:oMathPara>
                </a14:m>
                <a:endParaRPr lang="en-GB" sz="2800" dirty="0"/>
              </a:p>
            </p:txBody>
          </p:sp>
        </mc:Choice>
        <mc:Fallback xmlns="">
          <p:sp>
            <p:nvSpPr>
              <p:cNvPr id="20" name="TextBox 19">
                <a:extLst>
                  <a:ext uri="{FF2B5EF4-FFF2-40B4-BE49-F238E27FC236}">
                    <a16:creationId xmlns:a16="http://schemas.microsoft.com/office/drawing/2014/main" id="{BEEFE24B-E678-DBCF-26B9-62BCD1426992}"/>
                  </a:ext>
                </a:extLst>
              </p:cNvPr>
              <p:cNvSpPr txBox="1">
                <a:spLocks noRot="1" noChangeAspect="1" noMove="1" noResize="1" noEditPoints="1" noAdjustHandles="1" noChangeArrowheads="1" noChangeShapeType="1" noTextEdit="1"/>
              </p:cNvSpPr>
              <p:nvPr/>
            </p:nvSpPr>
            <p:spPr>
              <a:xfrm>
                <a:off x="4799363" y="4023678"/>
                <a:ext cx="1469056" cy="90178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4FB6B67-3EA9-AF16-26CA-2D7A423F7FF9}"/>
                  </a:ext>
                </a:extLst>
              </p:cNvPr>
              <p:cNvSpPr txBox="1"/>
              <p:nvPr/>
            </p:nvSpPr>
            <p:spPr>
              <a:xfrm>
                <a:off x="5012978" y="5185727"/>
                <a:ext cx="1041824" cy="91057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5</m:t>
                          </m:r>
                        </m:num>
                        <m:den>
                          <m:r>
                            <a:rPr lang="en-GB" sz="2800" i="1" dirty="0">
                              <a:latin typeface="Cambria Math" panose="02040503050406030204" pitchFamily="18" charset="0"/>
                            </a:rPr>
                            <m:t>4</m:t>
                          </m:r>
                          <m:r>
                            <a:rPr lang="en-GB" sz="2800" i="1" dirty="0">
                              <a:latin typeface="Cambria Math" panose="02040503050406030204" pitchFamily="18" charset="0"/>
                            </a:rPr>
                            <m:t>𝑎</m:t>
                          </m:r>
                        </m:den>
                      </m:f>
                    </m:oMath>
                  </m:oMathPara>
                </a14:m>
                <a:endParaRPr lang="en-GB" sz="2800" dirty="0"/>
              </a:p>
            </p:txBody>
          </p:sp>
        </mc:Choice>
        <mc:Fallback xmlns="">
          <p:sp>
            <p:nvSpPr>
              <p:cNvPr id="31" name="TextBox 30">
                <a:extLst>
                  <a:ext uri="{FF2B5EF4-FFF2-40B4-BE49-F238E27FC236}">
                    <a16:creationId xmlns:a16="http://schemas.microsoft.com/office/drawing/2014/main" id="{74FB6B67-3EA9-AF16-26CA-2D7A423F7FF9}"/>
                  </a:ext>
                </a:extLst>
              </p:cNvPr>
              <p:cNvSpPr txBox="1">
                <a:spLocks noRot="1" noChangeAspect="1" noMove="1" noResize="1" noEditPoints="1" noAdjustHandles="1" noChangeArrowheads="1" noChangeShapeType="1" noTextEdit="1"/>
              </p:cNvSpPr>
              <p:nvPr/>
            </p:nvSpPr>
            <p:spPr>
              <a:xfrm>
                <a:off x="5012978" y="5185727"/>
                <a:ext cx="1041824" cy="910570"/>
              </a:xfrm>
              <a:prstGeom prst="rect">
                <a:avLst/>
              </a:prstGeom>
              <a:blipFill>
                <a:blip r:embed="rId5"/>
                <a:stretch>
                  <a:fillRect/>
                </a:stretch>
              </a:blipFill>
            </p:spPr>
            <p:txBody>
              <a:bodyPr/>
              <a:lstStyle/>
              <a:p>
                <a:r>
                  <a:rPr lang="en-GB">
                    <a:noFill/>
                  </a:rPr>
                  <a:t> </a:t>
                </a:r>
              </a:p>
            </p:txBody>
          </p:sp>
        </mc:Fallback>
      </mc:AlternateContent>
      <p:sp>
        <p:nvSpPr>
          <p:cNvPr id="15" name="Arc 14">
            <a:extLst>
              <a:ext uri="{FF2B5EF4-FFF2-40B4-BE49-F238E27FC236}">
                <a16:creationId xmlns:a16="http://schemas.microsoft.com/office/drawing/2014/main" id="{4B5B683B-2C85-973F-C9D1-C7EFD923F710}"/>
              </a:ext>
            </a:extLst>
          </p:cNvPr>
          <p:cNvSpPr/>
          <p:nvPr/>
        </p:nvSpPr>
        <p:spPr>
          <a:xfrm>
            <a:off x="4257620" y="1359894"/>
            <a:ext cx="12192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08D8B1F4-D6A4-4E2F-3898-0E6AC5E392FC}"/>
              </a:ext>
            </a:extLst>
          </p:cNvPr>
          <p:cNvSpPr txBox="1"/>
          <p:nvPr/>
        </p:nvSpPr>
        <p:spPr>
          <a:xfrm>
            <a:off x="3581367" y="1922942"/>
            <a:ext cx="562975" cy="461665"/>
          </a:xfrm>
          <a:prstGeom prst="rect">
            <a:avLst/>
          </a:prstGeom>
          <a:noFill/>
        </p:spPr>
        <p:txBody>
          <a:bodyPr wrap="none" rtlCol="0">
            <a:spAutoFit/>
          </a:bodyPr>
          <a:lstStyle/>
          <a:p>
            <a:pPr algn="ctr"/>
            <a:r>
              <a:rPr lang="en-GB" sz="2400" b="1" dirty="0">
                <a:solidFill>
                  <a:srgbClr val="00B050"/>
                </a:solidFill>
              </a:rPr>
              <a:t>× 2</a:t>
            </a:r>
          </a:p>
        </p:txBody>
      </p:sp>
    </p:spTree>
    <p:extLst>
      <p:ext uri="{BB962C8B-B14F-4D97-AF65-F5344CB8AC3E}">
        <p14:creationId xmlns:p14="http://schemas.microsoft.com/office/powerpoint/2010/main" val="7744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1" grpId="0"/>
      <p:bldP spid="15"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64143" y="10330"/>
            <a:ext cx="7329122" cy="584775"/>
          </a:xfrm>
          <a:prstGeom prst="rect">
            <a:avLst/>
          </a:prstGeom>
          <a:noFill/>
        </p:spPr>
        <p:txBody>
          <a:bodyPr wrap="none" rtlCol="0">
            <a:spAutoFit/>
          </a:bodyPr>
          <a:lstStyle/>
          <a:p>
            <a:pPr algn="ctr"/>
            <a:r>
              <a:rPr lang="en-GB" sz="3200" dirty="0"/>
              <a:t>Express this calculation as a single fraction.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772F0D-CC8B-BE43-87D2-ABEEFC4F66A2}"/>
                  </a:ext>
                </a:extLst>
              </p:cNvPr>
              <p:cNvSpPr txBox="1"/>
              <p:nvPr/>
            </p:nvSpPr>
            <p:spPr>
              <a:xfrm>
                <a:off x="5185463" y="2179039"/>
                <a:ext cx="1390894" cy="9389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panose="02040503050406030204" pitchFamily="18" charset="0"/>
                            </a:rPr>
                            <m:t>5</m:t>
                          </m:r>
                        </m:num>
                        <m:den>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den>
                      </m:f>
                      <m:r>
                        <a:rPr lang="en-GB" sz="2800" b="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4</m:t>
                          </m:r>
                        </m:num>
                        <m:den>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den>
                      </m:f>
                    </m:oMath>
                  </m:oMathPara>
                </a14:m>
                <a:endParaRPr lang="en-GB" sz="2800" dirty="0"/>
              </a:p>
            </p:txBody>
          </p:sp>
        </mc:Choice>
        <mc:Fallback xmlns="">
          <p:sp>
            <p:nvSpPr>
              <p:cNvPr id="14" name="TextBox 13">
                <a:extLst>
                  <a:ext uri="{FF2B5EF4-FFF2-40B4-BE49-F238E27FC236}">
                    <a16:creationId xmlns:a16="http://schemas.microsoft.com/office/drawing/2014/main" id="{0B772F0D-CC8B-BE43-87D2-ABEEFC4F66A2}"/>
                  </a:ext>
                </a:extLst>
              </p:cNvPr>
              <p:cNvSpPr txBox="1">
                <a:spLocks noRot="1" noChangeAspect="1" noMove="1" noResize="1" noEditPoints="1" noAdjustHandles="1" noChangeArrowheads="1" noChangeShapeType="1" noTextEdit="1"/>
              </p:cNvSpPr>
              <p:nvPr/>
            </p:nvSpPr>
            <p:spPr>
              <a:xfrm>
                <a:off x="5185463" y="2179039"/>
                <a:ext cx="1390894" cy="9389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E0E567-EC0E-A606-FA91-DC3E70A1A152}"/>
                  </a:ext>
                </a:extLst>
              </p:cNvPr>
              <p:cNvSpPr txBox="1"/>
              <p:nvPr/>
            </p:nvSpPr>
            <p:spPr>
              <a:xfrm>
                <a:off x="5166410" y="722835"/>
                <a:ext cx="1390894" cy="91057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panose="02040503050406030204" pitchFamily="18" charset="0"/>
                            </a:rPr>
                            <m:t>5</m:t>
                          </m:r>
                        </m:num>
                        <m:den>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den>
                      </m:f>
                      <m:r>
                        <a:rPr lang="en-GB" sz="2800" b="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1</m:t>
                          </m:r>
                        </m:num>
                        <m:den>
                          <m:r>
                            <a:rPr lang="en-GB" sz="2800" b="0" i="1" dirty="0" smtClean="0">
                              <a:latin typeface="Cambria Math" panose="02040503050406030204" pitchFamily="18" charset="0"/>
                            </a:rPr>
                            <m:t>2</m:t>
                          </m:r>
                          <m:r>
                            <a:rPr lang="en-GB" sz="2800" b="0" i="1" dirty="0" smtClean="0">
                              <a:latin typeface="Cambria Math" panose="02040503050406030204" pitchFamily="18" charset="0"/>
                            </a:rPr>
                            <m:t>𝑡</m:t>
                          </m:r>
                        </m:den>
                      </m:f>
                    </m:oMath>
                  </m:oMathPara>
                </a14:m>
                <a:endParaRPr lang="en-GB" sz="2800" dirty="0"/>
              </a:p>
            </p:txBody>
          </p:sp>
        </mc:Choice>
        <mc:Fallback xmlns="">
          <p:sp>
            <p:nvSpPr>
              <p:cNvPr id="11" name="TextBox 10">
                <a:extLst>
                  <a:ext uri="{FF2B5EF4-FFF2-40B4-BE49-F238E27FC236}">
                    <a16:creationId xmlns:a16="http://schemas.microsoft.com/office/drawing/2014/main" id="{BFE0E567-EC0E-A606-FA91-DC3E70A1A152}"/>
                  </a:ext>
                </a:extLst>
              </p:cNvPr>
              <p:cNvSpPr txBox="1">
                <a:spLocks noRot="1" noChangeAspect="1" noMove="1" noResize="1" noEditPoints="1" noAdjustHandles="1" noChangeArrowheads="1" noChangeShapeType="1" noTextEdit="1"/>
              </p:cNvSpPr>
              <p:nvPr/>
            </p:nvSpPr>
            <p:spPr>
              <a:xfrm>
                <a:off x="5166410" y="722835"/>
                <a:ext cx="1390894" cy="910570"/>
              </a:xfrm>
              <a:prstGeom prst="rect">
                <a:avLst/>
              </a:prstGeom>
              <a:blipFill>
                <a:blip r:embed="rId3"/>
                <a:stretch>
                  <a:fillRect/>
                </a:stretch>
              </a:blipFill>
            </p:spPr>
            <p:txBody>
              <a:bodyPr/>
              <a:lstStyle/>
              <a:p>
                <a:r>
                  <a:rPr lang="en-GB">
                    <a:noFill/>
                  </a:rPr>
                  <a:t> </a:t>
                </a:r>
              </a:p>
            </p:txBody>
          </p:sp>
        </mc:Fallback>
      </mc:AlternateContent>
      <p:sp>
        <p:nvSpPr>
          <p:cNvPr id="16" name="Arc 15">
            <a:extLst>
              <a:ext uri="{FF2B5EF4-FFF2-40B4-BE49-F238E27FC236}">
                <a16:creationId xmlns:a16="http://schemas.microsoft.com/office/drawing/2014/main" id="{87F058EF-7DB7-F399-46B4-F2CE5E2FE4C6}"/>
              </a:ext>
            </a:extLst>
          </p:cNvPr>
          <p:cNvSpPr/>
          <p:nvPr/>
        </p:nvSpPr>
        <p:spPr>
          <a:xfrm flipH="1">
            <a:off x="6090381" y="1172606"/>
            <a:ext cx="12204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87D56C-08BA-A995-06F4-06ABBD999754}"/>
                  </a:ext>
                </a:extLst>
              </p:cNvPr>
              <p:cNvSpPr txBox="1"/>
              <p:nvPr/>
            </p:nvSpPr>
            <p:spPr>
              <a:xfrm>
                <a:off x="7371534" y="1735654"/>
                <a:ext cx="591829" cy="461665"/>
              </a:xfrm>
              <a:prstGeom prst="rect">
                <a:avLst/>
              </a:prstGeom>
              <a:noFill/>
            </p:spPr>
            <p:txBody>
              <a:bodyPr wrap="none" rtlCol="0">
                <a:spAutoFit/>
              </a:bodyPr>
              <a:lstStyle/>
              <a:p>
                <a:pPr algn="ctr"/>
                <a:r>
                  <a:rPr lang="en-GB" sz="2400" b="1" dirty="0">
                    <a:solidFill>
                      <a:srgbClr val="00B050"/>
                    </a:solidFill>
                  </a:rPr>
                  <a:t>× </a:t>
                </a:r>
                <a14:m>
                  <m:oMath xmlns:m="http://schemas.openxmlformats.org/officeDocument/2006/math">
                    <m:r>
                      <a:rPr lang="en-GB" sz="2400" b="1" i="1" smtClean="0">
                        <a:solidFill>
                          <a:srgbClr val="00B050"/>
                        </a:solidFill>
                        <a:latin typeface="Cambria Math" panose="02040503050406030204" pitchFamily="18" charset="0"/>
                      </a:rPr>
                      <m:t>𝟒</m:t>
                    </m:r>
                  </m:oMath>
                </a14:m>
                <a:endParaRPr lang="en-GB" sz="2400" b="1" dirty="0">
                  <a:solidFill>
                    <a:srgbClr val="00B050"/>
                  </a:solidFill>
                </a:endParaRPr>
              </a:p>
            </p:txBody>
          </p:sp>
        </mc:Choice>
        <mc:Fallback xmlns="">
          <p:sp>
            <p:nvSpPr>
              <p:cNvPr id="18" name="TextBox 17">
                <a:extLst>
                  <a:ext uri="{FF2B5EF4-FFF2-40B4-BE49-F238E27FC236}">
                    <a16:creationId xmlns:a16="http://schemas.microsoft.com/office/drawing/2014/main" id="{4487D56C-08BA-A995-06F4-06ABBD999754}"/>
                  </a:ext>
                </a:extLst>
              </p:cNvPr>
              <p:cNvSpPr txBox="1">
                <a:spLocks noRot="1" noChangeAspect="1" noMove="1" noResize="1" noEditPoints="1" noAdjustHandles="1" noChangeArrowheads="1" noChangeShapeType="1" noTextEdit="1"/>
              </p:cNvSpPr>
              <p:nvPr/>
            </p:nvSpPr>
            <p:spPr>
              <a:xfrm>
                <a:off x="7371534" y="1735654"/>
                <a:ext cx="591829" cy="461665"/>
              </a:xfrm>
              <a:prstGeom prst="rect">
                <a:avLst/>
              </a:prstGeom>
              <a:blipFill>
                <a:blip r:embed="rId4"/>
                <a:stretch>
                  <a:fillRect l="-15464" t="-10667" r="-2062"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EFE24B-E678-DBCF-26B9-62BCD1426992}"/>
                  </a:ext>
                </a:extLst>
              </p:cNvPr>
              <p:cNvSpPr txBox="1"/>
              <p:nvPr/>
            </p:nvSpPr>
            <p:spPr>
              <a:xfrm>
                <a:off x="4961074" y="3836390"/>
                <a:ext cx="1458669" cy="91057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5−4</m:t>
                          </m:r>
                        </m:num>
                        <m:den>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den>
                      </m:f>
                    </m:oMath>
                  </m:oMathPara>
                </a14:m>
                <a:endParaRPr lang="en-GB" sz="2800" dirty="0"/>
              </a:p>
            </p:txBody>
          </p:sp>
        </mc:Choice>
        <mc:Fallback xmlns="">
          <p:sp>
            <p:nvSpPr>
              <p:cNvPr id="20" name="TextBox 19">
                <a:extLst>
                  <a:ext uri="{FF2B5EF4-FFF2-40B4-BE49-F238E27FC236}">
                    <a16:creationId xmlns:a16="http://schemas.microsoft.com/office/drawing/2014/main" id="{BEEFE24B-E678-DBCF-26B9-62BCD1426992}"/>
                  </a:ext>
                </a:extLst>
              </p:cNvPr>
              <p:cNvSpPr txBox="1">
                <a:spLocks noRot="1" noChangeAspect="1" noMove="1" noResize="1" noEditPoints="1" noAdjustHandles="1" noChangeArrowheads="1" noChangeShapeType="1" noTextEdit="1"/>
              </p:cNvSpPr>
              <p:nvPr/>
            </p:nvSpPr>
            <p:spPr>
              <a:xfrm>
                <a:off x="4961074" y="3836390"/>
                <a:ext cx="1458669" cy="91057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4FB6B67-3EA9-AF16-26CA-2D7A423F7FF9}"/>
                  </a:ext>
                </a:extLst>
              </p:cNvPr>
              <p:cNvSpPr txBox="1"/>
              <p:nvPr/>
            </p:nvSpPr>
            <p:spPr>
              <a:xfrm>
                <a:off x="5199153" y="4998440"/>
                <a:ext cx="982513"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1</m:t>
                          </m:r>
                        </m:num>
                        <m:den>
                          <m:r>
                            <a:rPr lang="en-GB" sz="2800" b="0" i="1" dirty="0" smtClean="0">
                              <a:latin typeface="Cambria Math" panose="02040503050406030204" pitchFamily="18" charset="0"/>
                            </a:rPr>
                            <m:t>8</m:t>
                          </m:r>
                          <m:r>
                            <a:rPr lang="en-GB" sz="2800" b="0" i="1" dirty="0" smtClean="0">
                              <a:latin typeface="Cambria Math" panose="02040503050406030204" pitchFamily="18" charset="0"/>
                            </a:rPr>
                            <m:t>𝑡</m:t>
                          </m:r>
                        </m:den>
                      </m:f>
                    </m:oMath>
                  </m:oMathPara>
                </a14:m>
                <a:endParaRPr lang="en-GB" sz="2800" dirty="0"/>
              </a:p>
            </p:txBody>
          </p:sp>
        </mc:Choice>
        <mc:Fallback xmlns="">
          <p:sp>
            <p:nvSpPr>
              <p:cNvPr id="31" name="TextBox 30">
                <a:extLst>
                  <a:ext uri="{FF2B5EF4-FFF2-40B4-BE49-F238E27FC236}">
                    <a16:creationId xmlns:a16="http://schemas.microsoft.com/office/drawing/2014/main" id="{74FB6B67-3EA9-AF16-26CA-2D7A423F7FF9}"/>
                  </a:ext>
                </a:extLst>
              </p:cNvPr>
              <p:cNvSpPr txBox="1">
                <a:spLocks noRot="1" noChangeAspect="1" noMove="1" noResize="1" noEditPoints="1" noAdjustHandles="1" noChangeArrowheads="1" noChangeShapeType="1" noTextEdit="1"/>
              </p:cNvSpPr>
              <p:nvPr/>
            </p:nvSpPr>
            <p:spPr>
              <a:xfrm>
                <a:off x="5199153" y="4998440"/>
                <a:ext cx="982513" cy="901785"/>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4666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D531519-4B98-CE4F-A052-355C7B6F00EA}"/>
                  </a:ext>
                </a:extLst>
              </p:cNvPr>
              <p:cNvSpPr txBox="1"/>
              <p:nvPr/>
            </p:nvSpPr>
            <p:spPr>
              <a:xfrm>
                <a:off x="233280" y="1154271"/>
                <a:ext cx="10001390" cy="4401205"/>
              </a:xfrm>
              <a:prstGeom prst="rect">
                <a:avLst/>
              </a:prstGeom>
              <a:noFill/>
            </p:spPr>
            <p:txBody>
              <a:bodyPr wrap="square" rtlCol="0">
                <a:spAutoFit/>
              </a:bodyPr>
              <a:lstStyle/>
              <a:p>
                <a:pPr marL="514350" indent="-514350">
                  <a:buAutoNum type="arabicParenR"/>
                </a:pPr>
                <a:r>
                  <a:rPr lang="en-GB" sz="2800" dirty="0">
                    <a:latin typeface="Calibri" panose="020F0502020204030204" pitchFamily="34" charset="0"/>
                    <a:cs typeface="Calibri" panose="020F0502020204030204" pitchFamily="34" charset="0"/>
                  </a:rPr>
                  <a:t>Simplify the expression by collecting like terms.</a:t>
                </a: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r>
                  <a:rPr lang="en-GB" sz="2800" dirty="0">
                    <a:latin typeface="Calibri" panose="020F0502020204030204" pitchFamily="34" charset="0"/>
                    <a:cs typeface="Calibri" panose="020F0502020204030204" pitchFamily="34" charset="0"/>
                  </a:rPr>
                  <a:t>Explain why the calculation is incorrect.</a:t>
                </a: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r>
                  <a:rPr lang="en-GB" sz="2800" dirty="0">
                    <a:latin typeface="Calibri" panose="020F0502020204030204" pitchFamily="34" charset="0"/>
                    <a:cs typeface="Calibri" panose="020F0502020204030204" pitchFamily="34" charset="0"/>
                  </a:rPr>
                  <a:t>Simplify: </a:t>
                </a:r>
              </a:p>
              <a:p>
                <a:pPr marL="971550" lvl="1" indent="-514350">
                  <a:buAutoNum type="alphaLcParenR"/>
                </a:pPr>
                <a14:m>
                  <m:oMath xmlns:m="http://schemas.openxmlformats.org/officeDocument/2006/math">
                    <m:r>
                      <a:rPr lang="en-GB" sz="2800" b="0" i="1" smtClean="0">
                        <a:latin typeface="Cambria Math" panose="02040503050406030204" pitchFamily="18" charset="0"/>
                        <a:cs typeface="Calibri" panose="020F0502020204030204" pitchFamily="34" charset="0"/>
                      </a:rPr>
                      <m:t>2</m:t>
                    </m:r>
                    <m:r>
                      <a:rPr lang="en-GB" sz="2800" b="0" i="1" smtClean="0">
                        <a:latin typeface="Cambria Math" panose="02040503050406030204" pitchFamily="18" charset="0"/>
                        <a:ea typeface="Cambria Math" panose="02040503050406030204" pitchFamily="18" charset="0"/>
                        <a:cs typeface="Calibri" panose="020F0502020204030204" pitchFamily="34" charset="0"/>
                      </a:rPr>
                      <m:t>×</m:t>
                    </m:r>
                    <m:r>
                      <a:rPr lang="en-GB" sz="2800" b="0" i="1" smtClean="0">
                        <a:latin typeface="Cambria Math" panose="02040503050406030204" pitchFamily="18" charset="0"/>
                        <a:ea typeface="Cambria Math" panose="02040503050406030204" pitchFamily="18" charset="0"/>
                        <a:cs typeface="Calibri" panose="020F0502020204030204" pitchFamily="34" charset="0"/>
                      </a:rPr>
                      <m:t>𝑝</m:t>
                    </m:r>
                  </m:oMath>
                </a14:m>
                <a:endParaRPr lang="en-GB" sz="2800" dirty="0">
                  <a:latin typeface="Calibri" panose="020F0502020204030204" pitchFamily="34" charset="0"/>
                  <a:cs typeface="Calibri" panose="020F0502020204030204" pitchFamily="34" charset="0"/>
                </a:endParaRPr>
              </a:p>
              <a:p>
                <a:pPr marL="971550" lvl="1" indent="-514350">
                  <a:buAutoNum type="alphaLcParenR"/>
                </a:pPr>
                <a14:m>
                  <m:oMath xmlns:m="http://schemas.openxmlformats.org/officeDocument/2006/math">
                    <m:r>
                      <a:rPr lang="en-GB" sz="2800" b="0" i="1" smtClean="0">
                        <a:latin typeface="Cambria Math" panose="02040503050406030204" pitchFamily="18" charset="0"/>
                        <a:cs typeface="Calibri" panose="020F0502020204030204" pitchFamily="34" charset="0"/>
                      </a:rPr>
                      <m:t>3</m:t>
                    </m:r>
                    <m:r>
                      <a:rPr lang="en-GB" sz="2800" b="0" i="1" smtClean="0">
                        <a:latin typeface="Cambria Math" panose="02040503050406030204" pitchFamily="18" charset="0"/>
                        <a:cs typeface="Calibri" panose="020F0502020204030204" pitchFamily="34" charset="0"/>
                      </a:rPr>
                      <m:t>𝑥</m:t>
                    </m:r>
                    <m:r>
                      <a:rPr lang="en-GB" sz="2800" b="0" i="1" smtClean="0">
                        <a:latin typeface="Cambria Math" panose="02040503050406030204" pitchFamily="18" charset="0"/>
                        <a:ea typeface="Cambria Math" panose="02040503050406030204" pitchFamily="18" charset="0"/>
                        <a:cs typeface="Calibri" panose="020F0502020204030204" pitchFamily="34" charset="0"/>
                      </a:rPr>
                      <m:t>×5</m:t>
                    </m:r>
                  </m:oMath>
                </a14:m>
                <a:endParaRPr lang="en-GB" sz="2800" dirty="0">
                  <a:latin typeface="Calibri" panose="020F0502020204030204" pitchFamily="34" charset="0"/>
                  <a:cs typeface="Calibri" panose="020F0502020204030204" pitchFamily="34" charset="0"/>
                </a:endParaRPr>
              </a:p>
              <a:p>
                <a:pPr marL="971550" lvl="1" indent="-514350">
                  <a:buAutoNum type="alphaLcParenR"/>
                </a:pPr>
                <a14:m>
                  <m:oMath xmlns:m="http://schemas.openxmlformats.org/officeDocument/2006/math">
                    <m:r>
                      <a:rPr lang="en-GB" sz="2800" b="0" i="1" smtClean="0">
                        <a:latin typeface="Cambria Math" panose="02040503050406030204" pitchFamily="18" charset="0"/>
                        <a:cs typeface="Calibri" panose="020F0502020204030204" pitchFamily="34" charset="0"/>
                      </a:rPr>
                      <m:t>10</m:t>
                    </m:r>
                    <m:r>
                      <a:rPr lang="en-GB" sz="2800" b="0" i="1" smtClean="0">
                        <a:latin typeface="Cambria Math" panose="02040503050406030204" pitchFamily="18" charset="0"/>
                        <a:cs typeface="Calibri" panose="020F0502020204030204" pitchFamily="34" charset="0"/>
                      </a:rPr>
                      <m:t>𝑦</m:t>
                    </m:r>
                    <m:r>
                      <a:rPr lang="en-GB" sz="2800" b="0" i="1" smtClean="0">
                        <a:latin typeface="Cambria Math" panose="02040503050406030204" pitchFamily="18" charset="0"/>
                        <a:cs typeface="Calibri" panose="020F0502020204030204" pitchFamily="34" charset="0"/>
                      </a:rPr>
                      <m:t> ÷2</m:t>
                    </m:r>
                  </m:oMath>
                </a14:m>
                <a:endParaRPr lang="en-GB" sz="28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1D531519-4B98-CE4F-A052-355C7B6F00EA}"/>
                  </a:ext>
                </a:extLst>
              </p:cNvPr>
              <p:cNvSpPr txBox="1">
                <a:spLocks noRot="1" noChangeAspect="1" noMove="1" noResize="1" noEditPoints="1" noAdjustHandles="1" noChangeArrowheads="1" noChangeShapeType="1" noTextEdit="1"/>
              </p:cNvSpPr>
              <p:nvPr/>
            </p:nvSpPr>
            <p:spPr>
              <a:xfrm>
                <a:off x="233280" y="1154271"/>
                <a:ext cx="10001390" cy="4401205"/>
              </a:xfrm>
              <a:prstGeom prst="rect">
                <a:avLst/>
              </a:prstGeom>
              <a:blipFill>
                <a:blip r:embed="rId3"/>
                <a:stretch>
                  <a:fillRect l="-1280" t="-13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D692B71-F9C1-F349-A27F-255FB65A1746}"/>
                  </a:ext>
                </a:extLst>
              </p:cNvPr>
              <p:cNvSpPr txBox="1"/>
              <p:nvPr/>
            </p:nvSpPr>
            <p:spPr>
              <a:xfrm>
                <a:off x="1201402" y="1651000"/>
                <a:ext cx="295106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3</m:t>
                      </m:r>
                      <m:r>
                        <a:rPr lang="en-GB" sz="2800" i="1">
                          <a:latin typeface="Cambria Math" panose="02040503050406030204" pitchFamily="18" charset="0"/>
                        </a:rPr>
                        <m:t>𝑥</m:t>
                      </m:r>
                      <m:r>
                        <a:rPr lang="en-GB" sz="2800" i="1">
                          <a:latin typeface="Cambria Math" panose="02040503050406030204" pitchFamily="18" charset="0"/>
                        </a:rPr>
                        <m:t>+</m:t>
                      </m:r>
                      <m:r>
                        <a:rPr lang="en-GB" sz="2800" i="1">
                          <a:latin typeface="Cambria Math" panose="02040503050406030204" pitchFamily="18" charset="0"/>
                        </a:rPr>
                        <m:t>𝑥</m:t>
                      </m:r>
                      <m:r>
                        <a:rPr lang="en-GB" sz="2800" i="1">
                          <a:latin typeface="Cambria Math" panose="02040503050406030204" pitchFamily="18" charset="0"/>
                        </a:rPr>
                        <m:t>+2</m:t>
                      </m:r>
                      <m:r>
                        <a:rPr lang="en-GB" sz="2800" i="1">
                          <a:latin typeface="Cambria Math" panose="02040503050406030204" pitchFamily="18" charset="0"/>
                        </a:rPr>
                        <m:t>𝑥</m:t>
                      </m:r>
                      <m:r>
                        <a:rPr lang="en-GB" sz="2800" i="1">
                          <a:latin typeface="Cambria Math" panose="02040503050406030204" pitchFamily="18" charset="0"/>
                        </a:rPr>
                        <m:t>−4</m:t>
                      </m:r>
                      <m:r>
                        <a:rPr lang="en-GB" sz="2800" i="1">
                          <a:latin typeface="Cambria Math" panose="02040503050406030204" pitchFamily="18" charset="0"/>
                        </a:rPr>
                        <m:t>𝑥</m:t>
                      </m:r>
                    </m:oMath>
                  </m:oMathPara>
                </a14:m>
                <a:endParaRPr lang="en-GB" sz="2800" dirty="0"/>
              </a:p>
            </p:txBody>
          </p:sp>
        </mc:Choice>
        <mc:Fallback xmlns="">
          <p:sp>
            <p:nvSpPr>
              <p:cNvPr id="2" name="TextBox 1">
                <a:extLst>
                  <a:ext uri="{FF2B5EF4-FFF2-40B4-BE49-F238E27FC236}">
                    <a16:creationId xmlns:a16="http://schemas.microsoft.com/office/drawing/2014/main" id="{5D692B71-F9C1-F349-A27F-255FB65A1746}"/>
                  </a:ext>
                </a:extLst>
              </p:cNvPr>
              <p:cNvSpPr txBox="1">
                <a:spLocks noRot="1" noChangeAspect="1" noMove="1" noResize="1" noEditPoints="1" noAdjustHandles="1" noChangeArrowheads="1" noChangeShapeType="1" noTextEdit="1"/>
              </p:cNvSpPr>
              <p:nvPr/>
            </p:nvSpPr>
            <p:spPr>
              <a:xfrm>
                <a:off x="1201402" y="1651000"/>
                <a:ext cx="2951064"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B264AE-B883-2D46-9D21-E964A33E73C5}"/>
                  </a:ext>
                </a:extLst>
              </p:cNvPr>
              <p:cNvSpPr txBox="1"/>
              <p:nvPr/>
            </p:nvSpPr>
            <p:spPr>
              <a:xfrm>
                <a:off x="7037542" y="2352328"/>
                <a:ext cx="2228495" cy="966996"/>
              </a:xfrm>
              <a:prstGeom prst="rect">
                <a:avLst/>
              </a:prstGeom>
              <a:noFill/>
            </p:spPr>
            <p:txBody>
              <a:bodyPr wrap="none" rtlCol="0">
                <a:spAutoFit/>
              </a:bodyPr>
              <a:lstStyle/>
              <a:p>
                <a14:m>
                  <m:oMath xmlns:m="http://schemas.openxmlformats.org/officeDocument/2006/math">
                    <m:f>
                      <m:fPr>
                        <m:ctrlPr>
                          <a:rPr lang="en-GB" sz="4000" i="1">
                            <a:latin typeface="Cambria Math" panose="02040503050406030204" pitchFamily="18" charset="0"/>
                          </a:rPr>
                        </m:ctrlPr>
                      </m:fPr>
                      <m:num>
                        <m:r>
                          <a:rPr lang="en-GB" sz="4000" i="1">
                            <a:latin typeface="Cambria Math" panose="02040503050406030204" pitchFamily="18" charset="0"/>
                          </a:rPr>
                          <m:t>2</m:t>
                        </m:r>
                      </m:num>
                      <m:den>
                        <m:r>
                          <a:rPr lang="en-GB" sz="4000" i="1">
                            <a:latin typeface="Cambria Math" panose="02040503050406030204" pitchFamily="18" charset="0"/>
                          </a:rPr>
                          <m:t>3</m:t>
                        </m:r>
                      </m:den>
                    </m:f>
                    <m:r>
                      <a:rPr lang="en-GB" sz="4000" i="1">
                        <a:latin typeface="Cambria Math" panose="02040503050406030204" pitchFamily="18" charset="0"/>
                      </a:rPr>
                      <m:t>+</m:t>
                    </m:r>
                    <m:f>
                      <m:fPr>
                        <m:ctrlPr>
                          <a:rPr lang="en-GB" sz="4000" i="1">
                            <a:latin typeface="Cambria Math" panose="02040503050406030204" pitchFamily="18" charset="0"/>
                          </a:rPr>
                        </m:ctrlPr>
                      </m:fPr>
                      <m:num>
                        <m:r>
                          <a:rPr lang="en-GB" sz="4000" i="1">
                            <a:latin typeface="Cambria Math" panose="02040503050406030204" pitchFamily="18" charset="0"/>
                          </a:rPr>
                          <m:t>2</m:t>
                        </m:r>
                      </m:num>
                      <m:den>
                        <m:r>
                          <a:rPr lang="en-GB" sz="4000" i="1">
                            <a:latin typeface="Cambria Math" panose="02040503050406030204" pitchFamily="18" charset="0"/>
                          </a:rPr>
                          <m:t>5</m:t>
                        </m:r>
                      </m:den>
                    </m:f>
                    <m:r>
                      <a:rPr lang="en-GB" sz="4000" i="1">
                        <a:latin typeface="Cambria Math" panose="02040503050406030204" pitchFamily="18" charset="0"/>
                      </a:rPr>
                      <m:t>=</m:t>
                    </m:r>
                    <m:f>
                      <m:fPr>
                        <m:ctrlPr>
                          <a:rPr lang="en-GB" sz="4000" i="1">
                            <a:latin typeface="Cambria Math" panose="02040503050406030204" pitchFamily="18" charset="0"/>
                          </a:rPr>
                        </m:ctrlPr>
                      </m:fPr>
                      <m:num>
                        <m:r>
                          <a:rPr lang="en-GB" sz="4000" i="1">
                            <a:latin typeface="Cambria Math" panose="02040503050406030204" pitchFamily="18" charset="0"/>
                          </a:rPr>
                          <m:t>4</m:t>
                        </m:r>
                      </m:num>
                      <m:den>
                        <m:r>
                          <a:rPr lang="en-GB" sz="4000" i="1">
                            <a:latin typeface="Cambria Math" panose="02040503050406030204" pitchFamily="18" charset="0"/>
                          </a:rPr>
                          <m:t>8</m:t>
                        </m:r>
                      </m:den>
                    </m:f>
                  </m:oMath>
                </a14:m>
                <a:r>
                  <a:rPr lang="en-GB" sz="4000" dirty="0"/>
                  <a:t> </a:t>
                </a:r>
              </a:p>
            </p:txBody>
          </p:sp>
        </mc:Choice>
        <mc:Fallback xmlns="">
          <p:sp>
            <p:nvSpPr>
              <p:cNvPr id="5" name="TextBox 4">
                <a:extLst>
                  <a:ext uri="{FF2B5EF4-FFF2-40B4-BE49-F238E27FC236}">
                    <a16:creationId xmlns:a16="http://schemas.microsoft.com/office/drawing/2014/main" id="{F0B264AE-B883-2D46-9D21-E964A33E73C5}"/>
                  </a:ext>
                </a:extLst>
              </p:cNvPr>
              <p:cNvSpPr txBox="1">
                <a:spLocks noRot="1" noChangeAspect="1" noMove="1" noResize="1" noEditPoints="1" noAdjustHandles="1" noChangeArrowheads="1" noChangeShapeType="1" noTextEdit="1"/>
              </p:cNvSpPr>
              <p:nvPr/>
            </p:nvSpPr>
            <p:spPr>
              <a:xfrm>
                <a:off x="7037542" y="2352328"/>
                <a:ext cx="2228495" cy="96699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F3D9AE-ACC8-8547-BC24-0A84F91EB799}"/>
                  </a:ext>
                </a:extLst>
              </p:cNvPr>
              <p:cNvSpPr txBox="1"/>
              <p:nvPr/>
            </p:nvSpPr>
            <p:spPr>
              <a:xfrm>
                <a:off x="4086266" y="1651000"/>
                <a:ext cx="10343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solidFill>
                            <a:schemeClr val="accent1"/>
                          </a:solidFill>
                          <a:latin typeface="Cambria Math" panose="02040503050406030204" pitchFamily="18" charset="0"/>
                        </a:rPr>
                        <m:t>=2</m:t>
                      </m:r>
                      <m:r>
                        <a:rPr lang="en-GB" sz="2800" i="1">
                          <a:solidFill>
                            <a:schemeClr val="accent1"/>
                          </a:solidFill>
                          <a:latin typeface="Cambria Math" panose="02040503050406030204" pitchFamily="18" charset="0"/>
                        </a:rPr>
                        <m:t>𝑥</m:t>
                      </m:r>
                    </m:oMath>
                  </m:oMathPara>
                </a14:m>
                <a:endParaRPr lang="en-GB" sz="2800" dirty="0">
                  <a:solidFill>
                    <a:schemeClr val="accent1"/>
                  </a:solidFill>
                </a:endParaRPr>
              </a:p>
            </p:txBody>
          </p:sp>
        </mc:Choice>
        <mc:Fallback xmlns="">
          <p:sp>
            <p:nvSpPr>
              <p:cNvPr id="6" name="TextBox 5">
                <a:extLst>
                  <a:ext uri="{FF2B5EF4-FFF2-40B4-BE49-F238E27FC236}">
                    <a16:creationId xmlns:a16="http://schemas.microsoft.com/office/drawing/2014/main" id="{FFF3D9AE-ACC8-8547-BC24-0A84F91EB799}"/>
                  </a:ext>
                </a:extLst>
              </p:cNvPr>
              <p:cNvSpPr txBox="1">
                <a:spLocks noRot="1" noChangeAspect="1" noMove="1" noResize="1" noEditPoints="1" noAdjustHandles="1" noChangeArrowheads="1" noChangeShapeType="1" noTextEdit="1"/>
              </p:cNvSpPr>
              <p:nvPr/>
            </p:nvSpPr>
            <p:spPr>
              <a:xfrm>
                <a:off x="4086266" y="1651000"/>
                <a:ext cx="1034322"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5AC6BB-1839-E440-AE70-412074FC454D}"/>
                  </a:ext>
                </a:extLst>
              </p:cNvPr>
              <p:cNvSpPr txBox="1"/>
              <p:nvPr/>
            </p:nvSpPr>
            <p:spPr>
              <a:xfrm>
                <a:off x="3467535" y="3218169"/>
                <a:ext cx="8158045" cy="704295"/>
              </a:xfrm>
              <a:prstGeom prst="rect">
                <a:avLst/>
              </a:prstGeom>
              <a:noFill/>
            </p:spPr>
            <p:txBody>
              <a:bodyPr wrap="square" rtlCol="0">
                <a:spAutoFit/>
              </a:bodyPr>
              <a:lstStyle/>
              <a:p>
                <a14:m>
                  <m:oMath xmlns:m="http://schemas.openxmlformats.org/officeDocument/2006/math">
                    <m:f>
                      <m:fPr>
                        <m:ctrlPr>
                          <a:rPr lang="en-GB" sz="2800" i="1">
                            <a:solidFill>
                              <a:schemeClr val="accent1"/>
                            </a:solidFill>
                            <a:latin typeface="Cambria Math" panose="02040503050406030204" pitchFamily="18" charset="0"/>
                          </a:rPr>
                        </m:ctrlPr>
                      </m:fPr>
                      <m:num>
                        <m:r>
                          <a:rPr lang="en-GB" sz="2800" i="1">
                            <a:solidFill>
                              <a:schemeClr val="accent1"/>
                            </a:solidFill>
                            <a:latin typeface="Cambria Math" panose="02040503050406030204" pitchFamily="18" charset="0"/>
                          </a:rPr>
                          <m:t>4</m:t>
                        </m:r>
                      </m:num>
                      <m:den>
                        <m:r>
                          <a:rPr lang="en-GB" sz="2800" i="1">
                            <a:solidFill>
                              <a:schemeClr val="accent1"/>
                            </a:solidFill>
                            <a:latin typeface="Cambria Math" panose="02040503050406030204" pitchFamily="18" charset="0"/>
                          </a:rPr>
                          <m:t>8</m:t>
                        </m:r>
                      </m:den>
                    </m:f>
                    <m:r>
                      <a:rPr lang="en-GB" sz="2800" i="1">
                        <a:solidFill>
                          <a:schemeClr val="accent1"/>
                        </a:solidFill>
                        <a:latin typeface="Cambria Math" panose="02040503050406030204" pitchFamily="18" charset="0"/>
                      </a:rPr>
                      <m:t>=</m:t>
                    </m:r>
                    <m:f>
                      <m:fPr>
                        <m:ctrlPr>
                          <a:rPr lang="en-GB" sz="2800" i="1">
                            <a:solidFill>
                              <a:schemeClr val="accent1"/>
                            </a:solidFill>
                            <a:latin typeface="Cambria Math" panose="02040503050406030204" pitchFamily="18" charset="0"/>
                            <a:ea typeface="Cambria Math" panose="02040503050406030204" pitchFamily="18" charset="0"/>
                          </a:rPr>
                        </m:ctrlPr>
                      </m:fPr>
                      <m:num>
                        <m:r>
                          <a:rPr lang="en-GB" sz="2800" i="1">
                            <a:solidFill>
                              <a:schemeClr val="accent1"/>
                            </a:solidFill>
                            <a:latin typeface="Cambria Math" panose="02040503050406030204" pitchFamily="18" charset="0"/>
                            <a:ea typeface="Cambria Math" panose="02040503050406030204" pitchFamily="18" charset="0"/>
                          </a:rPr>
                          <m:t>1</m:t>
                        </m:r>
                      </m:num>
                      <m:den>
                        <m:r>
                          <a:rPr lang="en-GB" sz="2800" i="1">
                            <a:solidFill>
                              <a:schemeClr val="accent1"/>
                            </a:solidFill>
                            <a:latin typeface="Cambria Math" panose="02040503050406030204" pitchFamily="18" charset="0"/>
                            <a:ea typeface="Cambria Math" panose="02040503050406030204" pitchFamily="18" charset="0"/>
                          </a:rPr>
                          <m:t>2</m:t>
                        </m:r>
                      </m:den>
                    </m:f>
                  </m:oMath>
                </a14:m>
                <a:r>
                  <a:rPr lang="en-GB" sz="2800" dirty="0">
                    <a:solidFill>
                      <a:schemeClr val="accent1"/>
                    </a:solidFill>
                  </a:rPr>
                  <a:t> and </a:t>
                </a:r>
                <a14:m>
                  <m:oMath xmlns:m="http://schemas.openxmlformats.org/officeDocument/2006/math">
                    <m:f>
                      <m:fPr>
                        <m:ctrlPr>
                          <a:rPr lang="en-GB" sz="2800" i="1">
                            <a:solidFill>
                              <a:schemeClr val="accent1"/>
                            </a:solidFill>
                            <a:latin typeface="Cambria Math" panose="02040503050406030204" pitchFamily="18" charset="0"/>
                          </a:rPr>
                        </m:ctrlPr>
                      </m:fPr>
                      <m:num>
                        <m:r>
                          <a:rPr lang="en-GB" sz="2800" i="1">
                            <a:solidFill>
                              <a:schemeClr val="accent1"/>
                            </a:solidFill>
                            <a:latin typeface="Cambria Math" panose="02040503050406030204" pitchFamily="18" charset="0"/>
                          </a:rPr>
                          <m:t>2</m:t>
                        </m:r>
                      </m:num>
                      <m:den>
                        <m:r>
                          <a:rPr lang="en-GB" sz="2800" i="1">
                            <a:solidFill>
                              <a:schemeClr val="accent1"/>
                            </a:solidFill>
                            <a:latin typeface="Cambria Math" panose="02040503050406030204" pitchFamily="18" charset="0"/>
                          </a:rPr>
                          <m:t>3</m:t>
                        </m:r>
                      </m:den>
                    </m:f>
                  </m:oMath>
                </a14:m>
                <a:r>
                  <a:rPr lang="en-GB" sz="2800" dirty="0">
                    <a:solidFill>
                      <a:schemeClr val="accent1"/>
                    </a:solidFill>
                  </a:rPr>
                  <a:t> is already greater than </a:t>
                </a:r>
                <a14:m>
                  <m:oMath xmlns:m="http://schemas.openxmlformats.org/officeDocument/2006/math">
                    <m:f>
                      <m:fPr>
                        <m:ctrlPr>
                          <a:rPr lang="en-GB" sz="2800" i="1">
                            <a:solidFill>
                              <a:schemeClr val="accent1"/>
                            </a:solidFill>
                            <a:latin typeface="Cambria Math" panose="02040503050406030204" pitchFamily="18" charset="0"/>
                          </a:rPr>
                        </m:ctrlPr>
                      </m:fPr>
                      <m:num>
                        <m:r>
                          <a:rPr lang="en-GB" sz="2800" i="1">
                            <a:solidFill>
                              <a:schemeClr val="accent1"/>
                            </a:solidFill>
                            <a:latin typeface="Cambria Math" panose="02040503050406030204" pitchFamily="18" charset="0"/>
                          </a:rPr>
                          <m:t>1</m:t>
                        </m:r>
                      </m:num>
                      <m:den>
                        <m:r>
                          <a:rPr lang="en-GB" sz="2800" i="1">
                            <a:solidFill>
                              <a:schemeClr val="accent1"/>
                            </a:solidFill>
                            <a:latin typeface="Cambria Math" panose="02040503050406030204" pitchFamily="18" charset="0"/>
                          </a:rPr>
                          <m:t>2</m:t>
                        </m:r>
                      </m:den>
                    </m:f>
                  </m:oMath>
                </a14:m>
                <a:r>
                  <a:rPr lang="en-GB" sz="2800" dirty="0">
                    <a:solidFill>
                      <a:schemeClr val="accent1"/>
                    </a:solidFill>
                  </a:rPr>
                  <a:t> before </a:t>
                </a:r>
                <a14:m>
                  <m:oMath xmlns:m="http://schemas.openxmlformats.org/officeDocument/2006/math">
                    <m:f>
                      <m:fPr>
                        <m:ctrlPr>
                          <a:rPr lang="en-GB" sz="2800" i="1">
                            <a:solidFill>
                              <a:schemeClr val="accent1"/>
                            </a:solidFill>
                            <a:latin typeface="Cambria Math" panose="02040503050406030204" pitchFamily="18" charset="0"/>
                          </a:rPr>
                        </m:ctrlPr>
                      </m:fPr>
                      <m:num>
                        <m:r>
                          <a:rPr lang="en-GB" sz="2800" i="1">
                            <a:solidFill>
                              <a:schemeClr val="accent1"/>
                            </a:solidFill>
                            <a:latin typeface="Cambria Math" panose="02040503050406030204" pitchFamily="18" charset="0"/>
                          </a:rPr>
                          <m:t>2</m:t>
                        </m:r>
                      </m:num>
                      <m:den>
                        <m:r>
                          <a:rPr lang="en-GB" sz="2800" i="1">
                            <a:solidFill>
                              <a:schemeClr val="accent1"/>
                            </a:solidFill>
                            <a:latin typeface="Cambria Math" panose="02040503050406030204" pitchFamily="18" charset="0"/>
                          </a:rPr>
                          <m:t>5</m:t>
                        </m:r>
                      </m:den>
                    </m:f>
                  </m:oMath>
                </a14:m>
                <a:r>
                  <a:rPr lang="en-GB" sz="2800" dirty="0">
                    <a:solidFill>
                      <a:schemeClr val="accent1"/>
                    </a:solidFill>
                  </a:rPr>
                  <a:t> is added. </a:t>
                </a:r>
              </a:p>
            </p:txBody>
          </p:sp>
        </mc:Choice>
        <mc:Fallback xmlns="">
          <p:sp>
            <p:nvSpPr>
              <p:cNvPr id="7" name="TextBox 6">
                <a:extLst>
                  <a:ext uri="{FF2B5EF4-FFF2-40B4-BE49-F238E27FC236}">
                    <a16:creationId xmlns:a16="http://schemas.microsoft.com/office/drawing/2014/main" id="{BF5AC6BB-1839-E440-AE70-412074FC454D}"/>
                  </a:ext>
                </a:extLst>
              </p:cNvPr>
              <p:cNvSpPr txBox="1">
                <a:spLocks noRot="1" noChangeAspect="1" noMove="1" noResize="1" noEditPoints="1" noAdjustHandles="1" noChangeArrowheads="1" noChangeShapeType="1" noTextEdit="1"/>
              </p:cNvSpPr>
              <p:nvPr/>
            </p:nvSpPr>
            <p:spPr>
              <a:xfrm>
                <a:off x="3467535" y="3218169"/>
                <a:ext cx="8158045" cy="704295"/>
              </a:xfrm>
              <a:prstGeom prst="rect">
                <a:avLst/>
              </a:prstGeom>
              <a:blipFill>
                <a:blip r:embed="rId7"/>
                <a:stretch>
                  <a:fillRect r="-448" b="-12174"/>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CB30D42-F489-634F-80F9-A71030148B68}"/>
              </a:ext>
            </a:extLst>
          </p:cNvPr>
          <p:cNvSpPr/>
          <p:nvPr/>
        </p:nvSpPr>
        <p:spPr>
          <a:xfrm>
            <a:off x="2346428" y="4127959"/>
            <a:ext cx="899605" cy="523220"/>
          </a:xfrm>
          <a:prstGeom prst="rect">
            <a:avLst/>
          </a:prstGeom>
        </p:spPr>
        <p:txBody>
          <a:bodyPr wrap="none">
            <a:spAutoFit/>
          </a:bodyPr>
          <a:lstStyle/>
          <a:p>
            <a:r>
              <a:rPr lang="en-GB" sz="2800" dirty="0">
                <a:solidFill>
                  <a:schemeClr val="accent1"/>
                </a:solidFill>
              </a:rPr>
              <a:t>= 2p </a:t>
            </a:r>
            <a:endParaRPr lang="en-GB" sz="2800" dirty="0"/>
          </a:p>
        </p:txBody>
      </p:sp>
      <p:sp>
        <p:nvSpPr>
          <p:cNvPr id="4" name="Text Placeholder 3">
            <a:extLst>
              <a:ext uri="{FF2B5EF4-FFF2-40B4-BE49-F238E27FC236}">
                <a16:creationId xmlns:a16="http://schemas.microsoft.com/office/drawing/2014/main" id="{120BD07B-6B51-F8D3-D4E9-AB51D1DA17AE}"/>
              </a:ext>
            </a:extLst>
          </p:cNvPr>
          <p:cNvSpPr>
            <a:spLocks noGrp="1"/>
          </p:cNvSpPr>
          <p:nvPr>
            <p:ph type="body" sz="quarter" idx="10"/>
          </p:nvPr>
        </p:nvSpPr>
        <p:spPr>
          <a:xfrm>
            <a:off x="415495" y="307751"/>
            <a:ext cx="9099550" cy="488983"/>
          </a:xfrm>
        </p:spPr>
        <p:txBody>
          <a:bodyPr/>
          <a:lstStyle/>
          <a:p>
            <a:r>
              <a:rPr lang="en-GB" sz="3600" b="1" u="sng" dirty="0"/>
              <a:t>TITLE: Add and Subtract algebraic fractions</a:t>
            </a:r>
          </a:p>
        </p:txBody>
      </p:sp>
      <p:sp>
        <p:nvSpPr>
          <p:cNvPr id="9" name="Rectangle 8">
            <a:extLst>
              <a:ext uri="{FF2B5EF4-FFF2-40B4-BE49-F238E27FC236}">
                <a16:creationId xmlns:a16="http://schemas.microsoft.com/office/drawing/2014/main" id="{C45076F7-F2F1-109C-E4A8-BB6E2BB01EDA}"/>
              </a:ext>
            </a:extLst>
          </p:cNvPr>
          <p:cNvSpPr/>
          <p:nvPr/>
        </p:nvSpPr>
        <p:spPr>
          <a:xfrm>
            <a:off x="2346428" y="4526555"/>
            <a:ext cx="966931" cy="523220"/>
          </a:xfrm>
          <a:prstGeom prst="rect">
            <a:avLst/>
          </a:prstGeom>
        </p:spPr>
        <p:txBody>
          <a:bodyPr wrap="none">
            <a:spAutoFit/>
          </a:bodyPr>
          <a:lstStyle/>
          <a:p>
            <a:r>
              <a:rPr lang="en-GB" sz="2800" dirty="0">
                <a:solidFill>
                  <a:schemeClr val="accent1"/>
                </a:solidFill>
              </a:rPr>
              <a:t>= 15x</a:t>
            </a:r>
            <a:endParaRPr lang="en-GB" sz="2800" dirty="0"/>
          </a:p>
        </p:txBody>
      </p:sp>
      <p:sp>
        <p:nvSpPr>
          <p:cNvPr id="10" name="Rectangle 9">
            <a:extLst>
              <a:ext uri="{FF2B5EF4-FFF2-40B4-BE49-F238E27FC236}">
                <a16:creationId xmlns:a16="http://schemas.microsoft.com/office/drawing/2014/main" id="{C2E79E11-6F5E-3B76-F573-B842C96F921C}"/>
              </a:ext>
            </a:extLst>
          </p:cNvPr>
          <p:cNvSpPr/>
          <p:nvPr/>
        </p:nvSpPr>
        <p:spPr>
          <a:xfrm>
            <a:off x="2676934" y="4945390"/>
            <a:ext cx="790601" cy="523220"/>
          </a:xfrm>
          <a:prstGeom prst="rect">
            <a:avLst/>
          </a:prstGeom>
        </p:spPr>
        <p:txBody>
          <a:bodyPr wrap="none">
            <a:spAutoFit/>
          </a:bodyPr>
          <a:lstStyle/>
          <a:p>
            <a:r>
              <a:rPr lang="en-GB" sz="2800" dirty="0">
                <a:solidFill>
                  <a:schemeClr val="accent1"/>
                </a:solidFill>
              </a:rPr>
              <a:t>= 5y</a:t>
            </a:r>
            <a:endParaRPr lang="en-GB" sz="2800" dirty="0"/>
          </a:p>
        </p:txBody>
      </p:sp>
    </p:spTree>
    <p:custDataLst>
      <p:tags r:id="rId1"/>
    </p:custDataLst>
    <p:extLst>
      <p:ext uri="{BB962C8B-B14F-4D97-AF65-F5344CB8AC3E}">
        <p14:creationId xmlns:p14="http://schemas.microsoft.com/office/powerpoint/2010/main" val="38568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64143" y="10330"/>
            <a:ext cx="7329122" cy="584775"/>
          </a:xfrm>
          <a:prstGeom prst="rect">
            <a:avLst/>
          </a:prstGeom>
          <a:noFill/>
        </p:spPr>
        <p:txBody>
          <a:bodyPr wrap="none" rtlCol="0">
            <a:spAutoFit/>
          </a:bodyPr>
          <a:lstStyle/>
          <a:p>
            <a:pPr algn="ctr"/>
            <a:r>
              <a:rPr lang="en-GB" sz="3200" dirty="0"/>
              <a:t>Express this calculation as a single fraction.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772F0D-CC8B-BE43-87D2-ABEEFC4F66A2}"/>
                  </a:ext>
                </a:extLst>
              </p:cNvPr>
              <p:cNvSpPr txBox="1"/>
              <p:nvPr/>
            </p:nvSpPr>
            <p:spPr>
              <a:xfrm>
                <a:off x="5126152" y="2179039"/>
                <a:ext cx="1509516" cy="90172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a:latin typeface="Cambria Math" panose="02040503050406030204" pitchFamily="18" charset="0"/>
                            </a:rPr>
                          </m:ctrlPr>
                        </m:fPr>
                        <m:num>
                          <m:r>
                            <a:rPr lang="en-GB" sz="2800" i="1" dirty="0">
                              <a:latin typeface="Cambria Math" panose="02040503050406030204" pitchFamily="18" charset="0"/>
                            </a:rPr>
                            <m:t>1</m:t>
                          </m:r>
                        </m:num>
                        <m:den>
                          <m:r>
                            <a:rPr lang="en-GB" sz="2800" i="1" dirty="0">
                              <a:latin typeface="Cambria Math" panose="02040503050406030204" pitchFamily="18" charset="0"/>
                            </a:rPr>
                            <m:t>3</m:t>
                          </m:r>
                          <m:r>
                            <a:rPr lang="en-GB" sz="2800" i="1" dirty="0">
                              <a:latin typeface="Cambria Math" panose="02040503050406030204" pitchFamily="18" charset="0"/>
                            </a:rPr>
                            <m:t>𝑎</m:t>
                          </m:r>
                        </m:den>
                      </m:f>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𝑎</m:t>
                          </m:r>
                        </m:num>
                        <m:den>
                          <m:r>
                            <a:rPr lang="en-GB" sz="2800" i="1" dirty="0">
                              <a:latin typeface="Cambria Math" panose="02040503050406030204" pitchFamily="18" charset="0"/>
                            </a:rPr>
                            <m:t>3</m:t>
                          </m:r>
                          <m:r>
                            <a:rPr lang="en-GB" sz="2800" i="1" dirty="0">
                              <a:latin typeface="Cambria Math" panose="02040503050406030204" pitchFamily="18" charset="0"/>
                            </a:rPr>
                            <m:t>𝑎</m:t>
                          </m:r>
                        </m:den>
                      </m:f>
                    </m:oMath>
                  </m:oMathPara>
                </a14:m>
                <a:endParaRPr lang="en-GB" sz="2800" dirty="0"/>
              </a:p>
            </p:txBody>
          </p:sp>
        </mc:Choice>
        <mc:Fallback xmlns="">
          <p:sp>
            <p:nvSpPr>
              <p:cNvPr id="14" name="TextBox 13">
                <a:extLst>
                  <a:ext uri="{FF2B5EF4-FFF2-40B4-BE49-F238E27FC236}">
                    <a16:creationId xmlns:a16="http://schemas.microsoft.com/office/drawing/2014/main" id="{0B772F0D-CC8B-BE43-87D2-ABEEFC4F66A2}"/>
                  </a:ext>
                </a:extLst>
              </p:cNvPr>
              <p:cNvSpPr txBox="1">
                <a:spLocks noRot="1" noChangeAspect="1" noMove="1" noResize="1" noEditPoints="1" noAdjustHandles="1" noChangeArrowheads="1" noChangeShapeType="1" noTextEdit="1"/>
              </p:cNvSpPr>
              <p:nvPr/>
            </p:nvSpPr>
            <p:spPr>
              <a:xfrm>
                <a:off x="5126152" y="2179039"/>
                <a:ext cx="1509516" cy="90172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E0E567-EC0E-A606-FA91-DC3E70A1A152}"/>
                  </a:ext>
                </a:extLst>
              </p:cNvPr>
              <p:cNvSpPr txBox="1"/>
              <p:nvPr/>
            </p:nvSpPr>
            <p:spPr>
              <a:xfrm>
                <a:off x="5211681" y="722835"/>
                <a:ext cx="1300356" cy="90172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a:latin typeface="Cambria Math" panose="02040503050406030204" pitchFamily="18" charset="0"/>
                            </a:rPr>
                          </m:ctrlPr>
                        </m:fPr>
                        <m:num>
                          <m:r>
                            <a:rPr lang="en-GB" sz="2800" i="1" dirty="0">
                              <a:latin typeface="Cambria Math" panose="02040503050406030204" pitchFamily="18" charset="0"/>
                            </a:rPr>
                            <m:t>1</m:t>
                          </m:r>
                        </m:num>
                        <m:den>
                          <m:r>
                            <a:rPr lang="en-GB" sz="2800" i="1" dirty="0">
                              <a:latin typeface="Cambria Math" panose="02040503050406030204" pitchFamily="18" charset="0"/>
                            </a:rPr>
                            <m:t>3</m:t>
                          </m:r>
                          <m:r>
                            <a:rPr lang="en-GB" sz="2800" i="1" dirty="0">
                              <a:latin typeface="Cambria Math" panose="02040503050406030204" pitchFamily="18" charset="0"/>
                            </a:rPr>
                            <m:t>𝑎</m:t>
                          </m:r>
                        </m:den>
                      </m:f>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1</m:t>
                          </m:r>
                        </m:num>
                        <m:den>
                          <m:r>
                            <a:rPr lang="en-GB" sz="2800" i="1" dirty="0">
                              <a:latin typeface="Cambria Math" panose="02040503050406030204" pitchFamily="18" charset="0"/>
                            </a:rPr>
                            <m:t>3</m:t>
                          </m:r>
                        </m:den>
                      </m:f>
                    </m:oMath>
                  </m:oMathPara>
                </a14:m>
                <a:endParaRPr lang="en-GB" sz="2800" dirty="0"/>
              </a:p>
            </p:txBody>
          </p:sp>
        </mc:Choice>
        <mc:Fallback xmlns="">
          <p:sp>
            <p:nvSpPr>
              <p:cNvPr id="11" name="TextBox 10">
                <a:extLst>
                  <a:ext uri="{FF2B5EF4-FFF2-40B4-BE49-F238E27FC236}">
                    <a16:creationId xmlns:a16="http://schemas.microsoft.com/office/drawing/2014/main" id="{BFE0E567-EC0E-A606-FA91-DC3E70A1A152}"/>
                  </a:ext>
                </a:extLst>
              </p:cNvPr>
              <p:cNvSpPr txBox="1">
                <a:spLocks noRot="1" noChangeAspect="1" noMove="1" noResize="1" noEditPoints="1" noAdjustHandles="1" noChangeArrowheads="1" noChangeShapeType="1" noTextEdit="1"/>
              </p:cNvSpPr>
              <p:nvPr/>
            </p:nvSpPr>
            <p:spPr>
              <a:xfrm>
                <a:off x="5211681" y="722835"/>
                <a:ext cx="1300356" cy="901722"/>
              </a:xfrm>
              <a:prstGeom prst="rect">
                <a:avLst/>
              </a:prstGeom>
              <a:blipFill>
                <a:blip r:embed="rId3"/>
                <a:stretch>
                  <a:fillRect/>
                </a:stretch>
              </a:blipFill>
            </p:spPr>
            <p:txBody>
              <a:bodyPr/>
              <a:lstStyle/>
              <a:p>
                <a:r>
                  <a:rPr lang="en-GB">
                    <a:noFill/>
                  </a:rPr>
                  <a:t> </a:t>
                </a:r>
              </a:p>
            </p:txBody>
          </p:sp>
        </mc:Fallback>
      </mc:AlternateContent>
      <p:sp>
        <p:nvSpPr>
          <p:cNvPr id="16" name="Arc 15">
            <a:extLst>
              <a:ext uri="{FF2B5EF4-FFF2-40B4-BE49-F238E27FC236}">
                <a16:creationId xmlns:a16="http://schemas.microsoft.com/office/drawing/2014/main" id="{87F058EF-7DB7-F399-46B4-F2CE5E2FE4C6}"/>
              </a:ext>
            </a:extLst>
          </p:cNvPr>
          <p:cNvSpPr/>
          <p:nvPr/>
        </p:nvSpPr>
        <p:spPr>
          <a:xfrm flipH="1">
            <a:off x="6090381" y="1172606"/>
            <a:ext cx="12204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87D56C-08BA-A995-06F4-06ABBD999754}"/>
                  </a:ext>
                </a:extLst>
              </p:cNvPr>
              <p:cNvSpPr txBox="1"/>
              <p:nvPr/>
            </p:nvSpPr>
            <p:spPr>
              <a:xfrm>
                <a:off x="7368328" y="1735654"/>
                <a:ext cx="598241" cy="461665"/>
              </a:xfrm>
              <a:prstGeom prst="rect">
                <a:avLst/>
              </a:prstGeom>
              <a:noFill/>
            </p:spPr>
            <p:txBody>
              <a:bodyPr wrap="none" rtlCol="0">
                <a:spAutoFit/>
              </a:bodyPr>
              <a:lstStyle/>
              <a:p>
                <a:pPr algn="ctr"/>
                <a:r>
                  <a:rPr lang="en-GB" sz="2400" b="1" dirty="0">
                    <a:solidFill>
                      <a:srgbClr val="00B050"/>
                    </a:solidFill>
                  </a:rPr>
                  <a:t>× </a:t>
                </a:r>
                <a14:m>
                  <m:oMath xmlns:m="http://schemas.openxmlformats.org/officeDocument/2006/math">
                    <m:r>
                      <a:rPr lang="en-GB" sz="2400" b="1" i="1" dirty="0">
                        <a:solidFill>
                          <a:srgbClr val="00B050"/>
                        </a:solidFill>
                        <a:latin typeface="Cambria Math" panose="02040503050406030204" pitchFamily="18" charset="0"/>
                      </a:rPr>
                      <m:t>𝒂</m:t>
                    </m:r>
                  </m:oMath>
                </a14:m>
                <a:endParaRPr lang="en-GB" sz="2400" b="1" dirty="0">
                  <a:solidFill>
                    <a:srgbClr val="00B050"/>
                  </a:solidFill>
                </a:endParaRPr>
              </a:p>
            </p:txBody>
          </p:sp>
        </mc:Choice>
        <mc:Fallback xmlns="">
          <p:sp>
            <p:nvSpPr>
              <p:cNvPr id="18" name="TextBox 17">
                <a:extLst>
                  <a:ext uri="{FF2B5EF4-FFF2-40B4-BE49-F238E27FC236}">
                    <a16:creationId xmlns:a16="http://schemas.microsoft.com/office/drawing/2014/main" id="{4487D56C-08BA-A995-06F4-06ABBD999754}"/>
                  </a:ext>
                </a:extLst>
              </p:cNvPr>
              <p:cNvSpPr txBox="1">
                <a:spLocks noRot="1" noChangeAspect="1" noMove="1" noResize="1" noEditPoints="1" noAdjustHandles="1" noChangeArrowheads="1" noChangeShapeType="1" noTextEdit="1"/>
              </p:cNvSpPr>
              <p:nvPr/>
            </p:nvSpPr>
            <p:spPr>
              <a:xfrm>
                <a:off x="7368328" y="1735654"/>
                <a:ext cx="598241" cy="461665"/>
              </a:xfrm>
              <a:prstGeom prst="rect">
                <a:avLst/>
              </a:prstGeom>
              <a:blipFill>
                <a:blip r:embed="rId4"/>
                <a:stretch>
                  <a:fillRect l="-16327"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EFE24B-E678-DBCF-26B9-62BCD1426992}"/>
                  </a:ext>
                </a:extLst>
              </p:cNvPr>
              <p:cNvSpPr txBox="1"/>
              <p:nvPr/>
            </p:nvSpPr>
            <p:spPr>
              <a:xfrm>
                <a:off x="4955881" y="3836390"/>
                <a:ext cx="1469056"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1+</m:t>
                          </m:r>
                          <m:r>
                            <a:rPr lang="en-GB" sz="2800" i="1" dirty="0">
                              <a:latin typeface="Cambria Math" panose="02040503050406030204" pitchFamily="18" charset="0"/>
                            </a:rPr>
                            <m:t>𝑎</m:t>
                          </m:r>
                        </m:num>
                        <m:den>
                          <m:r>
                            <a:rPr lang="en-GB" sz="2800" i="1" dirty="0">
                              <a:latin typeface="Cambria Math" panose="02040503050406030204" pitchFamily="18" charset="0"/>
                            </a:rPr>
                            <m:t>3</m:t>
                          </m:r>
                          <m:r>
                            <a:rPr lang="en-GB" sz="2800" i="1" dirty="0">
                              <a:latin typeface="Cambria Math" panose="02040503050406030204" pitchFamily="18" charset="0"/>
                            </a:rPr>
                            <m:t>𝑎</m:t>
                          </m:r>
                        </m:den>
                      </m:f>
                    </m:oMath>
                  </m:oMathPara>
                </a14:m>
                <a:endParaRPr lang="en-GB" sz="2800" dirty="0"/>
              </a:p>
            </p:txBody>
          </p:sp>
        </mc:Choice>
        <mc:Fallback xmlns="">
          <p:sp>
            <p:nvSpPr>
              <p:cNvPr id="20" name="TextBox 19">
                <a:extLst>
                  <a:ext uri="{FF2B5EF4-FFF2-40B4-BE49-F238E27FC236}">
                    <a16:creationId xmlns:a16="http://schemas.microsoft.com/office/drawing/2014/main" id="{BEEFE24B-E678-DBCF-26B9-62BCD1426992}"/>
                  </a:ext>
                </a:extLst>
              </p:cNvPr>
              <p:cNvSpPr txBox="1">
                <a:spLocks noRot="1" noChangeAspect="1" noMove="1" noResize="1" noEditPoints="1" noAdjustHandles="1" noChangeArrowheads="1" noChangeShapeType="1" noTextEdit="1"/>
              </p:cNvSpPr>
              <p:nvPr/>
            </p:nvSpPr>
            <p:spPr>
              <a:xfrm>
                <a:off x="4955881" y="3836390"/>
                <a:ext cx="1469056" cy="9017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4FB6B67-3EA9-AF16-26CA-2D7A423F7FF9}"/>
                  </a:ext>
                </a:extLst>
              </p:cNvPr>
              <p:cNvSpPr txBox="1"/>
              <p:nvPr/>
            </p:nvSpPr>
            <p:spPr>
              <a:xfrm>
                <a:off x="4955881" y="4998440"/>
                <a:ext cx="1469057"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a:latin typeface="Cambria Math" panose="02040503050406030204" pitchFamily="18" charset="0"/>
                        </a:rPr>
                        <m:t>=</m:t>
                      </m:r>
                      <m:f>
                        <m:fPr>
                          <m:ctrlPr>
                            <a:rPr lang="en-GB" sz="2800" i="1" dirty="0">
                              <a:latin typeface="Cambria Math" panose="02040503050406030204" pitchFamily="18" charset="0"/>
                            </a:rPr>
                          </m:ctrlPr>
                        </m:fPr>
                        <m:num>
                          <m:r>
                            <a:rPr lang="en-GB" sz="2800" i="1" dirty="0">
                              <a:latin typeface="Cambria Math" panose="02040503050406030204" pitchFamily="18" charset="0"/>
                            </a:rPr>
                            <m:t>𝑎</m:t>
                          </m:r>
                          <m:r>
                            <a:rPr lang="en-GB" sz="2800" i="1" dirty="0">
                              <a:latin typeface="Cambria Math" panose="02040503050406030204" pitchFamily="18" charset="0"/>
                            </a:rPr>
                            <m:t>+1</m:t>
                          </m:r>
                        </m:num>
                        <m:den>
                          <m:r>
                            <a:rPr lang="en-GB" sz="2800" i="1" dirty="0">
                              <a:latin typeface="Cambria Math" panose="02040503050406030204" pitchFamily="18" charset="0"/>
                            </a:rPr>
                            <m:t>3</m:t>
                          </m:r>
                          <m:r>
                            <a:rPr lang="en-GB" sz="2800" i="1" dirty="0">
                              <a:latin typeface="Cambria Math" panose="02040503050406030204" pitchFamily="18" charset="0"/>
                            </a:rPr>
                            <m:t>𝑎</m:t>
                          </m:r>
                        </m:den>
                      </m:f>
                    </m:oMath>
                  </m:oMathPara>
                </a14:m>
                <a:endParaRPr lang="en-GB" sz="2800" dirty="0"/>
              </a:p>
            </p:txBody>
          </p:sp>
        </mc:Choice>
        <mc:Fallback xmlns="">
          <p:sp>
            <p:nvSpPr>
              <p:cNvPr id="31" name="TextBox 30">
                <a:extLst>
                  <a:ext uri="{FF2B5EF4-FFF2-40B4-BE49-F238E27FC236}">
                    <a16:creationId xmlns:a16="http://schemas.microsoft.com/office/drawing/2014/main" id="{74FB6B67-3EA9-AF16-26CA-2D7A423F7FF9}"/>
                  </a:ext>
                </a:extLst>
              </p:cNvPr>
              <p:cNvSpPr txBox="1">
                <a:spLocks noRot="1" noChangeAspect="1" noMove="1" noResize="1" noEditPoints="1" noAdjustHandles="1" noChangeArrowheads="1" noChangeShapeType="1" noTextEdit="1"/>
              </p:cNvSpPr>
              <p:nvPr/>
            </p:nvSpPr>
            <p:spPr>
              <a:xfrm>
                <a:off x="4955881" y="4998440"/>
                <a:ext cx="1469057" cy="901785"/>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871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64143" y="10330"/>
            <a:ext cx="7329122" cy="584775"/>
          </a:xfrm>
          <a:prstGeom prst="rect">
            <a:avLst/>
          </a:prstGeom>
          <a:noFill/>
        </p:spPr>
        <p:txBody>
          <a:bodyPr wrap="none" rtlCol="0">
            <a:spAutoFit/>
          </a:bodyPr>
          <a:lstStyle/>
          <a:p>
            <a:pPr algn="ctr"/>
            <a:r>
              <a:rPr lang="en-GB" sz="3200" dirty="0"/>
              <a:t>Express this calculation as a single fraction.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772F0D-CC8B-BE43-87D2-ABEEFC4F66A2}"/>
                  </a:ext>
                </a:extLst>
              </p:cNvPr>
              <p:cNvSpPr txBox="1"/>
              <p:nvPr/>
            </p:nvSpPr>
            <p:spPr>
              <a:xfrm>
                <a:off x="5133655" y="2179039"/>
                <a:ext cx="1494512"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5</m:t>
                          </m:r>
                          <m:r>
                            <a:rPr lang="en-GB" sz="2800" b="0" i="1" dirty="0" smtClean="0">
                              <a:latin typeface="Cambria Math" panose="02040503050406030204" pitchFamily="18" charset="0"/>
                            </a:rPr>
                            <m:t>𝑥</m:t>
                          </m:r>
                        </m:den>
                      </m:f>
                      <m:r>
                        <a:rPr lang="en-GB" sz="2800" b="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𝑥</m:t>
                          </m:r>
                        </m:num>
                        <m:den>
                          <m:r>
                            <a:rPr lang="en-GB" sz="2800" b="0" i="1" dirty="0" smtClean="0">
                              <a:latin typeface="Cambria Math" panose="02040503050406030204" pitchFamily="18" charset="0"/>
                            </a:rPr>
                            <m:t>5</m:t>
                          </m:r>
                          <m:r>
                            <a:rPr lang="en-GB" sz="2800" b="0" i="1" dirty="0" smtClean="0">
                              <a:latin typeface="Cambria Math" panose="02040503050406030204" pitchFamily="18" charset="0"/>
                            </a:rPr>
                            <m:t>𝑥</m:t>
                          </m:r>
                        </m:den>
                      </m:f>
                    </m:oMath>
                  </m:oMathPara>
                </a14:m>
                <a:endParaRPr lang="en-GB" sz="2800" dirty="0"/>
              </a:p>
            </p:txBody>
          </p:sp>
        </mc:Choice>
        <mc:Fallback xmlns="">
          <p:sp>
            <p:nvSpPr>
              <p:cNvPr id="14" name="TextBox 13">
                <a:extLst>
                  <a:ext uri="{FF2B5EF4-FFF2-40B4-BE49-F238E27FC236}">
                    <a16:creationId xmlns:a16="http://schemas.microsoft.com/office/drawing/2014/main" id="{0B772F0D-CC8B-BE43-87D2-ABEEFC4F66A2}"/>
                  </a:ext>
                </a:extLst>
              </p:cNvPr>
              <p:cNvSpPr txBox="1">
                <a:spLocks noRot="1" noChangeAspect="1" noMove="1" noResize="1" noEditPoints="1" noAdjustHandles="1" noChangeArrowheads="1" noChangeShapeType="1" noTextEdit="1"/>
              </p:cNvSpPr>
              <p:nvPr/>
            </p:nvSpPr>
            <p:spPr>
              <a:xfrm>
                <a:off x="5133655" y="2179039"/>
                <a:ext cx="1494512" cy="90178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E0E567-EC0E-A606-FA91-DC3E70A1A152}"/>
                  </a:ext>
                </a:extLst>
              </p:cNvPr>
              <p:cNvSpPr txBox="1"/>
              <p:nvPr/>
            </p:nvSpPr>
            <p:spPr>
              <a:xfrm>
                <a:off x="5215432" y="722835"/>
                <a:ext cx="1292854"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5</m:t>
                          </m:r>
                          <m:r>
                            <a:rPr lang="en-GB" sz="2800" b="0" i="1" dirty="0" smtClean="0">
                              <a:latin typeface="Cambria Math" panose="02040503050406030204" pitchFamily="18" charset="0"/>
                            </a:rPr>
                            <m:t>𝑥</m:t>
                          </m:r>
                        </m:den>
                      </m:f>
                      <m:r>
                        <a:rPr lang="en-GB" sz="2800" b="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1</m:t>
                          </m:r>
                        </m:num>
                        <m:den>
                          <m:r>
                            <a:rPr lang="en-GB" sz="2800" b="0" i="1" dirty="0" smtClean="0">
                              <a:latin typeface="Cambria Math" panose="02040503050406030204" pitchFamily="18" charset="0"/>
                            </a:rPr>
                            <m:t>5</m:t>
                          </m:r>
                        </m:den>
                      </m:f>
                    </m:oMath>
                  </m:oMathPara>
                </a14:m>
                <a:endParaRPr lang="en-GB" sz="2800" dirty="0"/>
              </a:p>
            </p:txBody>
          </p:sp>
        </mc:Choice>
        <mc:Fallback xmlns="">
          <p:sp>
            <p:nvSpPr>
              <p:cNvPr id="11" name="TextBox 10">
                <a:extLst>
                  <a:ext uri="{FF2B5EF4-FFF2-40B4-BE49-F238E27FC236}">
                    <a16:creationId xmlns:a16="http://schemas.microsoft.com/office/drawing/2014/main" id="{BFE0E567-EC0E-A606-FA91-DC3E70A1A152}"/>
                  </a:ext>
                </a:extLst>
              </p:cNvPr>
              <p:cNvSpPr txBox="1">
                <a:spLocks noRot="1" noChangeAspect="1" noMove="1" noResize="1" noEditPoints="1" noAdjustHandles="1" noChangeArrowheads="1" noChangeShapeType="1" noTextEdit="1"/>
              </p:cNvSpPr>
              <p:nvPr/>
            </p:nvSpPr>
            <p:spPr>
              <a:xfrm>
                <a:off x="5215432" y="722835"/>
                <a:ext cx="1292854" cy="901785"/>
              </a:xfrm>
              <a:prstGeom prst="rect">
                <a:avLst/>
              </a:prstGeom>
              <a:blipFill>
                <a:blip r:embed="rId3"/>
                <a:stretch>
                  <a:fillRect/>
                </a:stretch>
              </a:blipFill>
            </p:spPr>
            <p:txBody>
              <a:bodyPr/>
              <a:lstStyle/>
              <a:p>
                <a:r>
                  <a:rPr lang="en-GB">
                    <a:noFill/>
                  </a:rPr>
                  <a:t> </a:t>
                </a:r>
              </a:p>
            </p:txBody>
          </p:sp>
        </mc:Fallback>
      </mc:AlternateContent>
      <p:sp>
        <p:nvSpPr>
          <p:cNvPr id="16" name="Arc 15">
            <a:extLst>
              <a:ext uri="{FF2B5EF4-FFF2-40B4-BE49-F238E27FC236}">
                <a16:creationId xmlns:a16="http://schemas.microsoft.com/office/drawing/2014/main" id="{87F058EF-7DB7-F399-46B4-F2CE5E2FE4C6}"/>
              </a:ext>
            </a:extLst>
          </p:cNvPr>
          <p:cNvSpPr/>
          <p:nvPr/>
        </p:nvSpPr>
        <p:spPr>
          <a:xfrm flipH="1">
            <a:off x="6090381" y="1172606"/>
            <a:ext cx="12204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87D56C-08BA-A995-06F4-06ABBD999754}"/>
                  </a:ext>
                </a:extLst>
              </p:cNvPr>
              <p:cNvSpPr txBox="1"/>
              <p:nvPr/>
            </p:nvSpPr>
            <p:spPr>
              <a:xfrm>
                <a:off x="7374740" y="1735654"/>
                <a:ext cx="585417" cy="461665"/>
              </a:xfrm>
              <a:prstGeom prst="rect">
                <a:avLst/>
              </a:prstGeom>
              <a:noFill/>
            </p:spPr>
            <p:txBody>
              <a:bodyPr wrap="none" rtlCol="0">
                <a:spAutoFit/>
              </a:bodyPr>
              <a:lstStyle/>
              <a:p>
                <a:pPr algn="ctr"/>
                <a:r>
                  <a:rPr lang="en-GB" sz="2400" b="1" dirty="0">
                    <a:solidFill>
                      <a:srgbClr val="00B050"/>
                    </a:solidFill>
                  </a:rPr>
                  <a:t>× </a:t>
                </a:r>
                <a14:m>
                  <m:oMath xmlns:m="http://schemas.openxmlformats.org/officeDocument/2006/math">
                    <m:r>
                      <a:rPr lang="en-GB" sz="2400" b="1" i="1" smtClean="0">
                        <a:solidFill>
                          <a:srgbClr val="00B050"/>
                        </a:solidFill>
                        <a:latin typeface="Cambria Math" panose="02040503050406030204" pitchFamily="18" charset="0"/>
                      </a:rPr>
                      <m:t>𝒙</m:t>
                    </m:r>
                  </m:oMath>
                </a14:m>
                <a:endParaRPr lang="en-GB" sz="2400" b="1" dirty="0">
                  <a:solidFill>
                    <a:srgbClr val="00B050"/>
                  </a:solidFill>
                </a:endParaRPr>
              </a:p>
            </p:txBody>
          </p:sp>
        </mc:Choice>
        <mc:Fallback xmlns="">
          <p:sp>
            <p:nvSpPr>
              <p:cNvPr id="18" name="TextBox 17">
                <a:extLst>
                  <a:ext uri="{FF2B5EF4-FFF2-40B4-BE49-F238E27FC236}">
                    <a16:creationId xmlns:a16="http://schemas.microsoft.com/office/drawing/2014/main" id="{4487D56C-08BA-A995-06F4-06ABBD999754}"/>
                  </a:ext>
                </a:extLst>
              </p:cNvPr>
              <p:cNvSpPr txBox="1">
                <a:spLocks noRot="1" noChangeAspect="1" noMove="1" noResize="1" noEditPoints="1" noAdjustHandles="1" noChangeArrowheads="1" noChangeShapeType="1" noTextEdit="1"/>
              </p:cNvSpPr>
              <p:nvPr/>
            </p:nvSpPr>
            <p:spPr>
              <a:xfrm>
                <a:off x="7374740" y="1735654"/>
                <a:ext cx="585417" cy="461665"/>
              </a:xfrm>
              <a:prstGeom prst="rect">
                <a:avLst/>
              </a:prstGeom>
              <a:blipFill>
                <a:blip r:embed="rId4"/>
                <a:stretch>
                  <a:fillRect l="-16667"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EFE24B-E678-DBCF-26B9-62BCD1426992}"/>
                  </a:ext>
                </a:extLst>
              </p:cNvPr>
              <p:cNvSpPr txBox="1"/>
              <p:nvPr/>
            </p:nvSpPr>
            <p:spPr>
              <a:xfrm>
                <a:off x="4959632" y="3836390"/>
                <a:ext cx="1461554" cy="90178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2−</m:t>
                          </m:r>
                          <m:r>
                            <a:rPr lang="en-GB" sz="2800" b="0" i="1" dirty="0" smtClean="0">
                              <a:latin typeface="Cambria Math" panose="02040503050406030204" pitchFamily="18" charset="0"/>
                            </a:rPr>
                            <m:t>𝑥</m:t>
                          </m:r>
                        </m:num>
                        <m:den>
                          <m:r>
                            <a:rPr lang="en-GB" sz="2800" b="0" i="1" dirty="0" smtClean="0">
                              <a:latin typeface="Cambria Math" panose="02040503050406030204" pitchFamily="18" charset="0"/>
                            </a:rPr>
                            <m:t>5</m:t>
                          </m:r>
                          <m:r>
                            <a:rPr lang="en-GB" sz="2800" b="0" i="1" dirty="0" smtClean="0">
                              <a:latin typeface="Cambria Math" panose="02040503050406030204" pitchFamily="18" charset="0"/>
                            </a:rPr>
                            <m:t>𝑥</m:t>
                          </m:r>
                        </m:den>
                      </m:f>
                    </m:oMath>
                  </m:oMathPara>
                </a14:m>
                <a:endParaRPr lang="en-GB" sz="2800" dirty="0"/>
              </a:p>
            </p:txBody>
          </p:sp>
        </mc:Choice>
        <mc:Fallback xmlns="">
          <p:sp>
            <p:nvSpPr>
              <p:cNvPr id="20" name="TextBox 19">
                <a:extLst>
                  <a:ext uri="{FF2B5EF4-FFF2-40B4-BE49-F238E27FC236}">
                    <a16:creationId xmlns:a16="http://schemas.microsoft.com/office/drawing/2014/main" id="{BEEFE24B-E678-DBCF-26B9-62BCD1426992}"/>
                  </a:ext>
                </a:extLst>
              </p:cNvPr>
              <p:cNvSpPr txBox="1">
                <a:spLocks noRot="1" noChangeAspect="1" noMove="1" noResize="1" noEditPoints="1" noAdjustHandles="1" noChangeArrowheads="1" noChangeShapeType="1" noTextEdit="1"/>
              </p:cNvSpPr>
              <p:nvPr/>
            </p:nvSpPr>
            <p:spPr>
              <a:xfrm>
                <a:off x="4959632" y="3836390"/>
                <a:ext cx="1461554" cy="901785"/>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689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130633" y="138060"/>
            <a:ext cx="2973506" cy="584775"/>
          </a:xfrm>
          <a:prstGeom prst="rect">
            <a:avLst/>
          </a:prstGeom>
          <a:noFill/>
        </p:spPr>
        <p:txBody>
          <a:bodyPr wrap="none" rtlCol="0">
            <a:spAutoFit/>
          </a:bodyPr>
          <a:lstStyle/>
          <a:p>
            <a:pPr algn="ctr"/>
            <a:r>
              <a:rPr lang="en-GB" sz="3200" dirty="0"/>
              <a:t>Spot the mistake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772F0D-CC8B-BE43-87D2-ABEEFC4F66A2}"/>
                  </a:ext>
                </a:extLst>
              </p:cNvPr>
              <p:cNvSpPr txBox="1"/>
              <p:nvPr/>
            </p:nvSpPr>
            <p:spPr>
              <a:xfrm>
                <a:off x="5133654" y="2179039"/>
                <a:ext cx="1494512" cy="90172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panose="02040503050406030204" pitchFamily="18" charset="0"/>
                            </a:rPr>
                            <m:t>6</m:t>
                          </m:r>
                        </m:num>
                        <m:den>
                          <m:r>
                            <a:rPr lang="en-GB" sz="2800" b="0" i="1" dirty="0" smtClean="0">
                              <a:latin typeface="Cambria Math" panose="02040503050406030204" pitchFamily="18" charset="0"/>
                            </a:rPr>
                            <m:t>7</m:t>
                          </m:r>
                          <m:r>
                            <a:rPr lang="en-GB" sz="2800" b="0" i="1" dirty="0" smtClean="0">
                              <a:latin typeface="Cambria Math" panose="02040503050406030204" pitchFamily="18" charset="0"/>
                            </a:rPr>
                            <m:t>𝑥</m:t>
                          </m:r>
                        </m:den>
                      </m:f>
                      <m:r>
                        <a:rPr lang="en-GB" sz="2800" b="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7</m:t>
                          </m:r>
                          <m:r>
                            <a:rPr lang="en-GB" sz="2800" b="0" i="1" dirty="0" smtClean="0">
                              <a:latin typeface="Cambria Math" panose="02040503050406030204" pitchFamily="18" charset="0"/>
                            </a:rPr>
                            <m:t>𝑥</m:t>
                          </m:r>
                        </m:den>
                      </m:f>
                    </m:oMath>
                  </m:oMathPara>
                </a14:m>
                <a:endParaRPr lang="en-GB" sz="2800" dirty="0"/>
              </a:p>
            </p:txBody>
          </p:sp>
        </mc:Choice>
        <mc:Fallback xmlns="">
          <p:sp>
            <p:nvSpPr>
              <p:cNvPr id="14" name="TextBox 13">
                <a:extLst>
                  <a:ext uri="{FF2B5EF4-FFF2-40B4-BE49-F238E27FC236}">
                    <a16:creationId xmlns:a16="http://schemas.microsoft.com/office/drawing/2014/main" id="{0B772F0D-CC8B-BE43-87D2-ABEEFC4F66A2}"/>
                  </a:ext>
                </a:extLst>
              </p:cNvPr>
              <p:cNvSpPr txBox="1">
                <a:spLocks noRot="1" noChangeAspect="1" noMove="1" noResize="1" noEditPoints="1" noAdjustHandles="1" noChangeArrowheads="1" noChangeShapeType="1" noTextEdit="1"/>
              </p:cNvSpPr>
              <p:nvPr/>
            </p:nvSpPr>
            <p:spPr>
              <a:xfrm>
                <a:off x="5133654" y="2179039"/>
                <a:ext cx="1494512" cy="90172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E0E567-EC0E-A606-FA91-DC3E70A1A152}"/>
                  </a:ext>
                </a:extLst>
              </p:cNvPr>
              <p:cNvSpPr txBox="1"/>
              <p:nvPr/>
            </p:nvSpPr>
            <p:spPr>
              <a:xfrm>
                <a:off x="5215432" y="722835"/>
                <a:ext cx="1292854" cy="90172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panose="02040503050406030204" pitchFamily="18" charset="0"/>
                            </a:rPr>
                            <m:t>6</m:t>
                          </m:r>
                        </m:num>
                        <m:den>
                          <m:r>
                            <a:rPr lang="en-GB" sz="2800" b="0" i="1" dirty="0" smtClean="0">
                              <a:latin typeface="Cambria Math" panose="02040503050406030204" pitchFamily="18" charset="0"/>
                            </a:rPr>
                            <m:t>7</m:t>
                          </m:r>
                          <m:r>
                            <a:rPr lang="en-GB" sz="2800" b="0" i="1" dirty="0" smtClean="0">
                              <a:latin typeface="Cambria Math" panose="02040503050406030204" pitchFamily="18" charset="0"/>
                            </a:rPr>
                            <m:t>𝑥</m:t>
                          </m:r>
                        </m:den>
                      </m:f>
                      <m:r>
                        <a:rPr lang="en-GB" sz="2800" b="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7</m:t>
                          </m:r>
                        </m:den>
                      </m:f>
                    </m:oMath>
                  </m:oMathPara>
                </a14:m>
                <a:endParaRPr lang="en-GB" sz="2800" dirty="0"/>
              </a:p>
            </p:txBody>
          </p:sp>
        </mc:Choice>
        <mc:Fallback xmlns="">
          <p:sp>
            <p:nvSpPr>
              <p:cNvPr id="11" name="TextBox 10">
                <a:extLst>
                  <a:ext uri="{FF2B5EF4-FFF2-40B4-BE49-F238E27FC236}">
                    <a16:creationId xmlns:a16="http://schemas.microsoft.com/office/drawing/2014/main" id="{BFE0E567-EC0E-A606-FA91-DC3E70A1A152}"/>
                  </a:ext>
                </a:extLst>
              </p:cNvPr>
              <p:cNvSpPr txBox="1">
                <a:spLocks noRot="1" noChangeAspect="1" noMove="1" noResize="1" noEditPoints="1" noAdjustHandles="1" noChangeArrowheads="1" noChangeShapeType="1" noTextEdit="1"/>
              </p:cNvSpPr>
              <p:nvPr/>
            </p:nvSpPr>
            <p:spPr>
              <a:xfrm>
                <a:off x="5215432" y="722835"/>
                <a:ext cx="1292854" cy="901722"/>
              </a:xfrm>
              <a:prstGeom prst="rect">
                <a:avLst/>
              </a:prstGeom>
              <a:blipFill>
                <a:blip r:embed="rId3"/>
                <a:stretch>
                  <a:fillRect/>
                </a:stretch>
              </a:blipFill>
            </p:spPr>
            <p:txBody>
              <a:bodyPr/>
              <a:lstStyle/>
              <a:p>
                <a:r>
                  <a:rPr lang="en-GB">
                    <a:noFill/>
                  </a:rPr>
                  <a:t> </a:t>
                </a:r>
              </a:p>
            </p:txBody>
          </p:sp>
        </mc:Fallback>
      </mc:AlternateContent>
      <p:sp>
        <p:nvSpPr>
          <p:cNvPr id="16" name="Arc 15">
            <a:extLst>
              <a:ext uri="{FF2B5EF4-FFF2-40B4-BE49-F238E27FC236}">
                <a16:creationId xmlns:a16="http://schemas.microsoft.com/office/drawing/2014/main" id="{87F058EF-7DB7-F399-46B4-F2CE5E2FE4C6}"/>
              </a:ext>
            </a:extLst>
          </p:cNvPr>
          <p:cNvSpPr/>
          <p:nvPr/>
        </p:nvSpPr>
        <p:spPr>
          <a:xfrm flipH="1">
            <a:off x="6090381" y="1172606"/>
            <a:ext cx="1220400" cy="1495426"/>
          </a:xfrm>
          <a:prstGeom prst="arc">
            <a:avLst>
              <a:gd name="adj1" fmla="val 5450043"/>
              <a:gd name="adj2" fmla="val 16198152"/>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87D56C-08BA-A995-06F4-06ABBD999754}"/>
                  </a:ext>
                </a:extLst>
              </p:cNvPr>
              <p:cNvSpPr txBox="1"/>
              <p:nvPr/>
            </p:nvSpPr>
            <p:spPr>
              <a:xfrm>
                <a:off x="7374740" y="1735654"/>
                <a:ext cx="585417" cy="461665"/>
              </a:xfrm>
              <a:prstGeom prst="rect">
                <a:avLst/>
              </a:prstGeom>
              <a:noFill/>
            </p:spPr>
            <p:txBody>
              <a:bodyPr wrap="none" rtlCol="0">
                <a:spAutoFit/>
              </a:bodyPr>
              <a:lstStyle/>
              <a:p>
                <a:pPr algn="ctr"/>
                <a:r>
                  <a:rPr lang="en-GB" sz="2400" b="1" dirty="0">
                    <a:solidFill>
                      <a:srgbClr val="00B050"/>
                    </a:solidFill>
                  </a:rPr>
                  <a:t>× </a:t>
                </a:r>
                <a14:m>
                  <m:oMath xmlns:m="http://schemas.openxmlformats.org/officeDocument/2006/math">
                    <m:r>
                      <a:rPr lang="en-GB" sz="2400" b="1" i="1" smtClean="0">
                        <a:solidFill>
                          <a:srgbClr val="00B050"/>
                        </a:solidFill>
                        <a:latin typeface="Cambria Math" panose="02040503050406030204" pitchFamily="18" charset="0"/>
                      </a:rPr>
                      <m:t>𝒙</m:t>
                    </m:r>
                  </m:oMath>
                </a14:m>
                <a:endParaRPr lang="en-GB" sz="2400" b="1" dirty="0">
                  <a:solidFill>
                    <a:srgbClr val="00B050"/>
                  </a:solidFill>
                </a:endParaRPr>
              </a:p>
            </p:txBody>
          </p:sp>
        </mc:Choice>
        <mc:Fallback xmlns="">
          <p:sp>
            <p:nvSpPr>
              <p:cNvPr id="18" name="TextBox 17">
                <a:extLst>
                  <a:ext uri="{FF2B5EF4-FFF2-40B4-BE49-F238E27FC236}">
                    <a16:creationId xmlns:a16="http://schemas.microsoft.com/office/drawing/2014/main" id="{4487D56C-08BA-A995-06F4-06ABBD999754}"/>
                  </a:ext>
                </a:extLst>
              </p:cNvPr>
              <p:cNvSpPr txBox="1">
                <a:spLocks noRot="1" noChangeAspect="1" noMove="1" noResize="1" noEditPoints="1" noAdjustHandles="1" noChangeArrowheads="1" noChangeShapeType="1" noTextEdit="1"/>
              </p:cNvSpPr>
              <p:nvPr/>
            </p:nvSpPr>
            <p:spPr>
              <a:xfrm>
                <a:off x="7374740" y="1735654"/>
                <a:ext cx="585417" cy="461665"/>
              </a:xfrm>
              <a:prstGeom prst="rect">
                <a:avLst/>
              </a:prstGeom>
              <a:blipFill>
                <a:blip r:embed="rId4"/>
                <a:stretch>
                  <a:fillRect l="-16667"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EFE24B-E678-DBCF-26B9-62BCD1426992}"/>
                  </a:ext>
                </a:extLst>
              </p:cNvPr>
              <p:cNvSpPr txBox="1"/>
              <p:nvPr/>
            </p:nvSpPr>
            <p:spPr>
              <a:xfrm>
                <a:off x="5173248" y="3836390"/>
                <a:ext cx="1034322" cy="90018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m:t>
                      </m:r>
                      <m:f>
                        <m:fPr>
                          <m:ctrlPr>
                            <a:rPr lang="en-GB" sz="2800" i="1" dirty="0">
                              <a:latin typeface="Cambria Math" panose="02040503050406030204" pitchFamily="18" charset="0"/>
                            </a:rPr>
                          </m:ctrlPr>
                        </m:fPr>
                        <m:num>
                          <m:r>
                            <a:rPr lang="en-GB" sz="2800" b="0" i="1" dirty="0" smtClean="0">
                              <a:latin typeface="Cambria Math" panose="02040503050406030204" pitchFamily="18" charset="0"/>
                            </a:rPr>
                            <m:t>4</m:t>
                          </m:r>
                        </m:num>
                        <m:den>
                          <m:r>
                            <a:rPr lang="en-GB" sz="2800" b="0" i="1" dirty="0" smtClean="0">
                              <a:latin typeface="Cambria Math" panose="02040503050406030204" pitchFamily="18" charset="0"/>
                            </a:rPr>
                            <m:t>7</m:t>
                          </m:r>
                          <m:r>
                            <a:rPr lang="en-GB" sz="2800" b="0" i="1" dirty="0" smtClean="0">
                              <a:latin typeface="Cambria Math" panose="02040503050406030204" pitchFamily="18" charset="0"/>
                            </a:rPr>
                            <m:t>𝑥</m:t>
                          </m:r>
                        </m:den>
                      </m:f>
                    </m:oMath>
                  </m:oMathPara>
                </a14:m>
                <a:endParaRPr lang="en-GB" sz="2800" dirty="0"/>
              </a:p>
            </p:txBody>
          </p:sp>
        </mc:Choice>
        <mc:Fallback xmlns="">
          <p:sp>
            <p:nvSpPr>
              <p:cNvPr id="20" name="TextBox 19">
                <a:extLst>
                  <a:ext uri="{FF2B5EF4-FFF2-40B4-BE49-F238E27FC236}">
                    <a16:creationId xmlns:a16="http://schemas.microsoft.com/office/drawing/2014/main" id="{BEEFE24B-E678-DBCF-26B9-62BCD1426992}"/>
                  </a:ext>
                </a:extLst>
              </p:cNvPr>
              <p:cNvSpPr txBox="1">
                <a:spLocks noRot="1" noChangeAspect="1" noMove="1" noResize="1" noEditPoints="1" noAdjustHandles="1" noChangeArrowheads="1" noChangeShapeType="1" noTextEdit="1"/>
              </p:cNvSpPr>
              <p:nvPr/>
            </p:nvSpPr>
            <p:spPr>
              <a:xfrm>
                <a:off x="5173248" y="3836390"/>
                <a:ext cx="1034322" cy="900183"/>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710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59FD1DA-A034-4046-DEC0-C912B3F942FD}"/>
              </a:ext>
            </a:extLst>
          </p:cNvPr>
          <p:cNvSpPr txBox="1"/>
          <p:nvPr/>
        </p:nvSpPr>
        <p:spPr>
          <a:xfrm>
            <a:off x="0" y="846049"/>
            <a:ext cx="7802008" cy="584775"/>
          </a:xfrm>
          <a:prstGeom prst="rect">
            <a:avLst/>
          </a:prstGeom>
          <a:noFill/>
        </p:spPr>
        <p:txBody>
          <a:bodyPr wrap="none" rtlCol="0">
            <a:spAutoFit/>
          </a:bodyPr>
          <a:lstStyle/>
          <a:p>
            <a:pPr algn="ctr"/>
            <a:r>
              <a:rPr lang="en-GB" sz="3200" dirty="0"/>
              <a:t>Express these calculations as a single fraction.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C6D2ABA-C521-D8E8-286A-CA63DAFB34A4}"/>
                  </a:ext>
                </a:extLst>
              </p:cNvPr>
              <p:cNvSpPr txBox="1"/>
              <p:nvPr/>
            </p:nvSpPr>
            <p:spPr>
              <a:xfrm>
                <a:off x="793226" y="1398088"/>
                <a:ext cx="1629099"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b="0" i="1" dirty="0" smtClean="0">
                              <a:latin typeface="Cambria Math" panose="02040503050406030204" pitchFamily="18" charset="0"/>
                            </a:rPr>
                            <m:t>1</m:t>
                          </m:r>
                        </m:num>
                        <m:den>
                          <m:r>
                            <a:rPr lang="en-GB" sz="3600" b="0" i="1" dirty="0" smtClean="0">
                              <a:latin typeface="Cambria Math" panose="02040503050406030204" pitchFamily="18" charset="0"/>
                            </a:rPr>
                            <m:t>4</m:t>
                          </m:r>
                          <m:r>
                            <a:rPr lang="en-GB" sz="3600" b="0" i="1" dirty="0" smtClean="0">
                              <a:latin typeface="Cambria Math" panose="02040503050406030204" pitchFamily="18" charset="0"/>
                            </a:rPr>
                            <m:t>𝑎</m:t>
                          </m:r>
                        </m:den>
                      </m:f>
                      <m:r>
                        <a:rPr lang="en-GB" sz="3600" i="1" dirty="0">
                          <a:latin typeface="Cambria Math" panose="02040503050406030204" pitchFamily="18" charset="0"/>
                        </a:rPr>
                        <m:t>+</m:t>
                      </m:r>
                      <m:f>
                        <m:fPr>
                          <m:ctrlPr>
                            <a:rPr lang="en-GB" sz="3600" i="1" dirty="0" smtClean="0">
                              <a:latin typeface="Cambria Math" panose="02040503050406030204" pitchFamily="18" charset="0"/>
                            </a:rPr>
                          </m:ctrlPr>
                        </m:fPr>
                        <m:num>
                          <m:r>
                            <a:rPr lang="en-GB" sz="3600" b="0" i="1" dirty="0" smtClean="0">
                              <a:latin typeface="Cambria Math" panose="02040503050406030204" pitchFamily="18" charset="0"/>
                            </a:rPr>
                            <m:t>3</m:t>
                          </m:r>
                        </m:num>
                        <m:den>
                          <m:r>
                            <a:rPr lang="en-GB" sz="3600" b="0" i="1" dirty="0" smtClean="0">
                              <a:latin typeface="Cambria Math" panose="02040503050406030204" pitchFamily="18" charset="0"/>
                            </a:rPr>
                            <m:t>𝑎</m:t>
                          </m:r>
                        </m:den>
                      </m:f>
                    </m:oMath>
                  </m:oMathPara>
                </a14:m>
                <a:endParaRPr lang="en-GB" sz="3600" dirty="0"/>
              </a:p>
            </p:txBody>
          </p:sp>
        </mc:Choice>
        <mc:Fallback xmlns="">
          <p:sp>
            <p:nvSpPr>
              <p:cNvPr id="22" name="TextBox 21">
                <a:extLst>
                  <a:ext uri="{FF2B5EF4-FFF2-40B4-BE49-F238E27FC236}">
                    <a16:creationId xmlns:a16="http://schemas.microsoft.com/office/drawing/2014/main" id="{9C6D2ABA-C521-D8E8-286A-CA63DAFB34A4}"/>
                  </a:ext>
                </a:extLst>
              </p:cNvPr>
              <p:cNvSpPr txBox="1">
                <a:spLocks noRot="1" noChangeAspect="1" noMove="1" noResize="1" noEditPoints="1" noAdjustHandles="1" noChangeArrowheads="1" noChangeShapeType="1" noTextEdit="1"/>
              </p:cNvSpPr>
              <p:nvPr/>
            </p:nvSpPr>
            <p:spPr>
              <a:xfrm>
                <a:off x="793226" y="1398088"/>
                <a:ext cx="1629099" cy="1133067"/>
              </a:xfrm>
              <a:prstGeom prst="rect">
                <a:avLst/>
              </a:prstGeom>
              <a:blipFill>
                <a:blip r:embed="rId2"/>
                <a:stretch>
                  <a:fillRect/>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2CA835CD-C873-4966-6924-69F5C21911AA}"/>
              </a:ext>
            </a:extLst>
          </p:cNvPr>
          <p:cNvSpPr txBox="1"/>
          <p:nvPr/>
        </p:nvSpPr>
        <p:spPr>
          <a:xfrm>
            <a:off x="263064" y="1667916"/>
            <a:ext cx="465192" cy="646331"/>
          </a:xfrm>
          <a:prstGeom prst="rect">
            <a:avLst/>
          </a:prstGeom>
          <a:noFill/>
        </p:spPr>
        <p:txBody>
          <a:bodyPr wrap="none" rtlCol="0">
            <a:spAutoFit/>
          </a:bodyPr>
          <a:lstStyle/>
          <a:p>
            <a:pPr algn="ctr"/>
            <a:r>
              <a:rPr lang="en-GB" sz="3600" b="1" dirty="0">
                <a:solidFill>
                  <a:schemeClr val="bg1">
                    <a:lumMod val="50000"/>
                  </a:schemeClr>
                </a:solidFill>
              </a:rPr>
              <a:t>A</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A33A550-50A5-47F1-1B5A-5542C512BD11}"/>
                  </a:ext>
                </a:extLst>
              </p:cNvPr>
              <p:cNvSpPr txBox="1"/>
              <p:nvPr/>
            </p:nvSpPr>
            <p:spPr>
              <a:xfrm>
                <a:off x="664527" y="3226513"/>
                <a:ext cx="2138855"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b="0" i="1" dirty="0" smtClean="0">
                              <a:latin typeface="Cambria Math" panose="02040503050406030204" pitchFamily="18" charset="0"/>
                            </a:rPr>
                            <m:t>1</m:t>
                          </m:r>
                        </m:num>
                        <m:den>
                          <m:r>
                            <a:rPr lang="en-GB" sz="3600" b="0" i="1" dirty="0" smtClean="0">
                              <a:latin typeface="Cambria Math" panose="02040503050406030204" pitchFamily="18" charset="0"/>
                            </a:rPr>
                            <m:t>2</m:t>
                          </m:r>
                          <m:r>
                            <a:rPr lang="en-GB" sz="3600" b="0" i="1" dirty="0" smtClean="0">
                              <a:latin typeface="Cambria Math" panose="02040503050406030204" pitchFamily="18" charset="0"/>
                            </a:rPr>
                            <m:t>𝑎</m:t>
                          </m:r>
                        </m:den>
                      </m:f>
                      <m:r>
                        <a:rPr lang="en-GB" sz="3600" b="0" i="1" dirty="0" smtClean="0">
                          <a:latin typeface="Cambria Math" panose="02040503050406030204" pitchFamily="18" charset="0"/>
                        </a:rPr>
                        <m:t>−</m:t>
                      </m:r>
                      <m:f>
                        <m:fPr>
                          <m:ctrlPr>
                            <a:rPr lang="en-GB" sz="3600" i="1" dirty="0">
                              <a:latin typeface="Cambria Math" panose="02040503050406030204" pitchFamily="18" charset="0"/>
                            </a:rPr>
                          </m:ctrlPr>
                        </m:fPr>
                        <m:num>
                          <m:r>
                            <a:rPr lang="en-GB" sz="3600" b="0" i="1" dirty="0" smtClean="0">
                              <a:latin typeface="Cambria Math" panose="02040503050406030204" pitchFamily="18" charset="0"/>
                            </a:rPr>
                            <m:t>4</m:t>
                          </m:r>
                        </m:num>
                        <m:den>
                          <m:r>
                            <a:rPr lang="en-GB" sz="3600" b="0" i="1" dirty="0" smtClean="0">
                              <a:latin typeface="Cambria Math" panose="02040503050406030204" pitchFamily="18" charset="0"/>
                            </a:rPr>
                            <m:t>10</m:t>
                          </m:r>
                          <m:r>
                            <a:rPr lang="en-GB" sz="3600" b="0" i="1" dirty="0" smtClean="0">
                              <a:latin typeface="Cambria Math" panose="02040503050406030204" pitchFamily="18" charset="0"/>
                            </a:rPr>
                            <m:t>𝑎</m:t>
                          </m:r>
                        </m:den>
                      </m:f>
                    </m:oMath>
                  </m:oMathPara>
                </a14:m>
                <a:endParaRPr lang="en-GB" sz="3600" dirty="0"/>
              </a:p>
            </p:txBody>
          </p:sp>
        </mc:Choice>
        <mc:Fallback xmlns="">
          <p:sp>
            <p:nvSpPr>
              <p:cNvPr id="36" name="TextBox 35">
                <a:extLst>
                  <a:ext uri="{FF2B5EF4-FFF2-40B4-BE49-F238E27FC236}">
                    <a16:creationId xmlns:a16="http://schemas.microsoft.com/office/drawing/2014/main" id="{FA33A550-50A5-47F1-1B5A-5542C512BD11}"/>
                  </a:ext>
                </a:extLst>
              </p:cNvPr>
              <p:cNvSpPr txBox="1">
                <a:spLocks noRot="1" noChangeAspect="1" noMove="1" noResize="1" noEditPoints="1" noAdjustHandles="1" noChangeArrowheads="1" noChangeShapeType="1" noTextEdit="1"/>
              </p:cNvSpPr>
              <p:nvPr/>
            </p:nvSpPr>
            <p:spPr>
              <a:xfrm>
                <a:off x="664527" y="3226513"/>
                <a:ext cx="2138855" cy="1133067"/>
              </a:xfrm>
              <a:prstGeom prst="rect">
                <a:avLst/>
              </a:prstGeom>
              <a:blipFill>
                <a:blip r:embed="rId3"/>
                <a:stretch>
                  <a:fillRect/>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BD45A41D-B71D-E5D3-0B07-670E76A05E17}"/>
              </a:ext>
            </a:extLst>
          </p:cNvPr>
          <p:cNvSpPr txBox="1"/>
          <p:nvPr/>
        </p:nvSpPr>
        <p:spPr>
          <a:xfrm>
            <a:off x="285713" y="3399927"/>
            <a:ext cx="442750" cy="646331"/>
          </a:xfrm>
          <a:prstGeom prst="rect">
            <a:avLst/>
          </a:prstGeom>
          <a:noFill/>
        </p:spPr>
        <p:txBody>
          <a:bodyPr wrap="none" rtlCol="0">
            <a:spAutoFit/>
          </a:bodyPr>
          <a:lstStyle/>
          <a:p>
            <a:pPr algn="ctr"/>
            <a:r>
              <a:rPr lang="en-GB" sz="3600" b="1" dirty="0">
                <a:solidFill>
                  <a:schemeClr val="bg1">
                    <a:lumMod val="50000"/>
                  </a:schemeClr>
                </a:solidFill>
              </a:rPr>
              <a:t>B</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90AE1F2-BF88-4B1C-4721-9215122ECC2B}"/>
                  </a:ext>
                </a:extLst>
              </p:cNvPr>
              <p:cNvSpPr txBox="1"/>
              <p:nvPr/>
            </p:nvSpPr>
            <p:spPr>
              <a:xfrm>
                <a:off x="936461" y="4893378"/>
                <a:ext cx="1866921"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b="0" i="1" dirty="0" smtClean="0">
                              <a:latin typeface="Cambria Math" panose="02040503050406030204" pitchFamily="18" charset="0"/>
                            </a:rPr>
                            <m:t>7</m:t>
                          </m:r>
                        </m:num>
                        <m:den>
                          <m:r>
                            <a:rPr lang="en-GB" sz="3600" b="0" i="1" dirty="0" smtClean="0">
                              <a:latin typeface="Cambria Math" panose="02040503050406030204" pitchFamily="18" charset="0"/>
                            </a:rPr>
                            <m:t>6</m:t>
                          </m:r>
                          <m:r>
                            <a:rPr lang="en-GB" sz="3600" b="0" i="1" dirty="0" smtClean="0">
                              <a:latin typeface="Cambria Math" panose="02040503050406030204" pitchFamily="18" charset="0"/>
                            </a:rPr>
                            <m:t>𝑥</m:t>
                          </m:r>
                        </m:den>
                      </m:f>
                      <m:r>
                        <a:rPr lang="en-GB" sz="3600" b="0" i="1" dirty="0" smtClean="0">
                          <a:latin typeface="Cambria Math" panose="02040503050406030204" pitchFamily="18" charset="0"/>
                        </a:rPr>
                        <m:t>+</m:t>
                      </m:r>
                      <m:f>
                        <m:fPr>
                          <m:ctrlPr>
                            <a:rPr lang="en-GB" sz="3600" i="1" dirty="0">
                              <a:latin typeface="Cambria Math" panose="02040503050406030204" pitchFamily="18" charset="0"/>
                            </a:rPr>
                          </m:ctrlPr>
                        </m:fPr>
                        <m:num>
                          <m:r>
                            <a:rPr lang="en-GB" sz="3600" b="0" i="1" dirty="0" smtClean="0">
                              <a:latin typeface="Cambria Math" panose="02040503050406030204" pitchFamily="18" charset="0"/>
                            </a:rPr>
                            <m:t>2</m:t>
                          </m:r>
                        </m:num>
                        <m:den>
                          <m:r>
                            <a:rPr lang="en-GB" sz="3600" b="0" i="1" dirty="0" smtClean="0">
                              <a:latin typeface="Cambria Math" panose="02040503050406030204" pitchFamily="18" charset="0"/>
                            </a:rPr>
                            <m:t>3</m:t>
                          </m:r>
                          <m:r>
                            <a:rPr lang="en-GB" sz="3600" b="0" i="1" dirty="0" smtClean="0">
                              <a:latin typeface="Cambria Math" panose="02040503050406030204" pitchFamily="18" charset="0"/>
                            </a:rPr>
                            <m:t>𝑥</m:t>
                          </m:r>
                        </m:den>
                      </m:f>
                    </m:oMath>
                  </m:oMathPara>
                </a14:m>
                <a:endParaRPr lang="en-GB" sz="3600" dirty="0"/>
              </a:p>
            </p:txBody>
          </p:sp>
        </mc:Choice>
        <mc:Fallback xmlns="">
          <p:sp>
            <p:nvSpPr>
              <p:cNvPr id="41" name="TextBox 40">
                <a:extLst>
                  <a:ext uri="{FF2B5EF4-FFF2-40B4-BE49-F238E27FC236}">
                    <a16:creationId xmlns:a16="http://schemas.microsoft.com/office/drawing/2014/main" id="{B90AE1F2-BF88-4B1C-4721-9215122ECC2B}"/>
                  </a:ext>
                </a:extLst>
              </p:cNvPr>
              <p:cNvSpPr txBox="1">
                <a:spLocks noRot="1" noChangeAspect="1" noMove="1" noResize="1" noEditPoints="1" noAdjustHandles="1" noChangeArrowheads="1" noChangeShapeType="1" noTextEdit="1"/>
              </p:cNvSpPr>
              <p:nvPr/>
            </p:nvSpPr>
            <p:spPr>
              <a:xfrm>
                <a:off x="936461" y="4893378"/>
                <a:ext cx="1866921" cy="1133067"/>
              </a:xfrm>
              <a:prstGeom prst="rect">
                <a:avLst/>
              </a:prstGeom>
              <a:blipFill>
                <a:blip r:embed="rId4"/>
                <a:stretch>
                  <a:fillRect/>
                </a:stretch>
              </a:blipFill>
            </p:spPr>
            <p:txBody>
              <a:bodyPr/>
              <a:lstStyle/>
              <a:p>
                <a:r>
                  <a:rPr lang="en-GB">
                    <a:noFill/>
                  </a:rPr>
                  <a:t> </a:t>
                </a:r>
              </a:p>
            </p:txBody>
          </p:sp>
        </mc:Fallback>
      </mc:AlternateContent>
      <p:sp>
        <p:nvSpPr>
          <p:cNvPr id="42" name="TextBox 41">
            <a:extLst>
              <a:ext uri="{FF2B5EF4-FFF2-40B4-BE49-F238E27FC236}">
                <a16:creationId xmlns:a16="http://schemas.microsoft.com/office/drawing/2014/main" id="{31B026D5-B40B-8E63-51C0-48711E265C31}"/>
              </a:ext>
            </a:extLst>
          </p:cNvPr>
          <p:cNvSpPr txBox="1"/>
          <p:nvPr/>
        </p:nvSpPr>
        <p:spPr>
          <a:xfrm>
            <a:off x="308167" y="5175901"/>
            <a:ext cx="428323" cy="646331"/>
          </a:xfrm>
          <a:prstGeom prst="rect">
            <a:avLst/>
          </a:prstGeom>
          <a:noFill/>
        </p:spPr>
        <p:txBody>
          <a:bodyPr wrap="none" rtlCol="0">
            <a:spAutoFit/>
          </a:bodyPr>
          <a:lstStyle/>
          <a:p>
            <a:pPr algn="ctr"/>
            <a:r>
              <a:rPr lang="en-GB" sz="3600" b="1" dirty="0">
                <a:solidFill>
                  <a:schemeClr val="bg1">
                    <a:lumMod val="50000"/>
                  </a:schemeClr>
                </a:solidFill>
              </a:rPr>
              <a:t>C</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8A6843D-1F89-603B-1441-F7501168EDB2}"/>
                  </a:ext>
                </a:extLst>
              </p:cNvPr>
              <p:cNvSpPr txBox="1"/>
              <p:nvPr/>
            </p:nvSpPr>
            <p:spPr>
              <a:xfrm>
                <a:off x="6413193" y="1445861"/>
                <a:ext cx="1638461" cy="123020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b="0" i="1" dirty="0" smtClean="0">
                              <a:latin typeface="Cambria Math" panose="02040503050406030204" pitchFamily="18" charset="0"/>
                            </a:rPr>
                            <m:t>7</m:t>
                          </m:r>
                        </m:num>
                        <m:den>
                          <m:r>
                            <a:rPr lang="en-GB" sz="3600" i="1" dirty="0">
                              <a:latin typeface="Cambria Math" panose="02040503050406030204" pitchFamily="18" charset="0"/>
                            </a:rPr>
                            <m:t>4</m:t>
                          </m:r>
                          <m:r>
                            <a:rPr lang="en-GB" sz="3600" b="0" i="1" dirty="0" smtClean="0">
                              <a:latin typeface="Cambria Math" panose="02040503050406030204" pitchFamily="18" charset="0"/>
                            </a:rPr>
                            <m:t>𝑔</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b="0" i="1" dirty="0" smtClean="0">
                              <a:latin typeface="Cambria Math" panose="02040503050406030204" pitchFamily="18" charset="0"/>
                            </a:rPr>
                            <m:t>1</m:t>
                          </m:r>
                        </m:num>
                        <m:den>
                          <m:r>
                            <a:rPr lang="en-GB" sz="3600" b="0" i="1" dirty="0" smtClean="0">
                              <a:latin typeface="Cambria Math" panose="02040503050406030204" pitchFamily="18" charset="0"/>
                            </a:rPr>
                            <m:t>4</m:t>
                          </m:r>
                        </m:den>
                      </m:f>
                    </m:oMath>
                  </m:oMathPara>
                </a14:m>
                <a:endParaRPr lang="en-GB" sz="3600" dirty="0"/>
              </a:p>
            </p:txBody>
          </p:sp>
        </mc:Choice>
        <mc:Fallback xmlns="">
          <p:sp>
            <p:nvSpPr>
              <p:cNvPr id="51" name="TextBox 50">
                <a:extLst>
                  <a:ext uri="{FF2B5EF4-FFF2-40B4-BE49-F238E27FC236}">
                    <a16:creationId xmlns:a16="http://schemas.microsoft.com/office/drawing/2014/main" id="{68A6843D-1F89-603B-1441-F7501168EDB2}"/>
                  </a:ext>
                </a:extLst>
              </p:cNvPr>
              <p:cNvSpPr txBox="1">
                <a:spLocks noRot="1" noChangeAspect="1" noMove="1" noResize="1" noEditPoints="1" noAdjustHandles="1" noChangeArrowheads="1" noChangeShapeType="1" noTextEdit="1"/>
              </p:cNvSpPr>
              <p:nvPr/>
            </p:nvSpPr>
            <p:spPr>
              <a:xfrm>
                <a:off x="6413193" y="1445861"/>
                <a:ext cx="1638461" cy="1230209"/>
              </a:xfrm>
              <a:prstGeom prst="rect">
                <a:avLst/>
              </a:prstGeom>
              <a:blipFill>
                <a:blip r:embed="rId5"/>
                <a:stretch>
                  <a:fillRect/>
                </a:stretch>
              </a:blipFill>
            </p:spPr>
            <p:txBody>
              <a:bodyPr/>
              <a:lstStyle/>
              <a:p>
                <a:r>
                  <a:rPr lang="en-GB">
                    <a:noFill/>
                  </a:rPr>
                  <a:t> </a:t>
                </a:r>
              </a:p>
            </p:txBody>
          </p:sp>
        </mc:Fallback>
      </mc:AlternateContent>
      <p:sp>
        <p:nvSpPr>
          <p:cNvPr id="52" name="TextBox 51">
            <a:extLst>
              <a:ext uri="{FF2B5EF4-FFF2-40B4-BE49-F238E27FC236}">
                <a16:creationId xmlns:a16="http://schemas.microsoft.com/office/drawing/2014/main" id="{1A59E6DA-A9BE-B551-F2BD-AE39C40200AD}"/>
              </a:ext>
            </a:extLst>
          </p:cNvPr>
          <p:cNvSpPr txBox="1"/>
          <p:nvPr/>
        </p:nvSpPr>
        <p:spPr>
          <a:xfrm>
            <a:off x="5685913" y="1667915"/>
            <a:ext cx="476412" cy="646331"/>
          </a:xfrm>
          <a:prstGeom prst="rect">
            <a:avLst/>
          </a:prstGeom>
          <a:noFill/>
        </p:spPr>
        <p:txBody>
          <a:bodyPr wrap="none" rtlCol="0">
            <a:spAutoFit/>
          </a:bodyPr>
          <a:lstStyle/>
          <a:p>
            <a:pPr algn="ctr"/>
            <a:r>
              <a:rPr lang="en-GB" sz="3600" b="1" dirty="0">
                <a:solidFill>
                  <a:schemeClr val="bg1">
                    <a:lumMod val="50000"/>
                  </a:schemeClr>
                </a:solidFill>
              </a:rPr>
              <a:t>D</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E06F47B-416E-9529-49BD-DE12C595FDE5}"/>
                  </a:ext>
                </a:extLst>
              </p:cNvPr>
              <p:cNvSpPr txBox="1"/>
              <p:nvPr/>
            </p:nvSpPr>
            <p:spPr>
              <a:xfrm>
                <a:off x="6430763" y="3156558"/>
                <a:ext cx="1607684" cy="113306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b="0" i="1" dirty="0" smtClean="0">
                              <a:latin typeface="Cambria Math" panose="02040503050406030204" pitchFamily="18" charset="0"/>
                            </a:rPr>
                            <m:t>1</m:t>
                          </m:r>
                        </m:num>
                        <m:den>
                          <m:r>
                            <a:rPr lang="en-GB" sz="3600" i="1" dirty="0">
                              <a:latin typeface="Cambria Math" panose="02040503050406030204" pitchFamily="18" charset="0"/>
                            </a:rPr>
                            <m:t>3</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i="1" dirty="0">
                              <a:latin typeface="Cambria Math" panose="02040503050406030204" pitchFamily="18" charset="0"/>
                            </a:rPr>
                            <m:t>2</m:t>
                          </m:r>
                        </m:num>
                        <m:den>
                          <m:r>
                            <a:rPr lang="en-GB" sz="3600" b="0" i="1" dirty="0" smtClean="0">
                              <a:latin typeface="Cambria Math" panose="02040503050406030204" pitchFamily="18" charset="0"/>
                            </a:rPr>
                            <m:t>3</m:t>
                          </m:r>
                          <m:r>
                            <a:rPr lang="en-GB" sz="3600" b="0" i="1" dirty="0" smtClean="0">
                              <a:latin typeface="Cambria Math" panose="02040503050406030204" pitchFamily="18" charset="0"/>
                            </a:rPr>
                            <m:t>𝑥</m:t>
                          </m:r>
                        </m:den>
                      </m:f>
                    </m:oMath>
                  </m:oMathPara>
                </a14:m>
                <a:endParaRPr lang="en-GB" sz="3600" dirty="0"/>
              </a:p>
            </p:txBody>
          </p:sp>
        </mc:Choice>
        <mc:Fallback xmlns="">
          <p:sp>
            <p:nvSpPr>
              <p:cNvPr id="56" name="TextBox 55">
                <a:extLst>
                  <a:ext uri="{FF2B5EF4-FFF2-40B4-BE49-F238E27FC236}">
                    <a16:creationId xmlns:a16="http://schemas.microsoft.com/office/drawing/2014/main" id="{4E06F47B-416E-9529-49BD-DE12C595FDE5}"/>
                  </a:ext>
                </a:extLst>
              </p:cNvPr>
              <p:cNvSpPr txBox="1">
                <a:spLocks noRot="1" noChangeAspect="1" noMove="1" noResize="1" noEditPoints="1" noAdjustHandles="1" noChangeArrowheads="1" noChangeShapeType="1" noTextEdit="1"/>
              </p:cNvSpPr>
              <p:nvPr/>
            </p:nvSpPr>
            <p:spPr>
              <a:xfrm>
                <a:off x="6430763" y="3156558"/>
                <a:ext cx="1607684" cy="1133067"/>
              </a:xfrm>
              <a:prstGeom prst="rect">
                <a:avLst/>
              </a:prstGeom>
              <a:blipFill>
                <a:blip r:embed="rId6"/>
                <a:stretch>
                  <a:fillRect/>
                </a:stretch>
              </a:blipFill>
            </p:spPr>
            <p:txBody>
              <a:bodyPr/>
              <a:lstStyle/>
              <a:p>
                <a:r>
                  <a:rPr lang="en-GB">
                    <a:noFill/>
                  </a:rPr>
                  <a:t> </a:t>
                </a:r>
              </a:p>
            </p:txBody>
          </p:sp>
        </mc:Fallback>
      </mc:AlternateContent>
      <p:sp>
        <p:nvSpPr>
          <p:cNvPr id="57" name="TextBox 56">
            <a:extLst>
              <a:ext uri="{FF2B5EF4-FFF2-40B4-BE49-F238E27FC236}">
                <a16:creationId xmlns:a16="http://schemas.microsoft.com/office/drawing/2014/main" id="{28101D93-F95E-DA25-2BBD-6C1C4E86F74E}"/>
              </a:ext>
            </a:extLst>
          </p:cNvPr>
          <p:cNvSpPr txBox="1"/>
          <p:nvPr/>
        </p:nvSpPr>
        <p:spPr>
          <a:xfrm>
            <a:off x="5725988" y="3308297"/>
            <a:ext cx="409087" cy="646331"/>
          </a:xfrm>
          <a:prstGeom prst="rect">
            <a:avLst/>
          </a:prstGeom>
          <a:noFill/>
        </p:spPr>
        <p:txBody>
          <a:bodyPr wrap="none" rtlCol="0">
            <a:spAutoFit/>
          </a:bodyPr>
          <a:lstStyle/>
          <a:p>
            <a:pPr algn="ctr"/>
            <a:r>
              <a:rPr lang="en-GB" sz="3600" b="1" dirty="0">
                <a:solidFill>
                  <a:schemeClr val="bg1">
                    <a:lumMod val="50000"/>
                  </a:schemeClr>
                </a:solidFill>
              </a:rPr>
              <a:t>E</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4923D3E-A164-1803-D7DD-DA35159200D2}"/>
                  </a:ext>
                </a:extLst>
              </p:cNvPr>
              <p:cNvSpPr txBox="1"/>
              <p:nvPr/>
            </p:nvSpPr>
            <p:spPr>
              <a:xfrm>
                <a:off x="6597531" y="4867255"/>
                <a:ext cx="1578189" cy="114435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GB" sz="3600" i="1" dirty="0" smtClean="0">
                              <a:latin typeface="Cambria Math" panose="02040503050406030204" pitchFamily="18" charset="0"/>
                            </a:rPr>
                          </m:ctrlPr>
                        </m:fPr>
                        <m:num>
                          <m:r>
                            <a:rPr lang="en-GB" sz="3600" i="1" dirty="0">
                              <a:latin typeface="Cambria Math" panose="02040503050406030204" pitchFamily="18" charset="0"/>
                            </a:rPr>
                            <m:t>5</m:t>
                          </m:r>
                        </m:num>
                        <m:den>
                          <m:r>
                            <a:rPr lang="en-GB" sz="3600" b="0" i="1" dirty="0" smtClean="0">
                              <a:latin typeface="Cambria Math" panose="02040503050406030204" pitchFamily="18" charset="0"/>
                            </a:rPr>
                            <m:t>8</m:t>
                          </m:r>
                          <m:r>
                            <a:rPr lang="en-GB" sz="3600" b="0" i="1" dirty="0" smtClean="0">
                              <a:latin typeface="Cambria Math" panose="02040503050406030204" pitchFamily="18" charset="0"/>
                            </a:rPr>
                            <m:t>𝑟</m:t>
                          </m:r>
                        </m:den>
                      </m:f>
                      <m:r>
                        <a:rPr lang="en-GB" sz="3600" i="1" dirty="0">
                          <a:latin typeface="Cambria Math" panose="02040503050406030204" pitchFamily="18" charset="0"/>
                        </a:rPr>
                        <m:t>−</m:t>
                      </m:r>
                      <m:f>
                        <m:fPr>
                          <m:ctrlPr>
                            <a:rPr lang="en-GB" sz="3600" i="1" dirty="0">
                              <a:latin typeface="Cambria Math" panose="02040503050406030204" pitchFamily="18" charset="0"/>
                            </a:rPr>
                          </m:ctrlPr>
                        </m:fPr>
                        <m:num>
                          <m:r>
                            <a:rPr lang="en-GB" sz="3600" b="0" i="1" dirty="0" smtClean="0">
                              <a:latin typeface="Cambria Math" panose="02040503050406030204" pitchFamily="18" charset="0"/>
                            </a:rPr>
                            <m:t>1</m:t>
                          </m:r>
                        </m:num>
                        <m:den>
                          <m:r>
                            <a:rPr lang="en-GB" sz="3600" b="0" i="1" dirty="0" smtClean="0">
                              <a:latin typeface="Cambria Math" panose="02040503050406030204" pitchFamily="18" charset="0"/>
                            </a:rPr>
                            <m:t>4</m:t>
                          </m:r>
                        </m:den>
                      </m:f>
                    </m:oMath>
                  </m:oMathPara>
                </a14:m>
                <a:endParaRPr lang="en-GB" sz="3600" dirty="0"/>
              </a:p>
            </p:txBody>
          </p:sp>
        </mc:Choice>
        <mc:Fallback xmlns="">
          <p:sp>
            <p:nvSpPr>
              <p:cNvPr id="61" name="TextBox 60">
                <a:extLst>
                  <a:ext uri="{FF2B5EF4-FFF2-40B4-BE49-F238E27FC236}">
                    <a16:creationId xmlns:a16="http://schemas.microsoft.com/office/drawing/2014/main" id="{94923D3E-A164-1803-D7DD-DA35159200D2}"/>
                  </a:ext>
                </a:extLst>
              </p:cNvPr>
              <p:cNvSpPr txBox="1">
                <a:spLocks noRot="1" noChangeAspect="1" noMove="1" noResize="1" noEditPoints="1" noAdjustHandles="1" noChangeArrowheads="1" noChangeShapeType="1" noTextEdit="1"/>
              </p:cNvSpPr>
              <p:nvPr/>
            </p:nvSpPr>
            <p:spPr>
              <a:xfrm>
                <a:off x="6597531" y="4867255"/>
                <a:ext cx="1578189" cy="1144352"/>
              </a:xfrm>
              <a:prstGeom prst="rect">
                <a:avLst/>
              </a:prstGeom>
              <a:blipFill>
                <a:blip r:embed="rId7"/>
                <a:stretch>
                  <a:fillRect/>
                </a:stretch>
              </a:blipFill>
            </p:spPr>
            <p:txBody>
              <a:bodyPr/>
              <a:lstStyle/>
              <a:p>
                <a:r>
                  <a:rPr lang="en-GB">
                    <a:noFill/>
                  </a:rPr>
                  <a:t> </a:t>
                </a:r>
              </a:p>
            </p:txBody>
          </p:sp>
        </mc:Fallback>
      </mc:AlternateContent>
      <p:sp>
        <p:nvSpPr>
          <p:cNvPr id="62" name="TextBox 61">
            <a:extLst>
              <a:ext uri="{FF2B5EF4-FFF2-40B4-BE49-F238E27FC236}">
                <a16:creationId xmlns:a16="http://schemas.microsoft.com/office/drawing/2014/main" id="{EE4F7FC8-15F8-752C-DACF-B73B408424FD}"/>
              </a:ext>
            </a:extLst>
          </p:cNvPr>
          <p:cNvSpPr txBox="1"/>
          <p:nvPr/>
        </p:nvSpPr>
        <p:spPr>
          <a:xfrm>
            <a:off x="5775943" y="5110796"/>
            <a:ext cx="396263" cy="646331"/>
          </a:xfrm>
          <a:prstGeom prst="rect">
            <a:avLst/>
          </a:prstGeom>
          <a:noFill/>
        </p:spPr>
        <p:txBody>
          <a:bodyPr wrap="none" rtlCol="0">
            <a:spAutoFit/>
          </a:bodyPr>
          <a:lstStyle/>
          <a:p>
            <a:pPr algn="ctr"/>
            <a:r>
              <a:rPr lang="en-GB" sz="3600" b="1" dirty="0">
                <a:solidFill>
                  <a:schemeClr val="bg1">
                    <a:lumMod val="50000"/>
                  </a:schemeClr>
                </a:solidFill>
              </a:rPr>
              <a:t>F</a:t>
            </a:r>
          </a:p>
        </p:txBody>
      </p:sp>
      <p:sp>
        <p:nvSpPr>
          <p:cNvPr id="7" name="TextBox 6">
            <a:extLst>
              <a:ext uri="{FF2B5EF4-FFF2-40B4-BE49-F238E27FC236}">
                <a16:creationId xmlns:a16="http://schemas.microsoft.com/office/drawing/2014/main" id="{3728BC70-CC7C-0CB4-5B3D-51F36C7DC174}"/>
              </a:ext>
            </a:extLst>
          </p:cNvPr>
          <p:cNvSpPr txBox="1"/>
          <p:nvPr/>
        </p:nvSpPr>
        <p:spPr>
          <a:xfrm>
            <a:off x="164430" y="45027"/>
            <a:ext cx="7062635" cy="769441"/>
          </a:xfrm>
          <a:prstGeom prst="rect">
            <a:avLst/>
          </a:prstGeom>
          <a:solidFill>
            <a:srgbClr val="FFFF00"/>
          </a:solidFill>
        </p:spPr>
        <p:txBody>
          <a:bodyPr wrap="square">
            <a:spAutoFit/>
          </a:bodyPr>
          <a:lstStyle/>
          <a:p>
            <a:pPr algn="ctr"/>
            <a:r>
              <a:rPr lang="en-GB" sz="4400" dirty="0"/>
              <a:t>Independent practice – Task 2</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9F39F11-3A5E-A772-902E-080021A4660F}"/>
                  </a:ext>
                </a:extLst>
              </p:cNvPr>
              <p:cNvSpPr txBox="1"/>
              <p:nvPr/>
            </p:nvSpPr>
            <p:spPr>
              <a:xfrm>
                <a:off x="2822292" y="1519815"/>
                <a:ext cx="1041824" cy="901722"/>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13</m:t>
                          </m:r>
                        </m:num>
                        <m:den>
                          <m:r>
                            <a:rPr lang="en-GB" sz="2800" b="0" i="1" dirty="0" smtClean="0">
                              <a:latin typeface="Cambria Math" panose="02040503050406030204" pitchFamily="18" charset="0"/>
                            </a:rPr>
                            <m:t>4</m:t>
                          </m:r>
                          <m:r>
                            <a:rPr lang="en-GB" sz="2800" b="0" i="1" dirty="0" smtClean="0">
                              <a:latin typeface="Cambria Math" panose="02040503050406030204" pitchFamily="18" charset="0"/>
                            </a:rPr>
                            <m:t>𝑎</m:t>
                          </m:r>
                        </m:den>
                      </m:f>
                    </m:oMath>
                  </m:oMathPara>
                </a14:m>
                <a:endParaRPr lang="en-GB" sz="2800" dirty="0"/>
              </a:p>
            </p:txBody>
          </p:sp>
        </mc:Choice>
        <mc:Fallback xmlns="">
          <p:sp>
            <p:nvSpPr>
              <p:cNvPr id="2" name="TextBox 1">
                <a:extLst>
                  <a:ext uri="{FF2B5EF4-FFF2-40B4-BE49-F238E27FC236}">
                    <a16:creationId xmlns:a16="http://schemas.microsoft.com/office/drawing/2014/main" id="{49F39F11-3A5E-A772-902E-080021A4660F}"/>
                  </a:ext>
                </a:extLst>
              </p:cNvPr>
              <p:cNvSpPr txBox="1">
                <a:spLocks noRot="1" noChangeAspect="1" noMove="1" noResize="1" noEditPoints="1" noAdjustHandles="1" noChangeArrowheads="1" noChangeShapeType="1" noTextEdit="1"/>
              </p:cNvSpPr>
              <p:nvPr/>
            </p:nvSpPr>
            <p:spPr>
              <a:xfrm>
                <a:off x="2822292" y="1519815"/>
                <a:ext cx="1041824" cy="901722"/>
              </a:xfrm>
              <a:prstGeom prst="rect">
                <a:avLst/>
              </a:prstGeom>
              <a:blipFill>
                <a:blip r:embed="rId8"/>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CB501E-5E2C-2D3D-CF15-F65BFA4E96AE}"/>
                  </a:ext>
                </a:extLst>
              </p:cNvPr>
              <p:cNvSpPr txBox="1"/>
              <p:nvPr/>
            </p:nvSpPr>
            <p:spPr>
              <a:xfrm>
                <a:off x="2803382" y="3399927"/>
                <a:ext cx="1240596" cy="901785"/>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1</m:t>
                          </m:r>
                        </m:num>
                        <m:den>
                          <m:r>
                            <a:rPr lang="en-GB" sz="2800" b="0" i="1" dirty="0" smtClean="0">
                              <a:latin typeface="Cambria Math" panose="02040503050406030204" pitchFamily="18" charset="0"/>
                            </a:rPr>
                            <m:t>10</m:t>
                          </m:r>
                          <m:r>
                            <a:rPr lang="en-GB" sz="2800" b="0" i="1" dirty="0" smtClean="0">
                              <a:latin typeface="Cambria Math" panose="02040503050406030204" pitchFamily="18" charset="0"/>
                            </a:rPr>
                            <m:t>𝑎</m:t>
                          </m:r>
                        </m:den>
                      </m:f>
                    </m:oMath>
                  </m:oMathPara>
                </a14:m>
                <a:endParaRPr lang="en-GB" sz="2800" dirty="0"/>
              </a:p>
            </p:txBody>
          </p:sp>
        </mc:Choice>
        <mc:Fallback xmlns="">
          <p:sp>
            <p:nvSpPr>
              <p:cNvPr id="3" name="TextBox 2">
                <a:extLst>
                  <a:ext uri="{FF2B5EF4-FFF2-40B4-BE49-F238E27FC236}">
                    <a16:creationId xmlns:a16="http://schemas.microsoft.com/office/drawing/2014/main" id="{C9CB501E-5E2C-2D3D-CF15-F65BFA4E96AE}"/>
                  </a:ext>
                </a:extLst>
              </p:cNvPr>
              <p:cNvSpPr txBox="1">
                <a:spLocks noRot="1" noChangeAspect="1" noMove="1" noResize="1" noEditPoints="1" noAdjustHandles="1" noChangeArrowheads="1" noChangeShapeType="1" noTextEdit="1"/>
              </p:cNvSpPr>
              <p:nvPr/>
            </p:nvSpPr>
            <p:spPr>
              <a:xfrm>
                <a:off x="2803382" y="3399927"/>
                <a:ext cx="1240596" cy="901785"/>
              </a:xfrm>
              <a:prstGeom prst="rect">
                <a:avLst/>
              </a:prstGeom>
              <a:blipFill>
                <a:blip r:embed="rId9"/>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72B705-6E60-AD41-39BC-5A24EEA778AC}"/>
                  </a:ext>
                </a:extLst>
              </p:cNvPr>
              <p:cNvSpPr txBox="1"/>
              <p:nvPr/>
            </p:nvSpPr>
            <p:spPr>
              <a:xfrm>
                <a:off x="2926872" y="4983068"/>
                <a:ext cx="1031436" cy="901785"/>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11</m:t>
                          </m:r>
                        </m:num>
                        <m:den>
                          <m:r>
                            <a:rPr lang="en-GB" sz="2800" b="0" i="1" dirty="0" smtClean="0">
                              <a:latin typeface="Cambria Math" panose="02040503050406030204" pitchFamily="18" charset="0"/>
                            </a:rPr>
                            <m:t>6</m:t>
                          </m:r>
                          <m:r>
                            <a:rPr lang="en-GB" sz="2800" b="0" i="1" dirty="0" smtClean="0">
                              <a:latin typeface="Cambria Math" panose="02040503050406030204" pitchFamily="18" charset="0"/>
                            </a:rPr>
                            <m:t>𝑥</m:t>
                          </m:r>
                        </m:den>
                      </m:f>
                    </m:oMath>
                  </m:oMathPara>
                </a14:m>
                <a:endParaRPr lang="en-GB" sz="2800" dirty="0"/>
              </a:p>
            </p:txBody>
          </p:sp>
        </mc:Choice>
        <mc:Fallback xmlns="">
          <p:sp>
            <p:nvSpPr>
              <p:cNvPr id="4" name="TextBox 3">
                <a:extLst>
                  <a:ext uri="{FF2B5EF4-FFF2-40B4-BE49-F238E27FC236}">
                    <a16:creationId xmlns:a16="http://schemas.microsoft.com/office/drawing/2014/main" id="{BC72B705-6E60-AD41-39BC-5A24EEA778AC}"/>
                  </a:ext>
                </a:extLst>
              </p:cNvPr>
              <p:cNvSpPr txBox="1">
                <a:spLocks noRot="1" noChangeAspect="1" noMove="1" noResize="1" noEditPoints="1" noAdjustHandles="1" noChangeArrowheads="1" noChangeShapeType="1" noTextEdit="1"/>
              </p:cNvSpPr>
              <p:nvPr/>
            </p:nvSpPr>
            <p:spPr>
              <a:xfrm>
                <a:off x="2926872" y="4983068"/>
                <a:ext cx="1031436" cy="901785"/>
              </a:xfrm>
              <a:prstGeom prst="rect">
                <a:avLst/>
              </a:prstGeom>
              <a:blipFill>
                <a:blip r:embed="rId10"/>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7F61E5D-EAB6-CA5B-3E3D-4A3B1BE264C0}"/>
                  </a:ext>
                </a:extLst>
              </p:cNvPr>
              <p:cNvSpPr txBox="1"/>
              <p:nvPr/>
            </p:nvSpPr>
            <p:spPr>
              <a:xfrm>
                <a:off x="8175720" y="1519815"/>
                <a:ext cx="1485663" cy="974498"/>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7−</m:t>
                          </m:r>
                          <m:r>
                            <a:rPr lang="en-GB" sz="2800" b="0" i="1" dirty="0" smtClean="0">
                              <a:latin typeface="Cambria Math" panose="02040503050406030204" pitchFamily="18" charset="0"/>
                            </a:rPr>
                            <m:t>𝑔</m:t>
                          </m:r>
                        </m:num>
                        <m:den>
                          <m:r>
                            <a:rPr lang="en-GB" sz="2800" b="0" i="1" dirty="0" smtClean="0">
                              <a:latin typeface="Cambria Math" panose="02040503050406030204" pitchFamily="18" charset="0"/>
                            </a:rPr>
                            <m:t>4</m:t>
                          </m:r>
                          <m:r>
                            <a:rPr lang="en-GB" sz="2800" b="0" i="1" dirty="0" smtClean="0">
                              <a:latin typeface="Cambria Math" panose="02040503050406030204" pitchFamily="18" charset="0"/>
                            </a:rPr>
                            <m:t>𝑔</m:t>
                          </m:r>
                        </m:den>
                      </m:f>
                    </m:oMath>
                  </m:oMathPara>
                </a14:m>
                <a:endParaRPr lang="en-GB" sz="2800" dirty="0"/>
              </a:p>
            </p:txBody>
          </p:sp>
        </mc:Choice>
        <mc:Fallback xmlns="">
          <p:sp>
            <p:nvSpPr>
              <p:cNvPr id="5" name="TextBox 4">
                <a:extLst>
                  <a:ext uri="{FF2B5EF4-FFF2-40B4-BE49-F238E27FC236}">
                    <a16:creationId xmlns:a16="http://schemas.microsoft.com/office/drawing/2014/main" id="{37F61E5D-EAB6-CA5B-3E3D-4A3B1BE264C0}"/>
                  </a:ext>
                </a:extLst>
              </p:cNvPr>
              <p:cNvSpPr txBox="1">
                <a:spLocks noRot="1" noChangeAspect="1" noMove="1" noResize="1" noEditPoints="1" noAdjustHandles="1" noChangeArrowheads="1" noChangeShapeType="1" noTextEdit="1"/>
              </p:cNvSpPr>
              <p:nvPr/>
            </p:nvSpPr>
            <p:spPr>
              <a:xfrm>
                <a:off x="8175720" y="1519815"/>
                <a:ext cx="1485663" cy="974498"/>
              </a:xfrm>
              <a:prstGeom prst="rect">
                <a:avLst/>
              </a:prstGeom>
              <a:blipFill>
                <a:blip r:embed="rId11"/>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80E8B4-F767-53B1-1B26-8391E7F1DAB3}"/>
                  </a:ext>
                </a:extLst>
              </p:cNvPr>
              <p:cNvSpPr txBox="1"/>
              <p:nvPr/>
            </p:nvSpPr>
            <p:spPr>
              <a:xfrm>
                <a:off x="8187774" y="3144213"/>
                <a:ext cx="1461554" cy="901785"/>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𝑥</m:t>
                          </m:r>
                          <m:r>
                            <a:rPr lang="en-GB" sz="2800" b="0" i="1" dirty="0" smtClean="0">
                              <a:latin typeface="Cambria Math" panose="02040503050406030204" pitchFamily="18" charset="0"/>
                            </a:rPr>
                            <m:t>+2</m:t>
                          </m:r>
                        </m:num>
                        <m:den>
                          <m:r>
                            <a:rPr lang="en-GB" sz="2800" b="0" i="1" dirty="0" smtClean="0">
                              <a:latin typeface="Cambria Math" panose="02040503050406030204" pitchFamily="18" charset="0"/>
                            </a:rPr>
                            <m:t>3</m:t>
                          </m:r>
                          <m:r>
                            <a:rPr lang="en-GB" sz="2800" b="0" i="1" dirty="0" smtClean="0">
                              <a:latin typeface="Cambria Math" panose="02040503050406030204" pitchFamily="18" charset="0"/>
                            </a:rPr>
                            <m:t>𝑥</m:t>
                          </m:r>
                        </m:den>
                      </m:f>
                    </m:oMath>
                  </m:oMathPara>
                </a14:m>
                <a:endParaRPr lang="en-GB" sz="2800" dirty="0"/>
              </a:p>
            </p:txBody>
          </p:sp>
        </mc:Choice>
        <mc:Fallback xmlns="">
          <p:sp>
            <p:nvSpPr>
              <p:cNvPr id="6" name="TextBox 5">
                <a:extLst>
                  <a:ext uri="{FF2B5EF4-FFF2-40B4-BE49-F238E27FC236}">
                    <a16:creationId xmlns:a16="http://schemas.microsoft.com/office/drawing/2014/main" id="{0A80E8B4-F767-53B1-1B26-8391E7F1DAB3}"/>
                  </a:ext>
                </a:extLst>
              </p:cNvPr>
              <p:cNvSpPr txBox="1">
                <a:spLocks noRot="1" noChangeAspect="1" noMove="1" noResize="1" noEditPoints="1" noAdjustHandles="1" noChangeArrowheads="1" noChangeShapeType="1" noTextEdit="1"/>
              </p:cNvSpPr>
              <p:nvPr/>
            </p:nvSpPr>
            <p:spPr>
              <a:xfrm>
                <a:off x="8187774" y="3144213"/>
                <a:ext cx="1461554" cy="901785"/>
              </a:xfrm>
              <a:prstGeom prst="rect">
                <a:avLst/>
              </a:prstGeom>
              <a:blipFill>
                <a:blip r:embed="rId12"/>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17DF53-56E1-9515-E6CE-4D53A8F4C117}"/>
                  </a:ext>
                </a:extLst>
              </p:cNvPr>
              <p:cNvSpPr txBox="1"/>
              <p:nvPr/>
            </p:nvSpPr>
            <p:spPr>
              <a:xfrm>
                <a:off x="8175720" y="4916988"/>
                <a:ext cx="1638077" cy="910570"/>
              </a:xfrm>
              <a:prstGeom prst="rect">
                <a:avLst/>
              </a:prstGeom>
              <a:solidFill>
                <a:schemeClr val="bg1"/>
              </a:solidFill>
              <a:ln w="19050">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m:t>
                      </m:r>
                      <m:f>
                        <m:fPr>
                          <m:ctrlPr>
                            <a:rPr lang="en-GB" sz="2800" b="0" i="1" dirty="0" smtClean="0">
                              <a:latin typeface="Cambria Math" panose="02040503050406030204" pitchFamily="18" charset="0"/>
                            </a:rPr>
                          </m:ctrlPr>
                        </m:fPr>
                        <m:num>
                          <m:r>
                            <a:rPr lang="en-GB" sz="2800" b="0" i="1" dirty="0" smtClean="0">
                              <a:latin typeface="Cambria Math" panose="02040503050406030204" pitchFamily="18" charset="0"/>
                            </a:rPr>
                            <m:t>5−2</m:t>
                          </m:r>
                          <m:r>
                            <a:rPr lang="en-GB" sz="2800" b="0" i="1" dirty="0" smtClean="0">
                              <a:latin typeface="Cambria Math" panose="02040503050406030204" pitchFamily="18" charset="0"/>
                            </a:rPr>
                            <m:t>𝑟</m:t>
                          </m:r>
                        </m:num>
                        <m:den>
                          <m:r>
                            <a:rPr lang="en-GB" sz="2800" b="0" i="1" dirty="0" smtClean="0">
                              <a:latin typeface="Cambria Math" panose="02040503050406030204" pitchFamily="18" charset="0"/>
                            </a:rPr>
                            <m:t>8</m:t>
                          </m:r>
                          <m:r>
                            <a:rPr lang="en-GB" sz="2800" b="0" i="1" dirty="0" smtClean="0">
                              <a:latin typeface="Cambria Math" panose="02040503050406030204" pitchFamily="18" charset="0"/>
                            </a:rPr>
                            <m:t>𝑟</m:t>
                          </m:r>
                        </m:den>
                      </m:f>
                    </m:oMath>
                  </m:oMathPara>
                </a14:m>
                <a:endParaRPr lang="en-GB" sz="2800" dirty="0"/>
              </a:p>
            </p:txBody>
          </p:sp>
        </mc:Choice>
        <mc:Fallback xmlns="">
          <p:sp>
            <p:nvSpPr>
              <p:cNvPr id="8" name="TextBox 7">
                <a:extLst>
                  <a:ext uri="{FF2B5EF4-FFF2-40B4-BE49-F238E27FC236}">
                    <a16:creationId xmlns:a16="http://schemas.microsoft.com/office/drawing/2014/main" id="{5217DF53-56E1-9515-E6CE-4D53A8F4C117}"/>
                  </a:ext>
                </a:extLst>
              </p:cNvPr>
              <p:cNvSpPr txBox="1">
                <a:spLocks noRot="1" noChangeAspect="1" noMove="1" noResize="1" noEditPoints="1" noAdjustHandles="1" noChangeArrowheads="1" noChangeShapeType="1" noTextEdit="1"/>
              </p:cNvSpPr>
              <p:nvPr/>
            </p:nvSpPr>
            <p:spPr>
              <a:xfrm>
                <a:off x="8175720" y="4916988"/>
                <a:ext cx="1638077" cy="910570"/>
              </a:xfrm>
              <a:prstGeom prst="rect">
                <a:avLst/>
              </a:prstGeom>
              <a:blipFill>
                <a:blip r:embed="rId13"/>
                <a:stretch>
                  <a:fillRect/>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30760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42B0E-7057-18DE-179A-459375599C71}"/>
              </a:ext>
            </a:extLst>
          </p:cNvPr>
          <p:cNvPicPr>
            <a:picLocks noChangeAspect="1"/>
          </p:cNvPicPr>
          <p:nvPr/>
        </p:nvPicPr>
        <p:blipFill>
          <a:blip r:embed="rId2"/>
          <a:stretch>
            <a:fillRect/>
          </a:stretch>
        </p:blipFill>
        <p:spPr>
          <a:xfrm>
            <a:off x="445585" y="890035"/>
            <a:ext cx="9050955" cy="3877199"/>
          </a:xfrm>
          <a:prstGeom prst="rect">
            <a:avLst/>
          </a:prstGeom>
        </p:spPr>
      </p:pic>
      <p:sp>
        <p:nvSpPr>
          <p:cNvPr id="4" name="TextBox 3">
            <a:extLst>
              <a:ext uri="{FF2B5EF4-FFF2-40B4-BE49-F238E27FC236}">
                <a16:creationId xmlns:a16="http://schemas.microsoft.com/office/drawing/2014/main" id="{FEB7BD6B-3232-736F-89DE-23666B09D79B}"/>
              </a:ext>
            </a:extLst>
          </p:cNvPr>
          <p:cNvSpPr txBox="1"/>
          <p:nvPr/>
        </p:nvSpPr>
        <p:spPr>
          <a:xfrm>
            <a:off x="638978" y="0"/>
            <a:ext cx="6323682" cy="769441"/>
          </a:xfrm>
          <a:prstGeom prst="rect">
            <a:avLst/>
          </a:prstGeom>
          <a:noFill/>
        </p:spPr>
        <p:txBody>
          <a:bodyPr wrap="square" rtlCol="0">
            <a:spAutoFit/>
          </a:bodyPr>
          <a:lstStyle/>
          <a:p>
            <a:r>
              <a:rPr lang="en-GB" sz="4400" b="1" dirty="0"/>
              <a:t>Problem solving</a:t>
            </a:r>
          </a:p>
        </p:txBody>
      </p:sp>
    </p:spTree>
    <p:extLst>
      <p:ext uri="{BB962C8B-B14F-4D97-AF65-F5344CB8AC3E}">
        <p14:creationId xmlns:p14="http://schemas.microsoft.com/office/powerpoint/2010/main" val="1328207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D9D012D-B3DC-D466-1802-A7F7C866103E}"/>
                  </a:ext>
                </a:extLst>
              </p:cNvPr>
              <p:cNvSpPr txBox="1"/>
              <p:nvPr/>
            </p:nvSpPr>
            <p:spPr>
              <a:xfrm>
                <a:off x="3988106" y="1740665"/>
                <a:ext cx="2884059" cy="127208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GB" sz="4400" b="0" i="1" smtClean="0">
                              <a:latin typeface="Cambria Math" panose="02040503050406030204" pitchFamily="18" charset="0"/>
                            </a:rPr>
                            <m:t>1</m:t>
                          </m:r>
                        </m:num>
                        <m:den>
                          <m:r>
                            <a:rPr lang="en-GB" sz="4400" b="0" i="1" smtClean="0">
                              <a:latin typeface="Cambria Math" panose="02040503050406030204" pitchFamily="18" charset="0"/>
                            </a:rPr>
                            <m:t>𝑡</m:t>
                          </m:r>
                        </m:den>
                      </m:f>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1</m:t>
                          </m:r>
                        </m:num>
                        <m:den>
                          <m:r>
                            <a:rPr lang="en-GB" sz="4400" b="0" i="1" smtClean="0">
                              <a:latin typeface="Cambria Math" panose="02040503050406030204" pitchFamily="18" charset="0"/>
                            </a:rPr>
                            <m:t>2</m:t>
                          </m:r>
                          <m:r>
                            <a:rPr lang="en-GB" sz="4400" b="0" i="1" smtClean="0">
                              <a:latin typeface="Cambria Math" panose="02040503050406030204" pitchFamily="18" charset="0"/>
                            </a:rPr>
                            <m:t>𝑡</m:t>
                          </m:r>
                        </m:den>
                      </m:f>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1</m:t>
                          </m:r>
                        </m:num>
                        <m:den>
                          <m:r>
                            <a:rPr lang="en-GB" sz="4400" b="0" i="1" smtClean="0">
                              <a:latin typeface="Cambria Math" panose="02040503050406030204" pitchFamily="18" charset="0"/>
                            </a:rPr>
                            <m:t>4</m:t>
                          </m:r>
                          <m:r>
                            <a:rPr lang="en-GB" sz="4400" b="0" i="1" smtClean="0">
                              <a:latin typeface="Cambria Math" panose="02040503050406030204" pitchFamily="18" charset="0"/>
                            </a:rPr>
                            <m:t>𝑡</m:t>
                          </m:r>
                        </m:den>
                      </m:f>
                    </m:oMath>
                  </m:oMathPara>
                </a14:m>
                <a:endParaRPr lang="en-GB" sz="4400" dirty="0"/>
              </a:p>
            </p:txBody>
          </p:sp>
        </mc:Choice>
        <mc:Fallback xmlns="">
          <p:sp>
            <p:nvSpPr>
              <p:cNvPr id="2" name="TextBox 1">
                <a:extLst>
                  <a:ext uri="{FF2B5EF4-FFF2-40B4-BE49-F238E27FC236}">
                    <a16:creationId xmlns:a16="http://schemas.microsoft.com/office/drawing/2014/main" id="{9D9D012D-B3DC-D466-1802-A7F7C866103E}"/>
                  </a:ext>
                </a:extLst>
              </p:cNvPr>
              <p:cNvSpPr txBox="1">
                <a:spLocks noRot="1" noChangeAspect="1" noMove="1" noResize="1" noEditPoints="1" noAdjustHandles="1" noChangeArrowheads="1" noChangeShapeType="1" noTextEdit="1"/>
              </p:cNvSpPr>
              <p:nvPr/>
            </p:nvSpPr>
            <p:spPr>
              <a:xfrm>
                <a:off x="3988106" y="1740665"/>
                <a:ext cx="2884059" cy="1272080"/>
              </a:xfrm>
              <a:prstGeom prst="rect">
                <a:avLst/>
              </a:prstGeom>
              <a:blipFill>
                <a:blip r:embed="rId2"/>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37FDBEF-2C0D-0398-54CA-DADF0B8FAE55}"/>
              </a:ext>
            </a:extLst>
          </p:cNvPr>
          <p:cNvSpPr txBox="1"/>
          <p:nvPr/>
        </p:nvSpPr>
        <p:spPr>
          <a:xfrm>
            <a:off x="0" y="693376"/>
            <a:ext cx="7329122" cy="584775"/>
          </a:xfrm>
          <a:prstGeom prst="rect">
            <a:avLst/>
          </a:prstGeom>
          <a:noFill/>
        </p:spPr>
        <p:txBody>
          <a:bodyPr wrap="none" rtlCol="0">
            <a:spAutoFit/>
          </a:bodyPr>
          <a:lstStyle/>
          <a:p>
            <a:pPr algn="ctr"/>
            <a:r>
              <a:rPr lang="en-GB" sz="3200" dirty="0"/>
              <a:t>Express this calculation as a single fraction.</a:t>
            </a:r>
          </a:p>
        </p:txBody>
      </p:sp>
      <p:sp>
        <p:nvSpPr>
          <p:cNvPr id="4" name="TextBox 3">
            <a:extLst>
              <a:ext uri="{FF2B5EF4-FFF2-40B4-BE49-F238E27FC236}">
                <a16:creationId xmlns:a16="http://schemas.microsoft.com/office/drawing/2014/main" id="{11FF15EF-061C-60A7-7C82-48AB55792B99}"/>
              </a:ext>
            </a:extLst>
          </p:cNvPr>
          <p:cNvSpPr txBox="1"/>
          <p:nvPr/>
        </p:nvSpPr>
        <p:spPr>
          <a:xfrm>
            <a:off x="88135" y="0"/>
            <a:ext cx="6323682" cy="769441"/>
          </a:xfrm>
          <a:prstGeom prst="rect">
            <a:avLst/>
          </a:prstGeom>
          <a:noFill/>
        </p:spPr>
        <p:txBody>
          <a:bodyPr wrap="square" rtlCol="0">
            <a:spAutoFit/>
          </a:bodyPr>
          <a:lstStyle/>
          <a:p>
            <a:r>
              <a:rPr lang="en-GB" sz="4400" b="1" dirty="0"/>
              <a:t>Problem solving</a:t>
            </a:r>
          </a:p>
        </p:txBody>
      </p:sp>
    </p:spTree>
    <p:extLst>
      <p:ext uri="{BB962C8B-B14F-4D97-AF65-F5344CB8AC3E}">
        <p14:creationId xmlns:p14="http://schemas.microsoft.com/office/powerpoint/2010/main" val="358541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C6A8F4-C1E2-5E44-94E5-C622144F770A}"/>
              </a:ext>
            </a:extLst>
          </p:cNvPr>
          <p:cNvSpPr txBox="1"/>
          <p:nvPr/>
        </p:nvSpPr>
        <p:spPr>
          <a:xfrm>
            <a:off x="2286000" y="742384"/>
            <a:ext cx="762000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Work out the calculation.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9A91837-FD95-DB47-AE5E-15DBB263959A}"/>
                  </a:ext>
                </a:extLst>
              </p:cNvPr>
              <p:cNvSpPr/>
              <p:nvPr/>
            </p:nvSpPr>
            <p:spPr>
              <a:xfrm>
                <a:off x="2482743" y="2063507"/>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3</m:t>
                        </m:r>
                      </m:num>
                      <m:den>
                        <m:r>
                          <m:rPr>
                            <m:nor/>
                          </m:rPr>
                          <a:rPr lang="en-GB" sz="3600">
                            <a:solidFill>
                              <a:schemeClr val="tx1"/>
                            </a:solidFill>
                            <a:latin typeface="Calibri" panose="020F0502020204030204" pitchFamily="34" charset="0"/>
                            <a:cs typeface="Calibri" panose="020F0502020204030204" pitchFamily="34" charset="0"/>
                          </a:rPr>
                          <m:t>7</m:t>
                        </m:r>
                      </m:den>
                    </m:f>
                    <m:r>
                      <a:rPr lang="en-GB" sz="3600" i="1">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3</m:t>
                        </m:r>
                      </m:num>
                      <m:den>
                        <m:r>
                          <m:rPr>
                            <m:nor/>
                          </m:rPr>
                          <a:rPr lang="en-GB" sz="3600">
                            <a:solidFill>
                              <a:schemeClr val="tx1"/>
                            </a:solidFill>
                            <a:latin typeface="Calibri" panose="020F0502020204030204" pitchFamily="34" charset="0"/>
                            <a:cs typeface="Calibri" panose="020F0502020204030204" pitchFamily="34" charset="0"/>
                          </a:rPr>
                          <m:t>7</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5" name="Rectangle 4">
                <a:extLst>
                  <a:ext uri="{FF2B5EF4-FFF2-40B4-BE49-F238E27FC236}">
                    <a16:creationId xmlns:a16="http://schemas.microsoft.com/office/drawing/2014/main" id="{A9A91837-FD95-DB47-AE5E-15DBB263959A}"/>
                  </a:ext>
                </a:extLst>
              </p:cNvPr>
              <p:cNvSpPr>
                <a:spLocks noRot="1" noChangeAspect="1" noMove="1" noResize="1" noEditPoints="1" noAdjustHandles="1" noChangeArrowheads="1" noChangeShapeType="1" noTextEdit="1"/>
              </p:cNvSpPr>
              <p:nvPr/>
            </p:nvSpPr>
            <p:spPr>
              <a:xfrm>
                <a:off x="2482743" y="2063507"/>
                <a:ext cx="2057434" cy="984649"/>
              </a:xfrm>
              <a:prstGeom prst="rect">
                <a:avLst/>
              </a:prstGeom>
              <a:blipFill>
                <a:blip r:embed="rId4"/>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5C4BA84-FF07-234B-8BDF-042F5EAEF61D}"/>
                  </a:ext>
                </a:extLst>
              </p:cNvPr>
              <p:cNvSpPr/>
              <p:nvPr/>
            </p:nvSpPr>
            <p:spPr>
              <a:xfrm>
                <a:off x="2482743" y="4369279"/>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a:rPr lang="en-GB" sz="3600" i="1">
                            <a:solidFill>
                              <a:schemeClr val="tx1"/>
                            </a:solidFill>
                            <a:latin typeface="Cambria Math" panose="02040503050406030204" pitchFamily="18" charset="0"/>
                          </a:rPr>
                          <m:t>𝑥</m:t>
                        </m:r>
                      </m:num>
                      <m:den>
                        <m:r>
                          <m:rPr>
                            <m:nor/>
                          </m:rPr>
                          <a:rPr lang="en-GB" sz="3600">
                            <a:solidFill>
                              <a:schemeClr val="tx1"/>
                            </a:solidFill>
                            <a:latin typeface="Calibri" panose="020F0502020204030204" pitchFamily="34" charset="0"/>
                            <a:cs typeface="Calibri" panose="020F0502020204030204" pitchFamily="34" charset="0"/>
                          </a:rPr>
                          <m:t>7</m:t>
                        </m:r>
                      </m:den>
                    </m:f>
                    <m:r>
                      <a:rPr lang="en-GB" sz="3600" i="1">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a:rPr lang="en-GB" sz="3600" i="1">
                            <a:solidFill>
                              <a:schemeClr val="tx1"/>
                            </a:solidFill>
                            <a:latin typeface="Cambria Math" panose="02040503050406030204" pitchFamily="18" charset="0"/>
                          </a:rPr>
                          <m:t>𝑥</m:t>
                        </m:r>
                      </m:num>
                      <m:den>
                        <m:r>
                          <m:rPr>
                            <m:nor/>
                          </m:rPr>
                          <a:rPr lang="en-GB" sz="3600">
                            <a:solidFill>
                              <a:schemeClr val="tx1"/>
                            </a:solidFill>
                            <a:latin typeface="Calibri" panose="020F0502020204030204" pitchFamily="34" charset="0"/>
                            <a:cs typeface="Calibri" panose="020F0502020204030204" pitchFamily="34" charset="0"/>
                          </a:rPr>
                          <m:t>7</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55C4BA84-FF07-234B-8BDF-042F5EAEF61D}"/>
                  </a:ext>
                </a:extLst>
              </p:cNvPr>
              <p:cNvSpPr>
                <a:spLocks noRot="1" noChangeAspect="1" noMove="1" noResize="1" noEditPoints="1" noAdjustHandles="1" noChangeArrowheads="1" noChangeShapeType="1" noTextEdit="1"/>
              </p:cNvSpPr>
              <p:nvPr/>
            </p:nvSpPr>
            <p:spPr>
              <a:xfrm>
                <a:off x="2482743" y="4369279"/>
                <a:ext cx="2057434" cy="984649"/>
              </a:xfrm>
              <a:prstGeom prst="rect">
                <a:avLst/>
              </a:prstGeom>
              <a:blipFill>
                <a:blip r:embed="rId5"/>
                <a:stretch>
                  <a:fillRect/>
                </a:stretch>
              </a:blipFill>
              <a:ln>
                <a:solidFill>
                  <a:srgbClr val="00B0F0"/>
                </a:solidFill>
              </a:ln>
            </p:spPr>
            <p:txBody>
              <a:bodyPr/>
              <a:lstStyle/>
              <a:p>
                <a:r>
                  <a:rPr lang="en-GB">
                    <a:noFill/>
                  </a:rPr>
                  <a:t> </a:t>
                </a:r>
              </a:p>
            </p:txBody>
          </p:sp>
        </mc:Fallback>
      </mc:AlternateContent>
      <p:graphicFrame>
        <p:nvGraphicFramePr>
          <p:cNvPr id="7" name="Table 6">
            <a:extLst>
              <a:ext uri="{FF2B5EF4-FFF2-40B4-BE49-F238E27FC236}">
                <a16:creationId xmlns:a16="http://schemas.microsoft.com/office/drawing/2014/main" id="{2D3A2D9D-00CF-0B45-BB73-A13EF910F1AD}"/>
              </a:ext>
            </a:extLst>
          </p:cNvPr>
          <p:cNvGraphicFramePr>
            <a:graphicFrameLocks noGrp="1"/>
          </p:cNvGraphicFramePr>
          <p:nvPr/>
        </p:nvGraphicFramePr>
        <p:xfrm>
          <a:off x="4860350" y="2370410"/>
          <a:ext cx="2381799" cy="370840"/>
        </p:xfrm>
        <a:graphic>
          <a:graphicData uri="http://schemas.openxmlformats.org/drawingml/2006/table">
            <a:tbl>
              <a:tblPr firstRow="1" bandRow="1">
                <a:tableStyleId>{5940675A-B579-460E-94D1-54222C63F5DA}</a:tableStyleId>
              </a:tblPr>
              <a:tblGrid>
                <a:gridCol w="340257">
                  <a:extLst>
                    <a:ext uri="{9D8B030D-6E8A-4147-A177-3AD203B41FA5}">
                      <a16:colId xmlns:a16="http://schemas.microsoft.com/office/drawing/2014/main" val="898686516"/>
                    </a:ext>
                  </a:extLst>
                </a:gridCol>
                <a:gridCol w="340257">
                  <a:extLst>
                    <a:ext uri="{9D8B030D-6E8A-4147-A177-3AD203B41FA5}">
                      <a16:colId xmlns:a16="http://schemas.microsoft.com/office/drawing/2014/main" val="3476933039"/>
                    </a:ext>
                  </a:extLst>
                </a:gridCol>
                <a:gridCol w="340257">
                  <a:extLst>
                    <a:ext uri="{9D8B030D-6E8A-4147-A177-3AD203B41FA5}">
                      <a16:colId xmlns:a16="http://schemas.microsoft.com/office/drawing/2014/main" val="2824169225"/>
                    </a:ext>
                  </a:extLst>
                </a:gridCol>
                <a:gridCol w="340257">
                  <a:extLst>
                    <a:ext uri="{9D8B030D-6E8A-4147-A177-3AD203B41FA5}">
                      <a16:colId xmlns:a16="http://schemas.microsoft.com/office/drawing/2014/main" val="3595829413"/>
                    </a:ext>
                  </a:extLst>
                </a:gridCol>
                <a:gridCol w="340257">
                  <a:extLst>
                    <a:ext uri="{9D8B030D-6E8A-4147-A177-3AD203B41FA5}">
                      <a16:colId xmlns:a16="http://schemas.microsoft.com/office/drawing/2014/main" val="1342858218"/>
                    </a:ext>
                  </a:extLst>
                </a:gridCol>
                <a:gridCol w="340257">
                  <a:extLst>
                    <a:ext uri="{9D8B030D-6E8A-4147-A177-3AD203B41FA5}">
                      <a16:colId xmlns:a16="http://schemas.microsoft.com/office/drawing/2014/main" val="2771865138"/>
                    </a:ext>
                  </a:extLst>
                </a:gridCol>
                <a:gridCol w="340257">
                  <a:extLst>
                    <a:ext uri="{9D8B030D-6E8A-4147-A177-3AD203B41FA5}">
                      <a16:colId xmlns:a16="http://schemas.microsoft.com/office/drawing/2014/main" val="2770853145"/>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2">
                        <a:lumMod val="60000"/>
                        <a:lumOff val="40000"/>
                      </a:schemeClr>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p:graphicFrame>
        <p:nvGraphicFramePr>
          <p:cNvPr id="8" name="Table 7">
            <a:extLst>
              <a:ext uri="{FF2B5EF4-FFF2-40B4-BE49-F238E27FC236}">
                <a16:creationId xmlns:a16="http://schemas.microsoft.com/office/drawing/2014/main" id="{F9444CD8-B5D3-A446-B8ED-68983D65F0D8}"/>
              </a:ext>
            </a:extLst>
          </p:cNvPr>
          <p:cNvGraphicFramePr>
            <a:graphicFrameLocks noGrp="1"/>
          </p:cNvGraphicFramePr>
          <p:nvPr/>
        </p:nvGraphicFramePr>
        <p:xfrm>
          <a:off x="4860349" y="2370410"/>
          <a:ext cx="2381799" cy="370840"/>
        </p:xfrm>
        <a:graphic>
          <a:graphicData uri="http://schemas.openxmlformats.org/drawingml/2006/table">
            <a:tbl>
              <a:tblPr firstRow="1" bandRow="1">
                <a:tableStyleId>{5940675A-B579-460E-94D1-54222C63F5DA}</a:tableStyleId>
              </a:tblPr>
              <a:tblGrid>
                <a:gridCol w="340257">
                  <a:extLst>
                    <a:ext uri="{9D8B030D-6E8A-4147-A177-3AD203B41FA5}">
                      <a16:colId xmlns:a16="http://schemas.microsoft.com/office/drawing/2014/main" val="898686516"/>
                    </a:ext>
                  </a:extLst>
                </a:gridCol>
                <a:gridCol w="340257">
                  <a:extLst>
                    <a:ext uri="{9D8B030D-6E8A-4147-A177-3AD203B41FA5}">
                      <a16:colId xmlns:a16="http://schemas.microsoft.com/office/drawing/2014/main" val="3476933039"/>
                    </a:ext>
                  </a:extLst>
                </a:gridCol>
                <a:gridCol w="340257">
                  <a:extLst>
                    <a:ext uri="{9D8B030D-6E8A-4147-A177-3AD203B41FA5}">
                      <a16:colId xmlns:a16="http://schemas.microsoft.com/office/drawing/2014/main" val="2824169225"/>
                    </a:ext>
                  </a:extLst>
                </a:gridCol>
                <a:gridCol w="340257">
                  <a:extLst>
                    <a:ext uri="{9D8B030D-6E8A-4147-A177-3AD203B41FA5}">
                      <a16:colId xmlns:a16="http://schemas.microsoft.com/office/drawing/2014/main" val="3595829413"/>
                    </a:ext>
                  </a:extLst>
                </a:gridCol>
                <a:gridCol w="340257">
                  <a:extLst>
                    <a:ext uri="{9D8B030D-6E8A-4147-A177-3AD203B41FA5}">
                      <a16:colId xmlns:a16="http://schemas.microsoft.com/office/drawing/2014/main" val="1342858218"/>
                    </a:ext>
                  </a:extLst>
                </a:gridCol>
                <a:gridCol w="340257">
                  <a:extLst>
                    <a:ext uri="{9D8B030D-6E8A-4147-A177-3AD203B41FA5}">
                      <a16:colId xmlns:a16="http://schemas.microsoft.com/office/drawing/2014/main" val="2771865138"/>
                    </a:ext>
                  </a:extLst>
                </a:gridCol>
                <a:gridCol w="340257">
                  <a:extLst>
                    <a:ext uri="{9D8B030D-6E8A-4147-A177-3AD203B41FA5}">
                      <a16:colId xmlns:a16="http://schemas.microsoft.com/office/drawing/2014/main" val="2770853145"/>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dirty="0"/>
                    </a:p>
                  </a:txBody>
                  <a:tcPr/>
                </a:tc>
                <a:extLst>
                  <a:ext uri="{0D108BD9-81ED-4DB2-BD59-A6C34878D82A}">
                    <a16:rowId xmlns:a16="http://schemas.microsoft.com/office/drawing/2014/main" val="2757293512"/>
                  </a:ext>
                </a:extLst>
              </a:tr>
            </a:tbl>
          </a:graphicData>
        </a:graphic>
      </p:graphicFrame>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431E9F-D81B-9C4F-9A80-13DFF02709D3}"/>
                  </a:ext>
                </a:extLst>
              </p:cNvPr>
              <p:cNvSpPr/>
              <p:nvPr/>
            </p:nvSpPr>
            <p:spPr>
              <a:xfrm>
                <a:off x="7491276" y="2063507"/>
                <a:ext cx="792000"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6</m:t>
                        </m:r>
                      </m:num>
                      <m:den>
                        <m:r>
                          <m:rPr>
                            <m:nor/>
                          </m:rPr>
                          <a:rPr lang="en-GB" sz="3600">
                            <a:solidFill>
                              <a:schemeClr val="tx1"/>
                            </a:solidFill>
                            <a:latin typeface="Calibri" panose="020F0502020204030204" pitchFamily="34" charset="0"/>
                            <a:cs typeface="Calibri" panose="020F0502020204030204" pitchFamily="34" charset="0"/>
                          </a:rPr>
                          <m:t>7</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9" name="Rectangle 8">
                <a:extLst>
                  <a:ext uri="{FF2B5EF4-FFF2-40B4-BE49-F238E27FC236}">
                    <a16:creationId xmlns:a16="http://schemas.microsoft.com/office/drawing/2014/main" id="{E9431E9F-D81B-9C4F-9A80-13DFF02709D3}"/>
                  </a:ext>
                </a:extLst>
              </p:cNvPr>
              <p:cNvSpPr>
                <a:spLocks noRot="1" noChangeAspect="1" noMove="1" noResize="1" noEditPoints="1" noAdjustHandles="1" noChangeArrowheads="1" noChangeShapeType="1" noTextEdit="1"/>
              </p:cNvSpPr>
              <p:nvPr/>
            </p:nvSpPr>
            <p:spPr>
              <a:xfrm>
                <a:off x="7491276" y="2063507"/>
                <a:ext cx="792000" cy="984649"/>
              </a:xfrm>
              <a:prstGeom prst="rect">
                <a:avLst/>
              </a:prstGeom>
              <a:blipFill>
                <a:blip r:embed="rId6"/>
                <a:stretch>
                  <a:fillRect/>
                </a:stretch>
              </a:blipFill>
              <a:ln>
                <a:solidFill>
                  <a:srgbClr val="00B0F0"/>
                </a:solidFill>
              </a:ln>
            </p:spPr>
            <p:txBody>
              <a:bodyPr/>
              <a:lstStyle/>
              <a:p>
                <a:r>
                  <a:rPr lang="en-GB">
                    <a:noFill/>
                  </a:rPr>
                  <a:t> </a:t>
                </a:r>
              </a:p>
            </p:txBody>
          </p:sp>
        </mc:Fallback>
      </mc:AlternateContent>
      <p:graphicFrame>
        <p:nvGraphicFramePr>
          <p:cNvPr id="10" name="Table 9">
            <a:extLst>
              <a:ext uri="{FF2B5EF4-FFF2-40B4-BE49-F238E27FC236}">
                <a16:creationId xmlns:a16="http://schemas.microsoft.com/office/drawing/2014/main" id="{B3691C6A-B153-B24A-987D-D6F292177619}"/>
              </a:ext>
            </a:extLst>
          </p:cNvPr>
          <p:cNvGraphicFramePr>
            <a:graphicFrameLocks noGrp="1"/>
          </p:cNvGraphicFramePr>
          <p:nvPr/>
        </p:nvGraphicFramePr>
        <p:xfrm>
          <a:off x="4860349" y="4676182"/>
          <a:ext cx="2381799" cy="370840"/>
        </p:xfrm>
        <a:graphic>
          <a:graphicData uri="http://schemas.openxmlformats.org/drawingml/2006/table">
            <a:tbl>
              <a:tblPr firstRow="1" bandRow="1">
                <a:tableStyleId>{5940675A-B579-460E-94D1-54222C63F5DA}</a:tableStyleId>
              </a:tblPr>
              <a:tblGrid>
                <a:gridCol w="340257">
                  <a:extLst>
                    <a:ext uri="{9D8B030D-6E8A-4147-A177-3AD203B41FA5}">
                      <a16:colId xmlns:a16="http://schemas.microsoft.com/office/drawing/2014/main" val="898686516"/>
                    </a:ext>
                  </a:extLst>
                </a:gridCol>
                <a:gridCol w="340257">
                  <a:extLst>
                    <a:ext uri="{9D8B030D-6E8A-4147-A177-3AD203B41FA5}">
                      <a16:colId xmlns:a16="http://schemas.microsoft.com/office/drawing/2014/main" val="3476933039"/>
                    </a:ext>
                  </a:extLst>
                </a:gridCol>
                <a:gridCol w="340257">
                  <a:extLst>
                    <a:ext uri="{9D8B030D-6E8A-4147-A177-3AD203B41FA5}">
                      <a16:colId xmlns:a16="http://schemas.microsoft.com/office/drawing/2014/main" val="2824169225"/>
                    </a:ext>
                  </a:extLst>
                </a:gridCol>
                <a:gridCol w="340257">
                  <a:extLst>
                    <a:ext uri="{9D8B030D-6E8A-4147-A177-3AD203B41FA5}">
                      <a16:colId xmlns:a16="http://schemas.microsoft.com/office/drawing/2014/main" val="3595829413"/>
                    </a:ext>
                  </a:extLst>
                </a:gridCol>
                <a:gridCol w="340257">
                  <a:extLst>
                    <a:ext uri="{9D8B030D-6E8A-4147-A177-3AD203B41FA5}">
                      <a16:colId xmlns:a16="http://schemas.microsoft.com/office/drawing/2014/main" val="1342858218"/>
                    </a:ext>
                  </a:extLst>
                </a:gridCol>
                <a:gridCol w="340257">
                  <a:extLst>
                    <a:ext uri="{9D8B030D-6E8A-4147-A177-3AD203B41FA5}">
                      <a16:colId xmlns:a16="http://schemas.microsoft.com/office/drawing/2014/main" val="2771865138"/>
                    </a:ext>
                  </a:extLst>
                </a:gridCol>
                <a:gridCol w="340257">
                  <a:extLst>
                    <a:ext uri="{9D8B030D-6E8A-4147-A177-3AD203B41FA5}">
                      <a16:colId xmlns:a16="http://schemas.microsoft.com/office/drawing/2014/main" val="2770853145"/>
                    </a:ext>
                  </a:extLst>
                </a:gridCol>
              </a:tblGrid>
              <a:tr h="37084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tc>
                <a:extLst>
                  <a:ext uri="{0D108BD9-81ED-4DB2-BD59-A6C34878D82A}">
                    <a16:rowId xmlns:a16="http://schemas.microsoft.com/office/drawing/2014/main" val="2757293512"/>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B4E4DD-4F44-1847-9E07-1BE73CD07A11}"/>
                  </a:ext>
                </a:extLst>
              </p:cNvPr>
              <p:cNvSpPr/>
              <p:nvPr/>
            </p:nvSpPr>
            <p:spPr>
              <a:xfrm>
                <a:off x="7491276" y="4369279"/>
                <a:ext cx="792000"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2</m:t>
                        </m:r>
                        <m:r>
                          <a:rPr lang="en-GB" sz="3600" i="1">
                            <a:solidFill>
                              <a:schemeClr val="tx1"/>
                            </a:solidFill>
                            <a:latin typeface="Cambria Math" panose="02040503050406030204" pitchFamily="18" charset="0"/>
                          </a:rPr>
                          <m:t>𝑥</m:t>
                        </m:r>
                      </m:num>
                      <m:den>
                        <m:r>
                          <m:rPr>
                            <m:nor/>
                          </m:rPr>
                          <a:rPr lang="en-GB" sz="3600">
                            <a:solidFill>
                              <a:schemeClr val="tx1"/>
                            </a:solidFill>
                            <a:latin typeface="Calibri" panose="020F0502020204030204" pitchFamily="34" charset="0"/>
                            <a:cs typeface="Calibri" panose="020F0502020204030204" pitchFamily="34" charset="0"/>
                          </a:rPr>
                          <m:t>7</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BCB4E4DD-4F44-1847-9E07-1BE73CD07A11}"/>
                  </a:ext>
                </a:extLst>
              </p:cNvPr>
              <p:cNvSpPr>
                <a:spLocks noRot="1" noChangeAspect="1" noMove="1" noResize="1" noEditPoints="1" noAdjustHandles="1" noChangeArrowheads="1" noChangeShapeType="1" noTextEdit="1"/>
              </p:cNvSpPr>
              <p:nvPr/>
            </p:nvSpPr>
            <p:spPr>
              <a:xfrm>
                <a:off x="7491276" y="4369279"/>
                <a:ext cx="792000" cy="984649"/>
              </a:xfrm>
              <a:prstGeom prst="rect">
                <a:avLst/>
              </a:prstGeom>
              <a:blipFill>
                <a:blip r:embed="rId7"/>
                <a:stretch>
                  <a:fillRect/>
                </a:stretch>
              </a:blipFill>
              <a:ln>
                <a:solidFill>
                  <a:srgbClr val="00B0F0"/>
                </a:solidFill>
              </a:ln>
            </p:spPr>
            <p:txBody>
              <a:bodyPr/>
              <a:lstStyle/>
              <a:p>
                <a:r>
                  <a:rPr lang="en-GB">
                    <a:noFill/>
                  </a:rPr>
                  <a:t> </a:t>
                </a:r>
              </a:p>
            </p:txBody>
          </p:sp>
        </mc:Fallback>
      </mc:AlternateContent>
      <p:pic>
        <p:nvPicPr>
          <p:cNvPr id="3" name="Picture 2"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p:spTree>
    <p:custDataLst>
      <p:tags r:id="rId1"/>
    </p:custDataLst>
    <p:extLst>
      <p:ext uri="{BB962C8B-B14F-4D97-AF65-F5344CB8AC3E}">
        <p14:creationId xmlns:p14="http://schemas.microsoft.com/office/powerpoint/2010/main" val="32787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5C4BA84-FF07-234B-8BDF-042F5EAEF61D}"/>
                  </a:ext>
                </a:extLst>
              </p:cNvPr>
              <p:cNvSpPr/>
              <p:nvPr/>
            </p:nvSpPr>
            <p:spPr>
              <a:xfrm>
                <a:off x="1942916" y="1247090"/>
                <a:ext cx="3752804"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6000" i="1" smtClean="0">
                            <a:solidFill>
                              <a:schemeClr val="tx1"/>
                            </a:solidFill>
                            <a:latin typeface="Cambria Math" panose="02040503050406030204" pitchFamily="18" charset="0"/>
                          </a:rPr>
                        </m:ctrlPr>
                      </m:fPr>
                      <m:num>
                        <m:r>
                          <a:rPr lang="en-GB" sz="6000" i="1">
                            <a:solidFill>
                              <a:schemeClr val="tx1"/>
                            </a:solidFill>
                            <a:latin typeface="Cambria Math" panose="02040503050406030204" pitchFamily="18" charset="0"/>
                          </a:rPr>
                          <m:t>𝑥</m:t>
                        </m:r>
                      </m:num>
                      <m:den>
                        <m:r>
                          <a:rPr lang="en-GB" sz="6000" b="0" i="1" smtClean="0">
                            <a:solidFill>
                              <a:schemeClr val="tx1"/>
                            </a:solidFill>
                            <a:latin typeface="Cambria Math" panose="02040503050406030204" pitchFamily="18" charset="0"/>
                          </a:rPr>
                          <m:t>5</m:t>
                        </m:r>
                      </m:den>
                    </m:f>
                    <m:r>
                      <a:rPr lang="en-GB" sz="6000" i="1">
                        <a:solidFill>
                          <a:schemeClr val="tx1"/>
                        </a:solidFill>
                        <a:latin typeface="Cambria Math" panose="02040503050406030204" pitchFamily="18" charset="0"/>
                      </a:rPr>
                      <m:t>+</m:t>
                    </m:r>
                    <m:f>
                      <m:fPr>
                        <m:ctrlPr>
                          <a:rPr lang="en-GB" sz="6000" i="1">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2</m:t>
                        </m:r>
                        <m:r>
                          <a:rPr lang="en-GB" sz="6000" i="1">
                            <a:solidFill>
                              <a:schemeClr val="tx1"/>
                            </a:solidFill>
                            <a:latin typeface="Cambria Math" panose="02040503050406030204" pitchFamily="18" charset="0"/>
                          </a:rPr>
                          <m:t>𝑥</m:t>
                        </m:r>
                      </m:num>
                      <m:den>
                        <m:r>
                          <a:rPr lang="en-GB" sz="6000" b="0" i="1" smtClean="0">
                            <a:solidFill>
                              <a:schemeClr val="tx1"/>
                            </a:solidFill>
                            <a:latin typeface="Cambria Math" panose="02040503050406030204" pitchFamily="18" charset="0"/>
                          </a:rPr>
                          <m:t>5</m:t>
                        </m:r>
                      </m:den>
                    </m:f>
                  </m:oMath>
                </a14:m>
                <a:r>
                  <a:rPr lang="en-GB" sz="60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55C4BA84-FF07-234B-8BDF-042F5EAEF61D}"/>
                  </a:ext>
                </a:extLst>
              </p:cNvPr>
              <p:cNvSpPr>
                <a:spLocks noRot="1" noChangeAspect="1" noMove="1" noResize="1" noEditPoints="1" noAdjustHandles="1" noChangeArrowheads="1" noChangeShapeType="1" noTextEdit="1"/>
              </p:cNvSpPr>
              <p:nvPr/>
            </p:nvSpPr>
            <p:spPr>
              <a:xfrm>
                <a:off x="1942916" y="1247090"/>
                <a:ext cx="3752804" cy="1579829"/>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B4E4DD-4F44-1847-9E07-1BE73CD07A11}"/>
                  </a:ext>
                </a:extLst>
              </p:cNvPr>
              <p:cNvSpPr/>
              <p:nvPr/>
            </p:nvSpPr>
            <p:spPr>
              <a:xfrm>
                <a:off x="5855465" y="1236072"/>
                <a:ext cx="1924750"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GB" sz="5400" b="0" i="1" smtClean="0">
                        <a:solidFill>
                          <a:schemeClr val="tx1"/>
                        </a:solidFill>
                        <a:latin typeface="Cambria Math" panose="02040503050406030204" pitchFamily="18" charset="0"/>
                      </a:rPr>
                      <m:t>=</m:t>
                    </m:r>
                    <m:f>
                      <m:fPr>
                        <m:ctrlPr>
                          <a:rPr lang="en-GB" sz="5400" i="1" smtClean="0">
                            <a:solidFill>
                              <a:schemeClr val="tx1"/>
                            </a:solidFill>
                            <a:latin typeface="Cambria Math" panose="02040503050406030204" pitchFamily="18" charset="0"/>
                          </a:rPr>
                        </m:ctrlPr>
                      </m:fPr>
                      <m:num>
                        <m:r>
                          <a:rPr lang="en-GB" sz="5400" b="0" i="1" smtClean="0">
                            <a:solidFill>
                              <a:schemeClr val="tx1"/>
                            </a:solidFill>
                            <a:latin typeface="Cambria Math" panose="02040503050406030204" pitchFamily="18" charset="0"/>
                          </a:rPr>
                          <m:t>3</m:t>
                        </m:r>
                        <m:r>
                          <a:rPr lang="en-GB" sz="5400" i="1">
                            <a:solidFill>
                              <a:schemeClr val="tx1"/>
                            </a:solidFill>
                            <a:latin typeface="Cambria Math" panose="02040503050406030204" pitchFamily="18" charset="0"/>
                          </a:rPr>
                          <m:t>𝑥</m:t>
                        </m:r>
                      </m:num>
                      <m:den>
                        <m:r>
                          <a:rPr lang="en-GB" sz="5400" b="0" i="1" smtClean="0">
                            <a:solidFill>
                              <a:schemeClr val="tx1"/>
                            </a:solidFill>
                            <a:latin typeface="Cambria Math" panose="02040503050406030204" pitchFamily="18" charset="0"/>
                          </a:rPr>
                          <m:t>5</m:t>
                        </m:r>
                      </m:den>
                    </m:f>
                  </m:oMath>
                </a14:m>
                <a:r>
                  <a:rPr lang="en-GB" sz="54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BCB4E4DD-4F44-1847-9E07-1BE73CD07A11}"/>
                  </a:ext>
                </a:extLst>
              </p:cNvPr>
              <p:cNvSpPr>
                <a:spLocks noRot="1" noChangeAspect="1" noMove="1" noResize="1" noEditPoints="1" noAdjustHandles="1" noChangeArrowheads="1" noChangeShapeType="1" noTextEdit="1"/>
              </p:cNvSpPr>
              <p:nvPr/>
            </p:nvSpPr>
            <p:spPr>
              <a:xfrm>
                <a:off x="5855465" y="1236072"/>
                <a:ext cx="1924750" cy="1579829"/>
              </a:xfrm>
              <a:prstGeom prst="rect">
                <a:avLst/>
              </a:prstGeom>
              <a:blipFill>
                <a:blip r:embed="rId5"/>
                <a:stretch>
                  <a:fillRect/>
                </a:stretch>
              </a:blipFill>
              <a:ln>
                <a:noFill/>
              </a:ln>
            </p:spPr>
            <p:txBody>
              <a:bodyPr/>
              <a:lstStyle/>
              <a:p>
                <a:r>
                  <a:rPr lang="en-GB">
                    <a:noFill/>
                  </a:rPr>
                  <a:t> </a:t>
                </a:r>
              </a:p>
            </p:txBody>
          </p:sp>
        </mc:Fallback>
      </mc:AlternateContent>
      <p:pic>
        <p:nvPicPr>
          <p:cNvPr id="3" name="Picture 2"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8F393D-F021-A285-7D21-7654C291BEA2}"/>
                  </a:ext>
                </a:extLst>
              </p:cNvPr>
              <p:cNvSpPr txBox="1"/>
              <p:nvPr/>
            </p:nvSpPr>
            <p:spPr>
              <a:xfrm>
                <a:off x="440675" y="4042099"/>
                <a:ext cx="10719412" cy="1047018"/>
              </a:xfrm>
              <a:prstGeom prst="rect">
                <a:avLst/>
              </a:prstGeom>
              <a:noFill/>
            </p:spPr>
            <p:txBody>
              <a:bodyPr wrap="square" rtlCol="0">
                <a:spAutoFit/>
              </a:bodyPr>
              <a:lstStyle/>
              <a:p>
                <a:r>
                  <a:rPr lang="en-GB" sz="4400" dirty="0"/>
                  <a:t>Create a question where the answer is </a:t>
                </a:r>
                <a14:m>
                  <m:oMath xmlns:m="http://schemas.openxmlformats.org/officeDocument/2006/math">
                    <m:f>
                      <m:fPr>
                        <m:ctrlPr>
                          <a:rPr lang="en-GB" sz="4400" i="1" smtClean="0">
                            <a:latin typeface="Cambria Math" panose="02040503050406030204" pitchFamily="18" charset="0"/>
                          </a:rPr>
                        </m:ctrlPr>
                      </m:fPr>
                      <m:num>
                        <m:r>
                          <a:rPr lang="en-GB" sz="4400" b="0" i="1" smtClean="0">
                            <a:latin typeface="Cambria Math" panose="02040503050406030204" pitchFamily="18" charset="0"/>
                          </a:rPr>
                          <m:t>4</m:t>
                        </m:r>
                        <m:r>
                          <a:rPr lang="en-GB" sz="4400" b="0" i="1" smtClean="0">
                            <a:latin typeface="Cambria Math" panose="02040503050406030204" pitchFamily="18" charset="0"/>
                          </a:rPr>
                          <m:t>𝑥</m:t>
                        </m:r>
                      </m:num>
                      <m:den>
                        <m:r>
                          <a:rPr lang="en-GB" sz="4400" b="0" i="1" smtClean="0">
                            <a:latin typeface="Cambria Math" panose="02040503050406030204" pitchFamily="18" charset="0"/>
                          </a:rPr>
                          <m:t>9</m:t>
                        </m:r>
                      </m:den>
                    </m:f>
                  </m:oMath>
                </a14:m>
                <a:endParaRPr lang="en-GB" sz="4400" dirty="0"/>
              </a:p>
            </p:txBody>
          </p:sp>
        </mc:Choice>
        <mc:Fallback xmlns="">
          <p:sp>
            <p:nvSpPr>
              <p:cNvPr id="13" name="TextBox 12">
                <a:extLst>
                  <a:ext uri="{FF2B5EF4-FFF2-40B4-BE49-F238E27FC236}">
                    <a16:creationId xmlns:a16="http://schemas.microsoft.com/office/drawing/2014/main" id="{B88F393D-F021-A285-7D21-7654C291BEA2}"/>
                  </a:ext>
                </a:extLst>
              </p:cNvPr>
              <p:cNvSpPr txBox="1">
                <a:spLocks noRot="1" noChangeAspect="1" noMove="1" noResize="1" noEditPoints="1" noAdjustHandles="1" noChangeArrowheads="1" noChangeShapeType="1" noTextEdit="1"/>
              </p:cNvSpPr>
              <p:nvPr/>
            </p:nvSpPr>
            <p:spPr>
              <a:xfrm>
                <a:off x="440675" y="4042099"/>
                <a:ext cx="10719412" cy="1047018"/>
              </a:xfrm>
              <a:prstGeom prst="rect">
                <a:avLst/>
              </a:prstGeom>
              <a:blipFill>
                <a:blip r:embed="rId7"/>
                <a:stretch>
                  <a:fillRect l="-2274" b="-13953"/>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B5DDA95D-F3A9-8D5C-640C-11328F3CA5FF}"/>
              </a:ext>
            </a:extLst>
          </p:cNvPr>
          <p:cNvSpPr txBox="1"/>
          <p:nvPr/>
        </p:nvSpPr>
        <p:spPr>
          <a:xfrm>
            <a:off x="154236" y="143498"/>
            <a:ext cx="2599981" cy="707886"/>
          </a:xfrm>
          <a:prstGeom prst="rect">
            <a:avLst/>
          </a:prstGeom>
          <a:noFill/>
        </p:spPr>
        <p:txBody>
          <a:bodyPr wrap="square" rtlCol="0">
            <a:spAutoFit/>
          </a:bodyPr>
          <a:lstStyle/>
          <a:p>
            <a:r>
              <a:rPr lang="en-GB" sz="4000" dirty="0"/>
              <a:t>Work out</a:t>
            </a:r>
          </a:p>
        </p:txBody>
      </p:sp>
    </p:spTree>
    <p:custDataLst>
      <p:tags r:id="rId1"/>
    </p:custDataLst>
    <p:extLst>
      <p:ext uri="{BB962C8B-B14F-4D97-AF65-F5344CB8AC3E}">
        <p14:creationId xmlns:p14="http://schemas.microsoft.com/office/powerpoint/2010/main" val="31133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9CCEA-7A5B-754D-93CC-DD3C79C6CA55}"/>
              </a:ext>
            </a:extLst>
          </p:cNvPr>
          <p:cNvSpPr txBox="1"/>
          <p:nvPr/>
        </p:nvSpPr>
        <p:spPr>
          <a:xfrm>
            <a:off x="2380488" y="769754"/>
            <a:ext cx="762000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Work out the calculation.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EE52E26-79D4-BE4D-AB9D-911C66FB98A6}"/>
                  </a:ext>
                </a:extLst>
              </p:cNvPr>
              <p:cNvSpPr/>
              <p:nvPr/>
            </p:nvSpPr>
            <p:spPr>
              <a:xfrm>
                <a:off x="2705228" y="1512673"/>
                <a:ext cx="1656000" cy="1080000"/>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1</m:t>
                        </m:r>
                      </m:num>
                      <m:den>
                        <m:r>
                          <m:rPr>
                            <m:nor/>
                          </m:rPr>
                          <a:rPr lang="en-GB" sz="3600">
                            <a:solidFill>
                              <a:schemeClr val="tx1"/>
                            </a:solidFill>
                            <a:latin typeface="Calibri" panose="020F0502020204030204" pitchFamily="34" charset="0"/>
                            <a:cs typeface="Calibri" panose="020F0502020204030204" pitchFamily="34" charset="0"/>
                          </a:rPr>
                          <m:t>5</m:t>
                        </m:r>
                      </m:den>
                    </m:f>
                    <m:r>
                      <a:rPr lang="en-GB" sz="3600" i="1">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1</m:t>
                        </m:r>
                      </m:num>
                      <m:den>
                        <m:r>
                          <m:rPr>
                            <m:nor/>
                          </m:rPr>
                          <a:rPr lang="en-GB" sz="3600">
                            <a:solidFill>
                              <a:schemeClr val="tx1"/>
                            </a:solidFill>
                            <a:latin typeface="Calibri" panose="020F0502020204030204" pitchFamily="34" charset="0"/>
                            <a:cs typeface="Calibri" panose="020F0502020204030204" pitchFamily="34" charset="0"/>
                          </a:rPr>
                          <m:t>5</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5" name="Rectangle 4">
                <a:extLst>
                  <a:ext uri="{FF2B5EF4-FFF2-40B4-BE49-F238E27FC236}">
                    <a16:creationId xmlns:a16="http://schemas.microsoft.com/office/drawing/2014/main" id="{7EE52E26-79D4-BE4D-AB9D-911C66FB98A6}"/>
                  </a:ext>
                </a:extLst>
              </p:cNvPr>
              <p:cNvSpPr>
                <a:spLocks noRot="1" noChangeAspect="1" noMove="1" noResize="1" noEditPoints="1" noAdjustHandles="1" noChangeArrowheads="1" noChangeShapeType="1" noTextEdit="1"/>
              </p:cNvSpPr>
              <p:nvPr/>
            </p:nvSpPr>
            <p:spPr>
              <a:xfrm>
                <a:off x="2705228" y="1512673"/>
                <a:ext cx="1656000" cy="1080000"/>
              </a:xfrm>
              <a:prstGeom prst="rect">
                <a:avLst/>
              </a:prstGeom>
              <a:blipFill>
                <a:blip r:embed="rId4"/>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4F5BCF0-54A5-8846-A616-4C4D9CA381A1}"/>
                  </a:ext>
                </a:extLst>
              </p:cNvPr>
              <p:cNvSpPr/>
              <p:nvPr/>
            </p:nvSpPr>
            <p:spPr>
              <a:xfrm>
                <a:off x="2705228" y="3871063"/>
                <a:ext cx="1656000" cy="1080000"/>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1</m:t>
                        </m:r>
                      </m:num>
                      <m:den>
                        <m:r>
                          <m:rPr>
                            <m:nor/>
                          </m:rPr>
                          <a:rPr lang="en-GB" sz="3600">
                            <a:solidFill>
                              <a:schemeClr val="tx1"/>
                            </a:solidFill>
                            <a:latin typeface="Calibri" panose="020F0502020204030204" pitchFamily="34" charset="0"/>
                            <a:cs typeface="Calibri" panose="020F0502020204030204" pitchFamily="34" charset="0"/>
                          </a:rPr>
                          <m:t>g</m:t>
                        </m:r>
                      </m:den>
                    </m:f>
                    <m:r>
                      <a:rPr lang="en-GB" sz="3600" i="1">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1</m:t>
                        </m:r>
                      </m:num>
                      <m:den>
                        <m:r>
                          <m:rPr>
                            <m:nor/>
                          </m:rPr>
                          <a:rPr lang="en-GB" sz="3600">
                            <a:solidFill>
                              <a:schemeClr val="tx1"/>
                            </a:solidFill>
                            <a:latin typeface="Calibri" panose="020F0502020204030204" pitchFamily="34" charset="0"/>
                            <a:cs typeface="Calibri" panose="020F0502020204030204" pitchFamily="34" charset="0"/>
                          </a:rPr>
                          <m:t>g</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14F5BCF0-54A5-8846-A616-4C4D9CA381A1}"/>
                  </a:ext>
                </a:extLst>
              </p:cNvPr>
              <p:cNvSpPr>
                <a:spLocks noRot="1" noChangeAspect="1" noMove="1" noResize="1" noEditPoints="1" noAdjustHandles="1" noChangeArrowheads="1" noChangeShapeType="1" noTextEdit="1"/>
              </p:cNvSpPr>
              <p:nvPr/>
            </p:nvSpPr>
            <p:spPr>
              <a:xfrm>
                <a:off x="2705228" y="3871063"/>
                <a:ext cx="1656000" cy="1080000"/>
              </a:xfrm>
              <a:prstGeom prst="rect">
                <a:avLst/>
              </a:prstGeom>
              <a:blipFill>
                <a:blip r:embed="rId5"/>
                <a:stretch>
                  <a:fillRect/>
                </a:stretch>
              </a:blipFill>
              <a:ln>
                <a:solidFill>
                  <a:srgbClr val="00B0F0"/>
                </a:solidFill>
              </a:ln>
            </p:spPr>
            <p:txBody>
              <a:bodyPr/>
              <a:lstStyle/>
              <a:p>
                <a:r>
                  <a:rPr lang="en-GB">
                    <a:noFill/>
                  </a:rPr>
                  <a:t> </a:t>
                </a:r>
              </a:p>
            </p:txBody>
          </p:sp>
        </mc:Fallback>
      </mc:AlternateContent>
      <p:graphicFrame>
        <p:nvGraphicFramePr>
          <p:cNvPr id="7" name="Table 6">
            <a:extLst>
              <a:ext uri="{FF2B5EF4-FFF2-40B4-BE49-F238E27FC236}">
                <a16:creationId xmlns:a16="http://schemas.microsoft.com/office/drawing/2014/main" id="{C882EE1D-4925-7B4F-A74A-C0CBA076BEE1}"/>
              </a:ext>
            </a:extLst>
          </p:cNvPr>
          <p:cNvGraphicFramePr>
            <a:graphicFrameLocks noGrp="1"/>
          </p:cNvGraphicFramePr>
          <p:nvPr/>
        </p:nvGraphicFramePr>
        <p:xfrm>
          <a:off x="4932717" y="1845009"/>
          <a:ext cx="2381795" cy="370840"/>
        </p:xfrm>
        <a:graphic>
          <a:graphicData uri="http://schemas.openxmlformats.org/drawingml/2006/table">
            <a:tbl>
              <a:tblPr firstRow="1" bandRow="1">
                <a:tableStyleId>{5940675A-B579-460E-94D1-54222C63F5DA}</a:tableStyleId>
              </a:tblPr>
              <a:tblGrid>
                <a:gridCol w="476359">
                  <a:extLst>
                    <a:ext uri="{9D8B030D-6E8A-4147-A177-3AD203B41FA5}">
                      <a16:colId xmlns:a16="http://schemas.microsoft.com/office/drawing/2014/main" val="898686516"/>
                    </a:ext>
                  </a:extLst>
                </a:gridCol>
                <a:gridCol w="476359">
                  <a:extLst>
                    <a:ext uri="{9D8B030D-6E8A-4147-A177-3AD203B41FA5}">
                      <a16:colId xmlns:a16="http://schemas.microsoft.com/office/drawing/2014/main" val="3476933039"/>
                    </a:ext>
                  </a:extLst>
                </a:gridCol>
                <a:gridCol w="476359">
                  <a:extLst>
                    <a:ext uri="{9D8B030D-6E8A-4147-A177-3AD203B41FA5}">
                      <a16:colId xmlns:a16="http://schemas.microsoft.com/office/drawing/2014/main" val="2824169225"/>
                    </a:ext>
                  </a:extLst>
                </a:gridCol>
                <a:gridCol w="476359">
                  <a:extLst>
                    <a:ext uri="{9D8B030D-6E8A-4147-A177-3AD203B41FA5}">
                      <a16:colId xmlns:a16="http://schemas.microsoft.com/office/drawing/2014/main" val="3595829413"/>
                    </a:ext>
                  </a:extLst>
                </a:gridCol>
                <a:gridCol w="476359">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p:graphicFrame>
        <p:nvGraphicFramePr>
          <p:cNvPr id="8" name="Table 7">
            <a:extLst>
              <a:ext uri="{FF2B5EF4-FFF2-40B4-BE49-F238E27FC236}">
                <a16:creationId xmlns:a16="http://schemas.microsoft.com/office/drawing/2014/main" id="{BBB103DB-F5BF-DD43-A573-D30B2F1EB76C}"/>
              </a:ext>
            </a:extLst>
          </p:cNvPr>
          <p:cNvGraphicFramePr>
            <a:graphicFrameLocks noGrp="1"/>
          </p:cNvGraphicFramePr>
          <p:nvPr/>
        </p:nvGraphicFramePr>
        <p:xfrm>
          <a:off x="4932716" y="1845009"/>
          <a:ext cx="2381795" cy="370840"/>
        </p:xfrm>
        <a:graphic>
          <a:graphicData uri="http://schemas.openxmlformats.org/drawingml/2006/table">
            <a:tbl>
              <a:tblPr firstRow="1" bandRow="1">
                <a:tableStyleId>{5940675A-B579-460E-94D1-54222C63F5DA}</a:tableStyleId>
              </a:tblPr>
              <a:tblGrid>
                <a:gridCol w="476359">
                  <a:extLst>
                    <a:ext uri="{9D8B030D-6E8A-4147-A177-3AD203B41FA5}">
                      <a16:colId xmlns:a16="http://schemas.microsoft.com/office/drawing/2014/main" val="898686516"/>
                    </a:ext>
                  </a:extLst>
                </a:gridCol>
                <a:gridCol w="476359">
                  <a:extLst>
                    <a:ext uri="{9D8B030D-6E8A-4147-A177-3AD203B41FA5}">
                      <a16:colId xmlns:a16="http://schemas.microsoft.com/office/drawing/2014/main" val="3476933039"/>
                    </a:ext>
                  </a:extLst>
                </a:gridCol>
                <a:gridCol w="476359">
                  <a:extLst>
                    <a:ext uri="{9D8B030D-6E8A-4147-A177-3AD203B41FA5}">
                      <a16:colId xmlns:a16="http://schemas.microsoft.com/office/drawing/2014/main" val="2824169225"/>
                    </a:ext>
                  </a:extLst>
                </a:gridCol>
                <a:gridCol w="476359">
                  <a:extLst>
                    <a:ext uri="{9D8B030D-6E8A-4147-A177-3AD203B41FA5}">
                      <a16:colId xmlns:a16="http://schemas.microsoft.com/office/drawing/2014/main" val="3595829413"/>
                    </a:ext>
                  </a:extLst>
                </a:gridCol>
                <a:gridCol w="476359">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49343CC-9013-F949-A8F3-56BF1FFBC9FC}"/>
                  </a:ext>
                </a:extLst>
              </p:cNvPr>
              <p:cNvSpPr/>
              <p:nvPr/>
            </p:nvSpPr>
            <p:spPr>
              <a:xfrm>
                <a:off x="7834576" y="1512672"/>
                <a:ext cx="792000" cy="1080000"/>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2</m:t>
                        </m:r>
                      </m:num>
                      <m:den>
                        <m:r>
                          <m:rPr>
                            <m:nor/>
                          </m:rPr>
                          <a:rPr lang="en-GB" sz="3600">
                            <a:solidFill>
                              <a:schemeClr val="tx1"/>
                            </a:solidFill>
                            <a:latin typeface="Calibri" panose="020F0502020204030204" pitchFamily="34" charset="0"/>
                            <a:cs typeface="Calibri" panose="020F0502020204030204" pitchFamily="34" charset="0"/>
                          </a:rPr>
                          <m:t>5</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9" name="Rectangle 8">
                <a:extLst>
                  <a:ext uri="{FF2B5EF4-FFF2-40B4-BE49-F238E27FC236}">
                    <a16:creationId xmlns:a16="http://schemas.microsoft.com/office/drawing/2014/main" id="{B49343CC-9013-F949-A8F3-56BF1FFBC9FC}"/>
                  </a:ext>
                </a:extLst>
              </p:cNvPr>
              <p:cNvSpPr>
                <a:spLocks noRot="1" noChangeAspect="1" noMove="1" noResize="1" noEditPoints="1" noAdjustHandles="1" noChangeArrowheads="1" noChangeShapeType="1" noTextEdit="1"/>
              </p:cNvSpPr>
              <p:nvPr/>
            </p:nvSpPr>
            <p:spPr>
              <a:xfrm>
                <a:off x="7834576" y="1512672"/>
                <a:ext cx="792000" cy="1080000"/>
              </a:xfrm>
              <a:prstGeom prst="rect">
                <a:avLst/>
              </a:prstGeom>
              <a:blipFill>
                <a:blip r:embed="rId6"/>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7327F91-6F8C-DA48-A91C-36FDFD76AA87}"/>
                  </a:ext>
                </a:extLst>
              </p:cNvPr>
              <p:cNvSpPr/>
              <p:nvPr/>
            </p:nvSpPr>
            <p:spPr>
              <a:xfrm>
                <a:off x="7834576" y="3871063"/>
                <a:ext cx="792000" cy="1080000"/>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2</m:t>
                        </m:r>
                      </m:num>
                      <m:den>
                        <m:r>
                          <m:rPr>
                            <m:nor/>
                          </m:rPr>
                          <a:rPr lang="en-GB" sz="3600">
                            <a:solidFill>
                              <a:schemeClr val="tx1"/>
                            </a:solidFill>
                            <a:latin typeface="Calibri" panose="020F0502020204030204" pitchFamily="34" charset="0"/>
                            <a:cs typeface="Calibri" panose="020F0502020204030204" pitchFamily="34" charset="0"/>
                          </a:rPr>
                          <m:t>g</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10" name="Rectangle 9">
                <a:extLst>
                  <a:ext uri="{FF2B5EF4-FFF2-40B4-BE49-F238E27FC236}">
                    <a16:creationId xmlns:a16="http://schemas.microsoft.com/office/drawing/2014/main" id="{B7327F91-6F8C-DA48-A91C-36FDFD76AA87}"/>
                  </a:ext>
                </a:extLst>
              </p:cNvPr>
              <p:cNvSpPr>
                <a:spLocks noRot="1" noChangeAspect="1" noMove="1" noResize="1" noEditPoints="1" noAdjustHandles="1" noChangeArrowheads="1" noChangeShapeType="1" noTextEdit="1"/>
              </p:cNvSpPr>
              <p:nvPr/>
            </p:nvSpPr>
            <p:spPr>
              <a:xfrm>
                <a:off x="7834576" y="3871063"/>
                <a:ext cx="792000" cy="1080000"/>
              </a:xfrm>
              <a:prstGeom prst="rect">
                <a:avLst/>
              </a:prstGeom>
              <a:blipFill>
                <a:blip r:embed="rId7"/>
                <a:stretch>
                  <a:fillRect/>
                </a:stretch>
              </a:blipFill>
              <a:ln>
                <a:solidFill>
                  <a:srgbClr val="00B0F0"/>
                </a:solidFill>
              </a:ln>
            </p:spPr>
            <p:txBody>
              <a:bodyPr/>
              <a:lstStyle/>
              <a:p>
                <a:r>
                  <a:rPr lang="en-GB">
                    <a:noFill/>
                  </a:rPr>
                  <a:t> </a:t>
                </a:r>
              </a:p>
            </p:txBody>
          </p:sp>
        </mc:Fallback>
      </mc:AlternateContent>
      <p:graphicFrame>
        <p:nvGraphicFramePr>
          <p:cNvPr id="11" name="Table 10">
            <a:extLst>
              <a:ext uri="{FF2B5EF4-FFF2-40B4-BE49-F238E27FC236}">
                <a16:creationId xmlns:a16="http://schemas.microsoft.com/office/drawing/2014/main" id="{DFB2F75F-061B-784B-A97F-7720F708D7D1}"/>
              </a:ext>
            </a:extLst>
          </p:cNvPr>
          <p:cNvGraphicFramePr>
            <a:graphicFrameLocks noGrp="1"/>
          </p:cNvGraphicFramePr>
          <p:nvPr/>
        </p:nvGraphicFramePr>
        <p:xfrm>
          <a:off x="4932716" y="4195821"/>
          <a:ext cx="2381799" cy="370840"/>
        </p:xfrm>
        <a:graphic>
          <a:graphicData uri="http://schemas.openxmlformats.org/drawingml/2006/table">
            <a:tbl>
              <a:tblPr firstRow="1" bandRow="1">
                <a:tableStyleId>{5940675A-B579-460E-94D1-54222C63F5DA}</a:tableStyleId>
              </a:tblPr>
              <a:tblGrid>
                <a:gridCol w="340257">
                  <a:extLst>
                    <a:ext uri="{9D8B030D-6E8A-4147-A177-3AD203B41FA5}">
                      <a16:colId xmlns:a16="http://schemas.microsoft.com/office/drawing/2014/main" val="898686516"/>
                    </a:ext>
                  </a:extLst>
                </a:gridCol>
                <a:gridCol w="340257">
                  <a:extLst>
                    <a:ext uri="{9D8B030D-6E8A-4147-A177-3AD203B41FA5}">
                      <a16:colId xmlns:a16="http://schemas.microsoft.com/office/drawing/2014/main" val="3476933039"/>
                    </a:ext>
                  </a:extLst>
                </a:gridCol>
                <a:gridCol w="340257">
                  <a:extLst>
                    <a:ext uri="{9D8B030D-6E8A-4147-A177-3AD203B41FA5}">
                      <a16:colId xmlns:a16="http://schemas.microsoft.com/office/drawing/2014/main" val="2824169225"/>
                    </a:ext>
                  </a:extLst>
                </a:gridCol>
                <a:gridCol w="340257">
                  <a:extLst>
                    <a:ext uri="{9D8B030D-6E8A-4147-A177-3AD203B41FA5}">
                      <a16:colId xmlns:a16="http://schemas.microsoft.com/office/drawing/2014/main" val="3595829413"/>
                    </a:ext>
                  </a:extLst>
                </a:gridCol>
                <a:gridCol w="340257">
                  <a:extLst>
                    <a:ext uri="{9D8B030D-6E8A-4147-A177-3AD203B41FA5}">
                      <a16:colId xmlns:a16="http://schemas.microsoft.com/office/drawing/2014/main" val="1342858218"/>
                    </a:ext>
                  </a:extLst>
                </a:gridCol>
                <a:gridCol w="340257">
                  <a:extLst>
                    <a:ext uri="{9D8B030D-6E8A-4147-A177-3AD203B41FA5}">
                      <a16:colId xmlns:a16="http://schemas.microsoft.com/office/drawing/2014/main" val="2863558249"/>
                    </a:ext>
                  </a:extLst>
                </a:gridCol>
                <a:gridCol w="340257">
                  <a:extLst>
                    <a:ext uri="{9D8B030D-6E8A-4147-A177-3AD203B41FA5}">
                      <a16:colId xmlns:a16="http://schemas.microsoft.com/office/drawing/2014/main" val="345332964"/>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no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p:graphicFrame>
        <p:nvGraphicFramePr>
          <p:cNvPr id="12" name="Table 11">
            <a:extLst>
              <a:ext uri="{FF2B5EF4-FFF2-40B4-BE49-F238E27FC236}">
                <a16:creationId xmlns:a16="http://schemas.microsoft.com/office/drawing/2014/main" id="{4FB3B026-5EC7-5343-B4E5-2D7733E20206}"/>
              </a:ext>
            </a:extLst>
          </p:cNvPr>
          <p:cNvGraphicFramePr>
            <a:graphicFrameLocks noGrp="1"/>
          </p:cNvGraphicFramePr>
          <p:nvPr/>
        </p:nvGraphicFramePr>
        <p:xfrm>
          <a:off x="4932717" y="4195821"/>
          <a:ext cx="2381799" cy="370840"/>
        </p:xfrm>
        <a:graphic>
          <a:graphicData uri="http://schemas.openxmlformats.org/drawingml/2006/table">
            <a:tbl>
              <a:tblPr firstRow="1" bandRow="1">
                <a:tableStyleId>{5940675A-B579-460E-94D1-54222C63F5DA}</a:tableStyleId>
              </a:tblPr>
              <a:tblGrid>
                <a:gridCol w="340257">
                  <a:extLst>
                    <a:ext uri="{9D8B030D-6E8A-4147-A177-3AD203B41FA5}">
                      <a16:colId xmlns:a16="http://schemas.microsoft.com/office/drawing/2014/main" val="898686516"/>
                    </a:ext>
                  </a:extLst>
                </a:gridCol>
                <a:gridCol w="340257">
                  <a:extLst>
                    <a:ext uri="{9D8B030D-6E8A-4147-A177-3AD203B41FA5}">
                      <a16:colId xmlns:a16="http://schemas.microsoft.com/office/drawing/2014/main" val="3476933039"/>
                    </a:ext>
                  </a:extLst>
                </a:gridCol>
                <a:gridCol w="340257">
                  <a:extLst>
                    <a:ext uri="{9D8B030D-6E8A-4147-A177-3AD203B41FA5}">
                      <a16:colId xmlns:a16="http://schemas.microsoft.com/office/drawing/2014/main" val="2824169225"/>
                    </a:ext>
                  </a:extLst>
                </a:gridCol>
                <a:gridCol w="340257">
                  <a:extLst>
                    <a:ext uri="{9D8B030D-6E8A-4147-A177-3AD203B41FA5}">
                      <a16:colId xmlns:a16="http://schemas.microsoft.com/office/drawing/2014/main" val="3595829413"/>
                    </a:ext>
                  </a:extLst>
                </a:gridCol>
                <a:gridCol w="340257">
                  <a:extLst>
                    <a:ext uri="{9D8B030D-6E8A-4147-A177-3AD203B41FA5}">
                      <a16:colId xmlns:a16="http://schemas.microsoft.com/office/drawing/2014/main" val="1342858218"/>
                    </a:ext>
                  </a:extLst>
                </a:gridCol>
                <a:gridCol w="340257">
                  <a:extLst>
                    <a:ext uri="{9D8B030D-6E8A-4147-A177-3AD203B41FA5}">
                      <a16:colId xmlns:a16="http://schemas.microsoft.com/office/drawing/2014/main" val="2863558249"/>
                    </a:ext>
                  </a:extLst>
                </a:gridCol>
                <a:gridCol w="340257">
                  <a:extLst>
                    <a:ext uri="{9D8B030D-6E8A-4147-A177-3AD203B41FA5}">
                      <a16:colId xmlns:a16="http://schemas.microsoft.com/office/drawing/2014/main" val="345332964"/>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293512"/>
                  </a:ext>
                </a:extLst>
              </a:tr>
            </a:tbl>
          </a:graphicData>
        </a:graphic>
      </p:graphicFrame>
      <p:sp>
        <p:nvSpPr>
          <p:cNvPr id="13" name="TextBox 12">
            <a:extLst>
              <a:ext uri="{FF2B5EF4-FFF2-40B4-BE49-F238E27FC236}">
                <a16:creationId xmlns:a16="http://schemas.microsoft.com/office/drawing/2014/main" id="{85B24783-F05B-1547-B25E-F04005C21DCD}"/>
              </a:ext>
            </a:extLst>
          </p:cNvPr>
          <p:cNvSpPr txBox="1"/>
          <p:nvPr/>
        </p:nvSpPr>
        <p:spPr>
          <a:xfrm>
            <a:off x="2380488" y="2979057"/>
            <a:ext cx="762000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Work out the calculation.  </a:t>
            </a:r>
          </a:p>
        </p:txBody>
      </p:sp>
      <p:pic>
        <p:nvPicPr>
          <p:cNvPr id="2" name="Picture 1" descr="A black pen and a whiteboard&#10;&#10;Description automatically generated">
            <a:extLst>
              <a:ext uri="{FF2B5EF4-FFF2-40B4-BE49-F238E27FC236}">
                <a16:creationId xmlns:a16="http://schemas.microsoft.com/office/drawing/2014/main" id="{BE2BF592-7F31-E80D-6B76-60FA81B1BC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p:spTree>
    <p:custDataLst>
      <p:tags r:id="rId1"/>
    </p:custDataLst>
    <p:extLst>
      <p:ext uri="{BB962C8B-B14F-4D97-AF65-F5344CB8AC3E}">
        <p14:creationId xmlns:p14="http://schemas.microsoft.com/office/powerpoint/2010/main" val="39396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5C4BA84-FF07-234B-8BDF-042F5EAEF61D}"/>
                  </a:ext>
                </a:extLst>
              </p:cNvPr>
              <p:cNvSpPr/>
              <p:nvPr/>
            </p:nvSpPr>
            <p:spPr>
              <a:xfrm>
                <a:off x="1942916" y="1247090"/>
                <a:ext cx="3752804"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6000" i="1" smtClean="0">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1</m:t>
                        </m:r>
                      </m:num>
                      <m:den>
                        <m:r>
                          <a:rPr lang="en-GB" sz="6000" b="0" i="1" smtClean="0">
                            <a:solidFill>
                              <a:schemeClr val="tx1"/>
                            </a:solidFill>
                            <a:latin typeface="Cambria Math" panose="02040503050406030204" pitchFamily="18" charset="0"/>
                          </a:rPr>
                          <m:t>𝑡</m:t>
                        </m:r>
                      </m:den>
                    </m:f>
                    <m:r>
                      <a:rPr lang="en-GB" sz="6000" i="1">
                        <a:solidFill>
                          <a:schemeClr val="tx1"/>
                        </a:solidFill>
                        <a:latin typeface="Cambria Math" panose="02040503050406030204" pitchFamily="18" charset="0"/>
                      </a:rPr>
                      <m:t>+</m:t>
                    </m:r>
                    <m:f>
                      <m:fPr>
                        <m:ctrlPr>
                          <a:rPr lang="en-GB" sz="6000" i="1">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2</m:t>
                        </m:r>
                      </m:num>
                      <m:den>
                        <m:r>
                          <a:rPr lang="en-GB" sz="6000" b="0" i="1" smtClean="0">
                            <a:solidFill>
                              <a:schemeClr val="tx1"/>
                            </a:solidFill>
                            <a:latin typeface="Cambria Math" panose="02040503050406030204" pitchFamily="18" charset="0"/>
                          </a:rPr>
                          <m:t>𝑡</m:t>
                        </m:r>
                      </m:den>
                    </m:f>
                  </m:oMath>
                </a14:m>
                <a:r>
                  <a:rPr lang="en-GB" sz="60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55C4BA84-FF07-234B-8BDF-042F5EAEF61D}"/>
                  </a:ext>
                </a:extLst>
              </p:cNvPr>
              <p:cNvSpPr>
                <a:spLocks noRot="1" noChangeAspect="1" noMove="1" noResize="1" noEditPoints="1" noAdjustHandles="1" noChangeArrowheads="1" noChangeShapeType="1" noTextEdit="1"/>
              </p:cNvSpPr>
              <p:nvPr/>
            </p:nvSpPr>
            <p:spPr>
              <a:xfrm>
                <a:off x="1942916" y="1247090"/>
                <a:ext cx="3752804" cy="1579829"/>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B4E4DD-4F44-1847-9E07-1BE73CD07A11}"/>
                  </a:ext>
                </a:extLst>
              </p:cNvPr>
              <p:cNvSpPr/>
              <p:nvPr/>
            </p:nvSpPr>
            <p:spPr>
              <a:xfrm>
                <a:off x="5855465" y="1236072"/>
                <a:ext cx="1924750"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GB" sz="5400" b="0" i="1" smtClean="0">
                        <a:solidFill>
                          <a:schemeClr val="tx1"/>
                        </a:solidFill>
                        <a:latin typeface="Cambria Math" panose="02040503050406030204" pitchFamily="18" charset="0"/>
                      </a:rPr>
                      <m:t>=</m:t>
                    </m:r>
                    <m:f>
                      <m:fPr>
                        <m:ctrlPr>
                          <a:rPr lang="en-GB" sz="5400" i="1" smtClean="0">
                            <a:solidFill>
                              <a:schemeClr val="tx1"/>
                            </a:solidFill>
                            <a:latin typeface="Cambria Math" panose="02040503050406030204" pitchFamily="18" charset="0"/>
                          </a:rPr>
                        </m:ctrlPr>
                      </m:fPr>
                      <m:num>
                        <m:r>
                          <a:rPr lang="en-GB" sz="5400" b="0" i="1" smtClean="0">
                            <a:solidFill>
                              <a:schemeClr val="tx1"/>
                            </a:solidFill>
                            <a:latin typeface="Cambria Math" panose="02040503050406030204" pitchFamily="18" charset="0"/>
                          </a:rPr>
                          <m:t>3</m:t>
                        </m:r>
                      </m:num>
                      <m:den>
                        <m:r>
                          <a:rPr lang="en-GB" sz="5400" b="0" i="1" smtClean="0">
                            <a:solidFill>
                              <a:schemeClr val="tx1"/>
                            </a:solidFill>
                            <a:latin typeface="Cambria Math" panose="02040503050406030204" pitchFamily="18" charset="0"/>
                          </a:rPr>
                          <m:t>𝑡</m:t>
                        </m:r>
                      </m:den>
                    </m:f>
                  </m:oMath>
                </a14:m>
                <a:r>
                  <a:rPr lang="en-GB" sz="54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BCB4E4DD-4F44-1847-9E07-1BE73CD07A11}"/>
                  </a:ext>
                </a:extLst>
              </p:cNvPr>
              <p:cNvSpPr>
                <a:spLocks noRot="1" noChangeAspect="1" noMove="1" noResize="1" noEditPoints="1" noAdjustHandles="1" noChangeArrowheads="1" noChangeShapeType="1" noTextEdit="1"/>
              </p:cNvSpPr>
              <p:nvPr/>
            </p:nvSpPr>
            <p:spPr>
              <a:xfrm>
                <a:off x="5855465" y="1236072"/>
                <a:ext cx="1924750" cy="1579829"/>
              </a:xfrm>
              <a:prstGeom prst="rect">
                <a:avLst/>
              </a:prstGeom>
              <a:blipFill>
                <a:blip r:embed="rId5"/>
                <a:stretch>
                  <a:fillRect/>
                </a:stretch>
              </a:blipFill>
              <a:ln>
                <a:noFill/>
              </a:ln>
            </p:spPr>
            <p:txBody>
              <a:bodyPr/>
              <a:lstStyle/>
              <a:p>
                <a:r>
                  <a:rPr lang="en-GB">
                    <a:noFill/>
                  </a:rPr>
                  <a:t> </a:t>
                </a:r>
              </a:p>
            </p:txBody>
          </p:sp>
        </mc:Fallback>
      </mc:AlternateContent>
      <p:pic>
        <p:nvPicPr>
          <p:cNvPr id="3" name="Picture 2"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8F393D-F021-A285-7D21-7654C291BEA2}"/>
                  </a:ext>
                </a:extLst>
              </p:cNvPr>
              <p:cNvSpPr txBox="1"/>
              <p:nvPr/>
            </p:nvSpPr>
            <p:spPr>
              <a:xfrm>
                <a:off x="440675" y="4042099"/>
                <a:ext cx="10719412" cy="1049646"/>
              </a:xfrm>
              <a:prstGeom prst="rect">
                <a:avLst/>
              </a:prstGeom>
              <a:noFill/>
            </p:spPr>
            <p:txBody>
              <a:bodyPr wrap="square" rtlCol="0">
                <a:spAutoFit/>
              </a:bodyPr>
              <a:lstStyle/>
              <a:p>
                <a:r>
                  <a:rPr lang="en-GB" sz="4400" dirty="0"/>
                  <a:t>Create a question where the answer is </a:t>
                </a:r>
                <a14:m>
                  <m:oMath xmlns:m="http://schemas.openxmlformats.org/officeDocument/2006/math">
                    <m:f>
                      <m:fPr>
                        <m:ctrlPr>
                          <a:rPr lang="en-GB" sz="4400" i="1" smtClean="0">
                            <a:latin typeface="Cambria Math" panose="02040503050406030204" pitchFamily="18" charset="0"/>
                          </a:rPr>
                        </m:ctrlPr>
                      </m:fPr>
                      <m:num>
                        <m:r>
                          <a:rPr lang="en-GB" sz="4400" b="0" i="1" smtClean="0">
                            <a:latin typeface="Cambria Math" panose="02040503050406030204" pitchFamily="18" charset="0"/>
                          </a:rPr>
                          <m:t>7</m:t>
                        </m:r>
                      </m:num>
                      <m:den>
                        <m:r>
                          <a:rPr lang="en-GB" sz="4400" b="0" i="1" smtClean="0">
                            <a:latin typeface="Cambria Math" panose="02040503050406030204" pitchFamily="18" charset="0"/>
                          </a:rPr>
                          <m:t>𝑥</m:t>
                        </m:r>
                      </m:den>
                    </m:f>
                  </m:oMath>
                </a14:m>
                <a:endParaRPr lang="en-GB" sz="4400" dirty="0"/>
              </a:p>
            </p:txBody>
          </p:sp>
        </mc:Choice>
        <mc:Fallback xmlns="">
          <p:sp>
            <p:nvSpPr>
              <p:cNvPr id="13" name="TextBox 12">
                <a:extLst>
                  <a:ext uri="{FF2B5EF4-FFF2-40B4-BE49-F238E27FC236}">
                    <a16:creationId xmlns:a16="http://schemas.microsoft.com/office/drawing/2014/main" id="{B88F393D-F021-A285-7D21-7654C291BEA2}"/>
                  </a:ext>
                </a:extLst>
              </p:cNvPr>
              <p:cNvSpPr txBox="1">
                <a:spLocks noRot="1" noChangeAspect="1" noMove="1" noResize="1" noEditPoints="1" noAdjustHandles="1" noChangeArrowheads="1" noChangeShapeType="1" noTextEdit="1"/>
              </p:cNvSpPr>
              <p:nvPr/>
            </p:nvSpPr>
            <p:spPr>
              <a:xfrm>
                <a:off x="440675" y="4042099"/>
                <a:ext cx="10719412" cy="1049646"/>
              </a:xfrm>
              <a:prstGeom prst="rect">
                <a:avLst/>
              </a:prstGeom>
              <a:blipFill>
                <a:blip r:embed="rId7"/>
                <a:stretch>
                  <a:fillRect l="-2274" b="-13953"/>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B5DDA95D-F3A9-8D5C-640C-11328F3CA5FF}"/>
              </a:ext>
            </a:extLst>
          </p:cNvPr>
          <p:cNvSpPr txBox="1"/>
          <p:nvPr/>
        </p:nvSpPr>
        <p:spPr>
          <a:xfrm>
            <a:off x="154236" y="143498"/>
            <a:ext cx="2599981" cy="707886"/>
          </a:xfrm>
          <a:prstGeom prst="rect">
            <a:avLst/>
          </a:prstGeom>
          <a:noFill/>
        </p:spPr>
        <p:txBody>
          <a:bodyPr wrap="square" rtlCol="0">
            <a:spAutoFit/>
          </a:bodyPr>
          <a:lstStyle/>
          <a:p>
            <a:r>
              <a:rPr lang="en-GB" sz="4000" dirty="0"/>
              <a:t>Work out</a:t>
            </a:r>
          </a:p>
        </p:txBody>
      </p:sp>
    </p:spTree>
    <p:custDataLst>
      <p:tags r:id="rId1"/>
    </p:custDataLst>
    <p:extLst>
      <p:ext uri="{BB962C8B-B14F-4D97-AF65-F5344CB8AC3E}">
        <p14:creationId xmlns:p14="http://schemas.microsoft.com/office/powerpoint/2010/main" val="234923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7457C2-083D-EC48-9AA9-160CD007FFF0}"/>
              </a:ext>
            </a:extLst>
          </p:cNvPr>
          <p:cNvSpPr txBox="1"/>
          <p:nvPr/>
        </p:nvSpPr>
        <p:spPr>
          <a:xfrm>
            <a:off x="2191512" y="454683"/>
            <a:ext cx="762000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Work out the calculation.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2F5DDA6-04EC-F241-B8BE-F126F462BEA0}"/>
                  </a:ext>
                </a:extLst>
              </p:cNvPr>
              <p:cNvSpPr/>
              <p:nvPr/>
            </p:nvSpPr>
            <p:spPr>
              <a:xfrm>
                <a:off x="2466433" y="1262094"/>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3</m:t>
                        </m:r>
                      </m:num>
                      <m:den>
                        <m:r>
                          <m:rPr>
                            <m:nor/>
                          </m:rPr>
                          <a:rPr lang="en-GB" sz="3600">
                            <a:solidFill>
                              <a:schemeClr val="tx1"/>
                            </a:solidFill>
                            <a:latin typeface="Calibri" panose="020F0502020204030204" pitchFamily="34" charset="0"/>
                            <a:cs typeface="Calibri" panose="020F0502020204030204" pitchFamily="34" charset="0"/>
                          </a:rPr>
                          <m:t>5</m:t>
                        </m:r>
                      </m:den>
                    </m:f>
                    <m:r>
                      <a:rPr lang="en-GB" sz="3600" i="1">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1</m:t>
                        </m:r>
                      </m:num>
                      <m:den>
                        <m:r>
                          <m:rPr>
                            <m:nor/>
                          </m:rPr>
                          <a:rPr lang="en-GB" sz="3600">
                            <a:solidFill>
                              <a:schemeClr val="tx1"/>
                            </a:solidFill>
                            <a:latin typeface="Calibri" panose="020F0502020204030204" pitchFamily="34" charset="0"/>
                            <a:cs typeface="Calibri" panose="020F0502020204030204" pitchFamily="34" charset="0"/>
                          </a:rPr>
                          <m:t>5</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5" name="Rectangle 4">
                <a:extLst>
                  <a:ext uri="{FF2B5EF4-FFF2-40B4-BE49-F238E27FC236}">
                    <a16:creationId xmlns:a16="http://schemas.microsoft.com/office/drawing/2014/main" id="{32F5DDA6-04EC-F241-B8BE-F126F462BEA0}"/>
                  </a:ext>
                </a:extLst>
              </p:cNvPr>
              <p:cNvSpPr>
                <a:spLocks noRot="1" noChangeAspect="1" noMove="1" noResize="1" noEditPoints="1" noAdjustHandles="1" noChangeArrowheads="1" noChangeShapeType="1" noTextEdit="1"/>
              </p:cNvSpPr>
              <p:nvPr/>
            </p:nvSpPr>
            <p:spPr>
              <a:xfrm>
                <a:off x="2466433" y="1262094"/>
                <a:ext cx="2057434" cy="984649"/>
              </a:xfrm>
              <a:prstGeom prst="rect">
                <a:avLst/>
              </a:prstGeom>
              <a:blipFill>
                <a:blip r:embed="rId4"/>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FD43D2E-DBBA-4D4D-824A-71CCB7253ADB}"/>
                  </a:ext>
                </a:extLst>
              </p:cNvPr>
              <p:cNvSpPr/>
              <p:nvPr/>
            </p:nvSpPr>
            <p:spPr>
              <a:xfrm>
                <a:off x="2466433" y="3965009"/>
                <a:ext cx="2057434"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3</m:t>
                        </m:r>
                      </m:num>
                      <m:den>
                        <m:r>
                          <a:rPr lang="en-GB" sz="3600" i="1">
                            <a:solidFill>
                              <a:schemeClr val="tx1"/>
                            </a:solidFill>
                            <a:latin typeface="Cambria Math" panose="02040503050406030204" pitchFamily="18" charset="0"/>
                          </a:rPr>
                          <m:t>𝑥</m:t>
                        </m:r>
                      </m:den>
                    </m:f>
                    <m:r>
                      <a:rPr lang="en-GB" sz="3600" i="1">
                        <a:solidFill>
                          <a:schemeClr val="tx1"/>
                        </a:solidFill>
                        <a:latin typeface="Cambria Math" panose="02040503050406030204" pitchFamily="18" charset="0"/>
                      </a:rPr>
                      <m:t>−</m:t>
                    </m:r>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1</m:t>
                        </m:r>
                      </m:num>
                      <m:den>
                        <m:r>
                          <a:rPr lang="en-GB" sz="3600" i="1">
                            <a:solidFill>
                              <a:schemeClr val="tx1"/>
                            </a:solidFill>
                            <a:latin typeface="Cambria Math" panose="02040503050406030204" pitchFamily="18" charset="0"/>
                          </a:rPr>
                          <m:t>𝑥</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2FD43D2E-DBBA-4D4D-824A-71CCB7253ADB}"/>
                  </a:ext>
                </a:extLst>
              </p:cNvPr>
              <p:cNvSpPr>
                <a:spLocks noRot="1" noChangeAspect="1" noMove="1" noResize="1" noEditPoints="1" noAdjustHandles="1" noChangeArrowheads="1" noChangeShapeType="1" noTextEdit="1"/>
              </p:cNvSpPr>
              <p:nvPr/>
            </p:nvSpPr>
            <p:spPr>
              <a:xfrm>
                <a:off x="2466433" y="3965009"/>
                <a:ext cx="2057434" cy="984649"/>
              </a:xfrm>
              <a:prstGeom prst="rect">
                <a:avLst/>
              </a:prstGeom>
              <a:blipFill>
                <a:blip r:embed="rId5"/>
                <a:stretch>
                  <a:fillRect/>
                </a:stretch>
              </a:blipFill>
              <a:ln>
                <a:solidFill>
                  <a:srgbClr val="00B0F0"/>
                </a:solidFill>
              </a:ln>
            </p:spPr>
            <p:txBody>
              <a:bodyPr/>
              <a:lstStyle/>
              <a:p>
                <a:r>
                  <a:rPr lang="en-GB">
                    <a:noFill/>
                  </a:rPr>
                  <a:t> </a:t>
                </a:r>
              </a:p>
            </p:txBody>
          </p:sp>
        </mc:Fallback>
      </mc:AlternateContent>
      <p:sp>
        <p:nvSpPr>
          <p:cNvPr id="7" name="TextBox 6">
            <a:extLst>
              <a:ext uri="{FF2B5EF4-FFF2-40B4-BE49-F238E27FC236}">
                <a16:creationId xmlns:a16="http://schemas.microsoft.com/office/drawing/2014/main" id="{99DC8A11-8BA4-5F41-A6B5-C31297F37A3E}"/>
              </a:ext>
            </a:extLst>
          </p:cNvPr>
          <p:cNvSpPr txBox="1"/>
          <p:nvPr/>
        </p:nvSpPr>
        <p:spPr>
          <a:xfrm>
            <a:off x="2191512" y="3125653"/>
            <a:ext cx="762000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Work out the calculation.  </a:t>
            </a:r>
          </a:p>
        </p:txBody>
      </p:sp>
      <p:graphicFrame>
        <p:nvGraphicFramePr>
          <p:cNvPr id="8" name="Table 7">
            <a:extLst>
              <a:ext uri="{FF2B5EF4-FFF2-40B4-BE49-F238E27FC236}">
                <a16:creationId xmlns:a16="http://schemas.microsoft.com/office/drawing/2014/main" id="{DC8ED0DE-7943-9541-85DA-35CC7CDA348D}"/>
              </a:ext>
            </a:extLst>
          </p:cNvPr>
          <p:cNvGraphicFramePr>
            <a:graphicFrameLocks noGrp="1"/>
          </p:cNvGraphicFramePr>
          <p:nvPr/>
        </p:nvGraphicFramePr>
        <p:xfrm>
          <a:off x="5072745" y="1568997"/>
          <a:ext cx="2381795" cy="370840"/>
        </p:xfrm>
        <a:graphic>
          <a:graphicData uri="http://schemas.openxmlformats.org/drawingml/2006/table">
            <a:tbl>
              <a:tblPr firstRow="1" bandRow="1">
                <a:tableStyleId>{5940675A-B579-460E-94D1-54222C63F5DA}</a:tableStyleId>
              </a:tblPr>
              <a:tblGrid>
                <a:gridCol w="476359">
                  <a:extLst>
                    <a:ext uri="{9D8B030D-6E8A-4147-A177-3AD203B41FA5}">
                      <a16:colId xmlns:a16="http://schemas.microsoft.com/office/drawing/2014/main" val="898686516"/>
                    </a:ext>
                  </a:extLst>
                </a:gridCol>
                <a:gridCol w="476359">
                  <a:extLst>
                    <a:ext uri="{9D8B030D-6E8A-4147-A177-3AD203B41FA5}">
                      <a16:colId xmlns:a16="http://schemas.microsoft.com/office/drawing/2014/main" val="3476933039"/>
                    </a:ext>
                  </a:extLst>
                </a:gridCol>
                <a:gridCol w="476359">
                  <a:extLst>
                    <a:ext uri="{9D8B030D-6E8A-4147-A177-3AD203B41FA5}">
                      <a16:colId xmlns:a16="http://schemas.microsoft.com/office/drawing/2014/main" val="2824169225"/>
                    </a:ext>
                  </a:extLst>
                </a:gridCol>
                <a:gridCol w="476359">
                  <a:extLst>
                    <a:ext uri="{9D8B030D-6E8A-4147-A177-3AD203B41FA5}">
                      <a16:colId xmlns:a16="http://schemas.microsoft.com/office/drawing/2014/main" val="3595829413"/>
                    </a:ext>
                  </a:extLst>
                </a:gridCol>
                <a:gridCol w="476359">
                  <a:extLst>
                    <a:ext uri="{9D8B030D-6E8A-4147-A177-3AD203B41FA5}">
                      <a16:colId xmlns:a16="http://schemas.microsoft.com/office/drawing/2014/main" val="1342858218"/>
                    </a:ext>
                  </a:extLst>
                </a:gridCol>
              </a:tblGrid>
              <a:tr h="370840">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2">
                        <a:lumMod val="60000"/>
                        <a:lumOff val="40000"/>
                      </a:schemeClr>
                    </a:solidFill>
                  </a:tcPr>
                </a:tc>
                <a:tc>
                  <a:txBody>
                    <a:bodyPr/>
                    <a:lstStyle/>
                    <a:p>
                      <a:endParaRPr lang="en-GB" dirty="0"/>
                    </a:p>
                  </a:txBody>
                  <a:tcPr>
                    <a:solidFill>
                      <a:schemeClr val="accent2">
                        <a:lumMod val="60000"/>
                        <a:lumOff val="40000"/>
                      </a:schemeClr>
                    </a:solid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57293512"/>
                  </a:ext>
                </a:extLst>
              </a:tr>
            </a:tbl>
          </a:graphicData>
        </a:graphic>
      </p:graphicFrame>
      <p:grpSp>
        <p:nvGrpSpPr>
          <p:cNvPr id="9" name="Group 8">
            <a:extLst>
              <a:ext uri="{FF2B5EF4-FFF2-40B4-BE49-F238E27FC236}">
                <a16:creationId xmlns:a16="http://schemas.microsoft.com/office/drawing/2014/main" id="{89756438-63A5-B04E-85AB-7C7AB6D14EBF}"/>
              </a:ext>
            </a:extLst>
          </p:cNvPr>
          <p:cNvGrpSpPr/>
          <p:nvPr/>
        </p:nvGrpSpPr>
        <p:grpSpPr>
          <a:xfrm>
            <a:off x="6054645" y="1588859"/>
            <a:ext cx="422738" cy="324000"/>
            <a:chOff x="4530645" y="1588859"/>
            <a:chExt cx="422738" cy="324000"/>
          </a:xfrm>
        </p:grpSpPr>
        <p:cxnSp>
          <p:nvCxnSpPr>
            <p:cNvPr id="10" name="Straight Connector 9">
              <a:extLst>
                <a:ext uri="{FF2B5EF4-FFF2-40B4-BE49-F238E27FC236}">
                  <a16:creationId xmlns:a16="http://schemas.microsoft.com/office/drawing/2014/main" id="{FCFD5AB8-1187-954A-8C9C-29B1F4BCC347}"/>
                </a:ext>
              </a:extLst>
            </p:cNvPr>
            <p:cNvCxnSpPr/>
            <p:nvPr/>
          </p:nvCxnSpPr>
          <p:spPr>
            <a:xfrm flipV="1">
              <a:off x="4530645" y="1588859"/>
              <a:ext cx="422738" cy="32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042B808-ADAB-7D46-87CE-AAAE84EE8DEA}"/>
                </a:ext>
              </a:extLst>
            </p:cNvPr>
            <p:cNvCxnSpPr/>
            <p:nvPr/>
          </p:nvCxnSpPr>
          <p:spPr>
            <a:xfrm>
              <a:off x="4530645" y="1588859"/>
              <a:ext cx="422738" cy="324000"/>
            </a:xfrm>
            <a:prstGeom prst="line">
              <a:avLst/>
            </a:prstGeom>
            <a:ln w="28575"/>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43F862E-71B1-A44B-B13B-686C5932D86A}"/>
                  </a:ext>
                </a:extLst>
              </p:cNvPr>
              <p:cNvSpPr/>
              <p:nvPr/>
            </p:nvSpPr>
            <p:spPr>
              <a:xfrm>
                <a:off x="8040440" y="1262094"/>
                <a:ext cx="792000"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2</m:t>
                        </m:r>
                      </m:num>
                      <m:den>
                        <m:r>
                          <m:rPr>
                            <m:nor/>
                          </m:rPr>
                          <a:rPr lang="en-GB" sz="3600">
                            <a:solidFill>
                              <a:schemeClr val="tx1"/>
                            </a:solidFill>
                            <a:latin typeface="Calibri" panose="020F0502020204030204" pitchFamily="34" charset="0"/>
                            <a:cs typeface="Calibri" panose="020F0502020204030204" pitchFamily="34" charset="0"/>
                          </a:rPr>
                          <m:t>5</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12" name="Rectangle 11">
                <a:extLst>
                  <a:ext uri="{FF2B5EF4-FFF2-40B4-BE49-F238E27FC236}">
                    <a16:creationId xmlns:a16="http://schemas.microsoft.com/office/drawing/2014/main" id="{643F862E-71B1-A44B-B13B-686C5932D86A}"/>
                  </a:ext>
                </a:extLst>
              </p:cNvPr>
              <p:cNvSpPr>
                <a:spLocks noRot="1" noChangeAspect="1" noMove="1" noResize="1" noEditPoints="1" noAdjustHandles="1" noChangeArrowheads="1" noChangeShapeType="1" noTextEdit="1"/>
              </p:cNvSpPr>
              <p:nvPr/>
            </p:nvSpPr>
            <p:spPr>
              <a:xfrm>
                <a:off x="8040440" y="1262094"/>
                <a:ext cx="792000" cy="984649"/>
              </a:xfrm>
              <a:prstGeom prst="rect">
                <a:avLst/>
              </a:prstGeom>
              <a:blipFill>
                <a:blip r:embed="rId6"/>
                <a:stretch>
                  <a:fillRect/>
                </a:stretch>
              </a:blipFill>
              <a:ln>
                <a:solidFill>
                  <a:srgbClr val="00B0F0"/>
                </a:solidFill>
              </a:ln>
            </p:spPr>
            <p:txBody>
              <a:bodyPr/>
              <a:lstStyle/>
              <a:p>
                <a:r>
                  <a:rPr lang="en-GB">
                    <a:noFill/>
                  </a:rPr>
                  <a:t> </a:t>
                </a:r>
              </a:p>
            </p:txBody>
          </p:sp>
        </mc:Fallback>
      </mc:AlternateContent>
      <p:graphicFrame>
        <p:nvGraphicFramePr>
          <p:cNvPr id="13" name="Table 12">
            <a:extLst>
              <a:ext uri="{FF2B5EF4-FFF2-40B4-BE49-F238E27FC236}">
                <a16:creationId xmlns:a16="http://schemas.microsoft.com/office/drawing/2014/main" id="{3632DFB3-99BD-C646-8D0E-03971262EBF0}"/>
              </a:ext>
            </a:extLst>
          </p:cNvPr>
          <p:cNvGraphicFramePr>
            <a:graphicFrameLocks noGrp="1"/>
          </p:cNvGraphicFramePr>
          <p:nvPr/>
        </p:nvGraphicFramePr>
        <p:xfrm>
          <a:off x="5072741" y="4282432"/>
          <a:ext cx="2381799" cy="370840"/>
        </p:xfrm>
        <a:graphic>
          <a:graphicData uri="http://schemas.openxmlformats.org/drawingml/2006/table">
            <a:tbl>
              <a:tblPr firstRow="1" bandRow="1">
                <a:tableStyleId>{5940675A-B579-460E-94D1-54222C63F5DA}</a:tableStyleId>
              </a:tblPr>
              <a:tblGrid>
                <a:gridCol w="340257">
                  <a:extLst>
                    <a:ext uri="{9D8B030D-6E8A-4147-A177-3AD203B41FA5}">
                      <a16:colId xmlns:a16="http://schemas.microsoft.com/office/drawing/2014/main" val="898686516"/>
                    </a:ext>
                  </a:extLst>
                </a:gridCol>
                <a:gridCol w="340257">
                  <a:extLst>
                    <a:ext uri="{9D8B030D-6E8A-4147-A177-3AD203B41FA5}">
                      <a16:colId xmlns:a16="http://schemas.microsoft.com/office/drawing/2014/main" val="3476933039"/>
                    </a:ext>
                  </a:extLst>
                </a:gridCol>
                <a:gridCol w="340257">
                  <a:extLst>
                    <a:ext uri="{9D8B030D-6E8A-4147-A177-3AD203B41FA5}">
                      <a16:colId xmlns:a16="http://schemas.microsoft.com/office/drawing/2014/main" val="2824169225"/>
                    </a:ext>
                  </a:extLst>
                </a:gridCol>
                <a:gridCol w="340257">
                  <a:extLst>
                    <a:ext uri="{9D8B030D-6E8A-4147-A177-3AD203B41FA5}">
                      <a16:colId xmlns:a16="http://schemas.microsoft.com/office/drawing/2014/main" val="3595829413"/>
                    </a:ext>
                  </a:extLst>
                </a:gridCol>
                <a:gridCol w="340257">
                  <a:extLst>
                    <a:ext uri="{9D8B030D-6E8A-4147-A177-3AD203B41FA5}">
                      <a16:colId xmlns:a16="http://schemas.microsoft.com/office/drawing/2014/main" val="1342858218"/>
                    </a:ext>
                  </a:extLst>
                </a:gridCol>
                <a:gridCol w="340257">
                  <a:extLst>
                    <a:ext uri="{9D8B030D-6E8A-4147-A177-3AD203B41FA5}">
                      <a16:colId xmlns:a16="http://schemas.microsoft.com/office/drawing/2014/main" val="2863558249"/>
                    </a:ext>
                  </a:extLst>
                </a:gridCol>
                <a:gridCol w="340257">
                  <a:extLst>
                    <a:ext uri="{9D8B030D-6E8A-4147-A177-3AD203B41FA5}">
                      <a16:colId xmlns:a16="http://schemas.microsoft.com/office/drawing/2014/main" val="345332964"/>
                    </a:ext>
                  </a:extLst>
                </a:gridCol>
              </a:tblGrid>
              <a:tr h="370840">
                <a:tc>
                  <a:txBody>
                    <a:bodyPr/>
                    <a:lstStyle/>
                    <a:p>
                      <a:endParaRPr lang="en-GB" dirty="0"/>
                    </a:p>
                  </a:txBody>
                  <a:tcPr>
                    <a:solidFill>
                      <a:schemeClr val="accent6">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dirty="0"/>
                    </a:p>
                  </a:txBody>
                  <a:tcPr>
                    <a:solidFill>
                      <a:schemeClr val="accent6">
                        <a:lumMod val="60000"/>
                        <a:lumOff val="40000"/>
                      </a:schemeClr>
                    </a:solidFill>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757293512"/>
                  </a:ext>
                </a:extLst>
              </a:tr>
            </a:tbl>
          </a:graphicData>
        </a:graphic>
      </p:graphicFrame>
      <p:grpSp>
        <p:nvGrpSpPr>
          <p:cNvPr id="14" name="Group 13">
            <a:extLst>
              <a:ext uri="{FF2B5EF4-FFF2-40B4-BE49-F238E27FC236}">
                <a16:creationId xmlns:a16="http://schemas.microsoft.com/office/drawing/2014/main" id="{3F8139B5-465A-D543-909C-B68712643ADC}"/>
              </a:ext>
            </a:extLst>
          </p:cNvPr>
          <p:cNvGrpSpPr/>
          <p:nvPr/>
        </p:nvGrpSpPr>
        <p:grpSpPr>
          <a:xfrm>
            <a:off x="5754540" y="4305852"/>
            <a:ext cx="317038" cy="347420"/>
            <a:chOff x="4530645" y="1588859"/>
            <a:chExt cx="422738" cy="324000"/>
          </a:xfrm>
        </p:grpSpPr>
        <p:cxnSp>
          <p:nvCxnSpPr>
            <p:cNvPr id="15" name="Straight Connector 14">
              <a:extLst>
                <a:ext uri="{FF2B5EF4-FFF2-40B4-BE49-F238E27FC236}">
                  <a16:creationId xmlns:a16="http://schemas.microsoft.com/office/drawing/2014/main" id="{26ABF6C3-C8C8-514A-8E53-3A912D658942}"/>
                </a:ext>
              </a:extLst>
            </p:cNvPr>
            <p:cNvCxnSpPr/>
            <p:nvPr/>
          </p:nvCxnSpPr>
          <p:spPr>
            <a:xfrm flipV="1">
              <a:off x="4530645" y="1588859"/>
              <a:ext cx="422738" cy="32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9A03D41-72EE-9B43-9ECD-D57C56B16501}"/>
                </a:ext>
              </a:extLst>
            </p:cNvPr>
            <p:cNvCxnSpPr/>
            <p:nvPr/>
          </p:nvCxnSpPr>
          <p:spPr>
            <a:xfrm>
              <a:off x="4530645" y="1588859"/>
              <a:ext cx="422738" cy="324000"/>
            </a:xfrm>
            <a:prstGeom prst="line">
              <a:avLst/>
            </a:prstGeom>
            <a:ln w="28575"/>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BC8F51B-4CE1-E849-8DF3-C08E11012200}"/>
                  </a:ext>
                </a:extLst>
              </p:cNvPr>
              <p:cNvSpPr/>
              <p:nvPr/>
            </p:nvSpPr>
            <p:spPr>
              <a:xfrm>
                <a:off x="8146512" y="3965009"/>
                <a:ext cx="792000" cy="984649"/>
              </a:xfrm>
              <a:prstGeom prst="rect">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3600" i="1">
                            <a:solidFill>
                              <a:schemeClr val="tx1"/>
                            </a:solidFill>
                            <a:latin typeface="Cambria Math" panose="02040503050406030204" pitchFamily="18" charset="0"/>
                          </a:rPr>
                        </m:ctrlPr>
                      </m:fPr>
                      <m:num>
                        <m:r>
                          <m:rPr>
                            <m:nor/>
                          </m:rPr>
                          <a:rPr lang="en-GB" sz="3600">
                            <a:solidFill>
                              <a:schemeClr val="tx1"/>
                            </a:solidFill>
                            <a:latin typeface="Calibri" panose="020F0502020204030204" pitchFamily="34" charset="0"/>
                            <a:cs typeface="Calibri" panose="020F0502020204030204" pitchFamily="34" charset="0"/>
                          </a:rPr>
                          <m:t>2</m:t>
                        </m:r>
                      </m:num>
                      <m:den>
                        <m:r>
                          <a:rPr lang="en-GB" sz="3600" i="1">
                            <a:solidFill>
                              <a:schemeClr val="tx1"/>
                            </a:solidFill>
                            <a:latin typeface="Cambria Math" panose="02040503050406030204" pitchFamily="18" charset="0"/>
                          </a:rPr>
                          <m:t>𝑥</m:t>
                        </m:r>
                      </m:den>
                    </m:f>
                  </m:oMath>
                </a14:m>
                <a:r>
                  <a:rPr lang="en-GB" sz="3600" dirty="0">
                    <a:solidFill>
                      <a:schemeClr val="tx1"/>
                    </a:solidFill>
                    <a:latin typeface="Calibri" panose="020F0502020204030204" pitchFamily="34" charset="0"/>
                    <a:cs typeface="Calibri" panose="020F0502020204030204" pitchFamily="34" charset="0"/>
                  </a:rPr>
                  <a:t> </a:t>
                </a:r>
              </a:p>
            </p:txBody>
          </p:sp>
        </mc:Choice>
        <mc:Fallback xmlns="">
          <p:sp>
            <p:nvSpPr>
              <p:cNvPr id="17" name="Rectangle 16">
                <a:extLst>
                  <a:ext uri="{FF2B5EF4-FFF2-40B4-BE49-F238E27FC236}">
                    <a16:creationId xmlns:a16="http://schemas.microsoft.com/office/drawing/2014/main" id="{BBC8F51B-4CE1-E849-8DF3-C08E11012200}"/>
                  </a:ext>
                </a:extLst>
              </p:cNvPr>
              <p:cNvSpPr>
                <a:spLocks noRot="1" noChangeAspect="1" noMove="1" noResize="1" noEditPoints="1" noAdjustHandles="1" noChangeArrowheads="1" noChangeShapeType="1" noTextEdit="1"/>
              </p:cNvSpPr>
              <p:nvPr/>
            </p:nvSpPr>
            <p:spPr>
              <a:xfrm>
                <a:off x="8146512" y="3965009"/>
                <a:ext cx="792000" cy="984649"/>
              </a:xfrm>
              <a:prstGeom prst="rect">
                <a:avLst/>
              </a:prstGeom>
              <a:blipFill>
                <a:blip r:embed="rId7"/>
                <a:stretch>
                  <a:fillRect/>
                </a:stretch>
              </a:blipFill>
              <a:ln>
                <a:solidFill>
                  <a:srgbClr val="00B0F0"/>
                </a:solidFill>
              </a:ln>
            </p:spPr>
            <p:txBody>
              <a:bodyPr/>
              <a:lstStyle/>
              <a:p>
                <a:r>
                  <a:rPr lang="en-GB">
                    <a:noFill/>
                  </a:rPr>
                  <a:t> </a:t>
                </a:r>
              </a:p>
            </p:txBody>
          </p:sp>
        </mc:Fallback>
      </mc:AlternateContent>
      <p:pic>
        <p:nvPicPr>
          <p:cNvPr id="2" name="Picture 1" descr="A black pen and a whiteboard&#10;&#10;Description automatically generated">
            <a:extLst>
              <a:ext uri="{FF2B5EF4-FFF2-40B4-BE49-F238E27FC236}">
                <a16:creationId xmlns:a16="http://schemas.microsoft.com/office/drawing/2014/main" id="{AC529FF7-4C30-8F96-FA2E-28FB3C267C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p:spTree>
    <p:custDataLst>
      <p:tags r:id="rId1"/>
    </p:custDataLst>
    <p:extLst>
      <p:ext uri="{BB962C8B-B14F-4D97-AF65-F5344CB8AC3E}">
        <p14:creationId xmlns:p14="http://schemas.microsoft.com/office/powerpoint/2010/main" val="36585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5C4BA84-FF07-234B-8BDF-042F5EAEF61D}"/>
                  </a:ext>
                </a:extLst>
              </p:cNvPr>
              <p:cNvSpPr/>
              <p:nvPr/>
            </p:nvSpPr>
            <p:spPr>
              <a:xfrm>
                <a:off x="1942916" y="1247090"/>
                <a:ext cx="3752804"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6000" i="1" smtClean="0">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6</m:t>
                        </m:r>
                      </m:num>
                      <m:den>
                        <m:r>
                          <a:rPr lang="en-GB" sz="6000" b="0" i="1" smtClean="0">
                            <a:solidFill>
                              <a:schemeClr val="tx1"/>
                            </a:solidFill>
                            <a:latin typeface="Cambria Math" panose="02040503050406030204" pitchFamily="18" charset="0"/>
                          </a:rPr>
                          <m:t>𝑟</m:t>
                        </m:r>
                      </m:den>
                    </m:f>
                    <m:r>
                      <a:rPr lang="en-GB" sz="6000" b="0" i="1" smtClean="0">
                        <a:solidFill>
                          <a:schemeClr val="tx1"/>
                        </a:solidFill>
                        <a:latin typeface="Cambria Math" panose="02040503050406030204" pitchFamily="18" charset="0"/>
                      </a:rPr>
                      <m:t>−</m:t>
                    </m:r>
                    <m:f>
                      <m:fPr>
                        <m:ctrlPr>
                          <a:rPr lang="en-GB" sz="6000" i="1">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4</m:t>
                        </m:r>
                      </m:num>
                      <m:den>
                        <m:r>
                          <a:rPr lang="en-GB" sz="6000" b="0" i="1" smtClean="0">
                            <a:solidFill>
                              <a:schemeClr val="tx1"/>
                            </a:solidFill>
                            <a:latin typeface="Cambria Math" panose="02040503050406030204" pitchFamily="18" charset="0"/>
                          </a:rPr>
                          <m:t>𝑟</m:t>
                        </m:r>
                      </m:den>
                    </m:f>
                  </m:oMath>
                </a14:m>
                <a:r>
                  <a:rPr lang="en-GB" sz="60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55C4BA84-FF07-234B-8BDF-042F5EAEF61D}"/>
                  </a:ext>
                </a:extLst>
              </p:cNvPr>
              <p:cNvSpPr>
                <a:spLocks noRot="1" noChangeAspect="1" noMove="1" noResize="1" noEditPoints="1" noAdjustHandles="1" noChangeArrowheads="1" noChangeShapeType="1" noTextEdit="1"/>
              </p:cNvSpPr>
              <p:nvPr/>
            </p:nvSpPr>
            <p:spPr>
              <a:xfrm>
                <a:off x="1942916" y="1247090"/>
                <a:ext cx="3752804" cy="1579829"/>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B4E4DD-4F44-1847-9E07-1BE73CD07A11}"/>
                  </a:ext>
                </a:extLst>
              </p:cNvPr>
              <p:cNvSpPr/>
              <p:nvPr/>
            </p:nvSpPr>
            <p:spPr>
              <a:xfrm>
                <a:off x="5855465" y="1236072"/>
                <a:ext cx="1924750"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GB" sz="5400" b="0" i="1" smtClean="0">
                        <a:solidFill>
                          <a:schemeClr val="tx1"/>
                        </a:solidFill>
                        <a:latin typeface="Cambria Math" panose="02040503050406030204" pitchFamily="18" charset="0"/>
                      </a:rPr>
                      <m:t>=</m:t>
                    </m:r>
                    <m:f>
                      <m:fPr>
                        <m:ctrlPr>
                          <a:rPr lang="en-GB" sz="5400" i="1" smtClean="0">
                            <a:solidFill>
                              <a:schemeClr val="tx1"/>
                            </a:solidFill>
                            <a:latin typeface="Cambria Math" panose="02040503050406030204" pitchFamily="18" charset="0"/>
                          </a:rPr>
                        </m:ctrlPr>
                      </m:fPr>
                      <m:num>
                        <m:r>
                          <a:rPr lang="en-GB" sz="5400" b="0" i="1" smtClean="0">
                            <a:solidFill>
                              <a:schemeClr val="tx1"/>
                            </a:solidFill>
                            <a:latin typeface="Cambria Math" panose="02040503050406030204" pitchFamily="18" charset="0"/>
                          </a:rPr>
                          <m:t>2</m:t>
                        </m:r>
                      </m:num>
                      <m:den>
                        <m:r>
                          <a:rPr lang="en-GB" sz="5400" b="0" i="1" smtClean="0">
                            <a:solidFill>
                              <a:schemeClr val="tx1"/>
                            </a:solidFill>
                            <a:latin typeface="Cambria Math" panose="02040503050406030204" pitchFamily="18" charset="0"/>
                          </a:rPr>
                          <m:t>𝑟</m:t>
                        </m:r>
                      </m:den>
                    </m:f>
                  </m:oMath>
                </a14:m>
                <a:r>
                  <a:rPr lang="en-GB" sz="54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BCB4E4DD-4F44-1847-9E07-1BE73CD07A11}"/>
                  </a:ext>
                </a:extLst>
              </p:cNvPr>
              <p:cNvSpPr>
                <a:spLocks noRot="1" noChangeAspect="1" noMove="1" noResize="1" noEditPoints="1" noAdjustHandles="1" noChangeArrowheads="1" noChangeShapeType="1" noTextEdit="1"/>
              </p:cNvSpPr>
              <p:nvPr/>
            </p:nvSpPr>
            <p:spPr>
              <a:xfrm>
                <a:off x="5855465" y="1236072"/>
                <a:ext cx="1924750" cy="1579829"/>
              </a:xfrm>
              <a:prstGeom prst="rect">
                <a:avLst/>
              </a:prstGeom>
              <a:blipFill>
                <a:blip r:embed="rId5"/>
                <a:stretch>
                  <a:fillRect/>
                </a:stretch>
              </a:blipFill>
              <a:ln>
                <a:noFill/>
              </a:ln>
            </p:spPr>
            <p:txBody>
              <a:bodyPr/>
              <a:lstStyle/>
              <a:p>
                <a:r>
                  <a:rPr lang="en-GB">
                    <a:noFill/>
                  </a:rPr>
                  <a:t> </a:t>
                </a:r>
              </a:p>
            </p:txBody>
          </p:sp>
        </mc:Fallback>
      </mc:AlternateContent>
      <p:pic>
        <p:nvPicPr>
          <p:cNvPr id="3" name="Picture 2"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8F393D-F021-A285-7D21-7654C291BEA2}"/>
                  </a:ext>
                </a:extLst>
              </p:cNvPr>
              <p:cNvSpPr txBox="1"/>
              <p:nvPr/>
            </p:nvSpPr>
            <p:spPr>
              <a:xfrm>
                <a:off x="0" y="4031082"/>
                <a:ext cx="11578728" cy="962699"/>
              </a:xfrm>
              <a:prstGeom prst="rect">
                <a:avLst/>
              </a:prstGeom>
              <a:noFill/>
            </p:spPr>
            <p:txBody>
              <a:bodyPr wrap="square" rtlCol="0">
                <a:spAutoFit/>
              </a:bodyPr>
              <a:lstStyle/>
              <a:p>
                <a:r>
                  <a:rPr lang="en-GB" sz="4000" dirty="0"/>
                  <a:t>Create a subtraction a question where the answer is </a:t>
                </a:r>
                <a14:m>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7</m:t>
                        </m:r>
                      </m:num>
                      <m:den>
                        <m:r>
                          <a:rPr lang="en-GB" sz="4000" b="0" i="1" smtClean="0">
                            <a:latin typeface="Cambria Math" panose="02040503050406030204" pitchFamily="18" charset="0"/>
                          </a:rPr>
                          <m:t>𝑥</m:t>
                        </m:r>
                      </m:den>
                    </m:f>
                  </m:oMath>
                </a14:m>
                <a:endParaRPr lang="en-GB" sz="4000" dirty="0"/>
              </a:p>
            </p:txBody>
          </p:sp>
        </mc:Choice>
        <mc:Fallback xmlns="">
          <p:sp>
            <p:nvSpPr>
              <p:cNvPr id="13" name="TextBox 12">
                <a:extLst>
                  <a:ext uri="{FF2B5EF4-FFF2-40B4-BE49-F238E27FC236}">
                    <a16:creationId xmlns:a16="http://schemas.microsoft.com/office/drawing/2014/main" id="{B88F393D-F021-A285-7D21-7654C291BEA2}"/>
                  </a:ext>
                </a:extLst>
              </p:cNvPr>
              <p:cNvSpPr txBox="1">
                <a:spLocks noRot="1" noChangeAspect="1" noMove="1" noResize="1" noEditPoints="1" noAdjustHandles="1" noChangeArrowheads="1" noChangeShapeType="1" noTextEdit="1"/>
              </p:cNvSpPr>
              <p:nvPr/>
            </p:nvSpPr>
            <p:spPr>
              <a:xfrm>
                <a:off x="0" y="4031082"/>
                <a:ext cx="11578728" cy="962699"/>
              </a:xfrm>
              <a:prstGeom prst="rect">
                <a:avLst/>
              </a:prstGeom>
              <a:blipFill>
                <a:blip r:embed="rId7"/>
                <a:stretch>
                  <a:fillRect l="-1843" b="-13291"/>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B5DDA95D-F3A9-8D5C-640C-11328F3CA5FF}"/>
              </a:ext>
            </a:extLst>
          </p:cNvPr>
          <p:cNvSpPr txBox="1"/>
          <p:nvPr/>
        </p:nvSpPr>
        <p:spPr>
          <a:xfrm>
            <a:off x="154236" y="143498"/>
            <a:ext cx="2599981" cy="707886"/>
          </a:xfrm>
          <a:prstGeom prst="rect">
            <a:avLst/>
          </a:prstGeom>
          <a:noFill/>
        </p:spPr>
        <p:txBody>
          <a:bodyPr wrap="square" rtlCol="0">
            <a:spAutoFit/>
          </a:bodyPr>
          <a:lstStyle/>
          <a:p>
            <a:r>
              <a:rPr lang="en-GB" sz="4000" dirty="0"/>
              <a:t>Work out</a:t>
            </a:r>
          </a:p>
        </p:txBody>
      </p:sp>
    </p:spTree>
    <p:custDataLst>
      <p:tags r:id="rId1"/>
    </p:custDataLst>
    <p:extLst>
      <p:ext uri="{BB962C8B-B14F-4D97-AF65-F5344CB8AC3E}">
        <p14:creationId xmlns:p14="http://schemas.microsoft.com/office/powerpoint/2010/main" val="14315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5C4BA84-FF07-234B-8BDF-042F5EAEF61D}"/>
                  </a:ext>
                </a:extLst>
              </p:cNvPr>
              <p:cNvSpPr/>
              <p:nvPr/>
            </p:nvSpPr>
            <p:spPr>
              <a:xfrm>
                <a:off x="1942916" y="1247090"/>
                <a:ext cx="3752804"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6000" i="1" smtClean="0">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9</m:t>
                        </m:r>
                        <m:r>
                          <a:rPr lang="en-GB" sz="6000" b="0" i="1" smtClean="0">
                            <a:solidFill>
                              <a:schemeClr val="tx1"/>
                            </a:solidFill>
                            <a:latin typeface="Cambria Math" panose="02040503050406030204" pitchFamily="18" charset="0"/>
                          </a:rPr>
                          <m:t>𝑑</m:t>
                        </m:r>
                      </m:num>
                      <m:den>
                        <m:r>
                          <a:rPr lang="en-GB" sz="6000" b="0" i="1" smtClean="0">
                            <a:solidFill>
                              <a:schemeClr val="tx1"/>
                            </a:solidFill>
                            <a:latin typeface="Cambria Math" panose="02040503050406030204" pitchFamily="18" charset="0"/>
                          </a:rPr>
                          <m:t>2</m:t>
                        </m:r>
                      </m:den>
                    </m:f>
                    <m:r>
                      <a:rPr lang="en-GB" sz="6000" b="0" i="1" smtClean="0">
                        <a:solidFill>
                          <a:schemeClr val="tx1"/>
                        </a:solidFill>
                        <a:latin typeface="Cambria Math" panose="02040503050406030204" pitchFamily="18" charset="0"/>
                      </a:rPr>
                      <m:t>−</m:t>
                    </m:r>
                    <m:f>
                      <m:fPr>
                        <m:ctrlPr>
                          <a:rPr lang="en-GB" sz="6000" i="1">
                            <a:solidFill>
                              <a:schemeClr val="tx1"/>
                            </a:solidFill>
                            <a:latin typeface="Cambria Math" panose="02040503050406030204" pitchFamily="18" charset="0"/>
                          </a:rPr>
                        </m:ctrlPr>
                      </m:fPr>
                      <m:num>
                        <m:r>
                          <a:rPr lang="en-GB" sz="6000" b="0" i="1" smtClean="0">
                            <a:solidFill>
                              <a:schemeClr val="tx1"/>
                            </a:solidFill>
                            <a:latin typeface="Cambria Math" panose="02040503050406030204" pitchFamily="18" charset="0"/>
                          </a:rPr>
                          <m:t>𝑑</m:t>
                        </m:r>
                      </m:num>
                      <m:den>
                        <m:r>
                          <a:rPr lang="en-GB" sz="6000" b="0" i="1" smtClean="0">
                            <a:solidFill>
                              <a:schemeClr val="tx1"/>
                            </a:solidFill>
                            <a:latin typeface="Cambria Math" panose="02040503050406030204" pitchFamily="18" charset="0"/>
                          </a:rPr>
                          <m:t>2</m:t>
                        </m:r>
                      </m:den>
                    </m:f>
                  </m:oMath>
                </a14:m>
                <a:r>
                  <a:rPr lang="en-GB" sz="6000" dirty="0">
                    <a:solidFill>
                      <a:schemeClr val="tx1"/>
                    </a:solidFill>
                    <a:latin typeface="Calibri" panose="020F0502020204030204" pitchFamily="34" charset="0"/>
                    <a:cs typeface="Calibri" panose="020F0502020204030204" pitchFamily="34" charset="0"/>
                  </a:rPr>
                  <a:t>  </a:t>
                </a:r>
              </a:p>
            </p:txBody>
          </p:sp>
        </mc:Choice>
        <mc:Fallback xmlns="">
          <p:sp>
            <p:nvSpPr>
              <p:cNvPr id="6" name="Rectangle 5">
                <a:extLst>
                  <a:ext uri="{FF2B5EF4-FFF2-40B4-BE49-F238E27FC236}">
                    <a16:creationId xmlns:a16="http://schemas.microsoft.com/office/drawing/2014/main" id="{55C4BA84-FF07-234B-8BDF-042F5EAEF61D}"/>
                  </a:ext>
                </a:extLst>
              </p:cNvPr>
              <p:cNvSpPr>
                <a:spLocks noRot="1" noChangeAspect="1" noMove="1" noResize="1" noEditPoints="1" noAdjustHandles="1" noChangeArrowheads="1" noChangeShapeType="1" noTextEdit="1"/>
              </p:cNvSpPr>
              <p:nvPr/>
            </p:nvSpPr>
            <p:spPr>
              <a:xfrm>
                <a:off x="1942916" y="1247090"/>
                <a:ext cx="3752804" cy="1579829"/>
              </a:xfrm>
              <a:prstGeom prst="rect">
                <a:avLst/>
              </a:prstGeom>
              <a:blipFill>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B4E4DD-4F44-1847-9E07-1BE73CD07A11}"/>
                  </a:ext>
                </a:extLst>
              </p:cNvPr>
              <p:cNvSpPr/>
              <p:nvPr/>
            </p:nvSpPr>
            <p:spPr>
              <a:xfrm>
                <a:off x="5855465" y="1236072"/>
                <a:ext cx="1924750" cy="1579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GB" sz="5400" b="0" i="1" smtClean="0">
                        <a:solidFill>
                          <a:schemeClr val="tx1"/>
                        </a:solidFill>
                        <a:latin typeface="Cambria Math" panose="02040503050406030204" pitchFamily="18" charset="0"/>
                      </a:rPr>
                      <m:t>=</m:t>
                    </m:r>
                    <m:f>
                      <m:fPr>
                        <m:ctrlPr>
                          <a:rPr lang="en-GB" sz="5400" i="1" smtClean="0">
                            <a:solidFill>
                              <a:schemeClr val="tx1"/>
                            </a:solidFill>
                            <a:latin typeface="Cambria Math" panose="02040503050406030204" pitchFamily="18" charset="0"/>
                          </a:rPr>
                        </m:ctrlPr>
                      </m:fPr>
                      <m:num>
                        <m:r>
                          <a:rPr lang="en-GB" sz="5400" b="0" i="1" smtClean="0">
                            <a:solidFill>
                              <a:schemeClr val="tx1"/>
                            </a:solidFill>
                            <a:latin typeface="Cambria Math" panose="02040503050406030204" pitchFamily="18" charset="0"/>
                          </a:rPr>
                          <m:t>8</m:t>
                        </m:r>
                        <m:r>
                          <a:rPr lang="en-GB" sz="5400" b="0" i="1" smtClean="0">
                            <a:solidFill>
                              <a:schemeClr val="tx1"/>
                            </a:solidFill>
                            <a:latin typeface="Cambria Math" panose="02040503050406030204" pitchFamily="18" charset="0"/>
                          </a:rPr>
                          <m:t>𝑑</m:t>
                        </m:r>
                      </m:num>
                      <m:den>
                        <m:r>
                          <a:rPr lang="en-GB" sz="5400" b="0" i="1" smtClean="0">
                            <a:solidFill>
                              <a:schemeClr val="tx1"/>
                            </a:solidFill>
                            <a:latin typeface="Cambria Math" panose="02040503050406030204" pitchFamily="18" charset="0"/>
                          </a:rPr>
                          <m:t>2</m:t>
                        </m:r>
                      </m:den>
                    </m:f>
                  </m:oMath>
                </a14:m>
                <a:r>
                  <a:rPr lang="en-GB" sz="5400" dirty="0">
                    <a:solidFill>
                      <a:schemeClr val="tx1"/>
                    </a:solidFill>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BCB4E4DD-4F44-1847-9E07-1BE73CD07A11}"/>
                  </a:ext>
                </a:extLst>
              </p:cNvPr>
              <p:cNvSpPr>
                <a:spLocks noRot="1" noChangeAspect="1" noMove="1" noResize="1" noEditPoints="1" noAdjustHandles="1" noChangeArrowheads="1" noChangeShapeType="1" noTextEdit="1"/>
              </p:cNvSpPr>
              <p:nvPr/>
            </p:nvSpPr>
            <p:spPr>
              <a:xfrm>
                <a:off x="5855465" y="1236072"/>
                <a:ext cx="1924750" cy="1579829"/>
              </a:xfrm>
              <a:prstGeom prst="rect">
                <a:avLst/>
              </a:prstGeom>
              <a:blipFill>
                <a:blip r:embed="rId5"/>
                <a:stretch>
                  <a:fillRect/>
                </a:stretch>
              </a:blipFill>
              <a:ln>
                <a:noFill/>
              </a:ln>
            </p:spPr>
            <p:txBody>
              <a:bodyPr/>
              <a:lstStyle/>
              <a:p>
                <a:r>
                  <a:rPr lang="en-GB">
                    <a:noFill/>
                  </a:rPr>
                  <a:t> </a:t>
                </a:r>
              </a:p>
            </p:txBody>
          </p:sp>
        </mc:Fallback>
      </mc:AlternateContent>
      <p:pic>
        <p:nvPicPr>
          <p:cNvPr id="3" name="Picture 2" descr="A black pen and a whiteboard&#10;&#10;Description automatically generated">
            <a:extLst>
              <a:ext uri="{FF2B5EF4-FFF2-40B4-BE49-F238E27FC236}">
                <a16:creationId xmlns:a16="http://schemas.microsoft.com/office/drawing/2014/main" id="{0A7903D9-64B3-D7AD-7EBA-6F7BE3456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068" y="161278"/>
            <a:ext cx="819264" cy="581106"/>
          </a:xfrm>
          <a:prstGeom prst="rect">
            <a:avLst/>
          </a:prstGeom>
        </p:spPr>
      </p:pic>
      <p:sp>
        <p:nvSpPr>
          <p:cNvPr id="13" name="TextBox 12">
            <a:extLst>
              <a:ext uri="{FF2B5EF4-FFF2-40B4-BE49-F238E27FC236}">
                <a16:creationId xmlns:a16="http://schemas.microsoft.com/office/drawing/2014/main" id="{B88F393D-F021-A285-7D21-7654C291BEA2}"/>
              </a:ext>
            </a:extLst>
          </p:cNvPr>
          <p:cNvSpPr txBox="1"/>
          <p:nvPr/>
        </p:nvSpPr>
        <p:spPr>
          <a:xfrm>
            <a:off x="0" y="4031082"/>
            <a:ext cx="11578728" cy="1323439"/>
          </a:xfrm>
          <a:prstGeom prst="rect">
            <a:avLst/>
          </a:prstGeom>
          <a:noFill/>
        </p:spPr>
        <p:txBody>
          <a:bodyPr wrap="square" rtlCol="0">
            <a:spAutoFit/>
          </a:bodyPr>
          <a:lstStyle/>
          <a:p>
            <a:r>
              <a:rPr lang="en-GB" sz="4000" dirty="0"/>
              <a:t>*Can you simplify this answer by taking out common factors? </a:t>
            </a:r>
          </a:p>
        </p:txBody>
      </p:sp>
      <p:sp>
        <p:nvSpPr>
          <p:cNvPr id="14" name="TextBox 13">
            <a:extLst>
              <a:ext uri="{FF2B5EF4-FFF2-40B4-BE49-F238E27FC236}">
                <a16:creationId xmlns:a16="http://schemas.microsoft.com/office/drawing/2014/main" id="{B5DDA95D-F3A9-8D5C-640C-11328F3CA5FF}"/>
              </a:ext>
            </a:extLst>
          </p:cNvPr>
          <p:cNvSpPr txBox="1"/>
          <p:nvPr/>
        </p:nvSpPr>
        <p:spPr>
          <a:xfrm>
            <a:off x="154236" y="143498"/>
            <a:ext cx="2599981" cy="707886"/>
          </a:xfrm>
          <a:prstGeom prst="rect">
            <a:avLst/>
          </a:prstGeom>
          <a:noFill/>
        </p:spPr>
        <p:txBody>
          <a:bodyPr wrap="square" rtlCol="0">
            <a:spAutoFit/>
          </a:bodyPr>
          <a:lstStyle/>
          <a:p>
            <a:r>
              <a:rPr lang="en-GB" sz="4000" dirty="0"/>
              <a:t>Work out</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24436DA-3B44-8874-AA13-AF111F834FED}"/>
                  </a:ext>
                </a:extLst>
              </p:cNvPr>
              <p:cNvSpPr/>
              <p:nvPr/>
            </p:nvSpPr>
            <p:spPr>
              <a:xfrm>
                <a:off x="2110414" y="4692801"/>
                <a:ext cx="1287606" cy="94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GB" sz="5400" i="1" smtClean="0">
                        <a:solidFill>
                          <a:schemeClr val="tx1"/>
                        </a:solidFill>
                        <a:latin typeface="Cambria Math" panose="02040503050406030204" pitchFamily="18" charset="0"/>
                      </a:rPr>
                      <m:t>4</m:t>
                    </m:r>
                    <m:r>
                      <a:rPr lang="en-GB" sz="5400" i="1">
                        <a:solidFill>
                          <a:schemeClr val="tx1"/>
                        </a:solidFill>
                        <a:latin typeface="Cambria Math" panose="02040503050406030204" pitchFamily="18" charset="0"/>
                      </a:rPr>
                      <m:t>𝑑</m:t>
                    </m:r>
                  </m:oMath>
                </a14:m>
                <a:r>
                  <a:rPr lang="en-GB" sz="5400" dirty="0">
                    <a:solidFill>
                      <a:schemeClr val="tx1"/>
                    </a:solidFill>
                    <a:latin typeface="Calibri" panose="020F0502020204030204" pitchFamily="34" charset="0"/>
                    <a:cs typeface="Calibri" panose="020F0502020204030204" pitchFamily="34" charset="0"/>
                  </a:rPr>
                  <a:t> </a:t>
                </a:r>
              </a:p>
            </p:txBody>
          </p:sp>
        </mc:Choice>
        <mc:Fallback xmlns="">
          <p:sp>
            <p:nvSpPr>
              <p:cNvPr id="2" name="Rectangle 1">
                <a:extLst>
                  <a:ext uri="{FF2B5EF4-FFF2-40B4-BE49-F238E27FC236}">
                    <a16:creationId xmlns:a16="http://schemas.microsoft.com/office/drawing/2014/main" id="{B24436DA-3B44-8874-AA13-AF111F834FED}"/>
                  </a:ext>
                </a:extLst>
              </p:cNvPr>
              <p:cNvSpPr>
                <a:spLocks noRot="1" noChangeAspect="1" noMove="1" noResize="1" noEditPoints="1" noAdjustHandles="1" noChangeArrowheads="1" noChangeShapeType="1" noTextEdit="1"/>
              </p:cNvSpPr>
              <p:nvPr/>
            </p:nvSpPr>
            <p:spPr>
              <a:xfrm>
                <a:off x="2110414" y="4692801"/>
                <a:ext cx="1287606" cy="944936"/>
              </a:xfrm>
              <a:prstGeom prst="rect">
                <a:avLst/>
              </a:prstGeom>
              <a:blipFill>
                <a:blip r:embed="rId7"/>
                <a:stretch>
                  <a:fillRect/>
                </a:stretch>
              </a:blipFill>
              <a:ln>
                <a:noFill/>
              </a:ln>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3906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17.2|22.7"/>
</p:tagLst>
</file>

<file path=ppt/tags/tag10.xml><?xml version="1.0" encoding="utf-8"?>
<p:tagLst xmlns:a="http://schemas.openxmlformats.org/drawingml/2006/main" xmlns:r="http://schemas.openxmlformats.org/officeDocument/2006/relationships" xmlns:p="http://schemas.openxmlformats.org/presentationml/2006/main">
  <p:tag name="TIMING" val="|9.4|1.8|11.1|8.3|22.2|0.5|19.4|2|6|5.7"/>
</p:tagLst>
</file>

<file path=ppt/tags/tag11.xml><?xml version="1.0" encoding="utf-8"?>
<p:tagLst xmlns:a="http://schemas.openxmlformats.org/drawingml/2006/main" xmlns:r="http://schemas.openxmlformats.org/officeDocument/2006/relationships" xmlns:p="http://schemas.openxmlformats.org/presentationml/2006/main">
  <p:tag name="TIMING" val="|7.3|6.5|16.3|22.9"/>
</p:tagLst>
</file>

<file path=ppt/tags/tag2.xml><?xml version="1.0" encoding="utf-8"?>
<p:tagLst xmlns:a="http://schemas.openxmlformats.org/drawingml/2006/main" xmlns:r="http://schemas.openxmlformats.org/officeDocument/2006/relationships" xmlns:p="http://schemas.openxmlformats.org/presentationml/2006/main">
  <p:tag name="TIMING" val="|7|6.7|3.6|4|7.8|29.2"/>
</p:tagLst>
</file>

<file path=ppt/tags/tag3.xml><?xml version="1.0" encoding="utf-8"?>
<p:tagLst xmlns:a="http://schemas.openxmlformats.org/drawingml/2006/main" xmlns:r="http://schemas.openxmlformats.org/officeDocument/2006/relationships" xmlns:p="http://schemas.openxmlformats.org/presentationml/2006/main">
  <p:tag name="TIMING" val="|7|6.7|3.6|4|7.8|29.2"/>
</p:tagLst>
</file>

<file path=ppt/tags/tag4.xml><?xml version="1.0" encoding="utf-8"?>
<p:tagLst xmlns:a="http://schemas.openxmlformats.org/drawingml/2006/main" xmlns:r="http://schemas.openxmlformats.org/officeDocument/2006/relationships" xmlns:p="http://schemas.openxmlformats.org/presentationml/2006/main">
  <p:tag name="TIMING" val="|3.2|7|7.8|3.2|2.9|15.5|14.1|11.6"/>
</p:tagLst>
</file>

<file path=ppt/tags/tag5.xml><?xml version="1.0" encoding="utf-8"?>
<p:tagLst xmlns:a="http://schemas.openxmlformats.org/drawingml/2006/main" xmlns:r="http://schemas.openxmlformats.org/officeDocument/2006/relationships" xmlns:p="http://schemas.openxmlformats.org/presentationml/2006/main">
  <p:tag name="TIMING" val="|7|6.7|3.6|4|7.8|29.2"/>
</p:tagLst>
</file>

<file path=ppt/tags/tag6.xml><?xml version="1.0" encoding="utf-8"?>
<p:tagLst xmlns:a="http://schemas.openxmlformats.org/drawingml/2006/main" xmlns:r="http://schemas.openxmlformats.org/officeDocument/2006/relationships" xmlns:p="http://schemas.openxmlformats.org/presentationml/2006/main">
  <p:tag name="TIMING" val="|8.9|5.2|2.7|3.4|1.1|12.8|11.3|9.3"/>
</p:tagLst>
</file>

<file path=ppt/tags/tag7.xml><?xml version="1.0" encoding="utf-8"?>
<p:tagLst xmlns:a="http://schemas.openxmlformats.org/drawingml/2006/main" xmlns:r="http://schemas.openxmlformats.org/officeDocument/2006/relationships" xmlns:p="http://schemas.openxmlformats.org/presentationml/2006/main">
  <p:tag name="TIMING" val="|7|6.7|3.6|4|7.8|29.2"/>
</p:tagLst>
</file>

<file path=ppt/tags/tag8.xml><?xml version="1.0" encoding="utf-8"?>
<p:tagLst xmlns:a="http://schemas.openxmlformats.org/drawingml/2006/main" xmlns:r="http://schemas.openxmlformats.org/officeDocument/2006/relationships" xmlns:p="http://schemas.openxmlformats.org/presentationml/2006/main">
  <p:tag name="TIMING" val="|7|6.7|3.6|4|7.8|29.2"/>
</p:tagLst>
</file>

<file path=ppt/tags/tag9.xml><?xml version="1.0" encoding="utf-8"?>
<p:tagLst xmlns:a="http://schemas.openxmlformats.org/drawingml/2006/main" xmlns:r="http://schemas.openxmlformats.org/officeDocument/2006/relationships" xmlns:p="http://schemas.openxmlformats.org/presentationml/2006/main">
  <p:tag name="TIMING" val="|9.4|1.8|11.1|8.3|22.2|0.5|19.4|2|6|5.7"/>
</p:tagLst>
</file>

<file path=ppt/theme/theme1.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D59ACD1-244D-44F1-BD15-BA4D7AD57015}"/>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 BWA template</Template>
  <TotalTime>275</TotalTime>
  <Words>653</Words>
  <Application>Microsoft Office PowerPoint</Application>
  <PresentationFormat>Widescreen</PresentationFormat>
  <Paragraphs>186</Paragraphs>
  <Slides>25</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Aptos</vt:lpstr>
      <vt:lpstr>Arial</vt:lpstr>
      <vt:lpstr>Arial Rounded MT Bold</vt:lpstr>
      <vt:lpstr>Calibri</vt:lpstr>
      <vt:lpstr>Cambria Math</vt:lpstr>
      <vt:lpstr>Courier New</vt:lpstr>
      <vt:lpstr>Lato</vt:lpstr>
      <vt:lpstr>ALT</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G Grimshaw - MAT Staff</dc:creator>
  <cp:lastModifiedBy>Miss L Clarke - TLES Staff</cp:lastModifiedBy>
  <cp:revision>8</cp:revision>
  <dcterms:created xsi:type="dcterms:W3CDTF">2024-03-27T12:23:09Z</dcterms:created>
  <dcterms:modified xsi:type="dcterms:W3CDTF">2025-03-26T10:01:12Z</dcterms:modified>
</cp:coreProperties>
</file>