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679" r:id="rId5"/>
    <p:sldMasterId id="2147483682" r:id="rId6"/>
    <p:sldMasterId id="2147483702" r:id="rId7"/>
  </p:sldMasterIdLst>
  <p:notesMasterIdLst>
    <p:notesMasterId r:id="rId37"/>
  </p:notesMasterIdLst>
  <p:sldIdLst>
    <p:sldId id="317" r:id="rId8"/>
    <p:sldId id="362" r:id="rId9"/>
    <p:sldId id="320" r:id="rId10"/>
    <p:sldId id="364" r:id="rId11"/>
    <p:sldId id="322" r:id="rId12"/>
    <p:sldId id="323" r:id="rId13"/>
    <p:sldId id="325" r:id="rId14"/>
    <p:sldId id="326" r:id="rId15"/>
    <p:sldId id="333" r:id="rId16"/>
    <p:sldId id="334" r:id="rId17"/>
    <p:sldId id="335" r:id="rId18"/>
    <p:sldId id="336" r:id="rId19"/>
    <p:sldId id="338" r:id="rId20"/>
    <p:sldId id="339" r:id="rId21"/>
    <p:sldId id="348" r:id="rId22"/>
    <p:sldId id="349" r:id="rId23"/>
    <p:sldId id="350" r:id="rId24"/>
    <p:sldId id="352" r:id="rId25"/>
    <p:sldId id="354" r:id="rId26"/>
    <p:sldId id="363" r:id="rId27"/>
    <p:sldId id="356" r:id="rId28"/>
    <p:sldId id="357" r:id="rId29"/>
    <p:sldId id="358" r:id="rId30"/>
    <p:sldId id="359" r:id="rId31"/>
    <p:sldId id="360" r:id="rId32"/>
    <p:sldId id="361" r:id="rId33"/>
    <p:sldId id="298" r:id="rId34"/>
    <p:sldId id="365" r:id="rId35"/>
    <p:sldId id="36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Shutkever" initials="SS" lastIdx="1" clrIdx="0">
    <p:extLst>
      <p:ext uri="{19B8F6BF-5375-455C-9EA6-DF929625EA0E}">
        <p15:presenceInfo xmlns:p15="http://schemas.microsoft.com/office/powerpoint/2012/main" userId="Sam Shutke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5BC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6327"/>
  </p:normalViewPr>
  <p:slideViewPr>
    <p:cSldViewPr snapToGrid="0" snapToObjects="1">
      <p:cViewPr varScale="1">
        <p:scale>
          <a:sx n="60" d="100"/>
          <a:sy n="60" d="100"/>
        </p:scale>
        <p:origin x="148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mic Sans MS" panose="030F0702030302020204" pitchFamily="66"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mic Sans MS" panose="030F0702030302020204" pitchFamily="66" charset="0"/>
              </a:defRPr>
            </a:lvl1pPr>
          </a:lstStyle>
          <a:p>
            <a:fld id="{D1BE4B4D-D867-492E-97B2-A4C94167F287}" type="datetimeFigureOut">
              <a:rPr lang="en-GB" smtClean="0"/>
              <a:pPr/>
              <a:t>10/03/2025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mic Sans MS" panose="030F0702030302020204" pitchFamily="66" charset="0"/>
              </a:defRPr>
            </a:lvl1pPr>
          </a:lstStyle>
          <a:p>
            <a:fld id="{9A63A521-224D-4C95-824A-3CEFF92EB905}" type="slidenum">
              <a:rPr lang="en-GB" smtClean="0"/>
              <a:pPr/>
              <a:t>‹#›</a:t>
            </a:fld>
            <a:endParaRPr lang="en-GB" dirty="0"/>
          </a:p>
        </p:txBody>
      </p:sp>
    </p:spTree>
    <p:extLst>
      <p:ext uri="{BB962C8B-B14F-4D97-AF65-F5344CB8AC3E}">
        <p14:creationId xmlns:p14="http://schemas.microsoft.com/office/powerpoint/2010/main" val="36004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mic Sans MS" panose="030F0702030302020204" pitchFamily="66" charset="0"/>
        <a:ea typeface="+mn-ea"/>
        <a:cs typeface="+mn-cs"/>
      </a:defRPr>
    </a:lvl1pPr>
    <a:lvl2pPr marL="457200" algn="l" defTabSz="914400" rtl="0" eaLnBrk="1" latinLnBrk="0" hangingPunct="1">
      <a:defRPr sz="1200" kern="1200">
        <a:solidFill>
          <a:schemeClr val="tx1"/>
        </a:solidFill>
        <a:latin typeface="Comic Sans MS" panose="030F0702030302020204" pitchFamily="66" charset="0"/>
        <a:ea typeface="+mn-ea"/>
        <a:cs typeface="+mn-cs"/>
      </a:defRPr>
    </a:lvl2pPr>
    <a:lvl3pPr marL="914400" algn="l" defTabSz="914400" rtl="0" eaLnBrk="1" latinLnBrk="0" hangingPunct="1">
      <a:defRPr sz="1200" kern="1200">
        <a:solidFill>
          <a:schemeClr val="tx1"/>
        </a:solidFill>
        <a:latin typeface="Comic Sans MS" panose="030F0702030302020204" pitchFamily="66" charset="0"/>
        <a:ea typeface="+mn-ea"/>
        <a:cs typeface="+mn-cs"/>
      </a:defRPr>
    </a:lvl3pPr>
    <a:lvl4pPr marL="1371600" algn="l" defTabSz="914400" rtl="0" eaLnBrk="1" latinLnBrk="0" hangingPunct="1">
      <a:defRPr sz="1200" kern="1200">
        <a:solidFill>
          <a:schemeClr val="tx1"/>
        </a:solidFill>
        <a:latin typeface="Comic Sans MS" panose="030F0702030302020204" pitchFamily="66" charset="0"/>
        <a:ea typeface="+mn-ea"/>
        <a:cs typeface="+mn-cs"/>
      </a:defRPr>
    </a:lvl4pPr>
    <a:lvl5pPr marL="1828800" algn="l" defTabSz="914400" rtl="0" eaLnBrk="1" latinLnBrk="0" hangingPunct="1">
      <a:defRPr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9</a:t>
            </a:fld>
            <a:endParaRPr lang="en-GB" dirty="0"/>
          </a:p>
        </p:txBody>
      </p:sp>
    </p:spTree>
    <p:extLst>
      <p:ext uri="{BB962C8B-B14F-4D97-AF65-F5344CB8AC3E}">
        <p14:creationId xmlns:p14="http://schemas.microsoft.com/office/powerpoint/2010/main" val="4840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3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44C4-6710-E793-0553-3F5D3C04B97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061978-DE39-26ED-ACCE-C98159ED36E2}"/>
              </a:ext>
            </a:extLst>
          </p:cNvPr>
          <p:cNvSpPr>
            <a:spLocks noGrp="1"/>
          </p:cNvSpPr>
          <p:nvPr>
            <p:ph type="dt" sz="half" idx="10"/>
          </p:nvPr>
        </p:nvSpPr>
        <p:spPr/>
        <p:txBody>
          <a:bodyPr/>
          <a:lstStyle/>
          <a:p>
            <a:fld id="{45335E50-1930-44E5-9B14-893AFBD95C69}" type="datetimeFigureOut">
              <a:rPr lang="en-GB" smtClean="0"/>
              <a:pPr/>
              <a:t>10/03/2025</a:t>
            </a:fld>
            <a:endParaRPr lang="en-GB" dirty="0"/>
          </a:p>
        </p:txBody>
      </p:sp>
      <p:sp>
        <p:nvSpPr>
          <p:cNvPr id="4" name="Footer Placeholder 3">
            <a:extLst>
              <a:ext uri="{FF2B5EF4-FFF2-40B4-BE49-F238E27FC236}">
                <a16:creationId xmlns:a16="http://schemas.microsoft.com/office/drawing/2014/main" id="{35BCC13E-7176-EEDF-2890-5CD25FA6CFC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0BE79EF-4FE9-F745-12A9-580618B63539}"/>
              </a:ext>
            </a:extLst>
          </p:cNvPr>
          <p:cNvSpPr>
            <a:spLocks noGrp="1"/>
          </p:cNvSpPr>
          <p:nvPr>
            <p:ph type="sldNum" sz="quarter" idx="12"/>
          </p:nvPr>
        </p:nvSpPr>
        <p:spPr/>
        <p:txBody>
          <a:body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148219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07449-4B43-D6A8-23E0-102E5B82794B}"/>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3" name="Footer Placeholder 2">
            <a:extLst>
              <a:ext uri="{FF2B5EF4-FFF2-40B4-BE49-F238E27FC236}">
                <a16:creationId xmlns:a16="http://schemas.microsoft.com/office/drawing/2014/main" id="{A56FB1C9-FD3F-7A8F-DE30-97ACD4BBC8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481DE2-AD40-27C7-A10A-043F5EFAA173}"/>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220851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C471-4800-6536-6D34-701941FD93D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EC854C-C64A-FF7D-5380-8C32E5864C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8C790D-C581-006C-EAEC-7D3D3C98B5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2AB7095-1A6C-B9C0-65BE-884DFED68A88}"/>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6" name="Footer Placeholder 5">
            <a:extLst>
              <a:ext uri="{FF2B5EF4-FFF2-40B4-BE49-F238E27FC236}">
                <a16:creationId xmlns:a16="http://schemas.microsoft.com/office/drawing/2014/main" id="{E70F2F00-DEB5-BC97-9F93-3BE1E0CF79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1164FE-F119-5DD6-EAD0-4C50B43E2F50}"/>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3262389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6FC6-40FF-0725-1514-3DF1E4B0FFF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737E096-53F0-9DEF-49AA-6902FD5B36D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a:extLst>
              <a:ext uri="{FF2B5EF4-FFF2-40B4-BE49-F238E27FC236}">
                <a16:creationId xmlns:a16="http://schemas.microsoft.com/office/drawing/2014/main" id="{2ACF1148-0EF9-7FC0-5A08-EB17FA6A34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4F492A6-0061-B07F-FFCC-24099366021F}"/>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6" name="Footer Placeholder 5">
            <a:extLst>
              <a:ext uri="{FF2B5EF4-FFF2-40B4-BE49-F238E27FC236}">
                <a16:creationId xmlns:a16="http://schemas.microsoft.com/office/drawing/2014/main" id="{93E8FCD3-27B6-0D34-5509-0FF3AC406A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C6CCD2-3B0C-334C-DC39-9ED60336E88C}"/>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338537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F593-9BFF-66A5-D0C3-ECDB5F6EF1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AB5FD3-2360-9924-11EC-C9DB859C1F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A59D85-DDFA-8048-BEE5-0418920EDA5B}"/>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5" name="Footer Placeholder 4">
            <a:extLst>
              <a:ext uri="{FF2B5EF4-FFF2-40B4-BE49-F238E27FC236}">
                <a16:creationId xmlns:a16="http://schemas.microsoft.com/office/drawing/2014/main" id="{4BD5401C-DFBA-B799-F6B5-75C5525E7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9EDC4-857D-7D37-1824-DC5E256E4EB4}"/>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10874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D1889-C76E-9464-AB20-9CFBDC6B55F3}"/>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091ED4-980F-9C23-EDBA-A1904873317F}"/>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522A45-ED50-8046-156D-CA4A7D08E3E9}"/>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5" name="Footer Placeholder 4">
            <a:extLst>
              <a:ext uri="{FF2B5EF4-FFF2-40B4-BE49-F238E27FC236}">
                <a16:creationId xmlns:a16="http://schemas.microsoft.com/office/drawing/2014/main" id="{A456D46D-57F8-C873-5514-B9E006A8C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08618-4B2A-73AF-8EA4-0F9B457FDBAF}"/>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367543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04036" y="304516"/>
            <a:ext cx="8209360"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15504" y="1377950"/>
            <a:ext cx="8209359"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13" name="Pentagon 12"/>
          <p:cNvSpPr/>
          <p:nvPr/>
        </p:nvSpPr>
        <p:spPr>
          <a:xfrm>
            <a:off x="67891" y="6429002"/>
            <a:ext cx="2025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4" name="Chevron 13"/>
          <p:cNvSpPr/>
          <p:nvPr/>
        </p:nvSpPr>
        <p:spPr>
          <a:xfrm>
            <a:off x="2070627" y="6429002"/>
            <a:ext cx="2025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15" name="Chevron 14"/>
          <p:cNvSpPr/>
          <p:nvPr/>
        </p:nvSpPr>
        <p:spPr>
          <a:xfrm>
            <a:off x="4059066"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16" name="Chevron 15"/>
          <p:cNvSpPr/>
          <p:nvPr/>
        </p:nvSpPr>
        <p:spPr>
          <a:xfrm>
            <a:off x="6051654"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186523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04036" y="304516"/>
            <a:ext cx="8720068" cy="750661"/>
          </a:xfrm>
          <a:prstGeom prst="rect">
            <a:avLst/>
          </a:prstGeom>
        </p:spPr>
        <p:txBody>
          <a:bodyPr/>
          <a:lstStyle>
            <a:lvl1pPr marL="0" indent="0">
              <a:buNone/>
              <a:defRPr sz="2700"/>
            </a:lvl1pPr>
          </a:lstStyle>
          <a:p>
            <a:pPr lvl="0"/>
            <a:r>
              <a:rPr lang="en-GB"/>
              <a:t>Click to edit Master text styles</a:t>
            </a:r>
          </a:p>
        </p:txBody>
      </p:sp>
      <p:sp>
        <p:nvSpPr>
          <p:cNvPr id="9" name="Content Placeholder 6"/>
          <p:cNvSpPr>
            <a:spLocks noGrp="1"/>
          </p:cNvSpPr>
          <p:nvPr>
            <p:ph sz="quarter" idx="11"/>
          </p:nvPr>
        </p:nvSpPr>
        <p:spPr>
          <a:xfrm>
            <a:off x="215504" y="1377950"/>
            <a:ext cx="8720067"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13" name="Pentagon 12"/>
          <p:cNvSpPr/>
          <p:nvPr/>
        </p:nvSpPr>
        <p:spPr>
          <a:xfrm>
            <a:off x="67891" y="6429002"/>
            <a:ext cx="2025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14" name="Chevron 13"/>
          <p:cNvSpPr/>
          <p:nvPr/>
        </p:nvSpPr>
        <p:spPr>
          <a:xfrm>
            <a:off x="2070627"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22" name="Chevron 21"/>
          <p:cNvSpPr/>
          <p:nvPr/>
        </p:nvSpPr>
        <p:spPr>
          <a:xfrm>
            <a:off x="4059066" y="6429002"/>
            <a:ext cx="2025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23" name="Chevron 22"/>
          <p:cNvSpPr/>
          <p:nvPr/>
        </p:nvSpPr>
        <p:spPr>
          <a:xfrm>
            <a:off x="6051654"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91617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04036" y="304516"/>
            <a:ext cx="8720068" cy="750661"/>
          </a:xfrm>
          <a:prstGeom prst="rect">
            <a:avLst/>
          </a:prstGeom>
        </p:spPr>
        <p:txBody>
          <a:bodyPr/>
          <a:lstStyle>
            <a:lvl1pPr marL="0" indent="0">
              <a:buNone/>
              <a:defRPr sz="2700"/>
            </a:lvl1pPr>
          </a:lstStyle>
          <a:p>
            <a:pPr lvl="0"/>
            <a:r>
              <a:rPr lang="en-GB"/>
              <a:t>Click to edit Master text styles</a:t>
            </a:r>
          </a:p>
        </p:txBody>
      </p:sp>
      <p:sp>
        <p:nvSpPr>
          <p:cNvPr id="9" name="Content Placeholder 6"/>
          <p:cNvSpPr>
            <a:spLocks noGrp="1"/>
          </p:cNvSpPr>
          <p:nvPr>
            <p:ph sz="quarter" idx="11"/>
          </p:nvPr>
        </p:nvSpPr>
        <p:spPr>
          <a:xfrm>
            <a:off x="215504" y="1377950"/>
            <a:ext cx="8720067"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13" name="Pentagon 12"/>
          <p:cNvSpPr/>
          <p:nvPr/>
        </p:nvSpPr>
        <p:spPr>
          <a:xfrm>
            <a:off x="67891" y="6429002"/>
            <a:ext cx="2025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14" name="Chevron 13"/>
          <p:cNvSpPr/>
          <p:nvPr/>
        </p:nvSpPr>
        <p:spPr>
          <a:xfrm>
            <a:off x="2070627"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22" name="Chevron 21"/>
          <p:cNvSpPr/>
          <p:nvPr/>
        </p:nvSpPr>
        <p:spPr>
          <a:xfrm>
            <a:off x="4059066"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23" name="Chevron 22"/>
          <p:cNvSpPr/>
          <p:nvPr/>
        </p:nvSpPr>
        <p:spPr>
          <a:xfrm>
            <a:off x="6051654" y="6429002"/>
            <a:ext cx="2025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120676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4369594" y="1484314"/>
            <a:ext cx="471488"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15" name="Freeform 79"/>
          <p:cNvSpPr>
            <a:spLocks/>
          </p:cNvSpPr>
          <p:nvPr/>
        </p:nvSpPr>
        <p:spPr bwMode="auto">
          <a:xfrm>
            <a:off x="3913585" y="1476375"/>
            <a:ext cx="664369"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20" name="Freeform 84"/>
          <p:cNvSpPr>
            <a:spLocks/>
          </p:cNvSpPr>
          <p:nvPr/>
        </p:nvSpPr>
        <p:spPr bwMode="auto">
          <a:xfrm>
            <a:off x="4622007" y="2746376"/>
            <a:ext cx="622697"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18" name="Freeform 82"/>
          <p:cNvSpPr>
            <a:spLocks/>
          </p:cNvSpPr>
          <p:nvPr/>
        </p:nvSpPr>
        <p:spPr bwMode="auto">
          <a:xfrm>
            <a:off x="3533775" y="2838450"/>
            <a:ext cx="1215629"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17" name="Freeform 81"/>
          <p:cNvSpPr>
            <a:spLocks/>
          </p:cNvSpPr>
          <p:nvPr/>
        </p:nvSpPr>
        <p:spPr bwMode="auto">
          <a:xfrm>
            <a:off x="3152775" y="3836989"/>
            <a:ext cx="1777604"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121" name="Freeform 85"/>
          <p:cNvSpPr>
            <a:spLocks/>
          </p:cNvSpPr>
          <p:nvPr/>
        </p:nvSpPr>
        <p:spPr bwMode="auto">
          <a:xfrm>
            <a:off x="4783932" y="3641725"/>
            <a:ext cx="832247"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16" name="Freeform 80"/>
          <p:cNvSpPr>
            <a:spLocks/>
          </p:cNvSpPr>
          <p:nvPr/>
        </p:nvSpPr>
        <p:spPr bwMode="auto">
          <a:xfrm>
            <a:off x="2753916" y="4864100"/>
            <a:ext cx="2366963"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122" name="Freeform 86"/>
          <p:cNvSpPr>
            <a:spLocks/>
          </p:cNvSpPr>
          <p:nvPr/>
        </p:nvSpPr>
        <p:spPr bwMode="auto">
          <a:xfrm>
            <a:off x="4974431" y="4516439"/>
            <a:ext cx="1019175"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7" name="TextBox 16"/>
          <p:cNvSpPr txBox="1"/>
          <p:nvPr/>
        </p:nvSpPr>
        <p:spPr>
          <a:xfrm rot="19391665">
            <a:off x="4973658" y="4908757"/>
            <a:ext cx="891219" cy="553998"/>
          </a:xfrm>
          <a:prstGeom prst="rect">
            <a:avLst/>
          </a:prstGeom>
          <a:noFill/>
        </p:spPr>
        <p:txBody>
          <a:bodyPr wrap="square" rtlCol="0">
            <a:spAutoFit/>
          </a:bodyPr>
          <a:lstStyle/>
          <a:p>
            <a:pPr algn="ctr"/>
            <a:r>
              <a:rPr lang="en-GB" sz="1500" b="0">
                <a:solidFill>
                  <a:schemeClr val="bg1"/>
                </a:solidFill>
                <a:effectLst/>
                <a:latin typeface="+mn-lt"/>
              </a:rPr>
              <a:t>Every lesson</a:t>
            </a:r>
          </a:p>
        </p:txBody>
      </p:sp>
      <p:sp>
        <p:nvSpPr>
          <p:cNvPr id="18" name="TextBox 17"/>
          <p:cNvSpPr txBox="1"/>
          <p:nvPr/>
        </p:nvSpPr>
        <p:spPr>
          <a:xfrm rot="19817353">
            <a:off x="4806891" y="3863306"/>
            <a:ext cx="718340" cy="646331"/>
          </a:xfrm>
          <a:prstGeom prst="rect">
            <a:avLst/>
          </a:prstGeom>
          <a:noFill/>
        </p:spPr>
        <p:txBody>
          <a:bodyPr wrap="square" rtlCol="0">
            <a:spAutoFit/>
          </a:bodyPr>
          <a:lstStyle/>
          <a:p>
            <a:pPr algn="ctr"/>
            <a:r>
              <a:rPr lang="en-GB" sz="1200" b="0">
                <a:solidFill>
                  <a:schemeClr val="bg1"/>
                </a:solidFill>
                <a:effectLst/>
                <a:latin typeface="+mn-lt"/>
              </a:rPr>
              <a:t>Every few weeks</a:t>
            </a:r>
          </a:p>
        </p:txBody>
      </p:sp>
      <p:sp>
        <p:nvSpPr>
          <p:cNvPr id="19" name="TextBox 18"/>
          <p:cNvSpPr txBox="1"/>
          <p:nvPr/>
        </p:nvSpPr>
        <p:spPr>
          <a:xfrm rot="19932370">
            <a:off x="4635644" y="2951684"/>
            <a:ext cx="524039" cy="577081"/>
          </a:xfrm>
          <a:prstGeom prst="rect">
            <a:avLst/>
          </a:prstGeom>
          <a:noFill/>
        </p:spPr>
        <p:txBody>
          <a:bodyPr wrap="square" rtlCol="0">
            <a:spAutoFit/>
          </a:bodyPr>
          <a:lstStyle/>
          <a:p>
            <a:pPr algn="ctr"/>
            <a:r>
              <a:rPr lang="en-GB" sz="1050" b="0">
                <a:solidFill>
                  <a:schemeClr val="bg1"/>
                </a:solidFill>
                <a:effectLst/>
                <a:latin typeface="+mn-lt"/>
              </a:rPr>
              <a:t>One per unit</a:t>
            </a:r>
          </a:p>
        </p:txBody>
      </p:sp>
      <p:sp>
        <p:nvSpPr>
          <p:cNvPr id="20" name="TextBox 19"/>
          <p:cNvSpPr txBox="1"/>
          <p:nvPr/>
        </p:nvSpPr>
        <p:spPr>
          <a:xfrm>
            <a:off x="784808" y="4387456"/>
            <a:ext cx="1933390" cy="461665"/>
          </a:xfrm>
          <a:prstGeom prst="rect">
            <a:avLst/>
          </a:prstGeom>
          <a:noFill/>
        </p:spPr>
        <p:txBody>
          <a:bodyPr wrap="square" rtlCol="0">
            <a:spAutoFit/>
          </a:bodyPr>
          <a:lstStyle/>
          <a:p>
            <a:pPr algn="ctr"/>
            <a:r>
              <a:rPr lang="en-GB" sz="1200">
                <a:solidFill>
                  <a:schemeClr val="tx1"/>
                </a:solidFill>
                <a:latin typeface="+mn-lt"/>
              </a:rPr>
              <a:t>Recent and long term selected for interleaving</a:t>
            </a:r>
          </a:p>
        </p:txBody>
      </p:sp>
      <p:sp>
        <p:nvSpPr>
          <p:cNvPr id="21" name="TextBox 20"/>
          <p:cNvSpPr txBox="1"/>
          <p:nvPr/>
        </p:nvSpPr>
        <p:spPr>
          <a:xfrm>
            <a:off x="748032" y="3386515"/>
            <a:ext cx="2379077" cy="461665"/>
          </a:xfrm>
          <a:prstGeom prst="rect">
            <a:avLst/>
          </a:prstGeom>
          <a:noFill/>
        </p:spPr>
        <p:txBody>
          <a:bodyPr wrap="square" rtlCol="0">
            <a:spAutoFit/>
          </a:bodyPr>
          <a:lstStyle/>
          <a:p>
            <a:pPr algn="ctr"/>
            <a:r>
              <a:rPr lang="en-GB" sz="1200">
                <a:solidFill>
                  <a:schemeClr val="tx1"/>
                </a:solidFill>
                <a:latin typeface="+mn-lt"/>
              </a:rPr>
              <a:t>From the Knowledge Organiser – self studied homework</a:t>
            </a:r>
          </a:p>
        </p:txBody>
      </p:sp>
      <p:sp>
        <p:nvSpPr>
          <p:cNvPr id="22" name="TextBox 21"/>
          <p:cNvSpPr txBox="1"/>
          <p:nvPr/>
        </p:nvSpPr>
        <p:spPr>
          <a:xfrm>
            <a:off x="1032313" y="2369784"/>
            <a:ext cx="2664119" cy="461665"/>
          </a:xfrm>
          <a:prstGeom prst="rect">
            <a:avLst/>
          </a:prstGeom>
          <a:noFill/>
        </p:spPr>
        <p:txBody>
          <a:bodyPr wrap="square" rtlCol="0">
            <a:spAutoFit/>
          </a:bodyPr>
          <a:lstStyle/>
          <a:p>
            <a:pPr algn="ctr"/>
            <a:r>
              <a:rPr lang="en-GB" sz="1200">
                <a:solidFill>
                  <a:schemeClr val="tx1"/>
                </a:solidFill>
                <a:latin typeface="+mn-lt"/>
              </a:rPr>
              <a:t>Key learning from the current unit</a:t>
            </a:r>
          </a:p>
          <a:p>
            <a:pPr algn="ctr"/>
            <a:r>
              <a:rPr lang="en-GB" sz="1200">
                <a:solidFill>
                  <a:schemeClr val="tx1"/>
                </a:solidFill>
                <a:latin typeface="+mn-lt"/>
              </a:rPr>
              <a:t> - specific revision homework</a:t>
            </a:r>
          </a:p>
        </p:txBody>
      </p:sp>
      <p:sp>
        <p:nvSpPr>
          <p:cNvPr id="23" name="TextBox 22"/>
          <p:cNvSpPr txBox="1"/>
          <p:nvPr/>
        </p:nvSpPr>
        <p:spPr>
          <a:xfrm>
            <a:off x="839449" y="1474673"/>
            <a:ext cx="3255182" cy="461665"/>
          </a:xfrm>
          <a:prstGeom prst="rect">
            <a:avLst/>
          </a:prstGeom>
          <a:noFill/>
        </p:spPr>
        <p:txBody>
          <a:bodyPr wrap="square" rtlCol="0">
            <a:spAutoFit/>
          </a:bodyPr>
          <a:lstStyle/>
          <a:p>
            <a:pPr algn="ctr"/>
            <a:r>
              <a:rPr lang="en-GB" sz="1200">
                <a:solidFill>
                  <a:schemeClr val="tx1"/>
                </a:solidFill>
                <a:latin typeface="+mn-lt"/>
              </a:rPr>
              <a:t>Key Assessment Point - Interleaved knowledge from the full course of study</a:t>
            </a:r>
          </a:p>
        </p:txBody>
      </p:sp>
      <p:sp>
        <p:nvSpPr>
          <p:cNvPr id="24" name="TextBox 23"/>
          <p:cNvSpPr txBox="1"/>
          <p:nvPr/>
        </p:nvSpPr>
        <p:spPr>
          <a:xfrm>
            <a:off x="6095802" y="3942809"/>
            <a:ext cx="1868192" cy="461665"/>
          </a:xfrm>
          <a:prstGeom prst="rect">
            <a:avLst/>
          </a:prstGeom>
          <a:noFill/>
        </p:spPr>
        <p:txBody>
          <a:bodyPr wrap="square" rtlCol="0">
            <a:spAutoFit/>
          </a:bodyPr>
          <a:lstStyle/>
          <a:p>
            <a:pPr algn="ctr"/>
            <a:r>
              <a:rPr lang="en-GB" sz="1200">
                <a:solidFill>
                  <a:schemeClr val="tx1"/>
                </a:solidFill>
                <a:latin typeface="+mn-lt"/>
              </a:rPr>
              <a:t>Self marked – no stakes</a:t>
            </a:r>
          </a:p>
          <a:p>
            <a:pPr algn="ctr"/>
            <a:r>
              <a:rPr lang="en-GB" sz="1200">
                <a:solidFill>
                  <a:schemeClr val="tx1"/>
                </a:solidFill>
                <a:latin typeface="+mn-lt"/>
              </a:rPr>
              <a:t>silent &amp; individual</a:t>
            </a:r>
          </a:p>
        </p:txBody>
      </p:sp>
      <p:sp>
        <p:nvSpPr>
          <p:cNvPr id="25" name="TextBox 24"/>
          <p:cNvSpPr txBox="1"/>
          <p:nvPr/>
        </p:nvSpPr>
        <p:spPr>
          <a:xfrm>
            <a:off x="5780370" y="3146481"/>
            <a:ext cx="2021761" cy="461665"/>
          </a:xfrm>
          <a:prstGeom prst="rect">
            <a:avLst/>
          </a:prstGeom>
          <a:noFill/>
        </p:spPr>
        <p:txBody>
          <a:bodyPr wrap="square" rtlCol="0">
            <a:spAutoFit/>
          </a:bodyPr>
          <a:lstStyle/>
          <a:p>
            <a:pPr algn="ctr"/>
            <a:r>
              <a:rPr lang="en-GB" sz="1200">
                <a:solidFill>
                  <a:schemeClr val="tx1"/>
                </a:solidFill>
                <a:latin typeface="+mn-lt"/>
              </a:rPr>
              <a:t>Peer marked – low stakes</a:t>
            </a:r>
            <a:br>
              <a:rPr lang="en-GB" sz="1200">
                <a:solidFill>
                  <a:schemeClr val="tx1"/>
                </a:solidFill>
                <a:latin typeface="+mn-lt"/>
              </a:rPr>
            </a:br>
            <a:r>
              <a:rPr lang="en-GB" sz="1200">
                <a:solidFill>
                  <a:schemeClr val="tx1"/>
                </a:solidFill>
                <a:latin typeface="+mn-lt"/>
              </a:rPr>
              <a:t> – whole class feedback</a:t>
            </a:r>
          </a:p>
        </p:txBody>
      </p:sp>
      <p:sp>
        <p:nvSpPr>
          <p:cNvPr id="26" name="TextBox 25"/>
          <p:cNvSpPr txBox="1"/>
          <p:nvPr/>
        </p:nvSpPr>
        <p:spPr>
          <a:xfrm>
            <a:off x="5187958" y="2320708"/>
            <a:ext cx="2925956" cy="461665"/>
          </a:xfrm>
          <a:prstGeom prst="rect">
            <a:avLst/>
          </a:prstGeom>
          <a:noFill/>
        </p:spPr>
        <p:txBody>
          <a:bodyPr wrap="square" rtlCol="0">
            <a:spAutoFit/>
          </a:bodyPr>
          <a:lstStyle/>
          <a:p>
            <a:pPr algn="ctr"/>
            <a:r>
              <a:rPr lang="en-GB" sz="1200">
                <a:solidFill>
                  <a:schemeClr val="tx1"/>
                </a:solidFill>
                <a:latin typeface="+mn-lt"/>
              </a:rPr>
              <a:t>Teacher marked – medium stakes personalised formative feedback</a:t>
            </a:r>
          </a:p>
        </p:txBody>
      </p:sp>
      <p:sp>
        <p:nvSpPr>
          <p:cNvPr id="27" name="TextBox 26"/>
          <p:cNvSpPr txBox="1"/>
          <p:nvPr/>
        </p:nvSpPr>
        <p:spPr>
          <a:xfrm>
            <a:off x="4865523" y="1413765"/>
            <a:ext cx="3516679" cy="461665"/>
          </a:xfrm>
          <a:prstGeom prst="rect">
            <a:avLst/>
          </a:prstGeom>
          <a:noFill/>
        </p:spPr>
        <p:txBody>
          <a:bodyPr wrap="square" rtlCol="0">
            <a:spAutoFit/>
          </a:bodyPr>
          <a:lstStyle/>
          <a:p>
            <a:pPr algn="ctr"/>
            <a:r>
              <a:rPr lang="en-GB" sz="1200">
                <a:solidFill>
                  <a:schemeClr val="tx1"/>
                </a:solidFill>
                <a:latin typeface="+mn-lt"/>
              </a:rPr>
              <a:t>Teacher marked &amp; moderated – high stakes summative mark informs reports</a:t>
            </a:r>
          </a:p>
        </p:txBody>
      </p:sp>
      <p:cxnSp>
        <p:nvCxnSpPr>
          <p:cNvPr id="28" name="Straight Connector 27"/>
          <p:cNvCxnSpPr/>
          <p:nvPr/>
        </p:nvCxnSpPr>
        <p:spPr>
          <a:xfrm flipV="1">
            <a:off x="1186434" y="2060433"/>
            <a:ext cx="25754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3767413" y="2077033"/>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392174" y="2948097"/>
            <a:ext cx="193328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3371230" y="2964697"/>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032313" y="3971289"/>
            <a:ext cx="1960028"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3019532" y="3989874"/>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826666" y="4972491"/>
            <a:ext cx="176657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2627953" y="4989091"/>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6143338" y="4559789"/>
            <a:ext cx="1863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5898571" y="4576389"/>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5769671" y="3740513"/>
            <a:ext cx="2025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5524904" y="3757113"/>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5404181" y="2905483"/>
            <a:ext cx="239049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5159414" y="2923269"/>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5018356" y="2006776"/>
            <a:ext cx="2897928"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4773589" y="2023376"/>
            <a:ext cx="240707"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1710807" y="794100"/>
            <a:ext cx="2103071" cy="369332"/>
          </a:xfrm>
          <a:prstGeom prst="rect">
            <a:avLst/>
          </a:prstGeom>
          <a:noFill/>
        </p:spPr>
        <p:txBody>
          <a:bodyPr wrap="square" rtlCol="0">
            <a:spAutoFit/>
          </a:bodyPr>
          <a:lstStyle/>
          <a:p>
            <a:r>
              <a:rPr lang="en-GB" sz="1800" b="1">
                <a:solidFill>
                  <a:schemeClr val="tx1"/>
                </a:solidFill>
                <a:latin typeface="+mn-lt"/>
              </a:rPr>
              <a:t>THE KNOWLEDGE</a:t>
            </a:r>
          </a:p>
        </p:txBody>
      </p:sp>
      <p:sp>
        <p:nvSpPr>
          <p:cNvPr id="45" name="TextBox 44"/>
          <p:cNvSpPr txBox="1"/>
          <p:nvPr/>
        </p:nvSpPr>
        <p:spPr>
          <a:xfrm>
            <a:off x="5443402" y="800300"/>
            <a:ext cx="1675202" cy="369332"/>
          </a:xfrm>
          <a:prstGeom prst="rect">
            <a:avLst/>
          </a:prstGeom>
          <a:noFill/>
        </p:spPr>
        <p:txBody>
          <a:bodyPr wrap="square" rtlCol="0">
            <a:spAutoFit/>
          </a:bodyPr>
          <a:lstStyle/>
          <a:p>
            <a:r>
              <a:rPr lang="en-GB" sz="1800" b="1">
                <a:solidFill>
                  <a:schemeClr val="tx1"/>
                </a:solidFill>
                <a:latin typeface="+mn-lt"/>
              </a:rPr>
              <a:t>THE PROCESS</a:t>
            </a:r>
          </a:p>
        </p:txBody>
      </p:sp>
      <p:sp>
        <p:nvSpPr>
          <p:cNvPr id="46" name="TextBox 45"/>
          <p:cNvSpPr txBox="1"/>
          <p:nvPr/>
        </p:nvSpPr>
        <p:spPr>
          <a:xfrm rot="484968">
            <a:off x="2935440" y="5284667"/>
            <a:ext cx="2404912" cy="369332"/>
          </a:xfrm>
          <a:prstGeom prst="rect">
            <a:avLst/>
          </a:prstGeom>
          <a:noFill/>
        </p:spPr>
        <p:txBody>
          <a:bodyPr wrap="square" rtlCol="0">
            <a:spAutoFit/>
          </a:bodyPr>
          <a:lstStyle/>
          <a:p>
            <a:r>
              <a:rPr lang="en-GB" sz="1800" b="1">
                <a:solidFill>
                  <a:schemeClr val="tx1"/>
                </a:solidFill>
                <a:latin typeface="+mn-lt"/>
              </a:rPr>
              <a:t>SPACED RETRIEVAL</a:t>
            </a:r>
          </a:p>
        </p:txBody>
      </p:sp>
      <p:sp>
        <p:nvSpPr>
          <p:cNvPr id="47" name="TextBox 46"/>
          <p:cNvSpPr txBox="1"/>
          <p:nvPr/>
        </p:nvSpPr>
        <p:spPr>
          <a:xfrm rot="406049">
            <a:off x="3308952" y="4234598"/>
            <a:ext cx="1705846" cy="323165"/>
          </a:xfrm>
          <a:prstGeom prst="rect">
            <a:avLst/>
          </a:prstGeom>
          <a:noFill/>
        </p:spPr>
        <p:txBody>
          <a:bodyPr wrap="square" rtlCol="0">
            <a:spAutoFit/>
          </a:bodyPr>
          <a:lstStyle/>
          <a:p>
            <a:r>
              <a:rPr lang="en-GB" sz="1500" b="1">
                <a:solidFill>
                  <a:schemeClr val="tx1"/>
                </a:solidFill>
                <a:latin typeface="+mn-lt"/>
              </a:rPr>
              <a:t>ROLLING RECALL</a:t>
            </a:r>
          </a:p>
        </p:txBody>
      </p:sp>
      <p:sp>
        <p:nvSpPr>
          <p:cNvPr id="48" name="TextBox 47"/>
          <p:cNvSpPr txBox="1"/>
          <p:nvPr/>
        </p:nvSpPr>
        <p:spPr>
          <a:xfrm rot="416738">
            <a:off x="3679128" y="3065969"/>
            <a:ext cx="975461" cy="507831"/>
          </a:xfrm>
          <a:prstGeom prst="rect">
            <a:avLst/>
          </a:prstGeom>
          <a:noFill/>
        </p:spPr>
        <p:txBody>
          <a:bodyPr wrap="square" rtlCol="0">
            <a:spAutoFit/>
          </a:bodyPr>
          <a:lstStyle/>
          <a:p>
            <a:pPr algn="ctr"/>
            <a:r>
              <a:rPr lang="en-GB" sz="1350" b="1">
                <a:solidFill>
                  <a:srgbClr val="002060"/>
                </a:solidFill>
                <a:latin typeface="+mn-lt"/>
              </a:rPr>
              <a:t>CHECK POINT</a:t>
            </a:r>
          </a:p>
        </p:txBody>
      </p:sp>
      <p:sp>
        <p:nvSpPr>
          <p:cNvPr id="49" name="TextBox 48"/>
          <p:cNvSpPr txBox="1"/>
          <p:nvPr/>
        </p:nvSpPr>
        <p:spPr>
          <a:xfrm rot="416738">
            <a:off x="4003967" y="2269184"/>
            <a:ext cx="526878" cy="300082"/>
          </a:xfrm>
          <a:prstGeom prst="rect">
            <a:avLst/>
          </a:prstGeom>
          <a:noFill/>
        </p:spPr>
        <p:txBody>
          <a:bodyPr wrap="square" rtlCol="0">
            <a:spAutoFit/>
          </a:bodyPr>
          <a:lstStyle/>
          <a:p>
            <a:pPr algn="ctr"/>
            <a:r>
              <a:rPr lang="en-GB" sz="1350" b="1">
                <a:solidFill>
                  <a:schemeClr val="tx1"/>
                </a:solidFill>
                <a:latin typeface="+mn-lt"/>
              </a:rPr>
              <a:t>KAP</a:t>
            </a:r>
          </a:p>
        </p:txBody>
      </p:sp>
      <p:sp>
        <p:nvSpPr>
          <p:cNvPr id="52" name="Rectangle 51"/>
          <p:cNvSpPr/>
          <p:nvPr/>
        </p:nvSpPr>
        <p:spPr>
          <a:xfrm>
            <a:off x="0" y="6339146"/>
            <a:ext cx="9144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Chevron 52"/>
          <p:cNvSpPr/>
          <p:nvPr/>
        </p:nvSpPr>
        <p:spPr>
          <a:xfrm>
            <a:off x="1944735" y="6339146"/>
            <a:ext cx="4934922"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ALT ASSESSMENT PYRAMID</a:t>
            </a:r>
            <a:endParaRPr lang="en-GB" sz="12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8733865" y="6420115"/>
            <a:ext cx="365905" cy="429535"/>
          </a:xfrm>
          <a:prstGeom prst="rect">
            <a:avLst/>
          </a:prstGeom>
        </p:spPr>
      </p:pic>
      <p:sp>
        <p:nvSpPr>
          <p:cNvPr id="3" name="AutoShape 3"/>
          <p:cNvSpPr>
            <a:spLocks noChangeAspect="1" noChangeArrowheads="1" noTextEdit="1"/>
          </p:cNvSpPr>
          <p:nvPr/>
        </p:nvSpPr>
        <p:spPr bwMode="auto">
          <a:xfrm>
            <a:off x="2738438" y="1466850"/>
            <a:ext cx="3264694"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4" name="Freeform 5"/>
          <p:cNvSpPr>
            <a:spLocks/>
          </p:cNvSpPr>
          <p:nvPr/>
        </p:nvSpPr>
        <p:spPr bwMode="auto">
          <a:xfrm>
            <a:off x="3895725" y="2814639"/>
            <a:ext cx="29766"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5" name="Freeform 6"/>
          <p:cNvSpPr>
            <a:spLocks/>
          </p:cNvSpPr>
          <p:nvPr/>
        </p:nvSpPr>
        <p:spPr bwMode="auto">
          <a:xfrm>
            <a:off x="3955257" y="2789239"/>
            <a:ext cx="59531"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6" name="Freeform 7"/>
          <p:cNvSpPr>
            <a:spLocks/>
          </p:cNvSpPr>
          <p:nvPr/>
        </p:nvSpPr>
        <p:spPr bwMode="auto">
          <a:xfrm>
            <a:off x="4012406" y="2759075"/>
            <a:ext cx="96441"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7" name="Freeform 8"/>
          <p:cNvSpPr>
            <a:spLocks/>
          </p:cNvSpPr>
          <p:nvPr/>
        </p:nvSpPr>
        <p:spPr bwMode="auto">
          <a:xfrm>
            <a:off x="4069557" y="2732089"/>
            <a:ext cx="126206"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8" name="Freeform 9"/>
          <p:cNvSpPr>
            <a:spLocks/>
          </p:cNvSpPr>
          <p:nvPr/>
        </p:nvSpPr>
        <p:spPr bwMode="auto">
          <a:xfrm>
            <a:off x="4126707" y="2703514"/>
            <a:ext cx="155972"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9" name="Freeform 10"/>
          <p:cNvSpPr>
            <a:spLocks/>
          </p:cNvSpPr>
          <p:nvPr/>
        </p:nvSpPr>
        <p:spPr bwMode="auto">
          <a:xfrm>
            <a:off x="4213622" y="2713038"/>
            <a:ext cx="163116"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0" name="Freeform 11"/>
          <p:cNvSpPr>
            <a:spLocks/>
          </p:cNvSpPr>
          <p:nvPr/>
        </p:nvSpPr>
        <p:spPr bwMode="auto">
          <a:xfrm>
            <a:off x="4302919" y="2725739"/>
            <a:ext cx="160735"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1" name="Freeform 12"/>
          <p:cNvSpPr>
            <a:spLocks/>
          </p:cNvSpPr>
          <p:nvPr/>
        </p:nvSpPr>
        <p:spPr bwMode="auto">
          <a:xfrm>
            <a:off x="4383882" y="2728913"/>
            <a:ext cx="159544"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2" name="Freeform 13"/>
          <p:cNvSpPr>
            <a:spLocks/>
          </p:cNvSpPr>
          <p:nvPr/>
        </p:nvSpPr>
        <p:spPr bwMode="auto">
          <a:xfrm>
            <a:off x="4476750" y="2749550"/>
            <a:ext cx="153591"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3" name="Freeform 14"/>
          <p:cNvSpPr>
            <a:spLocks/>
          </p:cNvSpPr>
          <p:nvPr/>
        </p:nvSpPr>
        <p:spPr bwMode="auto">
          <a:xfrm>
            <a:off x="4564856" y="2762250"/>
            <a:ext cx="125016"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5" name="Freeform 15"/>
          <p:cNvSpPr>
            <a:spLocks/>
          </p:cNvSpPr>
          <p:nvPr/>
        </p:nvSpPr>
        <p:spPr bwMode="auto">
          <a:xfrm>
            <a:off x="4619626" y="2728914"/>
            <a:ext cx="126206"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6" name="Freeform 16"/>
          <p:cNvSpPr>
            <a:spLocks/>
          </p:cNvSpPr>
          <p:nvPr/>
        </p:nvSpPr>
        <p:spPr bwMode="auto">
          <a:xfrm>
            <a:off x="4701779" y="2732089"/>
            <a:ext cx="84535"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50" name="Freeform 17"/>
          <p:cNvSpPr>
            <a:spLocks/>
          </p:cNvSpPr>
          <p:nvPr/>
        </p:nvSpPr>
        <p:spPr bwMode="auto">
          <a:xfrm>
            <a:off x="4786313" y="2740025"/>
            <a:ext cx="54769"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1" name="Freeform 18"/>
          <p:cNvSpPr>
            <a:spLocks/>
          </p:cNvSpPr>
          <p:nvPr/>
        </p:nvSpPr>
        <p:spPr bwMode="auto">
          <a:xfrm>
            <a:off x="4867275" y="2743200"/>
            <a:ext cx="20241"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55" name="Freeform 19"/>
          <p:cNvSpPr>
            <a:spLocks/>
          </p:cNvSpPr>
          <p:nvPr/>
        </p:nvSpPr>
        <p:spPr bwMode="auto">
          <a:xfrm>
            <a:off x="3504010" y="3794125"/>
            <a:ext cx="40481"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56" name="Freeform 20"/>
          <p:cNvSpPr>
            <a:spLocks/>
          </p:cNvSpPr>
          <p:nvPr/>
        </p:nvSpPr>
        <p:spPr bwMode="auto">
          <a:xfrm>
            <a:off x="3563541" y="3770313"/>
            <a:ext cx="61913"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57" name="Freeform 21"/>
          <p:cNvSpPr>
            <a:spLocks/>
          </p:cNvSpPr>
          <p:nvPr/>
        </p:nvSpPr>
        <p:spPr bwMode="auto">
          <a:xfrm>
            <a:off x="3623073" y="3743326"/>
            <a:ext cx="84535"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58" name="Freeform 22"/>
          <p:cNvSpPr>
            <a:spLocks/>
          </p:cNvSpPr>
          <p:nvPr/>
        </p:nvSpPr>
        <p:spPr bwMode="auto">
          <a:xfrm>
            <a:off x="3675460" y="3706814"/>
            <a:ext cx="136922"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59" name="Freeform 23"/>
          <p:cNvSpPr>
            <a:spLocks/>
          </p:cNvSpPr>
          <p:nvPr/>
        </p:nvSpPr>
        <p:spPr bwMode="auto">
          <a:xfrm>
            <a:off x="3732610" y="3678238"/>
            <a:ext cx="163116"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60" name="Freeform 24"/>
          <p:cNvSpPr>
            <a:spLocks/>
          </p:cNvSpPr>
          <p:nvPr/>
        </p:nvSpPr>
        <p:spPr bwMode="auto">
          <a:xfrm>
            <a:off x="3821906" y="3690938"/>
            <a:ext cx="163116"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61" name="Freeform 25"/>
          <p:cNvSpPr>
            <a:spLocks/>
          </p:cNvSpPr>
          <p:nvPr/>
        </p:nvSpPr>
        <p:spPr bwMode="auto">
          <a:xfrm>
            <a:off x="3913585" y="3706813"/>
            <a:ext cx="151210"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2" name="Freeform 26"/>
          <p:cNvSpPr>
            <a:spLocks/>
          </p:cNvSpPr>
          <p:nvPr/>
        </p:nvSpPr>
        <p:spPr bwMode="auto">
          <a:xfrm>
            <a:off x="3998119" y="3714751"/>
            <a:ext cx="158354"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3" name="Freeform 27"/>
          <p:cNvSpPr>
            <a:spLocks/>
          </p:cNvSpPr>
          <p:nvPr/>
        </p:nvSpPr>
        <p:spPr bwMode="auto">
          <a:xfrm>
            <a:off x="4079081" y="3721100"/>
            <a:ext cx="17145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4" name="Freeform 28"/>
          <p:cNvSpPr>
            <a:spLocks/>
          </p:cNvSpPr>
          <p:nvPr/>
        </p:nvSpPr>
        <p:spPr bwMode="auto">
          <a:xfrm>
            <a:off x="4163616" y="3727450"/>
            <a:ext cx="166688"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5" name="Freeform 29"/>
          <p:cNvSpPr>
            <a:spLocks/>
          </p:cNvSpPr>
          <p:nvPr/>
        </p:nvSpPr>
        <p:spPr bwMode="auto">
          <a:xfrm>
            <a:off x="4257675" y="3746500"/>
            <a:ext cx="161925"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6" name="Freeform 30"/>
          <p:cNvSpPr>
            <a:spLocks/>
          </p:cNvSpPr>
          <p:nvPr/>
        </p:nvSpPr>
        <p:spPr bwMode="auto">
          <a:xfrm>
            <a:off x="4339828" y="3749675"/>
            <a:ext cx="176213"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7" name="Freeform 31"/>
          <p:cNvSpPr>
            <a:spLocks/>
          </p:cNvSpPr>
          <p:nvPr/>
        </p:nvSpPr>
        <p:spPr bwMode="auto">
          <a:xfrm>
            <a:off x="4429125" y="3763964"/>
            <a:ext cx="169069"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8" name="Freeform 32"/>
          <p:cNvSpPr>
            <a:spLocks/>
          </p:cNvSpPr>
          <p:nvPr/>
        </p:nvSpPr>
        <p:spPr bwMode="auto">
          <a:xfrm>
            <a:off x="4520804" y="3783013"/>
            <a:ext cx="169069"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69" name="Freeform 33"/>
          <p:cNvSpPr>
            <a:spLocks/>
          </p:cNvSpPr>
          <p:nvPr/>
        </p:nvSpPr>
        <p:spPr bwMode="auto">
          <a:xfrm>
            <a:off x="4605338" y="3786188"/>
            <a:ext cx="170260"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70" name="Freeform 34"/>
          <p:cNvSpPr>
            <a:spLocks/>
          </p:cNvSpPr>
          <p:nvPr/>
        </p:nvSpPr>
        <p:spPr bwMode="auto">
          <a:xfrm>
            <a:off x="4689872" y="3794125"/>
            <a:ext cx="142875"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71" name="Freeform 35"/>
          <p:cNvSpPr>
            <a:spLocks/>
          </p:cNvSpPr>
          <p:nvPr/>
        </p:nvSpPr>
        <p:spPr bwMode="auto">
          <a:xfrm>
            <a:off x="4768454" y="3794126"/>
            <a:ext cx="116681"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72" name="Freeform 36"/>
          <p:cNvSpPr>
            <a:spLocks/>
          </p:cNvSpPr>
          <p:nvPr/>
        </p:nvSpPr>
        <p:spPr bwMode="auto">
          <a:xfrm>
            <a:off x="4823223" y="3763964"/>
            <a:ext cx="116681"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73" name="Freeform 37"/>
          <p:cNvSpPr>
            <a:spLocks/>
          </p:cNvSpPr>
          <p:nvPr/>
        </p:nvSpPr>
        <p:spPr bwMode="auto">
          <a:xfrm>
            <a:off x="4877991" y="3730626"/>
            <a:ext cx="110729"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74" name="Freeform 38"/>
          <p:cNvSpPr>
            <a:spLocks/>
          </p:cNvSpPr>
          <p:nvPr/>
        </p:nvSpPr>
        <p:spPr bwMode="auto">
          <a:xfrm>
            <a:off x="4926807" y="3690938"/>
            <a:ext cx="111919"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75" name="Freeform 39"/>
          <p:cNvSpPr>
            <a:spLocks/>
          </p:cNvSpPr>
          <p:nvPr/>
        </p:nvSpPr>
        <p:spPr bwMode="auto">
          <a:xfrm>
            <a:off x="4976812" y="3651250"/>
            <a:ext cx="119063"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76" name="Freeform 40"/>
          <p:cNvSpPr>
            <a:spLocks/>
          </p:cNvSpPr>
          <p:nvPr/>
        </p:nvSpPr>
        <p:spPr bwMode="auto">
          <a:xfrm>
            <a:off x="5029201" y="3614739"/>
            <a:ext cx="116681"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77" name="Freeform 41"/>
          <p:cNvSpPr>
            <a:spLocks/>
          </p:cNvSpPr>
          <p:nvPr/>
        </p:nvSpPr>
        <p:spPr bwMode="auto">
          <a:xfrm>
            <a:off x="5116117" y="3617913"/>
            <a:ext cx="89297"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78" name="Freeform 42"/>
          <p:cNvSpPr>
            <a:spLocks/>
          </p:cNvSpPr>
          <p:nvPr/>
        </p:nvSpPr>
        <p:spPr bwMode="auto">
          <a:xfrm>
            <a:off x="5210175" y="3632201"/>
            <a:ext cx="52388"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79" name="Freeform 43"/>
          <p:cNvSpPr>
            <a:spLocks/>
          </p:cNvSpPr>
          <p:nvPr/>
        </p:nvSpPr>
        <p:spPr bwMode="auto">
          <a:xfrm>
            <a:off x="3152775" y="4805363"/>
            <a:ext cx="5715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0" name="Freeform 44"/>
          <p:cNvSpPr>
            <a:spLocks/>
          </p:cNvSpPr>
          <p:nvPr/>
        </p:nvSpPr>
        <p:spPr bwMode="auto">
          <a:xfrm>
            <a:off x="3199210" y="4765675"/>
            <a:ext cx="104775"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1" name="Freeform 45"/>
          <p:cNvSpPr>
            <a:spLocks/>
          </p:cNvSpPr>
          <p:nvPr/>
        </p:nvSpPr>
        <p:spPr bwMode="auto">
          <a:xfrm>
            <a:off x="3261123" y="4741864"/>
            <a:ext cx="132160"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2" name="Freeform 46"/>
          <p:cNvSpPr>
            <a:spLocks/>
          </p:cNvSpPr>
          <p:nvPr/>
        </p:nvSpPr>
        <p:spPr bwMode="auto">
          <a:xfrm>
            <a:off x="3313510" y="4705350"/>
            <a:ext cx="163116"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3" name="Freeform 47"/>
          <p:cNvSpPr>
            <a:spLocks/>
          </p:cNvSpPr>
          <p:nvPr/>
        </p:nvSpPr>
        <p:spPr bwMode="auto">
          <a:xfrm>
            <a:off x="3363517" y="4665664"/>
            <a:ext cx="202406"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4" name="Freeform 48"/>
          <p:cNvSpPr>
            <a:spLocks/>
          </p:cNvSpPr>
          <p:nvPr/>
        </p:nvSpPr>
        <p:spPr bwMode="auto">
          <a:xfrm>
            <a:off x="3448050" y="4672013"/>
            <a:ext cx="20478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5" name="Freeform 49"/>
          <p:cNvSpPr>
            <a:spLocks/>
          </p:cNvSpPr>
          <p:nvPr/>
        </p:nvSpPr>
        <p:spPr bwMode="auto">
          <a:xfrm>
            <a:off x="3531394" y="4678363"/>
            <a:ext cx="210741"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6" name="Freeform 50"/>
          <p:cNvSpPr>
            <a:spLocks/>
          </p:cNvSpPr>
          <p:nvPr/>
        </p:nvSpPr>
        <p:spPr bwMode="auto">
          <a:xfrm>
            <a:off x="3620691" y="4692650"/>
            <a:ext cx="215504"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7" name="Freeform 51"/>
          <p:cNvSpPr>
            <a:spLocks/>
          </p:cNvSpPr>
          <p:nvPr/>
        </p:nvSpPr>
        <p:spPr bwMode="auto">
          <a:xfrm>
            <a:off x="3714750" y="4714876"/>
            <a:ext cx="208360"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8" name="Freeform 52"/>
          <p:cNvSpPr>
            <a:spLocks/>
          </p:cNvSpPr>
          <p:nvPr/>
        </p:nvSpPr>
        <p:spPr bwMode="auto">
          <a:xfrm>
            <a:off x="3806429" y="4732339"/>
            <a:ext cx="203597"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89" name="Freeform 53"/>
          <p:cNvSpPr>
            <a:spLocks/>
          </p:cNvSpPr>
          <p:nvPr/>
        </p:nvSpPr>
        <p:spPr bwMode="auto">
          <a:xfrm>
            <a:off x="3895725" y="4745038"/>
            <a:ext cx="205979"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90" name="Freeform 54"/>
          <p:cNvSpPr>
            <a:spLocks/>
          </p:cNvSpPr>
          <p:nvPr/>
        </p:nvSpPr>
        <p:spPr bwMode="auto">
          <a:xfrm>
            <a:off x="3977879" y="4748214"/>
            <a:ext cx="217885"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91" name="Freeform 55"/>
          <p:cNvSpPr>
            <a:spLocks/>
          </p:cNvSpPr>
          <p:nvPr/>
        </p:nvSpPr>
        <p:spPr bwMode="auto">
          <a:xfrm>
            <a:off x="4067175" y="4760913"/>
            <a:ext cx="220266"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92" name="Freeform 56"/>
          <p:cNvSpPr>
            <a:spLocks/>
          </p:cNvSpPr>
          <p:nvPr/>
        </p:nvSpPr>
        <p:spPr bwMode="auto">
          <a:xfrm>
            <a:off x="4163616" y="4784726"/>
            <a:ext cx="205979"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93" name="Freeform 57"/>
          <p:cNvSpPr>
            <a:spLocks/>
          </p:cNvSpPr>
          <p:nvPr/>
        </p:nvSpPr>
        <p:spPr bwMode="auto">
          <a:xfrm>
            <a:off x="4252913" y="4797426"/>
            <a:ext cx="208360"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94" name="Freeform 58"/>
          <p:cNvSpPr>
            <a:spLocks/>
          </p:cNvSpPr>
          <p:nvPr/>
        </p:nvSpPr>
        <p:spPr bwMode="auto">
          <a:xfrm>
            <a:off x="4337448" y="4805364"/>
            <a:ext cx="213122"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95" name="Freeform 59"/>
          <p:cNvSpPr>
            <a:spLocks/>
          </p:cNvSpPr>
          <p:nvPr/>
        </p:nvSpPr>
        <p:spPr bwMode="auto">
          <a:xfrm>
            <a:off x="4431506" y="4827589"/>
            <a:ext cx="201216"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96" name="Freeform 60"/>
          <p:cNvSpPr>
            <a:spLocks/>
          </p:cNvSpPr>
          <p:nvPr/>
        </p:nvSpPr>
        <p:spPr bwMode="auto">
          <a:xfrm>
            <a:off x="4518423" y="4833938"/>
            <a:ext cx="197644"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97" name="Freeform 61"/>
          <p:cNvSpPr>
            <a:spLocks/>
          </p:cNvSpPr>
          <p:nvPr/>
        </p:nvSpPr>
        <p:spPr bwMode="auto">
          <a:xfrm>
            <a:off x="4607719" y="4851401"/>
            <a:ext cx="192881"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98" name="Freeform 62"/>
          <p:cNvSpPr>
            <a:spLocks/>
          </p:cNvSpPr>
          <p:nvPr/>
        </p:nvSpPr>
        <p:spPr bwMode="auto">
          <a:xfrm>
            <a:off x="4694635" y="4860925"/>
            <a:ext cx="200025"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99" name="Freeform 63"/>
          <p:cNvSpPr>
            <a:spLocks/>
          </p:cNvSpPr>
          <p:nvPr/>
        </p:nvSpPr>
        <p:spPr bwMode="auto">
          <a:xfrm>
            <a:off x="3863578" y="3754438"/>
            <a:ext cx="42863"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100" name="Freeform 64"/>
          <p:cNvSpPr>
            <a:spLocks/>
          </p:cNvSpPr>
          <p:nvPr/>
        </p:nvSpPr>
        <p:spPr bwMode="auto">
          <a:xfrm>
            <a:off x="4783931" y="4873625"/>
            <a:ext cx="1905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101" name="Freeform 65"/>
          <p:cNvSpPr>
            <a:spLocks/>
          </p:cNvSpPr>
          <p:nvPr/>
        </p:nvSpPr>
        <p:spPr bwMode="auto">
          <a:xfrm>
            <a:off x="4889897" y="4894264"/>
            <a:ext cx="153591"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chemeClr val="tx1"/>
              </a:solidFill>
            </a:endParaRPr>
          </a:p>
        </p:txBody>
      </p:sp>
      <p:sp>
        <p:nvSpPr>
          <p:cNvPr id="102" name="Freeform 66"/>
          <p:cNvSpPr>
            <a:spLocks/>
          </p:cNvSpPr>
          <p:nvPr/>
        </p:nvSpPr>
        <p:spPr bwMode="auto">
          <a:xfrm>
            <a:off x="4962525" y="4883151"/>
            <a:ext cx="138113"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3" name="Freeform 67"/>
          <p:cNvSpPr>
            <a:spLocks/>
          </p:cNvSpPr>
          <p:nvPr/>
        </p:nvSpPr>
        <p:spPr bwMode="auto">
          <a:xfrm>
            <a:off x="5008960" y="4840288"/>
            <a:ext cx="141685"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4" name="Freeform 68"/>
          <p:cNvSpPr>
            <a:spLocks/>
          </p:cNvSpPr>
          <p:nvPr/>
        </p:nvSpPr>
        <p:spPr bwMode="auto">
          <a:xfrm>
            <a:off x="5054204" y="4797425"/>
            <a:ext cx="142875"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5" name="Freeform 69"/>
          <p:cNvSpPr>
            <a:spLocks/>
          </p:cNvSpPr>
          <p:nvPr/>
        </p:nvSpPr>
        <p:spPr bwMode="auto">
          <a:xfrm>
            <a:off x="5103019" y="4757739"/>
            <a:ext cx="132160"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6" name="Freeform 70"/>
          <p:cNvSpPr>
            <a:spLocks/>
          </p:cNvSpPr>
          <p:nvPr/>
        </p:nvSpPr>
        <p:spPr bwMode="auto">
          <a:xfrm>
            <a:off x="5150644" y="4714875"/>
            <a:ext cx="138113"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7" name="Freeform 71"/>
          <p:cNvSpPr>
            <a:spLocks/>
          </p:cNvSpPr>
          <p:nvPr/>
        </p:nvSpPr>
        <p:spPr bwMode="auto">
          <a:xfrm>
            <a:off x="5197079" y="4672013"/>
            <a:ext cx="144066"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8" name="Freeform 72"/>
          <p:cNvSpPr>
            <a:spLocks/>
          </p:cNvSpPr>
          <p:nvPr/>
        </p:nvSpPr>
        <p:spPr bwMode="auto">
          <a:xfrm>
            <a:off x="5247085" y="4632325"/>
            <a:ext cx="139304"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09" name="Freeform 73"/>
          <p:cNvSpPr>
            <a:spLocks/>
          </p:cNvSpPr>
          <p:nvPr/>
        </p:nvSpPr>
        <p:spPr bwMode="auto">
          <a:xfrm>
            <a:off x="5294710" y="4589463"/>
            <a:ext cx="138113"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10" name="Freeform 74"/>
          <p:cNvSpPr>
            <a:spLocks/>
          </p:cNvSpPr>
          <p:nvPr/>
        </p:nvSpPr>
        <p:spPr bwMode="auto">
          <a:xfrm>
            <a:off x="5348288" y="4559301"/>
            <a:ext cx="132160"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11" name="Freeform 75"/>
          <p:cNvSpPr>
            <a:spLocks/>
          </p:cNvSpPr>
          <p:nvPr/>
        </p:nvSpPr>
        <p:spPr bwMode="auto">
          <a:xfrm>
            <a:off x="5403056" y="4524376"/>
            <a:ext cx="119063"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12" name="Freeform 76"/>
          <p:cNvSpPr>
            <a:spLocks/>
          </p:cNvSpPr>
          <p:nvPr/>
        </p:nvSpPr>
        <p:spPr bwMode="auto">
          <a:xfrm>
            <a:off x="5482829" y="4527550"/>
            <a:ext cx="89297"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13" name="Freeform 77"/>
          <p:cNvSpPr>
            <a:spLocks/>
          </p:cNvSpPr>
          <p:nvPr/>
        </p:nvSpPr>
        <p:spPr bwMode="auto">
          <a:xfrm>
            <a:off x="5564981" y="4527550"/>
            <a:ext cx="53579"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14" name="Freeform 78"/>
          <p:cNvSpPr>
            <a:spLocks/>
          </p:cNvSpPr>
          <p:nvPr/>
        </p:nvSpPr>
        <p:spPr bwMode="auto">
          <a:xfrm>
            <a:off x="5631657" y="4513263"/>
            <a:ext cx="36910"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23" name="Line 87"/>
          <p:cNvSpPr>
            <a:spLocks noChangeShapeType="1"/>
          </p:cNvSpPr>
          <p:nvPr/>
        </p:nvSpPr>
        <p:spPr bwMode="auto">
          <a:xfrm flipV="1">
            <a:off x="3442098" y="3671888"/>
            <a:ext cx="283369"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24" name="Line 88"/>
          <p:cNvSpPr>
            <a:spLocks noChangeShapeType="1"/>
          </p:cNvSpPr>
          <p:nvPr/>
        </p:nvSpPr>
        <p:spPr bwMode="auto">
          <a:xfrm flipH="1" flipV="1">
            <a:off x="5016103" y="3621088"/>
            <a:ext cx="310754"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25" name="Line 89"/>
          <p:cNvSpPr>
            <a:spLocks noChangeShapeType="1"/>
          </p:cNvSpPr>
          <p:nvPr/>
        </p:nvSpPr>
        <p:spPr bwMode="auto">
          <a:xfrm flipH="1" flipV="1">
            <a:off x="4624388" y="2709863"/>
            <a:ext cx="305991"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26" name="Line 90"/>
          <p:cNvSpPr>
            <a:spLocks noChangeShapeType="1"/>
          </p:cNvSpPr>
          <p:nvPr/>
        </p:nvSpPr>
        <p:spPr bwMode="auto">
          <a:xfrm flipV="1">
            <a:off x="3058716" y="4656139"/>
            <a:ext cx="332185"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54345E"/>
              </a:solidFill>
            </a:endParaRPr>
          </a:p>
        </p:txBody>
      </p:sp>
      <p:sp>
        <p:nvSpPr>
          <p:cNvPr id="127" name="Line 91"/>
          <p:cNvSpPr>
            <a:spLocks noChangeShapeType="1"/>
          </p:cNvSpPr>
          <p:nvPr/>
        </p:nvSpPr>
        <p:spPr bwMode="auto">
          <a:xfrm flipH="1">
            <a:off x="5363766" y="4513263"/>
            <a:ext cx="332185"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chemeClr val="bg1"/>
              </a:solidFill>
            </a:endParaRPr>
          </a:p>
        </p:txBody>
      </p:sp>
      <p:sp>
        <p:nvSpPr>
          <p:cNvPr id="128" name="Line 92"/>
          <p:cNvSpPr>
            <a:spLocks noChangeShapeType="1"/>
          </p:cNvSpPr>
          <p:nvPr/>
        </p:nvSpPr>
        <p:spPr bwMode="auto">
          <a:xfrm flipV="1">
            <a:off x="3846910" y="2706689"/>
            <a:ext cx="270272"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89355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574045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ALT Connect - Detail">
    <p:spTree>
      <p:nvGrpSpPr>
        <p:cNvPr id="1" name=""/>
        <p:cNvGrpSpPr/>
        <p:nvPr/>
      </p:nvGrpSpPr>
      <p:grpSpPr>
        <a:xfrm>
          <a:off x="0" y="0"/>
          <a:ext cx="0" cy="0"/>
          <a:chOff x="0" y="0"/>
          <a:chExt cx="0" cy="0"/>
        </a:xfrm>
      </p:grpSpPr>
      <p:sp>
        <p:nvSpPr>
          <p:cNvPr id="30" name="Rectangle 29"/>
          <p:cNvSpPr/>
          <p:nvPr/>
        </p:nvSpPr>
        <p:spPr>
          <a:xfrm>
            <a:off x="-12031" y="2104"/>
            <a:ext cx="9144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TextBox 30"/>
          <p:cNvSpPr txBox="1"/>
          <p:nvPr/>
        </p:nvSpPr>
        <p:spPr>
          <a:xfrm>
            <a:off x="6614923" y="899018"/>
            <a:ext cx="2032577" cy="507831"/>
          </a:xfrm>
          <a:prstGeom prst="rect">
            <a:avLst/>
          </a:prstGeom>
          <a:noFill/>
        </p:spPr>
        <p:txBody>
          <a:bodyPr wrap="square" rtlCol="0">
            <a:spAutoFit/>
          </a:bodyPr>
          <a:lstStyle/>
          <a:p>
            <a:r>
              <a:rPr lang="en-GB" sz="1350" b="1">
                <a:ln w="19050">
                  <a:noFill/>
                </a:ln>
                <a:solidFill>
                  <a:srgbClr val="002060"/>
                </a:solidFill>
              </a:rPr>
              <a:t>CONNECTED KNOWLEDGE</a:t>
            </a:r>
          </a:p>
        </p:txBody>
      </p:sp>
      <p:sp>
        <p:nvSpPr>
          <p:cNvPr id="32" name="Rectangle 31"/>
          <p:cNvSpPr/>
          <p:nvPr/>
        </p:nvSpPr>
        <p:spPr>
          <a:xfrm>
            <a:off x="0" y="6339146"/>
            <a:ext cx="9144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8156350" y="6420115"/>
            <a:ext cx="975620" cy="394572"/>
          </a:xfrm>
          <a:prstGeom prst="rect">
            <a:avLst/>
          </a:prstGeom>
        </p:spPr>
      </p:pic>
      <p:sp>
        <p:nvSpPr>
          <p:cNvPr id="34" name="Pentagon 33"/>
          <p:cNvSpPr/>
          <p:nvPr/>
        </p:nvSpPr>
        <p:spPr>
          <a:xfrm>
            <a:off x="67891" y="6429002"/>
            <a:ext cx="2025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35" name="Chevron 34"/>
          <p:cNvSpPr/>
          <p:nvPr/>
        </p:nvSpPr>
        <p:spPr>
          <a:xfrm>
            <a:off x="2070627" y="6429002"/>
            <a:ext cx="2025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36" name="Chevron 35"/>
          <p:cNvSpPr/>
          <p:nvPr/>
        </p:nvSpPr>
        <p:spPr>
          <a:xfrm>
            <a:off x="4059066" y="6429002"/>
            <a:ext cx="2025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37" name="Chevron 36"/>
          <p:cNvSpPr/>
          <p:nvPr/>
        </p:nvSpPr>
        <p:spPr>
          <a:xfrm>
            <a:off x="6051654" y="6429002"/>
            <a:ext cx="2025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
        <p:nvSpPr>
          <p:cNvPr id="38" name="TextBox 37"/>
          <p:cNvSpPr txBox="1"/>
          <p:nvPr/>
        </p:nvSpPr>
        <p:spPr>
          <a:xfrm>
            <a:off x="2468663" y="1380989"/>
            <a:ext cx="1189911" cy="473206"/>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685800" rtl="0" eaLnBrk="1" fontAlgn="auto" latinLnBrk="0" hangingPunct="1">
              <a:lnSpc>
                <a:spcPct val="100000"/>
              </a:lnSpc>
              <a:spcBef>
                <a:spcPts val="0"/>
              </a:spcBef>
              <a:buClrTx/>
              <a:buSzTx/>
              <a:buFont typeface="Arial" panose="020B0604020202020204" pitchFamily="34" charset="0"/>
              <a:buNone/>
              <a:tabLst/>
              <a:defRPr/>
            </a:pPr>
            <a:r>
              <a:rPr lang="en-GB" sz="825" b="1"/>
              <a:t>AfL – e.g. Show Me</a:t>
            </a:r>
          </a:p>
          <a:p>
            <a:pPr marL="0" marR="0" lvl="0" indent="0" algn="ctr" defTabSz="685800" rtl="0" eaLnBrk="1" fontAlgn="auto" latinLnBrk="0" hangingPunct="1">
              <a:lnSpc>
                <a:spcPct val="100000"/>
              </a:lnSpc>
              <a:spcBef>
                <a:spcPts val="0"/>
              </a:spcBef>
              <a:buClrTx/>
              <a:buSzTx/>
              <a:buFont typeface="Arial" panose="020B0604020202020204" pitchFamily="34" charset="0"/>
              <a:buNone/>
              <a:tabLst/>
              <a:defRPr/>
            </a:pPr>
            <a:r>
              <a:rPr lang="en-GB" sz="825" baseline="0">
                <a:latin typeface="+mn-lt"/>
              </a:rPr>
              <a:t>Pupils must show their retrieval answers </a:t>
            </a:r>
          </a:p>
        </p:txBody>
      </p:sp>
      <p:sp>
        <p:nvSpPr>
          <p:cNvPr id="39" name="TextBox 38"/>
          <p:cNvSpPr txBox="1"/>
          <p:nvPr/>
        </p:nvSpPr>
        <p:spPr>
          <a:xfrm>
            <a:off x="4163497" y="3243622"/>
            <a:ext cx="1128288" cy="473206"/>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825" b="1" baseline="0">
                <a:latin typeface="+mn-lt"/>
              </a:rPr>
              <a:t>AfL – e.g. Hinge Point</a:t>
            </a:r>
          </a:p>
          <a:p>
            <a:pPr marL="0" indent="0" algn="l">
              <a:buFont typeface="Arial" panose="020B0604020202020204" pitchFamily="34" charset="0"/>
              <a:buNone/>
            </a:pPr>
            <a:r>
              <a:rPr lang="en-GB" sz="825" baseline="0">
                <a:latin typeface="+mn-lt"/>
              </a:rPr>
              <a:t>Move into practice, or more instruction?</a:t>
            </a:r>
            <a:endParaRPr lang="en-GB" sz="825">
              <a:latin typeface="+mn-lt"/>
            </a:endParaRPr>
          </a:p>
        </p:txBody>
      </p:sp>
      <p:sp>
        <p:nvSpPr>
          <p:cNvPr id="40" name="TextBox 39"/>
          <p:cNvSpPr txBox="1"/>
          <p:nvPr/>
        </p:nvSpPr>
        <p:spPr>
          <a:xfrm>
            <a:off x="2415203" y="4925650"/>
            <a:ext cx="1312566"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825" b="1" baseline="0">
                <a:latin typeface="+mn-lt"/>
              </a:rPr>
              <a:t>AfL – e.g. Live Marking</a:t>
            </a:r>
          </a:p>
          <a:p>
            <a:pPr marL="0" indent="0" algn="ctr">
              <a:buFont typeface="Arial" panose="020B0604020202020204" pitchFamily="34" charset="0"/>
              <a:buNone/>
            </a:pPr>
            <a:r>
              <a:rPr lang="en-GB" sz="825" baseline="0">
                <a:latin typeface="+mn-lt"/>
              </a:rPr>
              <a:t>Circulate the room  to solve problems as they happen</a:t>
            </a:r>
            <a:endParaRPr lang="en-GB" sz="825">
              <a:latin typeface="+mn-lt"/>
            </a:endParaRPr>
          </a:p>
        </p:txBody>
      </p:sp>
      <p:sp>
        <p:nvSpPr>
          <p:cNvPr id="41" name="TextBox 40"/>
          <p:cNvSpPr txBox="1"/>
          <p:nvPr/>
        </p:nvSpPr>
        <p:spPr>
          <a:xfrm>
            <a:off x="593558" y="3232660"/>
            <a:ext cx="1360871" cy="473206"/>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825" b="1" baseline="0">
                <a:latin typeface="+mn-lt"/>
              </a:rPr>
              <a:t>AfL – e.g. Track</a:t>
            </a:r>
            <a:r>
              <a:rPr lang="en-GB" sz="825" b="1">
                <a:latin typeface="+mn-lt"/>
              </a:rPr>
              <a:t> &amp; Transfer</a:t>
            </a:r>
          </a:p>
          <a:p>
            <a:pPr marL="0" indent="0" algn="r">
              <a:buFont typeface="Arial" panose="020B0604020202020204" pitchFamily="34" charset="0"/>
              <a:buNone/>
            </a:pPr>
            <a:r>
              <a:rPr lang="en-GB" sz="825" baseline="0">
                <a:latin typeface="+mn-lt"/>
              </a:rPr>
              <a:t>Assess learning to inform next </a:t>
            </a:r>
            <a:r>
              <a:rPr lang="en-GB" sz="825"/>
              <a:t>lesson </a:t>
            </a:r>
            <a:r>
              <a:rPr lang="en-GB" sz="825" baseline="0">
                <a:latin typeface="+mn-lt"/>
              </a:rPr>
              <a:t>planning</a:t>
            </a:r>
            <a:endParaRPr lang="en-GB" sz="825">
              <a:latin typeface="+mn-lt"/>
            </a:endParaRPr>
          </a:p>
        </p:txBody>
      </p:sp>
      <p:sp>
        <p:nvSpPr>
          <p:cNvPr id="42" name="TextBox 41"/>
          <p:cNvSpPr txBox="1"/>
          <p:nvPr/>
        </p:nvSpPr>
        <p:spPr>
          <a:xfrm>
            <a:off x="2262441" y="3221957"/>
            <a:ext cx="1635017" cy="369332"/>
          </a:xfrm>
          <a:prstGeom prst="rect">
            <a:avLst/>
          </a:prstGeom>
          <a:noFill/>
        </p:spPr>
        <p:txBody>
          <a:bodyPr wrap="square" rtlCol="0">
            <a:spAutoFit/>
          </a:bodyPr>
          <a:lstStyle/>
          <a:p>
            <a:pPr algn="ctr"/>
            <a:r>
              <a:rPr lang="en-GB" sz="1800">
                <a:ln w="19050">
                  <a:noFill/>
                </a:ln>
                <a:solidFill>
                  <a:srgbClr val="002060"/>
                </a:solidFill>
                <a:latin typeface="Arial Rounded MT Bold" panose="020F0704030504030204" pitchFamily="34" charset="0"/>
              </a:rPr>
              <a:t>CONNECT</a:t>
            </a:r>
          </a:p>
        </p:txBody>
      </p:sp>
      <p:sp>
        <p:nvSpPr>
          <p:cNvPr id="43" name="TextBox 42"/>
          <p:cNvSpPr txBox="1"/>
          <p:nvPr/>
        </p:nvSpPr>
        <p:spPr>
          <a:xfrm>
            <a:off x="6617706" y="1219867"/>
            <a:ext cx="2335929" cy="1337482"/>
          </a:xfrm>
          <a:prstGeom prst="rect">
            <a:avLst/>
          </a:prstGeom>
          <a:noFill/>
        </p:spPr>
        <p:txBody>
          <a:bodyPr wrap="square" rtlCol="0">
            <a:spAutoFit/>
          </a:bodyPr>
          <a:lstStyle/>
          <a:p>
            <a:pPr>
              <a:spcAft>
                <a:spcPts val="225"/>
              </a:spcAft>
              <a:defRPr/>
            </a:pPr>
            <a:r>
              <a:rPr lang="en-GB" sz="788"/>
              <a:t>Connected knowledge sits at the heart of the Archway Curriculum. Expert teachers use every opportunity to </a:t>
            </a:r>
            <a:r>
              <a:rPr lang="en-GB" sz="788" b="1"/>
              <a:t>CONNECT</a:t>
            </a:r>
            <a:r>
              <a:rPr lang="en-GB" sz="788"/>
              <a:t> current learning with:</a:t>
            </a:r>
          </a:p>
          <a:p>
            <a:pPr marL="128588" indent="-128588">
              <a:spcAft>
                <a:spcPts val="225"/>
              </a:spcAft>
              <a:buFont typeface="Courier New" panose="02070309020205020404" pitchFamily="49" charset="0"/>
              <a:buChar char="o"/>
              <a:defRPr/>
            </a:pPr>
            <a:r>
              <a:rPr lang="en-GB" sz="788"/>
              <a:t>The Curriculum Intent and Long Term Plan</a:t>
            </a:r>
          </a:p>
          <a:p>
            <a:pPr marL="128588" marR="0" lvl="0" indent="-128588" algn="l" defTabSz="685800" rtl="0" eaLnBrk="1" fontAlgn="auto" latinLnBrk="0" hangingPunct="1">
              <a:lnSpc>
                <a:spcPct val="100000"/>
              </a:lnSpc>
              <a:spcBef>
                <a:spcPts val="0"/>
              </a:spcBef>
              <a:spcAft>
                <a:spcPts val="225"/>
              </a:spcAft>
              <a:buClrTx/>
              <a:buSzTx/>
              <a:buFont typeface="Courier New" panose="02070309020205020404" pitchFamily="49" charset="0"/>
              <a:buChar char="o"/>
              <a:tabLst/>
              <a:defRPr/>
            </a:pPr>
            <a:r>
              <a:rPr lang="en-GB" sz="788"/>
              <a:t>The Knowledge</a:t>
            </a:r>
            <a:r>
              <a:rPr lang="en-GB" sz="788" baseline="0"/>
              <a:t> Organiser</a:t>
            </a:r>
          </a:p>
          <a:p>
            <a:pPr marL="128588" marR="0" lvl="0" indent="-128588" algn="l" defTabSz="685800" rtl="0" eaLnBrk="1" fontAlgn="auto" latinLnBrk="0" hangingPunct="1">
              <a:lnSpc>
                <a:spcPct val="100000"/>
              </a:lnSpc>
              <a:spcBef>
                <a:spcPts val="0"/>
              </a:spcBef>
              <a:spcAft>
                <a:spcPts val="225"/>
              </a:spcAft>
              <a:buClrTx/>
              <a:buSzTx/>
              <a:buFont typeface="Courier New" panose="02070309020205020404" pitchFamily="49" charset="0"/>
              <a:buChar char="o"/>
              <a:tabLst/>
              <a:defRPr/>
            </a:pPr>
            <a:r>
              <a:rPr lang="en-GB" sz="788" baseline="0"/>
              <a:t>Home Learning and Revision</a:t>
            </a:r>
          </a:p>
          <a:p>
            <a:pPr marL="128588" lvl="0" indent="-128588">
              <a:spcAft>
                <a:spcPts val="225"/>
              </a:spcAft>
              <a:buFont typeface="Courier New" panose="02070309020205020404" pitchFamily="49" charset="0"/>
              <a:buChar char="o"/>
              <a:defRPr/>
            </a:pPr>
            <a:r>
              <a:rPr lang="en-GB" sz="788"/>
              <a:t>Personal Development &amp; DEI</a:t>
            </a:r>
          </a:p>
          <a:p>
            <a:pPr marL="128588" lvl="0" indent="-128588">
              <a:spcAft>
                <a:spcPts val="225"/>
              </a:spcAft>
              <a:buFont typeface="Courier New" panose="02070309020205020404" pitchFamily="49" charset="0"/>
              <a:buChar char="o"/>
              <a:defRPr/>
            </a:pPr>
            <a:r>
              <a:rPr lang="en-GB" sz="788"/>
              <a:t>Gatsby Career Benchmarks</a:t>
            </a:r>
          </a:p>
          <a:p>
            <a:pPr marL="128588" lvl="0" indent="-128588">
              <a:spcAft>
                <a:spcPts val="225"/>
              </a:spcAft>
              <a:buFont typeface="Courier New" panose="02070309020205020404" pitchFamily="49" charset="0"/>
              <a:buChar char="o"/>
              <a:defRPr/>
            </a:pPr>
            <a:r>
              <a:rPr lang="en-GB" sz="788" baseline="0"/>
              <a:t>Other Curriculum Subjects</a:t>
            </a:r>
          </a:p>
        </p:txBody>
      </p:sp>
      <p:sp>
        <p:nvSpPr>
          <p:cNvPr id="44" name="Rounded Rectangle 43"/>
          <p:cNvSpPr/>
          <p:nvPr/>
        </p:nvSpPr>
        <p:spPr>
          <a:xfrm>
            <a:off x="3861936" y="1784732"/>
            <a:ext cx="193281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Rounded Rectangle 44"/>
          <p:cNvSpPr/>
          <p:nvPr/>
        </p:nvSpPr>
        <p:spPr>
          <a:xfrm>
            <a:off x="398281" y="1789882"/>
            <a:ext cx="193281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350">
              <a:solidFill>
                <a:schemeClr val="tx1"/>
              </a:solidFill>
            </a:endParaRPr>
          </a:p>
        </p:txBody>
      </p:sp>
      <p:sp>
        <p:nvSpPr>
          <p:cNvPr id="46" name="Rounded Rectangle 45"/>
          <p:cNvSpPr/>
          <p:nvPr/>
        </p:nvSpPr>
        <p:spPr>
          <a:xfrm>
            <a:off x="3856841" y="4358302"/>
            <a:ext cx="193281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a:solidFill>
                <a:schemeClr val="tx1"/>
              </a:solidFill>
            </a:endParaRPr>
          </a:p>
        </p:txBody>
      </p:sp>
      <p:sp>
        <p:nvSpPr>
          <p:cNvPr id="47" name="Rounded Rectangle 46"/>
          <p:cNvSpPr/>
          <p:nvPr/>
        </p:nvSpPr>
        <p:spPr>
          <a:xfrm>
            <a:off x="411072" y="4365861"/>
            <a:ext cx="193281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8" name="TextBox 47"/>
          <p:cNvSpPr txBox="1"/>
          <p:nvPr/>
        </p:nvSpPr>
        <p:spPr>
          <a:xfrm>
            <a:off x="620910" y="4543979"/>
            <a:ext cx="1633256" cy="778418"/>
          </a:xfrm>
          <a:prstGeom prst="rect">
            <a:avLst/>
          </a:prstGeom>
          <a:noFill/>
        </p:spPr>
        <p:txBody>
          <a:bodyPr wrap="square" rtlCol="0">
            <a:spAutoFit/>
          </a:bodyPr>
          <a:lstStyle/>
          <a:p>
            <a:pPr algn="r">
              <a:spcAft>
                <a:spcPts val="225"/>
              </a:spcAft>
              <a:defRPr/>
            </a:pPr>
            <a:r>
              <a:rPr lang="en-GB" sz="825"/>
              <a:t>Capture in writing or performance</a:t>
            </a:r>
          </a:p>
          <a:p>
            <a:pPr marL="0" marR="0" lvl="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en-GB" sz="825">
                <a:latin typeface="+mn-lt"/>
              </a:rPr>
              <a:t>Remove scaffolding as</a:t>
            </a:r>
            <a:r>
              <a:rPr lang="en-GB" sz="825" baseline="0">
                <a:latin typeface="+mn-lt"/>
              </a:rPr>
              <a:t> appropriate</a:t>
            </a:r>
            <a:endParaRPr lang="en-GB" sz="825">
              <a:latin typeface="+mn-lt"/>
            </a:endParaRPr>
          </a:p>
          <a:p>
            <a:pPr marL="0" indent="0" algn="r">
              <a:spcAft>
                <a:spcPts val="225"/>
              </a:spcAft>
              <a:buFont typeface="Arial" panose="020B0604020202020204" pitchFamily="34" charset="0"/>
              <a:buNone/>
            </a:pPr>
            <a:r>
              <a:rPr lang="en-GB" sz="825">
                <a:latin typeface="+mn-lt"/>
              </a:rPr>
              <a:t>Connect with existing knowledge</a:t>
            </a:r>
          </a:p>
        </p:txBody>
      </p:sp>
      <p:sp>
        <p:nvSpPr>
          <p:cNvPr id="49" name="TextBox 48"/>
          <p:cNvSpPr txBox="1"/>
          <p:nvPr/>
        </p:nvSpPr>
        <p:spPr>
          <a:xfrm>
            <a:off x="435415" y="1766295"/>
            <a:ext cx="1863781" cy="65146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en-GB" sz="825">
                <a:latin typeface="+mn-lt"/>
              </a:rPr>
              <a:t>Spaced recent and long term knowledge </a:t>
            </a:r>
          </a:p>
          <a:p>
            <a:pPr marL="0" marR="0" lvl="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en-GB" sz="825">
                <a:latin typeface="+mn-lt"/>
              </a:rPr>
              <a:t>Misconceptions from </a:t>
            </a:r>
            <a:r>
              <a:rPr lang="en-GB" sz="825"/>
              <a:t>previous learning</a:t>
            </a:r>
          </a:p>
          <a:p>
            <a:pPr marL="0" marR="0" lvl="0" indent="0" algn="r"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en-GB" sz="825">
                <a:latin typeface="+mn-lt"/>
              </a:rPr>
              <a:t>Connect to KO &amp; home learning</a:t>
            </a:r>
          </a:p>
        </p:txBody>
      </p:sp>
      <p:sp>
        <p:nvSpPr>
          <p:cNvPr id="50" name="TextBox 49"/>
          <p:cNvSpPr txBox="1"/>
          <p:nvPr/>
        </p:nvSpPr>
        <p:spPr>
          <a:xfrm>
            <a:off x="3876644" y="4555900"/>
            <a:ext cx="1956432" cy="524503"/>
          </a:xfrm>
          <a:prstGeom prst="rect">
            <a:avLst/>
          </a:prstGeom>
          <a:noFill/>
        </p:spPr>
        <p:txBody>
          <a:bodyPr wrap="square" rtlCol="0">
            <a:spAutoFit/>
          </a:bodyPr>
          <a:lstStyle/>
          <a:p>
            <a:pPr>
              <a:spcAft>
                <a:spcPts val="225"/>
              </a:spcAft>
            </a:pPr>
            <a:r>
              <a:rPr lang="en-GB" sz="825"/>
              <a:t>Modelling - Make thinking visible </a:t>
            </a:r>
          </a:p>
          <a:p>
            <a:pPr marL="0" indent="0">
              <a:spcAft>
                <a:spcPts val="225"/>
              </a:spcAft>
              <a:buFont typeface="Arial" panose="020B0604020202020204" pitchFamily="34" charset="0"/>
              <a:buNone/>
            </a:pPr>
            <a:r>
              <a:rPr lang="en-GB" sz="825">
                <a:latin typeface="+mn-lt"/>
              </a:rPr>
              <a:t>Add scaffolding as required</a:t>
            </a:r>
          </a:p>
          <a:p>
            <a:pPr marL="0" indent="0">
              <a:spcAft>
                <a:spcPts val="225"/>
              </a:spcAft>
              <a:buFont typeface="Arial" panose="020B0604020202020204" pitchFamily="34" charset="0"/>
              <a:buNone/>
            </a:pPr>
            <a:r>
              <a:rPr lang="en-GB" sz="825">
                <a:latin typeface="+mn-lt"/>
              </a:rPr>
              <a:t>Use whiteboards, visualisers &amp; exemplars</a:t>
            </a:r>
          </a:p>
        </p:txBody>
      </p:sp>
      <p:sp>
        <p:nvSpPr>
          <p:cNvPr id="51" name="TextBox 50"/>
          <p:cNvSpPr txBox="1"/>
          <p:nvPr/>
        </p:nvSpPr>
        <p:spPr>
          <a:xfrm>
            <a:off x="3877933" y="1763837"/>
            <a:ext cx="1844423" cy="651460"/>
          </a:xfrm>
          <a:prstGeom prst="rect">
            <a:avLst/>
          </a:prstGeom>
          <a:noFill/>
        </p:spPr>
        <p:txBody>
          <a:bodyPr wrap="square" rtlCol="0">
            <a:spAutoFit/>
          </a:bodyPr>
          <a:lstStyle/>
          <a:p>
            <a:pPr marL="0" indent="0">
              <a:spcAft>
                <a:spcPts val="225"/>
              </a:spcAft>
              <a:buFont typeface="Arial" panose="020B0604020202020204" pitchFamily="34" charset="0"/>
              <a:buNone/>
            </a:pPr>
            <a:r>
              <a:rPr lang="en-GB" sz="825">
                <a:latin typeface="+mn-lt"/>
              </a:rPr>
              <a:t>Clear instruction and modelling</a:t>
            </a:r>
          </a:p>
          <a:p>
            <a:pPr marL="0" indent="0">
              <a:spcAft>
                <a:spcPts val="225"/>
              </a:spcAft>
              <a:buFont typeface="Arial" panose="020B0604020202020204" pitchFamily="34" charset="0"/>
              <a:buNone/>
            </a:pPr>
            <a:r>
              <a:rPr lang="en-GB" sz="825">
                <a:latin typeface="+mn-lt"/>
              </a:rPr>
              <a:t>Prioritise </a:t>
            </a:r>
            <a:r>
              <a:rPr lang="en-GB" sz="825" b="1">
                <a:latin typeface="+mn-lt"/>
              </a:rPr>
              <a:t>Reading</a:t>
            </a:r>
            <a:r>
              <a:rPr lang="en-GB" sz="825">
                <a:latin typeface="+mn-lt"/>
              </a:rPr>
              <a:t> using ALT strategies </a:t>
            </a:r>
          </a:p>
          <a:p>
            <a:pPr marL="0" indent="0">
              <a:spcAft>
                <a:spcPts val="225"/>
              </a:spcAft>
              <a:buFont typeface="Arial" panose="020B0604020202020204" pitchFamily="34" charset="0"/>
              <a:buNone/>
            </a:pPr>
            <a:r>
              <a:rPr lang="en-GB" sz="825">
                <a:latin typeface="+mn-lt"/>
              </a:rPr>
              <a:t>Use KO to secure knowledge and vocab</a:t>
            </a:r>
          </a:p>
        </p:txBody>
      </p:sp>
      <p:sp>
        <p:nvSpPr>
          <p:cNvPr id="52" name="Rounded Rectangle 51"/>
          <p:cNvSpPr/>
          <p:nvPr/>
        </p:nvSpPr>
        <p:spPr>
          <a:xfrm>
            <a:off x="3844387" y="4169788"/>
            <a:ext cx="1134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PRACTISE</a:t>
            </a:r>
          </a:p>
        </p:txBody>
      </p:sp>
      <p:sp>
        <p:nvSpPr>
          <p:cNvPr id="53" name="Rounded Rectangle 52"/>
          <p:cNvSpPr/>
          <p:nvPr/>
        </p:nvSpPr>
        <p:spPr>
          <a:xfrm>
            <a:off x="1206142" y="2498991"/>
            <a:ext cx="1134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RETRIEVE</a:t>
            </a:r>
          </a:p>
        </p:txBody>
      </p:sp>
      <p:sp>
        <p:nvSpPr>
          <p:cNvPr id="54" name="Rounded Rectangle 53"/>
          <p:cNvSpPr/>
          <p:nvPr/>
        </p:nvSpPr>
        <p:spPr>
          <a:xfrm>
            <a:off x="1224567" y="4171038"/>
            <a:ext cx="1134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SECURE</a:t>
            </a:r>
          </a:p>
        </p:txBody>
      </p:sp>
      <p:sp>
        <p:nvSpPr>
          <p:cNvPr id="55" name="Rounded Rectangle 54"/>
          <p:cNvSpPr/>
          <p:nvPr/>
        </p:nvSpPr>
        <p:spPr>
          <a:xfrm>
            <a:off x="3847277" y="2502804"/>
            <a:ext cx="1134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INSTRUCT</a:t>
            </a:r>
          </a:p>
        </p:txBody>
      </p:sp>
      <p:sp>
        <p:nvSpPr>
          <p:cNvPr id="56" name="TextBox 55"/>
          <p:cNvSpPr txBox="1"/>
          <p:nvPr/>
        </p:nvSpPr>
        <p:spPr>
          <a:xfrm>
            <a:off x="6620902" y="3050219"/>
            <a:ext cx="2285349" cy="300082"/>
          </a:xfrm>
          <a:prstGeom prst="rect">
            <a:avLst/>
          </a:prstGeom>
          <a:noFill/>
        </p:spPr>
        <p:txBody>
          <a:bodyPr wrap="square" rtlCol="0">
            <a:spAutoFit/>
          </a:bodyPr>
          <a:lstStyle/>
          <a:p>
            <a:r>
              <a:rPr lang="en-GB" sz="1350" b="1">
                <a:ln w="19050">
                  <a:noFill/>
                </a:ln>
                <a:solidFill>
                  <a:srgbClr val="002060"/>
                </a:solidFill>
              </a:rPr>
              <a:t>PRIORITISE READING</a:t>
            </a:r>
          </a:p>
        </p:txBody>
      </p:sp>
      <p:sp>
        <p:nvSpPr>
          <p:cNvPr id="57" name="TextBox 56"/>
          <p:cNvSpPr txBox="1"/>
          <p:nvPr/>
        </p:nvSpPr>
        <p:spPr>
          <a:xfrm>
            <a:off x="6605337" y="3327205"/>
            <a:ext cx="2410329" cy="577338"/>
          </a:xfrm>
          <a:prstGeom prst="rect">
            <a:avLst/>
          </a:prstGeom>
          <a:noFill/>
        </p:spPr>
        <p:txBody>
          <a:bodyPr wrap="square" rtlCol="0">
            <a:spAutoFit/>
          </a:bodyPr>
          <a:lstStyle/>
          <a:p>
            <a:pPr>
              <a:spcAft>
                <a:spcPts val="225"/>
              </a:spcAft>
              <a:defRPr/>
            </a:pPr>
            <a:r>
              <a:rPr lang="en-GB" sz="788"/>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6616977" y="4310241"/>
            <a:ext cx="2212943" cy="300082"/>
          </a:xfrm>
          <a:prstGeom prst="rect">
            <a:avLst/>
          </a:prstGeom>
          <a:noFill/>
        </p:spPr>
        <p:txBody>
          <a:bodyPr wrap="square" rtlCol="0">
            <a:spAutoFit/>
          </a:bodyPr>
          <a:lstStyle/>
          <a:p>
            <a:r>
              <a:rPr lang="en-GB" sz="1350" b="1">
                <a:ln w="19050">
                  <a:noFill/>
                </a:ln>
                <a:solidFill>
                  <a:srgbClr val="002060"/>
                </a:solidFill>
              </a:rPr>
              <a:t>QUALITY FIRST TEACHING</a:t>
            </a:r>
          </a:p>
        </p:txBody>
      </p:sp>
      <p:sp>
        <p:nvSpPr>
          <p:cNvPr id="59" name="TextBox 58"/>
          <p:cNvSpPr txBox="1"/>
          <p:nvPr/>
        </p:nvSpPr>
        <p:spPr>
          <a:xfrm>
            <a:off x="6640083" y="4565665"/>
            <a:ext cx="2201309" cy="577338"/>
          </a:xfrm>
          <a:prstGeom prst="rect">
            <a:avLst/>
          </a:prstGeom>
          <a:noFill/>
        </p:spPr>
        <p:txBody>
          <a:bodyPr wrap="square" rtlCol="0">
            <a:spAutoFit/>
          </a:bodyPr>
          <a:lstStyle/>
          <a:p>
            <a:pPr>
              <a:spcAft>
                <a:spcPts val="225"/>
              </a:spcAft>
              <a:defRPr/>
            </a:pPr>
            <a:r>
              <a:rPr lang="en-GB" sz="788"/>
              <a:t>This lesson cycle is a model of Quality First Teaching. Teachers are experts in their pupils and adapt and scaffold work to ensure all can work independently.</a:t>
            </a:r>
          </a:p>
        </p:txBody>
      </p:sp>
      <p:sp>
        <p:nvSpPr>
          <p:cNvPr id="60" name="Rectangle 59"/>
          <p:cNvSpPr/>
          <p:nvPr/>
        </p:nvSpPr>
        <p:spPr>
          <a:xfrm>
            <a:off x="6524861" y="1024596"/>
            <a:ext cx="27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2060"/>
              </a:solidFill>
            </a:endParaRPr>
          </a:p>
        </p:txBody>
      </p:sp>
      <p:sp>
        <p:nvSpPr>
          <p:cNvPr id="61" name="TextBox 60"/>
          <p:cNvSpPr txBox="1"/>
          <p:nvPr/>
        </p:nvSpPr>
        <p:spPr>
          <a:xfrm>
            <a:off x="6614923" y="5338472"/>
            <a:ext cx="1234229" cy="300082"/>
          </a:xfrm>
          <a:prstGeom prst="rect">
            <a:avLst/>
          </a:prstGeom>
          <a:noFill/>
        </p:spPr>
        <p:txBody>
          <a:bodyPr wrap="square" rtlCol="0">
            <a:spAutoFit/>
          </a:bodyPr>
          <a:lstStyle/>
          <a:p>
            <a:r>
              <a:rPr lang="en-GB" sz="1350" b="1">
                <a:ln w="19050">
                  <a:noFill/>
                </a:ln>
                <a:solidFill>
                  <a:srgbClr val="002060"/>
                </a:solidFill>
              </a:rPr>
              <a:t>ROUTINES</a:t>
            </a:r>
          </a:p>
        </p:txBody>
      </p:sp>
      <p:sp>
        <p:nvSpPr>
          <p:cNvPr id="62" name="TextBox 61"/>
          <p:cNvSpPr txBox="1"/>
          <p:nvPr/>
        </p:nvSpPr>
        <p:spPr>
          <a:xfrm>
            <a:off x="6615727" y="5616038"/>
            <a:ext cx="2282134" cy="456087"/>
          </a:xfrm>
          <a:prstGeom prst="rect">
            <a:avLst/>
          </a:prstGeom>
          <a:noFill/>
        </p:spPr>
        <p:txBody>
          <a:bodyPr wrap="square" rtlCol="0">
            <a:spAutoFit/>
          </a:bodyPr>
          <a:lstStyle/>
          <a:p>
            <a:pPr>
              <a:spcAft>
                <a:spcPts val="225"/>
              </a:spcAft>
              <a:defRPr/>
            </a:pPr>
            <a:r>
              <a:rPr lang="en-GB" sz="788"/>
              <a:t>Strong, consistently applied routines provide pupils with the structure and opportunity to learn free of distractions. </a:t>
            </a:r>
          </a:p>
        </p:txBody>
      </p:sp>
      <p:sp>
        <p:nvSpPr>
          <p:cNvPr id="63" name="Donut 62"/>
          <p:cNvSpPr/>
          <p:nvPr/>
        </p:nvSpPr>
        <p:spPr>
          <a:xfrm>
            <a:off x="2133263" y="2211230"/>
            <a:ext cx="189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64" name="Straight Connector 63"/>
          <p:cNvCxnSpPr/>
          <p:nvPr/>
        </p:nvCxnSpPr>
        <p:spPr>
          <a:xfrm flipV="1">
            <a:off x="3057823"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3002063" y="2226939"/>
            <a:ext cx="1524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66" name="Straight Connector 65"/>
          <p:cNvCxnSpPr>
            <a:endCxn id="39" idx="1"/>
          </p:cNvCxnSpPr>
          <p:nvPr/>
        </p:nvCxnSpPr>
        <p:spPr>
          <a:xfrm flipV="1">
            <a:off x="3995826" y="3480225"/>
            <a:ext cx="167671" cy="71306"/>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3832674" y="3473968"/>
            <a:ext cx="203200" cy="17128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68" name="Straight Connector 67"/>
          <p:cNvCxnSpPr>
            <a:stCxn id="40" idx="0"/>
          </p:cNvCxnSpPr>
          <p:nvPr/>
        </p:nvCxnSpPr>
        <p:spPr>
          <a:xfrm flipV="1">
            <a:off x="3071486" y="4704092"/>
            <a:ext cx="0" cy="221558"/>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2987455" y="4494452"/>
            <a:ext cx="1524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70" name="Straight Connector 69"/>
          <p:cNvCxnSpPr/>
          <p:nvPr/>
        </p:nvCxnSpPr>
        <p:spPr>
          <a:xfrm>
            <a:off x="1961286" y="3529525"/>
            <a:ext cx="16767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119966" y="3419213"/>
            <a:ext cx="203200" cy="17128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83" y="42226"/>
            <a:ext cx="1600521" cy="705966"/>
          </a:xfrm>
          <a:prstGeom prst="rect">
            <a:avLst/>
          </a:prstGeom>
        </p:spPr>
      </p:pic>
      <p:sp>
        <p:nvSpPr>
          <p:cNvPr id="73" name="TextBox 72"/>
          <p:cNvSpPr txBox="1"/>
          <p:nvPr/>
        </p:nvSpPr>
        <p:spPr>
          <a:xfrm>
            <a:off x="2008721" y="26080"/>
            <a:ext cx="6501268" cy="600164"/>
          </a:xfrm>
          <a:prstGeom prst="rect">
            <a:avLst/>
          </a:prstGeom>
          <a:noFill/>
        </p:spPr>
        <p:txBody>
          <a:bodyPr wrap="square" rtlCol="0">
            <a:spAutoFit/>
          </a:bodyPr>
          <a:lstStyle/>
          <a:p>
            <a:r>
              <a:rPr lang="en-GB" sz="3300">
                <a:solidFill>
                  <a:schemeClr val="bg1"/>
                </a:solidFill>
              </a:rPr>
              <a:t>ALT CURRICULUM LESSON CYCLE </a:t>
            </a:r>
          </a:p>
        </p:txBody>
      </p:sp>
    </p:spTree>
    <p:extLst>
      <p:ext uri="{BB962C8B-B14F-4D97-AF65-F5344CB8AC3E}">
        <p14:creationId xmlns:p14="http://schemas.microsoft.com/office/powerpoint/2010/main" val="328734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04036" y="304516"/>
            <a:ext cx="8209360"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15504" y="1377950"/>
            <a:ext cx="8209359"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Rectangle 39"/>
          <p:cNvSpPr/>
          <p:nvPr/>
        </p:nvSpPr>
        <p:spPr>
          <a:xfrm>
            <a:off x="8624155" y="-12902"/>
            <a:ext cx="522548"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288586650"/>
              </p:ext>
            </p:extLst>
          </p:nvPr>
        </p:nvGraphicFramePr>
        <p:xfrm>
          <a:off x="8669641" y="529722"/>
          <a:ext cx="459118" cy="5581320"/>
        </p:xfrm>
        <a:graphic>
          <a:graphicData uri="http://schemas.openxmlformats.org/drawingml/2006/table">
            <a:tbl>
              <a:tblPr firstRow="1" bandRow="1">
                <a:tableStyleId>{5C22544A-7EE6-4342-B048-85BDC9FD1C3A}</a:tableStyleId>
              </a:tblPr>
              <a:tblGrid>
                <a:gridCol w="45911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8722442" y="2865412"/>
            <a:ext cx="289584"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93876" y="4247201"/>
            <a:ext cx="200566"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806115" y="3561335"/>
            <a:ext cx="15522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34643" y="2166177"/>
            <a:ext cx="283361"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8718782" y="1378198"/>
            <a:ext cx="312162"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8723272" y="733844"/>
            <a:ext cx="298214"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8734642" y="5004136"/>
            <a:ext cx="295385"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8802400" y="5610060"/>
            <a:ext cx="177854" cy="317761"/>
          </a:xfrm>
          <a:prstGeom prst="rect">
            <a:avLst/>
          </a:prstGeom>
        </p:spPr>
      </p:pic>
      <p:sp>
        <p:nvSpPr>
          <p:cNvPr id="52" name="Pentagon 51"/>
          <p:cNvSpPr/>
          <p:nvPr/>
        </p:nvSpPr>
        <p:spPr>
          <a:xfrm rot="5400000">
            <a:off x="8602228" y="78680"/>
            <a:ext cx="552955" cy="451673"/>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Rectangle 52"/>
          <p:cNvSpPr/>
          <p:nvPr/>
        </p:nvSpPr>
        <p:spPr>
          <a:xfrm>
            <a:off x="8617432" y="-6595"/>
            <a:ext cx="528600" cy="461665"/>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54" name="Rectangle 53"/>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56" name="Pentagon 55"/>
          <p:cNvSpPr/>
          <p:nvPr/>
        </p:nvSpPr>
        <p:spPr>
          <a:xfrm>
            <a:off x="67891" y="6429002"/>
            <a:ext cx="2025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57" name="Chevron 56"/>
          <p:cNvSpPr/>
          <p:nvPr/>
        </p:nvSpPr>
        <p:spPr>
          <a:xfrm>
            <a:off x="2070627" y="6429002"/>
            <a:ext cx="2025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58" name="Chevron 57"/>
          <p:cNvSpPr/>
          <p:nvPr/>
        </p:nvSpPr>
        <p:spPr>
          <a:xfrm>
            <a:off x="4059066"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59" name="Chevron 58"/>
          <p:cNvSpPr/>
          <p:nvPr/>
        </p:nvSpPr>
        <p:spPr>
          <a:xfrm>
            <a:off x="6051654"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4903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04036" y="304516"/>
            <a:ext cx="8209360"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15504" y="1377950"/>
            <a:ext cx="8209359"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Rectangle 39"/>
          <p:cNvSpPr/>
          <p:nvPr/>
        </p:nvSpPr>
        <p:spPr>
          <a:xfrm>
            <a:off x="8624155" y="-12902"/>
            <a:ext cx="522548"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288586650"/>
              </p:ext>
            </p:extLst>
          </p:nvPr>
        </p:nvGraphicFramePr>
        <p:xfrm>
          <a:off x="8669641" y="529722"/>
          <a:ext cx="459118" cy="5581320"/>
        </p:xfrm>
        <a:graphic>
          <a:graphicData uri="http://schemas.openxmlformats.org/drawingml/2006/table">
            <a:tbl>
              <a:tblPr firstRow="1" bandRow="1">
                <a:tableStyleId>{5C22544A-7EE6-4342-B048-85BDC9FD1C3A}</a:tableStyleId>
              </a:tblPr>
              <a:tblGrid>
                <a:gridCol w="45911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8722442" y="2865412"/>
            <a:ext cx="289584"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93876" y="4247201"/>
            <a:ext cx="200566"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806115" y="3561335"/>
            <a:ext cx="15522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34643" y="2166177"/>
            <a:ext cx="283361"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8718782" y="1378198"/>
            <a:ext cx="312162"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8723272" y="733844"/>
            <a:ext cx="298214"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8734642" y="5004136"/>
            <a:ext cx="295385"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8802400" y="5610060"/>
            <a:ext cx="177854" cy="317761"/>
          </a:xfrm>
          <a:prstGeom prst="rect">
            <a:avLst/>
          </a:prstGeom>
        </p:spPr>
      </p:pic>
      <p:sp>
        <p:nvSpPr>
          <p:cNvPr id="52" name="Pentagon 51"/>
          <p:cNvSpPr/>
          <p:nvPr/>
        </p:nvSpPr>
        <p:spPr>
          <a:xfrm rot="5400000">
            <a:off x="8602228" y="78680"/>
            <a:ext cx="552955" cy="451673"/>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Rectangle 52"/>
          <p:cNvSpPr/>
          <p:nvPr/>
        </p:nvSpPr>
        <p:spPr>
          <a:xfrm>
            <a:off x="8617432" y="-6595"/>
            <a:ext cx="528600" cy="461665"/>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54" name="Rectangle 53"/>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56" name="Pentagon 55"/>
          <p:cNvSpPr/>
          <p:nvPr/>
        </p:nvSpPr>
        <p:spPr>
          <a:xfrm>
            <a:off x="67891" y="6429002"/>
            <a:ext cx="2025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57" name="Chevron 56"/>
          <p:cNvSpPr/>
          <p:nvPr/>
        </p:nvSpPr>
        <p:spPr>
          <a:xfrm>
            <a:off x="2070627"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58" name="Chevron 57"/>
          <p:cNvSpPr/>
          <p:nvPr/>
        </p:nvSpPr>
        <p:spPr>
          <a:xfrm>
            <a:off x="4059066" y="6429002"/>
            <a:ext cx="2025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59" name="Chevron 58"/>
          <p:cNvSpPr/>
          <p:nvPr/>
        </p:nvSpPr>
        <p:spPr>
          <a:xfrm>
            <a:off x="6051654"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2129945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04036" y="304516"/>
            <a:ext cx="8209360"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15504" y="1377950"/>
            <a:ext cx="8209359"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4" name="Rectangle 43"/>
          <p:cNvSpPr/>
          <p:nvPr/>
        </p:nvSpPr>
        <p:spPr>
          <a:xfrm>
            <a:off x="8624155" y="-12902"/>
            <a:ext cx="522548"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288586650"/>
              </p:ext>
            </p:extLst>
          </p:nvPr>
        </p:nvGraphicFramePr>
        <p:xfrm>
          <a:off x="8669641" y="529722"/>
          <a:ext cx="459118" cy="5581320"/>
        </p:xfrm>
        <a:graphic>
          <a:graphicData uri="http://schemas.openxmlformats.org/drawingml/2006/table">
            <a:tbl>
              <a:tblPr firstRow="1" bandRow="1">
                <a:tableStyleId>{5C22544A-7EE6-4342-B048-85BDC9FD1C3A}</a:tableStyleId>
              </a:tblPr>
              <a:tblGrid>
                <a:gridCol w="45911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8722442" y="2865412"/>
            <a:ext cx="289584"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93876" y="4247201"/>
            <a:ext cx="200566"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806115" y="3561335"/>
            <a:ext cx="15522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34643" y="2166177"/>
            <a:ext cx="283361"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8718782" y="1378198"/>
            <a:ext cx="312162"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8723272" y="733844"/>
            <a:ext cx="298214"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8734642" y="5004136"/>
            <a:ext cx="295385"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8802400" y="5610060"/>
            <a:ext cx="177854" cy="317761"/>
          </a:xfrm>
          <a:prstGeom prst="rect">
            <a:avLst/>
          </a:prstGeom>
        </p:spPr>
      </p:pic>
      <p:sp>
        <p:nvSpPr>
          <p:cNvPr id="56" name="Pentagon 55"/>
          <p:cNvSpPr/>
          <p:nvPr/>
        </p:nvSpPr>
        <p:spPr>
          <a:xfrm rot="5400000">
            <a:off x="8602228" y="78680"/>
            <a:ext cx="552955" cy="451673"/>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Rectangle 56"/>
          <p:cNvSpPr/>
          <p:nvPr/>
        </p:nvSpPr>
        <p:spPr>
          <a:xfrm>
            <a:off x="8617432" y="-6595"/>
            <a:ext cx="528600" cy="461665"/>
          </a:xfrm>
          <a:prstGeom prst="rect">
            <a:avLst/>
          </a:prstGeom>
        </p:spPr>
        <p:txBody>
          <a:bodyPr wrap="square">
            <a:spAutoFit/>
          </a:bodyPr>
          <a:lstStyle/>
          <a:p>
            <a:pPr algn="ctr"/>
            <a:r>
              <a:rPr lang="en-GB" sz="750" b="1" i="0">
                <a:solidFill>
                  <a:srgbClr val="0B5196"/>
                </a:solidFill>
                <a:latin typeface="+mn-lt"/>
              </a:rPr>
              <a:t>EVERY CHILD A READER</a:t>
            </a:r>
          </a:p>
          <a:p>
            <a:pPr algn="ctr"/>
            <a:endParaRPr lang="en-GB" sz="150" b="0" i="1">
              <a:solidFill>
                <a:srgbClr val="002060"/>
              </a:solidFill>
              <a:latin typeface="+mn-lt"/>
            </a:endParaRPr>
          </a:p>
        </p:txBody>
      </p:sp>
      <p:sp>
        <p:nvSpPr>
          <p:cNvPr id="58" name="Rectangle 57"/>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60" name="Pentagon 59"/>
          <p:cNvSpPr/>
          <p:nvPr/>
        </p:nvSpPr>
        <p:spPr>
          <a:xfrm>
            <a:off x="67891" y="6429002"/>
            <a:ext cx="2025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61" name="Chevron 60"/>
          <p:cNvSpPr/>
          <p:nvPr/>
        </p:nvSpPr>
        <p:spPr>
          <a:xfrm>
            <a:off x="2070627"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62" name="Chevron 61"/>
          <p:cNvSpPr/>
          <p:nvPr/>
        </p:nvSpPr>
        <p:spPr>
          <a:xfrm>
            <a:off x="4059066"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63" name="Chevron 62"/>
          <p:cNvSpPr/>
          <p:nvPr/>
        </p:nvSpPr>
        <p:spPr>
          <a:xfrm>
            <a:off x="6051654" y="6429002"/>
            <a:ext cx="2025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3230046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57313883"/>
              </p:ext>
            </p:extLst>
          </p:nvPr>
        </p:nvGraphicFramePr>
        <p:xfrm>
          <a:off x="121023" y="719667"/>
          <a:ext cx="8848166" cy="5376335"/>
        </p:xfrm>
        <a:graphic>
          <a:graphicData uri="http://schemas.openxmlformats.org/drawingml/2006/table">
            <a:tbl>
              <a:tblPr firstRow="1" bandRow="1">
                <a:tableStyleId>{5C22544A-7EE6-4342-B048-85BDC9FD1C3A}</a:tableStyleId>
              </a:tblPr>
              <a:tblGrid>
                <a:gridCol w="4424083">
                  <a:extLst>
                    <a:ext uri="{9D8B030D-6E8A-4147-A177-3AD203B41FA5}">
                      <a16:colId xmlns:a16="http://schemas.microsoft.com/office/drawing/2014/main" val="418042168"/>
                    </a:ext>
                  </a:extLst>
                </a:gridCol>
                <a:gridCol w="4424083">
                  <a:extLst>
                    <a:ext uri="{9D8B030D-6E8A-4147-A177-3AD203B41FA5}">
                      <a16:colId xmlns:a16="http://schemas.microsoft.com/office/drawing/2014/main" val="2680029786"/>
                    </a:ext>
                  </a:extLst>
                </a:gridCol>
              </a:tblGrid>
              <a:tr h="370840">
                <a:tc>
                  <a:txBody>
                    <a:bodyPr/>
                    <a:lstStyle/>
                    <a:p>
                      <a:r>
                        <a:rPr lang="en-GB" b="0"/>
                        <a:t>QUESTION</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168089" y="179295"/>
            <a:ext cx="8801100" cy="323165"/>
          </a:xfrm>
          <a:prstGeom prst="rect">
            <a:avLst/>
          </a:prstGeom>
          <a:noFill/>
        </p:spPr>
        <p:txBody>
          <a:bodyPr wrap="square" rtlCol="0">
            <a:spAutoFit/>
          </a:bodyPr>
          <a:lstStyle/>
          <a:p>
            <a:r>
              <a:rPr lang="en-GB" sz="1500" b="1" i="1">
                <a:solidFill>
                  <a:srgbClr val="002060"/>
                </a:solidFill>
              </a:rPr>
              <a:t>How much have you</a:t>
            </a:r>
            <a:r>
              <a:rPr lang="en-GB" sz="1500" b="1" i="1" baseline="0">
                <a:solidFill>
                  <a:srgbClr val="002060"/>
                </a:solidFill>
              </a:rPr>
              <a:t> remembered from recent lessons? Answer all these questions from memory, in silence.</a:t>
            </a:r>
            <a:endParaRPr lang="en-GB" sz="1500" b="1" i="1">
              <a:solidFill>
                <a:srgbClr val="002060"/>
              </a:solidFill>
            </a:endParaRPr>
          </a:p>
        </p:txBody>
      </p:sp>
      <p:sp>
        <p:nvSpPr>
          <p:cNvPr id="9" name="Text Placeholder 5"/>
          <p:cNvSpPr>
            <a:spLocks noGrp="1"/>
          </p:cNvSpPr>
          <p:nvPr>
            <p:ph type="body" sz="quarter" idx="10" hasCustomPrompt="1"/>
          </p:nvPr>
        </p:nvSpPr>
        <p:spPr>
          <a:xfrm>
            <a:off x="356347" y="1165413"/>
            <a:ext cx="4148978" cy="887227"/>
          </a:xfrm>
        </p:spPr>
        <p:txBody>
          <a:bodyPr>
            <a:normAutofit/>
          </a:bodyPr>
          <a:lstStyle>
            <a:lvl1pPr marL="0" indent="0">
              <a:buNone/>
              <a:defRPr sz="1500" baseline="0"/>
            </a:lvl1pPr>
          </a:lstStyle>
          <a:p>
            <a:pPr lvl="0"/>
            <a:r>
              <a:rPr lang="en-US"/>
              <a:t>Type question here</a:t>
            </a:r>
          </a:p>
        </p:txBody>
      </p:sp>
      <p:sp>
        <p:nvSpPr>
          <p:cNvPr id="10" name="Text Placeholder 5"/>
          <p:cNvSpPr>
            <a:spLocks noGrp="1"/>
          </p:cNvSpPr>
          <p:nvPr>
            <p:ph type="body" sz="quarter" idx="11" hasCustomPrompt="1"/>
          </p:nvPr>
        </p:nvSpPr>
        <p:spPr>
          <a:xfrm>
            <a:off x="356347" y="2145055"/>
            <a:ext cx="4148978" cy="887227"/>
          </a:xfrm>
        </p:spPr>
        <p:txBody>
          <a:bodyPr>
            <a:normAutofit/>
          </a:bodyPr>
          <a:lstStyle>
            <a:lvl1pPr marL="0" indent="0">
              <a:buNone/>
              <a:defRPr sz="1500"/>
            </a:lvl1pPr>
          </a:lstStyle>
          <a:p>
            <a:pPr lvl="0"/>
            <a:r>
              <a:rPr lang="en-US"/>
              <a:t>Type question here</a:t>
            </a:r>
          </a:p>
        </p:txBody>
      </p:sp>
      <p:sp>
        <p:nvSpPr>
          <p:cNvPr id="11" name="Text Placeholder 5"/>
          <p:cNvSpPr>
            <a:spLocks noGrp="1"/>
          </p:cNvSpPr>
          <p:nvPr>
            <p:ph type="body" sz="quarter" idx="12" hasCustomPrompt="1"/>
          </p:nvPr>
        </p:nvSpPr>
        <p:spPr>
          <a:xfrm>
            <a:off x="356347" y="3172544"/>
            <a:ext cx="4148978" cy="887227"/>
          </a:xfrm>
        </p:spPr>
        <p:txBody>
          <a:bodyPr>
            <a:normAutofit/>
          </a:bodyPr>
          <a:lstStyle>
            <a:lvl1pPr marL="0" indent="0">
              <a:buNone/>
              <a:defRPr sz="1500"/>
            </a:lvl1pPr>
          </a:lstStyle>
          <a:p>
            <a:pPr lvl="0"/>
            <a:r>
              <a:rPr lang="en-US"/>
              <a:t>Type question here</a:t>
            </a:r>
          </a:p>
        </p:txBody>
      </p:sp>
      <p:sp>
        <p:nvSpPr>
          <p:cNvPr id="12" name="Text Placeholder 5"/>
          <p:cNvSpPr>
            <a:spLocks noGrp="1"/>
          </p:cNvSpPr>
          <p:nvPr>
            <p:ph type="body" sz="quarter" idx="13" hasCustomPrompt="1"/>
          </p:nvPr>
        </p:nvSpPr>
        <p:spPr>
          <a:xfrm>
            <a:off x="356347" y="4152186"/>
            <a:ext cx="4148978" cy="887227"/>
          </a:xfrm>
        </p:spPr>
        <p:txBody>
          <a:bodyPr>
            <a:normAutofit/>
          </a:bodyPr>
          <a:lstStyle>
            <a:lvl1pPr marL="0" indent="0">
              <a:buNone/>
              <a:defRPr sz="1500"/>
            </a:lvl1pPr>
          </a:lstStyle>
          <a:p>
            <a:pPr lvl="0"/>
            <a:r>
              <a:rPr lang="en-US"/>
              <a:t>Type question here</a:t>
            </a:r>
          </a:p>
        </p:txBody>
      </p:sp>
      <p:sp>
        <p:nvSpPr>
          <p:cNvPr id="13" name="Text Placeholder 5"/>
          <p:cNvSpPr>
            <a:spLocks noGrp="1"/>
          </p:cNvSpPr>
          <p:nvPr>
            <p:ph type="body" sz="quarter" idx="14" hasCustomPrompt="1"/>
          </p:nvPr>
        </p:nvSpPr>
        <p:spPr>
          <a:xfrm>
            <a:off x="356347" y="5131828"/>
            <a:ext cx="4148978" cy="887227"/>
          </a:xfrm>
        </p:spPr>
        <p:txBody>
          <a:bodyPr>
            <a:normAutofit/>
          </a:bodyPr>
          <a:lstStyle>
            <a:lvl1pPr marL="0" indent="0">
              <a:buNone/>
              <a:defRPr sz="1500"/>
            </a:lvl1pPr>
          </a:lstStyle>
          <a:p>
            <a:pPr lvl="0"/>
            <a:r>
              <a:rPr lang="en-US"/>
              <a:t>Type question here</a:t>
            </a:r>
          </a:p>
        </p:txBody>
      </p:sp>
      <p:sp>
        <p:nvSpPr>
          <p:cNvPr id="14" name="Text Placeholder 5"/>
          <p:cNvSpPr>
            <a:spLocks noGrp="1"/>
          </p:cNvSpPr>
          <p:nvPr>
            <p:ph type="body" sz="quarter" idx="15" hasCustomPrompt="1"/>
          </p:nvPr>
        </p:nvSpPr>
        <p:spPr>
          <a:xfrm>
            <a:off x="4740648" y="1165413"/>
            <a:ext cx="4148978" cy="887227"/>
          </a:xfrm>
        </p:spPr>
        <p:txBody>
          <a:bodyPr>
            <a:normAutofit/>
          </a:bodyPr>
          <a:lstStyle>
            <a:lvl1pPr marL="0" indent="0">
              <a:buNone/>
              <a:defRPr sz="1500"/>
            </a:lvl1pPr>
          </a:lstStyle>
          <a:p>
            <a:pPr lvl="0"/>
            <a:r>
              <a:rPr lang="en-US"/>
              <a:t>Type question here</a:t>
            </a:r>
          </a:p>
        </p:txBody>
      </p:sp>
      <p:sp>
        <p:nvSpPr>
          <p:cNvPr id="15" name="Text Placeholder 5"/>
          <p:cNvSpPr>
            <a:spLocks noGrp="1"/>
          </p:cNvSpPr>
          <p:nvPr>
            <p:ph type="body" sz="quarter" idx="16" hasCustomPrompt="1"/>
          </p:nvPr>
        </p:nvSpPr>
        <p:spPr>
          <a:xfrm>
            <a:off x="4740648" y="2145055"/>
            <a:ext cx="4148978" cy="887227"/>
          </a:xfrm>
        </p:spPr>
        <p:txBody>
          <a:bodyPr>
            <a:normAutofit/>
          </a:bodyPr>
          <a:lstStyle>
            <a:lvl1pPr marL="0" indent="0">
              <a:buNone/>
              <a:defRPr sz="1500"/>
            </a:lvl1pPr>
          </a:lstStyle>
          <a:p>
            <a:pPr lvl="0"/>
            <a:r>
              <a:rPr lang="en-US"/>
              <a:t>Type question here</a:t>
            </a:r>
          </a:p>
        </p:txBody>
      </p:sp>
      <p:sp>
        <p:nvSpPr>
          <p:cNvPr id="16" name="Text Placeholder 5"/>
          <p:cNvSpPr>
            <a:spLocks noGrp="1"/>
          </p:cNvSpPr>
          <p:nvPr>
            <p:ph type="body" sz="quarter" idx="17" hasCustomPrompt="1"/>
          </p:nvPr>
        </p:nvSpPr>
        <p:spPr>
          <a:xfrm>
            <a:off x="4740648" y="3172544"/>
            <a:ext cx="4148978" cy="887227"/>
          </a:xfrm>
        </p:spPr>
        <p:txBody>
          <a:bodyPr>
            <a:normAutofit/>
          </a:bodyPr>
          <a:lstStyle>
            <a:lvl1pPr marL="0" indent="0">
              <a:buNone/>
              <a:defRPr sz="1500"/>
            </a:lvl1pPr>
          </a:lstStyle>
          <a:p>
            <a:pPr lvl="0"/>
            <a:r>
              <a:rPr lang="en-US"/>
              <a:t>Type question here</a:t>
            </a:r>
          </a:p>
        </p:txBody>
      </p:sp>
      <p:sp>
        <p:nvSpPr>
          <p:cNvPr id="17" name="Text Placeholder 5"/>
          <p:cNvSpPr>
            <a:spLocks noGrp="1"/>
          </p:cNvSpPr>
          <p:nvPr>
            <p:ph type="body" sz="quarter" idx="18" hasCustomPrompt="1"/>
          </p:nvPr>
        </p:nvSpPr>
        <p:spPr>
          <a:xfrm>
            <a:off x="4740648" y="4152186"/>
            <a:ext cx="4148978" cy="887227"/>
          </a:xfrm>
        </p:spPr>
        <p:txBody>
          <a:bodyPr>
            <a:normAutofit/>
          </a:bodyPr>
          <a:lstStyle>
            <a:lvl1pPr marL="0" indent="0">
              <a:buNone/>
              <a:defRPr sz="1500"/>
            </a:lvl1pPr>
          </a:lstStyle>
          <a:p>
            <a:pPr lvl="0"/>
            <a:r>
              <a:rPr lang="en-US"/>
              <a:t>Type question here</a:t>
            </a:r>
          </a:p>
        </p:txBody>
      </p:sp>
      <p:sp>
        <p:nvSpPr>
          <p:cNvPr id="18" name="Text Placeholder 5"/>
          <p:cNvSpPr>
            <a:spLocks noGrp="1"/>
          </p:cNvSpPr>
          <p:nvPr>
            <p:ph type="body" sz="quarter" idx="19" hasCustomPrompt="1"/>
          </p:nvPr>
        </p:nvSpPr>
        <p:spPr>
          <a:xfrm>
            <a:off x="4814047" y="5131828"/>
            <a:ext cx="4075578" cy="887227"/>
          </a:xfrm>
        </p:spPr>
        <p:txBody>
          <a:bodyPr>
            <a:normAutofit/>
          </a:bodyPr>
          <a:lstStyle>
            <a:lvl1pPr marL="0" indent="0">
              <a:buNone/>
              <a:defRPr sz="1500"/>
            </a:lvl1pPr>
          </a:lstStyle>
          <a:p>
            <a:pPr lvl="0"/>
            <a:r>
              <a:rPr lang="en-US"/>
              <a:t>Type question here</a:t>
            </a:r>
          </a:p>
        </p:txBody>
      </p:sp>
      <p:sp>
        <p:nvSpPr>
          <p:cNvPr id="20" name="Rectangle 19"/>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22" name="Pentagon 21"/>
          <p:cNvSpPr/>
          <p:nvPr/>
        </p:nvSpPr>
        <p:spPr>
          <a:xfrm>
            <a:off x="67891" y="6429002"/>
            <a:ext cx="2025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26" name="Chevron 25"/>
          <p:cNvSpPr/>
          <p:nvPr/>
        </p:nvSpPr>
        <p:spPr>
          <a:xfrm>
            <a:off x="2070627"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27" name="Chevron 26"/>
          <p:cNvSpPr/>
          <p:nvPr/>
        </p:nvSpPr>
        <p:spPr>
          <a:xfrm>
            <a:off x="4059066"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28" name="Chevron 27"/>
          <p:cNvSpPr/>
          <p:nvPr/>
        </p:nvSpPr>
        <p:spPr>
          <a:xfrm>
            <a:off x="6051654"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555621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841575211"/>
              </p:ext>
            </p:extLst>
          </p:nvPr>
        </p:nvGraphicFramePr>
        <p:xfrm>
          <a:off x="121023" y="719667"/>
          <a:ext cx="8848166" cy="5376335"/>
        </p:xfrm>
        <a:graphic>
          <a:graphicData uri="http://schemas.openxmlformats.org/drawingml/2006/table">
            <a:tbl>
              <a:tblPr firstRow="1" bandRow="1">
                <a:tableStyleId>{5C22544A-7EE6-4342-B048-85BDC9FD1C3A}</a:tableStyleId>
              </a:tblPr>
              <a:tblGrid>
                <a:gridCol w="1425389">
                  <a:extLst>
                    <a:ext uri="{9D8B030D-6E8A-4147-A177-3AD203B41FA5}">
                      <a16:colId xmlns:a16="http://schemas.microsoft.com/office/drawing/2014/main" val="418042168"/>
                    </a:ext>
                  </a:extLst>
                </a:gridCol>
                <a:gridCol w="2991971">
                  <a:extLst>
                    <a:ext uri="{9D8B030D-6E8A-4147-A177-3AD203B41FA5}">
                      <a16:colId xmlns:a16="http://schemas.microsoft.com/office/drawing/2014/main" val="2454823211"/>
                    </a:ext>
                  </a:extLst>
                </a:gridCol>
                <a:gridCol w="1445559">
                  <a:extLst>
                    <a:ext uri="{9D8B030D-6E8A-4147-A177-3AD203B41FA5}">
                      <a16:colId xmlns:a16="http://schemas.microsoft.com/office/drawing/2014/main" val="2680029786"/>
                    </a:ext>
                  </a:extLst>
                </a:gridCol>
                <a:gridCol w="2985248">
                  <a:extLst>
                    <a:ext uri="{9D8B030D-6E8A-4147-A177-3AD203B41FA5}">
                      <a16:colId xmlns:a16="http://schemas.microsoft.com/office/drawing/2014/main" val="3766910894"/>
                    </a:ext>
                  </a:extLst>
                </a:gridCol>
              </a:tblGrid>
              <a:tr h="370840">
                <a:tc>
                  <a:txBody>
                    <a:bodyPr/>
                    <a:lstStyle/>
                    <a:p>
                      <a:r>
                        <a:rPr lang="en-GB" b="0"/>
                        <a:t>QUESTION</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marL="68580" marR="6858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168089" y="179295"/>
            <a:ext cx="8801100" cy="323165"/>
          </a:xfrm>
          <a:prstGeom prst="rect">
            <a:avLst/>
          </a:prstGeom>
          <a:noFill/>
        </p:spPr>
        <p:txBody>
          <a:bodyPr wrap="square" rtlCol="0">
            <a:spAutoFit/>
          </a:bodyPr>
          <a:lstStyle/>
          <a:p>
            <a:r>
              <a:rPr lang="en-GB" sz="1500" b="1" i="1">
                <a:solidFill>
                  <a:srgbClr val="002060"/>
                </a:solidFill>
              </a:rPr>
              <a:t>How much have you</a:t>
            </a:r>
            <a:r>
              <a:rPr lang="en-GB" sz="1500" b="1" i="1" baseline="0">
                <a:solidFill>
                  <a:srgbClr val="002060"/>
                </a:solidFill>
              </a:rPr>
              <a:t> remembered from recent lessons? Answer all these questions from memory, in silence.</a:t>
            </a:r>
            <a:endParaRPr lang="en-GB" sz="1500" b="1" i="1">
              <a:solidFill>
                <a:srgbClr val="002060"/>
              </a:solidFill>
            </a:endParaRPr>
          </a:p>
        </p:txBody>
      </p:sp>
      <p:sp>
        <p:nvSpPr>
          <p:cNvPr id="20" name="Text Placeholder 5"/>
          <p:cNvSpPr>
            <a:spLocks noGrp="1"/>
          </p:cNvSpPr>
          <p:nvPr>
            <p:ph type="body" sz="quarter" idx="10" hasCustomPrompt="1"/>
          </p:nvPr>
        </p:nvSpPr>
        <p:spPr>
          <a:xfrm>
            <a:off x="1606924" y="1165413"/>
            <a:ext cx="2898401" cy="887227"/>
          </a:xfrm>
        </p:spPr>
        <p:txBody>
          <a:bodyPr>
            <a:normAutofit/>
          </a:bodyPr>
          <a:lstStyle>
            <a:lvl1pPr marL="0" indent="0">
              <a:buNone/>
              <a:defRPr sz="1500"/>
            </a:lvl1pPr>
          </a:lstStyle>
          <a:p>
            <a:pPr lvl="0"/>
            <a:r>
              <a:rPr lang="en-US"/>
              <a:t>Type answer here</a:t>
            </a:r>
          </a:p>
        </p:txBody>
      </p:sp>
      <p:sp>
        <p:nvSpPr>
          <p:cNvPr id="21" name="Text Placeholder 5"/>
          <p:cNvSpPr>
            <a:spLocks noGrp="1"/>
          </p:cNvSpPr>
          <p:nvPr>
            <p:ph type="body" sz="quarter" idx="11" hasCustomPrompt="1"/>
          </p:nvPr>
        </p:nvSpPr>
        <p:spPr>
          <a:xfrm>
            <a:off x="1606924" y="2157472"/>
            <a:ext cx="2898401" cy="887227"/>
          </a:xfrm>
        </p:spPr>
        <p:txBody>
          <a:bodyPr>
            <a:normAutofit/>
          </a:bodyPr>
          <a:lstStyle>
            <a:lvl1pPr marL="0" indent="0">
              <a:buNone/>
              <a:defRPr sz="1500"/>
            </a:lvl1pPr>
          </a:lstStyle>
          <a:p>
            <a:pPr lvl="0"/>
            <a:r>
              <a:rPr lang="en-US"/>
              <a:t>Type answer here</a:t>
            </a:r>
          </a:p>
        </p:txBody>
      </p:sp>
      <p:sp>
        <p:nvSpPr>
          <p:cNvPr id="22" name="Text Placeholder 5"/>
          <p:cNvSpPr>
            <a:spLocks noGrp="1"/>
          </p:cNvSpPr>
          <p:nvPr>
            <p:ph type="body" sz="quarter" idx="12" hasCustomPrompt="1"/>
          </p:nvPr>
        </p:nvSpPr>
        <p:spPr>
          <a:xfrm>
            <a:off x="1606924" y="3134678"/>
            <a:ext cx="2898401" cy="887227"/>
          </a:xfrm>
        </p:spPr>
        <p:txBody>
          <a:bodyPr>
            <a:normAutofit/>
          </a:bodyPr>
          <a:lstStyle>
            <a:lvl1pPr marL="0" indent="0">
              <a:buNone/>
              <a:defRPr sz="1500"/>
            </a:lvl1pPr>
          </a:lstStyle>
          <a:p>
            <a:pPr lvl="0"/>
            <a:r>
              <a:rPr lang="en-US"/>
              <a:t>Type answer here</a:t>
            </a:r>
          </a:p>
        </p:txBody>
      </p:sp>
      <p:sp>
        <p:nvSpPr>
          <p:cNvPr id="23" name="Text Placeholder 5"/>
          <p:cNvSpPr>
            <a:spLocks noGrp="1"/>
          </p:cNvSpPr>
          <p:nvPr>
            <p:ph type="body" sz="quarter" idx="13" hasCustomPrompt="1"/>
          </p:nvPr>
        </p:nvSpPr>
        <p:spPr>
          <a:xfrm>
            <a:off x="1606923" y="4171726"/>
            <a:ext cx="2898401" cy="887227"/>
          </a:xfrm>
        </p:spPr>
        <p:txBody>
          <a:bodyPr>
            <a:normAutofit/>
          </a:bodyPr>
          <a:lstStyle>
            <a:lvl1pPr marL="0" indent="0">
              <a:buNone/>
              <a:defRPr sz="1500"/>
            </a:lvl1pPr>
          </a:lstStyle>
          <a:p>
            <a:pPr lvl="0"/>
            <a:r>
              <a:rPr lang="en-US"/>
              <a:t>Type answer here</a:t>
            </a:r>
          </a:p>
        </p:txBody>
      </p:sp>
      <p:sp>
        <p:nvSpPr>
          <p:cNvPr id="24" name="Text Placeholder 5"/>
          <p:cNvSpPr>
            <a:spLocks noGrp="1"/>
          </p:cNvSpPr>
          <p:nvPr>
            <p:ph type="body" sz="quarter" idx="14" hasCustomPrompt="1"/>
          </p:nvPr>
        </p:nvSpPr>
        <p:spPr>
          <a:xfrm>
            <a:off x="1606923" y="5163785"/>
            <a:ext cx="2898401" cy="887227"/>
          </a:xfrm>
        </p:spPr>
        <p:txBody>
          <a:bodyPr>
            <a:normAutofit/>
          </a:bodyPr>
          <a:lstStyle>
            <a:lvl1pPr marL="0" indent="0">
              <a:buNone/>
              <a:defRPr sz="1500"/>
            </a:lvl1pPr>
          </a:lstStyle>
          <a:p>
            <a:pPr lvl="0"/>
            <a:r>
              <a:rPr lang="en-US"/>
              <a:t>Type answer here</a:t>
            </a:r>
          </a:p>
        </p:txBody>
      </p:sp>
      <p:sp>
        <p:nvSpPr>
          <p:cNvPr id="25" name="Text Placeholder 5"/>
          <p:cNvSpPr>
            <a:spLocks noGrp="1"/>
          </p:cNvSpPr>
          <p:nvPr>
            <p:ph type="body" sz="quarter" idx="15" hasCustomPrompt="1"/>
          </p:nvPr>
        </p:nvSpPr>
        <p:spPr>
          <a:xfrm>
            <a:off x="6030445" y="1165413"/>
            <a:ext cx="2898401" cy="887227"/>
          </a:xfrm>
        </p:spPr>
        <p:txBody>
          <a:bodyPr>
            <a:normAutofit/>
          </a:bodyPr>
          <a:lstStyle>
            <a:lvl1pPr marL="0" indent="0">
              <a:buNone/>
              <a:defRPr sz="1500"/>
            </a:lvl1pPr>
          </a:lstStyle>
          <a:p>
            <a:pPr lvl="0"/>
            <a:r>
              <a:rPr lang="en-US"/>
              <a:t>Type answer here</a:t>
            </a:r>
          </a:p>
        </p:txBody>
      </p:sp>
      <p:sp>
        <p:nvSpPr>
          <p:cNvPr id="26" name="Text Placeholder 5"/>
          <p:cNvSpPr>
            <a:spLocks noGrp="1"/>
          </p:cNvSpPr>
          <p:nvPr>
            <p:ph type="body" sz="quarter" idx="16" hasCustomPrompt="1"/>
          </p:nvPr>
        </p:nvSpPr>
        <p:spPr>
          <a:xfrm>
            <a:off x="6030445" y="2157472"/>
            <a:ext cx="2898401" cy="887227"/>
          </a:xfrm>
        </p:spPr>
        <p:txBody>
          <a:bodyPr>
            <a:normAutofit/>
          </a:bodyPr>
          <a:lstStyle>
            <a:lvl1pPr marL="0" indent="0">
              <a:buNone/>
              <a:defRPr sz="1500"/>
            </a:lvl1pPr>
          </a:lstStyle>
          <a:p>
            <a:pPr lvl="0"/>
            <a:r>
              <a:rPr lang="en-US"/>
              <a:t>Type answer here</a:t>
            </a:r>
          </a:p>
        </p:txBody>
      </p:sp>
      <p:sp>
        <p:nvSpPr>
          <p:cNvPr id="27" name="Text Placeholder 5"/>
          <p:cNvSpPr>
            <a:spLocks noGrp="1"/>
          </p:cNvSpPr>
          <p:nvPr>
            <p:ph type="body" sz="quarter" idx="17" hasCustomPrompt="1"/>
          </p:nvPr>
        </p:nvSpPr>
        <p:spPr>
          <a:xfrm>
            <a:off x="6030445" y="3134678"/>
            <a:ext cx="2898401" cy="887227"/>
          </a:xfrm>
        </p:spPr>
        <p:txBody>
          <a:bodyPr>
            <a:normAutofit/>
          </a:bodyPr>
          <a:lstStyle>
            <a:lvl1pPr marL="0" indent="0">
              <a:buNone/>
              <a:defRPr sz="1500"/>
            </a:lvl1pPr>
          </a:lstStyle>
          <a:p>
            <a:pPr lvl="0"/>
            <a:r>
              <a:rPr lang="en-US"/>
              <a:t>Type answer here</a:t>
            </a:r>
          </a:p>
        </p:txBody>
      </p:sp>
      <p:sp>
        <p:nvSpPr>
          <p:cNvPr id="28" name="Text Placeholder 5"/>
          <p:cNvSpPr>
            <a:spLocks noGrp="1"/>
          </p:cNvSpPr>
          <p:nvPr>
            <p:ph type="body" sz="quarter" idx="18" hasCustomPrompt="1"/>
          </p:nvPr>
        </p:nvSpPr>
        <p:spPr>
          <a:xfrm>
            <a:off x="6030444" y="4171726"/>
            <a:ext cx="2898401" cy="887227"/>
          </a:xfrm>
        </p:spPr>
        <p:txBody>
          <a:bodyPr>
            <a:normAutofit/>
          </a:bodyPr>
          <a:lstStyle>
            <a:lvl1pPr marL="0" indent="0">
              <a:buNone/>
              <a:defRPr sz="1500"/>
            </a:lvl1pPr>
          </a:lstStyle>
          <a:p>
            <a:pPr lvl="0"/>
            <a:r>
              <a:rPr lang="en-US"/>
              <a:t>Type answer here</a:t>
            </a:r>
          </a:p>
        </p:txBody>
      </p:sp>
      <p:sp>
        <p:nvSpPr>
          <p:cNvPr id="29" name="Text Placeholder 5"/>
          <p:cNvSpPr>
            <a:spLocks noGrp="1"/>
          </p:cNvSpPr>
          <p:nvPr>
            <p:ph type="body" sz="quarter" idx="19" hasCustomPrompt="1"/>
          </p:nvPr>
        </p:nvSpPr>
        <p:spPr>
          <a:xfrm>
            <a:off x="6030444" y="5163785"/>
            <a:ext cx="2898401" cy="887227"/>
          </a:xfrm>
        </p:spPr>
        <p:txBody>
          <a:bodyPr>
            <a:normAutofit/>
          </a:bodyPr>
          <a:lstStyle>
            <a:lvl1pPr marL="0" indent="0">
              <a:buNone/>
              <a:defRPr sz="1500"/>
            </a:lvl1pPr>
          </a:lstStyle>
          <a:p>
            <a:pPr lvl="0"/>
            <a:r>
              <a:rPr lang="en-US"/>
              <a:t>Type answer here</a:t>
            </a:r>
          </a:p>
        </p:txBody>
      </p:sp>
      <p:sp>
        <p:nvSpPr>
          <p:cNvPr id="30" name="Text Placeholder 5"/>
          <p:cNvSpPr>
            <a:spLocks noGrp="1"/>
          </p:cNvSpPr>
          <p:nvPr>
            <p:ph type="body" sz="quarter" idx="20" hasCustomPrompt="1"/>
          </p:nvPr>
        </p:nvSpPr>
        <p:spPr>
          <a:xfrm>
            <a:off x="342901" y="1165413"/>
            <a:ext cx="1142999" cy="887227"/>
          </a:xfrm>
        </p:spPr>
        <p:txBody>
          <a:bodyPr>
            <a:normAutofit/>
          </a:bodyPr>
          <a:lstStyle>
            <a:lvl1pPr marL="0" indent="0">
              <a:buNone/>
              <a:defRPr sz="1200"/>
            </a:lvl1pPr>
          </a:lstStyle>
          <a:p>
            <a:pPr lvl="0"/>
            <a:r>
              <a:rPr lang="en-US"/>
              <a:t>Type question keyword here</a:t>
            </a:r>
          </a:p>
        </p:txBody>
      </p:sp>
      <p:sp>
        <p:nvSpPr>
          <p:cNvPr id="31" name="Text Placeholder 5"/>
          <p:cNvSpPr>
            <a:spLocks noGrp="1"/>
          </p:cNvSpPr>
          <p:nvPr>
            <p:ph type="body" sz="quarter" idx="21" hasCustomPrompt="1"/>
          </p:nvPr>
        </p:nvSpPr>
        <p:spPr>
          <a:xfrm>
            <a:off x="342901" y="2157472"/>
            <a:ext cx="1142999" cy="887227"/>
          </a:xfrm>
        </p:spPr>
        <p:txBody>
          <a:bodyPr>
            <a:normAutofit/>
          </a:bodyPr>
          <a:lstStyle>
            <a:lvl1pPr marL="0" indent="0">
              <a:buNone/>
              <a:defRPr sz="1200"/>
            </a:lvl1pPr>
          </a:lstStyle>
          <a:p>
            <a:pPr lvl="0"/>
            <a:r>
              <a:rPr lang="en-US"/>
              <a:t>Type question Keyword here</a:t>
            </a:r>
          </a:p>
        </p:txBody>
      </p:sp>
      <p:sp>
        <p:nvSpPr>
          <p:cNvPr id="32" name="Text Placeholder 5"/>
          <p:cNvSpPr>
            <a:spLocks noGrp="1"/>
          </p:cNvSpPr>
          <p:nvPr>
            <p:ph type="body" sz="quarter" idx="22" hasCustomPrompt="1"/>
          </p:nvPr>
        </p:nvSpPr>
        <p:spPr>
          <a:xfrm>
            <a:off x="342901" y="3134678"/>
            <a:ext cx="1142999" cy="887227"/>
          </a:xfrm>
        </p:spPr>
        <p:txBody>
          <a:bodyPr>
            <a:normAutofit/>
          </a:bodyPr>
          <a:lstStyle>
            <a:lvl1pPr marL="0" indent="0">
              <a:buNone/>
              <a:defRPr sz="1200"/>
            </a:lvl1pPr>
          </a:lstStyle>
          <a:p>
            <a:pPr lvl="0"/>
            <a:r>
              <a:rPr lang="en-US"/>
              <a:t>Type question Keyword here</a:t>
            </a:r>
          </a:p>
        </p:txBody>
      </p:sp>
      <p:sp>
        <p:nvSpPr>
          <p:cNvPr id="33" name="Text Placeholder 5"/>
          <p:cNvSpPr>
            <a:spLocks noGrp="1"/>
          </p:cNvSpPr>
          <p:nvPr>
            <p:ph type="body" sz="quarter" idx="23" hasCustomPrompt="1"/>
          </p:nvPr>
        </p:nvSpPr>
        <p:spPr>
          <a:xfrm>
            <a:off x="342900" y="4171726"/>
            <a:ext cx="1142999" cy="887227"/>
          </a:xfrm>
        </p:spPr>
        <p:txBody>
          <a:bodyPr>
            <a:normAutofit/>
          </a:bodyPr>
          <a:lstStyle>
            <a:lvl1pPr marL="0" indent="0">
              <a:buNone/>
              <a:defRPr sz="1200"/>
            </a:lvl1pPr>
          </a:lstStyle>
          <a:p>
            <a:pPr lvl="0"/>
            <a:r>
              <a:rPr lang="en-US"/>
              <a:t>Type question Keyword here</a:t>
            </a:r>
          </a:p>
        </p:txBody>
      </p:sp>
      <p:sp>
        <p:nvSpPr>
          <p:cNvPr id="34" name="Text Placeholder 5"/>
          <p:cNvSpPr>
            <a:spLocks noGrp="1"/>
          </p:cNvSpPr>
          <p:nvPr>
            <p:ph type="body" sz="quarter" idx="24" hasCustomPrompt="1"/>
          </p:nvPr>
        </p:nvSpPr>
        <p:spPr>
          <a:xfrm>
            <a:off x="342900" y="5163785"/>
            <a:ext cx="1142999" cy="887227"/>
          </a:xfrm>
        </p:spPr>
        <p:txBody>
          <a:bodyPr>
            <a:normAutofit/>
          </a:bodyPr>
          <a:lstStyle>
            <a:lvl1pPr marL="0" indent="0">
              <a:buNone/>
              <a:defRPr sz="1200"/>
            </a:lvl1pPr>
          </a:lstStyle>
          <a:p>
            <a:pPr lvl="0"/>
            <a:r>
              <a:rPr lang="en-US"/>
              <a:t>Type question Keyword here</a:t>
            </a:r>
          </a:p>
        </p:txBody>
      </p:sp>
      <p:sp>
        <p:nvSpPr>
          <p:cNvPr id="35" name="Text Placeholder 5"/>
          <p:cNvSpPr>
            <a:spLocks noGrp="1"/>
          </p:cNvSpPr>
          <p:nvPr>
            <p:ph type="body" sz="quarter" idx="25" hasCustomPrompt="1"/>
          </p:nvPr>
        </p:nvSpPr>
        <p:spPr>
          <a:xfrm>
            <a:off x="4753537" y="1165413"/>
            <a:ext cx="1142999" cy="887227"/>
          </a:xfrm>
        </p:spPr>
        <p:txBody>
          <a:bodyPr>
            <a:normAutofit/>
          </a:bodyPr>
          <a:lstStyle>
            <a:lvl1pPr marL="0" indent="0">
              <a:buNone/>
              <a:defRPr sz="1200"/>
            </a:lvl1pPr>
          </a:lstStyle>
          <a:p>
            <a:pPr lvl="0"/>
            <a:r>
              <a:rPr lang="en-US"/>
              <a:t>Type question Keyword here</a:t>
            </a:r>
          </a:p>
        </p:txBody>
      </p:sp>
      <p:sp>
        <p:nvSpPr>
          <p:cNvPr id="36" name="Text Placeholder 5"/>
          <p:cNvSpPr>
            <a:spLocks noGrp="1"/>
          </p:cNvSpPr>
          <p:nvPr>
            <p:ph type="body" sz="quarter" idx="26" hasCustomPrompt="1"/>
          </p:nvPr>
        </p:nvSpPr>
        <p:spPr>
          <a:xfrm>
            <a:off x="4753537" y="2157472"/>
            <a:ext cx="1142999" cy="887227"/>
          </a:xfrm>
        </p:spPr>
        <p:txBody>
          <a:bodyPr>
            <a:normAutofit/>
          </a:bodyPr>
          <a:lstStyle>
            <a:lvl1pPr marL="0" indent="0">
              <a:buNone/>
              <a:defRPr sz="1200"/>
            </a:lvl1pPr>
          </a:lstStyle>
          <a:p>
            <a:pPr lvl="0"/>
            <a:r>
              <a:rPr lang="en-US"/>
              <a:t>Type question Keyword here</a:t>
            </a:r>
          </a:p>
        </p:txBody>
      </p:sp>
      <p:sp>
        <p:nvSpPr>
          <p:cNvPr id="37" name="Text Placeholder 5"/>
          <p:cNvSpPr>
            <a:spLocks noGrp="1"/>
          </p:cNvSpPr>
          <p:nvPr>
            <p:ph type="body" sz="quarter" idx="27" hasCustomPrompt="1"/>
          </p:nvPr>
        </p:nvSpPr>
        <p:spPr>
          <a:xfrm>
            <a:off x="4753536" y="3134678"/>
            <a:ext cx="1142999" cy="887227"/>
          </a:xfrm>
        </p:spPr>
        <p:txBody>
          <a:bodyPr>
            <a:normAutofit/>
          </a:bodyPr>
          <a:lstStyle>
            <a:lvl1pPr marL="0" indent="0">
              <a:buNone/>
              <a:defRPr sz="1200"/>
            </a:lvl1pPr>
          </a:lstStyle>
          <a:p>
            <a:pPr lvl="0"/>
            <a:r>
              <a:rPr lang="en-US"/>
              <a:t>Type question Keyword here</a:t>
            </a:r>
          </a:p>
        </p:txBody>
      </p:sp>
      <p:sp>
        <p:nvSpPr>
          <p:cNvPr id="38" name="Text Placeholder 5"/>
          <p:cNvSpPr>
            <a:spLocks noGrp="1"/>
          </p:cNvSpPr>
          <p:nvPr>
            <p:ph type="body" sz="quarter" idx="28" hasCustomPrompt="1"/>
          </p:nvPr>
        </p:nvSpPr>
        <p:spPr>
          <a:xfrm>
            <a:off x="4753535" y="4171726"/>
            <a:ext cx="1142999" cy="887227"/>
          </a:xfrm>
        </p:spPr>
        <p:txBody>
          <a:bodyPr>
            <a:normAutofit/>
          </a:bodyPr>
          <a:lstStyle>
            <a:lvl1pPr marL="0" indent="0">
              <a:buNone/>
              <a:defRPr sz="1200"/>
            </a:lvl1pPr>
          </a:lstStyle>
          <a:p>
            <a:pPr lvl="0"/>
            <a:r>
              <a:rPr lang="en-US"/>
              <a:t>Type question Keyword here</a:t>
            </a:r>
          </a:p>
        </p:txBody>
      </p:sp>
      <p:sp>
        <p:nvSpPr>
          <p:cNvPr id="39" name="Text Placeholder 5"/>
          <p:cNvSpPr>
            <a:spLocks noGrp="1"/>
          </p:cNvSpPr>
          <p:nvPr>
            <p:ph type="body" sz="quarter" idx="29" hasCustomPrompt="1"/>
          </p:nvPr>
        </p:nvSpPr>
        <p:spPr>
          <a:xfrm>
            <a:off x="4753535" y="5163785"/>
            <a:ext cx="1142999" cy="887227"/>
          </a:xfrm>
        </p:spPr>
        <p:txBody>
          <a:bodyPr>
            <a:normAutofit/>
          </a:bodyPr>
          <a:lstStyle>
            <a:lvl1pPr marL="0" indent="0">
              <a:buNone/>
              <a:defRPr sz="1200"/>
            </a:lvl1pPr>
          </a:lstStyle>
          <a:p>
            <a:pPr lvl="0"/>
            <a:r>
              <a:rPr lang="en-US"/>
              <a:t>Type question Keyword here</a:t>
            </a:r>
          </a:p>
        </p:txBody>
      </p:sp>
      <p:sp>
        <p:nvSpPr>
          <p:cNvPr id="40" name="Rectangle 39"/>
          <p:cNvSpPr/>
          <p:nvPr/>
        </p:nvSpPr>
        <p:spPr>
          <a:xfrm>
            <a:off x="0" y="6339146"/>
            <a:ext cx="9144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8156350" y="6420115"/>
            <a:ext cx="987650" cy="394572"/>
          </a:xfrm>
          <a:prstGeom prst="rect">
            <a:avLst/>
          </a:prstGeom>
        </p:spPr>
      </p:pic>
      <p:sp>
        <p:nvSpPr>
          <p:cNvPr id="42" name="Pentagon 41"/>
          <p:cNvSpPr/>
          <p:nvPr/>
        </p:nvSpPr>
        <p:spPr>
          <a:xfrm>
            <a:off x="67891" y="6429002"/>
            <a:ext cx="2025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RETRIEVE</a:t>
            </a:r>
            <a:endParaRPr lang="en-GB" sz="1200" b="0">
              <a:solidFill>
                <a:schemeClr val="bg1"/>
              </a:solidFill>
            </a:endParaRPr>
          </a:p>
        </p:txBody>
      </p:sp>
      <p:sp>
        <p:nvSpPr>
          <p:cNvPr id="43" name="Chevron 42"/>
          <p:cNvSpPr/>
          <p:nvPr/>
        </p:nvSpPr>
        <p:spPr>
          <a:xfrm>
            <a:off x="2070627"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INSTRUCT</a:t>
            </a:r>
          </a:p>
        </p:txBody>
      </p:sp>
      <p:sp>
        <p:nvSpPr>
          <p:cNvPr id="44" name="Chevron 43"/>
          <p:cNvSpPr/>
          <p:nvPr/>
        </p:nvSpPr>
        <p:spPr>
          <a:xfrm>
            <a:off x="4059066"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PRACTISE</a:t>
            </a:r>
            <a:endParaRPr lang="en-GB" sz="1200" b="0">
              <a:solidFill>
                <a:schemeClr val="bg1"/>
              </a:solidFill>
            </a:endParaRPr>
          </a:p>
        </p:txBody>
      </p:sp>
      <p:sp>
        <p:nvSpPr>
          <p:cNvPr id="45" name="Chevron 44"/>
          <p:cNvSpPr/>
          <p:nvPr/>
        </p:nvSpPr>
        <p:spPr>
          <a:xfrm>
            <a:off x="6051654" y="6429002"/>
            <a:ext cx="2025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a:solidFill>
                  <a:schemeClr val="bg1"/>
                </a:solidFill>
              </a:rPr>
              <a:t>SECURE</a:t>
            </a:r>
            <a:endParaRPr lang="en-GB" sz="1200" b="0">
              <a:solidFill>
                <a:schemeClr val="bg1"/>
              </a:solidFill>
            </a:endParaRPr>
          </a:p>
        </p:txBody>
      </p:sp>
    </p:spTree>
    <p:extLst>
      <p:ext uri="{BB962C8B-B14F-4D97-AF65-F5344CB8AC3E}">
        <p14:creationId xmlns:p14="http://schemas.microsoft.com/office/powerpoint/2010/main" val="2353510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046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0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5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60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3344947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68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48528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0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8948-7A56-DB8B-CFB9-3102D39F42F6}"/>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2CE47E03-E409-2E8C-7A53-44CDE41C4D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B11CAD3-CA56-E0D3-886B-5FEB5307F358}"/>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5" name="Footer Placeholder 4">
            <a:extLst>
              <a:ext uri="{FF2B5EF4-FFF2-40B4-BE49-F238E27FC236}">
                <a16:creationId xmlns:a16="http://schemas.microsoft.com/office/drawing/2014/main" id="{1D65C9F1-F626-4453-4D23-BDD1B1587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777AE-EFED-0919-B2A3-4347863FD364}"/>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403493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FCD0-FAD4-5CD1-E385-28249AC2B3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B2C35F-6FCD-936F-4075-F006AB4980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8CDF51-0738-2AFF-AD11-323B03427C7D}"/>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5" name="Footer Placeholder 4">
            <a:extLst>
              <a:ext uri="{FF2B5EF4-FFF2-40B4-BE49-F238E27FC236}">
                <a16:creationId xmlns:a16="http://schemas.microsoft.com/office/drawing/2014/main" id="{C84E88A7-EFB9-C0BA-3AC8-66A3D3179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DF64C-CFA6-DEC5-0013-2DFA32FF255F}"/>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320349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8541-14C9-6E23-E0F9-E53CA95D5306}"/>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D532FA3-F0AF-F30B-C7D6-D07854029F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0683A2-3CEE-5544-0DF5-0433EBD1483B}"/>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5" name="Footer Placeholder 4">
            <a:extLst>
              <a:ext uri="{FF2B5EF4-FFF2-40B4-BE49-F238E27FC236}">
                <a16:creationId xmlns:a16="http://schemas.microsoft.com/office/drawing/2014/main" id="{8B4C0328-37DC-A54A-C189-4C60EACF1F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BDA061-A183-6C2E-07F3-806E8F00D6D3}"/>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91937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96FA-0B7F-9C15-4836-4811175893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4ABD64-A0E4-13BC-1CCD-5740847F6DF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0F10305-9947-CBA9-7488-FF7D728B2CD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73BBD86-A838-B587-8CBE-4F0DF394361C}"/>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6" name="Footer Placeholder 5">
            <a:extLst>
              <a:ext uri="{FF2B5EF4-FFF2-40B4-BE49-F238E27FC236}">
                <a16:creationId xmlns:a16="http://schemas.microsoft.com/office/drawing/2014/main" id="{095E3EF0-30D9-62A4-9F58-857390E43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F069A1-744B-9EBC-FC8E-CD1B757D2B8B}"/>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404377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4806-5C79-0A57-AEE9-A8C337051B43}"/>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226B87-FC73-E30E-BD31-25A717DF45E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91ECBDA-22F8-CED2-FE5A-B3049477D8CD}"/>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2FE7FE3-FCE8-F78D-4BF2-9455DBBBF9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57DDD82-4F1F-D754-BF7B-CBF8AE132E67}"/>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BDD99A-0FDC-5D32-2565-D71848B5364C}"/>
              </a:ext>
            </a:extLst>
          </p:cNvPr>
          <p:cNvSpPr>
            <a:spLocks noGrp="1"/>
          </p:cNvSpPr>
          <p:nvPr>
            <p:ph type="dt" sz="half" idx="10"/>
          </p:nvPr>
        </p:nvSpPr>
        <p:spPr/>
        <p:txBody>
          <a:bodyPr/>
          <a:lstStyle/>
          <a:p>
            <a:fld id="{0A1FC360-82B5-41DC-A258-4D291721C223}" type="datetimeFigureOut">
              <a:rPr lang="en-GB" smtClean="0"/>
              <a:t>10/03/2025</a:t>
            </a:fld>
            <a:endParaRPr lang="en-GB"/>
          </a:p>
        </p:txBody>
      </p:sp>
      <p:sp>
        <p:nvSpPr>
          <p:cNvPr id="8" name="Footer Placeholder 7">
            <a:extLst>
              <a:ext uri="{FF2B5EF4-FFF2-40B4-BE49-F238E27FC236}">
                <a16:creationId xmlns:a16="http://schemas.microsoft.com/office/drawing/2014/main" id="{DAE08F39-633E-8531-821D-A609F693B3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6D02C6-6EE7-FE71-9C5B-9B95E6BBBEEC}"/>
              </a:ext>
            </a:extLst>
          </p:cNvPr>
          <p:cNvSpPr>
            <a:spLocks noGrp="1"/>
          </p:cNvSpPr>
          <p:nvPr>
            <p:ph type="sldNum" sz="quarter" idx="12"/>
          </p:nvPr>
        </p:nvSpPr>
        <p:spPr/>
        <p:txBody>
          <a:bodyPr/>
          <a:lstStyle/>
          <a:p>
            <a:fld id="{39F299DE-8AF5-48C2-861B-19F57B524F6B}" type="slidenum">
              <a:rPr lang="en-GB" smtClean="0"/>
              <a:t>‹#›</a:t>
            </a:fld>
            <a:endParaRPr lang="en-GB"/>
          </a:p>
        </p:txBody>
      </p:sp>
    </p:spTree>
    <p:extLst>
      <p:ext uri="{BB962C8B-B14F-4D97-AF65-F5344CB8AC3E}">
        <p14:creationId xmlns:p14="http://schemas.microsoft.com/office/powerpoint/2010/main" val="1656672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theme" Target="../theme/theme4.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055705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772347357"/>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7FE0188-803D-CF41-A7C4-56C7E1D1B2A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18424126"/>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3E145-BE11-AA43-97EA-8F5EB2AF8D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D61848-0836-02B4-C216-764073C06B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1C186A-F195-2552-B66E-FCDD416FDBF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B9ABC0-2016-9442-B997-3B9B20265F56}" type="datetimeFigureOut">
              <a:rPr lang="en-US" smtClean="0"/>
              <a:t>3/10/2025</a:t>
            </a:fld>
            <a:endParaRPr lang="en-US"/>
          </a:p>
        </p:txBody>
      </p:sp>
      <p:sp>
        <p:nvSpPr>
          <p:cNvPr id="5" name="Footer Placeholder 4">
            <a:extLst>
              <a:ext uri="{FF2B5EF4-FFF2-40B4-BE49-F238E27FC236}">
                <a16:creationId xmlns:a16="http://schemas.microsoft.com/office/drawing/2014/main" id="{B659A378-0574-2242-5A02-6CA03B28C00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C7E9EE-A489-EE7E-D15C-CF40B28424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0CACAB-D3CB-F140-9A68-D64DD3D54EFA}" type="slidenum">
              <a:rPr lang="en-US" smtClean="0"/>
              <a:t>‹#›</a:t>
            </a:fld>
            <a:endParaRPr lang="en-US"/>
          </a:p>
        </p:txBody>
      </p:sp>
    </p:spTree>
    <p:extLst>
      <p:ext uri="{BB962C8B-B14F-4D97-AF65-F5344CB8AC3E}">
        <p14:creationId xmlns:p14="http://schemas.microsoft.com/office/powerpoint/2010/main" val="20888388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20" r:id="rId17"/>
    <p:sldLayoutId id="2147483721" r:id="rId18"/>
    <p:sldLayoutId id="2147483722" r:id="rId19"/>
    <p:sldLayoutId id="2147483723" r:id="rId20"/>
    <p:sldLayoutId id="2147483724" r:id="rId21"/>
    <p:sldLayoutId id="2147483725" r:id="rId22"/>
    <p:sldLayoutId id="2147483674" r:id="rId23"/>
    <p:sldLayoutId id="2147483672" r:id="rId24"/>
    <p:sldLayoutId id="2147483685" r:id="rId25"/>
    <p:sldLayoutId id="2147483686" r:id="rId26"/>
    <p:sldLayoutId id="2147483687"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0.png"/><Relationship Id="rId7" Type="http://schemas.openxmlformats.org/officeDocument/2006/relationships/image" Target="../media/image48.png"/><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421.png"/><Relationship Id="rId10" Type="http://schemas.openxmlformats.org/officeDocument/2006/relationships/image" Target="../media/image470.png"/><Relationship Id="rId4" Type="http://schemas.openxmlformats.org/officeDocument/2006/relationships/image" Target="../media/image410.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slideLayout" Target="../slideLayouts/slideLayout17.xml"/><Relationship Id="rId1" Type="http://schemas.openxmlformats.org/officeDocument/2006/relationships/tags" Target="../tags/tag11.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2.png"/><Relationship Id="rId7" Type="http://schemas.openxmlformats.org/officeDocument/2006/relationships/image" Target="../media/image300.png"/><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290.png"/><Relationship Id="rId10" Type="http://schemas.openxmlformats.org/officeDocument/2006/relationships/image" Target="../media/image330.png"/><Relationship Id="rId9" Type="http://schemas.openxmlformats.org/officeDocument/2006/relationships/image" Target="../media/image320.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slideLayout" Target="../slideLayouts/slideLayout16.xml"/><Relationship Id="rId1" Type="http://schemas.openxmlformats.org/officeDocument/2006/relationships/tags" Target="../tags/tag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slideLayout" Target="../slideLayouts/slideLayout17.xml"/><Relationship Id="rId1" Type="http://schemas.openxmlformats.org/officeDocument/2006/relationships/tags" Target="../tags/tag15.xml"/><Relationship Id="rId5" Type="http://schemas.openxmlformats.org/officeDocument/2006/relationships/image" Target="../media/image63.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4.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73.png"/><Relationship Id="rId5" Type="http://schemas.openxmlformats.org/officeDocument/2006/relationships/image" Target="../media/image62.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8" Type="http://schemas.openxmlformats.org/officeDocument/2006/relationships/image" Target="../media/image4000.png"/><Relationship Id="rId7" Type="http://schemas.openxmlformats.org/officeDocument/2006/relationships/image" Target="../media/image390.png"/><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370.png"/><Relationship Id="rId5" Type="http://schemas.openxmlformats.org/officeDocument/2006/relationships/image" Target="../media/image380.png"/><Relationship Id="rId9" Type="http://schemas.openxmlformats.org/officeDocument/2006/relationships/image" Target="../media/image4100.png"/></Relationships>
</file>

<file path=ppt/slides/_rels/slide25.xml.rels><?xml version="1.0" encoding="UTF-8" standalone="yes"?>
<Relationships xmlns="http://schemas.openxmlformats.org/package/2006/relationships"><Relationship Id="rId8" Type="http://schemas.openxmlformats.org/officeDocument/2006/relationships/image" Target="../media/image450.png"/><Relationship Id="rId7" Type="http://schemas.openxmlformats.org/officeDocument/2006/relationships/image" Target="../media/image440.png"/><Relationship Id="rId1" Type="http://schemas.openxmlformats.org/officeDocument/2006/relationships/slideLayout" Target="../slideLayouts/slideLayout18.xml"/><Relationship Id="rId6" Type="http://schemas.openxmlformats.org/officeDocument/2006/relationships/image" Target="../media/image430.png"/><Relationship Id="rId11" Type="http://schemas.openxmlformats.org/officeDocument/2006/relationships/image" Target="../media/image460.png"/><Relationship Id="rId10" Type="http://schemas.openxmlformats.org/officeDocument/2006/relationships/image" Target="../media/image420.png"/></Relationships>
</file>

<file path=ppt/slides/_rels/slide26.xml.rels><?xml version="1.0" encoding="UTF-8" standalone="yes"?>
<Relationships xmlns="http://schemas.openxmlformats.org/package/2006/relationships"><Relationship Id="rId8" Type="http://schemas.openxmlformats.org/officeDocument/2006/relationships/image" Target="../media/image4900.png"/><Relationship Id="rId7" Type="http://schemas.openxmlformats.org/officeDocument/2006/relationships/image" Target="../media/image4000.png"/><Relationship Id="rId1" Type="http://schemas.openxmlformats.org/officeDocument/2006/relationships/slideLayout" Target="../slideLayouts/slideLayout18.xml"/><Relationship Id="rId6" Type="http://schemas.openxmlformats.org/officeDocument/2006/relationships/image" Target="../media/image480.png"/><Relationship Id="rId11" Type="http://schemas.openxmlformats.org/officeDocument/2006/relationships/image" Target="../media/image460.png"/><Relationship Id="rId10" Type="http://schemas.openxmlformats.org/officeDocument/2006/relationships/image" Target="../media/image420.png"/></Relationships>
</file>

<file path=ppt/slides/_rels/slide2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311.png"/><Relationship Id="rId11" Type="http://schemas.openxmlformats.org/officeDocument/2006/relationships/image" Target="../media/image36.png"/><Relationship Id="rId10" Type="http://schemas.openxmlformats.org/officeDocument/2006/relationships/image" Target="../media/image35.png"/><Relationship Id="rId9" Type="http://schemas.openxmlformats.org/officeDocument/2006/relationships/image" Target="../media/image34.pn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9.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png"/><Relationship Id="rId7" Type="http://schemas.openxmlformats.org/officeDocument/2006/relationships/image" Target="../media/image240.pn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8.xml"/><Relationship Id="rId5"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0" y="38258"/>
            <a:ext cx="7897091" cy="830997"/>
          </a:xfrm>
          <a:prstGeom prst="rect">
            <a:avLst/>
          </a:prstGeom>
          <a:noFill/>
        </p:spPr>
        <p:txBody>
          <a:bodyPr wrap="square" rtlCol="0">
            <a:spAutoFit/>
          </a:bodyPr>
          <a:lstStyle/>
          <a:p>
            <a:r>
              <a:rPr lang="en-GB" sz="4800" u="sng" dirty="0"/>
              <a:t>Set Notation</a:t>
            </a:r>
          </a:p>
        </p:txBody>
      </p:sp>
      <mc:AlternateContent xmlns:mc="http://schemas.openxmlformats.org/markup-compatibility/2006">
        <mc:Choice xmlns:a14="http://schemas.microsoft.com/office/drawing/2010/main" Requires="a14">
          <p:sp>
            <p:nvSpPr>
              <p:cNvPr id="3" name="Rectangle 2"/>
              <p:cNvSpPr/>
              <p:nvPr/>
            </p:nvSpPr>
            <p:spPr>
              <a:xfrm>
                <a:off x="1681300" y="1073265"/>
                <a:ext cx="1027076" cy="1446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sz="8800" dirty="0">
                          <a:solidFill>
                            <a:prstClr val="black"/>
                          </a:solidFill>
                          <a:latin typeface="Calibri" panose="020F0502020204030204" pitchFamily="34" charset="0"/>
                          <a:cs typeface="Calibri" panose="020F0502020204030204" pitchFamily="34" charset="0"/>
                        </a:rPr>
                        <m:t>𝜉</m:t>
                      </m:r>
                    </m:oMath>
                  </m:oMathPara>
                </a14:m>
                <a:endParaRPr lang="en-GB" sz="8800" dirty="0"/>
              </a:p>
            </p:txBody>
          </p:sp>
        </mc:Choice>
        <mc:Fallback>
          <p:sp>
            <p:nvSpPr>
              <p:cNvPr id="3" name="Rectangle 2"/>
              <p:cNvSpPr>
                <a:spLocks noRot="1" noChangeAspect="1" noMove="1" noResize="1" noEditPoints="1" noAdjustHandles="1" noChangeArrowheads="1" noChangeShapeType="1" noTextEdit="1"/>
              </p:cNvSpPr>
              <p:nvPr/>
            </p:nvSpPr>
            <p:spPr>
              <a:xfrm>
                <a:off x="1681300" y="1073265"/>
                <a:ext cx="1027076" cy="1446550"/>
              </a:xfrm>
              <a:prstGeom prst="rect">
                <a:avLst/>
              </a:prstGeom>
              <a:blipFill>
                <a:blip r:embed="rId3"/>
                <a:stretch>
                  <a:fillRect/>
                </a:stretch>
              </a:blipFill>
            </p:spPr>
            <p:txBody>
              <a:bodyPr/>
              <a:lstStyle/>
              <a:p>
                <a:r>
                  <a:rPr lang="en-GB">
                    <a:noFill/>
                  </a:rPr>
                  <a:t> </a:t>
                </a:r>
              </a:p>
            </p:txBody>
          </p:sp>
        </mc:Fallback>
      </mc:AlternateContent>
      <p:sp>
        <p:nvSpPr>
          <p:cNvPr id="17" name="TextBox 16"/>
          <p:cNvSpPr txBox="1"/>
          <p:nvPr/>
        </p:nvSpPr>
        <p:spPr>
          <a:xfrm>
            <a:off x="3373394" y="1967306"/>
            <a:ext cx="3771685" cy="646331"/>
          </a:xfrm>
          <a:prstGeom prst="rect">
            <a:avLst/>
          </a:prstGeom>
          <a:noFill/>
        </p:spPr>
        <p:txBody>
          <a:bodyPr wrap="square" rtlCol="0">
            <a:spAutoFit/>
          </a:bodyPr>
          <a:lstStyle/>
          <a:p>
            <a:r>
              <a:rPr lang="en-GB" sz="3600" dirty="0">
                <a:solidFill>
                  <a:srgbClr val="FF0066"/>
                </a:solidFill>
              </a:rPr>
              <a:t>“Xi”</a:t>
            </a:r>
          </a:p>
        </p:txBody>
      </p:sp>
      <p:sp>
        <p:nvSpPr>
          <p:cNvPr id="18" name="TextBox 17"/>
          <p:cNvSpPr txBox="1"/>
          <p:nvPr/>
        </p:nvSpPr>
        <p:spPr>
          <a:xfrm>
            <a:off x="3373393" y="1256008"/>
            <a:ext cx="3771685" cy="646331"/>
          </a:xfrm>
          <a:prstGeom prst="rect">
            <a:avLst/>
          </a:prstGeom>
          <a:noFill/>
        </p:spPr>
        <p:txBody>
          <a:bodyPr wrap="square" rtlCol="0">
            <a:spAutoFit/>
          </a:bodyPr>
          <a:lstStyle/>
          <a:p>
            <a:r>
              <a:rPr lang="en-GB" sz="3600" dirty="0">
                <a:solidFill>
                  <a:srgbClr val="FF0066"/>
                </a:solidFill>
              </a:rPr>
              <a:t>The Universal Set</a:t>
            </a:r>
          </a:p>
        </p:txBody>
      </p:sp>
      <p:sp>
        <p:nvSpPr>
          <p:cNvPr id="19" name="TextBox 18"/>
          <p:cNvSpPr txBox="1"/>
          <p:nvPr/>
        </p:nvSpPr>
        <p:spPr>
          <a:xfrm>
            <a:off x="249382" y="2942434"/>
            <a:ext cx="8645236" cy="646331"/>
          </a:xfrm>
          <a:prstGeom prst="rect">
            <a:avLst/>
          </a:prstGeom>
          <a:noFill/>
        </p:spPr>
        <p:txBody>
          <a:bodyPr wrap="square" rtlCol="0">
            <a:spAutoFit/>
          </a:bodyPr>
          <a:lstStyle/>
          <a:p>
            <a:r>
              <a:rPr lang="en-GB" sz="3600" dirty="0">
                <a:solidFill>
                  <a:srgbClr val="7030A0"/>
                </a:solidFill>
              </a:rPr>
              <a:t>The elements of your set go in </a:t>
            </a:r>
            <a:r>
              <a:rPr lang="en-GB" sz="3600" b="1" dirty="0">
                <a:solidFill>
                  <a:srgbClr val="7030A0"/>
                </a:solidFill>
              </a:rPr>
              <a:t>curly brackets</a:t>
            </a:r>
          </a:p>
        </p:txBody>
      </p:sp>
      <mc:AlternateContent xmlns:mc="http://schemas.openxmlformats.org/markup-compatibility/2006">
        <mc:Choice xmlns:a14="http://schemas.microsoft.com/office/drawing/2010/main" Requires="a14">
          <p:sp>
            <p:nvSpPr>
              <p:cNvPr id="20" name="Rectangle 19"/>
              <p:cNvSpPr/>
              <p:nvPr/>
            </p:nvSpPr>
            <p:spPr>
              <a:xfrm>
                <a:off x="1327058" y="3920974"/>
                <a:ext cx="64067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sz="4000" dirty="0" smtClean="0">
                          <a:solidFill>
                            <a:srgbClr val="FF0066"/>
                          </a:solidFill>
                          <a:latin typeface="Calibri" panose="020F0502020204030204" pitchFamily="34" charset="0"/>
                          <a:cs typeface="Calibri" panose="020F0502020204030204" pitchFamily="34" charset="0"/>
                        </a:rPr>
                        <m:t>𝜉</m:t>
                      </m:r>
                      <m:r>
                        <m:rPr>
                          <m:nor/>
                        </m:rPr>
                        <a:rPr lang="en-GB" sz="4000" b="0" i="0" dirty="0" smtClean="0">
                          <a:solidFill>
                            <a:srgbClr val="FF0066"/>
                          </a:solidFill>
                          <a:latin typeface="Calibri" panose="020F0502020204030204" pitchFamily="34" charset="0"/>
                          <a:cs typeface="Calibri" panose="020F0502020204030204" pitchFamily="34" charset="0"/>
                        </a:rPr>
                        <m:t> = {</m:t>
                      </m:r>
                      <m:r>
                        <m:rPr>
                          <m:nor/>
                        </m:rPr>
                        <a:rPr lang="en-GB" sz="4000" b="0" i="0" dirty="0" smtClean="0">
                          <a:solidFill>
                            <a:srgbClr val="FF0066"/>
                          </a:solidFill>
                          <a:latin typeface="Calibri" panose="020F0502020204030204" pitchFamily="34" charset="0"/>
                          <a:cs typeface="Calibri" panose="020F0502020204030204" pitchFamily="34" charset="0"/>
                        </a:rPr>
                        <m:t>cats</m:t>
                      </m:r>
                      <m:r>
                        <m:rPr>
                          <m:nor/>
                        </m:rPr>
                        <a:rPr lang="en-GB" sz="4000" b="0" i="0" dirty="0" smtClean="0">
                          <a:solidFill>
                            <a:srgbClr val="FF0066"/>
                          </a:solidFill>
                          <a:latin typeface="Calibri" panose="020F0502020204030204" pitchFamily="34" charset="0"/>
                          <a:cs typeface="Calibri" panose="020F0502020204030204" pitchFamily="34" charset="0"/>
                        </a:rPr>
                        <m:t>, </m:t>
                      </m:r>
                      <m:r>
                        <m:rPr>
                          <m:nor/>
                        </m:rPr>
                        <a:rPr lang="en-GB" sz="4000" b="0" i="0" dirty="0" smtClean="0">
                          <a:solidFill>
                            <a:srgbClr val="FF0066"/>
                          </a:solidFill>
                          <a:latin typeface="Calibri" panose="020F0502020204030204" pitchFamily="34" charset="0"/>
                          <a:cs typeface="Calibri" panose="020F0502020204030204" pitchFamily="34" charset="0"/>
                        </a:rPr>
                        <m:t>dogs</m:t>
                      </m:r>
                      <m:r>
                        <m:rPr>
                          <m:nor/>
                        </m:rPr>
                        <a:rPr lang="en-GB" sz="4000" b="0" i="0" dirty="0" smtClean="0">
                          <a:solidFill>
                            <a:srgbClr val="FF0066"/>
                          </a:solidFill>
                          <a:latin typeface="Calibri" panose="020F0502020204030204" pitchFamily="34" charset="0"/>
                          <a:cs typeface="Calibri" panose="020F0502020204030204" pitchFamily="34" charset="0"/>
                        </a:rPr>
                        <m:t>, </m:t>
                      </m:r>
                      <m:r>
                        <m:rPr>
                          <m:nor/>
                        </m:rPr>
                        <a:rPr lang="en-GB" sz="4000" b="0" i="0" dirty="0" smtClean="0">
                          <a:solidFill>
                            <a:srgbClr val="FF0066"/>
                          </a:solidFill>
                          <a:latin typeface="Calibri" panose="020F0502020204030204" pitchFamily="34" charset="0"/>
                          <a:cs typeface="Calibri" panose="020F0502020204030204" pitchFamily="34" charset="0"/>
                        </a:rPr>
                        <m:t>rabbits</m:t>
                      </m:r>
                      <m:r>
                        <m:rPr>
                          <m:nor/>
                        </m:rPr>
                        <a:rPr lang="en-GB" sz="4000" b="0" i="0" dirty="0" smtClean="0">
                          <a:solidFill>
                            <a:srgbClr val="FF0066"/>
                          </a:solidFill>
                          <a:latin typeface="Calibri" panose="020F0502020204030204" pitchFamily="34" charset="0"/>
                          <a:cs typeface="Calibri" panose="020F0502020204030204" pitchFamily="34" charset="0"/>
                        </a:rPr>
                        <m:t>, </m:t>
                      </m:r>
                      <m:r>
                        <m:rPr>
                          <m:nor/>
                        </m:rPr>
                        <a:rPr lang="en-GB" sz="4000" b="0" i="0" dirty="0" smtClean="0">
                          <a:solidFill>
                            <a:srgbClr val="FF0066"/>
                          </a:solidFill>
                          <a:latin typeface="Calibri" panose="020F0502020204030204" pitchFamily="34" charset="0"/>
                          <a:cs typeface="Calibri" panose="020F0502020204030204" pitchFamily="34" charset="0"/>
                        </a:rPr>
                        <m:t>frogs</m:t>
                      </m:r>
                      <m:r>
                        <m:rPr>
                          <m:nor/>
                        </m:rPr>
                        <a:rPr lang="en-GB" sz="4000" b="0" i="0" dirty="0" smtClean="0">
                          <a:solidFill>
                            <a:srgbClr val="FF0066"/>
                          </a:solidFill>
                          <a:latin typeface="Calibri" panose="020F0502020204030204" pitchFamily="34" charset="0"/>
                          <a:cs typeface="Calibri" panose="020F0502020204030204" pitchFamily="34" charset="0"/>
                        </a:rPr>
                        <m:t>}</m:t>
                      </m:r>
                    </m:oMath>
                  </m:oMathPara>
                </a14:m>
                <a:endParaRPr lang="en-GB" sz="4400" dirty="0">
                  <a:solidFill>
                    <a:srgbClr val="FF0066"/>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1327058" y="3920974"/>
                <a:ext cx="6406754"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451434" y="4844370"/>
                <a:ext cx="830586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sz="3600" b="0" i="0" dirty="0" smtClean="0">
                          <a:solidFill>
                            <a:srgbClr val="FF0066"/>
                          </a:solidFill>
                          <a:latin typeface="Calibri" panose="020F0502020204030204" pitchFamily="34" charset="0"/>
                          <a:cs typeface="Calibri" panose="020F0502020204030204" pitchFamily="34" charset="0"/>
                        </a:rPr>
                        <m:t>The</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b="0" i="0" dirty="0" smtClean="0">
                          <a:solidFill>
                            <a:srgbClr val="FF0066"/>
                          </a:solidFill>
                          <a:latin typeface="Calibri" panose="020F0502020204030204" pitchFamily="34" charset="0"/>
                          <a:cs typeface="Calibri" panose="020F0502020204030204" pitchFamily="34" charset="0"/>
                        </a:rPr>
                        <m:t>set</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dirty="0" smtClean="0">
                          <a:solidFill>
                            <a:srgbClr val="FF0066"/>
                          </a:solidFill>
                          <a:latin typeface="Calibri" panose="020F0502020204030204" pitchFamily="34" charset="0"/>
                          <a:cs typeface="Calibri" panose="020F0502020204030204" pitchFamily="34" charset="0"/>
                        </a:rPr>
                        <m:t>𝜉</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b="0" i="0" dirty="0" smtClean="0">
                          <a:solidFill>
                            <a:srgbClr val="FF0066"/>
                          </a:solidFill>
                          <a:latin typeface="Calibri" panose="020F0502020204030204" pitchFamily="34" charset="0"/>
                          <a:cs typeface="Calibri" panose="020F0502020204030204" pitchFamily="34" charset="0"/>
                        </a:rPr>
                        <m:t>contains</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b="0" i="0" dirty="0" smtClean="0">
                          <a:solidFill>
                            <a:srgbClr val="FF0066"/>
                          </a:solidFill>
                          <a:latin typeface="Calibri" panose="020F0502020204030204" pitchFamily="34" charset="0"/>
                          <a:cs typeface="Calibri" panose="020F0502020204030204" pitchFamily="34" charset="0"/>
                        </a:rPr>
                        <m:t>cats</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b="0" i="0" dirty="0" smtClean="0">
                          <a:solidFill>
                            <a:srgbClr val="FF0066"/>
                          </a:solidFill>
                          <a:latin typeface="Calibri" panose="020F0502020204030204" pitchFamily="34" charset="0"/>
                          <a:cs typeface="Calibri" panose="020F0502020204030204" pitchFamily="34" charset="0"/>
                        </a:rPr>
                        <m:t>dogs</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b="0" i="0" dirty="0" smtClean="0">
                          <a:solidFill>
                            <a:srgbClr val="FF0066"/>
                          </a:solidFill>
                          <a:latin typeface="Calibri" panose="020F0502020204030204" pitchFamily="34" charset="0"/>
                          <a:cs typeface="Calibri" panose="020F0502020204030204" pitchFamily="34" charset="0"/>
                        </a:rPr>
                        <m:t>rabbits</m:t>
                      </m:r>
                      <m:r>
                        <m:rPr>
                          <m:nor/>
                        </m:rPr>
                        <a:rPr lang="en-GB" sz="3600" b="0" i="0" dirty="0" smtClean="0">
                          <a:solidFill>
                            <a:srgbClr val="FF0066"/>
                          </a:solidFill>
                          <a:latin typeface="Calibri" panose="020F0502020204030204" pitchFamily="34" charset="0"/>
                          <a:cs typeface="Calibri" panose="020F0502020204030204" pitchFamily="34" charset="0"/>
                        </a:rPr>
                        <m:t>, </m:t>
                      </m:r>
                      <m:r>
                        <m:rPr>
                          <m:nor/>
                        </m:rPr>
                        <a:rPr lang="en-GB" sz="3600" b="0" i="0" dirty="0" smtClean="0">
                          <a:solidFill>
                            <a:srgbClr val="FF0066"/>
                          </a:solidFill>
                          <a:latin typeface="Calibri" panose="020F0502020204030204" pitchFamily="34" charset="0"/>
                          <a:cs typeface="Calibri" panose="020F0502020204030204" pitchFamily="34" charset="0"/>
                        </a:rPr>
                        <m:t>frogs</m:t>
                      </m:r>
                    </m:oMath>
                  </m:oMathPara>
                </a14:m>
                <a:endParaRPr lang="en-GB" sz="4000" dirty="0">
                  <a:solidFill>
                    <a:srgbClr val="FF0066"/>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451434" y="4844370"/>
                <a:ext cx="8305864" cy="646331"/>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6359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2338837" y="706108"/>
            <a:ext cx="2520000" cy="252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9" name="Oval 28"/>
          <p:cNvSpPr/>
          <p:nvPr/>
        </p:nvSpPr>
        <p:spPr>
          <a:xfrm>
            <a:off x="3525662" y="702790"/>
            <a:ext cx="2520000" cy="252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0" name="Rectangle 29"/>
          <p:cNvSpPr/>
          <p:nvPr/>
        </p:nvSpPr>
        <p:spPr>
          <a:xfrm>
            <a:off x="1861597" y="231843"/>
            <a:ext cx="4883707" cy="31052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1" name="TextBox 30"/>
          <p:cNvSpPr txBox="1"/>
          <p:nvPr/>
        </p:nvSpPr>
        <p:spPr>
          <a:xfrm>
            <a:off x="2383413" y="588359"/>
            <a:ext cx="182585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a:t>
            </a:r>
          </a:p>
        </p:txBody>
      </p:sp>
      <p:sp>
        <p:nvSpPr>
          <p:cNvPr id="32" name="TextBox 31"/>
          <p:cNvSpPr txBox="1"/>
          <p:nvPr/>
        </p:nvSpPr>
        <p:spPr>
          <a:xfrm>
            <a:off x="5652758" y="614207"/>
            <a:ext cx="1489520"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a:t>
            </a:r>
          </a:p>
        </p:txBody>
      </p:sp>
      <mc:AlternateContent xmlns:mc="http://schemas.openxmlformats.org/markup-compatibility/2006" xmlns:a14="http://schemas.microsoft.com/office/drawing/2010/main">
        <mc:Choice Requires="a14">
          <p:sp>
            <p:nvSpPr>
              <p:cNvPr id="33" name="TextBox 32"/>
              <p:cNvSpPr txBox="1"/>
              <p:nvPr/>
            </p:nvSpPr>
            <p:spPr>
              <a:xfrm>
                <a:off x="1464623" y="90987"/>
                <a:ext cx="5218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3200" dirty="0">
                  <a:latin typeface="Calibri" panose="020F0502020204030204" pitchFamily="34" charset="0"/>
                  <a:cs typeface="Calibri" panose="020F0502020204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64623" y="90987"/>
                <a:ext cx="521816" cy="523220"/>
              </a:xfrm>
              <a:prstGeom prst="rect">
                <a:avLst/>
              </a:prstGeom>
              <a:blipFill>
                <a:blip r:embed="rId3"/>
                <a:stretch>
                  <a:fillRect/>
                </a:stretch>
              </a:blipFill>
            </p:spPr>
            <p:txBody>
              <a:bodyPr/>
              <a:lstStyle/>
              <a:p>
                <a:r>
                  <a:rPr lang="en-GB">
                    <a:noFill/>
                  </a:rPr>
                  <a:t> </a:t>
                </a:r>
              </a:p>
            </p:txBody>
          </p:sp>
        </mc:Fallback>
      </mc:AlternateContent>
      <p:sp>
        <p:nvSpPr>
          <p:cNvPr id="34" name="Freeform 33"/>
          <p:cNvSpPr/>
          <p:nvPr/>
        </p:nvSpPr>
        <p:spPr>
          <a:xfrm>
            <a:off x="3525662" y="869559"/>
            <a:ext cx="1333175" cy="2207250"/>
          </a:xfrm>
          <a:custGeom>
            <a:avLst/>
            <a:gdLst>
              <a:gd name="connsiteX0" fmla="*/ 734684 w 1469368"/>
              <a:gd name="connsiteY0" fmla="*/ 0 h 2908596"/>
              <a:gd name="connsiteX1" fmla="*/ 810133 w 1469368"/>
              <a:gd name="connsiteY1" fmla="*/ 56420 h 2908596"/>
              <a:gd name="connsiteX2" fmla="*/ 1469368 w 1469368"/>
              <a:gd name="connsiteY2" fmla="*/ 1454298 h 2908596"/>
              <a:gd name="connsiteX3" fmla="*/ 810133 w 1469368"/>
              <a:gd name="connsiteY3" fmla="*/ 2852176 h 2908596"/>
              <a:gd name="connsiteX4" fmla="*/ 734684 w 1469368"/>
              <a:gd name="connsiteY4" fmla="*/ 2908596 h 2908596"/>
              <a:gd name="connsiteX5" fmla="*/ 659235 w 1469368"/>
              <a:gd name="connsiteY5" fmla="*/ 2852176 h 2908596"/>
              <a:gd name="connsiteX6" fmla="*/ 0 w 1469368"/>
              <a:gd name="connsiteY6" fmla="*/ 1454298 h 2908596"/>
              <a:gd name="connsiteX7" fmla="*/ 659235 w 1469368"/>
              <a:gd name="connsiteY7" fmla="*/ 56420 h 2908596"/>
              <a:gd name="connsiteX8" fmla="*/ 734684 w 1469368"/>
              <a:gd name="connsiteY8" fmla="*/ 0 h 29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368" h="2908596">
                <a:moveTo>
                  <a:pt x="734684" y="0"/>
                </a:moveTo>
                <a:lnTo>
                  <a:pt x="810133" y="56420"/>
                </a:lnTo>
                <a:cubicBezTo>
                  <a:pt x="1212744" y="388684"/>
                  <a:pt x="1469368" y="891523"/>
                  <a:pt x="1469368" y="1454298"/>
                </a:cubicBezTo>
                <a:cubicBezTo>
                  <a:pt x="1469368" y="2017074"/>
                  <a:pt x="1212744" y="2519912"/>
                  <a:pt x="810133" y="2852176"/>
                </a:cubicBezTo>
                <a:lnTo>
                  <a:pt x="734684" y="2908596"/>
                </a:lnTo>
                <a:lnTo>
                  <a:pt x="659235" y="2852176"/>
                </a:lnTo>
                <a:cubicBezTo>
                  <a:pt x="256624" y="2519912"/>
                  <a:pt x="0" y="2017074"/>
                  <a:pt x="0" y="1454298"/>
                </a:cubicBezTo>
                <a:cubicBezTo>
                  <a:pt x="0" y="891523"/>
                  <a:pt x="256624" y="388684"/>
                  <a:pt x="659235" y="56420"/>
                </a:cubicBezTo>
                <a:lnTo>
                  <a:pt x="734684" y="0"/>
                </a:lnTo>
                <a:close/>
              </a:path>
            </a:pathLst>
          </a:custGeom>
          <a:solidFill>
            <a:srgbClr val="FF0066">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5" name="TextBox 34"/>
          <p:cNvSpPr txBox="1"/>
          <p:nvPr/>
        </p:nvSpPr>
        <p:spPr>
          <a:xfrm>
            <a:off x="925821" y="3518950"/>
            <a:ext cx="715322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What does the shaded section represent?</a:t>
            </a:r>
          </a:p>
        </p:txBody>
      </p:sp>
      <p:sp>
        <p:nvSpPr>
          <p:cNvPr id="36" name="TextBox 35"/>
          <p:cNvSpPr txBox="1"/>
          <p:nvPr/>
        </p:nvSpPr>
        <p:spPr>
          <a:xfrm>
            <a:off x="925822" y="4134513"/>
            <a:ext cx="6704386"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This is where the 2 sets intersect.</a:t>
            </a:r>
          </a:p>
        </p:txBody>
      </p:sp>
      <mc:AlternateContent xmlns:mc="http://schemas.openxmlformats.org/markup-compatibility/2006" xmlns:a14="http://schemas.microsoft.com/office/drawing/2010/main">
        <mc:Choice Requires="a14">
          <p:sp>
            <p:nvSpPr>
              <p:cNvPr id="37" name="TextBox 36"/>
              <p:cNvSpPr txBox="1"/>
              <p:nvPr/>
            </p:nvSpPr>
            <p:spPr>
              <a:xfrm>
                <a:off x="3683770" y="4894226"/>
                <a:ext cx="1365470" cy="646331"/>
              </a:xfrm>
              <a:prstGeom prst="rect">
                <a:avLst/>
              </a:prstGeom>
              <a:solidFill>
                <a:srgbClr val="7030A0">
                  <a:alpha val="20000"/>
                </a:srgbClr>
              </a:solidFill>
              <a:ln w="25400">
                <a:solidFill>
                  <a:srgbClr val="7030A0"/>
                </a:solidFill>
              </a:ln>
            </p:spPr>
            <p:txBody>
              <a:bodyPr wrap="square" rtlCol="0">
                <a:spAutoFit/>
              </a:bodyPr>
              <a:lstStyle/>
              <a:p>
                <a:pPr algn="ctr"/>
                <a:r>
                  <a:rPr lang="en-GB" sz="3600" dirty="0">
                    <a:latin typeface="Calibri" panose="020F0502020204030204" pitchFamily="34" charset="0"/>
                    <a:cs typeface="Calibri" panose="020F0502020204030204" pitchFamily="34" charset="0"/>
                  </a:rPr>
                  <a:t>A </a:t>
                </a:r>
                <a14:m>
                  <m:oMath xmlns:m="http://schemas.openxmlformats.org/officeDocument/2006/math">
                    <m:r>
                      <a:rPr lang="en-GB" sz="3600" i="1" smtClean="0">
                        <a:latin typeface="Cambria Math" panose="02040503050406030204" pitchFamily="18" charset="0"/>
                        <a:ea typeface="Cambria Math" panose="02040503050406030204" pitchFamily="18" charset="0"/>
                      </a:rPr>
                      <m:t>∩</m:t>
                    </m:r>
                  </m:oMath>
                </a14:m>
                <a:r>
                  <a:rPr lang="en-GB" sz="3600" dirty="0">
                    <a:latin typeface="Calibri" panose="020F0502020204030204" pitchFamily="34" charset="0"/>
                    <a:cs typeface="Calibri" panose="020F0502020204030204" pitchFamily="34" charset="0"/>
                  </a:rPr>
                  <a:t> B</a:t>
                </a:r>
              </a:p>
            </p:txBody>
          </p:sp>
        </mc:Choice>
        <mc:Fallback xmlns="">
          <p:sp>
            <p:nvSpPr>
              <p:cNvPr id="37" name="TextBox 36"/>
              <p:cNvSpPr txBox="1">
                <a:spLocks noRot="1" noChangeAspect="1" noMove="1" noResize="1" noEditPoints="1" noAdjustHandles="1" noChangeArrowheads="1" noChangeShapeType="1" noTextEdit="1"/>
              </p:cNvSpPr>
              <p:nvPr/>
            </p:nvSpPr>
            <p:spPr>
              <a:xfrm>
                <a:off x="3683770" y="4894226"/>
                <a:ext cx="1365470" cy="646331"/>
              </a:xfrm>
              <a:prstGeom prst="rect">
                <a:avLst/>
              </a:prstGeom>
              <a:blipFill>
                <a:blip r:embed="rId4"/>
                <a:stretch>
                  <a:fillRect l="-7018" t="-12727" r="-7018" b="-31818"/>
                </a:stretch>
              </a:blipFill>
              <a:ln w="25400">
                <a:solidFill>
                  <a:srgbClr val="7030A0"/>
                </a:solidFill>
              </a:ln>
            </p:spPr>
            <p:txBody>
              <a:bodyPr/>
              <a:lstStyle/>
              <a:p>
                <a:r>
                  <a:rPr lang="en-GB">
                    <a:noFill/>
                  </a:rPr>
                  <a:t> </a:t>
                </a:r>
              </a:p>
            </p:txBody>
          </p:sp>
        </mc:Fallback>
      </mc:AlternateContent>
      <p:sp>
        <p:nvSpPr>
          <p:cNvPr id="12" name="TextBox 11"/>
          <p:cNvSpPr txBox="1"/>
          <p:nvPr/>
        </p:nvSpPr>
        <p:spPr>
          <a:xfrm>
            <a:off x="951257" y="5719883"/>
            <a:ext cx="6704386"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“A intersection B”</a:t>
            </a:r>
          </a:p>
        </p:txBody>
      </p:sp>
    </p:spTree>
    <p:custDataLst>
      <p:tags r:id="rId1"/>
    </p:custDataLst>
    <p:extLst>
      <p:ext uri="{BB962C8B-B14F-4D97-AF65-F5344CB8AC3E}">
        <p14:creationId xmlns:p14="http://schemas.microsoft.com/office/powerpoint/2010/main" val="29062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4297166" y="2076784"/>
                <a:ext cx="46308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  List the elements of 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p>
            </p:txBody>
          </p:sp>
        </mc:Choice>
        <mc:Fallback xmlns="">
          <p:sp>
            <p:nvSpPr>
              <p:cNvPr id="18" name="TextBox 17"/>
              <p:cNvSpPr txBox="1">
                <a:spLocks noRot="1" noChangeAspect="1" noMove="1" noResize="1" noEditPoints="1" noAdjustHandles="1" noChangeArrowheads="1" noChangeShapeType="1" noTextEdit="1"/>
              </p:cNvSpPr>
              <p:nvPr/>
            </p:nvSpPr>
            <p:spPr>
              <a:xfrm>
                <a:off x="4297166" y="2076784"/>
                <a:ext cx="4630828" cy="523220"/>
              </a:xfrm>
              <a:prstGeom prst="rect">
                <a:avLst/>
              </a:prstGeom>
              <a:blipFill>
                <a:blip r:embed="rId3"/>
                <a:stretch>
                  <a:fillRect l="-2763"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51778" y="2647515"/>
                <a:ext cx="3021346" cy="523220"/>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2800" i="1" smtClean="0">
                        <a:solidFill>
                          <a:schemeClr val="accent1"/>
                        </a:solidFill>
                        <a:latin typeface="Cambria Math" panose="02040503050406030204" pitchFamily="18" charset="0"/>
                        <a:ea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B </a:t>
                </a:r>
                <a14:m>
                  <m:oMath xmlns:m="http://schemas.openxmlformats.org/officeDocument/2006/math">
                    <m:r>
                      <a:rPr lang="en-GB" sz="2800" b="0" i="1" smtClean="0">
                        <a:solidFill>
                          <a:schemeClr val="accent1"/>
                        </a:solidFill>
                        <a:latin typeface="Cambria Math" panose="02040503050406030204" pitchFamily="18" charset="0"/>
                      </a:rPr>
                      <m:t>= </m:t>
                    </m:r>
                    <m:d>
                      <m:dPr>
                        <m:begChr m:val="{"/>
                        <m:endChr m:val="}"/>
                        <m:ctrlPr>
                          <a:rPr lang="en-GB" sz="2800" b="0" i="1" smtClean="0">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9</m:t>
                        </m:r>
                      </m:e>
                    </m:d>
                  </m:oMath>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51778" y="2647515"/>
                <a:ext cx="3021346" cy="523220"/>
              </a:xfrm>
              <a:prstGeom prst="rect">
                <a:avLst/>
              </a:prstGeom>
              <a:blipFill>
                <a:blip r:embed="rId4"/>
                <a:stretch>
                  <a:fillRect l="-4032" t="-1046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00137" y="3237783"/>
                <a:ext cx="3695811"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  Describe set A, set B 	and A</a:t>
                </a:r>
                <a:r>
                  <a:rPr lang="en-GB" sz="2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 in words. </a:t>
                </a:r>
              </a:p>
            </p:txBody>
          </p:sp>
        </mc:Choice>
        <mc:Fallback xmlns="">
          <p:sp>
            <p:nvSpPr>
              <p:cNvPr id="22" name="TextBox 21"/>
              <p:cNvSpPr txBox="1">
                <a:spLocks noRot="1" noChangeAspect="1" noMove="1" noResize="1" noEditPoints="1" noAdjustHandles="1" noChangeArrowheads="1" noChangeShapeType="1" noTextEdit="1"/>
              </p:cNvSpPr>
              <p:nvPr/>
            </p:nvSpPr>
            <p:spPr>
              <a:xfrm>
                <a:off x="4300137" y="3237783"/>
                <a:ext cx="3695811" cy="954107"/>
              </a:xfrm>
              <a:prstGeom prst="rect">
                <a:avLst/>
              </a:prstGeom>
              <a:blipFill>
                <a:blip r:embed="rId5"/>
                <a:stretch>
                  <a:fillRect l="-3295" t="-5732" r="-2306" b="-17197"/>
                </a:stretch>
              </a:blipFill>
            </p:spPr>
            <p:txBody>
              <a:bodyPr/>
              <a:lstStyle/>
              <a:p>
                <a:r>
                  <a:rPr lang="en-GB">
                    <a:noFill/>
                  </a:rPr>
                  <a:t> </a:t>
                </a:r>
              </a:p>
            </p:txBody>
          </p:sp>
        </mc:Fallback>
      </mc:AlternateContent>
      <p:pic>
        <p:nvPicPr>
          <p:cNvPr id="23" name="Picture 22"/>
          <p:cNvPicPr>
            <a:picLocks noChangeAspect="1"/>
          </p:cNvPicPr>
          <p:nvPr/>
        </p:nvPicPr>
        <p:blipFill>
          <a:blip r:embed="rId6"/>
          <a:stretch>
            <a:fillRect/>
          </a:stretch>
        </p:blipFill>
        <p:spPr>
          <a:xfrm>
            <a:off x="387328" y="1499408"/>
            <a:ext cx="4023360" cy="31994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4410688" y="4175652"/>
                <a:ext cx="3429213" cy="523220"/>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2800" b="0" i="1" smtClean="0">
                        <a:solidFill>
                          <a:schemeClr val="accent1"/>
                        </a:solidFill>
                        <a:latin typeface="Cambria Math" panose="02040503050406030204" pitchFamily="18" charset="0"/>
                      </a:rPr>
                      <m:t>= </m:t>
                    </m:r>
                  </m:oMath>
                </a14:m>
                <a:r>
                  <a:rPr lang="en-GB" sz="2800" dirty="0">
                    <a:solidFill>
                      <a:schemeClr val="accent1"/>
                    </a:solidFill>
                    <a:latin typeface="Calibri" panose="020F0502020204030204" pitchFamily="34" charset="0"/>
                    <a:cs typeface="Calibri" panose="020F0502020204030204" pitchFamily="34" charset="0"/>
                  </a:rPr>
                  <a:t>{Multiples of 3}</a:t>
                </a:r>
              </a:p>
            </p:txBody>
          </p:sp>
        </mc:Choice>
        <mc:Fallback xmlns="">
          <p:sp>
            <p:nvSpPr>
              <p:cNvPr id="24" name="TextBox 23"/>
              <p:cNvSpPr txBox="1">
                <a:spLocks noRot="1" noChangeAspect="1" noMove="1" noResize="1" noEditPoints="1" noAdjustHandles="1" noChangeArrowheads="1" noChangeShapeType="1" noTextEdit="1"/>
              </p:cNvSpPr>
              <p:nvPr/>
            </p:nvSpPr>
            <p:spPr>
              <a:xfrm>
                <a:off x="4410688" y="4175652"/>
                <a:ext cx="3429213" cy="523220"/>
              </a:xfrm>
              <a:prstGeom prst="rect">
                <a:avLst/>
              </a:prstGeom>
              <a:blipFill>
                <a:blip r:embed="rId7"/>
                <a:stretch>
                  <a:fillRect l="-3737"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410687" y="4815224"/>
                <a:ext cx="4193490" cy="523220"/>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B </a:t>
                </a:r>
                <a14:m>
                  <m:oMath xmlns:m="http://schemas.openxmlformats.org/officeDocument/2006/math">
                    <m:r>
                      <a:rPr lang="en-GB" sz="2800" b="0" i="1" smtClean="0">
                        <a:solidFill>
                          <a:schemeClr val="accent1"/>
                        </a:solidFill>
                        <a:latin typeface="Cambria Math" panose="02040503050406030204" pitchFamily="18" charset="0"/>
                      </a:rPr>
                      <m:t>= </m:t>
                    </m:r>
                  </m:oMath>
                </a14:m>
                <a:r>
                  <a:rPr lang="en-GB" sz="2800" dirty="0">
                    <a:solidFill>
                      <a:schemeClr val="accent1"/>
                    </a:solidFill>
                    <a:latin typeface="Calibri" panose="020F0502020204030204" pitchFamily="34" charset="0"/>
                    <a:cs typeface="Calibri" panose="020F0502020204030204" pitchFamily="34" charset="0"/>
                  </a:rPr>
                  <a:t>{Square Numbers}</a:t>
                </a:r>
              </a:p>
            </p:txBody>
          </p:sp>
        </mc:Choice>
        <mc:Fallback xmlns="">
          <p:sp>
            <p:nvSpPr>
              <p:cNvPr id="25" name="TextBox 24"/>
              <p:cNvSpPr txBox="1">
                <a:spLocks noRot="1" noChangeAspect="1" noMove="1" noResize="1" noEditPoints="1" noAdjustHandles="1" noChangeArrowheads="1" noChangeShapeType="1" noTextEdit="1"/>
              </p:cNvSpPr>
              <p:nvPr/>
            </p:nvSpPr>
            <p:spPr>
              <a:xfrm>
                <a:off x="4410687" y="4815224"/>
                <a:ext cx="4193490" cy="523220"/>
              </a:xfrm>
              <a:prstGeom prst="rect">
                <a:avLst/>
              </a:prstGeom>
              <a:blipFill>
                <a:blip r:embed="rId8"/>
                <a:stretch>
                  <a:fillRect l="-3057"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82817" y="5338444"/>
                <a:ext cx="6435968" cy="954107"/>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A</a:t>
                </a:r>
                <a:r>
                  <a:rPr lang="en-GB" sz="2800" dirty="0">
                    <a:solidFill>
                      <a:schemeClr val="accent1"/>
                    </a:solidFill>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GB" sz="2800" i="1">
                        <a:solidFill>
                          <a:schemeClr val="accent1"/>
                        </a:solidFill>
                        <a:latin typeface="Cambria Math" panose="02040503050406030204" pitchFamily="18" charset="0"/>
                        <a:ea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B </a:t>
                </a:r>
                <a14:m>
                  <m:oMath xmlns:m="http://schemas.openxmlformats.org/officeDocument/2006/math">
                    <m:r>
                      <a:rPr lang="en-GB" sz="2800" b="0" i="1" smtClean="0">
                        <a:solidFill>
                          <a:schemeClr val="accent1"/>
                        </a:solidFill>
                        <a:latin typeface="Cambria Math" panose="02040503050406030204" pitchFamily="18" charset="0"/>
                      </a:rPr>
                      <m:t>= </m:t>
                    </m:r>
                  </m:oMath>
                </a14:m>
                <a:r>
                  <a:rPr lang="en-GB" sz="2800" dirty="0">
                    <a:solidFill>
                      <a:schemeClr val="accent1"/>
                    </a:solidFill>
                    <a:latin typeface="Calibri" panose="020F0502020204030204" pitchFamily="34" charset="0"/>
                    <a:cs typeface="Calibri" panose="020F0502020204030204" pitchFamily="34" charset="0"/>
                  </a:rPr>
                  <a:t>multiples of 3 which are also 				    square numbers </a:t>
                </a:r>
              </a:p>
            </p:txBody>
          </p:sp>
        </mc:Choice>
        <mc:Fallback xmlns="">
          <p:sp>
            <p:nvSpPr>
              <p:cNvPr id="26" name="TextBox 25"/>
              <p:cNvSpPr txBox="1">
                <a:spLocks noRot="1" noChangeAspect="1" noMove="1" noResize="1" noEditPoints="1" noAdjustHandles="1" noChangeArrowheads="1" noChangeShapeType="1" noTextEdit="1"/>
              </p:cNvSpPr>
              <p:nvPr/>
            </p:nvSpPr>
            <p:spPr>
              <a:xfrm>
                <a:off x="3182817" y="5338444"/>
                <a:ext cx="6435968" cy="954107"/>
              </a:xfrm>
              <a:prstGeom prst="rect">
                <a:avLst/>
              </a:prstGeom>
              <a:blipFill>
                <a:blip r:embed="rId9"/>
                <a:stretch>
                  <a:fillRect l="-1894" t="-6410" b="-179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10009" y="794119"/>
                <a:ext cx="571130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r>
                        <a:rPr lang="en-GB" sz="2800" i="1">
                          <a:latin typeface="Cambria Math" panose="02040503050406030204" pitchFamily="18" charset="0"/>
                        </a:rPr>
                        <m:t>=</m:t>
                      </m:r>
                      <m:d>
                        <m:dPr>
                          <m:begChr m:val="{"/>
                          <m:endChr m:val="}"/>
                          <m:ctrlPr>
                            <a:rPr lang="en-GB" sz="2800" i="1">
                              <a:latin typeface="Cambria Math" panose="02040503050406030204" pitchFamily="18" charset="0"/>
                            </a:rPr>
                          </m:ctrlPr>
                        </m:dPr>
                        <m:e>
                          <m:r>
                            <m:rPr>
                              <m:nor/>
                            </m:rPr>
                            <a:rPr lang="en-GB" sz="2800">
                              <a:latin typeface="Calibri" panose="020F0502020204030204" pitchFamily="34" charset="0"/>
                              <a:cs typeface="Calibri" panose="020F0502020204030204" pitchFamily="34" charset="0"/>
                            </a:rPr>
                            <m:t>numbers</m:t>
                          </m:r>
                          <m:r>
                            <m:rPr>
                              <m:nor/>
                            </m:rPr>
                            <a:rPr lang="en-GB" sz="2800">
                              <a:latin typeface="Calibri" panose="020F0502020204030204" pitchFamily="34" charset="0"/>
                              <a:cs typeface="Calibri" panose="020F0502020204030204" pitchFamily="34" charset="0"/>
                            </a:rPr>
                            <m:t> </m:t>
                          </m:r>
                          <m:r>
                            <m:rPr>
                              <m:nor/>
                            </m:rPr>
                            <a:rPr lang="en-GB" sz="2800">
                              <a:latin typeface="Calibri" panose="020F0502020204030204" pitchFamily="34" charset="0"/>
                              <a:cs typeface="Calibri" panose="020F0502020204030204" pitchFamily="34" charset="0"/>
                            </a:rPr>
                            <m:t>from</m:t>
                          </m:r>
                          <m:r>
                            <m:rPr>
                              <m:nor/>
                            </m:rPr>
                            <a:rPr lang="en-GB" sz="2800">
                              <a:latin typeface="Calibri" panose="020F0502020204030204" pitchFamily="34" charset="0"/>
                              <a:cs typeface="Calibri" panose="020F0502020204030204" pitchFamily="34" charset="0"/>
                            </a:rPr>
                            <m:t> 1 </m:t>
                          </m:r>
                          <m:r>
                            <m:rPr>
                              <m:nor/>
                            </m:rPr>
                            <a:rPr lang="en-GB" sz="2800">
                              <a:latin typeface="Calibri" panose="020F0502020204030204" pitchFamily="34" charset="0"/>
                              <a:cs typeface="Calibri" panose="020F0502020204030204" pitchFamily="34" charset="0"/>
                            </a:rPr>
                            <m:t>to</m:t>
                          </m:r>
                          <m:r>
                            <m:rPr>
                              <m:nor/>
                            </m:rPr>
                            <a:rPr lang="en-GB" sz="2800">
                              <a:latin typeface="Calibri" panose="020F0502020204030204" pitchFamily="34" charset="0"/>
                              <a:cs typeface="Calibri" panose="020F0502020204030204" pitchFamily="34" charset="0"/>
                            </a:rPr>
                            <m:t> 10 </m:t>
                          </m:r>
                          <m:r>
                            <m:rPr>
                              <m:nor/>
                            </m:rPr>
                            <a:rPr lang="en-GB" sz="2800">
                              <a:latin typeface="Calibri" panose="020F0502020204030204" pitchFamily="34" charset="0"/>
                              <a:cs typeface="Calibri" panose="020F0502020204030204" pitchFamily="34" charset="0"/>
                            </a:rPr>
                            <m:t>inclusive</m:t>
                          </m:r>
                        </m:e>
                      </m:d>
                    </m:oMath>
                  </m:oMathPara>
                </a14:m>
                <a:endParaRPr lang="en-GB" sz="2800" dirty="0">
                  <a:latin typeface="Calibri" panose="020F0502020204030204" pitchFamily="34" charset="0"/>
                  <a:cs typeface="Calibri" panose="020F050202020403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10009" y="794119"/>
                <a:ext cx="5711307" cy="523220"/>
              </a:xfrm>
              <a:prstGeom prst="rect">
                <a:avLst/>
              </a:prstGeom>
              <a:blipFill>
                <a:blip r:embed="rId10"/>
                <a:stretch>
                  <a:fillRect/>
                </a:stretch>
              </a:blipFill>
            </p:spPr>
            <p:txBody>
              <a:bodyPr/>
              <a:lstStyle/>
              <a:p>
                <a:r>
                  <a:rPr lang="en-GB">
                    <a:noFill/>
                  </a:rPr>
                  <a:t> </a:t>
                </a:r>
              </a:p>
            </p:txBody>
          </p:sp>
        </mc:Fallback>
      </mc:AlternateContent>
      <p:sp>
        <p:nvSpPr>
          <p:cNvPr id="2" name="TextBox 1"/>
          <p:cNvSpPr txBox="1"/>
          <p:nvPr/>
        </p:nvSpPr>
        <p:spPr>
          <a:xfrm>
            <a:off x="178124" y="99193"/>
            <a:ext cx="8465127" cy="646331"/>
          </a:xfrm>
          <a:prstGeom prst="rect">
            <a:avLst/>
          </a:prstGeom>
          <a:noFill/>
        </p:spPr>
        <p:txBody>
          <a:bodyPr wrap="square" rtlCol="0">
            <a:spAutoFit/>
          </a:bodyPr>
          <a:lstStyle/>
          <a:p>
            <a:r>
              <a:rPr lang="en-GB" sz="3600" dirty="0"/>
              <a:t>On your whiteboards…</a:t>
            </a:r>
          </a:p>
        </p:txBody>
      </p:sp>
      <p:sp>
        <p:nvSpPr>
          <p:cNvPr id="3" name="TextBox 2"/>
          <p:cNvSpPr txBox="1"/>
          <p:nvPr/>
        </p:nvSpPr>
        <p:spPr>
          <a:xfrm>
            <a:off x="6400801" y="808057"/>
            <a:ext cx="2527194" cy="646331"/>
          </a:xfrm>
          <a:prstGeom prst="rect">
            <a:avLst/>
          </a:prstGeom>
          <a:noFill/>
          <a:ln w="57150">
            <a:solidFill>
              <a:srgbClr val="7030A0"/>
            </a:solidFill>
          </a:ln>
        </p:spPr>
        <p:txBody>
          <a:bodyPr wrap="square" rtlCol="0">
            <a:spAutoFit/>
          </a:bodyPr>
          <a:lstStyle/>
          <a:p>
            <a:r>
              <a:rPr lang="en-GB" dirty="0"/>
              <a:t>How would you say these in words?</a:t>
            </a:r>
          </a:p>
        </p:txBody>
      </p:sp>
      <p:cxnSp>
        <p:nvCxnSpPr>
          <p:cNvPr id="5" name="Straight Arrow Connector 4"/>
          <p:cNvCxnSpPr/>
          <p:nvPr/>
        </p:nvCxnSpPr>
        <p:spPr>
          <a:xfrm flipH="1" flipV="1">
            <a:off x="5846619" y="1089693"/>
            <a:ext cx="554182" cy="9909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3124" y="1428596"/>
            <a:ext cx="387203" cy="71193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7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7164" y="2226623"/>
            <a:ext cx="4099826" cy="37630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 name="Oval 2"/>
          <p:cNvSpPr/>
          <p:nvPr/>
        </p:nvSpPr>
        <p:spPr>
          <a:xfrm>
            <a:off x="5811085" y="3519275"/>
            <a:ext cx="2271703" cy="21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 name="TextBox 3"/>
          <p:cNvSpPr txBox="1"/>
          <p:nvPr/>
        </p:nvSpPr>
        <p:spPr>
          <a:xfrm>
            <a:off x="5156508" y="2295399"/>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a:t>
            </a:r>
          </a:p>
        </p:txBody>
      </p:sp>
      <p:sp>
        <p:nvSpPr>
          <p:cNvPr id="5" name="TextBox 4"/>
          <p:cNvSpPr txBox="1"/>
          <p:nvPr/>
        </p:nvSpPr>
        <p:spPr>
          <a:xfrm>
            <a:off x="7389979" y="3816365"/>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2</a:t>
            </a:r>
          </a:p>
        </p:txBody>
      </p:sp>
      <p:sp>
        <p:nvSpPr>
          <p:cNvPr id="6" name="TextBox 5"/>
          <p:cNvSpPr txBox="1"/>
          <p:nvPr/>
        </p:nvSpPr>
        <p:spPr>
          <a:xfrm>
            <a:off x="6782075" y="3623082"/>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3</a:t>
            </a:r>
          </a:p>
        </p:txBody>
      </p:sp>
      <p:sp>
        <p:nvSpPr>
          <p:cNvPr id="7" name="TextBox 6"/>
          <p:cNvSpPr txBox="1"/>
          <p:nvPr/>
        </p:nvSpPr>
        <p:spPr>
          <a:xfrm>
            <a:off x="5030489" y="4697356"/>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8</a:t>
            </a:r>
          </a:p>
        </p:txBody>
      </p:sp>
      <p:sp>
        <p:nvSpPr>
          <p:cNvPr id="8" name="TextBox 7"/>
          <p:cNvSpPr txBox="1"/>
          <p:nvPr/>
        </p:nvSpPr>
        <p:spPr>
          <a:xfrm flipH="1">
            <a:off x="6788814" y="3013836"/>
            <a:ext cx="2836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7</a:t>
            </a:r>
          </a:p>
        </p:txBody>
      </p:sp>
      <p:sp>
        <p:nvSpPr>
          <p:cNvPr id="9" name="Oval 8"/>
          <p:cNvSpPr/>
          <p:nvPr/>
        </p:nvSpPr>
        <p:spPr>
          <a:xfrm>
            <a:off x="6327764" y="2372536"/>
            <a:ext cx="2271703" cy="21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0" name="Oval 9"/>
          <p:cNvSpPr/>
          <p:nvPr/>
        </p:nvSpPr>
        <p:spPr>
          <a:xfrm>
            <a:off x="5203181" y="2364715"/>
            <a:ext cx="2271703" cy="21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1" name="TextBox 10"/>
          <p:cNvSpPr txBox="1"/>
          <p:nvPr/>
        </p:nvSpPr>
        <p:spPr>
          <a:xfrm>
            <a:off x="8241066" y="2266440"/>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a:t>
            </a:r>
          </a:p>
        </p:txBody>
      </p:sp>
      <p:sp>
        <p:nvSpPr>
          <p:cNvPr id="12" name="TextBox 11"/>
          <p:cNvSpPr txBox="1"/>
          <p:nvPr/>
        </p:nvSpPr>
        <p:spPr>
          <a:xfrm>
            <a:off x="5719422" y="5172575"/>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C</a:t>
            </a:r>
          </a:p>
        </p:txBody>
      </p:sp>
      <p:sp>
        <p:nvSpPr>
          <p:cNvPr id="13" name="TextBox 12"/>
          <p:cNvSpPr txBox="1"/>
          <p:nvPr/>
        </p:nvSpPr>
        <p:spPr>
          <a:xfrm>
            <a:off x="6174171" y="3915469"/>
            <a:ext cx="420738"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1</a:t>
            </a:r>
          </a:p>
        </p:txBody>
      </p:sp>
      <p:sp>
        <p:nvSpPr>
          <p:cNvPr id="14" name="TextBox 13"/>
          <p:cNvSpPr txBox="1"/>
          <p:nvPr/>
        </p:nvSpPr>
        <p:spPr>
          <a:xfrm flipH="1">
            <a:off x="6788640" y="2501890"/>
            <a:ext cx="2836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5</a:t>
            </a:r>
          </a:p>
        </p:txBody>
      </p:sp>
      <p:sp>
        <p:nvSpPr>
          <p:cNvPr id="15" name="TextBox 14"/>
          <p:cNvSpPr txBox="1"/>
          <p:nvPr/>
        </p:nvSpPr>
        <p:spPr>
          <a:xfrm flipH="1">
            <a:off x="5807905" y="2916462"/>
            <a:ext cx="2836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9</a:t>
            </a:r>
          </a:p>
        </p:txBody>
      </p:sp>
      <p:sp>
        <p:nvSpPr>
          <p:cNvPr id="16" name="TextBox 15"/>
          <p:cNvSpPr txBox="1"/>
          <p:nvPr/>
        </p:nvSpPr>
        <p:spPr>
          <a:xfrm flipH="1">
            <a:off x="6446099" y="4546952"/>
            <a:ext cx="2836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4</a:t>
            </a:r>
          </a:p>
        </p:txBody>
      </p:sp>
      <p:sp>
        <p:nvSpPr>
          <p:cNvPr id="17" name="TextBox 16"/>
          <p:cNvSpPr txBox="1"/>
          <p:nvPr/>
        </p:nvSpPr>
        <p:spPr>
          <a:xfrm flipH="1">
            <a:off x="7003608" y="4802459"/>
            <a:ext cx="2836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6</a:t>
            </a:r>
          </a:p>
        </p:txBody>
      </p:sp>
      <p:sp>
        <p:nvSpPr>
          <p:cNvPr id="18" name="TextBox 17"/>
          <p:cNvSpPr txBox="1"/>
          <p:nvPr/>
        </p:nvSpPr>
        <p:spPr>
          <a:xfrm>
            <a:off x="8266947" y="4587800"/>
            <a:ext cx="703935"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10</a:t>
            </a:r>
          </a:p>
        </p:txBody>
      </p:sp>
      <mc:AlternateContent xmlns:mc="http://schemas.openxmlformats.org/markup-compatibility/2006" xmlns:a14="http://schemas.microsoft.com/office/drawing/2010/main">
        <mc:Choice Requires="a14">
          <p:sp>
            <p:nvSpPr>
              <p:cNvPr id="19" name="TextBox 18"/>
              <p:cNvSpPr txBox="1"/>
              <p:nvPr/>
            </p:nvSpPr>
            <p:spPr>
              <a:xfrm>
                <a:off x="4323551" y="1974052"/>
                <a:ext cx="54880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3200" dirty="0">
                          <a:solidFill>
                            <a:prstClr val="black"/>
                          </a:solidFill>
                          <a:latin typeface="Calibri" panose="020F0502020204030204" pitchFamily="34" charset="0"/>
                          <a:cs typeface="Calibri" panose="020F0502020204030204" pitchFamily="34" charset="0"/>
                        </a:rPr>
                        <m:t>𝜉</m:t>
                      </m:r>
                    </m:oMath>
                  </m:oMathPara>
                </a14:m>
                <a:endParaRPr lang="en-GB" sz="3200" dirty="0">
                  <a:latin typeface="Calibri" panose="020F0502020204030204" pitchFamily="34" charset="0"/>
                  <a:cs typeface="Calibri" panose="020F050202020403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323551" y="1974052"/>
                <a:ext cx="548801"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73782" y="1248081"/>
                <a:ext cx="4872473"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GB" sz="2800" dirty="0" smtClean="0">
                          <a:solidFill>
                            <a:prstClr val="black"/>
                          </a:solidFill>
                          <a:latin typeface="Calibri" panose="020F0502020204030204" pitchFamily="34" charset="0"/>
                          <a:cs typeface="Calibri" panose="020F0502020204030204" pitchFamily="34" charset="0"/>
                        </a:rPr>
                        <m:t>𝜉</m:t>
                      </m:r>
                      <m:r>
                        <a:rPr lang="en-GB" sz="2800" b="0" i="1" dirty="0" smtClean="0">
                          <a:solidFill>
                            <a:prstClr val="black"/>
                          </a:solidFill>
                          <a:latin typeface="Cambria Math" panose="02040503050406030204" pitchFamily="18" charset="0"/>
                        </a:rPr>
                        <m:t>=</m:t>
                      </m:r>
                      <m:d>
                        <m:dPr>
                          <m:begChr m:val="{"/>
                          <m:endChr m:val="}"/>
                          <m:ctrlPr>
                            <a:rPr lang="en-GB" sz="2800" b="0" i="1" dirty="0" smtClean="0">
                              <a:solidFill>
                                <a:prstClr val="black"/>
                              </a:solidFill>
                              <a:latin typeface="Cambria Math" panose="02040503050406030204" pitchFamily="18" charset="0"/>
                            </a:rPr>
                          </m:ctrlPr>
                        </m:dPr>
                        <m:e>
                          <m:r>
                            <m:rPr>
                              <m:nor/>
                            </m:rPr>
                            <a:rPr lang="en-GB" sz="2800" b="0" i="0" dirty="0" smtClean="0">
                              <a:solidFill>
                                <a:prstClr val="black"/>
                              </a:solidFill>
                              <a:latin typeface="Calibri" panose="020F0502020204030204" pitchFamily="34" charset="0"/>
                              <a:cs typeface="Calibri" panose="020F0502020204030204" pitchFamily="34" charset="0"/>
                            </a:rPr>
                            <m:t>numbers</m:t>
                          </m:r>
                          <m:r>
                            <m:rPr>
                              <m:nor/>
                            </m:rPr>
                            <a:rPr lang="en-GB" sz="2800" b="0" i="0" dirty="0" smtClean="0">
                              <a:solidFill>
                                <a:prstClr val="black"/>
                              </a:solidFill>
                              <a:latin typeface="Calibri" panose="020F0502020204030204" pitchFamily="34" charset="0"/>
                              <a:cs typeface="Calibri" panose="020F0502020204030204" pitchFamily="34" charset="0"/>
                            </a:rPr>
                            <m:t> 1 </m:t>
                          </m:r>
                          <m:r>
                            <m:rPr>
                              <m:nor/>
                            </m:rPr>
                            <a:rPr lang="en-GB" sz="2800" b="0" i="0" dirty="0" smtClean="0">
                              <a:solidFill>
                                <a:prstClr val="black"/>
                              </a:solidFill>
                              <a:latin typeface="Calibri" panose="020F0502020204030204" pitchFamily="34" charset="0"/>
                              <a:cs typeface="Calibri" panose="020F0502020204030204" pitchFamily="34" charset="0"/>
                            </a:rPr>
                            <m:t>to</m:t>
                          </m:r>
                          <m:r>
                            <m:rPr>
                              <m:nor/>
                            </m:rPr>
                            <a:rPr lang="en-GB" sz="2800" b="0" i="0" dirty="0" smtClean="0">
                              <a:solidFill>
                                <a:prstClr val="black"/>
                              </a:solidFill>
                              <a:latin typeface="Calibri" panose="020F0502020204030204" pitchFamily="34" charset="0"/>
                              <a:cs typeface="Calibri" panose="020F0502020204030204" pitchFamily="34" charset="0"/>
                            </a:rPr>
                            <m:t> 10 </m:t>
                          </m:r>
                          <m:r>
                            <m:rPr>
                              <m:nor/>
                            </m:rPr>
                            <a:rPr lang="en-GB" sz="2800" b="0" i="0" dirty="0" smtClean="0">
                              <a:solidFill>
                                <a:prstClr val="black"/>
                              </a:solidFill>
                              <a:latin typeface="Calibri" panose="020F0502020204030204" pitchFamily="34" charset="0"/>
                              <a:cs typeface="Calibri" panose="020F0502020204030204" pitchFamily="34" charset="0"/>
                            </a:rPr>
                            <m:t>inclusive</m:t>
                          </m:r>
                        </m:e>
                      </m:d>
                    </m:oMath>
                  </m:oMathPara>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b="0" i="1"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 </a:t>
                </a:r>
                <a14:m>
                  <m:oMath xmlns:m="http://schemas.openxmlformats.org/officeDocument/2006/math">
                    <m:d>
                      <m:dPr>
                        <m:begChr m:val="{"/>
                        <m:endChr m:val="}"/>
                        <m:ctrlPr>
                          <a:rPr lang="en-GB" sz="2800" i="1" dirty="0">
                            <a:solidFill>
                              <a:prstClr val="black"/>
                            </a:solidFill>
                            <a:latin typeface="Cambria Math" panose="02040503050406030204" pitchFamily="18" charset="0"/>
                          </a:rPr>
                        </m:ctrlPr>
                      </m:dPr>
                      <m:e>
                        <m:r>
                          <m:rPr>
                            <m:nor/>
                          </m:rPr>
                          <a:rPr lang="en-GB" sz="2800" b="0" i="0" dirty="0" smtClean="0">
                            <a:solidFill>
                              <a:prstClr val="black"/>
                            </a:solidFill>
                            <a:latin typeface="Calibri" panose="020F0502020204030204" pitchFamily="34" charset="0"/>
                            <a:cs typeface="Calibri" panose="020F0502020204030204" pitchFamily="34" charset="0"/>
                          </a:rPr>
                          <m:t>odd</m:t>
                        </m:r>
                        <m:r>
                          <m:rPr>
                            <m:nor/>
                          </m:rPr>
                          <a:rPr lang="en-GB" sz="2800" b="0" i="0" dirty="0" smtClean="0">
                            <a:solidFill>
                              <a:prstClr val="black"/>
                            </a:solidFill>
                            <a:latin typeface="Calibri" panose="020F0502020204030204" pitchFamily="34" charset="0"/>
                            <a:cs typeface="Calibri" panose="020F0502020204030204" pitchFamily="34" charset="0"/>
                          </a:rPr>
                          <m:t> </m:t>
                        </m:r>
                        <m:r>
                          <m:rPr>
                            <m:nor/>
                          </m:rPr>
                          <a:rPr lang="en-GB" sz="2800" b="0" i="0" dirty="0" smtClean="0">
                            <a:solidFill>
                              <a:prstClr val="black"/>
                            </a:solidFill>
                            <a:latin typeface="Calibri" panose="020F0502020204030204" pitchFamily="34" charset="0"/>
                            <a:cs typeface="Calibri" panose="020F0502020204030204" pitchFamily="34" charset="0"/>
                          </a:rPr>
                          <m:t>numbers</m:t>
                        </m:r>
                      </m:e>
                    </m:d>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 </a:t>
                </a:r>
                <a14:m>
                  <m:oMath xmlns:m="http://schemas.openxmlformats.org/officeDocument/2006/math">
                    <m:d>
                      <m:dPr>
                        <m:begChr m:val="{"/>
                        <m:endChr m:val="}"/>
                        <m:ctrlPr>
                          <a:rPr lang="en-GB" sz="2800" i="1" dirty="0">
                            <a:solidFill>
                              <a:prstClr val="black"/>
                            </a:solidFill>
                            <a:latin typeface="Cambria Math" panose="02040503050406030204" pitchFamily="18" charset="0"/>
                          </a:rPr>
                        </m:ctrlPr>
                      </m:dPr>
                      <m:e>
                        <m:r>
                          <m:rPr>
                            <m:nor/>
                          </m:rPr>
                          <a:rPr lang="en-GB" sz="2800" b="0" i="0" dirty="0" smtClean="0">
                            <a:solidFill>
                              <a:prstClr val="black"/>
                            </a:solidFill>
                            <a:latin typeface="Calibri" panose="020F0502020204030204" pitchFamily="34" charset="0"/>
                            <a:cs typeface="Calibri" panose="020F0502020204030204" pitchFamily="34" charset="0"/>
                          </a:rPr>
                          <m:t>prime</m:t>
                        </m:r>
                        <m:r>
                          <m:rPr>
                            <m:nor/>
                          </m:rPr>
                          <a:rPr lang="en-GB" sz="2800" b="0" i="0" dirty="0" smtClean="0">
                            <a:solidFill>
                              <a:prstClr val="black"/>
                            </a:solidFill>
                            <a:latin typeface="Calibri" panose="020F0502020204030204" pitchFamily="34" charset="0"/>
                            <a:cs typeface="Calibri" panose="020F0502020204030204" pitchFamily="34" charset="0"/>
                          </a:rPr>
                          <m:t> </m:t>
                        </m:r>
                        <m:r>
                          <m:rPr>
                            <m:nor/>
                          </m:rPr>
                          <a:rPr lang="en-GB" sz="2800" dirty="0">
                            <a:solidFill>
                              <a:prstClr val="black"/>
                            </a:solidFill>
                            <a:latin typeface="Calibri" panose="020F0502020204030204" pitchFamily="34" charset="0"/>
                            <a:cs typeface="Calibri" panose="020F0502020204030204" pitchFamily="34" charset="0"/>
                          </a:rPr>
                          <m:t>numbers</m:t>
                        </m:r>
                      </m:e>
                    </m:d>
                  </m:oMath>
                </a14:m>
                <a:endParaRPr lang="en-GB" sz="2800" b="1"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C</a:t>
                </a:r>
                <a:r>
                  <a:rPr lang="en-GB" sz="2800" b="1" dirty="0">
                    <a:latin typeface="Calibri" panose="020F0502020204030204" pitchFamily="34" charset="0"/>
                    <a:cs typeface="Calibri" panose="020F0502020204030204" pitchFamily="34" charset="0"/>
                  </a:rPr>
                  <a:t> </a:t>
                </a:r>
                <a14:m>
                  <m:oMath xmlns:m="http://schemas.openxmlformats.org/officeDocument/2006/math">
                    <m:r>
                      <a:rPr lang="en-GB" sz="2800" b="1" i="1" smtClean="0">
                        <a:latin typeface="Cambria Math" panose="02040503050406030204" pitchFamily="18" charset="0"/>
                      </a:rPr>
                      <m:t>=</m:t>
                    </m:r>
                    <m:d>
                      <m:dPr>
                        <m:begChr m:val="{"/>
                        <m:endChr m:val="}"/>
                        <m:ctrlPr>
                          <a:rPr lang="en-GB" sz="2800" i="1" dirty="0">
                            <a:solidFill>
                              <a:prstClr val="black"/>
                            </a:solidFill>
                            <a:latin typeface="Cambria Math" panose="02040503050406030204" pitchFamily="18" charset="0"/>
                          </a:rPr>
                        </m:ctrlPr>
                      </m:dPr>
                      <m:e>
                        <m:r>
                          <m:rPr>
                            <m:nor/>
                          </m:rPr>
                          <a:rPr lang="en-GB" sz="2800" b="0" i="0" dirty="0" smtClean="0">
                            <a:solidFill>
                              <a:prstClr val="black"/>
                            </a:solidFill>
                            <a:latin typeface="Calibri" panose="020F0502020204030204" pitchFamily="34" charset="0"/>
                            <a:cs typeface="Calibri" panose="020F0502020204030204" pitchFamily="34" charset="0"/>
                          </a:rPr>
                          <m:t>factors</m:t>
                        </m:r>
                        <m:r>
                          <m:rPr>
                            <m:nor/>
                          </m:rPr>
                          <a:rPr lang="en-GB" sz="2800" b="0" i="0" dirty="0" smtClean="0">
                            <a:solidFill>
                              <a:prstClr val="black"/>
                            </a:solidFill>
                            <a:latin typeface="Calibri" panose="020F0502020204030204" pitchFamily="34" charset="0"/>
                            <a:cs typeface="Calibri" panose="020F0502020204030204" pitchFamily="34" charset="0"/>
                          </a:rPr>
                          <m:t> </m:t>
                        </m:r>
                        <m:r>
                          <m:rPr>
                            <m:nor/>
                          </m:rPr>
                          <a:rPr lang="en-GB" sz="2800" b="0" i="0" dirty="0" smtClean="0">
                            <a:solidFill>
                              <a:prstClr val="black"/>
                            </a:solidFill>
                            <a:latin typeface="Calibri" panose="020F0502020204030204" pitchFamily="34" charset="0"/>
                            <a:cs typeface="Calibri" panose="020F0502020204030204" pitchFamily="34" charset="0"/>
                          </a:rPr>
                          <m:t>of</m:t>
                        </m:r>
                        <m:r>
                          <m:rPr>
                            <m:nor/>
                          </m:rPr>
                          <a:rPr lang="en-GB" sz="2800" b="0" i="0" dirty="0" smtClean="0">
                            <a:solidFill>
                              <a:prstClr val="black"/>
                            </a:solidFill>
                            <a:latin typeface="Calibri" panose="020F0502020204030204" pitchFamily="34" charset="0"/>
                            <a:cs typeface="Calibri" panose="020F0502020204030204" pitchFamily="34" charset="0"/>
                          </a:rPr>
                          <m:t> 12 </m:t>
                        </m:r>
                      </m:e>
                    </m:d>
                  </m:oMath>
                </a14:m>
                <a:endParaRPr lang="en-GB" sz="2800" b="1" dirty="0">
                  <a:latin typeface="Calibri" panose="020F0502020204030204" pitchFamily="34" charset="0"/>
                  <a:cs typeface="Calibri" panose="020F050202020403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73782" y="1248081"/>
                <a:ext cx="4872473" cy="1815882"/>
              </a:xfrm>
              <a:prstGeom prst="rect">
                <a:avLst/>
              </a:prstGeom>
              <a:blipFill>
                <a:blip r:embed="rId4"/>
                <a:stretch>
                  <a:fillRect l="-2628" b="-8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7530" y="4031707"/>
                <a:ext cx="4433703" cy="3108543"/>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List the elements of </a:t>
                </a: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p>
              <a:p>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C</a:t>
                </a: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C</a:t>
                </a: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C </a:t>
                </a: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7530" y="4031707"/>
                <a:ext cx="4433703" cy="3108543"/>
              </a:xfrm>
              <a:prstGeom prst="rect">
                <a:avLst/>
              </a:prstGeom>
              <a:blipFill>
                <a:blip r:embed="rId5"/>
                <a:stretch>
                  <a:fillRect l="-2747" t="-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372035" y="4471778"/>
                <a:ext cx="197904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accent1"/>
                          </a:solidFill>
                          <a:latin typeface="Cambria Math" panose="02040503050406030204" pitchFamily="18" charset="0"/>
                        </a:rPr>
                        <m:t>= </m:t>
                      </m:r>
                      <m:d>
                        <m:dPr>
                          <m:begChr m:val="{"/>
                          <m:endChr m:val="}"/>
                          <m:ctrlPr>
                            <a:rPr lang="en-GB" sz="2800" i="1">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5, 7, 3</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372035" y="4471778"/>
                <a:ext cx="1979047"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390356" y="4885788"/>
                <a:ext cx="160646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accent1"/>
                          </a:solidFill>
                          <a:latin typeface="Cambria Math" panose="02040503050406030204" pitchFamily="18" charset="0"/>
                        </a:rPr>
                        <m:t>= </m:t>
                      </m:r>
                      <m:d>
                        <m:dPr>
                          <m:begChr m:val="{"/>
                          <m:endChr m:val="}"/>
                          <m:ctrlPr>
                            <a:rPr lang="en-GB" sz="2800" i="1">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3, 2</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90356" y="4885788"/>
                <a:ext cx="1606461"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390356" y="5298292"/>
                <a:ext cx="160646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accent1"/>
                          </a:solidFill>
                          <a:latin typeface="Cambria Math" panose="02040503050406030204" pitchFamily="18" charset="0"/>
                        </a:rPr>
                        <m:t>= </m:t>
                      </m:r>
                      <m:d>
                        <m:dPr>
                          <m:begChr m:val="{"/>
                          <m:endChr m:val="}"/>
                          <m:ctrlPr>
                            <a:rPr lang="en-GB" sz="2800" i="1">
                              <a:solidFill>
                                <a:schemeClr val="accent1"/>
                              </a:solidFill>
                              <a:latin typeface="Cambria Math" panose="02040503050406030204" pitchFamily="18" charset="0"/>
                            </a:rPr>
                          </m:ctrlPr>
                        </m:dPr>
                        <m:e>
                          <m:r>
                            <m:rPr>
                              <m:nor/>
                            </m:rPr>
                            <a:rPr lang="en-GB" sz="2800">
                              <a:solidFill>
                                <a:schemeClr val="accent1"/>
                              </a:solidFill>
                              <a:latin typeface="Calibri" panose="020F0502020204030204" pitchFamily="34" charset="0"/>
                              <a:cs typeface="Calibri" panose="020F0502020204030204" pitchFamily="34" charset="0"/>
                            </a:rPr>
                            <m:t>1, 3</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390356" y="5298292"/>
                <a:ext cx="1606461"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025513" y="5754226"/>
                <a:ext cx="115126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accent1"/>
                          </a:solidFill>
                          <a:latin typeface="Cambria Math" panose="02040503050406030204" pitchFamily="18" charset="0"/>
                        </a:rPr>
                        <m:t>=</m:t>
                      </m:r>
                      <m:d>
                        <m:dPr>
                          <m:begChr m:val="{"/>
                          <m:endChr m:val="}"/>
                          <m:ctrlPr>
                            <a:rPr lang="en-GB" sz="2800" i="1">
                              <a:solidFill>
                                <a:schemeClr val="accent1"/>
                              </a:solidFill>
                              <a:latin typeface="Cambria Math" panose="02040503050406030204" pitchFamily="18" charset="0"/>
                            </a:rPr>
                          </m:ctrlPr>
                        </m:dPr>
                        <m:e>
                          <m:r>
                            <m:rPr>
                              <m:nor/>
                            </m:rPr>
                            <a:rPr lang="en-GB" sz="2800">
                              <a:solidFill>
                                <a:schemeClr val="accent1"/>
                              </a:solidFill>
                              <a:latin typeface="Calibri" panose="020F0502020204030204" pitchFamily="34" charset="0"/>
                              <a:cs typeface="Calibri" panose="020F0502020204030204" pitchFamily="34" charset="0"/>
                            </a:rPr>
                            <m:t>3</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025513" y="5754226"/>
                <a:ext cx="1151269" cy="523220"/>
              </a:xfrm>
              <a:prstGeom prst="rect">
                <a:avLst/>
              </a:prstGeom>
              <a:blipFill>
                <a:blip r:embed="rId9"/>
                <a:stretch>
                  <a:fillRect/>
                </a:stretch>
              </a:blipFill>
            </p:spPr>
            <p:txBody>
              <a:bodyPr/>
              <a:lstStyle/>
              <a:p>
                <a:r>
                  <a:rPr lang="en-GB">
                    <a:noFill/>
                  </a:rPr>
                  <a:t> </a:t>
                </a:r>
              </a:p>
            </p:txBody>
          </p:sp>
        </mc:Fallback>
      </mc:AlternateContent>
      <p:sp>
        <p:nvSpPr>
          <p:cNvPr id="26" name="TextBox 25"/>
          <p:cNvSpPr txBox="1"/>
          <p:nvPr/>
        </p:nvSpPr>
        <p:spPr>
          <a:xfrm>
            <a:off x="178124" y="99193"/>
            <a:ext cx="8465127" cy="646331"/>
          </a:xfrm>
          <a:prstGeom prst="rect">
            <a:avLst/>
          </a:prstGeom>
          <a:noFill/>
        </p:spPr>
        <p:txBody>
          <a:bodyPr wrap="square" rtlCol="0">
            <a:spAutoFit/>
          </a:bodyPr>
          <a:lstStyle/>
          <a:p>
            <a:r>
              <a:rPr lang="en-GB" sz="3600" dirty="0"/>
              <a:t>On your whiteboards…</a:t>
            </a:r>
          </a:p>
        </p:txBody>
      </p:sp>
    </p:spTree>
    <p:custDataLst>
      <p:tags r:id="rId1"/>
    </p:custDataLst>
    <p:extLst>
      <p:ext uri="{BB962C8B-B14F-4D97-AF65-F5344CB8AC3E}">
        <p14:creationId xmlns:p14="http://schemas.microsoft.com/office/powerpoint/2010/main" val="92986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wipe(left)">
                                      <p:cBhvr>
                                        <p:cTn id="10" dur="500"/>
                                        <p:tgtEl>
                                          <p:spTgt spid="2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50" fill="hold"/>
                                        <p:tgtEl>
                                          <p:spTgt spid="14"/>
                                        </p:tgtEl>
                                        <p:attrNameLst>
                                          <p:attrName>style.color</p:attrName>
                                        </p:attrNameLst>
                                      </p:cBhvr>
                                      <p:to>
                                        <a:srgbClr val="FF0000"/>
                                      </p:to>
                                    </p:animClr>
                                  </p:childTnLst>
                                </p:cTn>
                              </p:par>
                              <p:par>
                                <p:cTn id="15" presetID="3" presetClass="emph" presetSubtype="2" fill="hold" grpId="0" nodeType="withEffect">
                                  <p:stCondLst>
                                    <p:cond delay="0"/>
                                  </p:stCondLst>
                                  <p:childTnLst>
                                    <p:animClr clrSpc="rgb" dir="cw">
                                      <p:cBhvr override="childStyle">
                                        <p:cTn id="16" dur="250" fill="hold"/>
                                        <p:tgtEl>
                                          <p:spTgt spid="8"/>
                                        </p:tgtEl>
                                        <p:attrNameLst>
                                          <p:attrName>style.color</p:attrName>
                                        </p:attrNameLst>
                                      </p:cBhvr>
                                      <p:to>
                                        <a:srgbClr val="FF0000"/>
                                      </p:to>
                                    </p:animClr>
                                  </p:childTnLst>
                                </p:cTn>
                              </p:par>
                              <p:par>
                                <p:cTn id="17" presetID="3" presetClass="emph" presetSubtype="2" fill="hold" grpId="0" nodeType="withEffect">
                                  <p:stCondLst>
                                    <p:cond delay="0"/>
                                  </p:stCondLst>
                                  <p:childTnLst>
                                    <p:animClr clrSpc="rgb" dir="cw">
                                      <p:cBhvr override="childStyle">
                                        <p:cTn id="18" dur="250" fill="hold"/>
                                        <p:tgtEl>
                                          <p:spTgt spid="6"/>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250" fill="hold"/>
                                        <p:tgtEl>
                                          <p:spTgt spid="14"/>
                                        </p:tgtEl>
                                        <p:attrNameLst>
                                          <p:attrName>style.color</p:attrName>
                                        </p:attrNameLst>
                                      </p:cBhvr>
                                      <p:to>
                                        <a:srgbClr val="000000"/>
                                      </p:to>
                                    </p:animClr>
                                  </p:childTnLst>
                                </p:cTn>
                              </p:par>
                              <p:par>
                                <p:cTn id="27" presetID="3" presetClass="emph" presetSubtype="2" fill="hold" grpId="1" nodeType="withEffect">
                                  <p:stCondLst>
                                    <p:cond delay="0"/>
                                  </p:stCondLst>
                                  <p:childTnLst>
                                    <p:animClr clrSpc="rgb" dir="cw">
                                      <p:cBhvr override="childStyle">
                                        <p:cTn id="28" dur="250" fill="hold"/>
                                        <p:tgtEl>
                                          <p:spTgt spid="8"/>
                                        </p:tgtEl>
                                        <p:attrNameLst>
                                          <p:attrName>style.color</p:attrName>
                                        </p:attrNameLst>
                                      </p:cBhvr>
                                      <p:to>
                                        <a:srgbClr val="000000"/>
                                      </p:to>
                                    </p:animClr>
                                  </p:childTnLst>
                                </p:cTn>
                              </p:par>
                              <p:par>
                                <p:cTn id="29" presetID="3" presetClass="emph" presetSubtype="2" fill="hold" grpId="1" nodeType="withEffect">
                                  <p:stCondLst>
                                    <p:cond delay="0"/>
                                  </p:stCondLst>
                                  <p:childTnLst>
                                    <p:animClr clrSpc="rgb" dir="cw">
                                      <p:cBhvr override="childStyle">
                                        <p:cTn id="30" dur="250" fill="hold"/>
                                        <p:tgtEl>
                                          <p:spTgt spid="6"/>
                                        </p:tgtEl>
                                        <p:attrNameLst>
                                          <p:attrName>style.color</p:attrName>
                                        </p:attrNameLst>
                                      </p:cBhvr>
                                      <p:to>
                                        <a:srgbClr val="000000"/>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wipe(left)">
                                      <p:cBhvr>
                                        <p:cTn id="35" dur="500"/>
                                        <p:tgtEl>
                                          <p:spTgt spid="2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childTnLst>
                                    <p:animClr clrSpc="rgb" dir="cw">
                                      <p:cBhvr override="childStyle">
                                        <p:cTn id="39" dur="250" fill="hold"/>
                                        <p:tgtEl>
                                          <p:spTgt spid="6"/>
                                        </p:tgtEl>
                                        <p:attrNameLst>
                                          <p:attrName>style.color</p:attrName>
                                        </p:attrNameLst>
                                      </p:cBhvr>
                                      <p:to>
                                        <a:srgbClr val="FF0000"/>
                                      </p:to>
                                    </p:animClr>
                                  </p:childTnLst>
                                </p:cTn>
                              </p:par>
                              <p:par>
                                <p:cTn id="40" presetID="3" presetClass="emph" presetSubtype="2" fill="hold" grpId="0" nodeType="withEffect">
                                  <p:stCondLst>
                                    <p:cond delay="0"/>
                                  </p:stCondLst>
                                  <p:childTnLst>
                                    <p:animClr clrSpc="rgb" dir="cw">
                                      <p:cBhvr override="childStyle">
                                        <p:cTn id="41" dur="250" fill="hold"/>
                                        <p:tgtEl>
                                          <p:spTgt spid="5"/>
                                        </p:tgtEl>
                                        <p:attrNameLst>
                                          <p:attrName>style.color</p:attrName>
                                        </p:attrNameLst>
                                      </p:cBhvr>
                                      <p:to>
                                        <a:srgbClr val="FF0000"/>
                                      </p:to>
                                    </p:animClr>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3" nodeType="clickEffect">
                                  <p:stCondLst>
                                    <p:cond delay="0"/>
                                  </p:stCondLst>
                                  <p:childTnLst>
                                    <p:animClr clrSpc="rgb" dir="cw">
                                      <p:cBhvr override="childStyle">
                                        <p:cTn id="49" dur="250" fill="hold"/>
                                        <p:tgtEl>
                                          <p:spTgt spid="6"/>
                                        </p:tgtEl>
                                        <p:attrNameLst>
                                          <p:attrName>style.color</p:attrName>
                                        </p:attrNameLst>
                                      </p:cBhvr>
                                      <p:to>
                                        <a:srgbClr val="000000"/>
                                      </p:to>
                                    </p:animClr>
                                  </p:childTnLst>
                                </p:cTn>
                              </p:par>
                              <p:par>
                                <p:cTn id="50" presetID="3" presetClass="emph" presetSubtype="2" fill="hold" grpId="1" nodeType="withEffect">
                                  <p:stCondLst>
                                    <p:cond delay="0"/>
                                  </p:stCondLst>
                                  <p:childTnLst>
                                    <p:animClr clrSpc="rgb" dir="cw">
                                      <p:cBhvr override="childStyle">
                                        <p:cTn id="51" dur="250" fill="hold"/>
                                        <p:tgtEl>
                                          <p:spTgt spid="5"/>
                                        </p:tgtEl>
                                        <p:attrNameLst>
                                          <p:attrName>style.color</p:attrName>
                                        </p:attrNameLst>
                                      </p:cBhvr>
                                      <p:to>
                                        <a:srgbClr val="000000"/>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
                                            <p:txEl>
                                              <p:pRg st="3" end="3"/>
                                            </p:txEl>
                                          </p:spTgt>
                                        </p:tgtEl>
                                        <p:attrNameLst>
                                          <p:attrName>style.visibility</p:attrName>
                                        </p:attrNameLst>
                                      </p:cBhvr>
                                      <p:to>
                                        <p:strVal val="visible"/>
                                      </p:to>
                                    </p:set>
                                    <p:animEffect transition="in" filter="wipe(left)">
                                      <p:cBhvr>
                                        <p:cTn id="56" dur="500"/>
                                        <p:tgtEl>
                                          <p:spTgt spid="21">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grpId="4" nodeType="clickEffect">
                                  <p:stCondLst>
                                    <p:cond delay="0"/>
                                  </p:stCondLst>
                                  <p:childTnLst>
                                    <p:animClr clrSpc="rgb" dir="cw">
                                      <p:cBhvr override="childStyle">
                                        <p:cTn id="60" dur="250" fill="hold"/>
                                        <p:tgtEl>
                                          <p:spTgt spid="6"/>
                                        </p:tgtEl>
                                        <p:attrNameLst>
                                          <p:attrName>style.color</p:attrName>
                                        </p:attrNameLst>
                                      </p:cBhvr>
                                      <p:to>
                                        <a:srgbClr val="FF0000"/>
                                      </p:to>
                                    </p:animClr>
                                  </p:childTnLst>
                                </p:cTn>
                              </p:par>
                              <p:par>
                                <p:cTn id="61" presetID="3" presetClass="emph" presetSubtype="2" fill="hold" grpId="0" nodeType="withEffect">
                                  <p:stCondLst>
                                    <p:cond delay="0"/>
                                  </p:stCondLst>
                                  <p:childTnLst>
                                    <p:animClr clrSpc="rgb" dir="cw">
                                      <p:cBhvr override="childStyle">
                                        <p:cTn id="62" dur="250" fill="hold"/>
                                        <p:tgtEl>
                                          <p:spTgt spid="13"/>
                                        </p:tgtEl>
                                        <p:attrNameLst>
                                          <p:attrName>style.color</p:attrName>
                                        </p:attrNameLst>
                                      </p:cBhvr>
                                      <p:to>
                                        <a:srgbClr val="FF0000"/>
                                      </p:to>
                                    </p:animClr>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grpId="5" nodeType="clickEffect">
                                  <p:stCondLst>
                                    <p:cond delay="0"/>
                                  </p:stCondLst>
                                  <p:childTnLst>
                                    <p:animClr clrSpc="rgb" dir="cw">
                                      <p:cBhvr override="childStyle">
                                        <p:cTn id="70" dur="250" fill="hold"/>
                                        <p:tgtEl>
                                          <p:spTgt spid="6"/>
                                        </p:tgtEl>
                                        <p:attrNameLst>
                                          <p:attrName>style.color</p:attrName>
                                        </p:attrNameLst>
                                      </p:cBhvr>
                                      <p:to>
                                        <a:srgbClr val="000000"/>
                                      </p:to>
                                    </p:animClr>
                                  </p:childTnLst>
                                </p:cTn>
                              </p:par>
                              <p:par>
                                <p:cTn id="71" presetID="3" presetClass="emph" presetSubtype="2" fill="hold" grpId="1" nodeType="withEffect">
                                  <p:stCondLst>
                                    <p:cond delay="0"/>
                                  </p:stCondLst>
                                  <p:childTnLst>
                                    <p:animClr clrSpc="rgb" dir="cw">
                                      <p:cBhvr override="childStyle">
                                        <p:cTn id="72" dur="250" fill="hold"/>
                                        <p:tgtEl>
                                          <p:spTgt spid="13"/>
                                        </p:tgtEl>
                                        <p:attrNameLst>
                                          <p:attrName>style.color</p:attrName>
                                        </p:attrNameLst>
                                      </p:cBhvr>
                                      <p:to>
                                        <a:srgbClr val="000000"/>
                                      </p:to>
                                    </p:animClr>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
                                            <p:txEl>
                                              <p:pRg st="4" end="4"/>
                                            </p:txEl>
                                          </p:spTgt>
                                        </p:tgtEl>
                                        <p:attrNameLst>
                                          <p:attrName>style.visibility</p:attrName>
                                        </p:attrNameLst>
                                      </p:cBhvr>
                                      <p:to>
                                        <p:strVal val="visible"/>
                                      </p:to>
                                    </p:set>
                                    <p:animEffect transition="in" filter="wipe(left)">
                                      <p:cBhvr>
                                        <p:cTn id="77" dur="500"/>
                                        <p:tgtEl>
                                          <p:spTgt spid="2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mph" presetSubtype="2" fill="hold" grpId="6" nodeType="clickEffect">
                                  <p:stCondLst>
                                    <p:cond delay="0"/>
                                  </p:stCondLst>
                                  <p:childTnLst>
                                    <p:animClr clrSpc="rgb" dir="cw">
                                      <p:cBhvr override="childStyle">
                                        <p:cTn id="81" dur="250" fill="hold"/>
                                        <p:tgtEl>
                                          <p:spTgt spid="6"/>
                                        </p:tgtEl>
                                        <p:attrNameLst>
                                          <p:attrName>style.color</p:attrName>
                                        </p:attrNameLst>
                                      </p:cBhvr>
                                      <p:to>
                                        <a:srgbClr val="FF0000"/>
                                      </p:to>
                                    </p:animClr>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6" grpId="3"/>
      <p:bldP spid="6" grpId="4"/>
      <p:bldP spid="6" grpId="5"/>
      <p:bldP spid="6" grpId="6"/>
      <p:bldP spid="8" grpId="0"/>
      <p:bldP spid="8" grpId="1"/>
      <p:bldP spid="13" grpId="0"/>
      <p:bldP spid="13" grpId="1"/>
      <p:bldP spid="14" grpId="0"/>
      <p:bldP spid="14" grpId="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595" y="998833"/>
            <a:ext cx="4638675" cy="224790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396985" y="1846110"/>
                <a:ext cx="2051652" cy="523220"/>
              </a:xfrm>
              <a:prstGeom prst="rect">
                <a:avLst/>
              </a:prstGeom>
            </p:spPr>
            <p:txBody>
              <a:bodyPr wrap="none">
                <a:spAutoFit/>
              </a:bodyPr>
              <a:lstStyle/>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14:m>
                  <m:oMath xmlns:m="http://schemas.openxmlformats.org/officeDocument/2006/math">
                    <m:r>
                      <a:rPr lang="en-GB" sz="2800" b="0" i="0" smtClean="0">
                        <a:latin typeface="Cambria Math" panose="02040503050406030204" pitchFamily="18" charset="0"/>
                      </a:rPr>
                      <m:t> </m:t>
                    </m:r>
                    <m:r>
                      <a:rPr lang="en-GB" sz="2800" b="0" i="1" smtClean="0">
                        <a:latin typeface="Cambria Math" panose="02040503050406030204" pitchFamily="18" charset="0"/>
                      </a:rPr>
                      <m:t>=</m:t>
                    </m:r>
                    <m:d>
                      <m:dPr>
                        <m:begChr m:val="{"/>
                        <m:endChr m:val="}"/>
                        <m:ctrlPr>
                          <a:rPr lang="en-GB" sz="2800" b="0" i="1" smtClean="0">
                            <a:latin typeface="Cambria Math" panose="02040503050406030204" pitchFamily="18" charset="0"/>
                          </a:rPr>
                        </m:ctrlPr>
                      </m:dPr>
                      <m:e/>
                    </m:d>
                  </m:oMath>
                </a14:m>
                <a:endParaRPr lang="en-GB" sz="2800"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96985" y="1846110"/>
                <a:ext cx="2051652" cy="523220"/>
              </a:xfrm>
              <a:prstGeom prst="rect">
                <a:avLst/>
              </a:prstGeom>
              <a:blipFill>
                <a:blip r:embed="rId6"/>
                <a:stretch>
                  <a:fillRect l="-6135" t="-11905"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7595" y="286828"/>
                <a:ext cx="7781391" cy="52322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List the elements of A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p>
            </p:txBody>
          </p:sp>
        </mc:Choice>
        <mc:Fallback xmlns="">
          <p:sp>
            <p:nvSpPr>
              <p:cNvPr id="6" name="Rectangle 5"/>
              <p:cNvSpPr>
                <a:spLocks noRot="1" noChangeAspect="1" noMove="1" noResize="1" noEditPoints="1" noAdjustHandles="1" noChangeArrowheads="1" noChangeShapeType="1" noTextEdit="1"/>
              </p:cNvSpPr>
              <p:nvPr/>
            </p:nvSpPr>
            <p:spPr>
              <a:xfrm>
                <a:off x="467595" y="286828"/>
                <a:ext cx="7781391" cy="523220"/>
              </a:xfrm>
              <a:prstGeom prst="rect">
                <a:avLst/>
              </a:prstGeom>
              <a:blipFill>
                <a:blip r:embed="rId7"/>
                <a:stretch>
                  <a:fillRect l="-1629" t="-11905"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9995" y="3337684"/>
                <a:ext cx="6828642" cy="52322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Explain why there are no elements in A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p>
            </p:txBody>
          </p:sp>
        </mc:Choice>
        <mc:Fallback xmlns="">
          <p:sp>
            <p:nvSpPr>
              <p:cNvPr id="7" name="Rectangle 6"/>
              <p:cNvSpPr>
                <a:spLocks noRot="1" noChangeAspect="1" noMove="1" noResize="1" noEditPoints="1" noAdjustHandles="1" noChangeArrowheads="1" noChangeShapeType="1" noTextEdit="1"/>
              </p:cNvSpPr>
              <p:nvPr/>
            </p:nvSpPr>
            <p:spPr>
              <a:xfrm>
                <a:off x="619995" y="3337684"/>
                <a:ext cx="6828642" cy="523220"/>
              </a:xfrm>
              <a:prstGeom prst="rect">
                <a:avLst/>
              </a:prstGeom>
              <a:blipFill>
                <a:blip r:embed="rId8"/>
                <a:stretch>
                  <a:fillRect l="-1855" t="-14634"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19995" y="3999986"/>
                <a:ext cx="7527718" cy="523220"/>
              </a:xfrm>
              <a:prstGeom prst="rect">
                <a:avLst/>
              </a:prstGeom>
            </p:spPr>
            <p:txBody>
              <a:bodyPr wrap="square">
                <a:spAutoFit/>
              </a:bodyPr>
              <a:lstStyle/>
              <a:p>
                <a:r>
                  <a:rPr lang="en-GB" sz="28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2800" b="0" i="1" smtClean="0">
                        <a:solidFill>
                          <a:schemeClr val="accent1"/>
                        </a:solidFill>
                        <a:latin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{even numbers between 1 and 10 inclusive}</a:t>
                </a:r>
              </a:p>
            </p:txBody>
          </p:sp>
        </mc:Choice>
        <mc:Fallback xmlns="">
          <p:sp>
            <p:nvSpPr>
              <p:cNvPr id="8" name="Rectangle 7"/>
              <p:cNvSpPr>
                <a:spLocks noRot="1" noChangeAspect="1" noMove="1" noResize="1" noEditPoints="1" noAdjustHandles="1" noChangeArrowheads="1" noChangeShapeType="1" noTextEdit="1"/>
              </p:cNvSpPr>
              <p:nvPr/>
            </p:nvSpPr>
            <p:spPr>
              <a:xfrm>
                <a:off x="619995" y="3999986"/>
                <a:ext cx="7527718" cy="523220"/>
              </a:xfrm>
              <a:prstGeom prst="rect">
                <a:avLst/>
              </a:prstGeom>
              <a:blipFill>
                <a:blip r:embed="rId9"/>
                <a:stretch>
                  <a:fillRect l="-1700" t="-1046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19994" y="4609487"/>
                <a:ext cx="7781391" cy="523220"/>
              </a:xfrm>
              <a:prstGeom prst="rect">
                <a:avLst/>
              </a:prstGeom>
            </p:spPr>
            <p:txBody>
              <a:bodyPr wrap="square">
                <a:spAutoFit/>
              </a:bodyPr>
              <a:lstStyle/>
              <a:p>
                <a:r>
                  <a:rPr lang="en-GB" sz="2800" dirty="0">
                    <a:solidFill>
                      <a:schemeClr val="accent1"/>
                    </a:solidFill>
                    <a:latin typeface="Calibri" panose="020F0502020204030204" pitchFamily="34" charset="0"/>
                    <a:cs typeface="Calibri" panose="020F0502020204030204" pitchFamily="34" charset="0"/>
                  </a:rPr>
                  <a:t>B </a:t>
                </a:r>
                <a14:m>
                  <m:oMath xmlns:m="http://schemas.openxmlformats.org/officeDocument/2006/math">
                    <m:r>
                      <a:rPr lang="en-GB" sz="2800" b="0" i="1" smtClean="0">
                        <a:solidFill>
                          <a:schemeClr val="accent1"/>
                        </a:solidFill>
                        <a:latin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{odd numbers between 1 and 10 inclusive}</a:t>
                </a:r>
              </a:p>
            </p:txBody>
          </p:sp>
        </mc:Choice>
        <mc:Fallback xmlns="">
          <p:sp>
            <p:nvSpPr>
              <p:cNvPr id="9" name="Rectangle 8"/>
              <p:cNvSpPr>
                <a:spLocks noRot="1" noChangeAspect="1" noMove="1" noResize="1" noEditPoints="1" noAdjustHandles="1" noChangeArrowheads="1" noChangeShapeType="1" noTextEdit="1"/>
              </p:cNvSpPr>
              <p:nvPr/>
            </p:nvSpPr>
            <p:spPr>
              <a:xfrm>
                <a:off x="619994" y="4609487"/>
                <a:ext cx="7781391" cy="523220"/>
              </a:xfrm>
              <a:prstGeom prst="rect">
                <a:avLst/>
              </a:prstGeom>
              <a:blipFill>
                <a:blip r:embed="rId10"/>
                <a:stretch>
                  <a:fillRect l="-1646" t="-10465" b="-32558"/>
                </a:stretch>
              </a:blipFill>
            </p:spPr>
            <p:txBody>
              <a:bodyPr/>
              <a:lstStyle/>
              <a:p>
                <a:r>
                  <a:rPr lang="en-GB">
                    <a:noFill/>
                  </a:rPr>
                  <a:t> </a:t>
                </a:r>
              </a:p>
            </p:txBody>
          </p:sp>
        </mc:Fallback>
      </mc:AlternateContent>
      <p:sp>
        <p:nvSpPr>
          <p:cNvPr id="10" name="Rectangle 9"/>
          <p:cNvSpPr/>
          <p:nvPr/>
        </p:nvSpPr>
        <p:spPr>
          <a:xfrm>
            <a:off x="619995" y="5218988"/>
            <a:ext cx="6777346" cy="523220"/>
          </a:xfrm>
          <a:prstGeom prst="rect">
            <a:avLst/>
          </a:prstGeom>
        </p:spPr>
        <p:txBody>
          <a:bodyPr wrap="square">
            <a:spAutoFit/>
          </a:bodyPr>
          <a:lstStyle/>
          <a:p>
            <a:r>
              <a:rPr lang="en-GB" sz="2800" dirty="0">
                <a:solidFill>
                  <a:schemeClr val="accent1"/>
                </a:solidFill>
                <a:latin typeface="Calibri" panose="020F0502020204030204" pitchFamily="34" charset="0"/>
                <a:cs typeface="Calibri" panose="020F0502020204030204" pitchFamily="34" charset="0"/>
              </a:rPr>
              <a:t>There are no even numbers that are also odd.</a:t>
            </a:r>
          </a:p>
        </p:txBody>
      </p:sp>
      <p:sp>
        <p:nvSpPr>
          <p:cNvPr id="12" name="TextBox 11"/>
          <p:cNvSpPr txBox="1"/>
          <p:nvPr/>
        </p:nvSpPr>
        <p:spPr>
          <a:xfrm flipH="1">
            <a:off x="3555894" y="1299480"/>
            <a:ext cx="328048" cy="400110"/>
          </a:xfrm>
          <a:prstGeom prst="rect">
            <a:avLst/>
          </a:prstGeom>
          <a:noFill/>
        </p:spPr>
        <p:txBody>
          <a:bodyPr wrap="square" rtlCol="0">
            <a:spAutoFit/>
          </a:bodyPr>
          <a:lstStyle/>
          <a:p>
            <a:r>
              <a:rPr lang="en-GB" sz="2000" dirty="0">
                <a:latin typeface="KG Primary Penmanship" panose="02000506000000020003" pitchFamily="2" charset="77"/>
                <a:cs typeface="Calibri" panose="020F0502020204030204" pitchFamily="34" charset="0"/>
              </a:rPr>
              <a:t>9</a:t>
            </a:r>
          </a:p>
        </p:txBody>
      </p:sp>
    </p:spTree>
    <p:custDataLst>
      <p:tags r:id="rId1"/>
    </p:custDataLst>
    <p:extLst>
      <p:ext uri="{BB962C8B-B14F-4D97-AF65-F5344CB8AC3E}">
        <p14:creationId xmlns:p14="http://schemas.microsoft.com/office/powerpoint/2010/main" val="31789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3665" y="1336588"/>
          <a:ext cx="5468453" cy="1554480"/>
        </p:xfrm>
        <a:graphic>
          <a:graphicData uri="http://schemas.openxmlformats.org/drawingml/2006/table">
            <a:tbl>
              <a:tblPr firstRow="1" bandRow="1">
                <a:tableStyleId>{5940675A-B579-460E-94D1-54222C63F5DA}</a:tableStyleId>
              </a:tblPr>
              <a:tblGrid>
                <a:gridCol w="2535042">
                  <a:extLst>
                    <a:ext uri="{9D8B030D-6E8A-4147-A177-3AD203B41FA5}">
                      <a16:colId xmlns:a16="http://schemas.microsoft.com/office/drawing/2014/main" val="3547445058"/>
                    </a:ext>
                  </a:extLst>
                </a:gridCol>
                <a:gridCol w="1102600">
                  <a:extLst>
                    <a:ext uri="{9D8B030D-6E8A-4147-A177-3AD203B41FA5}">
                      <a16:colId xmlns:a16="http://schemas.microsoft.com/office/drawing/2014/main" val="4066310495"/>
                    </a:ext>
                  </a:extLst>
                </a:gridCol>
                <a:gridCol w="1830811">
                  <a:extLst>
                    <a:ext uri="{9D8B030D-6E8A-4147-A177-3AD203B41FA5}">
                      <a16:colId xmlns:a16="http://schemas.microsoft.com/office/drawing/2014/main" val="2210126148"/>
                    </a:ext>
                  </a:extLst>
                </a:gridCol>
              </a:tblGrid>
              <a:tr h="370840">
                <a:tc>
                  <a:txBody>
                    <a:bodyPr/>
                    <a:lstStyle/>
                    <a:p>
                      <a:endParaRPr lang="en-GB" sz="2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GB" sz="2800" dirty="0">
                          <a:latin typeface="Calibri" panose="020F0502020204030204" pitchFamily="34" charset="0"/>
                          <a:cs typeface="Calibri" panose="020F0502020204030204" pitchFamily="34" charset="0"/>
                        </a:rPr>
                        <a:t>Like</a:t>
                      </a:r>
                    </a:p>
                  </a:txBody>
                  <a:tcPr>
                    <a:solidFill>
                      <a:schemeClr val="accent5">
                        <a:lumMod val="40000"/>
                        <a:lumOff val="60000"/>
                      </a:schemeClr>
                    </a:solidFill>
                  </a:tcPr>
                </a:tc>
                <a:tc>
                  <a:txBody>
                    <a:bodyPr/>
                    <a:lstStyle/>
                    <a:p>
                      <a:pPr algn="ctr"/>
                      <a:r>
                        <a:rPr lang="en-GB" sz="2800" dirty="0">
                          <a:latin typeface="Calibri" panose="020F0502020204030204" pitchFamily="34" charset="0"/>
                          <a:cs typeface="Calibri" panose="020F0502020204030204" pitchFamily="34" charset="0"/>
                        </a:rPr>
                        <a:t>Do not like</a:t>
                      </a:r>
                    </a:p>
                  </a:txBody>
                  <a:tcPr>
                    <a:solidFill>
                      <a:schemeClr val="accent5">
                        <a:lumMod val="40000"/>
                        <a:lumOff val="60000"/>
                      </a:schemeClr>
                    </a:solidFill>
                  </a:tcPr>
                </a:tc>
                <a:extLst>
                  <a:ext uri="{0D108BD9-81ED-4DB2-BD59-A6C34878D82A}">
                    <a16:rowId xmlns:a16="http://schemas.microsoft.com/office/drawing/2014/main" val="2628475457"/>
                  </a:ext>
                </a:extLst>
              </a:tr>
              <a:tr h="370840">
                <a:tc>
                  <a:txBody>
                    <a:bodyPr/>
                    <a:lstStyle/>
                    <a:p>
                      <a:r>
                        <a:rPr lang="en-GB" sz="2800" dirty="0">
                          <a:latin typeface="Calibri" panose="020F0502020204030204" pitchFamily="34" charset="0"/>
                          <a:cs typeface="Calibri" panose="020F0502020204030204" pitchFamily="34" charset="0"/>
                        </a:rPr>
                        <a:t>Dark Chocolate</a:t>
                      </a:r>
                    </a:p>
                  </a:txBody>
                  <a:tcPr>
                    <a:solidFill>
                      <a:schemeClr val="accent5">
                        <a:lumMod val="40000"/>
                        <a:lumOff val="60000"/>
                      </a:schemeClr>
                    </a:solidFill>
                  </a:tcPr>
                </a:tc>
                <a:tc>
                  <a:txBody>
                    <a:bodyPr/>
                    <a:lstStyle/>
                    <a:p>
                      <a:pPr algn="ctr"/>
                      <a:r>
                        <a:rPr lang="en-GB" sz="2800" dirty="0">
                          <a:latin typeface="Calibri" panose="020F0502020204030204" pitchFamily="34" charset="0"/>
                          <a:cs typeface="Calibri" panose="020F0502020204030204" pitchFamily="34" charset="0"/>
                        </a:rPr>
                        <a:t>23</a:t>
                      </a:r>
                    </a:p>
                  </a:txBody>
                  <a:tcPr/>
                </a:tc>
                <a:tc>
                  <a:txBody>
                    <a:bodyPr/>
                    <a:lstStyle/>
                    <a:p>
                      <a:pPr algn="ctr"/>
                      <a:r>
                        <a:rPr lang="en-GB" sz="2800" dirty="0">
                          <a:latin typeface="Calibri" panose="020F0502020204030204" pitchFamily="34" charset="0"/>
                          <a:cs typeface="Calibri" panose="020F0502020204030204" pitchFamily="34" charset="0"/>
                        </a:rPr>
                        <a:t>27</a:t>
                      </a:r>
                    </a:p>
                  </a:txBody>
                  <a:tcPr/>
                </a:tc>
                <a:extLst>
                  <a:ext uri="{0D108BD9-81ED-4DB2-BD59-A6C34878D82A}">
                    <a16:rowId xmlns:a16="http://schemas.microsoft.com/office/drawing/2014/main" val="3772202732"/>
                  </a:ext>
                </a:extLst>
              </a:tr>
              <a:tr h="370840">
                <a:tc>
                  <a:txBody>
                    <a:bodyPr/>
                    <a:lstStyle/>
                    <a:p>
                      <a:r>
                        <a:rPr lang="en-GB" sz="2800" dirty="0">
                          <a:latin typeface="Calibri" panose="020F0502020204030204" pitchFamily="34" charset="0"/>
                          <a:cs typeface="Calibri" panose="020F0502020204030204" pitchFamily="34" charset="0"/>
                        </a:rPr>
                        <a:t>Milk Chocolate</a:t>
                      </a:r>
                    </a:p>
                  </a:txBody>
                  <a:tcPr>
                    <a:solidFill>
                      <a:schemeClr val="accent5">
                        <a:lumMod val="40000"/>
                        <a:lumOff val="60000"/>
                      </a:schemeClr>
                    </a:solidFill>
                  </a:tcPr>
                </a:tc>
                <a:tc>
                  <a:txBody>
                    <a:bodyPr/>
                    <a:lstStyle/>
                    <a:p>
                      <a:pPr algn="ctr"/>
                      <a:r>
                        <a:rPr lang="en-GB" sz="2800" dirty="0">
                          <a:latin typeface="Calibri" panose="020F0502020204030204" pitchFamily="34" charset="0"/>
                          <a:cs typeface="Calibri" panose="020F0502020204030204" pitchFamily="34" charset="0"/>
                        </a:rPr>
                        <a:t>41</a:t>
                      </a:r>
                    </a:p>
                  </a:txBody>
                  <a:tcPr/>
                </a:tc>
                <a:tc>
                  <a:txBody>
                    <a:bodyPr/>
                    <a:lstStyle/>
                    <a:p>
                      <a:pPr algn="ctr"/>
                      <a:r>
                        <a:rPr lang="en-GB" sz="2800" dirty="0">
                          <a:latin typeface="Calibri" panose="020F0502020204030204" pitchFamily="34" charset="0"/>
                          <a:cs typeface="Calibri" panose="020F0502020204030204" pitchFamily="34" charset="0"/>
                        </a:rPr>
                        <a:t>9</a:t>
                      </a:r>
                    </a:p>
                  </a:txBody>
                  <a:tcPr/>
                </a:tc>
                <a:extLst>
                  <a:ext uri="{0D108BD9-81ED-4DB2-BD59-A6C34878D82A}">
                    <a16:rowId xmlns:a16="http://schemas.microsoft.com/office/drawing/2014/main" val="1038747611"/>
                  </a:ext>
                </a:extLst>
              </a:tr>
            </a:tbl>
          </a:graphicData>
        </a:graphic>
      </p:graphicFrame>
      <p:sp>
        <p:nvSpPr>
          <p:cNvPr id="14" name="Rectangle 13"/>
          <p:cNvSpPr/>
          <p:nvPr/>
        </p:nvSpPr>
        <p:spPr>
          <a:xfrm>
            <a:off x="308130" y="117969"/>
            <a:ext cx="8527740" cy="1200329"/>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50 people were asked whether they liked dark chocolate and milk chocolate.  </a:t>
            </a:r>
          </a:p>
          <a:p>
            <a:r>
              <a:rPr lang="en-GB" sz="2400" dirty="0">
                <a:latin typeface="Calibri" panose="020F0502020204030204" pitchFamily="34" charset="0"/>
                <a:cs typeface="Calibri" panose="020F0502020204030204" pitchFamily="34" charset="0"/>
              </a:rPr>
              <a:t>The results are shown in the two-way table.</a:t>
            </a:r>
          </a:p>
        </p:txBody>
      </p:sp>
      <p:sp>
        <p:nvSpPr>
          <p:cNvPr id="15" name="Rectangle 14"/>
          <p:cNvSpPr/>
          <p:nvPr/>
        </p:nvSpPr>
        <p:spPr>
          <a:xfrm>
            <a:off x="496833" y="2919936"/>
            <a:ext cx="7781391" cy="492443"/>
          </a:xfrm>
          <a:prstGeom prst="rect">
            <a:avLst/>
          </a:prstGeom>
        </p:spPr>
        <p:txBody>
          <a:bodyPr wrap="square">
            <a:spAutoFit/>
          </a:bodyPr>
          <a:lstStyle/>
          <a:p>
            <a:r>
              <a:rPr lang="en-GB" sz="2600" dirty="0">
                <a:latin typeface="Calibri" panose="020F0502020204030204" pitchFamily="34" charset="0"/>
                <a:cs typeface="Calibri" panose="020F0502020204030204" pitchFamily="34" charset="0"/>
              </a:rPr>
              <a:t>15 people like both dark and milk chocolate.</a:t>
            </a:r>
          </a:p>
        </p:txBody>
      </p:sp>
      <p:sp>
        <p:nvSpPr>
          <p:cNvPr id="16" name="Rectangle 15"/>
          <p:cNvSpPr/>
          <p:nvPr/>
        </p:nvSpPr>
        <p:spPr>
          <a:xfrm>
            <a:off x="496832" y="3290450"/>
            <a:ext cx="7781391" cy="492443"/>
          </a:xfrm>
          <a:prstGeom prst="rect">
            <a:avLst/>
          </a:prstGeom>
        </p:spPr>
        <p:txBody>
          <a:bodyPr wrap="square">
            <a:spAutoFit/>
          </a:bodyPr>
          <a:lstStyle/>
          <a:p>
            <a:r>
              <a:rPr lang="en-GB" sz="2600" dirty="0">
                <a:latin typeface="Calibri" panose="020F0502020204030204" pitchFamily="34" charset="0"/>
                <a:cs typeface="Calibri" panose="020F0502020204030204" pitchFamily="34" charset="0"/>
              </a:rPr>
              <a:t>Draw a Venn diagram to represent this information</a:t>
            </a:r>
          </a:p>
        </p:txBody>
      </p:sp>
      <p:sp>
        <p:nvSpPr>
          <p:cNvPr id="17" name="Oval 16"/>
          <p:cNvSpPr/>
          <p:nvPr/>
        </p:nvSpPr>
        <p:spPr>
          <a:xfrm>
            <a:off x="1872271" y="4245020"/>
            <a:ext cx="1728000" cy="172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latin typeface="Calibri" panose="020F0502020204030204" pitchFamily="34" charset="0"/>
              <a:cs typeface="Calibri" panose="020F0502020204030204" pitchFamily="34" charset="0"/>
            </a:endParaRPr>
          </a:p>
        </p:txBody>
      </p:sp>
      <p:sp>
        <p:nvSpPr>
          <p:cNvPr id="18" name="Oval 17"/>
          <p:cNvSpPr/>
          <p:nvPr/>
        </p:nvSpPr>
        <p:spPr>
          <a:xfrm>
            <a:off x="2875129" y="4263006"/>
            <a:ext cx="1728000" cy="172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latin typeface="Calibri" panose="020F0502020204030204" pitchFamily="34" charset="0"/>
              <a:cs typeface="Calibri" panose="020F0502020204030204" pitchFamily="34" charset="0"/>
            </a:endParaRPr>
          </a:p>
        </p:txBody>
      </p:sp>
      <p:sp>
        <p:nvSpPr>
          <p:cNvPr id="19" name="Rectangle 18"/>
          <p:cNvSpPr/>
          <p:nvPr/>
        </p:nvSpPr>
        <p:spPr>
          <a:xfrm>
            <a:off x="1655067" y="3972558"/>
            <a:ext cx="3359981" cy="2157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latin typeface="Calibri" panose="020F0502020204030204" pitchFamily="34" charset="0"/>
              <a:cs typeface="Calibri" panose="020F0502020204030204" pitchFamily="34" charset="0"/>
            </a:endParaRPr>
          </a:p>
        </p:txBody>
      </p:sp>
      <p:sp>
        <p:nvSpPr>
          <p:cNvPr id="20" name="TextBox 19"/>
          <p:cNvSpPr txBox="1"/>
          <p:nvPr/>
        </p:nvSpPr>
        <p:spPr>
          <a:xfrm>
            <a:off x="1655067" y="3920732"/>
            <a:ext cx="1825859" cy="492443"/>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Dark</a:t>
            </a:r>
          </a:p>
        </p:txBody>
      </p:sp>
      <p:sp>
        <p:nvSpPr>
          <p:cNvPr id="21" name="TextBox 20"/>
          <p:cNvSpPr txBox="1"/>
          <p:nvPr/>
        </p:nvSpPr>
        <p:spPr>
          <a:xfrm>
            <a:off x="4211034" y="3985910"/>
            <a:ext cx="1489520" cy="492443"/>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Milk</a:t>
            </a:r>
          </a:p>
        </p:txBody>
      </p:sp>
      <mc:AlternateContent xmlns:mc="http://schemas.openxmlformats.org/markup-compatibility/2006" xmlns:a14="http://schemas.microsoft.com/office/drawing/2010/main">
        <mc:Choice Requires="a14">
          <p:sp>
            <p:nvSpPr>
              <p:cNvPr id="22" name="TextBox 21"/>
              <p:cNvSpPr txBox="1"/>
              <p:nvPr/>
            </p:nvSpPr>
            <p:spPr>
              <a:xfrm>
                <a:off x="1258093" y="3831702"/>
                <a:ext cx="521816"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600" dirty="0">
                          <a:solidFill>
                            <a:prstClr val="black"/>
                          </a:solidFill>
                          <a:latin typeface="Calibri" panose="020F0502020204030204" pitchFamily="34" charset="0"/>
                          <a:cs typeface="Calibri" panose="020F0502020204030204" pitchFamily="34" charset="0"/>
                        </a:rPr>
                        <m:t>𝜉</m:t>
                      </m:r>
                    </m:oMath>
                  </m:oMathPara>
                </a14:m>
                <a:endParaRPr lang="en-GB" sz="2600" dirty="0">
                  <a:latin typeface="Calibri" panose="020F0502020204030204" pitchFamily="34" charset="0"/>
                  <a:cs typeface="Calibri" panose="020F050202020403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58093" y="3831702"/>
                <a:ext cx="521816" cy="492443"/>
              </a:xfrm>
              <a:prstGeom prst="rect">
                <a:avLst/>
              </a:prstGeom>
              <a:blipFill>
                <a:blip r:embed="rId3"/>
                <a:stretch>
                  <a:fillRect/>
                </a:stretch>
              </a:blipFill>
            </p:spPr>
            <p:txBody>
              <a:bodyPr/>
              <a:lstStyle/>
              <a:p>
                <a:r>
                  <a:rPr lang="en-GB">
                    <a:noFill/>
                  </a:rPr>
                  <a:t> </a:t>
                </a:r>
              </a:p>
            </p:txBody>
          </p:sp>
        </mc:Fallback>
      </mc:AlternateContent>
      <p:sp>
        <p:nvSpPr>
          <p:cNvPr id="24" name="Freeform 23"/>
          <p:cNvSpPr/>
          <p:nvPr/>
        </p:nvSpPr>
        <p:spPr>
          <a:xfrm>
            <a:off x="2902252" y="4429970"/>
            <a:ext cx="698019" cy="1413517"/>
          </a:xfrm>
          <a:custGeom>
            <a:avLst/>
            <a:gdLst>
              <a:gd name="connsiteX0" fmla="*/ 734684 w 1469368"/>
              <a:gd name="connsiteY0" fmla="*/ 0 h 2908596"/>
              <a:gd name="connsiteX1" fmla="*/ 810133 w 1469368"/>
              <a:gd name="connsiteY1" fmla="*/ 56420 h 2908596"/>
              <a:gd name="connsiteX2" fmla="*/ 1469368 w 1469368"/>
              <a:gd name="connsiteY2" fmla="*/ 1454298 h 2908596"/>
              <a:gd name="connsiteX3" fmla="*/ 810133 w 1469368"/>
              <a:gd name="connsiteY3" fmla="*/ 2852176 h 2908596"/>
              <a:gd name="connsiteX4" fmla="*/ 734684 w 1469368"/>
              <a:gd name="connsiteY4" fmla="*/ 2908596 h 2908596"/>
              <a:gd name="connsiteX5" fmla="*/ 659235 w 1469368"/>
              <a:gd name="connsiteY5" fmla="*/ 2852176 h 2908596"/>
              <a:gd name="connsiteX6" fmla="*/ 0 w 1469368"/>
              <a:gd name="connsiteY6" fmla="*/ 1454298 h 2908596"/>
              <a:gd name="connsiteX7" fmla="*/ 659235 w 1469368"/>
              <a:gd name="connsiteY7" fmla="*/ 56420 h 2908596"/>
              <a:gd name="connsiteX8" fmla="*/ 734684 w 1469368"/>
              <a:gd name="connsiteY8" fmla="*/ 0 h 29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368" h="2908596">
                <a:moveTo>
                  <a:pt x="734684" y="0"/>
                </a:moveTo>
                <a:lnTo>
                  <a:pt x="810133" y="56420"/>
                </a:lnTo>
                <a:cubicBezTo>
                  <a:pt x="1212744" y="388684"/>
                  <a:pt x="1469368" y="891523"/>
                  <a:pt x="1469368" y="1454298"/>
                </a:cubicBezTo>
                <a:cubicBezTo>
                  <a:pt x="1469368" y="2017074"/>
                  <a:pt x="1212744" y="2519912"/>
                  <a:pt x="810133" y="2852176"/>
                </a:cubicBezTo>
                <a:lnTo>
                  <a:pt x="734684" y="2908596"/>
                </a:lnTo>
                <a:lnTo>
                  <a:pt x="659235" y="2852176"/>
                </a:lnTo>
                <a:cubicBezTo>
                  <a:pt x="256624" y="2519912"/>
                  <a:pt x="0" y="2017074"/>
                  <a:pt x="0" y="1454298"/>
                </a:cubicBezTo>
                <a:cubicBezTo>
                  <a:pt x="0" y="891523"/>
                  <a:pt x="256624" y="388684"/>
                  <a:pt x="659235" y="56420"/>
                </a:cubicBezTo>
                <a:lnTo>
                  <a:pt x="734684" y="0"/>
                </a:lnTo>
                <a:close/>
              </a:path>
            </a:pathLst>
          </a:custGeom>
          <a:solidFill>
            <a:srgbClr val="FFFF0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latin typeface="Calibri" panose="020F0502020204030204" pitchFamily="34" charset="0"/>
              <a:cs typeface="Calibri" panose="020F0502020204030204" pitchFamily="34" charset="0"/>
            </a:endParaRPr>
          </a:p>
        </p:txBody>
      </p:sp>
      <p:sp>
        <p:nvSpPr>
          <p:cNvPr id="25" name="TextBox 24"/>
          <p:cNvSpPr txBox="1"/>
          <p:nvPr/>
        </p:nvSpPr>
        <p:spPr>
          <a:xfrm flipH="1">
            <a:off x="2960467" y="4836128"/>
            <a:ext cx="630124" cy="492443"/>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15</a:t>
            </a:r>
          </a:p>
        </p:txBody>
      </p:sp>
      <mc:AlternateContent xmlns:mc="http://schemas.openxmlformats.org/markup-compatibility/2006" xmlns:a14="http://schemas.microsoft.com/office/drawing/2010/main">
        <mc:Choice Requires="a14">
          <p:sp>
            <p:nvSpPr>
              <p:cNvPr id="26" name="TextBox 25"/>
              <p:cNvSpPr txBox="1"/>
              <p:nvPr/>
            </p:nvSpPr>
            <p:spPr>
              <a:xfrm flipH="1">
                <a:off x="1779909" y="4824992"/>
                <a:ext cx="1487322"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23 </a:t>
                </a:r>
                <a14:m>
                  <m:oMath xmlns:m="http://schemas.openxmlformats.org/officeDocument/2006/math">
                    <m:r>
                      <a:rPr lang="en-GB" sz="2400" b="0" i="1" smtClean="0">
                        <a:latin typeface="Cambria Math" panose="02040503050406030204" pitchFamily="18" charset="0"/>
                      </a:rPr>
                      <m:t>−</m:t>
                    </m:r>
                  </m:oMath>
                </a14:m>
                <a:r>
                  <a:rPr lang="en-GB" sz="2400" dirty="0">
                    <a:latin typeface="Calibri" panose="020F0502020204030204" pitchFamily="34" charset="0"/>
                    <a:cs typeface="Calibri" panose="020F0502020204030204" pitchFamily="34" charset="0"/>
                  </a:rPr>
                  <a:t> 15</a:t>
                </a:r>
              </a:p>
            </p:txBody>
          </p:sp>
        </mc:Choice>
        <mc:Fallback xmlns="">
          <p:sp>
            <p:nvSpPr>
              <p:cNvPr id="26" name="TextBox 25"/>
              <p:cNvSpPr txBox="1">
                <a:spLocks noRot="1" noChangeAspect="1" noMove="1" noResize="1" noEditPoints="1" noAdjustHandles="1" noChangeArrowheads="1" noChangeShapeType="1" noTextEdit="1"/>
              </p:cNvSpPr>
              <p:nvPr/>
            </p:nvSpPr>
            <p:spPr>
              <a:xfrm flipH="1">
                <a:off x="1779909" y="4824992"/>
                <a:ext cx="1487322" cy="461665"/>
              </a:xfrm>
              <a:prstGeom prst="rect">
                <a:avLst/>
              </a:prstGeom>
              <a:blipFill>
                <a:blip r:embed="rId4"/>
                <a:stretch>
                  <a:fillRect l="-6557" t="-10667" b="-30667"/>
                </a:stretch>
              </a:blipFill>
            </p:spPr>
            <p:txBody>
              <a:bodyPr/>
              <a:lstStyle/>
              <a:p>
                <a:r>
                  <a:rPr lang="en-GB">
                    <a:noFill/>
                  </a:rPr>
                  <a:t> </a:t>
                </a:r>
              </a:p>
            </p:txBody>
          </p:sp>
        </mc:Fallback>
      </mc:AlternateContent>
      <p:sp>
        <p:nvSpPr>
          <p:cNvPr id="27" name="TextBox 26"/>
          <p:cNvSpPr txBox="1"/>
          <p:nvPr/>
        </p:nvSpPr>
        <p:spPr>
          <a:xfrm flipH="1">
            <a:off x="2291489" y="4846075"/>
            <a:ext cx="419178" cy="492443"/>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8</a:t>
            </a:r>
          </a:p>
        </p:txBody>
      </p:sp>
      <mc:AlternateContent xmlns:mc="http://schemas.openxmlformats.org/markup-compatibility/2006" xmlns:a14="http://schemas.microsoft.com/office/drawing/2010/main">
        <mc:Choice Requires="a14">
          <p:sp>
            <p:nvSpPr>
              <p:cNvPr id="28" name="TextBox 27"/>
              <p:cNvSpPr txBox="1"/>
              <p:nvPr/>
            </p:nvSpPr>
            <p:spPr>
              <a:xfrm flipH="1">
                <a:off x="3532895" y="4878187"/>
                <a:ext cx="1541727"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41 </a:t>
                </a:r>
                <a14:m>
                  <m:oMath xmlns:m="http://schemas.openxmlformats.org/officeDocument/2006/math">
                    <m:r>
                      <a:rPr lang="en-GB" sz="2400" b="0" i="1" smtClean="0">
                        <a:latin typeface="Cambria Math" panose="02040503050406030204" pitchFamily="18" charset="0"/>
                      </a:rPr>
                      <m:t>−</m:t>
                    </m:r>
                  </m:oMath>
                </a14:m>
                <a:r>
                  <a:rPr lang="en-GB" sz="2400" dirty="0">
                    <a:latin typeface="Calibri" panose="020F0502020204030204" pitchFamily="34" charset="0"/>
                    <a:cs typeface="Calibri" panose="020F0502020204030204" pitchFamily="34" charset="0"/>
                  </a:rPr>
                  <a:t> 15</a:t>
                </a:r>
              </a:p>
            </p:txBody>
          </p:sp>
        </mc:Choice>
        <mc:Fallback xmlns="">
          <p:sp>
            <p:nvSpPr>
              <p:cNvPr id="28" name="TextBox 27"/>
              <p:cNvSpPr txBox="1">
                <a:spLocks noRot="1" noChangeAspect="1" noMove="1" noResize="1" noEditPoints="1" noAdjustHandles="1" noChangeArrowheads="1" noChangeShapeType="1" noTextEdit="1"/>
              </p:cNvSpPr>
              <p:nvPr/>
            </p:nvSpPr>
            <p:spPr>
              <a:xfrm flipH="1">
                <a:off x="3532895" y="4878187"/>
                <a:ext cx="1541727" cy="461665"/>
              </a:xfrm>
              <a:prstGeom prst="rect">
                <a:avLst/>
              </a:prstGeom>
              <a:blipFill>
                <a:blip r:embed="rId5"/>
                <a:stretch>
                  <a:fillRect l="-6349" t="-10526" b="-28947"/>
                </a:stretch>
              </a:blipFill>
            </p:spPr>
            <p:txBody>
              <a:bodyPr/>
              <a:lstStyle/>
              <a:p>
                <a:r>
                  <a:rPr lang="en-GB">
                    <a:noFill/>
                  </a:rPr>
                  <a:t> </a:t>
                </a:r>
              </a:p>
            </p:txBody>
          </p:sp>
        </mc:Fallback>
      </mc:AlternateContent>
      <p:sp>
        <p:nvSpPr>
          <p:cNvPr id="29" name="TextBox 28"/>
          <p:cNvSpPr txBox="1"/>
          <p:nvPr/>
        </p:nvSpPr>
        <p:spPr>
          <a:xfrm flipH="1">
            <a:off x="3815872" y="4878186"/>
            <a:ext cx="571656" cy="492443"/>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26</a:t>
            </a:r>
          </a:p>
        </p:txBody>
      </p:sp>
      <p:sp>
        <p:nvSpPr>
          <p:cNvPr id="30" name="TextBox 29"/>
          <p:cNvSpPr txBox="1"/>
          <p:nvPr/>
        </p:nvSpPr>
        <p:spPr>
          <a:xfrm flipH="1">
            <a:off x="4603129" y="5621954"/>
            <a:ext cx="419178" cy="492443"/>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31" name="TextBox 30"/>
              <p:cNvSpPr txBox="1"/>
              <p:nvPr/>
            </p:nvSpPr>
            <p:spPr>
              <a:xfrm flipH="1">
                <a:off x="5414794" y="4166593"/>
                <a:ext cx="3131257" cy="492443"/>
              </a:xfrm>
              <a:prstGeom prst="rect">
                <a:avLst/>
              </a:prstGeom>
              <a:noFill/>
            </p:spPr>
            <p:txBody>
              <a:bodyPr wrap="square" rtlCol="0">
                <a:spAutoFit/>
              </a:bodyPr>
              <a:lstStyle/>
              <a:p>
                <a:r>
                  <a:rPr lang="en-GB" sz="2600" dirty="0">
                    <a:solidFill>
                      <a:schemeClr val="accent1"/>
                    </a:solidFill>
                    <a:latin typeface="Calibri" panose="020F0502020204030204" pitchFamily="34" charset="0"/>
                    <a:cs typeface="Calibri" panose="020F0502020204030204" pitchFamily="34" charset="0"/>
                  </a:rPr>
                  <a:t>8 </a:t>
                </a:r>
                <a14:m>
                  <m:oMath xmlns:m="http://schemas.openxmlformats.org/officeDocument/2006/math">
                    <m:r>
                      <a:rPr lang="en-GB" sz="2600" b="0" i="1" smtClean="0">
                        <a:solidFill>
                          <a:schemeClr val="accent1"/>
                        </a:solidFill>
                        <a:latin typeface="Cambria Math" panose="02040503050406030204" pitchFamily="18" charset="0"/>
                      </a:rPr>
                      <m:t>+</m:t>
                    </m:r>
                  </m:oMath>
                </a14:m>
                <a:r>
                  <a:rPr lang="en-GB" sz="2600" dirty="0">
                    <a:solidFill>
                      <a:schemeClr val="accent1"/>
                    </a:solidFill>
                    <a:latin typeface="Calibri" panose="020F0502020204030204" pitchFamily="34" charset="0"/>
                    <a:cs typeface="Calibri" panose="020F0502020204030204" pitchFamily="34" charset="0"/>
                  </a:rPr>
                  <a:t> 15 </a:t>
                </a:r>
                <a14:m>
                  <m:oMath xmlns:m="http://schemas.openxmlformats.org/officeDocument/2006/math">
                    <m:r>
                      <a:rPr lang="en-GB" sz="2600" b="0" i="1" smtClean="0">
                        <a:solidFill>
                          <a:schemeClr val="accent1"/>
                        </a:solidFill>
                        <a:latin typeface="Cambria Math" panose="02040503050406030204" pitchFamily="18" charset="0"/>
                      </a:rPr>
                      <m:t>+</m:t>
                    </m:r>
                  </m:oMath>
                </a14:m>
                <a:r>
                  <a:rPr lang="en-GB" sz="2600" dirty="0">
                    <a:solidFill>
                      <a:schemeClr val="accent1"/>
                    </a:solidFill>
                    <a:latin typeface="Calibri" panose="020F0502020204030204" pitchFamily="34" charset="0"/>
                    <a:cs typeface="Calibri" panose="020F0502020204030204" pitchFamily="34" charset="0"/>
                  </a:rPr>
                  <a:t> 26 </a:t>
                </a:r>
                <a14:m>
                  <m:oMath xmlns:m="http://schemas.openxmlformats.org/officeDocument/2006/math">
                    <m:r>
                      <a:rPr lang="en-GB" sz="2600" b="0" i="1" smtClean="0">
                        <a:solidFill>
                          <a:schemeClr val="accent1"/>
                        </a:solidFill>
                        <a:latin typeface="Cambria Math" panose="02040503050406030204" pitchFamily="18" charset="0"/>
                      </a:rPr>
                      <m:t>=</m:t>
                    </m:r>
                  </m:oMath>
                </a14:m>
                <a:r>
                  <a:rPr lang="en-GB" sz="2600" dirty="0">
                    <a:solidFill>
                      <a:schemeClr val="accent1"/>
                    </a:solidFill>
                    <a:latin typeface="Calibri" panose="020F0502020204030204" pitchFamily="34" charset="0"/>
                    <a:cs typeface="Calibri" panose="020F0502020204030204" pitchFamily="34" charset="0"/>
                  </a:rPr>
                  <a:t> 49</a:t>
                </a:r>
              </a:p>
            </p:txBody>
          </p:sp>
        </mc:Choice>
        <mc:Fallback xmlns="">
          <p:sp>
            <p:nvSpPr>
              <p:cNvPr id="31" name="TextBox 30"/>
              <p:cNvSpPr txBox="1">
                <a:spLocks noRot="1" noChangeAspect="1" noMove="1" noResize="1" noEditPoints="1" noAdjustHandles="1" noChangeArrowheads="1" noChangeShapeType="1" noTextEdit="1"/>
              </p:cNvSpPr>
              <p:nvPr/>
            </p:nvSpPr>
            <p:spPr>
              <a:xfrm flipH="1">
                <a:off x="5414794" y="4166593"/>
                <a:ext cx="3131257" cy="492443"/>
              </a:xfrm>
              <a:prstGeom prst="rect">
                <a:avLst/>
              </a:prstGeom>
              <a:blipFill>
                <a:blip r:embed="rId6"/>
                <a:stretch>
                  <a:fillRect l="-3502" t="-9877" b="-320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flipH="1">
                <a:off x="5427699" y="4718930"/>
                <a:ext cx="3131257" cy="492443"/>
              </a:xfrm>
              <a:prstGeom prst="rect">
                <a:avLst/>
              </a:prstGeom>
              <a:noFill/>
            </p:spPr>
            <p:txBody>
              <a:bodyPr wrap="square" rtlCol="0">
                <a:spAutoFit/>
              </a:bodyPr>
              <a:lstStyle/>
              <a:p>
                <a:r>
                  <a:rPr lang="en-GB" sz="2600" dirty="0">
                    <a:solidFill>
                      <a:schemeClr val="accent1"/>
                    </a:solidFill>
                    <a:latin typeface="Calibri" panose="020F0502020204030204" pitchFamily="34" charset="0"/>
                    <a:cs typeface="Calibri" panose="020F0502020204030204" pitchFamily="34" charset="0"/>
                  </a:rPr>
                  <a:t>50 </a:t>
                </a:r>
                <a14:m>
                  <m:oMath xmlns:m="http://schemas.openxmlformats.org/officeDocument/2006/math">
                    <m:r>
                      <a:rPr lang="en-GB" sz="2600" b="0" i="1" smtClean="0">
                        <a:solidFill>
                          <a:schemeClr val="accent1"/>
                        </a:solidFill>
                        <a:latin typeface="Cambria Math" panose="02040503050406030204" pitchFamily="18" charset="0"/>
                      </a:rPr>
                      <m:t>−</m:t>
                    </m:r>
                  </m:oMath>
                </a14:m>
                <a:r>
                  <a:rPr lang="en-GB" sz="2600" dirty="0">
                    <a:solidFill>
                      <a:schemeClr val="accent1"/>
                    </a:solidFill>
                    <a:latin typeface="Calibri" panose="020F0502020204030204" pitchFamily="34" charset="0"/>
                    <a:cs typeface="Calibri" panose="020F0502020204030204" pitchFamily="34" charset="0"/>
                  </a:rPr>
                  <a:t> 49 </a:t>
                </a:r>
                <a14:m>
                  <m:oMath xmlns:m="http://schemas.openxmlformats.org/officeDocument/2006/math">
                    <m:r>
                      <a:rPr lang="en-GB" sz="2600" b="0" i="1" smtClean="0">
                        <a:solidFill>
                          <a:schemeClr val="accent1"/>
                        </a:solidFill>
                        <a:latin typeface="Cambria Math" panose="02040503050406030204" pitchFamily="18" charset="0"/>
                      </a:rPr>
                      <m:t>=</m:t>
                    </m:r>
                  </m:oMath>
                </a14:m>
                <a:r>
                  <a:rPr lang="en-GB" sz="2600" dirty="0">
                    <a:solidFill>
                      <a:schemeClr val="accent1"/>
                    </a:solidFill>
                    <a:latin typeface="Calibri" panose="020F0502020204030204" pitchFamily="34" charset="0"/>
                    <a:cs typeface="Calibri" panose="020F0502020204030204" pitchFamily="34" charset="0"/>
                  </a:rPr>
                  <a:t> 1</a:t>
                </a:r>
              </a:p>
            </p:txBody>
          </p:sp>
        </mc:Choice>
        <mc:Fallback xmlns="">
          <p:sp>
            <p:nvSpPr>
              <p:cNvPr id="32" name="TextBox 31"/>
              <p:cNvSpPr txBox="1">
                <a:spLocks noRot="1" noChangeAspect="1" noMove="1" noResize="1" noEditPoints="1" noAdjustHandles="1" noChangeArrowheads="1" noChangeShapeType="1" noTextEdit="1"/>
              </p:cNvSpPr>
              <p:nvPr/>
            </p:nvSpPr>
            <p:spPr>
              <a:xfrm flipH="1">
                <a:off x="5427699" y="4718930"/>
                <a:ext cx="3131257" cy="492443"/>
              </a:xfrm>
              <a:prstGeom prst="rect">
                <a:avLst/>
              </a:prstGeom>
              <a:blipFill>
                <a:blip r:embed="rId7"/>
                <a:stretch>
                  <a:fillRect l="-3502" t="-9877" b="-3209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1101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1000" tmFilter="0, 0; .2, .5; .8, .5; 1, 0"/>
                                        <p:tgtEl>
                                          <p:spTgt spid="15"/>
                                        </p:tgtEl>
                                      </p:cBhvr>
                                    </p:animEffect>
                                    <p:animScale>
                                      <p:cBhvr>
                                        <p:cTn id="31" dur="500" autoRev="1" fill="hold"/>
                                        <p:tgtEl>
                                          <p:spTgt spid="15"/>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6"/>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animBg="1"/>
      <p:bldP spid="20" grpId="0"/>
      <p:bldP spid="21" grpId="0"/>
      <p:bldP spid="22" grpId="0"/>
      <p:bldP spid="24" grpId="0" animBg="1"/>
      <p:bldP spid="24" grpId="1" animBg="1"/>
      <p:bldP spid="25" grpId="0"/>
      <p:bldP spid="26" grpId="0"/>
      <p:bldP spid="26" grpId="1"/>
      <p:bldP spid="27" grpId="0"/>
      <p:bldP spid="28" grpId="0"/>
      <p:bldP spid="28" grpId="1"/>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890960" y="2664535"/>
            <a:ext cx="7394945"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What does the shaded section represent?</a:t>
            </a:r>
          </a:p>
        </p:txBody>
      </p:sp>
      <p:sp>
        <p:nvSpPr>
          <p:cNvPr id="79" name="TextBox 78"/>
          <p:cNvSpPr txBox="1"/>
          <p:nvPr/>
        </p:nvSpPr>
        <p:spPr>
          <a:xfrm>
            <a:off x="858907" y="4001129"/>
            <a:ext cx="6704386"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It is the union of the two sets.</a:t>
            </a:r>
          </a:p>
        </p:txBody>
      </p:sp>
      <p:sp>
        <p:nvSpPr>
          <p:cNvPr id="80" name="Rectangle 79"/>
          <p:cNvSpPr/>
          <p:nvPr/>
        </p:nvSpPr>
        <p:spPr>
          <a:xfrm>
            <a:off x="2257982" y="4052540"/>
            <a:ext cx="982589" cy="503097"/>
          </a:xfrm>
          <a:prstGeom prst="rect">
            <a:avLst/>
          </a:prstGeom>
          <a:solidFill>
            <a:srgbClr val="FF00FF">
              <a:alpha val="20000"/>
            </a:srgb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81" name="TextBox 80"/>
          <p:cNvSpPr txBox="1"/>
          <p:nvPr/>
        </p:nvSpPr>
        <p:spPr>
          <a:xfrm>
            <a:off x="890961" y="3347610"/>
            <a:ext cx="7394946"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All the shapes that are blue or triangles.</a:t>
            </a:r>
          </a:p>
        </p:txBody>
      </p:sp>
      <mc:AlternateContent xmlns:mc="http://schemas.openxmlformats.org/markup-compatibility/2006" xmlns:a14="http://schemas.microsoft.com/office/drawing/2010/main">
        <mc:Choice Requires="a14">
          <p:sp>
            <p:nvSpPr>
              <p:cNvPr id="82" name="TextBox 81"/>
              <p:cNvSpPr txBox="1"/>
              <p:nvPr/>
            </p:nvSpPr>
            <p:spPr>
              <a:xfrm>
                <a:off x="3936379" y="4737120"/>
                <a:ext cx="1423448" cy="646331"/>
              </a:xfrm>
              <a:prstGeom prst="rect">
                <a:avLst/>
              </a:prstGeom>
              <a:solidFill>
                <a:srgbClr val="7030A0">
                  <a:alpha val="20000"/>
                </a:srgbClr>
              </a:solidFill>
              <a:ln w="25400">
                <a:solidFill>
                  <a:srgbClr val="7030A0"/>
                </a:solidFill>
              </a:ln>
            </p:spPr>
            <p:txBody>
              <a:bodyPr wrap="square" rtlCol="0">
                <a:spAutoFit/>
              </a:bodyPr>
              <a:lstStyle/>
              <a:p>
                <a:pPr algn="ctr"/>
                <a:r>
                  <a:rPr lang="en-GB" sz="3600" dirty="0">
                    <a:latin typeface="Calibri" panose="020F0502020204030204" pitchFamily="34" charset="0"/>
                    <a:cs typeface="Calibri" panose="020F0502020204030204" pitchFamily="34" charset="0"/>
                  </a:rPr>
                  <a:t>A </a:t>
                </a:r>
                <a14:m>
                  <m:oMath xmlns:m="http://schemas.openxmlformats.org/officeDocument/2006/math">
                    <m:r>
                      <a:rPr lang="en-GB" sz="3600" i="1" smtClean="0">
                        <a:latin typeface="Cambria Math" panose="02040503050406030204" pitchFamily="18" charset="0"/>
                        <a:ea typeface="Cambria Math" panose="02040503050406030204" pitchFamily="18" charset="0"/>
                      </a:rPr>
                      <m:t>∪</m:t>
                    </m:r>
                  </m:oMath>
                </a14:m>
                <a:r>
                  <a:rPr lang="en-GB" sz="3600" dirty="0">
                    <a:latin typeface="Calibri" panose="020F0502020204030204" pitchFamily="34" charset="0"/>
                    <a:cs typeface="Calibri" panose="020F0502020204030204" pitchFamily="34" charset="0"/>
                  </a:rPr>
                  <a:t> B</a:t>
                </a:r>
              </a:p>
            </p:txBody>
          </p:sp>
        </mc:Choice>
        <mc:Fallback xmlns="">
          <p:sp>
            <p:nvSpPr>
              <p:cNvPr id="82" name="TextBox 81"/>
              <p:cNvSpPr txBox="1">
                <a:spLocks noRot="1" noChangeAspect="1" noMove="1" noResize="1" noEditPoints="1" noAdjustHandles="1" noChangeArrowheads="1" noChangeShapeType="1" noTextEdit="1"/>
              </p:cNvSpPr>
              <p:nvPr/>
            </p:nvSpPr>
            <p:spPr>
              <a:xfrm>
                <a:off x="3936379" y="4737120"/>
                <a:ext cx="1423448" cy="646331"/>
              </a:xfrm>
              <a:prstGeom prst="rect">
                <a:avLst/>
              </a:prstGeom>
              <a:blipFill>
                <a:blip r:embed="rId3"/>
                <a:stretch>
                  <a:fillRect l="-5063" t="-11818" r="-4641" b="-31818"/>
                </a:stretch>
              </a:blipFill>
              <a:ln w="25400">
                <a:solidFill>
                  <a:srgbClr val="7030A0"/>
                </a:solidFill>
              </a:ln>
            </p:spPr>
            <p:txBody>
              <a:bodyPr/>
              <a:lstStyle/>
              <a:p>
                <a:r>
                  <a:rPr lang="en-GB">
                    <a:noFill/>
                  </a:rPr>
                  <a:t> </a:t>
                </a:r>
              </a:p>
            </p:txBody>
          </p:sp>
        </mc:Fallback>
      </mc:AlternateContent>
      <p:sp>
        <p:nvSpPr>
          <p:cNvPr id="83" name="Rectangle 82"/>
          <p:cNvSpPr/>
          <p:nvPr/>
        </p:nvSpPr>
        <p:spPr>
          <a:xfrm>
            <a:off x="1986392" y="129696"/>
            <a:ext cx="4150640" cy="2479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84" name="TextBox 83"/>
          <p:cNvSpPr txBox="1"/>
          <p:nvPr/>
        </p:nvSpPr>
        <p:spPr>
          <a:xfrm>
            <a:off x="1985445" y="99429"/>
            <a:ext cx="2127544"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Blue Shapes</a:t>
            </a:r>
          </a:p>
        </p:txBody>
      </p:sp>
      <p:sp>
        <p:nvSpPr>
          <p:cNvPr id="85" name="TextBox 84"/>
          <p:cNvSpPr txBox="1"/>
          <p:nvPr/>
        </p:nvSpPr>
        <p:spPr>
          <a:xfrm>
            <a:off x="4709257" y="194774"/>
            <a:ext cx="1489520"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Triangles</a:t>
            </a:r>
          </a:p>
        </p:txBody>
      </p:sp>
      <p:sp>
        <p:nvSpPr>
          <p:cNvPr id="86" name="Oval 85"/>
          <p:cNvSpPr/>
          <p:nvPr/>
        </p:nvSpPr>
        <p:spPr>
          <a:xfrm>
            <a:off x="2411100" y="635015"/>
            <a:ext cx="1800000" cy="1800000"/>
          </a:xfrm>
          <a:prstGeom prst="ellipse">
            <a:avLst/>
          </a:prstGeom>
          <a:solidFill>
            <a:srgbClr val="FF0066"/>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87" name="Oval 86"/>
          <p:cNvSpPr/>
          <p:nvPr/>
        </p:nvSpPr>
        <p:spPr>
          <a:xfrm>
            <a:off x="3650456" y="600643"/>
            <a:ext cx="1800000" cy="1800000"/>
          </a:xfrm>
          <a:prstGeom prst="ellipse">
            <a:avLst/>
          </a:prstGeom>
          <a:solidFill>
            <a:srgbClr val="FF0066"/>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 name="Arc 1"/>
          <p:cNvSpPr/>
          <p:nvPr/>
        </p:nvSpPr>
        <p:spPr>
          <a:xfrm>
            <a:off x="3354352" y="824362"/>
            <a:ext cx="856748" cy="1371600"/>
          </a:xfrm>
          <a:prstGeom prst="arc">
            <a:avLst>
              <a:gd name="adj1" fmla="val 16261932"/>
              <a:gd name="adj2" fmla="val 4719156"/>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951257" y="5699334"/>
            <a:ext cx="6704386" cy="584775"/>
          </a:xfrm>
          <a:prstGeom prst="rect">
            <a:avLst/>
          </a:prstGeom>
          <a:noFill/>
        </p:spPr>
        <p:txBody>
          <a:bodyPr wrap="square" rtlCol="0">
            <a:spAutoFit/>
          </a:bodyPr>
          <a:lstStyle/>
          <a:p>
            <a:pPr algn="ctr"/>
            <a:r>
              <a:rPr lang="en-GB" sz="3200" dirty="0">
                <a:latin typeface="Calibri" panose="020F0502020204030204" pitchFamily="34" charset="0"/>
                <a:cs typeface="Calibri" panose="020F0502020204030204" pitchFamily="34" charset="0"/>
              </a:rPr>
              <a:t>“A union B”</a:t>
            </a:r>
          </a:p>
        </p:txBody>
      </p:sp>
    </p:spTree>
    <p:custDataLst>
      <p:tags r:id="rId1"/>
    </p:custDataLst>
    <p:extLst>
      <p:ext uri="{BB962C8B-B14F-4D97-AF65-F5344CB8AC3E}">
        <p14:creationId xmlns:p14="http://schemas.microsoft.com/office/powerpoint/2010/main" val="76814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animBg="1"/>
      <p:bldP spid="81" grpId="0"/>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1305130" y="4830274"/>
                <a:ext cx="6169034"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List the elements of A </a:t>
                </a:r>
                <a14:m>
                  <m:oMath xmlns:m="http://schemas.openxmlformats.org/officeDocument/2006/math">
                    <m:r>
                      <a:rPr lang="en-GB" sz="3200" i="1" smtClean="0">
                        <a:latin typeface="Cambria Math" panose="02040503050406030204" pitchFamily="18" charset="0"/>
                        <a:ea typeface="Cambria Math" panose="02040503050406030204" pitchFamily="18" charset="0"/>
                      </a:rPr>
                      <m:t>∪</m:t>
                    </m:r>
                  </m:oMath>
                </a14:m>
                <a:r>
                  <a:rPr lang="en-GB" sz="3200" dirty="0">
                    <a:latin typeface="Calibri" panose="020F0502020204030204" pitchFamily="34" charset="0"/>
                    <a:cs typeface="Calibri" panose="020F0502020204030204" pitchFamily="34" charset="0"/>
                  </a:rPr>
                  <a:t> B.</a:t>
                </a:r>
              </a:p>
            </p:txBody>
          </p:sp>
        </mc:Choice>
        <mc:Fallback xmlns="">
          <p:sp>
            <p:nvSpPr>
              <p:cNvPr id="28" name="TextBox 27"/>
              <p:cNvSpPr txBox="1">
                <a:spLocks noRot="1" noChangeAspect="1" noMove="1" noResize="1" noEditPoints="1" noAdjustHandles="1" noChangeArrowheads="1" noChangeShapeType="1" noTextEdit="1"/>
              </p:cNvSpPr>
              <p:nvPr/>
            </p:nvSpPr>
            <p:spPr>
              <a:xfrm>
                <a:off x="1305130" y="4830274"/>
                <a:ext cx="6169034" cy="584775"/>
              </a:xfrm>
              <a:prstGeom prst="rect">
                <a:avLst/>
              </a:prstGeom>
              <a:blipFill>
                <a:blip r:embed="rId3"/>
                <a:stretch>
                  <a:fillRect l="-2470" t="-12500" b="-34375"/>
                </a:stretch>
              </a:blipFill>
            </p:spPr>
            <p:txBody>
              <a:bodyPr/>
              <a:lstStyle/>
              <a:p>
                <a:r>
                  <a:rPr lang="en-GB">
                    <a:noFill/>
                  </a:rPr>
                  <a:t> </a:t>
                </a:r>
              </a:p>
            </p:txBody>
          </p:sp>
        </mc:Fallback>
      </mc:AlternateContent>
      <p:pic>
        <p:nvPicPr>
          <p:cNvPr id="31" name="Picture 30"/>
          <p:cNvPicPr>
            <a:picLocks noChangeAspect="1"/>
          </p:cNvPicPr>
          <p:nvPr/>
        </p:nvPicPr>
        <p:blipFill>
          <a:blip r:embed="rId4"/>
          <a:stretch>
            <a:fillRect/>
          </a:stretch>
        </p:blipFill>
        <p:spPr>
          <a:xfrm>
            <a:off x="1066067" y="1455482"/>
            <a:ext cx="5305236" cy="3166199"/>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1305130" y="5744430"/>
                <a:ext cx="6169034"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cs typeface="Calibri" panose="020F0502020204030204" pitchFamily="34" charset="0"/>
                  </a:rPr>
                  <a:t> B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5, 7, 9, 1, 3, 2, 4, 6</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1305130" y="5744430"/>
                <a:ext cx="6169034" cy="584775"/>
              </a:xfrm>
              <a:prstGeom prst="rect">
                <a:avLst/>
              </a:prstGeom>
              <a:blipFill>
                <a:blip r:embed="rId5"/>
                <a:stretch>
                  <a:fillRect l="-2470" t="-12500" b="-34375"/>
                </a:stretch>
              </a:blipFill>
            </p:spPr>
            <p:txBody>
              <a:bodyPr/>
              <a:lstStyle/>
              <a:p>
                <a:r>
                  <a:rPr lang="en-GB">
                    <a:noFill/>
                  </a:rPr>
                  <a:t> </a:t>
                </a:r>
              </a:p>
            </p:txBody>
          </p:sp>
        </mc:Fallback>
      </mc:AlternateContent>
      <p:sp>
        <p:nvSpPr>
          <p:cNvPr id="33" name="Oval 32"/>
          <p:cNvSpPr/>
          <p:nvPr/>
        </p:nvSpPr>
        <p:spPr>
          <a:xfrm>
            <a:off x="1725562" y="1783722"/>
            <a:ext cx="2592000" cy="2592000"/>
          </a:xfrm>
          <a:prstGeom prst="ellipse">
            <a:avLst/>
          </a:prstGeom>
          <a:solidFill>
            <a:schemeClr val="accent2">
              <a:alpha val="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4" name="Oval 33"/>
          <p:cNvSpPr/>
          <p:nvPr/>
        </p:nvSpPr>
        <p:spPr>
          <a:xfrm>
            <a:off x="2939354" y="1733532"/>
            <a:ext cx="2592000" cy="2592000"/>
          </a:xfrm>
          <a:prstGeom prst="ellipse">
            <a:avLst/>
          </a:prstGeom>
          <a:solidFill>
            <a:schemeClr val="accent2">
              <a:alpha val="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178124" y="277110"/>
            <a:ext cx="8465127" cy="646331"/>
          </a:xfrm>
          <a:prstGeom prst="rect">
            <a:avLst/>
          </a:prstGeom>
          <a:noFill/>
        </p:spPr>
        <p:txBody>
          <a:bodyPr wrap="square" rtlCol="0">
            <a:spAutoFit/>
          </a:bodyPr>
          <a:lstStyle/>
          <a:p>
            <a:r>
              <a:rPr lang="en-GB" sz="3600" dirty="0"/>
              <a:t>On your whiteboards…</a:t>
            </a:r>
          </a:p>
        </p:txBody>
      </p:sp>
    </p:spTree>
    <p:custDataLst>
      <p:tags r:id="rId1"/>
    </p:custDataLst>
    <p:extLst>
      <p:ext uri="{BB962C8B-B14F-4D97-AF65-F5344CB8AC3E}">
        <p14:creationId xmlns:p14="http://schemas.microsoft.com/office/powerpoint/2010/main" val="22347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5271" y="851141"/>
            <a:ext cx="3898231" cy="37630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 name="Oval 2"/>
          <p:cNvSpPr/>
          <p:nvPr/>
        </p:nvSpPr>
        <p:spPr>
          <a:xfrm>
            <a:off x="5189301" y="2143793"/>
            <a:ext cx="2160000" cy="21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 name="TextBox 3"/>
          <p:cNvSpPr txBox="1"/>
          <p:nvPr/>
        </p:nvSpPr>
        <p:spPr>
          <a:xfrm>
            <a:off x="4443709" y="919917"/>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a:t>
            </a:r>
          </a:p>
        </p:txBody>
      </p:sp>
      <p:sp>
        <p:nvSpPr>
          <p:cNvPr id="5" name="TextBox 4"/>
          <p:cNvSpPr txBox="1"/>
          <p:nvPr/>
        </p:nvSpPr>
        <p:spPr>
          <a:xfrm>
            <a:off x="6677180" y="2440883"/>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2</a:t>
            </a:r>
          </a:p>
        </p:txBody>
      </p:sp>
      <p:sp>
        <p:nvSpPr>
          <p:cNvPr id="6" name="TextBox 5"/>
          <p:cNvSpPr txBox="1"/>
          <p:nvPr/>
        </p:nvSpPr>
        <p:spPr>
          <a:xfrm>
            <a:off x="6069276" y="2247600"/>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3</a:t>
            </a:r>
          </a:p>
        </p:txBody>
      </p:sp>
      <p:sp>
        <p:nvSpPr>
          <p:cNvPr id="7" name="TextBox 6"/>
          <p:cNvSpPr txBox="1"/>
          <p:nvPr/>
        </p:nvSpPr>
        <p:spPr>
          <a:xfrm>
            <a:off x="4317690" y="3321874"/>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8</a:t>
            </a:r>
          </a:p>
        </p:txBody>
      </p:sp>
      <p:sp>
        <p:nvSpPr>
          <p:cNvPr id="8" name="TextBox 7"/>
          <p:cNvSpPr txBox="1"/>
          <p:nvPr/>
        </p:nvSpPr>
        <p:spPr>
          <a:xfrm flipH="1">
            <a:off x="6069276" y="1638354"/>
            <a:ext cx="269722"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7</a:t>
            </a:r>
          </a:p>
        </p:txBody>
      </p:sp>
      <p:sp>
        <p:nvSpPr>
          <p:cNvPr id="9" name="Oval 8"/>
          <p:cNvSpPr/>
          <p:nvPr/>
        </p:nvSpPr>
        <p:spPr>
          <a:xfrm>
            <a:off x="5705980" y="997054"/>
            <a:ext cx="2160000" cy="21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0" name="Oval 9"/>
          <p:cNvSpPr/>
          <p:nvPr/>
        </p:nvSpPr>
        <p:spPr>
          <a:xfrm>
            <a:off x="4581397" y="989233"/>
            <a:ext cx="2160000" cy="21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1" name="TextBox 10"/>
          <p:cNvSpPr txBox="1"/>
          <p:nvPr/>
        </p:nvSpPr>
        <p:spPr>
          <a:xfrm>
            <a:off x="7528267" y="890958"/>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a:t>
            </a:r>
          </a:p>
        </p:txBody>
      </p:sp>
      <p:sp>
        <p:nvSpPr>
          <p:cNvPr id="12" name="TextBox 11"/>
          <p:cNvSpPr txBox="1"/>
          <p:nvPr/>
        </p:nvSpPr>
        <p:spPr>
          <a:xfrm>
            <a:off x="5088511" y="3797093"/>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C</a:t>
            </a:r>
          </a:p>
        </p:txBody>
      </p:sp>
      <p:sp>
        <p:nvSpPr>
          <p:cNvPr id="13" name="TextBox 12"/>
          <p:cNvSpPr txBox="1"/>
          <p:nvPr/>
        </p:nvSpPr>
        <p:spPr>
          <a:xfrm>
            <a:off x="5461372" y="2539987"/>
            <a:ext cx="400050"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1</a:t>
            </a:r>
          </a:p>
        </p:txBody>
      </p:sp>
      <p:sp>
        <p:nvSpPr>
          <p:cNvPr id="14" name="TextBox 13"/>
          <p:cNvSpPr txBox="1"/>
          <p:nvPr/>
        </p:nvSpPr>
        <p:spPr>
          <a:xfrm flipH="1">
            <a:off x="6069102" y="1126408"/>
            <a:ext cx="269722"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5</a:t>
            </a:r>
          </a:p>
        </p:txBody>
      </p:sp>
      <p:sp>
        <p:nvSpPr>
          <p:cNvPr id="15" name="TextBox 14"/>
          <p:cNvSpPr txBox="1"/>
          <p:nvPr/>
        </p:nvSpPr>
        <p:spPr>
          <a:xfrm flipH="1">
            <a:off x="5088367" y="1540980"/>
            <a:ext cx="269722"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9</a:t>
            </a:r>
          </a:p>
        </p:txBody>
      </p:sp>
      <p:sp>
        <p:nvSpPr>
          <p:cNvPr id="16" name="TextBox 15"/>
          <p:cNvSpPr txBox="1"/>
          <p:nvPr/>
        </p:nvSpPr>
        <p:spPr>
          <a:xfrm flipH="1">
            <a:off x="5726561" y="3171470"/>
            <a:ext cx="269722"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4</a:t>
            </a:r>
          </a:p>
        </p:txBody>
      </p:sp>
      <p:sp>
        <p:nvSpPr>
          <p:cNvPr id="17" name="TextBox 16"/>
          <p:cNvSpPr txBox="1"/>
          <p:nvPr/>
        </p:nvSpPr>
        <p:spPr>
          <a:xfrm flipH="1">
            <a:off x="6284070" y="3426977"/>
            <a:ext cx="269722"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6</a:t>
            </a:r>
          </a:p>
        </p:txBody>
      </p:sp>
      <p:sp>
        <p:nvSpPr>
          <p:cNvPr id="18" name="TextBox 17"/>
          <p:cNvSpPr txBox="1"/>
          <p:nvPr/>
        </p:nvSpPr>
        <p:spPr>
          <a:xfrm>
            <a:off x="7374437" y="3212318"/>
            <a:ext cx="66932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10</a:t>
            </a:r>
          </a:p>
        </p:txBody>
      </p:sp>
      <mc:AlternateContent xmlns:mc="http://schemas.openxmlformats.org/markup-compatibility/2006" xmlns:a14="http://schemas.microsoft.com/office/drawing/2010/main">
        <mc:Choice Requires="a14">
          <p:sp>
            <p:nvSpPr>
              <p:cNvPr id="19" name="TextBox 18"/>
              <p:cNvSpPr txBox="1"/>
              <p:nvPr/>
            </p:nvSpPr>
            <p:spPr>
              <a:xfrm>
                <a:off x="3767781" y="691450"/>
                <a:ext cx="52181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3200" dirty="0">
                          <a:solidFill>
                            <a:prstClr val="black"/>
                          </a:solidFill>
                          <a:latin typeface="Calibri" panose="020F0502020204030204" pitchFamily="34" charset="0"/>
                          <a:cs typeface="Calibri" panose="020F0502020204030204" pitchFamily="34" charset="0"/>
                        </a:rPr>
                        <m:t>𝜉</m:t>
                      </m:r>
                    </m:oMath>
                  </m:oMathPara>
                </a14:m>
                <a:endParaRPr lang="en-GB" sz="3200" dirty="0">
                  <a:latin typeface="Calibri" panose="020F0502020204030204" pitchFamily="34" charset="0"/>
                  <a:cs typeface="Calibri" panose="020F050202020403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67781" y="691450"/>
                <a:ext cx="521816"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4542" y="1553961"/>
                <a:ext cx="4305175" cy="15696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GB" sz="2400" dirty="0" smtClean="0">
                          <a:solidFill>
                            <a:prstClr val="black"/>
                          </a:solidFill>
                          <a:latin typeface="Calibri" panose="020F0502020204030204" pitchFamily="34" charset="0"/>
                          <a:cs typeface="Calibri" panose="020F0502020204030204" pitchFamily="34" charset="0"/>
                        </a:rPr>
                        <m:t>𝜉</m:t>
                      </m:r>
                      <m:r>
                        <a:rPr lang="en-GB" sz="2400" b="0" i="1" dirty="0" smtClean="0">
                          <a:solidFill>
                            <a:prstClr val="black"/>
                          </a:solidFill>
                          <a:latin typeface="Cambria Math" panose="02040503050406030204" pitchFamily="18" charset="0"/>
                        </a:rPr>
                        <m:t>=</m:t>
                      </m:r>
                      <m:d>
                        <m:dPr>
                          <m:begChr m:val="{"/>
                          <m:endChr m:val="}"/>
                          <m:ctrlPr>
                            <a:rPr lang="en-GB" sz="2400" b="0" i="1" dirty="0" smtClean="0">
                              <a:solidFill>
                                <a:prstClr val="black"/>
                              </a:solidFill>
                              <a:latin typeface="Cambria Math" panose="02040503050406030204" pitchFamily="18" charset="0"/>
                            </a:rPr>
                          </m:ctrlPr>
                        </m:dPr>
                        <m:e>
                          <m:r>
                            <m:rPr>
                              <m:nor/>
                            </m:rPr>
                            <a:rPr lang="en-GB" sz="2400" b="0" i="0" dirty="0" smtClean="0">
                              <a:solidFill>
                                <a:prstClr val="black"/>
                              </a:solidFill>
                              <a:latin typeface="Calibri" panose="020F0502020204030204" pitchFamily="34" charset="0"/>
                              <a:cs typeface="Calibri" panose="020F0502020204030204" pitchFamily="34" charset="0"/>
                            </a:rPr>
                            <m:t>numbers</m:t>
                          </m:r>
                          <m:r>
                            <m:rPr>
                              <m:nor/>
                            </m:rPr>
                            <a:rPr lang="en-GB" sz="2400" b="0" i="0" dirty="0" smtClean="0">
                              <a:solidFill>
                                <a:prstClr val="black"/>
                              </a:solidFill>
                              <a:latin typeface="Calibri" panose="020F0502020204030204" pitchFamily="34" charset="0"/>
                              <a:cs typeface="Calibri" panose="020F0502020204030204" pitchFamily="34" charset="0"/>
                            </a:rPr>
                            <m:t> 1 </m:t>
                          </m:r>
                          <m:r>
                            <m:rPr>
                              <m:nor/>
                            </m:rPr>
                            <a:rPr lang="en-GB" sz="2400" b="0" i="0" dirty="0" smtClean="0">
                              <a:solidFill>
                                <a:prstClr val="black"/>
                              </a:solidFill>
                              <a:latin typeface="Calibri" panose="020F0502020204030204" pitchFamily="34" charset="0"/>
                              <a:cs typeface="Calibri" panose="020F0502020204030204" pitchFamily="34" charset="0"/>
                            </a:rPr>
                            <m:t>to</m:t>
                          </m:r>
                          <m:r>
                            <m:rPr>
                              <m:nor/>
                            </m:rPr>
                            <a:rPr lang="en-GB" sz="2400" b="0" i="0" dirty="0" smtClean="0">
                              <a:solidFill>
                                <a:prstClr val="black"/>
                              </a:solidFill>
                              <a:latin typeface="Calibri" panose="020F0502020204030204" pitchFamily="34" charset="0"/>
                              <a:cs typeface="Calibri" panose="020F0502020204030204" pitchFamily="34" charset="0"/>
                            </a:rPr>
                            <m:t> 10 </m:t>
                          </m:r>
                          <m:r>
                            <m:rPr>
                              <m:nor/>
                            </m:rPr>
                            <a:rPr lang="en-GB" sz="2400" b="0" i="0" dirty="0" smtClean="0">
                              <a:solidFill>
                                <a:prstClr val="black"/>
                              </a:solidFill>
                              <a:latin typeface="Calibri" panose="020F0502020204030204" pitchFamily="34" charset="0"/>
                              <a:cs typeface="Calibri" panose="020F0502020204030204" pitchFamily="34" charset="0"/>
                            </a:rPr>
                            <m:t>inclusive</m:t>
                          </m:r>
                        </m:e>
                      </m:d>
                    </m:oMath>
                  </m:oMathPara>
                </a14:m>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A </a:t>
                </a:r>
                <a14:m>
                  <m:oMath xmlns:m="http://schemas.openxmlformats.org/officeDocument/2006/math">
                    <m:r>
                      <a:rPr lang="en-GB" sz="2400" b="0" i="1" smtClean="0">
                        <a:latin typeface="Cambria Math" panose="02040503050406030204" pitchFamily="18" charset="0"/>
                      </a:rPr>
                      <m:t>=</m:t>
                    </m:r>
                  </m:oMath>
                </a14:m>
                <a:r>
                  <a:rPr lang="en-GB" sz="2400" dirty="0">
                    <a:latin typeface="Calibri" panose="020F0502020204030204" pitchFamily="34" charset="0"/>
                    <a:cs typeface="Calibri" panose="020F0502020204030204" pitchFamily="34" charset="0"/>
                  </a:rPr>
                  <a:t> </a:t>
                </a:r>
                <a14:m>
                  <m:oMath xmlns:m="http://schemas.openxmlformats.org/officeDocument/2006/math">
                    <m:d>
                      <m:dPr>
                        <m:begChr m:val="{"/>
                        <m:endChr m:val="}"/>
                        <m:ctrlPr>
                          <a:rPr lang="en-GB" sz="2400" i="1" dirty="0">
                            <a:solidFill>
                              <a:prstClr val="black"/>
                            </a:solidFill>
                            <a:latin typeface="Cambria Math" panose="02040503050406030204" pitchFamily="18" charset="0"/>
                          </a:rPr>
                        </m:ctrlPr>
                      </m:dPr>
                      <m:e>
                        <m:r>
                          <m:rPr>
                            <m:nor/>
                          </m:rPr>
                          <a:rPr lang="en-GB" sz="2400" b="0" i="0" dirty="0" smtClean="0">
                            <a:solidFill>
                              <a:prstClr val="black"/>
                            </a:solidFill>
                            <a:latin typeface="Calibri" panose="020F0502020204030204" pitchFamily="34" charset="0"/>
                            <a:cs typeface="Calibri" panose="020F0502020204030204" pitchFamily="34" charset="0"/>
                          </a:rPr>
                          <m:t>odd</m:t>
                        </m:r>
                        <m:r>
                          <m:rPr>
                            <m:nor/>
                          </m:rPr>
                          <a:rPr lang="en-GB" sz="2400" b="0" i="0" dirty="0" smtClean="0">
                            <a:solidFill>
                              <a:prstClr val="black"/>
                            </a:solidFill>
                            <a:latin typeface="Calibri" panose="020F0502020204030204" pitchFamily="34" charset="0"/>
                            <a:cs typeface="Calibri" panose="020F0502020204030204" pitchFamily="34" charset="0"/>
                          </a:rPr>
                          <m:t> </m:t>
                        </m:r>
                        <m:r>
                          <m:rPr>
                            <m:nor/>
                          </m:rPr>
                          <a:rPr lang="en-GB" sz="2400" b="0" i="0" dirty="0" smtClean="0">
                            <a:solidFill>
                              <a:prstClr val="black"/>
                            </a:solidFill>
                            <a:latin typeface="Calibri" panose="020F0502020204030204" pitchFamily="34" charset="0"/>
                            <a:cs typeface="Calibri" panose="020F0502020204030204" pitchFamily="34" charset="0"/>
                          </a:rPr>
                          <m:t>numbers</m:t>
                        </m:r>
                      </m:e>
                    </m:d>
                  </m:oMath>
                </a14:m>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B </a:t>
                </a:r>
                <a14:m>
                  <m:oMath xmlns:m="http://schemas.openxmlformats.org/officeDocument/2006/math">
                    <m:r>
                      <a:rPr lang="en-GB" sz="2400" i="1">
                        <a:latin typeface="Cambria Math" panose="02040503050406030204" pitchFamily="18" charset="0"/>
                      </a:rPr>
                      <m:t>=</m:t>
                    </m:r>
                  </m:oMath>
                </a14:m>
                <a:r>
                  <a:rPr lang="en-GB" sz="2400" dirty="0">
                    <a:latin typeface="Calibri" panose="020F0502020204030204" pitchFamily="34" charset="0"/>
                    <a:cs typeface="Calibri" panose="020F0502020204030204" pitchFamily="34" charset="0"/>
                  </a:rPr>
                  <a:t> </a:t>
                </a:r>
                <a14:m>
                  <m:oMath xmlns:m="http://schemas.openxmlformats.org/officeDocument/2006/math">
                    <m:d>
                      <m:dPr>
                        <m:begChr m:val="{"/>
                        <m:endChr m:val="}"/>
                        <m:ctrlPr>
                          <a:rPr lang="en-GB" sz="2400" i="1" dirty="0">
                            <a:solidFill>
                              <a:prstClr val="black"/>
                            </a:solidFill>
                            <a:latin typeface="Cambria Math" panose="02040503050406030204" pitchFamily="18" charset="0"/>
                          </a:rPr>
                        </m:ctrlPr>
                      </m:dPr>
                      <m:e>
                        <m:r>
                          <m:rPr>
                            <m:nor/>
                          </m:rPr>
                          <a:rPr lang="en-GB" sz="2400" b="0" i="0" dirty="0" smtClean="0">
                            <a:solidFill>
                              <a:prstClr val="black"/>
                            </a:solidFill>
                            <a:latin typeface="Calibri" panose="020F0502020204030204" pitchFamily="34" charset="0"/>
                            <a:cs typeface="Calibri" panose="020F0502020204030204" pitchFamily="34" charset="0"/>
                          </a:rPr>
                          <m:t>prime</m:t>
                        </m:r>
                        <m:r>
                          <m:rPr>
                            <m:nor/>
                          </m:rPr>
                          <a:rPr lang="en-GB" sz="2400" b="0" i="0" dirty="0" smtClean="0">
                            <a:solidFill>
                              <a:prstClr val="black"/>
                            </a:solidFill>
                            <a:latin typeface="Calibri" panose="020F0502020204030204" pitchFamily="34" charset="0"/>
                            <a:cs typeface="Calibri" panose="020F0502020204030204" pitchFamily="34" charset="0"/>
                          </a:rPr>
                          <m:t> </m:t>
                        </m:r>
                        <m:r>
                          <m:rPr>
                            <m:nor/>
                          </m:rPr>
                          <a:rPr lang="en-GB" sz="2400" dirty="0">
                            <a:solidFill>
                              <a:prstClr val="black"/>
                            </a:solidFill>
                            <a:latin typeface="Calibri" panose="020F0502020204030204" pitchFamily="34" charset="0"/>
                            <a:cs typeface="Calibri" panose="020F0502020204030204" pitchFamily="34" charset="0"/>
                          </a:rPr>
                          <m:t>numbers</m:t>
                        </m:r>
                      </m:e>
                    </m:d>
                  </m:oMath>
                </a14:m>
                <a:endParaRPr lang="en-GB" sz="2400" b="1"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C</a:t>
                </a:r>
                <a:r>
                  <a:rPr lang="en-GB" sz="2400" b="1" dirty="0">
                    <a:latin typeface="Calibri" panose="020F0502020204030204" pitchFamily="34" charset="0"/>
                    <a:cs typeface="Calibri" panose="020F0502020204030204" pitchFamily="34" charset="0"/>
                  </a:rPr>
                  <a:t> </a:t>
                </a:r>
                <a14:m>
                  <m:oMath xmlns:m="http://schemas.openxmlformats.org/officeDocument/2006/math">
                    <m:r>
                      <a:rPr lang="en-GB" sz="2400" b="1" i="1" smtClean="0">
                        <a:latin typeface="Cambria Math" panose="02040503050406030204" pitchFamily="18" charset="0"/>
                      </a:rPr>
                      <m:t>=</m:t>
                    </m:r>
                    <m:d>
                      <m:dPr>
                        <m:begChr m:val="{"/>
                        <m:endChr m:val="}"/>
                        <m:ctrlPr>
                          <a:rPr lang="en-GB" sz="2400" i="1" dirty="0">
                            <a:solidFill>
                              <a:prstClr val="black"/>
                            </a:solidFill>
                            <a:latin typeface="Cambria Math" panose="02040503050406030204" pitchFamily="18" charset="0"/>
                          </a:rPr>
                        </m:ctrlPr>
                      </m:dPr>
                      <m:e>
                        <m:r>
                          <m:rPr>
                            <m:nor/>
                          </m:rPr>
                          <a:rPr lang="en-GB" sz="2400" b="0" i="0" dirty="0" smtClean="0">
                            <a:solidFill>
                              <a:prstClr val="black"/>
                            </a:solidFill>
                            <a:latin typeface="Calibri" panose="020F0502020204030204" pitchFamily="34" charset="0"/>
                            <a:cs typeface="Calibri" panose="020F0502020204030204" pitchFamily="34" charset="0"/>
                          </a:rPr>
                          <m:t>factors</m:t>
                        </m:r>
                        <m:r>
                          <m:rPr>
                            <m:nor/>
                          </m:rPr>
                          <a:rPr lang="en-GB" sz="2400" b="0" i="0" dirty="0" smtClean="0">
                            <a:solidFill>
                              <a:prstClr val="black"/>
                            </a:solidFill>
                            <a:latin typeface="Calibri" panose="020F0502020204030204" pitchFamily="34" charset="0"/>
                            <a:cs typeface="Calibri" panose="020F0502020204030204" pitchFamily="34" charset="0"/>
                          </a:rPr>
                          <m:t> </m:t>
                        </m:r>
                        <m:r>
                          <m:rPr>
                            <m:nor/>
                          </m:rPr>
                          <a:rPr lang="en-GB" sz="2400" b="0" i="0" dirty="0" smtClean="0">
                            <a:solidFill>
                              <a:prstClr val="black"/>
                            </a:solidFill>
                            <a:latin typeface="Calibri" panose="020F0502020204030204" pitchFamily="34" charset="0"/>
                            <a:cs typeface="Calibri" panose="020F0502020204030204" pitchFamily="34" charset="0"/>
                          </a:rPr>
                          <m:t>of</m:t>
                        </m:r>
                        <m:r>
                          <m:rPr>
                            <m:nor/>
                          </m:rPr>
                          <a:rPr lang="en-GB" sz="2400" b="0" i="0" dirty="0" smtClean="0">
                            <a:solidFill>
                              <a:prstClr val="black"/>
                            </a:solidFill>
                            <a:latin typeface="Calibri" panose="020F0502020204030204" pitchFamily="34" charset="0"/>
                            <a:cs typeface="Calibri" panose="020F0502020204030204" pitchFamily="34" charset="0"/>
                          </a:rPr>
                          <m:t> 12 </m:t>
                        </m:r>
                      </m:e>
                    </m:d>
                  </m:oMath>
                </a14:m>
                <a:endParaRPr lang="en-GB" sz="2400" b="1" dirty="0">
                  <a:latin typeface="Calibri" panose="020F0502020204030204" pitchFamily="34" charset="0"/>
                  <a:cs typeface="Calibri" panose="020F050202020403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542" y="1553961"/>
                <a:ext cx="4305175" cy="1569660"/>
              </a:xfrm>
              <a:prstGeom prst="rect">
                <a:avLst/>
              </a:prstGeom>
              <a:blipFill>
                <a:blip r:embed="rId4"/>
                <a:stretch>
                  <a:fillRect l="-2125" b="-81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6990" y="4089447"/>
                <a:ext cx="4215691" cy="2246769"/>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List the elements of </a:t>
                </a: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p>
              <a:p>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C</a:t>
                </a: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C</a:t>
                </a: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C </a:t>
                </a:r>
              </a:p>
            </p:txBody>
          </p:sp>
        </mc:Choice>
        <mc:Fallback xmlns="">
          <p:sp>
            <p:nvSpPr>
              <p:cNvPr id="21" name="TextBox 20"/>
              <p:cNvSpPr txBox="1">
                <a:spLocks noRot="1" noChangeAspect="1" noMove="1" noResize="1" noEditPoints="1" noAdjustHandles="1" noChangeArrowheads="1" noChangeShapeType="1" noTextEdit="1"/>
              </p:cNvSpPr>
              <p:nvPr/>
            </p:nvSpPr>
            <p:spPr>
              <a:xfrm>
                <a:off x="186990" y="4089447"/>
                <a:ext cx="4215691" cy="2246769"/>
              </a:xfrm>
              <a:prstGeom prst="rect">
                <a:avLst/>
              </a:prstGeom>
              <a:blipFill>
                <a:blip r:embed="rId5"/>
                <a:stretch>
                  <a:fillRect l="-3039" t="-2717" b="-70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60796" y="4529518"/>
                <a:ext cx="294452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rPr>
                        <m:t>=</m:t>
                      </m:r>
                      <m:r>
                        <a:rPr lang="en-GB" sz="2800" i="1" smtClean="0">
                          <a:solidFill>
                            <a:schemeClr val="accent1"/>
                          </a:solidFill>
                          <a:latin typeface="Cambria Math" panose="02040503050406030204" pitchFamily="18" charset="0"/>
                        </a:rPr>
                        <m:t> </m:t>
                      </m:r>
                      <m:d>
                        <m:dPr>
                          <m:begChr m:val="{"/>
                          <m:endChr m:val="}"/>
                          <m:ctrlPr>
                            <a:rPr lang="en-GB" sz="2800" i="1">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1, 9, 5, 7, 3, 2</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960796" y="4529518"/>
                <a:ext cx="2944524"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60796" y="4943528"/>
                <a:ext cx="32987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rPr>
                        <m:t>=</m:t>
                      </m:r>
                      <m:r>
                        <a:rPr lang="en-GB" sz="2800" i="1" smtClean="0">
                          <a:solidFill>
                            <a:schemeClr val="accent1"/>
                          </a:solidFill>
                          <a:latin typeface="Cambria Math" panose="02040503050406030204" pitchFamily="18" charset="0"/>
                        </a:rPr>
                        <m:t> </m:t>
                      </m:r>
                      <m:d>
                        <m:dPr>
                          <m:begChr m:val="{"/>
                          <m:endChr m:val="}"/>
                          <m:ctrlPr>
                            <a:rPr lang="en-GB" sz="2800" i="1">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5, 7, 3, 2, 1, 4, 6</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60796" y="4943528"/>
                <a:ext cx="3298788"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60796" y="5356032"/>
                <a:ext cx="36530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rPr>
                        <m:t>=</m:t>
                      </m:r>
                      <m:r>
                        <a:rPr lang="en-GB" sz="2800" i="1" smtClean="0">
                          <a:solidFill>
                            <a:schemeClr val="accent1"/>
                          </a:solidFill>
                          <a:latin typeface="Cambria Math" panose="02040503050406030204" pitchFamily="18" charset="0"/>
                        </a:rPr>
                        <m:t> </m:t>
                      </m:r>
                      <m:d>
                        <m:dPr>
                          <m:begChr m:val="{"/>
                          <m:endChr m:val="}"/>
                          <m:ctrlPr>
                            <a:rPr lang="en-GB" sz="2800" i="1">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1, 9, 5, 7, 3, 2, 4, 6</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960796" y="5356032"/>
                <a:ext cx="3653051"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573571" y="5811966"/>
                <a:ext cx="35745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chemeClr val="tx1"/>
                          </a:solidFill>
                          <a:latin typeface="Cambria Math" panose="02040503050406030204" pitchFamily="18" charset="0"/>
                        </a:rPr>
                        <m:t>=</m:t>
                      </m:r>
                      <m:d>
                        <m:dPr>
                          <m:begChr m:val="{"/>
                          <m:endChr m:val="}"/>
                          <m:ctrlPr>
                            <a:rPr lang="en-GB" sz="2800" i="1">
                              <a:solidFill>
                                <a:schemeClr val="accent1"/>
                              </a:solidFill>
                              <a:latin typeface="Cambria Math" panose="02040503050406030204" pitchFamily="18" charset="0"/>
                            </a:rPr>
                          </m:ctrlPr>
                        </m:dPr>
                        <m:e>
                          <m:r>
                            <m:rPr>
                              <m:nor/>
                            </m:rPr>
                            <a:rPr lang="en-GB" sz="2800" b="0" i="0" smtClean="0">
                              <a:solidFill>
                                <a:schemeClr val="accent1"/>
                              </a:solidFill>
                              <a:latin typeface="Calibri" panose="020F0502020204030204" pitchFamily="34" charset="0"/>
                              <a:cs typeface="Calibri" panose="020F0502020204030204" pitchFamily="34" charset="0"/>
                            </a:rPr>
                            <m:t>1, 2, 3, 4, 5, 6, 7, 9</m:t>
                          </m:r>
                        </m:e>
                      </m:d>
                    </m:oMath>
                  </m:oMathPara>
                </a14:m>
                <a:endParaRPr lang="en-GB" sz="2800" dirty="0">
                  <a:solidFill>
                    <a:schemeClr val="accent1"/>
                  </a:solidFill>
                  <a:latin typeface="Calibri" panose="020F0502020204030204" pitchFamily="34" charset="0"/>
                  <a:cs typeface="Calibri" panose="020F050202020403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573571" y="5811966"/>
                <a:ext cx="3574505" cy="523220"/>
              </a:xfrm>
              <a:prstGeom prst="rect">
                <a:avLst/>
              </a:prstGeom>
              <a:blipFill>
                <a:blip r:embed="rId9"/>
                <a:stretch>
                  <a:fillRect/>
                </a:stretch>
              </a:blipFill>
            </p:spPr>
            <p:txBody>
              <a:bodyPr/>
              <a:lstStyle/>
              <a:p>
                <a:r>
                  <a:rPr lang="en-GB">
                    <a:noFill/>
                  </a:rPr>
                  <a:t> </a:t>
                </a:r>
              </a:p>
            </p:txBody>
          </p:sp>
        </mc:Fallback>
      </mc:AlternateContent>
      <p:sp>
        <p:nvSpPr>
          <p:cNvPr id="26" name="Oval 25"/>
          <p:cNvSpPr/>
          <p:nvPr/>
        </p:nvSpPr>
        <p:spPr>
          <a:xfrm>
            <a:off x="4585008" y="995116"/>
            <a:ext cx="2160000" cy="2160000"/>
          </a:xfrm>
          <a:prstGeom prst="ellipse">
            <a:avLst/>
          </a:prstGeom>
          <a:solidFill>
            <a:schemeClr val="accent2">
              <a:alpha val="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7" name="Oval 26"/>
          <p:cNvSpPr/>
          <p:nvPr/>
        </p:nvSpPr>
        <p:spPr>
          <a:xfrm>
            <a:off x="5705980" y="983838"/>
            <a:ext cx="2160000" cy="2160000"/>
          </a:xfrm>
          <a:prstGeom prst="ellipse">
            <a:avLst/>
          </a:prstGeom>
          <a:solidFill>
            <a:schemeClr val="accent2">
              <a:alpha val="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8" name="Oval 27"/>
          <p:cNvSpPr/>
          <p:nvPr/>
        </p:nvSpPr>
        <p:spPr>
          <a:xfrm>
            <a:off x="5189301" y="2150159"/>
            <a:ext cx="2160000" cy="2160000"/>
          </a:xfrm>
          <a:prstGeom prst="ellipse">
            <a:avLst/>
          </a:prstGeom>
          <a:solidFill>
            <a:schemeClr val="accent2">
              <a:alpha val="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9" name="TextBox 28"/>
          <p:cNvSpPr txBox="1"/>
          <p:nvPr/>
        </p:nvSpPr>
        <p:spPr>
          <a:xfrm>
            <a:off x="178124" y="99193"/>
            <a:ext cx="8465127" cy="646331"/>
          </a:xfrm>
          <a:prstGeom prst="rect">
            <a:avLst/>
          </a:prstGeom>
          <a:noFill/>
        </p:spPr>
        <p:txBody>
          <a:bodyPr wrap="square" rtlCol="0">
            <a:spAutoFit/>
          </a:bodyPr>
          <a:lstStyle/>
          <a:p>
            <a:r>
              <a:rPr lang="en-GB" sz="3600" dirty="0"/>
              <a:t>On your whiteboards…</a:t>
            </a:r>
          </a:p>
        </p:txBody>
      </p:sp>
    </p:spTree>
    <p:custDataLst>
      <p:tags r:id="rId1"/>
    </p:custDataLst>
    <p:extLst>
      <p:ext uri="{BB962C8B-B14F-4D97-AF65-F5344CB8AC3E}">
        <p14:creationId xmlns:p14="http://schemas.microsoft.com/office/powerpoint/2010/main" val="35144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wipe(left)">
                                      <p:cBhvr>
                                        <p:cTn id="10" dur="500"/>
                                        <p:tgtEl>
                                          <p:spTgt spid="2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Effect transition="in" filter="wipe(left)">
                                      <p:cBhvr>
                                        <p:cTn id="33" dur="500"/>
                                        <p:tgtEl>
                                          <p:spTgt spid="2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2"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3" nodeType="click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1">
                                            <p:txEl>
                                              <p:pRg st="3" end="3"/>
                                            </p:txEl>
                                          </p:spTgt>
                                        </p:tgtEl>
                                        <p:attrNameLst>
                                          <p:attrName>style.visibility</p:attrName>
                                        </p:attrNameLst>
                                      </p:cBhvr>
                                      <p:to>
                                        <p:strVal val="visible"/>
                                      </p:to>
                                    </p:set>
                                    <p:animEffect transition="in" filter="wipe(down)">
                                      <p:cBhvr>
                                        <p:cTn id="56" dur="500"/>
                                        <p:tgtEl>
                                          <p:spTgt spid="21">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3" nodeType="clickEffect">
                                  <p:stCondLst>
                                    <p:cond delay="0"/>
                                  </p:stCondLst>
                                  <p:childTnLst>
                                    <p:set>
                                      <p:cBhvr>
                                        <p:cTn id="72" dur="1" fill="hold">
                                          <p:stCondLst>
                                            <p:cond delay="0"/>
                                          </p:stCondLst>
                                        </p:cTn>
                                        <p:tgtEl>
                                          <p:spTgt spid="26"/>
                                        </p:tgtEl>
                                        <p:attrNameLst>
                                          <p:attrName>style.visibility</p:attrName>
                                        </p:attrNameLst>
                                      </p:cBhvr>
                                      <p:to>
                                        <p:strVal val="hidden"/>
                                      </p:to>
                                    </p:set>
                                  </p:childTnLst>
                                </p:cTn>
                              </p:par>
                              <p:par>
                                <p:cTn id="73" presetID="1" presetClass="exit" presetSubtype="0" fill="hold" grpId="3"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1">
                                            <p:txEl>
                                              <p:pRg st="4" end="4"/>
                                            </p:txEl>
                                          </p:spTgt>
                                        </p:tgtEl>
                                        <p:attrNameLst>
                                          <p:attrName>style.visibility</p:attrName>
                                        </p:attrNameLst>
                                      </p:cBhvr>
                                      <p:to>
                                        <p:strVal val="visible"/>
                                      </p:to>
                                    </p:set>
                                    <p:animEffect transition="in" filter="wipe(down)">
                                      <p:cBhvr>
                                        <p:cTn id="79" dur="500"/>
                                        <p:tgtEl>
                                          <p:spTgt spid="21">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4" nodeType="click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par>
                                <p:cTn id="84" presetID="1" presetClass="entr" presetSubtype="0" fill="hold" grpId="4" nodeType="with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ntr" presetSubtype="0" fill="hold" grpId="4" nodeType="with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8" grpId="0" animBg="1"/>
      <p:bldP spid="28" grpId="1" animBg="1"/>
      <p:bldP spid="28" grpId="2" animBg="1"/>
      <p:bldP spid="28" grpId="3" animBg="1"/>
      <p:bldP spid="28" grpId="4"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459" y="1631526"/>
            <a:ext cx="4447643" cy="21553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21828" y="1183971"/>
                <a:ext cx="7781391" cy="52322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For each Venn diagram, list the elements of 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a:t>
                </a:r>
              </a:p>
            </p:txBody>
          </p:sp>
        </mc:Choice>
        <mc:Fallback xmlns="">
          <p:sp>
            <p:nvSpPr>
              <p:cNvPr id="5" name="Rectangle 4"/>
              <p:cNvSpPr>
                <a:spLocks noRot="1" noChangeAspect="1" noMove="1" noResize="1" noEditPoints="1" noAdjustHandles="1" noChangeArrowheads="1" noChangeShapeType="1" noTextEdit="1"/>
              </p:cNvSpPr>
              <p:nvPr/>
            </p:nvSpPr>
            <p:spPr>
              <a:xfrm>
                <a:off x="321828" y="1183971"/>
                <a:ext cx="7781391" cy="523220"/>
              </a:xfrm>
              <a:prstGeom prst="rect">
                <a:avLst/>
              </a:prstGeom>
              <a:blipFill>
                <a:blip r:embed="rId4"/>
                <a:stretch>
                  <a:fillRect l="-1646" t="-1046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27722" y="2401084"/>
                <a:ext cx="4063998" cy="461665"/>
              </a:xfrm>
              <a:prstGeom prst="rect">
                <a:avLst/>
              </a:prstGeom>
            </p:spPr>
            <p:txBody>
              <a:bodyPr wrap="none">
                <a:spAutoFit/>
              </a:bodyPr>
              <a:lstStyle/>
              <a:p>
                <a:r>
                  <a:rPr lang="en-GB" sz="24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2400" i="1" smtClean="0">
                        <a:solidFill>
                          <a:schemeClr val="accent1"/>
                        </a:solidFill>
                        <a:latin typeface="Cambria Math" panose="02040503050406030204" pitchFamily="18" charset="0"/>
                        <a:ea typeface="Cambria Math" panose="02040503050406030204" pitchFamily="18" charset="0"/>
                      </a:rPr>
                      <m:t>∪</m:t>
                    </m:r>
                  </m:oMath>
                </a14:m>
                <a:r>
                  <a:rPr lang="en-GB" sz="2400" dirty="0">
                    <a:solidFill>
                      <a:schemeClr val="accent1"/>
                    </a:solidFill>
                    <a:latin typeface="Calibri" panose="020F0502020204030204" pitchFamily="34" charset="0"/>
                    <a:cs typeface="Calibri" panose="020F0502020204030204" pitchFamily="34" charset="0"/>
                  </a:rPr>
                  <a:t> B</a:t>
                </a:r>
                <a14:m>
                  <m:oMath xmlns:m="http://schemas.openxmlformats.org/officeDocument/2006/math">
                    <m:r>
                      <a:rPr lang="en-GB" sz="2400" b="0" i="0" smtClean="0">
                        <a:solidFill>
                          <a:schemeClr val="accent1"/>
                        </a:solidFill>
                        <a:latin typeface="Cambria Math" panose="02040503050406030204" pitchFamily="18" charset="0"/>
                      </a:rPr>
                      <m:t> </m:t>
                    </m:r>
                    <m:r>
                      <a:rPr lang="en-GB" sz="2400" b="0" i="1" smtClean="0">
                        <a:solidFill>
                          <a:schemeClr val="accent1"/>
                        </a:solidFill>
                        <a:latin typeface="Cambria Math" panose="02040503050406030204" pitchFamily="18" charset="0"/>
                      </a:rPr>
                      <m:t>=</m:t>
                    </m:r>
                    <m:d>
                      <m:dPr>
                        <m:begChr m:val="{"/>
                        <m:endChr m:val="}"/>
                        <m:ctrlPr>
                          <a:rPr lang="en-GB" sz="2400" b="0" i="1" smtClean="0">
                            <a:solidFill>
                              <a:schemeClr val="accent1"/>
                            </a:solidFill>
                            <a:latin typeface="Cambria Math" panose="02040503050406030204" pitchFamily="18" charset="0"/>
                          </a:rPr>
                        </m:ctrlPr>
                      </m:dPr>
                      <m:e>
                        <m:r>
                          <m:rPr>
                            <m:nor/>
                          </m:rPr>
                          <a:rPr lang="en-GB" sz="2400" b="0" i="0" smtClean="0">
                            <a:solidFill>
                              <a:schemeClr val="accent1"/>
                            </a:solidFill>
                            <a:latin typeface="Calibri" panose="020F0502020204030204" pitchFamily="34" charset="0"/>
                            <a:cs typeface="Calibri" panose="020F0502020204030204" pitchFamily="34" charset="0"/>
                          </a:rPr>
                          <m:t>1, 2, 3, 4, 5, 6, 7, 8, 9</m:t>
                        </m:r>
                      </m:e>
                    </m:d>
                  </m:oMath>
                </a14:m>
                <a:endParaRPr lang="en-GB" sz="2400" dirty="0">
                  <a:solidFill>
                    <a:schemeClr val="accent1"/>
                  </a:solidFill>
                  <a:latin typeface="Calibri" panose="020F0502020204030204" pitchFamily="34" charset="0"/>
                  <a:cs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427722" y="2401084"/>
                <a:ext cx="4063998" cy="461665"/>
              </a:xfrm>
              <a:prstGeom prst="rect">
                <a:avLst/>
              </a:prstGeom>
              <a:blipFill>
                <a:blip r:embed="rId5"/>
                <a:stretch>
                  <a:fillRect l="-2249" t="-10526" b="-28947"/>
                </a:stretch>
              </a:blipFill>
            </p:spPr>
            <p:txBody>
              <a:bodyPr/>
              <a:lstStyle/>
              <a:p>
                <a:r>
                  <a:rPr lang="en-GB">
                    <a:noFill/>
                  </a:rPr>
                  <a:t> </a:t>
                </a:r>
              </a:p>
            </p:txBody>
          </p:sp>
        </mc:Fallback>
      </mc:AlternateContent>
      <p:pic>
        <p:nvPicPr>
          <p:cNvPr id="7" name="Picture 6"/>
          <p:cNvPicPr>
            <a:picLocks noChangeAspect="1"/>
          </p:cNvPicPr>
          <p:nvPr/>
        </p:nvPicPr>
        <p:blipFill>
          <a:blip r:embed="rId6"/>
          <a:stretch>
            <a:fillRect/>
          </a:stretch>
        </p:blipFill>
        <p:spPr>
          <a:xfrm>
            <a:off x="628964" y="3955494"/>
            <a:ext cx="2971800" cy="24003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454781" y="4909422"/>
                <a:ext cx="2557175" cy="461665"/>
              </a:xfrm>
              <a:prstGeom prst="rect">
                <a:avLst/>
              </a:prstGeom>
            </p:spPr>
            <p:txBody>
              <a:bodyPr wrap="none">
                <a:spAutoFit/>
              </a:bodyPr>
              <a:lstStyle/>
              <a:p>
                <a:r>
                  <a:rPr lang="en-GB" sz="24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2400" i="1" smtClean="0">
                        <a:solidFill>
                          <a:schemeClr val="accent1"/>
                        </a:solidFill>
                        <a:latin typeface="Cambria Math" panose="02040503050406030204" pitchFamily="18" charset="0"/>
                        <a:ea typeface="Cambria Math" panose="02040503050406030204" pitchFamily="18" charset="0"/>
                      </a:rPr>
                      <m:t>∪</m:t>
                    </m:r>
                  </m:oMath>
                </a14:m>
                <a:r>
                  <a:rPr lang="en-GB" sz="2400" dirty="0">
                    <a:solidFill>
                      <a:schemeClr val="accent1"/>
                    </a:solidFill>
                    <a:latin typeface="Calibri" panose="020F0502020204030204" pitchFamily="34" charset="0"/>
                    <a:cs typeface="Calibri" panose="020F0502020204030204" pitchFamily="34" charset="0"/>
                  </a:rPr>
                  <a:t> B</a:t>
                </a:r>
                <a14:m>
                  <m:oMath xmlns:m="http://schemas.openxmlformats.org/officeDocument/2006/math">
                    <m:r>
                      <a:rPr lang="en-GB" sz="2400" b="0" i="0" smtClean="0">
                        <a:solidFill>
                          <a:schemeClr val="accent1"/>
                        </a:solidFill>
                        <a:latin typeface="Cambria Math" panose="02040503050406030204" pitchFamily="18" charset="0"/>
                      </a:rPr>
                      <m:t> </m:t>
                    </m:r>
                    <m:r>
                      <a:rPr lang="en-GB" sz="2400" b="0" i="1" smtClean="0">
                        <a:solidFill>
                          <a:schemeClr val="accent1"/>
                        </a:solidFill>
                        <a:latin typeface="Cambria Math" panose="02040503050406030204" pitchFamily="18" charset="0"/>
                      </a:rPr>
                      <m:t>=</m:t>
                    </m:r>
                    <m:d>
                      <m:dPr>
                        <m:begChr m:val="{"/>
                        <m:endChr m:val="}"/>
                        <m:ctrlPr>
                          <a:rPr lang="en-GB" sz="2400" b="0" i="1" smtClean="0">
                            <a:solidFill>
                              <a:schemeClr val="accent1"/>
                            </a:solidFill>
                            <a:latin typeface="Cambria Math" panose="02040503050406030204" pitchFamily="18" charset="0"/>
                          </a:rPr>
                        </m:ctrlPr>
                      </m:dPr>
                      <m:e>
                        <m:r>
                          <m:rPr>
                            <m:nor/>
                          </m:rPr>
                          <a:rPr lang="en-GB" sz="2400" b="0" i="0" smtClean="0">
                            <a:solidFill>
                              <a:schemeClr val="accent1"/>
                            </a:solidFill>
                            <a:latin typeface="Calibri" panose="020F0502020204030204" pitchFamily="34" charset="0"/>
                            <a:cs typeface="Calibri" panose="020F0502020204030204" pitchFamily="34" charset="0"/>
                          </a:rPr>
                          <m:t>1, 2, 4, 8</m:t>
                        </m:r>
                      </m:e>
                    </m:d>
                  </m:oMath>
                </a14:m>
                <a:endParaRPr lang="en-GB" sz="2400" dirty="0">
                  <a:solidFill>
                    <a:schemeClr val="accent1"/>
                  </a:solidFill>
                  <a:latin typeface="Calibri" panose="020F0502020204030204" pitchFamily="34" charset="0"/>
                  <a:cs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54781" y="4909422"/>
                <a:ext cx="2557175" cy="461665"/>
              </a:xfrm>
              <a:prstGeom prst="rect">
                <a:avLst/>
              </a:prstGeom>
              <a:blipFill>
                <a:blip r:embed="rId7"/>
                <a:stretch>
                  <a:fillRect l="-3819" t="-10526" b="-28947"/>
                </a:stretch>
              </a:blipFill>
            </p:spPr>
            <p:txBody>
              <a:bodyPr/>
              <a:lstStyle/>
              <a:p>
                <a:r>
                  <a:rPr lang="en-GB">
                    <a:noFill/>
                  </a:rPr>
                  <a:t> </a:t>
                </a:r>
              </a:p>
            </p:txBody>
          </p:sp>
        </mc:Fallback>
      </mc:AlternateContent>
      <p:sp>
        <p:nvSpPr>
          <p:cNvPr id="10" name="Rectangle 9"/>
          <p:cNvSpPr/>
          <p:nvPr/>
        </p:nvSpPr>
        <p:spPr>
          <a:xfrm>
            <a:off x="3078440" y="2309079"/>
            <a:ext cx="285656" cy="400110"/>
          </a:xfrm>
          <a:prstGeom prst="rect">
            <a:avLst/>
          </a:prstGeom>
        </p:spPr>
        <p:txBody>
          <a:bodyPr wrap="none">
            <a:spAutoFit/>
          </a:bodyPr>
          <a:lstStyle/>
          <a:p>
            <a:r>
              <a:rPr lang="en-GB" sz="2000" dirty="0">
                <a:latin typeface="KG Primary Penmanship" panose="02000506000000020003" pitchFamily="2" charset="77"/>
                <a:cs typeface="Calibri" panose="020F0502020204030204" pitchFamily="34" charset="0"/>
              </a:rPr>
              <a:t>9</a:t>
            </a:r>
          </a:p>
        </p:txBody>
      </p:sp>
      <p:sp>
        <p:nvSpPr>
          <p:cNvPr id="13" name="TextBox 12"/>
          <p:cNvSpPr txBox="1"/>
          <p:nvPr/>
        </p:nvSpPr>
        <p:spPr>
          <a:xfrm>
            <a:off x="178124" y="99193"/>
            <a:ext cx="8465127" cy="646331"/>
          </a:xfrm>
          <a:prstGeom prst="rect">
            <a:avLst/>
          </a:prstGeom>
          <a:noFill/>
        </p:spPr>
        <p:txBody>
          <a:bodyPr wrap="square" rtlCol="0">
            <a:spAutoFit/>
          </a:bodyPr>
          <a:lstStyle/>
          <a:p>
            <a:r>
              <a:rPr lang="en-GB" sz="3600" dirty="0"/>
              <a:t>On your whiteboards…</a:t>
            </a:r>
          </a:p>
        </p:txBody>
      </p:sp>
    </p:spTree>
    <p:custDataLst>
      <p:tags r:id="rId1"/>
    </p:custDataLst>
    <p:extLst>
      <p:ext uri="{BB962C8B-B14F-4D97-AF65-F5344CB8AC3E}">
        <p14:creationId xmlns:p14="http://schemas.microsoft.com/office/powerpoint/2010/main" val="28627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37444" y="1336004"/>
                <a:ext cx="7567533" cy="1384995"/>
              </a:xfrm>
              <a:prstGeom prst="rect">
                <a:avLst/>
              </a:prstGeom>
              <a:noFill/>
            </p:spPr>
            <p:txBody>
              <a:bodyPr wrap="square" rtlCol="0">
                <a:spAutoFit/>
              </a:bodyPr>
              <a:lstStyle/>
              <a:p>
                <a:r>
                  <a:rPr lang="en-GB" sz="2800" dirty="0">
                    <a:solidFill>
                      <a:schemeClr val="accent6"/>
                    </a:solidFill>
                    <a:latin typeface="Calibri" panose="020F0502020204030204" pitchFamily="34" charset="0"/>
                    <a:cs typeface="Calibri" panose="020F0502020204030204" pitchFamily="34" charset="0"/>
                  </a:rPr>
                  <a:t>A</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M, A, T, H, S}</a:t>
                </a:r>
              </a:p>
              <a:p>
                <a:r>
                  <a:rPr lang="en-GB" sz="2800" dirty="0">
                    <a:solidFill>
                      <a:schemeClr val="accent6"/>
                    </a:solidFill>
                    <a:latin typeface="Calibri" panose="020F0502020204030204" pitchFamily="34" charset="0"/>
                    <a:cs typeface="Calibri" panose="020F0502020204030204" pitchFamily="34" charset="0"/>
                  </a:rPr>
                  <a:t>B</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 {E, N, G, L, I, S, H}</a:t>
                </a:r>
              </a:p>
              <a:p>
                <a:endParaRPr lang="en-GB" sz="2800"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7444" y="1336004"/>
                <a:ext cx="7567533" cy="1384995"/>
              </a:xfrm>
              <a:prstGeom prst="rect">
                <a:avLst/>
              </a:prstGeom>
              <a:blipFill>
                <a:blip r:embed="rId3"/>
                <a:stretch>
                  <a:fillRect l="-1692" t="-3965"/>
                </a:stretch>
              </a:blipFill>
            </p:spPr>
            <p:txBody>
              <a:bodyPr/>
              <a:lstStyle/>
              <a:p>
                <a:r>
                  <a:rPr lang="en-GB">
                    <a:noFill/>
                  </a:rPr>
                  <a:t> </a:t>
                </a:r>
              </a:p>
            </p:txBody>
          </p:sp>
        </mc:Fallback>
      </mc:AlternateContent>
      <p:sp>
        <p:nvSpPr>
          <p:cNvPr id="3" name="Oval 2"/>
          <p:cNvSpPr/>
          <p:nvPr/>
        </p:nvSpPr>
        <p:spPr>
          <a:xfrm>
            <a:off x="4478458" y="1864044"/>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 name="Oval 3"/>
          <p:cNvSpPr/>
          <p:nvPr/>
        </p:nvSpPr>
        <p:spPr>
          <a:xfrm>
            <a:off x="5497067" y="1864044"/>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 name="TextBox 4"/>
          <p:cNvSpPr txBox="1"/>
          <p:nvPr/>
        </p:nvSpPr>
        <p:spPr>
          <a:xfrm>
            <a:off x="5905353" y="2970217"/>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S</a:t>
            </a:r>
          </a:p>
        </p:txBody>
      </p:sp>
      <p:sp>
        <p:nvSpPr>
          <p:cNvPr id="6" name="TextBox 5"/>
          <p:cNvSpPr txBox="1"/>
          <p:nvPr/>
        </p:nvSpPr>
        <p:spPr>
          <a:xfrm>
            <a:off x="7378558" y="1892207"/>
            <a:ext cx="966500" cy="523220"/>
          </a:xfrm>
          <a:prstGeom prst="rect">
            <a:avLst/>
          </a:prstGeom>
          <a:noFill/>
        </p:spPr>
        <p:txBody>
          <a:bodyPr wrap="square" rtlCol="0">
            <a:spAutoFit/>
          </a:bodyPr>
          <a:lstStyle/>
          <a:p>
            <a:r>
              <a:rPr lang="en-GB" sz="2800" dirty="0">
                <a:solidFill>
                  <a:schemeClr val="accent6"/>
                </a:solidFill>
                <a:latin typeface="Calibri" panose="020F0502020204030204" pitchFamily="34" charset="0"/>
                <a:cs typeface="Calibri" panose="020F0502020204030204" pitchFamily="34" charset="0"/>
              </a:rPr>
              <a:t>B</a:t>
            </a:r>
          </a:p>
        </p:txBody>
      </p:sp>
      <p:sp>
        <p:nvSpPr>
          <p:cNvPr id="7" name="TextBox 6"/>
          <p:cNvSpPr txBox="1"/>
          <p:nvPr/>
        </p:nvSpPr>
        <p:spPr>
          <a:xfrm>
            <a:off x="4242751" y="1846240"/>
            <a:ext cx="966500" cy="523220"/>
          </a:xfrm>
          <a:prstGeom prst="rect">
            <a:avLst/>
          </a:prstGeom>
          <a:noFill/>
        </p:spPr>
        <p:txBody>
          <a:bodyPr wrap="square" rtlCol="0">
            <a:spAutoFit/>
          </a:bodyPr>
          <a:lstStyle/>
          <a:p>
            <a:r>
              <a:rPr lang="en-GB" sz="2800" dirty="0">
                <a:solidFill>
                  <a:schemeClr val="accent6"/>
                </a:solidFill>
                <a:latin typeface="Calibri" panose="020F0502020204030204" pitchFamily="34" charset="0"/>
                <a:cs typeface="Calibri" panose="020F0502020204030204" pitchFamily="34" charset="0"/>
              </a:rPr>
              <a:t>A</a:t>
            </a:r>
          </a:p>
        </p:txBody>
      </p:sp>
      <p:sp>
        <p:nvSpPr>
          <p:cNvPr id="8" name="TextBox 7"/>
          <p:cNvSpPr txBox="1"/>
          <p:nvPr/>
        </p:nvSpPr>
        <p:spPr>
          <a:xfrm>
            <a:off x="5826188" y="2282838"/>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H</a:t>
            </a:r>
          </a:p>
        </p:txBody>
      </p:sp>
      <p:sp>
        <p:nvSpPr>
          <p:cNvPr id="9" name="TextBox 8"/>
          <p:cNvSpPr txBox="1"/>
          <p:nvPr/>
        </p:nvSpPr>
        <p:spPr>
          <a:xfrm>
            <a:off x="4993508" y="2095273"/>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M</a:t>
            </a:r>
          </a:p>
        </p:txBody>
      </p:sp>
      <p:sp>
        <p:nvSpPr>
          <p:cNvPr id="10" name="TextBox 9"/>
          <p:cNvSpPr txBox="1"/>
          <p:nvPr/>
        </p:nvSpPr>
        <p:spPr>
          <a:xfrm>
            <a:off x="5020201" y="3306545"/>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T</a:t>
            </a:r>
          </a:p>
        </p:txBody>
      </p:sp>
      <p:sp>
        <p:nvSpPr>
          <p:cNvPr id="11" name="TextBox 10"/>
          <p:cNvSpPr txBox="1"/>
          <p:nvPr/>
        </p:nvSpPr>
        <p:spPr>
          <a:xfrm>
            <a:off x="4747716" y="2690673"/>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a:t>
            </a:r>
          </a:p>
        </p:txBody>
      </p:sp>
      <p:sp>
        <p:nvSpPr>
          <p:cNvPr id="12" name="TextBox 11"/>
          <p:cNvSpPr txBox="1"/>
          <p:nvPr/>
        </p:nvSpPr>
        <p:spPr>
          <a:xfrm>
            <a:off x="6500536" y="1979035"/>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E</a:t>
            </a:r>
          </a:p>
        </p:txBody>
      </p:sp>
      <p:sp>
        <p:nvSpPr>
          <p:cNvPr id="13" name="TextBox 12"/>
          <p:cNvSpPr txBox="1"/>
          <p:nvPr/>
        </p:nvSpPr>
        <p:spPr>
          <a:xfrm>
            <a:off x="6577997" y="2738695"/>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G</a:t>
            </a:r>
          </a:p>
        </p:txBody>
      </p:sp>
      <p:sp>
        <p:nvSpPr>
          <p:cNvPr id="14" name="TextBox 13"/>
          <p:cNvSpPr txBox="1"/>
          <p:nvPr/>
        </p:nvSpPr>
        <p:spPr>
          <a:xfrm>
            <a:off x="6761942" y="2341126"/>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N</a:t>
            </a:r>
          </a:p>
        </p:txBody>
      </p:sp>
      <p:sp>
        <p:nvSpPr>
          <p:cNvPr id="15" name="TextBox 14"/>
          <p:cNvSpPr txBox="1"/>
          <p:nvPr/>
        </p:nvSpPr>
        <p:spPr>
          <a:xfrm>
            <a:off x="6926050" y="3040534"/>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L</a:t>
            </a:r>
          </a:p>
        </p:txBody>
      </p:sp>
      <mc:AlternateContent xmlns:mc="http://schemas.openxmlformats.org/markup-compatibility/2006" xmlns:a14="http://schemas.microsoft.com/office/drawing/2010/main">
        <mc:Choice Requires="a14">
          <p:sp>
            <p:nvSpPr>
              <p:cNvPr id="16" name="Rectangle 15"/>
              <p:cNvSpPr/>
              <p:nvPr/>
            </p:nvSpPr>
            <p:spPr>
              <a:xfrm>
                <a:off x="508871" y="3952044"/>
                <a:ext cx="3136436" cy="2246769"/>
              </a:xfrm>
              <a:prstGeom prst="rect">
                <a:avLst/>
              </a:prstGeom>
            </p:spPr>
            <p:txBody>
              <a:bodyPr wrap="none">
                <a:spAutoFit/>
              </a:bodyPr>
              <a:lstStyle/>
              <a:p>
                <a:r>
                  <a:rPr lang="en-GB" sz="2800" dirty="0">
                    <a:latin typeface="Calibri" panose="020F0502020204030204" pitchFamily="34" charset="0"/>
                    <a:cs typeface="Calibri" panose="020F0502020204030204" pitchFamily="34" charset="0"/>
                  </a:rPr>
                  <a:t>List the elements of </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 </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a:t>
                </a:r>
              </a:p>
            </p:txBody>
          </p:sp>
        </mc:Choice>
        <mc:Fallback xmlns="">
          <p:sp>
            <p:nvSpPr>
              <p:cNvPr id="16" name="Rectangle 15"/>
              <p:cNvSpPr>
                <a:spLocks noRot="1" noChangeAspect="1" noMove="1" noResize="1" noEditPoints="1" noAdjustHandles="1" noChangeArrowheads="1" noChangeShapeType="1" noTextEdit="1"/>
              </p:cNvSpPr>
              <p:nvPr/>
            </p:nvSpPr>
            <p:spPr>
              <a:xfrm>
                <a:off x="508871" y="3952044"/>
                <a:ext cx="3136436" cy="2246769"/>
              </a:xfrm>
              <a:prstGeom prst="rect">
                <a:avLst/>
              </a:prstGeom>
              <a:blipFill>
                <a:blip r:embed="rId4"/>
                <a:stretch>
                  <a:fillRect l="-3883" t="-2439" r="-3107" b="-67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331003" y="4813818"/>
                <a:ext cx="1316386" cy="523220"/>
              </a:xfrm>
              <a:prstGeom prst="rect">
                <a:avLst/>
              </a:prstGeom>
            </p:spPr>
            <p:txBody>
              <a:bodyPr wrap="none">
                <a:spAutoFit/>
              </a:bodyPr>
              <a:lstStyle/>
              <a:p>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accent1"/>
                        </a:solidFill>
                        <a:latin typeface="Cambria Math" panose="02040503050406030204" pitchFamily="18" charset="0"/>
                      </a:rPr>
                      <m:t> </m:t>
                    </m:r>
                  </m:oMath>
                </a14:m>
                <a:r>
                  <a:rPr lang="en-GB" sz="2800" dirty="0">
                    <a:solidFill>
                      <a:schemeClr val="accent1"/>
                    </a:solidFill>
                    <a:latin typeface="Calibri" panose="020F0502020204030204" pitchFamily="34" charset="0"/>
                    <a:cs typeface="Calibri" panose="020F0502020204030204" pitchFamily="34" charset="0"/>
                  </a:rPr>
                  <a:t>{H, S}</a:t>
                </a:r>
              </a:p>
            </p:txBody>
          </p:sp>
        </mc:Choice>
        <mc:Fallback xmlns="">
          <p:sp>
            <p:nvSpPr>
              <p:cNvPr id="17" name="Rectangle 16"/>
              <p:cNvSpPr>
                <a:spLocks noRot="1" noChangeAspect="1" noMove="1" noResize="1" noEditPoints="1" noAdjustHandles="1" noChangeArrowheads="1" noChangeShapeType="1" noTextEdit="1"/>
              </p:cNvSpPr>
              <p:nvPr/>
            </p:nvSpPr>
            <p:spPr>
              <a:xfrm>
                <a:off x="1331003" y="4813818"/>
                <a:ext cx="1316386" cy="523220"/>
              </a:xfrm>
              <a:prstGeom prst="rect">
                <a:avLst/>
              </a:prstGeom>
              <a:blipFill>
                <a:blip r:embed="rId5"/>
                <a:stretch>
                  <a:fillRect t="-11765" r="-8796" b="-34118"/>
                </a:stretch>
              </a:blipFill>
            </p:spPr>
            <p:txBody>
              <a:bodyPr/>
              <a:lstStyle/>
              <a:p>
                <a:r>
                  <a:rPr lang="en-GB">
                    <a:noFill/>
                  </a:rPr>
                  <a:t> </a:t>
                </a:r>
              </a:p>
            </p:txBody>
          </p:sp>
        </mc:Fallback>
      </mc:AlternateContent>
      <p:sp>
        <p:nvSpPr>
          <p:cNvPr id="18" name="Freeform 17"/>
          <p:cNvSpPr/>
          <p:nvPr/>
        </p:nvSpPr>
        <p:spPr>
          <a:xfrm>
            <a:off x="5483412" y="2020618"/>
            <a:ext cx="1083046" cy="1755497"/>
          </a:xfrm>
          <a:custGeom>
            <a:avLst/>
            <a:gdLst>
              <a:gd name="connsiteX0" fmla="*/ 734684 w 1469368"/>
              <a:gd name="connsiteY0" fmla="*/ 0 h 2908596"/>
              <a:gd name="connsiteX1" fmla="*/ 810133 w 1469368"/>
              <a:gd name="connsiteY1" fmla="*/ 56420 h 2908596"/>
              <a:gd name="connsiteX2" fmla="*/ 1469368 w 1469368"/>
              <a:gd name="connsiteY2" fmla="*/ 1454298 h 2908596"/>
              <a:gd name="connsiteX3" fmla="*/ 810133 w 1469368"/>
              <a:gd name="connsiteY3" fmla="*/ 2852176 h 2908596"/>
              <a:gd name="connsiteX4" fmla="*/ 734684 w 1469368"/>
              <a:gd name="connsiteY4" fmla="*/ 2908596 h 2908596"/>
              <a:gd name="connsiteX5" fmla="*/ 659235 w 1469368"/>
              <a:gd name="connsiteY5" fmla="*/ 2852176 h 2908596"/>
              <a:gd name="connsiteX6" fmla="*/ 0 w 1469368"/>
              <a:gd name="connsiteY6" fmla="*/ 1454298 h 2908596"/>
              <a:gd name="connsiteX7" fmla="*/ 659235 w 1469368"/>
              <a:gd name="connsiteY7" fmla="*/ 56420 h 2908596"/>
              <a:gd name="connsiteX8" fmla="*/ 734684 w 1469368"/>
              <a:gd name="connsiteY8" fmla="*/ 0 h 29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368" h="2908596">
                <a:moveTo>
                  <a:pt x="734684" y="0"/>
                </a:moveTo>
                <a:lnTo>
                  <a:pt x="810133" y="56420"/>
                </a:lnTo>
                <a:cubicBezTo>
                  <a:pt x="1212744" y="388684"/>
                  <a:pt x="1469368" y="891523"/>
                  <a:pt x="1469368" y="1454298"/>
                </a:cubicBezTo>
                <a:cubicBezTo>
                  <a:pt x="1469368" y="2017074"/>
                  <a:pt x="1212744" y="2519912"/>
                  <a:pt x="810133" y="2852176"/>
                </a:cubicBezTo>
                <a:lnTo>
                  <a:pt x="734684" y="2908596"/>
                </a:lnTo>
                <a:lnTo>
                  <a:pt x="659235" y="2852176"/>
                </a:lnTo>
                <a:cubicBezTo>
                  <a:pt x="256624" y="2519912"/>
                  <a:pt x="0" y="2017074"/>
                  <a:pt x="0" y="1454298"/>
                </a:cubicBezTo>
                <a:cubicBezTo>
                  <a:pt x="0" y="891523"/>
                  <a:pt x="256624" y="388684"/>
                  <a:pt x="659235" y="56420"/>
                </a:cubicBezTo>
                <a:lnTo>
                  <a:pt x="734684" y="0"/>
                </a:lnTo>
                <a:close/>
              </a:path>
            </a:pathLst>
          </a:custGeom>
          <a:solidFill>
            <a:srgbClr val="FFFF0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nvGrpSpPr>
          <p:cNvPr id="19" name="Group 18"/>
          <p:cNvGrpSpPr/>
          <p:nvPr/>
        </p:nvGrpSpPr>
        <p:grpSpPr>
          <a:xfrm>
            <a:off x="4481170" y="1859787"/>
            <a:ext cx="3109857" cy="2088000"/>
            <a:chOff x="2397949" y="1989857"/>
            <a:chExt cx="3109857" cy="2088000"/>
          </a:xfrm>
        </p:grpSpPr>
        <p:sp>
          <p:nvSpPr>
            <p:cNvPr id="20" name="Oval 19"/>
            <p:cNvSpPr/>
            <p:nvPr/>
          </p:nvSpPr>
          <p:spPr>
            <a:xfrm>
              <a:off x="2397949" y="1989857"/>
              <a:ext cx="2088000" cy="2088000"/>
            </a:xfrm>
            <a:prstGeom prst="ellipse">
              <a:avLst/>
            </a:prstGeom>
            <a:solidFill>
              <a:schemeClr val="accent4">
                <a:lumMod val="60000"/>
                <a:lumOff val="4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1" name="Oval 20"/>
            <p:cNvSpPr/>
            <p:nvPr/>
          </p:nvSpPr>
          <p:spPr>
            <a:xfrm>
              <a:off x="3419806" y="1989857"/>
              <a:ext cx="2088000" cy="2088000"/>
            </a:xfrm>
            <a:prstGeom prst="ellipse">
              <a:avLst/>
            </a:prstGeom>
            <a:solidFill>
              <a:schemeClr val="accent4">
                <a:lumMod val="60000"/>
                <a:lumOff val="4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mc:AlternateContent xmlns:mc="http://schemas.openxmlformats.org/markup-compatibility/2006" xmlns:a14="http://schemas.microsoft.com/office/drawing/2010/main">
        <mc:Choice Requires="a14">
          <p:sp>
            <p:nvSpPr>
              <p:cNvPr id="22" name="Rectangle 21"/>
              <p:cNvSpPr/>
              <p:nvPr/>
            </p:nvSpPr>
            <p:spPr>
              <a:xfrm>
                <a:off x="1346376" y="5646096"/>
                <a:ext cx="4221861" cy="523220"/>
              </a:xfrm>
              <a:prstGeom prst="rect">
                <a:avLst/>
              </a:prstGeom>
            </p:spPr>
            <p:txBody>
              <a:bodyPr wrap="none">
                <a:spAutoFit/>
              </a:bodyPr>
              <a:lstStyle/>
              <a:p>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accent1"/>
                        </a:solidFill>
                        <a:latin typeface="Cambria Math" panose="02040503050406030204" pitchFamily="18" charset="0"/>
                      </a:rPr>
                      <m:t> </m:t>
                    </m:r>
                  </m:oMath>
                </a14:m>
                <a:r>
                  <a:rPr lang="en-GB" sz="2800" dirty="0">
                    <a:solidFill>
                      <a:schemeClr val="accent1"/>
                    </a:solidFill>
                    <a:latin typeface="Calibri" panose="020F0502020204030204" pitchFamily="34" charset="0"/>
                    <a:cs typeface="Calibri" panose="020F0502020204030204" pitchFamily="34" charset="0"/>
                  </a:rPr>
                  <a:t>{M, A, T, H, S, E, N, G, L, I}</a:t>
                </a:r>
              </a:p>
            </p:txBody>
          </p:sp>
        </mc:Choice>
        <mc:Fallback xmlns="">
          <p:sp>
            <p:nvSpPr>
              <p:cNvPr id="22" name="Rectangle 21"/>
              <p:cNvSpPr>
                <a:spLocks noRot="1" noChangeAspect="1" noMove="1" noResize="1" noEditPoints="1" noAdjustHandles="1" noChangeArrowheads="1" noChangeShapeType="1" noTextEdit="1"/>
              </p:cNvSpPr>
              <p:nvPr/>
            </p:nvSpPr>
            <p:spPr>
              <a:xfrm>
                <a:off x="1346376" y="5646096"/>
                <a:ext cx="4221861" cy="523220"/>
              </a:xfrm>
              <a:prstGeom prst="rect">
                <a:avLst/>
              </a:prstGeom>
              <a:blipFill>
                <a:blip r:embed="rId6"/>
                <a:stretch>
                  <a:fillRect t="-10465" r="-2023" b="-32558"/>
                </a:stretch>
              </a:blipFill>
            </p:spPr>
            <p:txBody>
              <a:bodyPr/>
              <a:lstStyle/>
              <a:p>
                <a:r>
                  <a:rPr lang="en-GB">
                    <a:noFill/>
                  </a:rPr>
                  <a:t> </a:t>
                </a:r>
              </a:p>
            </p:txBody>
          </p:sp>
        </mc:Fallback>
      </mc:AlternateContent>
      <p:sp>
        <p:nvSpPr>
          <p:cNvPr id="23" name="TextBox 22"/>
          <p:cNvSpPr txBox="1"/>
          <p:nvPr/>
        </p:nvSpPr>
        <p:spPr>
          <a:xfrm>
            <a:off x="6500536" y="3367369"/>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I</a:t>
            </a:r>
          </a:p>
        </p:txBody>
      </p:sp>
      <p:sp>
        <p:nvSpPr>
          <p:cNvPr id="24" name="TextBox 23"/>
          <p:cNvSpPr txBox="1"/>
          <p:nvPr/>
        </p:nvSpPr>
        <p:spPr>
          <a:xfrm>
            <a:off x="178124" y="99193"/>
            <a:ext cx="8465127" cy="646331"/>
          </a:xfrm>
          <a:prstGeom prst="rect">
            <a:avLst/>
          </a:prstGeom>
          <a:noFill/>
        </p:spPr>
        <p:txBody>
          <a:bodyPr wrap="square" rtlCol="0">
            <a:spAutoFit/>
          </a:bodyPr>
          <a:lstStyle/>
          <a:p>
            <a:r>
              <a:rPr lang="en-GB" sz="3600" dirty="0"/>
              <a:t>On your whiteboards…</a:t>
            </a:r>
          </a:p>
        </p:txBody>
      </p:sp>
    </p:spTree>
    <p:custDataLst>
      <p:tags r:id="rId1"/>
    </p:custDataLst>
    <p:extLst>
      <p:ext uri="{BB962C8B-B14F-4D97-AF65-F5344CB8AC3E}">
        <p14:creationId xmlns:p14="http://schemas.microsoft.com/office/powerpoint/2010/main" val="37668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FFA622-CBD1-114C-95B6-AC214B5445A1}"/>
                  </a:ext>
                </a:extLst>
              </p:cNvPr>
              <p:cNvSpPr txBox="1"/>
              <p:nvPr/>
            </p:nvSpPr>
            <p:spPr>
              <a:xfrm>
                <a:off x="2419702" y="1327856"/>
                <a:ext cx="5243515" cy="707886"/>
              </a:xfrm>
              <a:prstGeom prst="rect">
                <a:avLst/>
              </a:prstGeom>
              <a:noFill/>
            </p:spPr>
            <p:txBody>
              <a:bodyPr wrap="square" rtlCol="0">
                <a:spAutoFit/>
              </a:bodyPr>
              <a:lstStyle/>
              <a:p>
                <a:r>
                  <a:rPr lang="en-GB" sz="4000" dirty="0">
                    <a:solidFill>
                      <a:srgbClr val="7030A0"/>
                    </a:solidFill>
                    <a:latin typeface="Calibri" panose="020F0502020204030204" pitchFamily="34" charset="0"/>
                    <a:cs typeface="Calibri" panose="020F0502020204030204" pitchFamily="34" charset="0"/>
                  </a:rPr>
                  <a:t>  A </a:t>
                </a:r>
                <a14:m>
                  <m:oMath xmlns:m="http://schemas.openxmlformats.org/officeDocument/2006/math">
                    <m:r>
                      <a:rPr lang="en-GB" sz="4000" b="0" i="1" smtClean="0">
                        <a:solidFill>
                          <a:srgbClr val="7030A0"/>
                        </a:solidFill>
                        <a:latin typeface="Cambria Math" panose="02040503050406030204" pitchFamily="18" charset="0"/>
                      </a:rPr>
                      <m:t>=</m:t>
                    </m:r>
                    <m:d>
                      <m:dPr>
                        <m:begChr m:val="{"/>
                        <m:endChr m:val="}"/>
                        <m:ctrlPr>
                          <a:rPr lang="en-GB" sz="4000" b="0" i="1" smtClean="0">
                            <a:solidFill>
                              <a:srgbClr val="7030A0"/>
                            </a:solidFill>
                            <a:latin typeface="Cambria Math" panose="02040503050406030204" pitchFamily="18" charset="0"/>
                          </a:rPr>
                        </m:ctrlPr>
                      </m:dPr>
                      <m:e>
                        <m:r>
                          <m:rPr>
                            <m:nor/>
                          </m:rPr>
                          <a:rPr lang="en-GB" sz="4000" b="0" i="0" smtClean="0">
                            <a:solidFill>
                              <a:srgbClr val="7030A0"/>
                            </a:solidFill>
                            <a:latin typeface="Calibri" panose="020F0502020204030204" pitchFamily="34" charset="0"/>
                            <a:cs typeface="Calibri" panose="020F0502020204030204" pitchFamily="34" charset="0"/>
                          </a:rPr>
                          <m:t>1, 3, 5, 7, 9</m:t>
                        </m:r>
                      </m:e>
                    </m:d>
                  </m:oMath>
                </a14:m>
                <a:r>
                  <a:rPr lang="en-GB" sz="4000" dirty="0">
                    <a:solidFill>
                      <a:srgbClr val="7030A0"/>
                    </a:solidFill>
                    <a:latin typeface="Calibri" panose="020F0502020204030204" pitchFamily="34" charset="0"/>
                    <a:cs typeface="Calibri" panose="020F0502020204030204" pitchFamily="34" charset="0"/>
                  </a:rPr>
                  <a:t> </a:t>
                </a:r>
              </a:p>
            </p:txBody>
          </p:sp>
        </mc:Choice>
        <mc:Fallback xmlns="">
          <p:sp>
            <p:nvSpPr>
              <p:cNvPr id="4" name="TextBox 3">
                <a:extLst>
                  <a:ext uri="{FF2B5EF4-FFF2-40B4-BE49-F238E27FC236}">
                    <a16:creationId xmlns:a16="http://schemas.microsoft.com/office/drawing/2014/main" id="{51FFA622-CBD1-114C-95B6-AC214B5445A1}"/>
                  </a:ext>
                </a:extLst>
              </p:cNvPr>
              <p:cNvSpPr txBox="1">
                <a:spLocks noRot="1" noChangeAspect="1" noMove="1" noResize="1" noEditPoints="1" noAdjustHandles="1" noChangeArrowheads="1" noChangeShapeType="1" noTextEdit="1"/>
              </p:cNvSpPr>
              <p:nvPr/>
            </p:nvSpPr>
            <p:spPr>
              <a:xfrm>
                <a:off x="2419702" y="1327856"/>
                <a:ext cx="5243515" cy="707886"/>
              </a:xfrm>
              <a:prstGeom prst="rect">
                <a:avLst/>
              </a:prstGeom>
              <a:blipFill>
                <a:blip r:embed="rId3"/>
                <a:stretch>
                  <a:fillRect t="-15517" b="-36207"/>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9C3A636B-BEE4-434B-81AE-EDC37E859DE8}"/>
              </a:ext>
            </a:extLst>
          </p:cNvPr>
          <p:cNvSpPr txBox="1"/>
          <p:nvPr/>
        </p:nvSpPr>
        <p:spPr>
          <a:xfrm>
            <a:off x="78901" y="190193"/>
            <a:ext cx="8555846" cy="646331"/>
          </a:xfrm>
          <a:prstGeom prst="rect">
            <a:avLst/>
          </a:prstGeom>
          <a:noFill/>
        </p:spPr>
        <p:txBody>
          <a:bodyPr wrap="square" rtlCol="0">
            <a:spAutoFit/>
          </a:bodyPr>
          <a:lstStyle/>
          <a:p>
            <a:pPr algn="ctr"/>
            <a:r>
              <a:rPr lang="en-GB" sz="3600" dirty="0">
                <a:solidFill>
                  <a:srgbClr val="7030A0"/>
                </a:solidFill>
                <a:latin typeface="Calibri" panose="020F0502020204030204" pitchFamily="34" charset="0"/>
                <a:cs typeface="Calibri" panose="020F0502020204030204" pitchFamily="34" charset="0"/>
              </a:rPr>
              <a:t>Are the two sets the same or different?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78A381-E41F-3E4E-8FE6-C53E77BDB6CC}"/>
                  </a:ext>
                </a:extLst>
              </p:cNvPr>
              <p:cNvSpPr txBox="1"/>
              <p:nvPr/>
            </p:nvSpPr>
            <p:spPr>
              <a:xfrm>
                <a:off x="2654845" y="2400315"/>
                <a:ext cx="4523848" cy="707886"/>
              </a:xfrm>
              <a:prstGeom prst="rect">
                <a:avLst/>
              </a:prstGeom>
              <a:noFill/>
            </p:spPr>
            <p:txBody>
              <a:bodyPr wrap="square" rtlCol="0">
                <a:spAutoFit/>
              </a:bodyPr>
              <a:lstStyle/>
              <a:p>
                <a:r>
                  <a:rPr lang="en-GB" sz="4000" dirty="0">
                    <a:solidFill>
                      <a:srgbClr val="7030A0"/>
                    </a:solidFill>
                    <a:latin typeface="Calibri" panose="020F0502020204030204" pitchFamily="34" charset="0"/>
                    <a:cs typeface="Calibri" panose="020F0502020204030204" pitchFamily="34" charset="0"/>
                  </a:rPr>
                  <a:t>B </a:t>
                </a:r>
                <a14:m>
                  <m:oMath xmlns:m="http://schemas.openxmlformats.org/officeDocument/2006/math">
                    <m:r>
                      <a:rPr lang="en-GB" sz="4000" b="0" i="1" smtClean="0">
                        <a:solidFill>
                          <a:srgbClr val="7030A0"/>
                        </a:solidFill>
                        <a:latin typeface="Cambria Math" panose="02040503050406030204" pitchFamily="18" charset="0"/>
                      </a:rPr>
                      <m:t>=</m:t>
                    </m:r>
                    <m:d>
                      <m:dPr>
                        <m:begChr m:val="{"/>
                        <m:endChr m:val="}"/>
                        <m:ctrlPr>
                          <a:rPr lang="en-GB" sz="4000" b="0" i="1" smtClean="0">
                            <a:solidFill>
                              <a:srgbClr val="7030A0"/>
                            </a:solidFill>
                            <a:latin typeface="Cambria Math" panose="02040503050406030204" pitchFamily="18" charset="0"/>
                          </a:rPr>
                        </m:ctrlPr>
                      </m:dPr>
                      <m:e>
                        <m:r>
                          <m:rPr>
                            <m:nor/>
                          </m:rPr>
                          <a:rPr lang="en-GB" sz="4000" b="0" i="0" smtClean="0">
                            <a:solidFill>
                              <a:srgbClr val="7030A0"/>
                            </a:solidFill>
                            <a:latin typeface="Calibri" panose="020F0502020204030204" pitchFamily="34" charset="0"/>
                            <a:cs typeface="Calibri" panose="020F0502020204030204" pitchFamily="34" charset="0"/>
                          </a:rPr>
                          <m:t>9, 7, 5, 3, 1</m:t>
                        </m:r>
                      </m:e>
                    </m:d>
                  </m:oMath>
                </a14:m>
                <a:r>
                  <a:rPr lang="en-GB" sz="4000" dirty="0">
                    <a:solidFill>
                      <a:srgbClr val="7030A0"/>
                    </a:solidFill>
                    <a:latin typeface="Calibri" panose="020F0502020204030204" pitchFamily="34" charset="0"/>
                    <a:cs typeface="Calibri" panose="020F0502020204030204" pitchFamily="34" charset="0"/>
                  </a:rPr>
                  <a:t> </a:t>
                </a:r>
              </a:p>
            </p:txBody>
          </p:sp>
        </mc:Choice>
        <mc:Fallback xmlns="">
          <p:sp>
            <p:nvSpPr>
              <p:cNvPr id="7" name="TextBox 6">
                <a:extLst>
                  <a:ext uri="{FF2B5EF4-FFF2-40B4-BE49-F238E27FC236}">
                    <a16:creationId xmlns:a16="http://schemas.microsoft.com/office/drawing/2014/main" id="{7378A381-E41F-3E4E-8FE6-C53E77BDB6CC}"/>
                  </a:ext>
                </a:extLst>
              </p:cNvPr>
              <p:cNvSpPr txBox="1">
                <a:spLocks noRot="1" noChangeAspect="1" noMove="1" noResize="1" noEditPoints="1" noAdjustHandles="1" noChangeArrowheads="1" noChangeShapeType="1" noTextEdit="1"/>
              </p:cNvSpPr>
              <p:nvPr/>
            </p:nvSpPr>
            <p:spPr>
              <a:xfrm>
                <a:off x="2654845" y="2400315"/>
                <a:ext cx="4523848" cy="707886"/>
              </a:xfrm>
              <a:prstGeom prst="rect">
                <a:avLst/>
              </a:prstGeom>
              <a:blipFill>
                <a:blip r:embed="rId4"/>
                <a:stretch>
                  <a:fillRect l="-4852" t="-15517" b="-362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E16738B-2F5C-6142-931F-02CEC9772474}"/>
                  </a:ext>
                </a:extLst>
              </p:cNvPr>
              <p:cNvSpPr txBox="1"/>
              <p:nvPr/>
            </p:nvSpPr>
            <p:spPr>
              <a:xfrm>
                <a:off x="519117" y="5309407"/>
                <a:ext cx="8552963" cy="646331"/>
              </a:xfrm>
              <a:prstGeom prst="rect">
                <a:avLst/>
              </a:prstGeom>
              <a:noFill/>
            </p:spPr>
            <p:txBody>
              <a:bodyPr wrap="square" rtlCol="0">
                <a:spAutoFit/>
              </a:bodyPr>
              <a:lstStyle/>
              <a:p>
                <a14:m>
                  <m:oMath xmlns:m="http://schemas.openxmlformats.org/officeDocument/2006/math">
                    <m:d>
                      <m:dPr>
                        <m:begChr m:val="{"/>
                        <m:endChr m:val="}"/>
                        <m:ctrlPr>
                          <a:rPr lang="en-GB" sz="3600" b="0" i="1" smtClean="0">
                            <a:solidFill>
                              <a:srgbClr val="FF0066"/>
                            </a:solidFill>
                            <a:latin typeface="Cambria Math" panose="02040503050406030204" pitchFamily="18" charset="0"/>
                          </a:rPr>
                        </m:ctrlPr>
                      </m:dPr>
                      <m:e>
                        <m:r>
                          <m:rPr>
                            <m:nor/>
                          </m:rPr>
                          <a:rPr lang="en-GB" sz="3600" b="0" i="0" smtClean="0">
                            <a:solidFill>
                              <a:srgbClr val="FF0066"/>
                            </a:solidFill>
                            <a:latin typeface="Calibri" panose="020F0502020204030204" pitchFamily="34" charset="0"/>
                            <a:cs typeface="Calibri" panose="020F0502020204030204" pitchFamily="34" charset="0"/>
                          </a:rPr>
                          <m:t>odd</m:t>
                        </m:r>
                        <m:r>
                          <m:rPr>
                            <m:nor/>
                          </m:rPr>
                          <a:rPr lang="en-GB" sz="3600" b="0" i="0" smtClean="0">
                            <a:solidFill>
                              <a:srgbClr val="FF0066"/>
                            </a:solidFill>
                            <a:latin typeface="Calibri" panose="020F0502020204030204" pitchFamily="34" charset="0"/>
                            <a:cs typeface="Calibri" panose="020F0502020204030204" pitchFamily="34" charset="0"/>
                          </a:rPr>
                          <m:t> </m:t>
                        </m:r>
                        <m:r>
                          <m:rPr>
                            <m:nor/>
                          </m:rPr>
                          <a:rPr lang="en-GB" sz="3600" b="0" i="0" smtClean="0">
                            <a:solidFill>
                              <a:srgbClr val="FF0066"/>
                            </a:solidFill>
                            <a:latin typeface="Calibri" panose="020F0502020204030204" pitchFamily="34" charset="0"/>
                            <a:cs typeface="Calibri" panose="020F0502020204030204" pitchFamily="34" charset="0"/>
                          </a:rPr>
                          <m:t>numbers</m:t>
                        </m:r>
                        <m:r>
                          <m:rPr>
                            <m:nor/>
                          </m:rPr>
                          <a:rPr lang="en-GB" sz="3600" b="0" i="0" smtClean="0">
                            <a:solidFill>
                              <a:srgbClr val="FF0066"/>
                            </a:solidFill>
                            <a:latin typeface="Calibri" panose="020F0502020204030204" pitchFamily="34" charset="0"/>
                            <a:cs typeface="Calibri" panose="020F0502020204030204" pitchFamily="34" charset="0"/>
                          </a:rPr>
                          <m:t> </m:t>
                        </m:r>
                        <m:r>
                          <m:rPr>
                            <m:nor/>
                          </m:rPr>
                          <a:rPr lang="en-GB" sz="3600" b="0" i="0" smtClean="0">
                            <a:solidFill>
                              <a:srgbClr val="FF0066"/>
                            </a:solidFill>
                            <a:latin typeface="Calibri" panose="020F0502020204030204" pitchFamily="34" charset="0"/>
                            <a:cs typeface="Calibri" panose="020F0502020204030204" pitchFamily="34" charset="0"/>
                          </a:rPr>
                          <m:t>between</m:t>
                        </m:r>
                        <m:r>
                          <m:rPr>
                            <m:nor/>
                          </m:rPr>
                          <a:rPr lang="en-GB" sz="3600" b="0" i="0" smtClean="0">
                            <a:solidFill>
                              <a:srgbClr val="FF0066"/>
                            </a:solidFill>
                            <a:latin typeface="Calibri" panose="020F0502020204030204" pitchFamily="34" charset="0"/>
                            <a:cs typeface="Calibri" panose="020F0502020204030204" pitchFamily="34" charset="0"/>
                          </a:rPr>
                          <m:t> 1 </m:t>
                        </m:r>
                        <m:r>
                          <m:rPr>
                            <m:nor/>
                          </m:rPr>
                          <a:rPr lang="en-GB" sz="3600" b="0" i="0" smtClean="0">
                            <a:solidFill>
                              <a:srgbClr val="FF0066"/>
                            </a:solidFill>
                            <a:latin typeface="Calibri" panose="020F0502020204030204" pitchFamily="34" charset="0"/>
                            <a:cs typeface="Calibri" panose="020F0502020204030204" pitchFamily="34" charset="0"/>
                          </a:rPr>
                          <m:t>and</m:t>
                        </m:r>
                        <m:r>
                          <m:rPr>
                            <m:nor/>
                          </m:rPr>
                          <a:rPr lang="en-GB" sz="3600" b="0" i="0" smtClean="0">
                            <a:solidFill>
                              <a:srgbClr val="FF0066"/>
                            </a:solidFill>
                            <a:latin typeface="Calibri" panose="020F0502020204030204" pitchFamily="34" charset="0"/>
                            <a:cs typeface="Calibri" panose="020F0502020204030204" pitchFamily="34" charset="0"/>
                          </a:rPr>
                          <m:t> 10 </m:t>
                        </m:r>
                        <m:r>
                          <m:rPr>
                            <m:nor/>
                          </m:rPr>
                          <a:rPr lang="en-GB" sz="3600" b="0" i="0" smtClean="0">
                            <a:solidFill>
                              <a:srgbClr val="FF0066"/>
                            </a:solidFill>
                            <a:latin typeface="Calibri" panose="020F0502020204030204" pitchFamily="34" charset="0"/>
                            <a:cs typeface="Calibri" panose="020F0502020204030204" pitchFamily="34" charset="0"/>
                          </a:rPr>
                          <m:t>inclusive</m:t>
                        </m:r>
                      </m:e>
                    </m:d>
                  </m:oMath>
                </a14:m>
                <a:r>
                  <a:rPr lang="en-GB" sz="3600" dirty="0">
                    <a:solidFill>
                      <a:srgbClr val="FF0066"/>
                    </a:solidFill>
                    <a:latin typeface="Calibri" panose="020F0502020204030204" pitchFamily="34" charset="0"/>
                    <a:cs typeface="Calibri" panose="020F0502020204030204" pitchFamily="34" charset="0"/>
                  </a:rPr>
                  <a:t> </a:t>
                </a:r>
              </a:p>
            </p:txBody>
          </p:sp>
        </mc:Choice>
        <mc:Fallback xmlns="">
          <p:sp>
            <p:nvSpPr>
              <p:cNvPr id="9" name="TextBox 8">
                <a:extLst>
                  <a:ext uri="{FF2B5EF4-FFF2-40B4-BE49-F238E27FC236}">
                    <a16:creationId xmlns:a16="http://schemas.microsoft.com/office/drawing/2014/main" id="{AE16738B-2F5C-6142-931F-02CEC9772474}"/>
                  </a:ext>
                </a:extLst>
              </p:cNvPr>
              <p:cNvSpPr txBox="1">
                <a:spLocks noRot="1" noChangeAspect="1" noMove="1" noResize="1" noEditPoints="1" noAdjustHandles="1" noChangeArrowheads="1" noChangeShapeType="1" noTextEdit="1"/>
              </p:cNvSpPr>
              <p:nvPr/>
            </p:nvSpPr>
            <p:spPr>
              <a:xfrm>
                <a:off x="519117" y="5309407"/>
                <a:ext cx="8552963" cy="64633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7680AAE-8F23-1C4C-B8CE-1ADAE628C533}"/>
                  </a:ext>
                </a:extLst>
              </p:cNvPr>
              <p:cNvSpPr txBox="1"/>
              <p:nvPr/>
            </p:nvSpPr>
            <p:spPr>
              <a:xfrm>
                <a:off x="591037" y="4473862"/>
                <a:ext cx="2939301" cy="646331"/>
              </a:xfrm>
              <a:prstGeom prst="rect">
                <a:avLst/>
              </a:prstGeom>
              <a:noFill/>
            </p:spPr>
            <p:txBody>
              <a:bodyPr wrap="square" rtlCol="0">
                <a:spAutoFit/>
              </a:bodyPr>
              <a:lstStyle/>
              <a:p>
                <a14:m>
                  <m:oMath xmlns:m="http://schemas.openxmlformats.org/officeDocument/2006/math">
                    <m:d>
                      <m:dPr>
                        <m:begChr m:val="{"/>
                        <m:endChr m:val="}"/>
                        <m:ctrlPr>
                          <a:rPr lang="en-GB" sz="3600" b="0" i="1" smtClean="0">
                            <a:solidFill>
                              <a:srgbClr val="FF0066"/>
                            </a:solidFill>
                            <a:latin typeface="Cambria Math" panose="02040503050406030204" pitchFamily="18" charset="0"/>
                          </a:rPr>
                        </m:ctrlPr>
                      </m:dPr>
                      <m:e>
                        <m:r>
                          <m:rPr>
                            <m:nor/>
                          </m:rPr>
                          <a:rPr lang="en-GB" sz="3600" b="0" i="0" smtClean="0">
                            <a:solidFill>
                              <a:srgbClr val="FF0066"/>
                            </a:solidFill>
                            <a:latin typeface="Calibri" panose="020F0502020204030204" pitchFamily="34" charset="0"/>
                            <a:cs typeface="Calibri" panose="020F0502020204030204" pitchFamily="34" charset="0"/>
                          </a:rPr>
                          <m:t>1, 7, 5, 3, 9</m:t>
                        </m:r>
                      </m:e>
                    </m:d>
                  </m:oMath>
                </a14:m>
                <a:r>
                  <a:rPr lang="en-GB" sz="3600" dirty="0">
                    <a:solidFill>
                      <a:srgbClr val="FF0066"/>
                    </a:solidFill>
                    <a:latin typeface="Calibri" panose="020F0502020204030204" pitchFamily="34" charset="0"/>
                    <a:cs typeface="Calibri" panose="020F0502020204030204" pitchFamily="34" charset="0"/>
                  </a:rPr>
                  <a:t> </a:t>
                </a:r>
              </a:p>
            </p:txBody>
          </p:sp>
        </mc:Choice>
        <mc:Fallback xmlns="">
          <p:sp>
            <p:nvSpPr>
              <p:cNvPr id="10" name="TextBox 9">
                <a:extLst>
                  <a:ext uri="{FF2B5EF4-FFF2-40B4-BE49-F238E27FC236}">
                    <a16:creationId xmlns:a16="http://schemas.microsoft.com/office/drawing/2014/main" id="{F7680AAE-8F23-1C4C-B8CE-1ADAE628C533}"/>
                  </a:ext>
                </a:extLst>
              </p:cNvPr>
              <p:cNvSpPr txBox="1">
                <a:spLocks noRot="1" noChangeAspect="1" noMove="1" noResize="1" noEditPoints="1" noAdjustHandles="1" noChangeArrowheads="1" noChangeShapeType="1" noTextEdit="1"/>
              </p:cNvSpPr>
              <p:nvPr/>
            </p:nvSpPr>
            <p:spPr>
              <a:xfrm>
                <a:off x="591037" y="4473862"/>
                <a:ext cx="2939301" cy="646331"/>
              </a:xfrm>
              <a:prstGeom prst="rect">
                <a:avLst/>
              </a:prstGeom>
              <a:blipFill>
                <a:blip r:embed="rId6"/>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9C3A636B-BEE4-434B-81AE-EDC37E859DE8}"/>
              </a:ext>
            </a:extLst>
          </p:cNvPr>
          <p:cNvSpPr txBox="1"/>
          <p:nvPr/>
        </p:nvSpPr>
        <p:spPr>
          <a:xfrm>
            <a:off x="78901" y="3536254"/>
            <a:ext cx="8555846" cy="646331"/>
          </a:xfrm>
          <a:prstGeom prst="rect">
            <a:avLst/>
          </a:prstGeom>
          <a:noFill/>
        </p:spPr>
        <p:txBody>
          <a:bodyPr wrap="square" rtlCol="0">
            <a:spAutoFit/>
          </a:bodyPr>
          <a:lstStyle/>
          <a:p>
            <a:pPr algn="ctr"/>
            <a:r>
              <a:rPr lang="en-GB" sz="3600" dirty="0">
                <a:solidFill>
                  <a:srgbClr val="7030A0"/>
                </a:solidFill>
                <a:latin typeface="Calibri" panose="020F0502020204030204" pitchFamily="34" charset="0"/>
                <a:cs typeface="Calibri" panose="020F0502020204030204" pitchFamily="34" charset="0"/>
              </a:rPr>
              <a:t>Can you write this set in another way?</a:t>
            </a:r>
          </a:p>
        </p:txBody>
      </p:sp>
    </p:spTree>
    <p:custDataLst>
      <p:tags r:id="rId1"/>
    </p:custDataLst>
    <p:extLst>
      <p:ext uri="{BB962C8B-B14F-4D97-AF65-F5344CB8AC3E}">
        <p14:creationId xmlns:p14="http://schemas.microsoft.com/office/powerpoint/2010/main" val="36437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002" y="304863"/>
            <a:ext cx="6331471" cy="830997"/>
          </a:xfrm>
          <a:prstGeom prst="rect">
            <a:avLst/>
          </a:prstGeom>
          <a:noFill/>
        </p:spPr>
        <p:txBody>
          <a:bodyPr wrap="square" rtlCol="0">
            <a:spAutoFit/>
          </a:bodyPr>
          <a:lstStyle/>
          <a:p>
            <a:r>
              <a:rPr lang="en-GB" sz="4800" dirty="0"/>
              <a:t>Your turn</a:t>
            </a:r>
          </a:p>
        </p:txBody>
      </p:sp>
      <p:sp>
        <p:nvSpPr>
          <p:cNvPr id="3" name="TextBox 2"/>
          <p:cNvSpPr txBox="1"/>
          <p:nvPr/>
        </p:nvSpPr>
        <p:spPr>
          <a:xfrm>
            <a:off x="291001" y="2156753"/>
            <a:ext cx="2424489" cy="954107"/>
          </a:xfrm>
          <a:prstGeom prst="rect">
            <a:avLst/>
          </a:prstGeom>
          <a:noFill/>
        </p:spPr>
        <p:txBody>
          <a:bodyPr wrap="square" rtlCol="0">
            <a:spAutoFit/>
          </a:bodyPr>
          <a:lstStyle/>
          <a:p>
            <a:r>
              <a:rPr lang="en-GB" sz="2800" dirty="0">
                <a:solidFill>
                  <a:srgbClr val="FF0066"/>
                </a:solidFill>
              </a:rPr>
              <a:t>1. Complete the worksheet</a:t>
            </a:r>
          </a:p>
        </p:txBody>
      </p:sp>
      <p:pic>
        <p:nvPicPr>
          <p:cNvPr id="4" name="Picture 3"/>
          <p:cNvPicPr>
            <a:picLocks noChangeAspect="1"/>
          </p:cNvPicPr>
          <p:nvPr/>
        </p:nvPicPr>
        <p:blipFill>
          <a:blip r:embed="rId2"/>
          <a:stretch>
            <a:fillRect/>
          </a:stretch>
        </p:blipFill>
        <p:spPr>
          <a:xfrm rot="20907033">
            <a:off x="319426" y="3330707"/>
            <a:ext cx="2360957" cy="162991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683478" y="1535768"/>
            <a:ext cx="2521258" cy="1610804"/>
          </a:xfrm>
          <a:prstGeom prst="rect">
            <a:avLst/>
          </a:prstGeom>
        </p:spPr>
      </p:pic>
      <p:pic>
        <p:nvPicPr>
          <p:cNvPr id="6" name="Picture 5"/>
          <p:cNvPicPr>
            <a:picLocks noChangeAspect="1"/>
          </p:cNvPicPr>
          <p:nvPr/>
        </p:nvPicPr>
        <p:blipFill>
          <a:blip r:embed="rId4"/>
          <a:stretch>
            <a:fillRect/>
          </a:stretch>
        </p:blipFill>
        <p:spPr>
          <a:xfrm>
            <a:off x="6357136" y="1547221"/>
            <a:ext cx="2612816" cy="1587899"/>
          </a:xfrm>
          <a:prstGeom prst="rect">
            <a:avLst/>
          </a:prstGeom>
        </p:spPr>
      </p:pic>
      <p:sp>
        <p:nvSpPr>
          <p:cNvPr id="7" name="TextBox 6"/>
          <p:cNvSpPr txBox="1"/>
          <p:nvPr/>
        </p:nvSpPr>
        <p:spPr>
          <a:xfrm>
            <a:off x="3683478" y="218761"/>
            <a:ext cx="5286474" cy="1384995"/>
          </a:xfrm>
          <a:prstGeom prst="rect">
            <a:avLst/>
          </a:prstGeom>
          <a:noFill/>
        </p:spPr>
        <p:txBody>
          <a:bodyPr wrap="square" rtlCol="0">
            <a:spAutoFit/>
          </a:bodyPr>
          <a:lstStyle/>
          <a:p>
            <a:r>
              <a:rPr lang="en-GB" sz="2800" dirty="0">
                <a:solidFill>
                  <a:srgbClr val="FF0066"/>
                </a:solidFill>
              </a:rPr>
              <a:t>2. Write down the universal set, the intersection and union for each Venn diagram</a:t>
            </a:r>
          </a:p>
        </p:txBody>
      </p:sp>
      <p:pic>
        <p:nvPicPr>
          <p:cNvPr id="9" name="Picture 8"/>
          <p:cNvPicPr>
            <a:picLocks noChangeAspect="1"/>
          </p:cNvPicPr>
          <p:nvPr/>
        </p:nvPicPr>
        <p:blipFill>
          <a:blip r:embed="rId5"/>
          <a:stretch>
            <a:fillRect/>
          </a:stretch>
        </p:blipFill>
        <p:spPr>
          <a:xfrm>
            <a:off x="3579668" y="3201875"/>
            <a:ext cx="3042805" cy="1066731"/>
          </a:xfrm>
          <a:prstGeom prst="rect">
            <a:avLst/>
          </a:prstGeom>
        </p:spPr>
      </p:pic>
      <p:pic>
        <p:nvPicPr>
          <p:cNvPr id="10" name="Picture 9"/>
          <p:cNvPicPr>
            <a:picLocks noChangeAspect="1"/>
          </p:cNvPicPr>
          <p:nvPr/>
        </p:nvPicPr>
        <p:blipFill>
          <a:blip r:embed="rId6"/>
          <a:stretch>
            <a:fillRect/>
          </a:stretch>
        </p:blipFill>
        <p:spPr>
          <a:xfrm>
            <a:off x="3575772" y="4477833"/>
            <a:ext cx="5394180" cy="1792450"/>
          </a:xfrm>
          <a:prstGeom prst="rect">
            <a:avLst/>
          </a:prstGeom>
        </p:spPr>
      </p:pic>
    </p:spTree>
    <p:extLst>
      <p:ext uri="{BB962C8B-B14F-4D97-AF65-F5344CB8AC3E}">
        <p14:creationId xmlns:p14="http://schemas.microsoft.com/office/powerpoint/2010/main" val="18292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44EB52-B8AB-4502-8122-370D50A03C20}"/>
              </a:ext>
            </a:extLst>
          </p:cNvPr>
          <p:cNvSpPr/>
          <p:nvPr/>
        </p:nvSpPr>
        <p:spPr>
          <a:xfrm>
            <a:off x="291002" y="898620"/>
            <a:ext cx="7697581" cy="954107"/>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50 children were asked whether they had brothers and sisters.</a:t>
            </a:r>
          </a:p>
        </p:txBody>
      </p:sp>
      <p:sp>
        <p:nvSpPr>
          <p:cNvPr id="17" name="Oval 16">
            <a:extLst>
              <a:ext uri="{FF2B5EF4-FFF2-40B4-BE49-F238E27FC236}">
                <a16:creationId xmlns:a16="http://schemas.microsoft.com/office/drawing/2014/main" id="{F8884BB2-9770-461E-81F3-E5C2F82B4A97}"/>
              </a:ext>
            </a:extLst>
          </p:cNvPr>
          <p:cNvSpPr/>
          <p:nvPr/>
        </p:nvSpPr>
        <p:spPr>
          <a:xfrm>
            <a:off x="4459266" y="1735122"/>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62B93512-432F-4197-81C5-E8D6E7D162A0}"/>
              </a:ext>
            </a:extLst>
          </p:cNvPr>
          <p:cNvSpPr/>
          <p:nvPr/>
        </p:nvSpPr>
        <p:spPr>
          <a:xfrm>
            <a:off x="5477875" y="1735122"/>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FEF18E5-D9A0-477F-9373-BEF2A7AA6303}"/>
              </a:ext>
            </a:extLst>
          </p:cNvPr>
          <p:cNvSpPr/>
          <p:nvPr/>
        </p:nvSpPr>
        <p:spPr>
          <a:xfrm>
            <a:off x="3483349" y="1484751"/>
            <a:ext cx="5192316" cy="2591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BF1DAE2-EA28-49F6-AFD4-45DEF89D29E6}"/>
                  </a:ext>
                </a:extLst>
              </p:cNvPr>
              <p:cNvSpPr txBox="1"/>
              <p:nvPr/>
            </p:nvSpPr>
            <p:spPr>
              <a:xfrm>
                <a:off x="3178710" y="1291254"/>
                <a:ext cx="27556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20" name="TextBox 19">
                <a:extLst>
                  <a:ext uri="{FF2B5EF4-FFF2-40B4-BE49-F238E27FC236}">
                    <a16:creationId xmlns:a16="http://schemas.microsoft.com/office/drawing/2014/main" id="{DBF1DAE2-EA28-49F6-AFD4-45DEF89D29E6}"/>
                  </a:ext>
                </a:extLst>
              </p:cNvPr>
              <p:cNvSpPr txBox="1">
                <a:spLocks noRot="1" noChangeAspect="1" noMove="1" noResize="1" noEditPoints="1" noAdjustHandles="1" noChangeArrowheads="1" noChangeShapeType="1" noTextEdit="1"/>
              </p:cNvSpPr>
              <p:nvPr/>
            </p:nvSpPr>
            <p:spPr>
              <a:xfrm>
                <a:off x="3178710" y="1291254"/>
                <a:ext cx="275564" cy="523220"/>
              </a:xfrm>
              <a:prstGeom prst="rect">
                <a:avLst/>
              </a:prstGeom>
              <a:blipFill>
                <a:blip r:embed="rId2"/>
                <a:stretch>
                  <a:fillRect/>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DB9670E6-043B-458B-814B-60B0B4C8F773}"/>
              </a:ext>
            </a:extLst>
          </p:cNvPr>
          <p:cNvSpPr txBox="1"/>
          <p:nvPr/>
        </p:nvSpPr>
        <p:spPr>
          <a:xfrm>
            <a:off x="7359366" y="1763285"/>
            <a:ext cx="12251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Sisters</a:t>
            </a:r>
          </a:p>
        </p:txBody>
      </p:sp>
      <p:sp>
        <p:nvSpPr>
          <p:cNvPr id="22" name="TextBox 21">
            <a:extLst>
              <a:ext uri="{FF2B5EF4-FFF2-40B4-BE49-F238E27FC236}">
                <a16:creationId xmlns:a16="http://schemas.microsoft.com/office/drawing/2014/main" id="{1052709E-B835-4F1C-9A36-70A23F83E839}"/>
              </a:ext>
            </a:extLst>
          </p:cNvPr>
          <p:cNvSpPr txBox="1"/>
          <p:nvPr/>
        </p:nvSpPr>
        <p:spPr>
          <a:xfrm>
            <a:off x="3476700" y="1532509"/>
            <a:ext cx="146828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Brothers</a:t>
            </a:r>
          </a:p>
        </p:txBody>
      </p:sp>
      <p:sp>
        <p:nvSpPr>
          <p:cNvPr id="23" name="TextBox 22">
            <a:extLst>
              <a:ext uri="{FF2B5EF4-FFF2-40B4-BE49-F238E27FC236}">
                <a16:creationId xmlns:a16="http://schemas.microsoft.com/office/drawing/2014/main" id="{A6D2366C-3749-499D-BD89-088A204B41BB}"/>
              </a:ext>
            </a:extLst>
          </p:cNvPr>
          <p:cNvSpPr txBox="1"/>
          <p:nvPr/>
        </p:nvSpPr>
        <p:spPr>
          <a:xfrm>
            <a:off x="5815540" y="2517512"/>
            <a:ext cx="546166"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18</a:t>
            </a:r>
          </a:p>
        </p:txBody>
      </p:sp>
      <p:sp>
        <p:nvSpPr>
          <p:cNvPr id="24" name="TextBox 23">
            <a:extLst>
              <a:ext uri="{FF2B5EF4-FFF2-40B4-BE49-F238E27FC236}">
                <a16:creationId xmlns:a16="http://schemas.microsoft.com/office/drawing/2014/main" id="{A2BA8E60-1A52-4C6F-B417-FB57D7B856CD}"/>
              </a:ext>
            </a:extLst>
          </p:cNvPr>
          <p:cNvSpPr txBox="1"/>
          <p:nvPr/>
        </p:nvSpPr>
        <p:spPr>
          <a:xfrm>
            <a:off x="4797556" y="2517512"/>
            <a:ext cx="88383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14</a:t>
            </a:r>
          </a:p>
        </p:txBody>
      </p:sp>
      <p:sp>
        <p:nvSpPr>
          <p:cNvPr id="25" name="TextBox 24">
            <a:extLst>
              <a:ext uri="{FF2B5EF4-FFF2-40B4-BE49-F238E27FC236}">
                <a16:creationId xmlns:a16="http://schemas.microsoft.com/office/drawing/2014/main" id="{65C83657-904B-4A02-B532-DA8AB330D2F9}"/>
              </a:ext>
            </a:extLst>
          </p:cNvPr>
          <p:cNvSpPr txBox="1"/>
          <p:nvPr/>
        </p:nvSpPr>
        <p:spPr>
          <a:xfrm>
            <a:off x="6791178" y="2517512"/>
            <a:ext cx="803772"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15</a:t>
            </a:r>
          </a:p>
        </p:txBody>
      </p:sp>
      <p:sp>
        <p:nvSpPr>
          <p:cNvPr id="26" name="TextBox 25">
            <a:extLst>
              <a:ext uri="{FF2B5EF4-FFF2-40B4-BE49-F238E27FC236}">
                <a16:creationId xmlns:a16="http://schemas.microsoft.com/office/drawing/2014/main" id="{474C025D-5BC2-4CFD-A08B-2253747D5C5C}"/>
              </a:ext>
            </a:extLst>
          </p:cNvPr>
          <p:cNvSpPr txBox="1"/>
          <p:nvPr/>
        </p:nvSpPr>
        <p:spPr>
          <a:xfrm>
            <a:off x="8042357" y="3522348"/>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3</a:t>
            </a:r>
          </a:p>
        </p:txBody>
      </p:sp>
      <p:sp>
        <p:nvSpPr>
          <p:cNvPr id="31" name="TextBox 30">
            <a:extLst>
              <a:ext uri="{FF2B5EF4-FFF2-40B4-BE49-F238E27FC236}">
                <a16:creationId xmlns:a16="http://schemas.microsoft.com/office/drawing/2014/main" id="{BF28CF43-4263-424E-97E3-1364E26CD64E}"/>
              </a:ext>
            </a:extLst>
          </p:cNvPr>
          <p:cNvSpPr txBox="1"/>
          <p:nvPr/>
        </p:nvSpPr>
        <p:spPr>
          <a:xfrm>
            <a:off x="291002" y="3793296"/>
            <a:ext cx="7995236" cy="2539157"/>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How many children</a:t>
            </a: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a brother?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don’t have a sister?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a brother or a sister?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both a brother and a sister?</a:t>
            </a:r>
          </a:p>
        </p:txBody>
      </p:sp>
      <p:sp>
        <p:nvSpPr>
          <p:cNvPr id="2" name="TextBox 1"/>
          <p:cNvSpPr txBox="1"/>
          <p:nvPr/>
        </p:nvSpPr>
        <p:spPr>
          <a:xfrm>
            <a:off x="291002" y="110899"/>
            <a:ext cx="6331471" cy="707886"/>
          </a:xfrm>
          <a:prstGeom prst="rect">
            <a:avLst/>
          </a:prstGeom>
          <a:noFill/>
        </p:spPr>
        <p:txBody>
          <a:bodyPr wrap="square" rtlCol="0">
            <a:spAutoFit/>
          </a:bodyPr>
          <a:lstStyle/>
          <a:p>
            <a:r>
              <a:rPr lang="en-GB" sz="4000" dirty="0"/>
              <a:t>Solutions</a:t>
            </a:r>
          </a:p>
        </p:txBody>
      </p:sp>
    </p:spTree>
    <p:extLst>
      <p:ext uri="{BB962C8B-B14F-4D97-AF65-F5344CB8AC3E}">
        <p14:creationId xmlns:p14="http://schemas.microsoft.com/office/powerpoint/2010/main" val="1160578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75" y="693334"/>
            <a:ext cx="7697581" cy="954107"/>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50 children were asked whether they had brothers and sisters.</a:t>
            </a:r>
          </a:p>
        </p:txBody>
      </p:sp>
      <p:sp>
        <p:nvSpPr>
          <p:cNvPr id="3" name="Oval 2"/>
          <p:cNvSpPr/>
          <p:nvPr/>
        </p:nvSpPr>
        <p:spPr>
          <a:xfrm>
            <a:off x="4407894" y="1529836"/>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 name="Oval 3"/>
          <p:cNvSpPr/>
          <p:nvPr/>
        </p:nvSpPr>
        <p:spPr>
          <a:xfrm>
            <a:off x="5426503" y="1529836"/>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5" name="Rectangle 4"/>
          <p:cNvSpPr/>
          <p:nvPr/>
        </p:nvSpPr>
        <p:spPr>
          <a:xfrm>
            <a:off x="3431977" y="1279465"/>
            <a:ext cx="5192316" cy="2591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593083" y="1085968"/>
                <a:ext cx="27556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93083" y="1085968"/>
                <a:ext cx="275564" cy="523220"/>
              </a:xfrm>
              <a:prstGeom prst="rect">
                <a:avLst/>
              </a:prstGeom>
              <a:blipFill>
                <a:blip r:embed="rId3"/>
                <a:stretch>
                  <a:fillRect/>
                </a:stretch>
              </a:blipFill>
            </p:spPr>
            <p:txBody>
              <a:bodyPr/>
              <a:lstStyle/>
              <a:p>
                <a:r>
                  <a:rPr lang="en-GB">
                    <a:noFill/>
                  </a:rPr>
                  <a:t> </a:t>
                </a:r>
              </a:p>
            </p:txBody>
          </p:sp>
        </mc:Fallback>
      </mc:AlternateContent>
      <p:sp>
        <p:nvSpPr>
          <p:cNvPr id="7" name="TextBox 6"/>
          <p:cNvSpPr txBox="1"/>
          <p:nvPr/>
        </p:nvSpPr>
        <p:spPr>
          <a:xfrm>
            <a:off x="7307994" y="1557999"/>
            <a:ext cx="12251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Sisters</a:t>
            </a:r>
          </a:p>
        </p:txBody>
      </p:sp>
      <p:sp>
        <p:nvSpPr>
          <p:cNvPr id="8" name="TextBox 7"/>
          <p:cNvSpPr txBox="1"/>
          <p:nvPr/>
        </p:nvSpPr>
        <p:spPr>
          <a:xfrm>
            <a:off x="3425328" y="1327223"/>
            <a:ext cx="146828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Brothers</a:t>
            </a:r>
          </a:p>
        </p:txBody>
      </p:sp>
      <p:sp>
        <p:nvSpPr>
          <p:cNvPr id="9" name="TextBox 8"/>
          <p:cNvSpPr txBox="1"/>
          <p:nvPr/>
        </p:nvSpPr>
        <p:spPr>
          <a:xfrm>
            <a:off x="5764168" y="2312226"/>
            <a:ext cx="546166"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18</a:t>
            </a:r>
          </a:p>
        </p:txBody>
      </p:sp>
      <p:sp>
        <p:nvSpPr>
          <p:cNvPr id="10" name="TextBox 9"/>
          <p:cNvSpPr txBox="1"/>
          <p:nvPr/>
        </p:nvSpPr>
        <p:spPr>
          <a:xfrm>
            <a:off x="4746184" y="2312226"/>
            <a:ext cx="88383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14</a:t>
            </a:r>
          </a:p>
        </p:txBody>
      </p:sp>
      <p:sp>
        <p:nvSpPr>
          <p:cNvPr id="11" name="TextBox 10"/>
          <p:cNvSpPr txBox="1"/>
          <p:nvPr/>
        </p:nvSpPr>
        <p:spPr>
          <a:xfrm>
            <a:off x="6739806" y="2312226"/>
            <a:ext cx="803772"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15</a:t>
            </a:r>
          </a:p>
        </p:txBody>
      </p:sp>
      <p:sp>
        <p:nvSpPr>
          <p:cNvPr id="12" name="TextBox 11"/>
          <p:cNvSpPr txBox="1"/>
          <p:nvPr/>
        </p:nvSpPr>
        <p:spPr>
          <a:xfrm>
            <a:off x="7990985" y="3317062"/>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3</a:t>
            </a:r>
          </a:p>
        </p:txBody>
      </p:sp>
      <p:sp>
        <p:nvSpPr>
          <p:cNvPr id="13" name="Rectangle 12"/>
          <p:cNvSpPr/>
          <p:nvPr/>
        </p:nvSpPr>
        <p:spPr>
          <a:xfrm>
            <a:off x="3043109" y="4270516"/>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32</a:t>
            </a:r>
          </a:p>
        </p:txBody>
      </p:sp>
      <p:sp>
        <p:nvSpPr>
          <p:cNvPr id="14" name="Rectangle 13"/>
          <p:cNvSpPr/>
          <p:nvPr/>
        </p:nvSpPr>
        <p:spPr>
          <a:xfrm>
            <a:off x="3478011" y="4826030"/>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17</a:t>
            </a:r>
          </a:p>
        </p:txBody>
      </p:sp>
      <p:sp>
        <p:nvSpPr>
          <p:cNvPr id="15" name="Rectangle 14"/>
          <p:cNvSpPr/>
          <p:nvPr/>
        </p:nvSpPr>
        <p:spPr>
          <a:xfrm>
            <a:off x="4370250" y="5348507"/>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47</a:t>
            </a:r>
          </a:p>
        </p:txBody>
      </p:sp>
      <p:sp>
        <p:nvSpPr>
          <p:cNvPr id="16" name="Rectangle 15"/>
          <p:cNvSpPr/>
          <p:nvPr/>
        </p:nvSpPr>
        <p:spPr>
          <a:xfrm>
            <a:off x="5386097" y="5854869"/>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18</a:t>
            </a:r>
          </a:p>
        </p:txBody>
      </p:sp>
      <p:sp>
        <p:nvSpPr>
          <p:cNvPr id="17" name="Rounded Rectangular Callout 16"/>
          <p:cNvSpPr/>
          <p:nvPr/>
        </p:nvSpPr>
        <p:spPr>
          <a:xfrm>
            <a:off x="4757478" y="3950851"/>
            <a:ext cx="3969726" cy="1283959"/>
          </a:xfrm>
          <a:prstGeom prst="wedgeRoundRectCallout">
            <a:avLst>
              <a:gd name="adj1" fmla="val 46523"/>
              <a:gd name="adj2" fmla="val 67074"/>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latin typeface="Calibri" panose="020F0502020204030204" pitchFamily="34" charset="0"/>
                <a:cs typeface="Calibri" panose="020F0502020204030204" pitchFamily="34" charset="0"/>
              </a:rPr>
              <a:t>Which question represents the intersection of the set ‘brothers’ and ‘sisters’?</a:t>
            </a:r>
          </a:p>
        </p:txBody>
      </p:sp>
      <p:sp>
        <p:nvSpPr>
          <p:cNvPr id="18" name="TextBox 17"/>
          <p:cNvSpPr txBox="1"/>
          <p:nvPr/>
        </p:nvSpPr>
        <p:spPr>
          <a:xfrm>
            <a:off x="301276" y="3893167"/>
            <a:ext cx="7995236" cy="2539157"/>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How many children</a:t>
            </a: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a brother?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don’t have a sister?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a brother or a sister?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both a brother and a sister?</a:t>
            </a:r>
          </a:p>
        </p:txBody>
      </p:sp>
      <p:sp>
        <p:nvSpPr>
          <p:cNvPr id="19" name="TextBox 18"/>
          <p:cNvSpPr txBox="1"/>
          <p:nvPr/>
        </p:nvSpPr>
        <p:spPr>
          <a:xfrm>
            <a:off x="291002" y="110899"/>
            <a:ext cx="633147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40649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8">
                                            <p:txEl>
                                              <p:pRg st="7" end="7"/>
                                            </p:txEl>
                                          </p:spTgt>
                                        </p:tgtEl>
                                        <p:attrNameLst>
                                          <p:attrName>style.color</p:attrName>
                                        </p:attrNameLst>
                                      </p:cBhvr>
                                      <p:to>
                                        <a:srgbClr val="FF0000"/>
                                      </p:to>
                                    </p:animClr>
                                    <p:animClr clrSpc="rgb" dir="cw">
                                      <p:cBhvr>
                                        <p:cTn id="27" dur="500" fill="hold"/>
                                        <p:tgtEl>
                                          <p:spTgt spid="18">
                                            <p:txEl>
                                              <p:pRg st="7" end="7"/>
                                            </p:txEl>
                                          </p:spTgt>
                                        </p:tgtEl>
                                        <p:attrNameLst>
                                          <p:attrName>fillcolor</p:attrName>
                                        </p:attrNameLst>
                                      </p:cBhvr>
                                      <p:to>
                                        <a:srgbClr val="FF0000"/>
                                      </p:to>
                                    </p:animClr>
                                    <p:set>
                                      <p:cBhvr>
                                        <p:cTn id="28" dur="500" fill="hold"/>
                                        <p:tgtEl>
                                          <p:spTgt spid="18">
                                            <p:txEl>
                                              <p:pRg st="7" end="7"/>
                                            </p:txEl>
                                          </p:spTgt>
                                        </p:tgtEl>
                                        <p:attrNameLst>
                                          <p:attrName>fill.type</p:attrName>
                                        </p:attrNameLst>
                                      </p:cBhvr>
                                      <p:to>
                                        <p:strVal val="solid"/>
                                      </p:to>
                                    </p:set>
                                    <p:set>
                                      <p:cBhvr>
                                        <p:cTn id="29" dur="500" fill="hold"/>
                                        <p:tgtEl>
                                          <p:spTgt spid="18">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87059" y="989389"/>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 name="Oval 2"/>
          <p:cNvSpPr/>
          <p:nvPr/>
        </p:nvSpPr>
        <p:spPr>
          <a:xfrm>
            <a:off x="3905668" y="989389"/>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 name="Rectangle 3"/>
          <p:cNvSpPr/>
          <p:nvPr/>
        </p:nvSpPr>
        <p:spPr>
          <a:xfrm>
            <a:off x="1911142" y="739018"/>
            <a:ext cx="5192316" cy="2591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606503" y="545521"/>
                <a:ext cx="27556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06503" y="545521"/>
                <a:ext cx="275564" cy="523220"/>
              </a:xfrm>
              <a:prstGeom prst="rect">
                <a:avLst/>
              </a:prstGeom>
              <a:blipFill>
                <a:blip r:embed="rId3"/>
                <a:stretch>
                  <a:fillRect/>
                </a:stretch>
              </a:blipFill>
            </p:spPr>
            <p:txBody>
              <a:bodyPr/>
              <a:lstStyle/>
              <a:p>
                <a:r>
                  <a:rPr lang="en-GB">
                    <a:noFill/>
                  </a:rPr>
                  <a:t> </a:t>
                </a:r>
              </a:p>
            </p:txBody>
          </p:sp>
        </mc:Fallback>
      </mc:AlternateContent>
      <p:sp>
        <p:nvSpPr>
          <p:cNvPr id="6" name="TextBox 5"/>
          <p:cNvSpPr txBox="1"/>
          <p:nvPr/>
        </p:nvSpPr>
        <p:spPr>
          <a:xfrm>
            <a:off x="5787159" y="1017552"/>
            <a:ext cx="12251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Sisters</a:t>
            </a:r>
          </a:p>
        </p:txBody>
      </p:sp>
      <p:sp>
        <p:nvSpPr>
          <p:cNvPr id="7" name="TextBox 6"/>
          <p:cNvSpPr txBox="1"/>
          <p:nvPr/>
        </p:nvSpPr>
        <p:spPr>
          <a:xfrm>
            <a:off x="1975213" y="1031188"/>
            <a:ext cx="146828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Brothers</a:t>
            </a:r>
          </a:p>
        </p:txBody>
      </p:sp>
      <p:sp>
        <p:nvSpPr>
          <p:cNvPr id="8" name="TextBox 7"/>
          <p:cNvSpPr txBox="1"/>
          <p:nvPr/>
        </p:nvSpPr>
        <p:spPr>
          <a:xfrm>
            <a:off x="4243332" y="1771779"/>
            <a:ext cx="5741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18</a:t>
            </a:r>
          </a:p>
        </p:txBody>
      </p:sp>
      <p:sp>
        <p:nvSpPr>
          <p:cNvPr id="9" name="TextBox 8"/>
          <p:cNvSpPr txBox="1"/>
          <p:nvPr/>
        </p:nvSpPr>
        <p:spPr>
          <a:xfrm>
            <a:off x="3225350" y="1771779"/>
            <a:ext cx="6803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14</a:t>
            </a:r>
          </a:p>
        </p:txBody>
      </p:sp>
      <p:sp>
        <p:nvSpPr>
          <p:cNvPr id="10" name="TextBox 9"/>
          <p:cNvSpPr txBox="1"/>
          <p:nvPr/>
        </p:nvSpPr>
        <p:spPr>
          <a:xfrm>
            <a:off x="5218971" y="1771779"/>
            <a:ext cx="667934"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15</a:t>
            </a:r>
          </a:p>
        </p:txBody>
      </p:sp>
      <p:sp>
        <p:nvSpPr>
          <p:cNvPr id="11" name="TextBox 10"/>
          <p:cNvSpPr txBox="1"/>
          <p:nvPr/>
        </p:nvSpPr>
        <p:spPr>
          <a:xfrm>
            <a:off x="6470150" y="2776615"/>
            <a:ext cx="316781"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3</a:t>
            </a:r>
          </a:p>
        </p:txBody>
      </p:sp>
      <p:sp>
        <p:nvSpPr>
          <p:cNvPr id="12" name="TextBox 11"/>
          <p:cNvSpPr txBox="1"/>
          <p:nvPr/>
        </p:nvSpPr>
        <p:spPr>
          <a:xfrm>
            <a:off x="279895" y="3832492"/>
            <a:ext cx="7995236" cy="2600712"/>
          </a:xfrm>
          <a:prstGeom prst="rect">
            <a:avLst/>
          </a:prstGeom>
          <a:noFill/>
        </p:spPr>
        <p:txBody>
          <a:bodyPr wrap="square" rtlCol="0">
            <a:spAutoFit/>
          </a:bodyPr>
          <a:lstStyle/>
          <a:p>
            <a:r>
              <a:rPr lang="en-GB" sz="2600" dirty="0">
                <a:latin typeface="Calibri" panose="020F0502020204030204" pitchFamily="34" charset="0"/>
                <a:cs typeface="Calibri" panose="020F0502020204030204" pitchFamily="34" charset="0"/>
              </a:rPr>
              <a:t>How many children</a:t>
            </a: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a brother?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don’t have a sister?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a brother or a sister?</a:t>
            </a:r>
          </a:p>
          <a:p>
            <a:endParaRPr lang="en-GB"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600" dirty="0">
                <a:latin typeface="Calibri" panose="020F0502020204030204" pitchFamily="34" charset="0"/>
                <a:cs typeface="Calibri" panose="020F0502020204030204" pitchFamily="34" charset="0"/>
              </a:rPr>
              <a:t>have both a brother and a sister?</a:t>
            </a:r>
          </a:p>
        </p:txBody>
      </p:sp>
      <p:sp>
        <p:nvSpPr>
          <p:cNvPr id="17" name="Rounded Rectangular Callout 16"/>
          <p:cNvSpPr/>
          <p:nvPr/>
        </p:nvSpPr>
        <p:spPr>
          <a:xfrm>
            <a:off x="4140485" y="3481857"/>
            <a:ext cx="3986373" cy="1346002"/>
          </a:xfrm>
          <a:prstGeom prst="wedgeRoundRectCallout">
            <a:avLst>
              <a:gd name="adj1" fmla="val 46523"/>
              <a:gd name="adj2" fmla="val 67074"/>
              <a:gd name="adj3" fmla="val 16667"/>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latin typeface="Calibri" panose="020F0502020204030204" pitchFamily="34" charset="0"/>
                <a:cs typeface="Calibri" panose="020F0502020204030204" pitchFamily="34" charset="0"/>
              </a:rPr>
              <a:t>Which question represents the union of the sets ‘brothers’ and ‘sisters’?</a:t>
            </a:r>
          </a:p>
        </p:txBody>
      </p:sp>
      <p:sp>
        <p:nvSpPr>
          <p:cNvPr id="19" name="Rectangle 18">
            <a:extLst>
              <a:ext uri="{FF2B5EF4-FFF2-40B4-BE49-F238E27FC236}">
                <a16:creationId xmlns:a16="http://schemas.microsoft.com/office/drawing/2014/main" id="{33910FA0-E921-41C5-A28E-586F8448E87B}"/>
              </a:ext>
            </a:extLst>
          </p:cNvPr>
          <p:cNvSpPr/>
          <p:nvPr/>
        </p:nvSpPr>
        <p:spPr>
          <a:xfrm>
            <a:off x="3032835" y="4210323"/>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32</a:t>
            </a:r>
          </a:p>
        </p:txBody>
      </p:sp>
      <p:sp>
        <p:nvSpPr>
          <p:cNvPr id="20" name="Rectangle 19">
            <a:extLst>
              <a:ext uri="{FF2B5EF4-FFF2-40B4-BE49-F238E27FC236}">
                <a16:creationId xmlns:a16="http://schemas.microsoft.com/office/drawing/2014/main" id="{D5276F7D-EC42-4B72-BC5A-2722F63B5F14}"/>
              </a:ext>
            </a:extLst>
          </p:cNvPr>
          <p:cNvSpPr/>
          <p:nvPr/>
        </p:nvSpPr>
        <p:spPr>
          <a:xfrm>
            <a:off x="3467737" y="4765837"/>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17</a:t>
            </a:r>
          </a:p>
        </p:txBody>
      </p:sp>
      <p:sp>
        <p:nvSpPr>
          <p:cNvPr id="21" name="Rectangle 20">
            <a:extLst>
              <a:ext uri="{FF2B5EF4-FFF2-40B4-BE49-F238E27FC236}">
                <a16:creationId xmlns:a16="http://schemas.microsoft.com/office/drawing/2014/main" id="{EE77B5AE-B8AD-45AA-A308-175485859D15}"/>
              </a:ext>
            </a:extLst>
          </p:cNvPr>
          <p:cNvSpPr/>
          <p:nvPr/>
        </p:nvSpPr>
        <p:spPr>
          <a:xfrm>
            <a:off x="4359976" y="5288314"/>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47</a:t>
            </a:r>
          </a:p>
        </p:txBody>
      </p:sp>
      <p:sp>
        <p:nvSpPr>
          <p:cNvPr id="22" name="Rectangle 21">
            <a:extLst>
              <a:ext uri="{FF2B5EF4-FFF2-40B4-BE49-F238E27FC236}">
                <a16:creationId xmlns:a16="http://schemas.microsoft.com/office/drawing/2014/main" id="{F242B43B-4BBB-4FBB-9C3C-010EAF3BFCC2}"/>
              </a:ext>
            </a:extLst>
          </p:cNvPr>
          <p:cNvSpPr/>
          <p:nvPr/>
        </p:nvSpPr>
        <p:spPr>
          <a:xfrm>
            <a:off x="5375823" y="5794676"/>
            <a:ext cx="55015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18</a:t>
            </a:r>
          </a:p>
        </p:txBody>
      </p:sp>
      <p:sp>
        <p:nvSpPr>
          <p:cNvPr id="18" name="TextBox 17"/>
          <p:cNvSpPr txBox="1"/>
          <p:nvPr/>
        </p:nvSpPr>
        <p:spPr>
          <a:xfrm>
            <a:off x="291002" y="110899"/>
            <a:ext cx="633147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35004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2">
                                            <p:txEl>
                                              <p:pRg st="5" end="5"/>
                                            </p:txEl>
                                          </p:spTgt>
                                        </p:tgtEl>
                                        <p:attrNameLst>
                                          <p:attrName>style.color</p:attrName>
                                        </p:attrNameLst>
                                      </p:cBhvr>
                                      <p:to>
                                        <a:srgbClr val="70AD47"/>
                                      </p:to>
                                    </p:animClr>
                                    <p:animClr clrSpc="rgb" dir="cw">
                                      <p:cBhvr>
                                        <p:cTn id="7" dur="500" fill="hold"/>
                                        <p:tgtEl>
                                          <p:spTgt spid="12">
                                            <p:txEl>
                                              <p:pRg st="5" end="5"/>
                                            </p:txEl>
                                          </p:spTgt>
                                        </p:tgtEl>
                                        <p:attrNameLst>
                                          <p:attrName>fillcolor</p:attrName>
                                        </p:attrNameLst>
                                      </p:cBhvr>
                                      <p:to>
                                        <a:srgbClr val="70AD47"/>
                                      </p:to>
                                    </p:animClr>
                                    <p:set>
                                      <p:cBhvr>
                                        <p:cTn id="8" dur="500" fill="hold"/>
                                        <p:tgtEl>
                                          <p:spTgt spid="12">
                                            <p:txEl>
                                              <p:pRg st="5" end="5"/>
                                            </p:txEl>
                                          </p:spTgt>
                                        </p:tgtEl>
                                        <p:attrNameLst>
                                          <p:attrName>fill.type</p:attrName>
                                        </p:attrNameLst>
                                      </p:cBhvr>
                                      <p:to>
                                        <p:strVal val="solid"/>
                                      </p:to>
                                    </p:set>
                                    <p:set>
                                      <p:cBhvr>
                                        <p:cTn id="9" dur="500" fill="hold"/>
                                        <p:tgtEl>
                                          <p:spTgt spid="1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853" y="875203"/>
            <a:ext cx="5060501"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Draw 3 possible Venn diagrams to represent sets A and B.</a:t>
            </a:r>
          </a:p>
        </p:txBody>
      </p:sp>
      <mc:AlternateContent xmlns:mc="http://schemas.openxmlformats.org/markup-compatibility/2006" xmlns:a14="http://schemas.microsoft.com/office/drawing/2010/main">
        <mc:Choice Requires="a14">
          <p:sp>
            <p:nvSpPr>
              <p:cNvPr id="5" name="Rectangle 4"/>
              <p:cNvSpPr/>
              <p:nvPr/>
            </p:nvSpPr>
            <p:spPr>
              <a:xfrm>
                <a:off x="1446286" y="1892853"/>
                <a:ext cx="4810675" cy="954107"/>
              </a:xfrm>
              <a:prstGeom prst="rect">
                <a:avLst/>
              </a:prstGeom>
              <a:solidFill>
                <a:srgbClr val="FF00FF">
                  <a:alpha val="20000"/>
                </a:srgbClr>
              </a:solidFill>
              <a:ln w="25400">
                <a:solidFill>
                  <a:srgbClr val="FF00FF"/>
                </a:solidFill>
              </a:ln>
            </p:spPr>
            <p:txBody>
              <a:bodyPr wrap="square">
                <a:spAutoFit/>
              </a:bodyPr>
              <a:lstStyle/>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dirty="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 3, 5,}</a:t>
                </a:r>
              </a:p>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 </a:t>
                </a:r>
                <a14:m>
                  <m:oMath xmlns:m="http://schemas.openxmlformats.org/officeDocument/2006/math">
                    <m:r>
                      <a:rPr lang="en-GB" sz="2800" i="1">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3,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 1, 3, 5, 7,}</a:t>
                </a:r>
              </a:p>
            </p:txBody>
          </p:sp>
        </mc:Choice>
        <mc:Fallback xmlns="">
          <p:sp>
            <p:nvSpPr>
              <p:cNvPr id="5" name="Rectangle 4"/>
              <p:cNvSpPr>
                <a:spLocks noRot="1" noChangeAspect="1" noMove="1" noResize="1" noEditPoints="1" noAdjustHandles="1" noChangeArrowheads="1" noChangeShapeType="1" noTextEdit="1"/>
              </p:cNvSpPr>
              <p:nvPr/>
            </p:nvSpPr>
            <p:spPr>
              <a:xfrm>
                <a:off x="1446286" y="1892853"/>
                <a:ext cx="4810675" cy="954107"/>
              </a:xfrm>
              <a:prstGeom prst="rect">
                <a:avLst/>
              </a:prstGeom>
              <a:blipFill>
                <a:blip r:embed="rId5"/>
                <a:stretch>
                  <a:fillRect l="-2356" t="-5128" r="-2356" b="-15385"/>
                </a:stretch>
              </a:blipFill>
              <a:ln w="25400">
                <a:solidFill>
                  <a:srgbClr val="FF00FF"/>
                </a:solidFill>
              </a:ln>
            </p:spPr>
            <p:txBody>
              <a:bodyPr/>
              <a:lstStyle/>
              <a:p>
                <a:r>
                  <a:rPr lang="en-GB">
                    <a:noFill/>
                  </a:rPr>
                  <a:t> </a:t>
                </a:r>
              </a:p>
            </p:txBody>
          </p:sp>
        </mc:Fallback>
      </mc:AlternateContent>
      <p:sp>
        <p:nvSpPr>
          <p:cNvPr id="6" name="Oval 5"/>
          <p:cNvSpPr/>
          <p:nvPr/>
        </p:nvSpPr>
        <p:spPr>
          <a:xfrm>
            <a:off x="2417255" y="3287408"/>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 name="Oval 6"/>
          <p:cNvSpPr/>
          <p:nvPr/>
        </p:nvSpPr>
        <p:spPr>
          <a:xfrm>
            <a:off x="3435864" y="3287408"/>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8" name="Rectangle 7"/>
          <p:cNvSpPr/>
          <p:nvPr/>
        </p:nvSpPr>
        <p:spPr>
          <a:xfrm>
            <a:off x="1441338" y="3037037"/>
            <a:ext cx="5192316" cy="2591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1136699" y="2843540"/>
                <a:ext cx="27556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36699" y="2843540"/>
                <a:ext cx="275564" cy="523220"/>
              </a:xfrm>
              <a:prstGeom prst="rect">
                <a:avLst/>
              </a:prstGeom>
              <a:blipFill>
                <a:blip r:embed="rId6"/>
                <a:stretch>
                  <a:fillRect l="-26087" r="-52174" b="-19048"/>
                </a:stretch>
              </a:blipFill>
            </p:spPr>
            <p:txBody>
              <a:bodyPr/>
              <a:lstStyle/>
              <a:p>
                <a:r>
                  <a:rPr lang="en-GB">
                    <a:noFill/>
                  </a:rPr>
                  <a:t> </a:t>
                </a:r>
              </a:p>
            </p:txBody>
          </p:sp>
        </mc:Fallback>
      </mc:AlternateContent>
      <p:sp>
        <p:nvSpPr>
          <p:cNvPr id="10" name="TextBox 9"/>
          <p:cNvSpPr txBox="1"/>
          <p:nvPr/>
        </p:nvSpPr>
        <p:spPr>
          <a:xfrm>
            <a:off x="5317355" y="3315571"/>
            <a:ext cx="12251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a:t>
            </a:r>
          </a:p>
        </p:txBody>
      </p:sp>
      <p:sp>
        <p:nvSpPr>
          <p:cNvPr id="11" name="TextBox 10"/>
          <p:cNvSpPr txBox="1"/>
          <p:nvPr/>
        </p:nvSpPr>
        <p:spPr>
          <a:xfrm>
            <a:off x="2173343" y="3329207"/>
            <a:ext cx="146828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a:t>
            </a:r>
          </a:p>
        </p:txBody>
      </p:sp>
      <p:sp>
        <p:nvSpPr>
          <p:cNvPr id="12" name="TextBox 11"/>
          <p:cNvSpPr txBox="1"/>
          <p:nvPr/>
        </p:nvSpPr>
        <p:spPr>
          <a:xfrm>
            <a:off x="3860112" y="3582936"/>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3" name="TextBox 12"/>
              <p:cNvSpPr txBox="1"/>
              <p:nvPr/>
            </p:nvSpPr>
            <p:spPr>
              <a:xfrm>
                <a:off x="4483694" y="3503825"/>
                <a:ext cx="742480"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5</a:t>
                </a:r>
              </a:p>
            </p:txBody>
          </p:sp>
        </mc:Choice>
        <mc:Fallback xmlns="">
          <p:sp>
            <p:nvSpPr>
              <p:cNvPr id="13" name="TextBox 12"/>
              <p:cNvSpPr txBox="1">
                <a:spLocks noRot="1" noChangeAspect="1" noMove="1" noResize="1" noEditPoints="1" noAdjustHandles="1" noChangeArrowheads="1" noChangeShapeType="1" noTextEdit="1"/>
              </p:cNvSpPr>
              <p:nvPr/>
            </p:nvSpPr>
            <p:spPr>
              <a:xfrm>
                <a:off x="4483694" y="3503825"/>
                <a:ext cx="742480" cy="523220"/>
              </a:xfrm>
              <a:prstGeom prst="rect">
                <a:avLst/>
              </a:prstGeom>
              <a:blipFill>
                <a:blip r:embed="rId7"/>
                <a:stretch>
                  <a:fillRect t="-14286" r="-1695" b="-28571"/>
                </a:stretch>
              </a:blipFill>
            </p:spPr>
            <p:txBody>
              <a:bodyPr/>
              <a:lstStyle/>
              <a:p>
                <a:r>
                  <a:rPr lang="en-GB">
                    <a:noFill/>
                  </a:rPr>
                  <a:t> </a:t>
                </a:r>
              </a:p>
            </p:txBody>
          </p:sp>
        </mc:Fallback>
      </mc:AlternateContent>
      <p:sp>
        <p:nvSpPr>
          <p:cNvPr id="14" name="TextBox 13"/>
          <p:cNvSpPr txBox="1"/>
          <p:nvPr/>
        </p:nvSpPr>
        <p:spPr>
          <a:xfrm>
            <a:off x="3835432" y="4027045"/>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3</a:t>
            </a:r>
          </a:p>
        </p:txBody>
      </p:sp>
      <p:sp>
        <p:nvSpPr>
          <p:cNvPr id="15" name="TextBox 14"/>
          <p:cNvSpPr txBox="1"/>
          <p:nvPr/>
        </p:nvSpPr>
        <p:spPr>
          <a:xfrm>
            <a:off x="3817525" y="4494221"/>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5</a:t>
            </a:r>
          </a:p>
        </p:txBody>
      </p:sp>
      <mc:AlternateContent xmlns:mc="http://schemas.openxmlformats.org/markup-compatibility/2006" xmlns:a14="http://schemas.microsoft.com/office/drawing/2010/main">
        <mc:Choice Requires="a14">
          <p:sp>
            <p:nvSpPr>
              <p:cNvPr id="16" name="TextBox 15"/>
              <p:cNvSpPr txBox="1"/>
              <p:nvPr/>
            </p:nvSpPr>
            <p:spPr>
              <a:xfrm>
                <a:off x="4855307" y="3866954"/>
                <a:ext cx="742480"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3</a:t>
                </a:r>
              </a:p>
            </p:txBody>
          </p:sp>
        </mc:Choice>
        <mc:Fallback xmlns="">
          <p:sp>
            <p:nvSpPr>
              <p:cNvPr id="16" name="TextBox 15"/>
              <p:cNvSpPr txBox="1">
                <a:spLocks noRot="1" noChangeAspect="1" noMove="1" noResize="1" noEditPoints="1" noAdjustHandles="1" noChangeArrowheads="1" noChangeShapeType="1" noTextEdit="1"/>
              </p:cNvSpPr>
              <p:nvPr/>
            </p:nvSpPr>
            <p:spPr>
              <a:xfrm>
                <a:off x="4855307" y="3866954"/>
                <a:ext cx="742480" cy="523220"/>
              </a:xfrm>
              <a:prstGeom prst="rect">
                <a:avLst/>
              </a:prstGeom>
              <a:blipFill>
                <a:blip r:embed="rId8"/>
                <a:stretch>
                  <a:fillRect t="-11905" r="-3390"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89384" y="4255023"/>
                <a:ext cx="827971"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a:t>
                </a:r>
              </a:p>
            </p:txBody>
          </p:sp>
        </mc:Choice>
        <mc:Fallback xmlns="">
          <p:sp>
            <p:nvSpPr>
              <p:cNvPr id="17" name="TextBox 16"/>
              <p:cNvSpPr txBox="1">
                <a:spLocks noRot="1" noChangeAspect="1" noMove="1" noResize="1" noEditPoints="1" noAdjustHandles="1" noChangeArrowheads="1" noChangeShapeType="1" noTextEdit="1"/>
              </p:cNvSpPr>
              <p:nvPr/>
            </p:nvSpPr>
            <p:spPr>
              <a:xfrm>
                <a:off x="4489384" y="4255023"/>
                <a:ext cx="827971" cy="523220"/>
              </a:xfrm>
              <a:prstGeom prst="rect">
                <a:avLst/>
              </a:prstGeom>
              <a:blipFill>
                <a:blip r:embed="rId9"/>
                <a:stretch>
                  <a:fillRect t="-14286" b="-28571"/>
                </a:stretch>
              </a:blipFill>
            </p:spPr>
            <p:txBody>
              <a:bodyPr/>
              <a:lstStyle/>
              <a:p>
                <a:r>
                  <a:rPr lang="en-GB">
                    <a:noFill/>
                  </a:rPr>
                  <a:t> </a:t>
                </a:r>
              </a:p>
            </p:txBody>
          </p:sp>
        </mc:Fallback>
      </mc:AlternateContent>
      <p:sp>
        <p:nvSpPr>
          <p:cNvPr id="18" name="TextBox 17"/>
          <p:cNvSpPr txBox="1"/>
          <p:nvPr/>
        </p:nvSpPr>
        <p:spPr>
          <a:xfrm>
            <a:off x="4587677" y="4711552"/>
            <a:ext cx="59847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7</a:t>
            </a:r>
          </a:p>
        </p:txBody>
      </p:sp>
      <p:sp>
        <p:nvSpPr>
          <p:cNvPr id="19" name="TextBox 18"/>
          <p:cNvSpPr txBox="1"/>
          <p:nvPr/>
        </p:nvSpPr>
        <p:spPr>
          <a:xfrm>
            <a:off x="291002" y="110899"/>
            <a:ext cx="633147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3752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1" nodeType="clickEffect">
                                  <p:stCondLst>
                                    <p:cond delay="0"/>
                                  </p:stCondLst>
                                  <p:childTnLst>
                                    <p:animClr clrSpc="rgb" dir="cw">
                                      <p:cBhvr override="childStyle">
                                        <p:cTn id="34" dur="2000" fill="hold"/>
                                        <p:tgtEl>
                                          <p:spTgt spid="12"/>
                                        </p:tgtEl>
                                        <p:attrNameLst>
                                          <p:attrName>style.color</p:attrName>
                                        </p:attrNameLst>
                                      </p:cBhvr>
                                      <p:to>
                                        <a:srgbClr val="FF0000"/>
                                      </p:to>
                                    </p:animClr>
                                  </p:childTnLst>
                                </p:cTn>
                              </p:par>
                              <p:par>
                                <p:cTn id="35" presetID="3" presetClass="emph" presetSubtype="2" fill="hold" grpId="1" nodeType="withEffect">
                                  <p:stCondLst>
                                    <p:cond delay="0"/>
                                  </p:stCondLst>
                                  <p:childTnLst>
                                    <p:animClr clrSpc="rgb" dir="cw">
                                      <p:cBhvr override="childStyle">
                                        <p:cTn id="36" dur="2000" fill="hold"/>
                                        <p:tgtEl>
                                          <p:spTgt spid="14"/>
                                        </p:tgtEl>
                                        <p:attrNameLst>
                                          <p:attrName>style.color</p:attrName>
                                        </p:attrNameLst>
                                      </p:cBhvr>
                                      <p:to>
                                        <a:srgbClr val="FF0000"/>
                                      </p:to>
                                    </p:animClr>
                                  </p:childTnLst>
                                </p:cTn>
                              </p:par>
                              <p:par>
                                <p:cTn id="37" presetID="3" presetClass="emph" presetSubtype="2" fill="hold" grpId="1" nodeType="withEffect">
                                  <p:stCondLst>
                                    <p:cond delay="0"/>
                                  </p:stCondLst>
                                  <p:childTnLst>
                                    <p:animClr clrSpc="rgb" dir="cw">
                                      <p:cBhvr override="childStyle">
                                        <p:cTn id="38" dur="2000" fill="hold"/>
                                        <p:tgtEl>
                                          <p:spTgt spid="1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2" grpId="1"/>
      <p:bldP spid="13" grpId="0"/>
      <p:bldP spid="14" grpId="0"/>
      <p:bldP spid="14" grpId="1"/>
      <p:bldP spid="15" grpId="0"/>
      <p:bldP spid="15" grpId="1"/>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0112" y="3504820"/>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1" name="TextBox 10"/>
              <p:cNvSpPr txBox="1"/>
              <p:nvPr/>
            </p:nvSpPr>
            <p:spPr>
              <a:xfrm>
                <a:off x="2580443" y="3505837"/>
                <a:ext cx="764240"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5</a:t>
                </a:r>
              </a:p>
            </p:txBody>
          </p:sp>
        </mc:Choice>
        <mc:Fallback xmlns="">
          <p:sp>
            <p:nvSpPr>
              <p:cNvPr id="11" name="TextBox 10"/>
              <p:cNvSpPr txBox="1">
                <a:spLocks noRot="1" noChangeAspect="1" noMove="1" noResize="1" noEditPoints="1" noAdjustHandles="1" noChangeArrowheads="1" noChangeShapeType="1" noTextEdit="1"/>
              </p:cNvSpPr>
              <p:nvPr/>
            </p:nvSpPr>
            <p:spPr>
              <a:xfrm>
                <a:off x="2580443" y="3505837"/>
                <a:ext cx="764240" cy="523220"/>
              </a:xfrm>
              <a:prstGeom prst="rect">
                <a:avLst/>
              </a:prstGeom>
              <a:blipFill>
                <a:blip r:embed="rId6"/>
                <a:stretch>
                  <a:fillRect t="-14286" b="-28571"/>
                </a:stretch>
              </a:blipFill>
            </p:spPr>
            <p:txBody>
              <a:bodyPr/>
              <a:lstStyle/>
              <a:p>
                <a:r>
                  <a:rPr lang="en-GB">
                    <a:noFill/>
                  </a:rPr>
                  <a:t> </a:t>
                </a:r>
              </a:p>
            </p:txBody>
          </p:sp>
        </mc:Fallback>
      </mc:AlternateContent>
      <p:sp>
        <p:nvSpPr>
          <p:cNvPr id="12" name="TextBox 11"/>
          <p:cNvSpPr txBox="1"/>
          <p:nvPr/>
        </p:nvSpPr>
        <p:spPr>
          <a:xfrm>
            <a:off x="3835432" y="3948929"/>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3</a:t>
            </a:r>
          </a:p>
        </p:txBody>
      </p:sp>
      <p:sp>
        <p:nvSpPr>
          <p:cNvPr id="13" name="TextBox 12"/>
          <p:cNvSpPr txBox="1"/>
          <p:nvPr/>
        </p:nvSpPr>
        <p:spPr>
          <a:xfrm>
            <a:off x="3817525" y="4416105"/>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5</a:t>
            </a:r>
          </a:p>
        </p:txBody>
      </p:sp>
      <mc:AlternateContent xmlns:mc="http://schemas.openxmlformats.org/markup-compatibility/2006" xmlns:a14="http://schemas.microsoft.com/office/drawing/2010/main">
        <mc:Choice Requires="a14">
          <p:sp>
            <p:nvSpPr>
              <p:cNvPr id="14" name="TextBox 13"/>
              <p:cNvSpPr txBox="1"/>
              <p:nvPr/>
            </p:nvSpPr>
            <p:spPr>
              <a:xfrm>
                <a:off x="2764410" y="3868966"/>
                <a:ext cx="711111"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3</a:t>
                </a:r>
              </a:p>
            </p:txBody>
          </p:sp>
        </mc:Choice>
        <mc:Fallback xmlns="">
          <p:sp>
            <p:nvSpPr>
              <p:cNvPr id="14" name="TextBox 13"/>
              <p:cNvSpPr txBox="1">
                <a:spLocks noRot="1" noChangeAspect="1" noMove="1" noResize="1" noEditPoints="1" noAdjustHandles="1" noChangeArrowheads="1" noChangeShapeType="1" noTextEdit="1"/>
              </p:cNvSpPr>
              <p:nvPr/>
            </p:nvSpPr>
            <p:spPr>
              <a:xfrm>
                <a:off x="2764410" y="3868966"/>
                <a:ext cx="711111" cy="523220"/>
              </a:xfrm>
              <a:prstGeom prst="rect">
                <a:avLst/>
              </a:prstGeom>
              <a:blipFill>
                <a:blip r:embed="rId7"/>
                <a:stretch>
                  <a:fillRect t="-11628" r="-7018" b="-279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86133" y="4257035"/>
                <a:ext cx="636109"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a:t>
                </a:r>
              </a:p>
            </p:txBody>
          </p:sp>
        </mc:Choice>
        <mc:Fallback xmlns="">
          <p:sp>
            <p:nvSpPr>
              <p:cNvPr id="15" name="TextBox 14"/>
              <p:cNvSpPr txBox="1">
                <a:spLocks noRot="1" noChangeAspect="1" noMove="1" noResize="1" noEditPoints="1" noAdjustHandles="1" noChangeArrowheads="1" noChangeShapeType="1" noTextEdit="1"/>
              </p:cNvSpPr>
              <p:nvPr/>
            </p:nvSpPr>
            <p:spPr>
              <a:xfrm>
                <a:off x="2586133" y="4257035"/>
                <a:ext cx="636109" cy="523220"/>
              </a:xfrm>
              <a:prstGeom prst="rect">
                <a:avLst/>
              </a:prstGeom>
              <a:blipFill>
                <a:blip r:embed="rId8"/>
                <a:stretch>
                  <a:fillRect t="-11905" r="-19608" b="-28571"/>
                </a:stretch>
              </a:blipFill>
            </p:spPr>
            <p:txBody>
              <a:bodyPr/>
              <a:lstStyle/>
              <a:p>
                <a:r>
                  <a:rPr lang="en-GB">
                    <a:noFill/>
                  </a:rPr>
                  <a:t> </a:t>
                </a:r>
              </a:p>
            </p:txBody>
          </p:sp>
        </mc:Fallback>
      </mc:AlternateContent>
      <p:sp>
        <p:nvSpPr>
          <p:cNvPr id="16" name="TextBox 15"/>
          <p:cNvSpPr txBox="1"/>
          <p:nvPr/>
        </p:nvSpPr>
        <p:spPr>
          <a:xfrm>
            <a:off x="3005425" y="4644942"/>
            <a:ext cx="59847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7</a:t>
            </a:r>
          </a:p>
        </p:txBody>
      </p:sp>
      <p:sp>
        <p:nvSpPr>
          <p:cNvPr id="19" name="TextBox 18">
            <a:extLst>
              <a:ext uri="{FF2B5EF4-FFF2-40B4-BE49-F238E27FC236}">
                <a16:creationId xmlns:a16="http://schemas.microsoft.com/office/drawing/2014/main" id="{98109BE0-9E82-489E-B9C3-ECC7AAFE52D7}"/>
              </a:ext>
            </a:extLst>
          </p:cNvPr>
          <p:cNvSpPr txBox="1"/>
          <p:nvPr/>
        </p:nvSpPr>
        <p:spPr>
          <a:xfrm>
            <a:off x="256854" y="875203"/>
            <a:ext cx="4598454"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Draw a possible Venn diagram to represent sets A and B.</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D1B6AC0-6CA3-4F01-9399-BC87A2906F5F}"/>
                  </a:ext>
                </a:extLst>
              </p:cNvPr>
              <p:cNvSpPr/>
              <p:nvPr/>
            </p:nvSpPr>
            <p:spPr>
              <a:xfrm>
                <a:off x="1446286" y="1892853"/>
                <a:ext cx="4810675" cy="954107"/>
              </a:xfrm>
              <a:prstGeom prst="rect">
                <a:avLst/>
              </a:prstGeom>
              <a:solidFill>
                <a:srgbClr val="FF00FF">
                  <a:alpha val="20000"/>
                </a:srgbClr>
              </a:solidFill>
              <a:ln w="25400">
                <a:solidFill>
                  <a:srgbClr val="FF00FF"/>
                </a:solidFill>
              </a:ln>
            </p:spPr>
            <p:txBody>
              <a:bodyPr wrap="square">
                <a:spAutoFit/>
              </a:bodyPr>
              <a:lstStyle/>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dirty="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 3, 5,}</a:t>
                </a:r>
              </a:p>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 </a:t>
                </a:r>
                <a14:m>
                  <m:oMath xmlns:m="http://schemas.openxmlformats.org/officeDocument/2006/math">
                    <m:r>
                      <a:rPr lang="en-GB" sz="2800" i="1">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3,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 1, 3, 5, 7,}</a:t>
                </a:r>
              </a:p>
            </p:txBody>
          </p:sp>
        </mc:Choice>
        <mc:Fallback xmlns="">
          <p:sp>
            <p:nvSpPr>
              <p:cNvPr id="20" name="Rectangle 19">
                <a:extLst>
                  <a:ext uri="{FF2B5EF4-FFF2-40B4-BE49-F238E27FC236}">
                    <a16:creationId xmlns:a16="http://schemas.microsoft.com/office/drawing/2014/main" id="{7D1B6AC0-6CA3-4F01-9399-BC87A2906F5F}"/>
                  </a:ext>
                </a:extLst>
              </p:cNvPr>
              <p:cNvSpPr>
                <a:spLocks noRot="1" noChangeAspect="1" noMove="1" noResize="1" noEditPoints="1" noAdjustHandles="1" noChangeArrowheads="1" noChangeShapeType="1" noTextEdit="1"/>
              </p:cNvSpPr>
              <p:nvPr/>
            </p:nvSpPr>
            <p:spPr>
              <a:xfrm>
                <a:off x="1446286" y="1892853"/>
                <a:ext cx="4810675" cy="954107"/>
              </a:xfrm>
              <a:prstGeom prst="rect">
                <a:avLst/>
              </a:prstGeom>
              <a:blipFill>
                <a:blip r:embed="rId10"/>
                <a:stretch>
                  <a:fillRect l="-2270" t="-5000" r="-1892" b="-16250"/>
                </a:stretch>
              </a:blipFill>
              <a:ln w="25400">
                <a:solidFill>
                  <a:srgbClr val="FF00FF"/>
                </a:solidFill>
              </a:ln>
            </p:spPr>
            <p:txBody>
              <a:bodyPr/>
              <a:lstStyle/>
              <a:p>
                <a:r>
                  <a:rPr lang="en-GB">
                    <a:noFill/>
                  </a:rPr>
                  <a:t> </a:t>
                </a:r>
              </a:p>
            </p:txBody>
          </p:sp>
        </mc:Fallback>
      </mc:AlternateContent>
      <p:sp>
        <p:nvSpPr>
          <p:cNvPr id="21" name="Oval 20">
            <a:extLst>
              <a:ext uri="{FF2B5EF4-FFF2-40B4-BE49-F238E27FC236}">
                <a16:creationId xmlns:a16="http://schemas.microsoft.com/office/drawing/2014/main" id="{0FE2FC99-954A-4B92-BA73-0A42B8A85067}"/>
              </a:ext>
            </a:extLst>
          </p:cNvPr>
          <p:cNvSpPr/>
          <p:nvPr/>
        </p:nvSpPr>
        <p:spPr>
          <a:xfrm>
            <a:off x="2417255" y="3287408"/>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04631FD-E343-4BA8-89DA-44432991D2A3}"/>
              </a:ext>
            </a:extLst>
          </p:cNvPr>
          <p:cNvSpPr/>
          <p:nvPr/>
        </p:nvSpPr>
        <p:spPr>
          <a:xfrm>
            <a:off x="3435864" y="3287408"/>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F5E68D55-E951-4EEB-9668-1F555960126B}"/>
              </a:ext>
            </a:extLst>
          </p:cNvPr>
          <p:cNvSpPr/>
          <p:nvPr/>
        </p:nvSpPr>
        <p:spPr>
          <a:xfrm>
            <a:off x="1441338" y="3037037"/>
            <a:ext cx="5192316" cy="2591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3C208E-7E4F-4462-86BF-DDC97DD5B0A9}"/>
                  </a:ext>
                </a:extLst>
              </p:cNvPr>
              <p:cNvSpPr txBox="1"/>
              <p:nvPr/>
            </p:nvSpPr>
            <p:spPr>
              <a:xfrm>
                <a:off x="1136699" y="2843540"/>
                <a:ext cx="27556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24" name="TextBox 23">
                <a:extLst>
                  <a:ext uri="{FF2B5EF4-FFF2-40B4-BE49-F238E27FC236}">
                    <a16:creationId xmlns:a16="http://schemas.microsoft.com/office/drawing/2014/main" id="{713C208E-7E4F-4462-86BF-DDC97DD5B0A9}"/>
                  </a:ext>
                </a:extLst>
              </p:cNvPr>
              <p:cNvSpPr txBox="1">
                <a:spLocks noRot="1" noChangeAspect="1" noMove="1" noResize="1" noEditPoints="1" noAdjustHandles="1" noChangeArrowheads="1" noChangeShapeType="1" noTextEdit="1"/>
              </p:cNvSpPr>
              <p:nvPr/>
            </p:nvSpPr>
            <p:spPr>
              <a:xfrm>
                <a:off x="1136699" y="2843540"/>
                <a:ext cx="275564" cy="523220"/>
              </a:xfrm>
              <a:prstGeom prst="rect">
                <a:avLst/>
              </a:prstGeom>
              <a:blipFill>
                <a:blip r:embed="rId11"/>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6F51A51F-46D0-4ED8-8F65-666A3B410012}"/>
              </a:ext>
            </a:extLst>
          </p:cNvPr>
          <p:cNvSpPr txBox="1"/>
          <p:nvPr/>
        </p:nvSpPr>
        <p:spPr>
          <a:xfrm>
            <a:off x="5317355" y="3315571"/>
            <a:ext cx="12251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a:t>
            </a:r>
          </a:p>
        </p:txBody>
      </p:sp>
      <p:sp>
        <p:nvSpPr>
          <p:cNvPr id="26" name="TextBox 25">
            <a:extLst>
              <a:ext uri="{FF2B5EF4-FFF2-40B4-BE49-F238E27FC236}">
                <a16:creationId xmlns:a16="http://schemas.microsoft.com/office/drawing/2014/main" id="{5F174262-6724-492B-9695-C9B499E4AF8C}"/>
              </a:ext>
            </a:extLst>
          </p:cNvPr>
          <p:cNvSpPr txBox="1"/>
          <p:nvPr/>
        </p:nvSpPr>
        <p:spPr>
          <a:xfrm>
            <a:off x="2173343" y="3329207"/>
            <a:ext cx="146828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a:t>
            </a:r>
          </a:p>
        </p:txBody>
      </p:sp>
      <p:sp>
        <p:nvSpPr>
          <p:cNvPr id="17" name="TextBox 16"/>
          <p:cNvSpPr txBox="1"/>
          <p:nvPr/>
        </p:nvSpPr>
        <p:spPr>
          <a:xfrm>
            <a:off x="291002" y="110899"/>
            <a:ext cx="6331471" cy="707886"/>
          </a:xfrm>
          <a:prstGeom prst="rect">
            <a:avLst/>
          </a:prstGeom>
          <a:noFill/>
        </p:spPr>
        <p:txBody>
          <a:bodyPr wrap="square" rtlCol="0">
            <a:spAutoFit/>
          </a:bodyPr>
          <a:lstStyle/>
          <a:p>
            <a:r>
              <a:rPr lang="en-GB" sz="4000" dirty="0"/>
              <a:t>Solutions</a:t>
            </a:r>
          </a:p>
        </p:txBody>
      </p:sp>
    </p:spTree>
    <p:extLst>
      <p:ext uri="{BB962C8B-B14F-4D97-AF65-F5344CB8AC3E}">
        <p14:creationId xmlns:p14="http://schemas.microsoft.com/office/powerpoint/2010/main" val="8240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0112" y="3484273"/>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1" name="TextBox 10"/>
              <p:cNvSpPr txBox="1"/>
              <p:nvPr/>
            </p:nvSpPr>
            <p:spPr>
              <a:xfrm>
                <a:off x="2580443" y="3485290"/>
                <a:ext cx="764240"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5</a:t>
                </a:r>
              </a:p>
            </p:txBody>
          </p:sp>
        </mc:Choice>
        <mc:Fallback xmlns="">
          <p:sp>
            <p:nvSpPr>
              <p:cNvPr id="11" name="TextBox 10"/>
              <p:cNvSpPr txBox="1">
                <a:spLocks noRot="1" noChangeAspect="1" noMove="1" noResize="1" noEditPoints="1" noAdjustHandles="1" noChangeArrowheads="1" noChangeShapeType="1" noTextEdit="1"/>
              </p:cNvSpPr>
              <p:nvPr/>
            </p:nvSpPr>
            <p:spPr>
              <a:xfrm>
                <a:off x="2580443" y="3485290"/>
                <a:ext cx="764240" cy="523220"/>
              </a:xfrm>
              <a:prstGeom prst="rect">
                <a:avLst/>
              </a:prstGeom>
              <a:blipFill>
                <a:blip r:embed="rId6"/>
                <a:stretch>
                  <a:fillRect t="-11905" b="-30952"/>
                </a:stretch>
              </a:blipFill>
            </p:spPr>
            <p:txBody>
              <a:bodyPr/>
              <a:lstStyle/>
              <a:p>
                <a:r>
                  <a:rPr lang="en-GB">
                    <a:noFill/>
                  </a:rPr>
                  <a:t> </a:t>
                </a:r>
              </a:p>
            </p:txBody>
          </p:sp>
        </mc:Fallback>
      </mc:AlternateContent>
      <p:sp>
        <p:nvSpPr>
          <p:cNvPr id="12" name="TextBox 11"/>
          <p:cNvSpPr txBox="1"/>
          <p:nvPr/>
        </p:nvSpPr>
        <p:spPr>
          <a:xfrm>
            <a:off x="3835432" y="3928382"/>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3</a:t>
            </a:r>
          </a:p>
        </p:txBody>
      </p:sp>
      <p:sp>
        <p:nvSpPr>
          <p:cNvPr id="13" name="TextBox 12"/>
          <p:cNvSpPr txBox="1"/>
          <p:nvPr/>
        </p:nvSpPr>
        <p:spPr>
          <a:xfrm>
            <a:off x="3817525" y="4395558"/>
            <a:ext cx="40412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5</a:t>
            </a:r>
          </a:p>
        </p:txBody>
      </p:sp>
      <mc:AlternateContent xmlns:mc="http://schemas.openxmlformats.org/markup-compatibility/2006" xmlns:a14="http://schemas.microsoft.com/office/drawing/2010/main">
        <mc:Choice Requires="a14">
          <p:sp>
            <p:nvSpPr>
              <p:cNvPr id="14" name="TextBox 13"/>
              <p:cNvSpPr txBox="1"/>
              <p:nvPr/>
            </p:nvSpPr>
            <p:spPr>
              <a:xfrm>
                <a:off x="2646945" y="4232745"/>
                <a:ext cx="764240"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3</a:t>
                </a:r>
              </a:p>
            </p:txBody>
          </p:sp>
        </mc:Choice>
        <mc:Fallback xmlns="">
          <p:sp>
            <p:nvSpPr>
              <p:cNvPr id="14" name="TextBox 13"/>
              <p:cNvSpPr txBox="1">
                <a:spLocks noRot="1" noChangeAspect="1" noMove="1" noResize="1" noEditPoints="1" noAdjustHandles="1" noChangeArrowheads="1" noChangeShapeType="1" noTextEdit="1"/>
              </p:cNvSpPr>
              <p:nvPr/>
            </p:nvSpPr>
            <p:spPr>
              <a:xfrm>
                <a:off x="2646945" y="4232745"/>
                <a:ext cx="764240" cy="523220"/>
              </a:xfrm>
              <a:prstGeom prst="rect">
                <a:avLst/>
              </a:prstGeom>
              <a:blipFill>
                <a:blip r:embed="rId7"/>
                <a:stretch>
                  <a:fillRect t="-11905" b="-309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05255" y="3531785"/>
                <a:ext cx="777593" cy="523220"/>
              </a:xfrm>
              <a:prstGeom prst="rect">
                <a:avLst/>
              </a:prstGeom>
              <a:noFill/>
            </p:spPr>
            <p:txBody>
              <a:bodyPr wrap="square" rtlCol="0">
                <a:spAutoFit/>
              </a:bodyPr>
              <a:lstStyle/>
              <a:p>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a:t>
                </a:r>
              </a:p>
            </p:txBody>
          </p:sp>
        </mc:Choice>
        <mc:Fallback xmlns="">
          <p:sp>
            <p:nvSpPr>
              <p:cNvPr id="15" name="TextBox 14"/>
              <p:cNvSpPr txBox="1">
                <a:spLocks noRot="1" noChangeAspect="1" noMove="1" noResize="1" noEditPoints="1" noAdjustHandles="1" noChangeArrowheads="1" noChangeShapeType="1" noTextEdit="1"/>
              </p:cNvSpPr>
              <p:nvPr/>
            </p:nvSpPr>
            <p:spPr>
              <a:xfrm>
                <a:off x="4505255" y="3531785"/>
                <a:ext cx="777593" cy="523220"/>
              </a:xfrm>
              <a:prstGeom prst="rect">
                <a:avLst/>
              </a:prstGeom>
              <a:blipFill>
                <a:blip r:embed="rId8"/>
                <a:stretch>
                  <a:fillRect t="-9302" b="-30233"/>
                </a:stretch>
              </a:blipFill>
            </p:spPr>
            <p:txBody>
              <a:bodyPr/>
              <a:lstStyle/>
              <a:p>
                <a:r>
                  <a:rPr lang="en-GB">
                    <a:noFill/>
                  </a:rPr>
                  <a:t> </a:t>
                </a:r>
              </a:p>
            </p:txBody>
          </p:sp>
        </mc:Fallback>
      </mc:AlternateContent>
      <p:sp>
        <p:nvSpPr>
          <p:cNvPr id="16" name="TextBox 15"/>
          <p:cNvSpPr txBox="1"/>
          <p:nvPr/>
        </p:nvSpPr>
        <p:spPr>
          <a:xfrm>
            <a:off x="4827061" y="4279524"/>
            <a:ext cx="59847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28B1F77B-556E-46ED-A1AE-01C9EAB75241}"/>
              </a:ext>
            </a:extLst>
          </p:cNvPr>
          <p:cNvSpPr txBox="1"/>
          <p:nvPr/>
        </p:nvSpPr>
        <p:spPr>
          <a:xfrm>
            <a:off x="256854" y="875203"/>
            <a:ext cx="4598454" cy="954107"/>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Draw a possible Venn diagram to represent sets A and B.</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300EAFF-5FDA-4D17-A92C-5A46D5B80F80}"/>
                  </a:ext>
                </a:extLst>
              </p:cNvPr>
              <p:cNvSpPr/>
              <p:nvPr/>
            </p:nvSpPr>
            <p:spPr>
              <a:xfrm>
                <a:off x="1446286" y="1892853"/>
                <a:ext cx="4810675" cy="954107"/>
              </a:xfrm>
              <a:prstGeom prst="rect">
                <a:avLst/>
              </a:prstGeom>
              <a:solidFill>
                <a:srgbClr val="FF00FF">
                  <a:alpha val="20000"/>
                </a:srgbClr>
              </a:solidFill>
              <a:ln w="25400">
                <a:solidFill>
                  <a:srgbClr val="FF00FF"/>
                </a:solidFill>
              </a:ln>
            </p:spPr>
            <p:txBody>
              <a:bodyPr wrap="square">
                <a:spAutoFit/>
              </a:bodyPr>
              <a:lstStyle/>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oMath>
                </a14:m>
                <a:r>
                  <a:rPr lang="en-GB" sz="2800" dirty="0">
                    <a:latin typeface="Calibri" panose="020F0502020204030204" pitchFamily="34" charset="0"/>
                    <a:cs typeface="Calibri" panose="020F0502020204030204" pitchFamily="34" charset="0"/>
                  </a:rPr>
                  <a:t>B </a:t>
                </a:r>
                <a14:m>
                  <m:oMath xmlns:m="http://schemas.openxmlformats.org/officeDocument/2006/math">
                    <m:r>
                      <a:rPr lang="en-GB" sz="2800" i="1" dirty="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 3, 5,}</a:t>
                </a:r>
              </a:p>
              <a:p>
                <a:r>
                  <a:rPr lang="en-GB" sz="2800" dirty="0">
                    <a:latin typeface="Calibri" panose="020F0502020204030204" pitchFamily="34" charset="0"/>
                    <a:cs typeface="Calibri" panose="020F0502020204030204" pitchFamily="34" charset="0"/>
                  </a:rPr>
                  <a:t>A</a:t>
                </a:r>
                <a14:m>
                  <m:oMath xmlns:m="http://schemas.openxmlformats.org/officeDocument/2006/math">
                    <m:r>
                      <a:rPr lang="en-GB" sz="2800" b="0" i="0" smtClean="0">
                        <a:latin typeface="Cambria Math" panose="02040503050406030204" pitchFamily="18" charset="0"/>
                        <a:ea typeface="Cambria Math" panose="02040503050406030204" pitchFamily="18" charset="0"/>
                      </a:rPr>
                      <m:t> </m:t>
                    </m:r>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cs typeface="Calibri" panose="020F0502020204030204" pitchFamily="34" charset="0"/>
                  </a:rPr>
                  <a:t> B </a:t>
                </a:r>
                <a14:m>
                  <m:oMath xmlns:m="http://schemas.openxmlformats.org/officeDocument/2006/math">
                    <m:r>
                      <a:rPr lang="en-GB" sz="2800" i="1">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3, </a:t>
                </a:r>
                <a14:m>
                  <m:oMath xmlns:m="http://schemas.openxmlformats.org/officeDocument/2006/math">
                    <m:r>
                      <a:rPr lang="en-GB" sz="2800" i="1" dirty="0" smtClean="0">
                        <a:latin typeface="Cambria Math" panose="02040503050406030204" pitchFamily="18" charset="0"/>
                      </a:rPr>
                      <m:t>−</m:t>
                    </m:r>
                  </m:oMath>
                </a14:m>
                <a:r>
                  <a:rPr lang="en-GB" sz="2800" dirty="0">
                    <a:latin typeface="Calibri" panose="020F0502020204030204" pitchFamily="34" charset="0"/>
                    <a:cs typeface="Calibri" panose="020F0502020204030204" pitchFamily="34" charset="0"/>
                  </a:rPr>
                  <a:t>1, 1, 3, 5, 7,}</a:t>
                </a:r>
              </a:p>
            </p:txBody>
          </p:sp>
        </mc:Choice>
        <mc:Fallback xmlns="">
          <p:sp>
            <p:nvSpPr>
              <p:cNvPr id="19" name="Rectangle 18">
                <a:extLst>
                  <a:ext uri="{FF2B5EF4-FFF2-40B4-BE49-F238E27FC236}">
                    <a16:creationId xmlns:a16="http://schemas.microsoft.com/office/drawing/2014/main" id="{C300EAFF-5FDA-4D17-A92C-5A46D5B80F80}"/>
                  </a:ext>
                </a:extLst>
              </p:cNvPr>
              <p:cNvSpPr>
                <a:spLocks noRot="1" noChangeAspect="1" noMove="1" noResize="1" noEditPoints="1" noAdjustHandles="1" noChangeArrowheads="1" noChangeShapeType="1" noTextEdit="1"/>
              </p:cNvSpPr>
              <p:nvPr/>
            </p:nvSpPr>
            <p:spPr>
              <a:xfrm>
                <a:off x="1446286" y="1892853"/>
                <a:ext cx="4810675" cy="954107"/>
              </a:xfrm>
              <a:prstGeom prst="rect">
                <a:avLst/>
              </a:prstGeom>
              <a:blipFill>
                <a:blip r:embed="rId10"/>
                <a:stretch>
                  <a:fillRect l="-2270" t="-5000" r="-1892" b="-16250"/>
                </a:stretch>
              </a:blipFill>
              <a:ln w="25400">
                <a:solidFill>
                  <a:srgbClr val="FF00FF"/>
                </a:solidFill>
              </a:ln>
            </p:spPr>
            <p:txBody>
              <a:bodyPr/>
              <a:lstStyle/>
              <a:p>
                <a:r>
                  <a:rPr lang="en-GB">
                    <a:noFill/>
                  </a:rPr>
                  <a:t> </a:t>
                </a:r>
              </a:p>
            </p:txBody>
          </p:sp>
        </mc:Fallback>
      </mc:AlternateContent>
      <p:sp>
        <p:nvSpPr>
          <p:cNvPr id="20" name="Oval 19">
            <a:extLst>
              <a:ext uri="{FF2B5EF4-FFF2-40B4-BE49-F238E27FC236}">
                <a16:creationId xmlns:a16="http://schemas.microsoft.com/office/drawing/2014/main" id="{219A1E44-B254-42C4-8A1D-A64A6FC5F82C}"/>
              </a:ext>
            </a:extLst>
          </p:cNvPr>
          <p:cNvSpPr/>
          <p:nvPr/>
        </p:nvSpPr>
        <p:spPr>
          <a:xfrm>
            <a:off x="2417255" y="3287408"/>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076AF549-89A1-45CB-97ED-5F31F9612648}"/>
              </a:ext>
            </a:extLst>
          </p:cNvPr>
          <p:cNvSpPr/>
          <p:nvPr/>
        </p:nvSpPr>
        <p:spPr>
          <a:xfrm>
            <a:off x="3435864" y="3287408"/>
            <a:ext cx="2088000" cy="208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9F898A79-CC09-4988-949B-A806223D5B8B}"/>
              </a:ext>
            </a:extLst>
          </p:cNvPr>
          <p:cNvSpPr/>
          <p:nvPr/>
        </p:nvSpPr>
        <p:spPr>
          <a:xfrm>
            <a:off x="1441338" y="3037037"/>
            <a:ext cx="5192316" cy="2591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62EA7A1-4F96-408E-B82B-C02C735EC034}"/>
                  </a:ext>
                </a:extLst>
              </p:cNvPr>
              <p:cNvSpPr txBox="1"/>
              <p:nvPr/>
            </p:nvSpPr>
            <p:spPr>
              <a:xfrm>
                <a:off x="1136699" y="2843540"/>
                <a:ext cx="27556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162EA7A1-4F96-408E-B82B-C02C735EC034}"/>
                  </a:ext>
                </a:extLst>
              </p:cNvPr>
              <p:cNvSpPr txBox="1">
                <a:spLocks noRot="1" noChangeAspect="1" noMove="1" noResize="1" noEditPoints="1" noAdjustHandles="1" noChangeArrowheads="1" noChangeShapeType="1" noTextEdit="1"/>
              </p:cNvSpPr>
              <p:nvPr/>
            </p:nvSpPr>
            <p:spPr>
              <a:xfrm>
                <a:off x="1136699" y="2843540"/>
                <a:ext cx="275564" cy="523220"/>
              </a:xfrm>
              <a:prstGeom prst="rect">
                <a:avLst/>
              </a:prstGeom>
              <a:blipFill>
                <a:blip r:embed="rId11"/>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15C6A364-5F1C-41C1-AFC8-528C5AA30A68}"/>
              </a:ext>
            </a:extLst>
          </p:cNvPr>
          <p:cNvSpPr txBox="1"/>
          <p:nvPr/>
        </p:nvSpPr>
        <p:spPr>
          <a:xfrm>
            <a:off x="5317355" y="3315571"/>
            <a:ext cx="1225118"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a:t>
            </a:r>
          </a:p>
        </p:txBody>
      </p:sp>
      <p:sp>
        <p:nvSpPr>
          <p:cNvPr id="25" name="TextBox 24">
            <a:extLst>
              <a:ext uri="{FF2B5EF4-FFF2-40B4-BE49-F238E27FC236}">
                <a16:creationId xmlns:a16="http://schemas.microsoft.com/office/drawing/2014/main" id="{B1DCDE5B-E608-4D98-959A-DBDAB57CD369}"/>
              </a:ext>
            </a:extLst>
          </p:cNvPr>
          <p:cNvSpPr txBox="1"/>
          <p:nvPr/>
        </p:nvSpPr>
        <p:spPr>
          <a:xfrm>
            <a:off x="2173343" y="3329207"/>
            <a:ext cx="1468289"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a:t>
            </a:r>
          </a:p>
        </p:txBody>
      </p:sp>
      <p:sp>
        <p:nvSpPr>
          <p:cNvPr id="17" name="TextBox 16"/>
          <p:cNvSpPr txBox="1"/>
          <p:nvPr/>
        </p:nvSpPr>
        <p:spPr>
          <a:xfrm>
            <a:off x="291002" y="110899"/>
            <a:ext cx="6331471" cy="707886"/>
          </a:xfrm>
          <a:prstGeom prst="rect">
            <a:avLst/>
          </a:prstGeom>
          <a:noFill/>
        </p:spPr>
        <p:txBody>
          <a:bodyPr wrap="square" rtlCol="0">
            <a:spAutoFit/>
          </a:bodyPr>
          <a:lstStyle/>
          <a:p>
            <a:r>
              <a:rPr lang="en-GB" sz="4000" dirty="0"/>
              <a:t>Solutions</a:t>
            </a:r>
          </a:p>
        </p:txBody>
      </p:sp>
      <p:sp>
        <p:nvSpPr>
          <p:cNvPr id="2" name="Text Placeholder 1">
            <a:extLst>
              <a:ext uri="{FF2B5EF4-FFF2-40B4-BE49-F238E27FC236}">
                <a16:creationId xmlns:a16="http://schemas.microsoft.com/office/drawing/2014/main" id="{E4B98685-27B6-1DEE-C534-F7E67EB7426C}"/>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6AD21B13-D574-59F4-5A7D-81700A59E3B4}"/>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38177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D531519-4B98-CE4F-A052-355C7B6F00EA}"/>
                  </a:ext>
                </a:extLst>
              </p:cNvPr>
              <p:cNvSpPr txBox="1"/>
              <p:nvPr/>
            </p:nvSpPr>
            <p:spPr>
              <a:xfrm>
                <a:off x="695550" y="740772"/>
                <a:ext cx="7497474" cy="5724644"/>
              </a:xfrm>
              <a:prstGeom prst="rect">
                <a:avLst/>
              </a:prstGeom>
              <a:noFill/>
            </p:spPr>
            <p:txBody>
              <a:bodyPr wrap="square" rtlCol="0">
                <a:spAutoFit/>
              </a:bodyPr>
              <a:lstStyle/>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Use the information in the Venn diagram to list the members of the sets.</a:t>
                </a:r>
              </a:p>
              <a:p>
                <a:endParaRPr lang="en-GB" sz="1400" dirty="0">
                  <a:latin typeface="Calibri" panose="020F0502020204030204" pitchFamily="34" charset="0"/>
                  <a:cs typeface="Calibri" panose="020F0502020204030204" pitchFamily="34" charset="0"/>
                </a:endParaRPr>
              </a:p>
              <a:p>
                <a:pPr marL="514350" indent="-514350">
                  <a:buFont typeface="+mj-lt"/>
                  <a:buAutoNum type="arabicPeriod"/>
                </a:pPr>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b="0" i="1" smtClean="0">
                        <a:latin typeface="Cambria Math" panose="02040503050406030204" pitchFamily="18" charset="0"/>
                        <a:cs typeface="Calibri" panose="020F0502020204030204" pitchFamily="34" charset="0"/>
                      </a:rPr>
                      <m:t>={12, 16, 20, 24, 28}</m:t>
                    </m:r>
                  </m:oMath>
                </a14:m>
                <a:endParaRPr lang="en-GB" sz="2800" dirty="0">
                  <a:latin typeface="Calibri" panose="020F0502020204030204" pitchFamily="34" charset="0"/>
                  <a:cs typeface="Calibri" panose="020F0502020204030204" pitchFamily="34" charset="0"/>
                </a:endParaRPr>
              </a:p>
              <a:p>
                <a:pPr marL="514350" indent="-514350">
                  <a:buFont typeface="+mj-lt"/>
                  <a:buAutoNum type="arabicPeriod"/>
                </a:pPr>
                <a:endParaRPr lang="en-GB" sz="1600" dirty="0">
                  <a:latin typeface="Calibri" panose="020F0502020204030204" pitchFamily="34" charset="0"/>
                  <a:cs typeface="Calibri" panose="020F0502020204030204" pitchFamily="34" charset="0"/>
                </a:endParaRPr>
              </a:p>
              <a:p>
                <a:pPr marL="514350" indent="-514350">
                  <a:buFont typeface="+mj-lt"/>
                  <a:buAutoNum type="arabicPeriod"/>
                </a:pPr>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B </a:t>
                </a:r>
                <a14:m>
                  <m:oMath xmlns:m="http://schemas.openxmlformats.org/officeDocument/2006/math">
                    <m:r>
                      <a:rPr lang="en-GB" sz="2800" b="0" i="1" smtClean="0">
                        <a:latin typeface="Cambria Math" panose="02040503050406030204" pitchFamily="18" charset="0"/>
                        <a:cs typeface="Calibri" panose="020F0502020204030204" pitchFamily="34" charset="0"/>
                      </a:rPr>
                      <m:t>={20}</m:t>
                    </m:r>
                  </m:oMath>
                </a14:m>
                <a:endParaRPr lang="en-GB" sz="2800" dirty="0">
                  <a:latin typeface="Calibri" panose="020F0502020204030204" pitchFamily="34" charset="0"/>
                  <a:cs typeface="Calibri" panose="020F0502020204030204" pitchFamily="34" charset="0"/>
                </a:endParaRPr>
              </a:p>
              <a:p>
                <a:pPr marL="514350" indent="-514350">
                  <a:buFont typeface="+mj-lt"/>
                  <a:buAutoNum type="arabicPeriod"/>
                </a:pPr>
                <a:endParaRPr lang="en-GB" sz="1600" dirty="0">
                  <a:latin typeface="Calibri" panose="020F0502020204030204" pitchFamily="34" charset="0"/>
                  <a:cs typeface="Calibri" panose="020F0502020204030204" pitchFamily="34" charset="0"/>
                </a:endParaRPr>
              </a:p>
              <a:p>
                <a:pPr marL="514350" indent="-514350">
                  <a:buFont typeface="+mj-lt"/>
                  <a:buAutoNum type="arabicPeriod"/>
                </a:pPr>
                <a:r>
                  <a:rPr lang="en-GB" sz="2800" dirty="0">
                    <a:latin typeface="Calibri" panose="020F0502020204030204" pitchFamily="34" charset="0"/>
                    <a:cs typeface="Calibri" panose="020F0502020204030204" pitchFamily="34" charset="0"/>
                  </a:rPr>
                  <a:t>A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B </a:t>
                </a:r>
                <a14:m>
                  <m:oMath xmlns:m="http://schemas.openxmlformats.org/officeDocument/2006/math">
                    <m:r>
                      <a:rPr lang="en-GB" sz="2800" b="0" i="1" smtClean="0">
                        <a:latin typeface="Cambria Math" panose="02040503050406030204" pitchFamily="18" charset="0"/>
                        <a:cs typeface="Calibri" panose="020F0502020204030204" pitchFamily="34" charset="0"/>
                      </a:rPr>
                      <m:t>={10, 12, 15, 16, 20, 24, 25, 28, 30}</m:t>
                    </m:r>
                  </m:oMath>
                </a14:m>
                <a:endParaRPr lang="en-GB" sz="28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1D531519-4B98-CE4F-A052-355C7B6F00EA}"/>
                  </a:ext>
                </a:extLst>
              </p:cNvPr>
              <p:cNvSpPr txBox="1">
                <a:spLocks noRot="1" noChangeAspect="1" noMove="1" noResize="1" noEditPoints="1" noAdjustHandles="1" noChangeArrowheads="1" noChangeShapeType="1" noTextEdit="1"/>
              </p:cNvSpPr>
              <p:nvPr/>
            </p:nvSpPr>
            <p:spPr>
              <a:xfrm>
                <a:off x="695550" y="740772"/>
                <a:ext cx="7497474" cy="5724644"/>
              </a:xfrm>
              <a:prstGeom prst="rect">
                <a:avLst/>
              </a:prstGeom>
              <a:blipFill>
                <a:blip r:embed="rId2"/>
                <a:stretch>
                  <a:fillRect l="-1707"/>
                </a:stretch>
              </a:blipFill>
            </p:spPr>
            <p:txBody>
              <a:bodyPr/>
              <a:lstStyle/>
              <a:p>
                <a:r>
                  <a:rPr lang="en-GB">
                    <a:noFill/>
                  </a:rPr>
                  <a:t> </a:t>
                </a:r>
              </a:p>
            </p:txBody>
          </p:sp>
        </mc:Fallback>
      </mc:AlternateContent>
      <p:sp>
        <p:nvSpPr>
          <p:cNvPr id="5" name="Rounded Rectangle 4">
            <a:extLst>
              <a:ext uri="{FF2B5EF4-FFF2-40B4-BE49-F238E27FC236}">
                <a16:creationId xmlns:a16="http://schemas.microsoft.com/office/drawing/2014/main" id="{5C97A9D4-7221-CE41-BC93-6DA0200B9809}"/>
              </a:ext>
            </a:extLst>
          </p:cNvPr>
          <p:cNvSpPr/>
          <p:nvPr/>
        </p:nvSpPr>
        <p:spPr>
          <a:xfrm>
            <a:off x="2510706" y="5099095"/>
            <a:ext cx="2485016" cy="494852"/>
          </a:xfrm>
          <a:prstGeom prst="roundRect">
            <a:avLst/>
          </a:prstGeom>
          <a:solidFill>
            <a:srgbClr val="E5BCE6"/>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t>
            </a:r>
          </a:p>
        </p:txBody>
      </p:sp>
      <p:sp>
        <p:nvSpPr>
          <p:cNvPr id="6" name="Rounded Rectangle 5">
            <a:extLst>
              <a:ext uri="{FF2B5EF4-FFF2-40B4-BE49-F238E27FC236}">
                <a16:creationId xmlns:a16="http://schemas.microsoft.com/office/drawing/2014/main" id="{20390995-C67C-9B4D-8A2C-D505FD36BC51}"/>
              </a:ext>
            </a:extLst>
          </p:cNvPr>
          <p:cNvSpPr/>
          <p:nvPr/>
        </p:nvSpPr>
        <p:spPr>
          <a:xfrm>
            <a:off x="2502184" y="5744056"/>
            <a:ext cx="4913313" cy="494852"/>
          </a:xfrm>
          <a:prstGeom prst="roundRect">
            <a:avLst/>
          </a:prstGeom>
          <a:solidFill>
            <a:srgbClr val="E5BCE6"/>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t>
            </a:r>
          </a:p>
        </p:txBody>
      </p:sp>
      <p:sp>
        <p:nvSpPr>
          <p:cNvPr id="7" name="Rectangle 6">
            <a:extLst>
              <a:ext uri="{FF2B5EF4-FFF2-40B4-BE49-F238E27FC236}">
                <a16:creationId xmlns:a16="http://schemas.microsoft.com/office/drawing/2014/main" id="{D48E7F78-B71A-4644-8F8C-24B14B14A352}"/>
              </a:ext>
            </a:extLst>
          </p:cNvPr>
          <p:cNvSpPr/>
          <p:nvPr/>
        </p:nvSpPr>
        <p:spPr>
          <a:xfrm>
            <a:off x="2130016" y="890090"/>
            <a:ext cx="4130936" cy="23720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08BD900-DE0E-224E-AA36-A7FAC98F6940}"/>
              </a:ext>
            </a:extLst>
          </p:cNvPr>
          <p:cNvSpPr/>
          <p:nvPr/>
        </p:nvSpPr>
        <p:spPr>
          <a:xfrm>
            <a:off x="2777260" y="1092749"/>
            <a:ext cx="1800000" cy="180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DF912BC-A8F7-ED45-A5C2-8CD1265D7BEB}"/>
              </a:ext>
            </a:extLst>
          </p:cNvPr>
          <p:cNvSpPr/>
          <p:nvPr/>
        </p:nvSpPr>
        <p:spPr>
          <a:xfrm>
            <a:off x="3960721" y="1103507"/>
            <a:ext cx="1800000" cy="180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6254D2-A08E-274A-BD2E-747091E2E42B}"/>
                  </a:ext>
                </a:extLst>
              </p:cNvPr>
              <p:cNvSpPr txBox="1"/>
              <p:nvPr/>
            </p:nvSpPr>
            <p:spPr>
              <a:xfrm>
                <a:off x="1676430" y="740772"/>
                <a:ext cx="4535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ea typeface="Cambria Math" panose="02040503050406030204" pitchFamily="18" charset="0"/>
                        </a:rPr>
                        <m:t>𝜉</m:t>
                      </m:r>
                    </m:oMath>
                  </m:oMathPara>
                </a14:m>
                <a:endParaRPr lang="en-GB" sz="2800" dirty="0"/>
              </a:p>
            </p:txBody>
          </p:sp>
        </mc:Choice>
        <mc:Fallback xmlns="">
          <p:sp>
            <p:nvSpPr>
              <p:cNvPr id="10" name="TextBox 9">
                <a:extLst>
                  <a:ext uri="{FF2B5EF4-FFF2-40B4-BE49-F238E27FC236}">
                    <a16:creationId xmlns:a16="http://schemas.microsoft.com/office/drawing/2014/main" id="{656254D2-A08E-274A-BD2E-747091E2E42B}"/>
                  </a:ext>
                </a:extLst>
              </p:cNvPr>
              <p:cNvSpPr txBox="1">
                <a:spLocks noRot="1" noChangeAspect="1" noMove="1" noResize="1" noEditPoints="1" noAdjustHandles="1" noChangeArrowheads="1" noChangeShapeType="1" noTextEdit="1"/>
              </p:cNvSpPr>
              <p:nvPr/>
            </p:nvSpPr>
            <p:spPr>
              <a:xfrm>
                <a:off x="1676430" y="740772"/>
                <a:ext cx="453586" cy="523220"/>
              </a:xfrm>
              <a:prstGeom prst="rect">
                <a:avLst/>
              </a:prstGeom>
              <a:blipFill>
                <a:blip r:embed="rId3"/>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EF4CBD56-3AA4-D344-A62E-78B389749E62}"/>
              </a:ext>
            </a:extLst>
          </p:cNvPr>
          <p:cNvSpPr txBox="1"/>
          <p:nvPr/>
        </p:nvSpPr>
        <p:spPr>
          <a:xfrm>
            <a:off x="2660577" y="897746"/>
            <a:ext cx="393056" cy="523220"/>
          </a:xfrm>
          <a:prstGeom prst="rect">
            <a:avLst/>
          </a:prstGeom>
          <a:noFill/>
        </p:spPr>
        <p:txBody>
          <a:bodyPr wrap="none" rtlCol="0">
            <a:spAutoFit/>
          </a:bodyPr>
          <a:lstStyle/>
          <a:p>
            <a:r>
              <a:rPr lang="en-GB" sz="2800" dirty="0"/>
              <a:t>A</a:t>
            </a:r>
          </a:p>
        </p:txBody>
      </p:sp>
      <p:sp>
        <p:nvSpPr>
          <p:cNvPr id="12" name="TextBox 11">
            <a:extLst>
              <a:ext uri="{FF2B5EF4-FFF2-40B4-BE49-F238E27FC236}">
                <a16:creationId xmlns:a16="http://schemas.microsoft.com/office/drawing/2014/main" id="{69E9595F-9C11-7644-95AD-DF4BA93645AC}"/>
              </a:ext>
            </a:extLst>
          </p:cNvPr>
          <p:cNvSpPr txBox="1"/>
          <p:nvPr/>
        </p:nvSpPr>
        <p:spPr>
          <a:xfrm>
            <a:off x="5504824" y="901172"/>
            <a:ext cx="380232" cy="523220"/>
          </a:xfrm>
          <a:prstGeom prst="rect">
            <a:avLst/>
          </a:prstGeom>
          <a:noFill/>
        </p:spPr>
        <p:txBody>
          <a:bodyPr wrap="none" rtlCol="0">
            <a:spAutoFit/>
          </a:bodyPr>
          <a:lstStyle/>
          <a:p>
            <a:r>
              <a:rPr lang="en-GB" sz="2800" dirty="0"/>
              <a:t>B</a:t>
            </a:r>
          </a:p>
        </p:txBody>
      </p:sp>
      <p:sp>
        <p:nvSpPr>
          <p:cNvPr id="13" name="TextBox 12">
            <a:extLst>
              <a:ext uri="{FF2B5EF4-FFF2-40B4-BE49-F238E27FC236}">
                <a16:creationId xmlns:a16="http://schemas.microsoft.com/office/drawing/2014/main" id="{D1012038-FF09-9140-B976-A45ACA08FCEE}"/>
              </a:ext>
            </a:extLst>
          </p:cNvPr>
          <p:cNvSpPr txBox="1"/>
          <p:nvPr/>
        </p:nvSpPr>
        <p:spPr>
          <a:xfrm>
            <a:off x="4539660" y="1136105"/>
            <a:ext cx="550151" cy="523220"/>
          </a:xfrm>
          <a:prstGeom prst="rect">
            <a:avLst/>
          </a:prstGeom>
          <a:noFill/>
        </p:spPr>
        <p:txBody>
          <a:bodyPr wrap="none" rtlCol="0">
            <a:spAutoFit/>
          </a:bodyPr>
          <a:lstStyle/>
          <a:p>
            <a:r>
              <a:rPr lang="en-GB" sz="2800" dirty="0">
                <a:solidFill>
                  <a:schemeClr val="accent1"/>
                </a:solidFill>
              </a:rPr>
              <a:t>10</a:t>
            </a:r>
          </a:p>
        </p:txBody>
      </p:sp>
      <p:sp>
        <p:nvSpPr>
          <p:cNvPr id="14" name="TextBox 13">
            <a:extLst>
              <a:ext uri="{FF2B5EF4-FFF2-40B4-BE49-F238E27FC236}">
                <a16:creationId xmlns:a16="http://schemas.microsoft.com/office/drawing/2014/main" id="{BBA75933-733E-024D-8E6E-E1B40275CDD9}"/>
              </a:ext>
            </a:extLst>
          </p:cNvPr>
          <p:cNvSpPr txBox="1"/>
          <p:nvPr/>
        </p:nvSpPr>
        <p:spPr>
          <a:xfrm>
            <a:off x="2177197" y="1372027"/>
            <a:ext cx="550151" cy="523220"/>
          </a:xfrm>
          <a:prstGeom prst="rect">
            <a:avLst/>
          </a:prstGeom>
          <a:noFill/>
        </p:spPr>
        <p:txBody>
          <a:bodyPr wrap="none" rtlCol="0">
            <a:spAutoFit/>
          </a:bodyPr>
          <a:lstStyle/>
          <a:p>
            <a:r>
              <a:rPr lang="en-GB" sz="2800" dirty="0">
                <a:solidFill>
                  <a:schemeClr val="accent1"/>
                </a:solidFill>
              </a:rPr>
              <a:t>11</a:t>
            </a:r>
          </a:p>
        </p:txBody>
      </p:sp>
      <p:sp>
        <p:nvSpPr>
          <p:cNvPr id="15" name="TextBox 14">
            <a:extLst>
              <a:ext uri="{FF2B5EF4-FFF2-40B4-BE49-F238E27FC236}">
                <a16:creationId xmlns:a16="http://schemas.microsoft.com/office/drawing/2014/main" id="{118ED3C9-9715-094C-A2AC-6FB0F8E9DEA2}"/>
              </a:ext>
            </a:extLst>
          </p:cNvPr>
          <p:cNvSpPr txBox="1"/>
          <p:nvPr/>
        </p:nvSpPr>
        <p:spPr>
          <a:xfrm>
            <a:off x="3203063" y="1156230"/>
            <a:ext cx="550151" cy="523220"/>
          </a:xfrm>
          <a:prstGeom prst="rect">
            <a:avLst/>
          </a:prstGeom>
          <a:noFill/>
        </p:spPr>
        <p:txBody>
          <a:bodyPr wrap="none" rtlCol="0">
            <a:spAutoFit/>
          </a:bodyPr>
          <a:lstStyle/>
          <a:p>
            <a:r>
              <a:rPr lang="en-GB" sz="2800" dirty="0">
                <a:solidFill>
                  <a:schemeClr val="accent1"/>
                </a:solidFill>
              </a:rPr>
              <a:t>12</a:t>
            </a:r>
          </a:p>
        </p:txBody>
      </p:sp>
      <p:sp>
        <p:nvSpPr>
          <p:cNvPr id="16" name="TextBox 15">
            <a:extLst>
              <a:ext uri="{FF2B5EF4-FFF2-40B4-BE49-F238E27FC236}">
                <a16:creationId xmlns:a16="http://schemas.microsoft.com/office/drawing/2014/main" id="{E573BC1C-B869-8A43-93B9-7DFB71956CA1}"/>
              </a:ext>
            </a:extLst>
          </p:cNvPr>
          <p:cNvSpPr txBox="1"/>
          <p:nvPr/>
        </p:nvSpPr>
        <p:spPr>
          <a:xfrm>
            <a:off x="2149851" y="1862985"/>
            <a:ext cx="550151" cy="523220"/>
          </a:xfrm>
          <a:prstGeom prst="rect">
            <a:avLst/>
          </a:prstGeom>
          <a:noFill/>
        </p:spPr>
        <p:txBody>
          <a:bodyPr wrap="none" rtlCol="0">
            <a:spAutoFit/>
          </a:bodyPr>
          <a:lstStyle/>
          <a:p>
            <a:r>
              <a:rPr lang="en-GB" sz="2800" dirty="0">
                <a:solidFill>
                  <a:schemeClr val="accent1"/>
                </a:solidFill>
              </a:rPr>
              <a:t>13</a:t>
            </a:r>
          </a:p>
        </p:txBody>
      </p:sp>
      <p:sp>
        <p:nvSpPr>
          <p:cNvPr id="17" name="TextBox 16">
            <a:extLst>
              <a:ext uri="{FF2B5EF4-FFF2-40B4-BE49-F238E27FC236}">
                <a16:creationId xmlns:a16="http://schemas.microsoft.com/office/drawing/2014/main" id="{ABD5FBA9-D104-5A44-9027-BCC890069AA4}"/>
              </a:ext>
            </a:extLst>
          </p:cNvPr>
          <p:cNvSpPr txBox="1"/>
          <p:nvPr/>
        </p:nvSpPr>
        <p:spPr>
          <a:xfrm>
            <a:off x="2227109" y="2273913"/>
            <a:ext cx="550151" cy="523220"/>
          </a:xfrm>
          <a:prstGeom prst="rect">
            <a:avLst/>
          </a:prstGeom>
          <a:noFill/>
        </p:spPr>
        <p:txBody>
          <a:bodyPr wrap="none" rtlCol="0">
            <a:spAutoFit/>
          </a:bodyPr>
          <a:lstStyle/>
          <a:p>
            <a:r>
              <a:rPr lang="en-GB" sz="2800" dirty="0">
                <a:solidFill>
                  <a:schemeClr val="accent1"/>
                </a:solidFill>
              </a:rPr>
              <a:t>14</a:t>
            </a:r>
          </a:p>
        </p:txBody>
      </p:sp>
      <p:sp>
        <p:nvSpPr>
          <p:cNvPr id="18" name="TextBox 17">
            <a:extLst>
              <a:ext uri="{FF2B5EF4-FFF2-40B4-BE49-F238E27FC236}">
                <a16:creationId xmlns:a16="http://schemas.microsoft.com/office/drawing/2014/main" id="{847F6FA1-45A7-A94B-9171-F8CAF0E08D9B}"/>
              </a:ext>
            </a:extLst>
          </p:cNvPr>
          <p:cNvSpPr txBox="1"/>
          <p:nvPr/>
        </p:nvSpPr>
        <p:spPr>
          <a:xfrm>
            <a:off x="5037510" y="1340197"/>
            <a:ext cx="550151" cy="523220"/>
          </a:xfrm>
          <a:prstGeom prst="rect">
            <a:avLst/>
          </a:prstGeom>
          <a:noFill/>
        </p:spPr>
        <p:txBody>
          <a:bodyPr wrap="none" rtlCol="0">
            <a:spAutoFit/>
          </a:bodyPr>
          <a:lstStyle/>
          <a:p>
            <a:r>
              <a:rPr lang="en-GB" sz="2800" dirty="0">
                <a:solidFill>
                  <a:schemeClr val="accent1"/>
                </a:solidFill>
              </a:rPr>
              <a:t>15</a:t>
            </a:r>
          </a:p>
        </p:txBody>
      </p:sp>
      <p:sp>
        <p:nvSpPr>
          <p:cNvPr id="19" name="TextBox 18">
            <a:extLst>
              <a:ext uri="{FF2B5EF4-FFF2-40B4-BE49-F238E27FC236}">
                <a16:creationId xmlns:a16="http://schemas.microsoft.com/office/drawing/2014/main" id="{DE324B87-FDC5-A44A-BB0C-123E0A6C8A21}"/>
              </a:ext>
            </a:extLst>
          </p:cNvPr>
          <p:cNvSpPr txBox="1"/>
          <p:nvPr/>
        </p:nvSpPr>
        <p:spPr>
          <a:xfrm>
            <a:off x="3361701" y="1659325"/>
            <a:ext cx="550151" cy="523220"/>
          </a:xfrm>
          <a:prstGeom prst="rect">
            <a:avLst/>
          </a:prstGeom>
          <a:noFill/>
        </p:spPr>
        <p:txBody>
          <a:bodyPr wrap="none" rtlCol="0">
            <a:spAutoFit/>
          </a:bodyPr>
          <a:lstStyle/>
          <a:p>
            <a:r>
              <a:rPr lang="en-GB" sz="2800" dirty="0">
                <a:solidFill>
                  <a:schemeClr val="accent1"/>
                </a:solidFill>
              </a:rPr>
              <a:t>16</a:t>
            </a:r>
          </a:p>
        </p:txBody>
      </p:sp>
      <p:sp>
        <p:nvSpPr>
          <p:cNvPr id="20" name="TextBox 19">
            <a:extLst>
              <a:ext uri="{FF2B5EF4-FFF2-40B4-BE49-F238E27FC236}">
                <a16:creationId xmlns:a16="http://schemas.microsoft.com/office/drawing/2014/main" id="{09A15F78-EF70-864B-8872-54240048E35C}"/>
              </a:ext>
            </a:extLst>
          </p:cNvPr>
          <p:cNvSpPr txBox="1"/>
          <p:nvPr/>
        </p:nvSpPr>
        <p:spPr>
          <a:xfrm>
            <a:off x="5689090" y="2051087"/>
            <a:ext cx="550151" cy="523220"/>
          </a:xfrm>
          <a:prstGeom prst="rect">
            <a:avLst/>
          </a:prstGeom>
          <a:noFill/>
        </p:spPr>
        <p:txBody>
          <a:bodyPr wrap="none" rtlCol="0">
            <a:spAutoFit/>
          </a:bodyPr>
          <a:lstStyle/>
          <a:p>
            <a:r>
              <a:rPr lang="en-GB" sz="2800" dirty="0">
                <a:solidFill>
                  <a:schemeClr val="accent1"/>
                </a:solidFill>
              </a:rPr>
              <a:t>17</a:t>
            </a:r>
          </a:p>
        </p:txBody>
      </p:sp>
      <p:sp>
        <p:nvSpPr>
          <p:cNvPr id="21" name="TextBox 20">
            <a:extLst>
              <a:ext uri="{FF2B5EF4-FFF2-40B4-BE49-F238E27FC236}">
                <a16:creationId xmlns:a16="http://schemas.microsoft.com/office/drawing/2014/main" id="{AAB4FEA2-D0ED-0D4D-AAFA-7510943D3469}"/>
              </a:ext>
            </a:extLst>
          </p:cNvPr>
          <p:cNvSpPr txBox="1"/>
          <p:nvPr/>
        </p:nvSpPr>
        <p:spPr>
          <a:xfrm>
            <a:off x="5602116" y="2528609"/>
            <a:ext cx="550151" cy="523220"/>
          </a:xfrm>
          <a:prstGeom prst="rect">
            <a:avLst/>
          </a:prstGeom>
          <a:noFill/>
        </p:spPr>
        <p:txBody>
          <a:bodyPr wrap="none" rtlCol="0">
            <a:spAutoFit/>
          </a:bodyPr>
          <a:lstStyle/>
          <a:p>
            <a:r>
              <a:rPr lang="en-GB" sz="2800" dirty="0">
                <a:solidFill>
                  <a:schemeClr val="accent1"/>
                </a:solidFill>
              </a:rPr>
              <a:t>18</a:t>
            </a:r>
          </a:p>
        </p:txBody>
      </p:sp>
      <p:sp>
        <p:nvSpPr>
          <p:cNvPr id="22" name="TextBox 21">
            <a:extLst>
              <a:ext uri="{FF2B5EF4-FFF2-40B4-BE49-F238E27FC236}">
                <a16:creationId xmlns:a16="http://schemas.microsoft.com/office/drawing/2014/main" id="{37BC165F-C65F-3044-9FD4-53545791AB8C}"/>
              </a:ext>
            </a:extLst>
          </p:cNvPr>
          <p:cNvSpPr txBox="1"/>
          <p:nvPr/>
        </p:nvSpPr>
        <p:spPr>
          <a:xfrm>
            <a:off x="5689089" y="1241731"/>
            <a:ext cx="550151" cy="523220"/>
          </a:xfrm>
          <a:prstGeom prst="rect">
            <a:avLst/>
          </a:prstGeom>
          <a:noFill/>
        </p:spPr>
        <p:txBody>
          <a:bodyPr wrap="none" rtlCol="0">
            <a:spAutoFit/>
          </a:bodyPr>
          <a:lstStyle/>
          <a:p>
            <a:r>
              <a:rPr lang="en-GB" sz="2800" dirty="0">
                <a:solidFill>
                  <a:schemeClr val="accent1"/>
                </a:solidFill>
              </a:rPr>
              <a:t>19</a:t>
            </a:r>
          </a:p>
        </p:txBody>
      </p:sp>
      <p:sp>
        <p:nvSpPr>
          <p:cNvPr id="23" name="TextBox 22">
            <a:extLst>
              <a:ext uri="{FF2B5EF4-FFF2-40B4-BE49-F238E27FC236}">
                <a16:creationId xmlns:a16="http://schemas.microsoft.com/office/drawing/2014/main" id="{B88876BE-A1C5-CB43-9BCF-8A91BF298C6F}"/>
              </a:ext>
            </a:extLst>
          </p:cNvPr>
          <p:cNvSpPr txBox="1"/>
          <p:nvPr/>
        </p:nvSpPr>
        <p:spPr>
          <a:xfrm>
            <a:off x="3995655" y="1679450"/>
            <a:ext cx="550151" cy="523220"/>
          </a:xfrm>
          <a:prstGeom prst="rect">
            <a:avLst/>
          </a:prstGeom>
          <a:noFill/>
        </p:spPr>
        <p:txBody>
          <a:bodyPr wrap="none" rtlCol="0">
            <a:spAutoFit/>
          </a:bodyPr>
          <a:lstStyle/>
          <a:p>
            <a:r>
              <a:rPr lang="en-GB" sz="2800" dirty="0">
                <a:solidFill>
                  <a:schemeClr val="accent1"/>
                </a:solidFill>
              </a:rPr>
              <a:t>20</a:t>
            </a:r>
          </a:p>
        </p:txBody>
      </p:sp>
      <p:sp>
        <p:nvSpPr>
          <p:cNvPr id="24" name="TextBox 23">
            <a:extLst>
              <a:ext uri="{FF2B5EF4-FFF2-40B4-BE49-F238E27FC236}">
                <a16:creationId xmlns:a16="http://schemas.microsoft.com/office/drawing/2014/main" id="{C551D16F-6FFB-CB47-9171-48C7F078E0E3}"/>
              </a:ext>
            </a:extLst>
          </p:cNvPr>
          <p:cNvSpPr txBox="1"/>
          <p:nvPr/>
        </p:nvSpPr>
        <p:spPr>
          <a:xfrm>
            <a:off x="2551053" y="2615008"/>
            <a:ext cx="550151" cy="523220"/>
          </a:xfrm>
          <a:prstGeom prst="rect">
            <a:avLst/>
          </a:prstGeom>
          <a:noFill/>
        </p:spPr>
        <p:txBody>
          <a:bodyPr wrap="none" rtlCol="0">
            <a:spAutoFit/>
          </a:bodyPr>
          <a:lstStyle/>
          <a:p>
            <a:r>
              <a:rPr lang="en-GB" sz="2800" dirty="0">
                <a:solidFill>
                  <a:schemeClr val="accent1"/>
                </a:solidFill>
              </a:rPr>
              <a:t>21</a:t>
            </a:r>
          </a:p>
        </p:txBody>
      </p:sp>
      <p:sp>
        <p:nvSpPr>
          <p:cNvPr id="25" name="TextBox 24">
            <a:extLst>
              <a:ext uri="{FF2B5EF4-FFF2-40B4-BE49-F238E27FC236}">
                <a16:creationId xmlns:a16="http://schemas.microsoft.com/office/drawing/2014/main" id="{22E4998D-0C92-8E4D-BADB-B3B29BD6579A}"/>
              </a:ext>
            </a:extLst>
          </p:cNvPr>
          <p:cNvSpPr txBox="1"/>
          <p:nvPr/>
        </p:nvSpPr>
        <p:spPr>
          <a:xfrm>
            <a:off x="5739129" y="1659325"/>
            <a:ext cx="550151" cy="523220"/>
          </a:xfrm>
          <a:prstGeom prst="rect">
            <a:avLst/>
          </a:prstGeom>
          <a:noFill/>
        </p:spPr>
        <p:txBody>
          <a:bodyPr wrap="none" rtlCol="0">
            <a:spAutoFit/>
          </a:bodyPr>
          <a:lstStyle/>
          <a:p>
            <a:r>
              <a:rPr lang="en-GB" sz="2800" dirty="0">
                <a:solidFill>
                  <a:schemeClr val="accent1"/>
                </a:solidFill>
              </a:rPr>
              <a:t>22</a:t>
            </a:r>
          </a:p>
        </p:txBody>
      </p:sp>
      <p:sp>
        <p:nvSpPr>
          <p:cNvPr id="26" name="TextBox 25">
            <a:extLst>
              <a:ext uri="{FF2B5EF4-FFF2-40B4-BE49-F238E27FC236}">
                <a16:creationId xmlns:a16="http://schemas.microsoft.com/office/drawing/2014/main" id="{BCDEC566-2CF6-E04F-B7D3-8E06385843CA}"/>
              </a:ext>
            </a:extLst>
          </p:cNvPr>
          <p:cNvSpPr txBox="1"/>
          <p:nvPr/>
        </p:nvSpPr>
        <p:spPr>
          <a:xfrm>
            <a:off x="3963435" y="2738930"/>
            <a:ext cx="550151" cy="523220"/>
          </a:xfrm>
          <a:prstGeom prst="rect">
            <a:avLst/>
          </a:prstGeom>
          <a:noFill/>
        </p:spPr>
        <p:txBody>
          <a:bodyPr wrap="none" rtlCol="0">
            <a:spAutoFit/>
          </a:bodyPr>
          <a:lstStyle/>
          <a:p>
            <a:r>
              <a:rPr lang="en-GB" sz="2800" dirty="0">
                <a:solidFill>
                  <a:schemeClr val="accent1"/>
                </a:solidFill>
              </a:rPr>
              <a:t>23</a:t>
            </a:r>
          </a:p>
        </p:txBody>
      </p:sp>
      <p:sp>
        <p:nvSpPr>
          <p:cNvPr id="27" name="TextBox 26">
            <a:extLst>
              <a:ext uri="{FF2B5EF4-FFF2-40B4-BE49-F238E27FC236}">
                <a16:creationId xmlns:a16="http://schemas.microsoft.com/office/drawing/2014/main" id="{72C39279-6E2B-6846-9252-F93A5C640649}"/>
              </a:ext>
            </a:extLst>
          </p:cNvPr>
          <p:cNvSpPr txBox="1"/>
          <p:nvPr/>
        </p:nvSpPr>
        <p:spPr>
          <a:xfrm>
            <a:off x="2868157" y="1721286"/>
            <a:ext cx="550151" cy="523220"/>
          </a:xfrm>
          <a:prstGeom prst="rect">
            <a:avLst/>
          </a:prstGeom>
          <a:noFill/>
        </p:spPr>
        <p:txBody>
          <a:bodyPr wrap="none" rtlCol="0">
            <a:spAutoFit/>
          </a:bodyPr>
          <a:lstStyle/>
          <a:p>
            <a:r>
              <a:rPr lang="en-GB" sz="2800" dirty="0">
                <a:solidFill>
                  <a:schemeClr val="accent1"/>
                </a:solidFill>
              </a:rPr>
              <a:t>24</a:t>
            </a:r>
          </a:p>
        </p:txBody>
      </p:sp>
      <p:sp>
        <p:nvSpPr>
          <p:cNvPr id="28" name="TextBox 27">
            <a:extLst>
              <a:ext uri="{FF2B5EF4-FFF2-40B4-BE49-F238E27FC236}">
                <a16:creationId xmlns:a16="http://schemas.microsoft.com/office/drawing/2014/main" id="{CF0C7D69-52A3-454A-B8D4-E1488E7BE4DE}"/>
              </a:ext>
            </a:extLst>
          </p:cNvPr>
          <p:cNvSpPr txBox="1"/>
          <p:nvPr/>
        </p:nvSpPr>
        <p:spPr>
          <a:xfrm>
            <a:off x="4577867" y="2307468"/>
            <a:ext cx="550151" cy="523220"/>
          </a:xfrm>
          <a:prstGeom prst="rect">
            <a:avLst/>
          </a:prstGeom>
          <a:noFill/>
        </p:spPr>
        <p:txBody>
          <a:bodyPr wrap="none" rtlCol="0">
            <a:spAutoFit/>
          </a:bodyPr>
          <a:lstStyle/>
          <a:p>
            <a:r>
              <a:rPr lang="en-GB" sz="2800" dirty="0">
                <a:solidFill>
                  <a:schemeClr val="accent1"/>
                </a:solidFill>
              </a:rPr>
              <a:t>25</a:t>
            </a:r>
          </a:p>
        </p:txBody>
      </p:sp>
      <p:sp>
        <p:nvSpPr>
          <p:cNvPr id="29" name="TextBox 28">
            <a:extLst>
              <a:ext uri="{FF2B5EF4-FFF2-40B4-BE49-F238E27FC236}">
                <a16:creationId xmlns:a16="http://schemas.microsoft.com/office/drawing/2014/main" id="{6489856D-F69C-FB4A-82AF-E8FA6BCA8A5D}"/>
              </a:ext>
            </a:extLst>
          </p:cNvPr>
          <p:cNvSpPr txBox="1"/>
          <p:nvPr/>
        </p:nvSpPr>
        <p:spPr>
          <a:xfrm>
            <a:off x="5146896" y="2761540"/>
            <a:ext cx="550151" cy="523220"/>
          </a:xfrm>
          <a:prstGeom prst="rect">
            <a:avLst/>
          </a:prstGeom>
          <a:noFill/>
        </p:spPr>
        <p:txBody>
          <a:bodyPr wrap="none" rtlCol="0">
            <a:spAutoFit/>
          </a:bodyPr>
          <a:lstStyle/>
          <a:p>
            <a:r>
              <a:rPr lang="en-GB" sz="2800" dirty="0">
                <a:solidFill>
                  <a:schemeClr val="accent1"/>
                </a:solidFill>
              </a:rPr>
              <a:t>26</a:t>
            </a:r>
          </a:p>
        </p:txBody>
      </p:sp>
      <p:sp>
        <p:nvSpPr>
          <p:cNvPr id="30" name="TextBox 29">
            <a:extLst>
              <a:ext uri="{FF2B5EF4-FFF2-40B4-BE49-F238E27FC236}">
                <a16:creationId xmlns:a16="http://schemas.microsoft.com/office/drawing/2014/main" id="{F4F1D631-D5FF-7441-9A82-D245405CB69B}"/>
              </a:ext>
            </a:extLst>
          </p:cNvPr>
          <p:cNvSpPr txBox="1"/>
          <p:nvPr/>
        </p:nvSpPr>
        <p:spPr>
          <a:xfrm>
            <a:off x="3120109" y="2801441"/>
            <a:ext cx="550151" cy="523220"/>
          </a:xfrm>
          <a:prstGeom prst="rect">
            <a:avLst/>
          </a:prstGeom>
          <a:noFill/>
        </p:spPr>
        <p:txBody>
          <a:bodyPr wrap="none" rtlCol="0">
            <a:spAutoFit/>
          </a:bodyPr>
          <a:lstStyle/>
          <a:p>
            <a:r>
              <a:rPr lang="en-GB" sz="2800" dirty="0">
                <a:solidFill>
                  <a:schemeClr val="accent1"/>
                </a:solidFill>
              </a:rPr>
              <a:t>27</a:t>
            </a:r>
          </a:p>
        </p:txBody>
      </p:sp>
      <p:sp>
        <p:nvSpPr>
          <p:cNvPr id="31" name="TextBox 30">
            <a:extLst>
              <a:ext uri="{FF2B5EF4-FFF2-40B4-BE49-F238E27FC236}">
                <a16:creationId xmlns:a16="http://schemas.microsoft.com/office/drawing/2014/main" id="{A8B62DA8-4EDD-434E-8842-E029E2437E4B}"/>
              </a:ext>
            </a:extLst>
          </p:cNvPr>
          <p:cNvSpPr txBox="1"/>
          <p:nvPr/>
        </p:nvSpPr>
        <p:spPr>
          <a:xfrm>
            <a:off x="3361701" y="2153211"/>
            <a:ext cx="550151" cy="523220"/>
          </a:xfrm>
          <a:prstGeom prst="rect">
            <a:avLst/>
          </a:prstGeom>
          <a:noFill/>
        </p:spPr>
        <p:txBody>
          <a:bodyPr wrap="none" rtlCol="0">
            <a:spAutoFit/>
          </a:bodyPr>
          <a:lstStyle/>
          <a:p>
            <a:r>
              <a:rPr lang="en-GB" sz="2800" dirty="0">
                <a:solidFill>
                  <a:schemeClr val="accent1"/>
                </a:solidFill>
              </a:rPr>
              <a:t>28</a:t>
            </a:r>
          </a:p>
        </p:txBody>
      </p:sp>
      <p:sp>
        <p:nvSpPr>
          <p:cNvPr id="32" name="TextBox 31">
            <a:extLst>
              <a:ext uri="{FF2B5EF4-FFF2-40B4-BE49-F238E27FC236}">
                <a16:creationId xmlns:a16="http://schemas.microsoft.com/office/drawing/2014/main" id="{20B6D155-752C-134E-ABF1-C1175E1CE592}"/>
              </a:ext>
            </a:extLst>
          </p:cNvPr>
          <p:cNvSpPr txBox="1"/>
          <p:nvPr/>
        </p:nvSpPr>
        <p:spPr>
          <a:xfrm>
            <a:off x="2085778" y="2756707"/>
            <a:ext cx="550151" cy="523220"/>
          </a:xfrm>
          <a:prstGeom prst="rect">
            <a:avLst/>
          </a:prstGeom>
          <a:noFill/>
        </p:spPr>
        <p:txBody>
          <a:bodyPr wrap="none" rtlCol="0">
            <a:spAutoFit/>
          </a:bodyPr>
          <a:lstStyle/>
          <a:p>
            <a:r>
              <a:rPr lang="en-GB" sz="2800" dirty="0">
                <a:solidFill>
                  <a:schemeClr val="accent1"/>
                </a:solidFill>
              </a:rPr>
              <a:t>29</a:t>
            </a:r>
          </a:p>
        </p:txBody>
      </p:sp>
      <p:sp>
        <p:nvSpPr>
          <p:cNvPr id="33" name="TextBox 32">
            <a:extLst>
              <a:ext uri="{FF2B5EF4-FFF2-40B4-BE49-F238E27FC236}">
                <a16:creationId xmlns:a16="http://schemas.microsoft.com/office/drawing/2014/main" id="{2520E33C-EA30-D54D-9243-7CBCDBCF8DF5}"/>
              </a:ext>
            </a:extLst>
          </p:cNvPr>
          <p:cNvSpPr txBox="1"/>
          <p:nvPr/>
        </p:nvSpPr>
        <p:spPr>
          <a:xfrm>
            <a:off x="4833080" y="1854684"/>
            <a:ext cx="550151" cy="523220"/>
          </a:xfrm>
          <a:prstGeom prst="rect">
            <a:avLst/>
          </a:prstGeom>
          <a:noFill/>
        </p:spPr>
        <p:txBody>
          <a:bodyPr wrap="none" rtlCol="0">
            <a:spAutoFit/>
          </a:bodyPr>
          <a:lstStyle/>
          <a:p>
            <a:r>
              <a:rPr lang="en-GB" sz="2800" dirty="0">
                <a:solidFill>
                  <a:schemeClr val="accent1"/>
                </a:solidFill>
              </a:rPr>
              <a:t>30</a:t>
            </a:r>
          </a:p>
        </p:txBody>
      </p:sp>
      <p:sp>
        <p:nvSpPr>
          <p:cNvPr id="35" name="Rounded Rectangle 34">
            <a:extLst>
              <a:ext uri="{FF2B5EF4-FFF2-40B4-BE49-F238E27FC236}">
                <a16:creationId xmlns:a16="http://schemas.microsoft.com/office/drawing/2014/main" id="{106A7064-8945-DE4F-BD0C-AFD7F7337CEF}"/>
              </a:ext>
            </a:extLst>
          </p:cNvPr>
          <p:cNvSpPr/>
          <p:nvPr/>
        </p:nvSpPr>
        <p:spPr>
          <a:xfrm>
            <a:off x="1948182" y="4407843"/>
            <a:ext cx="2884897" cy="494852"/>
          </a:xfrm>
          <a:prstGeom prst="roundRect">
            <a:avLst/>
          </a:prstGeom>
          <a:solidFill>
            <a:srgbClr val="E5BCE6"/>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t>
            </a:r>
          </a:p>
        </p:txBody>
      </p:sp>
      <p:sp>
        <p:nvSpPr>
          <p:cNvPr id="34" name="TextBox 33"/>
          <p:cNvSpPr txBox="1"/>
          <p:nvPr/>
        </p:nvSpPr>
        <p:spPr>
          <a:xfrm>
            <a:off x="291002" y="110899"/>
            <a:ext cx="6331471" cy="707886"/>
          </a:xfrm>
          <a:prstGeom prst="rect">
            <a:avLst/>
          </a:prstGeom>
          <a:noFill/>
        </p:spPr>
        <p:txBody>
          <a:bodyPr wrap="square" rtlCol="0">
            <a:spAutoFit/>
          </a:bodyPr>
          <a:lstStyle/>
          <a:p>
            <a:r>
              <a:rPr lang="en-GB" sz="4000" dirty="0"/>
              <a:t>Solutions</a:t>
            </a:r>
          </a:p>
        </p:txBody>
      </p:sp>
    </p:spTree>
    <p:extLst>
      <p:ext uri="{BB962C8B-B14F-4D97-AF65-F5344CB8AC3E}">
        <p14:creationId xmlns:p14="http://schemas.microsoft.com/office/powerpoint/2010/main" val="412835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002" y="1000125"/>
            <a:ext cx="8377091" cy="2421948"/>
          </a:xfrm>
          <a:prstGeom prst="rect">
            <a:avLst/>
          </a:prstGeom>
        </p:spPr>
      </p:pic>
      <p:sp>
        <p:nvSpPr>
          <p:cNvPr id="3" name="TextBox 2"/>
          <p:cNvSpPr txBox="1"/>
          <p:nvPr/>
        </p:nvSpPr>
        <p:spPr>
          <a:xfrm>
            <a:off x="291002" y="110899"/>
            <a:ext cx="6331471" cy="707886"/>
          </a:xfrm>
          <a:prstGeom prst="rect">
            <a:avLst/>
          </a:prstGeom>
          <a:noFill/>
        </p:spPr>
        <p:txBody>
          <a:bodyPr wrap="square" rtlCol="0">
            <a:spAutoFit/>
          </a:bodyPr>
          <a:lstStyle/>
          <a:p>
            <a:r>
              <a:rPr lang="en-GB" sz="4000" dirty="0"/>
              <a:t>Solutions</a:t>
            </a:r>
          </a:p>
        </p:txBody>
      </p:sp>
      <p:pic>
        <p:nvPicPr>
          <p:cNvPr id="4" name="Picture 3"/>
          <p:cNvPicPr>
            <a:picLocks noChangeAspect="1"/>
          </p:cNvPicPr>
          <p:nvPr/>
        </p:nvPicPr>
        <p:blipFill>
          <a:blip r:embed="rId3"/>
          <a:stretch>
            <a:fillRect/>
          </a:stretch>
        </p:blipFill>
        <p:spPr>
          <a:xfrm>
            <a:off x="291002" y="3422073"/>
            <a:ext cx="8407002" cy="2424545"/>
          </a:xfrm>
          <a:prstGeom prst="rect">
            <a:avLst/>
          </a:prstGeom>
        </p:spPr>
      </p:pic>
    </p:spTree>
    <p:extLst>
      <p:ext uri="{BB962C8B-B14F-4D97-AF65-F5344CB8AC3E}">
        <p14:creationId xmlns:p14="http://schemas.microsoft.com/office/powerpoint/2010/main" val="2414185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002" y="110899"/>
            <a:ext cx="6331471" cy="707886"/>
          </a:xfrm>
          <a:prstGeom prst="rect">
            <a:avLst/>
          </a:prstGeom>
          <a:noFill/>
        </p:spPr>
        <p:txBody>
          <a:bodyPr wrap="square" rtlCol="0">
            <a:spAutoFit/>
          </a:bodyPr>
          <a:lstStyle/>
          <a:p>
            <a:r>
              <a:rPr lang="en-GB" sz="4000" dirty="0"/>
              <a:t>To finish…</a:t>
            </a:r>
          </a:p>
        </p:txBody>
      </p:sp>
      <p:sp>
        <p:nvSpPr>
          <p:cNvPr id="3" name="TextBox 2"/>
          <p:cNvSpPr txBox="1"/>
          <p:nvPr/>
        </p:nvSpPr>
        <p:spPr>
          <a:xfrm>
            <a:off x="443402" y="818785"/>
            <a:ext cx="6331471" cy="707886"/>
          </a:xfrm>
          <a:prstGeom prst="rect">
            <a:avLst/>
          </a:prstGeom>
          <a:noFill/>
        </p:spPr>
        <p:txBody>
          <a:bodyPr wrap="square" rtlCol="0">
            <a:spAutoFit/>
          </a:bodyPr>
          <a:lstStyle/>
          <a:p>
            <a:r>
              <a:rPr lang="en-GB" sz="4000" dirty="0">
                <a:solidFill>
                  <a:srgbClr val="7030A0"/>
                </a:solidFill>
              </a:rPr>
              <a:t>Spot the mistakes</a:t>
            </a:r>
          </a:p>
        </p:txBody>
      </p:sp>
      <p:pic>
        <p:nvPicPr>
          <p:cNvPr id="4" name="Picture 3"/>
          <p:cNvPicPr>
            <a:picLocks noChangeAspect="1"/>
          </p:cNvPicPr>
          <p:nvPr/>
        </p:nvPicPr>
        <p:blipFill rotWithShape="1">
          <a:blip r:embed="rId2"/>
          <a:srcRect l="23368" t="20230" r="22073" b="6085"/>
          <a:stretch/>
        </p:blipFill>
        <p:spPr>
          <a:xfrm>
            <a:off x="1636295" y="1602992"/>
            <a:ext cx="5943600" cy="4513107"/>
          </a:xfrm>
          <a:prstGeom prst="rect">
            <a:avLst/>
          </a:prstGeom>
        </p:spPr>
      </p:pic>
    </p:spTree>
    <p:extLst>
      <p:ext uri="{BB962C8B-B14F-4D97-AF65-F5344CB8AC3E}">
        <p14:creationId xmlns:p14="http://schemas.microsoft.com/office/powerpoint/2010/main" val="387283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4A32C3-2A34-6249-9643-06A665925DB4}"/>
              </a:ext>
            </a:extLst>
          </p:cNvPr>
          <p:cNvSpPr txBox="1"/>
          <p:nvPr/>
        </p:nvSpPr>
        <p:spPr>
          <a:xfrm>
            <a:off x="407798" y="1072129"/>
            <a:ext cx="7597589" cy="1077218"/>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List the </a:t>
            </a:r>
            <a:r>
              <a:rPr lang="en-GB" sz="3200" dirty="0">
                <a:solidFill>
                  <a:srgbClr val="FF0066"/>
                </a:solidFill>
                <a:latin typeface="Calibri" panose="020F0502020204030204" pitchFamily="34" charset="0"/>
                <a:cs typeface="Calibri" panose="020F0502020204030204" pitchFamily="34" charset="0"/>
              </a:rPr>
              <a:t>elements </a:t>
            </a:r>
            <a:r>
              <a:rPr lang="en-GB" sz="3200" dirty="0">
                <a:latin typeface="Calibri" panose="020F0502020204030204" pitchFamily="34" charset="0"/>
                <a:cs typeface="Calibri" panose="020F0502020204030204" pitchFamily="34" charset="0"/>
              </a:rPr>
              <a:t>of each set.  </a:t>
            </a:r>
          </a:p>
          <a:p>
            <a:r>
              <a:rPr lang="en-GB" sz="3200" dirty="0">
                <a:latin typeface="Calibri" panose="020F0502020204030204" pitchFamily="34" charset="0"/>
                <a:cs typeface="Calibri" panose="020F0502020204030204" pitchFamily="34" charset="0"/>
              </a:rPr>
              <a:t>Use correct set notation.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2ADB36-3CDD-B040-ACD2-4DDBCE7F952A}"/>
                  </a:ext>
                </a:extLst>
              </p:cNvPr>
              <p:cNvSpPr txBox="1"/>
              <p:nvPr/>
            </p:nvSpPr>
            <p:spPr>
              <a:xfrm>
                <a:off x="407799" y="3290592"/>
                <a:ext cx="8747123" cy="1077218"/>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Monday</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Tuesday</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Wednesday</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Thursday</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Friday</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Saturday</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Sunday</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0" name="TextBox 9">
                <a:extLst>
                  <a:ext uri="{FF2B5EF4-FFF2-40B4-BE49-F238E27FC236}">
                    <a16:creationId xmlns:a16="http://schemas.microsoft.com/office/drawing/2014/main" id="{DC2ADB36-3CDD-B040-ACD2-4DDBCE7F952A}"/>
                  </a:ext>
                </a:extLst>
              </p:cNvPr>
              <p:cNvSpPr txBox="1">
                <a:spLocks noRot="1" noChangeAspect="1" noMove="1" noResize="1" noEditPoints="1" noAdjustHandles="1" noChangeArrowheads="1" noChangeShapeType="1" noTextEdit="1"/>
              </p:cNvSpPr>
              <p:nvPr/>
            </p:nvSpPr>
            <p:spPr>
              <a:xfrm>
                <a:off x="407799" y="3290592"/>
                <a:ext cx="8747123" cy="1077218"/>
              </a:xfrm>
              <a:prstGeom prst="rect">
                <a:avLst/>
              </a:prstGeom>
              <a:blipFill>
                <a:blip r:embed="rId3"/>
                <a:stretch>
                  <a:fillRect l="-1812" t="-6780"/>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1DE74F28-514E-9846-B7F3-1B2D9DE3E5C1}"/>
              </a:ext>
            </a:extLst>
          </p:cNvPr>
          <p:cNvSpPr txBox="1"/>
          <p:nvPr/>
        </p:nvSpPr>
        <p:spPr>
          <a:xfrm>
            <a:off x="407799" y="2537784"/>
            <a:ext cx="494832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  Set A:  Days of the week</a:t>
            </a:r>
          </a:p>
        </p:txBody>
      </p:sp>
      <p:sp>
        <p:nvSpPr>
          <p:cNvPr id="12" name="TextBox 11">
            <a:extLst>
              <a:ext uri="{FF2B5EF4-FFF2-40B4-BE49-F238E27FC236}">
                <a16:creationId xmlns:a16="http://schemas.microsoft.com/office/drawing/2014/main" id="{11106647-E2B3-1A45-A9E3-18CE6314AC5C}"/>
              </a:ext>
            </a:extLst>
          </p:cNvPr>
          <p:cNvSpPr txBox="1"/>
          <p:nvPr/>
        </p:nvSpPr>
        <p:spPr>
          <a:xfrm>
            <a:off x="407798" y="4743458"/>
            <a:ext cx="494832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  Set B:  Even factors of 36</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86DFBA2-F070-414A-9432-89F0419D5D17}"/>
                  </a:ext>
                </a:extLst>
              </p:cNvPr>
              <p:cNvSpPr txBox="1"/>
              <p:nvPr/>
            </p:nvSpPr>
            <p:spPr>
              <a:xfrm>
                <a:off x="407799" y="5509055"/>
                <a:ext cx="4089063"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B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2, 4, 6, 12, 18, 36</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3" name="TextBox 12">
                <a:extLst>
                  <a:ext uri="{FF2B5EF4-FFF2-40B4-BE49-F238E27FC236}">
                    <a16:creationId xmlns:a16="http://schemas.microsoft.com/office/drawing/2014/main" id="{186DFBA2-F070-414A-9432-89F0419D5D17}"/>
                  </a:ext>
                </a:extLst>
              </p:cNvPr>
              <p:cNvSpPr txBox="1">
                <a:spLocks noRot="1" noChangeAspect="1" noMove="1" noResize="1" noEditPoints="1" noAdjustHandles="1" noChangeArrowheads="1" noChangeShapeType="1" noTextEdit="1"/>
              </p:cNvSpPr>
              <p:nvPr/>
            </p:nvSpPr>
            <p:spPr>
              <a:xfrm>
                <a:off x="407799" y="5509055"/>
                <a:ext cx="4089063" cy="584775"/>
              </a:xfrm>
              <a:prstGeom prst="rect">
                <a:avLst/>
              </a:prstGeom>
              <a:blipFill>
                <a:blip r:embed="rId4"/>
                <a:stretch>
                  <a:fillRect l="-3875" t="-12500" b="-34375"/>
                </a:stretch>
              </a:blipFill>
            </p:spPr>
            <p:txBody>
              <a:bodyPr/>
              <a:lstStyle/>
              <a:p>
                <a:r>
                  <a:rPr lang="en-GB">
                    <a:noFill/>
                  </a:rPr>
                  <a:t> </a:t>
                </a:r>
              </a:p>
            </p:txBody>
          </p:sp>
        </mc:Fallback>
      </mc:AlternateContent>
      <p:sp>
        <p:nvSpPr>
          <p:cNvPr id="14" name="Rounded Rectangular Callout 13">
            <a:extLst>
              <a:ext uri="{FF2B5EF4-FFF2-40B4-BE49-F238E27FC236}">
                <a16:creationId xmlns:a16="http://schemas.microsoft.com/office/drawing/2014/main" id="{89823C79-68AF-1B48-BCAA-E468BFAE3FE1}"/>
              </a:ext>
            </a:extLst>
          </p:cNvPr>
          <p:cNvSpPr/>
          <p:nvPr/>
        </p:nvSpPr>
        <p:spPr>
          <a:xfrm>
            <a:off x="6251862" y="504674"/>
            <a:ext cx="2436993" cy="2212127"/>
          </a:xfrm>
          <a:prstGeom prst="roundRect">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Calibri" panose="020F0502020204030204" pitchFamily="34" charset="0"/>
                <a:cs typeface="Calibri" panose="020F0502020204030204" pitchFamily="34" charset="0"/>
              </a:rPr>
              <a:t>An </a:t>
            </a:r>
            <a:r>
              <a:rPr lang="en-GB" sz="3600" dirty="0">
                <a:solidFill>
                  <a:srgbClr val="FF0066"/>
                </a:solidFill>
                <a:latin typeface="Calibri" panose="020F0502020204030204" pitchFamily="34" charset="0"/>
                <a:cs typeface="Calibri" panose="020F0502020204030204" pitchFamily="34" charset="0"/>
              </a:rPr>
              <a:t>element</a:t>
            </a:r>
            <a:r>
              <a:rPr lang="en-GB" sz="3600" dirty="0">
                <a:solidFill>
                  <a:schemeClr val="tx1"/>
                </a:solidFill>
                <a:latin typeface="Calibri" panose="020F0502020204030204" pitchFamily="34" charset="0"/>
                <a:cs typeface="Calibri" panose="020F0502020204030204" pitchFamily="34" charset="0"/>
              </a:rPr>
              <a:t> is a member of the set.</a:t>
            </a:r>
            <a:endParaRPr lang="en-GB"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283107" y="180109"/>
            <a:ext cx="7392311" cy="707886"/>
          </a:xfrm>
          <a:prstGeom prst="rect">
            <a:avLst/>
          </a:prstGeom>
          <a:noFill/>
        </p:spPr>
        <p:txBody>
          <a:bodyPr wrap="square" rtlCol="0">
            <a:spAutoFit/>
          </a:bodyPr>
          <a:lstStyle/>
          <a:p>
            <a:r>
              <a:rPr lang="en-GB" sz="4000" dirty="0"/>
              <a:t>On your whiteboards…</a:t>
            </a:r>
          </a:p>
        </p:txBody>
      </p:sp>
    </p:spTree>
    <p:custDataLst>
      <p:tags r:id="rId1"/>
    </p:custDataLst>
    <p:extLst>
      <p:ext uri="{BB962C8B-B14F-4D97-AF65-F5344CB8AC3E}">
        <p14:creationId xmlns:p14="http://schemas.microsoft.com/office/powerpoint/2010/main" val="46658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003" y="217211"/>
            <a:ext cx="2673864" cy="830997"/>
          </a:xfrm>
          <a:prstGeom prst="rect">
            <a:avLst/>
          </a:prstGeom>
          <a:noFill/>
        </p:spPr>
        <p:txBody>
          <a:bodyPr wrap="square" rtlCol="0">
            <a:spAutoFit/>
          </a:bodyPr>
          <a:lstStyle/>
          <a:p>
            <a:r>
              <a:rPr lang="en-GB" sz="4800" dirty="0"/>
              <a:t>Your turn</a:t>
            </a:r>
          </a:p>
        </p:txBody>
      </p:sp>
      <p:sp>
        <p:nvSpPr>
          <p:cNvPr id="3" name="TextBox 2"/>
          <p:cNvSpPr txBox="1"/>
          <p:nvPr/>
        </p:nvSpPr>
        <p:spPr>
          <a:xfrm>
            <a:off x="291002" y="2100494"/>
            <a:ext cx="2424489" cy="954107"/>
          </a:xfrm>
          <a:prstGeom prst="rect">
            <a:avLst/>
          </a:prstGeom>
          <a:noFill/>
        </p:spPr>
        <p:txBody>
          <a:bodyPr wrap="square" rtlCol="0">
            <a:spAutoFit/>
          </a:bodyPr>
          <a:lstStyle/>
          <a:p>
            <a:r>
              <a:rPr lang="en-GB" sz="2800" dirty="0">
                <a:solidFill>
                  <a:srgbClr val="FF0066"/>
                </a:solidFill>
              </a:rPr>
              <a:t>1. Complete the worksheet</a:t>
            </a:r>
          </a:p>
        </p:txBody>
      </p:sp>
      <p:pic>
        <p:nvPicPr>
          <p:cNvPr id="4" name="Picture 3"/>
          <p:cNvPicPr>
            <a:picLocks noChangeAspect="1"/>
          </p:cNvPicPr>
          <p:nvPr/>
        </p:nvPicPr>
        <p:blipFill>
          <a:blip r:embed="rId2"/>
          <a:stretch>
            <a:fillRect/>
          </a:stretch>
        </p:blipFill>
        <p:spPr>
          <a:xfrm rot="21002968">
            <a:off x="335426" y="3300120"/>
            <a:ext cx="2072288" cy="143823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435251" y="50656"/>
            <a:ext cx="5236962" cy="707886"/>
          </a:xfrm>
          <a:prstGeom prst="rect">
            <a:avLst/>
          </a:prstGeom>
          <a:noFill/>
        </p:spPr>
        <p:txBody>
          <a:bodyPr wrap="square" rtlCol="0">
            <a:spAutoFit/>
          </a:bodyPr>
          <a:lstStyle/>
          <a:p>
            <a:pPr algn="ctr"/>
            <a:r>
              <a:rPr lang="en-GB" sz="2000" dirty="0">
                <a:solidFill>
                  <a:srgbClr val="FF0066"/>
                </a:solidFill>
              </a:rPr>
              <a:t>2. Combine your knowledge of set notation and Venn diagrams</a:t>
            </a:r>
          </a:p>
        </p:txBody>
      </p:sp>
      <p:sp>
        <p:nvSpPr>
          <p:cNvPr id="6" name="TextBox 5"/>
          <p:cNvSpPr txBox="1"/>
          <p:nvPr/>
        </p:nvSpPr>
        <p:spPr>
          <a:xfrm>
            <a:off x="3026510" y="725193"/>
            <a:ext cx="5860529" cy="461665"/>
          </a:xfrm>
          <a:prstGeom prst="rect">
            <a:avLst/>
          </a:prstGeom>
          <a:noFill/>
        </p:spPr>
        <p:txBody>
          <a:bodyPr wrap="square" rtlCol="0">
            <a:spAutoFit/>
          </a:bodyPr>
          <a:lstStyle/>
          <a:p>
            <a:r>
              <a:rPr lang="en-GB" sz="2400" dirty="0"/>
              <a:t>Create a Venn diagram for each group of sets:</a:t>
            </a:r>
          </a:p>
        </p:txBody>
      </p:sp>
      <mc:AlternateContent xmlns:mc="http://schemas.openxmlformats.org/markup-compatibility/2006" xmlns:a14="http://schemas.microsoft.com/office/drawing/2010/main">
        <mc:Choice Requires="a14">
          <p:sp>
            <p:nvSpPr>
              <p:cNvPr id="7" name="Rectangle 6"/>
              <p:cNvSpPr/>
              <p:nvPr/>
            </p:nvSpPr>
            <p:spPr>
              <a:xfrm>
                <a:off x="3085505" y="1336304"/>
                <a:ext cx="5908797" cy="5262979"/>
              </a:xfrm>
              <a:prstGeom prst="rect">
                <a:avLst/>
              </a:prstGeom>
            </p:spPr>
            <p:txBody>
              <a:bodyPr wrap="none">
                <a:spAutoFit/>
              </a:bodyPr>
              <a:lstStyle/>
              <a:p>
                <a:pPr marL="342900" indent="-342900">
                  <a:buAutoNum type="arabicPeriod"/>
                </a:pPr>
                <a14:m>
                  <m:oMath xmlns:m="http://schemas.openxmlformats.org/officeDocument/2006/math">
                    <m:r>
                      <m:rPr>
                        <m:nor/>
                      </m:rPr>
                      <a:rPr lang="en-GB" sz="2400" dirty="0">
                        <a:solidFill>
                          <a:prstClr val="black"/>
                        </a:solidFill>
                        <a:latin typeface="Calibri" panose="020F0502020204030204" pitchFamily="34" charset="0"/>
                        <a:cs typeface="Calibri" panose="020F0502020204030204" pitchFamily="34" charset="0"/>
                      </a:rPr>
                      <m:t>𝜉</m:t>
                    </m:r>
                    <m:r>
                      <a:rPr lang="en-GB" sz="2400" i="1">
                        <a:latin typeface="Cambria Math" panose="02040503050406030204" pitchFamily="18" charset="0"/>
                      </a:rPr>
                      <m:t>=</m:t>
                    </m:r>
                    <m:d>
                      <m:dPr>
                        <m:begChr m:val="{"/>
                        <m:endChr m:val="}"/>
                        <m:ctrlPr>
                          <a:rPr lang="en-GB" sz="2400" i="1">
                            <a:latin typeface="Cambria Math" panose="02040503050406030204" pitchFamily="18" charset="0"/>
                          </a:rPr>
                        </m:ctrlPr>
                      </m:dPr>
                      <m:e>
                        <m:r>
                          <m:rPr>
                            <m:nor/>
                          </m:rPr>
                          <a:rPr lang="en-GB" sz="2400" b="0" i="0" smtClean="0">
                            <a:latin typeface="Calibri" panose="020F0502020204030204" pitchFamily="34" charset="0"/>
                            <a:cs typeface="Calibri" panose="020F0502020204030204" pitchFamily="34" charset="0"/>
                          </a:rPr>
                          <m:t>Multiples</m:t>
                        </m:r>
                        <m:r>
                          <m:rPr>
                            <m:nor/>
                          </m:rPr>
                          <a:rPr lang="en-GB" sz="2400" b="0" i="0" smtClean="0">
                            <a:latin typeface="Calibri" panose="020F0502020204030204" pitchFamily="34" charset="0"/>
                            <a:cs typeface="Calibri" panose="020F0502020204030204" pitchFamily="34" charset="0"/>
                          </a:rPr>
                          <m:t> </m:t>
                        </m:r>
                        <m:r>
                          <m:rPr>
                            <m:nor/>
                          </m:rPr>
                          <a:rPr lang="en-GB" sz="2400" b="0" i="0" smtClean="0">
                            <a:latin typeface="Calibri" panose="020F0502020204030204" pitchFamily="34" charset="0"/>
                            <a:cs typeface="Calibri" panose="020F0502020204030204" pitchFamily="34" charset="0"/>
                          </a:rPr>
                          <m:t>of</m:t>
                        </m:r>
                        <m:r>
                          <m:rPr>
                            <m:nor/>
                          </m:rPr>
                          <a:rPr lang="en-GB" sz="2400" b="0" i="0" smtClean="0">
                            <a:latin typeface="Calibri" panose="020F0502020204030204" pitchFamily="34" charset="0"/>
                            <a:cs typeface="Calibri" panose="020F0502020204030204" pitchFamily="34" charset="0"/>
                          </a:rPr>
                          <m:t> 2 </m:t>
                        </m:r>
                        <m:r>
                          <m:rPr>
                            <m:nor/>
                          </m:rPr>
                          <a:rPr lang="en-GB" sz="2400" b="0" i="0" smtClean="0">
                            <a:latin typeface="Calibri" panose="020F0502020204030204" pitchFamily="34" charset="0"/>
                            <a:cs typeface="Calibri" panose="020F0502020204030204" pitchFamily="34" charset="0"/>
                          </a:rPr>
                          <m:t>from</m:t>
                        </m:r>
                        <m:r>
                          <m:rPr>
                            <m:nor/>
                          </m:rPr>
                          <a:rPr lang="en-GB" sz="2400" b="0" i="0" smtClean="0">
                            <a:latin typeface="Calibri" panose="020F0502020204030204" pitchFamily="34" charset="0"/>
                            <a:cs typeface="Calibri" panose="020F0502020204030204" pitchFamily="34" charset="0"/>
                          </a:rPr>
                          <m:t> 0 </m:t>
                        </m:r>
                        <m:r>
                          <m:rPr>
                            <m:nor/>
                          </m:rPr>
                          <a:rPr lang="en-GB" sz="2400" b="0" i="0" smtClean="0">
                            <a:latin typeface="Calibri" panose="020F0502020204030204" pitchFamily="34" charset="0"/>
                            <a:cs typeface="Calibri" panose="020F0502020204030204" pitchFamily="34" charset="0"/>
                          </a:rPr>
                          <m:t>to</m:t>
                        </m:r>
                        <m:r>
                          <m:rPr>
                            <m:nor/>
                          </m:rPr>
                          <a:rPr lang="en-GB" sz="2400" b="0" i="0" smtClean="0">
                            <a:latin typeface="Calibri" panose="020F0502020204030204" pitchFamily="34" charset="0"/>
                            <a:cs typeface="Calibri" panose="020F0502020204030204" pitchFamily="34" charset="0"/>
                          </a:rPr>
                          <m:t> 20 </m:t>
                        </m:r>
                        <m:r>
                          <m:rPr>
                            <m:nor/>
                          </m:rPr>
                          <a:rPr lang="en-GB" sz="2400" b="0" i="0" smtClean="0">
                            <a:latin typeface="Calibri" panose="020F0502020204030204" pitchFamily="34" charset="0"/>
                            <a:cs typeface="Calibri" panose="020F0502020204030204" pitchFamily="34" charset="0"/>
                          </a:rPr>
                          <m:t>inclusive</m:t>
                        </m:r>
                      </m:e>
                    </m:d>
                  </m:oMath>
                </a14:m>
                <a:endParaRPr lang="en-GB" sz="2400" dirty="0"/>
              </a:p>
              <a:p>
                <a:r>
                  <a:rPr lang="en-GB" sz="2400" dirty="0"/>
                  <a:t>	A = {Prime numbers}</a:t>
                </a:r>
              </a:p>
              <a:p>
                <a:r>
                  <a:rPr lang="en-GB" sz="2400" dirty="0"/>
                  <a:t>	B = {Factors of 20}</a:t>
                </a:r>
              </a:p>
              <a:p>
                <a:endParaRPr lang="en-GB" sz="2400" dirty="0"/>
              </a:p>
              <a:p>
                <a:pPr marL="342900" indent="-342900">
                  <a:buAutoNum type="arabicPeriod" startAt="2"/>
                </a:pPr>
                <a14:m>
                  <m:oMath xmlns:m="http://schemas.openxmlformats.org/officeDocument/2006/math">
                    <m:r>
                      <m:rPr>
                        <m:nor/>
                      </m:rPr>
                      <a:rPr lang="en-GB" sz="2400" dirty="0">
                        <a:solidFill>
                          <a:prstClr val="black"/>
                        </a:solidFill>
                        <a:latin typeface="Calibri" panose="020F0502020204030204" pitchFamily="34" charset="0"/>
                        <a:cs typeface="Calibri" panose="020F0502020204030204" pitchFamily="34" charset="0"/>
                      </a:rPr>
                      <m:t>𝜉</m:t>
                    </m:r>
                    <m:r>
                      <a:rPr lang="en-GB" sz="2400" i="1">
                        <a:latin typeface="Cambria Math" panose="02040503050406030204" pitchFamily="18" charset="0"/>
                      </a:rPr>
                      <m:t>=</m:t>
                    </m:r>
                    <m:d>
                      <m:dPr>
                        <m:begChr m:val="{"/>
                        <m:endChr m:val="}"/>
                        <m:ctrlPr>
                          <a:rPr lang="en-GB" sz="2400" i="1">
                            <a:latin typeface="Cambria Math" panose="02040503050406030204" pitchFamily="18" charset="0"/>
                          </a:rPr>
                        </m:ctrlPr>
                      </m:dPr>
                      <m:e>
                        <m:r>
                          <m:rPr>
                            <m:nor/>
                          </m:rPr>
                          <a:rPr lang="en-GB" sz="2400" b="0" i="0" smtClean="0">
                            <a:latin typeface="Calibri" panose="020F0502020204030204" pitchFamily="34" charset="0"/>
                            <a:cs typeface="Calibri" panose="020F0502020204030204" pitchFamily="34" charset="0"/>
                          </a:rPr>
                          <m:t>Triangles</m:t>
                        </m:r>
                      </m:e>
                    </m:d>
                  </m:oMath>
                </a14:m>
                <a:endParaRPr lang="en-GB" sz="2400" dirty="0"/>
              </a:p>
              <a:p>
                <a:r>
                  <a:rPr lang="en-GB" sz="2400" dirty="0"/>
                  <a:t>	A = {Includes one obtuse angle}</a:t>
                </a:r>
              </a:p>
              <a:p>
                <a:r>
                  <a:rPr lang="en-GB" sz="2400" dirty="0"/>
                  <a:t>	B = {Isosceles}</a:t>
                </a:r>
              </a:p>
              <a:p>
                <a:r>
                  <a:rPr lang="en-GB" sz="2400" dirty="0"/>
                  <a:t>	C = {Has at least one 40</a:t>
                </a:r>
                <a:r>
                  <a:rPr lang="en-GB" sz="2400" baseline="30000" dirty="0"/>
                  <a:t>0</a:t>
                </a:r>
                <a:r>
                  <a:rPr lang="en-GB" sz="2400" dirty="0"/>
                  <a:t> angle}</a:t>
                </a:r>
              </a:p>
              <a:p>
                <a:endParaRPr lang="en-GB" sz="2400" dirty="0"/>
              </a:p>
              <a:p>
                <a:pPr marL="342900" indent="-342900">
                  <a:buAutoNum type="arabicPeriod" startAt="3"/>
                </a:pPr>
                <a14:m>
                  <m:oMath xmlns:m="http://schemas.openxmlformats.org/officeDocument/2006/math">
                    <m:r>
                      <m:rPr>
                        <m:nor/>
                      </m:rPr>
                      <a:rPr lang="en-GB" sz="2400" dirty="0">
                        <a:solidFill>
                          <a:prstClr val="black"/>
                        </a:solidFill>
                        <a:latin typeface="Calibri" panose="020F0502020204030204" pitchFamily="34" charset="0"/>
                        <a:cs typeface="Calibri" panose="020F0502020204030204" pitchFamily="34" charset="0"/>
                      </a:rPr>
                      <m:t>𝜉</m:t>
                    </m:r>
                    <m:r>
                      <a:rPr lang="en-GB" sz="2400" i="1">
                        <a:latin typeface="Cambria Math" panose="02040503050406030204" pitchFamily="18" charset="0"/>
                      </a:rPr>
                      <m:t>=</m:t>
                    </m:r>
                    <m:d>
                      <m:dPr>
                        <m:begChr m:val="{"/>
                        <m:endChr m:val="}"/>
                        <m:ctrlPr>
                          <a:rPr lang="en-GB" sz="2400" i="1">
                            <a:latin typeface="Cambria Math" panose="02040503050406030204" pitchFamily="18" charset="0"/>
                          </a:rPr>
                        </m:ctrlPr>
                      </m:dPr>
                      <m:e>
                        <m:r>
                          <m:rPr>
                            <m:nor/>
                          </m:rPr>
                          <a:rPr lang="en-GB" sz="2400" b="0" i="0" smtClean="0">
                            <a:latin typeface="Calibri" panose="020F0502020204030204" pitchFamily="34" charset="0"/>
                            <a:cs typeface="Calibri" panose="020F0502020204030204" pitchFamily="34" charset="0"/>
                          </a:rPr>
                          <m:t>Rectangles</m:t>
                        </m:r>
                      </m:e>
                    </m:d>
                  </m:oMath>
                </a14:m>
                <a:endParaRPr lang="en-GB" sz="2400" dirty="0"/>
              </a:p>
              <a:p>
                <a:r>
                  <a:rPr lang="en-GB" sz="2400" dirty="0"/>
                  <a:t>	A = {Height of 2cm}</a:t>
                </a:r>
              </a:p>
              <a:p>
                <a:r>
                  <a:rPr lang="en-GB" sz="2400" dirty="0"/>
                  <a:t>	B = {Perimeter &gt; 20cm}</a:t>
                </a:r>
              </a:p>
              <a:p>
                <a:r>
                  <a:rPr lang="en-GB" sz="2400" dirty="0"/>
                  <a:t>	C = {Area &gt; 20cm</a:t>
                </a:r>
                <a:r>
                  <a:rPr lang="en-GB" sz="2400" baseline="30000" dirty="0"/>
                  <a:t>2</a:t>
                </a:r>
                <a:r>
                  <a:rPr lang="en-GB" sz="2400" dirty="0"/>
                  <a:t>}</a:t>
                </a:r>
              </a:p>
              <a:p>
                <a:endParaRPr lang="en-GB" sz="2400" dirty="0"/>
              </a:p>
            </p:txBody>
          </p:sp>
        </mc:Choice>
        <mc:Fallback xmlns="">
          <p:sp>
            <p:nvSpPr>
              <p:cNvPr id="7" name="Rectangle 6"/>
              <p:cNvSpPr>
                <a:spLocks noRot="1" noChangeAspect="1" noMove="1" noResize="1" noEditPoints="1" noAdjustHandles="1" noChangeArrowheads="1" noChangeShapeType="1" noTextEdit="1"/>
              </p:cNvSpPr>
              <p:nvPr/>
            </p:nvSpPr>
            <p:spPr>
              <a:xfrm>
                <a:off x="3085505" y="1336304"/>
                <a:ext cx="5908797" cy="5262979"/>
              </a:xfrm>
              <a:prstGeom prst="rect">
                <a:avLst/>
              </a:prstGeom>
              <a:blipFill>
                <a:blip r:embed="rId3"/>
                <a:stretch>
                  <a:fillRect l="-1651" t="-1042"/>
                </a:stretch>
              </a:blipFill>
            </p:spPr>
            <p:txBody>
              <a:bodyPr/>
              <a:lstStyle/>
              <a:p>
                <a:r>
                  <a:rPr lang="en-GB">
                    <a:noFill/>
                  </a:rPr>
                  <a:t> </a:t>
                </a:r>
              </a:p>
            </p:txBody>
          </p:sp>
        </mc:Fallback>
      </mc:AlternateContent>
      <p:sp>
        <p:nvSpPr>
          <p:cNvPr id="8" name="Rounded Rectangle 7"/>
          <p:cNvSpPr/>
          <p:nvPr/>
        </p:nvSpPr>
        <p:spPr>
          <a:xfrm>
            <a:off x="3026510" y="119584"/>
            <a:ext cx="6026789" cy="616877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784724" y="4546901"/>
            <a:ext cx="1413164" cy="1569660"/>
          </a:xfrm>
          <a:prstGeom prst="rect">
            <a:avLst/>
          </a:prstGeom>
          <a:noFill/>
        </p:spPr>
        <p:txBody>
          <a:bodyPr wrap="square" rtlCol="0">
            <a:spAutoFit/>
          </a:bodyPr>
          <a:lstStyle/>
          <a:p>
            <a:pPr algn="ctr"/>
            <a:r>
              <a:rPr lang="en-GB" sz="2400" dirty="0">
                <a:solidFill>
                  <a:srgbClr val="7030A0"/>
                </a:solidFill>
              </a:rPr>
              <a:t>One rectangle in each section!</a:t>
            </a:r>
          </a:p>
        </p:txBody>
      </p:sp>
      <p:sp>
        <p:nvSpPr>
          <p:cNvPr id="10" name="TextBox 9"/>
          <p:cNvSpPr txBox="1"/>
          <p:nvPr/>
        </p:nvSpPr>
        <p:spPr>
          <a:xfrm>
            <a:off x="7629183" y="2799727"/>
            <a:ext cx="1413164" cy="1569660"/>
          </a:xfrm>
          <a:prstGeom prst="rect">
            <a:avLst/>
          </a:prstGeom>
          <a:noFill/>
        </p:spPr>
        <p:txBody>
          <a:bodyPr wrap="square" rtlCol="0">
            <a:spAutoFit/>
          </a:bodyPr>
          <a:lstStyle/>
          <a:p>
            <a:pPr algn="ctr"/>
            <a:r>
              <a:rPr lang="en-GB" sz="2400" dirty="0">
                <a:solidFill>
                  <a:srgbClr val="7030A0"/>
                </a:solidFill>
              </a:rPr>
              <a:t>One triangle in each section!</a:t>
            </a:r>
          </a:p>
        </p:txBody>
      </p:sp>
    </p:spTree>
    <p:extLst>
      <p:ext uri="{BB962C8B-B14F-4D97-AF65-F5344CB8AC3E}">
        <p14:creationId xmlns:p14="http://schemas.microsoft.com/office/powerpoint/2010/main" val="9145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5BE7C0B-E138-1E49-8E6B-EEAFC5365BD7}"/>
                  </a:ext>
                </a:extLst>
              </p:cNvPr>
              <p:cNvSpPr/>
              <p:nvPr/>
            </p:nvSpPr>
            <p:spPr>
              <a:xfrm>
                <a:off x="1235243" y="1138350"/>
                <a:ext cx="6488748" cy="509452"/>
              </a:xfrm>
              <a:prstGeom prst="rect">
                <a:avLst/>
              </a:prstGeom>
              <a:solidFill>
                <a:srgbClr val="FF0066">
                  <a:alpha val="2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black"/>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left"/>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r>
                        <a:rPr lang="en-GB" sz="2800" i="1" smtClean="0">
                          <a:solidFill>
                            <a:schemeClr val="tx1"/>
                          </a:solidFill>
                          <a:latin typeface="Cambria Math" panose="02040503050406030204" pitchFamily="18" charset="0"/>
                        </a:rPr>
                        <m:t>=</m:t>
                      </m:r>
                      <m:d>
                        <m:dPr>
                          <m:begChr m:val="{"/>
                          <m:endChr m:val="}"/>
                          <m:ctrlPr>
                            <a:rPr lang="en-GB" sz="2800" i="1">
                              <a:solidFill>
                                <a:schemeClr val="tx1"/>
                              </a:solidFill>
                              <a:latin typeface="Cambria Math" panose="02040503050406030204" pitchFamily="18" charset="0"/>
                            </a:rPr>
                          </m:ctrlPr>
                        </m:dPr>
                        <m:e>
                          <m:r>
                            <m:rPr>
                              <m:nor/>
                            </m:rPr>
                            <a:rPr lang="en-GB" sz="2800" b="0" i="0" smtClean="0">
                              <a:solidFill>
                                <a:schemeClr val="tx1"/>
                              </a:solidFill>
                              <a:latin typeface="Calibri" panose="020F0502020204030204" pitchFamily="34" charset="0"/>
                              <a:cs typeface="Calibri" panose="020F0502020204030204" pitchFamily="34" charset="0"/>
                            </a:rPr>
                            <m:t>10</m:t>
                          </m:r>
                          <m:r>
                            <m:rPr>
                              <m:nor/>
                            </m:rPr>
                            <a:rPr lang="en-GB" sz="2800">
                              <a:solidFill>
                                <a:schemeClr val="tx1"/>
                              </a:solidFill>
                              <a:latin typeface="Calibri" panose="020F0502020204030204" pitchFamily="34" charset="0"/>
                              <a:cs typeface="Calibri" panose="020F0502020204030204" pitchFamily="34" charset="0"/>
                            </a:rPr>
                            <m:t>,</m:t>
                          </m:r>
                          <m:r>
                            <m:rPr>
                              <m:nor/>
                            </m:rPr>
                            <a:rPr lang="en-GB" sz="2800" b="0" i="0" smtClean="0">
                              <a:solidFill>
                                <a:schemeClr val="tx1"/>
                              </a:solidFill>
                              <a:latin typeface="Calibri" panose="020F0502020204030204" pitchFamily="34" charset="0"/>
                              <a:cs typeface="Calibri" panose="020F0502020204030204" pitchFamily="34" charset="0"/>
                            </a:rPr>
                            <m:t> </m:t>
                          </m:r>
                          <m:r>
                            <m:rPr>
                              <m:nor/>
                            </m:rPr>
                            <a:rPr lang="en-GB" sz="2800">
                              <a:solidFill>
                                <a:schemeClr val="tx1"/>
                              </a:solidFill>
                              <a:latin typeface="Calibri" panose="020F0502020204030204" pitchFamily="34" charset="0"/>
                              <a:cs typeface="Calibri" panose="020F0502020204030204" pitchFamily="34" charset="0"/>
                            </a:rPr>
                            <m:t>20, </m:t>
                          </m:r>
                          <m:r>
                            <m:rPr>
                              <m:nor/>
                            </m:rPr>
                            <a:rPr lang="en-GB" sz="2800" b="0" i="0" smtClean="0">
                              <a:solidFill>
                                <a:schemeClr val="tx1"/>
                              </a:solidFill>
                              <a:latin typeface="Calibri" panose="020F0502020204030204" pitchFamily="34" charset="0"/>
                              <a:cs typeface="Calibri" panose="020F0502020204030204" pitchFamily="34" charset="0"/>
                            </a:rPr>
                            <m:t>30, </m:t>
                          </m:r>
                          <m:r>
                            <m:rPr>
                              <m:nor/>
                            </m:rPr>
                            <a:rPr lang="en-GB" sz="2800">
                              <a:solidFill>
                                <a:schemeClr val="tx1"/>
                              </a:solidFill>
                              <a:latin typeface="Calibri" panose="020F0502020204030204" pitchFamily="34" charset="0"/>
                              <a:cs typeface="Calibri" panose="020F0502020204030204" pitchFamily="34" charset="0"/>
                            </a:rPr>
                            <m:t>40, </m:t>
                          </m:r>
                          <m:r>
                            <m:rPr>
                              <m:nor/>
                            </m:rPr>
                            <a:rPr lang="en-GB" sz="2800" b="0" i="0" smtClean="0">
                              <a:solidFill>
                                <a:schemeClr val="tx1"/>
                              </a:solidFill>
                              <a:latin typeface="Calibri" panose="020F0502020204030204" pitchFamily="34" charset="0"/>
                              <a:cs typeface="Calibri" panose="020F0502020204030204" pitchFamily="34" charset="0"/>
                            </a:rPr>
                            <m:t>50, </m:t>
                          </m:r>
                          <m:r>
                            <m:rPr>
                              <m:nor/>
                            </m:rPr>
                            <a:rPr lang="en-GB" sz="2800">
                              <a:solidFill>
                                <a:schemeClr val="tx1"/>
                              </a:solidFill>
                              <a:latin typeface="Calibri" panose="020F0502020204030204" pitchFamily="34" charset="0"/>
                              <a:cs typeface="Calibri" panose="020F0502020204030204" pitchFamily="34" charset="0"/>
                            </a:rPr>
                            <m:t>60, </m:t>
                          </m:r>
                          <m:r>
                            <m:rPr>
                              <m:nor/>
                            </m:rPr>
                            <a:rPr lang="en-GB" sz="2800" b="0" i="0" smtClean="0">
                              <a:solidFill>
                                <a:schemeClr val="tx1"/>
                              </a:solidFill>
                              <a:latin typeface="Calibri" panose="020F0502020204030204" pitchFamily="34" charset="0"/>
                              <a:cs typeface="Calibri" panose="020F0502020204030204" pitchFamily="34" charset="0"/>
                            </a:rPr>
                            <m:t>70, </m:t>
                          </m:r>
                          <m:r>
                            <m:rPr>
                              <m:nor/>
                            </m:rPr>
                            <a:rPr lang="en-GB" sz="2800">
                              <a:solidFill>
                                <a:schemeClr val="tx1"/>
                              </a:solidFill>
                              <a:latin typeface="Calibri" panose="020F0502020204030204" pitchFamily="34" charset="0"/>
                              <a:cs typeface="Calibri" panose="020F0502020204030204" pitchFamily="34" charset="0"/>
                            </a:rPr>
                            <m:t>80, </m:t>
                          </m:r>
                          <m:r>
                            <m:rPr>
                              <m:nor/>
                            </m:rPr>
                            <a:rPr lang="en-GB" sz="2800" b="0" i="0" smtClean="0">
                              <a:solidFill>
                                <a:schemeClr val="tx1"/>
                              </a:solidFill>
                              <a:latin typeface="Calibri" panose="020F0502020204030204" pitchFamily="34" charset="0"/>
                              <a:cs typeface="Calibri" panose="020F0502020204030204" pitchFamily="34" charset="0"/>
                            </a:rPr>
                            <m:t>90, </m:t>
                          </m:r>
                          <m:r>
                            <m:rPr>
                              <m:nor/>
                            </m:rPr>
                            <a:rPr lang="en-GB" sz="2800">
                              <a:solidFill>
                                <a:schemeClr val="tx1"/>
                              </a:solidFill>
                              <a:latin typeface="Calibri" panose="020F0502020204030204" pitchFamily="34" charset="0"/>
                              <a:cs typeface="Calibri" panose="020F0502020204030204" pitchFamily="34" charset="0"/>
                            </a:rPr>
                            <m:t>100</m:t>
                          </m:r>
                        </m:e>
                      </m:d>
                    </m:oMath>
                  </m:oMathPara>
                </a14:m>
                <a:endParaRPr lang="en-GB" sz="2800" dirty="0">
                  <a:solidFill>
                    <a:schemeClr val="tx1"/>
                  </a:solidFill>
                  <a:latin typeface="Calibri" panose="020F0502020204030204" pitchFamily="34" charset="0"/>
                  <a:cs typeface="Calibri" panose="020F0502020204030204" pitchFamily="34" charset="0"/>
                </a:endParaRPr>
              </a:p>
              <a:p>
                <a:endParaRPr lang="en-GB" sz="2800" dirty="0">
                  <a:solidFill>
                    <a:schemeClr val="tx1"/>
                  </a:solidFill>
                  <a:latin typeface="Calibri" panose="020F0502020204030204" pitchFamily="34" charset="0"/>
                  <a:cs typeface="Calibri" panose="020F0502020204030204" pitchFamily="34" charset="0"/>
                </a:endParaRPr>
              </a:p>
            </p:txBody>
          </p:sp>
        </mc:Choice>
        <mc:Fallback xmlns="">
          <p:sp>
            <p:nvSpPr>
              <p:cNvPr id="6" name="Rectangle 5">
                <a:extLst>
                  <a:ext uri="{FF2B5EF4-FFF2-40B4-BE49-F238E27FC236}">
                    <a16:creationId xmlns:a16="http://schemas.microsoft.com/office/drawing/2014/main" id="{65BE7C0B-E138-1E49-8E6B-EEAFC5365BD7}"/>
                  </a:ext>
                </a:extLst>
              </p:cNvPr>
              <p:cNvSpPr>
                <a:spLocks noRot="1" noChangeAspect="1" noMove="1" noResize="1" noEditPoints="1" noAdjustHandles="1" noChangeArrowheads="1" noChangeShapeType="1" noTextEdit="1"/>
              </p:cNvSpPr>
              <p:nvPr/>
            </p:nvSpPr>
            <p:spPr>
              <a:xfrm>
                <a:off x="1235243" y="1138350"/>
                <a:ext cx="6488748" cy="509452"/>
              </a:xfrm>
              <a:prstGeom prst="rect">
                <a:avLst/>
              </a:prstGeom>
              <a:blipFill>
                <a:blip r:embed="rId6"/>
                <a:stretch>
                  <a:fillRect l="-975" t="-9524" b="-26190"/>
                </a:stretch>
              </a:blipFill>
              <a:ln>
                <a:solidFill>
                  <a:srgbClr val="FF006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D123E6-B9F0-5C4C-95CD-E6A9A23E1885}"/>
                  </a:ext>
                </a:extLst>
              </p:cNvPr>
              <p:cNvSpPr txBox="1"/>
              <p:nvPr/>
            </p:nvSpPr>
            <p:spPr>
              <a:xfrm>
                <a:off x="246818" y="2723594"/>
                <a:ext cx="4697634"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  A </a:t>
                </a:r>
                <a14:m>
                  <m:oMath xmlns:m="http://schemas.openxmlformats.org/officeDocument/2006/math">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factors</m:t>
                        </m:r>
                        <m:r>
                          <m:rPr>
                            <m:nor/>
                          </m:rPr>
                          <a:rPr lang="en-GB" sz="3200" b="0" i="0" smtClean="0">
                            <a:latin typeface="Calibri" panose="020F0502020204030204" pitchFamily="34" charset="0"/>
                            <a:cs typeface="Calibri" panose="020F0502020204030204" pitchFamily="34" charset="0"/>
                          </a:rPr>
                          <m:t> </m:t>
                        </m:r>
                        <m:r>
                          <m:rPr>
                            <m:nor/>
                          </m:rPr>
                          <a:rPr lang="en-GB" sz="3200" b="0" i="0" smtClean="0">
                            <a:latin typeface="Calibri" panose="020F0502020204030204" pitchFamily="34" charset="0"/>
                            <a:cs typeface="Calibri" panose="020F0502020204030204" pitchFamily="34" charset="0"/>
                          </a:rPr>
                          <m:t>of</m:t>
                        </m:r>
                        <m:r>
                          <m:rPr>
                            <m:nor/>
                          </m:rPr>
                          <a:rPr lang="en-GB" sz="3200" b="0" i="0" smtClean="0">
                            <a:latin typeface="Calibri" panose="020F0502020204030204" pitchFamily="34" charset="0"/>
                            <a:cs typeface="Calibri" panose="020F0502020204030204" pitchFamily="34" charset="0"/>
                          </a:rPr>
                          <m:t> 100</m:t>
                        </m:r>
                      </m:e>
                    </m:d>
                  </m:oMath>
                </a14:m>
                <a:r>
                  <a:rPr lang="en-GB" sz="3200" dirty="0">
                    <a:latin typeface="Calibri" panose="020F0502020204030204" pitchFamily="34" charset="0"/>
                    <a:cs typeface="Calibri" panose="020F0502020204030204" pitchFamily="34" charset="0"/>
                  </a:rPr>
                  <a:t> </a:t>
                </a:r>
              </a:p>
            </p:txBody>
          </p:sp>
        </mc:Choice>
        <mc:Fallback xmlns="">
          <p:sp>
            <p:nvSpPr>
              <p:cNvPr id="7" name="TextBox 6">
                <a:extLst>
                  <a:ext uri="{FF2B5EF4-FFF2-40B4-BE49-F238E27FC236}">
                    <a16:creationId xmlns:a16="http://schemas.microsoft.com/office/drawing/2014/main" id="{84D123E6-B9F0-5C4C-95CD-E6A9A23E1885}"/>
                  </a:ext>
                </a:extLst>
              </p:cNvPr>
              <p:cNvSpPr txBox="1">
                <a:spLocks noRot="1" noChangeAspect="1" noMove="1" noResize="1" noEditPoints="1" noAdjustHandles="1" noChangeArrowheads="1" noChangeShapeType="1" noTextEdit="1"/>
              </p:cNvSpPr>
              <p:nvPr/>
            </p:nvSpPr>
            <p:spPr>
              <a:xfrm>
                <a:off x="246818" y="2723594"/>
                <a:ext cx="4697634" cy="584775"/>
              </a:xfrm>
              <a:prstGeom prst="rect">
                <a:avLst/>
              </a:prstGeom>
              <a:blipFill>
                <a:blip r:embed="rId7"/>
                <a:stretch>
                  <a:fillRect l="-3243"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261FA2-5D9F-4A47-98C3-50E1A963D1F5}"/>
                  </a:ext>
                </a:extLst>
              </p:cNvPr>
              <p:cNvSpPr txBox="1"/>
              <p:nvPr/>
            </p:nvSpPr>
            <p:spPr>
              <a:xfrm>
                <a:off x="246818" y="3712017"/>
                <a:ext cx="4697634"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  B</a:t>
                </a:r>
                <a14:m>
                  <m:oMath xmlns:m="http://schemas.openxmlformats.org/officeDocument/2006/math">
                    <m:r>
                      <a:rPr lang="en-GB" sz="3200" b="0" i="0" smtClean="0">
                        <a:latin typeface="Cambria Math" panose="02040503050406030204" pitchFamily="18" charset="0"/>
                      </a:rPr>
                      <m:t> </m:t>
                    </m:r>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square</m:t>
                        </m:r>
                        <m:r>
                          <m:rPr>
                            <m:nor/>
                          </m:rPr>
                          <a:rPr lang="en-GB" sz="3200" b="0" i="0" smtClean="0">
                            <a:latin typeface="Calibri" panose="020F0502020204030204" pitchFamily="34" charset="0"/>
                            <a:cs typeface="Calibri" panose="020F0502020204030204" pitchFamily="34" charset="0"/>
                          </a:rPr>
                          <m:t> </m:t>
                        </m:r>
                        <m:r>
                          <m:rPr>
                            <m:nor/>
                          </m:rPr>
                          <a:rPr lang="en-GB" sz="3200" b="0" i="0" smtClean="0">
                            <a:latin typeface="Calibri" panose="020F0502020204030204" pitchFamily="34" charset="0"/>
                            <a:cs typeface="Calibri" panose="020F0502020204030204" pitchFamily="34" charset="0"/>
                          </a:rPr>
                          <m:t>numbers</m:t>
                        </m:r>
                      </m:e>
                    </m:d>
                  </m:oMath>
                </a14:m>
                <a:r>
                  <a:rPr lang="en-GB" sz="3200" dirty="0">
                    <a:latin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DD261FA2-5D9F-4A47-98C3-50E1A963D1F5}"/>
                  </a:ext>
                </a:extLst>
              </p:cNvPr>
              <p:cNvSpPr txBox="1">
                <a:spLocks noRot="1" noChangeAspect="1" noMove="1" noResize="1" noEditPoints="1" noAdjustHandles="1" noChangeArrowheads="1" noChangeShapeType="1" noTextEdit="1"/>
              </p:cNvSpPr>
              <p:nvPr/>
            </p:nvSpPr>
            <p:spPr>
              <a:xfrm>
                <a:off x="246818" y="3712017"/>
                <a:ext cx="4697634" cy="584775"/>
              </a:xfrm>
              <a:prstGeom prst="rect">
                <a:avLst/>
              </a:prstGeom>
              <a:blipFill>
                <a:blip r:embed="rId8"/>
                <a:stretch>
                  <a:fillRect l="-3243"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57E37E-FFA3-9D4C-9C32-12C1D616F45E}"/>
                  </a:ext>
                </a:extLst>
              </p:cNvPr>
              <p:cNvSpPr txBox="1"/>
              <p:nvPr/>
            </p:nvSpPr>
            <p:spPr>
              <a:xfrm>
                <a:off x="246816" y="5527041"/>
                <a:ext cx="4697634"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d)  D</a:t>
                </a:r>
                <a14:m>
                  <m:oMath xmlns:m="http://schemas.openxmlformats.org/officeDocument/2006/math">
                    <m:r>
                      <a:rPr lang="en-GB" sz="3200" b="0" i="0" smtClean="0">
                        <a:latin typeface="Cambria Math" panose="02040503050406030204" pitchFamily="18" charset="0"/>
                      </a:rPr>
                      <m:t> </m:t>
                    </m:r>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prime</m:t>
                        </m:r>
                        <m:r>
                          <m:rPr>
                            <m:nor/>
                          </m:rPr>
                          <a:rPr lang="en-GB" sz="3200" b="0" i="0" smtClean="0">
                            <a:latin typeface="Calibri" panose="020F0502020204030204" pitchFamily="34" charset="0"/>
                            <a:cs typeface="Calibri" panose="020F0502020204030204" pitchFamily="34" charset="0"/>
                          </a:rPr>
                          <m:t> </m:t>
                        </m:r>
                        <m:r>
                          <m:rPr>
                            <m:nor/>
                          </m:rPr>
                          <a:rPr lang="en-GB" sz="3200" b="0" i="0" smtClean="0">
                            <a:latin typeface="Calibri" panose="020F0502020204030204" pitchFamily="34" charset="0"/>
                            <a:cs typeface="Calibri" panose="020F0502020204030204" pitchFamily="34" charset="0"/>
                          </a:rPr>
                          <m:t>numbers</m:t>
                        </m:r>
                      </m:e>
                    </m:d>
                  </m:oMath>
                </a14:m>
                <a:r>
                  <a:rPr lang="en-GB" sz="3200" dirty="0">
                    <a:latin typeface="Calibri" panose="020F0502020204030204" pitchFamily="34" charset="0"/>
                    <a:cs typeface="Calibri" panose="020F0502020204030204" pitchFamily="34" charset="0"/>
                  </a:rPr>
                  <a:t> </a:t>
                </a:r>
              </a:p>
            </p:txBody>
          </p:sp>
        </mc:Choice>
        <mc:Fallback xmlns="">
          <p:sp>
            <p:nvSpPr>
              <p:cNvPr id="9" name="TextBox 8">
                <a:extLst>
                  <a:ext uri="{FF2B5EF4-FFF2-40B4-BE49-F238E27FC236}">
                    <a16:creationId xmlns:a16="http://schemas.microsoft.com/office/drawing/2014/main" id="{4A57E37E-FFA3-9D4C-9C32-12C1D616F45E}"/>
                  </a:ext>
                </a:extLst>
              </p:cNvPr>
              <p:cNvSpPr txBox="1">
                <a:spLocks noRot="1" noChangeAspect="1" noMove="1" noResize="1" noEditPoints="1" noAdjustHandles="1" noChangeArrowheads="1" noChangeShapeType="1" noTextEdit="1"/>
              </p:cNvSpPr>
              <p:nvPr/>
            </p:nvSpPr>
            <p:spPr>
              <a:xfrm>
                <a:off x="246816" y="5527041"/>
                <a:ext cx="4697634" cy="584775"/>
              </a:xfrm>
              <a:prstGeom prst="rect">
                <a:avLst/>
              </a:prstGeom>
              <a:blipFill>
                <a:blip r:embed="rId9"/>
                <a:stretch>
                  <a:fillRect l="-3243"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8365F7-D9F1-5F4D-A369-2A416DED1CAF}"/>
                  </a:ext>
                </a:extLst>
              </p:cNvPr>
              <p:cNvSpPr txBox="1"/>
              <p:nvPr/>
            </p:nvSpPr>
            <p:spPr>
              <a:xfrm>
                <a:off x="246817" y="4644307"/>
                <a:ext cx="4697634"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c)  C</a:t>
                </a:r>
                <a14:m>
                  <m:oMath xmlns:m="http://schemas.openxmlformats.org/officeDocument/2006/math">
                    <m:r>
                      <a:rPr lang="en-GB" sz="3200" b="0" i="0" smtClean="0">
                        <a:latin typeface="Cambria Math" panose="02040503050406030204" pitchFamily="18" charset="0"/>
                      </a:rPr>
                      <m:t> </m:t>
                    </m:r>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multiples</m:t>
                        </m:r>
                        <m:r>
                          <m:rPr>
                            <m:nor/>
                          </m:rPr>
                          <a:rPr lang="en-GB" sz="3200" b="0" i="0" smtClean="0">
                            <a:latin typeface="Calibri" panose="020F0502020204030204" pitchFamily="34" charset="0"/>
                            <a:cs typeface="Calibri" panose="020F0502020204030204" pitchFamily="34" charset="0"/>
                          </a:rPr>
                          <m:t> </m:t>
                        </m:r>
                        <m:r>
                          <m:rPr>
                            <m:nor/>
                          </m:rPr>
                          <a:rPr lang="en-GB" sz="3200" b="0" i="0" smtClean="0">
                            <a:latin typeface="Calibri" panose="020F0502020204030204" pitchFamily="34" charset="0"/>
                            <a:cs typeface="Calibri" panose="020F0502020204030204" pitchFamily="34" charset="0"/>
                          </a:rPr>
                          <m:t>of</m:t>
                        </m:r>
                        <m:r>
                          <m:rPr>
                            <m:nor/>
                          </m:rPr>
                          <a:rPr lang="en-GB" sz="3200" b="0" i="0" smtClean="0">
                            <a:latin typeface="Calibri" panose="020F0502020204030204" pitchFamily="34" charset="0"/>
                            <a:cs typeface="Calibri" panose="020F0502020204030204" pitchFamily="34" charset="0"/>
                          </a:rPr>
                          <m:t> 8</m:t>
                        </m:r>
                      </m:e>
                    </m:d>
                  </m:oMath>
                </a14:m>
                <a:r>
                  <a:rPr lang="en-GB" sz="3200" dirty="0">
                    <a:latin typeface="Calibri" panose="020F0502020204030204" pitchFamily="34" charset="0"/>
                    <a:cs typeface="Calibri" panose="020F0502020204030204" pitchFamily="34" charset="0"/>
                  </a:rPr>
                  <a:t> </a:t>
                </a:r>
              </a:p>
            </p:txBody>
          </p:sp>
        </mc:Choice>
        <mc:Fallback xmlns="">
          <p:sp>
            <p:nvSpPr>
              <p:cNvPr id="10" name="TextBox 9">
                <a:extLst>
                  <a:ext uri="{FF2B5EF4-FFF2-40B4-BE49-F238E27FC236}">
                    <a16:creationId xmlns:a16="http://schemas.microsoft.com/office/drawing/2014/main" id="{378365F7-D9F1-5F4D-A369-2A416DED1CAF}"/>
                  </a:ext>
                </a:extLst>
              </p:cNvPr>
              <p:cNvSpPr txBox="1">
                <a:spLocks noRot="1" noChangeAspect="1" noMove="1" noResize="1" noEditPoints="1" noAdjustHandles="1" noChangeArrowheads="1" noChangeShapeType="1" noTextEdit="1"/>
              </p:cNvSpPr>
              <p:nvPr/>
            </p:nvSpPr>
            <p:spPr>
              <a:xfrm>
                <a:off x="246817" y="4644307"/>
                <a:ext cx="4697634" cy="584775"/>
              </a:xfrm>
              <a:prstGeom prst="rect">
                <a:avLst/>
              </a:prstGeom>
              <a:blipFill>
                <a:blip r:embed="rId10"/>
                <a:stretch>
                  <a:fillRect l="-3243" t="-12500" b="-34375"/>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2C56F83D-CDD5-9C41-9950-0FE79680BBC7}"/>
              </a:ext>
            </a:extLst>
          </p:cNvPr>
          <p:cNvSpPr txBox="1"/>
          <p:nvPr/>
        </p:nvSpPr>
        <p:spPr>
          <a:xfrm>
            <a:off x="246816" y="1907972"/>
            <a:ext cx="754533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List the elements of sets A, B, C and 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6F06B23-760D-A34C-8990-76DEF16103ED}"/>
                  </a:ext>
                </a:extLst>
              </p:cNvPr>
              <p:cNvSpPr txBox="1"/>
              <p:nvPr/>
            </p:nvSpPr>
            <p:spPr>
              <a:xfrm>
                <a:off x="4660660" y="2723594"/>
                <a:ext cx="3737599"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10, 20, 50, 100</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2" name="TextBox 11">
                <a:extLst>
                  <a:ext uri="{FF2B5EF4-FFF2-40B4-BE49-F238E27FC236}">
                    <a16:creationId xmlns:a16="http://schemas.microsoft.com/office/drawing/2014/main" id="{66F06B23-760D-A34C-8990-76DEF16103ED}"/>
                  </a:ext>
                </a:extLst>
              </p:cNvPr>
              <p:cNvSpPr txBox="1">
                <a:spLocks noRot="1" noChangeAspect="1" noMove="1" noResize="1" noEditPoints="1" noAdjustHandles="1" noChangeArrowheads="1" noChangeShapeType="1" noTextEdit="1"/>
              </p:cNvSpPr>
              <p:nvPr/>
            </p:nvSpPr>
            <p:spPr>
              <a:xfrm>
                <a:off x="4660660" y="2723594"/>
                <a:ext cx="3737599" cy="584775"/>
              </a:xfrm>
              <a:prstGeom prst="rect">
                <a:avLst/>
              </a:prstGeom>
              <a:blipFill>
                <a:blip r:embed="rId11"/>
                <a:stretch>
                  <a:fillRect l="-4241"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9B77986-C65D-F041-8D17-8FBA96F5F6A8}"/>
                  </a:ext>
                </a:extLst>
              </p:cNvPr>
              <p:cNvSpPr txBox="1"/>
              <p:nvPr/>
            </p:nvSpPr>
            <p:spPr>
              <a:xfrm>
                <a:off x="4660659" y="3712017"/>
                <a:ext cx="3202663"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B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100</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3" name="TextBox 12">
                <a:extLst>
                  <a:ext uri="{FF2B5EF4-FFF2-40B4-BE49-F238E27FC236}">
                    <a16:creationId xmlns:a16="http://schemas.microsoft.com/office/drawing/2014/main" id="{89B77986-C65D-F041-8D17-8FBA96F5F6A8}"/>
                  </a:ext>
                </a:extLst>
              </p:cNvPr>
              <p:cNvSpPr txBox="1">
                <a:spLocks noRot="1" noChangeAspect="1" noMove="1" noResize="1" noEditPoints="1" noAdjustHandles="1" noChangeArrowheads="1" noChangeShapeType="1" noTextEdit="1"/>
              </p:cNvSpPr>
              <p:nvPr/>
            </p:nvSpPr>
            <p:spPr>
              <a:xfrm>
                <a:off x="4660659" y="3712017"/>
                <a:ext cx="3202663" cy="584775"/>
              </a:xfrm>
              <a:prstGeom prst="rect">
                <a:avLst/>
              </a:prstGeom>
              <a:blipFill>
                <a:blip r:embed="rId12"/>
                <a:stretch>
                  <a:fillRect l="-4952"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D233C9-2604-AD46-A9AF-E2B979752509}"/>
                  </a:ext>
                </a:extLst>
              </p:cNvPr>
              <p:cNvSpPr txBox="1"/>
              <p:nvPr/>
            </p:nvSpPr>
            <p:spPr>
              <a:xfrm>
                <a:off x="4660658" y="4644307"/>
                <a:ext cx="3202663"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C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40, 80</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4" name="TextBox 13">
                <a:extLst>
                  <a:ext uri="{FF2B5EF4-FFF2-40B4-BE49-F238E27FC236}">
                    <a16:creationId xmlns:a16="http://schemas.microsoft.com/office/drawing/2014/main" id="{B9D233C9-2604-AD46-A9AF-E2B979752509}"/>
                  </a:ext>
                </a:extLst>
              </p:cNvPr>
              <p:cNvSpPr txBox="1">
                <a:spLocks noRot="1" noChangeAspect="1" noMove="1" noResize="1" noEditPoints="1" noAdjustHandles="1" noChangeArrowheads="1" noChangeShapeType="1" noTextEdit="1"/>
              </p:cNvSpPr>
              <p:nvPr/>
            </p:nvSpPr>
            <p:spPr>
              <a:xfrm>
                <a:off x="4660658" y="4644307"/>
                <a:ext cx="3202663" cy="584775"/>
              </a:xfrm>
              <a:prstGeom prst="rect">
                <a:avLst/>
              </a:prstGeom>
              <a:blipFill>
                <a:blip r:embed="rId13"/>
                <a:stretch>
                  <a:fillRect l="-4952"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363EF0-6EB1-2D43-AD0B-7AF10264C4BD}"/>
                  </a:ext>
                </a:extLst>
              </p:cNvPr>
              <p:cNvSpPr txBox="1"/>
              <p:nvPr/>
            </p:nvSpPr>
            <p:spPr>
              <a:xfrm>
                <a:off x="4660660" y="5527041"/>
                <a:ext cx="3202663"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D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5" name="TextBox 14">
                <a:extLst>
                  <a:ext uri="{FF2B5EF4-FFF2-40B4-BE49-F238E27FC236}">
                    <a16:creationId xmlns:a16="http://schemas.microsoft.com/office/drawing/2014/main" id="{F8363EF0-6EB1-2D43-AD0B-7AF10264C4BD}"/>
                  </a:ext>
                </a:extLst>
              </p:cNvPr>
              <p:cNvSpPr txBox="1">
                <a:spLocks noRot="1" noChangeAspect="1" noMove="1" noResize="1" noEditPoints="1" noAdjustHandles="1" noChangeArrowheads="1" noChangeShapeType="1" noTextEdit="1"/>
              </p:cNvSpPr>
              <p:nvPr/>
            </p:nvSpPr>
            <p:spPr>
              <a:xfrm>
                <a:off x="4660660" y="5527041"/>
                <a:ext cx="3202663" cy="584775"/>
              </a:xfrm>
              <a:prstGeom prst="rect">
                <a:avLst/>
              </a:prstGeom>
              <a:blipFill>
                <a:blip r:embed="rId14"/>
                <a:stretch>
                  <a:fillRect l="-4952" t="-12500" b="-34375"/>
                </a:stretch>
              </a:blipFill>
            </p:spPr>
            <p:txBody>
              <a:bodyPr/>
              <a:lstStyle/>
              <a:p>
                <a:r>
                  <a:rPr lang="en-GB">
                    <a:noFill/>
                  </a:rPr>
                  <a:t> </a:t>
                </a:r>
              </a:p>
            </p:txBody>
          </p:sp>
        </mc:Fallback>
      </mc:AlternateContent>
      <p:sp>
        <p:nvSpPr>
          <p:cNvPr id="16" name="TextBox 15"/>
          <p:cNvSpPr txBox="1"/>
          <p:nvPr/>
        </p:nvSpPr>
        <p:spPr>
          <a:xfrm>
            <a:off x="283107" y="180109"/>
            <a:ext cx="739231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41631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DD4D0B5-2B46-524A-A2F3-B449F5B7B559}"/>
                  </a:ext>
                </a:extLst>
              </p:cNvPr>
              <p:cNvSpPr/>
              <p:nvPr/>
            </p:nvSpPr>
            <p:spPr>
              <a:xfrm>
                <a:off x="1116536" y="1113381"/>
                <a:ext cx="5727030" cy="509452"/>
              </a:xfrm>
              <a:prstGeom prst="rect">
                <a:avLst/>
              </a:prstGeom>
              <a:solidFill>
                <a:srgbClr val="FF0066">
                  <a:alpha val="2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black"/>
                  </a:solidFill>
                  <a:latin typeface="Calibri" panose="020F0502020204030204" pitchFamily="34" charset="0"/>
                  <a:cs typeface="Calibri" panose="020F0502020204030204" pitchFamily="34" charset="0"/>
                </a:endParaRPr>
              </a:p>
              <a:p>
                <a:pPr algn="ctr"/>
                <a14:m>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r>
                      <a:rPr lang="en-GB" sz="2800" i="1" smtClean="0">
                        <a:solidFill>
                          <a:schemeClr val="tx1"/>
                        </a:solidFill>
                        <a:latin typeface="Cambria Math" panose="02040503050406030204" pitchFamily="18" charset="0"/>
                      </a:rPr>
                      <m:t>=</m:t>
                    </m:r>
                  </m:oMath>
                </a14:m>
                <a:r>
                  <a:rPr lang="en-GB" sz="2800" dirty="0">
                    <a:solidFill>
                      <a:schemeClr val="tx1"/>
                    </a:solidFill>
                    <a:latin typeface="Calibri" panose="020F0502020204030204" pitchFamily="34" charset="0"/>
                    <a:cs typeface="Calibri" panose="020F0502020204030204" pitchFamily="34" charset="0"/>
                  </a:rPr>
                  <a:t> {Months of the year}</a:t>
                </a:r>
              </a:p>
              <a:p>
                <a:endParaRPr lang="en-GB" sz="2800" dirty="0">
                  <a:solidFill>
                    <a:schemeClr val="tx1"/>
                  </a:solidFill>
                  <a:latin typeface="Calibri" panose="020F0502020204030204" pitchFamily="34" charset="0"/>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7DD4D0B5-2B46-524A-A2F3-B449F5B7B559}"/>
                  </a:ext>
                </a:extLst>
              </p:cNvPr>
              <p:cNvSpPr>
                <a:spLocks noRot="1" noChangeAspect="1" noMove="1" noResize="1" noEditPoints="1" noAdjustHandles="1" noChangeArrowheads="1" noChangeShapeType="1" noTextEdit="1"/>
              </p:cNvSpPr>
              <p:nvPr/>
            </p:nvSpPr>
            <p:spPr>
              <a:xfrm>
                <a:off x="1116536" y="1113381"/>
                <a:ext cx="5727030" cy="509452"/>
              </a:xfrm>
              <a:prstGeom prst="rect">
                <a:avLst/>
              </a:prstGeom>
              <a:blipFill>
                <a:blip r:embed="rId3"/>
                <a:stretch>
                  <a:fillRect t="-11765" b="-34118"/>
                </a:stretch>
              </a:blipFill>
              <a:ln>
                <a:solidFill>
                  <a:srgbClr val="FF006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DDB668E-2B6F-9544-A48D-D223A11387B5}"/>
                  </a:ext>
                </a:extLst>
              </p:cNvPr>
              <p:cNvSpPr txBox="1"/>
              <p:nvPr/>
            </p:nvSpPr>
            <p:spPr>
              <a:xfrm>
                <a:off x="304299" y="2546490"/>
                <a:ext cx="5580134"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  A </a:t>
                </a:r>
                <a14:m>
                  <m:oMath xmlns:m="http://schemas.openxmlformats.org/officeDocument/2006/math">
                    <m:r>
                      <a:rPr lang="en-GB" sz="2800" b="0" i="1" smtClean="0">
                        <a:latin typeface="Cambria Math" panose="02040503050406030204" pitchFamily="18" charset="0"/>
                      </a:rPr>
                      <m:t>=</m:t>
                    </m:r>
                    <m:d>
                      <m:dPr>
                        <m:begChr m:val="{"/>
                        <m:endChr m:val="}"/>
                        <m:ctrlPr>
                          <a:rPr lang="en-GB" sz="2800" b="0" i="1" smtClean="0">
                            <a:latin typeface="Cambria Math" panose="02040503050406030204" pitchFamily="18" charset="0"/>
                          </a:rPr>
                        </m:ctrlPr>
                      </m:dPr>
                      <m:e>
                        <m:r>
                          <m:rPr>
                            <m:nor/>
                          </m:rPr>
                          <a:rPr lang="en-GB" sz="2800" b="0" i="0" smtClean="0">
                            <a:latin typeface="Calibri" panose="020F0502020204030204" pitchFamily="34" charset="0"/>
                            <a:cs typeface="Calibri" panose="020F0502020204030204" pitchFamily="34" charset="0"/>
                          </a:rPr>
                          <m:t>months</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with</m:t>
                        </m:r>
                        <m:r>
                          <m:rPr>
                            <m:nor/>
                          </m:rPr>
                          <a:rPr lang="en-GB" sz="2800" b="0" i="0" smtClean="0">
                            <a:latin typeface="Calibri" panose="020F0502020204030204" pitchFamily="34" charset="0"/>
                            <a:cs typeface="Calibri" panose="020F0502020204030204" pitchFamily="34" charset="0"/>
                          </a:rPr>
                          <m:t> 31 </m:t>
                        </m:r>
                        <m:r>
                          <m:rPr>
                            <m:nor/>
                          </m:rPr>
                          <a:rPr lang="en-GB" sz="2800" b="0" i="0" smtClean="0">
                            <a:latin typeface="Calibri" panose="020F0502020204030204" pitchFamily="34" charset="0"/>
                            <a:cs typeface="Calibri" panose="020F0502020204030204" pitchFamily="34" charset="0"/>
                          </a:rPr>
                          <m:t>days</m:t>
                        </m:r>
                      </m:e>
                    </m:d>
                  </m:oMath>
                </a14:m>
                <a:r>
                  <a:rPr lang="en-GB" sz="2800" dirty="0">
                    <a:latin typeface="Calibri" panose="020F0502020204030204" pitchFamily="34" charset="0"/>
                    <a:cs typeface="Calibri" panose="020F0502020204030204" pitchFamily="34" charset="0"/>
                  </a:rPr>
                  <a:t> </a:t>
                </a:r>
              </a:p>
            </p:txBody>
          </p:sp>
        </mc:Choice>
        <mc:Fallback xmlns="">
          <p:sp>
            <p:nvSpPr>
              <p:cNvPr id="5" name="TextBox 4">
                <a:extLst>
                  <a:ext uri="{FF2B5EF4-FFF2-40B4-BE49-F238E27FC236}">
                    <a16:creationId xmlns:a16="http://schemas.microsoft.com/office/drawing/2014/main" id="{5DDB668E-2B6F-9544-A48D-D223A11387B5}"/>
                  </a:ext>
                </a:extLst>
              </p:cNvPr>
              <p:cNvSpPr txBox="1">
                <a:spLocks noRot="1" noChangeAspect="1" noMove="1" noResize="1" noEditPoints="1" noAdjustHandles="1" noChangeArrowheads="1" noChangeShapeType="1" noTextEdit="1"/>
              </p:cNvSpPr>
              <p:nvPr/>
            </p:nvSpPr>
            <p:spPr>
              <a:xfrm>
                <a:off x="304299" y="2546490"/>
                <a:ext cx="5580134" cy="523220"/>
              </a:xfrm>
              <a:prstGeom prst="rect">
                <a:avLst/>
              </a:prstGeom>
              <a:blipFill>
                <a:blip r:embed="rId4"/>
                <a:stretch>
                  <a:fillRect l="-2295"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FE37371-AEAE-CF44-8FDF-F90935ECF6AB}"/>
                  </a:ext>
                </a:extLst>
              </p:cNvPr>
              <p:cNvSpPr txBox="1"/>
              <p:nvPr/>
            </p:nvSpPr>
            <p:spPr>
              <a:xfrm>
                <a:off x="232734" y="4399683"/>
                <a:ext cx="9061873"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  B</a:t>
                </a:r>
                <a14:m>
                  <m:oMath xmlns:m="http://schemas.openxmlformats.org/officeDocument/2006/math">
                    <m:r>
                      <a:rPr lang="en-GB" sz="2800" b="0" i="0" smtClean="0">
                        <a:latin typeface="Cambria Math" panose="02040503050406030204" pitchFamily="18" charset="0"/>
                      </a:rPr>
                      <m:t> </m:t>
                    </m:r>
                    <m:r>
                      <a:rPr lang="en-GB" sz="2800" b="0" i="1" smtClean="0">
                        <a:latin typeface="Cambria Math" panose="02040503050406030204" pitchFamily="18" charset="0"/>
                      </a:rPr>
                      <m:t>=</m:t>
                    </m:r>
                    <m:d>
                      <m:dPr>
                        <m:begChr m:val="{"/>
                        <m:endChr m:val="}"/>
                        <m:ctrlPr>
                          <a:rPr lang="en-GB" sz="2800" b="0" i="1" smtClean="0">
                            <a:latin typeface="Cambria Math" panose="02040503050406030204" pitchFamily="18" charset="0"/>
                          </a:rPr>
                        </m:ctrlPr>
                      </m:dPr>
                      <m:e>
                        <m:r>
                          <m:rPr>
                            <m:nor/>
                          </m:rPr>
                          <a:rPr lang="en-GB" sz="2800" b="0" i="0" smtClean="0">
                            <a:latin typeface="Calibri" panose="020F0502020204030204" pitchFamily="34" charset="0"/>
                            <a:cs typeface="Calibri" panose="020F0502020204030204" pitchFamily="34" charset="0"/>
                          </a:rPr>
                          <m:t>months</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with</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names</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ending</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in</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the</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letter</m:t>
                        </m:r>
                        <m:r>
                          <m:rPr>
                            <m:nor/>
                          </m:rPr>
                          <a:rPr lang="en-GB" sz="2800" b="0" i="0" smtClean="0">
                            <a:latin typeface="Calibri" panose="020F0502020204030204" pitchFamily="34" charset="0"/>
                            <a:cs typeface="Calibri" panose="020F0502020204030204" pitchFamily="34" charset="0"/>
                          </a:rPr>
                          <m:t> </m:t>
                        </m:r>
                        <m:r>
                          <m:rPr>
                            <m:nor/>
                          </m:rPr>
                          <a:rPr lang="en-GB" sz="2800" b="0" i="0" smtClean="0">
                            <a:latin typeface="Calibri" panose="020F0502020204030204" pitchFamily="34" charset="0"/>
                            <a:cs typeface="Calibri" panose="020F0502020204030204" pitchFamily="34" charset="0"/>
                          </a:rPr>
                          <m:t>y</m:t>
                        </m:r>
                      </m:e>
                    </m:d>
                  </m:oMath>
                </a14:m>
                <a:r>
                  <a:rPr lang="en-GB" sz="2800" dirty="0">
                    <a:latin typeface="Calibri" panose="020F0502020204030204" pitchFamily="34" charset="0"/>
                    <a:cs typeface="Calibri" panose="020F0502020204030204" pitchFamily="34" charset="0"/>
                  </a:rPr>
                  <a:t> </a:t>
                </a:r>
              </a:p>
            </p:txBody>
          </p:sp>
        </mc:Choice>
        <mc:Fallback xmlns="">
          <p:sp>
            <p:nvSpPr>
              <p:cNvPr id="6" name="TextBox 5">
                <a:extLst>
                  <a:ext uri="{FF2B5EF4-FFF2-40B4-BE49-F238E27FC236}">
                    <a16:creationId xmlns:a16="http://schemas.microsoft.com/office/drawing/2014/main" id="{8FE37371-AEAE-CF44-8FDF-F90935ECF6AB}"/>
                  </a:ext>
                </a:extLst>
              </p:cNvPr>
              <p:cNvSpPr txBox="1">
                <a:spLocks noRot="1" noChangeAspect="1" noMove="1" noResize="1" noEditPoints="1" noAdjustHandles="1" noChangeArrowheads="1" noChangeShapeType="1" noTextEdit="1"/>
              </p:cNvSpPr>
              <p:nvPr/>
            </p:nvSpPr>
            <p:spPr>
              <a:xfrm>
                <a:off x="232734" y="4399683"/>
                <a:ext cx="9061873" cy="523220"/>
              </a:xfrm>
              <a:prstGeom prst="rect">
                <a:avLst/>
              </a:prstGeom>
              <a:blipFill>
                <a:blip r:embed="rId5"/>
                <a:stretch>
                  <a:fillRect l="-1345" t="-11628" b="-32558"/>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0DC8DAAF-8A6D-F248-BA96-BCCCE4CA23D8}"/>
              </a:ext>
            </a:extLst>
          </p:cNvPr>
          <p:cNvSpPr txBox="1"/>
          <p:nvPr/>
        </p:nvSpPr>
        <p:spPr>
          <a:xfrm>
            <a:off x="304297" y="1883003"/>
            <a:ext cx="7545337"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List the elements of sets A and B</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B50E32-5245-E547-9D59-FDBD99439BD6}"/>
                  </a:ext>
                </a:extLst>
              </p:cNvPr>
              <p:cNvSpPr txBox="1"/>
              <p:nvPr/>
            </p:nvSpPr>
            <p:spPr>
              <a:xfrm>
                <a:off x="750868" y="3226865"/>
                <a:ext cx="7401122" cy="954107"/>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2800" b="0" i="1" smtClean="0">
                        <a:solidFill>
                          <a:schemeClr val="accent1"/>
                        </a:solidFill>
                        <a:latin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{January, March, May, July, August, October, December}</a:t>
                </a:r>
              </a:p>
            </p:txBody>
          </p:sp>
        </mc:Choice>
        <mc:Fallback xmlns="">
          <p:sp>
            <p:nvSpPr>
              <p:cNvPr id="8" name="TextBox 7">
                <a:extLst>
                  <a:ext uri="{FF2B5EF4-FFF2-40B4-BE49-F238E27FC236}">
                    <a16:creationId xmlns:a16="http://schemas.microsoft.com/office/drawing/2014/main" id="{45B50E32-5245-E547-9D59-FDBD99439BD6}"/>
                  </a:ext>
                </a:extLst>
              </p:cNvPr>
              <p:cNvSpPr txBox="1">
                <a:spLocks noRot="1" noChangeAspect="1" noMove="1" noResize="1" noEditPoints="1" noAdjustHandles="1" noChangeArrowheads="1" noChangeShapeType="1" noTextEdit="1"/>
              </p:cNvSpPr>
              <p:nvPr/>
            </p:nvSpPr>
            <p:spPr>
              <a:xfrm>
                <a:off x="750868" y="3226865"/>
                <a:ext cx="7401122" cy="954107"/>
              </a:xfrm>
              <a:prstGeom prst="rect">
                <a:avLst/>
              </a:prstGeom>
              <a:blipFill>
                <a:blip r:embed="rId6"/>
                <a:stretch>
                  <a:fillRect l="-1647" t="-5732" b="-17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2561D4-EC12-654B-9D66-725945CC80A5}"/>
                  </a:ext>
                </a:extLst>
              </p:cNvPr>
              <p:cNvSpPr txBox="1"/>
              <p:nvPr/>
            </p:nvSpPr>
            <p:spPr>
              <a:xfrm>
                <a:off x="697502" y="5080058"/>
                <a:ext cx="7128683" cy="523220"/>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B </a:t>
                </a:r>
                <a14:m>
                  <m:oMath xmlns:m="http://schemas.openxmlformats.org/officeDocument/2006/math">
                    <m:r>
                      <a:rPr lang="en-GB" sz="2800" b="0" i="1" smtClean="0">
                        <a:solidFill>
                          <a:schemeClr val="accent1"/>
                        </a:solidFill>
                        <a:latin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{January, February, May, July} </a:t>
                </a:r>
              </a:p>
            </p:txBody>
          </p:sp>
        </mc:Choice>
        <mc:Fallback xmlns="">
          <p:sp>
            <p:nvSpPr>
              <p:cNvPr id="9" name="TextBox 8">
                <a:extLst>
                  <a:ext uri="{FF2B5EF4-FFF2-40B4-BE49-F238E27FC236}">
                    <a16:creationId xmlns:a16="http://schemas.microsoft.com/office/drawing/2014/main" id="{122561D4-EC12-654B-9D66-725945CC80A5}"/>
                  </a:ext>
                </a:extLst>
              </p:cNvPr>
              <p:cNvSpPr txBox="1">
                <a:spLocks noRot="1" noChangeAspect="1" noMove="1" noResize="1" noEditPoints="1" noAdjustHandles="1" noChangeArrowheads="1" noChangeShapeType="1" noTextEdit="1"/>
              </p:cNvSpPr>
              <p:nvPr/>
            </p:nvSpPr>
            <p:spPr>
              <a:xfrm>
                <a:off x="697502" y="5080058"/>
                <a:ext cx="7128683" cy="523220"/>
              </a:xfrm>
              <a:prstGeom prst="rect">
                <a:avLst/>
              </a:prstGeom>
              <a:blipFill>
                <a:blip r:embed="rId7"/>
                <a:stretch>
                  <a:fillRect l="-1709" t="-10465" b="-32558"/>
                </a:stretch>
              </a:blipFill>
            </p:spPr>
            <p:txBody>
              <a:bodyPr/>
              <a:lstStyle/>
              <a:p>
                <a:r>
                  <a:rPr lang="en-GB">
                    <a:noFill/>
                  </a:rPr>
                  <a:t> </a:t>
                </a:r>
              </a:p>
            </p:txBody>
          </p:sp>
        </mc:Fallback>
      </mc:AlternateContent>
      <p:sp>
        <p:nvSpPr>
          <p:cNvPr id="10" name="TextBox 9"/>
          <p:cNvSpPr txBox="1"/>
          <p:nvPr/>
        </p:nvSpPr>
        <p:spPr>
          <a:xfrm>
            <a:off x="283107" y="180109"/>
            <a:ext cx="739231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40837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286952-47AA-BC42-9E9A-A00AFD3C024A}"/>
              </a:ext>
            </a:extLst>
          </p:cNvPr>
          <p:cNvSpPr txBox="1"/>
          <p:nvPr/>
        </p:nvSpPr>
        <p:spPr>
          <a:xfrm>
            <a:off x="676294" y="927823"/>
            <a:ext cx="545069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Describe the sets in words.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22F140-DB36-8242-BF4F-9D012CB37069}"/>
                  </a:ext>
                </a:extLst>
              </p:cNvPr>
              <p:cNvSpPr txBox="1"/>
              <p:nvPr/>
            </p:nvSpPr>
            <p:spPr>
              <a:xfrm>
                <a:off x="676294" y="1886499"/>
                <a:ext cx="545069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  A </a:t>
                </a:r>
                <a14:m>
                  <m:oMath xmlns:m="http://schemas.openxmlformats.org/officeDocument/2006/math">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1, 2, 3, 4, 6, 12</m:t>
                        </m:r>
                      </m:e>
                    </m:d>
                  </m:oMath>
                </a14:m>
                <a:r>
                  <a:rPr lang="en-GB" sz="3200" dirty="0">
                    <a:latin typeface="Calibri" panose="020F0502020204030204" pitchFamily="34" charset="0"/>
                    <a:cs typeface="Calibri" panose="020F0502020204030204" pitchFamily="34" charset="0"/>
                  </a:rPr>
                  <a:t> </a:t>
                </a:r>
              </a:p>
            </p:txBody>
          </p:sp>
        </mc:Choice>
        <mc:Fallback xmlns="">
          <p:sp>
            <p:nvSpPr>
              <p:cNvPr id="5" name="TextBox 4">
                <a:extLst>
                  <a:ext uri="{FF2B5EF4-FFF2-40B4-BE49-F238E27FC236}">
                    <a16:creationId xmlns:a16="http://schemas.microsoft.com/office/drawing/2014/main" id="{0A22F140-DB36-8242-BF4F-9D012CB37069}"/>
                  </a:ext>
                </a:extLst>
              </p:cNvPr>
              <p:cNvSpPr txBox="1">
                <a:spLocks noRot="1" noChangeAspect="1" noMove="1" noResize="1" noEditPoints="1" noAdjustHandles="1" noChangeArrowheads="1" noChangeShapeType="1" noTextEdit="1"/>
              </p:cNvSpPr>
              <p:nvPr/>
            </p:nvSpPr>
            <p:spPr>
              <a:xfrm>
                <a:off x="676294" y="1886499"/>
                <a:ext cx="5450697" cy="584775"/>
              </a:xfrm>
              <a:prstGeom prst="rect">
                <a:avLst/>
              </a:prstGeom>
              <a:blipFill>
                <a:blip r:embed="rId3"/>
                <a:stretch>
                  <a:fillRect l="-2908"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89B32C-E58F-664F-BED7-702F8AA1459B}"/>
                  </a:ext>
                </a:extLst>
              </p:cNvPr>
              <p:cNvSpPr txBox="1"/>
              <p:nvPr/>
            </p:nvSpPr>
            <p:spPr>
              <a:xfrm>
                <a:off x="676294" y="3382103"/>
                <a:ext cx="545069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  B </a:t>
                </a:r>
                <a14:m>
                  <m:oMath xmlns:m="http://schemas.openxmlformats.org/officeDocument/2006/math">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January</m:t>
                        </m:r>
                        <m:r>
                          <m:rPr>
                            <m:nor/>
                          </m:rPr>
                          <a:rPr lang="en-GB" sz="3200" b="0" i="0" smtClean="0">
                            <a:latin typeface="Calibri" panose="020F0502020204030204" pitchFamily="34" charset="0"/>
                            <a:cs typeface="Calibri" panose="020F0502020204030204" pitchFamily="34" charset="0"/>
                          </a:rPr>
                          <m:t>, </m:t>
                        </m:r>
                        <m:r>
                          <m:rPr>
                            <m:nor/>
                          </m:rPr>
                          <a:rPr lang="en-GB" sz="3200" b="0" i="0" smtClean="0">
                            <a:latin typeface="Calibri" panose="020F0502020204030204" pitchFamily="34" charset="0"/>
                            <a:cs typeface="Calibri" panose="020F0502020204030204" pitchFamily="34" charset="0"/>
                          </a:rPr>
                          <m:t>June</m:t>
                        </m:r>
                        <m:r>
                          <m:rPr>
                            <m:nor/>
                          </m:rPr>
                          <a:rPr lang="en-GB" sz="3200" b="0" i="0" smtClean="0">
                            <a:latin typeface="Calibri" panose="020F0502020204030204" pitchFamily="34" charset="0"/>
                            <a:cs typeface="Calibri" panose="020F0502020204030204" pitchFamily="34" charset="0"/>
                          </a:rPr>
                          <m:t>, </m:t>
                        </m:r>
                        <m:r>
                          <m:rPr>
                            <m:nor/>
                          </m:rPr>
                          <a:rPr lang="en-GB" sz="3200" b="0" i="0" smtClean="0">
                            <a:latin typeface="Calibri" panose="020F0502020204030204" pitchFamily="34" charset="0"/>
                            <a:cs typeface="Calibri" panose="020F0502020204030204" pitchFamily="34" charset="0"/>
                          </a:rPr>
                          <m:t>July</m:t>
                        </m:r>
                      </m:e>
                    </m:d>
                  </m:oMath>
                </a14:m>
                <a:r>
                  <a:rPr lang="en-GB" sz="3200" dirty="0">
                    <a:latin typeface="Calibri" panose="020F0502020204030204" pitchFamily="34" charset="0"/>
                    <a:cs typeface="Calibri" panose="020F0502020204030204" pitchFamily="34" charset="0"/>
                  </a:rPr>
                  <a:t> </a:t>
                </a:r>
              </a:p>
            </p:txBody>
          </p:sp>
        </mc:Choice>
        <mc:Fallback xmlns="">
          <p:sp>
            <p:nvSpPr>
              <p:cNvPr id="6" name="TextBox 5">
                <a:extLst>
                  <a:ext uri="{FF2B5EF4-FFF2-40B4-BE49-F238E27FC236}">
                    <a16:creationId xmlns:a16="http://schemas.microsoft.com/office/drawing/2014/main" id="{9489B32C-E58F-664F-BED7-702F8AA1459B}"/>
                  </a:ext>
                </a:extLst>
              </p:cNvPr>
              <p:cNvSpPr txBox="1">
                <a:spLocks noRot="1" noChangeAspect="1" noMove="1" noResize="1" noEditPoints="1" noAdjustHandles="1" noChangeArrowheads="1" noChangeShapeType="1" noTextEdit="1"/>
              </p:cNvSpPr>
              <p:nvPr/>
            </p:nvSpPr>
            <p:spPr>
              <a:xfrm>
                <a:off x="676294" y="3382103"/>
                <a:ext cx="5450697" cy="584775"/>
              </a:xfrm>
              <a:prstGeom prst="rect">
                <a:avLst/>
              </a:prstGeom>
              <a:blipFill>
                <a:blip r:embed="rId4"/>
                <a:stretch>
                  <a:fillRect l="-2908"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BAF97F-FF56-9F4F-AC02-5039D16AFF09}"/>
                  </a:ext>
                </a:extLst>
              </p:cNvPr>
              <p:cNvSpPr txBox="1"/>
              <p:nvPr/>
            </p:nvSpPr>
            <p:spPr>
              <a:xfrm>
                <a:off x="676294" y="4877707"/>
                <a:ext cx="5450697"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c)  C </a:t>
                </a:r>
                <a14:m>
                  <m:oMath xmlns:m="http://schemas.openxmlformats.org/officeDocument/2006/math">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1, 4, 9, 16, 25, 36, 49</m:t>
                        </m:r>
                      </m:e>
                    </m:d>
                  </m:oMath>
                </a14:m>
                <a:r>
                  <a:rPr lang="en-GB" sz="3200" dirty="0">
                    <a:latin typeface="Calibri" panose="020F0502020204030204" pitchFamily="34" charset="0"/>
                    <a:cs typeface="Calibri" panose="020F0502020204030204" pitchFamily="34" charset="0"/>
                  </a:rPr>
                  <a:t> </a:t>
                </a:r>
              </a:p>
            </p:txBody>
          </p:sp>
        </mc:Choice>
        <mc:Fallback xmlns="">
          <p:sp>
            <p:nvSpPr>
              <p:cNvPr id="7" name="TextBox 6">
                <a:extLst>
                  <a:ext uri="{FF2B5EF4-FFF2-40B4-BE49-F238E27FC236}">
                    <a16:creationId xmlns:a16="http://schemas.microsoft.com/office/drawing/2014/main" id="{67BAF97F-FF56-9F4F-AC02-5039D16AFF09}"/>
                  </a:ext>
                </a:extLst>
              </p:cNvPr>
              <p:cNvSpPr txBox="1">
                <a:spLocks noRot="1" noChangeAspect="1" noMove="1" noResize="1" noEditPoints="1" noAdjustHandles="1" noChangeArrowheads="1" noChangeShapeType="1" noTextEdit="1"/>
              </p:cNvSpPr>
              <p:nvPr/>
            </p:nvSpPr>
            <p:spPr>
              <a:xfrm>
                <a:off x="676294" y="4877707"/>
                <a:ext cx="5450697" cy="584775"/>
              </a:xfrm>
              <a:prstGeom prst="rect">
                <a:avLst/>
              </a:prstGeom>
              <a:blipFill>
                <a:blip r:embed="rId5"/>
                <a:stretch>
                  <a:fillRect l="-2908"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DFB86E-517C-1F41-865C-6C868AB87CBF}"/>
                  </a:ext>
                </a:extLst>
              </p:cNvPr>
              <p:cNvSpPr txBox="1"/>
              <p:nvPr/>
            </p:nvSpPr>
            <p:spPr>
              <a:xfrm>
                <a:off x="1175641" y="2634301"/>
                <a:ext cx="5450697"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factors</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of</m:t>
                        </m:r>
                        <m:r>
                          <m:rPr>
                            <m:nor/>
                          </m:rPr>
                          <a:rPr lang="en-GB" sz="3200" b="0" i="0" smtClean="0">
                            <a:solidFill>
                              <a:schemeClr val="accent1"/>
                            </a:solidFill>
                            <a:latin typeface="Calibri" panose="020F0502020204030204" pitchFamily="34" charset="0"/>
                            <a:cs typeface="Calibri" panose="020F0502020204030204" pitchFamily="34" charset="0"/>
                          </a:rPr>
                          <m:t> 12</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56DFB86E-517C-1F41-865C-6C868AB87CBF}"/>
                  </a:ext>
                </a:extLst>
              </p:cNvPr>
              <p:cNvSpPr txBox="1">
                <a:spLocks noRot="1" noChangeAspect="1" noMove="1" noResize="1" noEditPoints="1" noAdjustHandles="1" noChangeArrowheads="1" noChangeShapeType="1" noTextEdit="1"/>
              </p:cNvSpPr>
              <p:nvPr/>
            </p:nvSpPr>
            <p:spPr>
              <a:xfrm>
                <a:off x="1175641" y="2634301"/>
                <a:ext cx="5450697" cy="584775"/>
              </a:xfrm>
              <a:prstGeom prst="rect">
                <a:avLst/>
              </a:prstGeom>
              <a:blipFill>
                <a:blip r:embed="rId6"/>
                <a:stretch>
                  <a:fillRect l="-2908"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0F2BD38-8137-564C-943F-55B38F2A920F}"/>
                  </a:ext>
                </a:extLst>
              </p:cNvPr>
              <p:cNvSpPr txBox="1"/>
              <p:nvPr/>
            </p:nvSpPr>
            <p:spPr>
              <a:xfrm>
                <a:off x="1194566" y="4129905"/>
                <a:ext cx="7525511"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B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months</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of</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the</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year</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starting</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with</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J</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9" name="TextBox 8">
                <a:extLst>
                  <a:ext uri="{FF2B5EF4-FFF2-40B4-BE49-F238E27FC236}">
                    <a16:creationId xmlns:a16="http://schemas.microsoft.com/office/drawing/2014/main" id="{B0F2BD38-8137-564C-943F-55B38F2A920F}"/>
                  </a:ext>
                </a:extLst>
              </p:cNvPr>
              <p:cNvSpPr txBox="1">
                <a:spLocks noRot="1" noChangeAspect="1" noMove="1" noResize="1" noEditPoints="1" noAdjustHandles="1" noChangeArrowheads="1" noChangeShapeType="1" noTextEdit="1"/>
              </p:cNvSpPr>
              <p:nvPr/>
            </p:nvSpPr>
            <p:spPr>
              <a:xfrm>
                <a:off x="1194566" y="4129905"/>
                <a:ext cx="7525511" cy="584775"/>
              </a:xfrm>
              <a:prstGeom prst="rect">
                <a:avLst/>
              </a:prstGeom>
              <a:blipFill>
                <a:blip r:embed="rId7"/>
                <a:stretch>
                  <a:fillRect l="-2107"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1912E6B-1A3A-724A-A8D2-B47A7089FCB8}"/>
                  </a:ext>
                </a:extLst>
              </p:cNvPr>
              <p:cNvSpPr txBox="1"/>
              <p:nvPr/>
            </p:nvSpPr>
            <p:spPr>
              <a:xfrm>
                <a:off x="1169779" y="5625509"/>
                <a:ext cx="7525511"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C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square</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numbers</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below</m:t>
                        </m:r>
                        <m:r>
                          <m:rPr>
                            <m:nor/>
                          </m:rPr>
                          <a:rPr lang="en-GB" sz="3200" b="0" i="0" smtClean="0">
                            <a:solidFill>
                              <a:schemeClr val="accent1"/>
                            </a:solidFill>
                            <a:latin typeface="Calibri" panose="020F0502020204030204" pitchFamily="34" charset="0"/>
                            <a:cs typeface="Calibri" panose="020F0502020204030204" pitchFamily="34" charset="0"/>
                          </a:rPr>
                          <m:t> 50</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10" name="TextBox 9">
                <a:extLst>
                  <a:ext uri="{FF2B5EF4-FFF2-40B4-BE49-F238E27FC236}">
                    <a16:creationId xmlns:a16="http://schemas.microsoft.com/office/drawing/2014/main" id="{11912E6B-1A3A-724A-A8D2-B47A7089FCB8}"/>
                  </a:ext>
                </a:extLst>
              </p:cNvPr>
              <p:cNvSpPr txBox="1">
                <a:spLocks noRot="1" noChangeAspect="1" noMove="1" noResize="1" noEditPoints="1" noAdjustHandles="1" noChangeArrowheads="1" noChangeShapeType="1" noTextEdit="1"/>
              </p:cNvSpPr>
              <p:nvPr/>
            </p:nvSpPr>
            <p:spPr>
              <a:xfrm>
                <a:off x="1169779" y="5625509"/>
                <a:ext cx="7525511" cy="584775"/>
              </a:xfrm>
              <a:prstGeom prst="rect">
                <a:avLst/>
              </a:prstGeom>
              <a:blipFill>
                <a:blip r:embed="rId8"/>
                <a:stretch>
                  <a:fillRect l="-2107" t="-12500" b="-34375"/>
                </a:stretch>
              </a:blipFill>
            </p:spPr>
            <p:txBody>
              <a:bodyPr/>
              <a:lstStyle/>
              <a:p>
                <a:r>
                  <a:rPr lang="en-GB">
                    <a:noFill/>
                  </a:rPr>
                  <a:t> </a:t>
                </a:r>
              </a:p>
            </p:txBody>
          </p:sp>
        </mc:Fallback>
      </mc:AlternateContent>
      <p:sp>
        <p:nvSpPr>
          <p:cNvPr id="11" name="TextBox 10"/>
          <p:cNvSpPr txBox="1"/>
          <p:nvPr/>
        </p:nvSpPr>
        <p:spPr>
          <a:xfrm>
            <a:off x="283107" y="180109"/>
            <a:ext cx="739231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185851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47B46C-411F-9A42-A84D-7707BA6C0BE7}"/>
              </a:ext>
            </a:extLst>
          </p:cNvPr>
          <p:cNvSpPr txBox="1"/>
          <p:nvPr/>
        </p:nvSpPr>
        <p:spPr>
          <a:xfrm>
            <a:off x="386483" y="824971"/>
            <a:ext cx="53041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a)  Describe the set in words.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A619EB-6144-0D40-B495-F85525AC0FA8}"/>
                  </a:ext>
                </a:extLst>
              </p:cNvPr>
              <p:cNvSpPr txBox="1"/>
              <p:nvPr/>
            </p:nvSpPr>
            <p:spPr>
              <a:xfrm>
                <a:off x="445100" y="1500821"/>
                <a:ext cx="53041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     A </a:t>
                </a:r>
                <a14:m>
                  <m:oMath xmlns:m="http://schemas.openxmlformats.org/officeDocument/2006/math">
                    <m:r>
                      <a:rPr lang="en-GB" sz="3200" b="0" i="1" smtClean="0">
                        <a:latin typeface="Cambria Math" panose="02040503050406030204" pitchFamily="18" charset="0"/>
                      </a:rPr>
                      <m:t>=</m:t>
                    </m:r>
                    <m:d>
                      <m:dPr>
                        <m:begChr m:val="{"/>
                        <m:endChr m:val="}"/>
                        <m:ctrlPr>
                          <a:rPr lang="en-GB" sz="3200" b="0" i="1" smtClean="0">
                            <a:latin typeface="Cambria Math" panose="02040503050406030204" pitchFamily="18" charset="0"/>
                          </a:rPr>
                        </m:ctrlPr>
                      </m:dPr>
                      <m:e>
                        <m:r>
                          <m:rPr>
                            <m:nor/>
                          </m:rPr>
                          <a:rPr lang="en-GB" sz="3200" b="0" i="0" smtClean="0">
                            <a:latin typeface="Calibri" panose="020F0502020204030204" pitchFamily="34" charset="0"/>
                            <a:cs typeface="Calibri" panose="020F0502020204030204" pitchFamily="34" charset="0"/>
                          </a:rPr>
                          <m:t>1, 5, 7, 35</m:t>
                        </m:r>
                      </m:e>
                    </m:d>
                  </m:oMath>
                </a14:m>
                <a:r>
                  <a:rPr lang="en-GB" sz="3200" dirty="0">
                    <a:latin typeface="Calibri" panose="020F0502020204030204" pitchFamily="34" charset="0"/>
                    <a:cs typeface="Calibri" panose="020F0502020204030204" pitchFamily="34" charset="0"/>
                  </a:rPr>
                  <a:t> </a:t>
                </a:r>
              </a:p>
            </p:txBody>
          </p:sp>
        </mc:Choice>
        <mc:Fallback xmlns="">
          <p:sp>
            <p:nvSpPr>
              <p:cNvPr id="7" name="TextBox 6">
                <a:extLst>
                  <a:ext uri="{FF2B5EF4-FFF2-40B4-BE49-F238E27FC236}">
                    <a16:creationId xmlns:a16="http://schemas.microsoft.com/office/drawing/2014/main" id="{9DA619EB-6144-0D40-B495-F85525AC0FA8}"/>
                  </a:ext>
                </a:extLst>
              </p:cNvPr>
              <p:cNvSpPr txBox="1">
                <a:spLocks noRot="1" noChangeAspect="1" noMove="1" noResize="1" noEditPoints="1" noAdjustHandles="1" noChangeArrowheads="1" noChangeShapeType="1" noTextEdit="1"/>
              </p:cNvSpPr>
              <p:nvPr/>
            </p:nvSpPr>
            <p:spPr>
              <a:xfrm>
                <a:off x="445100" y="1500821"/>
                <a:ext cx="5304171" cy="584775"/>
              </a:xfrm>
              <a:prstGeom prst="rect">
                <a:avLst/>
              </a:prstGeom>
              <a:blipFill>
                <a:blip r:embed="rId3"/>
                <a:stretch>
                  <a:fillRect t="-12500" b="-34375"/>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6D57D73F-6A7B-304B-AA77-BC2B133E8CFA}"/>
              </a:ext>
            </a:extLst>
          </p:cNvPr>
          <p:cNvSpPr txBox="1"/>
          <p:nvPr/>
        </p:nvSpPr>
        <p:spPr>
          <a:xfrm>
            <a:off x="386483" y="2996425"/>
            <a:ext cx="5304171"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FA24A8-62FB-8E4D-A474-8C6DBABD3A17}"/>
                  </a:ext>
                </a:extLst>
              </p:cNvPr>
              <p:cNvSpPr txBox="1"/>
              <p:nvPr/>
            </p:nvSpPr>
            <p:spPr>
              <a:xfrm>
                <a:off x="903413" y="2248623"/>
                <a:ext cx="5304171" cy="584775"/>
              </a:xfrm>
              <a:prstGeom prst="rect">
                <a:avLst/>
              </a:prstGeom>
              <a:noFill/>
            </p:spPr>
            <p:txBody>
              <a:bodyPr wrap="square" rtlCol="0">
                <a:spAutoFit/>
              </a:bodyPr>
              <a:lstStyle/>
              <a:p>
                <a:r>
                  <a:rPr lang="en-GB" sz="3200" dirty="0">
                    <a:solidFill>
                      <a:schemeClr val="accent1"/>
                    </a:solidFill>
                    <a:latin typeface="Calibri" panose="020F0502020204030204" pitchFamily="34" charset="0"/>
                    <a:cs typeface="Calibri" panose="020F0502020204030204" pitchFamily="34" charset="0"/>
                  </a:rPr>
                  <a:t>A </a:t>
                </a:r>
                <a14:m>
                  <m:oMath xmlns:m="http://schemas.openxmlformats.org/officeDocument/2006/math">
                    <m:r>
                      <a:rPr lang="en-GB" sz="3200" b="0" i="1" smtClean="0">
                        <a:solidFill>
                          <a:schemeClr val="accent1"/>
                        </a:solidFill>
                        <a:latin typeface="Cambria Math" panose="02040503050406030204" pitchFamily="18" charset="0"/>
                      </a:rPr>
                      <m:t>=</m:t>
                    </m:r>
                    <m:d>
                      <m:dPr>
                        <m:begChr m:val="{"/>
                        <m:endChr m:val="}"/>
                        <m:ctrlPr>
                          <a:rPr lang="en-GB" sz="3200" b="0" i="1" smtClean="0">
                            <a:solidFill>
                              <a:schemeClr val="accent1"/>
                            </a:solidFill>
                            <a:latin typeface="Cambria Math" panose="02040503050406030204" pitchFamily="18" charset="0"/>
                          </a:rPr>
                        </m:ctrlPr>
                      </m:dPr>
                      <m:e>
                        <m:r>
                          <m:rPr>
                            <m:nor/>
                          </m:rPr>
                          <a:rPr lang="en-GB" sz="3200" b="0" i="0" smtClean="0">
                            <a:solidFill>
                              <a:schemeClr val="accent1"/>
                            </a:solidFill>
                            <a:latin typeface="Calibri" panose="020F0502020204030204" pitchFamily="34" charset="0"/>
                            <a:cs typeface="Calibri" panose="020F0502020204030204" pitchFamily="34" charset="0"/>
                          </a:rPr>
                          <m:t>factors</m:t>
                        </m:r>
                        <m:r>
                          <m:rPr>
                            <m:nor/>
                          </m:rPr>
                          <a:rPr lang="en-GB" sz="3200" b="0" i="0" smtClean="0">
                            <a:solidFill>
                              <a:schemeClr val="accent1"/>
                            </a:solidFill>
                            <a:latin typeface="Calibri" panose="020F0502020204030204" pitchFamily="34" charset="0"/>
                            <a:cs typeface="Calibri" panose="020F0502020204030204" pitchFamily="34" charset="0"/>
                          </a:rPr>
                          <m:t> </m:t>
                        </m:r>
                        <m:r>
                          <m:rPr>
                            <m:nor/>
                          </m:rPr>
                          <a:rPr lang="en-GB" sz="3200" b="0" i="0" smtClean="0">
                            <a:solidFill>
                              <a:schemeClr val="accent1"/>
                            </a:solidFill>
                            <a:latin typeface="Calibri" panose="020F0502020204030204" pitchFamily="34" charset="0"/>
                            <a:cs typeface="Calibri" panose="020F0502020204030204" pitchFamily="34" charset="0"/>
                          </a:rPr>
                          <m:t>of</m:t>
                        </m:r>
                        <m:r>
                          <m:rPr>
                            <m:nor/>
                          </m:rPr>
                          <a:rPr lang="en-GB" sz="3200" b="0" i="0" smtClean="0">
                            <a:solidFill>
                              <a:schemeClr val="accent1"/>
                            </a:solidFill>
                            <a:latin typeface="Calibri" panose="020F0502020204030204" pitchFamily="34" charset="0"/>
                            <a:cs typeface="Calibri" panose="020F0502020204030204" pitchFamily="34" charset="0"/>
                          </a:rPr>
                          <m:t> 35</m:t>
                        </m:r>
                      </m:e>
                    </m:d>
                  </m:oMath>
                </a14:m>
                <a:r>
                  <a:rPr lang="en-GB" sz="3200" dirty="0">
                    <a:solidFill>
                      <a:schemeClr val="accent1"/>
                    </a:solidFill>
                    <a:latin typeface="Calibri" panose="020F0502020204030204" pitchFamily="34" charset="0"/>
                    <a:cs typeface="Calibri" panose="020F0502020204030204" pitchFamily="34" charset="0"/>
                  </a:rPr>
                  <a:t> </a:t>
                </a:r>
              </a:p>
            </p:txBody>
          </p:sp>
        </mc:Choice>
        <mc:Fallback xmlns="">
          <p:sp>
            <p:nvSpPr>
              <p:cNvPr id="9" name="TextBox 8">
                <a:extLst>
                  <a:ext uri="{FF2B5EF4-FFF2-40B4-BE49-F238E27FC236}">
                    <a16:creationId xmlns:a16="http://schemas.microsoft.com/office/drawing/2014/main" id="{7FFA24A8-62FB-8E4D-A474-8C6DBABD3A17}"/>
                  </a:ext>
                </a:extLst>
              </p:cNvPr>
              <p:cNvSpPr txBox="1">
                <a:spLocks noRot="1" noChangeAspect="1" noMove="1" noResize="1" noEditPoints="1" noAdjustHandles="1" noChangeArrowheads="1" noChangeShapeType="1" noTextEdit="1"/>
              </p:cNvSpPr>
              <p:nvPr/>
            </p:nvSpPr>
            <p:spPr>
              <a:xfrm>
                <a:off x="903413" y="2248623"/>
                <a:ext cx="5304171" cy="584775"/>
              </a:xfrm>
              <a:prstGeom prst="rect">
                <a:avLst/>
              </a:prstGeom>
              <a:blipFill>
                <a:blip r:embed="rId4"/>
                <a:stretch>
                  <a:fillRect l="-2874"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ounded Rectangular Callout 9">
                <a:extLst>
                  <a:ext uri="{FF2B5EF4-FFF2-40B4-BE49-F238E27FC236}">
                    <a16:creationId xmlns:a16="http://schemas.microsoft.com/office/drawing/2014/main" id="{B002C9E3-2C1D-074B-AC29-85F567920CED}"/>
                  </a:ext>
                </a:extLst>
              </p:cNvPr>
              <p:cNvSpPr/>
              <p:nvPr/>
            </p:nvSpPr>
            <p:spPr>
              <a:xfrm>
                <a:off x="3038568" y="3815346"/>
                <a:ext cx="3806390" cy="657389"/>
              </a:xfrm>
              <a:prstGeom prst="wedgeRoundRectCallout">
                <a:avLst>
                  <a:gd name="adj1" fmla="val -57408"/>
                  <a:gd name="adj2" fmla="val 26381"/>
                  <a:gd name="adj3" fmla="val 16667"/>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libri" panose="020F0502020204030204" pitchFamily="34" charset="0"/>
                    <a:cs typeface="Calibri" panose="020F0502020204030204" pitchFamily="34" charset="0"/>
                  </a:rPr>
                  <a:t>Set B </a:t>
                </a:r>
                <a14:m>
                  <m:oMath xmlns:m="http://schemas.openxmlformats.org/officeDocument/2006/math">
                    <m:r>
                      <a:rPr lang="en-GB" sz="2800" b="0" i="1" smtClean="0">
                        <a:solidFill>
                          <a:schemeClr val="tx1"/>
                        </a:solidFill>
                        <a:latin typeface="Cambria Math" panose="02040503050406030204" pitchFamily="18" charset="0"/>
                      </a:rPr>
                      <m:t>={</m:t>
                    </m:r>
                  </m:oMath>
                </a14:m>
                <a:r>
                  <a:rPr lang="en-GB" sz="2800" dirty="0">
                    <a:solidFill>
                      <a:schemeClr val="tx1"/>
                    </a:solidFill>
                    <a:latin typeface="Calibri" panose="020F0502020204030204" pitchFamily="34" charset="0"/>
                    <a:cs typeface="Calibri" panose="020F0502020204030204" pitchFamily="34" charset="0"/>
                  </a:rPr>
                  <a:t>multiples of 5}</a:t>
                </a:r>
                <a:endParaRPr lang="en-GB" sz="1400" dirty="0">
                  <a:solidFill>
                    <a:schemeClr val="tx1"/>
                  </a:solidFill>
                  <a:latin typeface="Calibri" panose="020F0502020204030204" pitchFamily="34" charset="0"/>
                  <a:cs typeface="Calibri" panose="020F0502020204030204" pitchFamily="34" charset="0"/>
                </a:endParaRPr>
              </a:p>
            </p:txBody>
          </p:sp>
        </mc:Choice>
        <mc:Fallback xmlns="">
          <p:sp>
            <p:nvSpPr>
              <p:cNvPr id="10" name="Rounded Rectangular Callout 9">
                <a:extLst>
                  <a:ext uri="{FF2B5EF4-FFF2-40B4-BE49-F238E27FC236}">
                    <a16:creationId xmlns:a16="http://schemas.microsoft.com/office/drawing/2014/main" id="{B002C9E3-2C1D-074B-AC29-85F567920CED}"/>
                  </a:ext>
                </a:extLst>
              </p:cNvPr>
              <p:cNvSpPr>
                <a:spLocks noRot="1" noChangeAspect="1" noMove="1" noResize="1" noEditPoints="1" noAdjustHandles="1" noChangeArrowheads="1" noChangeShapeType="1" noTextEdit="1"/>
              </p:cNvSpPr>
              <p:nvPr/>
            </p:nvSpPr>
            <p:spPr>
              <a:xfrm>
                <a:off x="3038568" y="3815346"/>
                <a:ext cx="3806390" cy="657389"/>
              </a:xfrm>
              <a:prstGeom prst="wedgeRoundRectCallout">
                <a:avLst>
                  <a:gd name="adj1" fmla="val -57408"/>
                  <a:gd name="adj2" fmla="val 26381"/>
                  <a:gd name="adj3" fmla="val 16667"/>
                </a:avLst>
              </a:prstGeom>
              <a:blipFill>
                <a:blip r:embed="rId5"/>
                <a:stretch>
                  <a:fillRect b="-13393"/>
                </a:stretch>
              </a:blipFill>
              <a:ln w="25400">
                <a:solidFill>
                  <a:srgbClr val="FF0000"/>
                </a:solidFill>
              </a:ln>
            </p:spPr>
            <p:txBody>
              <a:bodyPr/>
              <a:lstStyle/>
              <a:p>
                <a:r>
                  <a:rPr lang="en-GB">
                    <a:noFill/>
                  </a:rPr>
                  <a:t> </a:t>
                </a:r>
              </a:p>
            </p:txBody>
          </p:sp>
        </mc:Fallback>
      </mc:AlternateContent>
      <p:sp>
        <p:nvSpPr>
          <p:cNvPr id="11" name="TextBox 10">
            <a:extLst>
              <a:ext uri="{FF2B5EF4-FFF2-40B4-BE49-F238E27FC236}">
                <a16:creationId xmlns:a16="http://schemas.microsoft.com/office/drawing/2014/main" id="{C7085DB4-34F6-3B4C-9C61-1842DEA3D335}"/>
              </a:ext>
            </a:extLst>
          </p:cNvPr>
          <p:cNvSpPr txBox="1"/>
          <p:nvPr/>
        </p:nvSpPr>
        <p:spPr>
          <a:xfrm>
            <a:off x="929397" y="3902883"/>
            <a:ext cx="1793796"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Alicia says,</a:t>
            </a:r>
          </a:p>
        </p:txBody>
      </p:sp>
      <p:sp>
        <p:nvSpPr>
          <p:cNvPr id="12" name="TextBox 11">
            <a:extLst>
              <a:ext uri="{FF2B5EF4-FFF2-40B4-BE49-F238E27FC236}">
                <a16:creationId xmlns:a16="http://schemas.microsoft.com/office/drawing/2014/main" id="{501A42A5-79FF-FA4B-89AE-0A8CB320DFC5}"/>
              </a:ext>
            </a:extLst>
          </p:cNvPr>
          <p:cNvSpPr txBox="1"/>
          <p:nvPr/>
        </p:nvSpPr>
        <p:spPr>
          <a:xfrm>
            <a:off x="929397" y="4674179"/>
            <a:ext cx="6867615"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Is Alicia correct?  Explain your answer.</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85E5B53-C85F-894A-A48B-949F160F6AC5}"/>
                  </a:ext>
                </a:extLst>
              </p:cNvPr>
              <p:cNvSpPr/>
              <p:nvPr/>
            </p:nvSpPr>
            <p:spPr>
              <a:xfrm>
                <a:off x="939573" y="3027219"/>
                <a:ext cx="6466478" cy="509452"/>
              </a:xfrm>
              <a:prstGeom prst="rect">
                <a:avLst/>
              </a:prstGeom>
              <a:solidFill>
                <a:srgbClr val="FF0066">
                  <a:alpha val="2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black"/>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left"/>
                    </m:oMathParaPr>
                    <m:oMath xmlns:m="http://schemas.openxmlformats.org/officeDocument/2006/math">
                      <m:r>
                        <m:rPr>
                          <m:nor/>
                        </m:rPr>
                        <a:rPr lang="en-GB" sz="2800" b="0" i="0" dirty="0" smtClean="0">
                          <a:solidFill>
                            <a:prstClr val="black"/>
                          </a:solidFill>
                          <a:latin typeface="Calibri" panose="020F0502020204030204" pitchFamily="34" charset="0"/>
                          <a:cs typeface="Calibri" panose="020F0502020204030204" pitchFamily="34" charset="0"/>
                        </a:rPr>
                        <m:t>B</m:t>
                      </m:r>
                      <m:r>
                        <a:rPr lang="en-GB" sz="2800" i="1" smtClean="0">
                          <a:solidFill>
                            <a:schemeClr val="tx1"/>
                          </a:solidFill>
                          <a:latin typeface="Cambria Math" panose="02040503050406030204" pitchFamily="18" charset="0"/>
                        </a:rPr>
                        <m:t>=</m:t>
                      </m:r>
                      <m:d>
                        <m:dPr>
                          <m:begChr m:val="{"/>
                          <m:endChr m:val="}"/>
                          <m:ctrlPr>
                            <a:rPr lang="en-GB" sz="2800" i="1">
                              <a:solidFill>
                                <a:schemeClr val="tx1"/>
                              </a:solidFill>
                              <a:latin typeface="Cambria Math" panose="02040503050406030204" pitchFamily="18" charset="0"/>
                            </a:rPr>
                          </m:ctrlPr>
                        </m:dPr>
                        <m:e>
                          <m:r>
                            <m:rPr>
                              <m:nor/>
                            </m:rPr>
                            <a:rPr lang="en-GB" sz="2800" b="0" i="0" smtClean="0">
                              <a:solidFill>
                                <a:schemeClr val="tx1"/>
                              </a:solidFill>
                              <a:latin typeface="Calibri" panose="020F0502020204030204" pitchFamily="34" charset="0"/>
                              <a:cs typeface="Calibri" panose="020F0502020204030204" pitchFamily="34" charset="0"/>
                            </a:rPr>
                            <m:t>5</m:t>
                          </m:r>
                          <m:r>
                            <m:rPr>
                              <m:nor/>
                            </m:rPr>
                            <a:rPr lang="en-GB" sz="2800">
                              <a:solidFill>
                                <a:schemeClr val="tx1"/>
                              </a:solidFill>
                              <a:latin typeface="Calibri" panose="020F0502020204030204" pitchFamily="34" charset="0"/>
                              <a:cs typeface="Calibri" panose="020F0502020204030204" pitchFamily="34" charset="0"/>
                            </a:rPr>
                            <m:t>,</m:t>
                          </m:r>
                          <m:r>
                            <m:rPr>
                              <m:nor/>
                            </m:rPr>
                            <a:rPr lang="en-GB" sz="2800" b="0" i="0" smtClean="0">
                              <a:solidFill>
                                <a:schemeClr val="tx1"/>
                              </a:solidFill>
                              <a:latin typeface="Calibri" panose="020F0502020204030204" pitchFamily="34" charset="0"/>
                              <a:cs typeface="Calibri" panose="020F0502020204030204" pitchFamily="34" charset="0"/>
                            </a:rPr>
                            <m:t> 1</m:t>
                          </m:r>
                          <m:r>
                            <m:rPr>
                              <m:nor/>
                            </m:rPr>
                            <a:rPr lang="en-GB" sz="2800">
                              <a:solidFill>
                                <a:schemeClr val="tx1"/>
                              </a:solidFill>
                              <a:latin typeface="Calibri" panose="020F0502020204030204" pitchFamily="34" charset="0"/>
                              <a:cs typeface="Calibri" panose="020F0502020204030204" pitchFamily="34" charset="0"/>
                            </a:rPr>
                            <m:t>0, </m:t>
                          </m:r>
                          <m:r>
                            <m:rPr>
                              <m:nor/>
                            </m:rPr>
                            <a:rPr lang="en-GB" sz="2800" b="0" i="0" smtClean="0">
                              <a:solidFill>
                                <a:schemeClr val="tx1"/>
                              </a:solidFill>
                              <a:latin typeface="Calibri" panose="020F0502020204030204" pitchFamily="34" charset="0"/>
                              <a:cs typeface="Calibri" panose="020F0502020204030204" pitchFamily="34" charset="0"/>
                            </a:rPr>
                            <m:t>15, 2</m:t>
                          </m:r>
                          <m:r>
                            <m:rPr>
                              <m:nor/>
                            </m:rPr>
                            <a:rPr lang="en-GB" sz="2800">
                              <a:solidFill>
                                <a:schemeClr val="tx1"/>
                              </a:solidFill>
                              <a:latin typeface="Calibri" panose="020F0502020204030204" pitchFamily="34" charset="0"/>
                              <a:cs typeface="Calibri" panose="020F0502020204030204" pitchFamily="34" charset="0"/>
                            </a:rPr>
                            <m:t>0, </m:t>
                          </m:r>
                          <m:r>
                            <m:rPr>
                              <m:nor/>
                            </m:rPr>
                            <a:rPr lang="en-GB" sz="2800" b="0" i="0" smtClean="0">
                              <a:solidFill>
                                <a:schemeClr val="tx1"/>
                              </a:solidFill>
                              <a:latin typeface="Calibri" panose="020F0502020204030204" pitchFamily="34" charset="0"/>
                              <a:cs typeface="Calibri" panose="020F0502020204030204" pitchFamily="34" charset="0"/>
                            </a:rPr>
                            <m:t>25, 3</m:t>
                          </m:r>
                          <m:r>
                            <m:rPr>
                              <m:nor/>
                            </m:rPr>
                            <a:rPr lang="en-GB" sz="2800">
                              <a:solidFill>
                                <a:schemeClr val="tx1"/>
                              </a:solidFill>
                              <a:latin typeface="Calibri" panose="020F0502020204030204" pitchFamily="34" charset="0"/>
                              <a:cs typeface="Calibri" panose="020F0502020204030204" pitchFamily="34" charset="0"/>
                            </a:rPr>
                            <m:t>0, </m:t>
                          </m:r>
                          <m:r>
                            <m:rPr>
                              <m:nor/>
                            </m:rPr>
                            <a:rPr lang="en-GB" sz="2800" b="0" i="0" smtClean="0">
                              <a:solidFill>
                                <a:schemeClr val="tx1"/>
                              </a:solidFill>
                              <a:latin typeface="Calibri" panose="020F0502020204030204" pitchFamily="34" charset="0"/>
                              <a:cs typeface="Calibri" panose="020F0502020204030204" pitchFamily="34" charset="0"/>
                            </a:rPr>
                            <m:t>35, 4</m:t>
                          </m:r>
                          <m:r>
                            <m:rPr>
                              <m:nor/>
                            </m:rPr>
                            <a:rPr lang="en-GB" sz="2800">
                              <a:solidFill>
                                <a:schemeClr val="tx1"/>
                              </a:solidFill>
                              <a:latin typeface="Calibri" panose="020F0502020204030204" pitchFamily="34" charset="0"/>
                              <a:cs typeface="Calibri" panose="020F0502020204030204" pitchFamily="34" charset="0"/>
                            </a:rPr>
                            <m:t>0, </m:t>
                          </m:r>
                          <m:r>
                            <m:rPr>
                              <m:nor/>
                            </m:rPr>
                            <a:rPr lang="en-GB" sz="2800" b="0" i="0" smtClean="0">
                              <a:solidFill>
                                <a:schemeClr val="tx1"/>
                              </a:solidFill>
                              <a:latin typeface="Calibri" panose="020F0502020204030204" pitchFamily="34" charset="0"/>
                              <a:cs typeface="Calibri" panose="020F0502020204030204" pitchFamily="34" charset="0"/>
                            </a:rPr>
                            <m:t>45, 5</m:t>
                          </m:r>
                          <m:r>
                            <m:rPr>
                              <m:nor/>
                            </m:rPr>
                            <a:rPr lang="en-GB" sz="2800">
                              <a:solidFill>
                                <a:schemeClr val="tx1"/>
                              </a:solidFill>
                              <a:latin typeface="Calibri" panose="020F0502020204030204" pitchFamily="34" charset="0"/>
                              <a:cs typeface="Calibri" panose="020F0502020204030204" pitchFamily="34" charset="0"/>
                            </a:rPr>
                            <m:t>0</m:t>
                          </m:r>
                        </m:e>
                      </m:d>
                    </m:oMath>
                  </m:oMathPara>
                </a14:m>
                <a:endParaRPr lang="en-GB" sz="2800" dirty="0">
                  <a:solidFill>
                    <a:schemeClr val="tx1"/>
                  </a:solidFill>
                  <a:latin typeface="Calibri" panose="020F0502020204030204" pitchFamily="34" charset="0"/>
                  <a:cs typeface="Calibri" panose="020F0502020204030204" pitchFamily="34" charset="0"/>
                </a:endParaRPr>
              </a:p>
              <a:p>
                <a:endParaRPr lang="en-GB" sz="2800" dirty="0">
                  <a:solidFill>
                    <a:schemeClr val="tx1"/>
                  </a:solidFill>
                  <a:latin typeface="Calibri" panose="020F0502020204030204" pitchFamily="34" charset="0"/>
                  <a:cs typeface="Calibri" panose="020F0502020204030204" pitchFamily="34" charset="0"/>
                </a:endParaRPr>
              </a:p>
            </p:txBody>
          </p:sp>
        </mc:Choice>
        <mc:Fallback xmlns="">
          <p:sp>
            <p:nvSpPr>
              <p:cNvPr id="13" name="Rectangle 12">
                <a:extLst>
                  <a:ext uri="{FF2B5EF4-FFF2-40B4-BE49-F238E27FC236}">
                    <a16:creationId xmlns:a16="http://schemas.microsoft.com/office/drawing/2014/main" id="{685E5B53-C85F-894A-A48B-949F160F6AC5}"/>
                  </a:ext>
                </a:extLst>
              </p:cNvPr>
              <p:cNvSpPr>
                <a:spLocks noRot="1" noChangeAspect="1" noMove="1" noResize="1" noEditPoints="1" noAdjustHandles="1" noChangeArrowheads="1" noChangeShapeType="1" noTextEdit="1"/>
              </p:cNvSpPr>
              <p:nvPr/>
            </p:nvSpPr>
            <p:spPr>
              <a:xfrm>
                <a:off x="939573" y="3027219"/>
                <a:ext cx="6466478" cy="509452"/>
              </a:xfrm>
              <a:prstGeom prst="rect">
                <a:avLst/>
              </a:prstGeom>
              <a:blipFill>
                <a:blip r:embed="rId6"/>
                <a:stretch>
                  <a:fillRect/>
                </a:stretch>
              </a:blipFill>
              <a:ln>
                <a:solidFill>
                  <a:srgbClr val="FF006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106C47-2A31-E742-8CFD-841D0AF5B706}"/>
                  </a:ext>
                </a:extLst>
              </p:cNvPr>
              <p:cNvSpPr txBox="1"/>
              <p:nvPr/>
            </p:nvSpPr>
            <p:spPr>
              <a:xfrm>
                <a:off x="445100" y="5562629"/>
                <a:ext cx="8502634" cy="523220"/>
              </a:xfrm>
              <a:prstGeom prst="rect">
                <a:avLst/>
              </a:prstGeom>
              <a:noFill/>
            </p:spPr>
            <p:txBody>
              <a:bodyPr wrap="square" rtlCol="0">
                <a:spAutoFit/>
              </a:bodyPr>
              <a:lstStyle/>
              <a:p>
                <a:r>
                  <a:rPr lang="en-GB" sz="2800" dirty="0">
                    <a:solidFill>
                      <a:schemeClr val="accent1"/>
                    </a:solidFill>
                    <a:latin typeface="Calibri" panose="020F0502020204030204" pitchFamily="34" charset="0"/>
                    <a:cs typeface="Calibri" panose="020F0502020204030204" pitchFamily="34" charset="0"/>
                  </a:rPr>
                  <a:t>No, Set B </a:t>
                </a:r>
                <a14:m>
                  <m:oMath xmlns:m="http://schemas.openxmlformats.org/officeDocument/2006/math">
                    <m:r>
                      <a:rPr lang="en-GB" sz="2800" b="0" i="1" smtClean="0">
                        <a:solidFill>
                          <a:schemeClr val="accent1"/>
                        </a:solidFill>
                        <a:latin typeface="Cambria Math" panose="02040503050406030204" pitchFamily="18" charset="0"/>
                      </a:rPr>
                      <m:t>=</m:t>
                    </m:r>
                  </m:oMath>
                </a14:m>
                <a:r>
                  <a:rPr lang="en-GB" sz="2800" dirty="0">
                    <a:solidFill>
                      <a:schemeClr val="accent1"/>
                    </a:solidFill>
                    <a:latin typeface="Calibri" panose="020F0502020204030204" pitchFamily="34" charset="0"/>
                    <a:cs typeface="Calibri" panose="020F0502020204030204" pitchFamily="34" charset="0"/>
                  </a:rPr>
                  <a:t> {multiples of 5 between 1 and 50 inclusive}</a:t>
                </a:r>
              </a:p>
            </p:txBody>
          </p:sp>
        </mc:Choice>
        <mc:Fallback xmlns="">
          <p:sp>
            <p:nvSpPr>
              <p:cNvPr id="14" name="TextBox 13">
                <a:extLst>
                  <a:ext uri="{FF2B5EF4-FFF2-40B4-BE49-F238E27FC236}">
                    <a16:creationId xmlns:a16="http://schemas.microsoft.com/office/drawing/2014/main" id="{F5106C47-2A31-E742-8CFD-841D0AF5B706}"/>
                  </a:ext>
                </a:extLst>
              </p:cNvPr>
              <p:cNvSpPr txBox="1">
                <a:spLocks noRot="1" noChangeAspect="1" noMove="1" noResize="1" noEditPoints="1" noAdjustHandles="1" noChangeArrowheads="1" noChangeShapeType="1" noTextEdit="1"/>
              </p:cNvSpPr>
              <p:nvPr/>
            </p:nvSpPr>
            <p:spPr>
              <a:xfrm>
                <a:off x="445100" y="5562629"/>
                <a:ext cx="8502634" cy="523220"/>
              </a:xfrm>
              <a:prstGeom prst="rect">
                <a:avLst/>
              </a:prstGeom>
              <a:blipFill>
                <a:blip r:embed="rId7"/>
                <a:stretch>
                  <a:fillRect l="-1434" t="-11765" b="-34118"/>
                </a:stretch>
              </a:blipFill>
            </p:spPr>
            <p:txBody>
              <a:bodyPr/>
              <a:lstStyle/>
              <a:p>
                <a:r>
                  <a:rPr lang="en-GB">
                    <a:noFill/>
                  </a:rPr>
                  <a:t> </a:t>
                </a:r>
              </a:p>
            </p:txBody>
          </p:sp>
        </mc:Fallback>
      </mc:AlternateContent>
      <p:sp>
        <p:nvSpPr>
          <p:cNvPr id="15" name="TextBox 14"/>
          <p:cNvSpPr txBox="1"/>
          <p:nvPr/>
        </p:nvSpPr>
        <p:spPr>
          <a:xfrm>
            <a:off x="283107" y="180109"/>
            <a:ext cx="7392311" cy="707886"/>
          </a:xfrm>
          <a:prstGeom prst="rect">
            <a:avLst/>
          </a:prstGeom>
          <a:noFill/>
        </p:spPr>
        <p:txBody>
          <a:bodyPr wrap="square" rtlCol="0">
            <a:spAutoFit/>
          </a:bodyPr>
          <a:lstStyle/>
          <a:p>
            <a:r>
              <a:rPr lang="en-GB" sz="4000" dirty="0"/>
              <a:t>Solutions</a:t>
            </a:r>
          </a:p>
        </p:txBody>
      </p:sp>
    </p:spTree>
    <p:custDataLst>
      <p:tags r:id="rId1"/>
    </p:custDataLst>
    <p:extLst>
      <p:ext uri="{BB962C8B-B14F-4D97-AF65-F5344CB8AC3E}">
        <p14:creationId xmlns:p14="http://schemas.microsoft.com/office/powerpoint/2010/main" val="18550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2147108" y="953103"/>
            <a:ext cx="2520000" cy="252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67" name="Oval 66"/>
          <p:cNvSpPr/>
          <p:nvPr/>
        </p:nvSpPr>
        <p:spPr>
          <a:xfrm>
            <a:off x="3333933" y="949785"/>
            <a:ext cx="2520000" cy="252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68" name="Rectangle 67"/>
          <p:cNvSpPr/>
          <p:nvPr/>
        </p:nvSpPr>
        <p:spPr>
          <a:xfrm>
            <a:off x="1669868" y="478838"/>
            <a:ext cx="4883707" cy="31052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69" name="TextBox 68"/>
          <p:cNvSpPr txBox="1"/>
          <p:nvPr/>
        </p:nvSpPr>
        <p:spPr>
          <a:xfrm>
            <a:off x="1874703" y="459347"/>
            <a:ext cx="2050412"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Blue Shapes</a:t>
            </a:r>
          </a:p>
        </p:txBody>
      </p:sp>
      <p:sp>
        <p:nvSpPr>
          <p:cNvPr id="70" name="TextBox 69"/>
          <p:cNvSpPr txBox="1"/>
          <p:nvPr/>
        </p:nvSpPr>
        <p:spPr>
          <a:xfrm>
            <a:off x="4920568" y="599592"/>
            <a:ext cx="1489520" cy="523220"/>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Triangles</a:t>
            </a:r>
          </a:p>
        </p:txBody>
      </p:sp>
      <mc:AlternateContent xmlns:mc="http://schemas.openxmlformats.org/markup-compatibility/2006" xmlns:a14="http://schemas.microsoft.com/office/drawing/2010/main">
        <mc:Choice Requires="a14">
          <p:sp>
            <p:nvSpPr>
              <p:cNvPr id="71" name="TextBox 70"/>
              <p:cNvSpPr txBox="1"/>
              <p:nvPr/>
            </p:nvSpPr>
            <p:spPr>
              <a:xfrm>
                <a:off x="1272894" y="337982"/>
                <a:ext cx="5218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sz="2800" dirty="0">
                          <a:solidFill>
                            <a:prstClr val="black"/>
                          </a:solidFill>
                          <a:latin typeface="Calibri" panose="020F0502020204030204" pitchFamily="34" charset="0"/>
                          <a:cs typeface="Calibri" panose="020F0502020204030204" pitchFamily="34" charset="0"/>
                        </a:rPr>
                        <m:t>𝜉</m:t>
                      </m:r>
                    </m:oMath>
                  </m:oMathPara>
                </a14:m>
                <a:endParaRPr lang="en-GB" sz="3200" dirty="0">
                  <a:latin typeface="Calibri" panose="020F0502020204030204" pitchFamily="34" charset="0"/>
                  <a:cs typeface="Calibri" panose="020F050202020403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1272894" y="337982"/>
                <a:ext cx="521816" cy="523220"/>
              </a:xfrm>
              <a:prstGeom prst="rect">
                <a:avLst/>
              </a:prstGeom>
              <a:blipFill>
                <a:blip r:embed="rId5"/>
                <a:stretch>
                  <a:fillRect/>
                </a:stretch>
              </a:blipFill>
            </p:spPr>
            <p:txBody>
              <a:bodyPr/>
              <a:lstStyle/>
              <a:p>
                <a:r>
                  <a:rPr lang="en-GB">
                    <a:noFill/>
                  </a:rPr>
                  <a:t> </a:t>
                </a:r>
              </a:p>
            </p:txBody>
          </p:sp>
        </mc:Fallback>
      </mc:AlternateContent>
      <p:sp>
        <p:nvSpPr>
          <p:cNvPr id="72" name="Freeform 71"/>
          <p:cNvSpPr/>
          <p:nvPr/>
        </p:nvSpPr>
        <p:spPr>
          <a:xfrm>
            <a:off x="3333933" y="1116554"/>
            <a:ext cx="1333175" cy="2207250"/>
          </a:xfrm>
          <a:custGeom>
            <a:avLst/>
            <a:gdLst>
              <a:gd name="connsiteX0" fmla="*/ 734684 w 1469368"/>
              <a:gd name="connsiteY0" fmla="*/ 0 h 2908596"/>
              <a:gd name="connsiteX1" fmla="*/ 810133 w 1469368"/>
              <a:gd name="connsiteY1" fmla="*/ 56420 h 2908596"/>
              <a:gd name="connsiteX2" fmla="*/ 1469368 w 1469368"/>
              <a:gd name="connsiteY2" fmla="*/ 1454298 h 2908596"/>
              <a:gd name="connsiteX3" fmla="*/ 810133 w 1469368"/>
              <a:gd name="connsiteY3" fmla="*/ 2852176 h 2908596"/>
              <a:gd name="connsiteX4" fmla="*/ 734684 w 1469368"/>
              <a:gd name="connsiteY4" fmla="*/ 2908596 h 2908596"/>
              <a:gd name="connsiteX5" fmla="*/ 659235 w 1469368"/>
              <a:gd name="connsiteY5" fmla="*/ 2852176 h 2908596"/>
              <a:gd name="connsiteX6" fmla="*/ 0 w 1469368"/>
              <a:gd name="connsiteY6" fmla="*/ 1454298 h 2908596"/>
              <a:gd name="connsiteX7" fmla="*/ 659235 w 1469368"/>
              <a:gd name="connsiteY7" fmla="*/ 56420 h 2908596"/>
              <a:gd name="connsiteX8" fmla="*/ 734684 w 1469368"/>
              <a:gd name="connsiteY8" fmla="*/ 0 h 29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368" h="2908596">
                <a:moveTo>
                  <a:pt x="734684" y="0"/>
                </a:moveTo>
                <a:lnTo>
                  <a:pt x="810133" y="56420"/>
                </a:lnTo>
                <a:cubicBezTo>
                  <a:pt x="1212744" y="388684"/>
                  <a:pt x="1469368" y="891523"/>
                  <a:pt x="1469368" y="1454298"/>
                </a:cubicBezTo>
                <a:cubicBezTo>
                  <a:pt x="1469368" y="2017074"/>
                  <a:pt x="1212744" y="2519912"/>
                  <a:pt x="810133" y="2852176"/>
                </a:cubicBezTo>
                <a:lnTo>
                  <a:pt x="734684" y="2908596"/>
                </a:lnTo>
                <a:lnTo>
                  <a:pt x="659235" y="2852176"/>
                </a:lnTo>
                <a:cubicBezTo>
                  <a:pt x="256624" y="2519912"/>
                  <a:pt x="0" y="2017074"/>
                  <a:pt x="0" y="1454298"/>
                </a:cubicBezTo>
                <a:cubicBezTo>
                  <a:pt x="0" y="891523"/>
                  <a:pt x="256624" y="388684"/>
                  <a:pt x="659235" y="56420"/>
                </a:cubicBezTo>
                <a:lnTo>
                  <a:pt x="734684" y="0"/>
                </a:lnTo>
                <a:close/>
              </a:path>
            </a:pathLst>
          </a:custGeom>
          <a:solidFill>
            <a:srgbClr val="FF0066">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3" name="TextBox 72"/>
          <p:cNvSpPr txBox="1"/>
          <p:nvPr/>
        </p:nvSpPr>
        <p:spPr>
          <a:xfrm>
            <a:off x="734092" y="3765945"/>
            <a:ext cx="7536519"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What does the shaded section represent?</a:t>
            </a:r>
          </a:p>
        </p:txBody>
      </p:sp>
      <p:sp>
        <p:nvSpPr>
          <p:cNvPr id="74" name="TextBox 73"/>
          <p:cNvSpPr txBox="1"/>
          <p:nvPr/>
        </p:nvSpPr>
        <p:spPr>
          <a:xfrm>
            <a:off x="734093" y="4357453"/>
            <a:ext cx="6704386"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This is where the 2 sets intersect.</a:t>
            </a:r>
          </a:p>
        </p:txBody>
      </p:sp>
      <p:sp>
        <p:nvSpPr>
          <p:cNvPr id="75" name="Right Triangle 74"/>
          <p:cNvSpPr/>
          <p:nvPr/>
        </p:nvSpPr>
        <p:spPr>
          <a:xfrm>
            <a:off x="7305671" y="4948961"/>
            <a:ext cx="540000" cy="540000"/>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6" name="Rectangle 75"/>
          <p:cNvSpPr/>
          <p:nvPr/>
        </p:nvSpPr>
        <p:spPr>
          <a:xfrm>
            <a:off x="4734567" y="4479271"/>
            <a:ext cx="1565249" cy="370138"/>
          </a:xfrm>
          <a:prstGeom prst="rect">
            <a:avLst/>
          </a:prstGeom>
          <a:solidFill>
            <a:srgbClr val="FF00FF">
              <a:alpha val="20000"/>
            </a:srgb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7" name="TextBox 76"/>
          <p:cNvSpPr txBox="1"/>
          <p:nvPr/>
        </p:nvSpPr>
        <p:spPr>
          <a:xfrm>
            <a:off x="759528" y="4990912"/>
            <a:ext cx="6704386" cy="584775"/>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Blue shapes that are also triangles e.g.</a:t>
            </a:r>
          </a:p>
        </p:txBody>
      </p:sp>
    </p:spTree>
    <p:custDataLst>
      <p:tags r:id="rId1"/>
    </p:custDataLst>
    <p:extLst>
      <p:ext uri="{BB962C8B-B14F-4D97-AF65-F5344CB8AC3E}">
        <p14:creationId xmlns:p14="http://schemas.microsoft.com/office/powerpoint/2010/main" val="35497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p:bldP spid="75" grpId="0" animBg="1"/>
      <p:bldP spid="76" grpId="0" animBg="1"/>
      <p:bldP spid="7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10.2|11.7|17.8|16.7|7.9|5.3|5.3"/>
</p:tagLst>
</file>

<file path=ppt/tags/tag10.xml><?xml version="1.0" encoding="utf-8"?>
<p:tagLst xmlns:a="http://schemas.openxmlformats.org/drawingml/2006/main" xmlns:r="http://schemas.openxmlformats.org/officeDocument/2006/relationships" xmlns:p="http://schemas.openxmlformats.org/presentationml/2006/main">
  <p:tag name="TIMING" val="|22.4|6.8|10.7|8.5|6.5|3"/>
</p:tagLst>
</file>

<file path=ppt/tags/tag11.xml><?xml version="1.0" encoding="utf-8"?>
<p:tagLst xmlns:a="http://schemas.openxmlformats.org/drawingml/2006/main" xmlns:r="http://schemas.openxmlformats.org/officeDocument/2006/relationships" xmlns:p="http://schemas.openxmlformats.org/presentationml/2006/main">
  <p:tag name="TIMING" val="|16.9|5.7|2.1|3.8|2.9|7.7|2.5|2.3|2.1|7.2|1.9|2.2|3.6|11.5|2.1"/>
</p:tagLst>
</file>

<file path=ppt/tags/tag12.xml><?xml version="1.0" encoding="utf-8"?>
<p:tagLst xmlns:a="http://schemas.openxmlformats.org/drawingml/2006/main" xmlns:r="http://schemas.openxmlformats.org/officeDocument/2006/relationships" xmlns:p="http://schemas.openxmlformats.org/presentationml/2006/main">
  <p:tag name="TIMING" val="|15.5|3.1|9.4|3.9|5.9"/>
</p:tagLst>
</file>

<file path=ppt/tags/tag13.xml><?xml version="1.0" encoding="utf-8"?>
<p:tagLst xmlns:a="http://schemas.openxmlformats.org/drawingml/2006/main" xmlns:r="http://schemas.openxmlformats.org/officeDocument/2006/relationships" xmlns:p="http://schemas.openxmlformats.org/presentationml/2006/main">
  <p:tag name="TIMING" val="|26.5|7.7|6.8|4.6|1.3|2.1|17.4|1.6|17.8|1.5|11.5|16|2.3"/>
</p:tagLst>
</file>

<file path=ppt/tags/tag14.xml><?xml version="1.0" encoding="utf-8"?>
<p:tagLst xmlns:a="http://schemas.openxmlformats.org/drawingml/2006/main" xmlns:r="http://schemas.openxmlformats.org/officeDocument/2006/relationships" xmlns:p="http://schemas.openxmlformats.org/presentationml/2006/main">
  <p:tag name="TIMING" val="|5.7|6.3|5.5|3|4.8"/>
</p:tagLst>
</file>

<file path=ppt/tags/tag15.xml><?xml version="1.0" encoding="utf-8"?>
<p:tagLst xmlns:a="http://schemas.openxmlformats.org/drawingml/2006/main" xmlns:r="http://schemas.openxmlformats.org/officeDocument/2006/relationships" xmlns:p="http://schemas.openxmlformats.org/presentationml/2006/main">
  <p:tag name="TIMING" val="|11.1|6.9|11.2|3.3|5.5"/>
</p:tagLst>
</file>

<file path=ppt/tags/tag16.xml><?xml version="1.0" encoding="utf-8"?>
<p:tagLst xmlns:a="http://schemas.openxmlformats.org/drawingml/2006/main" xmlns:r="http://schemas.openxmlformats.org/officeDocument/2006/relationships" xmlns:p="http://schemas.openxmlformats.org/presentationml/2006/main">
  <p:tag name="TIMING" val="|16.1|8.2|1.1|1.8|5.2|3.2|5.4|2.1|1.8|4.6|1.8|6.5|1.4|2.5|6|3.4|6.5|5.1"/>
</p:tagLst>
</file>

<file path=ppt/tags/tag17.xml><?xml version="1.0" encoding="utf-8"?>
<p:tagLst xmlns:a="http://schemas.openxmlformats.org/drawingml/2006/main" xmlns:r="http://schemas.openxmlformats.org/officeDocument/2006/relationships" xmlns:p="http://schemas.openxmlformats.org/presentationml/2006/main">
  <p:tag name="TIMING" val="|13.1|7.1|13.8|11"/>
</p:tagLst>
</file>

<file path=ppt/tags/tag18.xml><?xml version="1.0" encoding="utf-8"?>
<p:tagLst xmlns:a="http://schemas.openxmlformats.org/drawingml/2006/main" xmlns:r="http://schemas.openxmlformats.org/officeDocument/2006/relationships" xmlns:p="http://schemas.openxmlformats.org/presentationml/2006/main">
  <p:tag name="TIMING" val="|11.6|3.2|4.9|2.2|2.9"/>
</p:tagLst>
</file>

<file path=ppt/tags/tag19.xml><?xml version="1.0" encoding="utf-8"?>
<p:tagLst xmlns:a="http://schemas.openxmlformats.org/drawingml/2006/main" xmlns:r="http://schemas.openxmlformats.org/officeDocument/2006/relationships" xmlns:p="http://schemas.openxmlformats.org/presentationml/2006/main">
  <p:tag name="TIMING" val="|17.3|15.1|16.9|10.3|4.1|16.5"/>
</p:tagLst>
</file>

<file path=ppt/tags/tag2.xml><?xml version="1.0" encoding="utf-8"?>
<p:tagLst xmlns:a="http://schemas.openxmlformats.org/drawingml/2006/main" xmlns:r="http://schemas.openxmlformats.org/officeDocument/2006/relationships" xmlns:p="http://schemas.openxmlformats.org/presentationml/2006/main">
  <p:tag name="TIMING" val="|33|10.2|11.7|17.8|16.7|7.9|5.3|5.3"/>
</p:tagLst>
</file>

<file path=ppt/tags/tag20.xml><?xml version="1.0" encoding="utf-8"?>
<p:tagLst xmlns:a="http://schemas.openxmlformats.org/drawingml/2006/main" xmlns:r="http://schemas.openxmlformats.org/officeDocument/2006/relationships" xmlns:p="http://schemas.openxmlformats.org/presentationml/2006/main">
  <p:tag name="TIMING" val="|13.5"/>
</p:tagLst>
</file>

<file path=ppt/tags/tag21.xml><?xml version="1.0" encoding="utf-8"?>
<p:tagLst xmlns:a="http://schemas.openxmlformats.org/drawingml/2006/main" xmlns:r="http://schemas.openxmlformats.org/officeDocument/2006/relationships" xmlns:p="http://schemas.openxmlformats.org/presentationml/2006/main">
  <p:tag name="TIMING" val="|17|10|4.6|5"/>
</p:tagLst>
</file>

<file path=ppt/tags/tag3.xml><?xml version="1.0" encoding="utf-8"?>
<p:tagLst xmlns:a="http://schemas.openxmlformats.org/drawingml/2006/main" xmlns:r="http://schemas.openxmlformats.org/officeDocument/2006/relationships" xmlns:p="http://schemas.openxmlformats.org/presentationml/2006/main">
  <p:tag name="TIMING" val="|16.8|7.8|13|8.2"/>
</p:tagLst>
</file>

<file path=ppt/tags/tag4.xml><?xml version="1.0" encoding="utf-8"?>
<p:tagLst xmlns:a="http://schemas.openxmlformats.org/drawingml/2006/main" xmlns:r="http://schemas.openxmlformats.org/officeDocument/2006/relationships" xmlns:p="http://schemas.openxmlformats.org/presentationml/2006/main">
  <p:tag name="TIMING" val="|28.3|10.3|8.5|12.4"/>
</p:tagLst>
</file>

<file path=ppt/tags/tag5.xml><?xml version="1.0" encoding="utf-8"?>
<p:tagLst xmlns:a="http://schemas.openxmlformats.org/drawingml/2006/main" xmlns:r="http://schemas.openxmlformats.org/officeDocument/2006/relationships" xmlns:p="http://schemas.openxmlformats.org/presentationml/2006/main">
  <p:tag name="TIMING" val="|20.5|12.8"/>
</p:tagLst>
</file>

<file path=ppt/tags/tag6.xml><?xml version="1.0" encoding="utf-8"?>
<p:tagLst xmlns:a="http://schemas.openxmlformats.org/drawingml/2006/main" xmlns:r="http://schemas.openxmlformats.org/officeDocument/2006/relationships" xmlns:p="http://schemas.openxmlformats.org/presentationml/2006/main">
  <p:tag name="TIMING" val="|17.9|14.7|22.3"/>
</p:tagLst>
</file>

<file path=ppt/tags/tag7.xml><?xml version="1.0" encoding="utf-8"?>
<p:tagLst xmlns:a="http://schemas.openxmlformats.org/drawingml/2006/main" xmlns:r="http://schemas.openxmlformats.org/officeDocument/2006/relationships" xmlns:p="http://schemas.openxmlformats.org/presentationml/2006/main">
  <p:tag name="TIMING" val="|16|6.4|7.3|7.4"/>
</p:tagLst>
</file>

<file path=ppt/tags/tag8.xml><?xml version="1.0" encoding="utf-8"?>
<p:tagLst xmlns:a="http://schemas.openxmlformats.org/drawingml/2006/main" xmlns:r="http://schemas.openxmlformats.org/officeDocument/2006/relationships" xmlns:p="http://schemas.openxmlformats.org/presentationml/2006/main">
  <p:tag name="TIMING" val="|14.8|1.3|5.2|1.6|8.5"/>
</p:tagLst>
</file>

<file path=ppt/tags/tag9.xml><?xml version="1.0" encoding="utf-8"?>
<p:tagLst xmlns:a="http://schemas.openxmlformats.org/drawingml/2006/main" xmlns:r="http://schemas.openxmlformats.org/officeDocument/2006/relationships" xmlns:p="http://schemas.openxmlformats.org/presentationml/2006/main">
  <p:tag name="TIMING" val="|9.4"/>
</p:tagLst>
</file>

<file path=ppt/theme/theme1.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Your turn activity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HIT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T LAYOUT" id="{AB6824E3-8E21-49AE-BA4A-EE1367C076AA}" vid="{BF4CE7FA-0652-452C-B960-F544311767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DC92D10A6294EB2D3BAE7684BF2FC" ma:contentTypeVersion="13" ma:contentTypeDescription="Create a new document." ma:contentTypeScope="" ma:versionID="c2e0ad7e8459b4a763097fd9c50beffe">
  <xsd:schema xmlns:xsd="http://www.w3.org/2001/XMLSchema" xmlns:xs="http://www.w3.org/2001/XMLSchema" xmlns:p="http://schemas.microsoft.com/office/2006/metadata/properties" xmlns:ns3="522d4c35-b548-4432-90ae-af4376e1c4b4" xmlns:ns4="cee99ee9-287b-4f9a-957c-ba5ae7375c9a" targetNamespace="http://schemas.microsoft.com/office/2006/metadata/properties" ma:root="true" ma:fieldsID="379c73df8c7c32fbb5b9cacbe02209f3" ns3:_="" ns4:_="">
    <xsd:import namespace="522d4c35-b548-4432-90ae-af4376e1c4b4"/>
    <xsd:import namespace="cee99ee9-287b-4f9a-957c-ba5ae7375c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d4c35-b548-4432-90ae-af4376e1c4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e99ee9-287b-4f9a-957c-ba5ae7375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BBD52C-FD87-46D3-9A56-25235E059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d4c35-b548-4432-90ae-af4376e1c4b4"/>
    <ds:schemaRef ds:uri="cee99ee9-287b-4f9a-957c-ba5ae7375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A976BF-BA58-4DED-B6CD-0D8A580477CA}">
  <ds:schemaRefs>
    <ds:schemaRef ds:uri="http://schemas.microsoft.com/sharepoint/v3/contenttype/forms"/>
  </ds:schemaRefs>
</ds:datastoreItem>
</file>

<file path=customXml/itemProps3.xml><?xml version="1.0" encoding="utf-8"?>
<ds:datastoreItem xmlns:ds="http://schemas.openxmlformats.org/officeDocument/2006/customXml" ds:itemID="{11727757-3061-47D3-99FD-9493F136DC43}">
  <ds:schemaRefs>
    <ds:schemaRef ds:uri="http://schemas.microsoft.com/office/2006/documentManagement/types"/>
    <ds:schemaRef ds:uri="522d4c35-b548-4432-90ae-af4376e1c4b4"/>
    <ds:schemaRef ds:uri="http://schemas.microsoft.com/office/infopath/2007/PartnerControls"/>
    <ds:schemaRef ds:uri="http://purl.org/dc/term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cee99ee9-287b-4f9a-957c-ba5ae7375c9a"/>
  </ds:schemaRefs>
</ds:datastoreItem>
</file>

<file path=docProps/app.xml><?xml version="1.0" encoding="utf-8"?>
<Properties xmlns="http://schemas.openxmlformats.org/officeDocument/2006/extended-properties" xmlns:vt="http://schemas.openxmlformats.org/officeDocument/2006/docPropsVTypes">
  <TotalTime>14351</TotalTime>
  <Words>1408</Words>
  <Application>Microsoft Office PowerPoint</Application>
  <PresentationFormat>On-screen Show (4:3)</PresentationFormat>
  <Paragraphs>374</Paragraphs>
  <Slides>29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Arial Rounded MT Bold</vt:lpstr>
      <vt:lpstr>Calibri</vt:lpstr>
      <vt:lpstr>Calibri Light</vt:lpstr>
      <vt:lpstr>Cambria Math</vt:lpstr>
      <vt:lpstr>Comic Sans MS</vt:lpstr>
      <vt:lpstr>Courier New</vt:lpstr>
      <vt:lpstr>KG Primary Penmanship</vt:lpstr>
      <vt:lpstr>Lato</vt:lpstr>
      <vt:lpstr>Let's learn slides</vt:lpstr>
      <vt:lpstr>Your turn</vt:lpstr>
      <vt:lpstr>Your turn activity lesson</vt:lpstr>
      <vt:lpstr>SHIT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Clarke</dc:creator>
  <cp:lastModifiedBy>Miss L Black - BTA Staff</cp:lastModifiedBy>
  <cp:revision>216</cp:revision>
  <dcterms:created xsi:type="dcterms:W3CDTF">2019-07-05T11:02:13Z</dcterms:created>
  <dcterms:modified xsi:type="dcterms:W3CDTF">2025-03-11T08:58:43Z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0x010100810DC92D10A6294EB2D3BAE7684BF2FC</vt:lpwstr>
  </property>
</Properties>
</file>