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32" r:id="rId15"/>
    <p:sldMasterId id="2147483849" r:id="rId16"/>
  </p:sldMasterIdLst>
  <p:sldIdLst>
    <p:sldId id="256" r:id="rId17"/>
    <p:sldId id="257" r:id="rId18"/>
    <p:sldId id="260" r:id="rId19"/>
    <p:sldId id="268" r:id="rId20"/>
    <p:sldId id="269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4418F6-9F15-4209-B83C-D86FCF64BC46}">
          <p14:sldIdLst>
            <p14:sldId id="256"/>
          </p14:sldIdLst>
        </p14:section>
        <p14:section name="Instruct" id="{0B811396-A00F-4EF0-BBDE-AEA82950A58D}">
          <p14:sldIdLst>
            <p14:sldId id="257"/>
            <p14:sldId id="260"/>
            <p14:sldId id="268"/>
            <p14:sldId id="269"/>
          </p14:sldIdLst>
        </p14:section>
        <p14:section name="Practice" id="{051A24CD-04D2-49E8-B9C1-7975BB8C698A}">
          <p14:sldIdLst>
            <p14:sldId id="265"/>
            <p14:sldId id="266"/>
          </p14:sldIdLst>
        </p14:section>
        <p14:section name="Secure" id="{F2D24B1A-C2D2-49AC-BDB8-F15C3DF74765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09" autoAdjust="0"/>
  </p:normalViewPr>
  <p:slideViewPr>
    <p:cSldViewPr snapToGrid="0">
      <p:cViewPr varScale="1">
        <p:scale>
          <a:sx n="56" d="100"/>
          <a:sy n="56" d="100"/>
        </p:scale>
        <p:origin x="1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254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946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180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885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1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972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778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80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89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95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5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74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615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274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508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807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35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004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791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25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834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5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910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275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953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905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942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05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065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784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322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818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464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200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51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71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231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698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741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135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80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149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7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07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496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846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451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27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792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131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281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526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152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7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158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A2BBE-2D20-4CC1-977A-723FC592E976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F8283-B283-4E65-B163-D7E8871E9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8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768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245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923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240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8035" y="188640"/>
            <a:ext cx="9014365" cy="79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89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rk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8035" y="188640"/>
            <a:ext cx="9014365" cy="79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400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velop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8035" y="188640"/>
            <a:ext cx="9014365" cy="79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439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8035" y="188640"/>
            <a:ext cx="9014365" cy="79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881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0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635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800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928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480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227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764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2BBE-2D20-4CC1-977A-723FC592E976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8283-B283-4E65-B163-D7E8871E9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831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031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376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908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0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637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454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286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31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674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8035" y="188640"/>
            <a:ext cx="9014365" cy="79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840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19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427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00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941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9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511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877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816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635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226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30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00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054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885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118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8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35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6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7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5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44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70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6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5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2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70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1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59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9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33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05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82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83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6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73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51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13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64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4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1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00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1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4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44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60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85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84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3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8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8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1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6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3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609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95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57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93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04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4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77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1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7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47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9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4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31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65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62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87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3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73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17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3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736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6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87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6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40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35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749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4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462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58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39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323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7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953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043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69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750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68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212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38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67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039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220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1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5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6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3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3/3/2025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fld id="{6A429FD8-BF7A-41FD-8A00-92A0EE0BD6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ADF1FCB-8894-40EF-A41F-FD509C9B83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0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4CD6-A68B-49B6-BD51-6F955EBE1FC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81EF-39D4-4908-91DC-969AD2140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7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0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1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2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6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0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9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03/03/2025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1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4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z="2400" dirty="0"/>
              <a:t>Fill in the missing numbers – you can use the numbers 1 – 9 only once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23463" y="608013"/>
            <a:ext cx="9315450" cy="282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740" y="3839483"/>
            <a:ext cx="3222162" cy="20377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9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139825"/>
                <a:ext cx="8424863" cy="524192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4000" dirty="0">
                    <a:latin typeface="Arial Black" panose="020B0A04020102020204" pitchFamily="34" charset="0"/>
                  </a:rPr>
                  <a:t>Example 1			</a:t>
                </a:r>
                <a:r>
                  <a:rPr lang="en-GB" sz="40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B</a:t>
                </a:r>
                <a:r>
                  <a:rPr lang="en-GB" sz="4000" dirty="0">
                    <a:solidFill>
                      <a:schemeClr val="accent2"/>
                    </a:solidFill>
                    <a:latin typeface="Arial Black" panose="020B0A04020102020204" pitchFamily="34" charset="0"/>
                  </a:rPr>
                  <a:t>I</a:t>
                </a:r>
                <a:r>
                  <a:rPr lang="en-GB" sz="4000" dirty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DM</a:t>
                </a:r>
                <a:r>
                  <a:rPr lang="en-GB" sz="4000" dirty="0">
                    <a:solidFill>
                      <a:srgbClr val="FF0066"/>
                    </a:solidFill>
                    <a:latin typeface="Arial Black" panose="020B0A04020102020204" pitchFamily="34" charset="0"/>
                  </a:rPr>
                  <a:t>AS</a:t>
                </a:r>
              </a:p>
              <a:p>
                <a:pPr marL="0" indent="0">
                  <a:buNone/>
                </a:pPr>
                <a:endParaRPr lang="en-GB" sz="4000" dirty="0">
                  <a:solidFill>
                    <a:srgbClr val="FF0066"/>
                  </a:solidFill>
                </a:endParaRPr>
              </a:p>
              <a:p>
                <a:pPr marL="0" indent="0">
                  <a:buNone/>
                </a:pPr>
                <a:r>
                  <a:rPr lang="en-GB" sz="5400" dirty="0"/>
                  <a:t>		</a:t>
                </a:r>
                <a14:m>
                  <m:oMath xmlns:m="http://schemas.openxmlformats.org/officeDocument/2006/math"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54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5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139825"/>
                <a:ext cx="8424863" cy="5241925"/>
              </a:xfrm>
              <a:prstGeom prst="rect">
                <a:avLst/>
              </a:prstGeom>
              <a:blipFill>
                <a:blip r:embed="rId3"/>
                <a:stretch>
                  <a:fillRect l="-2533" t="-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552825" y="5300663"/>
            <a:ext cx="8639175" cy="368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GB" dirty="0"/>
              <a:t>Key words: operation, calculate, evaluate, index/indices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31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95475" y="1066800"/>
                <a:ext cx="10296525" cy="524192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4000" dirty="0">
                    <a:latin typeface="Arial Black" panose="020B0A04020102020204" pitchFamily="34" charset="0"/>
                  </a:rPr>
                  <a:t>Example 2			</a:t>
                </a:r>
                <a:r>
                  <a:rPr lang="en-GB" sz="40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B</a:t>
                </a:r>
                <a:r>
                  <a:rPr lang="en-GB" sz="4000" dirty="0">
                    <a:solidFill>
                      <a:schemeClr val="accent2"/>
                    </a:solidFill>
                    <a:latin typeface="Arial Black" panose="020B0A04020102020204" pitchFamily="34" charset="0"/>
                  </a:rPr>
                  <a:t>I</a:t>
                </a:r>
                <a:r>
                  <a:rPr lang="en-GB" sz="4000" dirty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DM</a:t>
                </a:r>
                <a:r>
                  <a:rPr lang="en-GB" sz="4000" dirty="0">
                    <a:solidFill>
                      <a:srgbClr val="FF0066"/>
                    </a:solidFill>
                    <a:latin typeface="Arial Black" panose="020B0A04020102020204" pitchFamily="34" charset="0"/>
                  </a:rPr>
                  <a:t>AS</a:t>
                </a:r>
              </a:p>
              <a:p>
                <a:pPr marL="0" indent="0">
                  <a:buNone/>
                </a:pPr>
                <a:endParaRPr lang="en-GB" sz="4000" dirty="0">
                  <a:solidFill>
                    <a:srgbClr val="FF0066"/>
                  </a:solidFill>
                </a:endParaRPr>
              </a:p>
              <a:p>
                <a:pPr marL="0" indent="0">
                  <a:buNone/>
                </a:pPr>
                <a:r>
                  <a:rPr lang="en-GB" sz="5400" dirty="0"/>
                  <a:t>		</a:t>
                </a:r>
                <a14:m>
                  <m:oMath xmlns:m="http://schemas.openxmlformats.org/officeDocument/2006/math">
                    <m:r>
                      <a:rPr lang="en-GB" sz="5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5400" b="1" i="1" smtClean="0">
                        <a:latin typeface="Cambria Math" panose="02040503050406030204" pitchFamily="18" charset="0"/>
                      </a:rPr>
                      <m:t>+−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5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GB" sz="5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4000" dirty="0"/>
              </a:p>
              <a:p>
                <a:pPr marL="0" indent="0">
                  <a:buNone/>
                </a:pPr>
                <a:endParaRPr lang="en-GB" sz="5400" dirty="0">
                  <a:solidFill>
                    <a:srgbClr val="FF0066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95475" y="1066800"/>
                <a:ext cx="10296525" cy="5241925"/>
              </a:xfrm>
              <a:prstGeom prst="rect">
                <a:avLst/>
              </a:prstGeom>
              <a:blipFill>
                <a:blip r:embed="rId3"/>
                <a:stretch>
                  <a:fillRect l="-2131" t="-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3081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95475" y="1066800"/>
                <a:ext cx="10296525" cy="524192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4000" dirty="0">
                    <a:latin typeface="Arial Black" panose="020B0A04020102020204" pitchFamily="34" charset="0"/>
                  </a:rPr>
                  <a:t>Example 3			</a:t>
                </a:r>
                <a:r>
                  <a:rPr lang="en-GB" sz="40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B</a:t>
                </a:r>
                <a:r>
                  <a:rPr lang="en-GB" sz="4000" dirty="0">
                    <a:solidFill>
                      <a:schemeClr val="accent2"/>
                    </a:solidFill>
                    <a:latin typeface="Arial Black" panose="020B0A04020102020204" pitchFamily="34" charset="0"/>
                  </a:rPr>
                  <a:t>I</a:t>
                </a:r>
                <a:r>
                  <a:rPr lang="en-GB" sz="4000" dirty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DM</a:t>
                </a:r>
                <a:r>
                  <a:rPr lang="en-GB" sz="4000" dirty="0">
                    <a:solidFill>
                      <a:srgbClr val="FF0066"/>
                    </a:solidFill>
                    <a:latin typeface="Arial Black" panose="020B0A04020102020204" pitchFamily="34" charset="0"/>
                  </a:rPr>
                  <a:t>AS</a:t>
                </a:r>
              </a:p>
              <a:p>
                <a:pPr marL="0" indent="0">
                  <a:buNone/>
                </a:pPr>
                <a:endParaRPr lang="en-GB" sz="4000" dirty="0">
                  <a:solidFill>
                    <a:srgbClr val="FF0066"/>
                  </a:solidFill>
                </a:endParaRPr>
              </a:p>
              <a:p>
                <a:pPr marL="0" indent="0">
                  <a:buNone/>
                </a:pPr>
                <a:r>
                  <a:rPr lang="en-GB" sz="5400" dirty="0"/>
                  <a:t>		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4− </m:t>
                    </m:r>
                    <m:sSup>
                      <m:sSup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×−2</m:t>
                    </m:r>
                  </m:oMath>
                </a14:m>
                <a:endParaRPr lang="en-GB" sz="5400" dirty="0">
                  <a:solidFill>
                    <a:srgbClr val="FF0066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95475" y="1066800"/>
                <a:ext cx="10296525" cy="5241925"/>
              </a:xfrm>
              <a:prstGeom prst="rect">
                <a:avLst/>
              </a:prstGeom>
              <a:blipFill>
                <a:blip r:embed="rId3"/>
                <a:stretch>
                  <a:fillRect l="-2131" t="-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6046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95475" y="1066800"/>
                <a:ext cx="10296525" cy="524192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4000" dirty="0">
                    <a:latin typeface="Arial Black" panose="020B0A04020102020204" pitchFamily="34" charset="0"/>
                  </a:rPr>
                  <a:t>Example 4			</a:t>
                </a:r>
                <a:r>
                  <a:rPr lang="en-GB" sz="40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B</a:t>
                </a:r>
                <a:r>
                  <a:rPr lang="en-GB" sz="4000" dirty="0">
                    <a:solidFill>
                      <a:schemeClr val="accent2"/>
                    </a:solidFill>
                    <a:latin typeface="Arial Black" panose="020B0A04020102020204" pitchFamily="34" charset="0"/>
                  </a:rPr>
                  <a:t>I</a:t>
                </a:r>
                <a:r>
                  <a:rPr lang="en-GB" sz="4000" dirty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DM</a:t>
                </a:r>
                <a:r>
                  <a:rPr lang="en-GB" sz="4000" dirty="0">
                    <a:solidFill>
                      <a:srgbClr val="FF0066"/>
                    </a:solidFill>
                    <a:latin typeface="Arial Black" panose="020B0A04020102020204" pitchFamily="34" charset="0"/>
                  </a:rPr>
                  <a:t>AS</a:t>
                </a:r>
              </a:p>
              <a:p>
                <a:pPr marL="0" indent="0">
                  <a:buNone/>
                </a:pPr>
                <a:endParaRPr lang="en-GB" sz="4000" dirty="0">
                  <a:solidFill>
                    <a:srgbClr val="FF0066"/>
                  </a:solidFill>
                </a:endParaRPr>
              </a:p>
              <a:p>
                <a:pPr marL="0" indent="0">
                  <a:buNone/>
                </a:pPr>
                <a:r>
                  <a:rPr lang="en-GB" sz="5400" dirty="0"/>
                  <a:t>		</a:t>
                </a:r>
                <a14:m>
                  <m:oMath xmlns:m="http://schemas.openxmlformats.org/officeDocument/2006/math"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4− </m:t>
                    </m:r>
                    <m:sSup>
                      <m:sSup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×−2</m:t>
                    </m:r>
                  </m:oMath>
                </a14:m>
                <a:endParaRPr lang="en-GB" sz="5400" dirty="0">
                  <a:solidFill>
                    <a:srgbClr val="FF0066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95475" y="1066800"/>
                <a:ext cx="10296525" cy="5241925"/>
              </a:xfrm>
              <a:prstGeom prst="rect">
                <a:avLst/>
              </a:prstGeom>
              <a:blipFill>
                <a:blip r:embed="rId3"/>
                <a:stretch>
                  <a:fillRect l="-2131" t="-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7920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10447" y="564468"/>
            <a:ext cx="10288587" cy="792163"/>
          </a:xfrm>
          <a:prstGeom prst="rect">
            <a:avLst/>
          </a:prstGeom>
        </p:spPr>
        <p:txBody>
          <a:bodyPr/>
          <a:lstStyle/>
          <a:p>
            <a:r>
              <a:rPr lang="en-GB" sz="3200" u="sng" dirty="0" err="1"/>
              <a:t>TOrder</a:t>
            </a:r>
            <a:r>
              <a:rPr lang="en-GB" sz="3200" u="sng" dirty="0"/>
              <a:t> of Operations with negative numbers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832856"/>
                  </p:ext>
                </p:extLst>
              </p:nvPr>
            </p:nvGraphicFramePr>
            <p:xfrm>
              <a:off x="1155113" y="2910569"/>
              <a:ext cx="9997300" cy="25908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4998650">
                      <a:extLst>
                        <a:ext uri="{9D8B030D-6E8A-4147-A177-3AD203B41FA5}">
                          <a16:colId xmlns:a16="http://schemas.microsoft.com/office/drawing/2014/main" val="359317834"/>
                        </a:ext>
                      </a:extLst>
                    </a:gridCol>
                    <a:gridCol w="4998650">
                      <a:extLst>
                        <a:ext uri="{9D8B030D-6E8A-4147-A177-3AD203B41FA5}">
                          <a16:colId xmlns:a16="http://schemas.microsoft.com/office/drawing/2014/main" val="37381906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514350" indent="-514350"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/>
                            <a:t>f)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2800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099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GB" sz="2800" b="0" dirty="0"/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×−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/>
                            <a:t>g)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417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GB" sz="2800" b="0" dirty="0"/>
                            <a:t>c)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×−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/>
                            <a:t>h)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×(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+−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3349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en-GB" sz="28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kumimoji="0" lang="en-GB" sz="28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−−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0" lang="en-GB" sz="28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8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kumimoji="0" lang="en-GB" sz="28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kumimoji="0" lang="en-GB" sz="2800" b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 err="1"/>
                            <a:t>i</a:t>
                          </a:r>
                          <a:r>
                            <a:rPr lang="en-GB" sz="2800" b="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 ×−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sz="2800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783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en-GB" sz="28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kumimoji="0" lang="en-GB" sz="28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kumimoji="0" lang="en-GB" sz="28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sSup>
                                <m:sSup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/>
                            <a:t>j)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×−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8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24306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832856"/>
                  </p:ext>
                </p:extLst>
              </p:nvPr>
            </p:nvGraphicFramePr>
            <p:xfrm>
              <a:off x="1155113" y="2910569"/>
              <a:ext cx="9997300" cy="26390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4998650">
                      <a:extLst>
                        <a:ext uri="{9D8B030D-6E8A-4147-A177-3AD203B41FA5}">
                          <a16:colId xmlns:a16="http://schemas.microsoft.com/office/drawing/2014/main" val="359317834"/>
                        </a:ext>
                      </a:extLst>
                    </a:gridCol>
                    <a:gridCol w="4998650">
                      <a:extLst>
                        <a:ext uri="{9D8B030D-6E8A-4147-A177-3AD203B41FA5}">
                          <a16:colId xmlns:a16="http://schemas.microsoft.com/office/drawing/2014/main" val="3738190690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45" r="-100000" b="-429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22" t="-10345" r="-122" b="-4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9063"/>
                      </a:ext>
                    </a:extLst>
                  </a:tr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345" r="-100000" b="-329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22" t="-110345" r="-122" b="-3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417667"/>
                      </a:ext>
                    </a:extLst>
                  </a:tr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791" r="-100000" b="-2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22" t="-212791" r="-122" b="-233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1334987"/>
                      </a:ext>
                    </a:extLst>
                  </a:tr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195" r="-10000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22" t="-309195" r="-122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9783228"/>
                      </a:ext>
                    </a:extLst>
                  </a:tr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9195" r="-100000" b="-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22" t="-409195" r="-122" b="-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4306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61257" y="1747581"/>
            <a:ext cx="992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Copy and complete the calculations into your book</a:t>
            </a:r>
          </a:p>
        </p:txBody>
      </p:sp>
    </p:spTree>
    <p:extLst>
      <p:ext uri="{BB962C8B-B14F-4D97-AF65-F5344CB8AC3E}">
        <p14:creationId xmlns:p14="http://schemas.microsoft.com/office/powerpoint/2010/main" val="125118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19338" y="900442"/>
            <a:ext cx="3725862" cy="7921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Mark and correct your work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" y="204310"/>
            <a:ext cx="5072332" cy="59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sz="6000" b="1" dirty="0"/>
              <a:t>Challenge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GB" dirty="0"/>
                  <a:t>Make the target given, you must use all four numbers and any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−, +,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×,  ÷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sz="2800" dirty="0"/>
                  <a:t>Target =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2800" dirty="0"/>
                  <a:t> using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2, −2, −3, 4 </m:t>
                    </m:r>
                  </m:oMath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r>
                  <a:rPr lang="en-GB" sz="2800" dirty="0"/>
                  <a:t>Target =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2800" dirty="0"/>
                  <a:t> using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−2, 3, −6, 7 </m:t>
                    </m:r>
                  </m:oMath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r>
                  <a:rPr lang="en-GB" sz="2800" dirty="0"/>
                  <a:t>Target =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GB" sz="2800" dirty="0"/>
                  <a:t>using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−2, −3, 4, 6 </m:t>
                    </m:r>
                  </m:oMath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i="1" dirty="0"/>
                  <a:t>Find two solutions to each question 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754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969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0.xml><?xml version="1.0" encoding="utf-8"?>
<a:theme xmlns:a="http://schemas.openxmlformats.org/drawingml/2006/main" name="7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8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2.xml><?xml version="1.0" encoding="utf-8"?>
<a:theme xmlns:a="http://schemas.openxmlformats.org/drawingml/2006/main" name="9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3.xml><?xml version="1.0" encoding="utf-8"?>
<a:theme xmlns:a="http://schemas.openxmlformats.org/drawingml/2006/main" name="3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4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5.xml><?xml version="1.0" encoding="utf-8"?>
<a:theme xmlns:a="http://schemas.openxmlformats.org/drawingml/2006/main" name="Converged Powerpoint template 20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1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2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1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6.xml><?xml version="1.0" encoding="utf-8"?>
<a:theme xmlns:a="http://schemas.openxmlformats.org/drawingml/2006/main" name="4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5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8.xml><?xml version="1.0" encoding="utf-8"?>
<a:theme xmlns:a="http://schemas.openxmlformats.org/drawingml/2006/main" name="6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9.xml><?xml version="1.0" encoding="utf-8"?>
<a:theme xmlns:a="http://schemas.openxmlformats.org/drawingml/2006/main" name="2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Archway</Template>
  <TotalTime>45</TotalTime>
  <Words>252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8</vt:i4>
      </vt:variant>
    </vt:vector>
  </HeadingPairs>
  <TitlesOfParts>
    <vt:vector size="30" baseType="lpstr">
      <vt:lpstr>Arial</vt:lpstr>
      <vt:lpstr>Arial Black</vt:lpstr>
      <vt:lpstr>Cambria Math</vt:lpstr>
      <vt:lpstr>Century Gothic</vt:lpstr>
      <vt:lpstr>Comic Sans MS</vt:lpstr>
      <vt:lpstr>Lato</vt:lpstr>
      <vt:lpstr>Archway</vt:lpstr>
      <vt:lpstr>1_ArchwayMaster</vt:lpstr>
      <vt:lpstr>2_ArchwayMaster</vt:lpstr>
      <vt:lpstr>3_ArchwayMaster</vt:lpstr>
      <vt:lpstr>1_Archway PPT</vt:lpstr>
      <vt:lpstr>4_ArchwayMaster</vt:lpstr>
      <vt:lpstr>5_ArchwayMaster</vt:lpstr>
      <vt:lpstr>6_ArchwayMaster</vt:lpstr>
      <vt:lpstr>2_Archway PPT</vt:lpstr>
      <vt:lpstr>7_ArchwayMaster</vt:lpstr>
      <vt:lpstr>8_ArchwayMaster</vt:lpstr>
      <vt:lpstr>9_ArchwayMaster</vt:lpstr>
      <vt:lpstr>3_Archway PPT</vt:lpstr>
      <vt:lpstr>1_Archway</vt:lpstr>
      <vt:lpstr>Converged Powerpoint template 2024</vt:lpstr>
      <vt:lpstr>ALT</vt:lpstr>
      <vt:lpstr>Fill in the missing numbers – you can use the numbers 1 – 9 only once</vt:lpstr>
      <vt:lpstr>PowerPoint Presentation</vt:lpstr>
      <vt:lpstr>PowerPoint Presentation</vt:lpstr>
      <vt:lpstr>PowerPoint Presentation</vt:lpstr>
      <vt:lpstr>PowerPoint Presentation</vt:lpstr>
      <vt:lpstr>TOrder of Operations with negative numbers </vt:lpstr>
      <vt:lpstr>Mark and correct your work </vt:lpstr>
      <vt:lpstr>Challenge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 in the missing numbers – you can use the numbers 1 – 9 only once</dc:title>
  <dc:creator>Mrs L Elder - MAT Staff</dc:creator>
  <cp:lastModifiedBy>Mrs L Elder - MAT Staff</cp:lastModifiedBy>
  <cp:revision>6</cp:revision>
  <dcterms:created xsi:type="dcterms:W3CDTF">2022-02-21T14:03:52Z</dcterms:created>
  <dcterms:modified xsi:type="dcterms:W3CDTF">2025-03-03T09:27:54Z</dcterms:modified>
</cp:coreProperties>
</file>