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32"/>
  </p:notesMasterIdLst>
  <p:sldIdLst>
    <p:sldId id="297" r:id="rId4"/>
    <p:sldId id="1031" r:id="rId5"/>
    <p:sldId id="964" r:id="rId6"/>
    <p:sldId id="906" r:id="rId7"/>
    <p:sldId id="966" r:id="rId8"/>
    <p:sldId id="333" r:id="rId9"/>
    <p:sldId id="334" r:id="rId10"/>
    <p:sldId id="335" r:id="rId11"/>
    <p:sldId id="939" r:id="rId12"/>
    <p:sldId id="940" r:id="rId13"/>
    <p:sldId id="336" r:id="rId14"/>
    <p:sldId id="943" r:id="rId15"/>
    <p:sldId id="265" r:id="rId16"/>
    <p:sldId id="331" r:id="rId17"/>
    <p:sldId id="941" r:id="rId18"/>
    <p:sldId id="330" r:id="rId19"/>
    <p:sldId id="332" r:id="rId20"/>
    <p:sldId id="903" r:id="rId21"/>
    <p:sldId id="958" r:id="rId22"/>
    <p:sldId id="959" r:id="rId23"/>
    <p:sldId id="960" r:id="rId24"/>
    <p:sldId id="961" r:id="rId25"/>
    <p:sldId id="962" r:id="rId26"/>
    <p:sldId id="963" r:id="rId27"/>
    <p:sldId id="293" r:id="rId28"/>
    <p:sldId id="294" r:id="rId29"/>
    <p:sldId id="295" r:id="rId30"/>
    <p:sldId id="29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Retrieval Starter" id="{02C00561-5943-4397-B218-FD8C2845BF3D}">
          <p14:sldIdLst>
            <p14:sldId id="297"/>
            <p14:sldId id="1031"/>
          </p14:sldIdLst>
        </p14:section>
        <p14:section name="Modelling" id="{9B14E08C-4A2F-4DCA-A78D-875EA0775437}">
          <p14:sldIdLst>
            <p14:sldId id="964"/>
            <p14:sldId id="906"/>
            <p14:sldId id="966"/>
            <p14:sldId id="333"/>
            <p14:sldId id="334"/>
            <p14:sldId id="335"/>
            <p14:sldId id="939"/>
            <p14:sldId id="940"/>
            <p14:sldId id="336"/>
            <p14:sldId id="943"/>
            <p14:sldId id="265"/>
            <p14:sldId id="331"/>
            <p14:sldId id="941"/>
            <p14:sldId id="330"/>
            <p14:sldId id="332"/>
          </p14:sldIdLst>
        </p14:section>
        <p14:section name="Misconception" id="{346E1E84-47A9-4ACE-95DF-DFD887B343C0}">
          <p14:sldIdLst>
            <p14:sldId id="903"/>
            <p14:sldId id="958"/>
          </p14:sldIdLst>
        </p14:section>
        <p14:section name="Fluency practice" id="{19A8A446-02C1-468D-BC22-E4F6E2AAD75C}">
          <p14:sldIdLst>
            <p14:sldId id="959"/>
            <p14:sldId id="960"/>
            <p14:sldId id="961"/>
            <p14:sldId id="962"/>
            <p14:sldId id="963"/>
          </p14:sldIdLst>
        </p14:section>
        <p14:section name="Non-standard example" id="{94B07FDB-D984-47E4-8CC8-B0DDC4A5D861}">
          <p14:sldIdLst>
            <p14:sldId id="293"/>
            <p14:sldId id="294"/>
            <p14:sldId id="295"/>
          </p14:sldIdLst>
        </p14:section>
        <p14:section name="Exam question" id="{EAF02C56-B535-4E52-BA83-2F87B3996E6F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3223" autoAdjust="0"/>
  </p:normalViewPr>
  <p:slideViewPr>
    <p:cSldViewPr>
      <p:cViewPr varScale="1">
        <p:scale>
          <a:sx n="71" d="100"/>
          <a:sy n="71" d="100"/>
        </p:scale>
        <p:origin x="110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59403-2AC4-4440-A57F-1AAF5847DA89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63807-BA29-41AD-8123-25389EBB11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4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Choose some questions from around the room and ask students to find the answers</a:t>
            </a:r>
            <a:r>
              <a:rPr lang="en-GB" baseline="0" dirty="0"/>
              <a:t> on their whiteboards.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63807-BA29-41AD-8123-25389EBB11C7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22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6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microsoft.com/office/2007/relationships/hdphoto" Target="../media/hdphoto9.wdp"/><Relationship Id="rId11" Type="http://schemas.openxmlformats.org/officeDocument/2006/relationships/image" Target="../media/image10.png"/><Relationship Id="rId5" Type="http://schemas.openxmlformats.org/officeDocument/2006/relationships/image" Target="../media/image16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8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A609-8187-4CB5-94D5-DF277E6A63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94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9CC74-8E89-4B12-AD9A-FD695D0919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325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543FF-A07B-429E-A3FE-1E5AB634DA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5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6A609-8187-4CB5-94D5-DF277E6A631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226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36EB-0382-43E4-8065-F0BE3325CA4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5129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74A7B-D5CD-4124-A076-6B72649CE2F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68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E1B3B-1198-4D0A-ACA6-E8D8D6AAE5C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64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6C6AB-6310-4CFF-8091-02A786CBA96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665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14F8-8348-4B19-8534-718A0CEFC94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88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E141-21D5-4281-9F22-3ED4745BE01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46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BED02-69AC-4CF7-811D-519C9DAD1BE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773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36EB-0382-43E4-8065-F0BE3325CA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0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215A-2683-4D40-93B3-1695D49E367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590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9CC74-8E89-4B12-AD9A-FD695D0919F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790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543FF-A07B-429E-A3FE-1E5AB634DA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061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FB874-0697-4B5B-81B9-7325BB74ABC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1700" y="309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943209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4036" y="304520"/>
            <a:ext cx="820936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15504" y="1377950"/>
            <a:ext cx="820935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58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Retr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12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CD946B-B6D1-64D4-C141-5186B528E862}"/>
              </a:ext>
            </a:extLst>
          </p:cNvPr>
          <p:cNvSpPr txBox="1"/>
          <p:nvPr/>
        </p:nvSpPr>
        <p:spPr>
          <a:xfrm>
            <a:off x="1249447" y="420556"/>
            <a:ext cx="57691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66"/>
                </a:solidFill>
              </a:rPr>
              <a:t>Common misconceptions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6B687-C07A-4651-934A-AE42C4E2B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655" y="170927"/>
            <a:ext cx="921599" cy="1053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8AC87D-C920-1E07-F7E2-3BAA3DD01261}"/>
              </a:ext>
            </a:extLst>
          </p:cNvPr>
          <p:cNvSpPr txBox="1"/>
          <p:nvPr/>
        </p:nvSpPr>
        <p:spPr>
          <a:xfrm>
            <a:off x="5829098" y="349590"/>
            <a:ext cx="2123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</a:rPr>
              <a:t>Where can you find this in your KO?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796119-D47A-B7EF-381D-B2A28F78FA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5236" y="379955"/>
            <a:ext cx="867152" cy="86715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6CA8694-451D-34B8-D78E-33524E041A12}"/>
              </a:ext>
            </a:extLst>
          </p:cNvPr>
          <p:cNvSpPr/>
          <p:nvPr/>
        </p:nvSpPr>
        <p:spPr>
          <a:xfrm>
            <a:off x="5829099" y="296772"/>
            <a:ext cx="2893289" cy="1033518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448924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5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 dirty="0">
                <a:solidFill>
                  <a:schemeClr val="bg1"/>
                </a:solidFill>
              </a:rPr>
              <a:t>RETRIEVE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72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4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74A7B-D5CD-4124-A076-6B72649CE2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12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411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3CD96C-2C01-DA11-5F96-463B8F28618D}"/>
              </a:ext>
            </a:extLst>
          </p:cNvPr>
          <p:cNvSpPr txBox="1"/>
          <p:nvPr/>
        </p:nvSpPr>
        <p:spPr>
          <a:xfrm>
            <a:off x="1419378" y="369263"/>
            <a:ext cx="57691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F0066"/>
                </a:solidFill>
              </a:rPr>
              <a:t>On your whiteboards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BEFF6-B9CE-0759-CEDD-2877D09F3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28" y="203736"/>
            <a:ext cx="12382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8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8624155" y="-12902"/>
            <a:ext cx="522548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86650"/>
              </p:ext>
            </p:extLst>
          </p:nvPr>
        </p:nvGraphicFramePr>
        <p:xfrm>
          <a:off x="8669643" y="529722"/>
          <a:ext cx="459118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118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876" y="4247201"/>
            <a:ext cx="200566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8723272" y="733844"/>
            <a:ext cx="298214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/>
          <p:cNvSpPr/>
          <p:nvPr/>
        </p:nvSpPr>
        <p:spPr>
          <a:xfrm>
            <a:off x="8617432" y="-6595"/>
            <a:ext cx="52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15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13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20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C9F47-68D5-431C-AB0E-93A5418E07F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1700" y="309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48310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B3BF0-B5B1-4925-A21A-6993F33061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509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3732F-7903-4F0B-B41E-81BB70154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064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1689-AAEF-49A0-8E17-1F1D5DF93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423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68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22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E1B3B-1198-4D0A-ACA6-E8D8D6AAE5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742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ALT Retr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4036" y="304520"/>
            <a:ext cx="8209360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04038" y="1378197"/>
            <a:ext cx="8209359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8722442" y="2865412"/>
            <a:ext cx="289584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17" y="3561335"/>
            <a:ext cx="15522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645" y="2166177"/>
            <a:ext cx="283361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8718782" y="1378202"/>
            <a:ext cx="312162" cy="36193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8734644" y="5004136"/>
            <a:ext cx="295385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8802400" y="5610064"/>
            <a:ext cx="177854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8602230" y="78684"/>
            <a:ext cx="552955" cy="451673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9144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156350" y="6420115"/>
            <a:ext cx="987650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67891" y="6429002"/>
            <a:ext cx="2025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070627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059066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051654" y="6429002"/>
            <a:ext cx="2025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9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6C6AB-6310-4CFF-8091-02A786CBA96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25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14F8-8348-4B19-8534-718A0CEFC9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21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E141-21D5-4281-9F22-3ED4745BE0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08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BED02-69AC-4CF7-811D-519C9DAD1B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49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215A-2683-4D40-93B3-1695D49E367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34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07CFB874-0697-4B5B-81B9-7325BB74ABC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rgbClr val="2D2D8A">
                <a:lumMod val="75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8" b="9959"/>
          <a:stretch/>
        </p:blipFill>
        <p:spPr>
          <a:xfrm>
            <a:off x="7812360" y="5661248"/>
            <a:ext cx="888831" cy="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7CFB874-0697-4B5B-81B9-7325BB74ABC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1032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988050"/>
            <a:ext cx="6286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6A0A2A2A-227B-835A-26D5-FF2CEA5612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 algn="ctr">
            <a:solidFill>
              <a:srgbClr val="2D2D8A">
                <a:lumMod val="75000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FEC0CC-5CF5-7793-AF7D-CEA6F13A7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8" b="9959"/>
          <a:stretch/>
        </p:blipFill>
        <p:spPr>
          <a:xfrm>
            <a:off x="7812360" y="5661248"/>
            <a:ext cx="888831" cy="9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3E145-BE11-AA43-97EA-8F5EB2AF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61848-0836-02B4-C216-764073C06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C186A-F195-2552-B66E-FCDD416FD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9A378-0574-2242-5A02-6CA03B28C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7E9EE-A489-EE7E-D15C-CF40B2842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59CB7C-D37E-485C-9344-0879FD7DE0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46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20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85.png"/><Relationship Id="rId3" Type="http://schemas.openxmlformats.org/officeDocument/2006/relationships/image" Target="../media/image82.png"/><Relationship Id="rId7" Type="http://schemas.openxmlformats.org/officeDocument/2006/relationships/image" Target="../media/image790.png"/><Relationship Id="rId12" Type="http://schemas.openxmlformats.org/officeDocument/2006/relationships/image" Target="../media/image84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91.png"/><Relationship Id="rId11" Type="http://schemas.openxmlformats.org/officeDocument/2006/relationships/image" Target="../media/image830.png"/><Relationship Id="rId5" Type="http://schemas.openxmlformats.org/officeDocument/2006/relationships/image" Target="../media/image770.png"/><Relationship Id="rId15" Type="http://schemas.openxmlformats.org/officeDocument/2006/relationships/image" Target="../media/image87.png"/><Relationship Id="rId10" Type="http://schemas.openxmlformats.org/officeDocument/2006/relationships/image" Target="../media/image820.png"/><Relationship Id="rId4" Type="http://schemas.openxmlformats.org/officeDocument/2006/relationships/image" Target="../media/image83.png"/><Relationship Id="rId9" Type="http://schemas.openxmlformats.org/officeDocument/2006/relationships/image" Target="../media/image810.png"/><Relationship Id="rId1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B9480C13-D81E-C94B-ACA1-A82EB2B651A5}"/>
                  </a:ext>
                </a:extLst>
              </p:cNvPr>
              <p:cNvSpPr txBox="1"/>
              <p:nvPr/>
            </p:nvSpPr>
            <p:spPr>
              <a:xfrm>
                <a:off x="182705" y="889382"/>
                <a:ext cx="9133489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GB" sz="2400" dirty="0"/>
                  <a:t>1)		Brown paint is made using red and green paint in the ratio 7 : 3 </a:t>
                </a:r>
                <a:br>
                  <a:rPr lang="en-GB" sz="2400" dirty="0"/>
                </a:br>
                <a:r>
                  <a:rPr lang="en-GB" sz="2400" dirty="0"/>
                  <a:t>		How many litres of red paint are needed to make 40 litres of 			brown paint?</a:t>
                </a:r>
              </a:p>
              <a:p>
                <a:pPr algn="l"/>
                <a:endParaRPr lang="en-GB" sz="2400" dirty="0"/>
              </a:p>
              <a:p>
                <a:r>
                  <a:rPr lang="en-GB" sz="2400" dirty="0"/>
                  <a:t>2)		Here are two similar triangles.</a:t>
                </a:r>
                <a:br>
                  <a:rPr lang="en-GB" sz="2400" dirty="0"/>
                </a:br>
                <a:r>
                  <a:rPr lang="en-GB" sz="2400" dirty="0"/>
                  <a:t>		Work out the length of the side marked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 algn="l"/>
                <a:endParaRPr lang="en-GB" sz="2400" dirty="0"/>
              </a:p>
              <a:p>
                <a:pPr algn="l"/>
                <a:endParaRPr lang="en-GB" sz="2400" dirty="0"/>
              </a:p>
              <a:p>
                <a:r>
                  <a:rPr lang="en-GB" sz="2400" dirty="0"/>
                  <a:t>3)		A rectangle has length 4 cm and width 5 cm.</a:t>
                </a:r>
                <a:br>
                  <a:rPr lang="en-GB" sz="2400" dirty="0"/>
                </a:br>
                <a:r>
                  <a:rPr lang="en-GB" sz="2400" dirty="0"/>
                  <a:t>		Write the dimension of rectangle that is similar.</a:t>
                </a:r>
              </a:p>
              <a:p>
                <a:pPr algn="l"/>
                <a:endParaRPr lang="en-GB" sz="2400" dirty="0"/>
              </a:p>
              <a:p>
                <a:pPr algn="l"/>
                <a:endParaRPr lang="en-GB" sz="2400" dirty="0"/>
              </a:p>
              <a:p>
                <a:pPr algn="l"/>
                <a:r>
                  <a:rPr lang="en-GB" sz="2400" dirty="0"/>
                  <a:t>4)		State the order of rotational symmetry of a rhombus.</a:t>
                </a: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B9480C13-D81E-C94B-ACA1-A82EB2B65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5" y="889382"/>
                <a:ext cx="9133489" cy="4893647"/>
              </a:xfrm>
              <a:prstGeom prst="rect">
                <a:avLst/>
              </a:prstGeom>
              <a:blipFill>
                <a:blip r:embed="rId2"/>
                <a:stretch>
                  <a:fillRect l="-1068" t="-996" b="-1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11">
            <a:extLst>
              <a:ext uri="{FF2B5EF4-FFF2-40B4-BE49-F238E27FC236}">
                <a16:creationId xmlns:a16="http://schemas.microsoft.com/office/drawing/2014/main" id="{AB066A5E-4037-618C-D17E-40C2C4C20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575" y="250031"/>
            <a:ext cx="2667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4663">
              <a:lnSpc>
                <a:spcPct val="90000"/>
              </a:lnSpc>
              <a:spcBef>
                <a:spcPts val="1063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5625" indent="-184150" defTabSz="47466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27100" indent="-184150" defTabSz="47466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98575" indent="-184150" defTabSz="47466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70050" indent="-184150" defTabSz="474663">
              <a:lnSpc>
                <a:spcPct val="90000"/>
              </a:lnSpc>
              <a:spcBef>
                <a:spcPts val="538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27250" indent="-184150" defTabSz="47466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84450" indent="-184150" defTabSz="47466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041650" indent="-184150" defTabSz="47466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498850" indent="-184150" defTabSz="474663" eaLnBrk="0" fontAlgn="base" hangingPunct="0">
              <a:lnSpc>
                <a:spcPct val="90000"/>
              </a:lnSpc>
              <a:spcBef>
                <a:spcPts val="5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ts val="813"/>
              </a:spcBef>
              <a:buFont typeface="Arial" panose="020B0604020202020204" pitchFamily="34" charset="0"/>
              <a:buNone/>
            </a:pPr>
            <a:fld id="{18998CAE-72CA-485E-82C5-5C3C5E823568}" type="datetime1">
              <a:rPr lang="en-GB" altLang="en-US" sz="28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ts val="813"/>
                </a:spcBef>
                <a:buFont typeface="Arial" panose="020B0604020202020204" pitchFamily="34" charset="0"/>
                <a:buNone/>
              </a:pPr>
              <a:t>14/02/2025</a:t>
            </a:fld>
            <a:endParaRPr lang="en-AU" altLang="en-US" sz="40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C2AF2BB0-7CB0-9DCC-5596-C007AD529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172244"/>
            <a:ext cx="6704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74663"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defTabSz="474663"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474663"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474663"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474663"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Title –</a:t>
            </a:r>
            <a:r>
              <a:rPr lang="en-GB" altLang="en-US" sz="3200" u="sng" dirty="0">
                <a:solidFill>
                  <a:srgbClr val="000000"/>
                </a:solidFill>
                <a:latin typeface="Arial" panose="020B0604020202020204" pitchFamily="34" charset="0"/>
              </a:rPr>
              <a:t> Probability Trees</a:t>
            </a:r>
          </a:p>
        </p:txBody>
      </p:sp>
      <p:grpSp>
        <p:nvGrpSpPr>
          <p:cNvPr id="6" name="Group 37">
            <a:extLst>
              <a:ext uri="{FF2B5EF4-FFF2-40B4-BE49-F238E27FC236}">
                <a16:creationId xmlns:a16="http://schemas.microsoft.com/office/drawing/2014/main" id="{C547E510-8685-1561-FAEF-24411930BAAA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838200"/>
            <a:ext cx="984626" cy="686577"/>
            <a:chOff x="154245" y="1147727"/>
            <a:chExt cx="1678810" cy="1008005"/>
          </a:xfrm>
        </p:grpSpPr>
        <p:pic>
          <p:nvPicPr>
            <p:cNvPr id="7" name="Picture 4" descr="Shape&#10;&#10;Description automatically generated">
              <a:extLst>
                <a:ext uri="{FF2B5EF4-FFF2-40B4-BE49-F238E27FC236}">
                  <a16:creationId xmlns:a16="http://schemas.microsoft.com/office/drawing/2014/main" id="{02F7C3FD-9D07-A0FD-7593-502B691301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" t="2345" r="58998" b="56226"/>
            <a:stretch>
              <a:fillRect/>
            </a:stretch>
          </p:blipFill>
          <p:spPr bwMode="auto">
            <a:xfrm>
              <a:off x="154245" y="1147727"/>
              <a:ext cx="1678810" cy="1008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B22877B-749F-9280-4019-F5D73E101DCA}"/>
                </a:ext>
              </a:extLst>
            </p:cNvPr>
            <p:cNvSpPr/>
            <p:nvPr/>
          </p:nvSpPr>
          <p:spPr>
            <a:xfrm>
              <a:off x="628882" y="1409914"/>
              <a:ext cx="729535" cy="52614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GB" sz="3900" b="1" dirty="0"/>
                <a:t>1</a:t>
              </a:r>
            </a:p>
          </p:txBody>
        </p:sp>
      </p:grpSp>
      <p:pic>
        <p:nvPicPr>
          <p:cNvPr id="9" name="Picture 4" descr="Shape&#10;&#10;Description automatically generated">
            <a:extLst>
              <a:ext uri="{FF2B5EF4-FFF2-40B4-BE49-F238E27FC236}">
                <a16:creationId xmlns:a16="http://schemas.microsoft.com/office/drawing/2014/main" id="{6F1C46BC-59CE-8A17-4382-A3C7C6DF9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55946" r="3938"/>
          <a:stretch>
            <a:fillRect/>
          </a:stretch>
        </p:blipFill>
        <p:spPr bwMode="auto">
          <a:xfrm>
            <a:off x="107950" y="5086401"/>
            <a:ext cx="958850" cy="78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818F4D9-FC05-8A5E-F44B-E3A5B680B156}"/>
              </a:ext>
            </a:extLst>
          </p:cNvPr>
          <p:cNvSpPr/>
          <p:nvPr/>
        </p:nvSpPr>
        <p:spPr>
          <a:xfrm>
            <a:off x="433388" y="5311826"/>
            <a:ext cx="426586" cy="358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900" b="1" dirty="0"/>
              <a:t>4</a:t>
            </a:r>
          </a:p>
        </p:txBody>
      </p:sp>
      <p:pic>
        <p:nvPicPr>
          <p:cNvPr id="11" name="Picture 4" descr="Shape&#10;&#10;Description automatically generated">
            <a:extLst>
              <a:ext uri="{FF2B5EF4-FFF2-40B4-BE49-F238E27FC236}">
                <a16:creationId xmlns:a16="http://schemas.microsoft.com/office/drawing/2014/main" id="{C5D6DFED-B3E6-8A75-F0AD-DFA28720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55948" r="58167" b="2625"/>
          <a:stretch>
            <a:fillRect/>
          </a:stretch>
        </p:blipFill>
        <p:spPr bwMode="auto">
          <a:xfrm>
            <a:off x="76201" y="3743376"/>
            <a:ext cx="1006534" cy="7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617E3A1-435F-81F2-C5C2-5CC594441499}"/>
              </a:ext>
            </a:extLst>
          </p:cNvPr>
          <p:cNvSpPr/>
          <p:nvPr/>
        </p:nvSpPr>
        <p:spPr>
          <a:xfrm>
            <a:off x="419100" y="3965627"/>
            <a:ext cx="427874" cy="3595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900" b="1" dirty="0"/>
              <a:t>3</a:t>
            </a:r>
          </a:p>
        </p:txBody>
      </p:sp>
      <p:pic>
        <p:nvPicPr>
          <p:cNvPr id="13" name="Picture 4" descr="Shape&#10;&#10;Description automatically generated">
            <a:extLst>
              <a:ext uri="{FF2B5EF4-FFF2-40B4-BE49-F238E27FC236}">
                <a16:creationId xmlns:a16="http://schemas.microsoft.com/office/drawing/2014/main" id="{6932AF5C-9146-E874-AB14-99CEB1123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8" t="2519" r="3938" b="56052"/>
          <a:stretch>
            <a:fillRect/>
          </a:stretch>
        </p:blipFill>
        <p:spPr bwMode="auto">
          <a:xfrm>
            <a:off x="107950" y="2190801"/>
            <a:ext cx="958850" cy="73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96D732D-4B07-E022-876A-FC5B4AA7C007}"/>
              </a:ext>
            </a:extLst>
          </p:cNvPr>
          <p:cNvSpPr/>
          <p:nvPr/>
        </p:nvSpPr>
        <p:spPr>
          <a:xfrm>
            <a:off x="433388" y="2409876"/>
            <a:ext cx="426586" cy="35837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900" b="1" dirty="0"/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BCAD49-CDA3-6841-BD88-79353B376111}"/>
              </a:ext>
            </a:extLst>
          </p:cNvPr>
          <p:cNvSpPr/>
          <p:nvPr/>
        </p:nvSpPr>
        <p:spPr>
          <a:xfrm>
            <a:off x="846083" y="5867294"/>
            <a:ext cx="942903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/>
              <a:t>Vocabulary check</a:t>
            </a:r>
            <a:r>
              <a:rPr lang="en-GB" sz="2800" dirty="0"/>
              <a:t>: Parallel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C4AFB8-308A-478B-9894-7BFBB24AD512}"/>
              </a:ext>
            </a:extLst>
          </p:cNvPr>
          <p:cNvSpPr/>
          <p:nvPr/>
        </p:nvSpPr>
        <p:spPr>
          <a:xfrm>
            <a:off x="7113794" y="3849249"/>
            <a:ext cx="215350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0000"/>
                </a:solidFill>
              </a:rPr>
              <a:t>e.g. 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length 8 cm</a:t>
            </a:r>
            <a:br>
              <a:rPr lang="en-GB" sz="2400" dirty="0">
                <a:solidFill>
                  <a:srgbClr val="FF0000"/>
                </a:solidFill>
              </a:rPr>
            </a:br>
            <a:r>
              <a:rPr lang="en-GB" sz="2400" dirty="0">
                <a:solidFill>
                  <a:srgbClr val="FF0000"/>
                </a:solidFill>
              </a:rPr>
              <a:t>width 10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229DA8-841E-45B3-AB93-CD39211DE05C}"/>
              </a:ext>
            </a:extLst>
          </p:cNvPr>
          <p:cNvSpPr/>
          <p:nvPr/>
        </p:nvSpPr>
        <p:spPr>
          <a:xfrm>
            <a:off x="4124098" y="303329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0000"/>
                </a:solidFill>
              </a:rPr>
              <a:t>3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6BC913-79FF-4161-95A9-A1F448D9E122}"/>
              </a:ext>
            </a:extLst>
          </p:cNvPr>
          <p:cNvSpPr/>
          <p:nvPr/>
        </p:nvSpPr>
        <p:spPr>
          <a:xfrm>
            <a:off x="8001000" y="5310444"/>
            <a:ext cx="287223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0000"/>
                </a:solidFill>
              </a:rPr>
              <a:t>2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642F9F-1010-4743-B298-D16ABBEC814D}"/>
              </a:ext>
            </a:extLst>
          </p:cNvPr>
          <p:cNvSpPr/>
          <p:nvPr/>
        </p:nvSpPr>
        <p:spPr>
          <a:xfrm>
            <a:off x="3859722" y="1598826"/>
            <a:ext cx="118570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0" dirty="0">
                <a:solidFill>
                  <a:srgbClr val="FF0000"/>
                </a:solidFill>
              </a:rPr>
              <a:t>28 litres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B24EEF-69B8-44D7-BE23-21206CDDD7D8}"/>
              </a:ext>
            </a:extLst>
          </p:cNvPr>
          <p:cNvGrpSpPr/>
          <p:nvPr/>
        </p:nvGrpSpPr>
        <p:grpSpPr>
          <a:xfrm>
            <a:off x="6543221" y="2190801"/>
            <a:ext cx="2083708" cy="1443451"/>
            <a:chOff x="7031416" y="1110361"/>
            <a:chExt cx="2083708" cy="1443451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D0C6B47-ADA4-407C-8C06-30F44912698F}"/>
                </a:ext>
              </a:extLst>
            </p:cNvPr>
            <p:cNvSpPr/>
            <p:nvPr/>
          </p:nvSpPr>
          <p:spPr>
            <a:xfrm>
              <a:off x="8441356" y="1110361"/>
              <a:ext cx="673768" cy="1145405"/>
            </a:xfrm>
            <a:prstGeom prst="triangle">
              <a:avLst>
                <a:gd name="adj" fmla="val 7285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3" name="TextBox 42">
              <a:extLst>
                <a:ext uri="{FF2B5EF4-FFF2-40B4-BE49-F238E27FC236}">
                  <a16:creationId xmlns:a16="http://schemas.microsoft.com/office/drawing/2014/main" id="{B37A8782-08C5-41BD-BF19-E750F01E7941}"/>
                </a:ext>
              </a:extLst>
            </p:cNvPr>
            <p:cNvSpPr txBox="1"/>
            <p:nvPr/>
          </p:nvSpPr>
          <p:spPr>
            <a:xfrm>
              <a:off x="7031416" y="1421381"/>
              <a:ext cx="481263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8</a:t>
              </a: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A61BD217-6B64-4FD5-8DD4-7AF82B0A4919}"/>
                </a:ext>
              </a:extLst>
            </p:cNvPr>
            <p:cNvSpPr txBox="1"/>
            <p:nvPr/>
          </p:nvSpPr>
          <p:spPr>
            <a:xfrm>
              <a:off x="8256247" y="1374320"/>
              <a:ext cx="57751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24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44">
                  <a:extLst>
                    <a:ext uri="{FF2B5EF4-FFF2-40B4-BE49-F238E27FC236}">
                      <a16:creationId xmlns:a16="http://schemas.microsoft.com/office/drawing/2014/main" id="{6CA7FDAF-AE78-418C-A92C-539E2E3F5A67}"/>
                    </a:ext>
                  </a:extLst>
                </p:cNvPr>
                <p:cNvSpPr txBox="1"/>
                <p:nvPr/>
              </p:nvSpPr>
              <p:spPr>
                <a:xfrm>
                  <a:off x="7194108" y="2071100"/>
                  <a:ext cx="577516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5" name="TextBox 44">
                  <a:extLst>
                    <a:ext uri="{FF2B5EF4-FFF2-40B4-BE49-F238E27FC236}">
                      <a16:creationId xmlns:a16="http://schemas.microsoft.com/office/drawing/2014/main" id="{6CA7FDAF-AE78-418C-A92C-539E2E3F5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4108" y="2071100"/>
                  <a:ext cx="57751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8D36966-0442-48A7-A92C-619389FF6327}"/>
                </a:ext>
              </a:extLst>
            </p:cNvPr>
            <p:cNvSpPr/>
            <p:nvPr/>
          </p:nvSpPr>
          <p:spPr>
            <a:xfrm>
              <a:off x="7195077" y="1262762"/>
              <a:ext cx="502711" cy="854608"/>
            </a:xfrm>
            <a:prstGeom prst="triangle">
              <a:avLst>
                <a:gd name="adj" fmla="val 72857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7" name="TextBox 46">
              <a:extLst>
                <a:ext uri="{FF2B5EF4-FFF2-40B4-BE49-F238E27FC236}">
                  <a16:creationId xmlns:a16="http://schemas.microsoft.com/office/drawing/2014/main" id="{1781EEAA-9500-497D-AA33-692EC5517B55}"/>
                </a:ext>
              </a:extLst>
            </p:cNvPr>
            <p:cNvSpPr txBox="1"/>
            <p:nvPr/>
          </p:nvSpPr>
          <p:spPr>
            <a:xfrm>
              <a:off x="8506362" y="2184480"/>
              <a:ext cx="57751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45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B29A67-4D9F-4E0B-83DC-EAA9A5E7DD18}"/>
                  </a:ext>
                </a:extLst>
              </p:cNvPr>
              <p:cNvSpPr txBox="1"/>
              <p:nvPr/>
            </p:nvSpPr>
            <p:spPr>
              <a:xfrm>
                <a:off x="507746" y="0"/>
                <a:ext cx="4788490" cy="6554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The probability it is </a:t>
                </a:r>
                <a:r>
                  <a:rPr lang="en-GB" b="1" dirty="0"/>
                  <a:t>sunny</a:t>
                </a:r>
                <a:r>
                  <a:rPr lang="en-GB" dirty="0"/>
                  <a:t> on Saturday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85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85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585" i="1" dirty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1846" dirty="0"/>
                  <a:t> </a:t>
                </a: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B29A67-4D9F-4E0B-83DC-EAA9A5E7D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46" y="0"/>
                <a:ext cx="4788490" cy="655436"/>
              </a:xfrm>
              <a:prstGeom prst="rect">
                <a:avLst/>
              </a:prstGeom>
              <a:blipFill>
                <a:blip r:embed="rId2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ket 13">
            <a:extLst>
              <a:ext uri="{FF2B5EF4-FFF2-40B4-BE49-F238E27FC236}">
                <a16:creationId xmlns:a16="http://schemas.microsoft.com/office/drawing/2014/main" id="{E29DBA0A-6CD4-436A-A3FF-261A6202D6F1}"/>
              </a:ext>
            </a:extLst>
          </p:cNvPr>
          <p:cNvSpPr/>
          <p:nvPr/>
        </p:nvSpPr>
        <p:spPr>
          <a:xfrm rot="16200000">
            <a:off x="1807604" y="1693276"/>
            <a:ext cx="112985" cy="2025491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EAAB4-7961-4642-A747-439EF1D9C67D}"/>
              </a:ext>
            </a:extLst>
          </p:cNvPr>
          <p:cNvSpPr txBox="1"/>
          <p:nvPr/>
        </p:nvSpPr>
        <p:spPr>
          <a:xfrm>
            <a:off x="1310099" y="2368094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Saturday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4F34D1-ACE3-4FF2-8CEB-A0011005FFE5}"/>
              </a:ext>
            </a:extLst>
          </p:cNvPr>
          <p:cNvGrpSpPr/>
          <p:nvPr/>
        </p:nvGrpSpPr>
        <p:grpSpPr>
          <a:xfrm rot="16200000">
            <a:off x="689809" y="3867382"/>
            <a:ext cx="1781907" cy="1414954"/>
            <a:chOff x="3589429" y="3425995"/>
            <a:chExt cx="2711901" cy="1532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F4848A-F4F1-4007-AC27-97E396D32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C13E7C8-E77E-4CB2-92B1-1DAB8DA1DD80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CA6C218-D3D8-437E-8772-15F432F06CDA}"/>
              </a:ext>
            </a:extLst>
          </p:cNvPr>
          <p:cNvSpPr txBox="1"/>
          <p:nvPr/>
        </p:nvSpPr>
        <p:spPr>
          <a:xfrm>
            <a:off x="2223152" y="349436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Sunny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C64411-2845-408B-8CE7-E243B5A97917}"/>
              </a:ext>
            </a:extLst>
          </p:cNvPr>
          <p:cNvSpPr txBox="1"/>
          <p:nvPr/>
        </p:nvSpPr>
        <p:spPr>
          <a:xfrm>
            <a:off x="2239564" y="5276276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Not</a:t>
            </a:r>
          </a:p>
          <a:p>
            <a:pPr algn="ctr"/>
            <a:r>
              <a:rPr lang="en-GB" b="1" dirty="0"/>
              <a:t>Sunny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76F58F-7EC1-4463-8EFF-7B667DD41608}"/>
              </a:ext>
            </a:extLst>
          </p:cNvPr>
          <p:cNvGrpSpPr/>
          <p:nvPr/>
        </p:nvGrpSpPr>
        <p:grpSpPr>
          <a:xfrm rot="16200000">
            <a:off x="3495843" y="2960999"/>
            <a:ext cx="923022" cy="1414954"/>
            <a:chOff x="3589429" y="3425995"/>
            <a:chExt cx="2711901" cy="15328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0A8C0B-6470-46D2-9F3A-748F46CBB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BD9367-5234-4750-8C37-C92F33955608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CF2BF1-CA21-4A86-962A-EBD923381C2F}"/>
                  </a:ext>
                </a:extLst>
              </p:cNvPr>
              <p:cNvSpPr/>
              <p:nvPr/>
            </p:nvSpPr>
            <p:spPr>
              <a:xfrm>
                <a:off x="1186355" y="3452658"/>
                <a:ext cx="420307" cy="73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CF2BF1-CA21-4A86-962A-EBD923381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355" y="3452658"/>
                <a:ext cx="420307" cy="731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04C69-89C2-4909-BFEB-53C34D182FA2}"/>
                  </a:ext>
                </a:extLst>
              </p:cNvPr>
              <p:cNvSpPr/>
              <p:nvPr/>
            </p:nvSpPr>
            <p:spPr>
              <a:xfrm>
                <a:off x="1205112" y="5037617"/>
                <a:ext cx="420307" cy="730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04C69-89C2-4909-BFEB-53C34D182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12" y="5037617"/>
                <a:ext cx="420307" cy="730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E17AE50-0BB3-4D0D-911B-36C9C15B863A}"/>
                  </a:ext>
                </a:extLst>
              </p:cNvPr>
              <p:cNvSpPr/>
              <p:nvPr/>
            </p:nvSpPr>
            <p:spPr>
              <a:xfrm>
                <a:off x="3530970" y="5837790"/>
                <a:ext cx="420307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E17AE50-0BB3-4D0D-911B-36C9C15B8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70" y="5837790"/>
                <a:ext cx="420307" cy="732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AF148B-BC9D-41EC-B62E-6A54EB8E0BB4}"/>
                  </a:ext>
                </a:extLst>
              </p:cNvPr>
              <p:cNvSpPr/>
              <p:nvPr/>
            </p:nvSpPr>
            <p:spPr>
              <a:xfrm>
                <a:off x="3596620" y="4559317"/>
                <a:ext cx="420307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AF148B-BC9D-41EC-B62E-6A54EB8E0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20" y="4559317"/>
                <a:ext cx="420307" cy="732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65A118C-B6BD-4AA7-8F59-C58D3FF73650}"/>
                  </a:ext>
                </a:extLst>
              </p:cNvPr>
              <p:cNvSpPr/>
              <p:nvPr/>
            </p:nvSpPr>
            <p:spPr>
              <a:xfrm>
                <a:off x="3399672" y="3837175"/>
                <a:ext cx="420307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65A118C-B6BD-4AA7-8F59-C58D3FF73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672" y="3837175"/>
                <a:ext cx="420307" cy="732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C60364D-02DA-47BF-A169-38740786BE7D}"/>
                  </a:ext>
                </a:extLst>
              </p:cNvPr>
              <p:cNvSpPr/>
              <p:nvPr/>
            </p:nvSpPr>
            <p:spPr>
              <a:xfrm>
                <a:off x="3446565" y="2814923"/>
                <a:ext cx="420307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C60364D-02DA-47BF-A169-38740786B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65" y="2814923"/>
                <a:ext cx="420307" cy="732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2936351-2CF2-4567-9F34-E7C51B0F0EBE}"/>
              </a:ext>
            </a:extLst>
          </p:cNvPr>
          <p:cNvSpPr txBox="1"/>
          <p:nvPr/>
        </p:nvSpPr>
        <p:spPr>
          <a:xfrm>
            <a:off x="4663829" y="307233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Sunny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343C0E-E9C5-42E6-8F6F-F96B7F49C805}"/>
              </a:ext>
            </a:extLst>
          </p:cNvPr>
          <p:cNvSpPr txBox="1"/>
          <p:nvPr/>
        </p:nvSpPr>
        <p:spPr>
          <a:xfrm>
            <a:off x="4663828" y="3859589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Not</a:t>
            </a:r>
          </a:p>
          <a:p>
            <a:pPr algn="ctr"/>
            <a:r>
              <a:rPr lang="en-GB" b="1" dirty="0"/>
              <a:t>Sunny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13222F-FE49-4DDF-B37B-73BC452BF107}"/>
              </a:ext>
            </a:extLst>
          </p:cNvPr>
          <p:cNvSpPr txBox="1"/>
          <p:nvPr/>
        </p:nvSpPr>
        <p:spPr>
          <a:xfrm>
            <a:off x="4663828" y="5602181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Not</a:t>
            </a:r>
          </a:p>
          <a:p>
            <a:pPr algn="ctr"/>
            <a:r>
              <a:rPr lang="en-GB" b="1" dirty="0"/>
              <a:t>Sunny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B01FCE-98C9-4C9D-BE58-1A564E7936BF}"/>
              </a:ext>
            </a:extLst>
          </p:cNvPr>
          <p:cNvSpPr txBox="1"/>
          <p:nvPr/>
        </p:nvSpPr>
        <p:spPr>
          <a:xfrm>
            <a:off x="4663829" y="481673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Sunny</a:t>
            </a:r>
          </a:p>
        </p:txBody>
      </p:sp>
      <p:sp>
        <p:nvSpPr>
          <p:cNvPr id="43" name="Right Bracket 42">
            <a:extLst>
              <a:ext uri="{FF2B5EF4-FFF2-40B4-BE49-F238E27FC236}">
                <a16:creationId xmlns:a16="http://schemas.microsoft.com/office/drawing/2014/main" id="{861C20D4-4948-498E-B581-C6C0D6EFD23D}"/>
              </a:ext>
            </a:extLst>
          </p:cNvPr>
          <p:cNvSpPr/>
          <p:nvPr/>
        </p:nvSpPr>
        <p:spPr>
          <a:xfrm rot="16200000">
            <a:off x="6670421" y="1679443"/>
            <a:ext cx="112985" cy="2053157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8E7C20-0C1F-4A34-8742-D6DE540218EC}"/>
              </a:ext>
            </a:extLst>
          </p:cNvPr>
          <p:cNvSpPr txBox="1"/>
          <p:nvPr/>
        </p:nvSpPr>
        <p:spPr>
          <a:xfrm>
            <a:off x="6406077" y="236809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Result</a:t>
            </a:r>
          </a:p>
        </p:txBody>
      </p:sp>
      <p:sp>
        <p:nvSpPr>
          <p:cNvPr id="45" name="Right Bracket 44">
            <a:extLst>
              <a:ext uri="{FF2B5EF4-FFF2-40B4-BE49-F238E27FC236}">
                <a16:creationId xmlns:a16="http://schemas.microsoft.com/office/drawing/2014/main" id="{1CBBB390-9635-45E7-95BD-1132CE170850}"/>
              </a:ext>
            </a:extLst>
          </p:cNvPr>
          <p:cNvSpPr/>
          <p:nvPr/>
        </p:nvSpPr>
        <p:spPr>
          <a:xfrm rot="16200000">
            <a:off x="4161648" y="1634706"/>
            <a:ext cx="113805" cy="2141808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5A7FE5-73A8-47C4-B9F9-CAB500C04C87}"/>
              </a:ext>
            </a:extLst>
          </p:cNvPr>
          <p:cNvSpPr txBox="1"/>
          <p:nvPr/>
        </p:nvSpPr>
        <p:spPr>
          <a:xfrm>
            <a:off x="3826730" y="236809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Sunday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59C1E8-5C0E-4C65-8808-D8BB797534D8}"/>
              </a:ext>
            </a:extLst>
          </p:cNvPr>
          <p:cNvSpPr txBox="1"/>
          <p:nvPr/>
        </p:nvSpPr>
        <p:spPr>
          <a:xfrm>
            <a:off x="5660873" y="305610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37E8D-9D5A-4784-8F52-8834C479FCAF}"/>
                  </a:ext>
                </a:extLst>
              </p:cNvPr>
              <p:cNvSpPr/>
              <p:nvPr/>
            </p:nvSpPr>
            <p:spPr>
              <a:xfrm>
                <a:off x="6154264" y="2805544"/>
                <a:ext cx="1715854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37E8D-9D5A-4784-8F52-8834C479F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2805544"/>
                <a:ext cx="1715854" cy="732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9ED0DE-2C37-4843-82F1-FA37C38BEDC5}"/>
              </a:ext>
            </a:extLst>
          </p:cNvPr>
          <p:cNvSpPr txBox="1"/>
          <p:nvPr/>
        </p:nvSpPr>
        <p:spPr>
          <a:xfrm>
            <a:off x="507746" y="1452825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P(</a:t>
            </a:r>
            <a:r>
              <a:rPr lang="en-GB" b="1" dirty="0"/>
              <a:t>not</a:t>
            </a:r>
            <a:r>
              <a:rPr lang="en-GB" dirty="0"/>
              <a:t> sunny all weekend)?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6CE47D5-0AD3-4F25-BF09-7E9DC50341AF}"/>
                  </a:ext>
                </a:extLst>
              </p:cNvPr>
              <p:cNvSpPr/>
              <p:nvPr/>
            </p:nvSpPr>
            <p:spPr>
              <a:xfrm>
                <a:off x="6154264" y="3698302"/>
                <a:ext cx="1715854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6CE47D5-0AD3-4F25-BF09-7E9DC5034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3698302"/>
                <a:ext cx="1715854" cy="732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5B3DA9-AFDC-410E-9FE4-CF30C854FFE2}"/>
                  </a:ext>
                </a:extLst>
              </p:cNvPr>
              <p:cNvSpPr/>
              <p:nvPr/>
            </p:nvSpPr>
            <p:spPr>
              <a:xfrm>
                <a:off x="6154264" y="4591059"/>
                <a:ext cx="1715854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5B3DA9-AFDC-410E-9FE4-CF30C854F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4591059"/>
                <a:ext cx="1715854" cy="7327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8B13747-6BA5-434D-B583-052F6D88BFBC}"/>
                  </a:ext>
                </a:extLst>
              </p:cNvPr>
              <p:cNvSpPr/>
              <p:nvPr/>
            </p:nvSpPr>
            <p:spPr>
              <a:xfrm>
                <a:off x="6154264" y="5483817"/>
                <a:ext cx="1715854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8B13747-6BA5-434D-B583-052F6D88B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5483817"/>
                <a:ext cx="1715854" cy="7327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62B8833D-62B5-4A2F-8981-F19439450500}"/>
              </a:ext>
            </a:extLst>
          </p:cNvPr>
          <p:cNvSpPr txBox="1"/>
          <p:nvPr/>
        </p:nvSpPr>
        <p:spPr>
          <a:xfrm>
            <a:off x="5654461" y="393533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SN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D4C919-F359-49BE-AA30-3AC4B503EC9B}"/>
              </a:ext>
            </a:extLst>
          </p:cNvPr>
          <p:cNvSpPr txBox="1"/>
          <p:nvPr/>
        </p:nvSpPr>
        <p:spPr>
          <a:xfrm>
            <a:off x="5654462" y="479833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0BA120-733F-475C-97AE-A72E9CDB046D}"/>
              </a:ext>
            </a:extLst>
          </p:cNvPr>
          <p:cNvSpPr txBox="1"/>
          <p:nvPr/>
        </p:nvSpPr>
        <p:spPr>
          <a:xfrm>
            <a:off x="5648049" y="5710029"/>
            <a:ext cx="518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NN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B6C7134-E0C6-4456-81F1-B7FDE9462571}"/>
              </a:ext>
            </a:extLst>
          </p:cNvPr>
          <p:cNvGrpSpPr/>
          <p:nvPr/>
        </p:nvGrpSpPr>
        <p:grpSpPr>
          <a:xfrm rot="16200000">
            <a:off x="3514600" y="4752285"/>
            <a:ext cx="923022" cy="1414954"/>
            <a:chOff x="3589429" y="3425995"/>
            <a:chExt cx="2711901" cy="15328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B555C08-0D1D-4C2F-9A5C-22163C4AD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0724A1B-53CF-45A0-B085-C59419AF31D8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9308880-08AB-4999-9BC8-9032D05F5BEE}"/>
                  </a:ext>
                </a:extLst>
              </p:cNvPr>
              <p:cNvSpPr txBox="1"/>
              <p:nvPr/>
            </p:nvSpPr>
            <p:spPr>
              <a:xfrm>
                <a:off x="5289455" y="900339"/>
                <a:ext cx="1393330" cy="576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P(NN)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9308880-08AB-4999-9BC8-9032D05F5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455" y="900339"/>
                <a:ext cx="1393330" cy="576504"/>
              </a:xfrm>
              <a:prstGeom prst="rect">
                <a:avLst/>
              </a:prstGeom>
              <a:blipFill>
                <a:blip r:embed="rId13"/>
                <a:stretch>
                  <a:fillRect l="-3947" b="-1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95DA99D-4B9B-4113-9C0B-8E497BE0D7BE}"/>
              </a:ext>
            </a:extLst>
          </p:cNvPr>
          <p:cNvSpPr txBox="1"/>
          <p:nvPr/>
        </p:nvSpPr>
        <p:spPr>
          <a:xfrm>
            <a:off x="8777721" y="12548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endParaRPr lang="en-GB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9D7C366-3057-4FDF-B3B0-12836B1942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25" y="214235"/>
            <a:ext cx="1444643" cy="14446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3EF8428-C7A5-4D7D-A168-706C9BB2CED1}"/>
                  </a:ext>
                </a:extLst>
              </p:cNvPr>
              <p:cNvSpPr txBox="1"/>
              <p:nvPr/>
            </p:nvSpPr>
            <p:spPr>
              <a:xfrm>
                <a:off x="507746" y="725466"/>
                <a:ext cx="4636206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The probability it is </a:t>
                </a:r>
                <a:r>
                  <a:rPr lang="en-GB" b="1" dirty="0"/>
                  <a:t>sunny</a:t>
                </a:r>
                <a:r>
                  <a:rPr lang="en-GB" dirty="0"/>
                  <a:t> on Sunday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85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85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585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846" dirty="0"/>
                  <a:t> </a:t>
                </a:r>
                <a:r>
                  <a:rPr lang="en-GB" sz="1477" dirty="0"/>
                  <a:t> </a:t>
                </a:r>
                <a:endParaRPr lang="en-GB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3EF8428-C7A5-4D7D-A168-706C9BB2C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46" y="725466"/>
                <a:ext cx="4636206" cy="657296"/>
              </a:xfrm>
              <a:prstGeom prst="rect">
                <a:avLst/>
              </a:prstGeom>
              <a:blipFill>
                <a:blip r:embed="rId15"/>
                <a:stretch>
                  <a:fillRect l="-1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D1D0FBCC-EE72-4F8E-B4F1-1B44C6E684F8}"/>
              </a:ext>
            </a:extLst>
          </p:cNvPr>
          <p:cNvSpPr/>
          <p:nvPr/>
        </p:nvSpPr>
        <p:spPr>
          <a:xfrm>
            <a:off x="5583793" y="5561007"/>
            <a:ext cx="659050" cy="659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8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5" grpId="0"/>
      <p:bldP spid="26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 animBg="1"/>
      <p:bldP spid="46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46" y="1050319"/>
            <a:ext cx="7641932" cy="47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8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B29A67-4D9F-4E0B-83DC-EAA9A5E7DD18}"/>
              </a:ext>
            </a:extLst>
          </p:cNvPr>
          <p:cNvSpPr txBox="1"/>
          <p:nvPr/>
        </p:nvSpPr>
        <p:spPr>
          <a:xfrm>
            <a:off x="-39524" y="132497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There are black and white marbles in the box.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B73EA-268A-4534-BAC4-D21572756833}"/>
              </a:ext>
            </a:extLst>
          </p:cNvPr>
          <p:cNvSpPr txBox="1"/>
          <p:nvPr/>
        </p:nvSpPr>
        <p:spPr>
          <a:xfrm>
            <a:off x="-39524" y="715240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One is picked – </a:t>
            </a:r>
            <a:r>
              <a:rPr lang="en-GB" b="1" dirty="0"/>
              <a:t>and replaced </a:t>
            </a:r>
            <a:r>
              <a:rPr lang="en-GB" dirty="0"/>
              <a:t>– then another is picked.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E29DBA0A-6CD4-436A-A3FF-261A6202D6F1}"/>
              </a:ext>
            </a:extLst>
          </p:cNvPr>
          <p:cNvSpPr/>
          <p:nvPr/>
        </p:nvSpPr>
        <p:spPr>
          <a:xfrm rot="16200000">
            <a:off x="1807604" y="1768962"/>
            <a:ext cx="112985" cy="2025491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EAAB4-7961-4642-A747-439EF1D9C67D}"/>
              </a:ext>
            </a:extLst>
          </p:cNvPr>
          <p:cNvSpPr txBox="1"/>
          <p:nvPr/>
        </p:nvSpPr>
        <p:spPr>
          <a:xfrm>
            <a:off x="1397464" y="244378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1</a:t>
            </a:r>
            <a:r>
              <a:rPr lang="en-GB" baseline="30000" dirty="0">
                <a:solidFill>
                  <a:srgbClr val="FF0066"/>
                </a:solidFill>
              </a:rPr>
              <a:t>st</a:t>
            </a:r>
            <a:r>
              <a:rPr lang="en-GB" dirty="0">
                <a:solidFill>
                  <a:srgbClr val="FF0066"/>
                </a:solidFill>
              </a:rPr>
              <a:t> Pick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4F34D1-ACE3-4FF2-8CEB-A0011005FFE5}"/>
              </a:ext>
            </a:extLst>
          </p:cNvPr>
          <p:cNvGrpSpPr/>
          <p:nvPr/>
        </p:nvGrpSpPr>
        <p:grpSpPr>
          <a:xfrm rot="16200000">
            <a:off x="689809" y="3943068"/>
            <a:ext cx="1781907" cy="1414954"/>
            <a:chOff x="3589429" y="3425995"/>
            <a:chExt cx="2711901" cy="1532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F4848A-F4F1-4007-AC27-97E396D32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C13E7C8-E77E-4CB2-92B1-1DAB8DA1DD80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CA6C218-D3D8-437E-8772-15F432F06CDA}"/>
              </a:ext>
            </a:extLst>
          </p:cNvPr>
          <p:cNvSpPr txBox="1"/>
          <p:nvPr/>
        </p:nvSpPr>
        <p:spPr>
          <a:xfrm>
            <a:off x="2268034" y="3570053"/>
            <a:ext cx="80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Black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C64411-2845-408B-8CE7-E243B5A97917}"/>
              </a:ext>
            </a:extLst>
          </p:cNvPr>
          <p:cNvSpPr txBox="1"/>
          <p:nvPr/>
        </p:nvSpPr>
        <p:spPr>
          <a:xfrm>
            <a:off x="2278035" y="5351961"/>
            <a:ext cx="8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White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76F58F-7EC1-4463-8EFF-7B667DD41608}"/>
              </a:ext>
            </a:extLst>
          </p:cNvPr>
          <p:cNvGrpSpPr/>
          <p:nvPr/>
        </p:nvGrpSpPr>
        <p:grpSpPr>
          <a:xfrm rot="16200000">
            <a:off x="3495843" y="3036685"/>
            <a:ext cx="923022" cy="1414954"/>
            <a:chOff x="3589429" y="3425995"/>
            <a:chExt cx="2711901" cy="15328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0A8C0B-6470-46D2-9F3A-748F46CBB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BD9367-5234-4750-8C37-C92F33955608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CF2BF1-CA21-4A86-962A-EBD923381C2F}"/>
                  </a:ext>
                </a:extLst>
              </p:cNvPr>
              <p:cNvSpPr/>
              <p:nvPr/>
            </p:nvSpPr>
            <p:spPr>
              <a:xfrm>
                <a:off x="1195734" y="3462695"/>
                <a:ext cx="577402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CF2BF1-CA21-4A86-962A-EBD923381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34" y="3462695"/>
                <a:ext cx="577402" cy="7327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04C69-89C2-4909-BFEB-53C34D182FA2}"/>
                  </a:ext>
                </a:extLst>
              </p:cNvPr>
              <p:cNvSpPr/>
              <p:nvPr/>
            </p:nvSpPr>
            <p:spPr>
              <a:xfrm>
                <a:off x="1101949" y="5028898"/>
                <a:ext cx="577402" cy="730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04C69-89C2-4909-BFEB-53C34D182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949" y="5028898"/>
                <a:ext cx="577402" cy="730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E17AE50-0BB3-4D0D-911B-36C9C15B863A}"/>
                  </a:ext>
                </a:extLst>
              </p:cNvPr>
              <p:cNvSpPr/>
              <p:nvPr/>
            </p:nvSpPr>
            <p:spPr>
              <a:xfrm>
                <a:off x="3401502" y="5685390"/>
                <a:ext cx="577402" cy="730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E17AE50-0BB3-4D0D-911B-36C9C15B8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02" y="5685390"/>
                <a:ext cx="577402" cy="7305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AF148B-BC9D-41EC-B62E-6A54EB8E0BB4}"/>
                  </a:ext>
                </a:extLst>
              </p:cNvPr>
              <p:cNvSpPr/>
              <p:nvPr/>
            </p:nvSpPr>
            <p:spPr>
              <a:xfrm>
                <a:off x="3467151" y="4635003"/>
                <a:ext cx="577402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AF148B-BC9D-41EC-B62E-6A54EB8E0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51" y="4635003"/>
                <a:ext cx="577402" cy="732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65A118C-B6BD-4AA7-8F59-C58D3FF73650}"/>
                  </a:ext>
                </a:extLst>
              </p:cNvPr>
              <p:cNvSpPr/>
              <p:nvPr/>
            </p:nvSpPr>
            <p:spPr>
              <a:xfrm>
                <a:off x="3359093" y="3831701"/>
                <a:ext cx="577402" cy="730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65A118C-B6BD-4AA7-8F59-C58D3FF73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93" y="3831701"/>
                <a:ext cx="577402" cy="7305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C60364D-02DA-47BF-A169-38740786BE7D}"/>
                  </a:ext>
                </a:extLst>
              </p:cNvPr>
              <p:cNvSpPr/>
              <p:nvPr/>
            </p:nvSpPr>
            <p:spPr>
              <a:xfrm>
                <a:off x="3438450" y="2833797"/>
                <a:ext cx="577402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C60364D-02DA-47BF-A169-38740786B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450" y="2833797"/>
                <a:ext cx="577402" cy="732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2936351-2CF2-4567-9F34-E7C51B0F0EBE}"/>
              </a:ext>
            </a:extLst>
          </p:cNvPr>
          <p:cNvSpPr txBox="1"/>
          <p:nvPr/>
        </p:nvSpPr>
        <p:spPr>
          <a:xfrm>
            <a:off x="4708712" y="3148023"/>
            <a:ext cx="80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Black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343C0E-E9C5-42E6-8F6F-F96B7F49C805}"/>
              </a:ext>
            </a:extLst>
          </p:cNvPr>
          <p:cNvSpPr txBox="1"/>
          <p:nvPr/>
        </p:nvSpPr>
        <p:spPr>
          <a:xfrm>
            <a:off x="4702299" y="3992084"/>
            <a:ext cx="8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White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13222F-FE49-4DDF-B37B-73BC452BF107}"/>
              </a:ext>
            </a:extLst>
          </p:cNvPr>
          <p:cNvSpPr txBox="1"/>
          <p:nvPr/>
        </p:nvSpPr>
        <p:spPr>
          <a:xfrm>
            <a:off x="4702299" y="5783370"/>
            <a:ext cx="8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White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B01FCE-98C9-4C9D-BE58-1A564E7936BF}"/>
              </a:ext>
            </a:extLst>
          </p:cNvPr>
          <p:cNvSpPr txBox="1"/>
          <p:nvPr/>
        </p:nvSpPr>
        <p:spPr>
          <a:xfrm>
            <a:off x="4708712" y="4892417"/>
            <a:ext cx="80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Black</a:t>
            </a:r>
          </a:p>
        </p:txBody>
      </p:sp>
      <p:sp>
        <p:nvSpPr>
          <p:cNvPr id="43" name="Right Bracket 42">
            <a:extLst>
              <a:ext uri="{FF2B5EF4-FFF2-40B4-BE49-F238E27FC236}">
                <a16:creationId xmlns:a16="http://schemas.microsoft.com/office/drawing/2014/main" id="{861C20D4-4948-498E-B581-C6C0D6EFD23D}"/>
              </a:ext>
            </a:extLst>
          </p:cNvPr>
          <p:cNvSpPr/>
          <p:nvPr/>
        </p:nvSpPr>
        <p:spPr>
          <a:xfrm rot="16200000">
            <a:off x="6932368" y="1564689"/>
            <a:ext cx="112985" cy="2434036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8E7C20-0C1F-4A34-8742-D6DE540218EC}"/>
              </a:ext>
            </a:extLst>
          </p:cNvPr>
          <p:cNvSpPr txBox="1"/>
          <p:nvPr/>
        </p:nvSpPr>
        <p:spPr>
          <a:xfrm>
            <a:off x="6569515" y="244378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Result</a:t>
            </a:r>
          </a:p>
        </p:txBody>
      </p:sp>
      <p:sp>
        <p:nvSpPr>
          <p:cNvPr id="45" name="Right Bracket 44">
            <a:extLst>
              <a:ext uri="{FF2B5EF4-FFF2-40B4-BE49-F238E27FC236}">
                <a16:creationId xmlns:a16="http://schemas.microsoft.com/office/drawing/2014/main" id="{1CBBB390-9635-45E7-95BD-1132CE170850}"/>
              </a:ext>
            </a:extLst>
          </p:cNvPr>
          <p:cNvSpPr/>
          <p:nvPr/>
        </p:nvSpPr>
        <p:spPr>
          <a:xfrm rot="16200000">
            <a:off x="4161648" y="1710392"/>
            <a:ext cx="113805" cy="2141808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5A7FE5-73A8-47C4-B9F9-CAB500C04C87}"/>
              </a:ext>
            </a:extLst>
          </p:cNvPr>
          <p:cNvSpPr txBox="1"/>
          <p:nvPr/>
        </p:nvSpPr>
        <p:spPr>
          <a:xfrm>
            <a:off x="3818715" y="244378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2</a:t>
            </a:r>
            <a:r>
              <a:rPr lang="en-GB" baseline="30000" dirty="0">
                <a:solidFill>
                  <a:srgbClr val="FF0066"/>
                </a:solidFill>
              </a:rPr>
              <a:t>nd</a:t>
            </a:r>
            <a:r>
              <a:rPr lang="en-GB" dirty="0">
                <a:solidFill>
                  <a:srgbClr val="FF0066"/>
                </a:solidFill>
              </a:rPr>
              <a:t> Pick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59C1E8-5C0E-4C65-8808-D8BB797534D8}"/>
              </a:ext>
            </a:extLst>
          </p:cNvPr>
          <p:cNvSpPr txBox="1"/>
          <p:nvPr/>
        </p:nvSpPr>
        <p:spPr>
          <a:xfrm>
            <a:off x="5660873" y="3131791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37E8D-9D5A-4784-8F52-8834C479FCAF}"/>
                  </a:ext>
                </a:extLst>
              </p:cNvPr>
              <p:cNvSpPr/>
              <p:nvPr/>
            </p:nvSpPr>
            <p:spPr>
              <a:xfrm>
                <a:off x="6154264" y="2881230"/>
                <a:ext cx="2187137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37E8D-9D5A-4784-8F52-8834C479F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2881230"/>
                <a:ext cx="2187137" cy="732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9ED0DE-2C37-4843-82F1-FA37C38BEDC5}"/>
              </a:ext>
            </a:extLst>
          </p:cNvPr>
          <p:cNvSpPr txBox="1"/>
          <p:nvPr/>
        </p:nvSpPr>
        <p:spPr>
          <a:xfrm>
            <a:off x="-39524" y="1297982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probability </a:t>
            </a:r>
            <a:r>
              <a:rPr lang="en-GB" b="1" dirty="0"/>
              <a:t>both picks </a:t>
            </a:r>
            <a:r>
              <a:rPr lang="en-GB" dirty="0"/>
              <a:t>are the same colour?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6CE47D5-0AD3-4F25-BF09-7E9DC50341AF}"/>
                  </a:ext>
                </a:extLst>
              </p:cNvPr>
              <p:cNvSpPr/>
              <p:nvPr/>
            </p:nvSpPr>
            <p:spPr>
              <a:xfrm>
                <a:off x="6154264" y="3773988"/>
                <a:ext cx="2187137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6CE47D5-0AD3-4F25-BF09-7E9DC5034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3773988"/>
                <a:ext cx="2187137" cy="732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5B3DA9-AFDC-410E-9FE4-CF30C854FFE2}"/>
                  </a:ext>
                </a:extLst>
              </p:cNvPr>
              <p:cNvSpPr/>
              <p:nvPr/>
            </p:nvSpPr>
            <p:spPr>
              <a:xfrm>
                <a:off x="6154264" y="4666745"/>
                <a:ext cx="2187137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5B3DA9-AFDC-410E-9FE4-CF30C854F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4666745"/>
                <a:ext cx="2187137" cy="732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8B13747-6BA5-434D-B583-052F6D88BFBC}"/>
                  </a:ext>
                </a:extLst>
              </p:cNvPr>
              <p:cNvSpPr/>
              <p:nvPr/>
            </p:nvSpPr>
            <p:spPr>
              <a:xfrm>
                <a:off x="6154264" y="5559503"/>
                <a:ext cx="2187137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8B13747-6BA5-434D-B583-052F6D88B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5559503"/>
                <a:ext cx="2187137" cy="7327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62B8833D-62B5-4A2F-8981-F19439450500}"/>
              </a:ext>
            </a:extLst>
          </p:cNvPr>
          <p:cNvSpPr txBox="1"/>
          <p:nvPr/>
        </p:nvSpPr>
        <p:spPr>
          <a:xfrm>
            <a:off x="5628813" y="4011022"/>
            <a:ext cx="55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BW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D4C919-F359-49BE-AA30-3AC4B503EC9B}"/>
              </a:ext>
            </a:extLst>
          </p:cNvPr>
          <p:cNvSpPr txBox="1"/>
          <p:nvPr/>
        </p:nvSpPr>
        <p:spPr>
          <a:xfrm>
            <a:off x="5628815" y="487402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0BA120-733F-475C-97AE-A72E9CDB046D}"/>
              </a:ext>
            </a:extLst>
          </p:cNvPr>
          <p:cNvSpPr txBox="1"/>
          <p:nvPr/>
        </p:nvSpPr>
        <p:spPr>
          <a:xfrm>
            <a:off x="5596752" y="5785715"/>
            <a:ext cx="62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WW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B6C7134-E0C6-4456-81F1-B7FDE9462571}"/>
              </a:ext>
            </a:extLst>
          </p:cNvPr>
          <p:cNvGrpSpPr/>
          <p:nvPr/>
        </p:nvGrpSpPr>
        <p:grpSpPr>
          <a:xfrm rot="16200000">
            <a:off x="3514600" y="4827971"/>
            <a:ext cx="923022" cy="1414954"/>
            <a:chOff x="3589429" y="3425995"/>
            <a:chExt cx="2711901" cy="15328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B555C08-0D1D-4C2F-9A5C-22163C4AD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0724A1B-53CF-45A0-B085-C59419AF31D8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967DEF14-35E8-488C-ADA7-836EF22A69B1}"/>
              </a:ext>
            </a:extLst>
          </p:cNvPr>
          <p:cNvSpPr/>
          <p:nvPr/>
        </p:nvSpPr>
        <p:spPr>
          <a:xfrm>
            <a:off x="6283781" y="423094"/>
            <a:ext cx="294210" cy="29421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AE8702-E3D7-42AF-B378-8CFA1351B88A}"/>
              </a:ext>
            </a:extLst>
          </p:cNvPr>
          <p:cNvSpPr/>
          <p:nvPr/>
        </p:nvSpPr>
        <p:spPr>
          <a:xfrm>
            <a:off x="6154264" y="232786"/>
            <a:ext cx="2370758" cy="15042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BF6E934-188D-4170-80C3-A03A24F2BF3F}"/>
              </a:ext>
            </a:extLst>
          </p:cNvPr>
          <p:cNvSpPr/>
          <p:nvPr/>
        </p:nvSpPr>
        <p:spPr>
          <a:xfrm>
            <a:off x="7273930" y="520486"/>
            <a:ext cx="294210" cy="294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7C9AC29-2808-44B6-8B16-0BA7A823E673}"/>
              </a:ext>
            </a:extLst>
          </p:cNvPr>
          <p:cNvSpPr/>
          <p:nvPr/>
        </p:nvSpPr>
        <p:spPr>
          <a:xfrm>
            <a:off x="7780367" y="417323"/>
            <a:ext cx="294210" cy="29421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19C6743-8D0A-4357-B28A-A48B31CB7B51}"/>
              </a:ext>
            </a:extLst>
          </p:cNvPr>
          <p:cNvSpPr/>
          <p:nvPr/>
        </p:nvSpPr>
        <p:spPr>
          <a:xfrm>
            <a:off x="6803024" y="764687"/>
            <a:ext cx="294210" cy="294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DB2E318-06A6-4D9F-99BD-890C55AE7C46}"/>
              </a:ext>
            </a:extLst>
          </p:cNvPr>
          <p:cNvSpPr/>
          <p:nvPr/>
        </p:nvSpPr>
        <p:spPr>
          <a:xfrm>
            <a:off x="7367715" y="1026923"/>
            <a:ext cx="294210" cy="29421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48EB94F-6380-45AB-80DA-B488B3C982C0}"/>
              </a:ext>
            </a:extLst>
          </p:cNvPr>
          <p:cNvSpPr/>
          <p:nvPr/>
        </p:nvSpPr>
        <p:spPr>
          <a:xfrm>
            <a:off x="7911666" y="1205113"/>
            <a:ext cx="294210" cy="294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6AEBCCD-D1BB-43F6-9FE0-E97DD23109CD}"/>
              </a:ext>
            </a:extLst>
          </p:cNvPr>
          <p:cNvSpPr/>
          <p:nvPr/>
        </p:nvSpPr>
        <p:spPr>
          <a:xfrm>
            <a:off x="8089857" y="773704"/>
            <a:ext cx="294210" cy="294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164333F-162B-45CB-9B64-2AD1CE9515DF}"/>
              </a:ext>
            </a:extLst>
          </p:cNvPr>
          <p:cNvSpPr/>
          <p:nvPr/>
        </p:nvSpPr>
        <p:spPr>
          <a:xfrm>
            <a:off x="6325677" y="881854"/>
            <a:ext cx="294210" cy="294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CD61C49-7CA4-4240-A119-18B3519D33C9}"/>
              </a:ext>
            </a:extLst>
          </p:cNvPr>
          <p:cNvSpPr txBox="1"/>
          <p:nvPr/>
        </p:nvSpPr>
        <p:spPr>
          <a:xfrm>
            <a:off x="6620954" y="-9371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Box &amp; Marbles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EB3F17-C6FD-4A34-9C09-36FB262F341A}"/>
              </a:ext>
            </a:extLst>
          </p:cNvPr>
          <p:cNvSpPr txBox="1"/>
          <p:nvPr/>
        </p:nvSpPr>
        <p:spPr>
          <a:xfrm>
            <a:off x="8777721" y="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endParaRPr lang="en-GB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990026D-32F0-4CFA-A82D-05338F4ECBE3}"/>
              </a:ext>
            </a:extLst>
          </p:cNvPr>
          <p:cNvSpPr/>
          <p:nvPr/>
        </p:nvSpPr>
        <p:spPr>
          <a:xfrm>
            <a:off x="6563745" y="1241662"/>
            <a:ext cx="294210" cy="294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7DEF4F0-2200-484B-A110-955A44A59017}"/>
              </a:ext>
            </a:extLst>
          </p:cNvPr>
          <p:cNvSpPr/>
          <p:nvPr/>
        </p:nvSpPr>
        <p:spPr>
          <a:xfrm>
            <a:off x="7012829" y="1333643"/>
            <a:ext cx="294210" cy="294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6C13810-6875-4EA9-A9B7-7209B9E0EE6B}"/>
                  </a:ext>
                </a:extLst>
              </p:cNvPr>
              <p:cNvSpPr/>
              <p:nvPr/>
            </p:nvSpPr>
            <p:spPr>
              <a:xfrm>
                <a:off x="4843622" y="1783175"/>
                <a:ext cx="4213013" cy="581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215" dirty="0">
                    <a:solidFill>
                      <a:srgbClr val="FF0000"/>
                    </a:solidFill>
                  </a:rPr>
                  <a:t>P (BB or WW)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215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215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215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58</m:t>
                        </m:r>
                      </m:num>
                      <m:den>
                        <m: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GB" sz="2215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6C13810-6875-4EA9-A9B7-7209B9E0E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22" y="1783175"/>
                <a:ext cx="4213013" cy="581378"/>
              </a:xfrm>
              <a:prstGeom prst="rect">
                <a:avLst/>
              </a:prstGeom>
              <a:blipFill>
                <a:blip r:embed="rId12"/>
                <a:stretch>
                  <a:fillRect l="-1881" b="-73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59B06A47-F887-4BD8-9C4B-13770E00E0DD}"/>
              </a:ext>
            </a:extLst>
          </p:cNvPr>
          <p:cNvSpPr/>
          <p:nvPr/>
        </p:nvSpPr>
        <p:spPr>
          <a:xfrm>
            <a:off x="5591909" y="2966536"/>
            <a:ext cx="659050" cy="659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050F884-A7BD-4196-BF95-DB03C995E327}"/>
              </a:ext>
            </a:extLst>
          </p:cNvPr>
          <p:cNvSpPr/>
          <p:nvPr/>
        </p:nvSpPr>
        <p:spPr>
          <a:xfrm>
            <a:off x="5610847" y="5639398"/>
            <a:ext cx="659050" cy="659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28AEE4-BE8E-2469-3175-DDCF311B78E9}"/>
              </a:ext>
            </a:extLst>
          </p:cNvPr>
          <p:cNvSpPr txBox="1"/>
          <p:nvPr/>
        </p:nvSpPr>
        <p:spPr>
          <a:xfrm>
            <a:off x="76200" y="1737050"/>
            <a:ext cx="4632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How do the words in </a:t>
            </a:r>
            <a:r>
              <a:rPr lang="en-GB" b="1" dirty="0">
                <a:solidFill>
                  <a:schemeClr val="accent1"/>
                </a:solidFill>
              </a:rPr>
              <a:t>bold</a:t>
            </a:r>
            <a:r>
              <a:rPr lang="en-GB" dirty="0">
                <a:solidFill>
                  <a:schemeClr val="accent1"/>
                </a:solidFill>
              </a:rPr>
              <a:t> affect how we answer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2640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5" grpId="0"/>
      <p:bldP spid="26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 animBg="1"/>
      <p:bldP spid="46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7" grpId="0"/>
      <p:bldP spid="66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11" y="1076263"/>
            <a:ext cx="7559405" cy="464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8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55" y="1071750"/>
            <a:ext cx="7316892" cy="466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77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B32E8DC5-38DE-4C7E-86A2-E930CB519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278" y="405103"/>
            <a:ext cx="680472" cy="83690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8834D42-B2DD-4A9A-AFDF-CB8119E4A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745" y="760517"/>
            <a:ext cx="821771" cy="95873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DE0A357-0A1B-481D-8D93-DD12CAEB6D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49" y="551015"/>
            <a:ext cx="1227802" cy="986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B29A67-4D9F-4E0B-83DC-EAA9A5E7DD18}"/>
              </a:ext>
            </a:extLst>
          </p:cNvPr>
          <p:cNvSpPr txBox="1"/>
          <p:nvPr/>
        </p:nvSpPr>
        <p:spPr>
          <a:xfrm>
            <a:off x="-11388" y="322412"/>
            <a:ext cx="60195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probability Jill passes her Geography test is 0.8</a:t>
            </a:r>
          </a:p>
          <a:p>
            <a:endParaRPr lang="en-GB" dirty="0"/>
          </a:p>
          <a:p>
            <a:r>
              <a:rPr lang="en-GB" dirty="0"/>
              <a:t>The probability Jill passes her Science test is 0.4</a:t>
            </a:r>
          </a:p>
          <a:p>
            <a:endParaRPr lang="en-GB" dirty="0"/>
          </a:p>
          <a:p>
            <a:r>
              <a:rPr lang="en-GB" dirty="0"/>
              <a:t>What is the probability she passes </a:t>
            </a:r>
            <a:r>
              <a:rPr lang="en-GB" b="1" dirty="0"/>
              <a:t>only one </a:t>
            </a:r>
            <a:r>
              <a:rPr lang="en-GB" dirty="0"/>
              <a:t>of the tests?</a:t>
            </a:r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E29DBA0A-6CD4-436A-A3FF-261A6202D6F1}"/>
              </a:ext>
            </a:extLst>
          </p:cNvPr>
          <p:cNvSpPr/>
          <p:nvPr/>
        </p:nvSpPr>
        <p:spPr>
          <a:xfrm rot="16200000">
            <a:off x="1814724" y="1699135"/>
            <a:ext cx="112985" cy="2025491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EAAB4-7961-4642-A747-439EF1D9C67D}"/>
              </a:ext>
            </a:extLst>
          </p:cNvPr>
          <p:cNvSpPr txBox="1"/>
          <p:nvPr/>
        </p:nvSpPr>
        <p:spPr>
          <a:xfrm>
            <a:off x="966614" y="2373953"/>
            <a:ext cx="1809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Geography Test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4F34D1-ACE3-4FF2-8CEB-A0011005FFE5}"/>
              </a:ext>
            </a:extLst>
          </p:cNvPr>
          <p:cNvGrpSpPr/>
          <p:nvPr/>
        </p:nvGrpSpPr>
        <p:grpSpPr>
          <a:xfrm rot="16200000">
            <a:off x="696929" y="3873241"/>
            <a:ext cx="1781907" cy="1414954"/>
            <a:chOff x="3589429" y="3425995"/>
            <a:chExt cx="2711901" cy="1532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F4848A-F4F1-4007-AC27-97E396D32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C13E7C8-E77E-4CB2-92B1-1DAB8DA1DD80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CA6C218-D3D8-437E-8772-15F432F06CDA}"/>
              </a:ext>
            </a:extLst>
          </p:cNvPr>
          <p:cNvSpPr txBox="1"/>
          <p:nvPr/>
        </p:nvSpPr>
        <p:spPr>
          <a:xfrm>
            <a:off x="2313626" y="3500227"/>
            <a:ext cx="72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Pass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C64411-2845-408B-8CE7-E243B5A97917}"/>
              </a:ext>
            </a:extLst>
          </p:cNvPr>
          <p:cNvSpPr txBox="1"/>
          <p:nvPr/>
        </p:nvSpPr>
        <p:spPr>
          <a:xfrm>
            <a:off x="2400569" y="5282135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Fail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76F58F-7EC1-4463-8EFF-7B667DD41608}"/>
              </a:ext>
            </a:extLst>
          </p:cNvPr>
          <p:cNvGrpSpPr/>
          <p:nvPr/>
        </p:nvGrpSpPr>
        <p:grpSpPr>
          <a:xfrm rot="16200000">
            <a:off x="3502963" y="2966858"/>
            <a:ext cx="923022" cy="1414954"/>
            <a:chOff x="3589429" y="3425995"/>
            <a:chExt cx="2711901" cy="15328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0A8C0B-6470-46D2-9F3A-748F46CBB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BD9367-5234-4750-8C37-C92F33955608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2936351-2CF2-4567-9F34-E7C51B0F0EBE}"/>
              </a:ext>
            </a:extLst>
          </p:cNvPr>
          <p:cNvSpPr txBox="1"/>
          <p:nvPr/>
        </p:nvSpPr>
        <p:spPr>
          <a:xfrm>
            <a:off x="4754303" y="3078197"/>
            <a:ext cx="72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Pass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343C0E-E9C5-42E6-8F6F-F96B7F49C805}"/>
              </a:ext>
            </a:extLst>
          </p:cNvPr>
          <p:cNvSpPr txBox="1"/>
          <p:nvPr/>
        </p:nvSpPr>
        <p:spPr>
          <a:xfrm>
            <a:off x="4824836" y="392225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Fail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13222F-FE49-4DDF-B37B-73BC452BF107}"/>
              </a:ext>
            </a:extLst>
          </p:cNvPr>
          <p:cNvSpPr txBox="1"/>
          <p:nvPr/>
        </p:nvSpPr>
        <p:spPr>
          <a:xfrm>
            <a:off x="4824836" y="571354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Fail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B01FCE-98C9-4C9D-BE58-1A564E7936BF}"/>
              </a:ext>
            </a:extLst>
          </p:cNvPr>
          <p:cNvSpPr txBox="1"/>
          <p:nvPr/>
        </p:nvSpPr>
        <p:spPr>
          <a:xfrm>
            <a:off x="4754303" y="4822590"/>
            <a:ext cx="72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Pass</a:t>
            </a:r>
          </a:p>
        </p:txBody>
      </p:sp>
      <p:sp>
        <p:nvSpPr>
          <p:cNvPr id="43" name="Right Bracket 42">
            <a:extLst>
              <a:ext uri="{FF2B5EF4-FFF2-40B4-BE49-F238E27FC236}">
                <a16:creationId xmlns:a16="http://schemas.microsoft.com/office/drawing/2014/main" id="{861C20D4-4948-498E-B581-C6C0D6EFD23D}"/>
              </a:ext>
            </a:extLst>
          </p:cNvPr>
          <p:cNvSpPr/>
          <p:nvPr/>
        </p:nvSpPr>
        <p:spPr>
          <a:xfrm rot="16200000">
            <a:off x="7017756" y="1357426"/>
            <a:ext cx="112985" cy="2685847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8E7C20-0C1F-4A34-8742-D6DE540218EC}"/>
              </a:ext>
            </a:extLst>
          </p:cNvPr>
          <p:cNvSpPr txBox="1"/>
          <p:nvPr/>
        </p:nvSpPr>
        <p:spPr>
          <a:xfrm>
            <a:off x="6654903" y="237395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Result</a:t>
            </a:r>
          </a:p>
        </p:txBody>
      </p:sp>
      <p:sp>
        <p:nvSpPr>
          <p:cNvPr id="45" name="Right Bracket 44">
            <a:extLst>
              <a:ext uri="{FF2B5EF4-FFF2-40B4-BE49-F238E27FC236}">
                <a16:creationId xmlns:a16="http://schemas.microsoft.com/office/drawing/2014/main" id="{1CBBB390-9635-45E7-95BD-1132CE170850}"/>
              </a:ext>
            </a:extLst>
          </p:cNvPr>
          <p:cNvSpPr/>
          <p:nvPr/>
        </p:nvSpPr>
        <p:spPr>
          <a:xfrm rot="16200000">
            <a:off x="4168767" y="1640566"/>
            <a:ext cx="113805" cy="2141808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5A7FE5-73A8-47C4-B9F9-CAB500C04C87}"/>
              </a:ext>
            </a:extLst>
          </p:cNvPr>
          <p:cNvSpPr txBox="1"/>
          <p:nvPr/>
        </p:nvSpPr>
        <p:spPr>
          <a:xfrm>
            <a:off x="3573010" y="2373953"/>
            <a:ext cx="148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Science Test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59C1E8-5C0E-4C65-8808-D8BB797534D8}"/>
              </a:ext>
            </a:extLst>
          </p:cNvPr>
          <p:cNvSpPr txBox="1"/>
          <p:nvPr/>
        </p:nvSpPr>
        <p:spPr>
          <a:xfrm>
            <a:off x="5667992" y="3061965"/>
            <a:ext cx="492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37E8D-9D5A-4784-8F52-8834C479FCAF}"/>
                  </a:ext>
                </a:extLst>
              </p:cNvPr>
              <p:cNvSpPr/>
              <p:nvPr/>
            </p:nvSpPr>
            <p:spPr>
              <a:xfrm>
                <a:off x="6126214" y="3013527"/>
                <a:ext cx="2297745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0.8 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0.4=0.32</m:t>
                      </m:r>
                    </m:oMath>
                  </m:oMathPara>
                </a14:m>
                <a:endParaRPr lang="en-GB" sz="2215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37E8D-9D5A-4784-8F52-8834C479F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214" y="3013527"/>
                <a:ext cx="2297745" cy="4331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62B8833D-62B5-4A2F-8981-F19439450500}"/>
              </a:ext>
            </a:extLst>
          </p:cNvPr>
          <p:cNvSpPr txBox="1"/>
          <p:nvPr/>
        </p:nvSpPr>
        <p:spPr>
          <a:xfrm>
            <a:off x="5674405" y="3941196"/>
            <a:ext cx="4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PF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D4C919-F359-49BE-AA30-3AC4B503EC9B}"/>
              </a:ext>
            </a:extLst>
          </p:cNvPr>
          <p:cNvSpPr txBox="1"/>
          <p:nvPr/>
        </p:nvSpPr>
        <p:spPr>
          <a:xfrm>
            <a:off x="5674406" y="4804194"/>
            <a:ext cx="479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FP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0BA120-733F-475C-97AE-A72E9CDB046D}"/>
              </a:ext>
            </a:extLst>
          </p:cNvPr>
          <p:cNvSpPr txBox="1"/>
          <p:nvPr/>
        </p:nvSpPr>
        <p:spPr>
          <a:xfrm>
            <a:off x="5680817" y="571588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FF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B6C7134-E0C6-4456-81F1-B7FDE9462571}"/>
              </a:ext>
            </a:extLst>
          </p:cNvPr>
          <p:cNvGrpSpPr/>
          <p:nvPr/>
        </p:nvGrpSpPr>
        <p:grpSpPr>
          <a:xfrm rot="16200000">
            <a:off x="3521720" y="4758145"/>
            <a:ext cx="923022" cy="1414954"/>
            <a:chOff x="3589429" y="3425995"/>
            <a:chExt cx="2711901" cy="15328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B555C08-0D1D-4C2F-9A5C-22163C4AD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0724A1B-53CF-45A0-B085-C59419AF31D8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9308880-08AB-4999-9BC8-9032D05F5BEE}"/>
                  </a:ext>
                </a:extLst>
              </p:cNvPr>
              <p:cNvSpPr txBox="1"/>
              <p:nvPr/>
            </p:nvSpPr>
            <p:spPr>
              <a:xfrm>
                <a:off x="4859301" y="1750201"/>
                <a:ext cx="4284699" cy="433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15" dirty="0">
                    <a:solidFill>
                      <a:srgbClr val="FF0000"/>
                    </a:solidFill>
                  </a:rPr>
                  <a:t>P(PF or FP) =  </a:t>
                </a:r>
                <a14:m>
                  <m:oMath xmlns:m="http://schemas.openxmlformats.org/officeDocument/2006/math">
                    <m:r>
                      <a:rPr lang="en-GB" sz="2215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0.48+0.08</m:t>
                    </m:r>
                    <m:r>
                      <m:rPr>
                        <m:nor/>
                      </m:rPr>
                      <a:rPr lang="en-GB" sz="2215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GB" sz="2215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0.56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9308880-08AB-4999-9BC8-9032D05F5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301" y="1750201"/>
                <a:ext cx="4284699" cy="433196"/>
              </a:xfrm>
              <a:prstGeom prst="rect">
                <a:avLst/>
              </a:prstGeom>
              <a:blipFill>
                <a:blip r:embed="rId6"/>
                <a:stretch>
                  <a:fillRect l="-1849" t="-8451" b="-29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1F51910-EC13-489D-9B8F-95F9F1AC257E}"/>
                  </a:ext>
                </a:extLst>
              </p:cNvPr>
              <p:cNvSpPr/>
              <p:nvPr/>
            </p:nvSpPr>
            <p:spPr>
              <a:xfrm>
                <a:off x="6126214" y="3898169"/>
                <a:ext cx="2297745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0.8 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0.6=0.48</m:t>
                      </m:r>
                    </m:oMath>
                  </m:oMathPara>
                </a14:m>
                <a:endParaRPr lang="en-GB" sz="2215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1F51910-EC13-489D-9B8F-95F9F1AC2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214" y="3898169"/>
                <a:ext cx="2297745" cy="4331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60B8D6F-7247-416C-91FB-0A6BB9E3141E}"/>
                  </a:ext>
                </a:extLst>
              </p:cNvPr>
              <p:cNvSpPr/>
              <p:nvPr/>
            </p:nvSpPr>
            <p:spPr>
              <a:xfrm>
                <a:off x="6126214" y="4782811"/>
                <a:ext cx="2297745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0.2 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0.4=0.08</m:t>
                      </m:r>
                    </m:oMath>
                  </m:oMathPara>
                </a14:m>
                <a:endParaRPr lang="en-GB" sz="2215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60B8D6F-7247-416C-91FB-0A6BB9E31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214" y="4782811"/>
                <a:ext cx="2297745" cy="4331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E9A38BC-2EE0-49FC-BA07-6E3843C8FED8}"/>
                  </a:ext>
                </a:extLst>
              </p:cNvPr>
              <p:cNvSpPr/>
              <p:nvPr/>
            </p:nvSpPr>
            <p:spPr>
              <a:xfrm>
                <a:off x="6126214" y="5667452"/>
                <a:ext cx="2297745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0.2 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0.6=0.12</m:t>
                      </m:r>
                    </m:oMath>
                  </m:oMathPara>
                </a14:m>
                <a:endParaRPr lang="en-GB" sz="2215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E9A38BC-2EE0-49FC-BA07-6E3843C8FE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214" y="5667452"/>
                <a:ext cx="2297745" cy="4331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D8B4E79-5AFF-4A9D-B78F-6C982135CE0C}"/>
                  </a:ext>
                </a:extLst>
              </p:cNvPr>
              <p:cNvSpPr/>
              <p:nvPr/>
            </p:nvSpPr>
            <p:spPr>
              <a:xfrm>
                <a:off x="1261063" y="3591295"/>
                <a:ext cx="635109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GB" sz="2215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D8B4E79-5AFF-4A9D-B78F-6C982135C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63" y="3591295"/>
                <a:ext cx="635109" cy="4331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E1B21A0-59D7-44D9-884C-841050DE8729}"/>
                  </a:ext>
                </a:extLst>
              </p:cNvPr>
              <p:cNvSpPr/>
              <p:nvPr/>
            </p:nvSpPr>
            <p:spPr>
              <a:xfrm>
                <a:off x="1158261" y="5079224"/>
                <a:ext cx="635109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GB" sz="2215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5E1B21A0-59D7-44D9-884C-841050DE8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61" y="5079224"/>
                <a:ext cx="635109" cy="4331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8126823-7194-4530-B055-C26027997F01}"/>
                  </a:ext>
                </a:extLst>
              </p:cNvPr>
              <p:cNvSpPr/>
              <p:nvPr/>
            </p:nvSpPr>
            <p:spPr>
              <a:xfrm>
                <a:off x="3579527" y="3052935"/>
                <a:ext cx="635109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sz="2215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8126823-7194-4530-B055-C26027997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527" y="3052935"/>
                <a:ext cx="635109" cy="4331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8E268CF-8E6E-45C6-849B-5105FDAD34E6}"/>
                  </a:ext>
                </a:extLst>
              </p:cNvPr>
              <p:cNvSpPr/>
              <p:nvPr/>
            </p:nvSpPr>
            <p:spPr>
              <a:xfrm>
                <a:off x="3622812" y="3915933"/>
                <a:ext cx="635109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GB" sz="2215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8E268CF-8E6E-45C6-849B-5105FDAD3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12" y="3915933"/>
                <a:ext cx="635109" cy="4331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4863EDF-241A-484D-8727-BDCB8EDA0523}"/>
                  </a:ext>
                </a:extLst>
              </p:cNvPr>
              <p:cNvSpPr/>
              <p:nvPr/>
            </p:nvSpPr>
            <p:spPr>
              <a:xfrm>
                <a:off x="3649866" y="4803280"/>
                <a:ext cx="635109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GB" sz="2215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4863EDF-241A-484D-8727-BDCB8EDA05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866" y="4803280"/>
                <a:ext cx="635109" cy="4331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0AD6F9-C074-4969-A81C-3344404B06F8}"/>
                  </a:ext>
                </a:extLst>
              </p:cNvPr>
              <p:cNvSpPr/>
              <p:nvPr/>
            </p:nvSpPr>
            <p:spPr>
              <a:xfrm>
                <a:off x="3660687" y="5771786"/>
                <a:ext cx="635109" cy="433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0.6</m:t>
                      </m:r>
                    </m:oMath>
                  </m:oMathPara>
                </a14:m>
                <a:endParaRPr lang="en-GB" sz="2215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90AD6F9-C074-4969-A81C-3344404B0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687" y="5771786"/>
                <a:ext cx="635109" cy="43319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A823925E-B5C3-46F7-A4E7-72575B723064}"/>
              </a:ext>
            </a:extLst>
          </p:cNvPr>
          <p:cNvSpPr txBox="1"/>
          <p:nvPr/>
        </p:nvSpPr>
        <p:spPr>
          <a:xfrm>
            <a:off x="8777721" y="240634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④</a:t>
            </a:r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2898C80-8D59-4BB8-BEA6-CB5F75A48FFD}"/>
              </a:ext>
            </a:extLst>
          </p:cNvPr>
          <p:cNvSpPr/>
          <p:nvPr/>
        </p:nvSpPr>
        <p:spPr>
          <a:xfrm>
            <a:off x="5583793" y="3760098"/>
            <a:ext cx="659050" cy="659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A915E04-08BE-46BE-B0E8-CA6FFECE516D}"/>
              </a:ext>
            </a:extLst>
          </p:cNvPr>
          <p:cNvSpPr/>
          <p:nvPr/>
        </p:nvSpPr>
        <p:spPr>
          <a:xfrm>
            <a:off x="5578382" y="4647445"/>
            <a:ext cx="659050" cy="659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35834-61DA-D190-771D-403C3E75FDB9}"/>
              </a:ext>
            </a:extLst>
          </p:cNvPr>
          <p:cNvSpPr txBox="1"/>
          <p:nvPr/>
        </p:nvSpPr>
        <p:spPr>
          <a:xfrm>
            <a:off x="0" y="1777072"/>
            <a:ext cx="493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How is this question different to the previous?</a:t>
            </a:r>
          </a:p>
        </p:txBody>
      </p:sp>
    </p:spTree>
    <p:extLst>
      <p:ext uri="{BB962C8B-B14F-4D97-AF65-F5344CB8AC3E}">
        <p14:creationId xmlns:p14="http://schemas.microsoft.com/office/powerpoint/2010/main" val="36798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5" grpId="0"/>
      <p:bldP spid="26" grpId="0"/>
      <p:bldP spid="39" grpId="0"/>
      <p:bldP spid="40" grpId="0"/>
      <p:bldP spid="41" grpId="0"/>
      <p:bldP spid="42" grpId="0"/>
      <p:bldP spid="43" grpId="0" animBg="1"/>
      <p:bldP spid="44" grpId="0"/>
      <p:bldP spid="45" grpId="0" animBg="1"/>
      <p:bldP spid="46" grpId="0"/>
      <p:bldP spid="51" grpId="0"/>
      <p:bldP spid="52" grpId="0"/>
      <p:bldP spid="57" grpId="0"/>
      <p:bldP spid="58" grpId="0"/>
      <p:bldP spid="59" grpId="0"/>
      <p:bldP spid="66" grpId="0"/>
      <p:bldP spid="49" grpId="0"/>
      <p:bldP spid="50" grpId="0"/>
      <p:bldP spid="64" grpId="0"/>
      <p:bldP spid="2" grpId="0"/>
      <p:bldP spid="65" grpId="0"/>
      <p:bldP spid="67" grpId="0"/>
      <p:bldP spid="69" grpId="0"/>
      <p:bldP spid="70" grpId="0"/>
      <p:bldP spid="71" grpId="0"/>
      <p:bldP spid="47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6" y="991665"/>
            <a:ext cx="7940279" cy="488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63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35" y="1014788"/>
            <a:ext cx="7832933" cy="48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78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351A17B-556D-459A-8C28-A5D87FAB415E}"/>
              </a:ext>
            </a:extLst>
          </p:cNvPr>
          <p:cNvSpPr/>
          <p:nvPr/>
        </p:nvSpPr>
        <p:spPr>
          <a:xfrm>
            <a:off x="106994" y="0"/>
            <a:ext cx="4707724" cy="1509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F1255-75BD-4353-8B2D-BC39383D4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7" y="46111"/>
            <a:ext cx="1201938" cy="135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19BA6-AC56-42E4-A3A6-BF52CFE23212}"/>
              </a:ext>
            </a:extLst>
          </p:cNvPr>
          <p:cNvSpPr txBox="1"/>
          <p:nvPr/>
        </p:nvSpPr>
        <p:spPr>
          <a:xfrm>
            <a:off x="1504116" y="509203"/>
            <a:ext cx="342754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What did Mary do wrong?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556C76-C17C-409C-A417-B09DC4351681}"/>
              </a:ext>
            </a:extLst>
          </p:cNvPr>
          <p:cNvSpPr/>
          <p:nvPr/>
        </p:nvSpPr>
        <p:spPr>
          <a:xfrm>
            <a:off x="6053380" y="2055903"/>
            <a:ext cx="2923148" cy="4086330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4E1D8-2001-48EB-B17F-BA21CC07E900}"/>
              </a:ext>
            </a:extLst>
          </p:cNvPr>
          <p:cNvGrpSpPr/>
          <p:nvPr/>
        </p:nvGrpSpPr>
        <p:grpSpPr>
          <a:xfrm rot="16200000">
            <a:off x="738753" y="2817538"/>
            <a:ext cx="1655374" cy="2481939"/>
            <a:chOff x="3708400" y="1435348"/>
            <a:chExt cx="2489201" cy="195714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08C51A1-2FC7-4DB0-9C35-4ACA67064D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8400" y="1435348"/>
              <a:ext cx="1244601" cy="1957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3436E7-50CA-40C4-B542-AB8F401277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3000" y="1449607"/>
              <a:ext cx="1244601" cy="1942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B37C9E0-95AE-4BDD-AFC8-6979BBF5171C}"/>
              </a:ext>
            </a:extLst>
          </p:cNvPr>
          <p:cNvSpPr txBox="1"/>
          <p:nvPr/>
        </p:nvSpPr>
        <p:spPr>
          <a:xfrm>
            <a:off x="1080773" y="1635138"/>
            <a:ext cx="110959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u="sng" dirty="0"/>
              <a:t>1</a:t>
            </a:r>
            <a:r>
              <a:rPr lang="en-GB" sz="1846" u="sng" baseline="30000" dirty="0"/>
              <a:t>st</a:t>
            </a:r>
            <a:r>
              <a:rPr lang="en-GB" sz="1846" u="sng" dirty="0"/>
              <a:t>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423FDD-949B-489D-9224-7A89918756B6}"/>
              </a:ext>
            </a:extLst>
          </p:cNvPr>
          <p:cNvSpPr txBox="1"/>
          <p:nvPr/>
        </p:nvSpPr>
        <p:spPr>
          <a:xfrm>
            <a:off x="3893029" y="1635138"/>
            <a:ext cx="1164101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u="sng" dirty="0"/>
              <a:t>2</a:t>
            </a:r>
            <a:r>
              <a:rPr lang="en-GB" sz="1846" u="sng" baseline="30000" dirty="0"/>
              <a:t>nd</a:t>
            </a:r>
            <a:r>
              <a:rPr lang="en-GB" sz="1846" u="sng" dirty="0"/>
              <a:t> Event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086D6B-5957-40FE-9D1F-7DDA879FF152}"/>
              </a:ext>
            </a:extLst>
          </p:cNvPr>
          <p:cNvGrpSpPr/>
          <p:nvPr/>
        </p:nvGrpSpPr>
        <p:grpSpPr>
          <a:xfrm rot="16200000">
            <a:off x="3818724" y="1985791"/>
            <a:ext cx="1001937" cy="2481939"/>
            <a:chOff x="3708399" y="1435348"/>
            <a:chExt cx="2489201" cy="195714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C95B31-ED5F-4EAC-B918-7A72DD081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8399" y="1435348"/>
              <a:ext cx="1244601" cy="1957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B6DC68-F3AF-49F3-AB22-4B69BF3276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2999" y="1449607"/>
              <a:ext cx="1244601" cy="1942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EFE7E7-6B32-441A-8B31-74A828B3CD5E}"/>
              </a:ext>
            </a:extLst>
          </p:cNvPr>
          <p:cNvSpPr txBox="1"/>
          <p:nvPr/>
        </p:nvSpPr>
        <p:spPr>
          <a:xfrm>
            <a:off x="2771881" y="2936897"/>
            <a:ext cx="38664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75A00-AC9E-463C-8440-21537D547CED}"/>
              </a:ext>
            </a:extLst>
          </p:cNvPr>
          <p:cNvSpPr txBox="1"/>
          <p:nvPr/>
        </p:nvSpPr>
        <p:spPr>
          <a:xfrm>
            <a:off x="2781417" y="4690422"/>
            <a:ext cx="42351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AAB26-BFE6-479B-8E4F-984296D95553}"/>
              </a:ext>
            </a:extLst>
          </p:cNvPr>
          <p:cNvSpPr txBox="1"/>
          <p:nvPr/>
        </p:nvSpPr>
        <p:spPr>
          <a:xfrm>
            <a:off x="5462593" y="2350350"/>
            <a:ext cx="66396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1-5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435B02-AF4F-4163-9F68-75C19492E2AB}"/>
              </a:ext>
            </a:extLst>
          </p:cNvPr>
          <p:cNvSpPr txBox="1"/>
          <p:nvPr/>
        </p:nvSpPr>
        <p:spPr>
          <a:xfrm>
            <a:off x="5542793" y="3492894"/>
            <a:ext cx="369012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F03D0A-E457-4C5F-B8E5-C15C5C0B575F}"/>
              </a:ext>
            </a:extLst>
          </p:cNvPr>
          <p:cNvSpPr txBox="1"/>
          <p:nvPr/>
        </p:nvSpPr>
        <p:spPr>
          <a:xfrm>
            <a:off x="5456496" y="4285397"/>
            <a:ext cx="66396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1-5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3D7305-8386-40BD-B454-F5EF5A1EDBE0}"/>
              </a:ext>
            </a:extLst>
          </p:cNvPr>
          <p:cNvSpPr txBox="1"/>
          <p:nvPr/>
        </p:nvSpPr>
        <p:spPr>
          <a:xfrm>
            <a:off x="5542793" y="5325790"/>
            <a:ext cx="369012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F71F56-B422-479A-98B2-98935436B8A9}"/>
                  </a:ext>
                </a:extLst>
              </p:cNvPr>
              <p:cNvSpPr txBox="1"/>
              <p:nvPr/>
            </p:nvSpPr>
            <p:spPr>
              <a:xfrm>
                <a:off x="1366415" y="2839073"/>
                <a:ext cx="420307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F71F56-B422-479A-98B2-98935436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15" y="2839073"/>
                <a:ext cx="420307" cy="730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34365E-4B5A-4AB7-8B0F-CB74B1F95030}"/>
                  </a:ext>
                </a:extLst>
              </p:cNvPr>
              <p:cNvSpPr txBox="1"/>
              <p:nvPr/>
            </p:nvSpPr>
            <p:spPr>
              <a:xfrm>
                <a:off x="1245922" y="4472497"/>
                <a:ext cx="420307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34365E-4B5A-4AB7-8B0F-CB74B1F95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922" y="4472497"/>
                <a:ext cx="420307" cy="730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077B3-2F81-4647-BFD2-71ADCB26922F}"/>
                  </a:ext>
                </a:extLst>
              </p:cNvPr>
              <p:cNvSpPr txBox="1"/>
              <p:nvPr/>
            </p:nvSpPr>
            <p:spPr>
              <a:xfrm>
                <a:off x="4062506" y="2185997"/>
                <a:ext cx="420307" cy="73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077B3-2F81-4647-BFD2-71ADCB269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06" y="2185997"/>
                <a:ext cx="420307" cy="732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C6A484-AA9C-4FA7-A869-AAD0FAEC2D3E}"/>
                  </a:ext>
                </a:extLst>
              </p:cNvPr>
              <p:cNvSpPr txBox="1"/>
              <p:nvPr/>
            </p:nvSpPr>
            <p:spPr>
              <a:xfrm>
                <a:off x="3609851" y="3418016"/>
                <a:ext cx="420307" cy="73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C6A484-AA9C-4FA7-A869-AAD0FAEC2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51" y="3418016"/>
                <a:ext cx="420307" cy="732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F5D0C7-74B2-44F4-BF65-51F0B1CDF658}"/>
                  </a:ext>
                </a:extLst>
              </p:cNvPr>
              <p:cNvSpPr txBox="1"/>
              <p:nvPr/>
            </p:nvSpPr>
            <p:spPr>
              <a:xfrm>
                <a:off x="4102568" y="4003290"/>
                <a:ext cx="420307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F5D0C7-74B2-44F4-BF65-51F0B1CDF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568" y="4003290"/>
                <a:ext cx="420307" cy="7396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2D2031-A9AD-444C-9D82-74F8A20A2EFF}"/>
                  </a:ext>
                </a:extLst>
              </p:cNvPr>
              <p:cNvSpPr txBox="1"/>
              <p:nvPr/>
            </p:nvSpPr>
            <p:spPr>
              <a:xfrm>
                <a:off x="3764260" y="5232686"/>
                <a:ext cx="420307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2D2031-A9AD-444C-9D82-74F8A20A2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60" y="5232686"/>
                <a:ext cx="420307" cy="7396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064C487-3B9A-43FB-BD1F-CECD2B3F7C94}"/>
              </a:ext>
            </a:extLst>
          </p:cNvPr>
          <p:cNvSpPr txBox="1"/>
          <p:nvPr/>
        </p:nvSpPr>
        <p:spPr>
          <a:xfrm>
            <a:off x="6227803" y="2393936"/>
            <a:ext cx="865943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T1-5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ADC241-72A3-4A2F-A973-8F739F26D9E2}"/>
              </a:ext>
            </a:extLst>
          </p:cNvPr>
          <p:cNvSpPr txBox="1"/>
          <p:nvPr/>
        </p:nvSpPr>
        <p:spPr>
          <a:xfrm>
            <a:off x="6375279" y="3469863"/>
            <a:ext cx="570990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T6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8717B-E5AE-455F-A0FA-847906CB16BD}"/>
              </a:ext>
            </a:extLst>
          </p:cNvPr>
          <p:cNvSpPr txBox="1"/>
          <p:nvPr/>
        </p:nvSpPr>
        <p:spPr>
          <a:xfrm>
            <a:off x="6209368" y="4293484"/>
            <a:ext cx="902812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H1-5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BB52B1-1CD7-420E-8FF8-BDFDDE3C9374}"/>
              </a:ext>
            </a:extLst>
          </p:cNvPr>
          <p:cNvSpPr txBox="1"/>
          <p:nvPr/>
        </p:nvSpPr>
        <p:spPr>
          <a:xfrm>
            <a:off x="6356843" y="5321974"/>
            <a:ext cx="607860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H6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D5D82F-2205-4B85-B715-7B42B87C3E78}"/>
              </a:ext>
            </a:extLst>
          </p:cNvPr>
          <p:cNvSpPr txBox="1"/>
          <p:nvPr/>
        </p:nvSpPr>
        <p:spPr>
          <a:xfrm>
            <a:off x="7045087" y="1635138"/>
            <a:ext cx="97494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u="sng" dirty="0"/>
              <a:t>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DE29F3-5509-44E2-BFE4-CEB85B189E5A}"/>
                  </a:ext>
                </a:extLst>
              </p:cNvPr>
              <p:cNvSpPr txBox="1"/>
              <p:nvPr/>
            </p:nvSpPr>
            <p:spPr>
              <a:xfrm>
                <a:off x="7110851" y="2229784"/>
                <a:ext cx="1233030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DE29F3-5509-44E2-BFE4-CEB85B189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851" y="2229784"/>
                <a:ext cx="1233030" cy="737189"/>
              </a:xfrm>
              <a:prstGeom prst="rect">
                <a:avLst/>
              </a:prstGeom>
              <a:blipFill>
                <a:blip r:embed="rId9"/>
                <a:stretch>
                  <a:fillRect r="-9852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2F125D-EA8F-4847-8675-10066B88B081}"/>
                  </a:ext>
                </a:extLst>
              </p:cNvPr>
              <p:cNvSpPr txBox="1"/>
              <p:nvPr/>
            </p:nvSpPr>
            <p:spPr>
              <a:xfrm>
                <a:off x="8253802" y="2217457"/>
                <a:ext cx="577402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2F125D-EA8F-4847-8675-10066B88B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802" y="2217457"/>
                <a:ext cx="577402" cy="7304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6EAC35-03E8-4257-9A6B-F208FB58AF80}"/>
                  </a:ext>
                </a:extLst>
              </p:cNvPr>
              <p:cNvSpPr txBox="1"/>
              <p:nvPr/>
            </p:nvSpPr>
            <p:spPr>
              <a:xfrm>
                <a:off x="7110851" y="3333498"/>
                <a:ext cx="1233030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6EAC35-03E8-4257-9A6B-F208FB58A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851" y="3333498"/>
                <a:ext cx="1233030" cy="737189"/>
              </a:xfrm>
              <a:prstGeom prst="rect">
                <a:avLst/>
              </a:prstGeom>
              <a:blipFill>
                <a:blip r:embed="rId11"/>
                <a:stretch>
                  <a:fillRect r="-9852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C5A4BA7-4B26-48DF-B45A-6254A40B7CE8}"/>
                  </a:ext>
                </a:extLst>
              </p:cNvPr>
              <p:cNvSpPr txBox="1"/>
              <p:nvPr/>
            </p:nvSpPr>
            <p:spPr>
              <a:xfrm>
                <a:off x="8253802" y="3326026"/>
                <a:ext cx="577402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C5A4BA7-4B26-48DF-B45A-6254A40B7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802" y="3326026"/>
                <a:ext cx="577402" cy="7304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2F7BAF-ECF2-477B-B69D-3D81249351F0}"/>
                  </a:ext>
                </a:extLst>
              </p:cNvPr>
              <p:cNvSpPr txBox="1"/>
              <p:nvPr/>
            </p:nvSpPr>
            <p:spPr>
              <a:xfrm>
                <a:off x="7110851" y="4129052"/>
                <a:ext cx="1233030" cy="7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2F7BAF-ECF2-477B-B69D-3D8124935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851" y="4129052"/>
                <a:ext cx="1233030" cy="744627"/>
              </a:xfrm>
              <a:prstGeom prst="rect">
                <a:avLst/>
              </a:prstGeom>
              <a:blipFill>
                <a:blip r:embed="rId13"/>
                <a:stretch>
                  <a:fillRect r="-9852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0F3AA7-12F9-41C9-8B77-99C53D181A0C}"/>
                  </a:ext>
                </a:extLst>
              </p:cNvPr>
              <p:cNvSpPr txBox="1"/>
              <p:nvPr/>
            </p:nvSpPr>
            <p:spPr>
              <a:xfrm>
                <a:off x="8253802" y="4109749"/>
                <a:ext cx="577402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0F3AA7-12F9-41C9-8B77-99C53D181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802" y="4109749"/>
                <a:ext cx="577402" cy="7304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F5AC66-D700-403B-A42F-D0A27A3D2317}"/>
                  </a:ext>
                </a:extLst>
              </p:cNvPr>
              <p:cNvSpPr txBox="1"/>
              <p:nvPr/>
            </p:nvSpPr>
            <p:spPr>
              <a:xfrm>
                <a:off x="7107375" y="5165778"/>
                <a:ext cx="1233030" cy="7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F5AC66-D700-403B-A42F-D0A27A3D2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75" y="5165778"/>
                <a:ext cx="1233030" cy="744627"/>
              </a:xfrm>
              <a:prstGeom prst="rect">
                <a:avLst/>
              </a:prstGeom>
              <a:blipFill>
                <a:blip r:embed="rId15"/>
                <a:stretch>
                  <a:fillRect r="-9901" b="-8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91687A-2FF0-409B-B84E-8A68EF4F307E}"/>
                  </a:ext>
                </a:extLst>
              </p:cNvPr>
              <p:cNvSpPr txBox="1"/>
              <p:nvPr/>
            </p:nvSpPr>
            <p:spPr>
              <a:xfrm>
                <a:off x="8250327" y="5153451"/>
                <a:ext cx="577402" cy="73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91687A-2FF0-409B-B84E-8A68EF4F3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327" y="5153451"/>
                <a:ext cx="577402" cy="7373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32CCDA4-B248-421C-A350-3446028B62EC}"/>
              </a:ext>
            </a:extLst>
          </p:cNvPr>
          <p:cNvGrpSpPr/>
          <p:nvPr/>
        </p:nvGrpSpPr>
        <p:grpSpPr>
          <a:xfrm rot="16200000">
            <a:off x="3839767" y="3792535"/>
            <a:ext cx="1001941" cy="2481939"/>
            <a:chOff x="3708399" y="1435348"/>
            <a:chExt cx="2489201" cy="195714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094FE28-FF34-440A-B816-632F23EA55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8399" y="1435348"/>
              <a:ext cx="1244601" cy="1957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A0C3924-1E1F-48F7-A98E-52860866BA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2999" y="1449607"/>
              <a:ext cx="1244601" cy="1942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703C99D-8401-4023-B453-816E8F78FAB0}"/>
              </a:ext>
            </a:extLst>
          </p:cNvPr>
          <p:cNvSpPr txBox="1"/>
          <p:nvPr/>
        </p:nvSpPr>
        <p:spPr>
          <a:xfrm>
            <a:off x="5036041" y="56841"/>
            <a:ext cx="4245073" cy="145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A coin and a dice were thrown.</a:t>
            </a:r>
          </a:p>
          <a:p>
            <a:endParaRPr lang="en-GB" sz="2215" dirty="0"/>
          </a:p>
          <a:p>
            <a:r>
              <a:rPr lang="en-GB" sz="2215" dirty="0"/>
              <a:t>What is the possibility of getting </a:t>
            </a:r>
          </a:p>
          <a:p>
            <a:r>
              <a:rPr lang="en-GB" sz="2215" dirty="0"/>
              <a:t>		a Tails and a 6?</a:t>
            </a:r>
          </a:p>
        </p:txBody>
      </p:sp>
    </p:spTree>
    <p:extLst>
      <p:ext uri="{BB962C8B-B14F-4D97-AF65-F5344CB8AC3E}">
        <p14:creationId xmlns:p14="http://schemas.microsoft.com/office/powerpoint/2010/main" val="5381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351A17B-556D-459A-8C28-A5D87FAB415E}"/>
              </a:ext>
            </a:extLst>
          </p:cNvPr>
          <p:cNvSpPr/>
          <p:nvPr/>
        </p:nvSpPr>
        <p:spPr>
          <a:xfrm>
            <a:off x="106994" y="0"/>
            <a:ext cx="4707724" cy="1509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F1255-75BD-4353-8B2D-BC39383D48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7" y="46111"/>
            <a:ext cx="1201938" cy="1350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19BA6-AC56-42E4-A3A6-BF52CFE23212}"/>
              </a:ext>
            </a:extLst>
          </p:cNvPr>
          <p:cNvSpPr txBox="1"/>
          <p:nvPr/>
        </p:nvSpPr>
        <p:spPr>
          <a:xfrm>
            <a:off x="1504116" y="509203"/>
            <a:ext cx="3427541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What did Mary do wrong?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556C76-C17C-409C-A417-B09DC4351681}"/>
              </a:ext>
            </a:extLst>
          </p:cNvPr>
          <p:cNvSpPr/>
          <p:nvPr/>
        </p:nvSpPr>
        <p:spPr>
          <a:xfrm>
            <a:off x="6053380" y="2055903"/>
            <a:ext cx="2923148" cy="4086330"/>
          </a:xfrm>
          <a:prstGeom prst="roundRect">
            <a:avLst>
              <a:gd name="adj" fmla="val 641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EE4E1D8-2001-48EB-B17F-BA21CC07E900}"/>
              </a:ext>
            </a:extLst>
          </p:cNvPr>
          <p:cNvGrpSpPr/>
          <p:nvPr/>
        </p:nvGrpSpPr>
        <p:grpSpPr>
          <a:xfrm rot="16200000">
            <a:off x="738753" y="2817538"/>
            <a:ext cx="1655374" cy="2481939"/>
            <a:chOff x="3708400" y="1435348"/>
            <a:chExt cx="2489201" cy="195714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08C51A1-2FC7-4DB0-9C35-4ACA67064D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8400" y="1435348"/>
              <a:ext cx="1244601" cy="1957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3436E7-50CA-40C4-B542-AB8F401277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3000" y="1449607"/>
              <a:ext cx="1244601" cy="1942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B37C9E0-95AE-4BDD-AFC8-6979BBF5171C}"/>
              </a:ext>
            </a:extLst>
          </p:cNvPr>
          <p:cNvSpPr txBox="1"/>
          <p:nvPr/>
        </p:nvSpPr>
        <p:spPr>
          <a:xfrm>
            <a:off x="1080773" y="1635138"/>
            <a:ext cx="1109599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u="sng" dirty="0"/>
              <a:t>1</a:t>
            </a:r>
            <a:r>
              <a:rPr lang="en-GB" sz="1846" u="sng" baseline="30000" dirty="0"/>
              <a:t>st</a:t>
            </a:r>
            <a:r>
              <a:rPr lang="en-GB" sz="1846" u="sng" dirty="0"/>
              <a:t> Event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423FDD-949B-489D-9224-7A89918756B6}"/>
              </a:ext>
            </a:extLst>
          </p:cNvPr>
          <p:cNvSpPr txBox="1"/>
          <p:nvPr/>
        </p:nvSpPr>
        <p:spPr>
          <a:xfrm>
            <a:off x="3893029" y="1635138"/>
            <a:ext cx="1164101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u="sng" dirty="0"/>
              <a:t>2</a:t>
            </a:r>
            <a:r>
              <a:rPr lang="en-GB" sz="1846" u="sng" baseline="30000" dirty="0"/>
              <a:t>nd</a:t>
            </a:r>
            <a:r>
              <a:rPr lang="en-GB" sz="1846" u="sng" dirty="0"/>
              <a:t> Event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086D6B-5957-40FE-9D1F-7DDA879FF152}"/>
              </a:ext>
            </a:extLst>
          </p:cNvPr>
          <p:cNvGrpSpPr/>
          <p:nvPr/>
        </p:nvGrpSpPr>
        <p:grpSpPr>
          <a:xfrm rot="16200000">
            <a:off x="3818724" y="1985791"/>
            <a:ext cx="1001937" cy="2481939"/>
            <a:chOff x="3708399" y="1435348"/>
            <a:chExt cx="2489201" cy="195714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C95B31-ED5F-4EAC-B918-7A72DD081D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8399" y="1435348"/>
              <a:ext cx="1244601" cy="1957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9B6DC68-F3AF-49F3-AB22-4B69BF3276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2999" y="1449607"/>
              <a:ext cx="1244601" cy="1942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EFE7E7-6B32-441A-8B31-74A828B3CD5E}"/>
              </a:ext>
            </a:extLst>
          </p:cNvPr>
          <p:cNvSpPr txBox="1"/>
          <p:nvPr/>
        </p:nvSpPr>
        <p:spPr>
          <a:xfrm>
            <a:off x="2771881" y="2936897"/>
            <a:ext cx="38664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075A00-AC9E-463C-8440-21537D547CED}"/>
              </a:ext>
            </a:extLst>
          </p:cNvPr>
          <p:cNvSpPr txBox="1"/>
          <p:nvPr/>
        </p:nvSpPr>
        <p:spPr>
          <a:xfrm>
            <a:off x="2781417" y="4690422"/>
            <a:ext cx="42351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7AAB26-BFE6-479B-8E4F-984296D95553}"/>
              </a:ext>
            </a:extLst>
          </p:cNvPr>
          <p:cNvSpPr txBox="1"/>
          <p:nvPr/>
        </p:nvSpPr>
        <p:spPr>
          <a:xfrm>
            <a:off x="5462593" y="2350350"/>
            <a:ext cx="66396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1-5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435B02-AF4F-4163-9F68-75C19492E2AB}"/>
              </a:ext>
            </a:extLst>
          </p:cNvPr>
          <p:cNvSpPr txBox="1"/>
          <p:nvPr/>
        </p:nvSpPr>
        <p:spPr>
          <a:xfrm>
            <a:off x="5542793" y="3492894"/>
            <a:ext cx="369012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F03D0A-E457-4C5F-B8E5-C15C5C0B575F}"/>
              </a:ext>
            </a:extLst>
          </p:cNvPr>
          <p:cNvSpPr txBox="1"/>
          <p:nvPr/>
        </p:nvSpPr>
        <p:spPr>
          <a:xfrm>
            <a:off x="5456496" y="4285397"/>
            <a:ext cx="66396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1-5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3D7305-8386-40BD-B454-F5EF5A1EDBE0}"/>
              </a:ext>
            </a:extLst>
          </p:cNvPr>
          <p:cNvSpPr txBox="1"/>
          <p:nvPr/>
        </p:nvSpPr>
        <p:spPr>
          <a:xfrm>
            <a:off x="5542793" y="5325790"/>
            <a:ext cx="369012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F71F56-B422-479A-98B2-98935436B8A9}"/>
                  </a:ext>
                </a:extLst>
              </p:cNvPr>
              <p:cNvSpPr txBox="1"/>
              <p:nvPr/>
            </p:nvSpPr>
            <p:spPr>
              <a:xfrm>
                <a:off x="1366415" y="2839073"/>
                <a:ext cx="420307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F71F56-B422-479A-98B2-98935436B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415" y="2839073"/>
                <a:ext cx="420307" cy="7304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34365E-4B5A-4AB7-8B0F-CB74B1F95030}"/>
                  </a:ext>
                </a:extLst>
              </p:cNvPr>
              <p:cNvSpPr txBox="1"/>
              <p:nvPr/>
            </p:nvSpPr>
            <p:spPr>
              <a:xfrm>
                <a:off x="1245922" y="4472497"/>
                <a:ext cx="420307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934365E-4B5A-4AB7-8B0F-CB74B1F95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922" y="4472497"/>
                <a:ext cx="420307" cy="730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077B3-2F81-4647-BFD2-71ADCB26922F}"/>
                  </a:ext>
                </a:extLst>
              </p:cNvPr>
              <p:cNvSpPr txBox="1"/>
              <p:nvPr/>
            </p:nvSpPr>
            <p:spPr>
              <a:xfrm>
                <a:off x="4062506" y="2185997"/>
                <a:ext cx="420307" cy="73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2077B3-2F81-4647-BFD2-71ADCB269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506" y="2185997"/>
                <a:ext cx="420307" cy="7327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C6A484-AA9C-4FA7-A869-AAD0FAEC2D3E}"/>
                  </a:ext>
                </a:extLst>
              </p:cNvPr>
              <p:cNvSpPr txBox="1"/>
              <p:nvPr/>
            </p:nvSpPr>
            <p:spPr>
              <a:xfrm>
                <a:off x="3609851" y="3418016"/>
                <a:ext cx="420307" cy="73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AC6A484-AA9C-4FA7-A869-AAD0FAEC2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851" y="3418016"/>
                <a:ext cx="420307" cy="732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F5D0C7-74B2-44F4-BF65-51F0B1CDF658}"/>
                  </a:ext>
                </a:extLst>
              </p:cNvPr>
              <p:cNvSpPr txBox="1"/>
              <p:nvPr/>
            </p:nvSpPr>
            <p:spPr>
              <a:xfrm>
                <a:off x="4102568" y="4003290"/>
                <a:ext cx="420307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DF5D0C7-74B2-44F4-BF65-51F0B1CDF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568" y="4003290"/>
                <a:ext cx="420307" cy="7396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2D2031-A9AD-444C-9D82-74F8A20A2EFF}"/>
                  </a:ext>
                </a:extLst>
              </p:cNvPr>
              <p:cNvSpPr txBox="1"/>
              <p:nvPr/>
            </p:nvSpPr>
            <p:spPr>
              <a:xfrm>
                <a:off x="3764260" y="5232686"/>
                <a:ext cx="420307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32D2031-A9AD-444C-9D82-74F8A20A2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60" y="5232686"/>
                <a:ext cx="420307" cy="7396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064C487-3B9A-43FB-BD1F-CECD2B3F7C94}"/>
              </a:ext>
            </a:extLst>
          </p:cNvPr>
          <p:cNvSpPr txBox="1"/>
          <p:nvPr/>
        </p:nvSpPr>
        <p:spPr>
          <a:xfrm>
            <a:off x="6227803" y="2393936"/>
            <a:ext cx="865943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T1-5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ADC241-72A3-4A2F-A973-8F739F26D9E2}"/>
              </a:ext>
            </a:extLst>
          </p:cNvPr>
          <p:cNvSpPr txBox="1"/>
          <p:nvPr/>
        </p:nvSpPr>
        <p:spPr>
          <a:xfrm>
            <a:off x="6375279" y="3469863"/>
            <a:ext cx="570990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T6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98717B-E5AE-455F-A0FA-847906CB16BD}"/>
              </a:ext>
            </a:extLst>
          </p:cNvPr>
          <p:cNvSpPr txBox="1"/>
          <p:nvPr/>
        </p:nvSpPr>
        <p:spPr>
          <a:xfrm>
            <a:off x="6209368" y="4293484"/>
            <a:ext cx="902812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H1-5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BB52B1-1CD7-420E-8FF8-BDFDDE3C9374}"/>
              </a:ext>
            </a:extLst>
          </p:cNvPr>
          <p:cNvSpPr txBox="1"/>
          <p:nvPr/>
        </p:nvSpPr>
        <p:spPr>
          <a:xfrm>
            <a:off x="6356843" y="5321974"/>
            <a:ext cx="607860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585" dirty="0"/>
              <a:t>H6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D5D82F-2205-4B85-B715-7B42B87C3E78}"/>
              </a:ext>
            </a:extLst>
          </p:cNvPr>
          <p:cNvSpPr txBox="1"/>
          <p:nvPr/>
        </p:nvSpPr>
        <p:spPr>
          <a:xfrm>
            <a:off x="7045087" y="1635138"/>
            <a:ext cx="974947" cy="37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46" u="sng" dirty="0"/>
              <a:t>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DE29F3-5509-44E2-BFE4-CEB85B189E5A}"/>
                  </a:ext>
                </a:extLst>
              </p:cNvPr>
              <p:cNvSpPr txBox="1"/>
              <p:nvPr/>
            </p:nvSpPr>
            <p:spPr>
              <a:xfrm>
                <a:off x="7110851" y="2229784"/>
                <a:ext cx="1233030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DE29F3-5509-44E2-BFE4-CEB85B189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851" y="2229784"/>
                <a:ext cx="1233030" cy="737189"/>
              </a:xfrm>
              <a:prstGeom prst="rect">
                <a:avLst/>
              </a:prstGeom>
              <a:blipFill>
                <a:blip r:embed="rId9"/>
                <a:stretch>
                  <a:fillRect r="-9852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2F125D-EA8F-4847-8675-10066B88B081}"/>
                  </a:ext>
                </a:extLst>
              </p:cNvPr>
              <p:cNvSpPr txBox="1"/>
              <p:nvPr/>
            </p:nvSpPr>
            <p:spPr>
              <a:xfrm>
                <a:off x="8253802" y="2217457"/>
                <a:ext cx="577402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42F125D-EA8F-4847-8675-10066B88B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802" y="2217457"/>
                <a:ext cx="577402" cy="7304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6EAC35-03E8-4257-9A6B-F208FB58AF80}"/>
                  </a:ext>
                </a:extLst>
              </p:cNvPr>
              <p:cNvSpPr txBox="1"/>
              <p:nvPr/>
            </p:nvSpPr>
            <p:spPr>
              <a:xfrm>
                <a:off x="7110851" y="3333498"/>
                <a:ext cx="1233030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6EAC35-03E8-4257-9A6B-F208FB58A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851" y="3333498"/>
                <a:ext cx="1233030" cy="737189"/>
              </a:xfrm>
              <a:prstGeom prst="rect">
                <a:avLst/>
              </a:prstGeom>
              <a:blipFill>
                <a:blip r:embed="rId11"/>
                <a:stretch>
                  <a:fillRect r="-9852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C5A4BA7-4B26-48DF-B45A-6254A40B7CE8}"/>
                  </a:ext>
                </a:extLst>
              </p:cNvPr>
              <p:cNvSpPr txBox="1"/>
              <p:nvPr/>
            </p:nvSpPr>
            <p:spPr>
              <a:xfrm>
                <a:off x="8253802" y="3326026"/>
                <a:ext cx="577402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C5A4BA7-4B26-48DF-B45A-6254A40B7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802" y="3326026"/>
                <a:ext cx="577402" cy="73045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2F7BAF-ECF2-477B-B69D-3D81249351F0}"/>
                  </a:ext>
                </a:extLst>
              </p:cNvPr>
              <p:cNvSpPr txBox="1"/>
              <p:nvPr/>
            </p:nvSpPr>
            <p:spPr>
              <a:xfrm>
                <a:off x="7110851" y="4129052"/>
                <a:ext cx="1233030" cy="7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C2F7BAF-ECF2-477B-B69D-3D8124935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851" y="4129052"/>
                <a:ext cx="1233030" cy="744627"/>
              </a:xfrm>
              <a:prstGeom prst="rect">
                <a:avLst/>
              </a:prstGeom>
              <a:blipFill>
                <a:blip r:embed="rId13"/>
                <a:stretch>
                  <a:fillRect r="-9852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0F3AA7-12F9-41C9-8B77-99C53D181A0C}"/>
                  </a:ext>
                </a:extLst>
              </p:cNvPr>
              <p:cNvSpPr txBox="1"/>
              <p:nvPr/>
            </p:nvSpPr>
            <p:spPr>
              <a:xfrm>
                <a:off x="8253802" y="4109749"/>
                <a:ext cx="577402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30F3AA7-12F9-41C9-8B77-99C53D181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802" y="4109749"/>
                <a:ext cx="577402" cy="7304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F5AC66-D700-403B-A42F-D0A27A3D2317}"/>
                  </a:ext>
                </a:extLst>
              </p:cNvPr>
              <p:cNvSpPr txBox="1"/>
              <p:nvPr/>
            </p:nvSpPr>
            <p:spPr>
              <a:xfrm>
                <a:off x="7107375" y="5165778"/>
                <a:ext cx="1233030" cy="7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1F5AC66-D700-403B-A42F-D0A27A3D2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75" y="5165778"/>
                <a:ext cx="1233030" cy="744627"/>
              </a:xfrm>
              <a:prstGeom prst="rect">
                <a:avLst/>
              </a:prstGeom>
              <a:blipFill>
                <a:blip r:embed="rId15"/>
                <a:stretch>
                  <a:fillRect r="-9901" b="-8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91687A-2FF0-409B-B84E-8A68EF4F307E}"/>
                  </a:ext>
                </a:extLst>
              </p:cNvPr>
              <p:cNvSpPr txBox="1"/>
              <p:nvPr/>
            </p:nvSpPr>
            <p:spPr>
              <a:xfrm>
                <a:off x="8250327" y="5153451"/>
                <a:ext cx="577402" cy="73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B91687A-2FF0-409B-B84E-8A68EF4F3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327" y="5153451"/>
                <a:ext cx="577402" cy="73738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32CCDA4-B248-421C-A350-3446028B62EC}"/>
              </a:ext>
            </a:extLst>
          </p:cNvPr>
          <p:cNvGrpSpPr/>
          <p:nvPr/>
        </p:nvGrpSpPr>
        <p:grpSpPr>
          <a:xfrm rot="16200000">
            <a:off x="3839767" y="3792535"/>
            <a:ext cx="1001941" cy="2481939"/>
            <a:chOff x="3708399" y="1435348"/>
            <a:chExt cx="2489201" cy="195714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094FE28-FF34-440A-B816-632F23EA55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8399" y="1435348"/>
              <a:ext cx="1244601" cy="1957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A0C3924-1E1F-48F7-A98E-52860866BA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2999" y="1449607"/>
              <a:ext cx="1244601" cy="1942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06C99317-F0F6-48B1-BEE6-16E8EA2F365A}"/>
              </a:ext>
            </a:extLst>
          </p:cNvPr>
          <p:cNvSpPr/>
          <p:nvPr/>
        </p:nvSpPr>
        <p:spPr>
          <a:xfrm>
            <a:off x="3841505" y="2135706"/>
            <a:ext cx="794202" cy="9251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03C99D-8401-4023-B453-816E8F78FAB0}"/>
              </a:ext>
            </a:extLst>
          </p:cNvPr>
          <p:cNvSpPr txBox="1"/>
          <p:nvPr/>
        </p:nvSpPr>
        <p:spPr>
          <a:xfrm>
            <a:off x="5036041" y="56841"/>
            <a:ext cx="4245073" cy="14557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A coin and a dice were thrown.</a:t>
            </a:r>
          </a:p>
          <a:p>
            <a:endParaRPr lang="en-GB" sz="2215" dirty="0"/>
          </a:p>
          <a:p>
            <a:r>
              <a:rPr lang="en-GB" sz="2215" dirty="0"/>
              <a:t>What is the possibility of getting </a:t>
            </a:r>
          </a:p>
          <a:p>
            <a:r>
              <a:rPr lang="en-GB" sz="2215" dirty="0"/>
              <a:t>		a Tails and a 6?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17B18B8-C313-4804-BF5A-D3FC7099BED5}"/>
              </a:ext>
            </a:extLst>
          </p:cNvPr>
          <p:cNvSpPr/>
          <p:nvPr/>
        </p:nvSpPr>
        <p:spPr>
          <a:xfrm>
            <a:off x="3555578" y="5129598"/>
            <a:ext cx="794202" cy="9251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6A7F509-4FC8-4824-8D18-BE20E6A8CFC9}"/>
              </a:ext>
            </a:extLst>
          </p:cNvPr>
          <p:cNvSpPr/>
          <p:nvPr/>
        </p:nvSpPr>
        <p:spPr>
          <a:xfrm>
            <a:off x="6933924" y="4070703"/>
            <a:ext cx="2042604" cy="976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FE31AFC-27B8-4468-9D7E-5C2B3971DF7C}"/>
              </a:ext>
            </a:extLst>
          </p:cNvPr>
          <p:cNvSpPr/>
          <p:nvPr/>
        </p:nvSpPr>
        <p:spPr>
          <a:xfrm>
            <a:off x="6920979" y="3239630"/>
            <a:ext cx="2042604" cy="9761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5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" y="0"/>
            <a:ext cx="9144001" cy="6345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35AAFC5A-F3D6-4BE6-58B6-23DF4B3D14A5}"/>
              </a:ext>
            </a:extLst>
          </p:cNvPr>
          <p:cNvSpPr txBox="1">
            <a:spLocks/>
          </p:cNvSpPr>
          <p:nvPr/>
        </p:nvSpPr>
        <p:spPr>
          <a:xfrm>
            <a:off x="7606600" y="129150"/>
            <a:ext cx="1537400" cy="1812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56096">
              <a:defRPr/>
            </a:pPr>
            <a:fld id="{77FBB1BD-6F60-1247-B346-12F6AA5F66FC}" type="datetime1">
              <a:rPr lang="en-GB" sz="2000" u="sng">
                <a:solidFill>
                  <a:srgbClr val="000000"/>
                </a:solidFill>
                <a:latin typeface="Arial"/>
              </a:rPr>
              <a:pPr algn="r" defTabSz="356096">
                <a:defRPr/>
              </a:pPr>
              <a:t>14/02/2025</a:t>
            </a:fld>
            <a:endParaRPr lang="en-AU" sz="1100" u="sng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3E35C-95AC-8762-7FB8-B0BE59BE638D}"/>
              </a:ext>
            </a:extLst>
          </p:cNvPr>
          <p:cNvSpPr txBox="1"/>
          <p:nvPr/>
        </p:nvSpPr>
        <p:spPr>
          <a:xfrm>
            <a:off x="66665" y="19719"/>
            <a:ext cx="602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6096"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Title – </a:t>
            </a:r>
            <a:r>
              <a:rPr lang="en-GB" sz="2400" u="sng" dirty="0">
                <a:solidFill>
                  <a:srgbClr val="000000"/>
                </a:solidFill>
                <a:latin typeface="Arial"/>
                <a:cs typeface="Arial"/>
              </a:rPr>
              <a:t>Independent Probability Events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B9AA7-E784-3582-7822-2444AB9E5CFC}"/>
              </a:ext>
            </a:extLst>
          </p:cNvPr>
          <p:cNvGrpSpPr/>
          <p:nvPr/>
        </p:nvGrpSpPr>
        <p:grpSpPr>
          <a:xfrm>
            <a:off x="255279" y="1024942"/>
            <a:ext cx="1734295" cy="4501651"/>
            <a:chOff x="154245" y="1147727"/>
            <a:chExt cx="1717207" cy="45537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49389A-787A-5161-C7DF-A9744D1D1170}"/>
                </a:ext>
              </a:extLst>
            </p:cNvPr>
            <p:cNvGrpSpPr/>
            <p:nvPr/>
          </p:nvGrpSpPr>
          <p:grpSpPr>
            <a:xfrm>
              <a:off x="154245" y="1147727"/>
              <a:ext cx="1717207" cy="4553733"/>
              <a:chOff x="241259" y="173704"/>
              <a:chExt cx="1214220" cy="5983038"/>
            </a:xfrm>
          </p:grpSpPr>
          <p:pic>
            <p:nvPicPr>
              <p:cNvPr id="13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EE6B020E-17B5-81BD-51A7-C68A9F5AC4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721" t="2346" r="58998" b="56225"/>
              <a:stretch/>
            </p:blipFill>
            <p:spPr>
              <a:xfrm>
                <a:off x="241259" y="173704"/>
                <a:ext cx="1187070" cy="1324393"/>
              </a:xfrm>
              <a:prstGeom prst="rect">
                <a:avLst/>
              </a:prstGeom>
            </p:spPr>
          </p:pic>
          <p:pic>
            <p:nvPicPr>
              <p:cNvPr id="14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4294E640-9C8A-7FE0-3401-B1E9C9AF68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787" t="55947" r="3939"/>
              <a:stretch/>
            </p:blipFill>
            <p:spPr>
              <a:xfrm>
                <a:off x="272488" y="4748438"/>
                <a:ext cx="1155841" cy="1408304"/>
              </a:xfrm>
              <a:prstGeom prst="rect">
                <a:avLst/>
              </a:prstGeom>
            </p:spPr>
          </p:pic>
          <p:pic>
            <p:nvPicPr>
              <p:cNvPr id="15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C0E2101C-8576-1876-53AF-4E7847AFE0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787" t="2519" r="3939" b="56052"/>
              <a:stretch/>
            </p:blipFill>
            <p:spPr>
              <a:xfrm>
                <a:off x="272488" y="1708550"/>
                <a:ext cx="1155841" cy="1324393"/>
              </a:xfrm>
              <a:prstGeom prst="rect">
                <a:avLst/>
              </a:prstGeom>
            </p:spPr>
          </p:pic>
          <p:pic>
            <p:nvPicPr>
              <p:cNvPr id="16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5694E0A7-02F9-248C-BC93-C3D2992D2C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77" t="55948" r="58166" b="2624"/>
              <a:stretch/>
            </p:blipFill>
            <p:spPr>
              <a:xfrm>
                <a:off x="241259" y="3213593"/>
                <a:ext cx="1214220" cy="1324393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7CE480-9B1A-7672-72FB-03456B29FEB2}"/>
                </a:ext>
              </a:extLst>
            </p:cNvPr>
            <p:cNvSpPr/>
            <p:nvPr/>
          </p:nvSpPr>
          <p:spPr>
            <a:xfrm>
              <a:off x="629455" y="1409948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CFD686-BCFD-968B-9CFD-1FC7F1A53670}"/>
                </a:ext>
              </a:extLst>
            </p:cNvPr>
            <p:cNvSpPr/>
            <p:nvPr/>
          </p:nvSpPr>
          <p:spPr>
            <a:xfrm>
              <a:off x="648653" y="2560028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678F67-6B2C-48C5-0E12-21A6AD71E22D}"/>
                </a:ext>
              </a:extLst>
            </p:cNvPr>
            <p:cNvSpPr/>
            <p:nvPr/>
          </p:nvSpPr>
          <p:spPr>
            <a:xfrm>
              <a:off x="629455" y="3709871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EF4978-B424-43C8-DA4D-CD16C5129069}"/>
                </a:ext>
              </a:extLst>
            </p:cNvPr>
            <p:cNvSpPr/>
            <p:nvPr/>
          </p:nvSpPr>
          <p:spPr>
            <a:xfrm>
              <a:off x="648653" y="4880598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240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A8F855-FCBD-EEF3-7730-C438B542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8100"/>
            <a:ext cx="8610600" cy="60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7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8C05A5-19F2-4006-88FC-AAFB5A8A8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9124950" cy="638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2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AB73F-1DFD-0A62-D31F-03D720FF8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91249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5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D7731-277E-F107-DE2F-3A4450266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0"/>
            <a:ext cx="9086850" cy="63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94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B7B87-67AE-ACA9-D564-A8E46EF8D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93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28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GB" sz="3200" dirty="0">
                <a:latin typeface="Trebuchet MS" panose="020B0603020202020204" pitchFamily="34" charset="0"/>
              </a:rPr>
              <a:t>Here is a partially filled tree diagram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2259"/>
            <a:ext cx="47434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334000" y="2057400"/>
            <a:ext cx="3276600" cy="153233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What is different about this tree diagram?</a:t>
            </a:r>
          </a:p>
        </p:txBody>
      </p:sp>
    </p:spTree>
    <p:extLst>
      <p:ext uri="{BB962C8B-B14F-4D97-AF65-F5344CB8AC3E}">
        <p14:creationId xmlns:p14="http://schemas.microsoft.com/office/powerpoint/2010/main" val="484371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r>
              <a:rPr lang="en-GB" sz="3200" dirty="0">
                <a:latin typeface="Trebuchet MS" panose="020B0603020202020204" pitchFamily="34" charset="0"/>
              </a:rPr>
              <a:t>Here is a partially filled tree diagram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7997"/>
            <a:ext cx="47434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334000" y="2057400"/>
            <a:ext cx="3276600" cy="1532334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What do you think this tree diagram is about?</a:t>
            </a:r>
          </a:p>
        </p:txBody>
      </p:sp>
    </p:spTree>
    <p:extLst>
      <p:ext uri="{BB962C8B-B14F-4D97-AF65-F5344CB8AC3E}">
        <p14:creationId xmlns:p14="http://schemas.microsoft.com/office/powerpoint/2010/main" val="2149079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r>
              <a:rPr lang="en-GB" sz="3200" dirty="0">
                <a:latin typeface="Trebuchet MS" panose="020B0603020202020204" pitchFamily="34" charset="0"/>
              </a:rPr>
              <a:t>Here is a partially filled tree diagram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7997"/>
            <a:ext cx="47434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5111198" y="1398104"/>
            <a:ext cx="3042202" cy="4469130"/>
          </a:xfrm>
          <a:prstGeom prst="roundRect">
            <a:avLst/>
          </a:prstGeom>
          <a:solidFill>
            <a:schemeClr val="bg1">
              <a:lumMod val="90000"/>
            </a:schemeClr>
          </a:solidFill>
          <a:ln>
            <a:solidFill>
              <a:schemeClr val="bg1">
                <a:lumMod val="10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latin typeface="Trebuchet MS" panose="020B0603020202020204" pitchFamily="34" charset="0"/>
              </a:rPr>
              <a:t>What questions could be asked about this tree diagram?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800" dirty="0">
                <a:latin typeface="Trebuchet MS" panose="020B0603020202020204" pitchFamily="34" charset="0"/>
              </a:rPr>
              <a:t>Think of as many as you can and write them on your whiteboards.</a:t>
            </a: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417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1270552"/>
            <a:ext cx="425040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31718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13" y="371475"/>
            <a:ext cx="47053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88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720FB-CB5E-4B84-3E1B-85AE526AC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42E0FF3-53AC-1995-F9A6-54722511444B}"/>
              </a:ext>
            </a:extLst>
          </p:cNvPr>
          <p:cNvSpPr txBox="1"/>
          <p:nvPr/>
        </p:nvSpPr>
        <p:spPr>
          <a:xfrm>
            <a:off x="1654936" y="205433"/>
            <a:ext cx="4993675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John flips a coin and Jane rolls a dice.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C15DCF-B43A-ABDF-8BE3-0B22D286B88A}"/>
              </a:ext>
            </a:extLst>
          </p:cNvPr>
          <p:cNvGrpSpPr/>
          <p:nvPr/>
        </p:nvGrpSpPr>
        <p:grpSpPr>
          <a:xfrm>
            <a:off x="117847" y="360579"/>
            <a:ext cx="1463094" cy="714691"/>
            <a:chOff x="127668" y="191962"/>
            <a:chExt cx="2307094" cy="11269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E4E7968-B42E-A4AE-4D6E-97397872F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68" y="197545"/>
              <a:ext cx="1066800" cy="10739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B837692-B009-701F-9E89-BD35D3C68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4468" y="191962"/>
              <a:ext cx="1240294" cy="112696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F699865-9316-A874-1D4D-97B2B4E8DED3}"/>
              </a:ext>
            </a:extLst>
          </p:cNvPr>
          <p:cNvSpPr txBox="1"/>
          <p:nvPr/>
        </p:nvSpPr>
        <p:spPr>
          <a:xfrm>
            <a:off x="1654935" y="493134"/>
            <a:ext cx="4112023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These are independent events.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646331-ABB4-B14C-9D03-E2EE841DC676}"/>
              </a:ext>
            </a:extLst>
          </p:cNvPr>
          <p:cNvSpPr txBox="1"/>
          <p:nvPr/>
        </p:nvSpPr>
        <p:spPr>
          <a:xfrm>
            <a:off x="1621133" y="780836"/>
            <a:ext cx="6285695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What is the probability the result is tails and a 6?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94EBF-6E4E-EAEB-D9C7-A3BDFB2DFF64}"/>
              </a:ext>
            </a:extLst>
          </p:cNvPr>
          <p:cNvSpPr txBox="1"/>
          <p:nvPr/>
        </p:nvSpPr>
        <p:spPr>
          <a:xfrm>
            <a:off x="58922" y="1267410"/>
            <a:ext cx="90261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 diagram could we draw to help us solve this problem?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Think, pair, share… 30 seconds!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F53745-3626-5D40-910F-4078EC6D8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625931"/>
              </p:ext>
            </p:extLst>
          </p:nvPr>
        </p:nvGraphicFramePr>
        <p:xfrm>
          <a:off x="1057812" y="3429000"/>
          <a:ext cx="7028371" cy="2062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053">
                  <a:extLst>
                    <a:ext uri="{9D8B030D-6E8A-4147-A177-3AD203B41FA5}">
                      <a16:colId xmlns:a16="http://schemas.microsoft.com/office/drawing/2014/main" val="2402333139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2357776042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2252456588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2893083731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1169936234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2255093734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1678735718"/>
                    </a:ext>
                  </a:extLst>
                </a:gridCol>
              </a:tblGrid>
              <a:tr h="687368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103531"/>
                  </a:ext>
                </a:extLst>
              </a:tr>
              <a:tr h="68736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48261"/>
                  </a:ext>
                </a:extLst>
              </a:tr>
              <a:tr h="68736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9507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24BCE-6FC1-3405-AB18-BA23F1DE6B62}"/>
                  </a:ext>
                </a:extLst>
              </p:cNvPr>
              <p:cNvSpPr txBox="1"/>
              <p:nvPr/>
            </p:nvSpPr>
            <p:spPr>
              <a:xfrm>
                <a:off x="794382" y="5681790"/>
                <a:ext cx="8290694" cy="977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T6 is 1 outcome out of twelve so… P(T6)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sz="2800" b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924BCE-6FC1-3405-AB18-BA23F1DE6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2" y="5681790"/>
                <a:ext cx="8290694" cy="977704"/>
              </a:xfrm>
              <a:prstGeom prst="rect">
                <a:avLst/>
              </a:prstGeom>
              <a:blipFill>
                <a:blip r:embed="rId4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F1C03C6-3884-44E1-A7A6-E226BC196F4C}"/>
              </a:ext>
            </a:extLst>
          </p:cNvPr>
          <p:cNvSpPr/>
          <p:nvPr/>
        </p:nvSpPr>
        <p:spPr>
          <a:xfrm>
            <a:off x="6151878" y="1728878"/>
            <a:ext cx="2824650" cy="4608841"/>
          </a:xfrm>
          <a:prstGeom prst="roundRect">
            <a:avLst>
              <a:gd name="adj" fmla="val 64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F0EDDF-2A16-472E-9283-61831C4115D5}"/>
              </a:ext>
            </a:extLst>
          </p:cNvPr>
          <p:cNvSpPr txBox="1"/>
          <p:nvPr/>
        </p:nvSpPr>
        <p:spPr>
          <a:xfrm>
            <a:off x="1654936" y="76200"/>
            <a:ext cx="4993675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John flips a coin and Jane rolls a dice.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DD9001-0DDC-4BF9-9A79-9D0119C9638D}"/>
              </a:ext>
            </a:extLst>
          </p:cNvPr>
          <p:cNvGrpSpPr/>
          <p:nvPr/>
        </p:nvGrpSpPr>
        <p:grpSpPr>
          <a:xfrm>
            <a:off x="117847" y="231346"/>
            <a:ext cx="1463094" cy="714691"/>
            <a:chOff x="127668" y="191962"/>
            <a:chExt cx="2307094" cy="112696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19797D-12C5-45A6-A553-C350B7C32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68" y="197545"/>
              <a:ext cx="1066800" cy="107396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CC1080D-B629-4BA3-83CC-DDF4AE374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4468" y="191962"/>
              <a:ext cx="1240294" cy="112696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3429DF8-EAB5-4040-A955-DC90CEA4BE4F}"/>
              </a:ext>
            </a:extLst>
          </p:cNvPr>
          <p:cNvSpPr txBox="1"/>
          <p:nvPr/>
        </p:nvSpPr>
        <p:spPr>
          <a:xfrm>
            <a:off x="1654935" y="363901"/>
            <a:ext cx="4112023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These are independent events.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A48343-CBF9-45C1-A7E2-EEAAA10712FE}"/>
              </a:ext>
            </a:extLst>
          </p:cNvPr>
          <p:cNvSpPr txBox="1"/>
          <p:nvPr/>
        </p:nvSpPr>
        <p:spPr>
          <a:xfrm>
            <a:off x="1621133" y="651603"/>
            <a:ext cx="6285695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/>
              <a:t>What is the probability the result is tails and a 6?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FD1126-0599-4CE7-9715-E3B9556275EA}"/>
              </a:ext>
            </a:extLst>
          </p:cNvPr>
          <p:cNvGrpSpPr/>
          <p:nvPr/>
        </p:nvGrpSpPr>
        <p:grpSpPr>
          <a:xfrm rot="16200000">
            <a:off x="555099" y="2829371"/>
            <a:ext cx="2022681" cy="2481939"/>
            <a:chOff x="3708400" y="1435348"/>
            <a:chExt cx="2489201" cy="195714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D553C86-FD83-4982-BECA-23E8703B2F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8400" y="1435348"/>
              <a:ext cx="1244601" cy="1957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F5A2839-121C-4101-ADA7-E72601C8A8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3000" y="1449607"/>
              <a:ext cx="1244601" cy="1942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8E6FB12-054E-4402-893F-4B5FF8B7CD6F}"/>
              </a:ext>
            </a:extLst>
          </p:cNvPr>
          <p:cNvSpPr txBox="1"/>
          <p:nvPr/>
        </p:nvSpPr>
        <p:spPr>
          <a:xfrm>
            <a:off x="1080773" y="1248279"/>
            <a:ext cx="1305165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u="sng" dirty="0"/>
              <a:t>Coin Flip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472CFA-4059-4EC6-8756-37B901311083}"/>
              </a:ext>
            </a:extLst>
          </p:cNvPr>
          <p:cNvSpPr txBox="1"/>
          <p:nvPr/>
        </p:nvSpPr>
        <p:spPr>
          <a:xfrm>
            <a:off x="3893029" y="1261075"/>
            <a:ext cx="1321196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u="sng" dirty="0"/>
              <a:t>Dice Roll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373AA34-8193-4398-B3A6-CF1B7193F472}"/>
              </a:ext>
            </a:extLst>
          </p:cNvPr>
          <p:cNvGrpSpPr/>
          <p:nvPr/>
        </p:nvGrpSpPr>
        <p:grpSpPr>
          <a:xfrm rot="16200000">
            <a:off x="3644263" y="1698958"/>
            <a:ext cx="1350857" cy="2481939"/>
            <a:chOff x="3708399" y="1435348"/>
            <a:chExt cx="2489201" cy="195714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6D9B3C0-4ABE-4513-B837-506EAB8626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8399" y="1435348"/>
              <a:ext cx="1244601" cy="1957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D10FE3E-5E8E-4781-A459-E314534246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2999" y="1449607"/>
              <a:ext cx="1244601" cy="1942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B706D12-AAA7-4B40-8AF3-ABAAEFB39094}"/>
              </a:ext>
            </a:extLst>
          </p:cNvPr>
          <p:cNvSpPr txBox="1"/>
          <p:nvPr/>
        </p:nvSpPr>
        <p:spPr>
          <a:xfrm>
            <a:off x="2758482" y="2717053"/>
            <a:ext cx="42351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C9BB8D-EA05-4BA8-8899-E49B7934EDE7}"/>
              </a:ext>
            </a:extLst>
          </p:cNvPr>
          <p:cNvSpPr txBox="1"/>
          <p:nvPr/>
        </p:nvSpPr>
        <p:spPr>
          <a:xfrm>
            <a:off x="2781417" y="4885909"/>
            <a:ext cx="38664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7B325F9-848F-4708-989D-09515FD1F052}"/>
              </a:ext>
            </a:extLst>
          </p:cNvPr>
          <p:cNvSpPr txBox="1"/>
          <p:nvPr/>
        </p:nvSpPr>
        <p:spPr>
          <a:xfrm>
            <a:off x="5629523" y="1976941"/>
            <a:ext cx="369012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499067-04FF-4648-9F14-224C7F5DB891}"/>
              </a:ext>
            </a:extLst>
          </p:cNvPr>
          <p:cNvSpPr txBox="1"/>
          <p:nvPr/>
        </p:nvSpPr>
        <p:spPr>
          <a:xfrm>
            <a:off x="5494131" y="3340038"/>
            <a:ext cx="66396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1-5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743EE8-CDFE-4A5B-B3F3-6B5858A7D9CA}"/>
              </a:ext>
            </a:extLst>
          </p:cNvPr>
          <p:cNvSpPr txBox="1"/>
          <p:nvPr/>
        </p:nvSpPr>
        <p:spPr>
          <a:xfrm>
            <a:off x="5629523" y="4291822"/>
            <a:ext cx="369012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AE5879C-4DD4-4369-92B6-C38735808CD6}"/>
              </a:ext>
            </a:extLst>
          </p:cNvPr>
          <p:cNvSpPr txBox="1"/>
          <p:nvPr/>
        </p:nvSpPr>
        <p:spPr>
          <a:xfrm>
            <a:off x="5494131" y="5668650"/>
            <a:ext cx="663964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1-5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6C30BF-F180-419C-B8DB-4C29A2BFFA70}"/>
                  </a:ext>
                </a:extLst>
              </p:cNvPr>
              <p:cNvSpPr txBox="1"/>
              <p:nvPr/>
            </p:nvSpPr>
            <p:spPr>
              <a:xfrm>
                <a:off x="1348851" y="2804440"/>
                <a:ext cx="420307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C6C30BF-F180-419C-B8DB-4C29A2BFF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51" y="2804440"/>
                <a:ext cx="420307" cy="730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E4D1FCB-2E57-4837-A47A-DB2DD1168606}"/>
                  </a:ext>
                </a:extLst>
              </p:cNvPr>
              <p:cNvSpPr txBox="1"/>
              <p:nvPr/>
            </p:nvSpPr>
            <p:spPr>
              <a:xfrm>
                <a:off x="1337851" y="4641151"/>
                <a:ext cx="420307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E4D1FCB-2E57-4837-A47A-DB2DD116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851" y="4641151"/>
                <a:ext cx="420307" cy="730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32A41DB-9F72-425F-A3FF-2DB7F3922363}"/>
                  </a:ext>
                </a:extLst>
              </p:cNvPr>
              <p:cNvSpPr txBox="1"/>
              <p:nvPr/>
            </p:nvSpPr>
            <p:spPr>
              <a:xfrm>
                <a:off x="4171816" y="1815617"/>
                <a:ext cx="420307" cy="73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32A41DB-9F72-425F-A3FF-2DB7F392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16" y="1815617"/>
                <a:ext cx="420307" cy="7327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75F2F8-37BD-4C4E-8AAA-DCBE6A7B969E}"/>
                  </a:ext>
                </a:extLst>
              </p:cNvPr>
              <p:cNvSpPr txBox="1"/>
              <p:nvPr/>
            </p:nvSpPr>
            <p:spPr>
              <a:xfrm>
                <a:off x="3764260" y="3220303"/>
                <a:ext cx="420307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75F2F8-37BD-4C4E-8AAA-DCBE6A7B9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60" y="3220303"/>
                <a:ext cx="420307" cy="7396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F70E79D-E8DD-44C9-9174-B5D0F6650767}"/>
                  </a:ext>
                </a:extLst>
              </p:cNvPr>
              <p:cNvSpPr txBox="1"/>
              <p:nvPr/>
            </p:nvSpPr>
            <p:spPr>
              <a:xfrm>
                <a:off x="4185506" y="4083439"/>
                <a:ext cx="420307" cy="732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F70E79D-E8DD-44C9-9174-B5D0F6650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506" y="4083439"/>
                <a:ext cx="420307" cy="732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B4B9EE-B8ED-436A-949F-68B26E97C2AD}"/>
                  </a:ext>
                </a:extLst>
              </p:cNvPr>
              <p:cNvSpPr txBox="1"/>
              <p:nvPr/>
            </p:nvSpPr>
            <p:spPr>
              <a:xfrm>
                <a:off x="3764260" y="5481763"/>
                <a:ext cx="420307" cy="7396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B4B9EE-B8ED-436A-949F-68B26E97C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60" y="5481763"/>
                <a:ext cx="420307" cy="7396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B9665E4F-AEAA-4BFA-9D66-1B6C516F09C1}"/>
              </a:ext>
            </a:extLst>
          </p:cNvPr>
          <p:cNvSpPr txBox="1"/>
          <p:nvPr/>
        </p:nvSpPr>
        <p:spPr>
          <a:xfrm>
            <a:off x="6359531" y="1973126"/>
            <a:ext cx="607859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H6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F30F947-D30B-434E-8952-EEA3DE67B974}"/>
              </a:ext>
            </a:extLst>
          </p:cNvPr>
          <p:cNvSpPr txBox="1"/>
          <p:nvPr/>
        </p:nvSpPr>
        <p:spPr>
          <a:xfrm>
            <a:off x="6224139" y="3330403"/>
            <a:ext cx="902811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H1-5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6301E1-1EE6-4AF1-85A7-B8838BEDF0C1}"/>
              </a:ext>
            </a:extLst>
          </p:cNvPr>
          <p:cNvSpPr txBox="1"/>
          <p:nvPr/>
        </p:nvSpPr>
        <p:spPr>
          <a:xfrm>
            <a:off x="6382466" y="4288007"/>
            <a:ext cx="570990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T6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EA6E321-35AB-4582-8D4C-5B26DC800341}"/>
              </a:ext>
            </a:extLst>
          </p:cNvPr>
          <p:cNvSpPr txBox="1"/>
          <p:nvPr/>
        </p:nvSpPr>
        <p:spPr>
          <a:xfrm>
            <a:off x="6247075" y="5664835"/>
            <a:ext cx="865943" cy="490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85" dirty="0"/>
              <a:t>T1-5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DC211F-9E85-4251-B2F9-972BFEF1B9E0}"/>
              </a:ext>
            </a:extLst>
          </p:cNvPr>
          <p:cNvSpPr txBox="1"/>
          <p:nvPr/>
        </p:nvSpPr>
        <p:spPr>
          <a:xfrm>
            <a:off x="7045086" y="1263399"/>
            <a:ext cx="1133644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u="sng" dirty="0"/>
              <a:t>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A6856F4-E2ED-45B9-B755-DA5963D4D598}"/>
                  </a:ext>
                </a:extLst>
              </p:cNvPr>
              <p:cNvSpPr txBox="1"/>
              <p:nvPr/>
            </p:nvSpPr>
            <p:spPr>
              <a:xfrm>
                <a:off x="7148400" y="1808973"/>
                <a:ext cx="1265090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A6856F4-E2ED-45B9-B755-DA5963D4D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400" y="1808973"/>
                <a:ext cx="1265090" cy="737189"/>
              </a:xfrm>
              <a:prstGeom prst="rect">
                <a:avLst/>
              </a:prstGeom>
              <a:blipFill>
                <a:blip r:embed="rId10"/>
                <a:stretch>
                  <a:fillRect r="-9662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7DE08D1-C4A6-4F42-A359-36386B49EAF8}"/>
                  </a:ext>
                </a:extLst>
              </p:cNvPr>
              <p:cNvSpPr txBox="1"/>
              <p:nvPr/>
            </p:nvSpPr>
            <p:spPr>
              <a:xfrm>
                <a:off x="8184169" y="1796646"/>
                <a:ext cx="577402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7DE08D1-C4A6-4F42-A359-36386B49E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169" y="1796646"/>
                <a:ext cx="577402" cy="7304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128B573-2FE3-4D81-8DB9-D833D7B0D395}"/>
                  </a:ext>
                </a:extLst>
              </p:cNvPr>
              <p:cNvSpPr txBox="1"/>
              <p:nvPr/>
            </p:nvSpPr>
            <p:spPr>
              <a:xfrm>
                <a:off x="7148400" y="3194037"/>
                <a:ext cx="1265090" cy="7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128B573-2FE3-4D81-8DB9-D833D7B0D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400" y="3194037"/>
                <a:ext cx="1265090" cy="744627"/>
              </a:xfrm>
              <a:prstGeom prst="rect">
                <a:avLst/>
              </a:prstGeom>
              <a:blipFill>
                <a:blip r:embed="rId12"/>
                <a:stretch>
                  <a:fillRect r="-9662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80BC03F-A219-4751-9477-827F199EC4C5}"/>
                  </a:ext>
                </a:extLst>
              </p:cNvPr>
              <p:cNvSpPr txBox="1"/>
              <p:nvPr/>
            </p:nvSpPr>
            <p:spPr>
              <a:xfrm>
                <a:off x="8184169" y="3186566"/>
                <a:ext cx="577402" cy="73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80BC03F-A219-4751-9477-827F199EC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169" y="3186566"/>
                <a:ext cx="577402" cy="73738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175BA26-1547-4468-87AD-51C591C2A8FD}"/>
                  </a:ext>
                </a:extLst>
              </p:cNvPr>
              <p:cNvSpPr txBox="1"/>
              <p:nvPr/>
            </p:nvSpPr>
            <p:spPr>
              <a:xfrm>
                <a:off x="7148400" y="4123575"/>
                <a:ext cx="1265090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175BA26-1547-4468-87AD-51C591C2A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8400" y="4123575"/>
                <a:ext cx="1265090" cy="737189"/>
              </a:xfrm>
              <a:prstGeom prst="rect">
                <a:avLst/>
              </a:prstGeom>
              <a:blipFill>
                <a:blip r:embed="rId14"/>
                <a:stretch>
                  <a:fillRect r="-9662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42B6E03-EEEC-4D63-8ED5-0ABE86A99A47}"/>
                  </a:ext>
                </a:extLst>
              </p:cNvPr>
              <p:cNvSpPr txBox="1"/>
              <p:nvPr/>
            </p:nvSpPr>
            <p:spPr>
              <a:xfrm>
                <a:off x="8184169" y="4104271"/>
                <a:ext cx="577402" cy="7304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42B6E03-EEEC-4D63-8ED5-0ABE86A99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169" y="4104271"/>
                <a:ext cx="577402" cy="7304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AE3D993-EFFA-4B40-9A7F-589F1AFCF0E4}"/>
                  </a:ext>
                </a:extLst>
              </p:cNvPr>
              <p:cNvSpPr txBox="1"/>
              <p:nvPr/>
            </p:nvSpPr>
            <p:spPr>
              <a:xfrm>
                <a:off x="7144925" y="5508639"/>
                <a:ext cx="1265090" cy="7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954" dirty="0"/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95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954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2954" dirty="0"/>
                  <a:t> =</a:t>
                </a: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AE3D993-EFFA-4B40-9A7F-589F1AFCF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925" y="5508639"/>
                <a:ext cx="1265090" cy="744627"/>
              </a:xfrm>
              <a:prstGeom prst="rect">
                <a:avLst/>
              </a:prstGeom>
              <a:blipFill>
                <a:blip r:embed="rId16"/>
                <a:stretch>
                  <a:fillRect r="-9615" b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320CC2-0799-4A3F-AF3E-87508D15A574}"/>
                  </a:ext>
                </a:extLst>
              </p:cNvPr>
              <p:cNvSpPr txBox="1"/>
              <p:nvPr/>
            </p:nvSpPr>
            <p:spPr>
              <a:xfrm>
                <a:off x="8180694" y="5496312"/>
                <a:ext cx="577402" cy="737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A320CC2-0799-4A3F-AF3E-87508D15A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694" y="5496312"/>
                <a:ext cx="577402" cy="73738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5F1DDAF0-D797-4ED4-B4CB-E24C94CF9F23}"/>
              </a:ext>
            </a:extLst>
          </p:cNvPr>
          <p:cNvGrpSpPr/>
          <p:nvPr/>
        </p:nvGrpSpPr>
        <p:grpSpPr>
          <a:xfrm rot="16200000">
            <a:off x="3665308" y="3988022"/>
            <a:ext cx="1350857" cy="2481939"/>
            <a:chOff x="3708399" y="1435348"/>
            <a:chExt cx="2489201" cy="195714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8505EEC-28C5-40CB-80C2-193610F0B3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8399" y="1435348"/>
              <a:ext cx="1244601" cy="19571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39CDD02-E17E-4454-A326-90BDF447C5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2999" y="1449607"/>
              <a:ext cx="1244601" cy="194288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E73A1DAE-B78C-4AC3-B808-30F1CBBABF85}"/>
              </a:ext>
            </a:extLst>
          </p:cNvPr>
          <p:cNvSpPr/>
          <p:nvPr/>
        </p:nvSpPr>
        <p:spPr>
          <a:xfrm>
            <a:off x="334953" y="2237994"/>
            <a:ext cx="5278734" cy="1835499"/>
          </a:xfrm>
          <a:custGeom>
            <a:avLst/>
            <a:gdLst>
              <a:gd name="connsiteX0" fmla="*/ 0 w 5718628"/>
              <a:gd name="connsiteY0" fmla="*/ 1988457 h 1988457"/>
              <a:gd name="connsiteX1" fmla="*/ 2888343 w 5718628"/>
              <a:gd name="connsiteY1" fmla="*/ 798286 h 1988457"/>
              <a:gd name="connsiteX2" fmla="*/ 5718628 w 5718628"/>
              <a:gd name="connsiteY2" fmla="*/ 14515 h 1988457"/>
              <a:gd name="connsiteX3" fmla="*/ 5718628 w 5718628"/>
              <a:gd name="connsiteY3" fmla="*/ 0 h 198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8628" h="1988457">
                <a:moveTo>
                  <a:pt x="0" y="1988457"/>
                </a:moveTo>
                <a:lnTo>
                  <a:pt x="2888343" y="798286"/>
                </a:lnTo>
                <a:lnTo>
                  <a:pt x="5718628" y="14515"/>
                </a:lnTo>
                <a:lnTo>
                  <a:pt x="5718628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7FD849E-831B-439C-B092-E1F6C2FBF665}"/>
              </a:ext>
            </a:extLst>
          </p:cNvPr>
          <p:cNvSpPr/>
          <p:nvPr/>
        </p:nvSpPr>
        <p:spPr>
          <a:xfrm>
            <a:off x="321555" y="2934681"/>
            <a:ext cx="5238541" cy="1152211"/>
          </a:xfrm>
          <a:custGeom>
            <a:avLst/>
            <a:gdLst>
              <a:gd name="connsiteX0" fmla="*/ 0 w 5675086"/>
              <a:gd name="connsiteY0" fmla="*/ 1248229 h 1248229"/>
              <a:gd name="connsiteX1" fmla="*/ 3033486 w 5675086"/>
              <a:gd name="connsiteY1" fmla="*/ 0 h 1248229"/>
              <a:gd name="connsiteX2" fmla="*/ 5675086 w 5675086"/>
              <a:gd name="connsiteY2" fmla="*/ 725714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086" h="1248229">
                <a:moveTo>
                  <a:pt x="0" y="1248229"/>
                </a:moveTo>
                <a:lnTo>
                  <a:pt x="3033486" y="0"/>
                </a:lnTo>
                <a:lnTo>
                  <a:pt x="5675086" y="725714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1421F1B-EF51-4555-B6CD-CB495E3DC49B}"/>
              </a:ext>
            </a:extLst>
          </p:cNvPr>
          <p:cNvSpPr txBox="1"/>
          <p:nvPr/>
        </p:nvSpPr>
        <p:spPr>
          <a:xfrm rot="20469052">
            <a:off x="1851950" y="2279457"/>
            <a:ext cx="2177199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15" dirty="0">
                <a:solidFill>
                  <a:srgbClr val="FF0000"/>
                </a:solidFill>
              </a:rPr>
              <a:t>Heads </a:t>
            </a:r>
            <a:r>
              <a:rPr lang="en-GB" sz="2215" b="1" dirty="0">
                <a:solidFill>
                  <a:srgbClr val="FF0000"/>
                </a:solidFill>
              </a:rPr>
              <a:t>AND</a:t>
            </a:r>
            <a:r>
              <a:rPr lang="en-GB" sz="2215" dirty="0">
                <a:solidFill>
                  <a:srgbClr val="FF0000"/>
                </a:solidFill>
              </a:rPr>
              <a:t> a 6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95B668-02A7-9CE6-27CA-D37615064C6A}"/>
              </a:ext>
            </a:extLst>
          </p:cNvPr>
          <p:cNvSpPr/>
          <p:nvPr/>
        </p:nvSpPr>
        <p:spPr>
          <a:xfrm>
            <a:off x="6224139" y="3959930"/>
            <a:ext cx="2752389" cy="1121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32" grpId="0"/>
      <p:bldP spid="33" grpId="0"/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80" grpId="0" animBg="1"/>
      <p:bldP spid="80" grpId="1" animBg="1"/>
      <p:bldP spid="81" grpId="0" animBg="1"/>
      <p:bldP spid="81" grpId="1" animBg="1"/>
      <p:bldP spid="84" grpId="0"/>
      <p:bldP spid="84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4C38C-DB08-B7AD-3BB8-F62E5994A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708C7-3F08-F183-5051-447988EE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14600"/>
            <a:ext cx="4458322" cy="365811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8E4253-776E-954F-5176-6199FD395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53486"/>
              </p:ext>
            </p:extLst>
          </p:nvPr>
        </p:nvGraphicFramePr>
        <p:xfrm>
          <a:off x="1219200" y="381000"/>
          <a:ext cx="7028371" cy="2062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4053">
                  <a:extLst>
                    <a:ext uri="{9D8B030D-6E8A-4147-A177-3AD203B41FA5}">
                      <a16:colId xmlns:a16="http://schemas.microsoft.com/office/drawing/2014/main" val="2402333139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2357776042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2252456588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2893083731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1169936234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2255093734"/>
                    </a:ext>
                  </a:extLst>
                </a:gridCol>
                <a:gridCol w="1004053">
                  <a:extLst>
                    <a:ext uri="{9D8B030D-6E8A-4147-A177-3AD203B41FA5}">
                      <a16:colId xmlns:a16="http://schemas.microsoft.com/office/drawing/2014/main" val="1678735718"/>
                    </a:ext>
                  </a:extLst>
                </a:gridCol>
              </a:tblGrid>
              <a:tr h="687368">
                <a:tc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103531"/>
                  </a:ext>
                </a:extLst>
              </a:tr>
              <a:tr h="68736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H6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848261"/>
                  </a:ext>
                </a:extLst>
              </a:tr>
              <a:tr h="68736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Tails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9507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90A398-D4A4-DD30-4365-BA24A28D0712}"/>
              </a:ext>
            </a:extLst>
          </p:cNvPr>
          <p:cNvSpPr txBox="1"/>
          <p:nvPr/>
        </p:nvSpPr>
        <p:spPr>
          <a:xfrm>
            <a:off x="466185" y="3420794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What’s the same?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What’s different?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Think, pair, share…</a:t>
            </a:r>
          </a:p>
        </p:txBody>
      </p:sp>
    </p:spTree>
    <p:extLst>
      <p:ext uri="{BB962C8B-B14F-4D97-AF65-F5344CB8AC3E}">
        <p14:creationId xmlns:p14="http://schemas.microsoft.com/office/powerpoint/2010/main" val="11968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2" y="1000877"/>
            <a:ext cx="7763941" cy="48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2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21" y="1005765"/>
            <a:ext cx="7845905" cy="49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9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52" y="971155"/>
            <a:ext cx="7869969" cy="502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67577D-9002-42AB-A2EE-EFEEEC305824}"/>
              </a:ext>
            </a:extLst>
          </p:cNvPr>
          <p:cNvSpPr txBox="1"/>
          <p:nvPr/>
        </p:nvSpPr>
        <p:spPr>
          <a:xfrm>
            <a:off x="5764220" y="31252"/>
            <a:ext cx="337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u="sng" dirty="0"/>
              <a:t>Unconditional Tree Diagrams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46F1B-A2B1-42DE-8B3A-7754014F7FBB}"/>
              </a:ext>
            </a:extLst>
          </p:cNvPr>
          <p:cNvSpPr txBox="1"/>
          <p:nvPr/>
        </p:nvSpPr>
        <p:spPr>
          <a:xfrm>
            <a:off x="17287" y="16839"/>
            <a:ext cx="576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 win the league, </a:t>
            </a:r>
            <a:r>
              <a:rPr lang="en-GB" dirty="0" err="1"/>
              <a:t>Burham</a:t>
            </a:r>
            <a:r>
              <a:rPr lang="en-GB" dirty="0"/>
              <a:t> United need to win against </a:t>
            </a:r>
          </a:p>
          <a:p>
            <a:r>
              <a:rPr lang="en-GB" dirty="0" err="1"/>
              <a:t>Wedly</a:t>
            </a:r>
            <a:r>
              <a:rPr lang="en-GB" dirty="0"/>
              <a:t> Wanderers &amp; then </a:t>
            </a:r>
            <a:r>
              <a:rPr lang="en-GB" dirty="0" err="1"/>
              <a:t>Rexham</a:t>
            </a:r>
            <a:r>
              <a:rPr lang="en-GB" dirty="0"/>
              <a:t> Rovers.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8EB9B-0769-4F19-A80E-8EDCA1AB2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51" y="569552"/>
            <a:ext cx="1556256" cy="1556256"/>
          </a:xfrm>
          <a:prstGeom prst="rect">
            <a:avLst/>
          </a:prstGeom>
        </p:spPr>
      </p:pic>
      <p:sp>
        <p:nvSpPr>
          <p:cNvPr id="14" name="Right Bracket 13">
            <a:extLst>
              <a:ext uri="{FF2B5EF4-FFF2-40B4-BE49-F238E27FC236}">
                <a16:creationId xmlns:a16="http://schemas.microsoft.com/office/drawing/2014/main" id="{E29DBA0A-6CD4-436A-A3FF-261A6202D6F1}"/>
              </a:ext>
            </a:extLst>
          </p:cNvPr>
          <p:cNvSpPr/>
          <p:nvPr/>
        </p:nvSpPr>
        <p:spPr>
          <a:xfrm rot="16200000">
            <a:off x="1807604" y="1680728"/>
            <a:ext cx="112985" cy="2025491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EAAB4-7961-4642-A747-439EF1D9C67D}"/>
              </a:ext>
            </a:extLst>
          </p:cNvPr>
          <p:cNvSpPr txBox="1"/>
          <p:nvPr/>
        </p:nvSpPr>
        <p:spPr>
          <a:xfrm>
            <a:off x="1190356" y="2355546"/>
            <a:ext cx="13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Vs. </a:t>
            </a:r>
            <a:r>
              <a:rPr lang="en-GB" dirty="0" err="1">
                <a:solidFill>
                  <a:srgbClr val="FF0066"/>
                </a:solidFill>
              </a:rPr>
              <a:t>Wedley</a:t>
            </a:r>
            <a:endParaRPr lang="en-GB" dirty="0">
              <a:solidFill>
                <a:srgbClr val="FF0066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4F34D1-ACE3-4FF2-8CEB-A0011005FFE5}"/>
              </a:ext>
            </a:extLst>
          </p:cNvPr>
          <p:cNvGrpSpPr/>
          <p:nvPr/>
        </p:nvGrpSpPr>
        <p:grpSpPr>
          <a:xfrm rot="16200000">
            <a:off x="689809" y="3854834"/>
            <a:ext cx="1781907" cy="1414954"/>
            <a:chOff x="3589429" y="3425995"/>
            <a:chExt cx="2711901" cy="1532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3F4848A-F4F1-4007-AC27-97E396D323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C13E7C8-E77E-4CB2-92B1-1DAB8DA1DD80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CA6C218-D3D8-437E-8772-15F432F06CDA}"/>
              </a:ext>
            </a:extLst>
          </p:cNvPr>
          <p:cNvSpPr txBox="1"/>
          <p:nvPr/>
        </p:nvSpPr>
        <p:spPr>
          <a:xfrm>
            <a:off x="2365239" y="3481819"/>
            <a:ext cx="60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Win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C64411-2845-408B-8CE7-E243B5A97917}"/>
              </a:ext>
            </a:extLst>
          </p:cNvPr>
          <p:cNvSpPr txBox="1"/>
          <p:nvPr/>
        </p:nvSpPr>
        <p:spPr>
          <a:xfrm>
            <a:off x="2322918" y="526372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Lose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76F58F-7EC1-4463-8EFF-7B667DD41608}"/>
              </a:ext>
            </a:extLst>
          </p:cNvPr>
          <p:cNvGrpSpPr/>
          <p:nvPr/>
        </p:nvGrpSpPr>
        <p:grpSpPr>
          <a:xfrm rot="16200000">
            <a:off x="3495843" y="2948451"/>
            <a:ext cx="923022" cy="1414954"/>
            <a:chOff x="3589429" y="3425995"/>
            <a:chExt cx="2711901" cy="15328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0A8C0B-6470-46D2-9F3A-748F46CBB9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BD9367-5234-4750-8C37-C92F33955608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CF2BF1-CA21-4A86-962A-EBD923381C2F}"/>
                  </a:ext>
                </a:extLst>
              </p:cNvPr>
              <p:cNvSpPr/>
              <p:nvPr/>
            </p:nvSpPr>
            <p:spPr>
              <a:xfrm>
                <a:off x="1186355" y="3440110"/>
                <a:ext cx="420307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CF2BF1-CA21-4A86-962A-EBD923381C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355" y="3440110"/>
                <a:ext cx="420307" cy="732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04C69-89C2-4909-BFEB-53C34D182FA2}"/>
                  </a:ext>
                </a:extLst>
              </p:cNvPr>
              <p:cNvSpPr/>
              <p:nvPr/>
            </p:nvSpPr>
            <p:spPr>
              <a:xfrm>
                <a:off x="1205112" y="5025070"/>
                <a:ext cx="420307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404C69-89C2-4909-BFEB-53C34D182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112" y="5025070"/>
                <a:ext cx="420307" cy="732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E17AE50-0BB3-4D0D-911B-36C9C15B863A}"/>
                  </a:ext>
                </a:extLst>
              </p:cNvPr>
              <p:cNvSpPr/>
              <p:nvPr/>
            </p:nvSpPr>
            <p:spPr>
              <a:xfrm>
                <a:off x="3530970" y="5597156"/>
                <a:ext cx="420307" cy="730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E17AE50-0BB3-4D0D-911B-36C9C15B86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970" y="5597156"/>
                <a:ext cx="420307" cy="730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AF148B-BC9D-41EC-B62E-6A54EB8E0BB4}"/>
                  </a:ext>
                </a:extLst>
              </p:cNvPr>
              <p:cNvSpPr/>
              <p:nvPr/>
            </p:nvSpPr>
            <p:spPr>
              <a:xfrm>
                <a:off x="3596620" y="4546768"/>
                <a:ext cx="420307" cy="730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9AF148B-BC9D-41EC-B62E-6A54EB8E0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20" y="4546768"/>
                <a:ext cx="420307" cy="7304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65A118C-B6BD-4AA7-8F59-C58D3FF73650}"/>
                  </a:ext>
                </a:extLst>
              </p:cNvPr>
              <p:cNvSpPr/>
              <p:nvPr/>
            </p:nvSpPr>
            <p:spPr>
              <a:xfrm>
                <a:off x="3399672" y="3824626"/>
                <a:ext cx="420307" cy="730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65A118C-B6BD-4AA7-8F59-C58D3FF73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672" y="3824626"/>
                <a:ext cx="420307" cy="7304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C60364D-02DA-47BF-A169-38740786BE7D}"/>
                  </a:ext>
                </a:extLst>
              </p:cNvPr>
              <p:cNvSpPr/>
              <p:nvPr/>
            </p:nvSpPr>
            <p:spPr>
              <a:xfrm>
                <a:off x="3446565" y="2802374"/>
                <a:ext cx="420307" cy="730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C60364D-02DA-47BF-A169-38740786B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65" y="2802374"/>
                <a:ext cx="420307" cy="7304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72936351-2CF2-4567-9F34-E7C51B0F0EBE}"/>
              </a:ext>
            </a:extLst>
          </p:cNvPr>
          <p:cNvSpPr txBox="1"/>
          <p:nvPr/>
        </p:nvSpPr>
        <p:spPr>
          <a:xfrm>
            <a:off x="4805917" y="3059789"/>
            <a:ext cx="60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Win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7343C0E-E9C5-42E6-8F6F-F96B7F49C805}"/>
              </a:ext>
            </a:extLst>
          </p:cNvPr>
          <p:cNvSpPr txBox="1"/>
          <p:nvPr/>
        </p:nvSpPr>
        <p:spPr>
          <a:xfrm>
            <a:off x="4747183" y="390385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Lose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13222F-FE49-4DDF-B37B-73BC452BF107}"/>
              </a:ext>
            </a:extLst>
          </p:cNvPr>
          <p:cNvSpPr txBox="1"/>
          <p:nvPr/>
        </p:nvSpPr>
        <p:spPr>
          <a:xfrm>
            <a:off x="4747183" y="569513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Lose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B01FCE-98C9-4C9D-BE58-1A564E7936BF}"/>
              </a:ext>
            </a:extLst>
          </p:cNvPr>
          <p:cNvSpPr txBox="1"/>
          <p:nvPr/>
        </p:nvSpPr>
        <p:spPr>
          <a:xfrm>
            <a:off x="4805917" y="4804183"/>
            <a:ext cx="605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Win</a:t>
            </a:r>
          </a:p>
        </p:txBody>
      </p:sp>
      <p:sp>
        <p:nvSpPr>
          <p:cNvPr id="43" name="Right Bracket 42">
            <a:extLst>
              <a:ext uri="{FF2B5EF4-FFF2-40B4-BE49-F238E27FC236}">
                <a16:creationId xmlns:a16="http://schemas.microsoft.com/office/drawing/2014/main" id="{861C20D4-4948-498E-B581-C6C0D6EFD23D}"/>
              </a:ext>
            </a:extLst>
          </p:cNvPr>
          <p:cNvSpPr/>
          <p:nvPr/>
        </p:nvSpPr>
        <p:spPr>
          <a:xfrm rot="16200000">
            <a:off x="6670421" y="1666895"/>
            <a:ext cx="112985" cy="2053157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8E7C20-0C1F-4A34-8742-D6DE540218EC}"/>
              </a:ext>
            </a:extLst>
          </p:cNvPr>
          <p:cNvSpPr txBox="1"/>
          <p:nvPr/>
        </p:nvSpPr>
        <p:spPr>
          <a:xfrm>
            <a:off x="6406077" y="235554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Result</a:t>
            </a:r>
          </a:p>
        </p:txBody>
      </p:sp>
      <p:sp>
        <p:nvSpPr>
          <p:cNvPr id="45" name="Right Bracket 44">
            <a:extLst>
              <a:ext uri="{FF2B5EF4-FFF2-40B4-BE49-F238E27FC236}">
                <a16:creationId xmlns:a16="http://schemas.microsoft.com/office/drawing/2014/main" id="{1CBBB390-9635-45E7-95BD-1132CE170850}"/>
              </a:ext>
            </a:extLst>
          </p:cNvPr>
          <p:cNvSpPr/>
          <p:nvPr/>
        </p:nvSpPr>
        <p:spPr>
          <a:xfrm rot="16200000">
            <a:off x="4161648" y="1622158"/>
            <a:ext cx="113805" cy="2141808"/>
          </a:xfrm>
          <a:prstGeom prst="rightBracket">
            <a:avLst>
              <a:gd name="adj" fmla="val 31222"/>
            </a:avLst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5A7FE5-73A8-47C4-B9F9-CAB500C04C87}"/>
              </a:ext>
            </a:extLst>
          </p:cNvPr>
          <p:cNvSpPr txBox="1"/>
          <p:nvPr/>
        </p:nvSpPr>
        <p:spPr>
          <a:xfrm>
            <a:off x="3589486" y="2355546"/>
            <a:ext cx="144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66"/>
                </a:solidFill>
              </a:rPr>
              <a:t>Vs. </a:t>
            </a:r>
            <a:r>
              <a:rPr lang="en-GB" dirty="0" err="1">
                <a:solidFill>
                  <a:srgbClr val="FF0066"/>
                </a:solidFill>
              </a:rPr>
              <a:t>Rexham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E59C1E8-5C0E-4C65-8808-D8BB797534D8}"/>
              </a:ext>
            </a:extLst>
          </p:cNvPr>
          <p:cNvSpPr txBox="1"/>
          <p:nvPr/>
        </p:nvSpPr>
        <p:spPr>
          <a:xfrm>
            <a:off x="5596752" y="3043557"/>
            <a:ext cx="620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37E8D-9D5A-4784-8F52-8834C479FCAF}"/>
                  </a:ext>
                </a:extLst>
              </p:cNvPr>
              <p:cNvSpPr/>
              <p:nvPr/>
            </p:nvSpPr>
            <p:spPr>
              <a:xfrm>
                <a:off x="6154264" y="2792996"/>
                <a:ext cx="1715854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9637E8D-9D5A-4784-8F52-8834C479F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2792996"/>
                <a:ext cx="1715854" cy="732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9ED0DE-2C37-4843-82F1-FA37C38BEDC5}"/>
              </a:ext>
            </a:extLst>
          </p:cNvPr>
          <p:cNvSpPr txBox="1"/>
          <p:nvPr/>
        </p:nvSpPr>
        <p:spPr>
          <a:xfrm>
            <a:off x="17288" y="1898410"/>
            <a:ext cx="7019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is the probability </a:t>
            </a:r>
            <a:r>
              <a:rPr lang="en-GB" dirty="0" err="1"/>
              <a:t>Burham</a:t>
            </a:r>
            <a:r>
              <a:rPr lang="en-GB" dirty="0"/>
              <a:t> win the league (win both matches)?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6CE47D5-0AD3-4F25-BF09-7E9DC50341AF}"/>
                  </a:ext>
                </a:extLst>
              </p:cNvPr>
              <p:cNvSpPr/>
              <p:nvPr/>
            </p:nvSpPr>
            <p:spPr>
              <a:xfrm>
                <a:off x="6154264" y="3685754"/>
                <a:ext cx="1715854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6CE47D5-0AD3-4F25-BF09-7E9DC5034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3685754"/>
                <a:ext cx="1715854" cy="7327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5B3DA9-AFDC-410E-9FE4-CF30C854FFE2}"/>
                  </a:ext>
                </a:extLst>
              </p:cNvPr>
              <p:cNvSpPr/>
              <p:nvPr/>
            </p:nvSpPr>
            <p:spPr>
              <a:xfrm>
                <a:off x="6154264" y="4578511"/>
                <a:ext cx="1715854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25B3DA9-AFDC-410E-9FE4-CF30C854F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4578511"/>
                <a:ext cx="1715854" cy="7327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8B13747-6BA5-434D-B583-052F6D88BFBC}"/>
                  </a:ext>
                </a:extLst>
              </p:cNvPr>
              <p:cNvSpPr/>
              <p:nvPr/>
            </p:nvSpPr>
            <p:spPr>
              <a:xfrm>
                <a:off x="6154264" y="5471269"/>
                <a:ext cx="1715854" cy="732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215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2215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215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215" i="1" dirty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2215" dirty="0"/>
              </a:p>
            </p:txBody>
          </p:sp>
        </mc:Choice>
        <mc:Fallback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8B13747-6BA5-434D-B583-052F6D88B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64" y="5471269"/>
                <a:ext cx="1715854" cy="7327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62B8833D-62B5-4A2F-8981-F19439450500}"/>
              </a:ext>
            </a:extLst>
          </p:cNvPr>
          <p:cNvSpPr txBox="1"/>
          <p:nvPr/>
        </p:nvSpPr>
        <p:spPr>
          <a:xfrm>
            <a:off x="5641637" y="392278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D4C919-F359-49BE-AA30-3AC4B503EC9B}"/>
              </a:ext>
            </a:extLst>
          </p:cNvPr>
          <p:cNvSpPr txBox="1"/>
          <p:nvPr/>
        </p:nvSpPr>
        <p:spPr>
          <a:xfrm>
            <a:off x="5650198" y="4785787"/>
            <a:ext cx="513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LW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0BA120-733F-475C-97AE-A72E9CDB046D}"/>
              </a:ext>
            </a:extLst>
          </p:cNvPr>
          <p:cNvSpPr txBox="1"/>
          <p:nvPr/>
        </p:nvSpPr>
        <p:spPr>
          <a:xfrm>
            <a:off x="5686521" y="5697481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LL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B6C7134-E0C6-4456-81F1-B7FDE9462571}"/>
              </a:ext>
            </a:extLst>
          </p:cNvPr>
          <p:cNvGrpSpPr/>
          <p:nvPr/>
        </p:nvGrpSpPr>
        <p:grpSpPr>
          <a:xfrm rot="16200000">
            <a:off x="3514600" y="4739737"/>
            <a:ext cx="923022" cy="1414954"/>
            <a:chOff x="3589429" y="3425995"/>
            <a:chExt cx="2711901" cy="15328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B555C08-0D1D-4C2F-9A5C-22163C4AD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89429" y="3429001"/>
              <a:ext cx="1360640" cy="1529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0724A1B-53CF-45A0-B085-C59419AF31D8}"/>
                </a:ext>
              </a:extLst>
            </p:cNvPr>
            <p:cNvCxnSpPr>
              <a:cxnSpLocks/>
            </p:cNvCxnSpPr>
            <p:nvPr/>
          </p:nvCxnSpPr>
          <p:spPr>
            <a:xfrm>
              <a:off x="4937760" y="3425995"/>
              <a:ext cx="1363570" cy="15004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9308880-08AB-4999-9BC8-9032D05F5BEE}"/>
                  </a:ext>
                </a:extLst>
              </p:cNvPr>
              <p:cNvSpPr txBox="1"/>
              <p:nvPr/>
            </p:nvSpPr>
            <p:spPr>
              <a:xfrm>
                <a:off x="5077168" y="789995"/>
                <a:ext cx="1495922" cy="574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P(WW)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2215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9308880-08AB-4999-9BC8-9032D05F5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168" y="789995"/>
                <a:ext cx="1495922" cy="574388"/>
              </a:xfrm>
              <a:prstGeom prst="rect">
                <a:avLst/>
              </a:prstGeom>
              <a:blipFill>
                <a:blip r:embed="rId13"/>
                <a:stretch>
                  <a:fillRect l="-3673" b="-10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95DA99D-4B9B-4113-9C0B-8E497BE0D7BE}"/>
              </a:ext>
            </a:extLst>
          </p:cNvPr>
          <p:cNvSpPr txBox="1"/>
          <p:nvPr/>
        </p:nvSpPr>
        <p:spPr>
          <a:xfrm>
            <a:off x="8777721" y="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ED82E5-2196-4055-B8B7-04032F0589C9}"/>
                  </a:ext>
                </a:extLst>
              </p:cNvPr>
              <p:cNvSpPr txBox="1"/>
              <p:nvPr/>
            </p:nvSpPr>
            <p:spPr>
              <a:xfrm>
                <a:off x="17288" y="608675"/>
                <a:ext cx="4718599" cy="656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The probability of </a:t>
                </a:r>
                <a:r>
                  <a:rPr lang="en-GB" b="1" dirty="0"/>
                  <a:t>winning</a:t>
                </a:r>
                <a:r>
                  <a:rPr lang="en-GB" dirty="0"/>
                  <a:t> again </a:t>
                </a:r>
                <a:r>
                  <a:rPr lang="en-GB" dirty="0" err="1"/>
                  <a:t>Wedly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85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85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585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ED82E5-2196-4055-B8B7-04032F05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" y="608675"/>
                <a:ext cx="4718599" cy="656846"/>
              </a:xfrm>
              <a:prstGeom prst="rect">
                <a:avLst/>
              </a:prstGeom>
              <a:blipFill>
                <a:blip r:embed="rId14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A43F537-FA9C-4FC9-A3B5-D5E622EC539E}"/>
                  </a:ext>
                </a:extLst>
              </p:cNvPr>
              <p:cNvSpPr txBox="1"/>
              <p:nvPr/>
            </p:nvSpPr>
            <p:spPr>
              <a:xfrm>
                <a:off x="17288" y="1253543"/>
                <a:ext cx="4940776" cy="654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The probability of </a:t>
                </a:r>
                <a:r>
                  <a:rPr lang="en-GB" b="1" dirty="0"/>
                  <a:t>winning</a:t>
                </a:r>
                <a:r>
                  <a:rPr lang="en-GB" dirty="0"/>
                  <a:t> again </a:t>
                </a:r>
                <a:r>
                  <a:rPr lang="en-GB" dirty="0" err="1"/>
                  <a:t>Rexham</a:t>
                </a:r>
                <a:r>
                  <a:rPr lang="en-GB" dirty="0"/>
                  <a:t>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585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585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585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A43F537-FA9C-4FC9-A3B5-D5E622EC5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" y="1253543"/>
                <a:ext cx="4940776" cy="654795"/>
              </a:xfrm>
              <a:prstGeom prst="rect">
                <a:avLst/>
              </a:prstGeom>
              <a:blipFill>
                <a:blip r:embed="rId15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69DD6FB6-AF6E-4F35-9A55-BB23C17E6147}"/>
              </a:ext>
            </a:extLst>
          </p:cNvPr>
          <p:cNvSpPr/>
          <p:nvPr/>
        </p:nvSpPr>
        <p:spPr>
          <a:xfrm>
            <a:off x="5575677" y="2894535"/>
            <a:ext cx="659050" cy="659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5" grpId="0"/>
      <p:bldP spid="26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/>
      <p:bldP spid="45" grpId="0" animBg="1"/>
      <p:bldP spid="46" grpId="0"/>
      <p:bldP spid="51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6" grpId="0"/>
      <p:bldP spid="4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T LAYOU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LT LAYOUT" id="{CEDE8167-5238-409F-9D83-11A62725B98A}" vid="{347C4616-2A00-4D67-B144-C870F951C424}"/>
    </a:ext>
  </a:extLst>
</a:theme>
</file>

<file path=ppt/theme/theme3.xml><?xml version="1.0" encoding="utf-8"?>
<a:theme xmlns:a="http://schemas.openxmlformats.org/drawingml/2006/main" name="ALT LAYOUT 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 LAYOUT v2" id="{CA6C95BF-2094-42CD-89CE-D1F726D80FDF}" vid="{D50D0FB2-DA65-4FEA-B158-C31F30AA0D6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Words>918</Words>
  <Application>Microsoft Office PowerPoint</Application>
  <PresentationFormat>On-screen Show (4:3)</PresentationFormat>
  <Paragraphs>309</Paragraphs>
  <Slides>28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Comic Sans MS</vt:lpstr>
      <vt:lpstr>Lato</vt:lpstr>
      <vt:lpstr>Trebuchet MS</vt:lpstr>
      <vt:lpstr>1_Default Design</vt:lpstr>
      <vt:lpstr>ALT LAYOUT</vt:lpstr>
      <vt:lpstr>ALT LAYOUT v2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 is a partially filled tree diagram</vt:lpstr>
      <vt:lpstr>Here is a partially filled tree diagram</vt:lpstr>
      <vt:lpstr>Here is a partially filled tree diagram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Mr H Lucas - BTA Staff</cp:lastModifiedBy>
  <cp:revision>157</cp:revision>
  <cp:lastPrinted>1601-01-01T00:00:00Z</cp:lastPrinted>
  <dcterms:created xsi:type="dcterms:W3CDTF">1601-01-01T00:00:00Z</dcterms:created>
  <dcterms:modified xsi:type="dcterms:W3CDTF">2025-02-14T13:14:59Z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