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9"/>
  </p:notesMasterIdLst>
  <p:sldIdLst>
    <p:sldId id="264" r:id="rId3"/>
    <p:sldId id="269" r:id="rId4"/>
    <p:sldId id="288" r:id="rId5"/>
    <p:sldId id="260" r:id="rId6"/>
    <p:sldId id="295" r:id="rId7"/>
    <p:sldId id="297" r:id="rId8"/>
    <p:sldId id="298" r:id="rId9"/>
    <p:sldId id="299" r:id="rId10"/>
    <p:sldId id="265" r:id="rId11"/>
    <p:sldId id="300" r:id="rId12"/>
    <p:sldId id="316" r:id="rId13"/>
    <p:sldId id="301" r:id="rId14"/>
    <p:sldId id="317" r:id="rId15"/>
    <p:sldId id="318" r:id="rId16"/>
    <p:sldId id="302" r:id="rId17"/>
    <p:sldId id="303" r:id="rId18"/>
    <p:sldId id="273" r:id="rId19"/>
    <p:sldId id="280" r:id="rId20"/>
    <p:sldId id="276" r:id="rId21"/>
    <p:sldId id="304" r:id="rId22"/>
    <p:sldId id="287" r:id="rId23"/>
    <p:sldId id="281" r:id="rId24"/>
    <p:sldId id="292" r:id="rId25"/>
    <p:sldId id="293" r:id="rId26"/>
    <p:sldId id="306" r:id="rId27"/>
    <p:sldId id="3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295"/>
            <p14:sldId id="297"/>
            <p14:sldId id="298"/>
          </p14:sldIdLst>
        </p14:section>
        <p14:section name="Practice" id="{2AD045BA-916E-4952-BD77-46923EB0E773}">
          <p14:sldIdLst>
            <p14:sldId id="299"/>
            <p14:sldId id="265"/>
            <p14:sldId id="300"/>
            <p14:sldId id="316"/>
            <p14:sldId id="301"/>
            <p14:sldId id="317"/>
          </p14:sldIdLst>
        </p14:section>
        <p14:section name="Secure" id="{9463898B-A350-48E3-A9F2-28747651E7B4}">
          <p14:sldIdLst>
            <p14:sldId id="318"/>
          </p14:sldIdLst>
        </p14:section>
        <p14:section name="Instruct 2" id="{878E29C6-37BC-4214-9287-E55C927DAD26}">
          <p14:sldIdLst>
            <p14:sldId id="302"/>
            <p14:sldId id="303"/>
          </p14:sldIdLst>
        </p14:section>
        <p14:section name="Practice" id="{8403DAFC-0D30-45D2-982E-13D3393F410B}">
          <p14:sldIdLst>
            <p14:sldId id="273"/>
            <p14:sldId id="280"/>
          </p14:sldIdLst>
        </p14:section>
        <p14:section name="Instruct" id="{D0C2F6E2-5E60-402C-AD87-F51194C13001}">
          <p14:sldIdLst>
            <p14:sldId id="276"/>
          </p14:sldIdLst>
        </p14:section>
        <p14:section name="Practice" id="{75707ED4-4A2F-49FB-BA51-840B98CC7A77}">
          <p14:sldIdLst>
            <p14:sldId id="304"/>
            <p14:sldId id="287"/>
          </p14:sldIdLst>
        </p14:section>
        <p14:section name="Secure" id="{8B66C145-5B8B-4898-A93A-BB695EF5554C}">
          <p14:sldIdLst>
            <p14:sldId id="281"/>
            <p14:sldId id="292"/>
            <p14:sldId id="293"/>
            <p14:sldId id="306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1" d="100"/>
          <a:sy n="61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b905527523_0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b905527523_0_2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>
          <a:extLst>
            <a:ext uri="{FF2B5EF4-FFF2-40B4-BE49-F238E27FC236}">
              <a16:creationId xmlns:a16="http://schemas.microsoft.com/office/drawing/2014/main" id="{D2606253-5D16-78F9-0B09-A83DDCB2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b905527523_0_312:notes">
            <a:extLst>
              <a:ext uri="{FF2B5EF4-FFF2-40B4-BE49-F238E27FC236}">
                <a16:creationId xmlns:a16="http://schemas.microsoft.com/office/drawing/2014/main" id="{2641CE98-7817-4ABA-74AE-EE2187DC6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b905527523_0_312:notes">
            <a:extLst>
              <a:ext uri="{FF2B5EF4-FFF2-40B4-BE49-F238E27FC236}">
                <a16:creationId xmlns:a16="http://schemas.microsoft.com/office/drawing/2014/main" id="{BC7DE1EC-9374-7F2C-55FE-ADDA29900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6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b7eb50299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2b7eb50299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b90552752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b90552752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b905527523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2b905527523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2b905527523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2b905527523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b905527523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2b905527523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b90552752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b90552752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b905527523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2b905527523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b905527523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2b905527523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2b905527523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2b905527523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b7eb50299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b7eb50299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2b905527523_0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2b905527523_0_1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b905527523_0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b905527523_0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b905527523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2b905527523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b7eb50299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b7eb50299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b7eb50299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b7eb50299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b90552752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b90552752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b90552752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2b90552752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>
          <a:extLst>
            <a:ext uri="{FF2B5EF4-FFF2-40B4-BE49-F238E27FC236}">
              <a16:creationId xmlns:a16="http://schemas.microsoft.com/office/drawing/2014/main" id="{C0091660-34B4-AF5E-6B4A-1879820F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b905527523_0_70:notes">
            <a:extLst>
              <a:ext uri="{FF2B5EF4-FFF2-40B4-BE49-F238E27FC236}">
                <a16:creationId xmlns:a16="http://schemas.microsoft.com/office/drawing/2014/main" id="{00D3B698-B4F6-8290-243F-76AD9EFF9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2b905527523_0_70:notes">
            <a:extLst>
              <a:ext uri="{FF2B5EF4-FFF2-40B4-BE49-F238E27FC236}">
                <a16:creationId xmlns:a16="http://schemas.microsoft.com/office/drawing/2014/main" id="{209186E2-288E-10B9-AF63-D3EBD4D4B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37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b90552752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b90552752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>
          <a:extLst>
            <a:ext uri="{FF2B5EF4-FFF2-40B4-BE49-F238E27FC236}">
              <a16:creationId xmlns:a16="http://schemas.microsoft.com/office/drawing/2014/main" id="{C008E3E2-71A0-4AEC-3C4A-03764FD0F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b905527523_0_152:notes">
            <a:extLst>
              <a:ext uri="{FF2B5EF4-FFF2-40B4-BE49-F238E27FC236}">
                <a16:creationId xmlns:a16="http://schemas.microsoft.com/office/drawing/2014/main" id="{3D995507-FA91-7CFA-03BA-57420E74D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b905527523_0_152:notes">
            <a:extLst>
              <a:ext uri="{FF2B5EF4-FFF2-40B4-BE49-F238E27FC236}">
                <a16:creationId xmlns:a16="http://schemas.microsoft.com/office/drawing/2014/main" id="{9D9E9DC7-C171-0DA4-8C3C-6ED043DFA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08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3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/>
              <a:t>Use the Venn diagram to calculate the probability.</a:t>
            </a: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36" name="Google Shape;936;p7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937" name="Google Shape;937;p73"/>
          <p:cNvSpPr/>
          <p:nvPr/>
        </p:nvSpPr>
        <p:spPr>
          <a:xfrm>
            <a:off x="6783467" y="22689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8" name="Google Shape;938;p73"/>
          <p:cNvSpPr txBox="1"/>
          <p:nvPr/>
        </p:nvSpPr>
        <p:spPr>
          <a:xfrm>
            <a:off x="6516133" y="1811621"/>
            <a:ext cx="5244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{1, 2, 3, 4, 5, 6, 7, 8, 9, 10}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9" name="Google Shape;939;p73"/>
          <p:cNvSpPr/>
          <p:nvPr/>
        </p:nvSpPr>
        <p:spPr>
          <a:xfrm>
            <a:off x="72894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0" name="Google Shape;940;p73"/>
          <p:cNvSpPr txBox="1"/>
          <p:nvPr/>
        </p:nvSpPr>
        <p:spPr>
          <a:xfrm>
            <a:off x="7361933" y="25042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1" name="Google Shape;941;p73"/>
          <p:cNvSpPr/>
          <p:nvPr/>
        </p:nvSpPr>
        <p:spPr>
          <a:xfrm>
            <a:off x="86102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2" name="Google Shape;942;p73"/>
          <p:cNvSpPr txBox="1"/>
          <p:nvPr/>
        </p:nvSpPr>
        <p:spPr>
          <a:xfrm>
            <a:off x="10432800" y="25043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3" name="Google Shape;943;p73"/>
          <p:cNvSpPr txBox="1"/>
          <p:nvPr/>
        </p:nvSpPr>
        <p:spPr>
          <a:xfrm>
            <a:off x="7849141" y="2852158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4" name="Google Shape;944;p73"/>
          <p:cNvSpPr txBox="1"/>
          <p:nvPr/>
        </p:nvSpPr>
        <p:spPr>
          <a:xfrm>
            <a:off x="8886408" y="29429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5" name="Google Shape;945;p73"/>
          <p:cNvSpPr txBox="1"/>
          <p:nvPr/>
        </p:nvSpPr>
        <p:spPr>
          <a:xfrm>
            <a:off x="10767208" y="44215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6" name="Google Shape;946;p73"/>
          <p:cNvSpPr txBox="1"/>
          <p:nvPr/>
        </p:nvSpPr>
        <p:spPr>
          <a:xfrm>
            <a:off x="9659608" y="279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7" name="Google Shape;947;p73"/>
          <p:cNvSpPr txBox="1"/>
          <p:nvPr/>
        </p:nvSpPr>
        <p:spPr>
          <a:xfrm>
            <a:off x="8014608" y="351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8" name="Google Shape;948;p73"/>
          <p:cNvSpPr txBox="1"/>
          <p:nvPr/>
        </p:nvSpPr>
        <p:spPr>
          <a:xfrm>
            <a:off x="10179608" y="3345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9" name="Google Shape;949;p73"/>
          <p:cNvSpPr txBox="1"/>
          <p:nvPr/>
        </p:nvSpPr>
        <p:spPr>
          <a:xfrm>
            <a:off x="7143208" y="4499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0" name="Google Shape;950;p73"/>
          <p:cNvSpPr txBox="1"/>
          <p:nvPr/>
        </p:nvSpPr>
        <p:spPr>
          <a:xfrm>
            <a:off x="9659608" y="3886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1" name="Google Shape;951;p73"/>
          <p:cNvSpPr txBox="1"/>
          <p:nvPr/>
        </p:nvSpPr>
        <p:spPr>
          <a:xfrm>
            <a:off x="10946975" y="3945024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2" name="Google Shape;952;p73"/>
          <p:cNvSpPr txBox="1"/>
          <p:nvPr/>
        </p:nvSpPr>
        <p:spPr>
          <a:xfrm>
            <a:off x="8837097" y="3715401"/>
            <a:ext cx="444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3" name="Google Shape;953;p73"/>
          <p:cNvSpPr txBox="1"/>
          <p:nvPr/>
        </p:nvSpPr>
        <p:spPr>
          <a:xfrm>
            <a:off x="538700" y="2429333"/>
            <a:ext cx="1878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P(not A) = 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54" name="Google Shape;954;p73"/>
          <p:cNvCxnSpPr/>
          <p:nvPr/>
        </p:nvCxnSpPr>
        <p:spPr>
          <a:xfrm>
            <a:off x="2455209" y="2687403"/>
            <a:ext cx="549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5" name="Google Shape;955;p73"/>
          <p:cNvSpPr/>
          <p:nvPr/>
        </p:nvSpPr>
        <p:spPr>
          <a:xfrm>
            <a:off x="2515367" y="21117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6" name="Google Shape;956;p73"/>
          <p:cNvSpPr/>
          <p:nvPr/>
        </p:nvSpPr>
        <p:spPr>
          <a:xfrm>
            <a:off x="2515367" y="28229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7" name="Google Shape;957;p73"/>
          <p:cNvSpPr txBox="1"/>
          <p:nvPr/>
        </p:nvSpPr>
        <p:spPr>
          <a:xfrm>
            <a:off x="2627327" y="2143100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endParaRPr sz="2933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58" name="Google Shape;958;p73"/>
          <p:cNvSpPr txBox="1"/>
          <p:nvPr/>
        </p:nvSpPr>
        <p:spPr>
          <a:xfrm>
            <a:off x="2560393" y="2819100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10</a:t>
            </a:r>
            <a:endParaRPr sz="2933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5A8AD-9F7E-C83C-6E5A-7A3B2970A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45411" y="4166743"/>
            <a:ext cx="1530427" cy="204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>
          <a:extLst>
            <a:ext uri="{FF2B5EF4-FFF2-40B4-BE49-F238E27FC236}">
              <a16:creationId xmlns:a16="http://schemas.microsoft.com/office/drawing/2014/main" id="{AAB19E53-E1C3-1A13-AB8A-FDC5EEAE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3">
            <a:extLst>
              <a:ext uri="{FF2B5EF4-FFF2-40B4-BE49-F238E27FC236}">
                <a16:creationId xmlns:a16="http://schemas.microsoft.com/office/drawing/2014/main" id="{0E8E9A72-FF40-D9FF-70D1-1FDCF3C08A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/>
              <a:t>Use the Venn diagram to calculate the probability.</a:t>
            </a: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36" name="Google Shape;936;p73">
            <a:extLst>
              <a:ext uri="{FF2B5EF4-FFF2-40B4-BE49-F238E27FC236}">
                <a16:creationId xmlns:a16="http://schemas.microsoft.com/office/drawing/2014/main" id="{74A8FAAF-5CDB-E0E8-65C6-5B9AA93A59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937" name="Google Shape;937;p73">
            <a:extLst>
              <a:ext uri="{FF2B5EF4-FFF2-40B4-BE49-F238E27FC236}">
                <a16:creationId xmlns:a16="http://schemas.microsoft.com/office/drawing/2014/main" id="{93044565-9FCC-803B-B8CB-79A1740AAF84}"/>
              </a:ext>
            </a:extLst>
          </p:cNvPr>
          <p:cNvSpPr/>
          <p:nvPr/>
        </p:nvSpPr>
        <p:spPr>
          <a:xfrm>
            <a:off x="6783467" y="22689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8" name="Google Shape;938;p73">
            <a:extLst>
              <a:ext uri="{FF2B5EF4-FFF2-40B4-BE49-F238E27FC236}">
                <a16:creationId xmlns:a16="http://schemas.microsoft.com/office/drawing/2014/main" id="{9730E61D-459B-3880-CCB4-BEBDD01DCC6F}"/>
              </a:ext>
            </a:extLst>
          </p:cNvPr>
          <p:cNvSpPr txBox="1"/>
          <p:nvPr/>
        </p:nvSpPr>
        <p:spPr>
          <a:xfrm>
            <a:off x="6516133" y="1811621"/>
            <a:ext cx="5244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ξ = {1, 2, 3, 4, 5, 6, 7, 8, 9, 10}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9" name="Google Shape;939;p73">
            <a:extLst>
              <a:ext uri="{FF2B5EF4-FFF2-40B4-BE49-F238E27FC236}">
                <a16:creationId xmlns:a16="http://schemas.microsoft.com/office/drawing/2014/main" id="{CDFFE6C1-1BB4-8EF7-3306-2AC2BA4A7C39}"/>
              </a:ext>
            </a:extLst>
          </p:cNvPr>
          <p:cNvSpPr/>
          <p:nvPr/>
        </p:nvSpPr>
        <p:spPr>
          <a:xfrm>
            <a:off x="72894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0" name="Google Shape;940;p73">
            <a:extLst>
              <a:ext uri="{FF2B5EF4-FFF2-40B4-BE49-F238E27FC236}">
                <a16:creationId xmlns:a16="http://schemas.microsoft.com/office/drawing/2014/main" id="{CDEFBCC3-61C0-126E-747A-068D20240B88}"/>
              </a:ext>
            </a:extLst>
          </p:cNvPr>
          <p:cNvSpPr txBox="1"/>
          <p:nvPr/>
        </p:nvSpPr>
        <p:spPr>
          <a:xfrm>
            <a:off x="7361933" y="25042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1" name="Google Shape;941;p73">
            <a:extLst>
              <a:ext uri="{FF2B5EF4-FFF2-40B4-BE49-F238E27FC236}">
                <a16:creationId xmlns:a16="http://schemas.microsoft.com/office/drawing/2014/main" id="{77AEB3DE-5E33-40A6-DD27-BB6C7A0CCAFC}"/>
              </a:ext>
            </a:extLst>
          </p:cNvPr>
          <p:cNvSpPr/>
          <p:nvPr/>
        </p:nvSpPr>
        <p:spPr>
          <a:xfrm>
            <a:off x="86102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2" name="Google Shape;942;p73">
            <a:extLst>
              <a:ext uri="{FF2B5EF4-FFF2-40B4-BE49-F238E27FC236}">
                <a16:creationId xmlns:a16="http://schemas.microsoft.com/office/drawing/2014/main" id="{896BC940-860A-E224-3C39-76B92BE47D30}"/>
              </a:ext>
            </a:extLst>
          </p:cNvPr>
          <p:cNvSpPr txBox="1"/>
          <p:nvPr/>
        </p:nvSpPr>
        <p:spPr>
          <a:xfrm>
            <a:off x="10432800" y="25043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B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3" name="Google Shape;943;p73">
            <a:extLst>
              <a:ext uri="{FF2B5EF4-FFF2-40B4-BE49-F238E27FC236}">
                <a16:creationId xmlns:a16="http://schemas.microsoft.com/office/drawing/2014/main" id="{7DBCC44E-B747-C733-104A-8A39A8A6848D}"/>
              </a:ext>
            </a:extLst>
          </p:cNvPr>
          <p:cNvSpPr txBox="1"/>
          <p:nvPr/>
        </p:nvSpPr>
        <p:spPr>
          <a:xfrm>
            <a:off x="7849141" y="2852158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4" name="Google Shape;944;p73">
            <a:extLst>
              <a:ext uri="{FF2B5EF4-FFF2-40B4-BE49-F238E27FC236}">
                <a16:creationId xmlns:a16="http://schemas.microsoft.com/office/drawing/2014/main" id="{EF0BE7B3-5479-1C10-C75D-D71716AED5AA}"/>
              </a:ext>
            </a:extLst>
          </p:cNvPr>
          <p:cNvSpPr txBox="1"/>
          <p:nvPr/>
        </p:nvSpPr>
        <p:spPr>
          <a:xfrm>
            <a:off x="8886408" y="29429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5" name="Google Shape;945;p73">
            <a:extLst>
              <a:ext uri="{FF2B5EF4-FFF2-40B4-BE49-F238E27FC236}">
                <a16:creationId xmlns:a16="http://schemas.microsoft.com/office/drawing/2014/main" id="{DC68A144-E6AE-D236-80C6-EE402361E0B2}"/>
              </a:ext>
            </a:extLst>
          </p:cNvPr>
          <p:cNvSpPr txBox="1"/>
          <p:nvPr/>
        </p:nvSpPr>
        <p:spPr>
          <a:xfrm>
            <a:off x="10767208" y="44215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3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6" name="Google Shape;946;p73">
            <a:extLst>
              <a:ext uri="{FF2B5EF4-FFF2-40B4-BE49-F238E27FC236}">
                <a16:creationId xmlns:a16="http://schemas.microsoft.com/office/drawing/2014/main" id="{E64FDC3D-35C1-8E23-A52D-900F39B7FB17}"/>
              </a:ext>
            </a:extLst>
          </p:cNvPr>
          <p:cNvSpPr txBox="1"/>
          <p:nvPr/>
        </p:nvSpPr>
        <p:spPr>
          <a:xfrm>
            <a:off x="9659608" y="279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7" name="Google Shape;947;p73">
            <a:extLst>
              <a:ext uri="{FF2B5EF4-FFF2-40B4-BE49-F238E27FC236}">
                <a16:creationId xmlns:a16="http://schemas.microsoft.com/office/drawing/2014/main" id="{8C320204-CFFB-1181-C6BD-3883099A653C}"/>
              </a:ext>
            </a:extLst>
          </p:cNvPr>
          <p:cNvSpPr txBox="1"/>
          <p:nvPr/>
        </p:nvSpPr>
        <p:spPr>
          <a:xfrm>
            <a:off x="8014608" y="351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5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8" name="Google Shape;948;p73">
            <a:extLst>
              <a:ext uri="{FF2B5EF4-FFF2-40B4-BE49-F238E27FC236}">
                <a16:creationId xmlns:a16="http://schemas.microsoft.com/office/drawing/2014/main" id="{06F723C6-6227-0D5D-ADDF-861761352445}"/>
              </a:ext>
            </a:extLst>
          </p:cNvPr>
          <p:cNvSpPr txBox="1"/>
          <p:nvPr/>
        </p:nvSpPr>
        <p:spPr>
          <a:xfrm>
            <a:off x="10179608" y="3345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6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9" name="Google Shape;949;p73">
            <a:extLst>
              <a:ext uri="{FF2B5EF4-FFF2-40B4-BE49-F238E27FC236}">
                <a16:creationId xmlns:a16="http://schemas.microsoft.com/office/drawing/2014/main" id="{3094A305-A074-A82C-60C2-20F3293F8650}"/>
              </a:ext>
            </a:extLst>
          </p:cNvPr>
          <p:cNvSpPr txBox="1"/>
          <p:nvPr/>
        </p:nvSpPr>
        <p:spPr>
          <a:xfrm>
            <a:off x="7143208" y="4499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7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0" name="Google Shape;950;p73">
            <a:extLst>
              <a:ext uri="{FF2B5EF4-FFF2-40B4-BE49-F238E27FC236}">
                <a16:creationId xmlns:a16="http://schemas.microsoft.com/office/drawing/2014/main" id="{A4A5A808-C581-C7BF-4C16-E43BE0B2D015}"/>
              </a:ext>
            </a:extLst>
          </p:cNvPr>
          <p:cNvSpPr txBox="1"/>
          <p:nvPr/>
        </p:nvSpPr>
        <p:spPr>
          <a:xfrm>
            <a:off x="9659608" y="3886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8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1" name="Google Shape;951;p73">
            <a:extLst>
              <a:ext uri="{FF2B5EF4-FFF2-40B4-BE49-F238E27FC236}">
                <a16:creationId xmlns:a16="http://schemas.microsoft.com/office/drawing/2014/main" id="{4BE4C643-461B-1033-037C-CD94DB976FCC}"/>
              </a:ext>
            </a:extLst>
          </p:cNvPr>
          <p:cNvSpPr txBox="1"/>
          <p:nvPr/>
        </p:nvSpPr>
        <p:spPr>
          <a:xfrm>
            <a:off x="10946975" y="3945024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9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2" name="Google Shape;952;p73">
            <a:extLst>
              <a:ext uri="{FF2B5EF4-FFF2-40B4-BE49-F238E27FC236}">
                <a16:creationId xmlns:a16="http://schemas.microsoft.com/office/drawing/2014/main" id="{B7833E07-B095-33C9-5A3B-634E6151DD8E}"/>
              </a:ext>
            </a:extLst>
          </p:cNvPr>
          <p:cNvSpPr txBox="1"/>
          <p:nvPr/>
        </p:nvSpPr>
        <p:spPr>
          <a:xfrm>
            <a:off x="8837097" y="3715401"/>
            <a:ext cx="444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3" name="Google Shape;953;p73">
            <a:extLst>
              <a:ext uri="{FF2B5EF4-FFF2-40B4-BE49-F238E27FC236}">
                <a16:creationId xmlns:a16="http://schemas.microsoft.com/office/drawing/2014/main" id="{10B8CFC2-7EB9-0B68-6B5C-E41A3F17451C}"/>
              </a:ext>
            </a:extLst>
          </p:cNvPr>
          <p:cNvSpPr txBox="1"/>
          <p:nvPr/>
        </p:nvSpPr>
        <p:spPr>
          <a:xfrm>
            <a:off x="538700" y="2429333"/>
            <a:ext cx="1878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P(only B) = </a:t>
            </a:r>
            <a:endParaRPr kumimoji="0" sz="29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54" name="Google Shape;954;p73">
            <a:extLst>
              <a:ext uri="{FF2B5EF4-FFF2-40B4-BE49-F238E27FC236}">
                <a16:creationId xmlns:a16="http://schemas.microsoft.com/office/drawing/2014/main" id="{58A7F240-97C9-36FC-B5DB-6DDA5A12912D}"/>
              </a:ext>
            </a:extLst>
          </p:cNvPr>
          <p:cNvCxnSpPr/>
          <p:nvPr/>
        </p:nvCxnSpPr>
        <p:spPr>
          <a:xfrm>
            <a:off x="2455209" y="2687403"/>
            <a:ext cx="549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5" name="Google Shape;955;p73">
            <a:extLst>
              <a:ext uri="{FF2B5EF4-FFF2-40B4-BE49-F238E27FC236}">
                <a16:creationId xmlns:a16="http://schemas.microsoft.com/office/drawing/2014/main" id="{CFC7350F-F325-302E-30E2-2869F20804E5}"/>
              </a:ext>
            </a:extLst>
          </p:cNvPr>
          <p:cNvSpPr/>
          <p:nvPr/>
        </p:nvSpPr>
        <p:spPr>
          <a:xfrm>
            <a:off x="2515367" y="21117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6" name="Google Shape;956;p73">
            <a:extLst>
              <a:ext uri="{FF2B5EF4-FFF2-40B4-BE49-F238E27FC236}">
                <a16:creationId xmlns:a16="http://schemas.microsoft.com/office/drawing/2014/main" id="{F8B7388B-C866-AE22-9B4F-CBBD002B0A77}"/>
              </a:ext>
            </a:extLst>
          </p:cNvPr>
          <p:cNvSpPr/>
          <p:nvPr/>
        </p:nvSpPr>
        <p:spPr>
          <a:xfrm>
            <a:off x="2515367" y="28229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D74B45-D0C6-B815-32E2-B59FF3AD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45411" y="4166743"/>
            <a:ext cx="1530427" cy="2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6"/>
          <p:cNvSpPr txBox="1">
            <a:spLocks noGrp="1"/>
          </p:cNvSpPr>
          <p:nvPr>
            <p:ph type="title" idx="4294967295"/>
          </p:nvPr>
        </p:nvSpPr>
        <p:spPr>
          <a:xfrm>
            <a:off x="252942" y="2545283"/>
            <a:ext cx="10906125" cy="6540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/>
              <a:t>P(not A) = </a:t>
            </a:r>
            <a:r>
              <a:rPr lang="en-GB" u="sng" dirty="0"/>
              <a:t>          </a:t>
            </a:r>
            <a:r>
              <a:rPr lang="en-GB" u="sng" dirty="0">
                <a:solidFill>
                  <a:srgbClr val="F3EEFB"/>
                </a:solidFill>
              </a:rPr>
              <a:t>.</a:t>
            </a:r>
            <a:endParaRPr u="sng" dirty="0">
              <a:solidFill>
                <a:srgbClr val="F3EEFB"/>
              </a:solidFill>
            </a:endParaRPr>
          </a:p>
        </p:txBody>
      </p:sp>
      <p:sp>
        <p:nvSpPr>
          <p:cNvPr id="1056" name="Google Shape;1056;p7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060" name="Google Shape;1060;p76"/>
          <p:cNvSpPr/>
          <p:nvPr/>
        </p:nvSpPr>
        <p:spPr>
          <a:xfrm>
            <a:off x="6580267" y="24721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1" name="Google Shape;1061;p76"/>
          <p:cNvSpPr txBox="1"/>
          <p:nvPr/>
        </p:nvSpPr>
        <p:spPr>
          <a:xfrm>
            <a:off x="6580267" y="2012351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{Alex, Jun, Jacob, Sam, Izzy}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2" name="Google Shape;1062;p76"/>
          <p:cNvSpPr/>
          <p:nvPr/>
        </p:nvSpPr>
        <p:spPr>
          <a:xfrm>
            <a:off x="7086233" y="2772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3" name="Google Shape;1063;p76"/>
          <p:cNvSpPr txBox="1"/>
          <p:nvPr/>
        </p:nvSpPr>
        <p:spPr>
          <a:xfrm>
            <a:off x="7158733" y="27074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4" name="Google Shape;1064;p76"/>
          <p:cNvSpPr/>
          <p:nvPr/>
        </p:nvSpPr>
        <p:spPr>
          <a:xfrm>
            <a:off x="8407033" y="2772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5" name="Google Shape;1065;p76"/>
          <p:cNvSpPr txBox="1"/>
          <p:nvPr/>
        </p:nvSpPr>
        <p:spPr>
          <a:xfrm>
            <a:off x="10229600" y="27075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6" name="Google Shape;1066;p76"/>
          <p:cNvSpPr txBox="1"/>
          <p:nvPr/>
        </p:nvSpPr>
        <p:spPr>
          <a:xfrm>
            <a:off x="8478613" y="3632200"/>
            <a:ext cx="85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7" name="Google Shape;1067;p76"/>
          <p:cNvSpPr txBox="1"/>
          <p:nvPr/>
        </p:nvSpPr>
        <p:spPr>
          <a:xfrm>
            <a:off x="9337403" y="3308367"/>
            <a:ext cx="100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Jacob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8" name="Google Shape;1068;p76"/>
          <p:cNvSpPr txBox="1"/>
          <p:nvPr/>
        </p:nvSpPr>
        <p:spPr>
          <a:xfrm>
            <a:off x="7594467" y="3216134"/>
            <a:ext cx="61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Jun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9" name="Google Shape;1069;p76"/>
          <p:cNvSpPr txBox="1"/>
          <p:nvPr/>
        </p:nvSpPr>
        <p:spPr>
          <a:xfrm>
            <a:off x="10229603" y="4771233"/>
            <a:ext cx="100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Alex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0" name="Google Shape;1070;p76"/>
          <p:cNvSpPr txBox="1"/>
          <p:nvPr/>
        </p:nvSpPr>
        <p:spPr>
          <a:xfrm>
            <a:off x="6753604" y="4781600"/>
            <a:ext cx="70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Izzy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CD723-04D2-AB4D-EFDD-29BB253FE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45411" y="4166743"/>
            <a:ext cx="1530427" cy="20418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>
          <a:extLst>
            <a:ext uri="{FF2B5EF4-FFF2-40B4-BE49-F238E27FC236}">
              <a16:creationId xmlns:a16="http://schemas.microsoft.com/office/drawing/2014/main" id="{F74590D0-D98E-1D47-ACBF-C262D72C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6">
            <a:extLst>
              <a:ext uri="{FF2B5EF4-FFF2-40B4-BE49-F238E27FC236}">
                <a16:creationId xmlns:a16="http://schemas.microsoft.com/office/drawing/2014/main" id="{4A89AFD6-16B8-8449-2E70-04200F304F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2942" y="2545283"/>
            <a:ext cx="10906125" cy="6540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/>
              <a:t>P(only A) = </a:t>
            </a:r>
            <a:r>
              <a:rPr lang="en-GB" u="sng" dirty="0"/>
              <a:t>          </a:t>
            </a:r>
            <a:r>
              <a:rPr lang="en-GB" u="sng" dirty="0">
                <a:solidFill>
                  <a:srgbClr val="F3EEFB"/>
                </a:solidFill>
              </a:rPr>
              <a:t>.</a:t>
            </a:r>
            <a:endParaRPr u="sng" dirty="0">
              <a:solidFill>
                <a:srgbClr val="F3EEFB"/>
              </a:solidFill>
            </a:endParaRPr>
          </a:p>
        </p:txBody>
      </p:sp>
      <p:sp>
        <p:nvSpPr>
          <p:cNvPr id="1056" name="Google Shape;1056;p76">
            <a:extLst>
              <a:ext uri="{FF2B5EF4-FFF2-40B4-BE49-F238E27FC236}">
                <a16:creationId xmlns:a16="http://schemas.microsoft.com/office/drawing/2014/main" id="{DE30F269-E1FC-635E-6B9F-7722CD7F51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060" name="Google Shape;1060;p76">
            <a:extLst>
              <a:ext uri="{FF2B5EF4-FFF2-40B4-BE49-F238E27FC236}">
                <a16:creationId xmlns:a16="http://schemas.microsoft.com/office/drawing/2014/main" id="{6CA990AC-9C06-ECD7-64F7-8739DAB31FDA}"/>
              </a:ext>
            </a:extLst>
          </p:cNvPr>
          <p:cNvSpPr/>
          <p:nvPr/>
        </p:nvSpPr>
        <p:spPr>
          <a:xfrm>
            <a:off x="6580267" y="24721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1" name="Google Shape;1061;p76">
            <a:extLst>
              <a:ext uri="{FF2B5EF4-FFF2-40B4-BE49-F238E27FC236}">
                <a16:creationId xmlns:a16="http://schemas.microsoft.com/office/drawing/2014/main" id="{EF15BFA2-8CD9-F51F-E439-27DD090A5FBA}"/>
              </a:ext>
            </a:extLst>
          </p:cNvPr>
          <p:cNvSpPr txBox="1"/>
          <p:nvPr/>
        </p:nvSpPr>
        <p:spPr>
          <a:xfrm>
            <a:off x="6580267" y="2012351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ξ = {Alex, Jun, Jacob, Sam, Izzy}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2" name="Google Shape;1062;p76">
            <a:extLst>
              <a:ext uri="{FF2B5EF4-FFF2-40B4-BE49-F238E27FC236}">
                <a16:creationId xmlns:a16="http://schemas.microsoft.com/office/drawing/2014/main" id="{F2F1E06D-91D9-2009-1B5B-F418F2275F3E}"/>
              </a:ext>
            </a:extLst>
          </p:cNvPr>
          <p:cNvSpPr/>
          <p:nvPr/>
        </p:nvSpPr>
        <p:spPr>
          <a:xfrm>
            <a:off x="7086233" y="2772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3" name="Google Shape;1063;p76">
            <a:extLst>
              <a:ext uri="{FF2B5EF4-FFF2-40B4-BE49-F238E27FC236}">
                <a16:creationId xmlns:a16="http://schemas.microsoft.com/office/drawing/2014/main" id="{6B2CDD26-A302-A1DF-0936-2C6CF968B591}"/>
              </a:ext>
            </a:extLst>
          </p:cNvPr>
          <p:cNvSpPr txBox="1"/>
          <p:nvPr/>
        </p:nvSpPr>
        <p:spPr>
          <a:xfrm>
            <a:off x="7158733" y="27074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4" name="Google Shape;1064;p76">
            <a:extLst>
              <a:ext uri="{FF2B5EF4-FFF2-40B4-BE49-F238E27FC236}">
                <a16:creationId xmlns:a16="http://schemas.microsoft.com/office/drawing/2014/main" id="{C02A0905-B335-AECB-54E3-3E20BA8E2128}"/>
              </a:ext>
            </a:extLst>
          </p:cNvPr>
          <p:cNvSpPr/>
          <p:nvPr/>
        </p:nvSpPr>
        <p:spPr>
          <a:xfrm>
            <a:off x="8407033" y="2772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5" name="Google Shape;1065;p76">
            <a:extLst>
              <a:ext uri="{FF2B5EF4-FFF2-40B4-BE49-F238E27FC236}">
                <a16:creationId xmlns:a16="http://schemas.microsoft.com/office/drawing/2014/main" id="{1277BF06-505C-694F-B679-9C471162E22E}"/>
              </a:ext>
            </a:extLst>
          </p:cNvPr>
          <p:cNvSpPr txBox="1"/>
          <p:nvPr/>
        </p:nvSpPr>
        <p:spPr>
          <a:xfrm>
            <a:off x="10229600" y="27075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B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6" name="Google Shape;1066;p76">
            <a:extLst>
              <a:ext uri="{FF2B5EF4-FFF2-40B4-BE49-F238E27FC236}">
                <a16:creationId xmlns:a16="http://schemas.microsoft.com/office/drawing/2014/main" id="{499018DB-233C-6B57-9A65-13BCF8C9DB52}"/>
              </a:ext>
            </a:extLst>
          </p:cNvPr>
          <p:cNvSpPr txBox="1"/>
          <p:nvPr/>
        </p:nvSpPr>
        <p:spPr>
          <a:xfrm>
            <a:off x="8478613" y="3632200"/>
            <a:ext cx="85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Sam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7" name="Google Shape;1067;p76">
            <a:extLst>
              <a:ext uri="{FF2B5EF4-FFF2-40B4-BE49-F238E27FC236}">
                <a16:creationId xmlns:a16="http://schemas.microsoft.com/office/drawing/2014/main" id="{5F8E86E9-6030-2186-4632-DFD9A469E5BE}"/>
              </a:ext>
            </a:extLst>
          </p:cNvPr>
          <p:cNvSpPr txBox="1"/>
          <p:nvPr/>
        </p:nvSpPr>
        <p:spPr>
          <a:xfrm>
            <a:off x="9337403" y="3308367"/>
            <a:ext cx="100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Jacob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8" name="Google Shape;1068;p76">
            <a:extLst>
              <a:ext uri="{FF2B5EF4-FFF2-40B4-BE49-F238E27FC236}">
                <a16:creationId xmlns:a16="http://schemas.microsoft.com/office/drawing/2014/main" id="{4B89721D-607F-44A3-8088-50C8832DDDD9}"/>
              </a:ext>
            </a:extLst>
          </p:cNvPr>
          <p:cNvSpPr txBox="1"/>
          <p:nvPr/>
        </p:nvSpPr>
        <p:spPr>
          <a:xfrm>
            <a:off x="7594467" y="3216134"/>
            <a:ext cx="61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Jun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9" name="Google Shape;1069;p76">
            <a:extLst>
              <a:ext uri="{FF2B5EF4-FFF2-40B4-BE49-F238E27FC236}">
                <a16:creationId xmlns:a16="http://schemas.microsoft.com/office/drawing/2014/main" id="{FC36D7F1-08A1-0EEA-9EAE-DCE0CFB72BA0}"/>
              </a:ext>
            </a:extLst>
          </p:cNvPr>
          <p:cNvSpPr txBox="1"/>
          <p:nvPr/>
        </p:nvSpPr>
        <p:spPr>
          <a:xfrm>
            <a:off x="10229603" y="4771233"/>
            <a:ext cx="100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Alex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0" name="Google Shape;1070;p76">
            <a:extLst>
              <a:ext uri="{FF2B5EF4-FFF2-40B4-BE49-F238E27FC236}">
                <a16:creationId xmlns:a16="http://schemas.microsoft.com/office/drawing/2014/main" id="{A91BC28C-76B8-3DE5-19AB-7DDC9FAF04FB}"/>
              </a:ext>
            </a:extLst>
          </p:cNvPr>
          <p:cNvSpPr txBox="1"/>
          <p:nvPr/>
        </p:nvSpPr>
        <p:spPr>
          <a:xfrm>
            <a:off x="6753604" y="4781600"/>
            <a:ext cx="70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Izzy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93D1F-72FB-4A2E-34AB-E93D04EA27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45411" y="4166743"/>
            <a:ext cx="1530427" cy="2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>
          <a:extLst>
            <a:ext uri="{FF2B5EF4-FFF2-40B4-BE49-F238E27FC236}">
              <a16:creationId xmlns:a16="http://schemas.microsoft.com/office/drawing/2014/main" id="{C2BB9336-DEB2-99A7-35BE-B41852C4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85">
            <a:extLst>
              <a:ext uri="{FF2B5EF4-FFF2-40B4-BE49-F238E27FC236}">
                <a16:creationId xmlns:a16="http://schemas.microsoft.com/office/drawing/2014/main" id="{AA848EEE-217A-9D05-9C5C-8CD8A09598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50642"/>
            <a:ext cx="10983913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1800" dirty="0"/>
              <a:t>1) Use the Venn diagram to write the probabilities.</a:t>
            </a:r>
            <a:endParaRPr sz="1800" dirty="0"/>
          </a:p>
        </p:txBody>
      </p:sp>
      <p:sp>
        <p:nvSpPr>
          <p:cNvPr id="1303" name="Google Shape;1303;p85">
            <a:extLst>
              <a:ext uri="{FF2B5EF4-FFF2-40B4-BE49-F238E27FC236}">
                <a16:creationId xmlns:a16="http://schemas.microsoft.com/office/drawing/2014/main" id="{EEA4BDFD-57E8-E83E-096D-BA1D7894F2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551" y="695598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a) P(A) =</a:t>
            </a:r>
            <a:endParaRPr sz="2400"/>
          </a:p>
        </p:txBody>
      </p:sp>
      <p:sp>
        <p:nvSpPr>
          <p:cNvPr id="1304" name="Google Shape;1304;p85">
            <a:extLst>
              <a:ext uri="{FF2B5EF4-FFF2-40B4-BE49-F238E27FC236}">
                <a16:creationId xmlns:a16="http://schemas.microsoft.com/office/drawing/2014/main" id="{66153FE8-E522-783D-3505-BC89706B69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551" y="1683023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b) P(B) =</a:t>
            </a:r>
            <a:endParaRPr sz="2400"/>
          </a:p>
        </p:txBody>
      </p:sp>
      <p:sp>
        <p:nvSpPr>
          <p:cNvPr id="1305" name="Google Shape;1305;p85">
            <a:extLst>
              <a:ext uri="{FF2B5EF4-FFF2-40B4-BE49-F238E27FC236}">
                <a16:creationId xmlns:a16="http://schemas.microsoft.com/office/drawing/2014/main" id="{B49F0008-10D7-8F7A-2CBC-9499975292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551" y="2672035"/>
            <a:ext cx="21590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c) P(not B) =</a:t>
            </a:r>
            <a:endParaRPr sz="2400"/>
          </a:p>
        </p:txBody>
      </p:sp>
      <p:sp>
        <p:nvSpPr>
          <p:cNvPr id="1306" name="Google Shape;1306;p85">
            <a:extLst>
              <a:ext uri="{FF2B5EF4-FFF2-40B4-BE49-F238E27FC236}">
                <a16:creationId xmlns:a16="http://schemas.microsoft.com/office/drawing/2014/main" id="{400A9012-7C18-3A42-D074-F43B536F71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551" y="3659460"/>
            <a:ext cx="21590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d) P(only A) =</a:t>
            </a:r>
            <a:endParaRPr sz="2400"/>
          </a:p>
        </p:txBody>
      </p:sp>
      <p:sp>
        <p:nvSpPr>
          <p:cNvPr id="1289" name="Google Shape;1289;p85">
            <a:extLst>
              <a:ext uri="{FF2B5EF4-FFF2-40B4-BE49-F238E27FC236}">
                <a16:creationId xmlns:a16="http://schemas.microsoft.com/office/drawing/2014/main" id="{2908EF0C-3457-A93B-7B25-E03E45D7E4C2}"/>
              </a:ext>
            </a:extLst>
          </p:cNvPr>
          <p:cNvSpPr/>
          <p:nvPr/>
        </p:nvSpPr>
        <p:spPr>
          <a:xfrm>
            <a:off x="2097569" y="3653761"/>
            <a:ext cx="3933200" cy="237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85">
            <a:extLst>
              <a:ext uri="{FF2B5EF4-FFF2-40B4-BE49-F238E27FC236}">
                <a16:creationId xmlns:a16="http://schemas.microsoft.com/office/drawing/2014/main" id="{93C98E8F-AB26-5D57-9DDC-03CD2EAC2778}"/>
              </a:ext>
            </a:extLst>
          </p:cNvPr>
          <p:cNvSpPr txBox="1"/>
          <p:nvPr/>
        </p:nvSpPr>
        <p:spPr>
          <a:xfrm>
            <a:off x="1867933" y="3257550"/>
            <a:ext cx="4504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ξ = {1, 2, 3, 4, 5, 6, 7, 8}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85">
            <a:extLst>
              <a:ext uri="{FF2B5EF4-FFF2-40B4-BE49-F238E27FC236}">
                <a16:creationId xmlns:a16="http://schemas.microsoft.com/office/drawing/2014/main" id="{05C1B9B6-B561-4AA1-DA65-BC92D9703079}"/>
              </a:ext>
            </a:extLst>
          </p:cNvPr>
          <p:cNvSpPr/>
          <p:nvPr/>
        </p:nvSpPr>
        <p:spPr>
          <a:xfrm>
            <a:off x="2532189" y="3913718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85">
            <a:extLst>
              <a:ext uri="{FF2B5EF4-FFF2-40B4-BE49-F238E27FC236}">
                <a16:creationId xmlns:a16="http://schemas.microsoft.com/office/drawing/2014/main" id="{C16FD486-243F-B0D7-ED5E-757DE5DA03FB}"/>
              </a:ext>
            </a:extLst>
          </p:cNvPr>
          <p:cNvSpPr txBox="1"/>
          <p:nvPr/>
        </p:nvSpPr>
        <p:spPr>
          <a:xfrm>
            <a:off x="2693016" y="2843577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85">
            <a:extLst>
              <a:ext uri="{FF2B5EF4-FFF2-40B4-BE49-F238E27FC236}">
                <a16:creationId xmlns:a16="http://schemas.microsoft.com/office/drawing/2014/main" id="{DEA96F4F-F675-E7E4-9ACA-A80D075A6B92}"/>
              </a:ext>
            </a:extLst>
          </p:cNvPr>
          <p:cNvSpPr/>
          <p:nvPr/>
        </p:nvSpPr>
        <p:spPr>
          <a:xfrm>
            <a:off x="3666740" y="3913718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4" name="Google Shape;1294;p85">
            <a:extLst>
              <a:ext uri="{FF2B5EF4-FFF2-40B4-BE49-F238E27FC236}">
                <a16:creationId xmlns:a16="http://schemas.microsoft.com/office/drawing/2014/main" id="{65E8DB7A-D703-CE12-9E81-2EFA0CFE3F6B}"/>
              </a:ext>
            </a:extLst>
          </p:cNvPr>
          <p:cNvSpPr txBox="1"/>
          <p:nvPr/>
        </p:nvSpPr>
        <p:spPr>
          <a:xfrm>
            <a:off x="5232303" y="3857725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B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5" name="Google Shape;1295;p85">
            <a:extLst>
              <a:ext uri="{FF2B5EF4-FFF2-40B4-BE49-F238E27FC236}">
                <a16:creationId xmlns:a16="http://schemas.microsoft.com/office/drawing/2014/main" id="{7ED3F361-ED5E-B316-95FB-CBBC6B28FFA5}"/>
              </a:ext>
            </a:extLst>
          </p:cNvPr>
          <p:cNvSpPr txBox="1"/>
          <p:nvPr/>
        </p:nvSpPr>
        <p:spPr>
          <a:xfrm>
            <a:off x="3012971" y="4159127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6" name="Google Shape;1296;p85">
            <a:extLst>
              <a:ext uri="{FF2B5EF4-FFF2-40B4-BE49-F238E27FC236}">
                <a16:creationId xmlns:a16="http://schemas.microsoft.com/office/drawing/2014/main" id="{96EF4000-C428-2114-EDB6-9C8398EDC26C}"/>
              </a:ext>
            </a:extLst>
          </p:cNvPr>
          <p:cNvSpPr txBox="1"/>
          <p:nvPr/>
        </p:nvSpPr>
        <p:spPr>
          <a:xfrm>
            <a:off x="3903971" y="4237831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7" name="Google Shape;1297;p85">
            <a:extLst>
              <a:ext uri="{FF2B5EF4-FFF2-40B4-BE49-F238E27FC236}">
                <a16:creationId xmlns:a16="http://schemas.microsoft.com/office/drawing/2014/main" id="{46A1020B-BAC5-FF40-CBC8-2E41E54F80E5}"/>
              </a:ext>
            </a:extLst>
          </p:cNvPr>
          <p:cNvSpPr txBox="1"/>
          <p:nvPr/>
        </p:nvSpPr>
        <p:spPr>
          <a:xfrm>
            <a:off x="5519556" y="5518973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8" name="Google Shape;1298;p85">
            <a:extLst>
              <a:ext uri="{FF2B5EF4-FFF2-40B4-BE49-F238E27FC236}">
                <a16:creationId xmlns:a16="http://schemas.microsoft.com/office/drawing/2014/main" id="{E5FC1450-F6AA-3BA5-88CC-BDAD35C4BC25}"/>
              </a:ext>
            </a:extLst>
          </p:cNvPr>
          <p:cNvSpPr txBox="1"/>
          <p:nvPr/>
        </p:nvSpPr>
        <p:spPr>
          <a:xfrm>
            <a:off x="3958540" y="4619155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9" name="Google Shape;1299;p85">
            <a:extLst>
              <a:ext uri="{FF2B5EF4-FFF2-40B4-BE49-F238E27FC236}">
                <a16:creationId xmlns:a16="http://schemas.microsoft.com/office/drawing/2014/main" id="{85A1C677-9C0F-42C3-2270-379A48058A4B}"/>
              </a:ext>
            </a:extLst>
          </p:cNvPr>
          <p:cNvSpPr txBox="1"/>
          <p:nvPr/>
        </p:nvSpPr>
        <p:spPr>
          <a:xfrm>
            <a:off x="5678525" y="4706688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0" name="Google Shape;1300;p85">
            <a:extLst>
              <a:ext uri="{FF2B5EF4-FFF2-40B4-BE49-F238E27FC236}">
                <a16:creationId xmlns:a16="http://schemas.microsoft.com/office/drawing/2014/main" id="{8F32A0DF-43CD-ADB7-1A8D-16629542CB84}"/>
              </a:ext>
            </a:extLst>
          </p:cNvPr>
          <p:cNvSpPr txBox="1"/>
          <p:nvPr/>
        </p:nvSpPr>
        <p:spPr>
          <a:xfrm>
            <a:off x="5014815" y="4586839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1" name="Google Shape;1301;p85">
            <a:extLst>
              <a:ext uri="{FF2B5EF4-FFF2-40B4-BE49-F238E27FC236}">
                <a16:creationId xmlns:a16="http://schemas.microsoft.com/office/drawing/2014/main" id="{102436DF-2781-2F6E-2BA0-D4BC88C759BD}"/>
              </a:ext>
            </a:extLst>
          </p:cNvPr>
          <p:cNvSpPr txBox="1"/>
          <p:nvPr/>
        </p:nvSpPr>
        <p:spPr>
          <a:xfrm>
            <a:off x="2505134" y="4572242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7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2" name="Google Shape;1302;p85">
            <a:extLst>
              <a:ext uri="{FF2B5EF4-FFF2-40B4-BE49-F238E27FC236}">
                <a16:creationId xmlns:a16="http://schemas.microsoft.com/office/drawing/2014/main" id="{1794DA84-55C8-C062-CCB7-39A9C048C1C4}"/>
              </a:ext>
            </a:extLst>
          </p:cNvPr>
          <p:cNvSpPr txBox="1"/>
          <p:nvPr/>
        </p:nvSpPr>
        <p:spPr>
          <a:xfrm>
            <a:off x="3958540" y="4953645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Google Shape;1311;p86">
            <a:extLst>
              <a:ext uri="{FF2B5EF4-FFF2-40B4-BE49-F238E27FC236}">
                <a16:creationId xmlns:a16="http://schemas.microsoft.com/office/drawing/2014/main" id="{286BCD17-ABF9-BE55-E3EA-A3D3A40286B9}"/>
              </a:ext>
            </a:extLst>
          </p:cNvPr>
          <p:cNvSpPr txBox="1">
            <a:spLocks/>
          </p:cNvSpPr>
          <p:nvPr/>
        </p:nvSpPr>
        <p:spPr>
          <a:xfrm>
            <a:off x="6289408" y="50642"/>
            <a:ext cx="10983913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000" dirty="0"/>
              <a:t>2) Use the Venn diagram to write the probabilities.</a:t>
            </a:r>
          </a:p>
        </p:txBody>
      </p:sp>
      <p:sp>
        <p:nvSpPr>
          <p:cNvPr id="3" name="Google Shape;1313;p86">
            <a:extLst>
              <a:ext uri="{FF2B5EF4-FFF2-40B4-BE49-F238E27FC236}">
                <a16:creationId xmlns:a16="http://schemas.microsoft.com/office/drawing/2014/main" id="{8575CAFE-D0B7-CB47-2F9B-965635CA8843}"/>
              </a:ext>
            </a:extLst>
          </p:cNvPr>
          <p:cNvSpPr txBox="1">
            <a:spLocks/>
          </p:cNvSpPr>
          <p:nvPr/>
        </p:nvSpPr>
        <p:spPr>
          <a:xfrm>
            <a:off x="6098240" y="556102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/>
              <a:t>a) P(A) =</a:t>
            </a:r>
          </a:p>
        </p:txBody>
      </p:sp>
      <p:sp>
        <p:nvSpPr>
          <p:cNvPr id="4" name="Google Shape;1314;p86">
            <a:extLst>
              <a:ext uri="{FF2B5EF4-FFF2-40B4-BE49-F238E27FC236}">
                <a16:creationId xmlns:a16="http://schemas.microsoft.com/office/drawing/2014/main" id="{66D9D117-0589-B71A-55EB-34DD9FDB75FB}"/>
              </a:ext>
            </a:extLst>
          </p:cNvPr>
          <p:cNvSpPr txBox="1">
            <a:spLocks/>
          </p:cNvSpPr>
          <p:nvPr/>
        </p:nvSpPr>
        <p:spPr>
          <a:xfrm>
            <a:off x="6098240" y="1543527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/>
              <a:t>b) P(B) =</a:t>
            </a:r>
          </a:p>
        </p:txBody>
      </p:sp>
      <p:sp>
        <p:nvSpPr>
          <p:cNvPr id="5" name="Google Shape;1315;p86">
            <a:extLst>
              <a:ext uri="{FF2B5EF4-FFF2-40B4-BE49-F238E27FC236}">
                <a16:creationId xmlns:a16="http://schemas.microsoft.com/office/drawing/2014/main" id="{9A611BB1-7FB3-30EF-0C6B-6651CFBE7BA7}"/>
              </a:ext>
            </a:extLst>
          </p:cNvPr>
          <p:cNvSpPr txBox="1">
            <a:spLocks/>
          </p:cNvSpPr>
          <p:nvPr/>
        </p:nvSpPr>
        <p:spPr>
          <a:xfrm>
            <a:off x="6081000" y="2489337"/>
            <a:ext cx="21590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 dirty="0"/>
              <a:t>c) P(C) =</a:t>
            </a:r>
          </a:p>
        </p:txBody>
      </p:sp>
      <p:sp>
        <p:nvSpPr>
          <p:cNvPr id="6" name="Google Shape;1316;p86">
            <a:extLst>
              <a:ext uri="{FF2B5EF4-FFF2-40B4-BE49-F238E27FC236}">
                <a16:creationId xmlns:a16="http://schemas.microsoft.com/office/drawing/2014/main" id="{F5DA74DD-0815-399A-759C-9821ABAC151A}"/>
              </a:ext>
            </a:extLst>
          </p:cNvPr>
          <p:cNvSpPr txBox="1">
            <a:spLocks/>
          </p:cNvSpPr>
          <p:nvPr/>
        </p:nvSpPr>
        <p:spPr>
          <a:xfrm>
            <a:off x="8795333" y="485571"/>
            <a:ext cx="21590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 dirty="0"/>
              <a:t>d) P(only B) =</a:t>
            </a:r>
          </a:p>
        </p:txBody>
      </p:sp>
      <p:sp>
        <p:nvSpPr>
          <p:cNvPr id="7" name="Google Shape;1336;p86">
            <a:extLst>
              <a:ext uri="{FF2B5EF4-FFF2-40B4-BE49-F238E27FC236}">
                <a16:creationId xmlns:a16="http://schemas.microsoft.com/office/drawing/2014/main" id="{B4DE72D1-A902-A912-700C-159CC83AA7AE}"/>
              </a:ext>
            </a:extLst>
          </p:cNvPr>
          <p:cNvSpPr txBox="1">
            <a:spLocks/>
          </p:cNvSpPr>
          <p:nvPr/>
        </p:nvSpPr>
        <p:spPr>
          <a:xfrm>
            <a:off x="8952238" y="1382842"/>
            <a:ext cx="21590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/>
              <a:t>e) P(not C) =</a:t>
            </a:r>
          </a:p>
        </p:txBody>
      </p:sp>
      <p:sp>
        <p:nvSpPr>
          <p:cNvPr id="8" name="Google Shape;1317;p86">
            <a:extLst>
              <a:ext uri="{FF2B5EF4-FFF2-40B4-BE49-F238E27FC236}">
                <a16:creationId xmlns:a16="http://schemas.microsoft.com/office/drawing/2014/main" id="{8B7B42AF-06E1-2EEE-C1EF-A4B59A984788}"/>
              </a:ext>
            </a:extLst>
          </p:cNvPr>
          <p:cNvSpPr/>
          <p:nvPr/>
        </p:nvSpPr>
        <p:spPr>
          <a:xfrm>
            <a:off x="8334883" y="2833361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" name="Google Shape;1318;p86">
            <a:extLst>
              <a:ext uri="{FF2B5EF4-FFF2-40B4-BE49-F238E27FC236}">
                <a16:creationId xmlns:a16="http://schemas.microsoft.com/office/drawing/2014/main" id="{CD26EBE7-C3D5-00E3-AF72-A016F1DAD939}"/>
              </a:ext>
            </a:extLst>
          </p:cNvPr>
          <p:cNvSpPr/>
          <p:nvPr/>
        </p:nvSpPr>
        <p:spPr>
          <a:xfrm>
            <a:off x="8072983" y="2534170"/>
            <a:ext cx="4047600" cy="3693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" name="Google Shape;1319;p86">
            <a:extLst>
              <a:ext uri="{FF2B5EF4-FFF2-40B4-BE49-F238E27FC236}">
                <a16:creationId xmlns:a16="http://schemas.microsoft.com/office/drawing/2014/main" id="{C75C7005-5234-B806-A5F9-6694B563EF41}"/>
              </a:ext>
            </a:extLst>
          </p:cNvPr>
          <p:cNvSpPr txBox="1"/>
          <p:nvPr/>
        </p:nvSpPr>
        <p:spPr>
          <a:xfrm>
            <a:off x="8390803" y="2740413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" name="Google Shape;1320;p86">
            <a:extLst>
              <a:ext uri="{FF2B5EF4-FFF2-40B4-BE49-F238E27FC236}">
                <a16:creationId xmlns:a16="http://schemas.microsoft.com/office/drawing/2014/main" id="{BDCF8D3A-E8A3-5F17-F333-85F28EB908C6}"/>
              </a:ext>
            </a:extLst>
          </p:cNvPr>
          <p:cNvGrpSpPr/>
          <p:nvPr/>
        </p:nvGrpSpPr>
        <p:grpSpPr>
          <a:xfrm>
            <a:off x="9009917" y="2833361"/>
            <a:ext cx="2787367" cy="3194400"/>
            <a:chOff x="1248950" y="1774293"/>
            <a:chExt cx="2090525" cy="2395800"/>
          </a:xfrm>
        </p:grpSpPr>
        <p:sp>
          <p:nvSpPr>
            <p:cNvPr id="12" name="Google Shape;1321;p86">
              <a:extLst>
                <a:ext uri="{FF2B5EF4-FFF2-40B4-BE49-F238E27FC236}">
                  <a16:creationId xmlns:a16="http://schemas.microsoft.com/office/drawing/2014/main" id="{94BCB398-E400-BE98-40A3-3EC33D24EC44}"/>
                </a:ext>
              </a:extLst>
            </p:cNvPr>
            <p:cNvSpPr/>
            <p:nvPr/>
          </p:nvSpPr>
          <p:spPr>
            <a:xfrm>
              <a:off x="1248950" y="2563893"/>
              <a:ext cx="1606200" cy="16062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" name="Google Shape;1322;p86">
              <a:extLst>
                <a:ext uri="{FF2B5EF4-FFF2-40B4-BE49-F238E27FC236}">
                  <a16:creationId xmlns:a16="http://schemas.microsoft.com/office/drawing/2014/main" id="{A7984175-9B76-B9FB-A604-8C80F98D56C4}"/>
                </a:ext>
              </a:extLst>
            </p:cNvPr>
            <p:cNvSpPr/>
            <p:nvPr/>
          </p:nvSpPr>
          <p:spPr>
            <a:xfrm>
              <a:off x="1733275" y="1774293"/>
              <a:ext cx="1606200" cy="16062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4" name="Google Shape;1323;p86">
            <a:extLst>
              <a:ext uri="{FF2B5EF4-FFF2-40B4-BE49-F238E27FC236}">
                <a16:creationId xmlns:a16="http://schemas.microsoft.com/office/drawing/2014/main" id="{F3BFBB5C-FFD2-8DF8-1FB7-F4CDF1148B62}"/>
              </a:ext>
            </a:extLst>
          </p:cNvPr>
          <p:cNvSpPr txBox="1"/>
          <p:nvPr/>
        </p:nvSpPr>
        <p:spPr>
          <a:xfrm>
            <a:off x="11480650" y="2768737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B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324;p86">
            <a:extLst>
              <a:ext uri="{FF2B5EF4-FFF2-40B4-BE49-F238E27FC236}">
                <a16:creationId xmlns:a16="http://schemas.microsoft.com/office/drawing/2014/main" id="{9B63F64D-2D10-B9DC-E4A2-6CAEA1C33F26}"/>
              </a:ext>
            </a:extLst>
          </p:cNvPr>
          <p:cNvSpPr txBox="1"/>
          <p:nvPr/>
        </p:nvSpPr>
        <p:spPr>
          <a:xfrm>
            <a:off x="10776838" y="4478265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325;p86">
            <a:extLst>
              <a:ext uri="{FF2B5EF4-FFF2-40B4-BE49-F238E27FC236}">
                <a16:creationId xmlns:a16="http://schemas.microsoft.com/office/drawing/2014/main" id="{00B630C0-2578-24E1-AC4A-8F071D1762BF}"/>
              </a:ext>
            </a:extLst>
          </p:cNvPr>
          <p:cNvSpPr txBox="1"/>
          <p:nvPr/>
        </p:nvSpPr>
        <p:spPr>
          <a:xfrm>
            <a:off x="9944025" y="3162849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326;p86">
            <a:extLst>
              <a:ext uri="{FF2B5EF4-FFF2-40B4-BE49-F238E27FC236}">
                <a16:creationId xmlns:a16="http://schemas.microsoft.com/office/drawing/2014/main" id="{DDD3EB20-CD13-F766-28A8-E5C925905F5A}"/>
              </a:ext>
            </a:extLst>
          </p:cNvPr>
          <p:cNvSpPr txBox="1"/>
          <p:nvPr/>
        </p:nvSpPr>
        <p:spPr>
          <a:xfrm>
            <a:off x="8268778" y="5753413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327;p86">
            <a:extLst>
              <a:ext uri="{FF2B5EF4-FFF2-40B4-BE49-F238E27FC236}">
                <a16:creationId xmlns:a16="http://schemas.microsoft.com/office/drawing/2014/main" id="{8DCC5B44-6CF5-FEEB-0C0D-B912C967E84E}"/>
              </a:ext>
            </a:extLst>
          </p:cNvPr>
          <p:cNvSpPr txBox="1"/>
          <p:nvPr/>
        </p:nvSpPr>
        <p:spPr>
          <a:xfrm>
            <a:off x="9984046" y="4057640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" name="Google Shape;1328;p86">
            <a:extLst>
              <a:ext uri="{FF2B5EF4-FFF2-40B4-BE49-F238E27FC236}">
                <a16:creationId xmlns:a16="http://schemas.microsoft.com/office/drawing/2014/main" id="{987458F8-F82F-AE30-2C61-A3BC6F41B4A9}"/>
              </a:ext>
            </a:extLst>
          </p:cNvPr>
          <p:cNvSpPr txBox="1"/>
          <p:nvPr/>
        </p:nvSpPr>
        <p:spPr>
          <a:xfrm>
            <a:off x="10662951" y="3076270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1329;p86">
            <a:extLst>
              <a:ext uri="{FF2B5EF4-FFF2-40B4-BE49-F238E27FC236}">
                <a16:creationId xmlns:a16="http://schemas.microsoft.com/office/drawing/2014/main" id="{3EABDC6D-7073-B9F3-462F-9F0E4416E482}"/>
              </a:ext>
            </a:extLst>
          </p:cNvPr>
          <p:cNvSpPr txBox="1"/>
          <p:nvPr/>
        </p:nvSpPr>
        <p:spPr>
          <a:xfrm>
            <a:off x="8789245" y="3150810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1330;p86">
            <a:extLst>
              <a:ext uri="{FF2B5EF4-FFF2-40B4-BE49-F238E27FC236}">
                <a16:creationId xmlns:a16="http://schemas.microsoft.com/office/drawing/2014/main" id="{A8BD5304-B2B6-D4FD-D94C-CBC0789FCA85}"/>
              </a:ext>
            </a:extLst>
          </p:cNvPr>
          <p:cNvSpPr txBox="1"/>
          <p:nvPr/>
        </p:nvSpPr>
        <p:spPr>
          <a:xfrm>
            <a:off x="8158011" y="4743846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7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1331;p86">
            <a:extLst>
              <a:ext uri="{FF2B5EF4-FFF2-40B4-BE49-F238E27FC236}">
                <a16:creationId xmlns:a16="http://schemas.microsoft.com/office/drawing/2014/main" id="{248D9856-58E6-5A23-0CBD-41D768F9B9E1}"/>
              </a:ext>
            </a:extLst>
          </p:cNvPr>
          <p:cNvSpPr txBox="1"/>
          <p:nvPr/>
        </p:nvSpPr>
        <p:spPr>
          <a:xfrm>
            <a:off x="8789245" y="4029313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" name="Google Shape;1332;p86">
            <a:extLst>
              <a:ext uri="{FF2B5EF4-FFF2-40B4-BE49-F238E27FC236}">
                <a16:creationId xmlns:a16="http://schemas.microsoft.com/office/drawing/2014/main" id="{86F25BDE-542B-D103-3D05-126CA9AB4BA5}"/>
              </a:ext>
            </a:extLst>
          </p:cNvPr>
          <p:cNvSpPr txBox="1"/>
          <p:nvPr/>
        </p:nvSpPr>
        <p:spPr>
          <a:xfrm>
            <a:off x="11640646" y="5589504"/>
            <a:ext cx="19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9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1333;p86">
            <a:extLst>
              <a:ext uri="{FF2B5EF4-FFF2-40B4-BE49-F238E27FC236}">
                <a16:creationId xmlns:a16="http://schemas.microsoft.com/office/drawing/2014/main" id="{7A279395-7DAC-2D2C-17BB-6EE0BAA0D83E}"/>
              </a:ext>
            </a:extLst>
          </p:cNvPr>
          <p:cNvSpPr txBox="1"/>
          <p:nvPr/>
        </p:nvSpPr>
        <p:spPr>
          <a:xfrm>
            <a:off x="9861598" y="3532424"/>
            <a:ext cx="47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" name="Google Shape;1334;p86">
            <a:extLst>
              <a:ext uri="{FF2B5EF4-FFF2-40B4-BE49-F238E27FC236}">
                <a16:creationId xmlns:a16="http://schemas.microsoft.com/office/drawing/2014/main" id="{E7063681-16D7-EC8B-60A8-5E4D5B0AE680}"/>
              </a:ext>
            </a:extLst>
          </p:cNvPr>
          <p:cNvSpPr txBox="1"/>
          <p:nvPr/>
        </p:nvSpPr>
        <p:spPr>
          <a:xfrm>
            <a:off x="8072983" y="2091453"/>
            <a:ext cx="196800" cy="59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ξ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335;p86">
            <a:extLst>
              <a:ext uri="{FF2B5EF4-FFF2-40B4-BE49-F238E27FC236}">
                <a16:creationId xmlns:a16="http://schemas.microsoft.com/office/drawing/2014/main" id="{D4A2C019-2E8E-BE02-6098-197C516BFE19}"/>
              </a:ext>
            </a:extLst>
          </p:cNvPr>
          <p:cNvSpPr txBox="1"/>
          <p:nvPr/>
        </p:nvSpPr>
        <p:spPr>
          <a:xfrm>
            <a:off x="8993337" y="5561189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32707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7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6148388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/>
              <a:t>Two of the outcomes in the sample space are missing from the Venn diagram.</a:t>
            </a:r>
            <a:endParaRPr sz="240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400"/>
          </a:p>
        </p:txBody>
      </p:sp>
      <p:sp>
        <p:nvSpPr>
          <p:cNvPr id="1080" name="Google Shape;1080;p7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096" name="Google Shape;1096;p77"/>
          <p:cNvSpPr txBox="1">
            <a:spLocks noGrp="1"/>
          </p:cNvSpPr>
          <p:nvPr>
            <p:ph type="body" idx="4294967295"/>
          </p:nvPr>
        </p:nvSpPr>
        <p:spPr>
          <a:xfrm>
            <a:off x="0" y="2028825"/>
            <a:ext cx="1814513" cy="369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Which two?</a:t>
            </a:r>
            <a:endParaRPr sz="2400"/>
          </a:p>
        </p:txBody>
      </p:sp>
      <p:sp>
        <p:nvSpPr>
          <p:cNvPr id="1097" name="Google Shape;1097;p77"/>
          <p:cNvSpPr txBox="1">
            <a:spLocks noGrp="1"/>
          </p:cNvSpPr>
          <p:nvPr>
            <p:ph type="body" idx="4294967295"/>
          </p:nvPr>
        </p:nvSpPr>
        <p:spPr>
          <a:xfrm>
            <a:off x="2007076" y="2079180"/>
            <a:ext cx="1814513" cy="369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>
                <a:latin typeface="Kalam"/>
                <a:ea typeface="Kalam"/>
                <a:cs typeface="Kalam"/>
                <a:sym typeface="Kalam"/>
              </a:rPr>
              <a:t>2 and 12</a:t>
            </a:r>
            <a:endParaRPr sz="2667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98" name="Google Shape;1098;p77"/>
          <p:cNvSpPr txBox="1">
            <a:spLocks noGrp="1"/>
          </p:cNvSpPr>
          <p:nvPr>
            <p:ph type="body" idx="4294967295"/>
          </p:nvPr>
        </p:nvSpPr>
        <p:spPr>
          <a:xfrm>
            <a:off x="0" y="2638425"/>
            <a:ext cx="5664200" cy="369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Without knowing the outcomes for each event we cannot add them to the diagram.</a:t>
            </a:r>
            <a:endParaRPr sz="2400"/>
          </a:p>
        </p:txBody>
      </p:sp>
      <p:sp>
        <p:nvSpPr>
          <p:cNvPr id="1099" name="Google Shape;1099;p77"/>
          <p:cNvSpPr txBox="1">
            <a:spLocks noGrp="1"/>
          </p:cNvSpPr>
          <p:nvPr>
            <p:ph type="body" idx="4294967295"/>
          </p:nvPr>
        </p:nvSpPr>
        <p:spPr>
          <a:xfrm>
            <a:off x="0" y="4060825"/>
            <a:ext cx="5664200" cy="369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If we know the probability of selecting an outcome from each event could that help to place them in the Venn diagram?</a:t>
            </a:r>
            <a:endParaRPr sz="2400"/>
          </a:p>
        </p:txBody>
      </p:sp>
      <p:sp>
        <p:nvSpPr>
          <p:cNvPr id="1081" name="Google Shape;1081;p77"/>
          <p:cNvSpPr/>
          <p:nvPr/>
        </p:nvSpPr>
        <p:spPr>
          <a:xfrm>
            <a:off x="6580267" y="19641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2" name="Google Shape;1082;p77"/>
          <p:cNvSpPr txBox="1"/>
          <p:nvPr/>
        </p:nvSpPr>
        <p:spPr>
          <a:xfrm>
            <a:off x="6580267" y="1504351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{1, 2, 3, 4, 5, 6, 7, 8, 9, 10, 11, 12}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3" name="Google Shape;1083;p77"/>
          <p:cNvSpPr/>
          <p:nvPr/>
        </p:nvSpPr>
        <p:spPr>
          <a:xfrm>
            <a:off x="7086233" y="2264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4" name="Google Shape;1084;p77"/>
          <p:cNvSpPr txBox="1"/>
          <p:nvPr/>
        </p:nvSpPr>
        <p:spPr>
          <a:xfrm>
            <a:off x="7158733" y="21994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5" name="Google Shape;1085;p77"/>
          <p:cNvSpPr/>
          <p:nvPr/>
        </p:nvSpPr>
        <p:spPr>
          <a:xfrm>
            <a:off x="8407033" y="2264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6" name="Google Shape;1086;p77"/>
          <p:cNvSpPr txBox="1"/>
          <p:nvPr/>
        </p:nvSpPr>
        <p:spPr>
          <a:xfrm>
            <a:off x="10229600" y="21995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7" name="Google Shape;1087;p77"/>
          <p:cNvSpPr txBox="1"/>
          <p:nvPr/>
        </p:nvSpPr>
        <p:spPr>
          <a:xfrm>
            <a:off x="8683208" y="26098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8" name="Google Shape;1088;p77"/>
          <p:cNvSpPr txBox="1"/>
          <p:nvPr/>
        </p:nvSpPr>
        <p:spPr>
          <a:xfrm>
            <a:off x="9900391" y="28946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9" name="Google Shape;1089;p77"/>
          <p:cNvSpPr txBox="1"/>
          <p:nvPr/>
        </p:nvSpPr>
        <p:spPr>
          <a:xfrm>
            <a:off x="8702459" y="3225808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0" name="Google Shape;1090;p77"/>
          <p:cNvSpPr txBox="1"/>
          <p:nvPr/>
        </p:nvSpPr>
        <p:spPr>
          <a:xfrm>
            <a:off x="7594459" y="270814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1" name="Google Shape;1091;p77"/>
          <p:cNvSpPr txBox="1"/>
          <p:nvPr/>
        </p:nvSpPr>
        <p:spPr>
          <a:xfrm>
            <a:off x="10805867" y="2311067"/>
            <a:ext cx="26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2" name="Google Shape;1092;p77"/>
          <p:cNvSpPr txBox="1"/>
          <p:nvPr/>
        </p:nvSpPr>
        <p:spPr>
          <a:xfrm>
            <a:off x="10773457" y="3294657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3" name="Google Shape;1093;p77"/>
          <p:cNvSpPr txBox="1"/>
          <p:nvPr/>
        </p:nvSpPr>
        <p:spPr>
          <a:xfrm>
            <a:off x="10805857" y="28097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4" name="Google Shape;1094;p77"/>
          <p:cNvSpPr txBox="1"/>
          <p:nvPr/>
        </p:nvSpPr>
        <p:spPr>
          <a:xfrm>
            <a:off x="10689033" y="3786467"/>
            <a:ext cx="46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5" name="Google Shape;1095;p77"/>
          <p:cNvSpPr txBox="1"/>
          <p:nvPr/>
        </p:nvSpPr>
        <p:spPr>
          <a:xfrm>
            <a:off x="10689037" y="4278267"/>
            <a:ext cx="46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0" name="Google Shape;1100;p77"/>
          <p:cNvSpPr txBox="1"/>
          <p:nvPr/>
        </p:nvSpPr>
        <p:spPr>
          <a:xfrm>
            <a:off x="9310641" y="36779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78"/>
          <p:cNvSpPr txBox="1">
            <a:spLocks noGrp="1"/>
          </p:cNvSpPr>
          <p:nvPr>
            <p:ph type="body" idx="4294967295"/>
          </p:nvPr>
        </p:nvSpPr>
        <p:spPr>
          <a:xfrm>
            <a:off x="1064942" y="1630260"/>
            <a:ext cx="5664200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P(A) = </a:t>
            </a:r>
            <a:endParaRPr sz="2400" dirty="0"/>
          </a:p>
        </p:txBody>
      </p:sp>
      <p:sp>
        <p:nvSpPr>
          <p:cNvPr id="1106" name="Google Shape;1106;p7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122" name="Google Shape;1122;p78"/>
          <p:cNvSpPr txBox="1">
            <a:spLocks noGrp="1"/>
          </p:cNvSpPr>
          <p:nvPr>
            <p:ph type="body" idx="4294967295"/>
          </p:nvPr>
        </p:nvSpPr>
        <p:spPr>
          <a:xfrm>
            <a:off x="3621513" y="1341438"/>
            <a:ext cx="1814513" cy="3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>
                <a:latin typeface="Kalam"/>
                <a:ea typeface="Kalam"/>
                <a:cs typeface="Kalam"/>
                <a:sym typeface="Kalam"/>
              </a:rPr>
              <a:t>There are already 3 outcomes in event A.</a:t>
            </a:r>
            <a:endParaRPr sz="2667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26" name="Google Shape;1126;p78"/>
          <p:cNvSpPr txBox="1">
            <a:spLocks noGrp="1"/>
          </p:cNvSpPr>
          <p:nvPr>
            <p:ph type="body" idx="4294967295"/>
          </p:nvPr>
        </p:nvSpPr>
        <p:spPr>
          <a:xfrm>
            <a:off x="0" y="923925"/>
            <a:ext cx="5664200" cy="4111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Given that  </a:t>
            </a:r>
            <a:endParaRPr sz="2400" dirty="0"/>
          </a:p>
        </p:txBody>
      </p:sp>
      <p:sp>
        <p:nvSpPr>
          <p:cNvPr id="1131" name="Google Shape;1131;p78"/>
          <p:cNvSpPr txBox="1">
            <a:spLocks noGrp="1"/>
          </p:cNvSpPr>
          <p:nvPr>
            <p:ph type="body" idx="4294967295"/>
          </p:nvPr>
        </p:nvSpPr>
        <p:spPr>
          <a:xfrm>
            <a:off x="1047067" y="4166866"/>
            <a:ext cx="974725" cy="48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P(B) = </a:t>
            </a:r>
            <a:endParaRPr sz="2400" dirty="0"/>
          </a:p>
        </p:txBody>
      </p:sp>
      <p:sp>
        <p:nvSpPr>
          <p:cNvPr id="1141" name="Google Shape;1141;p78"/>
          <p:cNvSpPr txBox="1">
            <a:spLocks noGrp="1"/>
          </p:cNvSpPr>
          <p:nvPr>
            <p:ph type="body" idx="4294967295"/>
          </p:nvPr>
        </p:nvSpPr>
        <p:spPr>
          <a:xfrm>
            <a:off x="3551037" y="3677991"/>
            <a:ext cx="1814513" cy="3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>
                <a:latin typeface="Kalam"/>
                <a:ea typeface="Kalam"/>
                <a:cs typeface="Kalam"/>
                <a:sym typeface="Kalam"/>
              </a:rPr>
              <a:t>There needs to be 6 outcomes in event B.</a:t>
            </a:r>
            <a:endParaRPr sz="2667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2" name="Google Shape;1142;p78"/>
          <p:cNvSpPr txBox="1">
            <a:spLocks noGrp="1"/>
          </p:cNvSpPr>
          <p:nvPr>
            <p:ph type="body" idx="4294967295"/>
          </p:nvPr>
        </p:nvSpPr>
        <p:spPr>
          <a:xfrm>
            <a:off x="6133042" y="4984242"/>
            <a:ext cx="5026025" cy="3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>
                <a:latin typeface="Kalam"/>
                <a:ea typeface="Kalam"/>
                <a:cs typeface="Kalam"/>
                <a:sym typeface="Kalam"/>
              </a:rPr>
              <a:t>So the missing outcomes 2 and 12 are outcomes of event B.</a:t>
            </a:r>
            <a:endParaRPr sz="2667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07" name="Google Shape;1107;p78"/>
          <p:cNvSpPr/>
          <p:nvPr/>
        </p:nvSpPr>
        <p:spPr>
          <a:xfrm>
            <a:off x="6580267" y="19641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8" name="Google Shape;1108;p78"/>
          <p:cNvSpPr txBox="1"/>
          <p:nvPr/>
        </p:nvSpPr>
        <p:spPr>
          <a:xfrm>
            <a:off x="6295208" y="1398195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{1, 2, 3, 4, 5, 6, 7, 8, 9, 10, 11, 12}</a:t>
            </a: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9" name="Google Shape;1109;p78"/>
          <p:cNvSpPr/>
          <p:nvPr/>
        </p:nvSpPr>
        <p:spPr>
          <a:xfrm>
            <a:off x="7086233" y="2264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0" name="Google Shape;1110;p78"/>
          <p:cNvSpPr txBox="1"/>
          <p:nvPr/>
        </p:nvSpPr>
        <p:spPr>
          <a:xfrm>
            <a:off x="7158733" y="21994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1" name="Google Shape;1111;p78"/>
          <p:cNvSpPr/>
          <p:nvPr/>
        </p:nvSpPr>
        <p:spPr>
          <a:xfrm>
            <a:off x="8407033" y="22641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2" name="Google Shape;1112;p78"/>
          <p:cNvSpPr txBox="1"/>
          <p:nvPr/>
        </p:nvSpPr>
        <p:spPr>
          <a:xfrm>
            <a:off x="10229600" y="21995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3" name="Google Shape;1113;p78"/>
          <p:cNvSpPr txBox="1"/>
          <p:nvPr/>
        </p:nvSpPr>
        <p:spPr>
          <a:xfrm>
            <a:off x="8683208" y="26098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4" name="Google Shape;1114;p78"/>
          <p:cNvSpPr txBox="1"/>
          <p:nvPr/>
        </p:nvSpPr>
        <p:spPr>
          <a:xfrm>
            <a:off x="9900391" y="28946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5" name="Google Shape;1115;p78"/>
          <p:cNvSpPr txBox="1"/>
          <p:nvPr/>
        </p:nvSpPr>
        <p:spPr>
          <a:xfrm>
            <a:off x="8702459" y="3225808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6" name="Google Shape;1116;p78"/>
          <p:cNvSpPr txBox="1"/>
          <p:nvPr/>
        </p:nvSpPr>
        <p:spPr>
          <a:xfrm>
            <a:off x="7594459" y="270814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7" name="Google Shape;1117;p78"/>
          <p:cNvSpPr txBox="1"/>
          <p:nvPr/>
        </p:nvSpPr>
        <p:spPr>
          <a:xfrm>
            <a:off x="10805867" y="2311067"/>
            <a:ext cx="26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8" name="Google Shape;1118;p78"/>
          <p:cNvSpPr txBox="1"/>
          <p:nvPr/>
        </p:nvSpPr>
        <p:spPr>
          <a:xfrm>
            <a:off x="10773457" y="3294657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9" name="Google Shape;1119;p78"/>
          <p:cNvSpPr txBox="1"/>
          <p:nvPr/>
        </p:nvSpPr>
        <p:spPr>
          <a:xfrm>
            <a:off x="10805857" y="28097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0" name="Google Shape;1120;p78"/>
          <p:cNvSpPr txBox="1"/>
          <p:nvPr/>
        </p:nvSpPr>
        <p:spPr>
          <a:xfrm>
            <a:off x="10689033" y="3786467"/>
            <a:ext cx="46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1" name="Google Shape;1121;p78"/>
          <p:cNvSpPr txBox="1"/>
          <p:nvPr/>
        </p:nvSpPr>
        <p:spPr>
          <a:xfrm>
            <a:off x="10689037" y="4278267"/>
            <a:ext cx="46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23" name="Google Shape;1123;p78" descr="&lt;math xmlns=&quot;http://www.w3.org/1998/Math/MathML&quot; display=&quot;block&quot; data-is-equatio=&quot;1&quot; data-latex=&quot;\frac{1}{4}&quot;&gt;&lt;mfrac&gt;&lt;mn&gt;1&lt;/mn&gt;&lt;mn&gt;4&lt;/mn&gt;&lt;/mfrac&gt;&lt;/math&gt;" title="one four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01" y="1541598"/>
            <a:ext cx="219964" cy="7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78" descr="&lt;math xmlns=&quot;http://www.w3.org/1998/Math/MathML&quot; display=&quot;block&quot; data-is-equatio=&quot;1&quot; data-latex=&quot;\frac{1}{2}&quot;&gt;&lt;mfrac&gt;&lt;mn&gt;1&lt;/mn&gt;&lt;mn&gt;2&lt;/mn&gt;&lt;/mfrac&gt;&lt;/math&gt;" title="one hal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939" y="4048472"/>
            <a:ext cx="219844" cy="720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78"/>
          <p:cNvSpPr txBox="1"/>
          <p:nvPr/>
        </p:nvSpPr>
        <p:spPr>
          <a:xfrm>
            <a:off x="9310641" y="36779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0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2378075" cy="517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Given that:</a:t>
            </a:r>
            <a:endParaRPr/>
          </a:p>
        </p:txBody>
      </p:sp>
      <p:sp>
        <p:nvSpPr>
          <p:cNvPr id="1180" name="Google Shape;1180;p8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192" name="Google Shape;1192;p80"/>
          <p:cNvSpPr txBox="1">
            <a:spLocks noGrp="1"/>
          </p:cNvSpPr>
          <p:nvPr>
            <p:ph type="body" idx="4294967295"/>
          </p:nvPr>
        </p:nvSpPr>
        <p:spPr>
          <a:xfrm>
            <a:off x="0" y="2036763"/>
            <a:ext cx="2378075" cy="517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P(A) =</a:t>
            </a:r>
            <a:endParaRPr/>
          </a:p>
        </p:txBody>
      </p:sp>
      <p:sp>
        <p:nvSpPr>
          <p:cNvPr id="1193" name="Google Shape;1193;p80"/>
          <p:cNvSpPr txBox="1">
            <a:spLocks noGrp="1"/>
          </p:cNvSpPr>
          <p:nvPr>
            <p:ph type="body" idx="4294967295"/>
          </p:nvPr>
        </p:nvSpPr>
        <p:spPr>
          <a:xfrm>
            <a:off x="0" y="3154363"/>
            <a:ext cx="2378075" cy="517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P(B) =</a:t>
            </a:r>
            <a:endParaRPr/>
          </a:p>
        </p:txBody>
      </p:sp>
      <p:sp>
        <p:nvSpPr>
          <p:cNvPr id="1194" name="Google Shape;1194;p80"/>
          <p:cNvSpPr txBox="1">
            <a:spLocks noGrp="1"/>
          </p:cNvSpPr>
          <p:nvPr>
            <p:ph type="body" idx="4294967295"/>
          </p:nvPr>
        </p:nvSpPr>
        <p:spPr>
          <a:xfrm>
            <a:off x="481012" y="4535217"/>
            <a:ext cx="5614988" cy="517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Complete the Venn diagram.</a:t>
            </a:r>
            <a:endParaRPr dirty="0"/>
          </a:p>
        </p:txBody>
      </p:sp>
      <p:sp>
        <p:nvSpPr>
          <p:cNvPr id="1181" name="Google Shape;1181;p80"/>
          <p:cNvSpPr/>
          <p:nvPr/>
        </p:nvSpPr>
        <p:spPr>
          <a:xfrm>
            <a:off x="6377067" y="16593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2" name="Google Shape;1182;p80"/>
          <p:cNvSpPr txBox="1"/>
          <p:nvPr/>
        </p:nvSpPr>
        <p:spPr>
          <a:xfrm>
            <a:off x="6377067" y="1199551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{Alex, Jun, Jacob, Sam, Izzy}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3" name="Google Shape;1183;p80"/>
          <p:cNvSpPr/>
          <p:nvPr/>
        </p:nvSpPr>
        <p:spPr>
          <a:xfrm>
            <a:off x="6883033" y="1959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4" name="Google Shape;1184;p80"/>
          <p:cNvSpPr txBox="1"/>
          <p:nvPr/>
        </p:nvSpPr>
        <p:spPr>
          <a:xfrm>
            <a:off x="6955533" y="18946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5" name="Google Shape;1185;p80"/>
          <p:cNvSpPr/>
          <p:nvPr/>
        </p:nvSpPr>
        <p:spPr>
          <a:xfrm>
            <a:off x="8203833" y="1959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6" name="Google Shape;1186;p80"/>
          <p:cNvSpPr txBox="1"/>
          <p:nvPr/>
        </p:nvSpPr>
        <p:spPr>
          <a:xfrm>
            <a:off x="10026400" y="18947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7" name="Google Shape;1187;p80"/>
          <p:cNvSpPr txBox="1"/>
          <p:nvPr/>
        </p:nvSpPr>
        <p:spPr>
          <a:xfrm>
            <a:off x="7068247" y="3173233"/>
            <a:ext cx="85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8" name="Google Shape;1188;p80"/>
          <p:cNvSpPr txBox="1"/>
          <p:nvPr/>
        </p:nvSpPr>
        <p:spPr>
          <a:xfrm>
            <a:off x="9134203" y="2495567"/>
            <a:ext cx="1004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Jacob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89" name="Google Shape;1189;p80"/>
          <p:cNvSpPr txBox="1"/>
          <p:nvPr/>
        </p:nvSpPr>
        <p:spPr>
          <a:xfrm>
            <a:off x="8286633" y="2755733"/>
            <a:ext cx="85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Alex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0" name="Google Shape;1190;p80"/>
          <p:cNvSpPr txBox="1"/>
          <p:nvPr/>
        </p:nvSpPr>
        <p:spPr>
          <a:xfrm>
            <a:off x="10026403" y="3958433"/>
            <a:ext cx="100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Jun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1" name="Google Shape;1191;p80"/>
          <p:cNvSpPr txBox="1"/>
          <p:nvPr/>
        </p:nvSpPr>
        <p:spPr>
          <a:xfrm>
            <a:off x="7223837" y="2554367"/>
            <a:ext cx="70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Izzy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95" name="Google Shape;1195;p80" descr="&lt;math xmlns=&quot;http://www.w3.org/1998/Math/MathML&quot; display=&quot;block&quot; data-is-equatio=&quot;1&quot; data-latex=&quot;\frac{3}{5}&quot;&gt;&lt;mfrac&gt;&lt;mn&gt;3&lt;/mn&gt;&lt;mn&gt;5&lt;/mn&gt;&lt;/mfrac&gt;&lt;/math&gt;" title="three fifth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434" y="1817609"/>
            <a:ext cx="277161" cy="91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80" descr="&lt;math xmlns=&quot;http://www.w3.org/1998/Math/MathML&quot; display=&quot;block&quot; data-is-equatio=&quot;1&quot; data-latex=&quot;\frac{2}{5}&quot;&gt;&lt;mfrac&gt;&lt;mn&gt;2&lt;/mn&gt;&lt;mn&gt;5&lt;/mn&gt;&lt;/mfrac&gt;&lt;/math&gt;" title="two fifth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353" y="2953918"/>
            <a:ext cx="277307" cy="9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87"/>
          <p:cNvSpPr txBox="1">
            <a:spLocks noGrp="1"/>
          </p:cNvSpPr>
          <p:nvPr>
            <p:ph type="body" idx="4294967295"/>
          </p:nvPr>
        </p:nvSpPr>
        <p:spPr>
          <a:xfrm>
            <a:off x="77306" y="-22090"/>
            <a:ext cx="7226108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 </a:t>
            </a:r>
            <a:endParaRPr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400" dirty="0"/>
              <a:t>3a) Complete the Venn diagram given these probabilities.</a:t>
            </a:r>
            <a:endParaRPr sz="2400" dirty="0"/>
          </a:p>
        </p:txBody>
      </p:sp>
      <p:sp>
        <p:nvSpPr>
          <p:cNvPr id="1343" name="Google Shape;1343;p87"/>
          <p:cNvSpPr txBox="1">
            <a:spLocks noGrp="1"/>
          </p:cNvSpPr>
          <p:nvPr>
            <p:ph type="body" idx="4294967295"/>
          </p:nvPr>
        </p:nvSpPr>
        <p:spPr>
          <a:xfrm>
            <a:off x="2955029" y="2501022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P(A) =</a:t>
            </a:r>
            <a:endParaRPr sz="2400" dirty="0"/>
          </a:p>
        </p:txBody>
      </p:sp>
      <p:sp>
        <p:nvSpPr>
          <p:cNvPr id="1344" name="Google Shape;1344;p87"/>
          <p:cNvSpPr txBox="1">
            <a:spLocks noGrp="1"/>
          </p:cNvSpPr>
          <p:nvPr>
            <p:ph type="body" idx="4294967295"/>
          </p:nvPr>
        </p:nvSpPr>
        <p:spPr>
          <a:xfrm>
            <a:off x="2985510" y="3430732"/>
            <a:ext cx="1409700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P(B) =</a:t>
            </a:r>
            <a:endParaRPr sz="2400" dirty="0"/>
          </a:p>
        </p:txBody>
      </p:sp>
      <p:sp>
        <p:nvSpPr>
          <p:cNvPr id="1360" name="Google Shape;1360;p87"/>
          <p:cNvSpPr txBox="1">
            <a:spLocks noGrp="1"/>
          </p:cNvSpPr>
          <p:nvPr>
            <p:ph type="body" idx="4294967295"/>
          </p:nvPr>
        </p:nvSpPr>
        <p:spPr>
          <a:xfrm>
            <a:off x="122929" y="4746321"/>
            <a:ext cx="56642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b) Work out P(only A)</a:t>
            </a:r>
            <a:endParaRPr sz="2400" dirty="0"/>
          </a:p>
        </p:txBody>
      </p:sp>
      <p:sp>
        <p:nvSpPr>
          <p:cNvPr id="1345" name="Google Shape;1345;p87"/>
          <p:cNvSpPr/>
          <p:nvPr/>
        </p:nvSpPr>
        <p:spPr>
          <a:xfrm>
            <a:off x="7050569" y="1395043"/>
            <a:ext cx="3933200" cy="237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6" name="Google Shape;1346;p87"/>
          <p:cNvSpPr txBox="1"/>
          <p:nvPr/>
        </p:nvSpPr>
        <p:spPr>
          <a:xfrm>
            <a:off x="6820933" y="998832"/>
            <a:ext cx="4504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{integers 1 to 8 inclusive}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7" name="Google Shape;1347;p87"/>
          <p:cNvSpPr/>
          <p:nvPr/>
        </p:nvSpPr>
        <p:spPr>
          <a:xfrm>
            <a:off x="7485189" y="1655000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8" name="Google Shape;1348;p87"/>
          <p:cNvSpPr txBox="1"/>
          <p:nvPr/>
        </p:nvSpPr>
        <p:spPr>
          <a:xfrm>
            <a:off x="7547465" y="1598999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9" name="Google Shape;1349;p87"/>
          <p:cNvSpPr/>
          <p:nvPr/>
        </p:nvSpPr>
        <p:spPr>
          <a:xfrm>
            <a:off x="8619740" y="1655000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0" name="Google Shape;1350;p87"/>
          <p:cNvSpPr txBox="1"/>
          <p:nvPr/>
        </p:nvSpPr>
        <p:spPr>
          <a:xfrm>
            <a:off x="10185303" y="1599007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1" name="Google Shape;1351;p87"/>
          <p:cNvSpPr txBox="1"/>
          <p:nvPr/>
        </p:nvSpPr>
        <p:spPr>
          <a:xfrm>
            <a:off x="8777704" y="2088343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2" name="Google Shape;1352;p87"/>
          <p:cNvSpPr txBox="1"/>
          <p:nvPr/>
        </p:nvSpPr>
        <p:spPr>
          <a:xfrm>
            <a:off x="9845604" y="2135213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3" name="Google Shape;1353;p87"/>
          <p:cNvSpPr txBox="1"/>
          <p:nvPr/>
        </p:nvSpPr>
        <p:spPr>
          <a:xfrm>
            <a:off x="10555807" y="3276804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4" name="Google Shape;1354;p87"/>
          <p:cNvSpPr txBox="1"/>
          <p:nvPr/>
        </p:nvSpPr>
        <p:spPr>
          <a:xfrm>
            <a:off x="8873572" y="2551385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5" name="Google Shape;1355;p87"/>
          <p:cNvSpPr txBox="1"/>
          <p:nvPr/>
        </p:nvSpPr>
        <p:spPr>
          <a:xfrm>
            <a:off x="10657415" y="2647521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6" name="Google Shape;1356;p87"/>
          <p:cNvSpPr txBox="1"/>
          <p:nvPr/>
        </p:nvSpPr>
        <p:spPr>
          <a:xfrm>
            <a:off x="7860416" y="2088331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7" name="Google Shape;1357;p87"/>
          <p:cNvSpPr txBox="1"/>
          <p:nvPr/>
        </p:nvSpPr>
        <p:spPr>
          <a:xfrm>
            <a:off x="7198007" y="3276793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58" name="Google Shape;1358;p87" descr="&lt;math xmlns=&quot;http://www.w3.org/1998/Math/MathML&quot; display=&quot;block&quot; data-is-equatio=&quot;1&quot; data-latex=&quot;\frac{1}{2}&quot;&gt;&lt;mfrac&gt;&lt;mn&gt;1&lt;/mn&gt;&lt;mn&gt;2&lt;/mn&gt;&lt;/mfrac&gt;&lt;/math&gt;" title="one hal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269" y="2416832"/>
            <a:ext cx="222268" cy="72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87" descr="&lt;math xmlns=&quot;http://www.w3.org/1998/Math/MathML&quot; display=&quot;block&quot; data-is-equatio=&quot;1&quot; data-latex=&quot;\frac{3}{8}&quot;&gt;&lt;mfrac&gt;&lt;mn&gt;3&lt;/mn&gt;&lt;mn&gt;8&lt;/mn&gt;&lt;/mfrac&gt;&lt;/math&gt;" title="three eighth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316" y="3339114"/>
            <a:ext cx="222160" cy="73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3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588625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/>
              <a:t>This Venn diagram shows the number of outcomes in each event. </a:t>
            </a:r>
            <a:br>
              <a:rPr lang="en-GB" sz="2400"/>
            </a:br>
            <a:r>
              <a:rPr lang="en-GB" sz="2400"/>
              <a:t>There are 18 outcomes in the sample space.</a:t>
            </a:r>
            <a:endParaRPr sz="240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400"/>
              <a:t>It is missing some of the numbers.</a:t>
            </a:r>
            <a:endParaRPr sz="2400"/>
          </a:p>
        </p:txBody>
      </p:sp>
      <p:sp>
        <p:nvSpPr>
          <p:cNvPr id="1244" name="Google Shape;1244;p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255" name="Google Shape;1255;p83"/>
          <p:cNvSpPr txBox="1">
            <a:spLocks noGrp="1"/>
          </p:cNvSpPr>
          <p:nvPr>
            <p:ph type="body" idx="4294967295"/>
          </p:nvPr>
        </p:nvSpPr>
        <p:spPr>
          <a:xfrm>
            <a:off x="0" y="2624138"/>
            <a:ext cx="5664200" cy="3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Given that  </a:t>
            </a:r>
            <a:endParaRPr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400" dirty="0"/>
              <a:t>P(not F) = </a:t>
            </a:r>
            <a:endParaRPr sz="2400" dirty="0"/>
          </a:p>
        </p:txBody>
      </p:sp>
      <p:sp>
        <p:nvSpPr>
          <p:cNvPr id="1257" name="Google Shape;1257;p83"/>
          <p:cNvSpPr txBox="1">
            <a:spLocks noGrp="1"/>
          </p:cNvSpPr>
          <p:nvPr>
            <p:ph type="body" idx="4294967295"/>
          </p:nvPr>
        </p:nvSpPr>
        <p:spPr>
          <a:xfrm>
            <a:off x="0" y="3998913"/>
            <a:ext cx="11285538" cy="369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means the number of outcomes in the region that represents only S is 3.</a:t>
            </a:r>
            <a:endParaRPr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400" dirty="0"/>
          </a:p>
        </p:txBody>
      </p:sp>
      <p:sp>
        <p:nvSpPr>
          <p:cNvPr id="1258" name="Google Shape;1258;p83"/>
          <p:cNvSpPr txBox="1">
            <a:spLocks noGrp="1"/>
          </p:cNvSpPr>
          <p:nvPr>
            <p:ph type="body" idx="4294967295"/>
          </p:nvPr>
        </p:nvSpPr>
        <p:spPr>
          <a:xfrm>
            <a:off x="0" y="4730750"/>
            <a:ext cx="8902700" cy="369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So the final 2 outcomes are in the region for only event F.</a:t>
            </a:r>
            <a:endParaRPr sz="2400" dirty="0"/>
          </a:p>
        </p:txBody>
      </p:sp>
      <p:sp>
        <p:nvSpPr>
          <p:cNvPr id="1245" name="Google Shape;1245;p83"/>
          <p:cNvSpPr/>
          <p:nvPr/>
        </p:nvSpPr>
        <p:spPr>
          <a:xfrm>
            <a:off x="7964667" y="1557700"/>
            <a:ext cx="3225200" cy="2095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6" name="Google Shape;1246;p83"/>
          <p:cNvSpPr txBox="1"/>
          <p:nvPr/>
        </p:nvSpPr>
        <p:spPr>
          <a:xfrm>
            <a:off x="7729451" y="1548400"/>
            <a:ext cx="215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7" name="Google Shape;1247;p83"/>
          <p:cNvSpPr/>
          <p:nvPr/>
        </p:nvSpPr>
        <p:spPr>
          <a:xfrm>
            <a:off x="8305433" y="1756131"/>
            <a:ext cx="1640000" cy="1640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8" name="Google Shape;1248;p83"/>
          <p:cNvSpPr txBox="1"/>
          <p:nvPr/>
        </p:nvSpPr>
        <p:spPr>
          <a:xfrm>
            <a:off x="8203487" y="1649864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9" name="Google Shape;1249;p83"/>
          <p:cNvSpPr/>
          <p:nvPr/>
        </p:nvSpPr>
        <p:spPr>
          <a:xfrm>
            <a:off x="9316989" y="1756131"/>
            <a:ext cx="1640000" cy="1640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0" name="Google Shape;1250;p83"/>
          <p:cNvSpPr txBox="1"/>
          <p:nvPr/>
        </p:nvSpPr>
        <p:spPr>
          <a:xfrm>
            <a:off x="10737600" y="16915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1" name="Google Shape;1251;p83"/>
          <p:cNvSpPr txBox="1"/>
          <p:nvPr/>
        </p:nvSpPr>
        <p:spPr>
          <a:xfrm>
            <a:off x="10347557" y="2412991"/>
            <a:ext cx="334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52" name="Google Shape;1252;p83"/>
          <p:cNvSpPr txBox="1"/>
          <p:nvPr/>
        </p:nvSpPr>
        <p:spPr>
          <a:xfrm>
            <a:off x="9515259" y="2311408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3" name="Google Shape;1253;p83"/>
          <p:cNvSpPr txBox="1"/>
          <p:nvPr/>
        </p:nvSpPr>
        <p:spPr>
          <a:xfrm>
            <a:off x="8683192" y="2336509"/>
            <a:ext cx="334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54" name="Google Shape;1254;p83"/>
          <p:cNvSpPr txBox="1"/>
          <p:nvPr/>
        </p:nvSpPr>
        <p:spPr>
          <a:xfrm>
            <a:off x="10790637" y="3262267"/>
            <a:ext cx="46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56" name="Google Shape;1256;p83" descr="&lt;math xmlns=&quot;http://www.w3.org/1998/Math/MathML&quot; display=&quot;block&quot; data-is-equatio=&quot;1&quot; data-latex=&quot;\frac{13}{18}&quot;&gt;&lt;mfrac&gt;&lt;mn&gt;13&lt;/mn&gt;&lt;mn&gt;18&lt;/mn&gt;&lt;/mfrac&gt;&lt;/math&gt;" title="13 over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183" y="3043413"/>
            <a:ext cx="378424" cy="6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4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0274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/>
              <a:t>This Venn diagram shows the number of outcomes in each event.</a:t>
            </a:r>
            <a:br>
              <a:rPr lang="en-GB" sz="2400"/>
            </a:br>
            <a:r>
              <a:rPr lang="en-GB" sz="2400"/>
              <a:t>The sample space has 24 outcomes.</a:t>
            </a:r>
            <a:endParaRPr sz="2400"/>
          </a:p>
          <a:p>
            <a:pPr marL="0" indent="0">
              <a:spcBef>
                <a:spcPts val="1333"/>
              </a:spcBef>
              <a:buNone/>
            </a:pPr>
            <a:r>
              <a:rPr lang="en-GB" sz="2400"/>
              <a:t>Given:</a:t>
            </a:r>
            <a:endParaRPr sz="240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400"/>
          </a:p>
        </p:txBody>
      </p:sp>
      <p:sp>
        <p:nvSpPr>
          <p:cNvPr id="1264" name="Google Shape;1264;p8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1275" name="Google Shape;1275;p84"/>
          <p:cNvSpPr txBox="1">
            <a:spLocks noGrp="1"/>
          </p:cNvSpPr>
          <p:nvPr>
            <p:ph type="body" idx="4294967295"/>
          </p:nvPr>
        </p:nvSpPr>
        <p:spPr>
          <a:xfrm>
            <a:off x="647413" y="2583600"/>
            <a:ext cx="5770563" cy="369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P(not B) = </a:t>
            </a:r>
            <a:endParaRPr sz="2400" dirty="0"/>
          </a:p>
        </p:txBody>
      </p:sp>
      <p:sp>
        <p:nvSpPr>
          <p:cNvPr id="1276" name="Google Shape;1276;p84"/>
          <p:cNvSpPr txBox="1">
            <a:spLocks noGrp="1"/>
          </p:cNvSpPr>
          <p:nvPr>
            <p:ph type="body" idx="4294967295"/>
          </p:nvPr>
        </p:nvSpPr>
        <p:spPr>
          <a:xfrm>
            <a:off x="904737" y="3993225"/>
            <a:ext cx="5770563" cy="369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P(A) = </a:t>
            </a:r>
            <a:endParaRPr sz="2400" dirty="0"/>
          </a:p>
        </p:txBody>
      </p:sp>
      <p:sp>
        <p:nvSpPr>
          <p:cNvPr id="1277" name="Google Shape;1277;p84"/>
          <p:cNvSpPr txBox="1">
            <a:spLocks noGrp="1"/>
          </p:cNvSpPr>
          <p:nvPr>
            <p:ph type="body" idx="4294967295"/>
          </p:nvPr>
        </p:nvSpPr>
        <p:spPr>
          <a:xfrm>
            <a:off x="762000" y="5101141"/>
            <a:ext cx="5770563" cy="369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Complete the Venn diagram.</a:t>
            </a:r>
            <a:endParaRPr sz="2400" dirty="0"/>
          </a:p>
        </p:txBody>
      </p:sp>
      <p:sp>
        <p:nvSpPr>
          <p:cNvPr id="1265" name="Google Shape;1265;p84"/>
          <p:cNvSpPr/>
          <p:nvPr/>
        </p:nvSpPr>
        <p:spPr>
          <a:xfrm>
            <a:off x="6986667" y="15577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6" name="Google Shape;1266;p84"/>
          <p:cNvSpPr txBox="1"/>
          <p:nvPr/>
        </p:nvSpPr>
        <p:spPr>
          <a:xfrm>
            <a:off x="6713451" y="1548400"/>
            <a:ext cx="215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7" name="Google Shape;1267;p84"/>
          <p:cNvSpPr/>
          <p:nvPr/>
        </p:nvSpPr>
        <p:spPr>
          <a:xfrm>
            <a:off x="7492633" y="18577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8" name="Google Shape;1268;p84"/>
          <p:cNvSpPr txBox="1"/>
          <p:nvPr/>
        </p:nvSpPr>
        <p:spPr>
          <a:xfrm>
            <a:off x="7565133" y="17930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9" name="Google Shape;1269;p84"/>
          <p:cNvSpPr/>
          <p:nvPr/>
        </p:nvSpPr>
        <p:spPr>
          <a:xfrm>
            <a:off x="8813433" y="18577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0" name="Google Shape;1270;p84"/>
          <p:cNvSpPr txBox="1"/>
          <p:nvPr/>
        </p:nvSpPr>
        <p:spPr>
          <a:xfrm>
            <a:off x="10636000" y="17931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1" name="Google Shape;1271;p84"/>
          <p:cNvSpPr txBox="1"/>
          <p:nvPr/>
        </p:nvSpPr>
        <p:spPr>
          <a:xfrm>
            <a:off x="10144357" y="2819391"/>
            <a:ext cx="334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1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72" name="Google Shape;1272;p84"/>
          <p:cNvSpPr txBox="1"/>
          <p:nvPr/>
        </p:nvSpPr>
        <p:spPr>
          <a:xfrm>
            <a:off x="9108859" y="2819409"/>
            <a:ext cx="334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73" name="Google Shape;1273;p84"/>
          <p:cNvSpPr txBox="1"/>
          <p:nvPr/>
        </p:nvSpPr>
        <p:spPr>
          <a:xfrm>
            <a:off x="7983500" y="2742900"/>
            <a:ext cx="5261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13</a:t>
            </a:r>
            <a:endParaRPr sz="24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4" name="Google Shape;1274;p84"/>
          <p:cNvSpPr txBox="1"/>
          <p:nvPr/>
        </p:nvSpPr>
        <p:spPr>
          <a:xfrm>
            <a:off x="11095437" y="3871867"/>
            <a:ext cx="4612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6</a:t>
            </a:r>
            <a:endParaRPr sz="2667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278" name="Google Shape;1278;p84"/>
          <p:cNvCxnSpPr/>
          <p:nvPr/>
        </p:nvCxnSpPr>
        <p:spPr>
          <a:xfrm>
            <a:off x="8985267" y="3229800"/>
            <a:ext cx="458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9" name="Google Shape;1279;p84"/>
          <p:cNvCxnSpPr/>
          <p:nvPr/>
        </p:nvCxnSpPr>
        <p:spPr>
          <a:xfrm>
            <a:off x="9945600" y="3229800"/>
            <a:ext cx="458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p84"/>
          <p:cNvCxnSpPr/>
          <p:nvPr/>
        </p:nvCxnSpPr>
        <p:spPr>
          <a:xfrm>
            <a:off x="11012567" y="4223900"/>
            <a:ext cx="458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1" name="Google Shape;1281;p84" descr="&lt;math xmlns=&quot;http://www.w3.org/1998/Math/MathML&quot; display=&quot;block&quot; data-is-equatio=&quot;1&quot; data-latex=&quot;\frac{19}{24}&quot;&gt;&lt;mfrac&gt;&lt;mn&gt;19&lt;/mn&gt;&lt;mn&gt;24&lt;/mn&gt;&lt;/mfrac&gt;&lt;/math&gt;" title="19 over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185" y="2507767"/>
            <a:ext cx="410433" cy="74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84" descr="&lt;math xmlns=&quot;http://www.w3.org/1998/Math/MathML&quot; display=&quot;block&quot; data-is-equatio=&quot;1&quot; data-latex=&quot;\frac{17}{24}&quot;&gt;&lt;mfrac&gt;&lt;mn&gt;17&lt;/mn&gt;&lt;mn&gt;24&lt;/mn&gt;&lt;/mfrac&gt;&lt;/math&gt;" title="17 over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968" y="3902347"/>
            <a:ext cx="410433" cy="74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2B8A9F-C337-5474-6045-77648E7AB7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572297" y="5101141"/>
            <a:ext cx="753740" cy="100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94"/>
          <p:cNvSpPr txBox="1">
            <a:spLocks noGrp="1"/>
          </p:cNvSpPr>
          <p:nvPr>
            <p:ph type="body" idx="4294967295"/>
          </p:nvPr>
        </p:nvSpPr>
        <p:spPr>
          <a:xfrm>
            <a:off x="381000" y="203993"/>
            <a:ext cx="10983913" cy="547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Aisha and Sofia are playing two different games. The number of outcomes are shown on the two Venn diagrams.</a:t>
            </a:r>
            <a:endParaRPr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400" dirty="0"/>
              <a:t>Aisha wins if she selects an outcome from event A in either game and Sofia wins if she selects an outcome from event B in either game. </a:t>
            </a:r>
            <a:endParaRPr sz="2400" dirty="0"/>
          </a:p>
        </p:txBody>
      </p:sp>
      <p:sp>
        <p:nvSpPr>
          <p:cNvPr id="1541" name="Google Shape;1541;p94"/>
          <p:cNvSpPr txBox="1">
            <a:spLocks noGrp="1"/>
          </p:cNvSpPr>
          <p:nvPr>
            <p:ph type="body" idx="4294967295"/>
          </p:nvPr>
        </p:nvSpPr>
        <p:spPr>
          <a:xfrm>
            <a:off x="3607107" y="4820433"/>
            <a:ext cx="4891088" cy="549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Which game should Aisha play?</a:t>
            </a:r>
            <a:endParaRPr sz="2400" dirty="0"/>
          </a:p>
        </p:txBody>
      </p:sp>
      <p:sp>
        <p:nvSpPr>
          <p:cNvPr id="1519" name="Google Shape;1519;p94"/>
          <p:cNvSpPr/>
          <p:nvPr/>
        </p:nvSpPr>
        <p:spPr>
          <a:xfrm>
            <a:off x="1443888" y="2527107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0" name="Google Shape;1520;p94"/>
          <p:cNvSpPr txBox="1"/>
          <p:nvPr/>
        </p:nvSpPr>
        <p:spPr>
          <a:xfrm>
            <a:off x="1242636" y="2451295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1" name="Google Shape;1521;p94"/>
          <p:cNvSpPr/>
          <p:nvPr/>
        </p:nvSpPr>
        <p:spPr>
          <a:xfrm>
            <a:off x="1824788" y="2742709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2" name="Google Shape;1522;p94"/>
          <p:cNvSpPr txBox="1"/>
          <p:nvPr/>
        </p:nvSpPr>
        <p:spPr>
          <a:xfrm>
            <a:off x="1879367" y="2594662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3" name="Google Shape;1523;p94"/>
          <p:cNvSpPr/>
          <p:nvPr/>
        </p:nvSpPr>
        <p:spPr>
          <a:xfrm>
            <a:off x="2819107" y="2742709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4" name="Google Shape;1524;p94"/>
          <p:cNvSpPr txBox="1"/>
          <p:nvPr/>
        </p:nvSpPr>
        <p:spPr>
          <a:xfrm>
            <a:off x="4191162" y="2594669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5" name="Google Shape;1525;p94"/>
          <p:cNvSpPr txBox="1"/>
          <p:nvPr/>
        </p:nvSpPr>
        <p:spPr>
          <a:xfrm>
            <a:off x="2324348" y="3317883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6" name="Google Shape;1526;p94"/>
          <p:cNvSpPr txBox="1"/>
          <p:nvPr/>
        </p:nvSpPr>
        <p:spPr>
          <a:xfrm>
            <a:off x="3804408" y="3309509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7" name="Google Shape;1527;p94"/>
          <p:cNvSpPr txBox="1"/>
          <p:nvPr/>
        </p:nvSpPr>
        <p:spPr>
          <a:xfrm>
            <a:off x="4371868" y="4087796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8" name="Google Shape;1528;p94"/>
          <p:cNvSpPr txBox="1"/>
          <p:nvPr/>
        </p:nvSpPr>
        <p:spPr>
          <a:xfrm>
            <a:off x="3041564" y="3317614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9" name="Google Shape;1529;p94"/>
          <p:cNvSpPr txBox="1"/>
          <p:nvPr/>
        </p:nvSpPr>
        <p:spPr>
          <a:xfrm>
            <a:off x="2488996" y="2086662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Game 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0" name="Google Shape;1530;p94"/>
          <p:cNvSpPr/>
          <p:nvPr/>
        </p:nvSpPr>
        <p:spPr>
          <a:xfrm>
            <a:off x="6320688" y="2527107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1" name="Google Shape;1531;p94"/>
          <p:cNvSpPr txBox="1"/>
          <p:nvPr/>
        </p:nvSpPr>
        <p:spPr>
          <a:xfrm>
            <a:off x="6119436" y="2451295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2" name="Google Shape;1532;p94"/>
          <p:cNvSpPr/>
          <p:nvPr/>
        </p:nvSpPr>
        <p:spPr>
          <a:xfrm>
            <a:off x="6701588" y="2742709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3" name="Google Shape;1533;p94"/>
          <p:cNvSpPr txBox="1"/>
          <p:nvPr/>
        </p:nvSpPr>
        <p:spPr>
          <a:xfrm>
            <a:off x="6756167" y="2594662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4" name="Google Shape;1534;p94"/>
          <p:cNvSpPr/>
          <p:nvPr/>
        </p:nvSpPr>
        <p:spPr>
          <a:xfrm>
            <a:off x="7695907" y="2742709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5" name="Google Shape;1535;p94"/>
          <p:cNvSpPr txBox="1"/>
          <p:nvPr/>
        </p:nvSpPr>
        <p:spPr>
          <a:xfrm>
            <a:off x="9067962" y="2594669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6" name="Google Shape;1536;p94"/>
          <p:cNvSpPr txBox="1"/>
          <p:nvPr/>
        </p:nvSpPr>
        <p:spPr>
          <a:xfrm>
            <a:off x="7201148" y="3317883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7" name="Google Shape;1537;p94"/>
          <p:cNvSpPr txBox="1"/>
          <p:nvPr/>
        </p:nvSpPr>
        <p:spPr>
          <a:xfrm>
            <a:off x="8681208" y="3309509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8" name="Google Shape;1538;p94"/>
          <p:cNvSpPr txBox="1"/>
          <p:nvPr/>
        </p:nvSpPr>
        <p:spPr>
          <a:xfrm>
            <a:off x="9392671" y="408778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39" name="Google Shape;1539;p94"/>
          <p:cNvSpPr txBox="1"/>
          <p:nvPr/>
        </p:nvSpPr>
        <p:spPr>
          <a:xfrm>
            <a:off x="7918364" y="3317614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0" name="Google Shape;1540;p94"/>
          <p:cNvSpPr txBox="1"/>
          <p:nvPr/>
        </p:nvSpPr>
        <p:spPr>
          <a:xfrm>
            <a:off x="7365796" y="2086662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Game 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88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5664200" cy="5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2400"/>
              <a:t>4) This Venn diagram shows the number of outcomes in each event. </a:t>
            </a:r>
            <a:endParaRPr sz="2400"/>
          </a:p>
          <a:p>
            <a:pPr marL="0" indent="0">
              <a:spcBef>
                <a:spcPts val="1333"/>
              </a:spcBef>
              <a:buNone/>
            </a:pPr>
            <a:r>
              <a:rPr lang="en-GB" sz="2400"/>
              <a:t>There are 21 outcomes in the sample space.</a:t>
            </a:r>
            <a:endParaRPr sz="240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400"/>
              <a:t>Complete the Venn diagram given these probabilities.</a:t>
            </a:r>
            <a:endParaRPr sz="2400"/>
          </a:p>
        </p:txBody>
      </p:sp>
      <p:sp>
        <p:nvSpPr>
          <p:cNvPr id="1367" name="Google Shape;1367;p88"/>
          <p:cNvSpPr txBox="1">
            <a:spLocks noGrp="1"/>
          </p:cNvSpPr>
          <p:nvPr>
            <p:ph type="body" idx="4294967295"/>
          </p:nvPr>
        </p:nvSpPr>
        <p:spPr>
          <a:xfrm>
            <a:off x="0" y="4249738"/>
            <a:ext cx="1671638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P(not A) =</a:t>
            </a:r>
            <a:endParaRPr sz="2400"/>
          </a:p>
        </p:txBody>
      </p:sp>
      <p:sp>
        <p:nvSpPr>
          <p:cNvPr id="1368" name="Google Shape;1368;p88"/>
          <p:cNvSpPr txBox="1">
            <a:spLocks noGrp="1"/>
          </p:cNvSpPr>
          <p:nvPr>
            <p:ph type="body" idx="4294967295"/>
          </p:nvPr>
        </p:nvSpPr>
        <p:spPr>
          <a:xfrm>
            <a:off x="0" y="5135563"/>
            <a:ext cx="1609725" cy="560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P(only A) =</a:t>
            </a:r>
            <a:endParaRPr sz="2400"/>
          </a:p>
        </p:txBody>
      </p:sp>
      <p:sp>
        <p:nvSpPr>
          <p:cNvPr id="1369" name="Google Shape;1369;p88"/>
          <p:cNvSpPr/>
          <p:nvPr/>
        </p:nvSpPr>
        <p:spPr>
          <a:xfrm>
            <a:off x="7050569" y="1090243"/>
            <a:ext cx="3933200" cy="237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0" name="Google Shape;1370;p88"/>
          <p:cNvSpPr txBox="1"/>
          <p:nvPr/>
        </p:nvSpPr>
        <p:spPr>
          <a:xfrm>
            <a:off x="6820933" y="998833"/>
            <a:ext cx="222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1" name="Google Shape;1371;p88"/>
          <p:cNvSpPr/>
          <p:nvPr/>
        </p:nvSpPr>
        <p:spPr>
          <a:xfrm>
            <a:off x="7485189" y="1350200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2" name="Google Shape;1372;p88"/>
          <p:cNvSpPr txBox="1"/>
          <p:nvPr/>
        </p:nvSpPr>
        <p:spPr>
          <a:xfrm>
            <a:off x="7547465" y="1294199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3" name="Google Shape;1373;p88"/>
          <p:cNvSpPr/>
          <p:nvPr/>
        </p:nvSpPr>
        <p:spPr>
          <a:xfrm>
            <a:off x="8619740" y="1350200"/>
            <a:ext cx="1839600" cy="1855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4" name="Google Shape;1374;p88"/>
          <p:cNvSpPr txBox="1"/>
          <p:nvPr/>
        </p:nvSpPr>
        <p:spPr>
          <a:xfrm>
            <a:off x="10185303" y="1294207"/>
            <a:ext cx="287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5" name="Google Shape;1375;p88"/>
          <p:cNvSpPr txBox="1"/>
          <p:nvPr/>
        </p:nvSpPr>
        <p:spPr>
          <a:xfrm>
            <a:off x="9744004" y="2033613"/>
            <a:ext cx="28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76" name="Google Shape;1376;p88" descr="&lt;math xmlns=&quot;http://www.w3.org/1998/Math/MathML&quot; display=&quot;block&quot; data-is-equatio=&quot;1&quot; data-latex=&quot;\frac{13}{21}&quot;&gt;&lt;mfrac&gt;&lt;mn&gt;13&lt;/mn&gt;&lt;mn&gt;21&lt;/mn&gt;&lt;/mfrac&gt;&lt;/math&gt;" title="13 over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567" y="4101941"/>
            <a:ext cx="367200" cy="66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88" descr="&lt;math xmlns=&quot;http://www.w3.org/1998/Math/MathML&quot; display=&quot;block&quot; data-is-equatio=&quot;1&quot; data-latex=&quot;\frac{1}{7}&quot;&gt;&lt;mfrac&gt;&lt;mn&gt;1&lt;/mn&gt;&lt;mn&gt;7&lt;/mn&gt;&lt;/mfrac&gt;&lt;/math&gt;" title="one sevent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084" y="4998373"/>
            <a:ext cx="200160" cy="6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99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1) Compare the probabilities from each Venn diagram. The Venn diagrams show the number of outcomes.</a:t>
            </a:r>
            <a:endParaRPr sz="2400"/>
          </a:p>
        </p:txBody>
      </p:sp>
      <p:sp>
        <p:nvSpPr>
          <p:cNvPr id="1700" name="Google Shape;1700;p99"/>
          <p:cNvSpPr txBox="1">
            <a:spLocks noGrp="1"/>
          </p:cNvSpPr>
          <p:nvPr>
            <p:ph type="title" idx="4294967295"/>
          </p:nvPr>
        </p:nvSpPr>
        <p:spPr>
          <a:xfrm>
            <a:off x="3051175" y="52388"/>
            <a:ext cx="9140825" cy="511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Comparing probabilities</a:t>
            </a:r>
            <a:endParaRPr/>
          </a:p>
        </p:txBody>
      </p:sp>
      <p:sp>
        <p:nvSpPr>
          <p:cNvPr id="1723" name="Google Shape;1723;p99"/>
          <p:cNvSpPr txBox="1">
            <a:spLocks noGrp="1"/>
          </p:cNvSpPr>
          <p:nvPr>
            <p:ph type="body" idx="4294967295"/>
          </p:nvPr>
        </p:nvSpPr>
        <p:spPr>
          <a:xfrm>
            <a:off x="287095" y="4836681"/>
            <a:ext cx="1158875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a) P(A)</a:t>
            </a:r>
            <a:endParaRPr sz="2400" dirty="0"/>
          </a:p>
        </p:txBody>
      </p:sp>
      <p:sp>
        <p:nvSpPr>
          <p:cNvPr id="1724" name="Google Shape;1724;p99"/>
          <p:cNvSpPr txBox="1">
            <a:spLocks noGrp="1"/>
          </p:cNvSpPr>
          <p:nvPr>
            <p:ph type="body" idx="4294967295"/>
          </p:nvPr>
        </p:nvSpPr>
        <p:spPr>
          <a:xfrm>
            <a:off x="3943971" y="4853712"/>
            <a:ext cx="2114550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b) P(only A)</a:t>
            </a:r>
            <a:endParaRPr sz="2400" dirty="0"/>
          </a:p>
        </p:txBody>
      </p:sp>
      <p:sp>
        <p:nvSpPr>
          <p:cNvPr id="1725" name="Google Shape;1725;p99"/>
          <p:cNvSpPr txBox="1">
            <a:spLocks noGrp="1"/>
          </p:cNvSpPr>
          <p:nvPr>
            <p:ph type="body" idx="4294967295"/>
          </p:nvPr>
        </p:nvSpPr>
        <p:spPr>
          <a:xfrm>
            <a:off x="8248030" y="4819536"/>
            <a:ext cx="2114550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c) P(not B)</a:t>
            </a:r>
            <a:endParaRPr sz="2400" dirty="0"/>
          </a:p>
        </p:txBody>
      </p:sp>
      <p:sp>
        <p:nvSpPr>
          <p:cNvPr id="1701" name="Google Shape;1701;p99"/>
          <p:cNvSpPr/>
          <p:nvPr/>
        </p:nvSpPr>
        <p:spPr>
          <a:xfrm>
            <a:off x="1942185" y="2293845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2" name="Google Shape;1702;p99"/>
          <p:cNvSpPr txBox="1"/>
          <p:nvPr/>
        </p:nvSpPr>
        <p:spPr>
          <a:xfrm>
            <a:off x="1740933" y="22180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3" name="Google Shape;1703;p99"/>
          <p:cNvSpPr/>
          <p:nvPr/>
        </p:nvSpPr>
        <p:spPr>
          <a:xfrm>
            <a:off x="2323085" y="25094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4" name="Google Shape;1704;p99"/>
          <p:cNvSpPr txBox="1"/>
          <p:nvPr/>
        </p:nvSpPr>
        <p:spPr>
          <a:xfrm>
            <a:off x="2377664" y="23614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5" name="Google Shape;1705;p99"/>
          <p:cNvSpPr/>
          <p:nvPr/>
        </p:nvSpPr>
        <p:spPr>
          <a:xfrm>
            <a:off x="3317404" y="25094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6" name="Google Shape;1706;p99"/>
          <p:cNvSpPr txBox="1"/>
          <p:nvPr/>
        </p:nvSpPr>
        <p:spPr>
          <a:xfrm>
            <a:off x="4689459" y="23614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7" name="Google Shape;1707;p99"/>
          <p:cNvSpPr txBox="1"/>
          <p:nvPr/>
        </p:nvSpPr>
        <p:spPr>
          <a:xfrm>
            <a:off x="2822645" y="30846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8" name="Google Shape;1708;p99"/>
          <p:cNvSpPr txBox="1"/>
          <p:nvPr/>
        </p:nvSpPr>
        <p:spPr>
          <a:xfrm>
            <a:off x="4302705" y="3076247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9" name="Google Shape;1709;p99"/>
          <p:cNvSpPr txBox="1"/>
          <p:nvPr/>
        </p:nvSpPr>
        <p:spPr>
          <a:xfrm>
            <a:off x="4870165" y="3854534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0" name="Google Shape;1710;p99"/>
          <p:cNvSpPr txBox="1"/>
          <p:nvPr/>
        </p:nvSpPr>
        <p:spPr>
          <a:xfrm>
            <a:off x="3539861" y="3084352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1" name="Google Shape;1711;p99"/>
          <p:cNvSpPr txBox="1"/>
          <p:nvPr/>
        </p:nvSpPr>
        <p:spPr>
          <a:xfrm>
            <a:off x="2987293" y="18534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2" name="Google Shape;1712;p99"/>
          <p:cNvSpPr/>
          <p:nvPr/>
        </p:nvSpPr>
        <p:spPr>
          <a:xfrm>
            <a:off x="6818985" y="2293845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3" name="Google Shape;1713;p99"/>
          <p:cNvSpPr txBox="1"/>
          <p:nvPr/>
        </p:nvSpPr>
        <p:spPr>
          <a:xfrm>
            <a:off x="6617733" y="22180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4" name="Google Shape;1714;p99"/>
          <p:cNvSpPr/>
          <p:nvPr/>
        </p:nvSpPr>
        <p:spPr>
          <a:xfrm>
            <a:off x="7199885" y="25094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5" name="Google Shape;1715;p99"/>
          <p:cNvSpPr txBox="1"/>
          <p:nvPr/>
        </p:nvSpPr>
        <p:spPr>
          <a:xfrm>
            <a:off x="7254464" y="23614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6" name="Google Shape;1716;p99"/>
          <p:cNvSpPr/>
          <p:nvPr/>
        </p:nvSpPr>
        <p:spPr>
          <a:xfrm>
            <a:off x="8194204" y="25094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7" name="Google Shape;1717;p99"/>
          <p:cNvSpPr txBox="1"/>
          <p:nvPr/>
        </p:nvSpPr>
        <p:spPr>
          <a:xfrm>
            <a:off x="9566259" y="23614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8" name="Google Shape;1718;p99"/>
          <p:cNvSpPr txBox="1"/>
          <p:nvPr/>
        </p:nvSpPr>
        <p:spPr>
          <a:xfrm>
            <a:off x="7699445" y="30846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9" name="Google Shape;1719;p99"/>
          <p:cNvSpPr txBox="1"/>
          <p:nvPr/>
        </p:nvSpPr>
        <p:spPr>
          <a:xfrm>
            <a:off x="9179505" y="3076247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0" name="Google Shape;1720;p99"/>
          <p:cNvSpPr txBox="1"/>
          <p:nvPr/>
        </p:nvSpPr>
        <p:spPr>
          <a:xfrm>
            <a:off x="9890968" y="3854519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1" name="Google Shape;1721;p99"/>
          <p:cNvSpPr txBox="1"/>
          <p:nvPr/>
        </p:nvSpPr>
        <p:spPr>
          <a:xfrm>
            <a:off x="8416661" y="3084352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2" name="Google Shape;1722;p99"/>
          <p:cNvSpPr txBox="1"/>
          <p:nvPr/>
        </p:nvSpPr>
        <p:spPr>
          <a:xfrm>
            <a:off x="7864093" y="18534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00"/>
          <p:cNvSpPr/>
          <p:nvPr/>
        </p:nvSpPr>
        <p:spPr>
          <a:xfrm>
            <a:off x="1942200" y="2293832"/>
            <a:ext cx="3447200" cy="219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1" name="Google Shape;1731;p100"/>
          <p:cNvSpPr/>
          <p:nvPr/>
        </p:nvSpPr>
        <p:spPr>
          <a:xfrm>
            <a:off x="6717400" y="2293832"/>
            <a:ext cx="3447200" cy="219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2" name="Google Shape;1732;p100"/>
          <p:cNvSpPr/>
          <p:nvPr/>
        </p:nvSpPr>
        <p:spPr>
          <a:xfrm>
            <a:off x="7584607" y="3119033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3" name="Google Shape;1733;p100"/>
          <p:cNvSpPr/>
          <p:nvPr/>
        </p:nvSpPr>
        <p:spPr>
          <a:xfrm>
            <a:off x="2809407" y="3091271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4" name="Google Shape;1734;p100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2) Compare the probabilities from each Venn diagram. The Venn diagrams show the number of outcomes.</a:t>
            </a:r>
            <a:endParaRPr sz="2400"/>
          </a:p>
        </p:txBody>
      </p:sp>
      <p:sp>
        <p:nvSpPr>
          <p:cNvPr id="1735" name="Google Shape;1735;p100"/>
          <p:cNvSpPr txBox="1">
            <a:spLocks noGrp="1"/>
          </p:cNvSpPr>
          <p:nvPr>
            <p:ph type="title" idx="4294967295"/>
          </p:nvPr>
        </p:nvSpPr>
        <p:spPr>
          <a:xfrm>
            <a:off x="3051175" y="52388"/>
            <a:ext cx="9140825" cy="511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Comparing probabilities</a:t>
            </a:r>
            <a:endParaRPr/>
          </a:p>
        </p:txBody>
      </p:sp>
      <p:sp>
        <p:nvSpPr>
          <p:cNvPr id="1747" name="Google Shape;1747;p100"/>
          <p:cNvSpPr txBox="1">
            <a:spLocks noGrp="1"/>
          </p:cNvSpPr>
          <p:nvPr>
            <p:ph type="body" idx="4294967295"/>
          </p:nvPr>
        </p:nvSpPr>
        <p:spPr>
          <a:xfrm>
            <a:off x="0" y="4772025"/>
            <a:ext cx="1158875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a) P(A)</a:t>
            </a:r>
            <a:endParaRPr sz="2400"/>
          </a:p>
        </p:txBody>
      </p:sp>
      <p:sp>
        <p:nvSpPr>
          <p:cNvPr id="1748" name="Google Shape;1748;p100"/>
          <p:cNvSpPr txBox="1">
            <a:spLocks noGrp="1"/>
          </p:cNvSpPr>
          <p:nvPr>
            <p:ph type="body" idx="4294967295"/>
          </p:nvPr>
        </p:nvSpPr>
        <p:spPr>
          <a:xfrm>
            <a:off x="4332125" y="4778926"/>
            <a:ext cx="2114550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b) P(C)</a:t>
            </a:r>
            <a:endParaRPr sz="2400" dirty="0"/>
          </a:p>
        </p:txBody>
      </p:sp>
      <p:sp>
        <p:nvSpPr>
          <p:cNvPr id="1749" name="Google Shape;1749;p100"/>
          <p:cNvSpPr txBox="1">
            <a:spLocks noGrp="1"/>
          </p:cNvSpPr>
          <p:nvPr>
            <p:ph type="body" idx="4294967295"/>
          </p:nvPr>
        </p:nvSpPr>
        <p:spPr>
          <a:xfrm>
            <a:off x="8017218" y="4778926"/>
            <a:ext cx="2114550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c) P(not B)</a:t>
            </a:r>
            <a:endParaRPr sz="2400" dirty="0"/>
          </a:p>
        </p:txBody>
      </p:sp>
      <p:sp>
        <p:nvSpPr>
          <p:cNvPr id="1736" name="Google Shape;1736;p100"/>
          <p:cNvSpPr txBox="1"/>
          <p:nvPr/>
        </p:nvSpPr>
        <p:spPr>
          <a:xfrm>
            <a:off x="1740933" y="22180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7" name="Google Shape;1737;p100"/>
          <p:cNvSpPr/>
          <p:nvPr/>
        </p:nvSpPr>
        <p:spPr>
          <a:xfrm>
            <a:off x="2323100" y="2509433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8" name="Google Shape;1738;p100"/>
          <p:cNvSpPr txBox="1"/>
          <p:nvPr/>
        </p:nvSpPr>
        <p:spPr>
          <a:xfrm>
            <a:off x="2377664" y="23614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9" name="Google Shape;1739;p100"/>
          <p:cNvSpPr/>
          <p:nvPr/>
        </p:nvSpPr>
        <p:spPr>
          <a:xfrm>
            <a:off x="3317407" y="2509433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0" name="Google Shape;1740;p100"/>
          <p:cNvSpPr txBox="1"/>
          <p:nvPr/>
        </p:nvSpPr>
        <p:spPr>
          <a:xfrm>
            <a:off x="4689459" y="23614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1" name="Google Shape;1741;p100"/>
          <p:cNvSpPr txBox="1"/>
          <p:nvPr/>
        </p:nvSpPr>
        <p:spPr>
          <a:xfrm>
            <a:off x="2721045" y="27798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2" name="Google Shape;1742;p100"/>
          <p:cNvSpPr txBox="1"/>
          <p:nvPr/>
        </p:nvSpPr>
        <p:spPr>
          <a:xfrm>
            <a:off x="4302705" y="2771447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3" name="Google Shape;1743;p100"/>
          <p:cNvSpPr txBox="1"/>
          <p:nvPr/>
        </p:nvSpPr>
        <p:spPr>
          <a:xfrm>
            <a:off x="4870165" y="38545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4" name="Google Shape;1744;p100"/>
          <p:cNvSpPr txBox="1"/>
          <p:nvPr/>
        </p:nvSpPr>
        <p:spPr>
          <a:xfrm>
            <a:off x="3539861" y="3084352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5" name="Google Shape;1745;p100"/>
          <p:cNvSpPr txBox="1"/>
          <p:nvPr/>
        </p:nvSpPr>
        <p:spPr>
          <a:xfrm>
            <a:off x="2987293" y="18534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6" name="Google Shape;1746;p100"/>
          <p:cNvSpPr txBox="1"/>
          <p:nvPr/>
        </p:nvSpPr>
        <p:spPr>
          <a:xfrm>
            <a:off x="7864093" y="18534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0" name="Google Shape;1750;p100"/>
          <p:cNvSpPr txBox="1"/>
          <p:nvPr/>
        </p:nvSpPr>
        <p:spPr>
          <a:xfrm>
            <a:off x="2825292" y="404824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1" name="Google Shape;1751;p100"/>
          <p:cNvSpPr txBox="1"/>
          <p:nvPr/>
        </p:nvSpPr>
        <p:spPr>
          <a:xfrm>
            <a:off x="6516133" y="22180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2" name="Google Shape;1752;p100"/>
          <p:cNvSpPr/>
          <p:nvPr/>
        </p:nvSpPr>
        <p:spPr>
          <a:xfrm>
            <a:off x="7098300" y="2509433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3" name="Google Shape;1753;p100"/>
          <p:cNvSpPr txBox="1"/>
          <p:nvPr/>
        </p:nvSpPr>
        <p:spPr>
          <a:xfrm>
            <a:off x="7152864" y="23614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4" name="Google Shape;1754;p100"/>
          <p:cNvSpPr/>
          <p:nvPr/>
        </p:nvSpPr>
        <p:spPr>
          <a:xfrm>
            <a:off x="8092607" y="2509433"/>
            <a:ext cx="1612400" cy="11640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5" name="Google Shape;1755;p100"/>
          <p:cNvSpPr txBox="1"/>
          <p:nvPr/>
        </p:nvSpPr>
        <p:spPr>
          <a:xfrm>
            <a:off x="9464659" y="23614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6" name="Google Shape;1756;p100"/>
          <p:cNvSpPr txBox="1"/>
          <p:nvPr/>
        </p:nvSpPr>
        <p:spPr>
          <a:xfrm>
            <a:off x="7496245" y="27798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7" name="Google Shape;1757;p100"/>
          <p:cNvSpPr txBox="1"/>
          <p:nvPr/>
        </p:nvSpPr>
        <p:spPr>
          <a:xfrm>
            <a:off x="9077905" y="2771447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8" name="Google Shape;1758;p100"/>
          <p:cNvSpPr txBox="1"/>
          <p:nvPr/>
        </p:nvSpPr>
        <p:spPr>
          <a:xfrm>
            <a:off x="9645365" y="38545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9" name="Google Shape;1759;p100"/>
          <p:cNvSpPr txBox="1"/>
          <p:nvPr/>
        </p:nvSpPr>
        <p:spPr>
          <a:xfrm>
            <a:off x="8315061" y="3143968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0" name="Google Shape;1760;p100"/>
          <p:cNvSpPr txBox="1"/>
          <p:nvPr/>
        </p:nvSpPr>
        <p:spPr>
          <a:xfrm>
            <a:off x="7596995" y="404824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1" name="Google Shape;1761;p100"/>
          <p:cNvSpPr txBox="1"/>
          <p:nvPr/>
        </p:nvSpPr>
        <p:spPr>
          <a:xfrm>
            <a:off x="3549365" y="37529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2" name="Google Shape;1762;p100"/>
          <p:cNvSpPr txBox="1"/>
          <p:nvPr/>
        </p:nvSpPr>
        <p:spPr>
          <a:xfrm>
            <a:off x="4057365" y="32449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3" name="Google Shape;1763;p100"/>
          <p:cNvSpPr txBox="1"/>
          <p:nvPr/>
        </p:nvSpPr>
        <p:spPr>
          <a:xfrm>
            <a:off x="3041365" y="32449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4" name="Google Shape;1764;p100"/>
          <p:cNvSpPr txBox="1"/>
          <p:nvPr/>
        </p:nvSpPr>
        <p:spPr>
          <a:xfrm>
            <a:off x="8243199" y="375293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5" name="Google Shape;1765;p100"/>
          <p:cNvSpPr txBox="1"/>
          <p:nvPr/>
        </p:nvSpPr>
        <p:spPr>
          <a:xfrm>
            <a:off x="8314457" y="2735713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6" name="Google Shape;1766;p100"/>
          <p:cNvSpPr txBox="1"/>
          <p:nvPr/>
        </p:nvSpPr>
        <p:spPr>
          <a:xfrm>
            <a:off x="8700999" y="3275100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01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3) Complete the second Venn diagram with number of outcomes such that you are more likely to select an outcome from event B in Venn 2.</a:t>
            </a:r>
            <a:endParaRPr sz="2400"/>
          </a:p>
        </p:txBody>
      </p:sp>
      <p:sp>
        <p:nvSpPr>
          <p:cNvPr id="1772" name="Google Shape;1772;p101"/>
          <p:cNvSpPr txBox="1">
            <a:spLocks noGrp="1"/>
          </p:cNvSpPr>
          <p:nvPr>
            <p:ph type="title" idx="4294967295"/>
          </p:nvPr>
        </p:nvSpPr>
        <p:spPr>
          <a:xfrm>
            <a:off x="3051175" y="52388"/>
            <a:ext cx="9140825" cy="511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Comparing probabilities</a:t>
            </a:r>
            <a:endParaRPr/>
          </a:p>
        </p:txBody>
      </p:sp>
      <p:sp>
        <p:nvSpPr>
          <p:cNvPr id="1773" name="Google Shape;1773;p101"/>
          <p:cNvSpPr/>
          <p:nvPr/>
        </p:nvSpPr>
        <p:spPr>
          <a:xfrm>
            <a:off x="1942185" y="2598645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4" name="Google Shape;1774;p101"/>
          <p:cNvSpPr txBox="1"/>
          <p:nvPr/>
        </p:nvSpPr>
        <p:spPr>
          <a:xfrm>
            <a:off x="1740933" y="25228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5" name="Google Shape;1775;p101"/>
          <p:cNvSpPr/>
          <p:nvPr/>
        </p:nvSpPr>
        <p:spPr>
          <a:xfrm>
            <a:off x="2323085" y="28142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6" name="Google Shape;1776;p101"/>
          <p:cNvSpPr txBox="1"/>
          <p:nvPr/>
        </p:nvSpPr>
        <p:spPr>
          <a:xfrm>
            <a:off x="2377664" y="26662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7" name="Google Shape;1777;p101"/>
          <p:cNvSpPr/>
          <p:nvPr/>
        </p:nvSpPr>
        <p:spPr>
          <a:xfrm>
            <a:off x="3317404" y="28142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8" name="Google Shape;1778;p101"/>
          <p:cNvSpPr txBox="1"/>
          <p:nvPr/>
        </p:nvSpPr>
        <p:spPr>
          <a:xfrm>
            <a:off x="4689459" y="26662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9" name="Google Shape;1779;p101"/>
          <p:cNvSpPr txBox="1"/>
          <p:nvPr/>
        </p:nvSpPr>
        <p:spPr>
          <a:xfrm>
            <a:off x="2822645" y="33894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0" name="Google Shape;1780;p101"/>
          <p:cNvSpPr txBox="1"/>
          <p:nvPr/>
        </p:nvSpPr>
        <p:spPr>
          <a:xfrm>
            <a:off x="4302705" y="3381047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1" name="Google Shape;1781;p101"/>
          <p:cNvSpPr txBox="1"/>
          <p:nvPr/>
        </p:nvSpPr>
        <p:spPr>
          <a:xfrm>
            <a:off x="4870165" y="4159334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2" name="Google Shape;1782;p101"/>
          <p:cNvSpPr txBox="1"/>
          <p:nvPr/>
        </p:nvSpPr>
        <p:spPr>
          <a:xfrm>
            <a:off x="3539861" y="3389152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3" name="Google Shape;1783;p101"/>
          <p:cNvSpPr txBox="1"/>
          <p:nvPr/>
        </p:nvSpPr>
        <p:spPr>
          <a:xfrm>
            <a:off x="2987293" y="21582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4" name="Google Shape;1784;p101"/>
          <p:cNvSpPr/>
          <p:nvPr/>
        </p:nvSpPr>
        <p:spPr>
          <a:xfrm>
            <a:off x="6818985" y="2598645"/>
            <a:ext cx="3447200" cy="196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5" name="Google Shape;1785;p101"/>
          <p:cNvSpPr txBox="1"/>
          <p:nvPr/>
        </p:nvSpPr>
        <p:spPr>
          <a:xfrm>
            <a:off x="6617733" y="2522833"/>
            <a:ext cx="194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6" name="Google Shape;1786;p101"/>
          <p:cNvSpPr/>
          <p:nvPr/>
        </p:nvSpPr>
        <p:spPr>
          <a:xfrm>
            <a:off x="7199885" y="28142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7" name="Google Shape;1787;p101"/>
          <p:cNvSpPr txBox="1"/>
          <p:nvPr/>
        </p:nvSpPr>
        <p:spPr>
          <a:xfrm>
            <a:off x="7254464" y="2666200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8" name="Google Shape;1788;p101"/>
          <p:cNvSpPr/>
          <p:nvPr/>
        </p:nvSpPr>
        <p:spPr>
          <a:xfrm>
            <a:off x="8194204" y="2814247"/>
            <a:ext cx="1612400" cy="15388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9" name="Google Shape;1789;p101"/>
          <p:cNvSpPr txBox="1"/>
          <p:nvPr/>
        </p:nvSpPr>
        <p:spPr>
          <a:xfrm>
            <a:off x="9566259" y="2666207"/>
            <a:ext cx="2516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0" name="Google Shape;1790;p101"/>
          <p:cNvSpPr txBox="1"/>
          <p:nvPr/>
        </p:nvSpPr>
        <p:spPr>
          <a:xfrm>
            <a:off x="7699445" y="3389421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1" name="Google Shape;1791;p101"/>
          <p:cNvSpPr txBox="1"/>
          <p:nvPr/>
        </p:nvSpPr>
        <p:spPr>
          <a:xfrm>
            <a:off x="9746965" y="4159334"/>
            <a:ext cx="39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2" name="Google Shape;1792;p101"/>
          <p:cNvSpPr txBox="1"/>
          <p:nvPr/>
        </p:nvSpPr>
        <p:spPr>
          <a:xfrm>
            <a:off x="8416661" y="3389152"/>
            <a:ext cx="25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93" name="Google Shape;1793;p101"/>
          <p:cNvSpPr txBox="1"/>
          <p:nvPr/>
        </p:nvSpPr>
        <p:spPr>
          <a:xfrm>
            <a:off x="7864093" y="2158200"/>
            <a:ext cx="1210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Venn 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109"/>
          <p:cNvSpPr txBox="1">
            <a:spLocks noGrp="1"/>
          </p:cNvSpPr>
          <p:nvPr>
            <p:ph type="body" idx="4294967295"/>
          </p:nvPr>
        </p:nvSpPr>
        <p:spPr>
          <a:xfrm>
            <a:off x="686593" y="2594927"/>
            <a:ext cx="10818813" cy="10890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Theoretical probabilities for events can be found using a Venn diagram. 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dirty="0"/>
              <a:t>It may be possible to calculate where missing outcomes should be placed in a Venn diagram if the probabilities of enough events are known.</a:t>
            </a:r>
            <a:endParaRPr dirty="0"/>
          </a:p>
        </p:txBody>
      </p:sp>
      <p:sp>
        <p:nvSpPr>
          <p:cNvPr id="2075" name="Google Shape;2075;p109"/>
          <p:cNvSpPr txBox="1">
            <a:spLocks noGrp="1"/>
          </p:cNvSpPr>
          <p:nvPr>
            <p:ph type="title" idx="4294967295"/>
          </p:nvPr>
        </p:nvSpPr>
        <p:spPr>
          <a:xfrm>
            <a:off x="762000" y="759778"/>
            <a:ext cx="11993880" cy="8731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GB" dirty="0"/>
              <a:t>Calculating theoretical probabilities from</a:t>
            </a:r>
            <a:br>
              <a:rPr lang="en-GB" dirty="0"/>
            </a:br>
            <a:r>
              <a:rPr lang="en-GB" dirty="0"/>
              <a:t> Venn diagrams (one event)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fontScale="925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Calculating theoretical probabilities from Venn Diagrams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6"/>
          <p:cNvSpPr txBox="1">
            <a:spLocks noGrp="1"/>
          </p:cNvSpPr>
          <p:nvPr>
            <p:ph type="subTitle" idx="4294967295"/>
          </p:nvPr>
        </p:nvSpPr>
        <p:spPr>
          <a:xfrm>
            <a:off x="0" y="1101725"/>
            <a:ext cx="11328400" cy="5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Venn diagrams are a representation used to model statistical/probability questions. Commonly circles are used to represent events.  </a:t>
            </a:r>
            <a:endParaRPr sz="2400" dirty="0"/>
          </a:p>
        </p:txBody>
      </p:sp>
      <p:sp>
        <p:nvSpPr>
          <p:cNvPr id="772" name="Google Shape;772;p66"/>
          <p:cNvSpPr txBox="1">
            <a:spLocks noGrp="1"/>
          </p:cNvSpPr>
          <p:nvPr>
            <p:ph type="subTitle" idx="4294967295"/>
          </p:nvPr>
        </p:nvSpPr>
        <p:spPr>
          <a:xfrm>
            <a:off x="0" y="2422525"/>
            <a:ext cx="11328400" cy="5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Theoretical probability is a probability based on counting the number of desired outcomes from a sample space where all individual outcomes are equally likely. 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8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8382000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The Venn diagram shows the sample space, sorted into two events.</a:t>
            </a:r>
            <a:endParaRPr sz="2400"/>
          </a:p>
        </p:txBody>
      </p:sp>
      <p:sp>
        <p:nvSpPr>
          <p:cNvPr id="786" name="Google Shape;786;p6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814" name="Google Shape;814;p68"/>
          <p:cNvSpPr txBox="1">
            <a:spLocks noGrp="1"/>
          </p:cNvSpPr>
          <p:nvPr>
            <p:ph type="body" idx="4294967295"/>
          </p:nvPr>
        </p:nvSpPr>
        <p:spPr>
          <a:xfrm>
            <a:off x="0" y="2028825"/>
            <a:ext cx="6426200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n-GB" sz="2400" dirty="0"/>
              <a:t>If all outcomes are equally likely to be selected, what is the probability that an outcome from event A is chosen?</a:t>
            </a:r>
            <a:endParaRPr sz="2400" dirty="0"/>
          </a:p>
        </p:txBody>
      </p:sp>
      <p:sp>
        <p:nvSpPr>
          <p:cNvPr id="787" name="Google Shape;787;p68"/>
          <p:cNvSpPr/>
          <p:nvPr/>
        </p:nvSpPr>
        <p:spPr>
          <a:xfrm>
            <a:off x="6986667" y="21673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8" name="Google Shape;788;p68"/>
          <p:cNvSpPr/>
          <p:nvPr/>
        </p:nvSpPr>
        <p:spPr>
          <a:xfrm>
            <a:off x="7492633" y="2467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9" name="Google Shape;789;p68"/>
          <p:cNvSpPr txBox="1"/>
          <p:nvPr/>
        </p:nvSpPr>
        <p:spPr>
          <a:xfrm>
            <a:off x="7565133" y="24026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0" name="Google Shape;790;p68"/>
          <p:cNvSpPr/>
          <p:nvPr/>
        </p:nvSpPr>
        <p:spPr>
          <a:xfrm>
            <a:off x="8813433" y="2467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1" name="Google Shape;791;p68"/>
          <p:cNvSpPr txBox="1"/>
          <p:nvPr/>
        </p:nvSpPr>
        <p:spPr>
          <a:xfrm>
            <a:off x="10636000" y="24027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2" name="Google Shape;792;p68"/>
          <p:cNvSpPr txBox="1"/>
          <p:nvPr/>
        </p:nvSpPr>
        <p:spPr>
          <a:xfrm>
            <a:off x="9717041" y="26098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3" name="Google Shape;793;p68"/>
          <p:cNvSpPr txBox="1"/>
          <p:nvPr/>
        </p:nvSpPr>
        <p:spPr>
          <a:xfrm>
            <a:off x="9071275" y="283374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4" name="Google Shape;794;p68"/>
          <p:cNvSpPr txBox="1"/>
          <p:nvPr/>
        </p:nvSpPr>
        <p:spPr>
          <a:xfrm>
            <a:off x="10970408" y="43325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5" name="Google Shape;795;p68"/>
          <p:cNvSpPr txBox="1"/>
          <p:nvPr/>
        </p:nvSpPr>
        <p:spPr>
          <a:xfrm>
            <a:off x="9256808" y="3304917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6" name="Google Shape;796;p68"/>
          <p:cNvSpPr txBox="1"/>
          <p:nvPr/>
        </p:nvSpPr>
        <p:spPr>
          <a:xfrm>
            <a:off x="10403641" y="35815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7" name="Google Shape;797;p68"/>
          <p:cNvSpPr txBox="1"/>
          <p:nvPr/>
        </p:nvSpPr>
        <p:spPr>
          <a:xfrm>
            <a:off x="7963575" y="29134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8" name="Google Shape;798;p68"/>
          <p:cNvSpPr txBox="1"/>
          <p:nvPr/>
        </p:nvSpPr>
        <p:spPr>
          <a:xfrm>
            <a:off x="7230741" y="4406124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9" name="Google Shape;799;p68"/>
          <p:cNvSpPr txBox="1"/>
          <p:nvPr/>
        </p:nvSpPr>
        <p:spPr>
          <a:xfrm>
            <a:off x="7963575" y="36915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0" name="Google Shape;800;p68"/>
          <p:cNvSpPr txBox="1"/>
          <p:nvPr/>
        </p:nvSpPr>
        <p:spPr>
          <a:xfrm>
            <a:off x="9133227" y="4467191"/>
            <a:ext cx="3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1" name="Google Shape;801;p68"/>
          <p:cNvSpPr txBox="1"/>
          <p:nvPr/>
        </p:nvSpPr>
        <p:spPr>
          <a:xfrm>
            <a:off x="9023915" y="3805353"/>
            <a:ext cx="47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2" name="Google Shape;802;p68"/>
          <p:cNvSpPr txBox="1"/>
          <p:nvPr/>
        </p:nvSpPr>
        <p:spPr>
          <a:xfrm>
            <a:off x="6712200" y="2045900"/>
            <a:ext cx="278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2" name="Google Shape;812;p68"/>
          <p:cNvSpPr/>
          <p:nvPr/>
        </p:nvSpPr>
        <p:spPr>
          <a:xfrm>
            <a:off x="6986667" y="2167300"/>
            <a:ext cx="4578800" cy="27400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3" name="Google Shape;813;p68"/>
          <p:cNvSpPr/>
          <p:nvPr/>
        </p:nvSpPr>
        <p:spPr>
          <a:xfrm>
            <a:off x="7492633" y="2467324"/>
            <a:ext cx="2141600" cy="21416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9A9D2-77BC-7EC8-4534-0BE8F489FFD8}"/>
                  </a:ext>
                </a:extLst>
              </p:cNvPr>
              <p:cNvSpPr txBox="1"/>
              <p:nvPr/>
            </p:nvSpPr>
            <p:spPr>
              <a:xfrm>
                <a:off x="626533" y="3627757"/>
                <a:ext cx="13823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9A9D2-77BC-7EC8-4534-0BE8F489F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" y="3627757"/>
                <a:ext cx="138236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9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5664200" cy="69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sz="240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400"/>
          </a:p>
        </p:txBody>
      </p:sp>
      <p:sp>
        <p:nvSpPr>
          <p:cNvPr id="820" name="Google Shape;820;p6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821" name="Google Shape;821;p69"/>
          <p:cNvSpPr txBox="1"/>
          <p:nvPr/>
        </p:nvSpPr>
        <p:spPr>
          <a:xfrm>
            <a:off x="6580267" y="4609133"/>
            <a:ext cx="4954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two events are: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 = {studies French}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ct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2" name="Google Shape;822;p69"/>
          <p:cNvSpPr txBox="1"/>
          <p:nvPr/>
        </p:nvSpPr>
        <p:spPr>
          <a:xfrm>
            <a:off x="6575172" y="5545400"/>
            <a:ext cx="476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 = {studies Spanish}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3" name="Google Shape;823;p69"/>
          <p:cNvSpPr/>
          <p:nvPr/>
        </p:nvSpPr>
        <p:spPr>
          <a:xfrm>
            <a:off x="6580267" y="16593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4" name="Google Shape;824;p69"/>
          <p:cNvSpPr txBox="1"/>
          <p:nvPr/>
        </p:nvSpPr>
        <p:spPr>
          <a:xfrm>
            <a:off x="6580267" y="1199551"/>
            <a:ext cx="5110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5" name="Google Shape;825;p69"/>
          <p:cNvSpPr/>
          <p:nvPr/>
        </p:nvSpPr>
        <p:spPr>
          <a:xfrm>
            <a:off x="7086233" y="1959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6" name="Google Shape;826;p69"/>
          <p:cNvSpPr txBox="1"/>
          <p:nvPr/>
        </p:nvSpPr>
        <p:spPr>
          <a:xfrm>
            <a:off x="7158733" y="18946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7" name="Google Shape;827;p69"/>
          <p:cNvSpPr/>
          <p:nvPr/>
        </p:nvSpPr>
        <p:spPr>
          <a:xfrm>
            <a:off x="8345083" y="19593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8" name="Google Shape;828;p69"/>
          <p:cNvSpPr txBox="1"/>
          <p:nvPr/>
        </p:nvSpPr>
        <p:spPr>
          <a:xfrm>
            <a:off x="10229600" y="18947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9" name="Google Shape;829;p69"/>
          <p:cNvSpPr txBox="1"/>
          <p:nvPr/>
        </p:nvSpPr>
        <p:spPr>
          <a:xfrm>
            <a:off x="10229613" y="3904367"/>
            <a:ext cx="12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Laura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0" name="Google Shape;830;p69"/>
          <p:cNvSpPr txBox="1"/>
          <p:nvPr/>
        </p:nvSpPr>
        <p:spPr>
          <a:xfrm>
            <a:off x="7201003" y="2507159"/>
            <a:ext cx="12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Andeep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1" name="Google Shape;831;p69"/>
          <p:cNvSpPr txBox="1"/>
          <p:nvPr/>
        </p:nvSpPr>
        <p:spPr>
          <a:xfrm>
            <a:off x="9511147" y="2572367"/>
            <a:ext cx="12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Sofia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2" name="Google Shape;832;p69"/>
          <p:cNvSpPr txBox="1"/>
          <p:nvPr/>
        </p:nvSpPr>
        <p:spPr>
          <a:xfrm>
            <a:off x="8383713" y="2823849"/>
            <a:ext cx="12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Aisha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3" name="Google Shape;833;p69"/>
          <p:cNvSpPr txBox="1"/>
          <p:nvPr/>
        </p:nvSpPr>
        <p:spPr>
          <a:xfrm>
            <a:off x="432000" y="1118400"/>
            <a:ext cx="5110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Using the Venn diagram we can state the probabilities of single events.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4" name="Google Shape;834;p69"/>
          <p:cNvSpPr txBox="1"/>
          <p:nvPr/>
        </p:nvSpPr>
        <p:spPr>
          <a:xfrm>
            <a:off x="7592407" y="3387933"/>
            <a:ext cx="68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Jun</a:t>
            </a:r>
            <a:endParaRPr sz="2400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4" name="Google Shape;844;p69"/>
          <p:cNvSpPr/>
          <p:nvPr/>
        </p:nvSpPr>
        <p:spPr>
          <a:xfrm>
            <a:off x="7086233" y="1959324"/>
            <a:ext cx="2141600" cy="21416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5" name="Google Shape;845;p69"/>
          <p:cNvSpPr/>
          <p:nvPr/>
        </p:nvSpPr>
        <p:spPr>
          <a:xfrm>
            <a:off x="6580267" y="1659300"/>
            <a:ext cx="4578800" cy="27400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DB08DF-F71E-AAE0-4810-F7994FB65B2B}"/>
                  </a:ext>
                </a:extLst>
              </p:cNvPr>
              <p:cNvSpPr txBox="1"/>
              <p:nvPr/>
            </p:nvSpPr>
            <p:spPr>
              <a:xfrm>
                <a:off x="550333" y="2577627"/>
                <a:ext cx="13847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DB08DF-F71E-AAE0-4810-F7994FB6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2577627"/>
                <a:ext cx="13847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0A3ED-59DA-5EA2-C1C0-D63E4D7022BB}"/>
                  </a:ext>
                </a:extLst>
              </p:cNvPr>
              <p:cNvSpPr txBox="1"/>
              <p:nvPr/>
            </p:nvSpPr>
            <p:spPr>
              <a:xfrm>
                <a:off x="564558" y="3726735"/>
                <a:ext cx="13823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0A3ED-59DA-5EA2-C1C0-D63E4D702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8" y="3726735"/>
                <a:ext cx="138236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1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/>
              <a:t>Use the Venn diagram to calculate the probability.</a:t>
            </a: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882" name="Google Shape;882;p7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883" name="Google Shape;883;p71"/>
          <p:cNvSpPr/>
          <p:nvPr/>
        </p:nvSpPr>
        <p:spPr>
          <a:xfrm>
            <a:off x="6783467" y="22689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4" name="Google Shape;884;p71"/>
          <p:cNvSpPr txBox="1"/>
          <p:nvPr/>
        </p:nvSpPr>
        <p:spPr>
          <a:xfrm>
            <a:off x="6516133" y="1811621"/>
            <a:ext cx="5244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{1, 2, 3, 4, 5, 6, 7, 8, 9, 10}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5" name="Google Shape;885;p71"/>
          <p:cNvSpPr/>
          <p:nvPr/>
        </p:nvSpPr>
        <p:spPr>
          <a:xfrm>
            <a:off x="72894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6" name="Google Shape;886;p71"/>
          <p:cNvSpPr txBox="1"/>
          <p:nvPr/>
        </p:nvSpPr>
        <p:spPr>
          <a:xfrm>
            <a:off x="7361933" y="25042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7" name="Google Shape;887;p71"/>
          <p:cNvSpPr/>
          <p:nvPr/>
        </p:nvSpPr>
        <p:spPr>
          <a:xfrm>
            <a:off x="86102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8" name="Google Shape;888;p71"/>
          <p:cNvSpPr txBox="1"/>
          <p:nvPr/>
        </p:nvSpPr>
        <p:spPr>
          <a:xfrm>
            <a:off x="10432800" y="25043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9" name="Google Shape;889;p71"/>
          <p:cNvSpPr txBox="1"/>
          <p:nvPr/>
        </p:nvSpPr>
        <p:spPr>
          <a:xfrm>
            <a:off x="7849141" y="2852158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0" name="Google Shape;890;p71"/>
          <p:cNvSpPr txBox="1"/>
          <p:nvPr/>
        </p:nvSpPr>
        <p:spPr>
          <a:xfrm>
            <a:off x="8886408" y="29429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1" name="Google Shape;891;p71"/>
          <p:cNvSpPr txBox="1"/>
          <p:nvPr/>
        </p:nvSpPr>
        <p:spPr>
          <a:xfrm>
            <a:off x="10767208" y="44215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2" name="Google Shape;892;p71"/>
          <p:cNvSpPr txBox="1"/>
          <p:nvPr/>
        </p:nvSpPr>
        <p:spPr>
          <a:xfrm>
            <a:off x="9659608" y="279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3" name="Google Shape;893;p71"/>
          <p:cNvSpPr txBox="1"/>
          <p:nvPr/>
        </p:nvSpPr>
        <p:spPr>
          <a:xfrm>
            <a:off x="8014608" y="351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4" name="Google Shape;894;p71"/>
          <p:cNvSpPr txBox="1"/>
          <p:nvPr/>
        </p:nvSpPr>
        <p:spPr>
          <a:xfrm>
            <a:off x="10179608" y="3345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5" name="Google Shape;895;p71"/>
          <p:cNvSpPr txBox="1"/>
          <p:nvPr/>
        </p:nvSpPr>
        <p:spPr>
          <a:xfrm>
            <a:off x="7143208" y="4499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6" name="Google Shape;896;p71"/>
          <p:cNvSpPr txBox="1"/>
          <p:nvPr/>
        </p:nvSpPr>
        <p:spPr>
          <a:xfrm>
            <a:off x="9659608" y="3886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7" name="Google Shape;897;p71"/>
          <p:cNvSpPr txBox="1"/>
          <p:nvPr/>
        </p:nvSpPr>
        <p:spPr>
          <a:xfrm>
            <a:off x="10946975" y="3945024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8" name="Google Shape;898;p71"/>
          <p:cNvSpPr txBox="1"/>
          <p:nvPr/>
        </p:nvSpPr>
        <p:spPr>
          <a:xfrm>
            <a:off x="8837097" y="3715401"/>
            <a:ext cx="444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9" name="Google Shape;899;p71"/>
          <p:cNvSpPr txBox="1"/>
          <p:nvPr/>
        </p:nvSpPr>
        <p:spPr>
          <a:xfrm>
            <a:off x="1149900" y="2429333"/>
            <a:ext cx="126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P(A) = 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0" name="Google Shape;900;p71"/>
          <p:cNvSpPr txBox="1"/>
          <p:nvPr/>
        </p:nvSpPr>
        <p:spPr>
          <a:xfrm>
            <a:off x="2417700" y="2730836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01" name="Google Shape;901;p71"/>
          <p:cNvCxnSpPr/>
          <p:nvPr/>
        </p:nvCxnSpPr>
        <p:spPr>
          <a:xfrm>
            <a:off x="2353609" y="2687403"/>
            <a:ext cx="549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2" name="Google Shape;902;p71"/>
          <p:cNvSpPr/>
          <p:nvPr/>
        </p:nvSpPr>
        <p:spPr>
          <a:xfrm>
            <a:off x="2413767" y="21117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3" name="Google Shape;903;p71"/>
          <p:cNvSpPr txBox="1"/>
          <p:nvPr/>
        </p:nvSpPr>
        <p:spPr>
          <a:xfrm>
            <a:off x="2486283" y="2143100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endParaRPr sz="2933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9EEB2-419C-BE16-1ED1-747DAE1B6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63252" y="4119627"/>
            <a:ext cx="1626847" cy="2170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72"/>
          <p:cNvSpPr txBox="1">
            <a:spLocks noGrp="1"/>
          </p:cNvSpPr>
          <p:nvPr>
            <p:ph type="body" idx="4294967295"/>
          </p:nvPr>
        </p:nvSpPr>
        <p:spPr>
          <a:xfrm>
            <a:off x="0" y="1012825"/>
            <a:ext cx="10983913" cy="427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/>
              <a:t>Use the Venn diagram to calculate the probability.</a:t>
            </a: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09" name="Google Shape;909;p7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514013" cy="817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Theoretical probabilities from Venn diagrams</a:t>
            </a:r>
            <a:endParaRPr/>
          </a:p>
        </p:txBody>
      </p:sp>
      <p:sp>
        <p:nvSpPr>
          <p:cNvPr id="910" name="Google Shape;910;p72"/>
          <p:cNvSpPr/>
          <p:nvPr/>
        </p:nvSpPr>
        <p:spPr>
          <a:xfrm>
            <a:off x="6783467" y="2268900"/>
            <a:ext cx="4578800" cy="274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1" name="Google Shape;911;p72"/>
          <p:cNvSpPr txBox="1"/>
          <p:nvPr/>
        </p:nvSpPr>
        <p:spPr>
          <a:xfrm>
            <a:off x="6516133" y="1811621"/>
            <a:ext cx="5244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ξ = {1, 2, 3, 4, 5, 6, 7, 8, 9, 10}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2" name="Google Shape;912;p72"/>
          <p:cNvSpPr/>
          <p:nvPr/>
        </p:nvSpPr>
        <p:spPr>
          <a:xfrm>
            <a:off x="72894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3" name="Google Shape;913;p72"/>
          <p:cNvSpPr txBox="1"/>
          <p:nvPr/>
        </p:nvSpPr>
        <p:spPr>
          <a:xfrm>
            <a:off x="7361933" y="2504291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4" name="Google Shape;914;p72"/>
          <p:cNvSpPr/>
          <p:nvPr/>
        </p:nvSpPr>
        <p:spPr>
          <a:xfrm>
            <a:off x="8610233" y="2568924"/>
            <a:ext cx="2141600" cy="2141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5" name="Google Shape;915;p72"/>
          <p:cNvSpPr txBox="1"/>
          <p:nvPr/>
        </p:nvSpPr>
        <p:spPr>
          <a:xfrm>
            <a:off x="10432800" y="2504300"/>
            <a:ext cx="33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defTabSz="121917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6" name="Google Shape;916;p72"/>
          <p:cNvSpPr txBox="1"/>
          <p:nvPr/>
        </p:nvSpPr>
        <p:spPr>
          <a:xfrm>
            <a:off x="7849141" y="2852158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7" name="Google Shape;917;p72"/>
          <p:cNvSpPr txBox="1"/>
          <p:nvPr/>
        </p:nvSpPr>
        <p:spPr>
          <a:xfrm>
            <a:off x="8886408" y="29429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8" name="Google Shape;918;p72"/>
          <p:cNvSpPr txBox="1"/>
          <p:nvPr/>
        </p:nvSpPr>
        <p:spPr>
          <a:xfrm>
            <a:off x="10767208" y="44215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9" name="Google Shape;919;p72"/>
          <p:cNvSpPr txBox="1"/>
          <p:nvPr/>
        </p:nvSpPr>
        <p:spPr>
          <a:xfrm>
            <a:off x="9659608" y="279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0" name="Google Shape;920;p72"/>
          <p:cNvSpPr txBox="1"/>
          <p:nvPr/>
        </p:nvSpPr>
        <p:spPr>
          <a:xfrm>
            <a:off x="8014608" y="3516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1" name="Google Shape;921;p72"/>
          <p:cNvSpPr txBox="1"/>
          <p:nvPr/>
        </p:nvSpPr>
        <p:spPr>
          <a:xfrm>
            <a:off x="10179608" y="33457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2" name="Google Shape;922;p72"/>
          <p:cNvSpPr txBox="1"/>
          <p:nvPr/>
        </p:nvSpPr>
        <p:spPr>
          <a:xfrm>
            <a:off x="7143208" y="4499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3" name="Google Shape;923;p72"/>
          <p:cNvSpPr txBox="1"/>
          <p:nvPr/>
        </p:nvSpPr>
        <p:spPr>
          <a:xfrm>
            <a:off x="9659608" y="3886391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4" name="Google Shape;924;p72"/>
          <p:cNvSpPr txBox="1"/>
          <p:nvPr/>
        </p:nvSpPr>
        <p:spPr>
          <a:xfrm>
            <a:off x="10946975" y="3945024"/>
            <a:ext cx="334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5" name="Google Shape;925;p72"/>
          <p:cNvSpPr txBox="1"/>
          <p:nvPr/>
        </p:nvSpPr>
        <p:spPr>
          <a:xfrm>
            <a:off x="8837097" y="3715401"/>
            <a:ext cx="444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6" name="Google Shape;926;p72"/>
          <p:cNvSpPr txBox="1"/>
          <p:nvPr/>
        </p:nvSpPr>
        <p:spPr>
          <a:xfrm>
            <a:off x="1149900" y="2429333"/>
            <a:ext cx="126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P(B) = 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7" name="Google Shape;927;p72"/>
          <p:cNvSpPr txBox="1"/>
          <p:nvPr/>
        </p:nvSpPr>
        <p:spPr>
          <a:xfrm>
            <a:off x="2417700" y="2730836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928" name="Google Shape;928;p72"/>
          <p:cNvCxnSpPr/>
          <p:nvPr/>
        </p:nvCxnSpPr>
        <p:spPr>
          <a:xfrm>
            <a:off x="2353609" y="2687403"/>
            <a:ext cx="549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9" name="Google Shape;929;p72"/>
          <p:cNvSpPr/>
          <p:nvPr/>
        </p:nvSpPr>
        <p:spPr>
          <a:xfrm>
            <a:off x="2413767" y="2111700"/>
            <a:ext cx="444000" cy="44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0" name="Google Shape;930;p72"/>
          <p:cNvSpPr txBox="1"/>
          <p:nvPr/>
        </p:nvSpPr>
        <p:spPr>
          <a:xfrm>
            <a:off x="2486283" y="2143100"/>
            <a:ext cx="4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15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endParaRPr sz="2933" kern="0"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782C2-2109-491E-5F98-6EF96AF15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56332" y="4680950"/>
            <a:ext cx="1219259" cy="162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1457</Words>
  <Application>Microsoft Office PowerPoint</Application>
  <PresentationFormat>Widescreen</PresentationFormat>
  <Paragraphs>398</Paragraphs>
  <Slides>26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Kalam</vt:lpstr>
      <vt:lpstr>Lato</vt:lpstr>
      <vt:lpstr>Lexend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Theoretical probabilities from Venn diagrams</vt:lpstr>
      <vt:lpstr>Theoretical probabilities from Venn diagrams</vt:lpstr>
      <vt:lpstr>Theoretical probabilities from Venn diagrams</vt:lpstr>
      <vt:lpstr>Theoretical probabilities from Venn diagrams</vt:lpstr>
      <vt:lpstr>Theoretical probabilities from Venn diagrams</vt:lpstr>
      <vt:lpstr>Theoretical probabilities from Venn diagrams</vt:lpstr>
      <vt:lpstr>P(not A) =           .</vt:lpstr>
      <vt:lpstr>P(only A) =           .</vt:lpstr>
      <vt:lpstr>PowerPoint Presentation</vt:lpstr>
      <vt:lpstr>Theoretical probabilities from Venn diagrams</vt:lpstr>
      <vt:lpstr>Theoretical probabilities from Venn diagrams</vt:lpstr>
      <vt:lpstr>Theoretical probabilities from Venn diagrams</vt:lpstr>
      <vt:lpstr>PowerPoint Presentation</vt:lpstr>
      <vt:lpstr>Theoretical probabilities from Venn diagrams</vt:lpstr>
      <vt:lpstr>Theoretical probabilities from Venn diagrams</vt:lpstr>
      <vt:lpstr>PowerPoint Presentation</vt:lpstr>
      <vt:lpstr>PowerPoint Presentation</vt:lpstr>
      <vt:lpstr>Comparing probabilities</vt:lpstr>
      <vt:lpstr>Comparing probabilities</vt:lpstr>
      <vt:lpstr>Comparing probabilities</vt:lpstr>
      <vt:lpstr>Calculating theoretical probabilities from  Venn diagrams (one event)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23</cp:revision>
  <dcterms:created xsi:type="dcterms:W3CDTF">2024-05-01T10:13:14Z</dcterms:created>
  <dcterms:modified xsi:type="dcterms:W3CDTF">2025-03-14T08:11:57Z</dcterms:modified>
</cp:coreProperties>
</file>