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1034" r:id="rId3"/>
    <p:sldId id="1025" r:id="rId4"/>
    <p:sldId id="1026" r:id="rId5"/>
    <p:sldId id="259" r:id="rId6"/>
    <p:sldId id="260" r:id="rId7"/>
    <p:sldId id="1027" r:id="rId8"/>
    <p:sldId id="1028" r:id="rId9"/>
    <p:sldId id="1029" r:id="rId10"/>
    <p:sldId id="1032" r:id="rId11"/>
    <p:sldId id="1031" r:id="rId12"/>
    <p:sldId id="1033" r:id="rId13"/>
    <p:sldId id="103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EE23-8CEE-43FA-AD7A-5811C89E5C3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3C06-3E81-4000-B6B6-D53AA0634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42F8-B441-8B2E-9E6C-FE9EC17A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15DDF-9556-6584-9B93-3A4CB7D78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01A47-0673-905C-78CD-5275282B0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40C3-ECAA-22E9-EDF9-4EFF275B7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FAB7F-96BA-46F2-999D-872871F8E7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8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62C8-8A53-4653-F6E9-43AEDAFB1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FDBF4-00EA-8B3C-6135-45D3016C2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77C3-1DD5-14EE-16B4-1B85DABD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7ACC-901D-E24F-721F-2A3E2356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E72E4-73E3-5A77-5DCD-8429A3A0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6A2E-D0DA-061A-31B4-6A282867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280F7-0FB0-8EB4-D997-F7CA6C06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97BDB-07A0-6144-35DA-FCE8EBD8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A5C9-217D-5EEE-BFDD-EDBBAAAC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6CDC2-8E22-2228-B393-47ED3499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0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51B07-8A14-E821-51CB-CC3BA0073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798AE-0413-A19C-0226-B2C07C0AC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16EB-7E09-3059-EAF7-C12F7F6B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85AF-DD08-2828-B122-05321B26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BB105-5027-268F-4858-638511A0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7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4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7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rgbClr val="DEEBF7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rgbClr val="DEEBF7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0E85-61CE-2BFD-224B-EA345C45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3D3F2-4D2A-7A90-4FB0-62FA647C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2467-C5D4-9934-71E1-62EC1752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0659-587C-4EE1-E167-8C64C0F0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43EB-3E93-A240-84B5-8D598B65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365B-217C-EA04-6D7B-A12C8A12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10C80-1CF2-E1CB-1C59-4AD1CF0F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4F9B-7BFA-A5C2-0C33-BCBA0931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2822-DD03-5FC0-1792-26CC7E78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945B0-8570-28C2-9F41-9DC3557E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3BDD-6878-2438-0877-5EA4870C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C349-BFB5-E769-553E-3DD0D402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13181-3A96-CBEC-76B2-2F4B2D033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6D6A-52C1-CA55-8AB8-75075F5E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F887C-B630-F47A-73A1-E9EB9F4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C8217-77C7-A9CF-9BAC-26CF10A0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9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FF0D-531E-C877-452B-99AA5310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62662-294B-18B4-66EA-A14AFF32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CCF19-FA5A-531E-9A15-8157A0B7C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0EBDC-9E3F-C456-A310-141EB30DA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7C1EC-F490-694C-B490-DCA67C934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2C264-F35B-7C5D-23F2-F2CA8737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7CC47-DF2C-68E9-C554-7080893C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23CE7-56E9-20D7-07DB-0F3EA8C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1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528C-9B40-9432-B563-D665A5AF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1CEF-AE5E-E909-5D5E-9808932A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A2A89-DADC-2949-FC32-04D7A66E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821B7-BFF6-B7C8-53A5-F6B13DD0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A7F7B-0232-DCEC-FB6F-E1E991A0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5C06-CEDD-3656-9951-6D4CA937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1A945-35BF-07B3-2CFB-3175EC1F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4640-97F9-145C-BF85-67731E14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601E-B3AF-765A-3039-2A2499BB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2C7F-7261-7297-0662-4B79909B6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3E218-863F-B2DF-9319-FD98A150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B36A-C69D-501A-078F-6FFE2394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CE037-8B30-7BD6-8DAA-26B9FBF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0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53ED-14D4-0488-D11B-AA78FEDF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66C61-7D2D-39AE-9602-D66F945FD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2A073-D616-32EF-E630-0FA0A1CAD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4D971-9602-3BDC-E1D1-596F873E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F9907-C909-3D44-3916-008EF0F3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96D8B-1D82-37DA-DC82-88A1DF7F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07CAE-7E9E-6D50-51CF-C76C54DE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1A7E5-15A7-445B-A913-6588BF35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3159-9C87-14E8-8756-A411CF7D9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79D00-1806-42BA-8EF0-D4819CAD530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B51E8-D5A6-5BDB-6AEC-ACFC97CD8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9309D-E7AB-494D-FB17-346BCCDE2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515CD-50CC-4C9D-9277-6D59CD3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pad.net/intl/" TargetMode="External"/><Relationship Id="rId2" Type="http://schemas.openxmlformats.org/officeDocument/2006/relationships/hyperlink" Target="https://classpad.net/note/#/tools/math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pad.net/note/#/mypage/ex-too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176FA6-B0FF-33AD-74C6-F74429CBD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74" y="159488"/>
            <a:ext cx="11429999" cy="6283842"/>
          </a:xfrm>
        </p:spPr>
        <p:txBody>
          <a:bodyPr>
            <a:normAutofit/>
          </a:bodyPr>
          <a:lstStyle/>
          <a:p>
            <a:pPr fontAlgn="base"/>
            <a:r>
              <a:rPr lang="en-GB" sz="2800" b="1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Calculator emulator</a:t>
            </a:r>
            <a:br>
              <a:rPr lang="en-GB" sz="8000" b="0" i="0" dirty="0">
                <a:solidFill>
                  <a:srgbClr val="000000"/>
                </a:solidFill>
                <a:effectLst/>
                <a:latin typeface="Segoe UI Web (West European)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You can use this website to sign up for a calculator emulator: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https://classpad.net/note/#/tools/math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model we have given to all students at NES for the year 2024/45 is a 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CASIO fx-83GT - CW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When you register, it will generate a code for you to input when you register here: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3"/>
              </a:rPr>
              <a:t>https://classpad.net/intl/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access the emulator thereafter, you can use this link: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4"/>
              </a:rPr>
              <a:t>https://classpad.net/note/#/mypage/ex-tool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08467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98EF-D4BE-4354-6472-0EB7759EF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07B62-192E-06E3-65A3-8AEB8272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CD107-F24B-BA6E-3082-E449C813CC3A}"/>
              </a:ext>
            </a:extLst>
          </p:cNvPr>
          <p:cNvSpPr txBox="1"/>
          <p:nvPr/>
        </p:nvSpPr>
        <p:spPr>
          <a:xfrm>
            <a:off x="212672" y="54559"/>
            <a:ext cx="469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Calculator Practice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6A47-042A-F5B4-9A32-DA8007F2962D}"/>
              </a:ext>
            </a:extLst>
          </p:cNvPr>
          <p:cNvSpPr txBox="1"/>
          <p:nvPr/>
        </p:nvSpPr>
        <p:spPr>
          <a:xfrm>
            <a:off x="-341648" y="636567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How would you input these questions into your calculator?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B73B6DA-4D4B-3D1F-BB98-B2A6E1946F24}"/>
              </a:ext>
            </a:extLst>
          </p:cNvPr>
          <p:cNvSpPr/>
          <p:nvPr/>
        </p:nvSpPr>
        <p:spPr>
          <a:xfrm>
            <a:off x="806668" y="1581864"/>
            <a:ext cx="3508744" cy="25201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Find the sum of negative twelve and negative seven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B05FF-EC4B-FC4B-AD17-856872D0FBAE}"/>
              </a:ext>
            </a:extLst>
          </p:cNvPr>
          <p:cNvSpPr txBox="1"/>
          <p:nvPr/>
        </p:nvSpPr>
        <p:spPr>
          <a:xfrm>
            <a:off x="1114636" y="4337762"/>
            <a:ext cx="31479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Write your answer on your whiteboard ready to show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CBAF-85D1-D975-CD4F-DC98CEB48AE1}"/>
              </a:ext>
            </a:extLst>
          </p:cNvPr>
          <p:cNvSpPr txBox="1"/>
          <p:nvPr/>
        </p:nvSpPr>
        <p:spPr>
          <a:xfrm>
            <a:off x="2801503" y="1728192"/>
            <a:ext cx="94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sum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9D7A33-A283-5DCD-278F-52557F8B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73" y="1174035"/>
            <a:ext cx="2946158" cy="5031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00CA8C-34F4-3DAE-3D5A-E6CE797C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440" y="1174035"/>
            <a:ext cx="2988114" cy="50282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F7DB329-213C-8EC1-2435-3C7C8288E615}"/>
              </a:ext>
            </a:extLst>
          </p:cNvPr>
          <p:cNvSpPr/>
          <p:nvPr/>
        </p:nvSpPr>
        <p:spPr>
          <a:xfrm>
            <a:off x="9707449" y="4050524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A24FDB-F1D3-D422-B50C-0C802D8E0B15}"/>
              </a:ext>
            </a:extLst>
          </p:cNvPr>
          <p:cNvSpPr/>
          <p:nvPr/>
        </p:nvSpPr>
        <p:spPr>
          <a:xfrm>
            <a:off x="6951411" y="5345397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873066-2E85-A377-0BD0-163E7BDFADDB}"/>
              </a:ext>
            </a:extLst>
          </p:cNvPr>
          <p:cNvSpPr/>
          <p:nvPr/>
        </p:nvSpPr>
        <p:spPr>
          <a:xfrm>
            <a:off x="10147813" y="4076285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FD89C-164C-6BCB-6CF6-EBE030FBCDCD}"/>
              </a:ext>
            </a:extLst>
          </p:cNvPr>
          <p:cNvSpPr txBox="1"/>
          <p:nvPr/>
        </p:nvSpPr>
        <p:spPr>
          <a:xfrm>
            <a:off x="475806" y="4253406"/>
            <a:ext cx="200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total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DB9BB-886B-FF52-9D52-96DA351A8408}"/>
              </a:ext>
            </a:extLst>
          </p:cNvPr>
          <p:cNvSpPr txBox="1"/>
          <p:nvPr/>
        </p:nvSpPr>
        <p:spPr>
          <a:xfrm>
            <a:off x="475805" y="4759838"/>
            <a:ext cx="200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addition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2C2781-074A-5CD7-5289-48BE2FE0ABA4}"/>
              </a:ext>
            </a:extLst>
          </p:cNvPr>
          <p:cNvSpPr/>
          <p:nvPr/>
        </p:nvSpPr>
        <p:spPr>
          <a:xfrm>
            <a:off x="4895783" y="5345397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5D7E52-9DA1-5A88-F94F-9C17FE296D68}"/>
              </a:ext>
            </a:extLst>
          </p:cNvPr>
          <p:cNvSpPr/>
          <p:nvPr/>
        </p:nvSpPr>
        <p:spPr>
          <a:xfrm>
            <a:off x="5421584" y="5331149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61B202-97BE-733F-5A3A-B44F109214A8}"/>
              </a:ext>
            </a:extLst>
          </p:cNvPr>
          <p:cNvSpPr/>
          <p:nvPr/>
        </p:nvSpPr>
        <p:spPr>
          <a:xfrm>
            <a:off x="6489332" y="5328921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FE7AF-5F95-5B44-3D22-41199C628769}"/>
              </a:ext>
            </a:extLst>
          </p:cNvPr>
          <p:cNvSpPr/>
          <p:nvPr/>
        </p:nvSpPr>
        <p:spPr>
          <a:xfrm>
            <a:off x="7032541" y="5359520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AEFEAB-9301-779D-1E61-D4836E5F1C87}"/>
              </a:ext>
            </a:extLst>
          </p:cNvPr>
          <p:cNvSpPr/>
          <p:nvPr/>
        </p:nvSpPr>
        <p:spPr>
          <a:xfrm>
            <a:off x="4844687" y="4485628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88410B-7DD7-9A10-34A7-DF6EB0F7E6C1}"/>
              </a:ext>
            </a:extLst>
          </p:cNvPr>
          <p:cNvSpPr/>
          <p:nvPr/>
        </p:nvSpPr>
        <p:spPr>
          <a:xfrm>
            <a:off x="6962282" y="5782343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F923E-A886-1A21-F792-31771989C56C}"/>
              </a:ext>
            </a:extLst>
          </p:cNvPr>
          <p:cNvSpPr/>
          <p:nvPr/>
        </p:nvSpPr>
        <p:spPr>
          <a:xfrm>
            <a:off x="10105283" y="5293875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02E9AE-A3D4-C530-786B-E6B3E625BF2D}"/>
              </a:ext>
            </a:extLst>
          </p:cNvPr>
          <p:cNvSpPr/>
          <p:nvPr/>
        </p:nvSpPr>
        <p:spPr>
          <a:xfrm>
            <a:off x="8049655" y="5293875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0F7E5B-F184-6697-299A-8B35EB1D05BA}"/>
              </a:ext>
            </a:extLst>
          </p:cNvPr>
          <p:cNvSpPr/>
          <p:nvPr/>
        </p:nvSpPr>
        <p:spPr>
          <a:xfrm>
            <a:off x="8575456" y="5279627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D0D680-E153-16E8-1044-7ECE8FA7E5FD}"/>
              </a:ext>
            </a:extLst>
          </p:cNvPr>
          <p:cNvSpPr/>
          <p:nvPr/>
        </p:nvSpPr>
        <p:spPr>
          <a:xfrm>
            <a:off x="9643204" y="5277399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EF1AEA-FC65-4D43-F00C-FE425F9BE6E6}"/>
              </a:ext>
            </a:extLst>
          </p:cNvPr>
          <p:cNvSpPr/>
          <p:nvPr/>
        </p:nvSpPr>
        <p:spPr>
          <a:xfrm>
            <a:off x="10186413" y="5307998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3B09DE-14DF-AFA1-1A8E-30148AD053B3}"/>
              </a:ext>
            </a:extLst>
          </p:cNvPr>
          <p:cNvSpPr/>
          <p:nvPr/>
        </p:nvSpPr>
        <p:spPr>
          <a:xfrm>
            <a:off x="7998559" y="4434106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1D1A7E-AB80-D011-2E39-7DEFA7D6E489}"/>
              </a:ext>
            </a:extLst>
          </p:cNvPr>
          <p:cNvSpPr/>
          <p:nvPr/>
        </p:nvSpPr>
        <p:spPr>
          <a:xfrm>
            <a:off x="10116154" y="5730821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324114-4ED6-B44A-7BFE-FCBF565B1AFE}"/>
              </a:ext>
            </a:extLst>
          </p:cNvPr>
          <p:cNvSpPr/>
          <p:nvPr/>
        </p:nvSpPr>
        <p:spPr>
          <a:xfrm>
            <a:off x="9763483" y="4076285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E29E7C-0067-7447-487E-A53759CDD366}"/>
              </a:ext>
            </a:extLst>
          </p:cNvPr>
          <p:cNvSpPr/>
          <p:nvPr/>
        </p:nvSpPr>
        <p:spPr>
          <a:xfrm>
            <a:off x="10203847" y="4102046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974E0-7431-31CC-EA6B-F4B09F68C310}"/>
              </a:ext>
            </a:extLst>
          </p:cNvPr>
          <p:cNvSpPr txBox="1"/>
          <p:nvPr/>
        </p:nvSpPr>
        <p:spPr>
          <a:xfrm>
            <a:off x="4522013" y="1680943"/>
            <a:ext cx="31479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Brackets help us to identify whether the </a:t>
            </a:r>
            <a:r>
              <a:rPr lang="en-GB" sz="2800" b="1" dirty="0">
                <a:solidFill>
                  <a:srgbClr val="92D050"/>
                </a:solidFill>
              </a:rPr>
              <a:t>–</a:t>
            </a:r>
            <a:r>
              <a:rPr lang="en-GB" sz="2800" b="1" dirty="0">
                <a:solidFill>
                  <a:srgbClr val="7030A0"/>
                </a:solidFill>
              </a:rPr>
              <a:t> indicates a </a:t>
            </a:r>
            <a:r>
              <a:rPr lang="en-GB" sz="2800" b="1" dirty="0">
                <a:solidFill>
                  <a:srgbClr val="92D050"/>
                </a:solidFill>
              </a:rPr>
              <a:t>negative number</a:t>
            </a:r>
            <a:r>
              <a:rPr lang="en-GB" sz="2800" b="1" dirty="0">
                <a:solidFill>
                  <a:srgbClr val="7030A0"/>
                </a:solidFill>
              </a:rPr>
              <a:t>, or if we are using the </a:t>
            </a:r>
            <a:r>
              <a:rPr lang="en-GB" sz="2800" b="1" dirty="0">
                <a:solidFill>
                  <a:srgbClr val="92D050"/>
                </a:solidFill>
              </a:rPr>
              <a:t>subtraction operation </a:t>
            </a:r>
          </a:p>
        </p:txBody>
      </p:sp>
    </p:spTree>
    <p:extLst>
      <p:ext uri="{BB962C8B-B14F-4D97-AF65-F5344CB8AC3E}">
        <p14:creationId xmlns:p14="http://schemas.microsoft.com/office/powerpoint/2010/main" val="20956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3" grpId="0"/>
      <p:bldP spid="15" grpId="0" animBg="1"/>
      <p:bldP spid="22" grpId="0" animBg="1"/>
      <p:bldP spid="22" grpId="1" animBg="1"/>
      <p:bldP spid="24" grpId="0" animBg="1"/>
      <p:bldP spid="2" grpId="0"/>
      <p:bldP spid="2" grpId="1"/>
      <p:bldP spid="7" grpId="0"/>
      <p:bldP spid="7" grpId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93242-DD26-48C4-A09E-4C5550285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577A8-06D1-A0A1-606C-D3DD2735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787D31-E3F3-18B7-8056-9581B34346F0}"/>
              </a:ext>
            </a:extLst>
          </p:cNvPr>
          <p:cNvSpPr txBox="1"/>
          <p:nvPr/>
        </p:nvSpPr>
        <p:spPr>
          <a:xfrm>
            <a:off x="212672" y="54559"/>
            <a:ext cx="469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Calculator Practice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4994B-37C1-168B-84E7-E39032BFCE47}"/>
              </a:ext>
            </a:extLst>
          </p:cNvPr>
          <p:cNvSpPr txBox="1"/>
          <p:nvPr/>
        </p:nvSpPr>
        <p:spPr>
          <a:xfrm>
            <a:off x="-341648" y="636567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How would you input these questions into your calculator?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C9825FD-92F2-0080-961A-5A6F93D42D61}"/>
              </a:ext>
            </a:extLst>
          </p:cNvPr>
          <p:cNvSpPr/>
          <p:nvPr/>
        </p:nvSpPr>
        <p:spPr>
          <a:xfrm>
            <a:off x="806668" y="1885395"/>
            <a:ext cx="3508744" cy="20839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Subtract negative five from three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CC3EE6-A35E-12E5-8E13-896754FE4313}"/>
              </a:ext>
            </a:extLst>
          </p:cNvPr>
          <p:cNvSpPr txBox="1"/>
          <p:nvPr/>
        </p:nvSpPr>
        <p:spPr>
          <a:xfrm>
            <a:off x="2806674" y="4154777"/>
            <a:ext cx="3017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Write your answer on your whiteboard ready to show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A6D97-5488-78AB-FE59-5CF11898753A}"/>
              </a:ext>
            </a:extLst>
          </p:cNvPr>
          <p:cNvSpPr txBox="1"/>
          <p:nvPr/>
        </p:nvSpPr>
        <p:spPr>
          <a:xfrm>
            <a:off x="1772977" y="2244677"/>
            <a:ext cx="200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Subtract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5DE58-912C-5DD6-3A68-CD5D8B0ECFBF}"/>
              </a:ext>
            </a:extLst>
          </p:cNvPr>
          <p:cNvSpPr txBox="1"/>
          <p:nvPr/>
        </p:nvSpPr>
        <p:spPr>
          <a:xfrm>
            <a:off x="342949" y="4237091"/>
            <a:ext cx="200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take away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620F5-115B-08A5-8006-72096FC6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3" y="1159787"/>
            <a:ext cx="2913250" cy="5016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466D8-61D7-D5B4-2555-6B6F678556F7}"/>
              </a:ext>
            </a:extLst>
          </p:cNvPr>
          <p:cNvSpPr txBox="1"/>
          <p:nvPr/>
        </p:nvSpPr>
        <p:spPr>
          <a:xfrm>
            <a:off x="9044027" y="1683007"/>
            <a:ext cx="31479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Brackets help us to identify whether the </a:t>
            </a:r>
            <a:r>
              <a:rPr lang="en-GB" sz="2800" b="1" dirty="0">
                <a:solidFill>
                  <a:srgbClr val="92D050"/>
                </a:solidFill>
              </a:rPr>
              <a:t>–</a:t>
            </a:r>
            <a:r>
              <a:rPr lang="en-GB" sz="2800" b="1" dirty="0">
                <a:solidFill>
                  <a:srgbClr val="7030A0"/>
                </a:solidFill>
              </a:rPr>
              <a:t> indicates a </a:t>
            </a:r>
            <a:r>
              <a:rPr lang="en-GB" sz="2800" b="1" dirty="0">
                <a:solidFill>
                  <a:srgbClr val="92D050"/>
                </a:solidFill>
              </a:rPr>
              <a:t>negative number</a:t>
            </a:r>
            <a:r>
              <a:rPr lang="en-GB" sz="2800" b="1" dirty="0">
                <a:solidFill>
                  <a:srgbClr val="7030A0"/>
                </a:solidFill>
              </a:rPr>
              <a:t>, or if we are using the </a:t>
            </a:r>
            <a:r>
              <a:rPr lang="en-GB" sz="2800" b="1" dirty="0">
                <a:solidFill>
                  <a:srgbClr val="92D050"/>
                </a:solidFill>
              </a:rPr>
              <a:t>subtraction operation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355FAF-438F-A149-3C5C-CD69B6F02FA7}"/>
              </a:ext>
            </a:extLst>
          </p:cNvPr>
          <p:cNvSpPr/>
          <p:nvPr/>
        </p:nvSpPr>
        <p:spPr>
          <a:xfrm>
            <a:off x="7139919" y="5308951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7083E-A4FD-5FED-78AD-7AFE388330B3}"/>
              </a:ext>
            </a:extLst>
          </p:cNvPr>
          <p:cNvSpPr/>
          <p:nvPr/>
        </p:nvSpPr>
        <p:spPr>
          <a:xfrm>
            <a:off x="8180562" y="5326912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9E39C8-AB25-FDAC-BEAD-D42FAB00600F}"/>
              </a:ext>
            </a:extLst>
          </p:cNvPr>
          <p:cNvSpPr/>
          <p:nvPr/>
        </p:nvSpPr>
        <p:spPr>
          <a:xfrm>
            <a:off x="7795072" y="4051441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C8DCC3-376F-53FF-C0CD-F096766909B3}"/>
              </a:ext>
            </a:extLst>
          </p:cNvPr>
          <p:cNvSpPr/>
          <p:nvPr/>
        </p:nvSpPr>
        <p:spPr>
          <a:xfrm>
            <a:off x="8257219" y="5308950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8DE719-121B-FB1B-FD54-8F60E2FE3F27}"/>
              </a:ext>
            </a:extLst>
          </p:cNvPr>
          <p:cNvSpPr/>
          <p:nvPr/>
        </p:nvSpPr>
        <p:spPr>
          <a:xfrm>
            <a:off x="6615380" y="4869108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A2E75-0B39-979E-0FC9-B64003E7BDCC}"/>
              </a:ext>
            </a:extLst>
          </p:cNvPr>
          <p:cNvSpPr/>
          <p:nvPr/>
        </p:nvSpPr>
        <p:spPr>
          <a:xfrm>
            <a:off x="8257218" y="4033479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0F6DC8-0855-063D-6324-9B28F4B23D5E}"/>
              </a:ext>
            </a:extLst>
          </p:cNvPr>
          <p:cNvSpPr/>
          <p:nvPr/>
        </p:nvSpPr>
        <p:spPr>
          <a:xfrm>
            <a:off x="8180561" y="5742790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3" grpId="0"/>
      <p:bldP spid="9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129E-6C2F-649A-4347-C221515B9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E58CA-95D6-5592-63E1-5A9AD060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23CC2-C7F8-155C-AEA5-E3BF3ACC1BC3}"/>
              </a:ext>
            </a:extLst>
          </p:cNvPr>
          <p:cNvSpPr txBox="1"/>
          <p:nvPr/>
        </p:nvSpPr>
        <p:spPr>
          <a:xfrm>
            <a:off x="212672" y="54559"/>
            <a:ext cx="469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Calculator Practice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ADF36-C983-0099-89F2-80D3845EDC1B}"/>
              </a:ext>
            </a:extLst>
          </p:cNvPr>
          <p:cNvSpPr txBox="1"/>
          <p:nvPr/>
        </p:nvSpPr>
        <p:spPr>
          <a:xfrm>
            <a:off x="-341648" y="636567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How would you input these questions into your calculator?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35BE626-DE95-5C75-8360-1E186F96A3DF}"/>
              </a:ext>
            </a:extLst>
          </p:cNvPr>
          <p:cNvSpPr/>
          <p:nvPr/>
        </p:nvSpPr>
        <p:spPr>
          <a:xfrm>
            <a:off x="806668" y="1885395"/>
            <a:ext cx="3508744" cy="2208140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Find the product of       negative two and negative six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3AB4-2B21-0E66-709D-6D3CFA971B8D}"/>
              </a:ext>
            </a:extLst>
          </p:cNvPr>
          <p:cNvSpPr txBox="1"/>
          <p:nvPr/>
        </p:nvSpPr>
        <p:spPr>
          <a:xfrm>
            <a:off x="8823629" y="2828809"/>
            <a:ext cx="22436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Write your answer on your whiteboard ready to show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7484A-FE41-DCB4-EE8F-26FF90968525}"/>
              </a:ext>
            </a:extLst>
          </p:cNvPr>
          <p:cNvSpPr txBox="1"/>
          <p:nvPr/>
        </p:nvSpPr>
        <p:spPr>
          <a:xfrm>
            <a:off x="1631188" y="2305589"/>
            <a:ext cx="200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product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D9D56-244F-4BD4-C721-BB4BA4C6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226" y="1159787"/>
            <a:ext cx="2933317" cy="50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EF7B7-20D3-9E4A-9660-C37BA333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CF498-E850-AE37-5DC5-E9C2A415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D2171-5A6D-F014-85BE-7934623BAEE4}"/>
              </a:ext>
            </a:extLst>
          </p:cNvPr>
          <p:cNvSpPr txBox="1"/>
          <p:nvPr/>
        </p:nvSpPr>
        <p:spPr>
          <a:xfrm>
            <a:off x="240257" y="58506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B050"/>
                </a:solidFill>
              </a:rPr>
              <a:t>Spot the Mistake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56601-EEB9-B177-E8F3-5AA4C96794C8}"/>
              </a:ext>
            </a:extLst>
          </p:cNvPr>
          <p:cNvSpPr txBox="1"/>
          <p:nvPr/>
        </p:nvSpPr>
        <p:spPr>
          <a:xfrm>
            <a:off x="240257" y="641187"/>
            <a:ext cx="574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What error has been made here?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6B3E8-F6EE-1834-9EB3-801DA222FDCD}"/>
              </a:ext>
            </a:extLst>
          </p:cNvPr>
          <p:cNvSpPr/>
          <p:nvPr/>
        </p:nvSpPr>
        <p:spPr>
          <a:xfrm>
            <a:off x="806668" y="1885395"/>
            <a:ext cx="3508744" cy="20839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Negative four squared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31413-3E7A-C3B1-A0D3-9B78AEFB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53" y="1150732"/>
            <a:ext cx="2972406" cy="5066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4E22B-3D0F-C3DD-E24C-2EF87F987F82}"/>
              </a:ext>
            </a:extLst>
          </p:cNvPr>
          <p:cNvSpPr txBox="1"/>
          <p:nvPr/>
        </p:nvSpPr>
        <p:spPr>
          <a:xfrm>
            <a:off x="8823629" y="2828809"/>
            <a:ext cx="22436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Missing brackets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70413-5529-40B6-D6BC-6A07C5069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46" y="3879817"/>
            <a:ext cx="3505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2DA9A-5E23-AB85-A717-690844FE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EF247-98F3-D806-CBD4-5639C614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" y="6305107"/>
            <a:ext cx="12213266" cy="552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F818EA-B3A5-D934-59D5-39DA97F7B36B}"/>
              </a:ext>
            </a:extLst>
          </p:cNvPr>
          <p:cNvSpPr txBox="1"/>
          <p:nvPr/>
        </p:nvSpPr>
        <p:spPr>
          <a:xfrm>
            <a:off x="240257" y="67317"/>
            <a:ext cx="1825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7030A0"/>
                </a:solidFill>
              </a:rPr>
              <a:t>Secure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2C97C-E776-FA8E-F67E-A87B84E4AC94}"/>
              </a:ext>
            </a:extLst>
          </p:cNvPr>
          <p:cNvSpPr txBox="1"/>
          <p:nvPr/>
        </p:nvSpPr>
        <p:spPr>
          <a:xfrm>
            <a:off x="216333" y="665929"/>
            <a:ext cx="1153795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What is the result of -5 + 7?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Calculate -3 × 4.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Find </a:t>
            </a:r>
            <a:r>
              <a:rPr lang="en-GB" sz="2800" dirty="0">
                <a:solidFill>
                  <a:srgbClr val="000000"/>
                </a:solidFill>
                <a:latin typeface="Aptos" panose="020B0004020202020204" pitchFamily="34" charset="0"/>
              </a:rPr>
              <a:t>-2 subtracted from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-8.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What is -15 ÷ 3?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Find the value of</a:t>
            </a:r>
            <a:r>
              <a:rPr lang="en-GB" sz="2800" dirty="0">
                <a:solidFill>
                  <a:srgbClr val="000000"/>
                </a:solidFill>
                <a:latin typeface="Aptos" panose="020B0004020202020204" pitchFamily="34" charset="0"/>
              </a:rPr>
              <a:t> negative three squared.</a:t>
            </a:r>
            <a:endParaRPr lang="en-GB" sz="2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Subtract -9 from 5. What is the answer?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Multiply -7 by -2.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Divide -12 by -3.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What is the sum of -11, 3, and -5?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Calculate the product of -4, -1, and 2.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What is -3 - (-7)?</a:t>
            </a:r>
          </a:p>
          <a:p>
            <a:pPr algn="l" fontAlgn="base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ptos" panose="020B0004020202020204" pitchFamily="34" charset="0"/>
              </a:rPr>
              <a:t> What is (5 - 11)²?</a:t>
            </a:r>
            <a:endParaRPr lang="en-GB" sz="2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the temperature is -2˚C and it drops by 5˚C , what is the new temperature?</a:t>
            </a:r>
          </a:p>
          <a:p>
            <a:br>
              <a:rPr lang="en-GB" sz="2800" dirty="0"/>
            </a:b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B8BD1-1062-C6BC-F249-807C2725DC4D}"/>
              </a:ext>
            </a:extLst>
          </p:cNvPr>
          <p:cNvSpPr txBox="1"/>
          <p:nvPr/>
        </p:nvSpPr>
        <p:spPr>
          <a:xfrm>
            <a:off x="5669812" y="165068"/>
            <a:ext cx="610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Title: Negative Number Calculations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0C7FF-F728-D462-65B5-4920F3E01A04}"/>
              </a:ext>
            </a:extLst>
          </p:cNvPr>
          <p:cNvSpPr txBox="1"/>
          <p:nvPr/>
        </p:nvSpPr>
        <p:spPr>
          <a:xfrm>
            <a:off x="10984456" y="688288"/>
            <a:ext cx="124475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2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-12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-6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-5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9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14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14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4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-13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8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4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36</a:t>
            </a:r>
          </a:p>
          <a:p>
            <a:pPr algn="l" fontAlgn="base"/>
            <a:r>
              <a:rPr lang="en-GB" sz="2800" dirty="0">
                <a:solidFill>
                  <a:srgbClr val="FF0000"/>
                </a:solidFill>
              </a:rPr>
              <a:t>-7</a:t>
            </a:r>
            <a:r>
              <a:rPr lang="en-GB" sz="2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˚C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EFC0-2D1F-7545-2CF3-011F1D3F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2455F-931B-C092-23BF-9043E083A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020" y="323548"/>
            <a:ext cx="9099550" cy="48898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Title: </a:t>
            </a:r>
            <a:r>
              <a:rPr lang="en-GB" sz="3200" b="1" u="sng" dirty="0"/>
              <a:t>Retrieval </a:t>
            </a:r>
            <a:fld id="{B2F4608B-8881-4AE0-823B-32677F2A4651}" type="datetime1">
              <a:rPr lang="en-GB" sz="3200" b="1" u="sng" smtClean="0"/>
              <a:t>28/02/2025</a:t>
            </a:fld>
            <a:endParaRPr lang="en-GB" sz="3200" b="1" u="sng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E7854F-102E-111E-BA9A-047031E2E94D}"/>
              </a:ext>
            </a:extLst>
          </p:cNvPr>
          <p:cNvSpPr txBox="1">
            <a:spLocks/>
          </p:cNvSpPr>
          <p:nvPr/>
        </p:nvSpPr>
        <p:spPr>
          <a:xfrm>
            <a:off x="9291929" y="97804"/>
            <a:ext cx="2900071" cy="488983"/>
          </a:xfrm>
          <a:prstGeom prst="rect">
            <a:avLst/>
          </a:prstGeom>
        </p:spPr>
        <p:txBody>
          <a:bodyPr/>
          <a:lstStyle>
            <a:lvl1pPr marL="0" indent="0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6" indent="0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in silence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3F30D-D298-CC18-6975-A2753E59A2A7}"/>
              </a:ext>
            </a:extLst>
          </p:cNvPr>
          <p:cNvSpPr/>
          <p:nvPr/>
        </p:nvSpPr>
        <p:spPr>
          <a:xfrm>
            <a:off x="425020" y="1520456"/>
            <a:ext cx="3701244" cy="43806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Recent Learning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21CC67-1BC2-5E2C-8FD2-59D9DD5B18D5}"/>
              </a:ext>
            </a:extLst>
          </p:cNvPr>
          <p:cNvSpPr/>
          <p:nvPr/>
        </p:nvSpPr>
        <p:spPr>
          <a:xfrm>
            <a:off x="4254137" y="1520456"/>
            <a:ext cx="3701244" cy="4380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Long-Term Learning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4537A1-4E1D-A5EE-896F-C62B332A3884}"/>
              </a:ext>
            </a:extLst>
          </p:cNvPr>
          <p:cNvSpPr/>
          <p:nvPr/>
        </p:nvSpPr>
        <p:spPr>
          <a:xfrm>
            <a:off x="8100772" y="1529363"/>
            <a:ext cx="3701244" cy="4380614"/>
          </a:xfrm>
          <a:prstGeom prst="roundRect">
            <a:avLst/>
          </a:prstGeom>
          <a:solidFill>
            <a:srgbClr val="FFE7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Vocabulary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4">
                <a:extLst>
                  <a:ext uri="{FF2B5EF4-FFF2-40B4-BE49-F238E27FC236}">
                    <a16:creationId xmlns:a16="http://schemas.microsoft.com/office/drawing/2014/main" id="{62079F99-CFFE-BBBF-CA16-1895CA05877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53475" y="2245387"/>
                <a:ext cx="3718762" cy="3526370"/>
              </a:xfrm>
            </p:spPr>
            <p:txBody>
              <a:bodyPr/>
              <a:lstStyle/>
              <a:p>
                <a:pPr algn="ctr"/>
                <a:r>
                  <a:rPr lang="en-GB" dirty="0"/>
                  <a:t>Calculate </a:t>
                </a:r>
              </a:p>
              <a:p>
                <a:pPr algn="ctr"/>
                <a:r>
                  <a:rPr lang="en-GB" sz="2800" dirty="0">
                    <a:latin typeface="Cambria Math" panose="02040503050406030204" pitchFamily="18" charset="0"/>
                  </a:rPr>
                  <a:t>20 - 2²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</a:endParaRPr>
              </a:p>
              <a:p>
                <a:pPr algn="ctr"/>
                <a:endParaRPr lang="en-GB" sz="28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20 - 4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8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20 – 16</a:t>
                </a:r>
              </a:p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 4</a:t>
                </a:r>
              </a:p>
            </p:txBody>
          </p:sp>
        </mc:Choice>
        <mc:Fallback xmlns="">
          <p:sp>
            <p:nvSpPr>
              <p:cNvPr id="18" name="Text Placeholder 4">
                <a:extLst>
                  <a:ext uri="{FF2B5EF4-FFF2-40B4-BE49-F238E27FC236}">
                    <a16:creationId xmlns:a16="http://schemas.microsoft.com/office/drawing/2014/main" id="{35B01F9E-8F02-B248-CA04-B4405FD7D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53475" y="2245387"/>
                <a:ext cx="3718762" cy="3526370"/>
              </a:xfrm>
              <a:blipFill>
                <a:blip r:embed="rId3"/>
                <a:stretch>
                  <a:fillRect t="-2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A0F3746-9549-9A52-2864-42A4E962F7BC}"/>
              </a:ext>
            </a:extLst>
          </p:cNvPr>
          <p:cNvSpPr txBox="1">
            <a:spLocks/>
          </p:cNvSpPr>
          <p:nvPr/>
        </p:nvSpPr>
        <p:spPr>
          <a:xfrm>
            <a:off x="8100772" y="2098228"/>
            <a:ext cx="3718762" cy="3514011"/>
          </a:xfrm>
          <a:prstGeom prst="rect">
            <a:avLst/>
          </a:prstGeom>
        </p:spPr>
        <p:txBody>
          <a:bodyPr/>
          <a:lstStyle>
            <a:lvl1pPr marL="0" indent="0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6" indent="0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/>
              <a:t>Define </a:t>
            </a:r>
            <a:r>
              <a:rPr lang="en-GB" sz="2800" b="1" dirty="0"/>
              <a:t>or draw</a:t>
            </a:r>
            <a:r>
              <a:rPr lang="en-GB" sz="2800" dirty="0"/>
              <a:t> the words</a:t>
            </a:r>
          </a:p>
          <a:p>
            <a:pPr algn="ctr"/>
            <a:r>
              <a:rPr lang="en-GB" sz="3600" b="1" dirty="0">
                <a:solidFill>
                  <a:srgbClr val="CC0099"/>
                </a:solidFill>
              </a:rPr>
              <a:t>integer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A positive or negative whole number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438BD62-4AA3-41BC-7A01-38A4A1715D18}"/>
              </a:ext>
            </a:extLst>
          </p:cNvPr>
          <p:cNvSpPr txBox="1">
            <a:spLocks/>
          </p:cNvSpPr>
          <p:nvPr/>
        </p:nvSpPr>
        <p:spPr>
          <a:xfrm>
            <a:off x="4208164" y="2229342"/>
            <a:ext cx="3718762" cy="3526371"/>
          </a:xfrm>
          <a:prstGeom prst="rect">
            <a:avLst/>
          </a:prstGeom>
        </p:spPr>
        <p:txBody>
          <a:bodyPr/>
          <a:lstStyle>
            <a:lvl1pPr marL="0" indent="0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6" indent="0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Complete the table with different numbers less than 10</a:t>
            </a:r>
            <a:endParaRPr lang="en-GB" sz="2000" b="1" dirty="0"/>
          </a:p>
          <a:p>
            <a:pPr algn="ctr"/>
            <a:endParaRPr lang="en-GB" sz="3200" b="0" i="1" dirty="0">
              <a:latin typeface="Cambria Math" panose="02040503050406030204" pitchFamily="18" charset="0"/>
            </a:endParaRPr>
          </a:p>
          <a:p>
            <a:pPr algn="ctr"/>
            <a:endParaRPr lang="en-GB" sz="2000" b="1" dirty="0"/>
          </a:p>
          <a:p>
            <a:pPr algn="ctr"/>
            <a:endParaRPr lang="en-GB" sz="3200" b="1" dirty="0"/>
          </a:p>
          <a:p>
            <a:pPr algn="ctr"/>
            <a:endParaRPr lang="en-GB" sz="20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  <a:p>
            <a:pPr algn="ctr"/>
            <a:endParaRPr lang="en-GB" sz="22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8F6F02-BD43-6AA0-3FD4-8950C4C99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29889"/>
              </p:ext>
            </p:extLst>
          </p:nvPr>
        </p:nvGraphicFramePr>
        <p:xfrm>
          <a:off x="4465675" y="3036060"/>
          <a:ext cx="3214588" cy="273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752">
                  <a:extLst>
                    <a:ext uri="{9D8B030D-6E8A-4147-A177-3AD203B41FA5}">
                      <a16:colId xmlns:a16="http://schemas.microsoft.com/office/drawing/2014/main" val="498999692"/>
                    </a:ext>
                  </a:extLst>
                </a:gridCol>
                <a:gridCol w="1130307">
                  <a:extLst>
                    <a:ext uri="{9D8B030D-6E8A-4147-A177-3AD203B41FA5}">
                      <a16:colId xmlns:a16="http://schemas.microsoft.com/office/drawing/2014/main" val="3202462898"/>
                    </a:ext>
                  </a:extLst>
                </a:gridCol>
                <a:gridCol w="1071529">
                  <a:extLst>
                    <a:ext uri="{9D8B030D-6E8A-4147-A177-3AD203B41FA5}">
                      <a16:colId xmlns:a16="http://schemas.microsoft.com/office/drawing/2014/main" val="2623180567"/>
                    </a:ext>
                  </a:extLst>
                </a:gridCol>
              </a:tblGrid>
              <a:tr h="743375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Factor of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Prime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01656"/>
                  </a:ext>
                </a:extLst>
              </a:tr>
              <a:tr h="996161">
                <a:tc>
                  <a:txBody>
                    <a:bodyPr/>
                    <a:lstStyle/>
                    <a:p>
                      <a:pPr marL="0" marR="0" lvl="0" indent="0" algn="ctr" defTabSz="914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Even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8218"/>
                  </a:ext>
                </a:extLst>
              </a:tr>
              <a:tr h="99616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Square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NOT 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4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B22D7E5-4FF7-9FE5-45BF-B64574B8AB9D}"/>
              </a:ext>
            </a:extLst>
          </p:cNvPr>
          <p:cNvSpPr/>
          <p:nvPr/>
        </p:nvSpPr>
        <p:spPr>
          <a:xfrm>
            <a:off x="6670655" y="3826461"/>
            <a:ext cx="871870" cy="82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32604-CBBC-9B27-6BA3-4E13D91FE4E1}"/>
              </a:ext>
            </a:extLst>
          </p:cNvPr>
          <p:cNvSpPr/>
          <p:nvPr/>
        </p:nvSpPr>
        <p:spPr>
          <a:xfrm>
            <a:off x="6756680" y="4922874"/>
            <a:ext cx="871870" cy="82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3E3A3-C352-AA26-F0A2-9C824D922F16}"/>
              </a:ext>
            </a:extLst>
          </p:cNvPr>
          <p:cNvSpPr/>
          <p:nvPr/>
        </p:nvSpPr>
        <p:spPr>
          <a:xfrm>
            <a:off x="5568683" y="4799993"/>
            <a:ext cx="941334" cy="82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ABEA4-D78B-A0C4-79FE-14CEA4795402}"/>
              </a:ext>
            </a:extLst>
          </p:cNvPr>
          <p:cNvSpPr/>
          <p:nvPr/>
        </p:nvSpPr>
        <p:spPr>
          <a:xfrm>
            <a:off x="5568165" y="3826461"/>
            <a:ext cx="871870" cy="82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B05CB-7D69-FB5C-B671-309F6A2DA05B}"/>
              </a:ext>
            </a:extLst>
          </p:cNvPr>
          <p:cNvSpPr/>
          <p:nvPr/>
        </p:nvSpPr>
        <p:spPr>
          <a:xfrm>
            <a:off x="2094614" y="2668772"/>
            <a:ext cx="457200" cy="467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84178-DDE2-8C6C-6242-BE28D24417AE}"/>
              </a:ext>
            </a:extLst>
          </p:cNvPr>
          <p:cNvSpPr/>
          <p:nvPr/>
        </p:nvSpPr>
        <p:spPr>
          <a:xfrm>
            <a:off x="2197838" y="3710763"/>
            <a:ext cx="864339" cy="467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8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A98AF01-4336-454E-94E3-D3D9CDD49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59590"/>
              </p:ext>
            </p:extLst>
          </p:nvPr>
        </p:nvGraphicFramePr>
        <p:xfrm>
          <a:off x="1300165" y="3232615"/>
          <a:ext cx="9591670" cy="185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67">
                  <a:extLst>
                    <a:ext uri="{9D8B030D-6E8A-4147-A177-3AD203B41FA5}">
                      <a16:colId xmlns:a16="http://schemas.microsoft.com/office/drawing/2014/main" val="1933461801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84576673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361824800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783725545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1539609886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1806691286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1020397804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856830960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1004592269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810699766"/>
                    </a:ext>
                  </a:extLst>
                </a:gridCol>
              </a:tblGrid>
              <a:tr h="42935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1st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2nd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3rd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4th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5th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6th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7th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8th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9th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10th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6118"/>
                  </a:ext>
                </a:extLst>
              </a:tr>
              <a:tr h="71474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6232"/>
                  </a:ext>
                </a:extLst>
              </a:tr>
              <a:tr h="714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00732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49D5E360-5847-4DBE-9DF6-649245C4FAD4}"/>
              </a:ext>
            </a:extLst>
          </p:cNvPr>
          <p:cNvSpPr txBox="1"/>
          <p:nvPr/>
        </p:nvSpPr>
        <p:spPr>
          <a:xfrm>
            <a:off x="2968701" y="5648717"/>
            <a:ext cx="622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How can we describe each square number using </a:t>
            </a:r>
            <a:r>
              <a:rPr lang="en-GB" b="1" dirty="0"/>
              <a:t>shorthand</a:t>
            </a:r>
            <a:r>
              <a:rPr lang="en-GB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65C9C-AFBD-4A0B-A064-D7EAAE1F4D2C}"/>
              </a:ext>
            </a:extLst>
          </p:cNvPr>
          <p:cNvSpPr/>
          <p:nvPr/>
        </p:nvSpPr>
        <p:spPr>
          <a:xfrm>
            <a:off x="155353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094E0B9-309F-4AF4-ADC0-2607571210BD}"/>
              </a:ext>
            </a:extLst>
          </p:cNvPr>
          <p:cNvSpPr/>
          <p:nvPr/>
        </p:nvSpPr>
        <p:spPr>
          <a:xfrm>
            <a:off x="250603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6628ACC-D3C8-4E3F-9BFC-D0F10811AE73}"/>
              </a:ext>
            </a:extLst>
          </p:cNvPr>
          <p:cNvSpPr/>
          <p:nvPr/>
        </p:nvSpPr>
        <p:spPr>
          <a:xfrm>
            <a:off x="341281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5B5AA2-094E-42F3-94BE-02BFE832651F}"/>
              </a:ext>
            </a:extLst>
          </p:cNvPr>
          <p:cNvSpPr/>
          <p:nvPr/>
        </p:nvSpPr>
        <p:spPr>
          <a:xfrm>
            <a:off x="439579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B1859BA-67E2-406D-AB53-11219176B9CD}"/>
              </a:ext>
            </a:extLst>
          </p:cNvPr>
          <p:cNvSpPr/>
          <p:nvPr/>
        </p:nvSpPr>
        <p:spPr>
          <a:xfrm>
            <a:off x="534829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3B24848-D25B-4A33-B4CE-DFC81BF0C3BF}"/>
              </a:ext>
            </a:extLst>
          </p:cNvPr>
          <p:cNvSpPr/>
          <p:nvPr/>
        </p:nvSpPr>
        <p:spPr>
          <a:xfrm>
            <a:off x="636175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E9F15D5-2FC4-4A8E-9A6B-93156EDAA655}"/>
              </a:ext>
            </a:extLst>
          </p:cNvPr>
          <p:cNvSpPr/>
          <p:nvPr/>
        </p:nvSpPr>
        <p:spPr>
          <a:xfrm>
            <a:off x="726853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7AF525-443B-4DFC-88BC-DD15D509C6FD}"/>
              </a:ext>
            </a:extLst>
          </p:cNvPr>
          <p:cNvSpPr/>
          <p:nvPr/>
        </p:nvSpPr>
        <p:spPr>
          <a:xfrm>
            <a:off x="820579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72ADE6B-19F1-48AF-A11E-ABC608E88F81}"/>
              </a:ext>
            </a:extLst>
          </p:cNvPr>
          <p:cNvSpPr/>
          <p:nvPr/>
        </p:nvSpPr>
        <p:spPr>
          <a:xfrm>
            <a:off x="9165910" y="3802135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6D02D34-AD29-4E4B-A9E3-3DDD72380C41}"/>
              </a:ext>
            </a:extLst>
          </p:cNvPr>
          <p:cNvSpPr/>
          <p:nvPr/>
        </p:nvSpPr>
        <p:spPr>
          <a:xfrm>
            <a:off x="10110790" y="380213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2449670-AF7A-4949-8845-52ED6B0FF34B}"/>
              </a:ext>
            </a:extLst>
          </p:cNvPr>
          <p:cNvSpPr/>
          <p:nvPr/>
        </p:nvSpPr>
        <p:spPr>
          <a:xfrm>
            <a:off x="143923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AABB8EF-72C1-4EF1-8857-B1DEF82433B4}"/>
              </a:ext>
            </a:extLst>
          </p:cNvPr>
          <p:cNvSpPr/>
          <p:nvPr/>
        </p:nvSpPr>
        <p:spPr>
          <a:xfrm>
            <a:off x="242983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A56DB5A-294F-4012-9559-A8A429080EAF}"/>
              </a:ext>
            </a:extLst>
          </p:cNvPr>
          <p:cNvSpPr/>
          <p:nvPr/>
        </p:nvSpPr>
        <p:spPr>
          <a:xfrm>
            <a:off x="338995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ECDB36B-0E8E-414B-8DF3-02113D22A83C}"/>
              </a:ext>
            </a:extLst>
          </p:cNvPr>
          <p:cNvSpPr/>
          <p:nvPr/>
        </p:nvSpPr>
        <p:spPr>
          <a:xfrm>
            <a:off x="435769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0F471F-4BD5-4A6D-B3AF-5727B6E6826D}"/>
              </a:ext>
            </a:extLst>
          </p:cNvPr>
          <p:cNvSpPr/>
          <p:nvPr/>
        </p:nvSpPr>
        <p:spPr>
          <a:xfrm>
            <a:off x="525685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2167CAF-9CF6-4F3F-B7C4-502F3F3478F7}"/>
              </a:ext>
            </a:extLst>
          </p:cNvPr>
          <p:cNvSpPr/>
          <p:nvPr/>
        </p:nvSpPr>
        <p:spPr>
          <a:xfrm>
            <a:off x="620935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F547534-6952-42AA-BCE9-B5702146DCFC}"/>
              </a:ext>
            </a:extLst>
          </p:cNvPr>
          <p:cNvSpPr/>
          <p:nvPr/>
        </p:nvSpPr>
        <p:spPr>
          <a:xfrm>
            <a:off x="723043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04E4228-31B2-4EB4-9E60-33F1AE233E57}"/>
              </a:ext>
            </a:extLst>
          </p:cNvPr>
          <p:cNvSpPr/>
          <p:nvPr/>
        </p:nvSpPr>
        <p:spPr>
          <a:xfrm>
            <a:off x="811435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185C585-F73E-467A-AFC9-373418B3E85C}"/>
              </a:ext>
            </a:extLst>
          </p:cNvPr>
          <p:cNvSpPr/>
          <p:nvPr/>
        </p:nvSpPr>
        <p:spPr>
          <a:xfrm>
            <a:off x="909733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213C425-F5EC-498B-80F7-55E71A5D0C88}"/>
              </a:ext>
            </a:extLst>
          </p:cNvPr>
          <p:cNvSpPr/>
          <p:nvPr/>
        </p:nvSpPr>
        <p:spPr>
          <a:xfrm>
            <a:off x="10095550" y="4480315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39C83-11C9-C679-628B-4AA7BB12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0167"/>
            <a:ext cx="12185418" cy="467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6D609-F88F-768A-282A-941837AD9212}"/>
              </a:ext>
            </a:extLst>
          </p:cNvPr>
          <p:cNvSpPr txBox="1"/>
          <p:nvPr/>
        </p:nvSpPr>
        <p:spPr>
          <a:xfrm>
            <a:off x="772589" y="1787140"/>
            <a:ext cx="3932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How many squares?</a:t>
            </a:r>
          </a:p>
        </p:txBody>
      </p:sp>
      <p:pic>
        <p:nvPicPr>
          <p:cNvPr id="8" name="Picture 7" descr="A yellow squares with blue squares&#10;&#10;AI-generated content may be incorrect.">
            <a:extLst>
              <a:ext uri="{FF2B5EF4-FFF2-40B4-BE49-F238E27FC236}">
                <a16:creationId xmlns:a16="http://schemas.microsoft.com/office/drawing/2014/main" id="{5A2D432F-3B63-9E67-9297-07FAF729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44" y="91030"/>
            <a:ext cx="6020464" cy="2438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ADFB9-C3E9-99F8-043E-C4D88A0351BD}"/>
              </a:ext>
            </a:extLst>
          </p:cNvPr>
          <p:cNvSpPr txBox="1"/>
          <p:nvPr/>
        </p:nvSpPr>
        <p:spPr>
          <a:xfrm>
            <a:off x="92769" y="91030"/>
            <a:ext cx="3422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Prior Learning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249C49-573C-4E51-87A5-734266B49C5C}"/>
              </a:ext>
            </a:extLst>
          </p:cNvPr>
          <p:cNvSpPr txBox="1"/>
          <p:nvPr/>
        </p:nvSpPr>
        <p:spPr>
          <a:xfrm>
            <a:off x="5381346" y="119844"/>
            <a:ext cx="249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Square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1C127-66C1-0E76-A798-2C8C0101E9C3}"/>
              </a:ext>
            </a:extLst>
          </p:cNvPr>
          <p:cNvSpPr/>
          <p:nvPr/>
        </p:nvSpPr>
        <p:spPr>
          <a:xfrm>
            <a:off x="5362576" y="1169581"/>
            <a:ext cx="4002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5ED71-EB3B-C026-9A4B-F5295BCC2272}"/>
              </a:ext>
            </a:extLst>
          </p:cNvPr>
          <p:cNvSpPr/>
          <p:nvPr/>
        </p:nvSpPr>
        <p:spPr>
          <a:xfrm>
            <a:off x="6540818" y="781809"/>
            <a:ext cx="4002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22E3C-5CA1-486C-6CF9-BEB22E632AA0}"/>
              </a:ext>
            </a:extLst>
          </p:cNvPr>
          <p:cNvSpPr/>
          <p:nvPr/>
        </p:nvSpPr>
        <p:spPr>
          <a:xfrm>
            <a:off x="8128636" y="550976"/>
            <a:ext cx="4002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90B696-3298-EB8F-F3ED-E1276A5AAF6D}"/>
              </a:ext>
            </a:extLst>
          </p:cNvPr>
          <p:cNvSpPr/>
          <p:nvPr/>
        </p:nvSpPr>
        <p:spPr>
          <a:xfrm>
            <a:off x="10359170" y="152799"/>
            <a:ext cx="4002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8757DD-DED3-2142-790F-F23B62C0BBB4}"/>
              </a:ext>
            </a:extLst>
          </p:cNvPr>
          <p:cNvSpPr/>
          <p:nvPr/>
        </p:nvSpPr>
        <p:spPr>
          <a:xfrm>
            <a:off x="1219091" y="3637385"/>
            <a:ext cx="9803218" cy="8429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272AF-6BE7-3C7B-6023-7A2DDCE74DE0}"/>
              </a:ext>
            </a:extLst>
          </p:cNvPr>
          <p:cNvSpPr txBox="1"/>
          <p:nvPr/>
        </p:nvSpPr>
        <p:spPr>
          <a:xfrm>
            <a:off x="6630213" y="2661598"/>
            <a:ext cx="5108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These are square numbers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BDE921F5-3B42-BD77-BAF0-95B0C02E80E0}"/>
              </a:ext>
            </a:extLst>
          </p:cNvPr>
          <p:cNvSpPr/>
          <p:nvPr/>
        </p:nvSpPr>
        <p:spPr>
          <a:xfrm rot="1134486">
            <a:off x="11261572" y="3215919"/>
            <a:ext cx="454921" cy="84293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6017-AC90-472F-9753-46CA8B3AD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9FBC172-E098-457E-FB29-DF3B44872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59986"/>
              </p:ext>
            </p:extLst>
          </p:nvPr>
        </p:nvGraphicFramePr>
        <p:xfrm>
          <a:off x="5928981" y="3188902"/>
          <a:ext cx="4795835" cy="185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67">
                  <a:extLst>
                    <a:ext uri="{9D8B030D-6E8A-4147-A177-3AD203B41FA5}">
                      <a16:colId xmlns:a16="http://schemas.microsoft.com/office/drawing/2014/main" val="1933461801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84576673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2361824800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783725545"/>
                    </a:ext>
                  </a:extLst>
                </a:gridCol>
                <a:gridCol w="959167">
                  <a:extLst>
                    <a:ext uri="{9D8B030D-6E8A-4147-A177-3AD203B41FA5}">
                      <a16:colId xmlns:a16="http://schemas.microsoft.com/office/drawing/2014/main" val="1539609886"/>
                    </a:ext>
                  </a:extLst>
                </a:gridCol>
              </a:tblGrid>
              <a:tr h="42935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1st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2nd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3rd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4th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5th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6118"/>
                  </a:ext>
                </a:extLst>
              </a:tr>
              <a:tr h="71474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6232"/>
                  </a:ext>
                </a:extLst>
              </a:tr>
              <a:tr h="714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0073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C729DC7-329F-BB22-D693-65E9D810323B}"/>
              </a:ext>
            </a:extLst>
          </p:cNvPr>
          <p:cNvSpPr txBox="1"/>
          <p:nvPr/>
        </p:nvSpPr>
        <p:spPr>
          <a:xfrm>
            <a:off x="355607" y="241282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Cube numbers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324FAF8-7BD7-FD9A-34B5-9A1D4720AAB8}"/>
              </a:ext>
            </a:extLst>
          </p:cNvPr>
          <p:cNvSpPr txBox="1"/>
          <p:nvPr/>
        </p:nvSpPr>
        <p:spPr>
          <a:xfrm>
            <a:off x="3076795" y="5158569"/>
            <a:ext cx="604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How can we describe each cube number using </a:t>
            </a:r>
            <a:r>
              <a:rPr lang="en-GB" b="1" dirty="0"/>
              <a:t>shorthand</a:t>
            </a:r>
            <a:r>
              <a:rPr lang="en-GB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02461E-EAF3-E300-5F9E-1ADB0CCB4A56}"/>
              </a:ext>
            </a:extLst>
          </p:cNvPr>
          <p:cNvSpPr/>
          <p:nvPr/>
        </p:nvSpPr>
        <p:spPr>
          <a:xfrm>
            <a:off x="6204315" y="3673663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1A5A968-13C8-8119-A20B-FF62C4648EFD}"/>
              </a:ext>
            </a:extLst>
          </p:cNvPr>
          <p:cNvSpPr/>
          <p:nvPr/>
        </p:nvSpPr>
        <p:spPr>
          <a:xfrm>
            <a:off x="7156815" y="3673663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042E0B-2828-69FC-37F7-5FB31A52991B}"/>
              </a:ext>
            </a:extLst>
          </p:cNvPr>
          <p:cNvSpPr/>
          <p:nvPr/>
        </p:nvSpPr>
        <p:spPr>
          <a:xfrm>
            <a:off x="8063595" y="3673663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852165A-73AB-000D-2660-DE0C3E0F29D5}"/>
              </a:ext>
            </a:extLst>
          </p:cNvPr>
          <p:cNvSpPr/>
          <p:nvPr/>
        </p:nvSpPr>
        <p:spPr>
          <a:xfrm>
            <a:off x="9046575" y="3673663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B49F38-E255-5CE5-C7F6-DBBDE4F3DDB3}"/>
              </a:ext>
            </a:extLst>
          </p:cNvPr>
          <p:cNvSpPr/>
          <p:nvPr/>
        </p:nvSpPr>
        <p:spPr>
          <a:xfrm>
            <a:off x="9991696" y="3673663"/>
            <a:ext cx="48577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503F3C0-8D57-EFF1-88F3-12A1D56AA73F}"/>
              </a:ext>
            </a:extLst>
          </p:cNvPr>
          <p:cNvSpPr/>
          <p:nvPr/>
        </p:nvSpPr>
        <p:spPr>
          <a:xfrm>
            <a:off x="6056766" y="4454754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40880-5465-2788-EA25-C2C17518191F}"/>
              </a:ext>
            </a:extLst>
          </p:cNvPr>
          <p:cNvSpPr/>
          <p:nvPr/>
        </p:nvSpPr>
        <p:spPr>
          <a:xfrm>
            <a:off x="7082519" y="4454754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8EACEE0-9B37-ED22-9040-C82569AF85A2}"/>
              </a:ext>
            </a:extLst>
          </p:cNvPr>
          <p:cNvSpPr/>
          <p:nvPr/>
        </p:nvSpPr>
        <p:spPr>
          <a:xfrm>
            <a:off x="8042639" y="4454754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2458C55-AA1B-8912-DFC6-5EEBAC65CB85}"/>
              </a:ext>
            </a:extLst>
          </p:cNvPr>
          <p:cNvSpPr/>
          <p:nvPr/>
        </p:nvSpPr>
        <p:spPr>
          <a:xfrm>
            <a:off x="9010379" y="4454754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7CD86B9-F272-B20E-50AC-D7EBD90F4FFE}"/>
              </a:ext>
            </a:extLst>
          </p:cNvPr>
          <p:cNvSpPr/>
          <p:nvPr/>
        </p:nvSpPr>
        <p:spPr>
          <a:xfrm>
            <a:off x="9909539" y="4454754"/>
            <a:ext cx="634365" cy="465628"/>
          </a:xfrm>
          <a:prstGeom prst="rect">
            <a:avLst/>
          </a:prstGeom>
          <a:solidFill>
            <a:schemeClr val="bg1"/>
          </a:solidFill>
          <a:ln w="2857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1CF64-4A62-AC0E-1806-8E86124D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0167"/>
            <a:ext cx="12185418" cy="467833"/>
          </a:xfrm>
          <a:prstGeom prst="rect">
            <a:avLst/>
          </a:prstGeom>
        </p:spPr>
      </p:pic>
      <p:pic>
        <p:nvPicPr>
          <p:cNvPr id="1026" name="Picture 2" descr="What is a Cube Number? | Definition ...">
            <a:extLst>
              <a:ext uri="{FF2B5EF4-FFF2-40B4-BE49-F238E27FC236}">
                <a16:creationId xmlns:a16="http://schemas.microsoft.com/office/drawing/2014/main" id="{3B318E53-1084-DA87-6FC2-2D10B423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92" y="161749"/>
            <a:ext cx="4756971" cy="22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me, Square and Cube Numbers ...">
            <a:extLst>
              <a:ext uri="{FF2B5EF4-FFF2-40B4-BE49-F238E27FC236}">
                <a16:creationId xmlns:a16="http://schemas.microsoft.com/office/drawing/2014/main" id="{B9B3F07A-BD34-98F4-40EB-1A068653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4" y="1641739"/>
            <a:ext cx="4232448" cy="33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A61E2-7F89-B03B-0CF2-E224911FE9CC}"/>
              </a:ext>
            </a:extLst>
          </p:cNvPr>
          <p:cNvSpPr txBox="1"/>
          <p:nvPr/>
        </p:nvSpPr>
        <p:spPr>
          <a:xfrm>
            <a:off x="6428722" y="1925873"/>
            <a:ext cx="3573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How many cubes?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4C0A0-6DBA-581D-0EBA-42A08F9A050D}"/>
              </a:ext>
            </a:extLst>
          </p:cNvPr>
          <p:cNvSpPr/>
          <p:nvPr/>
        </p:nvSpPr>
        <p:spPr>
          <a:xfrm>
            <a:off x="5887140" y="3573008"/>
            <a:ext cx="4837675" cy="817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43C23-F4FA-1770-51AD-8517125BC44F}"/>
              </a:ext>
            </a:extLst>
          </p:cNvPr>
          <p:cNvSpPr txBox="1"/>
          <p:nvPr/>
        </p:nvSpPr>
        <p:spPr>
          <a:xfrm>
            <a:off x="7156815" y="2557100"/>
            <a:ext cx="4749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These are cube numbers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FAA1EB6-DDD3-C909-2803-026EA0FC3113}"/>
              </a:ext>
            </a:extLst>
          </p:cNvPr>
          <p:cNvSpPr/>
          <p:nvPr/>
        </p:nvSpPr>
        <p:spPr>
          <a:xfrm rot="1134486">
            <a:off x="11080813" y="3215919"/>
            <a:ext cx="454921" cy="84293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5" grpId="0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B1C8C-DFCA-E516-8FA0-1A27D184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6302829"/>
            <a:ext cx="12224648" cy="555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F6973-3FF0-ED54-D0FD-F78D303E7E20}"/>
              </a:ext>
            </a:extLst>
          </p:cNvPr>
          <p:cNvSpPr txBox="1"/>
          <p:nvPr/>
        </p:nvSpPr>
        <p:spPr>
          <a:xfrm>
            <a:off x="791866" y="245929"/>
            <a:ext cx="459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Riley wants to square -3</a:t>
            </a:r>
          </a:p>
        </p:txBody>
      </p:sp>
      <p:pic>
        <p:nvPicPr>
          <p:cNvPr id="13" name="Picture 12" descr="A cartoon character of a person carrying a backpack&#10;&#10;AI-generated content may be incorrect.">
            <a:extLst>
              <a:ext uri="{FF2B5EF4-FFF2-40B4-BE49-F238E27FC236}">
                <a16:creationId xmlns:a16="http://schemas.microsoft.com/office/drawing/2014/main" id="{B562C8AD-4A6B-B15E-6E4F-59F11AAF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1" y="2236270"/>
            <a:ext cx="1295400" cy="3533775"/>
          </a:xfrm>
          <a:prstGeom prst="rect">
            <a:avLst/>
          </a:prstGeom>
        </p:spPr>
      </p:pic>
      <p:pic>
        <p:nvPicPr>
          <p:cNvPr id="15" name="Picture 14" descr="A cartoon character holding a baby&#10;&#10;AI-generated content may be incorrect.">
            <a:extLst>
              <a:ext uri="{FF2B5EF4-FFF2-40B4-BE49-F238E27FC236}">
                <a16:creationId xmlns:a16="http://schemas.microsoft.com/office/drawing/2014/main" id="{5513FFDB-23F6-56FD-9867-174F6BCE5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41" y="3124879"/>
            <a:ext cx="1933575" cy="237172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BDF4A73-BAEB-C7B7-9020-A5D2FB62D3CA}"/>
              </a:ext>
            </a:extLst>
          </p:cNvPr>
          <p:cNvSpPr/>
          <p:nvPr/>
        </p:nvSpPr>
        <p:spPr>
          <a:xfrm>
            <a:off x="2710108" y="1194279"/>
            <a:ext cx="3508744" cy="20839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 squared is 9 so -3 squared will be -9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E2A20D9-B1F3-B091-020C-076C7EA13540}"/>
              </a:ext>
            </a:extLst>
          </p:cNvPr>
          <p:cNvSpPr/>
          <p:nvPr/>
        </p:nvSpPr>
        <p:spPr>
          <a:xfrm>
            <a:off x="6672200" y="538316"/>
            <a:ext cx="3508744" cy="2083982"/>
          </a:xfrm>
          <a:prstGeom prst="wedgeEllipseCallout">
            <a:avLst>
              <a:gd name="adj1" fmla="val 27955"/>
              <a:gd name="adj2" fmla="val 655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 squared means -3 x -3  so -3 squared will be +9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729DD-0BFD-9080-D394-ED2843B2F5F5}"/>
              </a:ext>
            </a:extLst>
          </p:cNvPr>
          <p:cNvSpPr txBox="1"/>
          <p:nvPr/>
        </p:nvSpPr>
        <p:spPr>
          <a:xfrm>
            <a:off x="3968526" y="3597731"/>
            <a:ext cx="3107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Who is correct?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470DF-C6AA-F100-76CC-AEE455557E4B}"/>
              </a:ext>
            </a:extLst>
          </p:cNvPr>
          <p:cNvSpPr txBox="1"/>
          <p:nvPr/>
        </p:nvSpPr>
        <p:spPr>
          <a:xfrm>
            <a:off x="2710108" y="4253694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-3² = -9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A0220-1CEC-6A03-0278-D54931BF9FC2}"/>
              </a:ext>
            </a:extLst>
          </p:cNvPr>
          <p:cNvSpPr txBox="1"/>
          <p:nvPr/>
        </p:nvSpPr>
        <p:spPr>
          <a:xfrm>
            <a:off x="6838840" y="4207405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(-3)² =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7780B4-03B1-E492-BB3B-51C16FED2442}"/>
              </a:ext>
            </a:extLst>
          </p:cNvPr>
          <p:cNvSpPr txBox="1"/>
          <p:nvPr/>
        </p:nvSpPr>
        <p:spPr>
          <a:xfrm>
            <a:off x="4418511" y="5111883"/>
            <a:ext cx="2816797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-3 x -3 = +9</a:t>
            </a:r>
          </a:p>
        </p:txBody>
      </p:sp>
    </p:spTree>
    <p:extLst>
      <p:ext uri="{BB962C8B-B14F-4D97-AF65-F5344CB8AC3E}">
        <p14:creationId xmlns:p14="http://schemas.microsoft.com/office/powerpoint/2010/main" val="622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/>
      <p:bldP spid="19" grpId="0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8FEC5-F8FA-6A2C-6177-A92D81F7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BEEBA-5CA4-59C7-AF5F-D3DD2EDD6C1A}"/>
              </a:ext>
            </a:extLst>
          </p:cNvPr>
          <p:cNvSpPr txBox="1"/>
          <p:nvPr/>
        </p:nvSpPr>
        <p:spPr>
          <a:xfrm>
            <a:off x="250028" y="203399"/>
            <a:ext cx="3937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Tick </a:t>
            </a:r>
            <a:r>
              <a:rPr lang="en-GB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en-GB" sz="4000" b="1" dirty="0">
                <a:solidFill>
                  <a:srgbClr val="002060"/>
                </a:solidFill>
              </a:rPr>
              <a:t>or Trash </a:t>
            </a:r>
            <a:r>
              <a:rPr lang="en-GB" sz="2400" b="1" dirty="0">
                <a:solidFill>
                  <a:srgbClr val="FF0000"/>
                </a:solidFill>
              </a:rPr>
              <a:t>✘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FF4831-2297-7623-0B62-39F56D18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77329"/>
              </p:ext>
            </p:extLst>
          </p:nvPr>
        </p:nvGraphicFramePr>
        <p:xfrm>
          <a:off x="499729" y="928674"/>
          <a:ext cx="11100392" cy="500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83">
                  <a:extLst>
                    <a:ext uri="{9D8B030D-6E8A-4147-A177-3AD203B41FA5}">
                      <a16:colId xmlns:a16="http://schemas.microsoft.com/office/drawing/2014/main" val="206781371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92255473"/>
                    </a:ext>
                  </a:extLst>
                </a:gridCol>
                <a:gridCol w="2052083">
                  <a:extLst>
                    <a:ext uri="{9D8B030D-6E8A-4147-A177-3AD203B41FA5}">
                      <a16:colId xmlns:a16="http://schemas.microsoft.com/office/drawing/2014/main" val="1523755350"/>
                    </a:ext>
                  </a:extLst>
                </a:gridCol>
                <a:gridCol w="2392326">
                  <a:extLst>
                    <a:ext uri="{9D8B030D-6E8A-4147-A177-3AD203B41FA5}">
                      <a16:colId xmlns:a16="http://schemas.microsoft.com/office/drawing/2014/main" val="3603355618"/>
                    </a:ext>
                  </a:extLst>
                </a:gridCol>
              </a:tblGrid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In words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Question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Answer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Tick or Trash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679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Negative five squared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-5²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86195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Negative two squared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(-2)²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92808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Negative one cubed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(-1)³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9506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Negative two cubed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-2³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13699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Negative nine squared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(-9)²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245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293A54-529B-5121-872D-C9403F7E58F4}"/>
              </a:ext>
            </a:extLst>
          </p:cNvPr>
          <p:cNvSpPr txBox="1"/>
          <p:nvPr/>
        </p:nvSpPr>
        <p:spPr>
          <a:xfrm>
            <a:off x="4937554" y="190343"/>
            <a:ext cx="7004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What should the answers be?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06895-03DB-29A9-F11F-F968868BCE12}"/>
              </a:ext>
            </a:extLst>
          </p:cNvPr>
          <p:cNvSpPr/>
          <p:nvPr/>
        </p:nvSpPr>
        <p:spPr>
          <a:xfrm>
            <a:off x="10047767" y="1945758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FD51F5-CD9F-EE33-C087-949377C00F92}"/>
              </a:ext>
            </a:extLst>
          </p:cNvPr>
          <p:cNvSpPr/>
          <p:nvPr/>
        </p:nvSpPr>
        <p:spPr>
          <a:xfrm>
            <a:off x="10047767" y="2737727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F9B534-F36E-F7CE-962B-51AF46E54B46}"/>
              </a:ext>
            </a:extLst>
          </p:cNvPr>
          <p:cNvSpPr/>
          <p:nvPr/>
        </p:nvSpPr>
        <p:spPr>
          <a:xfrm>
            <a:off x="10047767" y="3656323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A823B-EC80-245F-318E-8E952855A72D}"/>
              </a:ext>
            </a:extLst>
          </p:cNvPr>
          <p:cNvSpPr/>
          <p:nvPr/>
        </p:nvSpPr>
        <p:spPr>
          <a:xfrm>
            <a:off x="10047767" y="4401880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7165F-732F-9FE3-38DA-53665956F2E3}"/>
              </a:ext>
            </a:extLst>
          </p:cNvPr>
          <p:cNvSpPr/>
          <p:nvPr/>
        </p:nvSpPr>
        <p:spPr>
          <a:xfrm>
            <a:off x="10047767" y="5281379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738FAA-0BE5-D5EE-FCC8-64BA3EB7253F}"/>
              </a:ext>
            </a:extLst>
          </p:cNvPr>
          <p:cNvSpPr/>
          <p:nvPr/>
        </p:nvSpPr>
        <p:spPr>
          <a:xfrm>
            <a:off x="7695483" y="1916765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16227F-F688-0FB2-AE16-5D4503F72A11}"/>
              </a:ext>
            </a:extLst>
          </p:cNvPr>
          <p:cNvSpPr/>
          <p:nvPr/>
        </p:nvSpPr>
        <p:spPr>
          <a:xfrm>
            <a:off x="5527157" y="1916766"/>
            <a:ext cx="1137686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(-5)²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C7E90D-827C-0BBA-78C7-B2A9F1B9683B}"/>
              </a:ext>
            </a:extLst>
          </p:cNvPr>
          <p:cNvSpPr/>
          <p:nvPr/>
        </p:nvSpPr>
        <p:spPr>
          <a:xfrm>
            <a:off x="7773455" y="3557723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35443-379B-6C7F-DFE2-9EEFE8947334}"/>
              </a:ext>
            </a:extLst>
          </p:cNvPr>
          <p:cNvSpPr/>
          <p:nvPr/>
        </p:nvSpPr>
        <p:spPr>
          <a:xfrm>
            <a:off x="7802865" y="4430873"/>
            <a:ext cx="744280" cy="5103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10419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1" animBg="1"/>
      <p:bldP spid="15" grpId="1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DA2D-4F8C-73FB-5DE0-D45A7BE7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812B4-33DB-6CF7-D333-C1B1A0A7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6302829"/>
            <a:ext cx="12224648" cy="555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0A80D-3432-E7D7-19DF-0316B2F03941}"/>
              </a:ext>
            </a:extLst>
          </p:cNvPr>
          <p:cNvSpPr txBox="1"/>
          <p:nvPr/>
        </p:nvSpPr>
        <p:spPr>
          <a:xfrm>
            <a:off x="971499" y="245929"/>
            <a:ext cx="423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Riley wants to cube -2</a:t>
            </a:r>
          </a:p>
        </p:txBody>
      </p:sp>
      <p:pic>
        <p:nvPicPr>
          <p:cNvPr id="13" name="Picture 12" descr="A cartoon character of a person carrying a backpack&#10;&#10;AI-generated content may be incorrect.">
            <a:extLst>
              <a:ext uri="{FF2B5EF4-FFF2-40B4-BE49-F238E27FC236}">
                <a16:creationId xmlns:a16="http://schemas.microsoft.com/office/drawing/2014/main" id="{E47EEB14-C6A3-1AA5-6A45-0228F2BD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1" y="2236270"/>
            <a:ext cx="1295400" cy="353377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EA7033D-1C3C-9511-9C8B-8D5DD02CC9D4}"/>
              </a:ext>
            </a:extLst>
          </p:cNvPr>
          <p:cNvSpPr/>
          <p:nvPr/>
        </p:nvSpPr>
        <p:spPr>
          <a:xfrm>
            <a:off x="2710108" y="1194279"/>
            <a:ext cx="3508744" cy="20839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 cubed is 8.</a:t>
            </a:r>
          </a:p>
          <a:p>
            <a:pPr algn="ctr"/>
            <a:r>
              <a:rPr lang="en-GB" sz="2800" b="1" dirty="0"/>
              <a:t>-2 cubed is -8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C3A83F9-831F-77B2-565D-42CB7EFB2EA5}"/>
              </a:ext>
            </a:extLst>
          </p:cNvPr>
          <p:cNvSpPr/>
          <p:nvPr/>
        </p:nvSpPr>
        <p:spPr>
          <a:xfrm>
            <a:off x="6672199" y="245929"/>
            <a:ext cx="4558439" cy="2376369"/>
          </a:xfrm>
          <a:prstGeom prst="wedgeEllipseCallout">
            <a:avLst>
              <a:gd name="adj1" fmla="val 27955"/>
              <a:gd name="adj2" fmla="val 655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-2 cubed means </a:t>
            </a:r>
          </a:p>
          <a:p>
            <a:pPr algn="ctr"/>
            <a:r>
              <a:rPr lang="en-GB" sz="2800" b="1" i="1" dirty="0"/>
              <a:t>-2 x -2  x -2 </a:t>
            </a:r>
            <a:r>
              <a:rPr lang="en-GB" sz="2800" b="1" dirty="0"/>
              <a:t>so             -2 cubed will be -8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40A0E-9D12-D874-A7AD-85E7BB721063}"/>
              </a:ext>
            </a:extLst>
          </p:cNvPr>
          <p:cNvSpPr txBox="1"/>
          <p:nvPr/>
        </p:nvSpPr>
        <p:spPr>
          <a:xfrm>
            <a:off x="3656645" y="3526543"/>
            <a:ext cx="481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Why are these both true?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73394-68B7-83B7-B30C-5178CB8704A3}"/>
              </a:ext>
            </a:extLst>
          </p:cNvPr>
          <p:cNvSpPr txBox="1"/>
          <p:nvPr/>
        </p:nvSpPr>
        <p:spPr>
          <a:xfrm>
            <a:off x="2751786" y="4253694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-2³= -8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9D8A5-FD4B-FC92-A76D-214E2713EC91}"/>
              </a:ext>
            </a:extLst>
          </p:cNvPr>
          <p:cNvSpPr txBox="1"/>
          <p:nvPr/>
        </p:nvSpPr>
        <p:spPr>
          <a:xfrm>
            <a:off x="6769109" y="4207405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(-2)³ = 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A5A9D-67D5-6220-166C-39616B14E520}"/>
              </a:ext>
            </a:extLst>
          </p:cNvPr>
          <p:cNvSpPr txBox="1"/>
          <p:nvPr/>
        </p:nvSpPr>
        <p:spPr>
          <a:xfrm>
            <a:off x="961361" y="5687851"/>
            <a:ext cx="1083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Why does this work for cubing numbers but not squaring?</a:t>
            </a:r>
          </a:p>
        </p:txBody>
      </p:sp>
      <p:pic>
        <p:nvPicPr>
          <p:cNvPr id="8" name="Picture 7" descr="A cartoon character with blue hair and glasses&#10;&#10;AI-generated content may be incorrect.">
            <a:extLst>
              <a:ext uri="{FF2B5EF4-FFF2-40B4-BE49-F238E27FC236}">
                <a16:creationId xmlns:a16="http://schemas.microsoft.com/office/drawing/2014/main" id="{8E82D2FE-D6EB-59E4-D997-104C9F3A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8" t="5441" r="39824"/>
          <a:stretch/>
        </p:blipFill>
        <p:spPr>
          <a:xfrm>
            <a:off x="9440214" y="3278261"/>
            <a:ext cx="1373968" cy="22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/>
      <p:bldP spid="19" grpId="0"/>
      <p:bldP spid="2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381CF-65DB-5900-833A-11C27A5C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632B8-608C-FBDD-DB37-DC0054FF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2DBC9-5F17-52DF-4FDC-888982372510}"/>
              </a:ext>
            </a:extLst>
          </p:cNvPr>
          <p:cNvSpPr txBox="1"/>
          <p:nvPr/>
        </p:nvSpPr>
        <p:spPr>
          <a:xfrm>
            <a:off x="2797214" y="274610"/>
            <a:ext cx="620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Which statement is false?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175CE-3BBD-D01F-AB0C-C263C12B79A4}"/>
              </a:ext>
            </a:extLst>
          </p:cNvPr>
          <p:cNvSpPr txBox="1"/>
          <p:nvPr/>
        </p:nvSpPr>
        <p:spPr>
          <a:xfrm>
            <a:off x="806668" y="1253427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When we square a positive number the result  is always positive.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FE707-8526-FFD0-9C50-8619A404F797}"/>
              </a:ext>
            </a:extLst>
          </p:cNvPr>
          <p:cNvSpPr txBox="1"/>
          <p:nvPr/>
        </p:nvSpPr>
        <p:spPr>
          <a:xfrm>
            <a:off x="806668" y="1990618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When we square a negative number the result is always positive.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450C0-43FE-7656-264F-E1B6CCC43196}"/>
              </a:ext>
            </a:extLst>
          </p:cNvPr>
          <p:cNvSpPr txBox="1"/>
          <p:nvPr/>
        </p:nvSpPr>
        <p:spPr>
          <a:xfrm>
            <a:off x="806668" y="2784769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When we cube a positive number the result  is always positive.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D0AD34-A4AE-76FE-C946-EA91B304B15C}"/>
              </a:ext>
            </a:extLst>
          </p:cNvPr>
          <p:cNvSpPr txBox="1"/>
          <p:nvPr/>
        </p:nvSpPr>
        <p:spPr>
          <a:xfrm>
            <a:off x="806668" y="3521960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When we cube a negative number the result is always positive.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CADDCC-6D67-3436-2E17-70B176D3B67A}"/>
              </a:ext>
            </a:extLst>
          </p:cNvPr>
          <p:cNvSpPr/>
          <p:nvPr/>
        </p:nvSpPr>
        <p:spPr>
          <a:xfrm>
            <a:off x="698206" y="3336040"/>
            <a:ext cx="10846614" cy="927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168F65-FF3F-2354-D5BA-30125ED79A33}"/>
              </a:ext>
            </a:extLst>
          </p:cNvPr>
          <p:cNvSpPr txBox="1"/>
          <p:nvPr/>
        </p:nvSpPr>
        <p:spPr>
          <a:xfrm>
            <a:off x="806667" y="4583036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When we cube a negative number the result is always negative.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61244-F355-3D74-0ABB-638AAB1369F7}"/>
              </a:ext>
            </a:extLst>
          </p:cNvPr>
          <p:cNvSpPr txBox="1"/>
          <p:nvPr/>
        </p:nvSpPr>
        <p:spPr>
          <a:xfrm>
            <a:off x="806667" y="5257953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27817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6F842-5224-FA16-DDA4-4525DB6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B2CE8-2BCA-6EC4-E1CD-55E19FDA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714"/>
            <a:ext cx="12192006" cy="54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8AFCB-13C2-8A34-C231-17761660AC95}"/>
              </a:ext>
            </a:extLst>
          </p:cNvPr>
          <p:cNvSpPr txBox="1"/>
          <p:nvPr/>
        </p:nvSpPr>
        <p:spPr>
          <a:xfrm>
            <a:off x="212672" y="54559"/>
            <a:ext cx="469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2060"/>
                </a:solidFill>
              </a:rPr>
              <a:t>Calculator Practice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FB55D-187F-F45E-98E1-117DC1F24D38}"/>
              </a:ext>
            </a:extLst>
          </p:cNvPr>
          <p:cNvSpPr txBox="1"/>
          <p:nvPr/>
        </p:nvSpPr>
        <p:spPr>
          <a:xfrm>
            <a:off x="-341648" y="636567"/>
            <a:ext cx="1084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How would you input these questions into your calculator?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4B38702-10E9-4FE3-54D8-E787D95C64D4}"/>
              </a:ext>
            </a:extLst>
          </p:cNvPr>
          <p:cNvSpPr/>
          <p:nvPr/>
        </p:nvSpPr>
        <p:spPr>
          <a:xfrm>
            <a:off x="806668" y="1885395"/>
            <a:ext cx="3508744" cy="2083982"/>
          </a:xfrm>
          <a:prstGeom prst="wedgeEllipseCallout">
            <a:avLst>
              <a:gd name="adj1" fmla="val -63257"/>
              <a:gd name="adj2" fmla="val 28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Negative five squared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F1E889-E9DC-6B11-308A-4A57A5A3C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13" y="1106625"/>
            <a:ext cx="2919015" cy="502465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C9B4D1-A7E5-E0D8-FB41-E917A1C7D6D5}"/>
              </a:ext>
            </a:extLst>
          </p:cNvPr>
          <p:cNvSpPr/>
          <p:nvPr/>
        </p:nvSpPr>
        <p:spPr>
          <a:xfrm>
            <a:off x="6921796" y="4001276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560409-4F62-29FB-DAB2-5F828A359666}"/>
              </a:ext>
            </a:extLst>
          </p:cNvPr>
          <p:cNvSpPr/>
          <p:nvPr/>
        </p:nvSpPr>
        <p:spPr>
          <a:xfrm>
            <a:off x="7329377" y="5293945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F49304-17B6-99F6-C318-8692AD842D96}"/>
              </a:ext>
            </a:extLst>
          </p:cNvPr>
          <p:cNvSpPr/>
          <p:nvPr/>
        </p:nvSpPr>
        <p:spPr>
          <a:xfrm>
            <a:off x="5738037" y="4869249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1D5EDC-E2AD-F2BB-3FCF-5D545A537EA0}"/>
              </a:ext>
            </a:extLst>
          </p:cNvPr>
          <p:cNvSpPr/>
          <p:nvPr/>
        </p:nvSpPr>
        <p:spPr>
          <a:xfrm>
            <a:off x="7329377" y="4001276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705F8F-BB36-9ADD-62BF-7D96414D985D}"/>
              </a:ext>
            </a:extLst>
          </p:cNvPr>
          <p:cNvSpPr/>
          <p:nvPr/>
        </p:nvSpPr>
        <p:spPr>
          <a:xfrm>
            <a:off x="6921796" y="3598076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2AE7B5-10DA-CAEB-2539-0630816C4B97}"/>
              </a:ext>
            </a:extLst>
          </p:cNvPr>
          <p:cNvSpPr/>
          <p:nvPr/>
        </p:nvSpPr>
        <p:spPr>
          <a:xfrm>
            <a:off x="7329376" y="5716990"/>
            <a:ext cx="524539" cy="371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29E2A0-A60A-51BA-FE8C-35A4F0C89DF3}"/>
              </a:ext>
            </a:extLst>
          </p:cNvPr>
          <p:cNvSpPr txBox="1"/>
          <p:nvPr/>
        </p:nvSpPr>
        <p:spPr>
          <a:xfrm>
            <a:off x="1490356" y="4272409"/>
            <a:ext cx="3137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Write your answer on your whiteboard ready to show me</a:t>
            </a:r>
          </a:p>
        </p:txBody>
      </p:sp>
    </p:spTree>
    <p:extLst>
      <p:ext uri="{BB962C8B-B14F-4D97-AF65-F5344CB8AC3E}">
        <p14:creationId xmlns:p14="http://schemas.microsoft.com/office/powerpoint/2010/main" val="442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858</Words>
  <Application>Microsoft Office PowerPoint</Application>
  <PresentationFormat>Widescreen</PresentationFormat>
  <Paragraphs>195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Segoe UI Web (West European)</vt:lpstr>
      <vt:lpstr>Wingdings 2</vt:lpstr>
      <vt:lpstr>1_Office Theme</vt:lpstr>
      <vt:lpstr>Calculator emulator You can use this website to sign up for a calculator emulator: https://classpad.net/note/#/tools/math   The model we have given to all students at NES for the year 2024/45 is a  CASIO fx-83GT - CW   When you register, it will generate a code for you to input when you register here: https://classpad.net/intl/   To access the emulator thereafter, you can use this link: https://classpad.net/note/#/mypage/ex-tool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Archway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K Roper - NES Staff</dc:creator>
  <cp:lastModifiedBy>Ms K Roper - NES Staff</cp:lastModifiedBy>
  <cp:revision>35</cp:revision>
  <dcterms:created xsi:type="dcterms:W3CDTF">2025-02-14T12:20:05Z</dcterms:created>
  <dcterms:modified xsi:type="dcterms:W3CDTF">2025-02-28T13:45:12Z</dcterms:modified>
</cp:coreProperties>
</file>