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 id="2147483705" r:id="rId6"/>
  </p:sldMasterIdLst>
  <p:notesMasterIdLst>
    <p:notesMasterId r:id="rId24"/>
  </p:notesMasterIdLst>
  <p:sldIdLst>
    <p:sldId id="308" r:id="rId7"/>
    <p:sldId id="330" r:id="rId8"/>
    <p:sldId id="376" r:id="rId9"/>
    <p:sldId id="380" r:id="rId10"/>
    <p:sldId id="381" r:id="rId11"/>
    <p:sldId id="378" r:id="rId12"/>
    <p:sldId id="382" r:id="rId13"/>
    <p:sldId id="383" r:id="rId14"/>
    <p:sldId id="377" r:id="rId15"/>
    <p:sldId id="379" r:id="rId16"/>
    <p:sldId id="384" r:id="rId17"/>
    <p:sldId id="385" r:id="rId18"/>
    <p:sldId id="309" r:id="rId19"/>
    <p:sldId id="334" r:id="rId20"/>
    <p:sldId id="335" r:id="rId21"/>
    <p:sldId id="332"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knowledge" id="{3C02AB96-CC2C-4D2B-B655-9219C11AACEF}">
          <p14:sldIdLst>
            <p14:sldId id="308"/>
            <p14:sldId id="330"/>
          </p14:sldIdLst>
        </p14:section>
        <p14:section name="Instruct" id="{11B388BA-476C-44BA-B982-9891242A53A4}">
          <p14:sldIdLst>
            <p14:sldId id="376"/>
            <p14:sldId id="380"/>
            <p14:sldId id="381"/>
            <p14:sldId id="378"/>
            <p14:sldId id="382"/>
            <p14:sldId id="383"/>
            <p14:sldId id="377"/>
            <p14:sldId id="379"/>
            <p14:sldId id="384"/>
            <p14:sldId id="385"/>
            <p14:sldId id="309"/>
          </p14:sldIdLst>
        </p14:section>
        <p14:section name="Practise" id="{4DE20639-8298-416A-9823-DAF5577CFEA8}">
          <p14:sldIdLst>
            <p14:sldId id="334"/>
            <p14:sldId id="335"/>
          </p14:sldIdLst>
        </p14:section>
        <p14:section name="Secure" id="{251E3F4A-75B3-4372-91F1-369EBD96D304}">
          <p14:sldIdLst>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379" autoAdjust="0"/>
  </p:normalViewPr>
  <p:slideViewPr>
    <p:cSldViewPr snapToGrid="0">
      <p:cViewPr varScale="1">
        <p:scale>
          <a:sx n="78" d="100"/>
          <a:sy n="78" d="100"/>
        </p:scale>
        <p:origin x="878"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that all previous learning has been separated into these two sections.</a:t>
            </a:r>
          </a:p>
          <a:p>
            <a:r>
              <a:rPr lang="en-GB" dirty="0"/>
              <a:t>This lesson we will be working on recognising what we are looking for and applying to solve problems.</a:t>
            </a:r>
          </a:p>
        </p:txBody>
      </p:sp>
      <p:sp>
        <p:nvSpPr>
          <p:cNvPr id="4" name="Slide Number Placeholder 3"/>
          <p:cNvSpPr>
            <a:spLocks noGrp="1"/>
          </p:cNvSpPr>
          <p:nvPr>
            <p:ph type="sldNum" sz="quarter" idx="5"/>
          </p:nvPr>
        </p:nvSpPr>
        <p:spPr/>
        <p:txBody>
          <a:bodyPr/>
          <a:lstStyle/>
          <a:p>
            <a:fld id="{4E6B3249-BDC2-4093-BD93-4A530E7C1DE1}" type="slidenum">
              <a:rPr lang="en-GB" smtClean="0"/>
              <a:t>1</a:t>
            </a:fld>
            <a:endParaRPr lang="en-GB"/>
          </a:p>
        </p:txBody>
      </p:sp>
    </p:spTree>
    <p:extLst>
      <p:ext uri="{BB962C8B-B14F-4D97-AF65-F5344CB8AC3E}">
        <p14:creationId xmlns:p14="http://schemas.microsoft.com/office/powerpoint/2010/main" val="153503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29794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68993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363384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5042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4084980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2153228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3297314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920622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1417196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1935755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206354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1832794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a:solidFill>
                  <a:schemeClr val="bg1"/>
                </a:solidFill>
              </a:rPr>
              <a:t>REVIEW</a:t>
            </a:r>
            <a:endParaRPr lang="en-GB" sz="1600" b="0" dirty="0">
              <a:solidFill>
                <a:schemeClr val="bg1"/>
              </a:solidFill>
            </a:endParaRPr>
          </a:p>
        </p:txBody>
      </p:sp>
    </p:spTree>
    <p:extLst>
      <p:ext uri="{BB962C8B-B14F-4D97-AF65-F5344CB8AC3E}">
        <p14:creationId xmlns:p14="http://schemas.microsoft.com/office/powerpoint/2010/main" val="3072471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796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829738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33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22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12/03/2025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7793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9.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9.xml"/><Relationship Id="rId4" Type="http://schemas.microsoft.com/office/2007/relationships/hdphoto" Target="../media/hdphoto12.wdp"/></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057BFEE-CB0B-EFE5-B743-84F15F675861}"/>
              </a:ext>
            </a:extLst>
          </p:cNvPr>
          <p:cNvCxnSpPr/>
          <p:nvPr/>
        </p:nvCxnSpPr>
        <p:spPr>
          <a:xfrm>
            <a:off x="5677469" y="0"/>
            <a:ext cx="0" cy="64008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8038E-B7FF-77F9-872F-140889ECEF6A}"/>
              </a:ext>
            </a:extLst>
          </p:cNvPr>
          <p:cNvPicPr>
            <a:picLocks noChangeAspect="1"/>
          </p:cNvPicPr>
          <p:nvPr/>
        </p:nvPicPr>
        <p:blipFill>
          <a:blip r:embed="rId2"/>
          <a:stretch>
            <a:fillRect/>
          </a:stretch>
        </p:blipFill>
        <p:spPr>
          <a:xfrm>
            <a:off x="9090076" y="314478"/>
            <a:ext cx="1838325" cy="2600325"/>
          </a:xfrm>
          <a:prstGeom prst="rect">
            <a:avLst/>
          </a:prstGeom>
        </p:spPr>
      </p:pic>
      <p:pic>
        <p:nvPicPr>
          <p:cNvPr id="9" name="Picture 8">
            <a:extLst>
              <a:ext uri="{FF2B5EF4-FFF2-40B4-BE49-F238E27FC236}">
                <a16:creationId xmlns:a16="http://schemas.microsoft.com/office/drawing/2014/main" id="{92B5887E-6F4F-46B8-EAC1-77163890B43A}"/>
              </a:ext>
            </a:extLst>
          </p:cNvPr>
          <p:cNvPicPr>
            <a:picLocks noChangeAspect="1"/>
          </p:cNvPicPr>
          <p:nvPr/>
        </p:nvPicPr>
        <p:blipFill>
          <a:blip r:embed="rId3"/>
          <a:stretch>
            <a:fillRect/>
          </a:stretch>
        </p:blipFill>
        <p:spPr>
          <a:xfrm>
            <a:off x="6077795" y="2148040"/>
            <a:ext cx="3524250" cy="885825"/>
          </a:xfrm>
          <a:prstGeom prst="rect">
            <a:avLst/>
          </a:prstGeom>
        </p:spPr>
      </p:pic>
      <p:pic>
        <p:nvPicPr>
          <p:cNvPr id="8" name="Picture 7">
            <a:extLst>
              <a:ext uri="{FF2B5EF4-FFF2-40B4-BE49-F238E27FC236}">
                <a16:creationId xmlns:a16="http://schemas.microsoft.com/office/drawing/2014/main" id="{6EBB64AB-2093-8EF0-22D7-5A5200EC782F}"/>
              </a:ext>
            </a:extLst>
          </p:cNvPr>
          <p:cNvPicPr>
            <a:picLocks noChangeAspect="1"/>
          </p:cNvPicPr>
          <p:nvPr/>
        </p:nvPicPr>
        <p:blipFill>
          <a:blip r:embed="rId4"/>
          <a:stretch>
            <a:fillRect/>
          </a:stretch>
        </p:blipFill>
        <p:spPr>
          <a:xfrm>
            <a:off x="2824623" y="81115"/>
            <a:ext cx="2000250" cy="4133850"/>
          </a:xfrm>
          <a:prstGeom prst="rect">
            <a:avLst/>
          </a:prstGeom>
        </p:spPr>
      </p:pic>
      <p:pic>
        <p:nvPicPr>
          <p:cNvPr id="4" name="Picture 3">
            <a:extLst>
              <a:ext uri="{FF2B5EF4-FFF2-40B4-BE49-F238E27FC236}">
                <a16:creationId xmlns:a16="http://schemas.microsoft.com/office/drawing/2014/main" id="{6EED1644-96F8-B267-397E-D023ACC54E27}"/>
              </a:ext>
            </a:extLst>
          </p:cNvPr>
          <p:cNvPicPr>
            <a:picLocks noChangeAspect="1"/>
          </p:cNvPicPr>
          <p:nvPr/>
        </p:nvPicPr>
        <p:blipFill>
          <a:blip r:embed="rId5"/>
          <a:stretch>
            <a:fillRect/>
          </a:stretch>
        </p:blipFill>
        <p:spPr>
          <a:xfrm>
            <a:off x="78656" y="3429000"/>
            <a:ext cx="3505200" cy="2066925"/>
          </a:xfrm>
          <a:prstGeom prst="rect">
            <a:avLst/>
          </a:prstGeom>
        </p:spPr>
      </p:pic>
    </p:spTree>
    <p:extLst>
      <p:ext uri="{BB962C8B-B14F-4D97-AF65-F5344CB8AC3E}">
        <p14:creationId xmlns:p14="http://schemas.microsoft.com/office/powerpoint/2010/main" val="363282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B27809B5-B668-E0E0-A531-4F2AA2DEFC5B}"/>
              </a:ext>
            </a:extLst>
          </p:cNvPr>
          <p:cNvPicPr>
            <a:picLocks noChangeAspect="1"/>
          </p:cNvPicPr>
          <p:nvPr/>
        </p:nvPicPr>
        <p:blipFill>
          <a:blip r:embed="rId2"/>
          <a:stretch>
            <a:fillRect/>
          </a:stretch>
        </p:blipFill>
        <p:spPr>
          <a:xfrm>
            <a:off x="1506709" y="0"/>
            <a:ext cx="9178582" cy="6357342"/>
          </a:xfrm>
          <a:prstGeom prst="rect">
            <a:avLst/>
          </a:prstGeom>
        </p:spPr>
      </p:pic>
    </p:spTree>
    <p:extLst>
      <p:ext uri="{BB962C8B-B14F-4D97-AF65-F5344CB8AC3E}">
        <p14:creationId xmlns:p14="http://schemas.microsoft.com/office/powerpoint/2010/main" val="196613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a:extLst>
              <a:ext uri="{FF2B5EF4-FFF2-40B4-BE49-F238E27FC236}">
                <a16:creationId xmlns:a16="http://schemas.microsoft.com/office/drawing/2014/main" id="{AC752975-933D-0344-1EDE-AE07B146FA79}"/>
              </a:ext>
            </a:extLst>
          </p:cNvPr>
          <p:cNvSpPr/>
          <p:nvPr/>
        </p:nvSpPr>
        <p:spPr>
          <a:xfrm>
            <a:off x="651655" y="760211"/>
            <a:ext cx="2459864" cy="2130552"/>
          </a:xfrm>
          <a:prstGeom prst="cube">
            <a:avLst>
              <a:gd name="adj" fmla="val 4132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4" name="Cube 3">
            <a:extLst>
              <a:ext uri="{FF2B5EF4-FFF2-40B4-BE49-F238E27FC236}">
                <a16:creationId xmlns:a16="http://schemas.microsoft.com/office/drawing/2014/main" id="{E2F521CD-CDAC-7D1D-03FC-3C25E441EC9A}"/>
              </a:ext>
            </a:extLst>
          </p:cNvPr>
          <p:cNvSpPr/>
          <p:nvPr/>
        </p:nvSpPr>
        <p:spPr>
          <a:xfrm rot="10800000">
            <a:off x="651655" y="760211"/>
            <a:ext cx="2459864" cy="2130552"/>
          </a:xfrm>
          <a:prstGeom prst="cube">
            <a:avLst>
              <a:gd name="adj" fmla="val 4132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5" name="TextBox 4">
            <a:extLst>
              <a:ext uri="{FF2B5EF4-FFF2-40B4-BE49-F238E27FC236}">
                <a16:creationId xmlns:a16="http://schemas.microsoft.com/office/drawing/2014/main" id="{DA3F1430-434B-3280-CC87-2B2151B1A52F}"/>
              </a:ext>
            </a:extLst>
          </p:cNvPr>
          <p:cNvSpPr txBox="1"/>
          <p:nvPr/>
        </p:nvSpPr>
        <p:spPr>
          <a:xfrm>
            <a:off x="436234" y="2795513"/>
            <a:ext cx="303288" cy="338554"/>
          </a:xfrm>
          <a:prstGeom prst="rect">
            <a:avLst/>
          </a:prstGeom>
          <a:noFill/>
        </p:spPr>
        <p:txBody>
          <a:bodyPr wrap="none" rtlCol="0">
            <a:spAutoFit/>
          </a:bodyPr>
          <a:lstStyle/>
          <a:p>
            <a:r>
              <a:rPr lang="en-GB" sz="1600" dirty="0"/>
              <a:t>A</a:t>
            </a:r>
          </a:p>
        </p:txBody>
      </p:sp>
      <p:sp>
        <p:nvSpPr>
          <p:cNvPr id="6" name="TextBox 5">
            <a:extLst>
              <a:ext uri="{FF2B5EF4-FFF2-40B4-BE49-F238E27FC236}">
                <a16:creationId xmlns:a16="http://schemas.microsoft.com/office/drawing/2014/main" id="{B81C9514-E4EA-26CF-298E-8B92E86897B4}"/>
              </a:ext>
            </a:extLst>
          </p:cNvPr>
          <p:cNvSpPr txBox="1"/>
          <p:nvPr/>
        </p:nvSpPr>
        <p:spPr>
          <a:xfrm>
            <a:off x="2141209" y="2812389"/>
            <a:ext cx="303288" cy="338554"/>
          </a:xfrm>
          <a:prstGeom prst="rect">
            <a:avLst/>
          </a:prstGeom>
          <a:noFill/>
        </p:spPr>
        <p:txBody>
          <a:bodyPr wrap="square" rtlCol="0">
            <a:spAutoFit/>
          </a:bodyPr>
          <a:lstStyle/>
          <a:p>
            <a:r>
              <a:rPr lang="en-GB" sz="1600" dirty="0"/>
              <a:t>B</a:t>
            </a:r>
          </a:p>
        </p:txBody>
      </p:sp>
      <p:sp>
        <p:nvSpPr>
          <p:cNvPr id="7" name="TextBox 6">
            <a:extLst>
              <a:ext uri="{FF2B5EF4-FFF2-40B4-BE49-F238E27FC236}">
                <a16:creationId xmlns:a16="http://schemas.microsoft.com/office/drawing/2014/main" id="{6533F93F-EDC6-3BE1-C7F5-D9E1D078E7DA}"/>
              </a:ext>
            </a:extLst>
          </p:cNvPr>
          <p:cNvSpPr txBox="1"/>
          <p:nvPr/>
        </p:nvSpPr>
        <p:spPr>
          <a:xfrm>
            <a:off x="3068182" y="1938263"/>
            <a:ext cx="303288" cy="338554"/>
          </a:xfrm>
          <a:prstGeom prst="rect">
            <a:avLst/>
          </a:prstGeom>
          <a:noFill/>
        </p:spPr>
        <p:txBody>
          <a:bodyPr wrap="square" rtlCol="0">
            <a:spAutoFit/>
          </a:bodyPr>
          <a:lstStyle/>
          <a:p>
            <a:r>
              <a:rPr lang="en-GB" sz="1600" dirty="0"/>
              <a:t>F</a:t>
            </a:r>
          </a:p>
        </p:txBody>
      </p:sp>
      <p:sp>
        <p:nvSpPr>
          <p:cNvPr id="8" name="TextBox 7">
            <a:extLst>
              <a:ext uri="{FF2B5EF4-FFF2-40B4-BE49-F238E27FC236}">
                <a16:creationId xmlns:a16="http://schemas.microsoft.com/office/drawing/2014/main" id="{3DE3FA69-2F31-99CE-25C5-999F559BCB7A}"/>
              </a:ext>
            </a:extLst>
          </p:cNvPr>
          <p:cNvSpPr txBox="1"/>
          <p:nvPr/>
        </p:nvSpPr>
        <p:spPr>
          <a:xfrm>
            <a:off x="3014080" y="500031"/>
            <a:ext cx="303288" cy="338554"/>
          </a:xfrm>
          <a:prstGeom prst="rect">
            <a:avLst/>
          </a:prstGeom>
          <a:noFill/>
        </p:spPr>
        <p:txBody>
          <a:bodyPr wrap="square" rtlCol="0">
            <a:spAutoFit/>
          </a:bodyPr>
          <a:lstStyle/>
          <a:p>
            <a:r>
              <a:rPr lang="en-GB" sz="1600" dirty="0"/>
              <a:t>G</a:t>
            </a:r>
          </a:p>
        </p:txBody>
      </p:sp>
      <p:sp>
        <p:nvSpPr>
          <p:cNvPr id="9" name="TextBox 8">
            <a:extLst>
              <a:ext uri="{FF2B5EF4-FFF2-40B4-BE49-F238E27FC236}">
                <a16:creationId xmlns:a16="http://schemas.microsoft.com/office/drawing/2014/main" id="{A66B6BD1-CBFA-3770-503D-393CE284610F}"/>
              </a:ext>
            </a:extLst>
          </p:cNvPr>
          <p:cNvSpPr txBox="1"/>
          <p:nvPr/>
        </p:nvSpPr>
        <p:spPr>
          <a:xfrm flipH="1">
            <a:off x="1311260" y="478806"/>
            <a:ext cx="303288" cy="338554"/>
          </a:xfrm>
          <a:prstGeom prst="rect">
            <a:avLst/>
          </a:prstGeom>
          <a:noFill/>
        </p:spPr>
        <p:txBody>
          <a:bodyPr wrap="square" rtlCol="0">
            <a:spAutoFit/>
          </a:bodyPr>
          <a:lstStyle/>
          <a:p>
            <a:r>
              <a:rPr lang="en-GB" sz="1600" dirty="0"/>
              <a:t>H</a:t>
            </a:r>
          </a:p>
        </p:txBody>
      </p:sp>
      <p:sp>
        <p:nvSpPr>
          <p:cNvPr id="10" name="TextBox 9">
            <a:extLst>
              <a:ext uri="{FF2B5EF4-FFF2-40B4-BE49-F238E27FC236}">
                <a16:creationId xmlns:a16="http://schemas.microsoft.com/office/drawing/2014/main" id="{DD9D5D41-1137-8EE9-53F3-2C1D5FA72DE6}"/>
              </a:ext>
            </a:extLst>
          </p:cNvPr>
          <p:cNvSpPr txBox="1"/>
          <p:nvPr/>
        </p:nvSpPr>
        <p:spPr>
          <a:xfrm flipH="1">
            <a:off x="429803" y="1384331"/>
            <a:ext cx="303288" cy="338554"/>
          </a:xfrm>
          <a:prstGeom prst="rect">
            <a:avLst/>
          </a:prstGeom>
          <a:noFill/>
        </p:spPr>
        <p:txBody>
          <a:bodyPr wrap="square" rtlCol="0">
            <a:spAutoFit/>
          </a:bodyPr>
          <a:lstStyle/>
          <a:p>
            <a:r>
              <a:rPr lang="en-GB" sz="1600" dirty="0"/>
              <a:t>D</a:t>
            </a:r>
          </a:p>
        </p:txBody>
      </p:sp>
      <p:sp>
        <p:nvSpPr>
          <p:cNvPr id="11" name="TextBox 10">
            <a:extLst>
              <a:ext uri="{FF2B5EF4-FFF2-40B4-BE49-F238E27FC236}">
                <a16:creationId xmlns:a16="http://schemas.microsoft.com/office/drawing/2014/main" id="{9FAF1109-7623-A5DA-C2B7-F60E382CC1A3}"/>
              </a:ext>
            </a:extLst>
          </p:cNvPr>
          <p:cNvSpPr txBox="1"/>
          <p:nvPr/>
        </p:nvSpPr>
        <p:spPr>
          <a:xfrm flipH="1">
            <a:off x="1431418" y="1953982"/>
            <a:ext cx="303288" cy="338554"/>
          </a:xfrm>
          <a:prstGeom prst="rect">
            <a:avLst/>
          </a:prstGeom>
          <a:noFill/>
        </p:spPr>
        <p:txBody>
          <a:bodyPr wrap="square" rtlCol="0">
            <a:spAutoFit/>
          </a:bodyPr>
          <a:lstStyle/>
          <a:p>
            <a:r>
              <a:rPr lang="en-GB" sz="1600" dirty="0"/>
              <a:t>E</a:t>
            </a:r>
          </a:p>
        </p:txBody>
      </p:sp>
      <p:sp>
        <p:nvSpPr>
          <p:cNvPr id="12" name="TextBox 11">
            <a:extLst>
              <a:ext uri="{FF2B5EF4-FFF2-40B4-BE49-F238E27FC236}">
                <a16:creationId xmlns:a16="http://schemas.microsoft.com/office/drawing/2014/main" id="{79E75D21-59E4-EE39-E415-B7ADB04FA98F}"/>
              </a:ext>
            </a:extLst>
          </p:cNvPr>
          <p:cNvSpPr txBox="1"/>
          <p:nvPr/>
        </p:nvSpPr>
        <p:spPr>
          <a:xfrm flipH="1">
            <a:off x="1998437" y="1317656"/>
            <a:ext cx="303288" cy="338554"/>
          </a:xfrm>
          <a:prstGeom prst="rect">
            <a:avLst/>
          </a:prstGeom>
          <a:noFill/>
        </p:spPr>
        <p:txBody>
          <a:bodyPr wrap="square" rtlCol="0">
            <a:spAutoFit/>
          </a:bodyPr>
          <a:lstStyle/>
          <a:p>
            <a:r>
              <a:rPr lang="en-GB" sz="1600" dirty="0"/>
              <a:t>C</a:t>
            </a:r>
          </a:p>
        </p:txBody>
      </p:sp>
      <p:sp>
        <p:nvSpPr>
          <p:cNvPr id="13" name="TextBox 12">
            <a:extLst>
              <a:ext uri="{FF2B5EF4-FFF2-40B4-BE49-F238E27FC236}">
                <a16:creationId xmlns:a16="http://schemas.microsoft.com/office/drawing/2014/main" id="{B475F461-E0CA-F4FF-1614-C4F2641EB422}"/>
              </a:ext>
            </a:extLst>
          </p:cNvPr>
          <p:cNvSpPr txBox="1"/>
          <p:nvPr/>
        </p:nvSpPr>
        <p:spPr>
          <a:xfrm flipH="1">
            <a:off x="1942762" y="460844"/>
            <a:ext cx="743103" cy="338554"/>
          </a:xfrm>
          <a:prstGeom prst="rect">
            <a:avLst/>
          </a:prstGeom>
          <a:noFill/>
        </p:spPr>
        <p:txBody>
          <a:bodyPr wrap="square" rtlCol="0">
            <a:spAutoFit/>
          </a:bodyPr>
          <a:lstStyle/>
          <a:p>
            <a:pPr algn="ctr"/>
            <a:r>
              <a:rPr lang="en-GB" sz="1600" dirty="0"/>
              <a:t>15 cm</a:t>
            </a:r>
          </a:p>
        </p:txBody>
      </p:sp>
      <p:sp>
        <p:nvSpPr>
          <p:cNvPr id="14" name="TextBox 13">
            <a:extLst>
              <a:ext uri="{FF2B5EF4-FFF2-40B4-BE49-F238E27FC236}">
                <a16:creationId xmlns:a16="http://schemas.microsoft.com/office/drawing/2014/main" id="{C93EA3F8-A630-2626-6434-0964C0F3B1D0}"/>
              </a:ext>
            </a:extLst>
          </p:cNvPr>
          <p:cNvSpPr txBox="1"/>
          <p:nvPr/>
        </p:nvSpPr>
        <p:spPr>
          <a:xfrm flipH="1">
            <a:off x="445805" y="890679"/>
            <a:ext cx="743103" cy="338554"/>
          </a:xfrm>
          <a:prstGeom prst="rect">
            <a:avLst/>
          </a:prstGeom>
          <a:noFill/>
        </p:spPr>
        <p:txBody>
          <a:bodyPr wrap="square" rtlCol="0">
            <a:spAutoFit/>
          </a:bodyPr>
          <a:lstStyle/>
          <a:p>
            <a:pPr algn="ctr"/>
            <a:r>
              <a:rPr lang="en-GB" sz="1600" dirty="0"/>
              <a:t>20 cm</a:t>
            </a:r>
          </a:p>
        </p:txBody>
      </p:sp>
      <p:sp>
        <p:nvSpPr>
          <p:cNvPr id="15" name="TextBox 14">
            <a:extLst>
              <a:ext uri="{FF2B5EF4-FFF2-40B4-BE49-F238E27FC236}">
                <a16:creationId xmlns:a16="http://schemas.microsoft.com/office/drawing/2014/main" id="{CB44A4E7-9732-21DB-D908-67C2994440F8}"/>
              </a:ext>
            </a:extLst>
          </p:cNvPr>
          <p:cNvSpPr txBox="1"/>
          <p:nvPr/>
        </p:nvSpPr>
        <p:spPr>
          <a:xfrm flipH="1">
            <a:off x="-3581" y="2022252"/>
            <a:ext cx="743103" cy="338554"/>
          </a:xfrm>
          <a:prstGeom prst="rect">
            <a:avLst/>
          </a:prstGeom>
          <a:noFill/>
        </p:spPr>
        <p:txBody>
          <a:bodyPr wrap="square" rtlCol="0">
            <a:spAutoFit/>
          </a:bodyPr>
          <a:lstStyle/>
          <a:p>
            <a:pPr algn="ctr"/>
            <a:r>
              <a:rPr lang="en-GB" sz="1600" dirty="0"/>
              <a:t>10 cm</a:t>
            </a:r>
          </a:p>
        </p:txBody>
      </p:sp>
      <p:sp>
        <p:nvSpPr>
          <p:cNvPr id="16" name="TextBox 15">
            <a:extLst>
              <a:ext uri="{FF2B5EF4-FFF2-40B4-BE49-F238E27FC236}">
                <a16:creationId xmlns:a16="http://schemas.microsoft.com/office/drawing/2014/main" id="{B50FDBB3-9C7B-DD28-9078-9E3319A68022}"/>
              </a:ext>
            </a:extLst>
          </p:cNvPr>
          <p:cNvSpPr txBox="1"/>
          <p:nvPr/>
        </p:nvSpPr>
        <p:spPr>
          <a:xfrm flipH="1">
            <a:off x="362178" y="12943"/>
            <a:ext cx="3920041" cy="338554"/>
          </a:xfrm>
          <a:prstGeom prst="rect">
            <a:avLst/>
          </a:prstGeom>
          <a:noFill/>
        </p:spPr>
        <p:txBody>
          <a:bodyPr wrap="square" rtlCol="0">
            <a:spAutoFit/>
          </a:bodyPr>
          <a:lstStyle/>
          <a:p>
            <a:pPr algn="ctr"/>
            <a:r>
              <a:rPr lang="en-GB" sz="1600" dirty="0"/>
              <a:t>A box measures 10 cm by 15 cm by 20 cm.</a:t>
            </a:r>
          </a:p>
        </p:txBody>
      </p:sp>
      <p:sp>
        <p:nvSpPr>
          <p:cNvPr id="17" name="TextBox 16">
            <a:extLst>
              <a:ext uri="{FF2B5EF4-FFF2-40B4-BE49-F238E27FC236}">
                <a16:creationId xmlns:a16="http://schemas.microsoft.com/office/drawing/2014/main" id="{941BD9AF-A7BA-EFF7-25A2-DC031EF6F103}"/>
              </a:ext>
            </a:extLst>
          </p:cNvPr>
          <p:cNvSpPr txBox="1"/>
          <p:nvPr/>
        </p:nvSpPr>
        <p:spPr>
          <a:xfrm flipH="1">
            <a:off x="3062800" y="626947"/>
            <a:ext cx="1944767" cy="584775"/>
          </a:xfrm>
          <a:prstGeom prst="rect">
            <a:avLst/>
          </a:prstGeom>
          <a:noFill/>
        </p:spPr>
        <p:txBody>
          <a:bodyPr wrap="square" rtlCol="0">
            <a:spAutoFit/>
          </a:bodyPr>
          <a:lstStyle/>
          <a:p>
            <a:pPr algn="ctr"/>
            <a:r>
              <a:rPr lang="en-GB" sz="1600" dirty="0"/>
              <a:t>Calculate the distances:</a:t>
            </a:r>
          </a:p>
        </p:txBody>
      </p:sp>
      <p:sp>
        <p:nvSpPr>
          <p:cNvPr id="18" name="TextBox 17">
            <a:extLst>
              <a:ext uri="{FF2B5EF4-FFF2-40B4-BE49-F238E27FC236}">
                <a16:creationId xmlns:a16="http://schemas.microsoft.com/office/drawing/2014/main" id="{D05F76EC-483A-5B09-25D4-8E3CF00160D2}"/>
              </a:ext>
            </a:extLst>
          </p:cNvPr>
          <p:cNvSpPr txBox="1"/>
          <p:nvPr/>
        </p:nvSpPr>
        <p:spPr>
          <a:xfrm flipH="1">
            <a:off x="3062800" y="1248411"/>
            <a:ext cx="1944767" cy="830997"/>
          </a:xfrm>
          <a:prstGeom prst="rect">
            <a:avLst/>
          </a:prstGeom>
          <a:noFill/>
        </p:spPr>
        <p:txBody>
          <a:bodyPr wrap="square" rtlCol="0">
            <a:spAutoFit/>
          </a:bodyPr>
          <a:lstStyle/>
          <a:p>
            <a:pPr marL="342900" indent="-342900" algn="ctr">
              <a:buAutoNum type="arabicParenR"/>
            </a:pPr>
            <a:r>
              <a:rPr lang="en-GB" sz="1600" dirty="0"/>
              <a:t>BE</a:t>
            </a:r>
          </a:p>
          <a:p>
            <a:pPr marL="342900" indent="-342900" algn="ctr">
              <a:buAutoNum type="arabicParenR"/>
            </a:pPr>
            <a:r>
              <a:rPr lang="en-GB" sz="1600" dirty="0"/>
              <a:t>AH</a:t>
            </a:r>
          </a:p>
          <a:p>
            <a:pPr algn="ctr"/>
            <a:r>
              <a:rPr lang="en-GB" sz="1600" dirty="0"/>
              <a:t>	to 2 dp</a:t>
            </a:r>
          </a:p>
        </p:txBody>
      </p:sp>
      <p:sp>
        <p:nvSpPr>
          <p:cNvPr id="19" name="TextBox 18">
            <a:extLst>
              <a:ext uri="{FF2B5EF4-FFF2-40B4-BE49-F238E27FC236}">
                <a16:creationId xmlns:a16="http://schemas.microsoft.com/office/drawing/2014/main" id="{26FF41BC-BD32-674D-E373-6FA42DD6452C}"/>
              </a:ext>
            </a:extLst>
          </p:cNvPr>
          <p:cNvSpPr txBox="1"/>
          <p:nvPr/>
        </p:nvSpPr>
        <p:spPr>
          <a:xfrm flipH="1">
            <a:off x="3062800" y="2362319"/>
            <a:ext cx="1944767" cy="584775"/>
          </a:xfrm>
          <a:prstGeom prst="rect">
            <a:avLst/>
          </a:prstGeom>
          <a:noFill/>
        </p:spPr>
        <p:txBody>
          <a:bodyPr wrap="square" rtlCol="0">
            <a:spAutoFit/>
          </a:bodyPr>
          <a:lstStyle/>
          <a:p>
            <a:pPr algn="ctr"/>
            <a:r>
              <a:rPr lang="en-GB" sz="1600" dirty="0"/>
              <a:t>Calculate the diagonal AG.</a:t>
            </a:r>
          </a:p>
        </p:txBody>
      </p:sp>
      <p:pic>
        <p:nvPicPr>
          <p:cNvPr id="20" name="Picture 19">
            <a:extLst>
              <a:ext uri="{FF2B5EF4-FFF2-40B4-BE49-F238E27FC236}">
                <a16:creationId xmlns:a16="http://schemas.microsoft.com/office/drawing/2014/main" id="{9943BFB1-2CF0-EEEF-E41F-A4E0077454AA}"/>
              </a:ext>
            </a:extLst>
          </p:cNvPr>
          <p:cNvPicPr>
            <a:picLocks noChangeAspect="1"/>
          </p:cNvPicPr>
          <p:nvPr/>
        </p:nvPicPr>
        <p:blipFill>
          <a:blip r:embed="rId2">
            <a:duotone>
              <a:schemeClr val="accent3">
                <a:shade val="45000"/>
                <a:satMod val="135000"/>
              </a:schemeClr>
              <a:prstClr val="white"/>
            </a:duotone>
          </a:blip>
          <a:stretch>
            <a:fillRect/>
          </a:stretch>
        </p:blipFill>
        <p:spPr>
          <a:xfrm>
            <a:off x="8200859" y="360019"/>
            <a:ext cx="1127125" cy="1399190"/>
          </a:xfrm>
          <a:prstGeom prst="rect">
            <a:avLst/>
          </a:prstGeom>
        </p:spPr>
      </p:pic>
      <p:sp>
        <p:nvSpPr>
          <p:cNvPr id="21" name="Parallelogram 20">
            <a:extLst>
              <a:ext uri="{FF2B5EF4-FFF2-40B4-BE49-F238E27FC236}">
                <a16:creationId xmlns:a16="http://schemas.microsoft.com/office/drawing/2014/main" id="{762B6961-2387-A2C3-9B0F-788B38C0C3D5}"/>
              </a:ext>
            </a:extLst>
          </p:cNvPr>
          <p:cNvSpPr/>
          <p:nvPr/>
        </p:nvSpPr>
        <p:spPr>
          <a:xfrm>
            <a:off x="5670206" y="1748285"/>
            <a:ext cx="3108232" cy="1129778"/>
          </a:xfrm>
          <a:prstGeom prst="parallelogram">
            <a:avLst>
              <a:gd name="adj" fmla="val 9807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cxnSp>
        <p:nvCxnSpPr>
          <p:cNvPr id="22" name="Straight Arrow Connector 21">
            <a:extLst>
              <a:ext uri="{FF2B5EF4-FFF2-40B4-BE49-F238E27FC236}">
                <a16:creationId xmlns:a16="http://schemas.microsoft.com/office/drawing/2014/main" id="{A1B44DCF-0243-C67B-C97D-2871E4BFE349}"/>
              </a:ext>
            </a:extLst>
          </p:cNvPr>
          <p:cNvCxnSpPr>
            <a:cxnSpLocks/>
          </p:cNvCxnSpPr>
          <p:nvPr/>
        </p:nvCxnSpPr>
        <p:spPr>
          <a:xfrm flipH="1">
            <a:off x="9374575" y="370942"/>
            <a:ext cx="26322" cy="139919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30E586-595C-E647-290E-C0B584275535}"/>
              </a:ext>
            </a:extLst>
          </p:cNvPr>
          <p:cNvCxnSpPr>
            <a:cxnSpLocks/>
          </p:cNvCxnSpPr>
          <p:nvPr/>
        </p:nvCxnSpPr>
        <p:spPr>
          <a:xfrm flipH="1">
            <a:off x="7914934" y="1770132"/>
            <a:ext cx="1102838" cy="114603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BB2AF78-4894-E9EE-AA56-8676E777C048}"/>
              </a:ext>
            </a:extLst>
          </p:cNvPr>
          <p:cNvCxnSpPr>
            <a:cxnSpLocks/>
          </p:cNvCxnSpPr>
          <p:nvPr/>
        </p:nvCxnSpPr>
        <p:spPr>
          <a:xfrm flipH="1" flipV="1">
            <a:off x="5540034" y="2993057"/>
            <a:ext cx="2079966" cy="1400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570B6F1-CFFA-DCFA-2AC9-A59FCE4B866C}"/>
              </a:ext>
            </a:extLst>
          </p:cNvPr>
          <p:cNvSpPr txBox="1"/>
          <p:nvPr/>
        </p:nvSpPr>
        <p:spPr>
          <a:xfrm flipH="1">
            <a:off x="5462452" y="12943"/>
            <a:ext cx="3640698" cy="338554"/>
          </a:xfrm>
          <a:prstGeom prst="rect">
            <a:avLst/>
          </a:prstGeom>
          <a:noFill/>
        </p:spPr>
        <p:txBody>
          <a:bodyPr wrap="square" rtlCol="0">
            <a:spAutoFit/>
          </a:bodyPr>
          <a:lstStyle/>
          <a:p>
            <a:pPr algn="ctr"/>
            <a:r>
              <a:rPr lang="en-GB" sz="1600" dirty="0"/>
              <a:t>At the edge of a field is a 15 m tall tree.</a:t>
            </a:r>
          </a:p>
        </p:txBody>
      </p:sp>
      <p:sp>
        <p:nvSpPr>
          <p:cNvPr id="26" name="TextBox 25">
            <a:extLst>
              <a:ext uri="{FF2B5EF4-FFF2-40B4-BE49-F238E27FC236}">
                <a16:creationId xmlns:a16="http://schemas.microsoft.com/office/drawing/2014/main" id="{9888FE73-95C1-B94E-3E62-BB3012EB04FB}"/>
              </a:ext>
            </a:extLst>
          </p:cNvPr>
          <p:cNvSpPr txBox="1"/>
          <p:nvPr/>
        </p:nvSpPr>
        <p:spPr>
          <a:xfrm flipH="1">
            <a:off x="9282579" y="785611"/>
            <a:ext cx="743104" cy="338554"/>
          </a:xfrm>
          <a:prstGeom prst="rect">
            <a:avLst/>
          </a:prstGeom>
          <a:noFill/>
        </p:spPr>
        <p:txBody>
          <a:bodyPr wrap="square" rtlCol="0">
            <a:spAutoFit/>
          </a:bodyPr>
          <a:lstStyle/>
          <a:p>
            <a:pPr algn="ctr"/>
            <a:r>
              <a:rPr lang="en-GB" sz="1600" dirty="0"/>
              <a:t>15 m</a:t>
            </a:r>
          </a:p>
        </p:txBody>
      </p:sp>
      <p:sp>
        <p:nvSpPr>
          <p:cNvPr id="27" name="TextBox 26">
            <a:extLst>
              <a:ext uri="{FF2B5EF4-FFF2-40B4-BE49-F238E27FC236}">
                <a16:creationId xmlns:a16="http://schemas.microsoft.com/office/drawing/2014/main" id="{61EA7DEC-C018-B9D3-E693-9A1C5554F082}"/>
              </a:ext>
            </a:extLst>
          </p:cNvPr>
          <p:cNvSpPr txBox="1"/>
          <p:nvPr/>
        </p:nvSpPr>
        <p:spPr>
          <a:xfrm flipH="1">
            <a:off x="8403625" y="2216929"/>
            <a:ext cx="743104" cy="338554"/>
          </a:xfrm>
          <a:prstGeom prst="rect">
            <a:avLst/>
          </a:prstGeom>
          <a:noFill/>
        </p:spPr>
        <p:txBody>
          <a:bodyPr wrap="square" rtlCol="0">
            <a:spAutoFit/>
          </a:bodyPr>
          <a:lstStyle/>
          <a:p>
            <a:pPr algn="ctr"/>
            <a:r>
              <a:rPr lang="en-GB" sz="1600" dirty="0"/>
              <a:t>25 m</a:t>
            </a:r>
          </a:p>
        </p:txBody>
      </p:sp>
      <p:sp>
        <p:nvSpPr>
          <p:cNvPr id="28" name="TextBox 27">
            <a:extLst>
              <a:ext uri="{FF2B5EF4-FFF2-40B4-BE49-F238E27FC236}">
                <a16:creationId xmlns:a16="http://schemas.microsoft.com/office/drawing/2014/main" id="{7D134675-C133-7B60-93C1-388B75743327}"/>
              </a:ext>
            </a:extLst>
          </p:cNvPr>
          <p:cNvSpPr txBox="1"/>
          <p:nvPr/>
        </p:nvSpPr>
        <p:spPr>
          <a:xfrm flipH="1">
            <a:off x="6208465" y="3018372"/>
            <a:ext cx="743104" cy="338554"/>
          </a:xfrm>
          <a:prstGeom prst="rect">
            <a:avLst/>
          </a:prstGeom>
          <a:noFill/>
        </p:spPr>
        <p:txBody>
          <a:bodyPr wrap="square" rtlCol="0">
            <a:spAutoFit/>
          </a:bodyPr>
          <a:lstStyle/>
          <a:p>
            <a:pPr algn="ctr"/>
            <a:r>
              <a:rPr lang="en-GB" sz="1600" dirty="0"/>
              <a:t>20 m</a:t>
            </a:r>
          </a:p>
        </p:txBody>
      </p:sp>
      <p:sp>
        <p:nvSpPr>
          <p:cNvPr id="29" name="TextBox 28">
            <a:extLst>
              <a:ext uri="{FF2B5EF4-FFF2-40B4-BE49-F238E27FC236}">
                <a16:creationId xmlns:a16="http://schemas.microsoft.com/office/drawing/2014/main" id="{AEEC1C56-6401-7F2E-271B-C9111FFDB24F}"/>
              </a:ext>
            </a:extLst>
          </p:cNvPr>
          <p:cNvSpPr txBox="1"/>
          <p:nvPr/>
        </p:nvSpPr>
        <p:spPr>
          <a:xfrm flipH="1">
            <a:off x="5216518" y="817990"/>
            <a:ext cx="3040367" cy="584775"/>
          </a:xfrm>
          <a:prstGeom prst="rect">
            <a:avLst/>
          </a:prstGeom>
          <a:noFill/>
        </p:spPr>
        <p:txBody>
          <a:bodyPr wrap="square" rtlCol="0">
            <a:spAutoFit/>
          </a:bodyPr>
          <a:lstStyle/>
          <a:p>
            <a:pPr algn="ctr"/>
            <a:r>
              <a:rPr lang="en-GB" sz="1600" dirty="0"/>
              <a:t>How far is the distance from </a:t>
            </a:r>
          </a:p>
          <a:p>
            <a:pPr algn="ctr"/>
            <a:r>
              <a:rPr lang="en-GB" sz="1600" dirty="0"/>
              <a:t>point X to the top of the tree?</a:t>
            </a:r>
          </a:p>
        </p:txBody>
      </p:sp>
      <p:sp>
        <p:nvSpPr>
          <p:cNvPr id="30" name="TextBox 29">
            <a:extLst>
              <a:ext uri="{FF2B5EF4-FFF2-40B4-BE49-F238E27FC236}">
                <a16:creationId xmlns:a16="http://schemas.microsoft.com/office/drawing/2014/main" id="{41A4F4E5-CEBB-A31B-23F6-566D12D51154}"/>
              </a:ext>
            </a:extLst>
          </p:cNvPr>
          <p:cNvSpPr txBox="1"/>
          <p:nvPr/>
        </p:nvSpPr>
        <p:spPr>
          <a:xfrm flipH="1">
            <a:off x="5153851" y="2597006"/>
            <a:ext cx="793147" cy="338554"/>
          </a:xfrm>
          <a:prstGeom prst="rect">
            <a:avLst/>
          </a:prstGeom>
          <a:noFill/>
        </p:spPr>
        <p:txBody>
          <a:bodyPr wrap="square" rtlCol="0">
            <a:spAutoFit/>
          </a:bodyPr>
          <a:lstStyle/>
          <a:p>
            <a:pPr algn="ctr"/>
            <a:r>
              <a:rPr lang="en-GB" sz="1600" dirty="0"/>
              <a:t>X</a:t>
            </a:r>
          </a:p>
        </p:txBody>
      </p:sp>
      <p:grpSp>
        <p:nvGrpSpPr>
          <p:cNvPr id="31" name="Group 30">
            <a:extLst>
              <a:ext uri="{FF2B5EF4-FFF2-40B4-BE49-F238E27FC236}">
                <a16:creationId xmlns:a16="http://schemas.microsoft.com/office/drawing/2014/main" id="{BA65FA68-7A55-C857-5B6E-4AFDD4AA7840}"/>
              </a:ext>
            </a:extLst>
          </p:cNvPr>
          <p:cNvGrpSpPr/>
          <p:nvPr/>
        </p:nvGrpSpPr>
        <p:grpSpPr>
          <a:xfrm>
            <a:off x="1431418" y="4370286"/>
            <a:ext cx="2897595" cy="1258506"/>
            <a:chOff x="739522" y="4446553"/>
            <a:chExt cx="3873885" cy="1682536"/>
          </a:xfrm>
        </p:grpSpPr>
        <p:sp>
          <p:nvSpPr>
            <p:cNvPr id="32" name="Right Triangle 31">
              <a:extLst>
                <a:ext uri="{FF2B5EF4-FFF2-40B4-BE49-F238E27FC236}">
                  <a16:creationId xmlns:a16="http://schemas.microsoft.com/office/drawing/2014/main" id="{6CAD79DD-AED3-5AC1-9AEB-221F85B13C13}"/>
                </a:ext>
              </a:extLst>
            </p:cNvPr>
            <p:cNvSpPr/>
            <p:nvPr/>
          </p:nvSpPr>
          <p:spPr>
            <a:xfrm>
              <a:off x="739522" y="5200435"/>
              <a:ext cx="2946400" cy="914400"/>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cxnSp>
          <p:nvCxnSpPr>
            <p:cNvPr id="33" name="Straight Connector 32">
              <a:extLst>
                <a:ext uri="{FF2B5EF4-FFF2-40B4-BE49-F238E27FC236}">
                  <a16:creationId xmlns:a16="http://schemas.microsoft.com/office/drawing/2014/main" id="{1EB69EFA-2F53-1AEC-47E0-3A3C39438635}"/>
                </a:ext>
              </a:extLst>
            </p:cNvPr>
            <p:cNvCxnSpPr>
              <a:cxnSpLocks/>
              <a:stCxn id="32" idx="0"/>
            </p:cNvCxnSpPr>
            <p:nvPr/>
          </p:nvCxnSpPr>
          <p:spPr>
            <a:xfrm flipV="1">
              <a:off x="739522" y="4446554"/>
              <a:ext cx="912381" cy="753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3D510A-8654-7EBC-3ADF-6425C407B1DD}"/>
                </a:ext>
              </a:extLst>
            </p:cNvPr>
            <p:cNvCxnSpPr>
              <a:cxnSpLocks/>
            </p:cNvCxnSpPr>
            <p:nvPr/>
          </p:nvCxnSpPr>
          <p:spPr>
            <a:xfrm flipV="1">
              <a:off x="754626" y="5375208"/>
              <a:ext cx="912381" cy="75388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1945CD6-84F3-1F48-9D00-5BEFC10313B9}"/>
                </a:ext>
              </a:extLst>
            </p:cNvPr>
            <p:cNvCxnSpPr>
              <a:cxnSpLocks/>
            </p:cNvCxnSpPr>
            <p:nvPr/>
          </p:nvCxnSpPr>
          <p:spPr>
            <a:xfrm flipV="1">
              <a:off x="3701026" y="5375208"/>
              <a:ext cx="912381" cy="753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587A1C-ABF2-AD0E-1C0B-387CBA914A95}"/>
                </a:ext>
              </a:extLst>
            </p:cNvPr>
            <p:cNvCxnSpPr>
              <a:cxnSpLocks/>
            </p:cNvCxnSpPr>
            <p:nvPr/>
          </p:nvCxnSpPr>
          <p:spPr>
            <a:xfrm>
              <a:off x="1667007" y="5375208"/>
              <a:ext cx="2946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8E8571-A129-D741-1CAE-77D6E2EAF6BA}"/>
                </a:ext>
              </a:extLst>
            </p:cNvPr>
            <p:cNvCxnSpPr>
              <a:cxnSpLocks/>
            </p:cNvCxnSpPr>
            <p:nvPr/>
          </p:nvCxnSpPr>
          <p:spPr>
            <a:xfrm>
              <a:off x="1651903" y="4446554"/>
              <a:ext cx="2961504" cy="928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1619D1-E66B-4F3B-CCCE-9753442B3776}"/>
                </a:ext>
              </a:extLst>
            </p:cNvPr>
            <p:cNvCxnSpPr>
              <a:cxnSpLocks/>
            </p:cNvCxnSpPr>
            <p:nvPr/>
          </p:nvCxnSpPr>
          <p:spPr>
            <a:xfrm>
              <a:off x="1651903" y="4446553"/>
              <a:ext cx="0" cy="9286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909625C4-8B5C-F529-6AF4-8C309BB2E1BE}"/>
              </a:ext>
            </a:extLst>
          </p:cNvPr>
          <p:cNvSpPr txBox="1"/>
          <p:nvPr/>
        </p:nvSpPr>
        <p:spPr>
          <a:xfrm flipH="1">
            <a:off x="4276112" y="4956585"/>
            <a:ext cx="303288" cy="338554"/>
          </a:xfrm>
          <a:prstGeom prst="rect">
            <a:avLst/>
          </a:prstGeom>
          <a:noFill/>
        </p:spPr>
        <p:txBody>
          <a:bodyPr wrap="square" rtlCol="0">
            <a:spAutoFit/>
          </a:bodyPr>
          <a:lstStyle/>
          <a:p>
            <a:r>
              <a:rPr lang="en-GB" sz="1600" dirty="0"/>
              <a:t>B</a:t>
            </a:r>
          </a:p>
        </p:txBody>
      </p:sp>
      <p:sp>
        <p:nvSpPr>
          <p:cNvPr id="40" name="TextBox 39">
            <a:extLst>
              <a:ext uri="{FF2B5EF4-FFF2-40B4-BE49-F238E27FC236}">
                <a16:creationId xmlns:a16="http://schemas.microsoft.com/office/drawing/2014/main" id="{D6BB3113-56D0-A9C6-0BA7-6BD6C959E69E}"/>
              </a:ext>
            </a:extLst>
          </p:cNvPr>
          <p:cNvSpPr txBox="1"/>
          <p:nvPr/>
        </p:nvSpPr>
        <p:spPr>
          <a:xfrm flipH="1">
            <a:off x="3613172" y="5535705"/>
            <a:ext cx="303288" cy="338554"/>
          </a:xfrm>
          <a:prstGeom prst="rect">
            <a:avLst/>
          </a:prstGeom>
          <a:noFill/>
        </p:spPr>
        <p:txBody>
          <a:bodyPr wrap="square" rtlCol="0">
            <a:spAutoFit/>
          </a:bodyPr>
          <a:lstStyle/>
          <a:p>
            <a:r>
              <a:rPr lang="en-GB" sz="1600" dirty="0"/>
              <a:t>A</a:t>
            </a:r>
          </a:p>
        </p:txBody>
      </p:sp>
      <p:sp>
        <p:nvSpPr>
          <p:cNvPr id="41" name="TextBox 40">
            <a:extLst>
              <a:ext uri="{FF2B5EF4-FFF2-40B4-BE49-F238E27FC236}">
                <a16:creationId xmlns:a16="http://schemas.microsoft.com/office/drawing/2014/main" id="{FEC11430-F6B7-F547-1C5D-DB1A4421C2D2}"/>
              </a:ext>
            </a:extLst>
          </p:cNvPr>
          <p:cNvSpPr txBox="1"/>
          <p:nvPr/>
        </p:nvSpPr>
        <p:spPr>
          <a:xfrm flipH="1">
            <a:off x="2079792" y="4787308"/>
            <a:ext cx="303288" cy="338554"/>
          </a:xfrm>
          <a:prstGeom prst="rect">
            <a:avLst/>
          </a:prstGeom>
          <a:noFill/>
        </p:spPr>
        <p:txBody>
          <a:bodyPr wrap="square" rtlCol="0">
            <a:spAutoFit/>
          </a:bodyPr>
          <a:lstStyle/>
          <a:p>
            <a:r>
              <a:rPr lang="en-GB" sz="1600" dirty="0"/>
              <a:t>F</a:t>
            </a:r>
          </a:p>
        </p:txBody>
      </p:sp>
      <p:sp>
        <p:nvSpPr>
          <p:cNvPr id="42" name="TextBox 41">
            <a:extLst>
              <a:ext uri="{FF2B5EF4-FFF2-40B4-BE49-F238E27FC236}">
                <a16:creationId xmlns:a16="http://schemas.microsoft.com/office/drawing/2014/main" id="{4E0BC0AB-A473-3BD7-7EAB-505B657933B4}"/>
              </a:ext>
            </a:extLst>
          </p:cNvPr>
          <p:cNvSpPr txBox="1"/>
          <p:nvPr/>
        </p:nvSpPr>
        <p:spPr>
          <a:xfrm flipH="1">
            <a:off x="1881586" y="4103354"/>
            <a:ext cx="303288" cy="338554"/>
          </a:xfrm>
          <a:prstGeom prst="rect">
            <a:avLst/>
          </a:prstGeom>
          <a:noFill/>
        </p:spPr>
        <p:txBody>
          <a:bodyPr wrap="square" rtlCol="0">
            <a:spAutoFit/>
          </a:bodyPr>
          <a:lstStyle/>
          <a:p>
            <a:r>
              <a:rPr lang="en-GB" sz="1600" dirty="0"/>
              <a:t>E</a:t>
            </a:r>
          </a:p>
        </p:txBody>
      </p:sp>
      <p:sp>
        <p:nvSpPr>
          <p:cNvPr id="43" name="TextBox 42">
            <a:extLst>
              <a:ext uri="{FF2B5EF4-FFF2-40B4-BE49-F238E27FC236}">
                <a16:creationId xmlns:a16="http://schemas.microsoft.com/office/drawing/2014/main" id="{C12B6A1D-1C5E-A58A-3DB3-8A3B69C5869E}"/>
              </a:ext>
            </a:extLst>
          </p:cNvPr>
          <p:cNvSpPr txBox="1"/>
          <p:nvPr/>
        </p:nvSpPr>
        <p:spPr>
          <a:xfrm flipH="1">
            <a:off x="1159616" y="4663876"/>
            <a:ext cx="303288" cy="338554"/>
          </a:xfrm>
          <a:prstGeom prst="rect">
            <a:avLst/>
          </a:prstGeom>
          <a:noFill/>
        </p:spPr>
        <p:txBody>
          <a:bodyPr wrap="square" rtlCol="0">
            <a:spAutoFit/>
          </a:bodyPr>
          <a:lstStyle/>
          <a:p>
            <a:r>
              <a:rPr lang="en-GB" sz="1600" dirty="0"/>
              <a:t>D</a:t>
            </a:r>
          </a:p>
        </p:txBody>
      </p:sp>
      <p:sp>
        <p:nvSpPr>
          <p:cNvPr id="44" name="TextBox 43">
            <a:extLst>
              <a:ext uri="{FF2B5EF4-FFF2-40B4-BE49-F238E27FC236}">
                <a16:creationId xmlns:a16="http://schemas.microsoft.com/office/drawing/2014/main" id="{ED69DD9E-664F-43E2-A109-DFF093484CEA}"/>
              </a:ext>
            </a:extLst>
          </p:cNvPr>
          <p:cNvSpPr txBox="1"/>
          <p:nvPr/>
        </p:nvSpPr>
        <p:spPr>
          <a:xfrm flipH="1">
            <a:off x="1191269" y="5511326"/>
            <a:ext cx="303288" cy="338554"/>
          </a:xfrm>
          <a:prstGeom prst="rect">
            <a:avLst/>
          </a:prstGeom>
          <a:noFill/>
        </p:spPr>
        <p:txBody>
          <a:bodyPr wrap="square" rtlCol="0">
            <a:spAutoFit/>
          </a:bodyPr>
          <a:lstStyle/>
          <a:p>
            <a:r>
              <a:rPr lang="en-GB" sz="1600" dirty="0"/>
              <a:t>C</a:t>
            </a:r>
          </a:p>
        </p:txBody>
      </p:sp>
      <p:sp>
        <p:nvSpPr>
          <p:cNvPr id="45" name="TextBox 44">
            <a:extLst>
              <a:ext uri="{FF2B5EF4-FFF2-40B4-BE49-F238E27FC236}">
                <a16:creationId xmlns:a16="http://schemas.microsoft.com/office/drawing/2014/main" id="{BC4DA15D-A8C2-F09B-27E2-7139A4ED4349}"/>
              </a:ext>
            </a:extLst>
          </p:cNvPr>
          <p:cNvSpPr txBox="1"/>
          <p:nvPr/>
        </p:nvSpPr>
        <p:spPr>
          <a:xfrm flipH="1">
            <a:off x="-103720" y="3108971"/>
            <a:ext cx="5208788" cy="1077218"/>
          </a:xfrm>
          <a:prstGeom prst="rect">
            <a:avLst/>
          </a:prstGeom>
          <a:noFill/>
        </p:spPr>
        <p:txBody>
          <a:bodyPr wrap="square" rtlCol="0">
            <a:spAutoFit/>
          </a:bodyPr>
          <a:lstStyle/>
          <a:p>
            <a:pPr algn="ctr"/>
            <a:r>
              <a:rPr lang="en-GB" sz="1600" dirty="0"/>
              <a:t>A spider is at point B and a fly is at point D.</a:t>
            </a:r>
          </a:p>
          <a:p>
            <a:pPr algn="ctr"/>
            <a:endParaRPr lang="en-GB" sz="1600" dirty="0"/>
          </a:p>
          <a:p>
            <a:pPr marL="342900" indent="-342900" algn="ctr">
              <a:buAutoNum type="arabicParenR"/>
            </a:pPr>
            <a:r>
              <a:rPr lang="en-GB" sz="1600" dirty="0"/>
              <a:t>If the spider used the edges of the wedge, how far </a:t>
            </a:r>
          </a:p>
          <a:p>
            <a:pPr algn="ctr"/>
            <a:r>
              <a:rPr lang="en-GB" sz="1600" dirty="0"/>
              <a:t>would it need to travel to reach the fly?</a:t>
            </a:r>
          </a:p>
        </p:txBody>
      </p:sp>
      <p:sp>
        <p:nvSpPr>
          <p:cNvPr id="46" name="TextBox 45">
            <a:extLst>
              <a:ext uri="{FF2B5EF4-FFF2-40B4-BE49-F238E27FC236}">
                <a16:creationId xmlns:a16="http://schemas.microsoft.com/office/drawing/2014/main" id="{A1D4D415-963C-FEC3-80A8-7372CCA7AFC3}"/>
              </a:ext>
            </a:extLst>
          </p:cNvPr>
          <p:cNvSpPr txBox="1"/>
          <p:nvPr/>
        </p:nvSpPr>
        <p:spPr>
          <a:xfrm flipH="1">
            <a:off x="211240" y="5924255"/>
            <a:ext cx="5208788" cy="584775"/>
          </a:xfrm>
          <a:prstGeom prst="rect">
            <a:avLst/>
          </a:prstGeom>
          <a:noFill/>
        </p:spPr>
        <p:txBody>
          <a:bodyPr wrap="square" rtlCol="0">
            <a:spAutoFit/>
          </a:bodyPr>
          <a:lstStyle/>
          <a:p>
            <a:pPr marL="342900" indent="-342900" algn="ctr">
              <a:buAutoNum type="arabicParenR" startAt="2"/>
            </a:pPr>
            <a:r>
              <a:rPr lang="en-GB" sz="1600" dirty="0"/>
              <a:t>If the spider travelled across the face of </a:t>
            </a:r>
          </a:p>
          <a:p>
            <a:pPr algn="ctr"/>
            <a:r>
              <a:rPr lang="en-GB" sz="1600" dirty="0"/>
              <a:t>the wedge, how far would it have to travel?</a:t>
            </a:r>
          </a:p>
        </p:txBody>
      </p:sp>
      <p:sp>
        <p:nvSpPr>
          <p:cNvPr id="47" name="TextBox 46">
            <a:extLst>
              <a:ext uri="{FF2B5EF4-FFF2-40B4-BE49-F238E27FC236}">
                <a16:creationId xmlns:a16="http://schemas.microsoft.com/office/drawing/2014/main" id="{8E85D769-16C4-002E-ABFE-B2AC55890E51}"/>
              </a:ext>
            </a:extLst>
          </p:cNvPr>
          <p:cNvSpPr txBox="1"/>
          <p:nvPr/>
        </p:nvSpPr>
        <p:spPr>
          <a:xfrm flipH="1">
            <a:off x="6580017" y="3254247"/>
            <a:ext cx="3454172" cy="338554"/>
          </a:xfrm>
          <a:prstGeom prst="rect">
            <a:avLst/>
          </a:prstGeom>
          <a:noFill/>
        </p:spPr>
        <p:txBody>
          <a:bodyPr wrap="square" rtlCol="0">
            <a:spAutoFit/>
          </a:bodyPr>
          <a:lstStyle/>
          <a:p>
            <a:pPr algn="ctr"/>
            <a:r>
              <a:rPr lang="en-GB" sz="1600" dirty="0"/>
              <a:t>This is a square-based pyramid.</a:t>
            </a:r>
          </a:p>
        </p:txBody>
      </p:sp>
      <p:grpSp>
        <p:nvGrpSpPr>
          <p:cNvPr id="48" name="Group 47">
            <a:extLst>
              <a:ext uri="{FF2B5EF4-FFF2-40B4-BE49-F238E27FC236}">
                <a16:creationId xmlns:a16="http://schemas.microsoft.com/office/drawing/2014/main" id="{C2AA5F28-985D-5F71-FD33-A707F3B33B0C}"/>
              </a:ext>
            </a:extLst>
          </p:cNvPr>
          <p:cNvGrpSpPr/>
          <p:nvPr/>
        </p:nvGrpSpPr>
        <p:grpSpPr>
          <a:xfrm>
            <a:off x="5400899" y="3733110"/>
            <a:ext cx="1955335" cy="1500915"/>
            <a:chOff x="5315415" y="3912328"/>
            <a:chExt cx="1955335" cy="1500915"/>
          </a:xfrm>
        </p:grpSpPr>
        <p:sp>
          <p:nvSpPr>
            <p:cNvPr id="49" name="Parallelogram 48">
              <a:extLst>
                <a:ext uri="{FF2B5EF4-FFF2-40B4-BE49-F238E27FC236}">
                  <a16:creationId xmlns:a16="http://schemas.microsoft.com/office/drawing/2014/main" id="{6D0B979B-61D1-2542-8D86-10EDAB8AA851}"/>
                </a:ext>
              </a:extLst>
            </p:cNvPr>
            <p:cNvSpPr/>
            <p:nvPr/>
          </p:nvSpPr>
          <p:spPr>
            <a:xfrm>
              <a:off x="5320450" y="4708525"/>
              <a:ext cx="1950300" cy="704718"/>
            </a:xfrm>
            <a:prstGeom prst="parallelogram">
              <a:avLst>
                <a:gd name="adj" fmla="val 95734"/>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nvGrpSpPr>
            <p:cNvPr id="50" name="Group 49">
              <a:extLst>
                <a:ext uri="{FF2B5EF4-FFF2-40B4-BE49-F238E27FC236}">
                  <a16:creationId xmlns:a16="http://schemas.microsoft.com/office/drawing/2014/main" id="{328D58F8-8208-6EA9-693E-37131C68FE6C}"/>
                </a:ext>
              </a:extLst>
            </p:cNvPr>
            <p:cNvGrpSpPr/>
            <p:nvPr/>
          </p:nvGrpSpPr>
          <p:grpSpPr>
            <a:xfrm>
              <a:off x="5315415" y="3912328"/>
              <a:ext cx="1949794" cy="1494122"/>
              <a:chOff x="5670206" y="4024212"/>
              <a:chExt cx="2546471" cy="1951354"/>
            </a:xfrm>
          </p:grpSpPr>
          <p:cxnSp>
            <p:nvCxnSpPr>
              <p:cNvPr id="51" name="Straight Connector 50">
                <a:extLst>
                  <a:ext uri="{FF2B5EF4-FFF2-40B4-BE49-F238E27FC236}">
                    <a16:creationId xmlns:a16="http://schemas.microsoft.com/office/drawing/2014/main" id="{B13792DC-1915-D981-626A-C1CE7462E28D}"/>
                  </a:ext>
                </a:extLst>
              </p:cNvPr>
              <p:cNvCxnSpPr>
                <a:cxnSpLocks/>
              </p:cNvCxnSpPr>
              <p:nvPr/>
            </p:nvCxnSpPr>
            <p:spPr>
              <a:xfrm flipH="1">
                <a:off x="5670206" y="4024212"/>
                <a:ext cx="1281363" cy="1951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A9D7EE9-908A-311A-895E-4AB4415E587E}"/>
                  </a:ext>
                </a:extLst>
              </p:cNvPr>
              <p:cNvCxnSpPr>
                <a:cxnSpLocks/>
              </p:cNvCxnSpPr>
              <p:nvPr/>
            </p:nvCxnSpPr>
            <p:spPr>
              <a:xfrm flipH="1" flipV="1">
                <a:off x="6951569" y="4035746"/>
                <a:ext cx="1249290" cy="1034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FE845EF-D327-B581-61EA-F7C55CFFA59F}"/>
                  </a:ext>
                </a:extLst>
              </p:cNvPr>
              <p:cNvCxnSpPr>
                <a:cxnSpLocks/>
              </p:cNvCxnSpPr>
              <p:nvPr/>
            </p:nvCxnSpPr>
            <p:spPr>
              <a:xfrm flipH="1" flipV="1">
                <a:off x="6951569" y="4055143"/>
                <a:ext cx="402000" cy="1920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620FA6-89A4-E493-C0BF-6B9FA1309F9D}"/>
                  </a:ext>
                </a:extLst>
              </p:cNvPr>
              <p:cNvCxnSpPr>
                <a:cxnSpLocks/>
              </p:cNvCxnSpPr>
              <p:nvPr/>
            </p:nvCxnSpPr>
            <p:spPr>
              <a:xfrm flipV="1">
                <a:off x="7353569" y="5070275"/>
                <a:ext cx="863108" cy="905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3EA52A1-5C2E-7BD0-99B8-AF648BE26AB6}"/>
                  </a:ext>
                </a:extLst>
              </p:cNvPr>
              <p:cNvCxnSpPr>
                <a:cxnSpLocks/>
              </p:cNvCxnSpPr>
              <p:nvPr/>
            </p:nvCxnSpPr>
            <p:spPr>
              <a:xfrm flipH="1">
                <a:off x="5670207" y="5975565"/>
                <a:ext cx="1683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F5A814-E383-1026-01BA-2EA5B2F65A7C}"/>
                  </a:ext>
                </a:extLst>
              </p:cNvPr>
              <p:cNvCxnSpPr>
                <a:cxnSpLocks/>
              </p:cNvCxnSpPr>
              <p:nvPr/>
            </p:nvCxnSpPr>
            <p:spPr>
              <a:xfrm flipH="1">
                <a:off x="6565388" y="4055143"/>
                <a:ext cx="386181" cy="997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A9E078A-E734-1AB9-AE4A-C8F669A46A33}"/>
                  </a:ext>
                </a:extLst>
              </p:cNvPr>
              <p:cNvCxnSpPr>
                <a:cxnSpLocks/>
              </p:cNvCxnSpPr>
              <p:nvPr/>
            </p:nvCxnSpPr>
            <p:spPr>
              <a:xfrm flipV="1">
                <a:off x="5678929" y="5052528"/>
                <a:ext cx="901088" cy="9230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DE4D97-EE3B-C98C-B920-72EF1DC0D377}"/>
                  </a:ext>
                </a:extLst>
              </p:cNvPr>
              <p:cNvCxnSpPr>
                <a:cxnSpLocks/>
              </p:cNvCxnSpPr>
              <p:nvPr/>
            </p:nvCxnSpPr>
            <p:spPr>
              <a:xfrm>
                <a:off x="6572390" y="5070274"/>
                <a:ext cx="16252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59" name="TextBox 58">
            <a:extLst>
              <a:ext uri="{FF2B5EF4-FFF2-40B4-BE49-F238E27FC236}">
                <a16:creationId xmlns:a16="http://schemas.microsoft.com/office/drawing/2014/main" id="{1BFBA911-1B9A-B5D3-D205-F8A3F2E4178F}"/>
              </a:ext>
            </a:extLst>
          </p:cNvPr>
          <p:cNvSpPr txBox="1"/>
          <p:nvPr/>
        </p:nvSpPr>
        <p:spPr>
          <a:xfrm flipH="1">
            <a:off x="6668529" y="3799448"/>
            <a:ext cx="743104" cy="338554"/>
          </a:xfrm>
          <a:prstGeom prst="rect">
            <a:avLst/>
          </a:prstGeom>
          <a:noFill/>
        </p:spPr>
        <p:txBody>
          <a:bodyPr wrap="square" rtlCol="0">
            <a:spAutoFit/>
          </a:bodyPr>
          <a:lstStyle/>
          <a:p>
            <a:pPr algn="ctr"/>
            <a:r>
              <a:rPr lang="en-GB" sz="1600" dirty="0"/>
              <a:t>25 cm</a:t>
            </a:r>
          </a:p>
        </p:txBody>
      </p:sp>
      <p:sp>
        <p:nvSpPr>
          <p:cNvPr id="60" name="TextBox 59">
            <a:extLst>
              <a:ext uri="{FF2B5EF4-FFF2-40B4-BE49-F238E27FC236}">
                <a16:creationId xmlns:a16="http://schemas.microsoft.com/office/drawing/2014/main" id="{88CFC2F2-0977-3DAE-E39E-5F28CDD93A59}"/>
              </a:ext>
            </a:extLst>
          </p:cNvPr>
          <p:cNvSpPr txBox="1"/>
          <p:nvPr/>
        </p:nvSpPr>
        <p:spPr>
          <a:xfrm flipH="1">
            <a:off x="6986326" y="4756091"/>
            <a:ext cx="743104" cy="338554"/>
          </a:xfrm>
          <a:prstGeom prst="rect">
            <a:avLst/>
          </a:prstGeom>
          <a:noFill/>
        </p:spPr>
        <p:txBody>
          <a:bodyPr wrap="square" rtlCol="0">
            <a:spAutoFit/>
          </a:bodyPr>
          <a:lstStyle/>
          <a:p>
            <a:pPr algn="ctr"/>
            <a:r>
              <a:rPr lang="en-GB" sz="1600" dirty="0"/>
              <a:t>20 cm</a:t>
            </a:r>
          </a:p>
        </p:txBody>
      </p:sp>
      <p:sp>
        <p:nvSpPr>
          <p:cNvPr id="61" name="TextBox 60">
            <a:extLst>
              <a:ext uri="{FF2B5EF4-FFF2-40B4-BE49-F238E27FC236}">
                <a16:creationId xmlns:a16="http://schemas.microsoft.com/office/drawing/2014/main" id="{D265B88F-9C49-2142-49CD-A2C8924B6F04}"/>
              </a:ext>
            </a:extLst>
          </p:cNvPr>
          <p:cNvSpPr txBox="1"/>
          <p:nvPr/>
        </p:nvSpPr>
        <p:spPr>
          <a:xfrm flipH="1">
            <a:off x="5725975" y="5324419"/>
            <a:ext cx="743104" cy="338554"/>
          </a:xfrm>
          <a:prstGeom prst="rect">
            <a:avLst/>
          </a:prstGeom>
          <a:noFill/>
        </p:spPr>
        <p:txBody>
          <a:bodyPr wrap="square" rtlCol="0">
            <a:spAutoFit/>
          </a:bodyPr>
          <a:lstStyle/>
          <a:p>
            <a:pPr algn="ctr"/>
            <a:r>
              <a:rPr lang="en-GB" sz="1600" dirty="0"/>
              <a:t>20 cm</a:t>
            </a:r>
          </a:p>
        </p:txBody>
      </p:sp>
      <p:sp>
        <p:nvSpPr>
          <p:cNvPr id="62" name="TextBox 61">
            <a:extLst>
              <a:ext uri="{FF2B5EF4-FFF2-40B4-BE49-F238E27FC236}">
                <a16:creationId xmlns:a16="http://schemas.microsoft.com/office/drawing/2014/main" id="{7ABB04EF-E9D2-D988-0000-05D3854BE6EA}"/>
              </a:ext>
            </a:extLst>
          </p:cNvPr>
          <p:cNvSpPr txBox="1"/>
          <p:nvPr/>
        </p:nvSpPr>
        <p:spPr>
          <a:xfrm flipH="1">
            <a:off x="6312899" y="5566501"/>
            <a:ext cx="3454172" cy="338554"/>
          </a:xfrm>
          <a:prstGeom prst="rect">
            <a:avLst/>
          </a:prstGeom>
          <a:noFill/>
        </p:spPr>
        <p:txBody>
          <a:bodyPr wrap="square" rtlCol="0">
            <a:spAutoFit/>
          </a:bodyPr>
          <a:lstStyle/>
          <a:p>
            <a:pPr algn="ctr"/>
            <a:r>
              <a:rPr lang="en-GB" sz="1600" dirty="0"/>
              <a:t>Calculate the height of the pyramid.</a:t>
            </a:r>
          </a:p>
        </p:txBody>
      </p:sp>
      <p:sp>
        <p:nvSpPr>
          <p:cNvPr id="63" name="TextBox 62">
            <a:extLst>
              <a:ext uri="{FF2B5EF4-FFF2-40B4-BE49-F238E27FC236}">
                <a16:creationId xmlns:a16="http://schemas.microsoft.com/office/drawing/2014/main" id="{77923CCA-3497-FF73-2269-E486FB182D4F}"/>
              </a:ext>
            </a:extLst>
          </p:cNvPr>
          <p:cNvSpPr txBox="1"/>
          <p:nvPr/>
        </p:nvSpPr>
        <p:spPr>
          <a:xfrm flipH="1">
            <a:off x="5831079" y="6140737"/>
            <a:ext cx="3866232" cy="338554"/>
          </a:xfrm>
          <a:prstGeom prst="rect">
            <a:avLst/>
          </a:prstGeom>
          <a:noFill/>
        </p:spPr>
        <p:txBody>
          <a:bodyPr wrap="square" rtlCol="0">
            <a:spAutoFit/>
          </a:bodyPr>
          <a:lstStyle/>
          <a:p>
            <a:pPr algn="ctr"/>
            <a:r>
              <a:rPr lang="en-GB" sz="1600" dirty="0"/>
              <a:t>(Hint: Calculate the centre of the base first.)</a:t>
            </a:r>
          </a:p>
        </p:txBody>
      </p:sp>
      <p:sp>
        <p:nvSpPr>
          <p:cNvPr id="64" name="TextBox 63">
            <a:extLst>
              <a:ext uri="{FF2B5EF4-FFF2-40B4-BE49-F238E27FC236}">
                <a16:creationId xmlns:a16="http://schemas.microsoft.com/office/drawing/2014/main" id="{22475AD7-C40D-1E2E-688E-B4801CD1B683}"/>
              </a:ext>
            </a:extLst>
          </p:cNvPr>
          <p:cNvSpPr txBox="1"/>
          <p:nvPr/>
        </p:nvSpPr>
        <p:spPr>
          <a:xfrm flipH="1">
            <a:off x="1586278" y="1337375"/>
            <a:ext cx="1724827" cy="584775"/>
          </a:xfrm>
          <a:prstGeom prst="rect">
            <a:avLst/>
          </a:prstGeom>
          <a:solidFill>
            <a:schemeClr val="accent5">
              <a:lumMod val="40000"/>
              <a:lumOff val="60000"/>
            </a:schemeClr>
          </a:solidFill>
        </p:spPr>
        <p:txBody>
          <a:bodyPr wrap="square" rtlCol="0">
            <a:spAutoFit/>
          </a:bodyPr>
          <a:lstStyle/>
          <a:p>
            <a:r>
              <a:rPr lang="en-GB" sz="3200" dirty="0"/>
              <a:t>1) 25 cm</a:t>
            </a:r>
          </a:p>
        </p:txBody>
      </p:sp>
      <p:sp>
        <p:nvSpPr>
          <p:cNvPr id="65" name="TextBox 64">
            <a:extLst>
              <a:ext uri="{FF2B5EF4-FFF2-40B4-BE49-F238E27FC236}">
                <a16:creationId xmlns:a16="http://schemas.microsoft.com/office/drawing/2014/main" id="{0A951873-CF81-85F5-2439-B3BF1A10E0E4}"/>
              </a:ext>
            </a:extLst>
          </p:cNvPr>
          <p:cNvSpPr txBox="1"/>
          <p:nvPr/>
        </p:nvSpPr>
        <p:spPr>
          <a:xfrm flipH="1">
            <a:off x="1586278" y="1984739"/>
            <a:ext cx="2187880" cy="584775"/>
          </a:xfrm>
          <a:prstGeom prst="rect">
            <a:avLst/>
          </a:prstGeom>
          <a:solidFill>
            <a:schemeClr val="accent5">
              <a:lumMod val="40000"/>
              <a:lumOff val="60000"/>
            </a:schemeClr>
          </a:solidFill>
        </p:spPr>
        <p:txBody>
          <a:bodyPr wrap="square" rtlCol="0">
            <a:spAutoFit/>
          </a:bodyPr>
          <a:lstStyle/>
          <a:p>
            <a:r>
              <a:rPr lang="en-GB" sz="3200" dirty="0"/>
              <a:t>2) 26.93 cm</a:t>
            </a:r>
          </a:p>
        </p:txBody>
      </p:sp>
      <p:sp>
        <p:nvSpPr>
          <p:cNvPr id="66" name="TextBox 65">
            <a:extLst>
              <a:ext uri="{FF2B5EF4-FFF2-40B4-BE49-F238E27FC236}">
                <a16:creationId xmlns:a16="http://schemas.microsoft.com/office/drawing/2014/main" id="{F62712FB-6162-A991-A46C-E374364F4441}"/>
              </a:ext>
            </a:extLst>
          </p:cNvPr>
          <p:cNvSpPr txBox="1"/>
          <p:nvPr/>
        </p:nvSpPr>
        <p:spPr>
          <a:xfrm flipH="1">
            <a:off x="6092257" y="1881072"/>
            <a:ext cx="1702591" cy="584775"/>
          </a:xfrm>
          <a:prstGeom prst="rect">
            <a:avLst/>
          </a:prstGeom>
          <a:solidFill>
            <a:schemeClr val="accent5">
              <a:lumMod val="40000"/>
              <a:lumOff val="60000"/>
            </a:schemeClr>
          </a:solidFill>
        </p:spPr>
        <p:txBody>
          <a:bodyPr wrap="square" rtlCol="0">
            <a:spAutoFit/>
          </a:bodyPr>
          <a:lstStyle/>
          <a:p>
            <a:pPr algn="ctr"/>
            <a:r>
              <a:rPr lang="en-GB" sz="3200" dirty="0"/>
              <a:t>35.36 m</a:t>
            </a:r>
          </a:p>
        </p:txBody>
      </p:sp>
      <p:sp>
        <p:nvSpPr>
          <p:cNvPr id="67" name="TextBox 66">
            <a:extLst>
              <a:ext uri="{FF2B5EF4-FFF2-40B4-BE49-F238E27FC236}">
                <a16:creationId xmlns:a16="http://schemas.microsoft.com/office/drawing/2014/main" id="{B45366DE-4681-5371-4555-CB131BA489BC}"/>
              </a:ext>
            </a:extLst>
          </p:cNvPr>
          <p:cNvSpPr txBox="1"/>
          <p:nvPr/>
        </p:nvSpPr>
        <p:spPr>
          <a:xfrm flipH="1">
            <a:off x="-97562" y="-17835"/>
            <a:ext cx="807282" cy="400110"/>
          </a:xfrm>
          <a:prstGeom prst="rect">
            <a:avLst/>
          </a:prstGeom>
          <a:noFill/>
        </p:spPr>
        <p:txBody>
          <a:bodyPr wrap="square" rtlCol="0">
            <a:spAutoFit/>
          </a:bodyPr>
          <a:lstStyle/>
          <a:p>
            <a:pPr algn="ctr"/>
            <a:r>
              <a:rPr lang="en-GB" sz="2000" dirty="0"/>
              <a:t>1.</a:t>
            </a:r>
          </a:p>
        </p:txBody>
      </p:sp>
      <p:sp>
        <p:nvSpPr>
          <p:cNvPr id="68" name="TextBox 67">
            <a:extLst>
              <a:ext uri="{FF2B5EF4-FFF2-40B4-BE49-F238E27FC236}">
                <a16:creationId xmlns:a16="http://schemas.microsoft.com/office/drawing/2014/main" id="{04360546-5449-E0D7-7A8A-33BB7B3F626F}"/>
              </a:ext>
            </a:extLst>
          </p:cNvPr>
          <p:cNvSpPr txBox="1"/>
          <p:nvPr/>
        </p:nvSpPr>
        <p:spPr>
          <a:xfrm flipH="1">
            <a:off x="4815563" y="-17835"/>
            <a:ext cx="807282" cy="400110"/>
          </a:xfrm>
          <a:prstGeom prst="rect">
            <a:avLst/>
          </a:prstGeom>
          <a:noFill/>
        </p:spPr>
        <p:txBody>
          <a:bodyPr wrap="square" rtlCol="0">
            <a:spAutoFit/>
          </a:bodyPr>
          <a:lstStyle/>
          <a:p>
            <a:pPr algn="ctr"/>
            <a:r>
              <a:rPr lang="en-GB" sz="2000" dirty="0"/>
              <a:t>2.</a:t>
            </a:r>
          </a:p>
        </p:txBody>
      </p:sp>
      <p:sp>
        <p:nvSpPr>
          <p:cNvPr id="69" name="TextBox 68">
            <a:extLst>
              <a:ext uri="{FF2B5EF4-FFF2-40B4-BE49-F238E27FC236}">
                <a16:creationId xmlns:a16="http://schemas.microsoft.com/office/drawing/2014/main" id="{985C806A-5513-8851-4390-DF01A8F9D81F}"/>
              </a:ext>
            </a:extLst>
          </p:cNvPr>
          <p:cNvSpPr txBox="1"/>
          <p:nvPr/>
        </p:nvSpPr>
        <p:spPr>
          <a:xfrm flipH="1">
            <a:off x="-103720" y="3117240"/>
            <a:ext cx="807282" cy="400110"/>
          </a:xfrm>
          <a:prstGeom prst="rect">
            <a:avLst/>
          </a:prstGeom>
          <a:noFill/>
        </p:spPr>
        <p:txBody>
          <a:bodyPr wrap="square" rtlCol="0">
            <a:spAutoFit/>
          </a:bodyPr>
          <a:lstStyle/>
          <a:p>
            <a:pPr algn="ctr"/>
            <a:r>
              <a:rPr lang="en-GB" sz="2000" dirty="0"/>
              <a:t>3.</a:t>
            </a:r>
          </a:p>
        </p:txBody>
      </p:sp>
      <p:sp>
        <p:nvSpPr>
          <p:cNvPr id="70" name="TextBox 69">
            <a:extLst>
              <a:ext uri="{FF2B5EF4-FFF2-40B4-BE49-F238E27FC236}">
                <a16:creationId xmlns:a16="http://schemas.microsoft.com/office/drawing/2014/main" id="{560CDE89-8C49-E2EC-8869-F112C12C43B0}"/>
              </a:ext>
            </a:extLst>
          </p:cNvPr>
          <p:cNvSpPr txBox="1"/>
          <p:nvPr/>
        </p:nvSpPr>
        <p:spPr>
          <a:xfrm flipH="1">
            <a:off x="4942517" y="3117240"/>
            <a:ext cx="807282" cy="400110"/>
          </a:xfrm>
          <a:prstGeom prst="rect">
            <a:avLst/>
          </a:prstGeom>
          <a:noFill/>
        </p:spPr>
        <p:txBody>
          <a:bodyPr wrap="square" rtlCol="0">
            <a:spAutoFit/>
          </a:bodyPr>
          <a:lstStyle/>
          <a:p>
            <a:pPr algn="ctr"/>
            <a:r>
              <a:rPr lang="en-GB" sz="2000" dirty="0"/>
              <a:t>4.</a:t>
            </a:r>
          </a:p>
        </p:txBody>
      </p:sp>
      <p:sp>
        <p:nvSpPr>
          <p:cNvPr id="71" name="TextBox 70">
            <a:extLst>
              <a:ext uri="{FF2B5EF4-FFF2-40B4-BE49-F238E27FC236}">
                <a16:creationId xmlns:a16="http://schemas.microsoft.com/office/drawing/2014/main" id="{C7543646-C009-F54D-6B81-BB146B34E121}"/>
              </a:ext>
            </a:extLst>
          </p:cNvPr>
          <p:cNvSpPr txBox="1"/>
          <p:nvPr/>
        </p:nvSpPr>
        <p:spPr>
          <a:xfrm flipH="1">
            <a:off x="1425096" y="3281323"/>
            <a:ext cx="2210174" cy="584775"/>
          </a:xfrm>
          <a:prstGeom prst="rect">
            <a:avLst/>
          </a:prstGeom>
          <a:solidFill>
            <a:schemeClr val="accent5">
              <a:lumMod val="40000"/>
              <a:lumOff val="60000"/>
            </a:schemeClr>
          </a:solidFill>
        </p:spPr>
        <p:txBody>
          <a:bodyPr wrap="square" rtlCol="0">
            <a:spAutoFit/>
          </a:bodyPr>
          <a:lstStyle/>
          <a:p>
            <a:r>
              <a:rPr lang="en-GB" sz="3200" dirty="0"/>
              <a:t>1) 29.49 cm</a:t>
            </a:r>
          </a:p>
        </p:txBody>
      </p:sp>
      <p:sp>
        <p:nvSpPr>
          <p:cNvPr id="72" name="TextBox 71">
            <a:extLst>
              <a:ext uri="{FF2B5EF4-FFF2-40B4-BE49-F238E27FC236}">
                <a16:creationId xmlns:a16="http://schemas.microsoft.com/office/drawing/2014/main" id="{367FBE1E-8750-AF3C-53E1-A9FE18C44A08}"/>
              </a:ext>
            </a:extLst>
          </p:cNvPr>
          <p:cNvSpPr txBox="1"/>
          <p:nvPr/>
        </p:nvSpPr>
        <p:spPr>
          <a:xfrm flipH="1">
            <a:off x="1403801" y="4007948"/>
            <a:ext cx="2231469" cy="584775"/>
          </a:xfrm>
          <a:prstGeom prst="rect">
            <a:avLst/>
          </a:prstGeom>
          <a:solidFill>
            <a:schemeClr val="accent5">
              <a:lumMod val="40000"/>
              <a:lumOff val="60000"/>
            </a:schemeClr>
          </a:solidFill>
        </p:spPr>
        <p:txBody>
          <a:bodyPr wrap="square" rtlCol="0">
            <a:spAutoFit/>
          </a:bodyPr>
          <a:lstStyle/>
          <a:p>
            <a:r>
              <a:rPr lang="en-GB" sz="3200" dirty="0"/>
              <a:t>2) 21.21 cm</a:t>
            </a:r>
          </a:p>
        </p:txBody>
      </p:sp>
      <p:sp>
        <p:nvSpPr>
          <p:cNvPr id="73" name="TextBox 72">
            <a:extLst>
              <a:ext uri="{FF2B5EF4-FFF2-40B4-BE49-F238E27FC236}">
                <a16:creationId xmlns:a16="http://schemas.microsoft.com/office/drawing/2014/main" id="{947C4018-EB38-8EB2-D1B9-1556A6517DF1}"/>
              </a:ext>
            </a:extLst>
          </p:cNvPr>
          <p:cNvSpPr txBox="1"/>
          <p:nvPr/>
        </p:nvSpPr>
        <p:spPr>
          <a:xfrm flipH="1">
            <a:off x="748974" y="5085920"/>
            <a:ext cx="743104" cy="338554"/>
          </a:xfrm>
          <a:prstGeom prst="rect">
            <a:avLst/>
          </a:prstGeom>
          <a:noFill/>
        </p:spPr>
        <p:txBody>
          <a:bodyPr wrap="square" rtlCol="0">
            <a:spAutoFit/>
          </a:bodyPr>
          <a:lstStyle/>
          <a:p>
            <a:pPr algn="ctr"/>
            <a:r>
              <a:rPr lang="en-GB" sz="1600" dirty="0"/>
              <a:t>9 cm</a:t>
            </a:r>
          </a:p>
        </p:txBody>
      </p:sp>
      <p:sp>
        <p:nvSpPr>
          <p:cNvPr id="74" name="TextBox 73">
            <a:extLst>
              <a:ext uri="{FF2B5EF4-FFF2-40B4-BE49-F238E27FC236}">
                <a16:creationId xmlns:a16="http://schemas.microsoft.com/office/drawing/2014/main" id="{B5C086F2-896D-7469-6129-2287A03A4883}"/>
              </a:ext>
            </a:extLst>
          </p:cNvPr>
          <p:cNvSpPr txBox="1"/>
          <p:nvPr/>
        </p:nvSpPr>
        <p:spPr>
          <a:xfrm flipH="1">
            <a:off x="2118307" y="5662973"/>
            <a:ext cx="743104" cy="338554"/>
          </a:xfrm>
          <a:prstGeom prst="rect">
            <a:avLst/>
          </a:prstGeom>
          <a:noFill/>
        </p:spPr>
        <p:txBody>
          <a:bodyPr wrap="square" rtlCol="0">
            <a:spAutoFit/>
          </a:bodyPr>
          <a:lstStyle/>
          <a:p>
            <a:pPr algn="ctr"/>
            <a:r>
              <a:rPr lang="en-GB" sz="1600" dirty="0"/>
              <a:t>15 cm</a:t>
            </a:r>
          </a:p>
        </p:txBody>
      </p:sp>
      <p:sp>
        <p:nvSpPr>
          <p:cNvPr id="75" name="TextBox 74">
            <a:extLst>
              <a:ext uri="{FF2B5EF4-FFF2-40B4-BE49-F238E27FC236}">
                <a16:creationId xmlns:a16="http://schemas.microsoft.com/office/drawing/2014/main" id="{49341556-89F8-35F3-5706-8B5E2AEE571A}"/>
              </a:ext>
            </a:extLst>
          </p:cNvPr>
          <p:cNvSpPr txBox="1"/>
          <p:nvPr/>
        </p:nvSpPr>
        <p:spPr>
          <a:xfrm flipH="1">
            <a:off x="3957461" y="5256986"/>
            <a:ext cx="743104" cy="338554"/>
          </a:xfrm>
          <a:prstGeom prst="rect">
            <a:avLst/>
          </a:prstGeom>
          <a:noFill/>
        </p:spPr>
        <p:txBody>
          <a:bodyPr wrap="square" rtlCol="0">
            <a:spAutoFit/>
          </a:bodyPr>
          <a:lstStyle/>
          <a:p>
            <a:pPr algn="ctr"/>
            <a:r>
              <a:rPr lang="en-GB" sz="1600" dirty="0"/>
              <a:t>12 cm</a:t>
            </a:r>
          </a:p>
        </p:txBody>
      </p:sp>
      <p:sp>
        <p:nvSpPr>
          <p:cNvPr id="76" name="TextBox 75">
            <a:extLst>
              <a:ext uri="{FF2B5EF4-FFF2-40B4-BE49-F238E27FC236}">
                <a16:creationId xmlns:a16="http://schemas.microsoft.com/office/drawing/2014/main" id="{0830E1E6-5581-7F0B-6A32-3C8DA8CEA7ED}"/>
              </a:ext>
            </a:extLst>
          </p:cNvPr>
          <p:cNvSpPr txBox="1"/>
          <p:nvPr/>
        </p:nvSpPr>
        <p:spPr>
          <a:xfrm flipH="1">
            <a:off x="7698142" y="4041770"/>
            <a:ext cx="1750657" cy="584775"/>
          </a:xfrm>
          <a:prstGeom prst="rect">
            <a:avLst/>
          </a:prstGeom>
          <a:solidFill>
            <a:schemeClr val="accent5">
              <a:lumMod val="40000"/>
              <a:lumOff val="60000"/>
            </a:schemeClr>
          </a:solidFill>
        </p:spPr>
        <p:txBody>
          <a:bodyPr wrap="square" rtlCol="0">
            <a:spAutoFit/>
          </a:bodyPr>
          <a:lstStyle/>
          <a:p>
            <a:pPr algn="ctr"/>
            <a:r>
              <a:rPr lang="en-GB" sz="3200" dirty="0"/>
              <a:t>20.62 cm</a:t>
            </a:r>
          </a:p>
        </p:txBody>
      </p:sp>
      <p:sp>
        <p:nvSpPr>
          <p:cNvPr id="77" name="Rectangle 76">
            <a:extLst>
              <a:ext uri="{FF2B5EF4-FFF2-40B4-BE49-F238E27FC236}">
                <a16:creationId xmlns:a16="http://schemas.microsoft.com/office/drawing/2014/main" id="{57AC3D9E-121C-2B5C-7011-42D149207ED3}"/>
              </a:ext>
            </a:extLst>
          </p:cNvPr>
          <p:cNvSpPr/>
          <p:nvPr/>
        </p:nvSpPr>
        <p:spPr>
          <a:xfrm>
            <a:off x="9237104" y="2547973"/>
            <a:ext cx="1937005"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Answers</a:t>
            </a:r>
          </a:p>
        </p:txBody>
      </p:sp>
      <p:sp>
        <p:nvSpPr>
          <p:cNvPr id="78" name="TextBox 77">
            <a:extLst>
              <a:ext uri="{FF2B5EF4-FFF2-40B4-BE49-F238E27FC236}">
                <a16:creationId xmlns:a16="http://schemas.microsoft.com/office/drawing/2014/main" id="{00FDE725-B27A-2FDD-C70D-320E48BE730B}"/>
              </a:ext>
            </a:extLst>
          </p:cNvPr>
          <p:cNvSpPr txBox="1"/>
          <p:nvPr/>
        </p:nvSpPr>
        <p:spPr>
          <a:xfrm>
            <a:off x="-64949" y="5977453"/>
            <a:ext cx="729687" cy="584775"/>
          </a:xfrm>
          <a:prstGeom prst="rect">
            <a:avLst/>
          </a:prstGeom>
          <a:noFill/>
        </p:spPr>
        <p:txBody>
          <a:bodyPr wrap="none" rtlCol="0">
            <a:spAutoFit/>
          </a:bodyPr>
          <a:lstStyle/>
          <a:p>
            <a:r>
              <a:rPr lang="en-GB" sz="3200" dirty="0">
                <a:latin typeface="Calibri" panose="020F0502020204030204" pitchFamily="34" charset="0"/>
                <a:cs typeface="Calibri" panose="020F0502020204030204" pitchFamily="34" charset="0"/>
              </a:rPr>
              <a:t>②</a:t>
            </a:r>
            <a:endParaRPr lang="en-GB" sz="3200" dirty="0"/>
          </a:p>
        </p:txBody>
      </p:sp>
      <p:cxnSp>
        <p:nvCxnSpPr>
          <p:cNvPr id="79" name="Straight Connector 78">
            <a:extLst>
              <a:ext uri="{FF2B5EF4-FFF2-40B4-BE49-F238E27FC236}">
                <a16:creationId xmlns:a16="http://schemas.microsoft.com/office/drawing/2014/main" id="{A65C941A-42E2-EA16-42CF-1076581FF3EA}"/>
              </a:ext>
            </a:extLst>
          </p:cNvPr>
          <p:cNvCxnSpPr>
            <a:cxnSpLocks/>
          </p:cNvCxnSpPr>
          <p:nvPr/>
        </p:nvCxnSpPr>
        <p:spPr>
          <a:xfrm flipV="1">
            <a:off x="5410200" y="4528498"/>
            <a:ext cx="1943100" cy="701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9482541-E03A-E1B3-A66E-46D01EB296BF}"/>
              </a:ext>
            </a:extLst>
          </p:cNvPr>
          <p:cNvSpPr txBox="1"/>
          <p:nvPr/>
        </p:nvSpPr>
        <p:spPr>
          <a:xfrm flipH="1">
            <a:off x="5051463" y="4529450"/>
            <a:ext cx="1188082" cy="369332"/>
          </a:xfrm>
          <a:prstGeom prst="rect">
            <a:avLst/>
          </a:prstGeom>
          <a:solidFill>
            <a:schemeClr val="accent5">
              <a:lumMod val="40000"/>
              <a:lumOff val="60000"/>
            </a:schemeClr>
          </a:solidFill>
        </p:spPr>
        <p:txBody>
          <a:bodyPr wrap="square" rtlCol="0">
            <a:spAutoFit/>
          </a:bodyPr>
          <a:lstStyle/>
          <a:p>
            <a:pPr algn="ctr"/>
            <a:r>
              <a:rPr lang="en-GB" dirty="0"/>
              <a:t>14.14 cm</a:t>
            </a:r>
          </a:p>
        </p:txBody>
      </p:sp>
    </p:spTree>
    <p:extLst>
      <p:ext uri="{BB962C8B-B14F-4D97-AF65-F5344CB8AC3E}">
        <p14:creationId xmlns:p14="http://schemas.microsoft.com/office/powerpoint/2010/main" val="243130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FBD8ED-3D2C-3FC8-C157-0678A7503A30}"/>
              </a:ext>
            </a:extLst>
          </p:cNvPr>
          <p:cNvPicPr>
            <a:picLocks noChangeAspect="1"/>
          </p:cNvPicPr>
          <p:nvPr/>
        </p:nvPicPr>
        <p:blipFill rotWithShape="1">
          <a:blip r:embed="rId3"/>
          <a:srcRect l="32544" t="15768" r="44065"/>
          <a:stretch/>
        </p:blipFill>
        <p:spPr>
          <a:xfrm>
            <a:off x="1946788" y="1150373"/>
            <a:ext cx="1809136" cy="2727837"/>
          </a:xfrm>
          <a:prstGeom prst="rect">
            <a:avLst/>
          </a:prstGeom>
        </p:spPr>
      </p:pic>
    </p:spTree>
    <p:custDataLst>
      <p:tags r:id="rId1"/>
    </p:custDataLst>
    <p:extLst>
      <p:ext uri="{BB962C8B-B14F-4D97-AF65-F5344CB8AC3E}">
        <p14:creationId xmlns:p14="http://schemas.microsoft.com/office/powerpoint/2010/main" val="423823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125F47-FF3E-F015-4A93-D183EF352464}"/>
              </a:ext>
            </a:extLst>
          </p:cNvPr>
          <p:cNvSpPr>
            <a:spLocks noGrp="1"/>
          </p:cNvSpPr>
          <p:nvPr>
            <p:ph type="body" sz="quarter" idx="10"/>
          </p:nvPr>
        </p:nvSpPr>
        <p:spPr>
          <a:xfrm>
            <a:off x="114732" y="69418"/>
            <a:ext cx="11626757" cy="750661"/>
          </a:xfrm>
        </p:spPr>
        <p:txBody>
          <a:bodyPr/>
          <a:lstStyle/>
          <a:p>
            <a:r>
              <a:rPr lang="en-GB" dirty="0"/>
              <a:t>Your Do – F</a:t>
            </a:r>
            <a:r>
              <a:rPr lang="en-GB" sz="2400" dirty="0"/>
              <a:t>ind the missing lengths correct to 1 decimal place.</a:t>
            </a:r>
          </a:p>
        </p:txBody>
      </p:sp>
    </p:spTree>
    <p:extLst>
      <p:ext uri="{BB962C8B-B14F-4D97-AF65-F5344CB8AC3E}">
        <p14:creationId xmlns:p14="http://schemas.microsoft.com/office/powerpoint/2010/main" val="254483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04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65042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11302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25D5E-A0E6-256E-CFE1-10EEB8569381}"/>
              </a:ext>
            </a:extLst>
          </p:cNvPr>
          <p:cNvSpPr>
            <a:spLocks noGrp="1"/>
          </p:cNvSpPr>
          <p:nvPr>
            <p:ph type="body" sz="quarter" idx="10"/>
          </p:nvPr>
        </p:nvSpPr>
        <p:spPr/>
        <p:txBody>
          <a:bodyPr/>
          <a:lstStyle/>
          <a:p>
            <a:endParaRPr lang="en-GB"/>
          </a:p>
        </p:txBody>
      </p:sp>
      <p:graphicFrame>
        <p:nvGraphicFramePr>
          <p:cNvPr id="2" name="Table 1">
            <a:extLst>
              <a:ext uri="{FF2B5EF4-FFF2-40B4-BE49-F238E27FC236}">
                <a16:creationId xmlns:a16="http://schemas.microsoft.com/office/drawing/2014/main" id="{0CC0E92C-E52E-A7BF-740F-BB2AA73019F6}"/>
              </a:ext>
            </a:extLst>
          </p:cNvPr>
          <p:cNvGraphicFramePr>
            <a:graphicFrameLocks noGrp="1"/>
          </p:cNvGraphicFramePr>
          <p:nvPr>
            <p:extLst>
              <p:ext uri="{D42A27DB-BD31-4B8C-83A1-F6EECF244321}">
                <p14:modId xmlns:p14="http://schemas.microsoft.com/office/powerpoint/2010/main" val="3252405839"/>
              </p:ext>
            </p:extLst>
          </p:nvPr>
        </p:nvGraphicFramePr>
        <p:xfrm>
          <a:off x="453747" y="1069611"/>
          <a:ext cx="5077623" cy="4668373"/>
        </p:xfrm>
        <a:graphic>
          <a:graphicData uri="http://schemas.openxmlformats.org/drawingml/2006/table">
            <a:tbl>
              <a:tblPr firstRow="1" bandRow="1">
                <a:solidFill>
                  <a:schemeClr val="accent2">
                    <a:lumMod val="20000"/>
                    <a:lumOff val="80000"/>
                  </a:schemeClr>
                </a:solidFill>
                <a:tableStyleId>{5940675A-B579-460E-94D1-54222C63F5DA}</a:tableStyleId>
              </a:tblPr>
              <a:tblGrid>
                <a:gridCol w="5077623">
                  <a:extLst>
                    <a:ext uri="{9D8B030D-6E8A-4147-A177-3AD203B41FA5}">
                      <a16:colId xmlns:a16="http://schemas.microsoft.com/office/drawing/2014/main" val="569591785"/>
                    </a:ext>
                  </a:extLst>
                </a:gridCol>
              </a:tblGrid>
              <a:tr h="637393">
                <a:tc>
                  <a:txBody>
                    <a:bodyPr/>
                    <a:lstStyle/>
                    <a:p>
                      <a:r>
                        <a:rPr lang="en-GB" sz="1800" b="1" dirty="0">
                          <a:latin typeface="Lato" panose="020F0502020204030203" pitchFamily="34" charset="0"/>
                        </a:rPr>
                        <a:t>What are we learning in this lesson?</a:t>
                      </a:r>
                    </a:p>
                  </a:txBody>
                  <a:tcPr marL="68580" marR="68580" marT="34290" marB="34290">
                    <a:solidFill>
                      <a:srgbClr val="FF0000">
                        <a:alpha val="10196"/>
                      </a:srgbClr>
                    </a:solidFill>
                  </a:tcPr>
                </a:tc>
                <a:extLst>
                  <a:ext uri="{0D108BD9-81ED-4DB2-BD59-A6C34878D82A}">
                    <a16:rowId xmlns:a16="http://schemas.microsoft.com/office/drawing/2014/main" val="573105852"/>
                  </a:ext>
                </a:extLst>
              </a:tr>
              <a:tr h="3847968">
                <a:tc>
                  <a:txBody>
                    <a:bodyPr/>
                    <a:lstStyle/>
                    <a:p>
                      <a:r>
                        <a:rPr lang="en-GB" sz="2000" dirty="0"/>
                        <a:t>How to find missing lengths on any right-angled triangle without being told whether you are finding the hypotenuse or shorter side.</a:t>
                      </a:r>
                    </a:p>
                    <a:p>
                      <a:endParaRPr lang="en-GB" sz="2000" dirty="0"/>
                    </a:p>
                    <a:p>
                      <a:r>
                        <a:rPr lang="en-GB" sz="2000" b="1" u="sng" dirty="0"/>
                        <a:t>Learning Outcomes: </a:t>
                      </a:r>
                    </a:p>
                    <a:p>
                      <a:pPr marL="316531" indent="-316531">
                        <a:buFont typeface="Arial" panose="020B0604020202020204" pitchFamily="34" charset="0"/>
                        <a:buChar char="•"/>
                      </a:pPr>
                      <a:r>
                        <a:rPr lang="en-GB" sz="2000" dirty="0"/>
                        <a:t>Recall how to find the missing hypotenuse and how to find a missing shorter side.</a:t>
                      </a:r>
                    </a:p>
                    <a:p>
                      <a:pPr marL="316531" indent="-316531">
                        <a:buFont typeface="Arial" panose="020B0604020202020204" pitchFamily="34" charset="0"/>
                        <a:buChar char="•"/>
                      </a:pPr>
                      <a:r>
                        <a:rPr lang="en-GB" sz="2000" dirty="0"/>
                        <a:t>Recognise which a question is looking for you to find.</a:t>
                      </a:r>
                    </a:p>
                    <a:p>
                      <a:pPr marL="316531" indent="-316531">
                        <a:buFont typeface="Arial" panose="020B0604020202020204" pitchFamily="34" charset="0"/>
                        <a:buChar char="•"/>
                      </a:pPr>
                      <a:r>
                        <a:rPr lang="en-GB" sz="2000" dirty="0"/>
                        <a:t>Apply this recognition to being able to find missing lengths and solve problems with a mix of hypotenuse and shorter sides.</a:t>
                      </a:r>
                      <a:endParaRPr lang="en-GB" sz="2000" i="1" baseline="0" dirty="0">
                        <a:latin typeface="Lato" panose="020F0502020204030203" pitchFamily="34" charset="0"/>
                      </a:endParaRPr>
                    </a:p>
                    <a:p>
                      <a:endParaRPr lang="en-GB" sz="2000" i="1" dirty="0">
                        <a:latin typeface="Lato" panose="020F0502020204030203" pitchFamily="34" charset="0"/>
                      </a:endParaRPr>
                    </a:p>
                  </a:txBody>
                  <a:tcPr marL="68580" marR="68580" marT="34290" marB="34290">
                    <a:solidFill>
                      <a:srgbClr val="FF0000">
                        <a:alpha val="10196"/>
                      </a:srgbClr>
                    </a:solidFill>
                  </a:tcPr>
                </a:tc>
                <a:extLst>
                  <a:ext uri="{0D108BD9-81ED-4DB2-BD59-A6C34878D82A}">
                    <a16:rowId xmlns:a16="http://schemas.microsoft.com/office/drawing/2014/main" val="3372067995"/>
                  </a:ext>
                </a:extLst>
              </a:tr>
            </a:tbl>
          </a:graphicData>
        </a:graphic>
      </p:graphicFrame>
      <p:graphicFrame>
        <p:nvGraphicFramePr>
          <p:cNvPr id="3" name="Table 2">
            <a:extLst>
              <a:ext uri="{FF2B5EF4-FFF2-40B4-BE49-F238E27FC236}">
                <a16:creationId xmlns:a16="http://schemas.microsoft.com/office/drawing/2014/main" id="{10B9041D-2356-BBD5-7070-F1CC72D934F5}"/>
              </a:ext>
            </a:extLst>
          </p:cNvPr>
          <p:cNvGraphicFramePr>
            <a:graphicFrameLocks noGrp="1"/>
          </p:cNvGraphicFramePr>
          <p:nvPr>
            <p:extLst>
              <p:ext uri="{D42A27DB-BD31-4B8C-83A1-F6EECF244321}">
                <p14:modId xmlns:p14="http://schemas.microsoft.com/office/powerpoint/2010/main" val="3696358594"/>
              </p:ext>
            </p:extLst>
          </p:nvPr>
        </p:nvGraphicFramePr>
        <p:xfrm>
          <a:off x="6536997" y="1055177"/>
          <a:ext cx="5077623" cy="4485361"/>
        </p:xfrm>
        <a:graphic>
          <a:graphicData uri="http://schemas.openxmlformats.org/drawingml/2006/table">
            <a:tbl>
              <a:tblPr firstRow="1" bandRow="1">
                <a:solidFill>
                  <a:srgbClr val="FFFF99"/>
                </a:solidFill>
                <a:tableStyleId>{5940675A-B579-460E-94D1-54222C63F5DA}</a:tableStyleId>
              </a:tblPr>
              <a:tblGrid>
                <a:gridCol w="5077623">
                  <a:extLst>
                    <a:ext uri="{9D8B030D-6E8A-4147-A177-3AD203B41FA5}">
                      <a16:colId xmlns:a16="http://schemas.microsoft.com/office/drawing/2014/main" val="1744406069"/>
                    </a:ext>
                  </a:extLst>
                </a:gridCol>
              </a:tblGrid>
              <a:tr h="520093">
                <a:tc>
                  <a:txBody>
                    <a:bodyPr/>
                    <a:lstStyle/>
                    <a:p>
                      <a:r>
                        <a:rPr lang="en-GB" sz="1800" b="1" dirty="0">
                          <a:latin typeface="Lato" panose="020F0502020204030203" pitchFamily="34" charset="0"/>
                        </a:rPr>
                        <a:t>Why</a:t>
                      </a:r>
                      <a:r>
                        <a:rPr lang="en-GB" sz="1800" b="1" baseline="0" dirty="0">
                          <a:latin typeface="Lato" panose="020F0502020204030203" pitchFamily="34" charset="0"/>
                        </a:rPr>
                        <a:t> are we learning about this?</a:t>
                      </a:r>
                      <a:endParaRPr lang="en-GB" sz="1800" b="1" dirty="0">
                        <a:latin typeface="Lato" panose="020F0502020204030203" pitchFamily="34" charset="0"/>
                      </a:endParaRPr>
                    </a:p>
                  </a:txBody>
                  <a:tcPr marL="68580" marR="68580" marT="34290" marB="34290">
                    <a:solidFill>
                      <a:srgbClr val="F9EF67">
                        <a:alpha val="30196"/>
                      </a:srgbClr>
                    </a:solidFill>
                  </a:tcPr>
                </a:tc>
                <a:extLst>
                  <a:ext uri="{0D108BD9-81ED-4DB2-BD59-A6C34878D82A}">
                    <a16:rowId xmlns:a16="http://schemas.microsoft.com/office/drawing/2014/main" val="710831720"/>
                  </a:ext>
                </a:extLst>
              </a:tr>
              <a:tr h="3965268">
                <a:tc>
                  <a:txBody>
                    <a:bodyPr/>
                    <a:lstStyle/>
                    <a:p>
                      <a:pPr algn="ctr"/>
                      <a:r>
                        <a:rPr lang="en-GB" sz="2000" dirty="0"/>
                        <a:t>We are now very confident with finding missing lengths on a right-angled triangle when we are told in the title that we are finding the hypotenuse or shorter side.</a:t>
                      </a:r>
                    </a:p>
                    <a:p>
                      <a:pPr algn="ctr"/>
                      <a:endParaRPr lang="en-GB" sz="2000" dirty="0"/>
                    </a:p>
                    <a:p>
                      <a:pPr algn="ctr"/>
                      <a:r>
                        <a:rPr lang="en-GB" sz="2000" dirty="0"/>
                        <a:t>However, in real life or in exams, we won’t have a title saying which one we are looking for. </a:t>
                      </a:r>
                    </a:p>
                  </a:txBody>
                  <a:tcPr marL="68580" marR="68580" marT="34290" marB="34290">
                    <a:solidFill>
                      <a:srgbClr val="F9EF67">
                        <a:alpha val="30196"/>
                      </a:srgbClr>
                    </a:solidFill>
                  </a:tcPr>
                </a:tc>
                <a:extLst>
                  <a:ext uri="{0D108BD9-81ED-4DB2-BD59-A6C34878D82A}">
                    <a16:rowId xmlns:a16="http://schemas.microsoft.com/office/drawing/2014/main" val="1776454350"/>
                  </a:ext>
                </a:extLst>
              </a:tr>
            </a:tbl>
          </a:graphicData>
        </a:graphic>
      </p:graphicFrame>
      <p:sp>
        <p:nvSpPr>
          <p:cNvPr id="4" name="Right Arrow 9">
            <a:extLst>
              <a:ext uri="{FF2B5EF4-FFF2-40B4-BE49-F238E27FC236}">
                <a16:creationId xmlns:a16="http://schemas.microsoft.com/office/drawing/2014/main" id="{D0C19EDB-4A12-8A74-49E0-BFD5C0ED2B4C}"/>
              </a:ext>
            </a:extLst>
          </p:cNvPr>
          <p:cNvSpPr/>
          <p:nvPr/>
        </p:nvSpPr>
        <p:spPr>
          <a:xfrm>
            <a:off x="5452802" y="2402472"/>
            <a:ext cx="1162764" cy="596924"/>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2497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DD2A-42D0-15CC-6D32-01F7E22273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413B72B-92DB-381F-ED20-F3A430743C27}"/>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4E2B50E-3E83-33CB-5715-9CF652BD82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1A0FA7D7-2946-7687-F8F2-E13D4F82B9C0}"/>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6E8A24CD-87BB-AF66-1503-56204011A41A}"/>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07C52934-0532-500C-EA6D-53271EAEE06F}"/>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2D18D46E-D7E0-07C3-CD54-A4DD8456A825}"/>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REVIEW</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A80CB79C-B9EC-9D8B-BC5F-60D8A6D05A17}"/>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8D3F7A2D-2720-0C66-F71D-C08983508CEE}"/>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3B9D61DE-E910-A38C-6711-76D6F856FC02}"/>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WE DO:</a:t>
            </a:r>
          </a:p>
        </p:txBody>
      </p:sp>
      <p:pic>
        <p:nvPicPr>
          <p:cNvPr id="2" name="Picture 1">
            <a:extLst>
              <a:ext uri="{FF2B5EF4-FFF2-40B4-BE49-F238E27FC236}">
                <a16:creationId xmlns:a16="http://schemas.microsoft.com/office/drawing/2014/main" id="{861C23E4-7E53-F3DB-A3E3-8494CDC12DC6}"/>
              </a:ext>
            </a:extLst>
          </p:cNvPr>
          <p:cNvPicPr>
            <a:picLocks noChangeAspect="1"/>
          </p:cNvPicPr>
          <p:nvPr/>
        </p:nvPicPr>
        <p:blipFill rotWithShape="1">
          <a:blip r:embed="rId3"/>
          <a:srcRect l="32544" t="15768" r="44065"/>
          <a:stretch/>
        </p:blipFill>
        <p:spPr>
          <a:xfrm>
            <a:off x="1946788" y="1150373"/>
            <a:ext cx="1809136" cy="2727837"/>
          </a:xfrm>
          <a:prstGeom prst="rect">
            <a:avLst/>
          </a:prstGeom>
        </p:spPr>
      </p:pic>
      <p:sp>
        <p:nvSpPr>
          <p:cNvPr id="18" name="TextBox 17">
            <a:extLst>
              <a:ext uri="{FF2B5EF4-FFF2-40B4-BE49-F238E27FC236}">
                <a16:creationId xmlns:a16="http://schemas.microsoft.com/office/drawing/2014/main" id="{E61ADAFB-7E46-79CE-ECCE-8CA81ECE473D}"/>
              </a:ext>
            </a:extLst>
          </p:cNvPr>
          <p:cNvSpPr txBox="1"/>
          <p:nvPr/>
        </p:nvSpPr>
        <p:spPr>
          <a:xfrm>
            <a:off x="0" y="518854"/>
            <a:ext cx="5899355" cy="646331"/>
          </a:xfrm>
          <a:prstGeom prst="rect">
            <a:avLst/>
          </a:prstGeom>
          <a:noFill/>
        </p:spPr>
        <p:txBody>
          <a:bodyPr wrap="square" rtlCol="0">
            <a:spAutoFit/>
          </a:bodyPr>
          <a:lstStyle/>
          <a:p>
            <a:r>
              <a:rPr lang="en-GB" dirty="0"/>
              <a:t>The diagram shows a cuboid. Calculate the length of the diagonal AG, giving your answer correct to 2 decimal places.</a:t>
            </a:r>
          </a:p>
        </p:txBody>
      </p:sp>
      <p:pic>
        <p:nvPicPr>
          <p:cNvPr id="20" name="Picture 19">
            <a:extLst>
              <a:ext uri="{FF2B5EF4-FFF2-40B4-BE49-F238E27FC236}">
                <a16:creationId xmlns:a16="http://schemas.microsoft.com/office/drawing/2014/main" id="{B6117275-7E46-EC2D-4609-1C91FE4ED563}"/>
              </a:ext>
            </a:extLst>
          </p:cNvPr>
          <p:cNvPicPr>
            <a:picLocks noChangeAspect="1"/>
          </p:cNvPicPr>
          <p:nvPr/>
        </p:nvPicPr>
        <p:blipFill>
          <a:blip r:embed="rId4"/>
          <a:stretch>
            <a:fillRect/>
          </a:stretch>
        </p:blipFill>
        <p:spPr>
          <a:xfrm>
            <a:off x="7388728" y="1209365"/>
            <a:ext cx="3276600" cy="2276475"/>
          </a:xfrm>
          <a:prstGeom prst="rect">
            <a:avLst/>
          </a:prstGeom>
        </p:spPr>
      </p:pic>
      <p:sp>
        <p:nvSpPr>
          <p:cNvPr id="21" name="TextBox 20">
            <a:extLst>
              <a:ext uri="{FF2B5EF4-FFF2-40B4-BE49-F238E27FC236}">
                <a16:creationId xmlns:a16="http://schemas.microsoft.com/office/drawing/2014/main" id="{0EEA416F-E544-D0D4-D28B-AFACB30CA299}"/>
              </a:ext>
            </a:extLst>
          </p:cNvPr>
          <p:cNvSpPr txBox="1"/>
          <p:nvPr/>
        </p:nvSpPr>
        <p:spPr>
          <a:xfrm>
            <a:off x="6095999" y="497996"/>
            <a:ext cx="5338916" cy="923330"/>
          </a:xfrm>
          <a:prstGeom prst="rect">
            <a:avLst/>
          </a:prstGeom>
          <a:noFill/>
        </p:spPr>
        <p:txBody>
          <a:bodyPr wrap="square" rtlCol="0">
            <a:spAutoFit/>
          </a:bodyPr>
          <a:lstStyle/>
          <a:p>
            <a:r>
              <a:rPr lang="en-GB" dirty="0"/>
              <a:t>The diagram shows a cuboid. Calculate the length of the diagonal BH, giving your answer correct to 2 decimal places.</a:t>
            </a:r>
          </a:p>
        </p:txBody>
      </p:sp>
    </p:spTree>
    <p:extLst>
      <p:ext uri="{BB962C8B-B14F-4D97-AF65-F5344CB8AC3E}">
        <p14:creationId xmlns:p14="http://schemas.microsoft.com/office/powerpoint/2010/main" val="365626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84E10-BE14-613B-360B-27C1DFB49D75}"/>
              </a:ext>
            </a:extLst>
          </p:cNvPr>
          <p:cNvPicPr>
            <a:picLocks noChangeAspect="1"/>
          </p:cNvPicPr>
          <p:nvPr/>
        </p:nvPicPr>
        <p:blipFill>
          <a:blip r:embed="rId2"/>
          <a:stretch>
            <a:fillRect/>
          </a:stretch>
        </p:blipFill>
        <p:spPr>
          <a:xfrm>
            <a:off x="1571317" y="338444"/>
            <a:ext cx="5094953" cy="5363723"/>
          </a:xfrm>
          <a:prstGeom prst="rect">
            <a:avLst/>
          </a:prstGeom>
        </p:spPr>
      </p:pic>
    </p:spTree>
    <p:extLst>
      <p:ext uri="{BB962C8B-B14F-4D97-AF65-F5344CB8AC3E}">
        <p14:creationId xmlns:p14="http://schemas.microsoft.com/office/powerpoint/2010/main" val="13684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6518E0-BE28-B024-D008-5A45197ED2D0}"/>
              </a:ext>
            </a:extLst>
          </p:cNvPr>
          <p:cNvPicPr>
            <a:picLocks noChangeAspect="1"/>
          </p:cNvPicPr>
          <p:nvPr/>
        </p:nvPicPr>
        <p:blipFill>
          <a:blip r:embed="rId2"/>
          <a:stretch>
            <a:fillRect/>
          </a:stretch>
        </p:blipFill>
        <p:spPr>
          <a:xfrm>
            <a:off x="1406013" y="754216"/>
            <a:ext cx="7036210" cy="4702534"/>
          </a:xfrm>
          <a:prstGeom prst="rect">
            <a:avLst/>
          </a:prstGeom>
        </p:spPr>
      </p:pic>
    </p:spTree>
    <p:extLst>
      <p:ext uri="{BB962C8B-B14F-4D97-AF65-F5344CB8AC3E}">
        <p14:creationId xmlns:p14="http://schemas.microsoft.com/office/powerpoint/2010/main" val="301001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DD2A-42D0-15CC-6D32-01F7E22273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413B72B-92DB-381F-ED20-F3A430743C27}"/>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4E2B50E-3E83-33CB-5715-9CF652BD82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1A0FA7D7-2946-7687-F8F2-E13D4F82B9C0}"/>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6E8A24CD-87BB-AF66-1503-56204011A41A}"/>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07C52934-0532-500C-EA6D-53271EAEE06F}"/>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2D18D46E-D7E0-07C3-CD54-A4DD8456A825}"/>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REVIEW</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A80CB79C-B9EC-9D8B-BC5F-60D8A6D05A17}"/>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8D3F7A2D-2720-0C66-F71D-C08983508CEE}"/>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3B9D61DE-E910-A38C-6711-76D6F856FC02}"/>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WE DO:</a:t>
            </a:r>
          </a:p>
        </p:txBody>
      </p:sp>
      <p:pic>
        <p:nvPicPr>
          <p:cNvPr id="13" name="Picture 12">
            <a:extLst>
              <a:ext uri="{FF2B5EF4-FFF2-40B4-BE49-F238E27FC236}">
                <a16:creationId xmlns:a16="http://schemas.microsoft.com/office/drawing/2014/main" id="{7C11AF95-6E41-22DB-280E-E686053919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16772" y="998281"/>
            <a:ext cx="4644820" cy="2314845"/>
          </a:xfrm>
          <a:prstGeom prst="rect">
            <a:avLst/>
          </a:prstGeom>
        </p:spPr>
      </p:pic>
    </p:spTree>
    <p:extLst>
      <p:ext uri="{BB962C8B-B14F-4D97-AF65-F5344CB8AC3E}">
        <p14:creationId xmlns:p14="http://schemas.microsoft.com/office/powerpoint/2010/main" val="400819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51629-68C6-771E-9724-C4D8928898A1}"/>
              </a:ext>
            </a:extLst>
          </p:cNvPr>
          <p:cNvPicPr>
            <a:picLocks noChangeAspect="1"/>
          </p:cNvPicPr>
          <p:nvPr/>
        </p:nvPicPr>
        <p:blipFill>
          <a:blip r:embed="rId2"/>
          <a:stretch>
            <a:fillRect/>
          </a:stretch>
        </p:blipFill>
        <p:spPr>
          <a:xfrm>
            <a:off x="442912" y="828675"/>
            <a:ext cx="5210175" cy="3981450"/>
          </a:xfrm>
          <a:prstGeom prst="rect">
            <a:avLst/>
          </a:prstGeom>
        </p:spPr>
      </p:pic>
    </p:spTree>
    <p:extLst>
      <p:ext uri="{BB962C8B-B14F-4D97-AF65-F5344CB8AC3E}">
        <p14:creationId xmlns:p14="http://schemas.microsoft.com/office/powerpoint/2010/main" val="34515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C6147-DA8F-D7BD-10F3-C4059A6B4801}"/>
              </a:ext>
            </a:extLst>
          </p:cNvPr>
          <p:cNvPicPr>
            <a:picLocks noChangeAspect="1"/>
          </p:cNvPicPr>
          <p:nvPr/>
        </p:nvPicPr>
        <p:blipFill>
          <a:blip r:embed="rId2"/>
          <a:stretch>
            <a:fillRect/>
          </a:stretch>
        </p:blipFill>
        <p:spPr>
          <a:xfrm>
            <a:off x="335064" y="212930"/>
            <a:ext cx="5838825" cy="5429250"/>
          </a:xfrm>
          <a:prstGeom prst="rect">
            <a:avLst/>
          </a:prstGeom>
        </p:spPr>
      </p:pic>
    </p:spTree>
    <p:extLst>
      <p:ext uri="{BB962C8B-B14F-4D97-AF65-F5344CB8AC3E}">
        <p14:creationId xmlns:p14="http://schemas.microsoft.com/office/powerpoint/2010/main" val="138874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050B8-01BD-C17B-F178-0CDCA11423FB}"/>
              </a:ext>
            </a:extLst>
          </p:cNvPr>
          <p:cNvPicPr>
            <a:picLocks noChangeAspect="1"/>
          </p:cNvPicPr>
          <p:nvPr/>
        </p:nvPicPr>
        <p:blipFill>
          <a:blip r:embed="rId2"/>
          <a:stretch>
            <a:fillRect/>
          </a:stretch>
        </p:blipFill>
        <p:spPr>
          <a:xfrm>
            <a:off x="210779" y="314478"/>
            <a:ext cx="3924300" cy="2276475"/>
          </a:xfrm>
          <a:prstGeom prst="rect">
            <a:avLst/>
          </a:prstGeom>
        </p:spPr>
      </p:pic>
      <p:pic>
        <p:nvPicPr>
          <p:cNvPr id="5" name="Picture 4">
            <a:extLst>
              <a:ext uri="{FF2B5EF4-FFF2-40B4-BE49-F238E27FC236}">
                <a16:creationId xmlns:a16="http://schemas.microsoft.com/office/drawing/2014/main" id="{637F9427-F1A0-B1D2-ED38-B831AD6603B2}"/>
              </a:ext>
            </a:extLst>
          </p:cNvPr>
          <p:cNvPicPr>
            <a:picLocks noChangeAspect="1"/>
          </p:cNvPicPr>
          <p:nvPr/>
        </p:nvPicPr>
        <p:blipFill>
          <a:blip r:embed="rId3"/>
          <a:stretch>
            <a:fillRect/>
          </a:stretch>
        </p:blipFill>
        <p:spPr>
          <a:xfrm>
            <a:off x="4284713" y="314478"/>
            <a:ext cx="2305050" cy="1000125"/>
          </a:xfrm>
          <a:prstGeom prst="rect">
            <a:avLst/>
          </a:prstGeom>
        </p:spPr>
      </p:pic>
      <p:pic>
        <p:nvPicPr>
          <p:cNvPr id="11" name="Picture 10">
            <a:extLst>
              <a:ext uri="{FF2B5EF4-FFF2-40B4-BE49-F238E27FC236}">
                <a16:creationId xmlns:a16="http://schemas.microsoft.com/office/drawing/2014/main" id="{E58BA694-5912-B864-5F6C-F1A200229DFD}"/>
              </a:ext>
            </a:extLst>
          </p:cNvPr>
          <p:cNvPicPr>
            <a:picLocks noChangeAspect="1"/>
          </p:cNvPicPr>
          <p:nvPr/>
        </p:nvPicPr>
        <p:blipFill>
          <a:blip r:embed="rId4"/>
          <a:stretch>
            <a:fillRect/>
          </a:stretch>
        </p:blipFill>
        <p:spPr>
          <a:xfrm>
            <a:off x="410804" y="3267228"/>
            <a:ext cx="3524250" cy="2466975"/>
          </a:xfrm>
          <a:prstGeom prst="rect">
            <a:avLst/>
          </a:prstGeom>
        </p:spPr>
      </p:pic>
      <p:pic>
        <p:nvPicPr>
          <p:cNvPr id="13" name="Picture 12">
            <a:extLst>
              <a:ext uri="{FF2B5EF4-FFF2-40B4-BE49-F238E27FC236}">
                <a16:creationId xmlns:a16="http://schemas.microsoft.com/office/drawing/2014/main" id="{B19B2869-4D55-3BFB-B054-B7EBC06BFB7F}"/>
              </a:ext>
            </a:extLst>
          </p:cNvPr>
          <p:cNvPicPr>
            <a:picLocks noChangeAspect="1"/>
          </p:cNvPicPr>
          <p:nvPr/>
        </p:nvPicPr>
        <p:blipFill>
          <a:blip r:embed="rId5"/>
          <a:stretch>
            <a:fillRect/>
          </a:stretch>
        </p:blipFill>
        <p:spPr>
          <a:xfrm>
            <a:off x="3935054" y="4058571"/>
            <a:ext cx="3657600" cy="1238250"/>
          </a:xfrm>
          <a:prstGeom prst="rect">
            <a:avLst/>
          </a:prstGeom>
        </p:spPr>
      </p:pic>
      <p:pic>
        <p:nvPicPr>
          <p:cNvPr id="15" name="Picture 14">
            <a:extLst>
              <a:ext uri="{FF2B5EF4-FFF2-40B4-BE49-F238E27FC236}">
                <a16:creationId xmlns:a16="http://schemas.microsoft.com/office/drawing/2014/main" id="{DFB9764A-C65D-C5E1-B9F1-338D7504D301}"/>
              </a:ext>
            </a:extLst>
          </p:cNvPr>
          <p:cNvPicPr>
            <a:picLocks noChangeAspect="1"/>
          </p:cNvPicPr>
          <p:nvPr/>
        </p:nvPicPr>
        <p:blipFill>
          <a:blip r:embed="rId6"/>
          <a:stretch>
            <a:fillRect/>
          </a:stretch>
        </p:blipFill>
        <p:spPr>
          <a:xfrm>
            <a:off x="7340088" y="209703"/>
            <a:ext cx="3981450" cy="2209800"/>
          </a:xfrm>
          <a:prstGeom prst="rect">
            <a:avLst/>
          </a:prstGeom>
        </p:spPr>
      </p:pic>
      <p:pic>
        <p:nvPicPr>
          <p:cNvPr id="17" name="Picture 16">
            <a:extLst>
              <a:ext uri="{FF2B5EF4-FFF2-40B4-BE49-F238E27FC236}">
                <a16:creationId xmlns:a16="http://schemas.microsoft.com/office/drawing/2014/main" id="{C4866561-54D6-895C-8F10-55776D4C9EF0}"/>
              </a:ext>
            </a:extLst>
          </p:cNvPr>
          <p:cNvPicPr>
            <a:picLocks noChangeAspect="1"/>
          </p:cNvPicPr>
          <p:nvPr/>
        </p:nvPicPr>
        <p:blipFill>
          <a:blip r:embed="rId7"/>
          <a:stretch>
            <a:fillRect/>
          </a:stretch>
        </p:blipFill>
        <p:spPr>
          <a:xfrm>
            <a:off x="7485881" y="2494629"/>
            <a:ext cx="2352675" cy="609600"/>
          </a:xfrm>
          <a:prstGeom prst="rect">
            <a:avLst/>
          </a:prstGeom>
        </p:spPr>
      </p:pic>
    </p:spTree>
    <p:extLst>
      <p:ext uri="{BB962C8B-B14F-4D97-AF65-F5344CB8AC3E}">
        <p14:creationId xmlns:p14="http://schemas.microsoft.com/office/powerpoint/2010/main" val="488270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5"/>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476</TotalTime>
  <Words>458</Words>
  <Application>Microsoft Office PowerPoint</Application>
  <PresentationFormat>Widescreen</PresentationFormat>
  <Paragraphs>87</Paragraphs>
  <Slides>17</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Arial</vt:lpstr>
      <vt:lpstr>Arial Rounded MT Bold</vt:lpstr>
      <vt:lpstr>Calibri</vt:lpstr>
      <vt:lpstr>Calibri Light</vt:lpstr>
      <vt:lpstr>Comic Sans MS</vt:lpstr>
      <vt:lpstr>Courier New</vt:lpstr>
      <vt:lpstr>Lato</vt:lpstr>
      <vt:lpstr>New theme</vt:lpstr>
      <vt:lpstr>ALT Assessment</vt:lpstr>
      <vt:lpstr>ALT Teacher Information</vt:lpstr>
      <vt:lpstr>ALTtemplate</vt:lpstr>
      <vt:lpstr>1_Default Design</vt:lpstr>
      <vt:lpstr>ALT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Aubery</dc:creator>
  <cp:lastModifiedBy>Mrs E Aubery - LBA Staff</cp:lastModifiedBy>
  <cp:revision>46</cp:revision>
  <dcterms:created xsi:type="dcterms:W3CDTF">2023-08-27T10:20:23Z</dcterms:created>
  <dcterms:modified xsi:type="dcterms:W3CDTF">2025-03-12T22:46:20Z</dcterms:modified>
</cp:coreProperties>
</file>