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862" r:id="rId2"/>
    <p:sldId id="956" r:id="rId3"/>
    <p:sldId id="966" r:id="rId4"/>
    <p:sldId id="965" r:id="rId5"/>
    <p:sldId id="963" r:id="rId6"/>
    <p:sldId id="359" r:id="rId7"/>
    <p:sldId id="969" r:id="rId8"/>
    <p:sldId id="357" r:id="rId9"/>
    <p:sldId id="392" r:id="rId10"/>
    <p:sldId id="967" r:id="rId11"/>
    <p:sldId id="940" r:id="rId12"/>
    <p:sldId id="941" r:id="rId13"/>
    <p:sldId id="857" r:id="rId14"/>
    <p:sldId id="960" r:id="rId15"/>
    <p:sldId id="961" r:id="rId16"/>
    <p:sldId id="962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cted  knowledge" id="{3C02AB96-CC2C-4D2B-B655-9219C11AACEF}">
          <p14:sldIdLst>
            <p14:sldId id="862"/>
            <p14:sldId id="956"/>
            <p14:sldId id="966"/>
            <p14:sldId id="965"/>
            <p14:sldId id="963"/>
            <p14:sldId id="359"/>
            <p14:sldId id="969"/>
            <p14:sldId id="357"/>
            <p14:sldId id="392"/>
            <p14:sldId id="967"/>
            <p14:sldId id="940"/>
            <p14:sldId id="941"/>
            <p14:sldId id="857"/>
            <p14:sldId id="960"/>
            <p14:sldId id="961"/>
            <p14:sldId id="962"/>
          </p14:sldIdLst>
        </p14:section>
        <p14:section name="Instruct" id="{11B388BA-476C-44BA-B982-9891242A53A4}">
          <p14:sldIdLst/>
        </p14:section>
        <p14:section name="Practise" id="{4DE20639-8298-416A-9823-DAF5577CFEA8}">
          <p14:sldIdLst/>
        </p14:section>
        <p14:section name="Secure" id="{251E3F4A-75B3-4372-91F1-369EBD96D304}">
          <p14:sldIdLst/>
        </p14:section>
        <p14:section name="Default Section" id="{AD3ACE82-A46B-4C4F-80FB-F18DD8801C7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234" autoAdjust="0"/>
  </p:normalViewPr>
  <p:slideViewPr>
    <p:cSldViewPr snapToGrid="0">
      <p:cViewPr varScale="1">
        <p:scale>
          <a:sx n="82" d="100"/>
          <a:sy n="82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7CA79-FF87-4732-B11F-27A3D7A6D1F4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58714-9EA4-4A3C-80E8-B7517BC1D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2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1 copy each</a:t>
            </a:r>
          </a:p>
          <a:p>
            <a:endParaRPr lang="en-GB" dirty="0"/>
          </a:p>
          <a:p>
            <a:r>
              <a:rPr lang="en-GB" dirty="0"/>
              <a:t>Could be scaffolded under the visualiser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8714-9EA4-4A3C-80E8-B7517BC1D4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7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8714-9EA4-4A3C-80E8-B7517BC1D4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87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Could be modelled under visualiser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8714-9EA4-4A3C-80E8-B7517BC1D4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1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 through this on the visualiser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8714-9EA4-4A3C-80E8-B7517BC1D4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70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Printout 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8714-9EA4-4A3C-80E8-B7517BC1D4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4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Printout option 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8714-9EA4-4A3C-80E8-B7517BC1D4F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5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3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9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07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Retr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" y="6381936"/>
            <a:ext cx="9901644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89"/>
          </a:p>
        </p:txBody>
      </p:sp>
      <p:sp>
        <p:nvSpPr>
          <p:cNvPr id="41" name="Pentagon 40"/>
          <p:cNvSpPr/>
          <p:nvPr/>
        </p:nvSpPr>
        <p:spPr>
          <a:xfrm>
            <a:off x="91090" y="6444945"/>
            <a:ext cx="2281500" cy="358139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1" dirty="0">
                <a:solidFill>
                  <a:srgbClr val="0B5196"/>
                </a:solidFill>
              </a:rPr>
              <a:t>RETRIEVE</a:t>
            </a:r>
            <a:endParaRPr lang="en-GB" sz="1056" b="1" dirty="0">
              <a:solidFill>
                <a:srgbClr val="0B5196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2324043" y="6444945"/>
            <a:ext cx="22815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3" name="Chevron 42"/>
          <p:cNvSpPr/>
          <p:nvPr/>
        </p:nvSpPr>
        <p:spPr>
          <a:xfrm>
            <a:off x="4550401" y="6444945"/>
            <a:ext cx="22815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0" dirty="0">
                <a:solidFill>
                  <a:schemeClr val="bg1"/>
                </a:solidFill>
              </a:rPr>
              <a:t>PRACTISE</a:t>
            </a:r>
            <a:endParaRPr lang="en-GB" sz="1056" b="0" dirty="0">
              <a:solidFill>
                <a:schemeClr val="bg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6773432" y="6444945"/>
            <a:ext cx="22815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0" dirty="0">
                <a:solidFill>
                  <a:schemeClr val="bg1"/>
                </a:solidFill>
              </a:rPr>
              <a:t>SECURE</a:t>
            </a:r>
            <a:endParaRPr lang="en-GB" sz="1056" b="0" dirty="0">
              <a:solidFill>
                <a:schemeClr val="bg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9461688" y="6420117"/>
            <a:ext cx="396397" cy="429535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1039" y="304518"/>
            <a:ext cx="9446740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7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33462" y="1377950"/>
            <a:ext cx="9446739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2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" y="6381936"/>
            <a:ext cx="9901644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89"/>
          </a:p>
        </p:txBody>
      </p:sp>
      <p:sp>
        <p:nvSpPr>
          <p:cNvPr id="41" name="Pentagon 40"/>
          <p:cNvSpPr/>
          <p:nvPr/>
        </p:nvSpPr>
        <p:spPr>
          <a:xfrm>
            <a:off x="91090" y="6444945"/>
            <a:ext cx="2281500" cy="358139"/>
          </a:xfrm>
          <a:prstGeom prst="homePlate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0" dirty="0">
                <a:solidFill>
                  <a:schemeClr val="bg1"/>
                </a:solidFill>
              </a:rPr>
              <a:t>RETRIEVE</a:t>
            </a:r>
            <a:endParaRPr lang="en-GB" sz="1056" b="0" dirty="0">
              <a:solidFill>
                <a:schemeClr val="bg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2324043" y="6444945"/>
            <a:ext cx="2281500" cy="358139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1" dirty="0">
                <a:solidFill>
                  <a:srgbClr val="0B5196"/>
                </a:solidFill>
              </a:rPr>
              <a:t>INSTRUCT</a:t>
            </a:r>
          </a:p>
        </p:txBody>
      </p:sp>
      <p:sp>
        <p:nvSpPr>
          <p:cNvPr id="43" name="Chevron 42"/>
          <p:cNvSpPr/>
          <p:nvPr/>
        </p:nvSpPr>
        <p:spPr>
          <a:xfrm>
            <a:off x="4550401" y="6444945"/>
            <a:ext cx="22815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0" dirty="0">
                <a:solidFill>
                  <a:schemeClr val="bg1"/>
                </a:solidFill>
              </a:rPr>
              <a:t>PRACTISE</a:t>
            </a:r>
            <a:endParaRPr lang="en-GB" sz="1056" b="0" dirty="0">
              <a:solidFill>
                <a:schemeClr val="bg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6773432" y="6444945"/>
            <a:ext cx="22815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0" dirty="0">
                <a:solidFill>
                  <a:schemeClr val="bg1"/>
                </a:solidFill>
              </a:rPr>
              <a:t>SECURE</a:t>
            </a:r>
            <a:endParaRPr lang="en-GB" sz="1056" b="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9461688" y="6420117"/>
            <a:ext cx="396397" cy="429535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1039" y="304518"/>
            <a:ext cx="9446740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7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/>
          </p:nvPr>
        </p:nvSpPr>
        <p:spPr>
          <a:xfrm>
            <a:off x="233462" y="1377950"/>
            <a:ext cx="9446739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65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381936"/>
            <a:ext cx="9901644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89"/>
          </a:p>
        </p:txBody>
      </p:sp>
      <p:sp>
        <p:nvSpPr>
          <p:cNvPr id="11" name="Pentagon 10"/>
          <p:cNvSpPr/>
          <p:nvPr/>
        </p:nvSpPr>
        <p:spPr>
          <a:xfrm>
            <a:off x="91090" y="6444945"/>
            <a:ext cx="2281500" cy="358139"/>
          </a:xfrm>
          <a:prstGeom prst="homePlate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0" dirty="0">
                <a:solidFill>
                  <a:schemeClr val="bg1"/>
                </a:solidFill>
              </a:rPr>
              <a:t>RETRIEVE</a:t>
            </a:r>
            <a:endParaRPr lang="en-GB" sz="1056" b="0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324043" y="6444945"/>
            <a:ext cx="22815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3" name="Chevron 12"/>
          <p:cNvSpPr/>
          <p:nvPr/>
        </p:nvSpPr>
        <p:spPr>
          <a:xfrm>
            <a:off x="4550401" y="6444945"/>
            <a:ext cx="2281500" cy="358139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1" dirty="0">
                <a:solidFill>
                  <a:srgbClr val="0B5196"/>
                </a:solidFill>
              </a:rPr>
              <a:t>PRACTISE</a:t>
            </a:r>
            <a:endParaRPr lang="en-GB" sz="1056" b="1" dirty="0">
              <a:solidFill>
                <a:srgbClr val="0B5196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773432" y="6444945"/>
            <a:ext cx="22815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0" dirty="0">
                <a:solidFill>
                  <a:schemeClr val="bg1"/>
                </a:solidFill>
              </a:rPr>
              <a:t>SECURE</a:t>
            </a:r>
            <a:endParaRPr lang="en-GB" sz="1056" b="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9461688" y="6420117"/>
            <a:ext cx="396397" cy="429535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1039" y="304518"/>
            <a:ext cx="9446740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7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33462" y="1377950"/>
            <a:ext cx="9446739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880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381936"/>
            <a:ext cx="9901644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89"/>
          </a:p>
        </p:txBody>
      </p:sp>
      <p:sp>
        <p:nvSpPr>
          <p:cNvPr id="11" name="Pentagon 10"/>
          <p:cNvSpPr/>
          <p:nvPr/>
        </p:nvSpPr>
        <p:spPr>
          <a:xfrm>
            <a:off x="91090" y="6444945"/>
            <a:ext cx="2281500" cy="358139"/>
          </a:xfrm>
          <a:prstGeom prst="homePlate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0" dirty="0">
                <a:solidFill>
                  <a:schemeClr val="bg1"/>
                </a:solidFill>
              </a:rPr>
              <a:t>RETRIEVE</a:t>
            </a:r>
            <a:endParaRPr lang="en-GB" sz="1056" b="0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324043" y="6444945"/>
            <a:ext cx="22815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3" name="Chevron 12"/>
          <p:cNvSpPr/>
          <p:nvPr/>
        </p:nvSpPr>
        <p:spPr>
          <a:xfrm>
            <a:off x="4550401" y="6444945"/>
            <a:ext cx="22815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0" dirty="0">
                <a:solidFill>
                  <a:schemeClr val="bg1"/>
                </a:solidFill>
              </a:rPr>
              <a:t>PRACTISE</a:t>
            </a:r>
            <a:endParaRPr lang="en-GB" sz="1056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773432" y="6444945"/>
            <a:ext cx="2281500" cy="358139"/>
          </a:xfrm>
          <a:prstGeom prst="chevron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48" b="1" dirty="0">
                <a:solidFill>
                  <a:srgbClr val="0B5196"/>
                </a:solidFill>
              </a:rPr>
              <a:t>SECURE</a:t>
            </a:r>
            <a:endParaRPr lang="en-GB" sz="1056" b="1" dirty="0">
              <a:solidFill>
                <a:srgbClr val="0B5196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9461688" y="6420117"/>
            <a:ext cx="396397" cy="429535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1039" y="304518"/>
            <a:ext cx="9446740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7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33462" y="1377950"/>
            <a:ext cx="9446739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3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" y="6214548"/>
            <a:ext cx="497340" cy="506928"/>
          </a:xfrm>
          <a:prstGeom prst="rect">
            <a:avLst/>
          </a:prstGeom>
        </p:spPr>
      </p:pic>
      <p:sp>
        <p:nvSpPr>
          <p:cNvPr id="9" name="Pentagon 8"/>
          <p:cNvSpPr/>
          <p:nvPr userDrawn="1"/>
        </p:nvSpPr>
        <p:spPr>
          <a:xfrm>
            <a:off x="742950" y="6356352"/>
            <a:ext cx="1435431" cy="32527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latin typeface="Lato" panose="020F0502020204030203" pitchFamily="34" charset="0"/>
              </a:rPr>
              <a:t>Retrieve</a:t>
            </a:r>
          </a:p>
        </p:txBody>
      </p:sp>
    </p:spTree>
    <p:extLst>
      <p:ext uri="{BB962C8B-B14F-4D97-AF65-F5344CB8AC3E}">
        <p14:creationId xmlns:p14="http://schemas.microsoft.com/office/powerpoint/2010/main" val="3305048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" y="6214548"/>
            <a:ext cx="497340" cy="506928"/>
          </a:xfrm>
          <a:prstGeom prst="rect">
            <a:avLst/>
          </a:prstGeom>
        </p:spPr>
      </p:pic>
      <p:sp>
        <p:nvSpPr>
          <p:cNvPr id="9" name="Pentagon 8"/>
          <p:cNvSpPr/>
          <p:nvPr userDrawn="1"/>
        </p:nvSpPr>
        <p:spPr>
          <a:xfrm>
            <a:off x="681038" y="6305373"/>
            <a:ext cx="1457689" cy="325279"/>
          </a:xfrm>
          <a:prstGeom prst="homePlate">
            <a:avLst/>
          </a:prstGeom>
          <a:solidFill>
            <a:srgbClr val="FF0000">
              <a:alpha val="5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ato" panose="020F0502020204030203" pitchFamily="34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383593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4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6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8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2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9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8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86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5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1EB1F-37AE-4D9E-A5C0-4DDE8E0C60CD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0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7" r:id="rId15"/>
    <p:sldLayoutId id="2147483675" r:id="rId16"/>
    <p:sldLayoutId id="21474836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_e6w5GtkcGI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D1A0EF-25B5-4D37-87B0-76CB733765DA}"/>
              </a:ext>
            </a:extLst>
          </p:cNvPr>
          <p:cNvSpPr/>
          <p:nvPr/>
        </p:nvSpPr>
        <p:spPr>
          <a:xfrm>
            <a:off x="434777" y="1062429"/>
            <a:ext cx="4289622" cy="5290525"/>
          </a:xfrm>
          <a:prstGeom prst="roundRect">
            <a:avLst>
              <a:gd name="adj" fmla="val 616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69DD7-1357-41F4-B001-D5E85EDF1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75" y="140494"/>
            <a:ext cx="849892" cy="849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12815-D0A4-4F10-B5C9-2359EB602911}"/>
              </a:ext>
            </a:extLst>
          </p:cNvPr>
          <p:cNvSpPr txBox="1"/>
          <p:nvPr/>
        </p:nvSpPr>
        <p:spPr>
          <a:xfrm>
            <a:off x="541905" y="1110752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E08CA-7945-4E88-97F0-A34E1E4CB48B}"/>
              </a:ext>
            </a:extLst>
          </p:cNvPr>
          <p:cNvSpPr txBox="1"/>
          <p:nvPr/>
        </p:nvSpPr>
        <p:spPr>
          <a:xfrm>
            <a:off x="3166767" y="68451"/>
            <a:ext cx="5466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Use a calculator to find the answers.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78F68-F4A9-4270-ABC3-E66ED1104AC5}"/>
              </a:ext>
            </a:extLst>
          </p:cNvPr>
          <p:cNvSpPr txBox="1"/>
          <p:nvPr/>
        </p:nvSpPr>
        <p:spPr>
          <a:xfrm>
            <a:off x="3166767" y="520070"/>
            <a:ext cx="4048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Give your answers to 2 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70DCD-7E00-4DBB-873E-9A7EEBFECA2B}"/>
              </a:ext>
            </a:extLst>
          </p:cNvPr>
          <p:cNvSpPr txBox="1"/>
          <p:nvPr/>
        </p:nvSpPr>
        <p:spPr>
          <a:xfrm>
            <a:off x="541905" y="1872135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3.5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FF8319-0142-4D1E-A5AC-99A137D70629}"/>
              </a:ext>
            </a:extLst>
          </p:cNvPr>
          <p:cNvSpPr txBox="1"/>
          <p:nvPr/>
        </p:nvSpPr>
        <p:spPr>
          <a:xfrm>
            <a:off x="541905" y="2633518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+ 5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83D808-B6D3-46FD-B165-9F7AE9719BD8}"/>
              </a:ext>
            </a:extLst>
          </p:cNvPr>
          <p:cNvSpPr txBox="1"/>
          <p:nvPr/>
        </p:nvSpPr>
        <p:spPr>
          <a:xfrm>
            <a:off x="541905" y="3394901"/>
            <a:ext cx="1891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+ 2.3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C6F816-1338-4F71-BA57-3BB43C1B4E4D}"/>
                  </a:ext>
                </a:extLst>
              </p:cNvPr>
              <p:cNvSpPr txBox="1"/>
              <p:nvPr/>
            </p:nvSpPr>
            <p:spPr>
              <a:xfrm>
                <a:off x="541905" y="5789210"/>
                <a:ext cx="1164293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C6F816-1338-4F71-BA57-3BB43C1B4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5" y="5789210"/>
                <a:ext cx="1164293" cy="563744"/>
              </a:xfrm>
              <a:prstGeom prst="rect">
                <a:avLst/>
              </a:prstGeom>
              <a:blipFill>
                <a:blip r:embed="rId3"/>
                <a:stretch>
                  <a:fillRect t="-5435" r="-9424" b="-29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395A77-3EB4-4E64-848C-2BFB1C1333D4}"/>
              </a:ext>
            </a:extLst>
          </p:cNvPr>
          <p:cNvSpPr/>
          <p:nvPr/>
        </p:nvSpPr>
        <p:spPr>
          <a:xfrm>
            <a:off x="5181600" y="1153722"/>
            <a:ext cx="4289623" cy="3752107"/>
          </a:xfrm>
          <a:prstGeom prst="roundRect">
            <a:avLst>
              <a:gd name="adj" fmla="val 616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294AF0-AC22-4BDC-85E8-5152B1B4057C}"/>
              </a:ext>
            </a:extLst>
          </p:cNvPr>
          <p:cNvSpPr txBox="1"/>
          <p:nvPr/>
        </p:nvSpPr>
        <p:spPr>
          <a:xfrm>
            <a:off x="5204007" y="1230664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2.85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42EE3F-DF4A-4BA3-9244-BD2DB31E0AA3}"/>
              </a:ext>
            </a:extLst>
          </p:cNvPr>
          <p:cNvSpPr txBox="1"/>
          <p:nvPr/>
        </p:nvSpPr>
        <p:spPr>
          <a:xfrm>
            <a:off x="5204007" y="1886714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5.3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+ 5.1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926DEA-53F7-4431-93AA-013DC6513CFF}"/>
                  </a:ext>
                </a:extLst>
              </p:cNvPr>
              <p:cNvSpPr txBox="1"/>
              <p:nvPr/>
            </p:nvSpPr>
            <p:spPr>
              <a:xfrm>
                <a:off x="5204007" y="3960406"/>
                <a:ext cx="2186624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</m:t>
                        </m:r>
                        <m:r>
                          <a:rPr lang="en-GB" sz="28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+5</m:t>
                        </m:r>
                        <m:r>
                          <a:rPr lang="en-GB" sz="28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926DEA-53F7-4431-93AA-013DC6513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007" y="3960406"/>
                <a:ext cx="2186624" cy="614142"/>
              </a:xfrm>
              <a:prstGeom prst="rect">
                <a:avLst/>
              </a:prstGeom>
              <a:blipFill>
                <a:blip r:embed="rId4"/>
                <a:stretch>
                  <a:fillRect t="-2000" r="-4749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2A3913-5ED6-468A-ABDC-8B86A82B603D}"/>
              </a:ext>
            </a:extLst>
          </p:cNvPr>
          <p:cNvSpPr/>
          <p:nvPr/>
        </p:nvSpPr>
        <p:spPr>
          <a:xfrm>
            <a:off x="5181600" y="5052433"/>
            <a:ext cx="4289623" cy="1285497"/>
          </a:xfrm>
          <a:prstGeom prst="roundRect">
            <a:avLst>
              <a:gd name="adj" fmla="val 616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63F50F-09E0-40DB-8F69-7D3FF8505A3F}"/>
                  </a:ext>
                </a:extLst>
              </p:cNvPr>
              <p:cNvSpPr txBox="1"/>
              <p:nvPr/>
            </p:nvSpPr>
            <p:spPr>
              <a:xfrm>
                <a:off x="5223036" y="5071916"/>
                <a:ext cx="2463944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(6</m:t>
                        </m:r>
                        <m:r>
                          <a:rPr lang="en-GB" sz="28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  <m:r>
                          <a:rPr lang="en-GB" sz="28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63F50F-09E0-40DB-8F69-7D3FF8505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036" y="5071916"/>
                <a:ext cx="2463944" cy="614142"/>
              </a:xfrm>
              <a:prstGeom prst="rect">
                <a:avLst/>
              </a:prstGeom>
              <a:blipFill>
                <a:blip r:embed="rId5"/>
                <a:stretch>
                  <a:fillRect t="-990" r="-3960" b="-20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7621BA-3A26-435D-9C2A-07199502CF57}"/>
                  </a:ext>
                </a:extLst>
              </p:cNvPr>
              <p:cNvSpPr txBox="1"/>
              <p:nvPr/>
            </p:nvSpPr>
            <p:spPr>
              <a:xfrm>
                <a:off x="541905" y="4975568"/>
                <a:ext cx="1164293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</m:e>
                    </m:rad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7621BA-3A26-435D-9C2A-07199502C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5" y="4975568"/>
                <a:ext cx="1164293" cy="563744"/>
              </a:xfrm>
              <a:prstGeom prst="rect">
                <a:avLst/>
              </a:prstGeom>
              <a:blipFill>
                <a:blip r:embed="rId6"/>
                <a:stretch>
                  <a:fillRect t="-4301" r="-9424" b="-27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13A422-FD6E-4417-9DB4-54E867473979}"/>
                  </a:ext>
                </a:extLst>
              </p:cNvPr>
              <p:cNvSpPr txBox="1"/>
              <p:nvPr/>
            </p:nvSpPr>
            <p:spPr>
              <a:xfrm>
                <a:off x="541905" y="4156284"/>
                <a:ext cx="1164293" cy="568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13A422-FD6E-4417-9DB4-54E867473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5" y="4156284"/>
                <a:ext cx="1164293" cy="568169"/>
              </a:xfrm>
              <a:prstGeom prst="rect">
                <a:avLst/>
              </a:prstGeom>
              <a:blipFill>
                <a:blip r:embed="rId7"/>
                <a:stretch>
                  <a:fillRect t="-4301" r="-9424" b="-29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CEC5E5-3753-41A4-9699-138F01EB3D85}"/>
                  </a:ext>
                </a:extLst>
              </p:cNvPr>
              <p:cNvSpPr txBox="1"/>
              <p:nvPr/>
            </p:nvSpPr>
            <p:spPr>
              <a:xfrm>
                <a:off x="5204007" y="2542764"/>
                <a:ext cx="1164293" cy="564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e>
                    </m:rad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CEC5E5-3753-41A4-9699-138F01EB3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007" y="2542764"/>
                <a:ext cx="1164293" cy="564514"/>
              </a:xfrm>
              <a:prstGeom prst="rect">
                <a:avLst/>
              </a:prstGeom>
              <a:blipFill>
                <a:blip r:embed="rId8"/>
                <a:stretch>
                  <a:fillRect t="-3226" r="-9424" b="-29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F0553C-EACB-4DD1-8BFB-87D3CE0233AE}"/>
                  </a:ext>
                </a:extLst>
              </p:cNvPr>
              <p:cNvSpPr txBox="1"/>
              <p:nvPr/>
            </p:nvSpPr>
            <p:spPr>
              <a:xfrm>
                <a:off x="5204007" y="3252098"/>
                <a:ext cx="1164293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47</m:t>
                        </m:r>
                      </m:e>
                    </m:rad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F0553C-EACB-4DD1-8BFB-87D3CE023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007" y="3252098"/>
                <a:ext cx="1164293" cy="563744"/>
              </a:xfrm>
              <a:prstGeom prst="rect">
                <a:avLst/>
              </a:prstGeom>
              <a:blipFill>
                <a:blip r:embed="rId9"/>
                <a:stretch>
                  <a:fillRect t="-4301" r="-9424" b="-27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46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8CBD7-B397-ED6B-0708-F7B8AFC4F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33EA85A-3FB3-56E5-BB18-884C84A4969C}"/>
              </a:ext>
            </a:extLst>
          </p:cNvPr>
          <p:cNvSpPr/>
          <p:nvPr/>
        </p:nvSpPr>
        <p:spPr>
          <a:xfrm>
            <a:off x="6418182" y="2154959"/>
            <a:ext cx="1736766" cy="1302574"/>
          </a:xfrm>
          <a:prstGeom prst="triangle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3FB64-BD59-BC7C-8101-833ED9BFAB22}"/>
              </a:ext>
            </a:extLst>
          </p:cNvPr>
          <p:cNvSpPr/>
          <p:nvPr/>
        </p:nvSpPr>
        <p:spPr>
          <a:xfrm>
            <a:off x="6418182" y="3457533"/>
            <a:ext cx="1736766" cy="1736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BF678-F16C-0AF0-D0EB-BBF0B32E6945}"/>
              </a:ext>
            </a:extLst>
          </p:cNvPr>
          <p:cNvSpPr/>
          <p:nvPr/>
        </p:nvSpPr>
        <p:spPr>
          <a:xfrm>
            <a:off x="5115607" y="2154959"/>
            <a:ext cx="1302574" cy="13025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78B07-0F53-5EB7-5FA3-79C61F52A15F}"/>
              </a:ext>
            </a:extLst>
          </p:cNvPr>
          <p:cNvSpPr/>
          <p:nvPr/>
        </p:nvSpPr>
        <p:spPr>
          <a:xfrm rot="18425662">
            <a:off x="6853211" y="856159"/>
            <a:ext cx="2170958" cy="2170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8B229D-9B57-4FF0-D48E-D3C2A8D0A264}"/>
              </a:ext>
            </a:extLst>
          </p:cNvPr>
          <p:cNvSpPr/>
          <p:nvPr/>
        </p:nvSpPr>
        <p:spPr>
          <a:xfrm>
            <a:off x="6420100" y="3160148"/>
            <a:ext cx="297333" cy="2973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BCE43-1168-D5A9-AFEE-607E33BCCEAA}"/>
              </a:ext>
            </a:extLst>
          </p:cNvPr>
          <p:cNvSpPr txBox="1"/>
          <p:nvPr/>
        </p:nvSpPr>
        <p:spPr>
          <a:xfrm>
            <a:off x="653526" y="1475347"/>
            <a:ext cx="2692660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b="1" u="sng" dirty="0"/>
              <a:t>Pythagoras’ Theorem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1B60F0-3535-D55A-5944-B9D538F5EB21}"/>
              </a:ext>
            </a:extLst>
          </p:cNvPr>
          <p:cNvSpPr txBox="1"/>
          <p:nvPr/>
        </p:nvSpPr>
        <p:spPr>
          <a:xfrm>
            <a:off x="644742" y="1859503"/>
            <a:ext cx="31734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(only for right-angled triangles)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C8E960-132B-4B30-F6C3-F4102FEF86BA}"/>
              </a:ext>
            </a:extLst>
          </p:cNvPr>
          <p:cNvSpPr txBox="1"/>
          <p:nvPr/>
        </p:nvSpPr>
        <p:spPr>
          <a:xfrm>
            <a:off x="5813116" y="2199220"/>
            <a:ext cx="372218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954" b="1" dirty="0"/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A436A6-75F8-4747-5790-FBED89B26FA5}"/>
              </a:ext>
            </a:extLst>
          </p:cNvPr>
          <p:cNvSpPr txBox="1"/>
          <p:nvPr/>
        </p:nvSpPr>
        <p:spPr>
          <a:xfrm>
            <a:off x="7105153" y="3935522"/>
            <a:ext cx="388248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954" b="1" dirty="0"/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D2737D-05DC-1198-826B-8E8AF0C8CBBD}"/>
              </a:ext>
            </a:extLst>
          </p:cNvPr>
          <p:cNvSpPr txBox="1"/>
          <p:nvPr/>
        </p:nvSpPr>
        <p:spPr>
          <a:xfrm>
            <a:off x="7460543" y="1982144"/>
            <a:ext cx="343364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954" b="1" dirty="0"/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DC82E1-2389-A733-EDC4-5B5FA60FEA52}"/>
              </a:ext>
            </a:extLst>
          </p:cNvPr>
          <p:cNvSpPr txBox="1"/>
          <p:nvPr/>
        </p:nvSpPr>
        <p:spPr>
          <a:xfrm>
            <a:off x="937920" y="2689393"/>
            <a:ext cx="764953" cy="944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539" dirty="0"/>
              <a:t>a</a:t>
            </a:r>
            <a:r>
              <a:rPr lang="en-GB" sz="5539" baseline="30000" dirty="0"/>
              <a:t>2</a:t>
            </a:r>
            <a:endParaRPr lang="en-GB" sz="5539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879069-11C4-D1F5-664A-5C42EB8DC4BB}"/>
              </a:ext>
            </a:extLst>
          </p:cNvPr>
          <p:cNvSpPr txBox="1"/>
          <p:nvPr/>
        </p:nvSpPr>
        <p:spPr>
          <a:xfrm>
            <a:off x="1698452" y="2689392"/>
            <a:ext cx="1313180" cy="944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539" dirty="0"/>
              <a:t>+ b</a:t>
            </a:r>
            <a:r>
              <a:rPr lang="en-GB" sz="5539" baseline="30000" dirty="0"/>
              <a:t>2</a:t>
            </a:r>
            <a:endParaRPr lang="en-GB" sz="5539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74DB9D-2AB5-4922-DBB4-46DC7AB50580}"/>
              </a:ext>
            </a:extLst>
          </p:cNvPr>
          <p:cNvSpPr txBox="1"/>
          <p:nvPr/>
        </p:nvSpPr>
        <p:spPr>
          <a:xfrm>
            <a:off x="3112322" y="2689391"/>
            <a:ext cx="1239442" cy="944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539" dirty="0"/>
              <a:t>= c</a:t>
            </a:r>
            <a:r>
              <a:rPr lang="en-GB" sz="5539" baseline="30000" dirty="0"/>
              <a:t>2</a:t>
            </a:r>
            <a:endParaRPr lang="en-GB" sz="5539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8877B5-29F1-AB9F-7160-F5180DDF940E}"/>
              </a:ext>
            </a:extLst>
          </p:cNvPr>
          <p:cNvSpPr txBox="1"/>
          <p:nvPr/>
        </p:nvSpPr>
        <p:spPr>
          <a:xfrm>
            <a:off x="595583" y="3660461"/>
            <a:ext cx="3829959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b="1" dirty="0"/>
              <a:t>a</a:t>
            </a:r>
            <a:r>
              <a:rPr lang="en-GB" sz="2585" dirty="0"/>
              <a:t> &amp; </a:t>
            </a:r>
            <a:r>
              <a:rPr lang="en-GB" sz="2585" b="1" dirty="0"/>
              <a:t>b</a:t>
            </a:r>
            <a:r>
              <a:rPr lang="en-GB" sz="2585" dirty="0"/>
              <a:t> are the shorter sides.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58F6EF-7A4B-FE10-55DB-F616F1111DD3}"/>
              </a:ext>
            </a:extLst>
          </p:cNvPr>
          <p:cNvSpPr txBox="1"/>
          <p:nvPr/>
        </p:nvSpPr>
        <p:spPr>
          <a:xfrm>
            <a:off x="568210" y="4076287"/>
            <a:ext cx="3861763" cy="887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b="1" dirty="0"/>
              <a:t>c</a:t>
            </a:r>
            <a:r>
              <a:rPr lang="en-GB" sz="2585" dirty="0"/>
              <a:t> is </a:t>
            </a:r>
            <a:r>
              <a:rPr lang="en-GB" sz="2585" u="sng" dirty="0"/>
              <a:t>always</a:t>
            </a:r>
            <a:r>
              <a:rPr lang="en-GB" sz="2585" dirty="0"/>
              <a:t> the longest side.</a:t>
            </a:r>
          </a:p>
          <a:p>
            <a:pPr algn="ctr"/>
            <a:r>
              <a:rPr lang="en-GB" sz="2585" dirty="0"/>
              <a:t>(the hypotenuse)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AE3AB-08F9-2DC2-3FD2-F0C38FBCA905}"/>
              </a:ext>
            </a:extLst>
          </p:cNvPr>
          <p:cNvSpPr txBox="1"/>
          <p:nvPr/>
        </p:nvSpPr>
        <p:spPr>
          <a:xfrm>
            <a:off x="244653" y="321185"/>
            <a:ext cx="608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Copy the formula and diagram into your books</a:t>
            </a:r>
          </a:p>
        </p:txBody>
      </p:sp>
    </p:spTree>
    <p:extLst>
      <p:ext uri="{BB962C8B-B14F-4D97-AF65-F5344CB8AC3E}">
        <p14:creationId xmlns:p14="http://schemas.microsoft.com/office/powerpoint/2010/main" val="356429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ADEE5A35-69D0-E1DB-4B01-A358046A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90" y="0"/>
            <a:ext cx="8504620" cy="62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9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2E6BB55C-4389-23A3-C951-C91D54AE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22" y="141624"/>
            <a:ext cx="8246240" cy="60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7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13E138-999D-4A35-8106-F3595B7EA04B}"/>
              </a:ext>
            </a:extLst>
          </p:cNvPr>
          <p:cNvSpPr txBox="1"/>
          <p:nvPr/>
        </p:nvSpPr>
        <p:spPr>
          <a:xfrm>
            <a:off x="3377849" y="-27273"/>
            <a:ext cx="2166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Here is </a:t>
            </a:r>
            <a:r>
              <a:rPr lang="en-GB" sz="1200" b="1" u="sng" dirty="0"/>
              <a:t>Triangle 1</a:t>
            </a:r>
            <a:r>
              <a:rPr lang="en-GB" sz="1200" dirty="0"/>
              <a:t>.</a:t>
            </a:r>
          </a:p>
          <a:p>
            <a:pPr algn="ctr"/>
            <a:r>
              <a:rPr lang="en-GB" sz="1200" dirty="0"/>
              <a:t>It is a right-angled triangle with </a:t>
            </a:r>
          </a:p>
          <a:p>
            <a:pPr algn="ctr"/>
            <a:r>
              <a:rPr lang="en-GB" sz="1200" dirty="0"/>
              <a:t>sides: 3 cm, 4 cm and 5 cm.</a:t>
            </a:r>
          </a:p>
          <a:p>
            <a:pPr algn="ctr"/>
            <a:r>
              <a:rPr lang="en-GB" sz="1200" dirty="0"/>
              <a:t>(not to scale)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BBF3E4-C705-4581-8420-4C5A07D1E7AA}"/>
              </a:ext>
            </a:extLst>
          </p:cNvPr>
          <p:cNvGrpSpPr/>
          <p:nvPr/>
        </p:nvGrpSpPr>
        <p:grpSpPr>
          <a:xfrm>
            <a:off x="4191118" y="955692"/>
            <a:ext cx="698810" cy="523598"/>
            <a:chOff x="583221" y="1042303"/>
            <a:chExt cx="698810" cy="523598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0FA5D4B-05F0-43F3-828E-58AB7A0C6376}"/>
                </a:ext>
              </a:extLst>
            </p:cNvPr>
            <p:cNvSpPr/>
            <p:nvPr/>
          </p:nvSpPr>
          <p:spPr>
            <a:xfrm>
              <a:off x="583900" y="1042303"/>
              <a:ext cx="698131" cy="523598"/>
            </a:xfrm>
            <a:prstGeom prst="triangl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724354-A9B3-4105-80A6-6CD401B1E335}"/>
                </a:ext>
              </a:extLst>
            </p:cNvPr>
            <p:cNvSpPr/>
            <p:nvPr/>
          </p:nvSpPr>
          <p:spPr>
            <a:xfrm>
              <a:off x="583221" y="1459391"/>
              <a:ext cx="106510" cy="1065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34A63B6-3DAB-4A90-8CD3-342776951063}"/>
              </a:ext>
            </a:extLst>
          </p:cNvPr>
          <p:cNvSpPr/>
          <p:nvPr/>
        </p:nvSpPr>
        <p:spPr>
          <a:xfrm>
            <a:off x="6770712" y="1420255"/>
            <a:ext cx="698131" cy="523598"/>
          </a:xfrm>
          <a:prstGeom prst="triangle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960A0-161A-44ED-87BE-E43F8BF948CB}"/>
              </a:ext>
            </a:extLst>
          </p:cNvPr>
          <p:cNvSpPr/>
          <p:nvPr/>
        </p:nvSpPr>
        <p:spPr>
          <a:xfrm>
            <a:off x="6770712" y="1943853"/>
            <a:ext cx="698131" cy="6981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ED2B12-1C92-4E38-848F-FBF7EAF4FBEC}"/>
              </a:ext>
            </a:extLst>
          </p:cNvPr>
          <p:cNvSpPr/>
          <p:nvPr/>
        </p:nvSpPr>
        <p:spPr>
          <a:xfrm>
            <a:off x="6247114" y="1420255"/>
            <a:ext cx="523598" cy="5235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7EFFE8-A3AA-4253-9767-7C679803214D}"/>
              </a:ext>
            </a:extLst>
          </p:cNvPr>
          <p:cNvSpPr/>
          <p:nvPr/>
        </p:nvSpPr>
        <p:spPr>
          <a:xfrm rot="18425662">
            <a:off x="6946261" y="895640"/>
            <a:ext cx="872664" cy="872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CF5FDB-2B1B-4F6E-A56E-242EB3124540}"/>
              </a:ext>
            </a:extLst>
          </p:cNvPr>
          <p:cNvSpPr/>
          <p:nvPr/>
        </p:nvSpPr>
        <p:spPr>
          <a:xfrm>
            <a:off x="6770712" y="1838591"/>
            <a:ext cx="106510" cy="1065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8F54B-1566-4A2C-896A-A6E0C6F29007}"/>
              </a:ext>
            </a:extLst>
          </p:cNvPr>
          <p:cNvSpPr txBox="1"/>
          <p:nvPr/>
        </p:nvSpPr>
        <p:spPr>
          <a:xfrm>
            <a:off x="5944973" y="-74586"/>
            <a:ext cx="1999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/>
              <a:t>Pythagoras’ Theorem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A34D1-2CD0-4589-9911-D0ECC641AFE4}"/>
              </a:ext>
            </a:extLst>
          </p:cNvPr>
          <p:cNvSpPr txBox="1"/>
          <p:nvPr/>
        </p:nvSpPr>
        <p:spPr>
          <a:xfrm>
            <a:off x="4269724" y="147929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4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17E767-D779-4302-A48E-A439D45F18DB}"/>
              </a:ext>
            </a:extLst>
          </p:cNvPr>
          <p:cNvSpPr txBox="1"/>
          <p:nvPr/>
        </p:nvSpPr>
        <p:spPr>
          <a:xfrm>
            <a:off x="4452219" y="92117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 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CB2658-10AB-4F1E-9D36-FE02004EF490}"/>
              </a:ext>
            </a:extLst>
          </p:cNvPr>
          <p:cNvSpPr txBox="1"/>
          <p:nvPr/>
        </p:nvSpPr>
        <p:spPr>
          <a:xfrm>
            <a:off x="3750267" y="107852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 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CFEFF-C764-4BFF-8B1F-A3DECD382CD8}"/>
              </a:ext>
            </a:extLst>
          </p:cNvPr>
          <p:cNvSpPr txBox="1"/>
          <p:nvPr/>
        </p:nvSpPr>
        <p:spPr>
          <a:xfrm>
            <a:off x="5939231" y="266165"/>
            <a:ext cx="212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We can draw a square on each </a:t>
            </a:r>
          </a:p>
          <a:p>
            <a:pPr algn="ctr"/>
            <a:r>
              <a:rPr lang="en-GB" sz="1200" dirty="0"/>
              <a:t>side of the triangle.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B269AF-5CEF-4D96-8A9C-D152DC5F7B83}"/>
              </a:ext>
            </a:extLst>
          </p:cNvPr>
          <p:cNvSpPr txBox="1"/>
          <p:nvPr/>
        </p:nvSpPr>
        <p:spPr>
          <a:xfrm>
            <a:off x="6371696" y="1543554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51861E-2462-4339-B1C1-47C5800ED7F6}"/>
              </a:ext>
            </a:extLst>
          </p:cNvPr>
          <p:cNvSpPr txBox="1"/>
          <p:nvPr/>
        </p:nvSpPr>
        <p:spPr>
          <a:xfrm>
            <a:off x="6982560" y="215780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C783F9-90AE-44EF-AFEE-6E6AD07496A8}"/>
              </a:ext>
            </a:extLst>
          </p:cNvPr>
          <p:cNvSpPr txBox="1"/>
          <p:nvPr/>
        </p:nvSpPr>
        <p:spPr>
          <a:xfrm>
            <a:off x="7245376" y="1206300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F12AC1-F452-4C69-AC1D-4C79CC648554}"/>
              </a:ext>
            </a:extLst>
          </p:cNvPr>
          <p:cNvSpPr txBox="1"/>
          <p:nvPr/>
        </p:nvSpPr>
        <p:spPr>
          <a:xfrm>
            <a:off x="3297119" y="1768244"/>
            <a:ext cx="2903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What is the area of square </a:t>
            </a:r>
            <a:r>
              <a:rPr lang="en-GB" sz="1200" b="1" dirty="0"/>
              <a:t>A</a:t>
            </a:r>
            <a:r>
              <a:rPr lang="en-GB" sz="1200" dirty="0"/>
              <a:t>? ___________</a:t>
            </a:r>
          </a:p>
          <a:p>
            <a:pPr algn="ctr"/>
            <a:r>
              <a:rPr lang="en-GB" sz="1200" dirty="0"/>
              <a:t>What is the area of square </a:t>
            </a:r>
            <a:r>
              <a:rPr lang="en-GB" sz="1200" b="1" dirty="0"/>
              <a:t>B</a:t>
            </a:r>
            <a:r>
              <a:rPr lang="en-GB" sz="1200" dirty="0"/>
              <a:t>? ___________</a:t>
            </a:r>
          </a:p>
          <a:p>
            <a:pPr algn="ctr"/>
            <a:r>
              <a:rPr lang="en-GB" sz="1200" dirty="0"/>
              <a:t>What is the area of square </a:t>
            </a:r>
            <a:r>
              <a:rPr lang="en-GB" sz="1200" b="1" dirty="0"/>
              <a:t>C</a:t>
            </a:r>
            <a:r>
              <a:rPr lang="en-GB" sz="1200" dirty="0"/>
              <a:t>? ___________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F202A8-EB2D-4D17-AD75-26EE99AD2E8E}"/>
              </a:ext>
            </a:extLst>
          </p:cNvPr>
          <p:cNvSpPr txBox="1"/>
          <p:nvPr/>
        </p:nvSpPr>
        <p:spPr>
          <a:xfrm>
            <a:off x="3940858" y="2523754"/>
            <a:ext cx="1938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Continue the investigation…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999B969-EA68-48B8-95D3-4CE25D0D356A}"/>
              </a:ext>
            </a:extLst>
          </p:cNvPr>
          <p:cNvSpPr/>
          <p:nvPr/>
        </p:nvSpPr>
        <p:spPr>
          <a:xfrm>
            <a:off x="3620162" y="3253017"/>
            <a:ext cx="1413307" cy="393571"/>
          </a:xfrm>
          <a:prstGeom prst="triangle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4165EE-3B89-4FEF-BC12-69578F280540}"/>
              </a:ext>
            </a:extLst>
          </p:cNvPr>
          <p:cNvSpPr/>
          <p:nvPr/>
        </p:nvSpPr>
        <p:spPr>
          <a:xfrm>
            <a:off x="3619483" y="3540079"/>
            <a:ext cx="106510" cy="1065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4A80E1-8061-4DB7-9EE4-C147A6D947C7}"/>
              </a:ext>
            </a:extLst>
          </p:cNvPr>
          <p:cNvSpPr txBox="1"/>
          <p:nvPr/>
        </p:nvSpPr>
        <p:spPr>
          <a:xfrm>
            <a:off x="3902065" y="3646588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12 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E8DC0E-2545-49B1-A0E8-01770BDE3267}"/>
              </a:ext>
            </a:extLst>
          </p:cNvPr>
          <p:cNvSpPr txBox="1"/>
          <p:nvPr/>
        </p:nvSpPr>
        <p:spPr>
          <a:xfrm>
            <a:off x="4010327" y="3166565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13 cm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BF17A8-16FB-4576-A64C-37CE1916D73F}"/>
              </a:ext>
            </a:extLst>
          </p:cNvPr>
          <p:cNvSpPr txBox="1"/>
          <p:nvPr/>
        </p:nvSpPr>
        <p:spPr>
          <a:xfrm>
            <a:off x="3204032" y="3255979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 cm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CA8074-A297-4707-B697-B8C203F14614}"/>
              </a:ext>
            </a:extLst>
          </p:cNvPr>
          <p:cNvSpPr txBox="1"/>
          <p:nvPr/>
        </p:nvSpPr>
        <p:spPr>
          <a:xfrm>
            <a:off x="3400371" y="2909454"/>
            <a:ext cx="808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/>
              <a:t>Triangle 2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CCD111F7-EB03-4591-A77A-A3A626DF2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58890"/>
              </p:ext>
            </p:extLst>
          </p:nvPr>
        </p:nvGraphicFramePr>
        <p:xfrm>
          <a:off x="5104575" y="3023597"/>
          <a:ext cx="3021738" cy="220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194">
                  <a:extLst>
                    <a:ext uri="{9D8B030D-6E8A-4147-A177-3AD203B41FA5}">
                      <a16:colId xmlns:a16="http://schemas.microsoft.com/office/drawing/2014/main" val="3778293831"/>
                    </a:ext>
                  </a:extLst>
                </a:gridCol>
                <a:gridCol w="755848">
                  <a:extLst>
                    <a:ext uri="{9D8B030D-6E8A-4147-A177-3AD203B41FA5}">
                      <a16:colId xmlns:a16="http://schemas.microsoft.com/office/drawing/2014/main" val="613658958"/>
                    </a:ext>
                  </a:extLst>
                </a:gridCol>
                <a:gridCol w="755848">
                  <a:extLst>
                    <a:ext uri="{9D8B030D-6E8A-4147-A177-3AD203B41FA5}">
                      <a16:colId xmlns:a16="http://schemas.microsoft.com/office/drawing/2014/main" val="708749230"/>
                    </a:ext>
                  </a:extLst>
                </a:gridCol>
                <a:gridCol w="755848">
                  <a:extLst>
                    <a:ext uri="{9D8B030D-6E8A-4147-A177-3AD203B41FA5}">
                      <a16:colId xmlns:a16="http://schemas.microsoft.com/office/drawing/2014/main" val="4193855628"/>
                    </a:ext>
                  </a:extLst>
                </a:gridCol>
              </a:tblGrid>
              <a:tr h="2376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Area (cm</a:t>
                      </a:r>
                      <a:r>
                        <a:rPr lang="en-GB" sz="1200" b="1" baseline="30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538602"/>
                  </a:ext>
                </a:extLst>
              </a:tr>
              <a:tr h="23762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Triangle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Square 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Square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Square 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92828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66955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96787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246718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713143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14916"/>
                  </a:ext>
                </a:extLst>
              </a:tr>
            </a:tbl>
          </a:graphicData>
        </a:graphic>
      </p:graphicFrame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14C8AF9B-BACD-46B8-8035-C30B56011407}"/>
              </a:ext>
            </a:extLst>
          </p:cNvPr>
          <p:cNvSpPr/>
          <p:nvPr/>
        </p:nvSpPr>
        <p:spPr>
          <a:xfrm rot="5400000">
            <a:off x="3047542" y="5004923"/>
            <a:ext cx="1906502" cy="437840"/>
          </a:xfrm>
          <a:prstGeom prst="triangle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B1DCE4-B910-4202-A6C3-FC5FA4EC5020}"/>
              </a:ext>
            </a:extLst>
          </p:cNvPr>
          <p:cNvSpPr/>
          <p:nvPr/>
        </p:nvSpPr>
        <p:spPr>
          <a:xfrm rot="5400000">
            <a:off x="3781872" y="4269675"/>
            <a:ext cx="143678" cy="1436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CCD569-A178-4251-910A-A7311303A155}"/>
              </a:ext>
            </a:extLst>
          </p:cNvPr>
          <p:cNvSpPr txBox="1"/>
          <p:nvPr/>
        </p:nvSpPr>
        <p:spPr>
          <a:xfrm>
            <a:off x="4222352" y="4322483"/>
            <a:ext cx="808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/>
              <a:t>Triangle 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70FA99-FF90-4B29-825D-CBC924C0D899}"/>
              </a:ext>
            </a:extLst>
          </p:cNvPr>
          <p:cNvSpPr txBox="1"/>
          <p:nvPr/>
        </p:nvSpPr>
        <p:spPr>
          <a:xfrm>
            <a:off x="4054305" y="4777776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17 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9A5DA5-0C16-4CBE-9E67-5EB029008F65}"/>
              </a:ext>
            </a:extLst>
          </p:cNvPr>
          <p:cNvSpPr txBox="1"/>
          <p:nvPr/>
        </p:nvSpPr>
        <p:spPr>
          <a:xfrm>
            <a:off x="3280480" y="4777776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15 cm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EAD6D4-D9A7-4A3D-94CF-0D6D16EE6221}"/>
              </a:ext>
            </a:extLst>
          </p:cNvPr>
          <p:cNvSpPr txBox="1"/>
          <p:nvPr/>
        </p:nvSpPr>
        <p:spPr>
          <a:xfrm>
            <a:off x="3781872" y="402816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8 cm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78445E-A263-4B77-AAFB-3E7EB165DA0F}"/>
              </a:ext>
            </a:extLst>
          </p:cNvPr>
          <p:cNvSpPr txBox="1"/>
          <p:nvPr/>
        </p:nvSpPr>
        <p:spPr>
          <a:xfrm>
            <a:off x="4269469" y="5844825"/>
            <a:ext cx="808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/>
              <a:t>Triangle 4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E52CD5-AA47-4C00-8D02-89E1B5FFAE64}"/>
              </a:ext>
            </a:extLst>
          </p:cNvPr>
          <p:cNvGrpSpPr/>
          <p:nvPr/>
        </p:nvGrpSpPr>
        <p:grpSpPr>
          <a:xfrm rot="16200000">
            <a:off x="4730823" y="5483026"/>
            <a:ext cx="437841" cy="1783002"/>
            <a:chOff x="657672" y="5012383"/>
            <a:chExt cx="437841" cy="1907419"/>
          </a:xfrm>
        </p:grpSpPr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AF41F747-94D6-465E-B4CF-A360125E1C89}"/>
                </a:ext>
              </a:extLst>
            </p:cNvPr>
            <p:cNvSpPr/>
            <p:nvPr/>
          </p:nvSpPr>
          <p:spPr>
            <a:xfrm rot="5400000">
              <a:off x="-76658" y="5747631"/>
              <a:ext cx="1906502" cy="437840"/>
            </a:xfrm>
            <a:prstGeom prst="triangl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DB722D2-2A1F-4BE3-9FD9-5353D44ADA8F}"/>
                </a:ext>
              </a:extLst>
            </p:cNvPr>
            <p:cNvSpPr/>
            <p:nvPr/>
          </p:nvSpPr>
          <p:spPr>
            <a:xfrm rot="5400000">
              <a:off x="657672" y="5012383"/>
              <a:ext cx="143678" cy="1436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954431A-2A32-4FD3-885C-5FF7CE472953}"/>
              </a:ext>
            </a:extLst>
          </p:cNvPr>
          <p:cNvSpPr txBox="1"/>
          <p:nvPr/>
        </p:nvSpPr>
        <p:spPr>
          <a:xfrm>
            <a:off x="4684714" y="607662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25 cm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D28D88-A9B9-482E-A9D2-62357E3A6E95}"/>
              </a:ext>
            </a:extLst>
          </p:cNvPr>
          <p:cNvSpPr txBox="1"/>
          <p:nvPr/>
        </p:nvSpPr>
        <p:spPr>
          <a:xfrm>
            <a:off x="3654119" y="6259569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7 cm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28C2E4-A112-437D-882C-C2187D21DBF9}"/>
              </a:ext>
            </a:extLst>
          </p:cNvPr>
          <p:cNvSpPr txBox="1"/>
          <p:nvPr/>
        </p:nvSpPr>
        <p:spPr>
          <a:xfrm>
            <a:off x="4468758" y="6581001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24 cm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DABD83-29AF-4234-B9D2-4C7410F957D9}"/>
              </a:ext>
            </a:extLst>
          </p:cNvPr>
          <p:cNvSpPr txBox="1"/>
          <p:nvPr/>
        </p:nvSpPr>
        <p:spPr>
          <a:xfrm>
            <a:off x="4391484" y="5352754"/>
            <a:ext cx="2959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/>
              <a:t>Triangle 5</a:t>
            </a:r>
            <a:r>
              <a:rPr lang="en-GB" sz="1200" b="1" dirty="0"/>
              <a:t>: </a:t>
            </a:r>
            <a:r>
              <a:rPr lang="en-GB" sz="1200" dirty="0"/>
              <a:t>sides of 12 cm, 35 cm and 37 cm.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4F4D28-12A6-468D-8D65-F184F7D6078D}"/>
              </a:ext>
            </a:extLst>
          </p:cNvPr>
          <p:cNvSpPr txBox="1"/>
          <p:nvPr/>
        </p:nvSpPr>
        <p:spPr>
          <a:xfrm>
            <a:off x="5979105" y="5725090"/>
            <a:ext cx="2199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u="sng" dirty="0"/>
              <a:t>Conclusion: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What is the relationship </a:t>
            </a:r>
          </a:p>
          <a:p>
            <a:pPr algn="ctr"/>
            <a:r>
              <a:rPr lang="en-GB" sz="1200" dirty="0"/>
              <a:t>between the length of the sides </a:t>
            </a:r>
          </a:p>
          <a:p>
            <a:pPr algn="ctr"/>
            <a:r>
              <a:rPr lang="en-GB" sz="1200" dirty="0"/>
              <a:t>of a right-angled triangle?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A4246D2-14FC-4ED7-B72A-0AD25B9B6D8E}"/>
              </a:ext>
            </a:extLst>
          </p:cNvPr>
          <p:cNvSpPr/>
          <p:nvPr/>
        </p:nvSpPr>
        <p:spPr>
          <a:xfrm>
            <a:off x="3284220" y="-18808"/>
            <a:ext cx="4877888" cy="6846570"/>
          </a:xfrm>
          <a:prstGeom prst="roundRect">
            <a:avLst>
              <a:gd name="adj" fmla="val 345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107526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68DC1262-BACE-404B-97B5-F8A8486014D0}"/>
              </a:ext>
            </a:extLst>
          </p:cNvPr>
          <p:cNvSpPr/>
          <p:nvPr/>
        </p:nvSpPr>
        <p:spPr>
          <a:xfrm>
            <a:off x="7104159" y="100242"/>
            <a:ext cx="2551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7DFDF0-CE9C-C9A9-B967-0CD2ADBC0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494" y="100242"/>
            <a:ext cx="4416373" cy="62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4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13E138-999D-4A35-8106-F3595B7EA04B}"/>
              </a:ext>
            </a:extLst>
          </p:cNvPr>
          <p:cNvSpPr txBox="1"/>
          <p:nvPr/>
        </p:nvSpPr>
        <p:spPr>
          <a:xfrm>
            <a:off x="101249" y="-8465"/>
            <a:ext cx="2166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Here is </a:t>
            </a:r>
            <a:r>
              <a:rPr lang="en-GB" sz="1200" b="1" u="sng" dirty="0"/>
              <a:t>Triangle 1</a:t>
            </a:r>
            <a:r>
              <a:rPr lang="en-GB" sz="1200" dirty="0"/>
              <a:t>.</a:t>
            </a:r>
          </a:p>
          <a:p>
            <a:pPr algn="ctr"/>
            <a:r>
              <a:rPr lang="en-GB" sz="1200" dirty="0"/>
              <a:t>It is a right-angled triangle with </a:t>
            </a:r>
          </a:p>
          <a:p>
            <a:pPr algn="ctr"/>
            <a:r>
              <a:rPr lang="en-GB" sz="1200" dirty="0"/>
              <a:t>sides: 3 cm, 4 cm and 5 cm.</a:t>
            </a:r>
          </a:p>
          <a:p>
            <a:pPr algn="ctr"/>
            <a:r>
              <a:rPr lang="en-GB" sz="1200" dirty="0"/>
              <a:t>(not to scale)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BBF3E4-C705-4581-8420-4C5A07D1E7AA}"/>
              </a:ext>
            </a:extLst>
          </p:cNvPr>
          <p:cNvGrpSpPr/>
          <p:nvPr/>
        </p:nvGrpSpPr>
        <p:grpSpPr>
          <a:xfrm>
            <a:off x="914518" y="974500"/>
            <a:ext cx="698810" cy="523598"/>
            <a:chOff x="583221" y="1042303"/>
            <a:chExt cx="698810" cy="523598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0FA5D4B-05F0-43F3-828E-58AB7A0C6376}"/>
                </a:ext>
              </a:extLst>
            </p:cNvPr>
            <p:cNvSpPr/>
            <p:nvPr/>
          </p:nvSpPr>
          <p:spPr>
            <a:xfrm>
              <a:off x="583900" y="1042303"/>
              <a:ext cx="698131" cy="523598"/>
            </a:xfrm>
            <a:prstGeom prst="triangl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724354-A9B3-4105-80A6-6CD401B1E335}"/>
                </a:ext>
              </a:extLst>
            </p:cNvPr>
            <p:cNvSpPr/>
            <p:nvPr/>
          </p:nvSpPr>
          <p:spPr>
            <a:xfrm>
              <a:off x="583221" y="1459391"/>
              <a:ext cx="106510" cy="1065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34A63B6-3DAB-4A90-8CD3-342776951063}"/>
              </a:ext>
            </a:extLst>
          </p:cNvPr>
          <p:cNvSpPr/>
          <p:nvPr/>
        </p:nvSpPr>
        <p:spPr>
          <a:xfrm>
            <a:off x="3494112" y="1439063"/>
            <a:ext cx="698131" cy="523598"/>
          </a:xfrm>
          <a:prstGeom prst="triangle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960A0-161A-44ED-87BE-E43F8BF948CB}"/>
              </a:ext>
            </a:extLst>
          </p:cNvPr>
          <p:cNvSpPr/>
          <p:nvPr/>
        </p:nvSpPr>
        <p:spPr>
          <a:xfrm>
            <a:off x="3494112" y="1962661"/>
            <a:ext cx="698131" cy="6981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ED2B12-1C92-4E38-848F-FBF7EAF4FBEC}"/>
              </a:ext>
            </a:extLst>
          </p:cNvPr>
          <p:cNvSpPr/>
          <p:nvPr/>
        </p:nvSpPr>
        <p:spPr>
          <a:xfrm>
            <a:off x="2970514" y="1439063"/>
            <a:ext cx="523598" cy="5235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7EFFE8-A3AA-4253-9767-7C679803214D}"/>
              </a:ext>
            </a:extLst>
          </p:cNvPr>
          <p:cNvSpPr/>
          <p:nvPr/>
        </p:nvSpPr>
        <p:spPr>
          <a:xfrm rot="18425662">
            <a:off x="3669661" y="914448"/>
            <a:ext cx="872664" cy="872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CF5FDB-2B1B-4F6E-A56E-242EB3124540}"/>
              </a:ext>
            </a:extLst>
          </p:cNvPr>
          <p:cNvSpPr/>
          <p:nvPr/>
        </p:nvSpPr>
        <p:spPr>
          <a:xfrm>
            <a:off x="3494112" y="1857399"/>
            <a:ext cx="106510" cy="1065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8F54B-1566-4A2C-896A-A6E0C6F29007}"/>
              </a:ext>
            </a:extLst>
          </p:cNvPr>
          <p:cNvSpPr txBox="1"/>
          <p:nvPr/>
        </p:nvSpPr>
        <p:spPr>
          <a:xfrm>
            <a:off x="2668373" y="-55778"/>
            <a:ext cx="1999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/>
              <a:t>Pythagoras’ Theorem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A34D1-2CD0-4589-9911-D0ECC641AFE4}"/>
              </a:ext>
            </a:extLst>
          </p:cNvPr>
          <p:cNvSpPr txBox="1"/>
          <p:nvPr/>
        </p:nvSpPr>
        <p:spPr>
          <a:xfrm>
            <a:off x="993124" y="149809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4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17E767-D779-4302-A48E-A439D45F18DB}"/>
              </a:ext>
            </a:extLst>
          </p:cNvPr>
          <p:cNvSpPr txBox="1"/>
          <p:nvPr/>
        </p:nvSpPr>
        <p:spPr>
          <a:xfrm>
            <a:off x="1175619" y="93997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 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CB2658-10AB-4F1E-9D36-FE02004EF490}"/>
              </a:ext>
            </a:extLst>
          </p:cNvPr>
          <p:cNvSpPr txBox="1"/>
          <p:nvPr/>
        </p:nvSpPr>
        <p:spPr>
          <a:xfrm>
            <a:off x="473667" y="109732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 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CFEFF-C764-4BFF-8B1F-A3DECD382CD8}"/>
              </a:ext>
            </a:extLst>
          </p:cNvPr>
          <p:cNvSpPr txBox="1"/>
          <p:nvPr/>
        </p:nvSpPr>
        <p:spPr>
          <a:xfrm>
            <a:off x="2662631" y="284973"/>
            <a:ext cx="212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We can draw a square on each </a:t>
            </a:r>
          </a:p>
          <a:p>
            <a:pPr algn="ctr"/>
            <a:r>
              <a:rPr lang="en-GB" sz="1200" dirty="0"/>
              <a:t>side of the triangle.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B269AF-5CEF-4D96-8A9C-D152DC5F7B83}"/>
              </a:ext>
            </a:extLst>
          </p:cNvPr>
          <p:cNvSpPr txBox="1"/>
          <p:nvPr/>
        </p:nvSpPr>
        <p:spPr>
          <a:xfrm>
            <a:off x="3095096" y="156236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51861E-2462-4339-B1C1-47C5800ED7F6}"/>
              </a:ext>
            </a:extLst>
          </p:cNvPr>
          <p:cNvSpPr txBox="1"/>
          <p:nvPr/>
        </p:nvSpPr>
        <p:spPr>
          <a:xfrm>
            <a:off x="3705960" y="217661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C783F9-90AE-44EF-AFEE-6E6AD07496A8}"/>
              </a:ext>
            </a:extLst>
          </p:cNvPr>
          <p:cNvSpPr txBox="1"/>
          <p:nvPr/>
        </p:nvSpPr>
        <p:spPr>
          <a:xfrm>
            <a:off x="3968776" y="1225108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F12AC1-F452-4C69-AC1D-4C79CC648554}"/>
              </a:ext>
            </a:extLst>
          </p:cNvPr>
          <p:cNvSpPr txBox="1"/>
          <p:nvPr/>
        </p:nvSpPr>
        <p:spPr>
          <a:xfrm>
            <a:off x="20519" y="1787052"/>
            <a:ext cx="2903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What is the area of square </a:t>
            </a:r>
            <a:r>
              <a:rPr lang="en-GB" sz="1200" b="1" dirty="0"/>
              <a:t>A</a:t>
            </a:r>
            <a:r>
              <a:rPr lang="en-GB" sz="1200" dirty="0"/>
              <a:t>? ___________</a:t>
            </a:r>
          </a:p>
          <a:p>
            <a:pPr algn="ctr"/>
            <a:r>
              <a:rPr lang="en-GB" sz="1200" dirty="0"/>
              <a:t>What is the area of square </a:t>
            </a:r>
            <a:r>
              <a:rPr lang="en-GB" sz="1200" b="1" dirty="0"/>
              <a:t>B</a:t>
            </a:r>
            <a:r>
              <a:rPr lang="en-GB" sz="1200" dirty="0"/>
              <a:t>? ___________</a:t>
            </a:r>
          </a:p>
          <a:p>
            <a:pPr algn="ctr"/>
            <a:r>
              <a:rPr lang="en-GB" sz="1200" dirty="0"/>
              <a:t>What is the area of square </a:t>
            </a:r>
            <a:r>
              <a:rPr lang="en-GB" sz="1200" b="1" dirty="0"/>
              <a:t>C</a:t>
            </a:r>
            <a:r>
              <a:rPr lang="en-GB" sz="1200" dirty="0"/>
              <a:t>? ___________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F202A8-EB2D-4D17-AD75-26EE99AD2E8E}"/>
              </a:ext>
            </a:extLst>
          </p:cNvPr>
          <p:cNvSpPr txBox="1"/>
          <p:nvPr/>
        </p:nvSpPr>
        <p:spPr>
          <a:xfrm>
            <a:off x="664258" y="2542562"/>
            <a:ext cx="1938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Continue the investigation…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999B969-EA68-48B8-95D3-4CE25D0D356A}"/>
              </a:ext>
            </a:extLst>
          </p:cNvPr>
          <p:cNvSpPr/>
          <p:nvPr/>
        </p:nvSpPr>
        <p:spPr>
          <a:xfrm>
            <a:off x="343562" y="3271825"/>
            <a:ext cx="1413307" cy="393571"/>
          </a:xfrm>
          <a:prstGeom prst="triangle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4165EE-3B89-4FEF-BC12-69578F280540}"/>
              </a:ext>
            </a:extLst>
          </p:cNvPr>
          <p:cNvSpPr/>
          <p:nvPr/>
        </p:nvSpPr>
        <p:spPr>
          <a:xfrm>
            <a:off x="342883" y="3558887"/>
            <a:ext cx="106510" cy="1065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4A80E1-8061-4DB7-9EE4-C147A6D947C7}"/>
              </a:ext>
            </a:extLst>
          </p:cNvPr>
          <p:cNvSpPr txBox="1"/>
          <p:nvPr/>
        </p:nvSpPr>
        <p:spPr>
          <a:xfrm>
            <a:off x="625465" y="3665396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12 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E8DC0E-2545-49B1-A0E8-01770BDE3267}"/>
              </a:ext>
            </a:extLst>
          </p:cNvPr>
          <p:cNvSpPr txBox="1"/>
          <p:nvPr/>
        </p:nvSpPr>
        <p:spPr>
          <a:xfrm>
            <a:off x="733727" y="3185373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13 cm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BF17A8-16FB-4576-A64C-37CE1916D73F}"/>
              </a:ext>
            </a:extLst>
          </p:cNvPr>
          <p:cNvSpPr txBox="1"/>
          <p:nvPr/>
        </p:nvSpPr>
        <p:spPr>
          <a:xfrm>
            <a:off x="-72568" y="327478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 cm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CA8074-A297-4707-B697-B8C203F14614}"/>
              </a:ext>
            </a:extLst>
          </p:cNvPr>
          <p:cNvSpPr txBox="1"/>
          <p:nvPr/>
        </p:nvSpPr>
        <p:spPr>
          <a:xfrm>
            <a:off x="123771" y="2928262"/>
            <a:ext cx="808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/>
              <a:t>Triangle 2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CCD111F7-EB03-4591-A77A-A3A626DF295B}"/>
              </a:ext>
            </a:extLst>
          </p:cNvPr>
          <p:cNvGraphicFramePr>
            <a:graphicFrameLocks noGrp="1"/>
          </p:cNvGraphicFramePr>
          <p:nvPr/>
        </p:nvGraphicFramePr>
        <p:xfrm>
          <a:off x="1827975" y="3042405"/>
          <a:ext cx="3021738" cy="220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194">
                  <a:extLst>
                    <a:ext uri="{9D8B030D-6E8A-4147-A177-3AD203B41FA5}">
                      <a16:colId xmlns:a16="http://schemas.microsoft.com/office/drawing/2014/main" val="3778293831"/>
                    </a:ext>
                  </a:extLst>
                </a:gridCol>
                <a:gridCol w="755848">
                  <a:extLst>
                    <a:ext uri="{9D8B030D-6E8A-4147-A177-3AD203B41FA5}">
                      <a16:colId xmlns:a16="http://schemas.microsoft.com/office/drawing/2014/main" val="613658958"/>
                    </a:ext>
                  </a:extLst>
                </a:gridCol>
                <a:gridCol w="755848">
                  <a:extLst>
                    <a:ext uri="{9D8B030D-6E8A-4147-A177-3AD203B41FA5}">
                      <a16:colId xmlns:a16="http://schemas.microsoft.com/office/drawing/2014/main" val="708749230"/>
                    </a:ext>
                  </a:extLst>
                </a:gridCol>
                <a:gridCol w="755848">
                  <a:extLst>
                    <a:ext uri="{9D8B030D-6E8A-4147-A177-3AD203B41FA5}">
                      <a16:colId xmlns:a16="http://schemas.microsoft.com/office/drawing/2014/main" val="4193855628"/>
                    </a:ext>
                  </a:extLst>
                </a:gridCol>
              </a:tblGrid>
              <a:tr h="2376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Area (cm</a:t>
                      </a:r>
                      <a:r>
                        <a:rPr lang="en-GB" sz="1200" b="1" baseline="30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538602"/>
                  </a:ext>
                </a:extLst>
              </a:tr>
              <a:tr h="23762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Triangle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Square 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Square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Square 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92828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66955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96787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246718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713143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14916"/>
                  </a:ext>
                </a:extLst>
              </a:tr>
            </a:tbl>
          </a:graphicData>
        </a:graphic>
      </p:graphicFrame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14C8AF9B-BACD-46B8-8035-C30B56011407}"/>
              </a:ext>
            </a:extLst>
          </p:cNvPr>
          <p:cNvSpPr/>
          <p:nvPr/>
        </p:nvSpPr>
        <p:spPr>
          <a:xfrm rot="5400000">
            <a:off x="-229058" y="5023731"/>
            <a:ext cx="1906502" cy="437840"/>
          </a:xfrm>
          <a:prstGeom prst="triangle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B1DCE4-B910-4202-A6C3-FC5FA4EC5020}"/>
              </a:ext>
            </a:extLst>
          </p:cNvPr>
          <p:cNvSpPr/>
          <p:nvPr/>
        </p:nvSpPr>
        <p:spPr>
          <a:xfrm rot="5400000">
            <a:off x="505272" y="4288483"/>
            <a:ext cx="143678" cy="1436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CCD569-A178-4251-910A-A7311303A155}"/>
              </a:ext>
            </a:extLst>
          </p:cNvPr>
          <p:cNvSpPr txBox="1"/>
          <p:nvPr/>
        </p:nvSpPr>
        <p:spPr>
          <a:xfrm>
            <a:off x="945752" y="4341291"/>
            <a:ext cx="808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/>
              <a:t>Triangle 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70FA99-FF90-4B29-825D-CBC924C0D899}"/>
              </a:ext>
            </a:extLst>
          </p:cNvPr>
          <p:cNvSpPr txBox="1"/>
          <p:nvPr/>
        </p:nvSpPr>
        <p:spPr>
          <a:xfrm>
            <a:off x="777705" y="479658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17 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9A5DA5-0C16-4CBE-9E67-5EB029008F65}"/>
              </a:ext>
            </a:extLst>
          </p:cNvPr>
          <p:cNvSpPr txBox="1"/>
          <p:nvPr/>
        </p:nvSpPr>
        <p:spPr>
          <a:xfrm>
            <a:off x="3880" y="479658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15 cm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EAD6D4-D9A7-4A3D-94CF-0D6D16EE6221}"/>
              </a:ext>
            </a:extLst>
          </p:cNvPr>
          <p:cNvSpPr txBox="1"/>
          <p:nvPr/>
        </p:nvSpPr>
        <p:spPr>
          <a:xfrm>
            <a:off x="505272" y="404696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8 cm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78445E-A263-4B77-AAFB-3E7EB165DA0F}"/>
              </a:ext>
            </a:extLst>
          </p:cNvPr>
          <p:cNvSpPr txBox="1"/>
          <p:nvPr/>
        </p:nvSpPr>
        <p:spPr>
          <a:xfrm>
            <a:off x="992869" y="5863633"/>
            <a:ext cx="808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/>
              <a:t>Triangle 4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E52CD5-AA47-4C00-8D02-89E1B5FFAE64}"/>
              </a:ext>
            </a:extLst>
          </p:cNvPr>
          <p:cNvGrpSpPr/>
          <p:nvPr/>
        </p:nvGrpSpPr>
        <p:grpSpPr>
          <a:xfrm rot="16200000">
            <a:off x="1454223" y="5501834"/>
            <a:ext cx="437841" cy="1783002"/>
            <a:chOff x="657672" y="5012383"/>
            <a:chExt cx="437841" cy="1907419"/>
          </a:xfrm>
        </p:grpSpPr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AF41F747-94D6-465E-B4CF-A360125E1C89}"/>
                </a:ext>
              </a:extLst>
            </p:cNvPr>
            <p:cNvSpPr/>
            <p:nvPr/>
          </p:nvSpPr>
          <p:spPr>
            <a:xfrm rot="5400000">
              <a:off x="-76658" y="5747631"/>
              <a:ext cx="1906502" cy="437840"/>
            </a:xfrm>
            <a:prstGeom prst="triangl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DB722D2-2A1F-4BE3-9FD9-5353D44ADA8F}"/>
                </a:ext>
              </a:extLst>
            </p:cNvPr>
            <p:cNvSpPr/>
            <p:nvPr/>
          </p:nvSpPr>
          <p:spPr>
            <a:xfrm rot="5400000">
              <a:off x="657672" y="5012383"/>
              <a:ext cx="143678" cy="1436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954431A-2A32-4FD3-885C-5FF7CE472953}"/>
              </a:ext>
            </a:extLst>
          </p:cNvPr>
          <p:cNvSpPr txBox="1"/>
          <p:nvPr/>
        </p:nvSpPr>
        <p:spPr>
          <a:xfrm>
            <a:off x="1408114" y="6095437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25 cm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D28D88-A9B9-482E-A9D2-62357E3A6E95}"/>
              </a:ext>
            </a:extLst>
          </p:cNvPr>
          <p:cNvSpPr txBox="1"/>
          <p:nvPr/>
        </p:nvSpPr>
        <p:spPr>
          <a:xfrm>
            <a:off x="377519" y="627837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7 cm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28C2E4-A112-437D-882C-C2187D21DBF9}"/>
              </a:ext>
            </a:extLst>
          </p:cNvPr>
          <p:cNvSpPr txBox="1"/>
          <p:nvPr/>
        </p:nvSpPr>
        <p:spPr>
          <a:xfrm>
            <a:off x="1192158" y="65998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24 cm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DABD83-29AF-4234-B9D2-4C7410F957D9}"/>
              </a:ext>
            </a:extLst>
          </p:cNvPr>
          <p:cNvSpPr txBox="1"/>
          <p:nvPr/>
        </p:nvSpPr>
        <p:spPr>
          <a:xfrm>
            <a:off x="1114884" y="5371562"/>
            <a:ext cx="2959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/>
              <a:t>Triangle 5</a:t>
            </a:r>
            <a:r>
              <a:rPr lang="en-GB" sz="1200" b="1" dirty="0"/>
              <a:t>: </a:t>
            </a:r>
            <a:r>
              <a:rPr lang="en-GB" sz="1200" dirty="0"/>
              <a:t>sides of 12 cm, 35 cm and 37 cm.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4F4D28-12A6-468D-8D65-F184F7D6078D}"/>
              </a:ext>
            </a:extLst>
          </p:cNvPr>
          <p:cNvSpPr txBox="1"/>
          <p:nvPr/>
        </p:nvSpPr>
        <p:spPr>
          <a:xfrm>
            <a:off x="2702505" y="5743898"/>
            <a:ext cx="2199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u="sng" dirty="0"/>
              <a:t>Conclusion: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What is the relationship </a:t>
            </a:r>
          </a:p>
          <a:p>
            <a:pPr algn="ctr"/>
            <a:r>
              <a:rPr lang="en-GB" sz="1200" dirty="0"/>
              <a:t>between the length of the sides </a:t>
            </a:r>
          </a:p>
          <a:p>
            <a:pPr algn="ctr"/>
            <a:r>
              <a:rPr lang="en-GB" sz="1200" dirty="0"/>
              <a:t>of a right-angled triangle?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A4246D2-14FC-4ED7-B72A-0AD25B9B6D8E}"/>
              </a:ext>
            </a:extLst>
          </p:cNvPr>
          <p:cNvSpPr/>
          <p:nvPr/>
        </p:nvSpPr>
        <p:spPr>
          <a:xfrm>
            <a:off x="7620" y="0"/>
            <a:ext cx="4877888" cy="6846570"/>
          </a:xfrm>
          <a:prstGeom prst="roundRect">
            <a:avLst>
              <a:gd name="adj" fmla="val 345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F1ACD9-BE58-487D-A7F7-0E3C8E68E958}"/>
              </a:ext>
            </a:extLst>
          </p:cNvPr>
          <p:cNvSpPr txBox="1"/>
          <p:nvPr/>
        </p:nvSpPr>
        <p:spPr>
          <a:xfrm>
            <a:off x="5100513" y="-8465"/>
            <a:ext cx="2166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Here is </a:t>
            </a:r>
            <a:r>
              <a:rPr lang="en-GB" sz="1200" b="1" u="sng" dirty="0"/>
              <a:t>Triangle 1</a:t>
            </a:r>
            <a:r>
              <a:rPr lang="en-GB" sz="1200" dirty="0"/>
              <a:t>.</a:t>
            </a:r>
          </a:p>
          <a:p>
            <a:pPr algn="ctr"/>
            <a:r>
              <a:rPr lang="en-GB" sz="1200" dirty="0"/>
              <a:t>It is a right-angled triangle with </a:t>
            </a:r>
          </a:p>
          <a:p>
            <a:pPr algn="ctr"/>
            <a:r>
              <a:rPr lang="en-GB" sz="1200" dirty="0"/>
              <a:t>sides: 3 cm, 4 cm and 5 cm.</a:t>
            </a:r>
          </a:p>
          <a:p>
            <a:pPr algn="ctr"/>
            <a:r>
              <a:rPr lang="en-GB" sz="1200" dirty="0"/>
              <a:t>(not to scale)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B056DFF-2A64-4754-858F-500DC74EB4C5}"/>
              </a:ext>
            </a:extLst>
          </p:cNvPr>
          <p:cNvGrpSpPr/>
          <p:nvPr/>
        </p:nvGrpSpPr>
        <p:grpSpPr>
          <a:xfrm>
            <a:off x="5913782" y="974500"/>
            <a:ext cx="698810" cy="523598"/>
            <a:chOff x="583221" y="1042303"/>
            <a:chExt cx="698810" cy="523598"/>
          </a:xfrm>
        </p:grpSpPr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2F252D95-8089-4AAA-8E91-4BBC540D5541}"/>
                </a:ext>
              </a:extLst>
            </p:cNvPr>
            <p:cNvSpPr/>
            <p:nvPr/>
          </p:nvSpPr>
          <p:spPr>
            <a:xfrm>
              <a:off x="583900" y="1042303"/>
              <a:ext cx="698131" cy="523598"/>
            </a:xfrm>
            <a:prstGeom prst="triangl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4D69CB-BA3B-4CED-AB27-98B3C608D632}"/>
                </a:ext>
              </a:extLst>
            </p:cNvPr>
            <p:cNvSpPr/>
            <p:nvPr/>
          </p:nvSpPr>
          <p:spPr>
            <a:xfrm>
              <a:off x="583221" y="1459391"/>
              <a:ext cx="106510" cy="1065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D3C0A94C-87BC-4758-8E99-0A1C0F6542EB}"/>
              </a:ext>
            </a:extLst>
          </p:cNvPr>
          <p:cNvSpPr/>
          <p:nvPr/>
        </p:nvSpPr>
        <p:spPr>
          <a:xfrm>
            <a:off x="8493376" y="1439063"/>
            <a:ext cx="698131" cy="523598"/>
          </a:xfrm>
          <a:prstGeom prst="triangle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4A7F2C-29F9-4736-B38F-810EE7F6DDEA}"/>
              </a:ext>
            </a:extLst>
          </p:cNvPr>
          <p:cNvSpPr/>
          <p:nvPr/>
        </p:nvSpPr>
        <p:spPr>
          <a:xfrm>
            <a:off x="8493376" y="1962661"/>
            <a:ext cx="698131" cy="6981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C8E015-89AD-42D6-87EB-62FB051F1DE3}"/>
              </a:ext>
            </a:extLst>
          </p:cNvPr>
          <p:cNvSpPr/>
          <p:nvPr/>
        </p:nvSpPr>
        <p:spPr>
          <a:xfrm>
            <a:off x="7969778" y="1439063"/>
            <a:ext cx="523598" cy="5235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13404C4-47C2-4559-8A36-FFD4BA56A203}"/>
              </a:ext>
            </a:extLst>
          </p:cNvPr>
          <p:cNvSpPr/>
          <p:nvPr/>
        </p:nvSpPr>
        <p:spPr>
          <a:xfrm rot="18425662">
            <a:off x="8668925" y="914448"/>
            <a:ext cx="872664" cy="872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A0C5887-15E4-4B98-B64B-7CFB513E0A01}"/>
              </a:ext>
            </a:extLst>
          </p:cNvPr>
          <p:cNvSpPr/>
          <p:nvPr/>
        </p:nvSpPr>
        <p:spPr>
          <a:xfrm>
            <a:off x="8493376" y="1857399"/>
            <a:ext cx="106510" cy="1065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D85F1A-E5A1-49F7-866E-60C2EFF735C0}"/>
              </a:ext>
            </a:extLst>
          </p:cNvPr>
          <p:cNvSpPr txBox="1"/>
          <p:nvPr/>
        </p:nvSpPr>
        <p:spPr>
          <a:xfrm>
            <a:off x="7667637" y="-55778"/>
            <a:ext cx="1999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/>
              <a:t>Pythagoras’ Theorem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E22E688-78DB-421E-82D8-671CD83D7D55}"/>
              </a:ext>
            </a:extLst>
          </p:cNvPr>
          <p:cNvSpPr txBox="1"/>
          <p:nvPr/>
        </p:nvSpPr>
        <p:spPr>
          <a:xfrm>
            <a:off x="5992388" y="149809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4 cm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F192F8-558B-4E35-89D0-42CEC4B210AF}"/>
              </a:ext>
            </a:extLst>
          </p:cNvPr>
          <p:cNvSpPr txBox="1"/>
          <p:nvPr/>
        </p:nvSpPr>
        <p:spPr>
          <a:xfrm>
            <a:off x="6174883" y="93997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 cm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8A1155E-151C-4C46-A418-1493116E8364}"/>
              </a:ext>
            </a:extLst>
          </p:cNvPr>
          <p:cNvSpPr txBox="1"/>
          <p:nvPr/>
        </p:nvSpPr>
        <p:spPr>
          <a:xfrm>
            <a:off x="5472931" y="109732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 cm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D67ACD-7A8F-4085-A4ED-49D450FA6746}"/>
              </a:ext>
            </a:extLst>
          </p:cNvPr>
          <p:cNvSpPr txBox="1"/>
          <p:nvPr/>
        </p:nvSpPr>
        <p:spPr>
          <a:xfrm>
            <a:off x="7661895" y="284973"/>
            <a:ext cx="212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We can draw a square on each </a:t>
            </a:r>
          </a:p>
          <a:p>
            <a:pPr algn="ctr"/>
            <a:r>
              <a:rPr lang="en-GB" sz="1200" dirty="0"/>
              <a:t>side of the triangle.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4B04DBC-812C-4293-866E-A079987D6F39}"/>
              </a:ext>
            </a:extLst>
          </p:cNvPr>
          <p:cNvSpPr txBox="1"/>
          <p:nvPr/>
        </p:nvSpPr>
        <p:spPr>
          <a:xfrm>
            <a:off x="8094360" y="156236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6AEB07-9751-4D96-8F2C-23546CAF5106}"/>
              </a:ext>
            </a:extLst>
          </p:cNvPr>
          <p:cNvSpPr txBox="1"/>
          <p:nvPr/>
        </p:nvSpPr>
        <p:spPr>
          <a:xfrm>
            <a:off x="8705224" y="217661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FC2F70B-46CD-4D52-838B-7C5953B14315}"/>
              </a:ext>
            </a:extLst>
          </p:cNvPr>
          <p:cNvSpPr txBox="1"/>
          <p:nvPr/>
        </p:nvSpPr>
        <p:spPr>
          <a:xfrm>
            <a:off x="8968040" y="1225108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D397712-D146-4CF6-806A-64F16B377B86}"/>
              </a:ext>
            </a:extLst>
          </p:cNvPr>
          <p:cNvSpPr txBox="1"/>
          <p:nvPr/>
        </p:nvSpPr>
        <p:spPr>
          <a:xfrm>
            <a:off x="5019783" y="1787052"/>
            <a:ext cx="2903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What is the area of square </a:t>
            </a:r>
            <a:r>
              <a:rPr lang="en-GB" sz="1200" b="1" dirty="0"/>
              <a:t>A</a:t>
            </a:r>
            <a:r>
              <a:rPr lang="en-GB" sz="1200" dirty="0"/>
              <a:t>? ___________</a:t>
            </a:r>
          </a:p>
          <a:p>
            <a:pPr algn="ctr"/>
            <a:r>
              <a:rPr lang="en-GB" sz="1200" dirty="0"/>
              <a:t>What is the area of square </a:t>
            </a:r>
            <a:r>
              <a:rPr lang="en-GB" sz="1200" b="1" dirty="0"/>
              <a:t>B</a:t>
            </a:r>
            <a:r>
              <a:rPr lang="en-GB" sz="1200" dirty="0"/>
              <a:t>? ___________</a:t>
            </a:r>
          </a:p>
          <a:p>
            <a:pPr algn="ctr"/>
            <a:r>
              <a:rPr lang="en-GB" sz="1200" dirty="0"/>
              <a:t>What is the area of square </a:t>
            </a:r>
            <a:r>
              <a:rPr lang="en-GB" sz="1200" b="1" dirty="0"/>
              <a:t>C</a:t>
            </a:r>
            <a:r>
              <a:rPr lang="en-GB" sz="1200" dirty="0"/>
              <a:t>? ___________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269C18F-D7DE-4551-8026-0BF2D12DCEF5}"/>
              </a:ext>
            </a:extLst>
          </p:cNvPr>
          <p:cNvSpPr txBox="1"/>
          <p:nvPr/>
        </p:nvSpPr>
        <p:spPr>
          <a:xfrm>
            <a:off x="5663522" y="2542562"/>
            <a:ext cx="1938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Continue the investigation…</a:t>
            </a: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6CE0439C-ACFB-4F59-A6AA-39E3348C1F8F}"/>
              </a:ext>
            </a:extLst>
          </p:cNvPr>
          <p:cNvSpPr/>
          <p:nvPr/>
        </p:nvSpPr>
        <p:spPr>
          <a:xfrm>
            <a:off x="5342826" y="3271825"/>
            <a:ext cx="1413307" cy="393571"/>
          </a:xfrm>
          <a:prstGeom prst="triangle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3F4D30A-C2B1-40C1-A973-A82322CF0F26}"/>
              </a:ext>
            </a:extLst>
          </p:cNvPr>
          <p:cNvSpPr/>
          <p:nvPr/>
        </p:nvSpPr>
        <p:spPr>
          <a:xfrm>
            <a:off x="5342147" y="3558887"/>
            <a:ext cx="106510" cy="1065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A79D3E3-ED96-46F9-9737-8249A9E03DF6}"/>
              </a:ext>
            </a:extLst>
          </p:cNvPr>
          <p:cNvSpPr txBox="1"/>
          <p:nvPr/>
        </p:nvSpPr>
        <p:spPr>
          <a:xfrm>
            <a:off x="5624729" y="3665396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12 cm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B9C8E81-ED98-488B-A51D-4D6C784DA4F5}"/>
              </a:ext>
            </a:extLst>
          </p:cNvPr>
          <p:cNvSpPr txBox="1"/>
          <p:nvPr/>
        </p:nvSpPr>
        <p:spPr>
          <a:xfrm>
            <a:off x="5732991" y="3185373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13 cm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D5073E7-2F4D-4C41-8702-9C8E6603B1B2}"/>
              </a:ext>
            </a:extLst>
          </p:cNvPr>
          <p:cNvSpPr txBox="1"/>
          <p:nvPr/>
        </p:nvSpPr>
        <p:spPr>
          <a:xfrm>
            <a:off x="4926696" y="327478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 cm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E74660E-95CC-4660-970D-DCCE27877C95}"/>
              </a:ext>
            </a:extLst>
          </p:cNvPr>
          <p:cNvSpPr txBox="1"/>
          <p:nvPr/>
        </p:nvSpPr>
        <p:spPr>
          <a:xfrm>
            <a:off x="5123035" y="2928262"/>
            <a:ext cx="808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/>
              <a:t>Triangle 2</a:t>
            </a: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036BD44B-5913-4C56-868B-F63EC266D7A9}"/>
              </a:ext>
            </a:extLst>
          </p:cNvPr>
          <p:cNvGraphicFramePr>
            <a:graphicFrameLocks noGrp="1"/>
          </p:cNvGraphicFramePr>
          <p:nvPr/>
        </p:nvGraphicFramePr>
        <p:xfrm>
          <a:off x="6827239" y="3042405"/>
          <a:ext cx="3021738" cy="220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194">
                  <a:extLst>
                    <a:ext uri="{9D8B030D-6E8A-4147-A177-3AD203B41FA5}">
                      <a16:colId xmlns:a16="http://schemas.microsoft.com/office/drawing/2014/main" val="3778293831"/>
                    </a:ext>
                  </a:extLst>
                </a:gridCol>
                <a:gridCol w="755848">
                  <a:extLst>
                    <a:ext uri="{9D8B030D-6E8A-4147-A177-3AD203B41FA5}">
                      <a16:colId xmlns:a16="http://schemas.microsoft.com/office/drawing/2014/main" val="613658958"/>
                    </a:ext>
                  </a:extLst>
                </a:gridCol>
                <a:gridCol w="755848">
                  <a:extLst>
                    <a:ext uri="{9D8B030D-6E8A-4147-A177-3AD203B41FA5}">
                      <a16:colId xmlns:a16="http://schemas.microsoft.com/office/drawing/2014/main" val="708749230"/>
                    </a:ext>
                  </a:extLst>
                </a:gridCol>
                <a:gridCol w="755848">
                  <a:extLst>
                    <a:ext uri="{9D8B030D-6E8A-4147-A177-3AD203B41FA5}">
                      <a16:colId xmlns:a16="http://schemas.microsoft.com/office/drawing/2014/main" val="4193855628"/>
                    </a:ext>
                  </a:extLst>
                </a:gridCol>
              </a:tblGrid>
              <a:tr h="2376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Area (cm</a:t>
                      </a:r>
                      <a:r>
                        <a:rPr lang="en-GB" sz="1200" b="1" baseline="30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538602"/>
                  </a:ext>
                </a:extLst>
              </a:tr>
              <a:tr h="23762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Triangle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Square 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Square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Square 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92828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66955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96787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246718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713143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14916"/>
                  </a:ext>
                </a:extLst>
              </a:tr>
            </a:tbl>
          </a:graphicData>
        </a:graphic>
      </p:graphicFrame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67C2B9F-2802-4797-BB0D-914DACFDAD24}"/>
              </a:ext>
            </a:extLst>
          </p:cNvPr>
          <p:cNvSpPr/>
          <p:nvPr/>
        </p:nvSpPr>
        <p:spPr>
          <a:xfrm rot="5400000">
            <a:off x="4770206" y="5023731"/>
            <a:ext cx="1906502" cy="437840"/>
          </a:xfrm>
          <a:prstGeom prst="triangle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28179FF-D2F3-4039-9B20-2B752AAC7591}"/>
              </a:ext>
            </a:extLst>
          </p:cNvPr>
          <p:cNvSpPr/>
          <p:nvPr/>
        </p:nvSpPr>
        <p:spPr>
          <a:xfrm rot="5400000">
            <a:off x="5504536" y="4288483"/>
            <a:ext cx="143678" cy="1436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F6C2627-7262-49B0-A57B-A7C1252C4FED}"/>
              </a:ext>
            </a:extLst>
          </p:cNvPr>
          <p:cNvSpPr txBox="1"/>
          <p:nvPr/>
        </p:nvSpPr>
        <p:spPr>
          <a:xfrm>
            <a:off x="5945016" y="4341291"/>
            <a:ext cx="808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/>
              <a:t>Triangle 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8547A3-A6B4-4948-9B94-B479E4A6EA94}"/>
              </a:ext>
            </a:extLst>
          </p:cNvPr>
          <p:cNvSpPr txBox="1"/>
          <p:nvPr/>
        </p:nvSpPr>
        <p:spPr>
          <a:xfrm>
            <a:off x="5776969" y="479658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17 cm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DF9C4CA-54FE-404C-9A98-493C6834EF08}"/>
              </a:ext>
            </a:extLst>
          </p:cNvPr>
          <p:cNvSpPr txBox="1"/>
          <p:nvPr/>
        </p:nvSpPr>
        <p:spPr>
          <a:xfrm>
            <a:off x="5003144" y="479658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15 cm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A551FC3-6DA4-421B-8B8A-3A468A30E27D}"/>
              </a:ext>
            </a:extLst>
          </p:cNvPr>
          <p:cNvSpPr txBox="1"/>
          <p:nvPr/>
        </p:nvSpPr>
        <p:spPr>
          <a:xfrm>
            <a:off x="5504536" y="404696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8 cm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D6E3AB9-0D1D-4941-84E6-8B25EBEDC8F7}"/>
              </a:ext>
            </a:extLst>
          </p:cNvPr>
          <p:cNvSpPr txBox="1"/>
          <p:nvPr/>
        </p:nvSpPr>
        <p:spPr>
          <a:xfrm>
            <a:off x="5992133" y="5863633"/>
            <a:ext cx="808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/>
              <a:t>Triangle 4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0A4111E-C246-4E6D-A547-ACA7EEBF7DA3}"/>
              </a:ext>
            </a:extLst>
          </p:cNvPr>
          <p:cNvGrpSpPr/>
          <p:nvPr/>
        </p:nvGrpSpPr>
        <p:grpSpPr>
          <a:xfrm rot="16200000">
            <a:off x="6453487" y="5501834"/>
            <a:ext cx="437841" cy="1783002"/>
            <a:chOff x="657672" y="5012383"/>
            <a:chExt cx="437841" cy="1907419"/>
          </a:xfrm>
        </p:grpSpPr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02D662E9-50A9-451C-AA6D-07E4BC6913BC}"/>
                </a:ext>
              </a:extLst>
            </p:cNvPr>
            <p:cNvSpPr/>
            <p:nvPr/>
          </p:nvSpPr>
          <p:spPr>
            <a:xfrm rot="5400000">
              <a:off x="-76658" y="5747631"/>
              <a:ext cx="1906502" cy="437840"/>
            </a:xfrm>
            <a:prstGeom prst="triangl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51F2290-5547-405B-9E93-6DAA66025F01}"/>
                </a:ext>
              </a:extLst>
            </p:cNvPr>
            <p:cNvSpPr/>
            <p:nvPr/>
          </p:nvSpPr>
          <p:spPr>
            <a:xfrm rot="5400000">
              <a:off x="657672" y="5012383"/>
              <a:ext cx="143678" cy="1436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009B5476-1B48-4266-BBC2-A69B8B65DE8D}"/>
              </a:ext>
            </a:extLst>
          </p:cNvPr>
          <p:cNvSpPr txBox="1"/>
          <p:nvPr/>
        </p:nvSpPr>
        <p:spPr>
          <a:xfrm>
            <a:off x="6407378" y="6095437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25 cm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6AB1420-6252-4964-BA6C-10CCF8D29EEF}"/>
              </a:ext>
            </a:extLst>
          </p:cNvPr>
          <p:cNvSpPr txBox="1"/>
          <p:nvPr/>
        </p:nvSpPr>
        <p:spPr>
          <a:xfrm>
            <a:off x="5376783" y="627837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7 cm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D6F6605-E1ED-43C8-A9AC-F142A831E101}"/>
              </a:ext>
            </a:extLst>
          </p:cNvPr>
          <p:cNvSpPr txBox="1"/>
          <p:nvPr/>
        </p:nvSpPr>
        <p:spPr>
          <a:xfrm>
            <a:off x="6191422" y="65998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24 cm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C586D8A-1EA4-4E44-9DB7-39088D98CD55}"/>
              </a:ext>
            </a:extLst>
          </p:cNvPr>
          <p:cNvSpPr txBox="1"/>
          <p:nvPr/>
        </p:nvSpPr>
        <p:spPr>
          <a:xfrm>
            <a:off x="6114148" y="5371562"/>
            <a:ext cx="2959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/>
              <a:t>Triangle 5</a:t>
            </a:r>
            <a:r>
              <a:rPr lang="en-GB" sz="1200" b="1" dirty="0"/>
              <a:t>: </a:t>
            </a:r>
            <a:r>
              <a:rPr lang="en-GB" sz="1200" dirty="0"/>
              <a:t>sides of 12 cm, 35 cm and 37 cm.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A6B4F67-5897-4CAB-A24C-54F043EB29C7}"/>
              </a:ext>
            </a:extLst>
          </p:cNvPr>
          <p:cNvSpPr txBox="1"/>
          <p:nvPr/>
        </p:nvSpPr>
        <p:spPr>
          <a:xfrm>
            <a:off x="7701769" y="5743898"/>
            <a:ext cx="2199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u="sng" dirty="0"/>
              <a:t>Conclusion: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What is the relationship </a:t>
            </a:r>
          </a:p>
          <a:p>
            <a:pPr algn="ctr"/>
            <a:r>
              <a:rPr lang="en-GB" sz="1200" dirty="0"/>
              <a:t>between the length of the sides </a:t>
            </a:r>
          </a:p>
          <a:p>
            <a:pPr algn="ctr"/>
            <a:r>
              <a:rPr lang="en-GB" sz="1200" dirty="0"/>
              <a:t>of a right-angled triangle?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A67CE29D-AAAC-43E3-902C-691928E18161}"/>
              </a:ext>
            </a:extLst>
          </p:cNvPr>
          <p:cNvSpPr/>
          <p:nvPr/>
        </p:nvSpPr>
        <p:spPr>
          <a:xfrm>
            <a:off x="5006884" y="0"/>
            <a:ext cx="4877888" cy="6846570"/>
          </a:xfrm>
          <a:prstGeom prst="roundRect">
            <a:avLst>
              <a:gd name="adj" fmla="val 345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311501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73F2D-6946-41E3-A01E-27EC7B77F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0774" y="-700775"/>
            <a:ext cx="3444771" cy="4846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8C4F29-37C8-4E0F-8154-EAA795738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0775" y="2728226"/>
            <a:ext cx="3444771" cy="4846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A97E75-F4D5-4DD8-8E3E-B373040A9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60457" y="-700773"/>
            <a:ext cx="3444771" cy="4846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5A66A8-3FDC-4D39-A278-047ED4CA3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60458" y="2728228"/>
            <a:ext cx="3444771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1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D1A0EF-25B5-4D37-87B0-76CB733765DA}"/>
              </a:ext>
            </a:extLst>
          </p:cNvPr>
          <p:cNvSpPr/>
          <p:nvPr/>
        </p:nvSpPr>
        <p:spPr>
          <a:xfrm>
            <a:off x="467032" y="1043290"/>
            <a:ext cx="4289622" cy="5290525"/>
          </a:xfrm>
          <a:prstGeom prst="roundRect">
            <a:avLst>
              <a:gd name="adj" fmla="val 616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69DD7-1357-41F4-B001-D5E85EDF1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75" y="140494"/>
            <a:ext cx="849892" cy="849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12815-D0A4-4F10-B5C9-2359EB602911}"/>
              </a:ext>
            </a:extLst>
          </p:cNvPr>
          <p:cNvSpPr txBox="1"/>
          <p:nvPr/>
        </p:nvSpPr>
        <p:spPr>
          <a:xfrm>
            <a:off x="574160" y="1091613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 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E08CA-7945-4E88-97F0-A34E1E4CB48B}"/>
              </a:ext>
            </a:extLst>
          </p:cNvPr>
          <p:cNvSpPr txBox="1"/>
          <p:nvPr/>
        </p:nvSpPr>
        <p:spPr>
          <a:xfrm>
            <a:off x="3166767" y="68451"/>
            <a:ext cx="5466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Use a calculator to find the answers.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78F68-F4A9-4270-ABC3-E66ED1104AC5}"/>
              </a:ext>
            </a:extLst>
          </p:cNvPr>
          <p:cNvSpPr txBox="1"/>
          <p:nvPr/>
        </p:nvSpPr>
        <p:spPr>
          <a:xfrm>
            <a:off x="3166767" y="520070"/>
            <a:ext cx="4048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Give your answers to 2 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70DCD-7E00-4DBB-873E-9A7EEBFECA2B}"/>
              </a:ext>
            </a:extLst>
          </p:cNvPr>
          <p:cNvSpPr txBox="1"/>
          <p:nvPr/>
        </p:nvSpPr>
        <p:spPr>
          <a:xfrm>
            <a:off x="574160" y="1852996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3.5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 12.25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FF8319-0142-4D1E-A5AC-99A137D70629}"/>
              </a:ext>
            </a:extLst>
          </p:cNvPr>
          <p:cNvSpPr txBox="1"/>
          <p:nvPr/>
        </p:nvSpPr>
        <p:spPr>
          <a:xfrm>
            <a:off x="574160" y="2614379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+ 5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 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83D808-B6D3-46FD-B165-9F7AE9719BD8}"/>
              </a:ext>
            </a:extLst>
          </p:cNvPr>
          <p:cNvSpPr txBox="1"/>
          <p:nvPr/>
        </p:nvSpPr>
        <p:spPr>
          <a:xfrm>
            <a:off x="574160" y="3375762"/>
            <a:ext cx="283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+ 2.3</a:t>
            </a:r>
            <a:r>
              <a:rPr lang="en-GB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 30.29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C6F816-1338-4F71-BA57-3BB43C1B4E4D}"/>
                  </a:ext>
                </a:extLst>
              </p:cNvPr>
              <p:cNvSpPr txBox="1"/>
              <p:nvPr/>
            </p:nvSpPr>
            <p:spPr>
              <a:xfrm>
                <a:off x="574160" y="5770071"/>
                <a:ext cx="1912896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3.16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C6F816-1338-4F71-BA57-3BB43C1B4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60" y="5770071"/>
                <a:ext cx="1912896" cy="563744"/>
              </a:xfrm>
              <a:prstGeom prst="rect">
                <a:avLst/>
              </a:prstGeom>
              <a:blipFill>
                <a:blip r:embed="rId3"/>
                <a:stretch>
                  <a:fillRect t="-5435" r="-5414" b="-29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395A77-3EB4-4E64-848C-2BFB1C1333D4}"/>
              </a:ext>
            </a:extLst>
          </p:cNvPr>
          <p:cNvSpPr/>
          <p:nvPr/>
        </p:nvSpPr>
        <p:spPr>
          <a:xfrm>
            <a:off x="5149345" y="1073511"/>
            <a:ext cx="4289623" cy="3752107"/>
          </a:xfrm>
          <a:prstGeom prst="roundRect">
            <a:avLst>
              <a:gd name="adj" fmla="val 616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294AF0-AC22-4BDC-85E8-5152B1B4057C}"/>
              </a:ext>
            </a:extLst>
          </p:cNvPr>
          <p:cNvSpPr txBox="1"/>
          <p:nvPr/>
        </p:nvSpPr>
        <p:spPr>
          <a:xfrm>
            <a:off x="5204007" y="1230664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2.85</a:t>
            </a:r>
            <a:r>
              <a:rPr lang="en-GB" sz="3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8.12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42EE3F-DF4A-4BA3-9244-BD2DB31E0AA3}"/>
              </a:ext>
            </a:extLst>
          </p:cNvPr>
          <p:cNvSpPr txBox="1"/>
          <p:nvPr/>
        </p:nvSpPr>
        <p:spPr>
          <a:xfrm>
            <a:off x="5204007" y="1886714"/>
            <a:ext cx="3308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5.3</a:t>
            </a:r>
            <a:r>
              <a:rPr lang="en-GB" sz="3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+ 5.1</a:t>
            </a:r>
            <a:r>
              <a:rPr lang="en-GB" sz="3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54.1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926DEA-53F7-4431-93AA-013DC6513CFF}"/>
                  </a:ext>
                </a:extLst>
              </p:cNvPr>
              <p:cNvSpPr txBox="1"/>
              <p:nvPr/>
            </p:nvSpPr>
            <p:spPr>
              <a:xfrm>
                <a:off x="5204007" y="3960406"/>
                <a:ext cx="3331168" cy="688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</m:t>
                        </m:r>
                        <m:r>
                          <a:rPr lang="en-GB" sz="32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+5</m:t>
                        </m:r>
                        <m:r>
                          <a:rPr lang="en-GB" sz="32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6.40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926DEA-53F7-4431-93AA-013DC6513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007" y="3960406"/>
                <a:ext cx="3331168" cy="688715"/>
              </a:xfrm>
              <a:prstGeom prst="rect">
                <a:avLst/>
              </a:prstGeom>
              <a:blipFill>
                <a:blip r:embed="rId4"/>
                <a:stretch>
                  <a:fillRect t="-1770" r="-3846" b="-23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2A3913-5ED6-468A-ABDC-8B86A82B603D}"/>
              </a:ext>
            </a:extLst>
          </p:cNvPr>
          <p:cNvSpPr/>
          <p:nvPr/>
        </p:nvSpPr>
        <p:spPr>
          <a:xfrm>
            <a:off x="5181600" y="5052433"/>
            <a:ext cx="4289623" cy="1662470"/>
          </a:xfrm>
          <a:prstGeom prst="roundRect">
            <a:avLst>
              <a:gd name="adj" fmla="val 616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63F50F-09E0-40DB-8F69-7D3FF8505A3F}"/>
                  </a:ext>
                </a:extLst>
              </p:cNvPr>
              <p:cNvSpPr txBox="1"/>
              <p:nvPr/>
            </p:nvSpPr>
            <p:spPr>
              <a:xfrm>
                <a:off x="5223036" y="5071916"/>
                <a:ext cx="2790957" cy="688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(6</m:t>
                        </m:r>
                        <m:r>
                          <a:rPr lang="en-GB" sz="32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  <m:r>
                          <a:rPr lang="en-GB" sz="32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63F50F-09E0-40DB-8F69-7D3FF8505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036" y="5071916"/>
                <a:ext cx="2790957" cy="688715"/>
              </a:xfrm>
              <a:prstGeom prst="rect">
                <a:avLst/>
              </a:prstGeom>
              <a:blipFill>
                <a:blip r:embed="rId5"/>
                <a:stretch>
                  <a:fillRect t="-1770" r="-4585" b="-23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1542867-EA1A-4641-B3EA-693E53776E8B}"/>
              </a:ext>
            </a:extLst>
          </p:cNvPr>
          <p:cNvSpPr txBox="1"/>
          <p:nvPr/>
        </p:nvSpPr>
        <p:spPr>
          <a:xfrm>
            <a:off x="5646512" y="5807973"/>
            <a:ext cx="350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But! You cannot have a </a:t>
            </a:r>
          </a:p>
          <a:p>
            <a:pPr algn="ctr"/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square root of a negative number!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DBB482-F02C-4BBD-8CF6-A53C420D5EF4}"/>
                  </a:ext>
                </a:extLst>
              </p:cNvPr>
              <p:cNvSpPr txBox="1"/>
              <p:nvPr/>
            </p:nvSpPr>
            <p:spPr>
              <a:xfrm>
                <a:off x="7987904" y="5127761"/>
                <a:ext cx="1395126" cy="631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GB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−64</m:t>
                        </m:r>
                      </m:e>
                    </m:rad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DBB482-F02C-4BBD-8CF6-A53C420D5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904" y="5127761"/>
                <a:ext cx="1395126" cy="6311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79EE7BF-BFEE-48E1-A84B-A1DD42A44A4E}"/>
              </a:ext>
            </a:extLst>
          </p:cNvPr>
          <p:cNvSpPr/>
          <p:nvPr/>
        </p:nvSpPr>
        <p:spPr>
          <a:xfrm>
            <a:off x="128930" y="71610"/>
            <a:ext cx="22881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7621BA-3A26-435D-9C2A-07199502CF57}"/>
                  </a:ext>
                </a:extLst>
              </p:cNvPr>
              <p:cNvSpPr txBox="1"/>
              <p:nvPr/>
            </p:nvSpPr>
            <p:spPr>
              <a:xfrm>
                <a:off x="574160" y="4956429"/>
                <a:ext cx="1912896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</m:e>
                    </m:rad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6.24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7621BA-3A26-435D-9C2A-07199502C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60" y="4956429"/>
                <a:ext cx="1912896" cy="563744"/>
              </a:xfrm>
              <a:prstGeom prst="rect">
                <a:avLst/>
              </a:prstGeom>
              <a:blipFill>
                <a:blip r:embed="rId7"/>
                <a:stretch>
                  <a:fillRect t="-4301" r="-5414" b="-27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13A422-FD6E-4417-9DB4-54E867473979}"/>
                  </a:ext>
                </a:extLst>
              </p:cNvPr>
              <p:cNvSpPr txBox="1"/>
              <p:nvPr/>
            </p:nvSpPr>
            <p:spPr>
              <a:xfrm>
                <a:off x="574160" y="4137145"/>
                <a:ext cx="1912896" cy="568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7.07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13A422-FD6E-4417-9DB4-54E867473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60" y="4137145"/>
                <a:ext cx="1912896" cy="568169"/>
              </a:xfrm>
              <a:prstGeom prst="rect">
                <a:avLst/>
              </a:prstGeom>
              <a:blipFill>
                <a:blip r:embed="rId8"/>
                <a:stretch>
                  <a:fillRect t="-4301" r="-5414" b="-29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CEC5E5-3753-41A4-9699-138F01EB3D85}"/>
                  </a:ext>
                </a:extLst>
              </p:cNvPr>
              <p:cNvSpPr txBox="1"/>
              <p:nvPr/>
            </p:nvSpPr>
            <p:spPr>
              <a:xfrm>
                <a:off x="5204007" y="2542764"/>
                <a:ext cx="2162964" cy="632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e>
                    </m:rad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5.20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CEC5E5-3753-41A4-9699-138F01EB3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007" y="2542764"/>
                <a:ext cx="2162964" cy="632096"/>
              </a:xfrm>
              <a:prstGeom prst="rect">
                <a:avLst/>
              </a:prstGeom>
              <a:blipFill>
                <a:blip r:embed="rId9"/>
                <a:stretch>
                  <a:fillRect t="-4808" r="-6497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F0553C-EACB-4DD1-8BFB-87D3CE0233AE}"/>
                  </a:ext>
                </a:extLst>
              </p:cNvPr>
              <p:cNvSpPr txBox="1"/>
              <p:nvPr/>
            </p:nvSpPr>
            <p:spPr>
              <a:xfrm>
                <a:off x="5204007" y="3252098"/>
                <a:ext cx="2162964" cy="631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47</m:t>
                        </m:r>
                      </m:e>
                    </m:rad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6.86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F0553C-EACB-4DD1-8BFB-87D3CE023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007" y="3252098"/>
                <a:ext cx="2162964" cy="631198"/>
              </a:xfrm>
              <a:prstGeom prst="rect">
                <a:avLst/>
              </a:prstGeom>
              <a:blipFill>
                <a:blip r:embed="rId10"/>
                <a:stretch>
                  <a:fillRect t="-5769" r="-6497" b="-29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36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BA1BE-E0E2-3386-34D0-D2B1D7CE4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" y="0"/>
            <a:ext cx="9887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2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E44E4-5059-C18C-45B5-4861A97AC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5" y="0"/>
            <a:ext cx="968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568195-209B-9F59-C3D2-F11A23010747}"/>
              </a:ext>
            </a:extLst>
          </p:cNvPr>
          <p:cNvSpPr txBox="1"/>
          <p:nvPr/>
        </p:nvSpPr>
        <p:spPr>
          <a:xfrm>
            <a:off x="144712" y="200025"/>
            <a:ext cx="9616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Let’s watch this video…</a:t>
            </a:r>
          </a:p>
          <a:p>
            <a:endParaRPr lang="en-GB" sz="2400" dirty="0"/>
          </a:p>
          <a:p>
            <a:r>
              <a:rPr lang="en-GB" sz="2400" dirty="0"/>
              <a:t>While you watch, think: how would a mathematician describe what we see?</a:t>
            </a:r>
          </a:p>
        </p:txBody>
      </p:sp>
      <p:pic>
        <p:nvPicPr>
          <p:cNvPr id="6" name="Online Media 5" title="Demonstrating Pythagoras' theorem using a clever gadget - QI: Series M Episode 5 Preview - BBC">
            <a:hlinkClick r:id="" action="ppaction://media"/>
            <a:extLst>
              <a:ext uri="{FF2B5EF4-FFF2-40B4-BE49-F238E27FC236}">
                <a16:creationId xmlns:a16="http://schemas.microsoft.com/office/drawing/2014/main" id="{F34FC03C-5F37-3167-02FF-C30E43CA42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7463" y="1800225"/>
            <a:ext cx="6867214" cy="3880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B3EA2A-44DB-51C5-71E4-0BC8D7B3B907}"/>
              </a:ext>
            </a:extLst>
          </p:cNvPr>
          <p:cNvSpPr txBox="1"/>
          <p:nvPr/>
        </p:nvSpPr>
        <p:spPr>
          <a:xfrm>
            <a:off x="342900" y="1662941"/>
            <a:ext cx="2009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down your answer </a:t>
            </a:r>
            <a:r>
              <a:rPr lang="en-GB" sz="2400" b="1" u="sng" dirty="0"/>
              <a:t>on your whiteboards</a:t>
            </a:r>
          </a:p>
          <a:p>
            <a:endParaRPr lang="en-GB" sz="2400" dirty="0"/>
          </a:p>
          <a:p>
            <a:r>
              <a:rPr lang="en-GB" sz="2400" dirty="0"/>
              <a:t>(What mathematical words can you use?)</a:t>
            </a:r>
          </a:p>
        </p:txBody>
      </p:sp>
    </p:spTree>
    <p:extLst>
      <p:ext uri="{BB962C8B-B14F-4D97-AF65-F5344CB8AC3E}">
        <p14:creationId xmlns:p14="http://schemas.microsoft.com/office/powerpoint/2010/main" val="398572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EA8F76C-03B1-4BF0-BA1F-7E59BD63CFE9}"/>
              </a:ext>
            </a:extLst>
          </p:cNvPr>
          <p:cNvSpPr/>
          <p:nvPr/>
        </p:nvSpPr>
        <p:spPr>
          <a:xfrm>
            <a:off x="6418182" y="2154959"/>
            <a:ext cx="1736766" cy="1302574"/>
          </a:xfrm>
          <a:prstGeom prst="triangle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F5C6C3-F533-4354-BAD6-632DA51EA37F}"/>
              </a:ext>
            </a:extLst>
          </p:cNvPr>
          <p:cNvSpPr/>
          <p:nvPr/>
        </p:nvSpPr>
        <p:spPr>
          <a:xfrm>
            <a:off x="6418182" y="3457533"/>
            <a:ext cx="1736766" cy="1736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3AE5D7-EF89-477E-994B-26C073EA166B}"/>
              </a:ext>
            </a:extLst>
          </p:cNvPr>
          <p:cNvSpPr/>
          <p:nvPr/>
        </p:nvSpPr>
        <p:spPr>
          <a:xfrm>
            <a:off x="5115607" y="2154959"/>
            <a:ext cx="1302574" cy="13025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C72D15-DF4F-4966-9A1E-200B096906C0}"/>
              </a:ext>
            </a:extLst>
          </p:cNvPr>
          <p:cNvSpPr/>
          <p:nvPr/>
        </p:nvSpPr>
        <p:spPr>
          <a:xfrm rot="18425662">
            <a:off x="6853211" y="856159"/>
            <a:ext cx="2170958" cy="2170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A732A4-7301-4589-BC31-09FD3ECC6DC1}"/>
              </a:ext>
            </a:extLst>
          </p:cNvPr>
          <p:cNvSpPr/>
          <p:nvPr/>
        </p:nvSpPr>
        <p:spPr>
          <a:xfrm>
            <a:off x="6420100" y="3160148"/>
            <a:ext cx="297333" cy="2973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8FCE8-0770-099E-5C5F-DF337E00C0E4}"/>
              </a:ext>
            </a:extLst>
          </p:cNvPr>
          <p:cNvSpPr txBox="1"/>
          <p:nvPr/>
        </p:nvSpPr>
        <p:spPr>
          <a:xfrm>
            <a:off x="244653" y="321185"/>
            <a:ext cx="608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have we found?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D7CA21F-8145-F43F-B20F-D74EA67984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800" y="1854411"/>
            <a:ext cx="3545201" cy="2611474"/>
          </a:xfrm>
        </p:spPr>
        <p:txBody>
          <a:bodyPr>
            <a:normAutofit/>
          </a:bodyPr>
          <a:lstStyle/>
          <a:p>
            <a:r>
              <a:rPr lang="en-GB" sz="3200" dirty="0"/>
              <a:t>The square of the longest side is equal to the sum of the squares of the two shorter sides</a:t>
            </a:r>
          </a:p>
        </p:txBody>
      </p:sp>
    </p:spTree>
    <p:extLst>
      <p:ext uri="{BB962C8B-B14F-4D97-AF65-F5344CB8AC3E}">
        <p14:creationId xmlns:p14="http://schemas.microsoft.com/office/powerpoint/2010/main" val="24730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D24A0-CCE5-AF8C-BB5D-2AC65C631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5E8FBAF-D918-DC8F-7E1E-5863B9DBAA3D}"/>
              </a:ext>
            </a:extLst>
          </p:cNvPr>
          <p:cNvSpPr/>
          <p:nvPr/>
        </p:nvSpPr>
        <p:spPr>
          <a:xfrm>
            <a:off x="6418182" y="2154959"/>
            <a:ext cx="1736766" cy="1302574"/>
          </a:xfrm>
          <a:prstGeom prst="triangle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E8CB5-719B-52E3-8D3D-351DFACC6BEB}"/>
              </a:ext>
            </a:extLst>
          </p:cNvPr>
          <p:cNvSpPr/>
          <p:nvPr/>
        </p:nvSpPr>
        <p:spPr>
          <a:xfrm>
            <a:off x="6418182" y="3457533"/>
            <a:ext cx="1736766" cy="1736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B84C5B-A51F-7D28-D493-FF14359754C5}"/>
              </a:ext>
            </a:extLst>
          </p:cNvPr>
          <p:cNvSpPr/>
          <p:nvPr/>
        </p:nvSpPr>
        <p:spPr>
          <a:xfrm>
            <a:off x="5115607" y="2154959"/>
            <a:ext cx="1302574" cy="13025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6103DC-3DF9-ECD4-C388-5712FBF78823}"/>
              </a:ext>
            </a:extLst>
          </p:cNvPr>
          <p:cNvSpPr/>
          <p:nvPr/>
        </p:nvSpPr>
        <p:spPr>
          <a:xfrm rot="18425662">
            <a:off x="6853211" y="856159"/>
            <a:ext cx="2170958" cy="2170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CB4537-2483-8321-EA22-8FD94BA37F9C}"/>
              </a:ext>
            </a:extLst>
          </p:cNvPr>
          <p:cNvSpPr/>
          <p:nvPr/>
        </p:nvSpPr>
        <p:spPr>
          <a:xfrm>
            <a:off x="6420100" y="3160148"/>
            <a:ext cx="297333" cy="2973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48383A-EEFF-B2A0-ADDD-5E934EEF2607}"/>
              </a:ext>
            </a:extLst>
          </p:cNvPr>
          <p:cNvSpPr txBox="1"/>
          <p:nvPr/>
        </p:nvSpPr>
        <p:spPr>
          <a:xfrm>
            <a:off x="653526" y="1475347"/>
            <a:ext cx="2692660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b="1" u="sng" dirty="0"/>
              <a:t>Pythagoras’ Theorem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132A9B-BB4D-D16B-13E5-A07B6E406BE6}"/>
              </a:ext>
            </a:extLst>
          </p:cNvPr>
          <p:cNvSpPr txBox="1"/>
          <p:nvPr/>
        </p:nvSpPr>
        <p:spPr>
          <a:xfrm>
            <a:off x="644742" y="1859503"/>
            <a:ext cx="317349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dirty="0"/>
              <a:t>(only for right-angled triangles)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8A30F4-CBF3-B807-6936-B0F92197D953}"/>
              </a:ext>
            </a:extLst>
          </p:cNvPr>
          <p:cNvSpPr txBox="1"/>
          <p:nvPr/>
        </p:nvSpPr>
        <p:spPr>
          <a:xfrm>
            <a:off x="5813116" y="2199220"/>
            <a:ext cx="372218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954" b="1" dirty="0"/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66434F-C033-0293-96E1-40E74276BBA9}"/>
              </a:ext>
            </a:extLst>
          </p:cNvPr>
          <p:cNvSpPr txBox="1"/>
          <p:nvPr/>
        </p:nvSpPr>
        <p:spPr>
          <a:xfrm>
            <a:off x="7105153" y="3935522"/>
            <a:ext cx="388248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954" b="1" dirty="0"/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DB5777-C63F-37BA-8ED4-DC1129879AC5}"/>
              </a:ext>
            </a:extLst>
          </p:cNvPr>
          <p:cNvSpPr txBox="1"/>
          <p:nvPr/>
        </p:nvSpPr>
        <p:spPr>
          <a:xfrm>
            <a:off x="7460543" y="1982144"/>
            <a:ext cx="343364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954" b="1" dirty="0"/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12E760-384C-158D-1DD2-C1BA3B256336}"/>
              </a:ext>
            </a:extLst>
          </p:cNvPr>
          <p:cNvSpPr txBox="1"/>
          <p:nvPr/>
        </p:nvSpPr>
        <p:spPr>
          <a:xfrm>
            <a:off x="937920" y="2689393"/>
            <a:ext cx="764953" cy="944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539" dirty="0"/>
              <a:t>a</a:t>
            </a:r>
            <a:r>
              <a:rPr lang="en-GB" sz="5539" baseline="30000" dirty="0"/>
              <a:t>2</a:t>
            </a:r>
            <a:endParaRPr lang="en-GB" sz="5539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6BB37B-F128-2185-0060-716D5CE186C2}"/>
              </a:ext>
            </a:extLst>
          </p:cNvPr>
          <p:cNvSpPr txBox="1"/>
          <p:nvPr/>
        </p:nvSpPr>
        <p:spPr>
          <a:xfrm>
            <a:off x="1698452" y="2689392"/>
            <a:ext cx="1313180" cy="944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539" dirty="0"/>
              <a:t>+ b</a:t>
            </a:r>
            <a:r>
              <a:rPr lang="en-GB" sz="5539" baseline="30000" dirty="0"/>
              <a:t>2</a:t>
            </a:r>
            <a:endParaRPr lang="en-GB" sz="5539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CFEF10-97BC-A213-F338-088BE7225ED4}"/>
              </a:ext>
            </a:extLst>
          </p:cNvPr>
          <p:cNvSpPr txBox="1"/>
          <p:nvPr/>
        </p:nvSpPr>
        <p:spPr>
          <a:xfrm>
            <a:off x="3112322" y="2689391"/>
            <a:ext cx="1239442" cy="944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539" dirty="0"/>
              <a:t>= c</a:t>
            </a:r>
            <a:r>
              <a:rPr lang="en-GB" sz="5539" baseline="30000" dirty="0"/>
              <a:t>2</a:t>
            </a:r>
            <a:endParaRPr lang="en-GB" sz="5539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707938-6FD4-CF07-D386-039BB9F601A1}"/>
              </a:ext>
            </a:extLst>
          </p:cNvPr>
          <p:cNvSpPr txBox="1"/>
          <p:nvPr/>
        </p:nvSpPr>
        <p:spPr>
          <a:xfrm>
            <a:off x="595583" y="3660461"/>
            <a:ext cx="3829959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b="1" dirty="0"/>
              <a:t>a</a:t>
            </a:r>
            <a:r>
              <a:rPr lang="en-GB" sz="2585" dirty="0"/>
              <a:t> &amp; </a:t>
            </a:r>
            <a:r>
              <a:rPr lang="en-GB" sz="2585" b="1" dirty="0"/>
              <a:t>b</a:t>
            </a:r>
            <a:r>
              <a:rPr lang="en-GB" sz="2585" dirty="0"/>
              <a:t> are the shorter sides.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5D5F4C-5894-4DD4-53A1-2463FA2D52ED}"/>
              </a:ext>
            </a:extLst>
          </p:cNvPr>
          <p:cNvSpPr txBox="1"/>
          <p:nvPr/>
        </p:nvSpPr>
        <p:spPr>
          <a:xfrm>
            <a:off x="568210" y="4076287"/>
            <a:ext cx="3861763" cy="887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b="1" dirty="0"/>
              <a:t>c</a:t>
            </a:r>
            <a:r>
              <a:rPr lang="en-GB" sz="2585" dirty="0"/>
              <a:t> is </a:t>
            </a:r>
            <a:r>
              <a:rPr lang="en-GB" sz="2585" u="sng" dirty="0"/>
              <a:t>always</a:t>
            </a:r>
            <a:r>
              <a:rPr lang="en-GB" sz="2585" dirty="0"/>
              <a:t> the longest side.</a:t>
            </a:r>
          </a:p>
          <a:p>
            <a:pPr algn="ctr"/>
            <a:r>
              <a:rPr lang="en-GB" sz="2585" dirty="0"/>
              <a:t>(the hypotenuse)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883FE-8763-E9F7-2637-0E96A4B50F13}"/>
              </a:ext>
            </a:extLst>
          </p:cNvPr>
          <p:cNvSpPr txBox="1"/>
          <p:nvPr/>
        </p:nvSpPr>
        <p:spPr>
          <a:xfrm>
            <a:off x="244653" y="321185"/>
            <a:ext cx="608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Copy the formula and diagram into your books</a:t>
            </a:r>
          </a:p>
        </p:txBody>
      </p:sp>
    </p:spTree>
    <p:extLst>
      <p:ext uri="{BB962C8B-B14F-4D97-AF65-F5344CB8AC3E}">
        <p14:creationId xmlns:p14="http://schemas.microsoft.com/office/powerpoint/2010/main" val="42027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A0760-B06F-4021-A6DD-E0ACB6601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2826" r="4484"/>
          <a:stretch/>
        </p:blipFill>
        <p:spPr>
          <a:xfrm>
            <a:off x="5933506" y="910411"/>
            <a:ext cx="3480576" cy="5687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39A4B6-6016-405C-9E1D-301E7A349A72}"/>
              </a:ext>
            </a:extLst>
          </p:cNvPr>
          <p:cNvSpPr txBox="1"/>
          <p:nvPr/>
        </p:nvSpPr>
        <p:spPr>
          <a:xfrm>
            <a:off x="607973" y="1216982"/>
            <a:ext cx="2986010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u="sng" dirty="0"/>
              <a:t>Pythagoras of Samos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DE22B-46E8-4E0B-B712-4372D602B030}"/>
              </a:ext>
            </a:extLst>
          </p:cNvPr>
          <p:cNvSpPr/>
          <p:nvPr/>
        </p:nvSpPr>
        <p:spPr>
          <a:xfrm>
            <a:off x="2093204" y="1923911"/>
            <a:ext cx="2193229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15" dirty="0"/>
              <a:t>c. 570 – c. 495 BC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84F89-2423-4F85-98CF-61A50EBED482}"/>
              </a:ext>
            </a:extLst>
          </p:cNvPr>
          <p:cNvSpPr txBox="1"/>
          <p:nvPr/>
        </p:nvSpPr>
        <p:spPr>
          <a:xfrm>
            <a:off x="607975" y="2665362"/>
            <a:ext cx="5099153" cy="1285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A Greek philosopher who taught</a:t>
            </a:r>
          </a:p>
          <a:p>
            <a:r>
              <a:rPr lang="en-GB" sz="2585" dirty="0"/>
              <a:t>students about religion and politics, </a:t>
            </a:r>
          </a:p>
          <a:p>
            <a:r>
              <a:rPr lang="en-GB" sz="2585" dirty="0"/>
              <a:t>and made mathematical discoveries.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805A8-3852-1697-A64B-3E61C550EC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EF5102-6C81-412E-63D3-5F6FEE77C64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91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C33459-09D9-3817-020F-C42289249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67" y="364664"/>
            <a:ext cx="8798943" cy="57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9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520065E-2DCE-49BC-9085-5C2E148CE6D8}" vid="{4C3C53C7-F493-49ED-B619-38CA6D05AA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121</TotalTime>
  <Words>787</Words>
  <Application>Microsoft Office PowerPoint</Application>
  <PresentationFormat>A4 Paper (210x297 mm)</PresentationFormat>
  <Paragraphs>220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Cambria Math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Archway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A Morley - LBA Staff</dc:creator>
  <cp:lastModifiedBy>Mr A Morley - LBA Staff</cp:lastModifiedBy>
  <cp:revision>5</cp:revision>
  <dcterms:created xsi:type="dcterms:W3CDTF">2025-02-14T13:22:10Z</dcterms:created>
  <dcterms:modified xsi:type="dcterms:W3CDTF">2025-02-25T14:44:21Z</dcterms:modified>
</cp:coreProperties>
</file>