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77" r:id="rId3"/>
    <p:sldMasterId id="2147483681" r:id="rId4"/>
    <p:sldMasterId id="2147483693" r:id="rId5"/>
  </p:sldMasterIdLst>
  <p:notesMasterIdLst>
    <p:notesMasterId r:id="rId30"/>
  </p:notesMasterIdLst>
  <p:sldIdLst>
    <p:sldId id="308" r:id="rId6"/>
    <p:sldId id="309" r:id="rId7"/>
    <p:sldId id="336" r:id="rId8"/>
    <p:sldId id="337" r:id="rId9"/>
    <p:sldId id="1025" r:id="rId10"/>
    <p:sldId id="1026" r:id="rId11"/>
    <p:sldId id="1027" r:id="rId12"/>
    <p:sldId id="1028" r:id="rId13"/>
    <p:sldId id="1029" r:id="rId14"/>
    <p:sldId id="1030" r:id="rId15"/>
    <p:sldId id="1044" r:id="rId16"/>
    <p:sldId id="1045" r:id="rId17"/>
    <p:sldId id="1046" r:id="rId18"/>
    <p:sldId id="1047" r:id="rId19"/>
    <p:sldId id="1048" r:id="rId20"/>
    <p:sldId id="1049" r:id="rId21"/>
    <p:sldId id="1043" r:id="rId22"/>
    <p:sldId id="1055" r:id="rId23"/>
    <p:sldId id="1056" r:id="rId24"/>
    <p:sldId id="332" r:id="rId25"/>
    <p:sldId id="1050" r:id="rId26"/>
    <p:sldId id="1052" r:id="rId27"/>
    <p:sldId id="1053" r:id="rId28"/>
    <p:sldId id="105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nnected  knowledge" id="{3C02AB96-CC2C-4D2B-B655-9219C11AACEF}">
          <p14:sldIdLst>
            <p14:sldId id="308"/>
          </p14:sldIdLst>
        </p14:section>
        <p14:section name="Instruct" id="{11B388BA-476C-44BA-B982-9891242A53A4}">
          <p14:sldIdLst>
            <p14:sldId id="309"/>
            <p14:sldId id="336"/>
            <p14:sldId id="337"/>
          </p14:sldIdLst>
        </p14:section>
        <p14:section name="Practise" id="{4DE20639-8298-416A-9823-DAF5577CFEA8}">
          <p14:sldIdLst>
            <p14:sldId id="1025"/>
            <p14:sldId id="1026"/>
            <p14:sldId id="1027"/>
            <p14:sldId id="1028"/>
            <p14:sldId id="1029"/>
            <p14:sldId id="1030"/>
            <p14:sldId id="1044"/>
            <p14:sldId id="1045"/>
            <p14:sldId id="1046"/>
            <p14:sldId id="1047"/>
            <p14:sldId id="1048"/>
            <p14:sldId id="1049"/>
            <p14:sldId id="1043"/>
            <p14:sldId id="1055"/>
            <p14:sldId id="1056"/>
          </p14:sldIdLst>
        </p14:section>
        <p14:section name="Secure" id="{251E3F4A-75B3-4372-91F1-369EBD96D304}">
          <p14:sldIdLst>
            <p14:sldId id="332"/>
            <p14:sldId id="1050"/>
            <p14:sldId id="1052"/>
            <p14:sldId id="1053"/>
            <p14:sldId id="105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6504" autoAdjust="0"/>
  </p:normalViewPr>
  <p:slideViewPr>
    <p:cSldViewPr snapToGrid="0">
      <p:cViewPr varScale="1">
        <p:scale>
          <a:sx n="81" d="100"/>
          <a:sy n="81" d="100"/>
        </p:scale>
        <p:origin x="120"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C18843-40E0-48BC-92FC-41E218EEEFDF}" type="datetimeFigureOut">
              <a:rPr lang="en-GB" smtClean="0"/>
              <a:t>14/02/2025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6B3249-BDC2-4093-BD93-4A530E7C1DE1}" type="slidenum">
              <a:rPr lang="en-GB" smtClean="0"/>
              <a:t>‹#›</a:t>
            </a:fld>
            <a:endParaRPr lang="en-GB"/>
          </a:p>
        </p:txBody>
      </p:sp>
    </p:spTree>
    <p:extLst>
      <p:ext uri="{BB962C8B-B14F-4D97-AF65-F5344CB8AC3E}">
        <p14:creationId xmlns:p14="http://schemas.microsoft.com/office/powerpoint/2010/main" val="2633628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they find three that will work? How do they know it works?</a:t>
            </a:r>
          </a:p>
        </p:txBody>
      </p:sp>
      <p:sp>
        <p:nvSpPr>
          <p:cNvPr id="4" name="Slide Number Placeholder 3"/>
          <p:cNvSpPr>
            <a:spLocks noGrp="1"/>
          </p:cNvSpPr>
          <p:nvPr>
            <p:ph type="sldNum" sz="quarter" idx="5"/>
          </p:nvPr>
        </p:nvSpPr>
        <p:spPr/>
        <p:txBody>
          <a:bodyPr/>
          <a:lstStyle/>
          <a:p>
            <a:fld id="{4E6B3249-BDC2-4093-BD93-4A530E7C1DE1}" type="slidenum">
              <a:rPr lang="en-GB" smtClean="0"/>
              <a:t>1</a:t>
            </a:fld>
            <a:endParaRPr lang="en-GB"/>
          </a:p>
        </p:txBody>
      </p:sp>
    </p:spTree>
    <p:extLst>
      <p:ext uri="{BB962C8B-B14F-4D97-AF65-F5344CB8AC3E}">
        <p14:creationId xmlns:p14="http://schemas.microsoft.com/office/powerpoint/2010/main" val="648030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Additional Practice</a:t>
            </a:r>
          </a:p>
        </p:txBody>
      </p:sp>
      <p:sp>
        <p:nvSpPr>
          <p:cNvPr id="4" name="Slide Number Placeholder 3"/>
          <p:cNvSpPr>
            <a:spLocks noGrp="1"/>
          </p:cNvSpPr>
          <p:nvPr>
            <p:ph type="sldNum" sz="quarter" idx="5"/>
          </p:nvPr>
        </p:nvSpPr>
        <p:spPr/>
        <p:txBody>
          <a:bodyPr/>
          <a:lstStyle/>
          <a:p>
            <a:fld id="{D82EF796-CFF3-4610-B937-0E1943895395}" type="slidenum">
              <a:rPr lang="en-GB" smtClean="0"/>
              <a:t>17</a:t>
            </a:fld>
            <a:endParaRPr lang="en-GB" dirty="0"/>
          </a:p>
        </p:txBody>
      </p:sp>
    </p:spTree>
    <p:extLst>
      <p:ext uri="{BB962C8B-B14F-4D97-AF65-F5344CB8AC3E}">
        <p14:creationId xmlns:p14="http://schemas.microsoft.com/office/powerpoint/2010/main" val="1668449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Real life applications – is it close enough to right angled?</a:t>
            </a:r>
          </a:p>
        </p:txBody>
      </p:sp>
      <p:sp>
        <p:nvSpPr>
          <p:cNvPr id="4" name="Slide Number Placeholder 3"/>
          <p:cNvSpPr>
            <a:spLocks noGrp="1"/>
          </p:cNvSpPr>
          <p:nvPr>
            <p:ph type="sldNum" sz="quarter" idx="5"/>
          </p:nvPr>
        </p:nvSpPr>
        <p:spPr/>
        <p:txBody>
          <a:bodyPr/>
          <a:lstStyle/>
          <a:p>
            <a:fld id="{4E6B3249-BDC2-4093-BD93-4A530E7C1DE1}" type="slidenum">
              <a:rPr lang="en-GB" smtClean="0"/>
              <a:t>24</a:t>
            </a:fld>
            <a:endParaRPr lang="en-GB"/>
          </a:p>
        </p:txBody>
      </p:sp>
    </p:spTree>
    <p:extLst>
      <p:ext uri="{BB962C8B-B14F-4D97-AF65-F5344CB8AC3E}">
        <p14:creationId xmlns:p14="http://schemas.microsoft.com/office/powerpoint/2010/main" val="20233957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5.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7.wdp"/><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png"/><Relationship Id="rId3" Type="http://schemas.microsoft.com/office/2007/relationships/hdphoto" Target="../media/hdphoto9.wdp"/><Relationship Id="rId7" Type="http://schemas.microsoft.com/office/2007/relationships/hdphoto" Target="../media/hdphoto10.wdp"/><Relationship Id="rId12"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4.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xml"/><Relationship Id="rId6" Type="http://schemas.microsoft.com/office/2007/relationships/hdphoto" Target="../media/hdphoto10.wdp"/><Relationship Id="rId11" Type="http://schemas.openxmlformats.org/officeDocument/2006/relationships/image" Target="../media/image10.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png"/><Relationship Id="rId3" Type="http://schemas.microsoft.com/office/2007/relationships/hdphoto" Target="../media/hdphoto9.wdp"/><Relationship Id="rId7" Type="http://schemas.microsoft.com/office/2007/relationships/hdphoto" Target="../media/hdphoto10.wdp"/><Relationship Id="rId12"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4.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xml"/><Relationship Id="rId6" Type="http://schemas.microsoft.com/office/2007/relationships/hdphoto" Target="../media/hdphoto10.wdp"/><Relationship Id="rId11" Type="http://schemas.openxmlformats.org/officeDocument/2006/relationships/image" Target="../media/image10.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5.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7.wdp"/><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5.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7.wdp"/><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5.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7.wdp"/><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LT Title - Spaced Retrieval">
    <p:spTree>
      <p:nvGrpSpPr>
        <p:cNvPr id="1" name=""/>
        <p:cNvGrpSpPr/>
        <p:nvPr/>
      </p:nvGrpSpPr>
      <p:grpSpPr>
        <a:xfrm>
          <a:off x="0" y="0"/>
          <a:ext cx="0" cy="0"/>
          <a:chOff x="0" y="0"/>
          <a:chExt cx="0" cy="0"/>
        </a:xfrm>
      </p:grpSpPr>
      <p:sp>
        <p:nvSpPr>
          <p:cNvPr id="25" name="TextBox 24"/>
          <p:cNvSpPr txBox="1"/>
          <p:nvPr/>
        </p:nvSpPr>
        <p:spPr>
          <a:xfrm>
            <a:off x="304799" y="1229339"/>
            <a:ext cx="3708000" cy="4680000"/>
          </a:xfrm>
          <a:prstGeom prst="rect">
            <a:avLst/>
          </a:prstGeom>
          <a:solidFill>
            <a:srgbClr val="DEEBF7"/>
          </a:solidFill>
          <a:ln w="28575">
            <a:solidFill>
              <a:srgbClr val="0B5196"/>
            </a:solidFill>
          </a:ln>
        </p:spPr>
        <p:txBody>
          <a:bodyPr wrap="square" rtlCol="0">
            <a:spAutoFit/>
          </a:bodyPr>
          <a:lstStyle/>
          <a:p>
            <a:endParaRPr lang="en-GB"/>
          </a:p>
        </p:txBody>
      </p:sp>
      <p:sp>
        <p:nvSpPr>
          <p:cNvPr id="33" name="TextBox 32"/>
          <p:cNvSpPr txBox="1"/>
          <p:nvPr/>
        </p:nvSpPr>
        <p:spPr>
          <a:xfrm>
            <a:off x="4258232" y="1229338"/>
            <a:ext cx="3708000" cy="4680000"/>
          </a:xfrm>
          <a:prstGeom prst="rect">
            <a:avLst/>
          </a:prstGeom>
          <a:solidFill>
            <a:srgbClr val="DEEBF7"/>
          </a:solidFill>
          <a:ln w="28575">
            <a:solidFill>
              <a:srgbClr val="0B5196"/>
            </a:solidFill>
          </a:ln>
        </p:spPr>
        <p:txBody>
          <a:bodyPr wrap="square" rtlCol="0">
            <a:spAutoFit/>
          </a:bodyPr>
          <a:lstStyle/>
          <a:p>
            <a:endParaRPr lang="en-GB"/>
          </a:p>
        </p:txBody>
      </p:sp>
      <p:sp>
        <p:nvSpPr>
          <p:cNvPr id="34" name="TextBox 33"/>
          <p:cNvSpPr txBox="1"/>
          <p:nvPr/>
        </p:nvSpPr>
        <p:spPr>
          <a:xfrm>
            <a:off x="8220631" y="1235971"/>
            <a:ext cx="3708000" cy="4680000"/>
          </a:xfrm>
          <a:prstGeom prst="rect">
            <a:avLst/>
          </a:prstGeom>
          <a:solidFill>
            <a:srgbClr val="DEEBF7"/>
          </a:solidFill>
          <a:ln w="28575">
            <a:solidFill>
              <a:srgbClr val="0B5196"/>
            </a:solidFill>
          </a:ln>
        </p:spPr>
        <p:txBody>
          <a:bodyPr wrap="square" rtlCol="0">
            <a:spAutoFit/>
          </a:bodyPr>
          <a:lstStyle/>
          <a:p>
            <a:endParaRPr lang="en-GB"/>
          </a:p>
        </p:txBody>
      </p:sp>
      <p:sp>
        <p:nvSpPr>
          <p:cNvPr id="26" name="TextBox 25"/>
          <p:cNvSpPr txBox="1"/>
          <p:nvPr/>
        </p:nvSpPr>
        <p:spPr>
          <a:xfrm>
            <a:off x="304799"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Current Learning from KO</a:t>
            </a:r>
            <a:endParaRPr lang="en-GB" sz="2400">
              <a:solidFill>
                <a:schemeClr val="bg1"/>
              </a:solidFill>
            </a:endParaRPr>
          </a:p>
        </p:txBody>
      </p:sp>
      <p:sp>
        <p:nvSpPr>
          <p:cNvPr id="36" name="TextBox 35"/>
          <p:cNvSpPr txBox="1"/>
          <p:nvPr/>
        </p:nvSpPr>
        <p:spPr>
          <a:xfrm>
            <a:off x="4268894" y="1245664"/>
            <a:ext cx="3708000" cy="41293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Recent Learning</a:t>
            </a:r>
            <a:endParaRPr lang="en-GB" sz="2400">
              <a:solidFill>
                <a:schemeClr val="bg1"/>
              </a:solidFill>
            </a:endParaRPr>
          </a:p>
        </p:txBody>
      </p:sp>
      <p:sp>
        <p:nvSpPr>
          <p:cNvPr id="37" name="TextBox 36"/>
          <p:cNvSpPr txBox="1"/>
          <p:nvPr/>
        </p:nvSpPr>
        <p:spPr>
          <a:xfrm>
            <a:off x="8238560"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Long-term Learning </a:t>
            </a:r>
          </a:p>
        </p:txBody>
      </p:sp>
      <p:sp>
        <p:nvSpPr>
          <p:cNvPr id="50" name="Text Placeholder 30"/>
          <p:cNvSpPr>
            <a:spLocks noGrp="1"/>
          </p:cNvSpPr>
          <p:nvPr>
            <p:ph type="body" sz="quarter" idx="11"/>
          </p:nvPr>
        </p:nvSpPr>
        <p:spPr>
          <a:xfrm>
            <a:off x="425020" y="1791632"/>
            <a:ext cx="3474627" cy="4026467"/>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1" name="Text Placeholder 30"/>
          <p:cNvSpPr>
            <a:spLocks noGrp="1"/>
          </p:cNvSpPr>
          <p:nvPr>
            <p:ph type="body" sz="quarter" idx="12"/>
          </p:nvPr>
        </p:nvSpPr>
        <p:spPr>
          <a:xfrm>
            <a:off x="4374918" y="1790542"/>
            <a:ext cx="3474627" cy="4047069"/>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2" name="Text Placeholder 30"/>
          <p:cNvSpPr>
            <a:spLocks noGrp="1"/>
          </p:cNvSpPr>
          <p:nvPr>
            <p:ph type="body" sz="quarter" idx="13"/>
          </p:nvPr>
        </p:nvSpPr>
        <p:spPr>
          <a:xfrm>
            <a:off x="8336532" y="1791633"/>
            <a:ext cx="3474627" cy="4053962"/>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32" name="TextBox 31"/>
          <p:cNvSpPr txBox="1"/>
          <p:nvPr/>
        </p:nvSpPr>
        <p:spPr>
          <a:xfrm>
            <a:off x="112111" y="5934641"/>
            <a:ext cx="11945418" cy="461665"/>
          </a:xfrm>
          <a:prstGeom prst="rect">
            <a:avLst/>
          </a:prstGeom>
          <a:noFill/>
        </p:spPr>
        <p:txBody>
          <a:bodyPr wrap="square" rtlCol="0">
            <a:spAutoFit/>
          </a:bodyPr>
          <a:lstStyle/>
          <a:p>
            <a:pPr algn="ctr"/>
            <a:r>
              <a:rPr lang="en-GB" sz="2400" i="1">
                <a:solidFill>
                  <a:srgbClr val="002060"/>
                </a:solidFill>
              </a:rPr>
              <a:t>Retrieve from memory</a:t>
            </a:r>
            <a:r>
              <a:rPr lang="en-GB" sz="2400" i="1" baseline="0">
                <a:solidFill>
                  <a:srgbClr val="002060"/>
                </a:solidFill>
              </a:rPr>
              <a:t> without </a:t>
            </a:r>
            <a:r>
              <a:rPr lang="en-GB" sz="2400" i="1">
                <a:solidFill>
                  <a:srgbClr val="002060"/>
                </a:solidFill>
              </a:rPr>
              <a:t>prompts or discussion.</a:t>
            </a:r>
            <a:r>
              <a:rPr lang="en-GB" sz="2400" i="1" baseline="0">
                <a:solidFill>
                  <a:srgbClr val="002060"/>
                </a:solidFill>
              </a:rPr>
              <a:t> Y</a:t>
            </a:r>
            <a:r>
              <a:rPr lang="en-GB" sz="2400" i="1">
                <a:solidFill>
                  <a:srgbClr val="002060"/>
                </a:solidFill>
              </a:rPr>
              <a:t>ou must write something for</a:t>
            </a:r>
            <a:r>
              <a:rPr lang="en-GB" sz="2400" i="1" baseline="0">
                <a:solidFill>
                  <a:srgbClr val="002060"/>
                </a:solidFill>
              </a:rPr>
              <a:t> each.</a:t>
            </a:r>
            <a:endParaRPr lang="en-GB" sz="2400" i="1">
              <a:solidFill>
                <a:srgbClr val="002060"/>
              </a:solidFill>
            </a:endParaRPr>
          </a:p>
        </p:txBody>
      </p:sp>
      <p:sp>
        <p:nvSpPr>
          <p:cNvPr id="24" name="TextBox 23"/>
          <p:cNvSpPr txBox="1"/>
          <p:nvPr/>
        </p:nvSpPr>
        <p:spPr>
          <a:xfrm>
            <a:off x="304799" y="72885"/>
            <a:ext cx="11623832" cy="983979"/>
          </a:xfrm>
          <a:prstGeom prst="rect">
            <a:avLst/>
          </a:prstGeom>
          <a:solidFill>
            <a:srgbClr val="DEEBF7"/>
          </a:solidFill>
          <a:ln w="28575">
            <a:solidFill>
              <a:srgbClr val="0B5196"/>
            </a:solidFill>
          </a:ln>
        </p:spPr>
        <p:txBody>
          <a:bodyPr wrap="square" rtlCol="0">
            <a:spAutoFit/>
          </a:bodyPr>
          <a:lstStyle/>
          <a:p>
            <a:endParaRPr lang="en-GB"/>
          </a:p>
        </p:txBody>
      </p:sp>
      <p:sp>
        <p:nvSpPr>
          <p:cNvPr id="28"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45" name="Rectangle 4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icture 45"/>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47" name="Pentagon 4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48" name="Chevron 4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49" name="Chevron 4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3" name="Chevron 5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059231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LT Secure - Ruler">
    <p:spTree>
      <p:nvGrpSpPr>
        <p:cNvPr id="1" name=""/>
        <p:cNvGrpSpPr/>
        <p:nvPr/>
      </p:nvGrpSpPr>
      <p:grpSpPr>
        <a:xfrm>
          <a:off x="0" y="0"/>
          <a:ext cx="0" cy="0"/>
          <a:chOff x="0" y="0"/>
          <a:chExt cx="0" cy="0"/>
        </a:xfrm>
      </p:grpSpPr>
      <p:sp>
        <p:nvSpPr>
          <p:cNvPr id="23"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a:t>Edit Master text styles</a:t>
            </a:r>
          </a:p>
        </p:txBody>
      </p:sp>
      <p:sp>
        <p:nvSpPr>
          <p:cNvPr id="24"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4" name="Rectangle 43"/>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5" name="Table 44"/>
          <p:cNvGraphicFramePr>
            <a:graphicFrameLocks noGrp="1"/>
          </p:cNvGraphicFramePr>
          <p:nvPr>
            <p:extLst>
              <p:ext uri="{D42A27DB-BD31-4B8C-83A1-F6EECF244321}">
                <p14:modId xmlns:p14="http://schemas.microsoft.com/office/powerpoint/2010/main" val="4254768808"/>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3" y="2865412"/>
            <a:ext cx="386112" cy="318172"/>
            <a:chOff x="3206569" y="2423806"/>
            <a:chExt cx="752955" cy="707366"/>
          </a:xfrm>
        </p:grpSpPr>
        <p:pic>
          <p:nvPicPr>
            <p:cNvPr id="47"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9" name="Picture 48"/>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50"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52" name="Picture 5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53" name="Picture 5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4" name="Picture 5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5" name="Picture 5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6" name="Pentagon 55"/>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8" name="Rectangle 57"/>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9" name="Picture 58"/>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60" name="Pentagon 59"/>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61" name="Chevron 60"/>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62" name="Chevron 6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63" name="Chevron 6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869957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LT - Rolling Recall Qs">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072741131"/>
              </p:ext>
            </p:extLst>
          </p:nvPr>
        </p:nvGraphicFramePr>
        <p:xfrm>
          <a:off x="161364" y="719666"/>
          <a:ext cx="11797554" cy="5376335"/>
        </p:xfrm>
        <a:graphic>
          <a:graphicData uri="http://schemas.openxmlformats.org/drawingml/2006/table">
            <a:tbl>
              <a:tblPr firstRow="1" bandRow="1">
                <a:tableStyleId>{5C22544A-7EE6-4342-B048-85BDC9FD1C3A}</a:tableStyleId>
              </a:tblPr>
              <a:tblGrid>
                <a:gridCol w="5898777">
                  <a:extLst>
                    <a:ext uri="{9D8B030D-6E8A-4147-A177-3AD203B41FA5}">
                      <a16:colId xmlns:a16="http://schemas.microsoft.com/office/drawing/2014/main" val="418042168"/>
                    </a:ext>
                  </a:extLst>
                </a:gridCol>
                <a:gridCol w="5898777">
                  <a:extLst>
                    <a:ext uri="{9D8B030D-6E8A-4147-A177-3AD203B41FA5}">
                      <a16:colId xmlns:a16="http://schemas.microsoft.com/office/drawing/2014/main" val="2680029786"/>
                    </a:ext>
                  </a:extLst>
                </a:gridCol>
              </a:tblGrid>
              <a:tr h="370840">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2257525519"/>
                  </a:ext>
                </a:extLst>
              </a:tr>
              <a:tr h="1001099">
                <a:tc>
                  <a:txBody>
                    <a:bodyPr/>
                    <a:lstStyle/>
                    <a:p>
                      <a:pPr algn="l"/>
                      <a:r>
                        <a:rPr lang="en-GB" b="1">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8" name="TextBox 7"/>
          <p:cNvSpPr txBox="1"/>
          <p:nvPr/>
        </p:nvSpPr>
        <p:spPr>
          <a:xfrm>
            <a:off x="224118" y="179294"/>
            <a:ext cx="11734800" cy="400110"/>
          </a:xfrm>
          <a:prstGeom prst="rect">
            <a:avLst/>
          </a:prstGeom>
          <a:noFill/>
        </p:spPr>
        <p:txBody>
          <a:bodyPr wrap="square" rtlCol="0">
            <a:spAutoFit/>
          </a:bodyPr>
          <a:lstStyle/>
          <a:p>
            <a:r>
              <a:rPr lang="en-GB" sz="2000" b="1" i="1">
                <a:solidFill>
                  <a:srgbClr val="002060"/>
                </a:solidFill>
              </a:rPr>
              <a:t>How much have you</a:t>
            </a:r>
            <a:r>
              <a:rPr lang="en-GB" sz="2000" b="1" i="1" baseline="0">
                <a:solidFill>
                  <a:srgbClr val="002060"/>
                </a:solidFill>
              </a:rPr>
              <a:t> remembered from recent lessons? Answer all these questions from memory, in silence.</a:t>
            </a:r>
            <a:endParaRPr lang="en-GB" sz="2000" b="1" i="1">
              <a:solidFill>
                <a:srgbClr val="002060"/>
              </a:solidFill>
            </a:endParaRPr>
          </a:p>
        </p:txBody>
      </p:sp>
      <p:sp>
        <p:nvSpPr>
          <p:cNvPr id="9" name="Text Placeholder 5"/>
          <p:cNvSpPr>
            <a:spLocks noGrp="1"/>
          </p:cNvSpPr>
          <p:nvPr>
            <p:ph type="body" sz="quarter" idx="10" hasCustomPrompt="1"/>
          </p:nvPr>
        </p:nvSpPr>
        <p:spPr>
          <a:xfrm>
            <a:off x="475129" y="1165412"/>
            <a:ext cx="5531971" cy="887227"/>
          </a:xfrm>
          <a:prstGeom prst="rect">
            <a:avLst/>
          </a:prstGeom>
        </p:spPr>
        <p:txBody>
          <a:bodyPr>
            <a:normAutofit/>
          </a:bodyPr>
          <a:lstStyle>
            <a:lvl1pPr marL="0" indent="0">
              <a:buNone/>
              <a:defRPr sz="2000" baseline="0"/>
            </a:lvl1pPr>
          </a:lstStyle>
          <a:p>
            <a:pPr lvl="0"/>
            <a:r>
              <a:rPr lang="en-US"/>
              <a:t>Type question here</a:t>
            </a:r>
          </a:p>
        </p:txBody>
      </p:sp>
      <p:sp>
        <p:nvSpPr>
          <p:cNvPr id="10" name="Text Placeholder 5"/>
          <p:cNvSpPr>
            <a:spLocks noGrp="1"/>
          </p:cNvSpPr>
          <p:nvPr>
            <p:ph type="body" sz="quarter" idx="11" hasCustomPrompt="1"/>
          </p:nvPr>
        </p:nvSpPr>
        <p:spPr>
          <a:xfrm>
            <a:off x="475129" y="2145054"/>
            <a:ext cx="5531971" cy="887227"/>
          </a:xfrm>
          <a:prstGeom prst="rect">
            <a:avLst/>
          </a:prstGeom>
        </p:spPr>
        <p:txBody>
          <a:bodyPr>
            <a:normAutofit/>
          </a:bodyPr>
          <a:lstStyle>
            <a:lvl1pPr marL="0" indent="0">
              <a:buNone/>
              <a:defRPr sz="2000"/>
            </a:lvl1pPr>
          </a:lstStyle>
          <a:p>
            <a:pPr lvl="0"/>
            <a:r>
              <a:rPr lang="en-US"/>
              <a:t>Type question here</a:t>
            </a:r>
          </a:p>
        </p:txBody>
      </p:sp>
      <p:sp>
        <p:nvSpPr>
          <p:cNvPr id="11" name="Text Placeholder 5"/>
          <p:cNvSpPr>
            <a:spLocks noGrp="1"/>
          </p:cNvSpPr>
          <p:nvPr>
            <p:ph type="body" sz="quarter" idx="12" hasCustomPrompt="1"/>
          </p:nvPr>
        </p:nvSpPr>
        <p:spPr>
          <a:xfrm>
            <a:off x="475129" y="3172543"/>
            <a:ext cx="5531971" cy="887227"/>
          </a:xfrm>
          <a:prstGeom prst="rect">
            <a:avLst/>
          </a:prstGeom>
        </p:spPr>
        <p:txBody>
          <a:bodyPr>
            <a:normAutofit/>
          </a:bodyPr>
          <a:lstStyle>
            <a:lvl1pPr marL="0" indent="0">
              <a:buNone/>
              <a:defRPr sz="2000"/>
            </a:lvl1pPr>
          </a:lstStyle>
          <a:p>
            <a:pPr lvl="0"/>
            <a:r>
              <a:rPr lang="en-US"/>
              <a:t>Type question here</a:t>
            </a:r>
          </a:p>
        </p:txBody>
      </p:sp>
      <p:sp>
        <p:nvSpPr>
          <p:cNvPr id="12" name="Text Placeholder 5"/>
          <p:cNvSpPr>
            <a:spLocks noGrp="1"/>
          </p:cNvSpPr>
          <p:nvPr>
            <p:ph type="body" sz="quarter" idx="13" hasCustomPrompt="1"/>
          </p:nvPr>
        </p:nvSpPr>
        <p:spPr>
          <a:xfrm>
            <a:off x="475129" y="4152185"/>
            <a:ext cx="5531971" cy="887227"/>
          </a:xfrm>
          <a:prstGeom prst="rect">
            <a:avLst/>
          </a:prstGeom>
        </p:spPr>
        <p:txBody>
          <a:bodyPr>
            <a:normAutofit/>
          </a:bodyPr>
          <a:lstStyle>
            <a:lvl1pPr marL="0" indent="0">
              <a:buNone/>
              <a:defRPr sz="2000"/>
            </a:lvl1pPr>
          </a:lstStyle>
          <a:p>
            <a:pPr lvl="0"/>
            <a:r>
              <a:rPr lang="en-US"/>
              <a:t>Type question here</a:t>
            </a:r>
          </a:p>
        </p:txBody>
      </p:sp>
      <p:sp>
        <p:nvSpPr>
          <p:cNvPr id="13" name="Text Placeholder 5"/>
          <p:cNvSpPr>
            <a:spLocks noGrp="1"/>
          </p:cNvSpPr>
          <p:nvPr>
            <p:ph type="body" sz="quarter" idx="14" hasCustomPrompt="1"/>
          </p:nvPr>
        </p:nvSpPr>
        <p:spPr>
          <a:xfrm>
            <a:off x="475128" y="5131827"/>
            <a:ext cx="5531971" cy="887227"/>
          </a:xfrm>
          <a:prstGeom prst="rect">
            <a:avLst/>
          </a:prstGeom>
        </p:spPr>
        <p:txBody>
          <a:bodyPr>
            <a:normAutofit/>
          </a:bodyPr>
          <a:lstStyle>
            <a:lvl1pPr marL="0" indent="0">
              <a:buNone/>
              <a:defRPr sz="2000"/>
            </a:lvl1pPr>
          </a:lstStyle>
          <a:p>
            <a:pPr lvl="0"/>
            <a:r>
              <a:rPr lang="en-US"/>
              <a:t>Type question here</a:t>
            </a:r>
          </a:p>
        </p:txBody>
      </p:sp>
      <p:sp>
        <p:nvSpPr>
          <p:cNvPr id="14" name="Text Placeholder 5"/>
          <p:cNvSpPr>
            <a:spLocks noGrp="1"/>
          </p:cNvSpPr>
          <p:nvPr>
            <p:ph type="body" sz="quarter" idx="15" hasCustomPrompt="1"/>
          </p:nvPr>
        </p:nvSpPr>
        <p:spPr>
          <a:xfrm>
            <a:off x="6320863" y="1165412"/>
            <a:ext cx="5531971" cy="887227"/>
          </a:xfrm>
          <a:prstGeom prst="rect">
            <a:avLst/>
          </a:prstGeom>
        </p:spPr>
        <p:txBody>
          <a:bodyPr>
            <a:normAutofit/>
          </a:bodyPr>
          <a:lstStyle>
            <a:lvl1pPr marL="0" indent="0">
              <a:buNone/>
              <a:defRPr sz="2000"/>
            </a:lvl1pPr>
          </a:lstStyle>
          <a:p>
            <a:pPr lvl="0"/>
            <a:r>
              <a:rPr lang="en-US"/>
              <a:t>Type question here</a:t>
            </a:r>
          </a:p>
        </p:txBody>
      </p:sp>
      <p:sp>
        <p:nvSpPr>
          <p:cNvPr id="15" name="Text Placeholder 5"/>
          <p:cNvSpPr>
            <a:spLocks noGrp="1"/>
          </p:cNvSpPr>
          <p:nvPr>
            <p:ph type="body" sz="quarter" idx="16" hasCustomPrompt="1"/>
          </p:nvPr>
        </p:nvSpPr>
        <p:spPr>
          <a:xfrm>
            <a:off x="6320863" y="2145054"/>
            <a:ext cx="5531971" cy="887227"/>
          </a:xfrm>
          <a:prstGeom prst="rect">
            <a:avLst/>
          </a:prstGeom>
        </p:spPr>
        <p:txBody>
          <a:bodyPr>
            <a:normAutofit/>
          </a:bodyPr>
          <a:lstStyle>
            <a:lvl1pPr marL="0" indent="0">
              <a:buNone/>
              <a:defRPr sz="2000"/>
            </a:lvl1pPr>
          </a:lstStyle>
          <a:p>
            <a:pPr lvl="0"/>
            <a:r>
              <a:rPr lang="en-US"/>
              <a:t>Type question here</a:t>
            </a:r>
          </a:p>
        </p:txBody>
      </p:sp>
      <p:sp>
        <p:nvSpPr>
          <p:cNvPr id="16" name="Text Placeholder 5"/>
          <p:cNvSpPr>
            <a:spLocks noGrp="1"/>
          </p:cNvSpPr>
          <p:nvPr>
            <p:ph type="body" sz="quarter" idx="17" hasCustomPrompt="1"/>
          </p:nvPr>
        </p:nvSpPr>
        <p:spPr>
          <a:xfrm>
            <a:off x="6320863" y="3172543"/>
            <a:ext cx="5531971" cy="887227"/>
          </a:xfrm>
          <a:prstGeom prst="rect">
            <a:avLst/>
          </a:prstGeom>
        </p:spPr>
        <p:txBody>
          <a:bodyPr>
            <a:normAutofit/>
          </a:bodyPr>
          <a:lstStyle>
            <a:lvl1pPr marL="0" indent="0">
              <a:buNone/>
              <a:defRPr sz="2000"/>
            </a:lvl1pPr>
          </a:lstStyle>
          <a:p>
            <a:pPr lvl="0"/>
            <a:r>
              <a:rPr lang="en-US"/>
              <a:t>Type question here</a:t>
            </a:r>
          </a:p>
        </p:txBody>
      </p:sp>
      <p:sp>
        <p:nvSpPr>
          <p:cNvPr id="17" name="Text Placeholder 5"/>
          <p:cNvSpPr>
            <a:spLocks noGrp="1"/>
          </p:cNvSpPr>
          <p:nvPr>
            <p:ph type="body" sz="quarter" idx="18" hasCustomPrompt="1"/>
          </p:nvPr>
        </p:nvSpPr>
        <p:spPr>
          <a:xfrm>
            <a:off x="6320863" y="4152185"/>
            <a:ext cx="5531971" cy="887227"/>
          </a:xfrm>
          <a:prstGeom prst="rect">
            <a:avLst/>
          </a:prstGeom>
        </p:spPr>
        <p:txBody>
          <a:bodyPr>
            <a:normAutofit/>
          </a:bodyPr>
          <a:lstStyle>
            <a:lvl1pPr marL="0" indent="0">
              <a:buNone/>
              <a:defRPr sz="2000"/>
            </a:lvl1pPr>
          </a:lstStyle>
          <a:p>
            <a:pPr lvl="0"/>
            <a:r>
              <a:rPr lang="en-US"/>
              <a:t>Type question here</a:t>
            </a:r>
          </a:p>
        </p:txBody>
      </p:sp>
      <p:sp>
        <p:nvSpPr>
          <p:cNvPr id="18" name="Text Placeholder 5"/>
          <p:cNvSpPr>
            <a:spLocks noGrp="1"/>
          </p:cNvSpPr>
          <p:nvPr>
            <p:ph type="body" sz="quarter" idx="19" hasCustomPrompt="1"/>
          </p:nvPr>
        </p:nvSpPr>
        <p:spPr>
          <a:xfrm>
            <a:off x="6418729" y="5131827"/>
            <a:ext cx="5434104" cy="887227"/>
          </a:xfrm>
          <a:prstGeom prst="rect">
            <a:avLst/>
          </a:prstGeom>
        </p:spPr>
        <p:txBody>
          <a:bodyPr>
            <a:normAutofit/>
          </a:bodyPr>
          <a:lstStyle>
            <a:lvl1pPr marL="0" indent="0">
              <a:buNone/>
              <a:defRPr sz="2000"/>
            </a:lvl1pPr>
          </a:lstStyle>
          <a:p>
            <a:pPr lvl="0"/>
            <a:r>
              <a:rPr lang="en-US"/>
              <a:t>Type question here</a:t>
            </a:r>
          </a:p>
        </p:txBody>
      </p:sp>
      <p:sp>
        <p:nvSpPr>
          <p:cNvPr id="20" name="Rectangle 19"/>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22" name="Pentagon 2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26" name="Chevron 25"/>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7" name="Chevron 26"/>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8" name="Chevron 27"/>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5474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LT - Rolling Recall Ans">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4242749987"/>
              </p:ext>
            </p:extLst>
          </p:nvPr>
        </p:nvGraphicFramePr>
        <p:xfrm>
          <a:off x="161364" y="719666"/>
          <a:ext cx="11797554" cy="5376335"/>
        </p:xfrm>
        <a:graphic>
          <a:graphicData uri="http://schemas.openxmlformats.org/drawingml/2006/table">
            <a:tbl>
              <a:tblPr firstRow="1" bandRow="1">
                <a:tableStyleId>{5C22544A-7EE6-4342-B048-85BDC9FD1C3A}</a:tableStyleId>
              </a:tblPr>
              <a:tblGrid>
                <a:gridCol w="1900518">
                  <a:extLst>
                    <a:ext uri="{9D8B030D-6E8A-4147-A177-3AD203B41FA5}">
                      <a16:colId xmlns:a16="http://schemas.microsoft.com/office/drawing/2014/main" val="418042168"/>
                    </a:ext>
                  </a:extLst>
                </a:gridCol>
                <a:gridCol w="3989294">
                  <a:extLst>
                    <a:ext uri="{9D8B030D-6E8A-4147-A177-3AD203B41FA5}">
                      <a16:colId xmlns:a16="http://schemas.microsoft.com/office/drawing/2014/main" val="2454823211"/>
                    </a:ext>
                  </a:extLst>
                </a:gridCol>
                <a:gridCol w="1927412">
                  <a:extLst>
                    <a:ext uri="{9D8B030D-6E8A-4147-A177-3AD203B41FA5}">
                      <a16:colId xmlns:a16="http://schemas.microsoft.com/office/drawing/2014/main" val="2680029786"/>
                    </a:ext>
                  </a:extLst>
                </a:gridCol>
                <a:gridCol w="3980330">
                  <a:extLst>
                    <a:ext uri="{9D8B030D-6E8A-4147-A177-3AD203B41FA5}">
                      <a16:colId xmlns:a16="http://schemas.microsoft.com/office/drawing/2014/main" val="3766910894"/>
                    </a:ext>
                  </a:extLst>
                </a:gridCol>
              </a:tblGrid>
              <a:tr h="370840">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2257525519"/>
                  </a:ext>
                </a:extLst>
              </a:tr>
              <a:tr h="1001099">
                <a:tc>
                  <a:txBody>
                    <a:bodyPr/>
                    <a:lstStyle/>
                    <a:p>
                      <a:pPr algn="l"/>
                      <a:r>
                        <a:rPr lang="en-GB" b="1">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19" name="TextBox 18"/>
          <p:cNvSpPr txBox="1"/>
          <p:nvPr/>
        </p:nvSpPr>
        <p:spPr>
          <a:xfrm>
            <a:off x="224118" y="179294"/>
            <a:ext cx="11734800" cy="400110"/>
          </a:xfrm>
          <a:prstGeom prst="rect">
            <a:avLst/>
          </a:prstGeom>
          <a:noFill/>
        </p:spPr>
        <p:txBody>
          <a:bodyPr wrap="square" rtlCol="0">
            <a:spAutoFit/>
          </a:bodyPr>
          <a:lstStyle/>
          <a:p>
            <a:r>
              <a:rPr lang="en-GB" sz="2000" b="1" i="1">
                <a:solidFill>
                  <a:srgbClr val="002060"/>
                </a:solidFill>
              </a:rPr>
              <a:t>How much have you</a:t>
            </a:r>
            <a:r>
              <a:rPr lang="en-GB" sz="2000" b="1" i="1" baseline="0">
                <a:solidFill>
                  <a:srgbClr val="002060"/>
                </a:solidFill>
              </a:rPr>
              <a:t> remembered from recent lessons? Answer all these questions from memory, in silence.</a:t>
            </a:r>
            <a:endParaRPr lang="en-GB" sz="2000" b="1" i="1">
              <a:solidFill>
                <a:srgbClr val="002060"/>
              </a:solidFill>
            </a:endParaRPr>
          </a:p>
        </p:txBody>
      </p:sp>
      <p:sp>
        <p:nvSpPr>
          <p:cNvPr id="20" name="Text Placeholder 5"/>
          <p:cNvSpPr>
            <a:spLocks noGrp="1"/>
          </p:cNvSpPr>
          <p:nvPr>
            <p:ph type="body" sz="quarter" idx="10" hasCustomPrompt="1"/>
          </p:nvPr>
        </p:nvSpPr>
        <p:spPr>
          <a:xfrm>
            <a:off x="2142565" y="1165412"/>
            <a:ext cx="3864535" cy="887227"/>
          </a:xfrm>
          <a:prstGeom prst="rect">
            <a:avLst/>
          </a:prstGeom>
        </p:spPr>
        <p:txBody>
          <a:bodyPr>
            <a:normAutofit/>
          </a:bodyPr>
          <a:lstStyle>
            <a:lvl1pPr marL="0" indent="0">
              <a:buNone/>
              <a:defRPr sz="2000"/>
            </a:lvl1pPr>
          </a:lstStyle>
          <a:p>
            <a:pPr lvl="0"/>
            <a:r>
              <a:rPr lang="en-US"/>
              <a:t>Type answer here</a:t>
            </a:r>
          </a:p>
        </p:txBody>
      </p:sp>
      <p:sp>
        <p:nvSpPr>
          <p:cNvPr id="21" name="Text Placeholder 5"/>
          <p:cNvSpPr>
            <a:spLocks noGrp="1"/>
          </p:cNvSpPr>
          <p:nvPr>
            <p:ph type="body" sz="quarter" idx="11" hasCustomPrompt="1"/>
          </p:nvPr>
        </p:nvSpPr>
        <p:spPr>
          <a:xfrm>
            <a:off x="2142565" y="2157471"/>
            <a:ext cx="3864535" cy="887227"/>
          </a:xfrm>
          <a:prstGeom prst="rect">
            <a:avLst/>
          </a:prstGeom>
        </p:spPr>
        <p:txBody>
          <a:bodyPr>
            <a:normAutofit/>
          </a:bodyPr>
          <a:lstStyle>
            <a:lvl1pPr marL="0" indent="0">
              <a:buNone/>
              <a:defRPr sz="2000"/>
            </a:lvl1pPr>
          </a:lstStyle>
          <a:p>
            <a:pPr lvl="0"/>
            <a:r>
              <a:rPr lang="en-US"/>
              <a:t>Type answer here</a:t>
            </a:r>
          </a:p>
        </p:txBody>
      </p:sp>
      <p:sp>
        <p:nvSpPr>
          <p:cNvPr id="22" name="Text Placeholder 5"/>
          <p:cNvSpPr>
            <a:spLocks noGrp="1"/>
          </p:cNvSpPr>
          <p:nvPr>
            <p:ph type="body" sz="quarter" idx="12" hasCustomPrompt="1"/>
          </p:nvPr>
        </p:nvSpPr>
        <p:spPr>
          <a:xfrm>
            <a:off x="2142564" y="3134677"/>
            <a:ext cx="3864535" cy="887227"/>
          </a:xfrm>
          <a:prstGeom prst="rect">
            <a:avLst/>
          </a:prstGeom>
        </p:spPr>
        <p:txBody>
          <a:bodyPr>
            <a:normAutofit/>
          </a:bodyPr>
          <a:lstStyle>
            <a:lvl1pPr marL="0" indent="0">
              <a:buNone/>
              <a:defRPr sz="2000"/>
            </a:lvl1pPr>
          </a:lstStyle>
          <a:p>
            <a:pPr lvl="0"/>
            <a:r>
              <a:rPr lang="en-US"/>
              <a:t>Type answer here</a:t>
            </a:r>
          </a:p>
        </p:txBody>
      </p:sp>
      <p:sp>
        <p:nvSpPr>
          <p:cNvPr id="23" name="Text Placeholder 5"/>
          <p:cNvSpPr>
            <a:spLocks noGrp="1"/>
          </p:cNvSpPr>
          <p:nvPr>
            <p:ph type="body" sz="quarter" idx="13" hasCustomPrompt="1"/>
          </p:nvPr>
        </p:nvSpPr>
        <p:spPr>
          <a:xfrm>
            <a:off x="2142563" y="4171725"/>
            <a:ext cx="3864535" cy="887227"/>
          </a:xfrm>
          <a:prstGeom prst="rect">
            <a:avLst/>
          </a:prstGeom>
        </p:spPr>
        <p:txBody>
          <a:bodyPr>
            <a:normAutofit/>
          </a:bodyPr>
          <a:lstStyle>
            <a:lvl1pPr marL="0" indent="0">
              <a:buNone/>
              <a:defRPr sz="2000"/>
            </a:lvl1pPr>
          </a:lstStyle>
          <a:p>
            <a:pPr lvl="0"/>
            <a:r>
              <a:rPr lang="en-US"/>
              <a:t>Type answer here</a:t>
            </a:r>
          </a:p>
        </p:txBody>
      </p:sp>
      <p:sp>
        <p:nvSpPr>
          <p:cNvPr id="24" name="Text Placeholder 5"/>
          <p:cNvSpPr>
            <a:spLocks noGrp="1"/>
          </p:cNvSpPr>
          <p:nvPr>
            <p:ph type="body" sz="quarter" idx="14" hasCustomPrompt="1"/>
          </p:nvPr>
        </p:nvSpPr>
        <p:spPr>
          <a:xfrm>
            <a:off x="2142563" y="5163784"/>
            <a:ext cx="3864535" cy="887227"/>
          </a:xfrm>
          <a:prstGeom prst="rect">
            <a:avLst/>
          </a:prstGeom>
        </p:spPr>
        <p:txBody>
          <a:bodyPr>
            <a:normAutofit/>
          </a:bodyPr>
          <a:lstStyle>
            <a:lvl1pPr marL="0" indent="0">
              <a:buNone/>
              <a:defRPr sz="2000"/>
            </a:lvl1pPr>
          </a:lstStyle>
          <a:p>
            <a:pPr lvl="0"/>
            <a:r>
              <a:rPr lang="en-US"/>
              <a:t>Type answer here</a:t>
            </a:r>
          </a:p>
        </p:txBody>
      </p:sp>
      <p:sp>
        <p:nvSpPr>
          <p:cNvPr id="25" name="Text Placeholder 5"/>
          <p:cNvSpPr>
            <a:spLocks noGrp="1"/>
          </p:cNvSpPr>
          <p:nvPr>
            <p:ph type="body" sz="quarter" idx="15" hasCustomPrompt="1"/>
          </p:nvPr>
        </p:nvSpPr>
        <p:spPr>
          <a:xfrm>
            <a:off x="8040593" y="1165412"/>
            <a:ext cx="3864535" cy="887227"/>
          </a:xfrm>
          <a:prstGeom prst="rect">
            <a:avLst/>
          </a:prstGeom>
        </p:spPr>
        <p:txBody>
          <a:bodyPr>
            <a:normAutofit/>
          </a:bodyPr>
          <a:lstStyle>
            <a:lvl1pPr marL="0" indent="0">
              <a:buNone/>
              <a:defRPr sz="2000"/>
            </a:lvl1pPr>
          </a:lstStyle>
          <a:p>
            <a:pPr lvl="0"/>
            <a:r>
              <a:rPr lang="en-US"/>
              <a:t>Type answer here</a:t>
            </a:r>
          </a:p>
        </p:txBody>
      </p:sp>
      <p:sp>
        <p:nvSpPr>
          <p:cNvPr id="26" name="Text Placeholder 5"/>
          <p:cNvSpPr>
            <a:spLocks noGrp="1"/>
          </p:cNvSpPr>
          <p:nvPr>
            <p:ph type="body" sz="quarter" idx="16" hasCustomPrompt="1"/>
          </p:nvPr>
        </p:nvSpPr>
        <p:spPr>
          <a:xfrm>
            <a:off x="8040593" y="2157471"/>
            <a:ext cx="3864535" cy="887227"/>
          </a:xfrm>
          <a:prstGeom prst="rect">
            <a:avLst/>
          </a:prstGeom>
        </p:spPr>
        <p:txBody>
          <a:bodyPr>
            <a:normAutofit/>
          </a:bodyPr>
          <a:lstStyle>
            <a:lvl1pPr marL="0" indent="0">
              <a:buNone/>
              <a:defRPr sz="2000"/>
            </a:lvl1pPr>
          </a:lstStyle>
          <a:p>
            <a:pPr lvl="0"/>
            <a:r>
              <a:rPr lang="en-US"/>
              <a:t>Type answer here</a:t>
            </a:r>
          </a:p>
        </p:txBody>
      </p:sp>
      <p:sp>
        <p:nvSpPr>
          <p:cNvPr id="27" name="Text Placeholder 5"/>
          <p:cNvSpPr>
            <a:spLocks noGrp="1"/>
          </p:cNvSpPr>
          <p:nvPr>
            <p:ph type="body" sz="quarter" idx="17" hasCustomPrompt="1"/>
          </p:nvPr>
        </p:nvSpPr>
        <p:spPr>
          <a:xfrm>
            <a:off x="8040592" y="3134677"/>
            <a:ext cx="3864535" cy="887227"/>
          </a:xfrm>
          <a:prstGeom prst="rect">
            <a:avLst/>
          </a:prstGeom>
        </p:spPr>
        <p:txBody>
          <a:bodyPr>
            <a:normAutofit/>
          </a:bodyPr>
          <a:lstStyle>
            <a:lvl1pPr marL="0" indent="0">
              <a:buNone/>
              <a:defRPr sz="2000"/>
            </a:lvl1pPr>
          </a:lstStyle>
          <a:p>
            <a:pPr lvl="0"/>
            <a:r>
              <a:rPr lang="en-US"/>
              <a:t>Type answer here</a:t>
            </a:r>
          </a:p>
        </p:txBody>
      </p:sp>
      <p:sp>
        <p:nvSpPr>
          <p:cNvPr id="28" name="Text Placeholder 5"/>
          <p:cNvSpPr>
            <a:spLocks noGrp="1"/>
          </p:cNvSpPr>
          <p:nvPr>
            <p:ph type="body" sz="quarter" idx="18" hasCustomPrompt="1"/>
          </p:nvPr>
        </p:nvSpPr>
        <p:spPr>
          <a:xfrm>
            <a:off x="8040591" y="4171725"/>
            <a:ext cx="3864535" cy="887227"/>
          </a:xfrm>
          <a:prstGeom prst="rect">
            <a:avLst/>
          </a:prstGeom>
        </p:spPr>
        <p:txBody>
          <a:bodyPr>
            <a:normAutofit/>
          </a:bodyPr>
          <a:lstStyle>
            <a:lvl1pPr marL="0" indent="0">
              <a:buNone/>
              <a:defRPr sz="2000"/>
            </a:lvl1pPr>
          </a:lstStyle>
          <a:p>
            <a:pPr lvl="0"/>
            <a:r>
              <a:rPr lang="en-US"/>
              <a:t>Type answer here</a:t>
            </a:r>
          </a:p>
        </p:txBody>
      </p:sp>
      <p:sp>
        <p:nvSpPr>
          <p:cNvPr id="29" name="Text Placeholder 5"/>
          <p:cNvSpPr>
            <a:spLocks noGrp="1"/>
          </p:cNvSpPr>
          <p:nvPr>
            <p:ph type="body" sz="quarter" idx="19" hasCustomPrompt="1"/>
          </p:nvPr>
        </p:nvSpPr>
        <p:spPr>
          <a:xfrm>
            <a:off x="8040591" y="5163784"/>
            <a:ext cx="3864535" cy="887227"/>
          </a:xfrm>
          <a:prstGeom prst="rect">
            <a:avLst/>
          </a:prstGeom>
        </p:spPr>
        <p:txBody>
          <a:bodyPr>
            <a:normAutofit/>
          </a:bodyPr>
          <a:lstStyle>
            <a:lvl1pPr marL="0" indent="0">
              <a:buNone/>
              <a:defRPr sz="2000"/>
            </a:lvl1pPr>
          </a:lstStyle>
          <a:p>
            <a:pPr lvl="0"/>
            <a:r>
              <a:rPr lang="en-US"/>
              <a:t>Type answer here</a:t>
            </a:r>
          </a:p>
        </p:txBody>
      </p:sp>
      <p:sp>
        <p:nvSpPr>
          <p:cNvPr id="30" name="Text Placeholder 5"/>
          <p:cNvSpPr>
            <a:spLocks noGrp="1"/>
          </p:cNvSpPr>
          <p:nvPr>
            <p:ph type="body" sz="quarter" idx="20" hasCustomPrompt="1"/>
          </p:nvPr>
        </p:nvSpPr>
        <p:spPr>
          <a:xfrm>
            <a:off x="457201" y="1165412"/>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1" name="Text Placeholder 5"/>
          <p:cNvSpPr>
            <a:spLocks noGrp="1"/>
          </p:cNvSpPr>
          <p:nvPr>
            <p:ph type="body" sz="quarter" idx="21" hasCustomPrompt="1"/>
          </p:nvPr>
        </p:nvSpPr>
        <p:spPr>
          <a:xfrm>
            <a:off x="457201" y="2157471"/>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2" name="Text Placeholder 5"/>
          <p:cNvSpPr>
            <a:spLocks noGrp="1"/>
          </p:cNvSpPr>
          <p:nvPr>
            <p:ph type="body" sz="quarter" idx="22" hasCustomPrompt="1"/>
          </p:nvPr>
        </p:nvSpPr>
        <p:spPr>
          <a:xfrm>
            <a:off x="457200" y="3134677"/>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3" name="Text Placeholder 5"/>
          <p:cNvSpPr>
            <a:spLocks noGrp="1"/>
          </p:cNvSpPr>
          <p:nvPr>
            <p:ph type="body" sz="quarter" idx="23" hasCustomPrompt="1"/>
          </p:nvPr>
        </p:nvSpPr>
        <p:spPr>
          <a:xfrm>
            <a:off x="457199" y="4171725"/>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4" name="Text Placeholder 5"/>
          <p:cNvSpPr>
            <a:spLocks noGrp="1"/>
          </p:cNvSpPr>
          <p:nvPr>
            <p:ph type="body" sz="quarter" idx="24" hasCustomPrompt="1"/>
          </p:nvPr>
        </p:nvSpPr>
        <p:spPr>
          <a:xfrm>
            <a:off x="457199" y="5163784"/>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5" name="Text Placeholder 5"/>
          <p:cNvSpPr>
            <a:spLocks noGrp="1"/>
          </p:cNvSpPr>
          <p:nvPr>
            <p:ph type="body" sz="quarter" idx="25" hasCustomPrompt="1"/>
          </p:nvPr>
        </p:nvSpPr>
        <p:spPr>
          <a:xfrm>
            <a:off x="6338048" y="1165412"/>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6" name="Text Placeholder 5"/>
          <p:cNvSpPr>
            <a:spLocks noGrp="1"/>
          </p:cNvSpPr>
          <p:nvPr>
            <p:ph type="body" sz="quarter" idx="26" hasCustomPrompt="1"/>
          </p:nvPr>
        </p:nvSpPr>
        <p:spPr>
          <a:xfrm>
            <a:off x="6338048" y="2157471"/>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7" name="Text Placeholder 5"/>
          <p:cNvSpPr>
            <a:spLocks noGrp="1"/>
          </p:cNvSpPr>
          <p:nvPr>
            <p:ph type="body" sz="quarter" idx="27" hasCustomPrompt="1"/>
          </p:nvPr>
        </p:nvSpPr>
        <p:spPr>
          <a:xfrm>
            <a:off x="6338047" y="3134677"/>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8" name="Text Placeholder 5"/>
          <p:cNvSpPr>
            <a:spLocks noGrp="1"/>
          </p:cNvSpPr>
          <p:nvPr>
            <p:ph type="body" sz="quarter" idx="28" hasCustomPrompt="1"/>
          </p:nvPr>
        </p:nvSpPr>
        <p:spPr>
          <a:xfrm>
            <a:off x="6338046" y="4171725"/>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9" name="Text Placeholder 5"/>
          <p:cNvSpPr>
            <a:spLocks noGrp="1"/>
          </p:cNvSpPr>
          <p:nvPr>
            <p:ph type="body" sz="quarter" idx="29" hasCustomPrompt="1"/>
          </p:nvPr>
        </p:nvSpPr>
        <p:spPr>
          <a:xfrm>
            <a:off x="6338046" y="5163784"/>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40" name="Rectangle 39"/>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Picture 40"/>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42" name="Pentagon 4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43" name="Chevron 42"/>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44" name="Chevron 43"/>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45" name="Chevron 44"/>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063440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T Connect - Detail">
    <p:spTree>
      <p:nvGrpSpPr>
        <p:cNvPr id="1" name=""/>
        <p:cNvGrpSpPr/>
        <p:nvPr/>
      </p:nvGrpSpPr>
      <p:grpSpPr>
        <a:xfrm>
          <a:off x="0" y="0"/>
          <a:ext cx="0" cy="0"/>
          <a:chOff x="0" y="0"/>
          <a:chExt cx="0" cy="0"/>
        </a:xfrm>
      </p:grpSpPr>
      <p:sp>
        <p:nvSpPr>
          <p:cNvPr id="30" name="Rectangle 29"/>
          <p:cNvSpPr/>
          <p:nvPr/>
        </p:nvSpPr>
        <p:spPr>
          <a:xfrm>
            <a:off x="-16041" y="2104"/>
            <a:ext cx="12192000" cy="79877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8819897" y="899018"/>
            <a:ext cx="2710102" cy="369332"/>
          </a:xfrm>
          <a:prstGeom prst="rect">
            <a:avLst/>
          </a:prstGeom>
          <a:noFill/>
        </p:spPr>
        <p:txBody>
          <a:bodyPr wrap="square" rtlCol="0">
            <a:spAutoFit/>
          </a:bodyPr>
          <a:lstStyle/>
          <a:p>
            <a:r>
              <a:rPr lang="en-GB" b="1">
                <a:ln w="19050">
                  <a:noFill/>
                </a:ln>
                <a:solidFill>
                  <a:srgbClr val="002060"/>
                </a:solidFill>
              </a:rPr>
              <a:t>CONNECTED KNOWLEDGE</a:t>
            </a:r>
          </a:p>
        </p:txBody>
      </p:sp>
      <p:sp>
        <p:nvSpPr>
          <p:cNvPr id="32" name="Rectangle 31"/>
          <p:cNvSpPr/>
          <p:nvPr/>
        </p:nvSpPr>
        <p:spPr>
          <a:xfrm>
            <a:off x="0" y="6339146"/>
            <a:ext cx="12192000" cy="51885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3" y="6420115"/>
            <a:ext cx="1300826" cy="394572"/>
          </a:xfrm>
          <a:prstGeom prst="rect">
            <a:avLst/>
          </a:prstGeom>
        </p:spPr>
      </p:pic>
      <p:sp>
        <p:nvSpPr>
          <p:cNvPr id="34" name="Pentagon 33"/>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5" name="Chevron 34"/>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6" name="Chevron 35"/>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7" name="Chevron 36"/>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
        <p:nvSpPr>
          <p:cNvPr id="38" name="TextBox 37"/>
          <p:cNvSpPr txBox="1"/>
          <p:nvPr/>
        </p:nvSpPr>
        <p:spPr>
          <a:xfrm>
            <a:off x="3291551" y="1380989"/>
            <a:ext cx="1586548"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lang="en-GB" sz="1100" b="1"/>
              <a:t>AfL – e.g. Show Me</a:t>
            </a:r>
          </a:p>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lang="en-GB" sz="1100" baseline="0">
                <a:latin typeface="+mn-lt"/>
              </a:rPr>
              <a:t>Pupils must show their retrieval answers </a:t>
            </a:r>
          </a:p>
        </p:txBody>
      </p:sp>
      <p:sp>
        <p:nvSpPr>
          <p:cNvPr id="39" name="TextBox 38"/>
          <p:cNvSpPr txBox="1"/>
          <p:nvPr/>
        </p:nvSpPr>
        <p:spPr>
          <a:xfrm>
            <a:off x="5551329" y="3243622"/>
            <a:ext cx="1504384"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l">
              <a:buFont typeface="Arial" panose="020B0604020202020204" pitchFamily="34" charset="0"/>
              <a:buNone/>
            </a:pPr>
            <a:r>
              <a:rPr lang="en-GB" sz="1100" b="1" baseline="0">
                <a:latin typeface="+mn-lt"/>
              </a:rPr>
              <a:t>AfL – e.g. Hinge Point</a:t>
            </a:r>
          </a:p>
          <a:p>
            <a:pPr marL="0" indent="0" algn="l">
              <a:buFont typeface="Arial" panose="020B0604020202020204" pitchFamily="34" charset="0"/>
              <a:buNone/>
            </a:pPr>
            <a:r>
              <a:rPr lang="en-GB" sz="1100" baseline="0">
                <a:latin typeface="+mn-lt"/>
              </a:rPr>
              <a:t>Move into practice, or more instruction?</a:t>
            </a:r>
            <a:endParaRPr lang="en-GB" sz="1100">
              <a:latin typeface="+mn-lt"/>
            </a:endParaRPr>
          </a:p>
        </p:txBody>
      </p:sp>
      <p:sp>
        <p:nvSpPr>
          <p:cNvPr id="40" name="TextBox 39"/>
          <p:cNvSpPr txBox="1"/>
          <p:nvPr/>
        </p:nvSpPr>
        <p:spPr>
          <a:xfrm>
            <a:off x="3220271" y="4925650"/>
            <a:ext cx="1750088"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ctr">
              <a:buFont typeface="Arial" panose="020B0604020202020204" pitchFamily="34" charset="0"/>
              <a:buNone/>
            </a:pPr>
            <a:r>
              <a:rPr lang="en-GB" sz="1100" b="1" baseline="0">
                <a:latin typeface="+mn-lt"/>
              </a:rPr>
              <a:t>AfL – e.g. Live Marking</a:t>
            </a:r>
          </a:p>
          <a:p>
            <a:pPr marL="0" indent="0" algn="ctr">
              <a:buFont typeface="Arial" panose="020B0604020202020204" pitchFamily="34" charset="0"/>
              <a:buNone/>
            </a:pPr>
            <a:r>
              <a:rPr lang="en-GB" sz="1100" baseline="0">
                <a:latin typeface="+mn-lt"/>
              </a:rPr>
              <a:t>Circulate the room  to solve problems as they happen</a:t>
            </a:r>
            <a:endParaRPr lang="en-GB" sz="1100">
              <a:latin typeface="+mn-lt"/>
            </a:endParaRPr>
          </a:p>
        </p:txBody>
      </p:sp>
      <p:sp>
        <p:nvSpPr>
          <p:cNvPr id="41" name="TextBox 40"/>
          <p:cNvSpPr txBox="1"/>
          <p:nvPr/>
        </p:nvSpPr>
        <p:spPr>
          <a:xfrm>
            <a:off x="791411" y="3232660"/>
            <a:ext cx="1814494"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r">
              <a:buFont typeface="Arial" panose="020B0604020202020204" pitchFamily="34" charset="0"/>
              <a:buNone/>
            </a:pPr>
            <a:r>
              <a:rPr lang="en-GB" sz="1100" b="1" baseline="0">
                <a:latin typeface="+mn-lt"/>
              </a:rPr>
              <a:t>AfL – e.g. Track</a:t>
            </a:r>
            <a:r>
              <a:rPr lang="en-GB" sz="1100" b="1">
                <a:latin typeface="+mn-lt"/>
              </a:rPr>
              <a:t> &amp; Transfer</a:t>
            </a:r>
          </a:p>
          <a:p>
            <a:pPr marL="0" indent="0" algn="r">
              <a:buFont typeface="Arial" panose="020B0604020202020204" pitchFamily="34" charset="0"/>
              <a:buNone/>
            </a:pPr>
            <a:r>
              <a:rPr lang="en-GB" sz="1100" baseline="0">
                <a:latin typeface="+mn-lt"/>
              </a:rPr>
              <a:t>Assess learning to inform next </a:t>
            </a:r>
            <a:r>
              <a:rPr lang="en-GB" sz="1100"/>
              <a:t>lesson </a:t>
            </a:r>
            <a:r>
              <a:rPr lang="en-GB" sz="1100" baseline="0">
                <a:latin typeface="+mn-lt"/>
              </a:rPr>
              <a:t>planning</a:t>
            </a:r>
            <a:endParaRPr lang="en-GB" sz="1100">
              <a:latin typeface="+mn-lt"/>
            </a:endParaRPr>
          </a:p>
        </p:txBody>
      </p:sp>
      <p:sp>
        <p:nvSpPr>
          <p:cNvPr id="42" name="TextBox 41"/>
          <p:cNvSpPr txBox="1"/>
          <p:nvPr/>
        </p:nvSpPr>
        <p:spPr>
          <a:xfrm>
            <a:off x="3016588" y="3221957"/>
            <a:ext cx="2180022" cy="461665"/>
          </a:xfrm>
          <a:prstGeom prst="rect">
            <a:avLst/>
          </a:prstGeom>
          <a:noFill/>
        </p:spPr>
        <p:txBody>
          <a:bodyPr wrap="square" rtlCol="0">
            <a:spAutoFit/>
          </a:bodyPr>
          <a:lstStyle/>
          <a:p>
            <a:pPr algn="ctr"/>
            <a:r>
              <a:rPr lang="en-GB" sz="2400">
                <a:ln w="19050">
                  <a:noFill/>
                </a:ln>
                <a:solidFill>
                  <a:srgbClr val="002060"/>
                </a:solidFill>
                <a:latin typeface="Arial Rounded MT Bold" panose="020F0704030504030204" pitchFamily="34" charset="0"/>
              </a:rPr>
              <a:t>CONNECT</a:t>
            </a:r>
          </a:p>
        </p:txBody>
      </p:sp>
      <p:sp>
        <p:nvSpPr>
          <p:cNvPr id="43" name="TextBox 42"/>
          <p:cNvSpPr txBox="1"/>
          <p:nvPr/>
        </p:nvSpPr>
        <p:spPr>
          <a:xfrm>
            <a:off x="8823608" y="1219867"/>
            <a:ext cx="3114572" cy="1777410"/>
          </a:xfrm>
          <a:prstGeom prst="rect">
            <a:avLst/>
          </a:prstGeom>
          <a:noFill/>
        </p:spPr>
        <p:txBody>
          <a:bodyPr wrap="square" rtlCol="0">
            <a:spAutoFit/>
          </a:bodyPr>
          <a:lstStyle/>
          <a:p>
            <a:pPr>
              <a:spcAft>
                <a:spcPts val="300"/>
              </a:spcAft>
              <a:defRPr/>
            </a:pPr>
            <a:r>
              <a:rPr lang="en-GB" sz="1050"/>
              <a:t>Connected knowledge sits at the heart of the Archway Curriculum. Expert teachers use every opportunity to </a:t>
            </a:r>
            <a:r>
              <a:rPr lang="en-GB" sz="1050" b="1"/>
              <a:t>CONNECT</a:t>
            </a:r>
            <a:r>
              <a:rPr lang="en-GB" sz="1050"/>
              <a:t> current learning with:</a:t>
            </a:r>
          </a:p>
          <a:p>
            <a:pPr marL="171450" indent="-171450">
              <a:spcAft>
                <a:spcPts val="300"/>
              </a:spcAft>
              <a:buFont typeface="Courier New" panose="02070309020205020404" pitchFamily="49" charset="0"/>
              <a:buChar char="o"/>
              <a:defRPr/>
            </a:pPr>
            <a:r>
              <a:rPr lang="en-GB" sz="1050"/>
              <a:t>The Curriculum Intent and Long Term Plan</a:t>
            </a:r>
          </a:p>
          <a:p>
            <a:pPr marL="171450" marR="0" lvl="0" indent="-171450" algn="l"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lang="en-GB" sz="1050"/>
              <a:t>The Knowledge</a:t>
            </a:r>
            <a:r>
              <a:rPr lang="en-GB" sz="1050" baseline="0"/>
              <a:t> Organiser</a:t>
            </a:r>
          </a:p>
          <a:p>
            <a:pPr marL="171450" marR="0" lvl="0" indent="-171450" algn="l"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lang="en-GB" sz="1050" baseline="0"/>
              <a:t>Home Learning and Revision</a:t>
            </a:r>
          </a:p>
          <a:p>
            <a:pPr marL="171450" lvl="0" indent="-171450">
              <a:spcAft>
                <a:spcPts val="300"/>
              </a:spcAft>
              <a:buFont typeface="Courier New" panose="02070309020205020404" pitchFamily="49" charset="0"/>
              <a:buChar char="o"/>
              <a:defRPr/>
            </a:pPr>
            <a:r>
              <a:rPr lang="en-GB" sz="1050"/>
              <a:t>Personal Development &amp; DEI</a:t>
            </a:r>
          </a:p>
          <a:p>
            <a:pPr marL="171450" lvl="0" indent="-171450">
              <a:spcAft>
                <a:spcPts val="300"/>
              </a:spcAft>
              <a:buFont typeface="Courier New" panose="02070309020205020404" pitchFamily="49" charset="0"/>
              <a:buChar char="o"/>
              <a:defRPr/>
            </a:pPr>
            <a:r>
              <a:rPr lang="en-GB" sz="1050"/>
              <a:t>Gatsby Career Benchmarks</a:t>
            </a:r>
          </a:p>
          <a:p>
            <a:pPr marL="171450" lvl="0" indent="-171450">
              <a:spcAft>
                <a:spcPts val="300"/>
              </a:spcAft>
              <a:buFont typeface="Courier New" panose="02070309020205020404" pitchFamily="49" charset="0"/>
              <a:buChar char="o"/>
              <a:defRPr/>
            </a:pPr>
            <a:r>
              <a:rPr lang="en-GB" sz="1050" baseline="0"/>
              <a:t>Other Curriculum Subjects</a:t>
            </a:r>
          </a:p>
        </p:txBody>
      </p:sp>
      <p:sp>
        <p:nvSpPr>
          <p:cNvPr id="44" name="Rounded Rectangle 43"/>
          <p:cNvSpPr/>
          <p:nvPr/>
        </p:nvSpPr>
        <p:spPr>
          <a:xfrm>
            <a:off x="5149248" y="1784732"/>
            <a:ext cx="2577080" cy="864220"/>
          </a:xfrm>
          <a:prstGeom prst="roundRect">
            <a:avLst>
              <a:gd name="adj" fmla="val 10789"/>
            </a:avLst>
          </a:prstGeom>
          <a:solidFill>
            <a:schemeClr val="bg1"/>
          </a:solidFill>
          <a:ln w="38100">
            <a:solidFill>
              <a:srgbClr val="DCB50E"/>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ounded Rectangle 44"/>
          <p:cNvSpPr/>
          <p:nvPr/>
        </p:nvSpPr>
        <p:spPr>
          <a:xfrm>
            <a:off x="531041" y="1789882"/>
            <a:ext cx="2577080" cy="864220"/>
          </a:xfrm>
          <a:prstGeom prst="roundRect">
            <a:avLst>
              <a:gd name="adj" fmla="val 9025"/>
            </a:avLst>
          </a:prstGeom>
          <a:solidFill>
            <a:schemeClr val="bg1"/>
          </a:solidFill>
          <a:ln w="38100">
            <a:solidFill>
              <a:srgbClr val="9259A4"/>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1"/>
              </a:solidFill>
            </a:endParaRPr>
          </a:p>
        </p:txBody>
      </p:sp>
      <p:sp>
        <p:nvSpPr>
          <p:cNvPr id="46" name="Rounded Rectangle 45"/>
          <p:cNvSpPr/>
          <p:nvPr/>
        </p:nvSpPr>
        <p:spPr>
          <a:xfrm>
            <a:off x="5142454" y="4358302"/>
            <a:ext cx="2577080" cy="864220"/>
          </a:xfrm>
          <a:prstGeom prst="roundRect">
            <a:avLst>
              <a:gd name="adj" fmla="val 13140"/>
            </a:avLst>
          </a:prstGeom>
          <a:solidFill>
            <a:schemeClr val="bg1"/>
          </a:solidFill>
          <a:ln w="38100">
            <a:solidFill>
              <a:srgbClr val="E88126"/>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solidFill>
                <a:schemeClr val="tx1"/>
              </a:solidFill>
            </a:endParaRPr>
          </a:p>
        </p:txBody>
      </p:sp>
      <p:sp>
        <p:nvSpPr>
          <p:cNvPr id="47" name="Rounded Rectangle 46"/>
          <p:cNvSpPr/>
          <p:nvPr/>
        </p:nvSpPr>
        <p:spPr>
          <a:xfrm>
            <a:off x="548096" y="4365861"/>
            <a:ext cx="2577080" cy="864220"/>
          </a:xfrm>
          <a:prstGeom prst="roundRect">
            <a:avLst>
              <a:gd name="adj" fmla="val 10789"/>
            </a:avLst>
          </a:prstGeom>
          <a:solidFill>
            <a:schemeClr val="bg1"/>
          </a:solidFill>
          <a:ln w="38100">
            <a:solidFill>
              <a:srgbClr val="3584C5"/>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8" name="TextBox 47"/>
          <p:cNvSpPr txBox="1"/>
          <p:nvPr/>
        </p:nvSpPr>
        <p:spPr>
          <a:xfrm>
            <a:off x="827880" y="4543978"/>
            <a:ext cx="2177674" cy="677108"/>
          </a:xfrm>
          <a:prstGeom prst="rect">
            <a:avLst/>
          </a:prstGeom>
          <a:noFill/>
        </p:spPr>
        <p:txBody>
          <a:bodyPr wrap="square" rtlCol="0">
            <a:spAutoFit/>
          </a:bodyPr>
          <a:lstStyle/>
          <a:p>
            <a:pPr algn="r">
              <a:spcAft>
                <a:spcPts val="300"/>
              </a:spcAft>
              <a:defRPr/>
            </a:pPr>
            <a:r>
              <a:rPr lang="en-GB" sz="1100"/>
              <a:t>Capture in writing or performance</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Remove scaffolding as</a:t>
            </a:r>
            <a:r>
              <a:rPr lang="en-GB" sz="1100" baseline="0">
                <a:latin typeface="+mn-lt"/>
              </a:rPr>
              <a:t> appropriate</a:t>
            </a:r>
            <a:endParaRPr lang="en-GB" sz="1100">
              <a:latin typeface="+mn-lt"/>
            </a:endParaRPr>
          </a:p>
          <a:p>
            <a:pPr marL="0" indent="0" algn="r">
              <a:spcAft>
                <a:spcPts val="300"/>
              </a:spcAft>
              <a:buFont typeface="Arial" panose="020B0604020202020204" pitchFamily="34" charset="0"/>
              <a:buNone/>
            </a:pPr>
            <a:r>
              <a:rPr lang="en-GB" sz="1100">
                <a:latin typeface="+mn-lt"/>
              </a:rPr>
              <a:t>Connect with existing knowledge</a:t>
            </a:r>
          </a:p>
        </p:txBody>
      </p:sp>
      <p:sp>
        <p:nvSpPr>
          <p:cNvPr id="49" name="TextBox 48"/>
          <p:cNvSpPr txBox="1"/>
          <p:nvPr/>
        </p:nvSpPr>
        <p:spPr>
          <a:xfrm>
            <a:off x="580553" y="1766294"/>
            <a:ext cx="2485041" cy="67710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Spaced recent and long term knowledge </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Misconceptions from </a:t>
            </a:r>
            <a:r>
              <a:rPr lang="en-GB" sz="1100"/>
              <a:t>previous learning</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Connect to KO &amp; home learning</a:t>
            </a:r>
          </a:p>
        </p:txBody>
      </p:sp>
      <p:sp>
        <p:nvSpPr>
          <p:cNvPr id="50" name="TextBox 49"/>
          <p:cNvSpPr txBox="1"/>
          <p:nvPr/>
        </p:nvSpPr>
        <p:spPr>
          <a:xfrm>
            <a:off x="5168859" y="4555899"/>
            <a:ext cx="2608576" cy="677108"/>
          </a:xfrm>
          <a:prstGeom prst="rect">
            <a:avLst/>
          </a:prstGeom>
          <a:noFill/>
        </p:spPr>
        <p:txBody>
          <a:bodyPr wrap="square" rtlCol="0">
            <a:spAutoFit/>
          </a:bodyPr>
          <a:lstStyle/>
          <a:p>
            <a:pPr>
              <a:spcAft>
                <a:spcPts val="300"/>
              </a:spcAft>
            </a:pPr>
            <a:r>
              <a:rPr lang="en-GB" sz="1100"/>
              <a:t>Modelling - Make thinking visible </a:t>
            </a:r>
          </a:p>
          <a:p>
            <a:pPr marL="0" indent="0">
              <a:spcAft>
                <a:spcPts val="300"/>
              </a:spcAft>
              <a:buFont typeface="Arial" panose="020B0604020202020204" pitchFamily="34" charset="0"/>
              <a:buNone/>
            </a:pPr>
            <a:r>
              <a:rPr lang="en-GB" sz="1100">
                <a:latin typeface="+mn-lt"/>
              </a:rPr>
              <a:t>Add scaffolding as required</a:t>
            </a:r>
          </a:p>
          <a:p>
            <a:pPr marL="0" indent="0">
              <a:spcAft>
                <a:spcPts val="300"/>
              </a:spcAft>
              <a:buFont typeface="Arial" panose="020B0604020202020204" pitchFamily="34" charset="0"/>
              <a:buNone/>
            </a:pPr>
            <a:r>
              <a:rPr lang="en-GB" sz="1100">
                <a:latin typeface="+mn-lt"/>
              </a:rPr>
              <a:t>Use whiteboards, visualisers &amp; exemplars</a:t>
            </a:r>
          </a:p>
        </p:txBody>
      </p:sp>
      <p:sp>
        <p:nvSpPr>
          <p:cNvPr id="51" name="TextBox 50"/>
          <p:cNvSpPr txBox="1"/>
          <p:nvPr/>
        </p:nvSpPr>
        <p:spPr>
          <a:xfrm>
            <a:off x="5170578" y="1763836"/>
            <a:ext cx="2459230" cy="677108"/>
          </a:xfrm>
          <a:prstGeom prst="rect">
            <a:avLst/>
          </a:prstGeom>
          <a:noFill/>
        </p:spPr>
        <p:txBody>
          <a:bodyPr wrap="square" rtlCol="0">
            <a:spAutoFit/>
          </a:bodyPr>
          <a:lstStyle/>
          <a:p>
            <a:pPr marL="0" indent="0">
              <a:spcAft>
                <a:spcPts val="300"/>
              </a:spcAft>
              <a:buFont typeface="Arial" panose="020B0604020202020204" pitchFamily="34" charset="0"/>
              <a:buNone/>
            </a:pPr>
            <a:r>
              <a:rPr lang="en-GB" sz="1100">
                <a:latin typeface="+mn-lt"/>
              </a:rPr>
              <a:t>Clear instruction and modelling</a:t>
            </a:r>
          </a:p>
          <a:p>
            <a:pPr marL="0" indent="0">
              <a:spcAft>
                <a:spcPts val="300"/>
              </a:spcAft>
              <a:buFont typeface="Arial" panose="020B0604020202020204" pitchFamily="34" charset="0"/>
              <a:buNone/>
            </a:pPr>
            <a:r>
              <a:rPr lang="en-GB" sz="1100">
                <a:latin typeface="+mn-lt"/>
              </a:rPr>
              <a:t>Prioritise </a:t>
            </a:r>
            <a:r>
              <a:rPr lang="en-GB" sz="1100" b="1">
                <a:latin typeface="+mn-lt"/>
              </a:rPr>
              <a:t>Reading</a:t>
            </a:r>
            <a:r>
              <a:rPr lang="en-GB" sz="1100">
                <a:latin typeface="+mn-lt"/>
              </a:rPr>
              <a:t> using ALT strategies </a:t>
            </a:r>
          </a:p>
          <a:p>
            <a:pPr marL="0" indent="0">
              <a:spcAft>
                <a:spcPts val="300"/>
              </a:spcAft>
              <a:buFont typeface="Arial" panose="020B0604020202020204" pitchFamily="34" charset="0"/>
              <a:buNone/>
            </a:pPr>
            <a:r>
              <a:rPr lang="en-GB" sz="1100">
                <a:latin typeface="+mn-lt"/>
              </a:rPr>
              <a:t>Use KO to secure knowledge and vocab</a:t>
            </a:r>
          </a:p>
        </p:txBody>
      </p:sp>
      <p:sp>
        <p:nvSpPr>
          <p:cNvPr id="52" name="Rounded Rectangle 51"/>
          <p:cNvSpPr/>
          <p:nvPr/>
        </p:nvSpPr>
        <p:spPr>
          <a:xfrm>
            <a:off x="5125849" y="4169788"/>
            <a:ext cx="1512000" cy="360000"/>
          </a:xfrm>
          <a:prstGeom prst="roundRect">
            <a:avLst>
              <a:gd name="adj" fmla="val 19453"/>
            </a:avLst>
          </a:prstGeom>
          <a:solidFill>
            <a:srgbClr val="E8812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PRACTISE</a:t>
            </a:r>
          </a:p>
        </p:txBody>
      </p:sp>
      <p:sp>
        <p:nvSpPr>
          <p:cNvPr id="53" name="Rounded Rectangle 52"/>
          <p:cNvSpPr/>
          <p:nvPr/>
        </p:nvSpPr>
        <p:spPr>
          <a:xfrm>
            <a:off x="1608189" y="2498991"/>
            <a:ext cx="1512000" cy="360000"/>
          </a:xfrm>
          <a:prstGeom prst="roundRect">
            <a:avLst>
              <a:gd name="adj" fmla="val 14111"/>
            </a:avLst>
          </a:prstGeom>
          <a:solidFill>
            <a:srgbClr val="9259A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RETRIEVE</a:t>
            </a:r>
          </a:p>
        </p:txBody>
      </p:sp>
      <p:sp>
        <p:nvSpPr>
          <p:cNvPr id="54" name="Rounded Rectangle 53"/>
          <p:cNvSpPr/>
          <p:nvPr/>
        </p:nvSpPr>
        <p:spPr>
          <a:xfrm>
            <a:off x="1632756" y="4171038"/>
            <a:ext cx="1512000" cy="360000"/>
          </a:xfrm>
          <a:prstGeom prst="roundRect">
            <a:avLst>
              <a:gd name="adj" fmla="val 13735"/>
            </a:avLst>
          </a:prstGeom>
          <a:solidFill>
            <a:srgbClr val="3584C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SECURE</a:t>
            </a:r>
          </a:p>
        </p:txBody>
      </p:sp>
      <p:sp>
        <p:nvSpPr>
          <p:cNvPr id="55" name="Rounded Rectangle 54"/>
          <p:cNvSpPr/>
          <p:nvPr/>
        </p:nvSpPr>
        <p:spPr>
          <a:xfrm>
            <a:off x="5129702" y="2502804"/>
            <a:ext cx="1512000" cy="360000"/>
          </a:xfrm>
          <a:prstGeom prst="roundRect">
            <a:avLst>
              <a:gd name="adj" fmla="val 23613"/>
            </a:avLst>
          </a:prstGeom>
          <a:solidFill>
            <a:srgbClr val="DCB50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INSTRUCT</a:t>
            </a:r>
          </a:p>
        </p:txBody>
      </p:sp>
      <p:sp>
        <p:nvSpPr>
          <p:cNvPr id="56" name="TextBox 55"/>
          <p:cNvSpPr txBox="1"/>
          <p:nvPr/>
        </p:nvSpPr>
        <p:spPr>
          <a:xfrm>
            <a:off x="8827869" y="3050219"/>
            <a:ext cx="3047132" cy="369332"/>
          </a:xfrm>
          <a:prstGeom prst="rect">
            <a:avLst/>
          </a:prstGeom>
          <a:noFill/>
        </p:spPr>
        <p:txBody>
          <a:bodyPr wrap="square" rtlCol="0">
            <a:spAutoFit/>
          </a:bodyPr>
          <a:lstStyle/>
          <a:p>
            <a:r>
              <a:rPr lang="en-GB" b="1">
                <a:ln w="19050">
                  <a:noFill/>
                </a:ln>
                <a:solidFill>
                  <a:srgbClr val="002060"/>
                </a:solidFill>
              </a:rPr>
              <a:t>PRIORITISE READING</a:t>
            </a:r>
          </a:p>
        </p:txBody>
      </p:sp>
      <p:sp>
        <p:nvSpPr>
          <p:cNvPr id="57" name="TextBox 56"/>
          <p:cNvSpPr txBox="1"/>
          <p:nvPr/>
        </p:nvSpPr>
        <p:spPr>
          <a:xfrm>
            <a:off x="8807116" y="3327204"/>
            <a:ext cx="3213772" cy="738664"/>
          </a:xfrm>
          <a:prstGeom prst="rect">
            <a:avLst/>
          </a:prstGeom>
          <a:noFill/>
        </p:spPr>
        <p:txBody>
          <a:bodyPr wrap="square" rtlCol="0">
            <a:spAutoFit/>
          </a:bodyPr>
          <a:lstStyle/>
          <a:p>
            <a:pPr>
              <a:spcAft>
                <a:spcPts val="300"/>
              </a:spcAft>
              <a:defRPr/>
            </a:pPr>
            <a:r>
              <a:rPr lang="en-GB" sz="1050"/>
              <a:t>The curriculum is the main opportunity to teach pupils both the art and science of reading. Opportunities to read are written into curriculum and lesson plans. The Archway Reading Strategies are used in all subjects.</a:t>
            </a:r>
          </a:p>
        </p:txBody>
      </p:sp>
      <p:sp>
        <p:nvSpPr>
          <p:cNvPr id="58" name="TextBox 57"/>
          <p:cNvSpPr txBox="1"/>
          <p:nvPr/>
        </p:nvSpPr>
        <p:spPr>
          <a:xfrm>
            <a:off x="8822635" y="4310241"/>
            <a:ext cx="2950591" cy="369332"/>
          </a:xfrm>
          <a:prstGeom prst="rect">
            <a:avLst/>
          </a:prstGeom>
          <a:noFill/>
        </p:spPr>
        <p:txBody>
          <a:bodyPr wrap="square" rtlCol="0">
            <a:spAutoFit/>
          </a:bodyPr>
          <a:lstStyle/>
          <a:p>
            <a:r>
              <a:rPr lang="en-GB" b="1">
                <a:ln w="19050">
                  <a:noFill/>
                </a:ln>
                <a:solidFill>
                  <a:srgbClr val="002060"/>
                </a:solidFill>
              </a:rPr>
              <a:t>QUALITY FIRST TEACHING</a:t>
            </a:r>
          </a:p>
        </p:txBody>
      </p:sp>
      <p:sp>
        <p:nvSpPr>
          <p:cNvPr id="59" name="TextBox 58"/>
          <p:cNvSpPr txBox="1"/>
          <p:nvPr/>
        </p:nvSpPr>
        <p:spPr>
          <a:xfrm>
            <a:off x="8853444" y="4565664"/>
            <a:ext cx="2935078" cy="738664"/>
          </a:xfrm>
          <a:prstGeom prst="rect">
            <a:avLst/>
          </a:prstGeom>
          <a:noFill/>
        </p:spPr>
        <p:txBody>
          <a:bodyPr wrap="square" rtlCol="0">
            <a:spAutoFit/>
          </a:bodyPr>
          <a:lstStyle/>
          <a:p>
            <a:pPr>
              <a:spcAft>
                <a:spcPts val="300"/>
              </a:spcAft>
              <a:defRPr/>
            </a:pPr>
            <a:r>
              <a:rPr lang="en-GB" sz="1050"/>
              <a:t>This lesson cycle is a model of Quality First Teaching. Teachers are experts in their pupils and adapt and scaffold work to ensure all can work independently.</a:t>
            </a:r>
          </a:p>
        </p:txBody>
      </p:sp>
      <p:sp>
        <p:nvSpPr>
          <p:cNvPr id="60" name="Rectangle 59"/>
          <p:cNvSpPr/>
          <p:nvPr/>
        </p:nvSpPr>
        <p:spPr>
          <a:xfrm>
            <a:off x="8699815" y="1024596"/>
            <a:ext cx="36000" cy="5112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61" name="TextBox 60"/>
          <p:cNvSpPr txBox="1"/>
          <p:nvPr/>
        </p:nvSpPr>
        <p:spPr>
          <a:xfrm>
            <a:off x="8819897" y="5338472"/>
            <a:ext cx="1645639" cy="369332"/>
          </a:xfrm>
          <a:prstGeom prst="rect">
            <a:avLst/>
          </a:prstGeom>
          <a:noFill/>
        </p:spPr>
        <p:txBody>
          <a:bodyPr wrap="square" rtlCol="0">
            <a:spAutoFit/>
          </a:bodyPr>
          <a:lstStyle/>
          <a:p>
            <a:r>
              <a:rPr lang="en-GB" b="1">
                <a:ln w="19050">
                  <a:noFill/>
                </a:ln>
                <a:solidFill>
                  <a:srgbClr val="002060"/>
                </a:solidFill>
              </a:rPr>
              <a:t>ROUTINES</a:t>
            </a:r>
          </a:p>
        </p:txBody>
      </p:sp>
      <p:sp>
        <p:nvSpPr>
          <p:cNvPr id="62" name="TextBox 61"/>
          <p:cNvSpPr txBox="1"/>
          <p:nvPr/>
        </p:nvSpPr>
        <p:spPr>
          <a:xfrm>
            <a:off x="8820969" y="5616037"/>
            <a:ext cx="3042845" cy="577081"/>
          </a:xfrm>
          <a:prstGeom prst="rect">
            <a:avLst/>
          </a:prstGeom>
          <a:noFill/>
        </p:spPr>
        <p:txBody>
          <a:bodyPr wrap="square" rtlCol="0">
            <a:spAutoFit/>
          </a:bodyPr>
          <a:lstStyle/>
          <a:p>
            <a:pPr>
              <a:spcAft>
                <a:spcPts val="300"/>
              </a:spcAft>
              <a:defRPr/>
            </a:pPr>
            <a:r>
              <a:rPr lang="en-GB" sz="1050"/>
              <a:t>Strong, consistently applied routines provide pupils with the structure and opportunity to learn free of distractions. </a:t>
            </a:r>
          </a:p>
        </p:txBody>
      </p:sp>
      <p:sp>
        <p:nvSpPr>
          <p:cNvPr id="63" name="Donut 62"/>
          <p:cNvSpPr/>
          <p:nvPr/>
        </p:nvSpPr>
        <p:spPr>
          <a:xfrm>
            <a:off x="2844351" y="2211230"/>
            <a:ext cx="2520000" cy="2520000"/>
          </a:xfrm>
          <a:prstGeom prst="donut">
            <a:avLst>
              <a:gd name="adj" fmla="val 9188"/>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4" name="Straight Connector 63"/>
          <p:cNvCxnSpPr/>
          <p:nvPr/>
        </p:nvCxnSpPr>
        <p:spPr>
          <a:xfrm flipV="1">
            <a:off x="4077097" y="2022800"/>
            <a:ext cx="0" cy="263204"/>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5" name="Chevron 64"/>
          <p:cNvSpPr/>
          <p:nvPr/>
        </p:nvSpPr>
        <p:spPr>
          <a:xfrm rot="370366">
            <a:off x="4002750" y="2226938"/>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6" name="Straight Connector 65"/>
          <p:cNvCxnSpPr>
            <a:endCxn id="39" idx="1"/>
          </p:cNvCxnSpPr>
          <p:nvPr/>
        </p:nvCxnSpPr>
        <p:spPr>
          <a:xfrm>
            <a:off x="5327768" y="3551531"/>
            <a:ext cx="223561" cy="0"/>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7" name="Chevron 66"/>
          <p:cNvSpPr/>
          <p:nvPr/>
        </p:nvSpPr>
        <p:spPr>
          <a:xfrm rot="5400000">
            <a:off x="5144099" y="3445420"/>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8" name="Straight Connector 67"/>
          <p:cNvCxnSpPr>
            <a:stCxn id="40" idx="0"/>
          </p:cNvCxnSpPr>
          <p:nvPr/>
        </p:nvCxnSpPr>
        <p:spPr>
          <a:xfrm flipV="1">
            <a:off x="4095315" y="4704091"/>
            <a:ext cx="0" cy="221559"/>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9" name="Chevron 68"/>
          <p:cNvSpPr/>
          <p:nvPr/>
        </p:nvSpPr>
        <p:spPr>
          <a:xfrm rot="10800000">
            <a:off x="3983273" y="4494451"/>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70" name="Straight Connector 69"/>
          <p:cNvCxnSpPr/>
          <p:nvPr/>
        </p:nvCxnSpPr>
        <p:spPr>
          <a:xfrm>
            <a:off x="2615048" y="3529525"/>
            <a:ext cx="223561" cy="0"/>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1" name="Chevron 70"/>
          <p:cNvSpPr/>
          <p:nvPr/>
        </p:nvSpPr>
        <p:spPr>
          <a:xfrm rot="16200000">
            <a:off x="2860488" y="3390665"/>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72" name="Picture 7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44" y="42226"/>
            <a:ext cx="2134028" cy="705966"/>
          </a:xfrm>
          <a:prstGeom prst="rect">
            <a:avLst/>
          </a:prstGeom>
        </p:spPr>
      </p:pic>
      <p:sp>
        <p:nvSpPr>
          <p:cNvPr id="73" name="TextBox 72"/>
          <p:cNvSpPr txBox="1"/>
          <p:nvPr/>
        </p:nvSpPr>
        <p:spPr>
          <a:xfrm>
            <a:off x="2678294" y="26080"/>
            <a:ext cx="8668357" cy="769441"/>
          </a:xfrm>
          <a:prstGeom prst="rect">
            <a:avLst/>
          </a:prstGeom>
          <a:noFill/>
        </p:spPr>
        <p:txBody>
          <a:bodyPr wrap="square" rtlCol="0">
            <a:spAutoFit/>
          </a:bodyPr>
          <a:lstStyle/>
          <a:p>
            <a:r>
              <a:rPr lang="en-GB" sz="4400">
                <a:solidFill>
                  <a:schemeClr val="bg1"/>
                </a:solidFill>
              </a:rPr>
              <a:t>ALT CURRICULUM LESSON CYCLE </a:t>
            </a:r>
          </a:p>
        </p:txBody>
      </p:sp>
    </p:spTree>
    <p:extLst>
      <p:ext uri="{BB962C8B-B14F-4D97-AF65-F5344CB8AC3E}">
        <p14:creationId xmlns:p14="http://schemas.microsoft.com/office/powerpoint/2010/main" val="4205139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ALT Assessment Pyramid">
    <p:spTree>
      <p:nvGrpSpPr>
        <p:cNvPr id="1" name=""/>
        <p:cNvGrpSpPr/>
        <p:nvPr/>
      </p:nvGrpSpPr>
      <p:grpSpPr>
        <a:xfrm>
          <a:off x="0" y="0"/>
          <a:ext cx="0" cy="0"/>
          <a:chOff x="0" y="0"/>
          <a:chExt cx="0" cy="0"/>
        </a:xfrm>
      </p:grpSpPr>
      <p:sp>
        <p:nvSpPr>
          <p:cNvPr id="119" name="Freeform 83"/>
          <p:cNvSpPr>
            <a:spLocks/>
          </p:cNvSpPr>
          <p:nvPr/>
        </p:nvSpPr>
        <p:spPr bwMode="auto">
          <a:xfrm>
            <a:off x="5826125" y="1484313"/>
            <a:ext cx="628650" cy="1268413"/>
          </a:xfrm>
          <a:custGeom>
            <a:avLst/>
            <a:gdLst>
              <a:gd name="T0" fmla="*/ 0 w 190"/>
              <a:gd name="T1" fmla="*/ 0 h 384"/>
              <a:gd name="T2" fmla="*/ 190 w 190"/>
              <a:gd name="T3" fmla="*/ 323 h 384"/>
              <a:gd name="T4" fmla="*/ 87 w 190"/>
              <a:gd name="T5" fmla="*/ 384 h 384"/>
            </a:gdLst>
            <a:ahLst/>
            <a:cxnLst>
              <a:cxn ang="0">
                <a:pos x="T0" y="T1"/>
              </a:cxn>
              <a:cxn ang="0">
                <a:pos x="T2" y="T3"/>
              </a:cxn>
              <a:cxn ang="0">
                <a:pos x="T4" y="T5"/>
              </a:cxn>
            </a:cxnLst>
            <a:rect l="0" t="0" r="r" b="b"/>
            <a:pathLst>
              <a:path w="190" h="384">
                <a:moveTo>
                  <a:pt x="0" y="0"/>
                </a:moveTo>
                <a:cubicBezTo>
                  <a:pt x="0" y="0"/>
                  <a:pt x="83" y="141"/>
                  <a:pt x="190" y="323"/>
                </a:cubicBezTo>
                <a:cubicBezTo>
                  <a:pt x="87" y="384"/>
                  <a:pt x="87" y="384"/>
                  <a:pt x="87" y="384"/>
                </a:cubicBezTo>
              </a:path>
            </a:pathLst>
          </a:custGeom>
          <a:solidFill>
            <a:srgbClr val="204F76"/>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5" name="Freeform 79"/>
          <p:cNvSpPr>
            <a:spLocks/>
          </p:cNvSpPr>
          <p:nvPr/>
        </p:nvSpPr>
        <p:spPr bwMode="auto">
          <a:xfrm>
            <a:off x="5218113" y="1476375"/>
            <a:ext cx="885825" cy="1276350"/>
          </a:xfrm>
          <a:custGeom>
            <a:avLst/>
            <a:gdLst>
              <a:gd name="T0" fmla="*/ 268 w 268"/>
              <a:gd name="T1" fmla="*/ 386 h 386"/>
              <a:gd name="T2" fmla="*/ 184 w 268"/>
              <a:gd name="T3" fmla="*/ 2 h 386"/>
              <a:gd name="T4" fmla="*/ 0 w 268"/>
              <a:gd name="T5" fmla="*/ 361 h 386"/>
              <a:gd name="T6" fmla="*/ 268 w 268"/>
              <a:gd name="T7" fmla="*/ 386 h 386"/>
            </a:gdLst>
            <a:ahLst/>
            <a:cxnLst>
              <a:cxn ang="0">
                <a:pos x="T0" y="T1"/>
              </a:cxn>
              <a:cxn ang="0">
                <a:pos x="T2" y="T3"/>
              </a:cxn>
              <a:cxn ang="0">
                <a:pos x="T4" y="T5"/>
              </a:cxn>
              <a:cxn ang="0">
                <a:pos x="T6" y="T7"/>
              </a:cxn>
            </a:cxnLst>
            <a:rect l="0" t="0" r="r" b="b"/>
            <a:pathLst>
              <a:path w="268" h="386">
                <a:moveTo>
                  <a:pt x="268" y="386"/>
                </a:moveTo>
                <a:cubicBezTo>
                  <a:pt x="220" y="168"/>
                  <a:pt x="184" y="2"/>
                  <a:pt x="184" y="2"/>
                </a:cubicBezTo>
                <a:cubicBezTo>
                  <a:pt x="186" y="0"/>
                  <a:pt x="105" y="158"/>
                  <a:pt x="0" y="361"/>
                </a:cubicBezTo>
                <a:lnTo>
                  <a:pt x="268" y="386"/>
                </a:lnTo>
                <a:close/>
              </a:path>
            </a:pathLst>
          </a:custGeom>
          <a:solidFill>
            <a:srgbClr val="3584C5"/>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0" name="Freeform 84"/>
          <p:cNvSpPr>
            <a:spLocks/>
          </p:cNvSpPr>
          <p:nvPr/>
        </p:nvSpPr>
        <p:spPr bwMode="auto">
          <a:xfrm>
            <a:off x="6162675" y="2746375"/>
            <a:ext cx="830263" cy="1057275"/>
          </a:xfrm>
          <a:custGeom>
            <a:avLst/>
            <a:gdLst>
              <a:gd name="T0" fmla="*/ 0 w 251"/>
              <a:gd name="T1" fmla="*/ 66 h 320"/>
              <a:gd name="T2" fmla="*/ 123 w 251"/>
              <a:gd name="T3" fmla="*/ 0 h 320"/>
              <a:gd name="T4" fmla="*/ 251 w 251"/>
              <a:gd name="T5" fmla="*/ 218 h 320"/>
              <a:gd name="T6" fmla="*/ 51 w 251"/>
              <a:gd name="T7" fmla="*/ 320 h 320"/>
            </a:gdLst>
            <a:ahLst/>
            <a:cxnLst>
              <a:cxn ang="0">
                <a:pos x="T0" y="T1"/>
              </a:cxn>
              <a:cxn ang="0">
                <a:pos x="T2" y="T3"/>
              </a:cxn>
              <a:cxn ang="0">
                <a:pos x="T4" y="T5"/>
              </a:cxn>
              <a:cxn ang="0">
                <a:pos x="T6" y="T7"/>
              </a:cxn>
            </a:cxnLst>
            <a:rect l="0" t="0" r="r" b="b"/>
            <a:pathLst>
              <a:path w="251" h="320">
                <a:moveTo>
                  <a:pt x="0" y="66"/>
                </a:moveTo>
                <a:cubicBezTo>
                  <a:pt x="123" y="0"/>
                  <a:pt x="123" y="0"/>
                  <a:pt x="123" y="0"/>
                </a:cubicBezTo>
                <a:cubicBezTo>
                  <a:pt x="164" y="70"/>
                  <a:pt x="208" y="144"/>
                  <a:pt x="251" y="218"/>
                </a:cubicBezTo>
                <a:cubicBezTo>
                  <a:pt x="51" y="320"/>
                  <a:pt x="51" y="320"/>
                  <a:pt x="51" y="320"/>
                </a:cubicBezTo>
              </a:path>
            </a:pathLst>
          </a:custGeom>
          <a:solidFill>
            <a:srgbClr val="AA5A12"/>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8" name="Freeform 82"/>
          <p:cNvSpPr>
            <a:spLocks/>
          </p:cNvSpPr>
          <p:nvPr/>
        </p:nvSpPr>
        <p:spPr bwMode="auto">
          <a:xfrm>
            <a:off x="4711700" y="2838450"/>
            <a:ext cx="1620838" cy="965200"/>
          </a:xfrm>
          <a:custGeom>
            <a:avLst/>
            <a:gdLst>
              <a:gd name="T0" fmla="*/ 0 w 490"/>
              <a:gd name="T1" fmla="*/ 244 h 292"/>
              <a:gd name="T2" fmla="*/ 126 w 490"/>
              <a:gd name="T3" fmla="*/ 0 h 292"/>
              <a:gd name="T4" fmla="*/ 434 w 490"/>
              <a:gd name="T5" fmla="*/ 35 h 292"/>
              <a:gd name="T6" fmla="*/ 490 w 490"/>
              <a:gd name="T7" fmla="*/ 292 h 292"/>
              <a:gd name="T8" fmla="*/ 0 w 490"/>
              <a:gd name="T9" fmla="*/ 244 h 292"/>
            </a:gdLst>
            <a:ahLst/>
            <a:cxnLst>
              <a:cxn ang="0">
                <a:pos x="T0" y="T1"/>
              </a:cxn>
              <a:cxn ang="0">
                <a:pos x="T2" y="T3"/>
              </a:cxn>
              <a:cxn ang="0">
                <a:pos x="T4" y="T5"/>
              </a:cxn>
              <a:cxn ang="0">
                <a:pos x="T6" y="T7"/>
              </a:cxn>
              <a:cxn ang="0">
                <a:pos x="T8" y="T9"/>
              </a:cxn>
            </a:cxnLst>
            <a:rect l="0" t="0" r="r" b="b"/>
            <a:pathLst>
              <a:path w="490" h="292">
                <a:moveTo>
                  <a:pt x="0" y="244"/>
                </a:moveTo>
                <a:cubicBezTo>
                  <a:pt x="43" y="161"/>
                  <a:pt x="86" y="78"/>
                  <a:pt x="126" y="0"/>
                </a:cubicBezTo>
                <a:cubicBezTo>
                  <a:pt x="434" y="35"/>
                  <a:pt x="434" y="35"/>
                  <a:pt x="434" y="35"/>
                </a:cubicBezTo>
                <a:cubicBezTo>
                  <a:pt x="452" y="117"/>
                  <a:pt x="471" y="205"/>
                  <a:pt x="490" y="292"/>
                </a:cubicBezTo>
                <a:lnTo>
                  <a:pt x="0" y="244"/>
                </a:lnTo>
                <a:close/>
              </a:path>
            </a:pathLst>
          </a:custGeom>
          <a:solidFill>
            <a:srgbClr val="E88126"/>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7" name="Freeform 81"/>
          <p:cNvSpPr>
            <a:spLocks/>
          </p:cNvSpPr>
          <p:nvPr/>
        </p:nvSpPr>
        <p:spPr bwMode="auto">
          <a:xfrm>
            <a:off x="4203700" y="3836988"/>
            <a:ext cx="2370138" cy="1063625"/>
          </a:xfrm>
          <a:custGeom>
            <a:avLst/>
            <a:gdLst>
              <a:gd name="T0" fmla="*/ 0 w 717"/>
              <a:gd name="T1" fmla="*/ 237 h 322"/>
              <a:gd name="T2" fmla="*/ 124 w 717"/>
              <a:gd name="T3" fmla="*/ 0 h 322"/>
              <a:gd name="T4" fmla="*/ 658 w 717"/>
              <a:gd name="T5" fmla="*/ 53 h 322"/>
              <a:gd name="T6" fmla="*/ 717 w 717"/>
              <a:gd name="T7" fmla="*/ 322 h 322"/>
              <a:gd name="T8" fmla="*/ 0 w 717"/>
              <a:gd name="T9" fmla="*/ 237 h 322"/>
            </a:gdLst>
            <a:ahLst/>
            <a:cxnLst>
              <a:cxn ang="0">
                <a:pos x="T0" y="T1"/>
              </a:cxn>
              <a:cxn ang="0">
                <a:pos x="T2" y="T3"/>
              </a:cxn>
              <a:cxn ang="0">
                <a:pos x="T4" y="T5"/>
              </a:cxn>
              <a:cxn ang="0">
                <a:pos x="T6" y="T7"/>
              </a:cxn>
              <a:cxn ang="0">
                <a:pos x="T8" y="T9"/>
              </a:cxn>
            </a:cxnLst>
            <a:rect l="0" t="0" r="r" b="b"/>
            <a:pathLst>
              <a:path w="717" h="322">
                <a:moveTo>
                  <a:pt x="0" y="237"/>
                </a:moveTo>
                <a:cubicBezTo>
                  <a:pt x="38" y="164"/>
                  <a:pt x="81" y="83"/>
                  <a:pt x="124" y="0"/>
                </a:cubicBezTo>
                <a:cubicBezTo>
                  <a:pt x="658" y="53"/>
                  <a:pt x="658" y="53"/>
                  <a:pt x="658" y="53"/>
                </a:cubicBezTo>
                <a:cubicBezTo>
                  <a:pt x="679" y="147"/>
                  <a:pt x="699" y="239"/>
                  <a:pt x="717" y="322"/>
                </a:cubicBezTo>
                <a:lnTo>
                  <a:pt x="0" y="237"/>
                </a:lnTo>
                <a:close/>
              </a:path>
            </a:pathLst>
          </a:custGeom>
          <a:solidFill>
            <a:srgbClr val="DCB50E"/>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21" name="Freeform 85"/>
          <p:cNvSpPr>
            <a:spLocks/>
          </p:cNvSpPr>
          <p:nvPr/>
        </p:nvSpPr>
        <p:spPr bwMode="auto">
          <a:xfrm>
            <a:off x="6378575" y="3641725"/>
            <a:ext cx="1109663" cy="1258888"/>
          </a:xfrm>
          <a:custGeom>
            <a:avLst/>
            <a:gdLst>
              <a:gd name="T0" fmla="*/ 0 w 336"/>
              <a:gd name="T1" fmla="*/ 112 h 381"/>
              <a:gd name="T2" fmla="*/ 218 w 336"/>
              <a:gd name="T3" fmla="*/ 0 h 381"/>
              <a:gd name="T4" fmla="*/ 336 w 336"/>
              <a:gd name="T5" fmla="*/ 202 h 381"/>
              <a:gd name="T6" fmla="*/ 59 w 336"/>
              <a:gd name="T7" fmla="*/ 381 h 381"/>
            </a:gdLst>
            <a:ahLst/>
            <a:cxnLst>
              <a:cxn ang="0">
                <a:pos x="T0" y="T1"/>
              </a:cxn>
              <a:cxn ang="0">
                <a:pos x="T2" y="T3"/>
              </a:cxn>
              <a:cxn ang="0">
                <a:pos x="T4" y="T5"/>
              </a:cxn>
              <a:cxn ang="0">
                <a:pos x="T6" y="T7"/>
              </a:cxn>
            </a:cxnLst>
            <a:rect l="0" t="0" r="r" b="b"/>
            <a:pathLst>
              <a:path w="336" h="381">
                <a:moveTo>
                  <a:pt x="0" y="112"/>
                </a:moveTo>
                <a:cubicBezTo>
                  <a:pt x="218" y="0"/>
                  <a:pt x="218" y="0"/>
                  <a:pt x="218" y="0"/>
                </a:cubicBezTo>
                <a:cubicBezTo>
                  <a:pt x="260" y="71"/>
                  <a:pt x="300" y="140"/>
                  <a:pt x="336" y="202"/>
                </a:cubicBezTo>
                <a:cubicBezTo>
                  <a:pt x="59" y="381"/>
                  <a:pt x="59" y="381"/>
                  <a:pt x="59" y="381"/>
                </a:cubicBezTo>
              </a:path>
            </a:pathLst>
          </a:custGeom>
          <a:solidFill>
            <a:srgbClr val="A2850A"/>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6" name="Freeform 80"/>
          <p:cNvSpPr>
            <a:spLocks/>
          </p:cNvSpPr>
          <p:nvPr/>
        </p:nvSpPr>
        <p:spPr bwMode="auto">
          <a:xfrm>
            <a:off x="3671888" y="4864100"/>
            <a:ext cx="3155950" cy="1200150"/>
          </a:xfrm>
          <a:custGeom>
            <a:avLst/>
            <a:gdLst>
              <a:gd name="T0" fmla="*/ 123 w 955"/>
              <a:gd name="T1" fmla="*/ 0 h 363"/>
              <a:gd name="T2" fmla="*/ 0 w 955"/>
              <a:gd name="T3" fmla="*/ 234 h 363"/>
              <a:gd name="T4" fmla="*/ 955 w 955"/>
              <a:gd name="T5" fmla="*/ 363 h 363"/>
              <a:gd name="T6" fmla="*/ 894 w 955"/>
              <a:gd name="T7" fmla="*/ 84 h 363"/>
              <a:gd name="T8" fmla="*/ 123 w 955"/>
              <a:gd name="T9" fmla="*/ 0 h 363"/>
            </a:gdLst>
            <a:ahLst/>
            <a:cxnLst>
              <a:cxn ang="0">
                <a:pos x="T0" y="T1"/>
              </a:cxn>
              <a:cxn ang="0">
                <a:pos x="T2" y="T3"/>
              </a:cxn>
              <a:cxn ang="0">
                <a:pos x="T4" y="T5"/>
              </a:cxn>
              <a:cxn ang="0">
                <a:pos x="T6" y="T7"/>
              </a:cxn>
              <a:cxn ang="0">
                <a:pos x="T8" y="T9"/>
              </a:cxn>
            </a:cxnLst>
            <a:rect l="0" t="0" r="r" b="b"/>
            <a:pathLst>
              <a:path w="955" h="363">
                <a:moveTo>
                  <a:pt x="123" y="0"/>
                </a:moveTo>
                <a:cubicBezTo>
                  <a:pt x="50" y="138"/>
                  <a:pt x="0" y="234"/>
                  <a:pt x="0" y="234"/>
                </a:cubicBezTo>
                <a:cubicBezTo>
                  <a:pt x="955" y="363"/>
                  <a:pt x="955" y="363"/>
                  <a:pt x="955" y="363"/>
                </a:cubicBezTo>
                <a:cubicBezTo>
                  <a:pt x="955" y="363"/>
                  <a:pt x="930" y="248"/>
                  <a:pt x="894" y="84"/>
                </a:cubicBezTo>
                <a:lnTo>
                  <a:pt x="123" y="0"/>
                </a:lnTo>
                <a:close/>
              </a:path>
            </a:pathLst>
          </a:custGeom>
          <a:solidFill>
            <a:srgbClr val="C9AED2"/>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22" name="Freeform 86"/>
          <p:cNvSpPr>
            <a:spLocks/>
          </p:cNvSpPr>
          <p:nvPr/>
        </p:nvSpPr>
        <p:spPr bwMode="auto">
          <a:xfrm>
            <a:off x="6632575" y="4516438"/>
            <a:ext cx="1358900" cy="1547813"/>
          </a:xfrm>
          <a:custGeom>
            <a:avLst/>
            <a:gdLst>
              <a:gd name="T0" fmla="*/ 64 w 411"/>
              <a:gd name="T1" fmla="*/ 468 h 468"/>
              <a:gd name="T2" fmla="*/ 410 w 411"/>
              <a:gd name="T3" fmla="*/ 195 h 468"/>
              <a:gd name="T4" fmla="*/ 297 w 411"/>
              <a:gd name="T5" fmla="*/ 0 h 468"/>
              <a:gd name="T6" fmla="*/ 0 w 411"/>
              <a:gd name="T7" fmla="*/ 197 h 468"/>
            </a:gdLst>
            <a:ahLst/>
            <a:cxnLst>
              <a:cxn ang="0">
                <a:pos x="T0" y="T1"/>
              </a:cxn>
              <a:cxn ang="0">
                <a:pos x="T2" y="T3"/>
              </a:cxn>
              <a:cxn ang="0">
                <a:pos x="T4" y="T5"/>
              </a:cxn>
              <a:cxn ang="0">
                <a:pos x="T6" y="T7"/>
              </a:cxn>
            </a:cxnLst>
            <a:rect l="0" t="0" r="r" b="b"/>
            <a:pathLst>
              <a:path w="411" h="468">
                <a:moveTo>
                  <a:pt x="64" y="468"/>
                </a:moveTo>
                <a:cubicBezTo>
                  <a:pt x="64" y="468"/>
                  <a:pt x="406" y="195"/>
                  <a:pt x="410" y="195"/>
                </a:cubicBezTo>
                <a:cubicBezTo>
                  <a:pt x="411" y="195"/>
                  <a:pt x="365" y="116"/>
                  <a:pt x="297" y="0"/>
                </a:cubicBezTo>
                <a:cubicBezTo>
                  <a:pt x="0" y="197"/>
                  <a:pt x="0" y="197"/>
                  <a:pt x="0" y="197"/>
                </a:cubicBezTo>
              </a:path>
            </a:pathLst>
          </a:custGeom>
          <a:solidFill>
            <a:srgbClr val="9259A3"/>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7" name="TextBox 16"/>
          <p:cNvSpPr txBox="1"/>
          <p:nvPr/>
        </p:nvSpPr>
        <p:spPr>
          <a:xfrm rot="19391665">
            <a:off x="6631544" y="4831812"/>
            <a:ext cx="1188292" cy="707886"/>
          </a:xfrm>
          <a:prstGeom prst="rect">
            <a:avLst/>
          </a:prstGeom>
          <a:noFill/>
        </p:spPr>
        <p:txBody>
          <a:bodyPr wrap="square" rtlCol="0">
            <a:spAutoFit/>
          </a:bodyPr>
          <a:lstStyle/>
          <a:p>
            <a:pPr algn="ctr"/>
            <a:r>
              <a:rPr lang="en-GB" sz="2000" b="0">
                <a:solidFill>
                  <a:schemeClr val="bg1"/>
                </a:solidFill>
                <a:effectLst/>
                <a:latin typeface="+mn-lt"/>
              </a:rPr>
              <a:t>Every lesson</a:t>
            </a:r>
          </a:p>
        </p:txBody>
      </p:sp>
      <p:sp>
        <p:nvSpPr>
          <p:cNvPr id="18" name="TextBox 17"/>
          <p:cNvSpPr txBox="1"/>
          <p:nvPr/>
        </p:nvSpPr>
        <p:spPr>
          <a:xfrm rot="19817353">
            <a:off x="6409188" y="3770973"/>
            <a:ext cx="957786" cy="830997"/>
          </a:xfrm>
          <a:prstGeom prst="rect">
            <a:avLst/>
          </a:prstGeom>
          <a:noFill/>
        </p:spPr>
        <p:txBody>
          <a:bodyPr wrap="square" rtlCol="0">
            <a:spAutoFit/>
          </a:bodyPr>
          <a:lstStyle/>
          <a:p>
            <a:pPr algn="ctr"/>
            <a:r>
              <a:rPr lang="en-GB" sz="1600" b="0">
                <a:solidFill>
                  <a:schemeClr val="bg1"/>
                </a:solidFill>
                <a:effectLst/>
                <a:latin typeface="+mn-lt"/>
              </a:rPr>
              <a:t>Every few weeks</a:t>
            </a:r>
          </a:p>
        </p:txBody>
      </p:sp>
      <p:sp>
        <p:nvSpPr>
          <p:cNvPr id="19" name="TextBox 18"/>
          <p:cNvSpPr txBox="1"/>
          <p:nvPr/>
        </p:nvSpPr>
        <p:spPr>
          <a:xfrm rot="19932370">
            <a:off x="6180859" y="2870892"/>
            <a:ext cx="698718" cy="738664"/>
          </a:xfrm>
          <a:prstGeom prst="rect">
            <a:avLst/>
          </a:prstGeom>
          <a:noFill/>
        </p:spPr>
        <p:txBody>
          <a:bodyPr wrap="square" rtlCol="0">
            <a:spAutoFit/>
          </a:bodyPr>
          <a:lstStyle/>
          <a:p>
            <a:pPr algn="ctr"/>
            <a:r>
              <a:rPr lang="en-GB" sz="1400" b="0">
                <a:solidFill>
                  <a:schemeClr val="bg1"/>
                </a:solidFill>
                <a:effectLst/>
                <a:latin typeface="+mn-lt"/>
              </a:rPr>
              <a:t>One per unit</a:t>
            </a:r>
          </a:p>
        </p:txBody>
      </p:sp>
      <p:sp>
        <p:nvSpPr>
          <p:cNvPr id="20" name="TextBox 19"/>
          <p:cNvSpPr txBox="1"/>
          <p:nvPr/>
        </p:nvSpPr>
        <p:spPr>
          <a:xfrm>
            <a:off x="1046410" y="4387455"/>
            <a:ext cx="2577853" cy="584775"/>
          </a:xfrm>
          <a:prstGeom prst="rect">
            <a:avLst/>
          </a:prstGeom>
          <a:noFill/>
        </p:spPr>
        <p:txBody>
          <a:bodyPr wrap="square" rtlCol="0">
            <a:spAutoFit/>
          </a:bodyPr>
          <a:lstStyle/>
          <a:p>
            <a:pPr algn="ctr"/>
            <a:r>
              <a:rPr lang="en-GB" sz="1600">
                <a:solidFill>
                  <a:schemeClr val="tx1"/>
                </a:solidFill>
                <a:latin typeface="+mn-lt"/>
              </a:rPr>
              <a:t>Recent and long term selected for interleaving</a:t>
            </a:r>
          </a:p>
        </p:txBody>
      </p:sp>
      <p:sp>
        <p:nvSpPr>
          <p:cNvPr id="21" name="TextBox 20"/>
          <p:cNvSpPr txBox="1"/>
          <p:nvPr/>
        </p:nvSpPr>
        <p:spPr>
          <a:xfrm>
            <a:off x="997375" y="3386514"/>
            <a:ext cx="3172103" cy="584775"/>
          </a:xfrm>
          <a:prstGeom prst="rect">
            <a:avLst/>
          </a:prstGeom>
          <a:noFill/>
        </p:spPr>
        <p:txBody>
          <a:bodyPr wrap="square" rtlCol="0">
            <a:spAutoFit/>
          </a:bodyPr>
          <a:lstStyle/>
          <a:p>
            <a:pPr algn="ctr"/>
            <a:r>
              <a:rPr lang="en-GB" sz="1600">
                <a:solidFill>
                  <a:schemeClr val="tx1"/>
                </a:solidFill>
                <a:latin typeface="+mn-lt"/>
              </a:rPr>
              <a:t>From the Knowledge Organiser – self studied homework</a:t>
            </a:r>
          </a:p>
        </p:txBody>
      </p:sp>
      <p:sp>
        <p:nvSpPr>
          <p:cNvPr id="22" name="TextBox 21"/>
          <p:cNvSpPr txBox="1"/>
          <p:nvPr/>
        </p:nvSpPr>
        <p:spPr>
          <a:xfrm>
            <a:off x="1376417" y="2369783"/>
            <a:ext cx="3552159" cy="584775"/>
          </a:xfrm>
          <a:prstGeom prst="rect">
            <a:avLst/>
          </a:prstGeom>
          <a:noFill/>
        </p:spPr>
        <p:txBody>
          <a:bodyPr wrap="square" rtlCol="0">
            <a:spAutoFit/>
          </a:bodyPr>
          <a:lstStyle/>
          <a:p>
            <a:pPr algn="ctr"/>
            <a:r>
              <a:rPr lang="en-GB" sz="1600">
                <a:solidFill>
                  <a:schemeClr val="tx1"/>
                </a:solidFill>
                <a:latin typeface="+mn-lt"/>
              </a:rPr>
              <a:t>Key learning from the current unit</a:t>
            </a:r>
          </a:p>
          <a:p>
            <a:pPr algn="ctr"/>
            <a:r>
              <a:rPr lang="en-GB" sz="1600">
                <a:solidFill>
                  <a:schemeClr val="tx1"/>
                </a:solidFill>
                <a:latin typeface="+mn-lt"/>
              </a:rPr>
              <a:t> - specific revision homework</a:t>
            </a:r>
          </a:p>
        </p:txBody>
      </p:sp>
      <p:sp>
        <p:nvSpPr>
          <p:cNvPr id="23" name="TextBox 22"/>
          <p:cNvSpPr txBox="1"/>
          <p:nvPr/>
        </p:nvSpPr>
        <p:spPr>
          <a:xfrm>
            <a:off x="1119265" y="1474672"/>
            <a:ext cx="4340242" cy="584775"/>
          </a:xfrm>
          <a:prstGeom prst="rect">
            <a:avLst/>
          </a:prstGeom>
          <a:noFill/>
        </p:spPr>
        <p:txBody>
          <a:bodyPr wrap="square" rtlCol="0">
            <a:spAutoFit/>
          </a:bodyPr>
          <a:lstStyle/>
          <a:p>
            <a:pPr algn="ctr"/>
            <a:r>
              <a:rPr lang="en-GB" sz="1600">
                <a:solidFill>
                  <a:schemeClr val="tx1"/>
                </a:solidFill>
                <a:latin typeface="+mn-lt"/>
              </a:rPr>
              <a:t>Key Assessment Point - Interleaved knowledge from the full course of study</a:t>
            </a:r>
          </a:p>
        </p:txBody>
      </p:sp>
      <p:sp>
        <p:nvSpPr>
          <p:cNvPr id="24" name="TextBox 23"/>
          <p:cNvSpPr txBox="1"/>
          <p:nvPr/>
        </p:nvSpPr>
        <p:spPr>
          <a:xfrm>
            <a:off x="8127736" y="3942809"/>
            <a:ext cx="2490922" cy="584775"/>
          </a:xfrm>
          <a:prstGeom prst="rect">
            <a:avLst/>
          </a:prstGeom>
          <a:noFill/>
        </p:spPr>
        <p:txBody>
          <a:bodyPr wrap="square" rtlCol="0">
            <a:spAutoFit/>
          </a:bodyPr>
          <a:lstStyle/>
          <a:p>
            <a:pPr algn="ctr"/>
            <a:r>
              <a:rPr lang="en-GB" sz="1600">
                <a:solidFill>
                  <a:schemeClr val="tx1"/>
                </a:solidFill>
                <a:latin typeface="+mn-lt"/>
              </a:rPr>
              <a:t>Self marked – no stakes</a:t>
            </a:r>
          </a:p>
          <a:p>
            <a:pPr algn="ctr"/>
            <a:r>
              <a:rPr lang="en-GB" sz="1600">
                <a:solidFill>
                  <a:schemeClr val="tx1"/>
                </a:solidFill>
                <a:latin typeface="+mn-lt"/>
              </a:rPr>
              <a:t>silent &amp; individual</a:t>
            </a:r>
          </a:p>
        </p:txBody>
      </p:sp>
      <p:sp>
        <p:nvSpPr>
          <p:cNvPr id="25" name="TextBox 24"/>
          <p:cNvSpPr txBox="1"/>
          <p:nvPr/>
        </p:nvSpPr>
        <p:spPr>
          <a:xfrm>
            <a:off x="7707159" y="3146480"/>
            <a:ext cx="2695681" cy="584775"/>
          </a:xfrm>
          <a:prstGeom prst="rect">
            <a:avLst/>
          </a:prstGeom>
          <a:noFill/>
        </p:spPr>
        <p:txBody>
          <a:bodyPr wrap="square" rtlCol="0">
            <a:spAutoFit/>
          </a:bodyPr>
          <a:lstStyle/>
          <a:p>
            <a:pPr algn="ctr"/>
            <a:r>
              <a:rPr lang="en-GB" sz="1600">
                <a:solidFill>
                  <a:schemeClr val="tx1"/>
                </a:solidFill>
                <a:latin typeface="+mn-lt"/>
              </a:rPr>
              <a:t>Peer marked – low stakes</a:t>
            </a:r>
            <a:br>
              <a:rPr lang="en-GB" sz="1600">
                <a:solidFill>
                  <a:schemeClr val="tx1"/>
                </a:solidFill>
                <a:latin typeface="+mn-lt"/>
              </a:rPr>
            </a:br>
            <a:r>
              <a:rPr lang="en-GB" sz="1600">
                <a:solidFill>
                  <a:schemeClr val="tx1"/>
                </a:solidFill>
                <a:latin typeface="+mn-lt"/>
              </a:rPr>
              <a:t> – whole class feedback</a:t>
            </a:r>
          </a:p>
        </p:txBody>
      </p:sp>
      <p:sp>
        <p:nvSpPr>
          <p:cNvPr id="26" name="TextBox 25"/>
          <p:cNvSpPr txBox="1"/>
          <p:nvPr/>
        </p:nvSpPr>
        <p:spPr>
          <a:xfrm>
            <a:off x="6917278" y="2320707"/>
            <a:ext cx="3901274" cy="584775"/>
          </a:xfrm>
          <a:prstGeom prst="rect">
            <a:avLst/>
          </a:prstGeom>
          <a:noFill/>
        </p:spPr>
        <p:txBody>
          <a:bodyPr wrap="square" rtlCol="0">
            <a:spAutoFit/>
          </a:bodyPr>
          <a:lstStyle/>
          <a:p>
            <a:pPr algn="ctr"/>
            <a:r>
              <a:rPr lang="en-GB" sz="1600">
                <a:solidFill>
                  <a:schemeClr val="tx1"/>
                </a:solidFill>
                <a:latin typeface="+mn-lt"/>
              </a:rPr>
              <a:t>Teacher marked – medium stakes personalised formative feedback</a:t>
            </a:r>
          </a:p>
        </p:txBody>
      </p:sp>
      <p:sp>
        <p:nvSpPr>
          <p:cNvPr id="27" name="TextBox 26"/>
          <p:cNvSpPr txBox="1"/>
          <p:nvPr/>
        </p:nvSpPr>
        <p:spPr>
          <a:xfrm>
            <a:off x="6487364" y="1413764"/>
            <a:ext cx="4688905" cy="584775"/>
          </a:xfrm>
          <a:prstGeom prst="rect">
            <a:avLst/>
          </a:prstGeom>
          <a:noFill/>
        </p:spPr>
        <p:txBody>
          <a:bodyPr wrap="square" rtlCol="0">
            <a:spAutoFit/>
          </a:bodyPr>
          <a:lstStyle/>
          <a:p>
            <a:pPr algn="ctr"/>
            <a:r>
              <a:rPr lang="en-GB" sz="1600">
                <a:solidFill>
                  <a:schemeClr val="tx1"/>
                </a:solidFill>
                <a:latin typeface="+mn-lt"/>
              </a:rPr>
              <a:t>Teacher marked &amp; moderated – high stakes summative mark informs reports</a:t>
            </a:r>
          </a:p>
        </p:txBody>
      </p:sp>
      <p:cxnSp>
        <p:nvCxnSpPr>
          <p:cNvPr id="28" name="Straight Connector 27"/>
          <p:cNvCxnSpPr/>
          <p:nvPr/>
        </p:nvCxnSpPr>
        <p:spPr>
          <a:xfrm flipV="1">
            <a:off x="1581912" y="2060433"/>
            <a:ext cx="343397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5023218" y="207703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p:cNvCxnSpPr/>
          <p:nvPr/>
        </p:nvCxnSpPr>
        <p:spPr>
          <a:xfrm flipV="1">
            <a:off x="1856232" y="2948097"/>
            <a:ext cx="257770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4494973" y="2964696"/>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p:cNvCxnSpPr/>
          <p:nvPr/>
        </p:nvCxnSpPr>
        <p:spPr>
          <a:xfrm>
            <a:off x="1376417" y="3971289"/>
            <a:ext cx="2613371"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p:cNvCxnSpPr/>
          <p:nvPr/>
        </p:nvCxnSpPr>
        <p:spPr>
          <a:xfrm>
            <a:off x="4026043" y="3989873"/>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V="1">
            <a:off x="1102221" y="4972491"/>
            <a:ext cx="2355432"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p:nvCxnSpPr>
        <p:spPr>
          <a:xfrm>
            <a:off x="3503937" y="498909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p:cNvCxnSpPr/>
          <p:nvPr/>
        </p:nvCxnSpPr>
        <p:spPr>
          <a:xfrm flipH="1">
            <a:off x="8191117" y="4559789"/>
            <a:ext cx="2484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H="1">
            <a:off x="7864762" y="457638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flipH="1">
            <a:off x="7692895" y="3740513"/>
            <a:ext cx="2700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a:off x="7366539" y="375711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p:cNvCxnSpPr/>
          <p:nvPr/>
        </p:nvCxnSpPr>
        <p:spPr>
          <a:xfrm flipH="1">
            <a:off x="7205574" y="2905482"/>
            <a:ext cx="3187321" cy="118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flipH="1">
            <a:off x="6879219" y="292326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p:cNvCxnSpPr/>
          <p:nvPr/>
        </p:nvCxnSpPr>
        <p:spPr>
          <a:xfrm flipH="1">
            <a:off x="6691141" y="2006776"/>
            <a:ext cx="3863904"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p:cNvCxnSpPr/>
          <p:nvPr/>
        </p:nvCxnSpPr>
        <p:spPr>
          <a:xfrm flipH="1">
            <a:off x="6364785" y="2023375"/>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TextBox 43"/>
          <p:cNvSpPr txBox="1"/>
          <p:nvPr/>
        </p:nvSpPr>
        <p:spPr>
          <a:xfrm>
            <a:off x="2281076" y="794100"/>
            <a:ext cx="2804094" cy="461665"/>
          </a:xfrm>
          <a:prstGeom prst="rect">
            <a:avLst/>
          </a:prstGeom>
          <a:noFill/>
        </p:spPr>
        <p:txBody>
          <a:bodyPr wrap="square" rtlCol="0">
            <a:spAutoFit/>
          </a:bodyPr>
          <a:lstStyle/>
          <a:p>
            <a:r>
              <a:rPr lang="en-GB" sz="2400" b="1">
                <a:solidFill>
                  <a:schemeClr val="tx1"/>
                </a:solidFill>
                <a:latin typeface="+mn-lt"/>
              </a:rPr>
              <a:t>THE KNOWLEDGE</a:t>
            </a:r>
          </a:p>
        </p:txBody>
      </p:sp>
      <p:sp>
        <p:nvSpPr>
          <p:cNvPr id="45" name="TextBox 44"/>
          <p:cNvSpPr txBox="1"/>
          <p:nvPr/>
        </p:nvSpPr>
        <p:spPr>
          <a:xfrm>
            <a:off x="7257870" y="800300"/>
            <a:ext cx="2233602" cy="461665"/>
          </a:xfrm>
          <a:prstGeom prst="rect">
            <a:avLst/>
          </a:prstGeom>
          <a:noFill/>
        </p:spPr>
        <p:txBody>
          <a:bodyPr wrap="square" rtlCol="0">
            <a:spAutoFit/>
          </a:bodyPr>
          <a:lstStyle/>
          <a:p>
            <a:r>
              <a:rPr lang="en-GB" sz="2400" b="1">
                <a:solidFill>
                  <a:schemeClr val="tx1"/>
                </a:solidFill>
                <a:latin typeface="+mn-lt"/>
              </a:rPr>
              <a:t>THE PROCESS</a:t>
            </a:r>
          </a:p>
        </p:txBody>
      </p:sp>
      <p:sp>
        <p:nvSpPr>
          <p:cNvPr id="46" name="TextBox 45"/>
          <p:cNvSpPr txBox="1"/>
          <p:nvPr/>
        </p:nvSpPr>
        <p:spPr>
          <a:xfrm rot="484968">
            <a:off x="3913920" y="5238501"/>
            <a:ext cx="3206549" cy="461665"/>
          </a:xfrm>
          <a:prstGeom prst="rect">
            <a:avLst/>
          </a:prstGeom>
          <a:noFill/>
        </p:spPr>
        <p:txBody>
          <a:bodyPr wrap="square" rtlCol="0">
            <a:spAutoFit/>
          </a:bodyPr>
          <a:lstStyle/>
          <a:p>
            <a:r>
              <a:rPr lang="en-GB" sz="2400" b="1">
                <a:solidFill>
                  <a:schemeClr val="tx1"/>
                </a:solidFill>
                <a:latin typeface="+mn-lt"/>
              </a:rPr>
              <a:t>SPACED RETRIEVAL</a:t>
            </a:r>
          </a:p>
        </p:txBody>
      </p:sp>
      <p:sp>
        <p:nvSpPr>
          <p:cNvPr id="47" name="TextBox 46"/>
          <p:cNvSpPr txBox="1"/>
          <p:nvPr/>
        </p:nvSpPr>
        <p:spPr>
          <a:xfrm rot="406049">
            <a:off x="4411936" y="4196125"/>
            <a:ext cx="2274461" cy="400110"/>
          </a:xfrm>
          <a:prstGeom prst="rect">
            <a:avLst/>
          </a:prstGeom>
          <a:noFill/>
        </p:spPr>
        <p:txBody>
          <a:bodyPr wrap="square" rtlCol="0">
            <a:spAutoFit/>
          </a:bodyPr>
          <a:lstStyle/>
          <a:p>
            <a:r>
              <a:rPr lang="en-GB" sz="2000" b="1">
                <a:solidFill>
                  <a:schemeClr val="tx1"/>
                </a:solidFill>
                <a:latin typeface="+mn-lt"/>
              </a:rPr>
              <a:t>ROLLING RECALL</a:t>
            </a:r>
          </a:p>
        </p:txBody>
      </p:sp>
      <p:sp>
        <p:nvSpPr>
          <p:cNvPr id="48" name="TextBox 47"/>
          <p:cNvSpPr txBox="1"/>
          <p:nvPr/>
        </p:nvSpPr>
        <p:spPr>
          <a:xfrm rot="416738">
            <a:off x="4905504" y="2996719"/>
            <a:ext cx="1300614" cy="646331"/>
          </a:xfrm>
          <a:prstGeom prst="rect">
            <a:avLst/>
          </a:prstGeom>
          <a:noFill/>
        </p:spPr>
        <p:txBody>
          <a:bodyPr wrap="square" rtlCol="0">
            <a:spAutoFit/>
          </a:bodyPr>
          <a:lstStyle/>
          <a:p>
            <a:pPr algn="ctr"/>
            <a:r>
              <a:rPr lang="en-GB" b="1">
                <a:solidFill>
                  <a:srgbClr val="002060"/>
                </a:solidFill>
                <a:latin typeface="+mn-lt"/>
              </a:rPr>
              <a:t>CHECK POINT</a:t>
            </a:r>
          </a:p>
        </p:txBody>
      </p:sp>
      <p:sp>
        <p:nvSpPr>
          <p:cNvPr id="49" name="TextBox 48"/>
          <p:cNvSpPr txBox="1"/>
          <p:nvPr/>
        </p:nvSpPr>
        <p:spPr>
          <a:xfrm rot="416738">
            <a:off x="5338623" y="2234559"/>
            <a:ext cx="702504" cy="369332"/>
          </a:xfrm>
          <a:prstGeom prst="rect">
            <a:avLst/>
          </a:prstGeom>
          <a:noFill/>
        </p:spPr>
        <p:txBody>
          <a:bodyPr wrap="square" rtlCol="0">
            <a:spAutoFit/>
          </a:bodyPr>
          <a:lstStyle/>
          <a:p>
            <a:pPr algn="ctr"/>
            <a:r>
              <a:rPr lang="en-GB" b="1">
                <a:solidFill>
                  <a:schemeClr val="tx1"/>
                </a:solidFill>
                <a:latin typeface="+mn-lt"/>
              </a:rPr>
              <a:t>KAP</a:t>
            </a:r>
          </a:p>
        </p:txBody>
      </p:sp>
      <p:sp>
        <p:nvSpPr>
          <p:cNvPr id="52" name="Rectangle 51"/>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Chevron 52"/>
          <p:cNvSpPr/>
          <p:nvPr/>
        </p:nvSpPr>
        <p:spPr>
          <a:xfrm>
            <a:off x="2592980" y="6339146"/>
            <a:ext cx="6579896"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ASSESSMENT PYRAMID</a:t>
            </a:r>
            <a:endParaRPr lang="en-GB" sz="1600" b="0">
              <a:solidFill>
                <a:schemeClr val="bg1"/>
              </a:solidFill>
            </a:endParaRPr>
          </a:p>
        </p:txBody>
      </p:sp>
      <p:pic>
        <p:nvPicPr>
          <p:cNvPr id="54" name="Picture 53"/>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3" name="AutoShape 3"/>
          <p:cNvSpPr>
            <a:spLocks noChangeAspect="1" noChangeArrowheads="1" noTextEdit="1"/>
          </p:cNvSpPr>
          <p:nvPr/>
        </p:nvSpPr>
        <p:spPr bwMode="auto">
          <a:xfrm>
            <a:off x="3651250" y="1466850"/>
            <a:ext cx="4352925" cy="46101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Freeform 5"/>
          <p:cNvSpPr>
            <a:spLocks/>
          </p:cNvSpPr>
          <p:nvPr/>
        </p:nvSpPr>
        <p:spPr bwMode="auto">
          <a:xfrm>
            <a:off x="5194300" y="2814638"/>
            <a:ext cx="39688" cy="42863"/>
          </a:xfrm>
          <a:custGeom>
            <a:avLst/>
            <a:gdLst>
              <a:gd name="T0" fmla="*/ 0 w 12"/>
              <a:gd name="T1" fmla="*/ 0 h 13"/>
              <a:gd name="T2" fmla="*/ 12 w 12"/>
              <a:gd name="T3" fmla="*/ 13 h 13"/>
            </a:gdLst>
            <a:ahLst/>
            <a:cxnLst>
              <a:cxn ang="0">
                <a:pos x="T0" y="T1"/>
              </a:cxn>
              <a:cxn ang="0">
                <a:pos x="T2" y="T3"/>
              </a:cxn>
            </a:cxnLst>
            <a:rect l="0" t="0" r="r" b="b"/>
            <a:pathLst>
              <a:path w="12" h="13">
                <a:moveTo>
                  <a:pt x="0" y="0"/>
                </a:moveTo>
                <a:cubicBezTo>
                  <a:pt x="4" y="4"/>
                  <a:pt x="8" y="9"/>
                  <a:pt x="12" y="13"/>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p:cNvSpPr>
            <a:spLocks/>
          </p:cNvSpPr>
          <p:nvPr/>
        </p:nvSpPr>
        <p:spPr bwMode="auto">
          <a:xfrm>
            <a:off x="5273675" y="2789238"/>
            <a:ext cx="79375" cy="79375"/>
          </a:xfrm>
          <a:custGeom>
            <a:avLst/>
            <a:gdLst>
              <a:gd name="T0" fmla="*/ 0 w 24"/>
              <a:gd name="T1" fmla="*/ 0 h 24"/>
              <a:gd name="T2" fmla="*/ 24 w 24"/>
              <a:gd name="T3" fmla="*/ 24 h 24"/>
            </a:gdLst>
            <a:ahLst/>
            <a:cxnLst>
              <a:cxn ang="0">
                <a:pos x="T0" y="T1"/>
              </a:cxn>
              <a:cxn ang="0">
                <a:pos x="T2" y="T3"/>
              </a:cxn>
            </a:cxnLst>
            <a:rect l="0" t="0" r="r" b="b"/>
            <a:pathLst>
              <a:path w="24" h="24">
                <a:moveTo>
                  <a:pt x="0" y="0"/>
                </a:moveTo>
                <a:cubicBezTo>
                  <a:pt x="8" y="8"/>
                  <a:pt x="16" y="16"/>
                  <a:pt x="24" y="24"/>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 name="Freeform 7"/>
          <p:cNvSpPr>
            <a:spLocks/>
          </p:cNvSpPr>
          <p:nvPr/>
        </p:nvSpPr>
        <p:spPr bwMode="auto">
          <a:xfrm>
            <a:off x="5349875" y="2759075"/>
            <a:ext cx="128588" cy="128588"/>
          </a:xfrm>
          <a:custGeom>
            <a:avLst/>
            <a:gdLst>
              <a:gd name="T0" fmla="*/ 0 w 39"/>
              <a:gd name="T1" fmla="*/ 0 h 39"/>
              <a:gd name="T2" fmla="*/ 39 w 39"/>
              <a:gd name="T3" fmla="*/ 39 h 39"/>
            </a:gdLst>
            <a:ahLst/>
            <a:cxnLst>
              <a:cxn ang="0">
                <a:pos x="T0" y="T1"/>
              </a:cxn>
              <a:cxn ang="0">
                <a:pos x="T2" y="T3"/>
              </a:cxn>
            </a:cxnLst>
            <a:rect l="0" t="0" r="r" b="b"/>
            <a:pathLst>
              <a:path w="39" h="39">
                <a:moveTo>
                  <a:pt x="0" y="0"/>
                </a:moveTo>
                <a:cubicBezTo>
                  <a:pt x="12" y="13"/>
                  <a:pt x="25" y="26"/>
                  <a:pt x="39" y="39"/>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8"/>
          <p:cNvSpPr>
            <a:spLocks/>
          </p:cNvSpPr>
          <p:nvPr/>
        </p:nvSpPr>
        <p:spPr bwMode="auto">
          <a:xfrm>
            <a:off x="5426075" y="2732088"/>
            <a:ext cx="168275" cy="169863"/>
          </a:xfrm>
          <a:custGeom>
            <a:avLst/>
            <a:gdLst>
              <a:gd name="T0" fmla="*/ 0 w 51"/>
              <a:gd name="T1" fmla="*/ 0 h 51"/>
              <a:gd name="T2" fmla="*/ 51 w 51"/>
              <a:gd name="T3" fmla="*/ 51 h 51"/>
            </a:gdLst>
            <a:ahLst/>
            <a:cxnLst>
              <a:cxn ang="0">
                <a:pos x="T0" y="T1"/>
              </a:cxn>
              <a:cxn ang="0">
                <a:pos x="T2" y="T3"/>
              </a:cxn>
            </a:cxnLst>
            <a:rect l="0" t="0" r="r" b="b"/>
            <a:pathLst>
              <a:path w="51" h="51">
                <a:moveTo>
                  <a:pt x="0" y="0"/>
                </a:moveTo>
                <a:cubicBezTo>
                  <a:pt x="16" y="16"/>
                  <a:pt x="34" y="33"/>
                  <a:pt x="51" y="51"/>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9"/>
          <p:cNvSpPr>
            <a:spLocks/>
          </p:cNvSpPr>
          <p:nvPr/>
        </p:nvSpPr>
        <p:spPr bwMode="auto">
          <a:xfrm>
            <a:off x="5502275" y="2703513"/>
            <a:ext cx="207963" cy="207963"/>
          </a:xfrm>
          <a:custGeom>
            <a:avLst/>
            <a:gdLst>
              <a:gd name="T0" fmla="*/ 0 w 63"/>
              <a:gd name="T1" fmla="*/ 0 h 63"/>
              <a:gd name="T2" fmla="*/ 63 w 63"/>
              <a:gd name="T3" fmla="*/ 63 h 63"/>
            </a:gdLst>
            <a:ahLst/>
            <a:cxnLst>
              <a:cxn ang="0">
                <a:pos x="T0" y="T1"/>
              </a:cxn>
              <a:cxn ang="0">
                <a:pos x="T2" y="T3"/>
              </a:cxn>
            </a:cxnLst>
            <a:rect l="0" t="0" r="r" b="b"/>
            <a:pathLst>
              <a:path w="63" h="63">
                <a:moveTo>
                  <a:pt x="0" y="0"/>
                </a:moveTo>
                <a:cubicBezTo>
                  <a:pt x="20" y="20"/>
                  <a:pt x="42" y="42"/>
                  <a:pt x="63" y="63"/>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10"/>
          <p:cNvSpPr>
            <a:spLocks/>
          </p:cNvSpPr>
          <p:nvPr/>
        </p:nvSpPr>
        <p:spPr bwMode="auto">
          <a:xfrm>
            <a:off x="5618163" y="27130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22" y="22"/>
                  <a:pt x="45" y="45"/>
                  <a:pt x="66" y="66"/>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11"/>
          <p:cNvSpPr>
            <a:spLocks/>
          </p:cNvSpPr>
          <p:nvPr/>
        </p:nvSpPr>
        <p:spPr bwMode="auto">
          <a:xfrm>
            <a:off x="5737225" y="2725738"/>
            <a:ext cx="214313" cy="214313"/>
          </a:xfrm>
          <a:custGeom>
            <a:avLst/>
            <a:gdLst>
              <a:gd name="T0" fmla="*/ 0 w 65"/>
              <a:gd name="T1" fmla="*/ 0 h 65"/>
              <a:gd name="T2" fmla="*/ 65 w 65"/>
              <a:gd name="T3" fmla="*/ 65 h 65"/>
            </a:gdLst>
            <a:ahLst/>
            <a:cxnLst>
              <a:cxn ang="0">
                <a:pos x="T0" y="T1"/>
              </a:cxn>
              <a:cxn ang="0">
                <a:pos x="T2" y="T3"/>
              </a:cxn>
            </a:cxnLst>
            <a:rect l="0" t="0" r="r" b="b"/>
            <a:pathLst>
              <a:path w="65" h="65">
                <a:moveTo>
                  <a:pt x="0" y="0"/>
                </a:moveTo>
                <a:cubicBezTo>
                  <a:pt x="22" y="22"/>
                  <a:pt x="45" y="45"/>
                  <a:pt x="65" y="65"/>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12"/>
          <p:cNvSpPr>
            <a:spLocks/>
          </p:cNvSpPr>
          <p:nvPr/>
        </p:nvSpPr>
        <p:spPr bwMode="auto">
          <a:xfrm>
            <a:off x="5845175" y="2728913"/>
            <a:ext cx="212725" cy="211138"/>
          </a:xfrm>
          <a:custGeom>
            <a:avLst/>
            <a:gdLst>
              <a:gd name="T0" fmla="*/ 0 w 64"/>
              <a:gd name="T1" fmla="*/ 0 h 64"/>
              <a:gd name="T2" fmla="*/ 64 w 64"/>
              <a:gd name="T3" fmla="*/ 64 h 64"/>
            </a:gdLst>
            <a:ahLst/>
            <a:cxnLst>
              <a:cxn ang="0">
                <a:pos x="T0" y="T1"/>
              </a:cxn>
              <a:cxn ang="0">
                <a:pos x="T2" y="T3"/>
              </a:cxn>
            </a:cxnLst>
            <a:rect l="0" t="0" r="r" b="b"/>
            <a:pathLst>
              <a:path w="64" h="64">
                <a:moveTo>
                  <a:pt x="0" y="0"/>
                </a:moveTo>
                <a:cubicBezTo>
                  <a:pt x="23" y="23"/>
                  <a:pt x="45" y="45"/>
                  <a:pt x="64" y="64"/>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13"/>
          <p:cNvSpPr>
            <a:spLocks/>
          </p:cNvSpPr>
          <p:nvPr/>
        </p:nvSpPr>
        <p:spPr bwMode="auto">
          <a:xfrm>
            <a:off x="5969000" y="2749550"/>
            <a:ext cx="204788" cy="204788"/>
          </a:xfrm>
          <a:custGeom>
            <a:avLst/>
            <a:gdLst>
              <a:gd name="T0" fmla="*/ 0 w 62"/>
              <a:gd name="T1" fmla="*/ 0 h 62"/>
              <a:gd name="T2" fmla="*/ 62 w 62"/>
              <a:gd name="T3" fmla="*/ 62 h 62"/>
            </a:gdLst>
            <a:ahLst/>
            <a:cxnLst>
              <a:cxn ang="0">
                <a:pos x="T0" y="T1"/>
              </a:cxn>
              <a:cxn ang="0">
                <a:pos x="T2" y="T3"/>
              </a:cxn>
            </a:cxnLst>
            <a:rect l="0" t="0" r="r" b="b"/>
            <a:pathLst>
              <a:path w="62" h="62">
                <a:moveTo>
                  <a:pt x="0" y="0"/>
                </a:moveTo>
                <a:cubicBezTo>
                  <a:pt x="24" y="23"/>
                  <a:pt x="46" y="45"/>
                  <a:pt x="62" y="62"/>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4"/>
          <p:cNvSpPr>
            <a:spLocks/>
          </p:cNvSpPr>
          <p:nvPr/>
        </p:nvSpPr>
        <p:spPr bwMode="auto">
          <a:xfrm>
            <a:off x="6086475" y="2762250"/>
            <a:ext cx="166688" cy="165100"/>
          </a:xfrm>
          <a:custGeom>
            <a:avLst/>
            <a:gdLst>
              <a:gd name="T0" fmla="*/ 0 w 50"/>
              <a:gd name="T1" fmla="*/ 0 h 50"/>
              <a:gd name="T2" fmla="*/ 50 w 50"/>
              <a:gd name="T3" fmla="*/ 50 h 50"/>
            </a:gdLst>
            <a:ahLst/>
            <a:cxnLst>
              <a:cxn ang="0">
                <a:pos x="T0" y="T1"/>
              </a:cxn>
              <a:cxn ang="0">
                <a:pos x="T2" y="T3"/>
              </a:cxn>
            </a:cxnLst>
            <a:rect l="0" t="0" r="r" b="b"/>
            <a:pathLst>
              <a:path w="50" h="50">
                <a:moveTo>
                  <a:pt x="0" y="0"/>
                </a:moveTo>
                <a:cubicBezTo>
                  <a:pt x="19" y="19"/>
                  <a:pt x="37" y="36"/>
                  <a:pt x="50" y="50"/>
                </a:cubicBezTo>
              </a:path>
            </a:pathLst>
          </a:custGeom>
          <a:no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5"/>
          <p:cNvSpPr>
            <a:spLocks/>
          </p:cNvSpPr>
          <p:nvPr/>
        </p:nvSpPr>
        <p:spPr bwMode="auto">
          <a:xfrm>
            <a:off x="6159500" y="2728913"/>
            <a:ext cx="168275" cy="168275"/>
          </a:xfrm>
          <a:custGeom>
            <a:avLst/>
            <a:gdLst>
              <a:gd name="T0" fmla="*/ 0 w 51"/>
              <a:gd name="T1" fmla="*/ 0 h 51"/>
              <a:gd name="T2" fmla="*/ 51 w 51"/>
              <a:gd name="T3" fmla="*/ 51 h 51"/>
            </a:gdLst>
            <a:ahLst/>
            <a:cxnLst>
              <a:cxn ang="0">
                <a:pos x="T0" y="T1"/>
              </a:cxn>
              <a:cxn ang="0">
                <a:pos x="T2" y="T3"/>
              </a:cxn>
            </a:cxnLst>
            <a:rect l="0" t="0" r="r" b="b"/>
            <a:pathLst>
              <a:path w="51" h="51">
                <a:moveTo>
                  <a:pt x="0" y="0"/>
                </a:moveTo>
                <a:cubicBezTo>
                  <a:pt x="21" y="20"/>
                  <a:pt x="39" y="38"/>
                  <a:pt x="51" y="51"/>
                </a:cubicBezTo>
              </a:path>
            </a:pathLst>
          </a:custGeom>
          <a:solidFill>
            <a:srgbClr val="F4D75A"/>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6"/>
          <p:cNvSpPr>
            <a:spLocks/>
          </p:cNvSpPr>
          <p:nvPr/>
        </p:nvSpPr>
        <p:spPr bwMode="auto">
          <a:xfrm>
            <a:off x="6269038" y="2732088"/>
            <a:ext cx="112713" cy="112713"/>
          </a:xfrm>
          <a:custGeom>
            <a:avLst/>
            <a:gdLst>
              <a:gd name="T0" fmla="*/ 0 w 34"/>
              <a:gd name="T1" fmla="*/ 0 h 34"/>
              <a:gd name="T2" fmla="*/ 34 w 34"/>
              <a:gd name="T3" fmla="*/ 34 h 34"/>
            </a:gdLst>
            <a:ahLst/>
            <a:cxnLst>
              <a:cxn ang="0">
                <a:pos x="T0" y="T1"/>
              </a:cxn>
              <a:cxn ang="0">
                <a:pos x="T2" y="T3"/>
              </a:cxn>
            </a:cxnLst>
            <a:rect l="0" t="0" r="r" b="b"/>
            <a:pathLst>
              <a:path w="34" h="34">
                <a:moveTo>
                  <a:pt x="0" y="0"/>
                </a:moveTo>
                <a:cubicBezTo>
                  <a:pt x="13" y="13"/>
                  <a:pt x="25" y="25"/>
                  <a:pt x="34" y="34"/>
                </a:cubicBezTo>
              </a:path>
            </a:pathLst>
          </a:custGeom>
          <a:solidFill>
            <a:srgbClr val="F4D75A"/>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17"/>
          <p:cNvSpPr>
            <a:spLocks/>
          </p:cNvSpPr>
          <p:nvPr/>
        </p:nvSpPr>
        <p:spPr bwMode="auto">
          <a:xfrm>
            <a:off x="6381750" y="2740025"/>
            <a:ext cx="73025" cy="71438"/>
          </a:xfrm>
          <a:custGeom>
            <a:avLst/>
            <a:gdLst>
              <a:gd name="T0" fmla="*/ 0 w 22"/>
              <a:gd name="T1" fmla="*/ 0 h 22"/>
              <a:gd name="T2" fmla="*/ 22 w 22"/>
              <a:gd name="T3" fmla="*/ 22 h 22"/>
            </a:gdLst>
            <a:ahLst/>
            <a:cxnLst>
              <a:cxn ang="0">
                <a:pos x="T0" y="T1"/>
              </a:cxn>
              <a:cxn ang="0">
                <a:pos x="T2" y="T3"/>
              </a:cxn>
            </a:cxnLst>
            <a:rect l="0" t="0" r="r" b="b"/>
            <a:pathLst>
              <a:path w="22" h="22">
                <a:moveTo>
                  <a:pt x="0" y="0"/>
                </a:moveTo>
                <a:cubicBezTo>
                  <a:pt x="9" y="9"/>
                  <a:pt x="16" y="16"/>
                  <a:pt x="22" y="22"/>
                </a:cubicBezTo>
              </a:path>
            </a:pathLst>
          </a:custGeom>
          <a:noFill/>
          <a:ln w="11113"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Freeform 18"/>
          <p:cNvSpPr>
            <a:spLocks/>
          </p:cNvSpPr>
          <p:nvPr/>
        </p:nvSpPr>
        <p:spPr bwMode="auto">
          <a:xfrm>
            <a:off x="6489700" y="2743200"/>
            <a:ext cx="26988" cy="25400"/>
          </a:xfrm>
          <a:custGeom>
            <a:avLst/>
            <a:gdLst>
              <a:gd name="T0" fmla="*/ 0 w 8"/>
              <a:gd name="T1" fmla="*/ 0 h 8"/>
              <a:gd name="T2" fmla="*/ 8 w 8"/>
              <a:gd name="T3" fmla="*/ 8 h 8"/>
            </a:gdLst>
            <a:ahLst/>
            <a:cxnLst>
              <a:cxn ang="0">
                <a:pos x="T0" y="T1"/>
              </a:cxn>
              <a:cxn ang="0">
                <a:pos x="T2" y="T3"/>
              </a:cxn>
            </a:cxnLst>
            <a:rect l="0" t="0" r="r" b="b"/>
            <a:pathLst>
              <a:path w="8" h="8">
                <a:moveTo>
                  <a:pt x="0" y="0"/>
                </a:moveTo>
                <a:cubicBezTo>
                  <a:pt x="3" y="3"/>
                  <a:pt x="6" y="6"/>
                  <a:pt x="8" y="8"/>
                </a:cubicBezTo>
              </a:path>
            </a:pathLst>
          </a:custGeom>
          <a:solidFill>
            <a:srgbClr val="E88126"/>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19"/>
          <p:cNvSpPr>
            <a:spLocks/>
          </p:cNvSpPr>
          <p:nvPr/>
        </p:nvSpPr>
        <p:spPr bwMode="auto">
          <a:xfrm>
            <a:off x="4672013" y="3794125"/>
            <a:ext cx="53975" cy="52388"/>
          </a:xfrm>
          <a:custGeom>
            <a:avLst/>
            <a:gdLst>
              <a:gd name="T0" fmla="*/ 0 w 16"/>
              <a:gd name="T1" fmla="*/ 0 h 16"/>
              <a:gd name="T2" fmla="*/ 16 w 16"/>
              <a:gd name="T3" fmla="*/ 16 h 16"/>
            </a:gdLst>
            <a:ahLst/>
            <a:cxnLst>
              <a:cxn ang="0">
                <a:pos x="T0" y="T1"/>
              </a:cxn>
              <a:cxn ang="0">
                <a:pos x="T2" y="T3"/>
              </a:cxn>
            </a:cxnLst>
            <a:rect l="0" t="0" r="r" b="b"/>
            <a:pathLst>
              <a:path w="16" h="16">
                <a:moveTo>
                  <a:pt x="0" y="0"/>
                </a:moveTo>
                <a:cubicBezTo>
                  <a:pt x="4" y="5"/>
                  <a:pt x="10" y="10"/>
                  <a:pt x="16" y="1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6" name="Freeform 20"/>
          <p:cNvSpPr>
            <a:spLocks/>
          </p:cNvSpPr>
          <p:nvPr/>
        </p:nvSpPr>
        <p:spPr bwMode="auto">
          <a:xfrm>
            <a:off x="4751388" y="3770313"/>
            <a:ext cx="82550" cy="82550"/>
          </a:xfrm>
          <a:custGeom>
            <a:avLst/>
            <a:gdLst>
              <a:gd name="T0" fmla="*/ 0 w 25"/>
              <a:gd name="T1" fmla="*/ 0 h 25"/>
              <a:gd name="T2" fmla="*/ 25 w 25"/>
              <a:gd name="T3" fmla="*/ 25 h 25"/>
            </a:gdLst>
            <a:ahLst/>
            <a:cxnLst>
              <a:cxn ang="0">
                <a:pos x="T0" y="T1"/>
              </a:cxn>
              <a:cxn ang="0">
                <a:pos x="T2" y="T3"/>
              </a:cxn>
            </a:cxnLst>
            <a:rect l="0" t="0" r="r" b="b"/>
            <a:pathLst>
              <a:path w="25" h="25">
                <a:moveTo>
                  <a:pt x="0" y="0"/>
                </a:moveTo>
                <a:cubicBezTo>
                  <a:pt x="7" y="7"/>
                  <a:pt x="16" y="16"/>
                  <a:pt x="25" y="2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7" name="Freeform 21"/>
          <p:cNvSpPr>
            <a:spLocks/>
          </p:cNvSpPr>
          <p:nvPr/>
        </p:nvSpPr>
        <p:spPr bwMode="auto">
          <a:xfrm>
            <a:off x="4830763" y="3743325"/>
            <a:ext cx="112713" cy="112713"/>
          </a:xfrm>
          <a:custGeom>
            <a:avLst/>
            <a:gdLst>
              <a:gd name="T0" fmla="*/ 0 w 34"/>
              <a:gd name="T1" fmla="*/ 0 h 34"/>
              <a:gd name="T2" fmla="*/ 34 w 34"/>
              <a:gd name="T3" fmla="*/ 34 h 34"/>
            </a:gdLst>
            <a:ahLst/>
            <a:cxnLst>
              <a:cxn ang="0">
                <a:pos x="T0" y="T1"/>
              </a:cxn>
              <a:cxn ang="0">
                <a:pos x="T2" y="T3"/>
              </a:cxn>
            </a:cxnLst>
            <a:rect l="0" t="0" r="r" b="b"/>
            <a:pathLst>
              <a:path w="34" h="34">
                <a:moveTo>
                  <a:pt x="0" y="0"/>
                </a:moveTo>
                <a:cubicBezTo>
                  <a:pt x="9" y="9"/>
                  <a:pt x="21" y="21"/>
                  <a:pt x="34" y="3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8" name="Freeform 22"/>
          <p:cNvSpPr>
            <a:spLocks/>
          </p:cNvSpPr>
          <p:nvPr/>
        </p:nvSpPr>
        <p:spPr bwMode="auto">
          <a:xfrm>
            <a:off x="4900613" y="3706813"/>
            <a:ext cx="182563" cy="182563"/>
          </a:xfrm>
          <a:custGeom>
            <a:avLst/>
            <a:gdLst>
              <a:gd name="T0" fmla="*/ 0 w 55"/>
              <a:gd name="T1" fmla="*/ 0 h 55"/>
              <a:gd name="T2" fmla="*/ 55 w 55"/>
              <a:gd name="T3" fmla="*/ 55 h 55"/>
            </a:gdLst>
            <a:ahLst/>
            <a:cxnLst>
              <a:cxn ang="0">
                <a:pos x="T0" y="T1"/>
              </a:cxn>
              <a:cxn ang="0">
                <a:pos x="T2" y="T3"/>
              </a:cxn>
            </a:cxnLst>
            <a:rect l="0" t="0" r="r" b="b"/>
            <a:pathLst>
              <a:path w="55" h="55">
                <a:moveTo>
                  <a:pt x="0" y="0"/>
                </a:moveTo>
                <a:cubicBezTo>
                  <a:pt x="15" y="15"/>
                  <a:pt x="34" y="34"/>
                  <a:pt x="55" y="5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9" name="Freeform 23"/>
          <p:cNvSpPr>
            <a:spLocks/>
          </p:cNvSpPr>
          <p:nvPr/>
        </p:nvSpPr>
        <p:spPr bwMode="auto">
          <a:xfrm>
            <a:off x="4976813" y="36782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8" y="18"/>
                  <a:pt x="41" y="41"/>
                  <a:pt x="66" y="6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0" name="Freeform 24"/>
          <p:cNvSpPr>
            <a:spLocks/>
          </p:cNvSpPr>
          <p:nvPr/>
        </p:nvSpPr>
        <p:spPr bwMode="auto">
          <a:xfrm>
            <a:off x="5095875" y="36909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9" y="20"/>
                  <a:pt x="42" y="42"/>
                  <a:pt x="66" y="6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1" name="Freeform 25"/>
          <p:cNvSpPr>
            <a:spLocks/>
          </p:cNvSpPr>
          <p:nvPr/>
        </p:nvSpPr>
        <p:spPr bwMode="auto">
          <a:xfrm>
            <a:off x="5218113" y="3706813"/>
            <a:ext cx="201613" cy="204788"/>
          </a:xfrm>
          <a:custGeom>
            <a:avLst/>
            <a:gdLst>
              <a:gd name="T0" fmla="*/ 0 w 61"/>
              <a:gd name="T1" fmla="*/ 0 h 62"/>
              <a:gd name="T2" fmla="*/ 61 w 61"/>
              <a:gd name="T3" fmla="*/ 62 h 62"/>
            </a:gdLst>
            <a:ahLst/>
            <a:cxnLst>
              <a:cxn ang="0">
                <a:pos x="T0" y="T1"/>
              </a:cxn>
              <a:cxn ang="0">
                <a:pos x="T2" y="T3"/>
              </a:cxn>
            </a:cxnLst>
            <a:rect l="0" t="0" r="r" b="b"/>
            <a:pathLst>
              <a:path w="61" h="62">
                <a:moveTo>
                  <a:pt x="0" y="0"/>
                </a:moveTo>
                <a:cubicBezTo>
                  <a:pt x="19" y="19"/>
                  <a:pt x="40" y="40"/>
                  <a:pt x="61" y="6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2" name="Freeform 26"/>
          <p:cNvSpPr>
            <a:spLocks/>
          </p:cNvSpPr>
          <p:nvPr/>
        </p:nvSpPr>
        <p:spPr bwMode="auto">
          <a:xfrm>
            <a:off x="5330825" y="3714750"/>
            <a:ext cx="211138" cy="214313"/>
          </a:xfrm>
          <a:custGeom>
            <a:avLst/>
            <a:gdLst>
              <a:gd name="T0" fmla="*/ 0 w 64"/>
              <a:gd name="T1" fmla="*/ 0 h 65"/>
              <a:gd name="T2" fmla="*/ 64 w 64"/>
              <a:gd name="T3" fmla="*/ 65 h 65"/>
            </a:gdLst>
            <a:ahLst/>
            <a:cxnLst>
              <a:cxn ang="0">
                <a:pos x="T0" y="T1"/>
              </a:cxn>
              <a:cxn ang="0">
                <a:pos x="T2" y="T3"/>
              </a:cxn>
            </a:cxnLst>
            <a:rect l="0" t="0" r="r" b="b"/>
            <a:pathLst>
              <a:path w="64" h="65">
                <a:moveTo>
                  <a:pt x="0" y="0"/>
                </a:moveTo>
                <a:cubicBezTo>
                  <a:pt x="20" y="21"/>
                  <a:pt x="42" y="43"/>
                  <a:pt x="64" y="6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3" name="Freeform 27"/>
          <p:cNvSpPr>
            <a:spLocks/>
          </p:cNvSpPr>
          <p:nvPr/>
        </p:nvSpPr>
        <p:spPr bwMode="auto">
          <a:xfrm>
            <a:off x="5438775" y="3721100"/>
            <a:ext cx="228600" cy="223838"/>
          </a:xfrm>
          <a:custGeom>
            <a:avLst/>
            <a:gdLst>
              <a:gd name="T0" fmla="*/ 0 w 69"/>
              <a:gd name="T1" fmla="*/ 0 h 68"/>
              <a:gd name="T2" fmla="*/ 69 w 69"/>
              <a:gd name="T3" fmla="*/ 68 h 68"/>
            </a:gdLst>
            <a:ahLst/>
            <a:cxnLst>
              <a:cxn ang="0">
                <a:pos x="T0" y="T1"/>
              </a:cxn>
              <a:cxn ang="0">
                <a:pos x="T2" y="T3"/>
              </a:cxn>
            </a:cxnLst>
            <a:rect l="0" t="0" r="r" b="b"/>
            <a:pathLst>
              <a:path w="69" h="68">
                <a:moveTo>
                  <a:pt x="0" y="0"/>
                </a:moveTo>
                <a:cubicBezTo>
                  <a:pt x="22" y="22"/>
                  <a:pt x="45" y="45"/>
                  <a:pt x="69" y="6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4" name="Freeform 28"/>
          <p:cNvSpPr>
            <a:spLocks/>
          </p:cNvSpPr>
          <p:nvPr/>
        </p:nvSpPr>
        <p:spPr bwMode="auto">
          <a:xfrm>
            <a:off x="5551488" y="3727450"/>
            <a:ext cx="222250" cy="220663"/>
          </a:xfrm>
          <a:custGeom>
            <a:avLst/>
            <a:gdLst>
              <a:gd name="T0" fmla="*/ 0 w 67"/>
              <a:gd name="T1" fmla="*/ 0 h 67"/>
              <a:gd name="T2" fmla="*/ 67 w 67"/>
              <a:gd name="T3" fmla="*/ 67 h 67"/>
            </a:gdLst>
            <a:ahLst/>
            <a:cxnLst>
              <a:cxn ang="0">
                <a:pos x="T0" y="T1"/>
              </a:cxn>
              <a:cxn ang="0">
                <a:pos x="T2" y="T3"/>
              </a:cxn>
            </a:cxnLst>
            <a:rect l="0" t="0" r="r" b="b"/>
            <a:pathLst>
              <a:path w="67" h="67">
                <a:moveTo>
                  <a:pt x="0" y="0"/>
                </a:moveTo>
                <a:cubicBezTo>
                  <a:pt x="22" y="22"/>
                  <a:pt x="45" y="45"/>
                  <a:pt x="67" y="6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5" name="Freeform 29"/>
          <p:cNvSpPr>
            <a:spLocks/>
          </p:cNvSpPr>
          <p:nvPr/>
        </p:nvSpPr>
        <p:spPr bwMode="auto">
          <a:xfrm>
            <a:off x="5676900" y="3746500"/>
            <a:ext cx="215900" cy="215900"/>
          </a:xfrm>
          <a:custGeom>
            <a:avLst/>
            <a:gdLst>
              <a:gd name="T0" fmla="*/ 0 w 65"/>
              <a:gd name="T1" fmla="*/ 0 h 65"/>
              <a:gd name="T2" fmla="*/ 65 w 65"/>
              <a:gd name="T3" fmla="*/ 65 h 65"/>
            </a:gdLst>
            <a:ahLst/>
            <a:cxnLst>
              <a:cxn ang="0">
                <a:pos x="T0" y="T1"/>
              </a:cxn>
              <a:cxn ang="0">
                <a:pos x="T2" y="T3"/>
              </a:cxn>
            </a:cxnLst>
            <a:rect l="0" t="0" r="r" b="b"/>
            <a:pathLst>
              <a:path w="65" h="65">
                <a:moveTo>
                  <a:pt x="0" y="0"/>
                </a:moveTo>
                <a:cubicBezTo>
                  <a:pt x="22" y="21"/>
                  <a:pt x="44" y="44"/>
                  <a:pt x="65" y="6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6" name="Freeform 30"/>
          <p:cNvSpPr>
            <a:spLocks/>
          </p:cNvSpPr>
          <p:nvPr/>
        </p:nvSpPr>
        <p:spPr bwMode="auto">
          <a:xfrm>
            <a:off x="5786438" y="3749675"/>
            <a:ext cx="234950" cy="234950"/>
          </a:xfrm>
          <a:custGeom>
            <a:avLst/>
            <a:gdLst>
              <a:gd name="T0" fmla="*/ 0 w 71"/>
              <a:gd name="T1" fmla="*/ 0 h 71"/>
              <a:gd name="T2" fmla="*/ 71 w 71"/>
              <a:gd name="T3" fmla="*/ 71 h 71"/>
            </a:gdLst>
            <a:ahLst/>
            <a:cxnLst>
              <a:cxn ang="0">
                <a:pos x="T0" y="T1"/>
              </a:cxn>
              <a:cxn ang="0">
                <a:pos x="T2" y="T3"/>
              </a:cxn>
            </a:cxnLst>
            <a:rect l="0" t="0" r="r" b="b"/>
            <a:pathLst>
              <a:path w="71" h="71">
                <a:moveTo>
                  <a:pt x="0" y="0"/>
                </a:moveTo>
                <a:cubicBezTo>
                  <a:pt x="24" y="24"/>
                  <a:pt x="48" y="48"/>
                  <a:pt x="71" y="71"/>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7" name="Freeform 31"/>
          <p:cNvSpPr>
            <a:spLocks/>
          </p:cNvSpPr>
          <p:nvPr/>
        </p:nvSpPr>
        <p:spPr bwMode="auto">
          <a:xfrm>
            <a:off x="5905500" y="3763963"/>
            <a:ext cx="225425" cy="227013"/>
          </a:xfrm>
          <a:custGeom>
            <a:avLst/>
            <a:gdLst>
              <a:gd name="T0" fmla="*/ 0 w 68"/>
              <a:gd name="T1" fmla="*/ 0 h 69"/>
              <a:gd name="T2" fmla="*/ 68 w 68"/>
              <a:gd name="T3" fmla="*/ 69 h 69"/>
            </a:gdLst>
            <a:ahLst/>
            <a:cxnLst>
              <a:cxn ang="0">
                <a:pos x="T0" y="T1"/>
              </a:cxn>
              <a:cxn ang="0">
                <a:pos x="T2" y="T3"/>
              </a:cxn>
            </a:cxnLst>
            <a:rect l="0" t="0" r="r" b="b"/>
            <a:pathLst>
              <a:path w="68" h="69">
                <a:moveTo>
                  <a:pt x="0" y="0"/>
                </a:moveTo>
                <a:cubicBezTo>
                  <a:pt x="24" y="24"/>
                  <a:pt x="47" y="47"/>
                  <a:pt x="68" y="69"/>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8" name="Freeform 32"/>
          <p:cNvSpPr>
            <a:spLocks/>
          </p:cNvSpPr>
          <p:nvPr/>
        </p:nvSpPr>
        <p:spPr bwMode="auto">
          <a:xfrm>
            <a:off x="6027738" y="3783013"/>
            <a:ext cx="225425" cy="222250"/>
          </a:xfrm>
          <a:custGeom>
            <a:avLst/>
            <a:gdLst>
              <a:gd name="T0" fmla="*/ 0 w 68"/>
              <a:gd name="T1" fmla="*/ 0 h 67"/>
              <a:gd name="T2" fmla="*/ 68 w 68"/>
              <a:gd name="T3" fmla="*/ 67 h 67"/>
            </a:gdLst>
            <a:ahLst/>
            <a:cxnLst>
              <a:cxn ang="0">
                <a:pos x="T0" y="T1"/>
              </a:cxn>
              <a:cxn ang="0">
                <a:pos x="T2" y="T3"/>
              </a:cxn>
            </a:cxnLst>
            <a:rect l="0" t="0" r="r" b="b"/>
            <a:pathLst>
              <a:path w="68" h="67">
                <a:moveTo>
                  <a:pt x="0" y="0"/>
                </a:moveTo>
                <a:cubicBezTo>
                  <a:pt x="24" y="23"/>
                  <a:pt x="47" y="47"/>
                  <a:pt x="68" y="6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9" name="Freeform 33"/>
          <p:cNvSpPr>
            <a:spLocks/>
          </p:cNvSpPr>
          <p:nvPr/>
        </p:nvSpPr>
        <p:spPr bwMode="auto">
          <a:xfrm>
            <a:off x="6140450" y="3786188"/>
            <a:ext cx="227013" cy="228600"/>
          </a:xfrm>
          <a:custGeom>
            <a:avLst/>
            <a:gdLst>
              <a:gd name="T0" fmla="*/ 0 w 69"/>
              <a:gd name="T1" fmla="*/ 0 h 69"/>
              <a:gd name="T2" fmla="*/ 69 w 69"/>
              <a:gd name="T3" fmla="*/ 69 h 69"/>
            </a:gdLst>
            <a:ahLst/>
            <a:cxnLst>
              <a:cxn ang="0">
                <a:pos x="T0" y="T1"/>
              </a:cxn>
              <a:cxn ang="0">
                <a:pos x="T2" y="T3"/>
              </a:cxn>
            </a:cxnLst>
            <a:rect l="0" t="0" r="r" b="b"/>
            <a:pathLst>
              <a:path w="69" h="69">
                <a:moveTo>
                  <a:pt x="0" y="0"/>
                </a:moveTo>
                <a:cubicBezTo>
                  <a:pt x="25" y="25"/>
                  <a:pt x="48" y="49"/>
                  <a:pt x="69" y="69"/>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0" name="Freeform 34"/>
          <p:cNvSpPr>
            <a:spLocks/>
          </p:cNvSpPr>
          <p:nvPr/>
        </p:nvSpPr>
        <p:spPr bwMode="auto">
          <a:xfrm>
            <a:off x="6253163" y="3794125"/>
            <a:ext cx="190500" cy="190500"/>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1" y="21"/>
                  <a:pt x="41" y="41"/>
                  <a:pt x="58" y="58"/>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1" name="Freeform 35"/>
          <p:cNvSpPr>
            <a:spLocks/>
          </p:cNvSpPr>
          <p:nvPr/>
        </p:nvSpPr>
        <p:spPr bwMode="auto">
          <a:xfrm>
            <a:off x="6357938" y="3794125"/>
            <a:ext cx="155575" cy="157163"/>
          </a:xfrm>
          <a:custGeom>
            <a:avLst/>
            <a:gdLst>
              <a:gd name="T0" fmla="*/ 0 w 47"/>
              <a:gd name="T1" fmla="*/ 0 h 48"/>
              <a:gd name="T2" fmla="*/ 47 w 47"/>
              <a:gd name="T3" fmla="*/ 48 h 48"/>
            </a:gdLst>
            <a:ahLst/>
            <a:cxnLst>
              <a:cxn ang="0">
                <a:pos x="T0" y="T1"/>
              </a:cxn>
              <a:cxn ang="0">
                <a:pos x="T2" y="T3"/>
              </a:cxn>
            </a:cxnLst>
            <a:rect l="0" t="0" r="r" b="b"/>
            <a:pathLst>
              <a:path w="47" h="48">
                <a:moveTo>
                  <a:pt x="0" y="0"/>
                </a:moveTo>
                <a:cubicBezTo>
                  <a:pt x="17" y="18"/>
                  <a:pt x="33" y="34"/>
                  <a:pt x="47" y="48"/>
                </a:cubicBezTo>
              </a:path>
            </a:pathLst>
          </a:custGeom>
          <a:solidFill>
            <a:srgbClr val="82B4DE"/>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2" name="Freeform 36"/>
          <p:cNvSpPr>
            <a:spLocks/>
          </p:cNvSpPr>
          <p:nvPr/>
        </p:nvSpPr>
        <p:spPr bwMode="auto">
          <a:xfrm>
            <a:off x="6430963" y="3763963"/>
            <a:ext cx="155575" cy="155575"/>
          </a:xfrm>
          <a:custGeom>
            <a:avLst/>
            <a:gdLst>
              <a:gd name="T0" fmla="*/ 0 w 47"/>
              <a:gd name="T1" fmla="*/ 0 h 47"/>
              <a:gd name="T2" fmla="*/ 47 w 47"/>
              <a:gd name="T3" fmla="*/ 47 h 47"/>
            </a:gdLst>
            <a:ahLst/>
            <a:cxnLst>
              <a:cxn ang="0">
                <a:pos x="T0" y="T1"/>
              </a:cxn>
              <a:cxn ang="0">
                <a:pos x="T2" y="T3"/>
              </a:cxn>
            </a:cxnLst>
            <a:rect l="0" t="0" r="r" b="b"/>
            <a:pathLst>
              <a:path w="47" h="47">
                <a:moveTo>
                  <a:pt x="0" y="0"/>
                </a:moveTo>
                <a:cubicBezTo>
                  <a:pt x="17" y="17"/>
                  <a:pt x="33" y="33"/>
                  <a:pt x="47" y="47"/>
                </a:cubicBezTo>
              </a:path>
            </a:pathLst>
          </a:custGeom>
          <a:solidFill>
            <a:srgbClr val="82B4DE"/>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3" name="Freeform 37"/>
          <p:cNvSpPr>
            <a:spLocks/>
          </p:cNvSpPr>
          <p:nvPr/>
        </p:nvSpPr>
        <p:spPr bwMode="auto">
          <a:xfrm>
            <a:off x="6503988" y="3730625"/>
            <a:ext cx="147638" cy="149225"/>
          </a:xfrm>
          <a:custGeom>
            <a:avLst/>
            <a:gdLst>
              <a:gd name="T0" fmla="*/ 0 w 45"/>
              <a:gd name="T1" fmla="*/ 0 h 45"/>
              <a:gd name="T2" fmla="*/ 45 w 45"/>
              <a:gd name="T3" fmla="*/ 45 h 45"/>
            </a:gdLst>
            <a:ahLst/>
            <a:cxnLst>
              <a:cxn ang="0">
                <a:pos x="T0" y="T1"/>
              </a:cxn>
              <a:cxn ang="0">
                <a:pos x="T2" y="T3"/>
              </a:cxn>
            </a:cxnLst>
            <a:rect l="0" t="0" r="r" b="b"/>
            <a:pathLst>
              <a:path w="45" h="45">
                <a:moveTo>
                  <a:pt x="0" y="0"/>
                </a:moveTo>
                <a:cubicBezTo>
                  <a:pt x="17" y="17"/>
                  <a:pt x="32" y="32"/>
                  <a:pt x="45" y="45"/>
                </a:cubicBezTo>
              </a:path>
            </a:pathLst>
          </a:custGeom>
          <a:solidFill>
            <a:srgbClr val="3584C5"/>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4" name="Freeform 38"/>
          <p:cNvSpPr>
            <a:spLocks/>
          </p:cNvSpPr>
          <p:nvPr/>
        </p:nvSpPr>
        <p:spPr bwMode="auto">
          <a:xfrm>
            <a:off x="6569075" y="3690938"/>
            <a:ext cx="149225" cy="149225"/>
          </a:xfrm>
          <a:custGeom>
            <a:avLst/>
            <a:gdLst>
              <a:gd name="T0" fmla="*/ 0 w 45"/>
              <a:gd name="T1" fmla="*/ 0 h 45"/>
              <a:gd name="T2" fmla="*/ 45 w 45"/>
              <a:gd name="T3" fmla="*/ 45 h 45"/>
            </a:gdLst>
            <a:ahLst/>
            <a:cxnLst>
              <a:cxn ang="0">
                <a:pos x="T0" y="T1"/>
              </a:cxn>
              <a:cxn ang="0">
                <a:pos x="T2" y="T3"/>
              </a:cxn>
            </a:cxnLst>
            <a:rect l="0" t="0" r="r" b="b"/>
            <a:pathLst>
              <a:path w="45" h="45">
                <a:moveTo>
                  <a:pt x="0" y="0"/>
                </a:moveTo>
                <a:cubicBezTo>
                  <a:pt x="17" y="17"/>
                  <a:pt x="32" y="32"/>
                  <a:pt x="45" y="45"/>
                </a:cubicBezTo>
              </a:path>
            </a:pathLst>
          </a:custGeom>
          <a:solidFill>
            <a:srgbClr val="3584C5"/>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5" name="Freeform 39"/>
          <p:cNvSpPr>
            <a:spLocks/>
          </p:cNvSpPr>
          <p:nvPr/>
        </p:nvSpPr>
        <p:spPr bwMode="auto">
          <a:xfrm>
            <a:off x="6635750" y="3651250"/>
            <a:ext cx="158750" cy="158750"/>
          </a:xfrm>
          <a:custGeom>
            <a:avLst/>
            <a:gdLst>
              <a:gd name="T0" fmla="*/ 0 w 48"/>
              <a:gd name="T1" fmla="*/ 0 h 48"/>
              <a:gd name="T2" fmla="*/ 48 w 48"/>
              <a:gd name="T3" fmla="*/ 48 h 48"/>
            </a:gdLst>
            <a:ahLst/>
            <a:cxnLst>
              <a:cxn ang="0">
                <a:pos x="T0" y="T1"/>
              </a:cxn>
              <a:cxn ang="0">
                <a:pos x="T2" y="T3"/>
              </a:cxn>
            </a:cxnLst>
            <a:rect l="0" t="0" r="r" b="b"/>
            <a:pathLst>
              <a:path w="48" h="48">
                <a:moveTo>
                  <a:pt x="0" y="0"/>
                </a:moveTo>
                <a:cubicBezTo>
                  <a:pt x="18" y="18"/>
                  <a:pt x="34" y="34"/>
                  <a:pt x="48" y="48"/>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6" name="Freeform 40"/>
          <p:cNvSpPr>
            <a:spLocks/>
          </p:cNvSpPr>
          <p:nvPr/>
        </p:nvSpPr>
        <p:spPr bwMode="auto">
          <a:xfrm>
            <a:off x="6705600" y="3614738"/>
            <a:ext cx="155575" cy="155575"/>
          </a:xfrm>
          <a:custGeom>
            <a:avLst/>
            <a:gdLst>
              <a:gd name="T0" fmla="*/ 0 w 47"/>
              <a:gd name="T1" fmla="*/ 0 h 47"/>
              <a:gd name="T2" fmla="*/ 47 w 47"/>
              <a:gd name="T3" fmla="*/ 47 h 47"/>
            </a:gdLst>
            <a:ahLst/>
            <a:cxnLst>
              <a:cxn ang="0">
                <a:pos x="T0" y="T1"/>
              </a:cxn>
              <a:cxn ang="0">
                <a:pos x="T2" y="T3"/>
              </a:cxn>
            </a:cxnLst>
            <a:rect l="0" t="0" r="r" b="b"/>
            <a:pathLst>
              <a:path w="47" h="47">
                <a:moveTo>
                  <a:pt x="0" y="0"/>
                </a:moveTo>
                <a:cubicBezTo>
                  <a:pt x="18" y="18"/>
                  <a:pt x="34" y="34"/>
                  <a:pt x="47" y="4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7" name="Freeform 41"/>
          <p:cNvSpPr>
            <a:spLocks/>
          </p:cNvSpPr>
          <p:nvPr/>
        </p:nvSpPr>
        <p:spPr bwMode="auto">
          <a:xfrm>
            <a:off x="6821488" y="3617913"/>
            <a:ext cx="119063" cy="122238"/>
          </a:xfrm>
          <a:custGeom>
            <a:avLst/>
            <a:gdLst>
              <a:gd name="T0" fmla="*/ 0 w 36"/>
              <a:gd name="T1" fmla="*/ 0 h 37"/>
              <a:gd name="T2" fmla="*/ 36 w 36"/>
              <a:gd name="T3" fmla="*/ 37 h 37"/>
            </a:gdLst>
            <a:ahLst/>
            <a:cxnLst>
              <a:cxn ang="0">
                <a:pos x="T0" y="T1"/>
              </a:cxn>
              <a:cxn ang="0">
                <a:pos x="T2" y="T3"/>
              </a:cxn>
            </a:cxnLst>
            <a:rect l="0" t="0" r="r" b="b"/>
            <a:pathLst>
              <a:path w="36" h="37">
                <a:moveTo>
                  <a:pt x="0" y="0"/>
                </a:moveTo>
                <a:cubicBezTo>
                  <a:pt x="14" y="14"/>
                  <a:pt x="26" y="27"/>
                  <a:pt x="36" y="3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8" name="Freeform 42"/>
          <p:cNvSpPr>
            <a:spLocks/>
          </p:cNvSpPr>
          <p:nvPr/>
        </p:nvSpPr>
        <p:spPr bwMode="auto">
          <a:xfrm>
            <a:off x="6946900" y="3632200"/>
            <a:ext cx="69850" cy="68263"/>
          </a:xfrm>
          <a:custGeom>
            <a:avLst/>
            <a:gdLst>
              <a:gd name="T0" fmla="*/ 0 w 21"/>
              <a:gd name="T1" fmla="*/ 0 h 21"/>
              <a:gd name="T2" fmla="*/ 21 w 21"/>
              <a:gd name="T3" fmla="*/ 21 h 21"/>
            </a:gdLst>
            <a:ahLst/>
            <a:cxnLst>
              <a:cxn ang="0">
                <a:pos x="T0" y="T1"/>
              </a:cxn>
              <a:cxn ang="0">
                <a:pos x="T2" y="T3"/>
              </a:cxn>
            </a:cxnLst>
            <a:rect l="0" t="0" r="r" b="b"/>
            <a:pathLst>
              <a:path w="21" h="21">
                <a:moveTo>
                  <a:pt x="0" y="0"/>
                </a:moveTo>
                <a:cubicBezTo>
                  <a:pt x="8" y="8"/>
                  <a:pt x="15" y="15"/>
                  <a:pt x="21" y="21"/>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9" name="Freeform 43"/>
          <p:cNvSpPr>
            <a:spLocks/>
          </p:cNvSpPr>
          <p:nvPr/>
        </p:nvSpPr>
        <p:spPr bwMode="auto">
          <a:xfrm>
            <a:off x="4203700" y="4805363"/>
            <a:ext cx="76200" cy="77788"/>
          </a:xfrm>
          <a:custGeom>
            <a:avLst/>
            <a:gdLst>
              <a:gd name="T0" fmla="*/ 0 w 23"/>
              <a:gd name="T1" fmla="*/ 0 h 24"/>
              <a:gd name="T2" fmla="*/ 23 w 23"/>
              <a:gd name="T3" fmla="*/ 24 h 24"/>
            </a:gdLst>
            <a:ahLst/>
            <a:cxnLst>
              <a:cxn ang="0">
                <a:pos x="T0" y="T1"/>
              </a:cxn>
              <a:cxn ang="0">
                <a:pos x="T2" y="T3"/>
              </a:cxn>
            </a:cxnLst>
            <a:rect l="0" t="0" r="r" b="b"/>
            <a:pathLst>
              <a:path w="23" h="24">
                <a:moveTo>
                  <a:pt x="0" y="0"/>
                </a:moveTo>
                <a:cubicBezTo>
                  <a:pt x="6" y="7"/>
                  <a:pt x="14" y="14"/>
                  <a:pt x="23" y="24"/>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0" name="Freeform 44"/>
          <p:cNvSpPr>
            <a:spLocks/>
          </p:cNvSpPr>
          <p:nvPr/>
        </p:nvSpPr>
        <p:spPr bwMode="auto">
          <a:xfrm>
            <a:off x="4265613" y="4765675"/>
            <a:ext cx="139700" cy="134938"/>
          </a:xfrm>
          <a:custGeom>
            <a:avLst/>
            <a:gdLst>
              <a:gd name="T0" fmla="*/ 0 w 42"/>
              <a:gd name="T1" fmla="*/ 0 h 41"/>
              <a:gd name="T2" fmla="*/ 42 w 42"/>
              <a:gd name="T3" fmla="*/ 41 h 41"/>
            </a:gdLst>
            <a:ahLst/>
            <a:cxnLst>
              <a:cxn ang="0">
                <a:pos x="T0" y="T1"/>
              </a:cxn>
              <a:cxn ang="0">
                <a:pos x="T2" y="T3"/>
              </a:cxn>
            </a:cxnLst>
            <a:rect l="0" t="0" r="r" b="b"/>
            <a:pathLst>
              <a:path w="42" h="41">
                <a:moveTo>
                  <a:pt x="0" y="0"/>
                </a:moveTo>
                <a:cubicBezTo>
                  <a:pt x="11" y="10"/>
                  <a:pt x="25" y="24"/>
                  <a:pt x="42" y="41"/>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1" name="Freeform 45"/>
          <p:cNvSpPr>
            <a:spLocks/>
          </p:cNvSpPr>
          <p:nvPr/>
        </p:nvSpPr>
        <p:spPr bwMode="auto">
          <a:xfrm>
            <a:off x="4348163" y="4741863"/>
            <a:ext cx="176213" cy="174625"/>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4" y="14"/>
                  <a:pt x="32" y="32"/>
                  <a:pt x="53" y="53"/>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2" name="Freeform 46"/>
          <p:cNvSpPr>
            <a:spLocks/>
          </p:cNvSpPr>
          <p:nvPr/>
        </p:nvSpPr>
        <p:spPr bwMode="auto">
          <a:xfrm>
            <a:off x="4418013" y="4705350"/>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7" y="17"/>
                  <a:pt x="40" y="40"/>
                  <a:pt x="66" y="66"/>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3" name="Freeform 47"/>
          <p:cNvSpPr>
            <a:spLocks/>
          </p:cNvSpPr>
          <p:nvPr/>
        </p:nvSpPr>
        <p:spPr bwMode="auto">
          <a:xfrm>
            <a:off x="4484688" y="4665663"/>
            <a:ext cx="269875" cy="271463"/>
          </a:xfrm>
          <a:custGeom>
            <a:avLst/>
            <a:gdLst>
              <a:gd name="T0" fmla="*/ 0 w 82"/>
              <a:gd name="T1" fmla="*/ 0 h 82"/>
              <a:gd name="T2" fmla="*/ 82 w 82"/>
              <a:gd name="T3" fmla="*/ 82 h 82"/>
            </a:gdLst>
            <a:ahLst/>
            <a:cxnLst>
              <a:cxn ang="0">
                <a:pos x="T0" y="T1"/>
              </a:cxn>
              <a:cxn ang="0">
                <a:pos x="T2" y="T3"/>
              </a:cxn>
            </a:cxnLst>
            <a:rect l="0" t="0" r="r" b="b"/>
            <a:pathLst>
              <a:path w="82" h="82">
                <a:moveTo>
                  <a:pt x="0" y="0"/>
                </a:moveTo>
                <a:cubicBezTo>
                  <a:pt x="22" y="21"/>
                  <a:pt x="50" y="50"/>
                  <a:pt x="82" y="8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4" name="Freeform 48"/>
          <p:cNvSpPr>
            <a:spLocks/>
          </p:cNvSpPr>
          <p:nvPr/>
        </p:nvSpPr>
        <p:spPr bwMode="auto">
          <a:xfrm>
            <a:off x="4597400" y="4672013"/>
            <a:ext cx="273050" cy="274638"/>
          </a:xfrm>
          <a:custGeom>
            <a:avLst/>
            <a:gdLst>
              <a:gd name="T0" fmla="*/ 0 w 83"/>
              <a:gd name="T1" fmla="*/ 0 h 83"/>
              <a:gd name="T2" fmla="*/ 83 w 83"/>
              <a:gd name="T3" fmla="*/ 83 h 83"/>
            </a:gdLst>
            <a:ahLst/>
            <a:cxnLst>
              <a:cxn ang="0">
                <a:pos x="T0" y="T1"/>
              </a:cxn>
              <a:cxn ang="0">
                <a:pos x="T2" y="T3"/>
              </a:cxn>
            </a:cxnLst>
            <a:rect l="0" t="0" r="r" b="b"/>
            <a:pathLst>
              <a:path w="83" h="83">
                <a:moveTo>
                  <a:pt x="0" y="0"/>
                </a:moveTo>
                <a:cubicBezTo>
                  <a:pt x="23" y="23"/>
                  <a:pt x="52" y="52"/>
                  <a:pt x="83" y="8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5" name="Freeform 49"/>
          <p:cNvSpPr>
            <a:spLocks/>
          </p:cNvSpPr>
          <p:nvPr/>
        </p:nvSpPr>
        <p:spPr bwMode="auto">
          <a:xfrm>
            <a:off x="4708525" y="4678363"/>
            <a:ext cx="280988" cy="280988"/>
          </a:xfrm>
          <a:custGeom>
            <a:avLst/>
            <a:gdLst>
              <a:gd name="T0" fmla="*/ 0 w 85"/>
              <a:gd name="T1" fmla="*/ 0 h 85"/>
              <a:gd name="T2" fmla="*/ 85 w 85"/>
              <a:gd name="T3" fmla="*/ 85 h 85"/>
            </a:gdLst>
            <a:ahLst/>
            <a:cxnLst>
              <a:cxn ang="0">
                <a:pos x="T0" y="T1"/>
              </a:cxn>
              <a:cxn ang="0">
                <a:pos x="T2" y="T3"/>
              </a:cxn>
            </a:cxnLst>
            <a:rect l="0" t="0" r="r" b="b"/>
            <a:pathLst>
              <a:path w="85" h="85">
                <a:moveTo>
                  <a:pt x="0" y="0"/>
                </a:moveTo>
                <a:cubicBezTo>
                  <a:pt x="25" y="25"/>
                  <a:pt x="54" y="54"/>
                  <a:pt x="85" y="8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6" name="Freeform 50"/>
          <p:cNvSpPr>
            <a:spLocks/>
          </p:cNvSpPr>
          <p:nvPr/>
        </p:nvSpPr>
        <p:spPr bwMode="auto">
          <a:xfrm>
            <a:off x="4827588" y="4692650"/>
            <a:ext cx="287338" cy="287338"/>
          </a:xfrm>
          <a:custGeom>
            <a:avLst/>
            <a:gdLst>
              <a:gd name="T0" fmla="*/ 0 w 87"/>
              <a:gd name="T1" fmla="*/ 0 h 87"/>
              <a:gd name="T2" fmla="*/ 87 w 87"/>
              <a:gd name="T3" fmla="*/ 87 h 87"/>
            </a:gdLst>
            <a:ahLst/>
            <a:cxnLst>
              <a:cxn ang="0">
                <a:pos x="T0" y="T1"/>
              </a:cxn>
              <a:cxn ang="0">
                <a:pos x="T2" y="T3"/>
              </a:cxn>
            </a:cxnLst>
            <a:rect l="0" t="0" r="r" b="b"/>
            <a:pathLst>
              <a:path w="87" h="87">
                <a:moveTo>
                  <a:pt x="0" y="0"/>
                </a:moveTo>
                <a:cubicBezTo>
                  <a:pt x="26" y="26"/>
                  <a:pt x="56" y="56"/>
                  <a:pt x="87" y="8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7" name="Freeform 51"/>
          <p:cNvSpPr>
            <a:spLocks/>
          </p:cNvSpPr>
          <p:nvPr/>
        </p:nvSpPr>
        <p:spPr bwMode="auto">
          <a:xfrm>
            <a:off x="4953000" y="4714875"/>
            <a:ext cx="277813" cy="277813"/>
          </a:xfrm>
          <a:custGeom>
            <a:avLst/>
            <a:gdLst>
              <a:gd name="T0" fmla="*/ 0 w 84"/>
              <a:gd name="T1" fmla="*/ 0 h 84"/>
              <a:gd name="T2" fmla="*/ 84 w 84"/>
              <a:gd name="T3" fmla="*/ 84 h 84"/>
            </a:gdLst>
            <a:ahLst/>
            <a:cxnLst>
              <a:cxn ang="0">
                <a:pos x="T0" y="T1"/>
              </a:cxn>
              <a:cxn ang="0">
                <a:pos x="T2" y="T3"/>
              </a:cxn>
            </a:cxnLst>
            <a:rect l="0" t="0" r="r" b="b"/>
            <a:pathLst>
              <a:path w="84" h="84">
                <a:moveTo>
                  <a:pt x="0" y="0"/>
                </a:moveTo>
                <a:cubicBezTo>
                  <a:pt x="26" y="26"/>
                  <a:pt x="55" y="54"/>
                  <a:pt x="84"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8" name="Freeform 52"/>
          <p:cNvSpPr>
            <a:spLocks/>
          </p:cNvSpPr>
          <p:nvPr/>
        </p:nvSpPr>
        <p:spPr bwMode="auto">
          <a:xfrm>
            <a:off x="5075238" y="4732338"/>
            <a:ext cx="271463" cy="269875"/>
          </a:xfrm>
          <a:custGeom>
            <a:avLst/>
            <a:gdLst>
              <a:gd name="T0" fmla="*/ 0 w 82"/>
              <a:gd name="T1" fmla="*/ 0 h 82"/>
              <a:gd name="T2" fmla="*/ 82 w 82"/>
              <a:gd name="T3" fmla="*/ 82 h 82"/>
            </a:gdLst>
            <a:ahLst/>
            <a:cxnLst>
              <a:cxn ang="0">
                <a:pos x="T0" y="T1"/>
              </a:cxn>
              <a:cxn ang="0">
                <a:pos x="T2" y="T3"/>
              </a:cxn>
            </a:cxnLst>
            <a:rect l="0" t="0" r="r" b="b"/>
            <a:pathLst>
              <a:path w="82" h="82">
                <a:moveTo>
                  <a:pt x="0" y="0"/>
                </a:moveTo>
                <a:cubicBezTo>
                  <a:pt x="26" y="26"/>
                  <a:pt x="54" y="54"/>
                  <a:pt x="82" y="8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9" name="Freeform 53"/>
          <p:cNvSpPr>
            <a:spLocks/>
          </p:cNvSpPr>
          <p:nvPr/>
        </p:nvSpPr>
        <p:spPr bwMode="auto">
          <a:xfrm>
            <a:off x="5194300" y="4745038"/>
            <a:ext cx="274638" cy="274638"/>
          </a:xfrm>
          <a:custGeom>
            <a:avLst/>
            <a:gdLst>
              <a:gd name="T0" fmla="*/ 0 w 83"/>
              <a:gd name="T1" fmla="*/ 0 h 83"/>
              <a:gd name="T2" fmla="*/ 83 w 83"/>
              <a:gd name="T3" fmla="*/ 83 h 83"/>
            </a:gdLst>
            <a:ahLst/>
            <a:cxnLst>
              <a:cxn ang="0">
                <a:pos x="T0" y="T1"/>
              </a:cxn>
              <a:cxn ang="0">
                <a:pos x="T2" y="T3"/>
              </a:cxn>
            </a:cxnLst>
            <a:rect l="0" t="0" r="r" b="b"/>
            <a:pathLst>
              <a:path w="83" h="83">
                <a:moveTo>
                  <a:pt x="0" y="0"/>
                </a:moveTo>
                <a:cubicBezTo>
                  <a:pt x="27" y="27"/>
                  <a:pt x="55" y="55"/>
                  <a:pt x="83" y="8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0" name="Freeform 54"/>
          <p:cNvSpPr>
            <a:spLocks/>
          </p:cNvSpPr>
          <p:nvPr/>
        </p:nvSpPr>
        <p:spPr bwMode="auto">
          <a:xfrm>
            <a:off x="5303838" y="4748213"/>
            <a:ext cx="290513" cy="290513"/>
          </a:xfrm>
          <a:custGeom>
            <a:avLst/>
            <a:gdLst>
              <a:gd name="T0" fmla="*/ 0 w 88"/>
              <a:gd name="T1" fmla="*/ 0 h 88"/>
              <a:gd name="T2" fmla="*/ 88 w 88"/>
              <a:gd name="T3" fmla="*/ 88 h 88"/>
            </a:gdLst>
            <a:ahLst/>
            <a:cxnLst>
              <a:cxn ang="0">
                <a:pos x="T0" y="T1"/>
              </a:cxn>
              <a:cxn ang="0">
                <a:pos x="T2" y="T3"/>
              </a:cxn>
            </a:cxnLst>
            <a:rect l="0" t="0" r="r" b="b"/>
            <a:pathLst>
              <a:path w="88" h="88">
                <a:moveTo>
                  <a:pt x="0" y="0"/>
                </a:moveTo>
                <a:cubicBezTo>
                  <a:pt x="29" y="29"/>
                  <a:pt x="59" y="59"/>
                  <a:pt x="88" y="8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1" name="Freeform 55"/>
          <p:cNvSpPr>
            <a:spLocks/>
          </p:cNvSpPr>
          <p:nvPr/>
        </p:nvSpPr>
        <p:spPr bwMode="auto">
          <a:xfrm>
            <a:off x="5422900" y="4760913"/>
            <a:ext cx="293688" cy="292100"/>
          </a:xfrm>
          <a:custGeom>
            <a:avLst/>
            <a:gdLst>
              <a:gd name="T0" fmla="*/ 0 w 89"/>
              <a:gd name="T1" fmla="*/ 0 h 88"/>
              <a:gd name="T2" fmla="*/ 89 w 89"/>
              <a:gd name="T3" fmla="*/ 88 h 88"/>
            </a:gdLst>
            <a:ahLst/>
            <a:cxnLst>
              <a:cxn ang="0">
                <a:pos x="T0" y="T1"/>
              </a:cxn>
              <a:cxn ang="0">
                <a:pos x="T2" y="T3"/>
              </a:cxn>
            </a:cxnLst>
            <a:rect l="0" t="0" r="r" b="b"/>
            <a:pathLst>
              <a:path w="89" h="88">
                <a:moveTo>
                  <a:pt x="0" y="0"/>
                </a:moveTo>
                <a:cubicBezTo>
                  <a:pt x="30" y="30"/>
                  <a:pt x="60" y="60"/>
                  <a:pt x="89" y="8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2" name="Freeform 56"/>
          <p:cNvSpPr>
            <a:spLocks/>
          </p:cNvSpPr>
          <p:nvPr/>
        </p:nvSpPr>
        <p:spPr bwMode="auto">
          <a:xfrm>
            <a:off x="5551488" y="4784725"/>
            <a:ext cx="274638" cy="277813"/>
          </a:xfrm>
          <a:custGeom>
            <a:avLst/>
            <a:gdLst>
              <a:gd name="T0" fmla="*/ 0 w 83"/>
              <a:gd name="T1" fmla="*/ 0 h 84"/>
              <a:gd name="T2" fmla="*/ 83 w 83"/>
              <a:gd name="T3" fmla="*/ 84 h 84"/>
            </a:gdLst>
            <a:ahLst/>
            <a:cxnLst>
              <a:cxn ang="0">
                <a:pos x="T0" y="T1"/>
              </a:cxn>
              <a:cxn ang="0">
                <a:pos x="T2" y="T3"/>
              </a:cxn>
            </a:cxnLst>
            <a:rect l="0" t="0" r="r" b="b"/>
            <a:pathLst>
              <a:path w="83" h="84">
                <a:moveTo>
                  <a:pt x="0" y="0"/>
                </a:moveTo>
                <a:cubicBezTo>
                  <a:pt x="28" y="28"/>
                  <a:pt x="57" y="57"/>
                  <a:pt x="83"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3" name="Freeform 57"/>
          <p:cNvSpPr>
            <a:spLocks/>
          </p:cNvSpPr>
          <p:nvPr/>
        </p:nvSpPr>
        <p:spPr bwMode="auto">
          <a:xfrm>
            <a:off x="5670550" y="4797425"/>
            <a:ext cx="277813" cy="277813"/>
          </a:xfrm>
          <a:custGeom>
            <a:avLst/>
            <a:gdLst>
              <a:gd name="T0" fmla="*/ 0 w 84"/>
              <a:gd name="T1" fmla="*/ 0 h 84"/>
              <a:gd name="T2" fmla="*/ 84 w 84"/>
              <a:gd name="T3" fmla="*/ 84 h 84"/>
            </a:gdLst>
            <a:ahLst/>
            <a:cxnLst>
              <a:cxn ang="0">
                <a:pos x="T0" y="T1"/>
              </a:cxn>
              <a:cxn ang="0">
                <a:pos x="T2" y="T3"/>
              </a:cxn>
            </a:cxnLst>
            <a:rect l="0" t="0" r="r" b="b"/>
            <a:pathLst>
              <a:path w="84" h="84">
                <a:moveTo>
                  <a:pt x="0" y="0"/>
                </a:moveTo>
                <a:cubicBezTo>
                  <a:pt x="29" y="29"/>
                  <a:pt x="58" y="58"/>
                  <a:pt x="84"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4" name="Freeform 58"/>
          <p:cNvSpPr>
            <a:spLocks/>
          </p:cNvSpPr>
          <p:nvPr/>
        </p:nvSpPr>
        <p:spPr bwMode="auto">
          <a:xfrm>
            <a:off x="5783263" y="4805363"/>
            <a:ext cx="284163" cy="284163"/>
          </a:xfrm>
          <a:custGeom>
            <a:avLst/>
            <a:gdLst>
              <a:gd name="T0" fmla="*/ 0 w 86"/>
              <a:gd name="T1" fmla="*/ 0 h 86"/>
              <a:gd name="T2" fmla="*/ 86 w 86"/>
              <a:gd name="T3" fmla="*/ 86 h 86"/>
            </a:gdLst>
            <a:ahLst/>
            <a:cxnLst>
              <a:cxn ang="0">
                <a:pos x="T0" y="T1"/>
              </a:cxn>
              <a:cxn ang="0">
                <a:pos x="T2" y="T3"/>
              </a:cxn>
            </a:cxnLst>
            <a:rect l="0" t="0" r="r" b="b"/>
            <a:pathLst>
              <a:path w="86" h="86">
                <a:moveTo>
                  <a:pt x="0" y="0"/>
                </a:moveTo>
                <a:cubicBezTo>
                  <a:pt x="31" y="31"/>
                  <a:pt x="60" y="60"/>
                  <a:pt x="86" y="8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5" name="Freeform 59"/>
          <p:cNvSpPr>
            <a:spLocks/>
          </p:cNvSpPr>
          <p:nvPr/>
        </p:nvSpPr>
        <p:spPr bwMode="auto">
          <a:xfrm>
            <a:off x="5908675" y="4827588"/>
            <a:ext cx="268288" cy="265113"/>
          </a:xfrm>
          <a:custGeom>
            <a:avLst/>
            <a:gdLst>
              <a:gd name="T0" fmla="*/ 0 w 81"/>
              <a:gd name="T1" fmla="*/ 0 h 80"/>
              <a:gd name="T2" fmla="*/ 81 w 81"/>
              <a:gd name="T3" fmla="*/ 80 h 80"/>
            </a:gdLst>
            <a:ahLst/>
            <a:cxnLst>
              <a:cxn ang="0">
                <a:pos x="T0" y="T1"/>
              </a:cxn>
              <a:cxn ang="0">
                <a:pos x="T2" y="T3"/>
              </a:cxn>
            </a:cxnLst>
            <a:rect l="0" t="0" r="r" b="b"/>
            <a:pathLst>
              <a:path w="81" h="80">
                <a:moveTo>
                  <a:pt x="0" y="0"/>
                </a:moveTo>
                <a:cubicBezTo>
                  <a:pt x="30" y="29"/>
                  <a:pt x="57" y="57"/>
                  <a:pt x="81" y="80"/>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6" name="Freeform 60"/>
          <p:cNvSpPr>
            <a:spLocks/>
          </p:cNvSpPr>
          <p:nvPr/>
        </p:nvSpPr>
        <p:spPr bwMode="auto">
          <a:xfrm>
            <a:off x="6024563" y="4833938"/>
            <a:ext cx="263525" cy="268288"/>
          </a:xfrm>
          <a:custGeom>
            <a:avLst/>
            <a:gdLst>
              <a:gd name="T0" fmla="*/ 0 w 80"/>
              <a:gd name="T1" fmla="*/ 0 h 81"/>
              <a:gd name="T2" fmla="*/ 80 w 80"/>
              <a:gd name="T3" fmla="*/ 81 h 81"/>
            </a:gdLst>
            <a:ahLst/>
            <a:cxnLst>
              <a:cxn ang="0">
                <a:pos x="T0" y="T1"/>
              </a:cxn>
              <a:cxn ang="0">
                <a:pos x="T2" y="T3"/>
              </a:cxn>
            </a:cxnLst>
            <a:rect l="0" t="0" r="r" b="b"/>
            <a:pathLst>
              <a:path w="80" h="81">
                <a:moveTo>
                  <a:pt x="0" y="0"/>
                </a:moveTo>
                <a:cubicBezTo>
                  <a:pt x="30" y="31"/>
                  <a:pt x="58" y="58"/>
                  <a:pt x="80" y="81"/>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7" name="Freeform 61"/>
          <p:cNvSpPr>
            <a:spLocks/>
          </p:cNvSpPr>
          <p:nvPr/>
        </p:nvSpPr>
        <p:spPr bwMode="auto">
          <a:xfrm>
            <a:off x="6143625" y="4851400"/>
            <a:ext cx="257175" cy="257175"/>
          </a:xfrm>
          <a:custGeom>
            <a:avLst/>
            <a:gdLst>
              <a:gd name="T0" fmla="*/ 0 w 78"/>
              <a:gd name="T1" fmla="*/ 0 h 78"/>
              <a:gd name="T2" fmla="*/ 78 w 78"/>
              <a:gd name="T3" fmla="*/ 78 h 78"/>
            </a:gdLst>
            <a:ahLst/>
            <a:cxnLst>
              <a:cxn ang="0">
                <a:pos x="T0" y="T1"/>
              </a:cxn>
              <a:cxn ang="0">
                <a:pos x="T2" y="T3"/>
              </a:cxn>
            </a:cxnLst>
            <a:rect l="0" t="0" r="r" b="b"/>
            <a:pathLst>
              <a:path w="78" h="78">
                <a:moveTo>
                  <a:pt x="0" y="0"/>
                </a:moveTo>
                <a:cubicBezTo>
                  <a:pt x="31" y="31"/>
                  <a:pt x="58" y="58"/>
                  <a:pt x="78" y="78"/>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8" name="Freeform 62"/>
          <p:cNvSpPr>
            <a:spLocks/>
          </p:cNvSpPr>
          <p:nvPr/>
        </p:nvSpPr>
        <p:spPr bwMode="auto">
          <a:xfrm>
            <a:off x="6259513" y="4860925"/>
            <a:ext cx="266700" cy="268288"/>
          </a:xfrm>
          <a:custGeom>
            <a:avLst/>
            <a:gdLst>
              <a:gd name="T0" fmla="*/ 0 w 81"/>
              <a:gd name="T1" fmla="*/ 0 h 81"/>
              <a:gd name="T2" fmla="*/ 81 w 81"/>
              <a:gd name="T3" fmla="*/ 81 h 81"/>
            </a:gdLst>
            <a:ahLst/>
            <a:cxnLst>
              <a:cxn ang="0">
                <a:pos x="T0" y="T1"/>
              </a:cxn>
              <a:cxn ang="0">
                <a:pos x="T2" y="T3"/>
              </a:cxn>
            </a:cxnLst>
            <a:rect l="0" t="0" r="r" b="b"/>
            <a:pathLst>
              <a:path w="81" h="81">
                <a:moveTo>
                  <a:pt x="0" y="0"/>
                </a:moveTo>
                <a:cubicBezTo>
                  <a:pt x="35" y="35"/>
                  <a:pt x="64" y="64"/>
                  <a:pt x="81" y="81"/>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9" name="Freeform 63"/>
          <p:cNvSpPr>
            <a:spLocks/>
          </p:cNvSpPr>
          <p:nvPr/>
        </p:nvSpPr>
        <p:spPr bwMode="auto">
          <a:xfrm>
            <a:off x="5151438" y="3754438"/>
            <a:ext cx="57150" cy="55563"/>
          </a:xfrm>
          <a:custGeom>
            <a:avLst/>
            <a:gdLst>
              <a:gd name="T0" fmla="*/ 0 w 17"/>
              <a:gd name="T1" fmla="*/ 0 h 17"/>
              <a:gd name="T2" fmla="*/ 17 w 17"/>
              <a:gd name="T3" fmla="*/ 17 h 17"/>
            </a:gdLst>
            <a:ahLst/>
            <a:cxnLst>
              <a:cxn ang="0">
                <a:pos x="T0" y="T1"/>
              </a:cxn>
              <a:cxn ang="0">
                <a:pos x="T2" y="T3"/>
              </a:cxn>
            </a:cxnLst>
            <a:rect l="0" t="0" r="r" b="b"/>
            <a:pathLst>
              <a:path w="17" h="17">
                <a:moveTo>
                  <a:pt x="0" y="0"/>
                </a:moveTo>
                <a:cubicBezTo>
                  <a:pt x="0" y="0"/>
                  <a:pt x="6" y="6"/>
                  <a:pt x="17" y="1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0" name="Freeform 64"/>
          <p:cNvSpPr>
            <a:spLocks/>
          </p:cNvSpPr>
          <p:nvPr/>
        </p:nvSpPr>
        <p:spPr bwMode="auto">
          <a:xfrm>
            <a:off x="6378575" y="4873625"/>
            <a:ext cx="254000" cy="255588"/>
          </a:xfrm>
          <a:custGeom>
            <a:avLst/>
            <a:gdLst>
              <a:gd name="T0" fmla="*/ 0 w 77"/>
              <a:gd name="T1" fmla="*/ 0 h 77"/>
              <a:gd name="T2" fmla="*/ 77 w 77"/>
              <a:gd name="T3" fmla="*/ 77 h 77"/>
            </a:gdLst>
            <a:ahLst/>
            <a:cxnLst>
              <a:cxn ang="0">
                <a:pos x="T0" y="T1"/>
              </a:cxn>
              <a:cxn ang="0">
                <a:pos x="T2" y="T3"/>
              </a:cxn>
            </a:cxnLst>
            <a:rect l="0" t="0" r="r" b="b"/>
            <a:pathLst>
              <a:path w="77" h="77">
                <a:moveTo>
                  <a:pt x="0" y="0"/>
                </a:moveTo>
                <a:cubicBezTo>
                  <a:pt x="46" y="46"/>
                  <a:pt x="77" y="77"/>
                  <a:pt x="77" y="7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1" name="Freeform 65"/>
          <p:cNvSpPr>
            <a:spLocks/>
          </p:cNvSpPr>
          <p:nvPr/>
        </p:nvSpPr>
        <p:spPr bwMode="auto">
          <a:xfrm>
            <a:off x="6519863" y="4894263"/>
            <a:ext cx="204788" cy="207963"/>
          </a:xfrm>
          <a:custGeom>
            <a:avLst/>
            <a:gdLst>
              <a:gd name="T0" fmla="*/ 0 w 62"/>
              <a:gd name="T1" fmla="*/ 0 h 63"/>
              <a:gd name="T2" fmla="*/ 62 w 62"/>
              <a:gd name="T3" fmla="*/ 63 h 63"/>
            </a:gdLst>
            <a:ahLst/>
            <a:cxnLst>
              <a:cxn ang="0">
                <a:pos x="T0" y="T1"/>
              </a:cxn>
              <a:cxn ang="0">
                <a:pos x="T2" y="T3"/>
              </a:cxn>
            </a:cxnLst>
            <a:rect l="0" t="0" r="r" b="b"/>
            <a:pathLst>
              <a:path w="62" h="63">
                <a:moveTo>
                  <a:pt x="0" y="0"/>
                </a:moveTo>
                <a:cubicBezTo>
                  <a:pt x="22" y="22"/>
                  <a:pt x="43" y="43"/>
                  <a:pt x="62" y="63"/>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2" name="Freeform 66"/>
          <p:cNvSpPr>
            <a:spLocks/>
          </p:cNvSpPr>
          <p:nvPr/>
        </p:nvSpPr>
        <p:spPr bwMode="auto">
          <a:xfrm>
            <a:off x="6616700" y="4883150"/>
            <a:ext cx="184150" cy="188913"/>
          </a:xfrm>
          <a:custGeom>
            <a:avLst/>
            <a:gdLst>
              <a:gd name="T0" fmla="*/ 0 w 56"/>
              <a:gd name="T1" fmla="*/ 0 h 57"/>
              <a:gd name="T2" fmla="*/ 56 w 56"/>
              <a:gd name="T3" fmla="*/ 57 h 57"/>
            </a:gdLst>
            <a:ahLst/>
            <a:cxnLst>
              <a:cxn ang="0">
                <a:pos x="T0" y="T1"/>
              </a:cxn>
              <a:cxn ang="0">
                <a:pos x="T2" y="T3"/>
              </a:cxn>
            </a:cxnLst>
            <a:rect l="0" t="0" r="r" b="b"/>
            <a:pathLst>
              <a:path w="56" h="57">
                <a:moveTo>
                  <a:pt x="0" y="0"/>
                </a:moveTo>
                <a:cubicBezTo>
                  <a:pt x="19" y="20"/>
                  <a:pt x="38" y="39"/>
                  <a:pt x="56" y="5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3" name="Freeform 67"/>
          <p:cNvSpPr>
            <a:spLocks/>
          </p:cNvSpPr>
          <p:nvPr/>
        </p:nvSpPr>
        <p:spPr bwMode="auto">
          <a:xfrm>
            <a:off x="6678613" y="4840288"/>
            <a:ext cx="188913" cy="192088"/>
          </a:xfrm>
          <a:custGeom>
            <a:avLst/>
            <a:gdLst>
              <a:gd name="T0" fmla="*/ 0 w 57"/>
              <a:gd name="T1" fmla="*/ 0 h 58"/>
              <a:gd name="T2" fmla="*/ 57 w 57"/>
              <a:gd name="T3" fmla="*/ 58 h 58"/>
            </a:gdLst>
            <a:ahLst/>
            <a:cxnLst>
              <a:cxn ang="0">
                <a:pos x="T0" y="T1"/>
              </a:cxn>
              <a:cxn ang="0">
                <a:pos x="T2" y="T3"/>
              </a:cxn>
            </a:cxnLst>
            <a:rect l="0" t="0" r="r" b="b"/>
            <a:pathLst>
              <a:path w="57" h="58">
                <a:moveTo>
                  <a:pt x="0" y="0"/>
                </a:moveTo>
                <a:cubicBezTo>
                  <a:pt x="20" y="20"/>
                  <a:pt x="39" y="40"/>
                  <a:pt x="57" y="58"/>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4" name="Freeform 68"/>
          <p:cNvSpPr>
            <a:spLocks/>
          </p:cNvSpPr>
          <p:nvPr/>
        </p:nvSpPr>
        <p:spPr bwMode="auto">
          <a:xfrm>
            <a:off x="6738938" y="4797425"/>
            <a:ext cx="190500" cy="192088"/>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0" y="20"/>
                  <a:pt x="40" y="40"/>
                  <a:pt x="58" y="5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5" name="Freeform 69"/>
          <p:cNvSpPr>
            <a:spLocks/>
          </p:cNvSpPr>
          <p:nvPr/>
        </p:nvSpPr>
        <p:spPr bwMode="auto">
          <a:xfrm>
            <a:off x="6804025" y="4757738"/>
            <a:ext cx="176213" cy="176213"/>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9" y="18"/>
                  <a:pt x="37" y="36"/>
                  <a:pt x="53" y="5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6" name="Freeform 70"/>
          <p:cNvSpPr>
            <a:spLocks/>
          </p:cNvSpPr>
          <p:nvPr/>
        </p:nvSpPr>
        <p:spPr bwMode="auto">
          <a:xfrm>
            <a:off x="6867525" y="4714875"/>
            <a:ext cx="184150"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19"/>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7" name="Freeform 71"/>
          <p:cNvSpPr>
            <a:spLocks/>
          </p:cNvSpPr>
          <p:nvPr/>
        </p:nvSpPr>
        <p:spPr bwMode="auto">
          <a:xfrm>
            <a:off x="6929438" y="4672013"/>
            <a:ext cx="192088" cy="192088"/>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0" y="20"/>
                  <a:pt x="40" y="40"/>
                  <a:pt x="58" y="5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8" name="Freeform 72"/>
          <p:cNvSpPr>
            <a:spLocks/>
          </p:cNvSpPr>
          <p:nvPr/>
        </p:nvSpPr>
        <p:spPr bwMode="auto">
          <a:xfrm>
            <a:off x="6996113" y="4632325"/>
            <a:ext cx="185738"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20"/>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9" name="Freeform 73"/>
          <p:cNvSpPr>
            <a:spLocks/>
          </p:cNvSpPr>
          <p:nvPr/>
        </p:nvSpPr>
        <p:spPr bwMode="auto">
          <a:xfrm>
            <a:off x="7059613" y="4589463"/>
            <a:ext cx="184150"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20"/>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0" name="Freeform 74"/>
          <p:cNvSpPr>
            <a:spLocks/>
          </p:cNvSpPr>
          <p:nvPr/>
        </p:nvSpPr>
        <p:spPr bwMode="auto">
          <a:xfrm>
            <a:off x="7131050" y="4559300"/>
            <a:ext cx="176213" cy="176213"/>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9" y="18"/>
                  <a:pt x="37" y="36"/>
                  <a:pt x="53" y="5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1" name="Freeform 75"/>
          <p:cNvSpPr>
            <a:spLocks/>
          </p:cNvSpPr>
          <p:nvPr/>
        </p:nvSpPr>
        <p:spPr bwMode="auto">
          <a:xfrm>
            <a:off x="7204075" y="4524375"/>
            <a:ext cx="158750" cy="161925"/>
          </a:xfrm>
          <a:custGeom>
            <a:avLst/>
            <a:gdLst>
              <a:gd name="T0" fmla="*/ 0 w 48"/>
              <a:gd name="T1" fmla="*/ 0 h 49"/>
              <a:gd name="T2" fmla="*/ 48 w 48"/>
              <a:gd name="T3" fmla="*/ 49 h 49"/>
            </a:gdLst>
            <a:ahLst/>
            <a:cxnLst>
              <a:cxn ang="0">
                <a:pos x="T0" y="T1"/>
              </a:cxn>
              <a:cxn ang="0">
                <a:pos x="T2" y="T3"/>
              </a:cxn>
            </a:cxnLst>
            <a:rect l="0" t="0" r="r" b="b"/>
            <a:pathLst>
              <a:path w="48" h="49">
                <a:moveTo>
                  <a:pt x="0" y="0"/>
                </a:moveTo>
                <a:cubicBezTo>
                  <a:pt x="17" y="17"/>
                  <a:pt x="33" y="34"/>
                  <a:pt x="48" y="49"/>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2" name="Freeform 76"/>
          <p:cNvSpPr>
            <a:spLocks/>
          </p:cNvSpPr>
          <p:nvPr/>
        </p:nvSpPr>
        <p:spPr bwMode="auto">
          <a:xfrm>
            <a:off x="7310438" y="4527550"/>
            <a:ext cx="119063" cy="115888"/>
          </a:xfrm>
          <a:custGeom>
            <a:avLst/>
            <a:gdLst>
              <a:gd name="T0" fmla="*/ 0 w 36"/>
              <a:gd name="T1" fmla="*/ 0 h 35"/>
              <a:gd name="T2" fmla="*/ 36 w 36"/>
              <a:gd name="T3" fmla="*/ 35 h 35"/>
            </a:gdLst>
            <a:ahLst/>
            <a:cxnLst>
              <a:cxn ang="0">
                <a:pos x="T0" y="T1"/>
              </a:cxn>
              <a:cxn ang="0">
                <a:pos x="T2" y="T3"/>
              </a:cxn>
            </a:cxnLst>
            <a:rect l="0" t="0" r="r" b="b"/>
            <a:pathLst>
              <a:path w="36" h="35">
                <a:moveTo>
                  <a:pt x="0" y="0"/>
                </a:moveTo>
                <a:cubicBezTo>
                  <a:pt x="13" y="12"/>
                  <a:pt x="25" y="24"/>
                  <a:pt x="36" y="3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3" name="Freeform 77"/>
          <p:cNvSpPr>
            <a:spLocks/>
          </p:cNvSpPr>
          <p:nvPr/>
        </p:nvSpPr>
        <p:spPr bwMode="auto">
          <a:xfrm>
            <a:off x="7419975" y="4527550"/>
            <a:ext cx="71438" cy="71438"/>
          </a:xfrm>
          <a:custGeom>
            <a:avLst/>
            <a:gdLst>
              <a:gd name="T0" fmla="*/ 0 w 22"/>
              <a:gd name="T1" fmla="*/ 0 h 22"/>
              <a:gd name="T2" fmla="*/ 22 w 22"/>
              <a:gd name="T3" fmla="*/ 22 h 22"/>
            </a:gdLst>
            <a:ahLst/>
            <a:cxnLst>
              <a:cxn ang="0">
                <a:pos x="T0" y="T1"/>
              </a:cxn>
              <a:cxn ang="0">
                <a:pos x="T2" y="T3"/>
              </a:cxn>
            </a:cxnLst>
            <a:rect l="0" t="0" r="r" b="b"/>
            <a:pathLst>
              <a:path w="22" h="22">
                <a:moveTo>
                  <a:pt x="0" y="0"/>
                </a:moveTo>
                <a:cubicBezTo>
                  <a:pt x="7" y="8"/>
                  <a:pt x="15" y="15"/>
                  <a:pt x="22" y="2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4" name="Freeform 78"/>
          <p:cNvSpPr>
            <a:spLocks/>
          </p:cNvSpPr>
          <p:nvPr/>
        </p:nvSpPr>
        <p:spPr bwMode="auto">
          <a:xfrm>
            <a:off x="7508875" y="4513263"/>
            <a:ext cx="49213" cy="50800"/>
          </a:xfrm>
          <a:custGeom>
            <a:avLst/>
            <a:gdLst>
              <a:gd name="T0" fmla="*/ 0 w 15"/>
              <a:gd name="T1" fmla="*/ 0 h 15"/>
              <a:gd name="T2" fmla="*/ 15 w 15"/>
              <a:gd name="T3" fmla="*/ 15 h 15"/>
            </a:gdLst>
            <a:ahLst/>
            <a:cxnLst>
              <a:cxn ang="0">
                <a:pos x="T0" y="T1"/>
              </a:cxn>
              <a:cxn ang="0">
                <a:pos x="T2" y="T3"/>
              </a:cxn>
            </a:cxnLst>
            <a:rect l="0" t="0" r="r" b="b"/>
            <a:pathLst>
              <a:path w="15" h="15">
                <a:moveTo>
                  <a:pt x="0" y="0"/>
                </a:moveTo>
                <a:cubicBezTo>
                  <a:pt x="5" y="5"/>
                  <a:pt x="10" y="10"/>
                  <a:pt x="15" y="1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3" name="Line 87"/>
          <p:cNvSpPr>
            <a:spLocks noChangeShapeType="1"/>
          </p:cNvSpPr>
          <p:nvPr/>
        </p:nvSpPr>
        <p:spPr bwMode="auto">
          <a:xfrm flipV="1">
            <a:off x="4589463" y="3671888"/>
            <a:ext cx="377825" cy="165100"/>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4" name="Line 88"/>
          <p:cNvSpPr>
            <a:spLocks noChangeShapeType="1"/>
          </p:cNvSpPr>
          <p:nvPr/>
        </p:nvSpPr>
        <p:spPr bwMode="auto">
          <a:xfrm flipH="1" flipV="1">
            <a:off x="6688138" y="3621088"/>
            <a:ext cx="414338" cy="6350"/>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5" name="Line 89"/>
          <p:cNvSpPr>
            <a:spLocks noChangeShapeType="1"/>
          </p:cNvSpPr>
          <p:nvPr/>
        </p:nvSpPr>
        <p:spPr bwMode="auto">
          <a:xfrm flipH="1" flipV="1">
            <a:off x="6165850" y="2709863"/>
            <a:ext cx="407988" cy="33338"/>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90"/>
          <p:cNvSpPr>
            <a:spLocks noChangeShapeType="1"/>
          </p:cNvSpPr>
          <p:nvPr/>
        </p:nvSpPr>
        <p:spPr bwMode="auto">
          <a:xfrm flipV="1">
            <a:off x="4078288" y="4656138"/>
            <a:ext cx="442913" cy="207963"/>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27" name="Line 91"/>
          <p:cNvSpPr>
            <a:spLocks noChangeShapeType="1"/>
          </p:cNvSpPr>
          <p:nvPr/>
        </p:nvSpPr>
        <p:spPr bwMode="auto">
          <a:xfrm flipH="1">
            <a:off x="7151688" y="4513263"/>
            <a:ext cx="442913" cy="7938"/>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8" name="Line 92"/>
          <p:cNvSpPr>
            <a:spLocks noChangeShapeType="1"/>
          </p:cNvSpPr>
          <p:nvPr/>
        </p:nvSpPr>
        <p:spPr bwMode="auto">
          <a:xfrm flipV="1">
            <a:off x="5129213" y="2706688"/>
            <a:ext cx="360363" cy="131763"/>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518451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LT Curriculum Cornerstones">
    <p:spTree>
      <p:nvGrpSpPr>
        <p:cNvPr id="1" name=""/>
        <p:cNvGrpSpPr/>
        <p:nvPr/>
      </p:nvGrpSpPr>
      <p:grpSpPr>
        <a:xfrm>
          <a:off x="0" y="0"/>
          <a:ext cx="0" cy="0"/>
          <a:chOff x="0" y="0"/>
          <a:chExt cx="0" cy="0"/>
        </a:xfrm>
      </p:grpSpPr>
      <p:sp>
        <p:nvSpPr>
          <p:cNvPr id="33" name="Rectangle 32"/>
          <p:cNvSpPr/>
          <p:nvPr/>
        </p:nvSpPr>
        <p:spPr>
          <a:xfrm>
            <a:off x="-16041" y="2104"/>
            <a:ext cx="12192000" cy="79877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0" y="6339146"/>
            <a:ext cx="12192000" cy="51885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3" y="6420115"/>
            <a:ext cx="1300826" cy="394572"/>
          </a:xfrm>
          <a:prstGeom prst="rect">
            <a:avLst/>
          </a:prstGeom>
        </p:spPr>
      </p:pic>
      <p:sp>
        <p:nvSpPr>
          <p:cNvPr id="36" name="Rectangle 35"/>
          <p:cNvSpPr/>
          <p:nvPr/>
        </p:nvSpPr>
        <p:spPr>
          <a:xfrm>
            <a:off x="5581223" y="1024596"/>
            <a:ext cx="36000" cy="5112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44" y="42226"/>
            <a:ext cx="2134028" cy="705966"/>
          </a:xfrm>
          <a:prstGeom prst="rect">
            <a:avLst/>
          </a:prstGeom>
        </p:spPr>
      </p:pic>
      <p:sp>
        <p:nvSpPr>
          <p:cNvPr id="38" name="TextBox 37"/>
          <p:cNvSpPr txBox="1"/>
          <p:nvPr/>
        </p:nvSpPr>
        <p:spPr>
          <a:xfrm>
            <a:off x="2678294" y="26080"/>
            <a:ext cx="8668357" cy="769441"/>
          </a:xfrm>
          <a:prstGeom prst="rect">
            <a:avLst/>
          </a:prstGeom>
          <a:noFill/>
        </p:spPr>
        <p:txBody>
          <a:bodyPr wrap="square" rtlCol="0">
            <a:spAutoFit/>
          </a:bodyPr>
          <a:lstStyle/>
          <a:p>
            <a:r>
              <a:rPr lang="en-GB" sz="4400">
                <a:solidFill>
                  <a:schemeClr val="bg1"/>
                </a:solidFill>
              </a:rPr>
              <a:t>ALT CURRICULUM CORNERSTONES</a:t>
            </a:r>
          </a:p>
        </p:txBody>
      </p:sp>
      <p:sp>
        <p:nvSpPr>
          <p:cNvPr id="39" name="Rectangle 38"/>
          <p:cNvSpPr/>
          <p:nvPr/>
        </p:nvSpPr>
        <p:spPr>
          <a:xfrm>
            <a:off x="5685996" y="880705"/>
            <a:ext cx="6358230" cy="5355312"/>
          </a:xfrm>
          <a:prstGeom prst="rect">
            <a:avLst/>
          </a:prstGeom>
        </p:spPr>
        <p:txBody>
          <a:bodyPr wrap="square">
            <a:spAutoFit/>
          </a:bodyPr>
          <a:lstStyle/>
          <a:p>
            <a:r>
              <a:rPr lang="en-GB" sz="1600" b="1"/>
              <a:t>POWERFUL KNOWLEDGE</a:t>
            </a:r>
          </a:p>
          <a:p>
            <a:r>
              <a:rPr lang="en-GB" sz="1100" b="1" i="1"/>
              <a:t>Pupils acquire and retain knowledge that takes them beyond their own experiences</a:t>
            </a:r>
            <a:r>
              <a:rPr lang="en-GB" sz="1100"/>
              <a:t>. The goal is for pupils to ‘Know More and Remember More’. Our Medium Term Plans differentiate between ‘Substantive knowledge: knowing that…’ and ‘Disciplinary knowledge: knowing how to…’</a:t>
            </a:r>
          </a:p>
          <a:p>
            <a:endParaRPr lang="en-GB" sz="1100" b="1"/>
          </a:p>
          <a:p>
            <a:r>
              <a:rPr lang="en-GB" sz="1600" b="1"/>
              <a:t>CONNECTED KNOWLEDGE</a:t>
            </a:r>
          </a:p>
          <a:p>
            <a:r>
              <a:rPr lang="en-GB" sz="1100" b="1" i="1"/>
              <a:t>Creating schema within and across subjects, with careers and personal development</a:t>
            </a:r>
            <a:r>
              <a:rPr lang="en-GB" sz="1100"/>
              <a:t>. Knowledge does not sit as isolated ‘information’ in pupils’ minds; knowledge is connected in cognitive webs or ‘schemata’. Expert teachers use every opportunity to CONNECT current learning with: The Curriculum Intent and Long Term Plan; The Knowledge Organiser; Home Learning and Revision; Personal Development &amp; DEI; Gatsby Career Benchmarks; Other Curriculum Subjects</a:t>
            </a:r>
          </a:p>
          <a:p>
            <a:endParaRPr lang="en-GB" sz="1100"/>
          </a:p>
          <a:p>
            <a:r>
              <a:rPr lang="en-GB" sz="1600" b="1"/>
              <a:t>SEQUENCED KNOWLEDGE</a:t>
            </a:r>
          </a:p>
          <a:p>
            <a:r>
              <a:rPr lang="en-GB" sz="1100" b="1" i="1"/>
              <a:t>Knowledge is thoughtfully sequenced and deliberately mapped. </a:t>
            </a:r>
            <a:r>
              <a:rPr lang="en-GB" sz="1100"/>
              <a:t>Knowledge is sequenced so that conceptual depth, difficulty and sophistication build over time so that they become secured. Where topics are revisited, this approach is often referred to as a spiral curriculum. ‘Fundamental ideas, once identified, should be constantly revisited and re-examined so that understanding deepens over time.’ (Howard, 2007)</a:t>
            </a:r>
          </a:p>
          <a:p>
            <a:endParaRPr lang="en-GB" sz="1100"/>
          </a:p>
          <a:p>
            <a:r>
              <a:rPr lang="en-GB" sz="1600" b="1"/>
              <a:t>INFORMED PRACTISE</a:t>
            </a:r>
          </a:p>
          <a:p>
            <a:r>
              <a:rPr lang="en-GB" sz="1100" b="1" i="1"/>
              <a:t>Embracing research and evidence of how children learn and remember. </a:t>
            </a:r>
            <a:r>
              <a:rPr lang="en-GB" sz="1100"/>
              <a:t>Knowledge is built incrementally and revisited frequently through knowledge organisers, spaced retrieval practice and Rolling Recall low-stakes assessment.</a:t>
            </a:r>
          </a:p>
          <a:p>
            <a:endParaRPr lang="en-GB" sz="1100" b="1"/>
          </a:p>
          <a:p>
            <a:r>
              <a:rPr lang="en-GB" sz="1600" b="1"/>
              <a:t>CONTEXTUAL EXPERTISE AND EXPERIENCES</a:t>
            </a:r>
          </a:p>
          <a:p>
            <a:r>
              <a:rPr lang="en-GB" sz="1100" b="1" i="1"/>
              <a:t>Using local values, expertise and experiences to bring the curriculum to life. </a:t>
            </a:r>
            <a:r>
              <a:rPr lang="en-GB" sz="1100"/>
              <a:t>Enveloping any knowledge-rich curriculum is the narrative, where content is designed, curated and brought to life by our teaching staff. Teachers contextualise the learning for their pupils, referencing local, regional and global sources, considering diversity and representation, championing inclusion. </a:t>
            </a:r>
          </a:p>
        </p:txBody>
      </p:sp>
      <p:pic>
        <p:nvPicPr>
          <p:cNvPr id="40" name="Picture 39"/>
          <p:cNvPicPr>
            <a:picLocks noChangeAspect="1"/>
          </p:cNvPicPr>
          <p:nvPr/>
        </p:nvPicPr>
        <p:blipFill>
          <a:blip r:embed="rId3"/>
          <a:stretch>
            <a:fillRect/>
          </a:stretch>
        </p:blipFill>
        <p:spPr>
          <a:xfrm>
            <a:off x="80219" y="914252"/>
            <a:ext cx="5370992" cy="5449662"/>
          </a:xfrm>
          <a:prstGeom prst="rect">
            <a:avLst/>
          </a:prstGeom>
        </p:spPr>
      </p:pic>
    </p:spTree>
    <p:extLst>
      <p:ext uri="{BB962C8B-B14F-4D97-AF65-F5344CB8AC3E}">
        <p14:creationId xmlns:p14="http://schemas.microsoft.com/office/powerpoint/2010/main" val="4053870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LT Assessment Pyramid">
    <p:spTree>
      <p:nvGrpSpPr>
        <p:cNvPr id="1" name=""/>
        <p:cNvGrpSpPr/>
        <p:nvPr/>
      </p:nvGrpSpPr>
      <p:grpSpPr>
        <a:xfrm>
          <a:off x="0" y="0"/>
          <a:ext cx="0" cy="0"/>
          <a:chOff x="0" y="0"/>
          <a:chExt cx="0" cy="0"/>
        </a:xfrm>
      </p:grpSpPr>
      <p:pic>
        <p:nvPicPr>
          <p:cNvPr id="14" name="Picture 13"/>
          <p:cNvPicPr>
            <a:picLocks noChangeAspect="1"/>
          </p:cNvPicPr>
          <p:nvPr/>
        </p:nvPicPr>
        <p:blipFill>
          <a:blip r:embed="rId2">
            <a:duotone>
              <a:prstClr val="black"/>
              <a:schemeClr val="accent1">
                <a:tint val="45000"/>
                <a:satMod val="400000"/>
              </a:schemeClr>
            </a:duotone>
            <a:lum bright="-40000" contrast="-40000"/>
          </a:blip>
          <a:stretch>
            <a:fillRect/>
          </a:stretch>
        </p:blipFill>
        <p:spPr>
          <a:xfrm>
            <a:off x="3651494" y="1467132"/>
            <a:ext cx="4352672" cy="4609876"/>
          </a:xfrm>
          <a:prstGeom prst="rect">
            <a:avLst/>
          </a:prstGeom>
        </p:spPr>
      </p:pic>
      <p:sp>
        <p:nvSpPr>
          <p:cNvPr id="17" name="TextBox 16"/>
          <p:cNvSpPr txBox="1"/>
          <p:nvPr/>
        </p:nvSpPr>
        <p:spPr>
          <a:xfrm rot="19391665">
            <a:off x="6631544" y="4831812"/>
            <a:ext cx="1188292" cy="707886"/>
          </a:xfrm>
          <a:prstGeom prst="rect">
            <a:avLst/>
          </a:prstGeom>
          <a:noFill/>
        </p:spPr>
        <p:txBody>
          <a:bodyPr wrap="square" rtlCol="0">
            <a:spAutoFit/>
          </a:bodyPr>
          <a:lstStyle/>
          <a:p>
            <a:pPr algn="ctr"/>
            <a:r>
              <a:rPr lang="en-GB" sz="2000" b="0">
                <a:solidFill>
                  <a:srgbClr val="002060"/>
                </a:solidFill>
                <a:effectLst/>
                <a:latin typeface="+mn-lt"/>
              </a:rPr>
              <a:t>Every lesson</a:t>
            </a:r>
          </a:p>
        </p:txBody>
      </p:sp>
      <p:sp>
        <p:nvSpPr>
          <p:cNvPr id="18" name="TextBox 17"/>
          <p:cNvSpPr txBox="1"/>
          <p:nvPr/>
        </p:nvSpPr>
        <p:spPr>
          <a:xfrm rot="19817353">
            <a:off x="6409188" y="3770973"/>
            <a:ext cx="957786" cy="830997"/>
          </a:xfrm>
          <a:prstGeom prst="rect">
            <a:avLst/>
          </a:prstGeom>
          <a:noFill/>
        </p:spPr>
        <p:txBody>
          <a:bodyPr wrap="square" rtlCol="0">
            <a:spAutoFit/>
          </a:bodyPr>
          <a:lstStyle/>
          <a:p>
            <a:pPr algn="ctr"/>
            <a:r>
              <a:rPr lang="en-GB" sz="1600" b="0">
                <a:solidFill>
                  <a:srgbClr val="002060"/>
                </a:solidFill>
                <a:effectLst/>
                <a:latin typeface="+mn-lt"/>
              </a:rPr>
              <a:t>Every few weeks</a:t>
            </a:r>
          </a:p>
        </p:txBody>
      </p:sp>
      <p:sp>
        <p:nvSpPr>
          <p:cNvPr id="19" name="TextBox 18"/>
          <p:cNvSpPr txBox="1"/>
          <p:nvPr/>
        </p:nvSpPr>
        <p:spPr>
          <a:xfrm rot="19932370">
            <a:off x="6180859" y="2870892"/>
            <a:ext cx="698718" cy="738664"/>
          </a:xfrm>
          <a:prstGeom prst="rect">
            <a:avLst/>
          </a:prstGeom>
          <a:noFill/>
        </p:spPr>
        <p:txBody>
          <a:bodyPr wrap="square" rtlCol="0">
            <a:spAutoFit/>
          </a:bodyPr>
          <a:lstStyle/>
          <a:p>
            <a:pPr algn="ctr"/>
            <a:r>
              <a:rPr lang="en-GB" sz="1400" b="0">
                <a:solidFill>
                  <a:srgbClr val="002060"/>
                </a:solidFill>
                <a:effectLst/>
                <a:latin typeface="+mn-lt"/>
              </a:rPr>
              <a:t>One per unit</a:t>
            </a:r>
          </a:p>
        </p:txBody>
      </p:sp>
      <p:sp>
        <p:nvSpPr>
          <p:cNvPr id="20" name="TextBox 19"/>
          <p:cNvSpPr txBox="1"/>
          <p:nvPr/>
        </p:nvSpPr>
        <p:spPr>
          <a:xfrm>
            <a:off x="1046410" y="4387455"/>
            <a:ext cx="2577853" cy="584775"/>
          </a:xfrm>
          <a:prstGeom prst="rect">
            <a:avLst/>
          </a:prstGeom>
          <a:noFill/>
        </p:spPr>
        <p:txBody>
          <a:bodyPr wrap="square" rtlCol="0">
            <a:spAutoFit/>
          </a:bodyPr>
          <a:lstStyle/>
          <a:p>
            <a:pPr algn="ctr"/>
            <a:r>
              <a:rPr lang="en-GB" sz="1600">
                <a:solidFill>
                  <a:schemeClr val="tx1"/>
                </a:solidFill>
                <a:latin typeface="+mn-lt"/>
              </a:rPr>
              <a:t>Recent and long term selected for interleaving</a:t>
            </a:r>
          </a:p>
        </p:txBody>
      </p:sp>
      <p:sp>
        <p:nvSpPr>
          <p:cNvPr id="21" name="TextBox 20"/>
          <p:cNvSpPr txBox="1"/>
          <p:nvPr/>
        </p:nvSpPr>
        <p:spPr>
          <a:xfrm>
            <a:off x="997375" y="3386514"/>
            <a:ext cx="3172103" cy="584775"/>
          </a:xfrm>
          <a:prstGeom prst="rect">
            <a:avLst/>
          </a:prstGeom>
          <a:noFill/>
        </p:spPr>
        <p:txBody>
          <a:bodyPr wrap="square" rtlCol="0">
            <a:spAutoFit/>
          </a:bodyPr>
          <a:lstStyle/>
          <a:p>
            <a:pPr algn="ctr"/>
            <a:r>
              <a:rPr lang="en-GB" sz="1600">
                <a:solidFill>
                  <a:schemeClr val="tx1"/>
                </a:solidFill>
                <a:latin typeface="+mn-lt"/>
              </a:rPr>
              <a:t>From the Knowledge Organiser – self studied homework</a:t>
            </a:r>
          </a:p>
        </p:txBody>
      </p:sp>
      <p:sp>
        <p:nvSpPr>
          <p:cNvPr id="22" name="TextBox 21"/>
          <p:cNvSpPr txBox="1"/>
          <p:nvPr/>
        </p:nvSpPr>
        <p:spPr>
          <a:xfrm>
            <a:off x="1376417" y="2369783"/>
            <a:ext cx="3552159" cy="584775"/>
          </a:xfrm>
          <a:prstGeom prst="rect">
            <a:avLst/>
          </a:prstGeom>
          <a:noFill/>
        </p:spPr>
        <p:txBody>
          <a:bodyPr wrap="square" rtlCol="0">
            <a:spAutoFit/>
          </a:bodyPr>
          <a:lstStyle/>
          <a:p>
            <a:pPr algn="ctr"/>
            <a:r>
              <a:rPr lang="en-GB" sz="1600">
                <a:solidFill>
                  <a:schemeClr val="tx1"/>
                </a:solidFill>
                <a:latin typeface="+mn-lt"/>
              </a:rPr>
              <a:t>Key learning from the current unit</a:t>
            </a:r>
          </a:p>
          <a:p>
            <a:pPr algn="ctr"/>
            <a:r>
              <a:rPr lang="en-GB" sz="1600">
                <a:solidFill>
                  <a:schemeClr val="tx1"/>
                </a:solidFill>
                <a:latin typeface="+mn-lt"/>
              </a:rPr>
              <a:t> - specific revision homework</a:t>
            </a:r>
          </a:p>
        </p:txBody>
      </p:sp>
      <p:sp>
        <p:nvSpPr>
          <p:cNvPr id="23" name="TextBox 22"/>
          <p:cNvSpPr txBox="1"/>
          <p:nvPr/>
        </p:nvSpPr>
        <p:spPr>
          <a:xfrm>
            <a:off x="1119265" y="1474672"/>
            <a:ext cx="4340242" cy="584775"/>
          </a:xfrm>
          <a:prstGeom prst="rect">
            <a:avLst/>
          </a:prstGeom>
          <a:noFill/>
        </p:spPr>
        <p:txBody>
          <a:bodyPr wrap="square" rtlCol="0">
            <a:spAutoFit/>
          </a:bodyPr>
          <a:lstStyle/>
          <a:p>
            <a:pPr algn="ctr"/>
            <a:r>
              <a:rPr lang="en-GB" sz="1600">
                <a:solidFill>
                  <a:schemeClr val="tx1"/>
                </a:solidFill>
                <a:latin typeface="+mn-lt"/>
              </a:rPr>
              <a:t>Key Assessment Point - Interleaved knowledge from the full course of study</a:t>
            </a:r>
          </a:p>
        </p:txBody>
      </p:sp>
      <p:sp>
        <p:nvSpPr>
          <p:cNvPr id="24" name="TextBox 23"/>
          <p:cNvSpPr txBox="1"/>
          <p:nvPr/>
        </p:nvSpPr>
        <p:spPr>
          <a:xfrm>
            <a:off x="8127736" y="3942809"/>
            <a:ext cx="2490922" cy="584775"/>
          </a:xfrm>
          <a:prstGeom prst="rect">
            <a:avLst/>
          </a:prstGeom>
          <a:noFill/>
        </p:spPr>
        <p:txBody>
          <a:bodyPr wrap="square" rtlCol="0">
            <a:spAutoFit/>
          </a:bodyPr>
          <a:lstStyle/>
          <a:p>
            <a:pPr algn="ctr"/>
            <a:r>
              <a:rPr lang="en-GB" sz="1600">
                <a:solidFill>
                  <a:schemeClr val="tx1"/>
                </a:solidFill>
                <a:latin typeface="+mn-lt"/>
              </a:rPr>
              <a:t>Self marked – no stakes</a:t>
            </a:r>
          </a:p>
          <a:p>
            <a:pPr algn="ctr"/>
            <a:r>
              <a:rPr lang="en-GB" sz="1600">
                <a:solidFill>
                  <a:schemeClr val="tx1"/>
                </a:solidFill>
                <a:latin typeface="+mn-lt"/>
              </a:rPr>
              <a:t>silent &amp; individual</a:t>
            </a:r>
          </a:p>
        </p:txBody>
      </p:sp>
      <p:sp>
        <p:nvSpPr>
          <p:cNvPr id="25" name="TextBox 24"/>
          <p:cNvSpPr txBox="1"/>
          <p:nvPr/>
        </p:nvSpPr>
        <p:spPr>
          <a:xfrm>
            <a:off x="7707159" y="3146480"/>
            <a:ext cx="2695681" cy="584775"/>
          </a:xfrm>
          <a:prstGeom prst="rect">
            <a:avLst/>
          </a:prstGeom>
          <a:noFill/>
        </p:spPr>
        <p:txBody>
          <a:bodyPr wrap="square" rtlCol="0">
            <a:spAutoFit/>
          </a:bodyPr>
          <a:lstStyle/>
          <a:p>
            <a:pPr algn="ctr"/>
            <a:r>
              <a:rPr lang="en-GB" sz="1600">
                <a:solidFill>
                  <a:schemeClr val="tx1"/>
                </a:solidFill>
                <a:latin typeface="+mn-lt"/>
              </a:rPr>
              <a:t>Peer marked – low stakes</a:t>
            </a:r>
            <a:br>
              <a:rPr lang="en-GB" sz="1600">
                <a:solidFill>
                  <a:schemeClr val="tx1"/>
                </a:solidFill>
                <a:latin typeface="+mn-lt"/>
              </a:rPr>
            </a:br>
            <a:r>
              <a:rPr lang="en-GB" sz="1600">
                <a:solidFill>
                  <a:schemeClr val="tx1"/>
                </a:solidFill>
                <a:latin typeface="+mn-lt"/>
              </a:rPr>
              <a:t> – whole class feedback</a:t>
            </a:r>
          </a:p>
        </p:txBody>
      </p:sp>
      <p:sp>
        <p:nvSpPr>
          <p:cNvPr id="26" name="TextBox 25"/>
          <p:cNvSpPr txBox="1"/>
          <p:nvPr/>
        </p:nvSpPr>
        <p:spPr>
          <a:xfrm>
            <a:off x="6917278" y="2320707"/>
            <a:ext cx="3901274" cy="584775"/>
          </a:xfrm>
          <a:prstGeom prst="rect">
            <a:avLst/>
          </a:prstGeom>
          <a:noFill/>
        </p:spPr>
        <p:txBody>
          <a:bodyPr wrap="square" rtlCol="0">
            <a:spAutoFit/>
          </a:bodyPr>
          <a:lstStyle/>
          <a:p>
            <a:pPr algn="ctr"/>
            <a:r>
              <a:rPr lang="en-GB" sz="1600">
                <a:solidFill>
                  <a:schemeClr val="tx1"/>
                </a:solidFill>
                <a:latin typeface="+mn-lt"/>
              </a:rPr>
              <a:t>Teacher marked – medium stakes personalised formative feedback</a:t>
            </a:r>
          </a:p>
        </p:txBody>
      </p:sp>
      <p:sp>
        <p:nvSpPr>
          <p:cNvPr id="27" name="TextBox 26"/>
          <p:cNvSpPr txBox="1"/>
          <p:nvPr/>
        </p:nvSpPr>
        <p:spPr>
          <a:xfrm>
            <a:off x="6487364" y="1413764"/>
            <a:ext cx="4688905" cy="584775"/>
          </a:xfrm>
          <a:prstGeom prst="rect">
            <a:avLst/>
          </a:prstGeom>
          <a:noFill/>
        </p:spPr>
        <p:txBody>
          <a:bodyPr wrap="square" rtlCol="0">
            <a:spAutoFit/>
          </a:bodyPr>
          <a:lstStyle/>
          <a:p>
            <a:pPr algn="ctr"/>
            <a:r>
              <a:rPr lang="en-GB" sz="1600">
                <a:solidFill>
                  <a:schemeClr val="tx1"/>
                </a:solidFill>
                <a:latin typeface="+mn-lt"/>
              </a:rPr>
              <a:t>Teacher marked &amp; moderated – high stakes summative mark informs reports</a:t>
            </a:r>
          </a:p>
        </p:txBody>
      </p:sp>
      <p:cxnSp>
        <p:nvCxnSpPr>
          <p:cNvPr id="28" name="Straight Connector 27"/>
          <p:cNvCxnSpPr/>
          <p:nvPr/>
        </p:nvCxnSpPr>
        <p:spPr>
          <a:xfrm flipV="1">
            <a:off x="1581912" y="2060433"/>
            <a:ext cx="343397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5023218" y="207703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p:cNvCxnSpPr/>
          <p:nvPr/>
        </p:nvCxnSpPr>
        <p:spPr>
          <a:xfrm flipV="1">
            <a:off x="1856232" y="2948097"/>
            <a:ext cx="257770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4494973" y="2964696"/>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p:cNvCxnSpPr/>
          <p:nvPr/>
        </p:nvCxnSpPr>
        <p:spPr>
          <a:xfrm>
            <a:off x="1376417" y="3971289"/>
            <a:ext cx="2613371"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p:cNvCxnSpPr/>
          <p:nvPr/>
        </p:nvCxnSpPr>
        <p:spPr>
          <a:xfrm>
            <a:off x="4026043" y="3989873"/>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V="1">
            <a:off x="1102221" y="4972491"/>
            <a:ext cx="2355432"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p:nvCxnSpPr>
        <p:spPr>
          <a:xfrm>
            <a:off x="3503937" y="498909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p:cNvCxnSpPr/>
          <p:nvPr/>
        </p:nvCxnSpPr>
        <p:spPr>
          <a:xfrm flipH="1">
            <a:off x="8191117" y="4559789"/>
            <a:ext cx="2484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H="1">
            <a:off x="7864762" y="457638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flipH="1">
            <a:off x="7692895" y="3740513"/>
            <a:ext cx="2700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a:off x="7366539" y="375711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p:cNvCxnSpPr/>
          <p:nvPr/>
        </p:nvCxnSpPr>
        <p:spPr>
          <a:xfrm flipH="1">
            <a:off x="7205574" y="2905482"/>
            <a:ext cx="3187321" cy="118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flipH="1">
            <a:off x="6879219" y="292326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p:cNvCxnSpPr/>
          <p:nvPr/>
        </p:nvCxnSpPr>
        <p:spPr>
          <a:xfrm flipH="1">
            <a:off x="6691141" y="2006776"/>
            <a:ext cx="3863904"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p:cNvCxnSpPr/>
          <p:nvPr/>
        </p:nvCxnSpPr>
        <p:spPr>
          <a:xfrm flipH="1">
            <a:off x="6364785" y="2023375"/>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TextBox 43"/>
          <p:cNvSpPr txBox="1"/>
          <p:nvPr/>
        </p:nvSpPr>
        <p:spPr>
          <a:xfrm>
            <a:off x="2281076" y="794100"/>
            <a:ext cx="2804094" cy="461665"/>
          </a:xfrm>
          <a:prstGeom prst="rect">
            <a:avLst/>
          </a:prstGeom>
          <a:noFill/>
        </p:spPr>
        <p:txBody>
          <a:bodyPr wrap="square" rtlCol="0">
            <a:spAutoFit/>
          </a:bodyPr>
          <a:lstStyle/>
          <a:p>
            <a:r>
              <a:rPr lang="en-GB" sz="2400" b="1">
                <a:solidFill>
                  <a:schemeClr val="tx1"/>
                </a:solidFill>
                <a:latin typeface="+mn-lt"/>
              </a:rPr>
              <a:t>THE KNOWLEDGE</a:t>
            </a:r>
          </a:p>
        </p:txBody>
      </p:sp>
      <p:sp>
        <p:nvSpPr>
          <p:cNvPr id="45" name="TextBox 44"/>
          <p:cNvSpPr txBox="1"/>
          <p:nvPr/>
        </p:nvSpPr>
        <p:spPr>
          <a:xfrm>
            <a:off x="7257870" y="800300"/>
            <a:ext cx="2233602" cy="461665"/>
          </a:xfrm>
          <a:prstGeom prst="rect">
            <a:avLst/>
          </a:prstGeom>
          <a:noFill/>
        </p:spPr>
        <p:txBody>
          <a:bodyPr wrap="square" rtlCol="0">
            <a:spAutoFit/>
          </a:bodyPr>
          <a:lstStyle/>
          <a:p>
            <a:r>
              <a:rPr lang="en-GB" sz="2400" b="1">
                <a:solidFill>
                  <a:schemeClr val="tx1"/>
                </a:solidFill>
                <a:latin typeface="+mn-lt"/>
              </a:rPr>
              <a:t>THE PROCESS</a:t>
            </a:r>
          </a:p>
        </p:txBody>
      </p:sp>
      <p:sp>
        <p:nvSpPr>
          <p:cNvPr id="46" name="TextBox 45"/>
          <p:cNvSpPr txBox="1"/>
          <p:nvPr/>
        </p:nvSpPr>
        <p:spPr>
          <a:xfrm rot="484968">
            <a:off x="3913920" y="5238501"/>
            <a:ext cx="3206549" cy="461665"/>
          </a:xfrm>
          <a:prstGeom prst="rect">
            <a:avLst/>
          </a:prstGeom>
          <a:noFill/>
        </p:spPr>
        <p:txBody>
          <a:bodyPr wrap="square" rtlCol="0">
            <a:spAutoFit/>
          </a:bodyPr>
          <a:lstStyle/>
          <a:p>
            <a:r>
              <a:rPr lang="en-GB" sz="2400" b="1">
                <a:solidFill>
                  <a:srgbClr val="002060"/>
                </a:solidFill>
                <a:latin typeface="+mn-lt"/>
              </a:rPr>
              <a:t>SPACED RETRIEVAL</a:t>
            </a:r>
          </a:p>
        </p:txBody>
      </p:sp>
      <p:sp>
        <p:nvSpPr>
          <p:cNvPr id="47" name="TextBox 46"/>
          <p:cNvSpPr txBox="1"/>
          <p:nvPr/>
        </p:nvSpPr>
        <p:spPr>
          <a:xfrm rot="406049">
            <a:off x="4411936" y="4196125"/>
            <a:ext cx="2274461" cy="400110"/>
          </a:xfrm>
          <a:prstGeom prst="rect">
            <a:avLst/>
          </a:prstGeom>
          <a:noFill/>
        </p:spPr>
        <p:txBody>
          <a:bodyPr wrap="square" rtlCol="0">
            <a:spAutoFit/>
          </a:bodyPr>
          <a:lstStyle/>
          <a:p>
            <a:r>
              <a:rPr lang="en-GB" sz="2000" b="1">
                <a:solidFill>
                  <a:srgbClr val="002060"/>
                </a:solidFill>
                <a:latin typeface="+mn-lt"/>
              </a:rPr>
              <a:t>ROLLING RECALL</a:t>
            </a:r>
          </a:p>
        </p:txBody>
      </p:sp>
      <p:sp>
        <p:nvSpPr>
          <p:cNvPr id="48" name="TextBox 47"/>
          <p:cNvSpPr txBox="1"/>
          <p:nvPr/>
        </p:nvSpPr>
        <p:spPr>
          <a:xfrm rot="416738">
            <a:off x="4905504" y="2996719"/>
            <a:ext cx="1300614" cy="646331"/>
          </a:xfrm>
          <a:prstGeom prst="rect">
            <a:avLst/>
          </a:prstGeom>
          <a:noFill/>
        </p:spPr>
        <p:txBody>
          <a:bodyPr wrap="square" rtlCol="0">
            <a:spAutoFit/>
          </a:bodyPr>
          <a:lstStyle/>
          <a:p>
            <a:pPr algn="ctr"/>
            <a:r>
              <a:rPr lang="en-GB" b="1">
                <a:solidFill>
                  <a:srgbClr val="002060"/>
                </a:solidFill>
                <a:latin typeface="+mn-lt"/>
              </a:rPr>
              <a:t>CHECK POINT</a:t>
            </a:r>
          </a:p>
        </p:txBody>
      </p:sp>
      <p:sp>
        <p:nvSpPr>
          <p:cNvPr id="49" name="TextBox 48"/>
          <p:cNvSpPr txBox="1"/>
          <p:nvPr/>
        </p:nvSpPr>
        <p:spPr>
          <a:xfrm rot="416738">
            <a:off x="5338623" y="2234559"/>
            <a:ext cx="702504" cy="369332"/>
          </a:xfrm>
          <a:prstGeom prst="rect">
            <a:avLst/>
          </a:prstGeom>
          <a:noFill/>
        </p:spPr>
        <p:txBody>
          <a:bodyPr wrap="square" rtlCol="0">
            <a:spAutoFit/>
          </a:bodyPr>
          <a:lstStyle/>
          <a:p>
            <a:pPr algn="ctr"/>
            <a:r>
              <a:rPr lang="en-GB" b="1">
                <a:solidFill>
                  <a:srgbClr val="002060"/>
                </a:solidFill>
                <a:latin typeface="+mn-lt"/>
              </a:rPr>
              <a:t>KAP</a:t>
            </a:r>
          </a:p>
        </p:txBody>
      </p:sp>
      <p:sp>
        <p:nvSpPr>
          <p:cNvPr id="52" name="Rectangle 51"/>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Chevron 52"/>
          <p:cNvSpPr/>
          <p:nvPr/>
        </p:nvSpPr>
        <p:spPr>
          <a:xfrm>
            <a:off x="2592980" y="6339146"/>
            <a:ext cx="6579896"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ASSESSMENT PYRAMID</a:t>
            </a:r>
            <a:endParaRPr lang="en-GB" sz="1600" b="0">
              <a:solidFill>
                <a:schemeClr val="bg1"/>
              </a:solidFill>
            </a:endParaRP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Tree>
    <p:extLst>
      <p:ext uri="{BB962C8B-B14F-4D97-AF65-F5344CB8AC3E}">
        <p14:creationId xmlns:p14="http://schemas.microsoft.com/office/powerpoint/2010/main" val="678104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ALT T&amp;L Framework">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0763" t="33990" b="15169"/>
          <a:stretch/>
        </p:blipFill>
        <p:spPr>
          <a:xfrm>
            <a:off x="13016" y="-1"/>
            <a:ext cx="7568884" cy="6451601"/>
          </a:xfrm>
          <a:prstGeom prst="rect">
            <a:avLst/>
          </a:prstGeom>
        </p:spPr>
      </p:pic>
      <p:sp>
        <p:nvSpPr>
          <p:cNvPr id="112" name="Rounded Rectangle 111"/>
          <p:cNvSpPr/>
          <p:nvPr/>
        </p:nvSpPr>
        <p:spPr>
          <a:xfrm>
            <a:off x="6346628" y="193870"/>
            <a:ext cx="3984940" cy="510285"/>
          </a:xfrm>
          <a:prstGeom prst="roundRect">
            <a:avLst>
              <a:gd name="adj" fmla="val 34537"/>
            </a:avLst>
          </a:prstGeom>
          <a:solidFill>
            <a:srgbClr val="233C7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ARCHWAY KNOWLEDGE CURRICULUM</a:t>
            </a:r>
          </a:p>
        </p:txBody>
      </p:sp>
      <p:sp>
        <p:nvSpPr>
          <p:cNvPr id="113" name="Rounded Rectangle 112"/>
          <p:cNvSpPr/>
          <p:nvPr/>
        </p:nvSpPr>
        <p:spPr>
          <a:xfrm>
            <a:off x="6346628" y="2094389"/>
            <a:ext cx="3986718" cy="493776"/>
          </a:xfrm>
          <a:prstGeom prst="roundRect">
            <a:avLst>
              <a:gd name="adj" fmla="val 34537"/>
            </a:avLst>
          </a:prstGeom>
          <a:solidFill>
            <a:srgbClr val="9259A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CORE EXPECTATIONS</a:t>
            </a:r>
          </a:p>
        </p:txBody>
      </p:sp>
      <p:sp>
        <p:nvSpPr>
          <p:cNvPr id="114" name="Rounded Rectangle 113"/>
          <p:cNvSpPr/>
          <p:nvPr/>
        </p:nvSpPr>
        <p:spPr>
          <a:xfrm>
            <a:off x="6342388" y="3389289"/>
            <a:ext cx="3984940" cy="482475"/>
          </a:xfrm>
          <a:prstGeom prst="roundRect">
            <a:avLst>
              <a:gd name="adj" fmla="val 34537"/>
            </a:avLst>
          </a:prstGeom>
          <a:solidFill>
            <a:srgbClr val="3985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HIGH-IMPACT PEDAGOGY</a:t>
            </a:r>
          </a:p>
        </p:txBody>
      </p:sp>
      <p:sp>
        <p:nvSpPr>
          <p:cNvPr id="115" name="TextBox 114"/>
          <p:cNvSpPr txBox="1"/>
          <p:nvPr/>
        </p:nvSpPr>
        <p:spPr>
          <a:xfrm>
            <a:off x="6346628" y="692695"/>
            <a:ext cx="5516024" cy="1308050"/>
          </a:xfrm>
          <a:prstGeom prst="rect">
            <a:avLst/>
          </a:prstGeom>
          <a:noFill/>
        </p:spPr>
        <p:txBody>
          <a:bodyPr wrap="square" rtlCol="0">
            <a:spAutoFit/>
          </a:bodyPr>
          <a:lstStyle/>
          <a:p>
            <a:r>
              <a:rPr lang="en-GB" sz="1300"/>
              <a:t>The acquisition, retention and application of knowledge is the driving, underpinning philosophy of teaching and learning at Archway Learning Trust. Our knowledge curriculum is detailed, sequenced and mapped deliberately and coherently. Retention and retrieval is embedded and integral to the curriculum. Teachers deliver the knowledge curriculum and adapt the lessons to meet the specific needs of their classes</a:t>
            </a:r>
            <a:r>
              <a:rPr lang="en-GB" sz="1400"/>
              <a:t>.</a:t>
            </a:r>
          </a:p>
        </p:txBody>
      </p:sp>
      <p:sp>
        <p:nvSpPr>
          <p:cNvPr id="116" name="TextBox 115"/>
          <p:cNvSpPr txBox="1"/>
          <p:nvPr/>
        </p:nvSpPr>
        <p:spPr>
          <a:xfrm>
            <a:off x="6342388" y="2589288"/>
            <a:ext cx="5482945" cy="692497"/>
          </a:xfrm>
          <a:prstGeom prst="rect">
            <a:avLst/>
          </a:prstGeom>
          <a:noFill/>
        </p:spPr>
        <p:txBody>
          <a:bodyPr wrap="square" rtlCol="0">
            <a:spAutoFit/>
          </a:bodyPr>
          <a:lstStyle/>
          <a:p>
            <a:pPr>
              <a:spcAft>
                <a:spcPts val="600"/>
              </a:spcAft>
            </a:pPr>
            <a:r>
              <a:rPr lang="en-GB" sz="1300"/>
              <a:t>Our core expectations can be seen in every lesson, every day, everywhere within the Trust. They ensure the conditions for learning are optimised and allow teachers to focus on providing high-impact pedagogy. </a:t>
            </a:r>
          </a:p>
        </p:txBody>
      </p:sp>
      <p:sp>
        <p:nvSpPr>
          <p:cNvPr id="117" name="TextBox 116"/>
          <p:cNvSpPr txBox="1"/>
          <p:nvPr/>
        </p:nvSpPr>
        <p:spPr>
          <a:xfrm>
            <a:off x="6374387" y="3921306"/>
            <a:ext cx="5488128" cy="692497"/>
          </a:xfrm>
          <a:prstGeom prst="rect">
            <a:avLst/>
          </a:prstGeom>
          <a:noFill/>
        </p:spPr>
        <p:txBody>
          <a:bodyPr wrap="square" rtlCol="0">
            <a:spAutoFit/>
          </a:bodyPr>
          <a:lstStyle/>
          <a:p>
            <a:pPr>
              <a:spcAft>
                <a:spcPts val="600"/>
              </a:spcAft>
            </a:pPr>
            <a:r>
              <a:rPr lang="en-GB" sz="1300"/>
              <a:t>These evidence-informed, practical strategies build and secure powerful knowledge for our students. Our teachers plan their lessons with a clear focus on these high-impact strategies. </a:t>
            </a:r>
          </a:p>
        </p:txBody>
      </p:sp>
      <p:sp>
        <p:nvSpPr>
          <p:cNvPr id="118" name="Rounded Rectangle 117"/>
          <p:cNvSpPr/>
          <p:nvPr/>
        </p:nvSpPr>
        <p:spPr>
          <a:xfrm>
            <a:off x="6354653" y="4744143"/>
            <a:ext cx="3984940" cy="482475"/>
          </a:xfrm>
          <a:prstGeom prst="roundRect">
            <a:avLst>
              <a:gd name="adj" fmla="val 34537"/>
            </a:avLst>
          </a:prstGeom>
          <a:solidFill>
            <a:srgbClr val="FFEC9B"/>
          </a:solidFill>
          <a:ln w="3175">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solidFill>
                  <a:schemeClr val="tx1"/>
                </a:solidFill>
              </a:rPr>
              <a:t>RESEARCH-INFORMED INNOVATION</a:t>
            </a:r>
          </a:p>
        </p:txBody>
      </p:sp>
      <p:sp>
        <p:nvSpPr>
          <p:cNvPr id="119" name="TextBox 118"/>
          <p:cNvSpPr txBox="1"/>
          <p:nvPr/>
        </p:nvSpPr>
        <p:spPr>
          <a:xfrm>
            <a:off x="6348095" y="5272751"/>
            <a:ext cx="5500193" cy="892552"/>
          </a:xfrm>
          <a:prstGeom prst="rect">
            <a:avLst/>
          </a:prstGeom>
          <a:noFill/>
        </p:spPr>
        <p:txBody>
          <a:bodyPr wrap="square" rtlCol="0">
            <a:spAutoFit/>
          </a:bodyPr>
          <a:lstStyle/>
          <a:p>
            <a:pPr>
              <a:spcAft>
                <a:spcPts val="600"/>
              </a:spcAft>
            </a:pPr>
            <a:r>
              <a:rPr lang="en-GB" sz="1300"/>
              <a:t>We are passionate about enriching our teaching and learning with research-informed innovation into effective teaching and learning. Our teachers read, watch, listen to and engage in vibrant learning opportunities within and beyond the Trust, trialling, developing and sharing innovative practice.</a:t>
            </a:r>
          </a:p>
        </p:txBody>
      </p:sp>
      <p:sp>
        <p:nvSpPr>
          <p:cNvPr id="14" name="Rectangle 13"/>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hevron 14"/>
          <p:cNvSpPr/>
          <p:nvPr/>
        </p:nvSpPr>
        <p:spPr>
          <a:xfrm>
            <a:off x="2592980" y="6339146"/>
            <a:ext cx="7831180"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TEACHING AND LEARNING FRAMEWORK</a:t>
            </a:r>
            <a:endParaRPr lang="en-GB" sz="1600" b="0">
              <a:solidFill>
                <a:schemeClr val="bg1"/>
              </a:solidFill>
            </a:endParaRPr>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Tree>
    <p:extLst>
      <p:ext uri="{BB962C8B-B14F-4D97-AF65-F5344CB8AC3E}">
        <p14:creationId xmlns:p14="http://schemas.microsoft.com/office/powerpoint/2010/main" val="12338741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ALT Title - Spaced Retrieval">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RETRIEVE</a:t>
            </a:r>
            <a:endParaRPr lang="en-GB" sz="1300" b="1" dirty="0">
              <a:solidFill>
                <a:srgbClr val="0B5196"/>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5" name="TextBox 24"/>
          <p:cNvSpPr txBox="1"/>
          <p:nvPr/>
        </p:nvSpPr>
        <p:spPr>
          <a:xfrm>
            <a:off x="304799" y="1229341"/>
            <a:ext cx="3708000"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33" name="TextBox 32"/>
          <p:cNvSpPr txBox="1"/>
          <p:nvPr/>
        </p:nvSpPr>
        <p:spPr>
          <a:xfrm>
            <a:off x="4258233" y="1229340"/>
            <a:ext cx="3708000"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34" name="TextBox 33"/>
          <p:cNvSpPr txBox="1"/>
          <p:nvPr/>
        </p:nvSpPr>
        <p:spPr>
          <a:xfrm>
            <a:off x="8220631" y="1235973"/>
            <a:ext cx="3708000"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26" name="TextBox 25"/>
          <p:cNvSpPr txBox="1"/>
          <p:nvPr/>
        </p:nvSpPr>
        <p:spPr>
          <a:xfrm>
            <a:off x="304799" y="1245666"/>
            <a:ext cx="3708000" cy="348813"/>
          </a:xfrm>
          <a:prstGeom prst="rect">
            <a:avLst/>
          </a:prstGeom>
          <a:solidFill>
            <a:srgbClr val="0B5196"/>
          </a:solidFill>
        </p:spPr>
        <p:txBody>
          <a:bodyPr wrap="square" rtlCol="0">
            <a:spAutoFit/>
          </a:bodyPr>
          <a:lstStyle/>
          <a:p>
            <a:pPr algn="ctr">
              <a:lnSpc>
                <a:spcPts val="2031"/>
              </a:lnSpc>
            </a:pPr>
            <a:r>
              <a:rPr lang="en-GB" sz="1950" baseline="0" dirty="0">
                <a:solidFill>
                  <a:schemeClr val="bg1"/>
                </a:solidFill>
              </a:rPr>
              <a:t>Current Learning from KO</a:t>
            </a:r>
            <a:endParaRPr lang="en-GB" sz="1950" dirty="0">
              <a:solidFill>
                <a:schemeClr val="bg1"/>
              </a:solidFill>
            </a:endParaRPr>
          </a:p>
        </p:txBody>
      </p:sp>
      <p:sp>
        <p:nvSpPr>
          <p:cNvPr id="36" name="TextBox 35"/>
          <p:cNvSpPr txBox="1"/>
          <p:nvPr/>
        </p:nvSpPr>
        <p:spPr>
          <a:xfrm>
            <a:off x="4268894" y="1245666"/>
            <a:ext cx="3708000" cy="348813"/>
          </a:xfrm>
          <a:prstGeom prst="rect">
            <a:avLst/>
          </a:prstGeom>
          <a:solidFill>
            <a:srgbClr val="0B5196"/>
          </a:solidFill>
        </p:spPr>
        <p:txBody>
          <a:bodyPr wrap="square" rtlCol="0">
            <a:spAutoFit/>
          </a:bodyPr>
          <a:lstStyle/>
          <a:p>
            <a:pPr algn="ctr">
              <a:lnSpc>
                <a:spcPts val="2031"/>
              </a:lnSpc>
            </a:pPr>
            <a:r>
              <a:rPr lang="en-GB" sz="1950" baseline="0" dirty="0">
                <a:solidFill>
                  <a:schemeClr val="bg1"/>
                </a:solidFill>
              </a:rPr>
              <a:t>Recent Learning</a:t>
            </a:r>
            <a:endParaRPr lang="en-GB" sz="1950" dirty="0">
              <a:solidFill>
                <a:schemeClr val="bg1"/>
              </a:solidFill>
            </a:endParaRPr>
          </a:p>
        </p:txBody>
      </p:sp>
      <p:sp>
        <p:nvSpPr>
          <p:cNvPr id="37" name="TextBox 36"/>
          <p:cNvSpPr txBox="1"/>
          <p:nvPr/>
        </p:nvSpPr>
        <p:spPr>
          <a:xfrm>
            <a:off x="8238560" y="1245666"/>
            <a:ext cx="3708000" cy="348813"/>
          </a:xfrm>
          <a:prstGeom prst="rect">
            <a:avLst/>
          </a:prstGeom>
          <a:solidFill>
            <a:srgbClr val="0B5196"/>
          </a:solidFill>
        </p:spPr>
        <p:txBody>
          <a:bodyPr wrap="square" rtlCol="0">
            <a:spAutoFit/>
          </a:bodyPr>
          <a:lstStyle/>
          <a:p>
            <a:pPr algn="ctr">
              <a:lnSpc>
                <a:spcPts val="2031"/>
              </a:lnSpc>
            </a:pPr>
            <a:r>
              <a:rPr lang="en-GB" sz="1950" baseline="0" dirty="0">
                <a:solidFill>
                  <a:schemeClr val="bg1"/>
                </a:solidFill>
              </a:rPr>
              <a:t>Long-term Learning </a:t>
            </a:r>
          </a:p>
        </p:txBody>
      </p:sp>
      <p:sp>
        <p:nvSpPr>
          <p:cNvPr id="50" name="Text Placeholder 30"/>
          <p:cNvSpPr>
            <a:spLocks noGrp="1"/>
          </p:cNvSpPr>
          <p:nvPr>
            <p:ph type="body" sz="quarter" idx="11"/>
          </p:nvPr>
        </p:nvSpPr>
        <p:spPr>
          <a:xfrm>
            <a:off x="425021" y="1791634"/>
            <a:ext cx="3474626" cy="4026467"/>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
        <p:nvSpPr>
          <p:cNvPr id="51" name="Text Placeholder 30"/>
          <p:cNvSpPr>
            <a:spLocks noGrp="1"/>
          </p:cNvSpPr>
          <p:nvPr>
            <p:ph type="body" sz="quarter" idx="12"/>
          </p:nvPr>
        </p:nvSpPr>
        <p:spPr>
          <a:xfrm>
            <a:off x="4374920" y="1790544"/>
            <a:ext cx="3474626" cy="4047069"/>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
        <p:nvSpPr>
          <p:cNvPr id="52" name="Text Placeholder 30"/>
          <p:cNvSpPr>
            <a:spLocks noGrp="1"/>
          </p:cNvSpPr>
          <p:nvPr>
            <p:ph type="body" sz="quarter" idx="13"/>
          </p:nvPr>
        </p:nvSpPr>
        <p:spPr>
          <a:xfrm>
            <a:off x="8336533" y="1791633"/>
            <a:ext cx="3474626" cy="4053962"/>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
        <p:nvSpPr>
          <p:cNvPr id="32" name="TextBox 31"/>
          <p:cNvSpPr txBox="1"/>
          <p:nvPr/>
        </p:nvSpPr>
        <p:spPr>
          <a:xfrm>
            <a:off x="112111" y="5934643"/>
            <a:ext cx="11945418" cy="392415"/>
          </a:xfrm>
          <a:prstGeom prst="rect">
            <a:avLst/>
          </a:prstGeom>
          <a:noFill/>
        </p:spPr>
        <p:txBody>
          <a:bodyPr wrap="square" rtlCol="0">
            <a:spAutoFit/>
          </a:bodyPr>
          <a:lstStyle/>
          <a:p>
            <a:pPr algn="ctr"/>
            <a:r>
              <a:rPr lang="en-GB" sz="1950" i="1" dirty="0">
                <a:solidFill>
                  <a:srgbClr val="002060"/>
                </a:solidFill>
              </a:rPr>
              <a:t>Retrieve from memory</a:t>
            </a:r>
            <a:r>
              <a:rPr lang="en-GB" sz="1950" i="1" baseline="0" dirty="0">
                <a:solidFill>
                  <a:srgbClr val="002060"/>
                </a:solidFill>
              </a:rPr>
              <a:t> without </a:t>
            </a:r>
            <a:r>
              <a:rPr lang="en-GB" sz="1950" i="1" dirty="0">
                <a:solidFill>
                  <a:srgbClr val="002060"/>
                </a:solidFill>
              </a:rPr>
              <a:t>prompts or discussion.</a:t>
            </a:r>
            <a:r>
              <a:rPr lang="en-GB" sz="1950" i="1" baseline="0" dirty="0">
                <a:solidFill>
                  <a:srgbClr val="002060"/>
                </a:solidFill>
              </a:rPr>
              <a:t> Y</a:t>
            </a:r>
            <a:r>
              <a:rPr lang="en-GB" sz="1950" i="1" dirty="0">
                <a:solidFill>
                  <a:srgbClr val="002060"/>
                </a:solidFill>
              </a:rPr>
              <a:t>ou must write something for</a:t>
            </a:r>
            <a:r>
              <a:rPr lang="en-GB" sz="1950" i="1" baseline="0" dirty="0">
                <a:solidFill>
                  <a:srgbClr val="002060"/>
                </a:solidFill>
              </a:rPr>
              <a:t> each.</a:t>
            </a:r>
            <a:endParaRPr lang="en-GB" sz="1950" i="1" dirty="0">
              <a:solidFill>
                <a:srgbClr val="002060"/>
              </a:solidFill>
            </a:endParaRPr>
          </a:p>
        </p:txBody>
      </p:sp>
      <p:sp>
        <p:nvSpPr>
          <p:cNvPr id="24" name="TextBox 23"/>
          <p:cNvSpPr txBox="1"/>
          <p:nvPr/>
        </p:nvSpPr>
        <p:spPr>
          <a:xfrm>
            <a:off x="304799" y="72886"/>
            <a:ext cx="11623833"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27" name="TextBox 26"/>
          <p:cNvSpPr txBox="1"/>
          <p:nvPr/>
        </p:nvSpPr>
        <p:spPr>
          <a:xfrm>
            <a:off x="9350188" y="465001"/>
            <a:ext cx="2583724" cy="392415"/>
          </a:xfrm>
          <a:prstGeom prst="rect">
            <a:avLst/>
          </a:prstGeom>
          <a:noFill/>
        </p:spPr>
        <p:txBody>
          <a:bodyPr wrap="square" rtlCol="0">
            <a:spAutoFit/>
          </a:bodyPr>
          <a:lstStyle/>
          <a:p>
            <a:pPr algn="ctr"/>
            <a:r>
              <a:rPr lang="en-GB" sz="1950" dirty="0">
                <a:solidFill>
                  <a:srgbClr val="002060"/>
                </a:solidFill>
              </a:rPr>
              <a:t>7 February, 2023</a:t>
            </a:r>
          </a:p>
        </p:txBody>
      </p:sp>
      <p:sp>
        <p:nvSpPr>
          <p:cNvPr id="28" name="Text Placeholder 30"/>
          <p:cNvSpPr>
            <a:spLocks noGrp="1"/>
          </p:cNvSpPr>
          <p:nvPr>
            <p:ph type="body" sz="quarter" idx="10"/>
          </p:nvPr>
        </p:nvSpPr>
        <p:spPr>
          <a:xfrm>
            <a:off x="425020" y="434386"/>
            <a:ext cx="9099550" cy="488983"/>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Tree>
    <p:extLst>
      <p:ext uri="{BB962C8B-B14F-4D97-AF65-F5344CB8AC3E}">
        <p14:creationId xmlns:p14="http://schemas.microsoft.com/office/powerpoint/2010/main" val="41237786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LT Title - Retrieval Blank">
    <p:spTree>
      <p:nvGrpSpPr>
        <p:cNvPr id="1" name=""/>
        <p:cNvGrpSpPr/>
        <p:nvPr/>
      </p:nvGrpSpPr>
      <p:grpSpPr>
        <a:xfrm>
          <a:off x="0" y="0"/>
          <a:ext cx="0" cy="0"/>
          <a:chOff x="0" y="0"/>
          <a:chExt cx="0" cy="0"/>
        </a:xfrm>
      </p:grpSpPr>
      <p:sp>
        <p:nvSpPr>
          <p:cNvPr id="38" name="TextBox 37"/>
          <p:cNvSpPr txBox="1"/>
          <p:nvPr/>
        </p:nvSpPr>
        <p:spPr>
          <a:xfrm>
            <a:off x="304799" y="72886"/>
            <a:ext cx="11623833"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RETRIEVE</a:t>
            </a:r>
            <a:endParaRPr lang="en-GB" sz="1300" b="1" dirty="0">
              <a:solidFill>
                <a:srgbClr val="0B5196"/>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3" name="TextBox 22"/>
          <p:cNvSpPr txBox="1"/>
          <p:nvPr/>
        </p:nvSpPr>
        <p:spPr>
          <a:xfrm>
            <a:off x="9350188" y="465001"/>
            <a:ext cx="2583724" cy="392415"/>
          </a:xfrm>
          <a:prstGeom prst="rect">
            <a:avLst/>
          </a:prstGeom>
          <a:noFill/>
        </p:spPr>
        <p:txBody>
          <a:bodyPr wrap="square" rtlCol="0">
            <a:spAutoFit/>
          </a:bodyPr>
          <a:lstStyle/>
          <a:p>
            <a:pPr algn="ctr"/>
            <a:r>
              <a:rPr lang="en-GB" sz="1950" dirty="0">
                <a:solidFill>
                  <a:srgbClr val="002060"/>
                </a:solidFill>
              </a:rPr>
              <a:t>7 February, 2023</a:t>
            </a:r>
          </a:p>
        </p:txBody>
      </p:sp>
      <p:sp>
        <p:nvSpPr>
          <p:cNvPr id="25" name="TextBox 24"/>
          <p:cNvSpPr txBox="1"/>
          <p:nvPr/>
        </p:nvSpPr>
        <p:spPr>
          <a:xfrm>
            <a:off x="304799" y="1372770"/>
            <a:ext cx="11623833"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31" name="Text Placeholder 30"/>
          <p:cNvSpPr>
            <a:spLocks noGrp="1"/>
          </p:cNvSpPr>
          <p:nvPr>
            <p:ph type="body" sz="quarter" idx="10"/>
          </p:nvPr>
        </p:nvSpPr>
        <p:spPr>
          <a:xfrm>
            <a:off x="425020" y="434386"/>
            <a:ext cx="9099550" cy="488983"/>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
        <p:nvSpPr>
          <p:cNvPr id="50" name="Text Placeholder 30"/>
          <p:cNvSpPr>
            <a:spLocks noGrp="1"/>
          </p:cNvSpPr>
          <p:nvPr>
            <p:ph type="body" sz="quarter" idx="11"/>
          </p:nvPr>
        </p:nvSpPr>
        <p:spPr>
          <a:xfrm>
            <a:off x="425021" y="1501023"/>
            <a:ext cx="11363568" cy="4460506"/>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Tree>
    <p:extLst>
      <p:ext uri="{BB962C8B-B14F-4D97-AF65-F5344CB8AC3E}">
        <p14:creationId xmlns:p14="http://schemas.microsoft.com/office/powerpoint/2010/main" val="3888473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rgbClr val="DEEBF7"/>
          </a:solidFill>
          <a:ln w="28575">
            <a:solidFill>
              <a:srgbClr val="0B5196"/>
            </a:solidFill>
          </a:ln>
        </p:spPr>
        <p:txBody>
          <a:bodyPr wrap="square" rtlCol="0">
            <a:spAutoFit/>
          </a:bodyPr>
          <a:lstStyle/>
          <a:p>
            <a:endParaRPr lang="en-GB"/>
          </a:p>
        </p:txBody>
      </p:sp>
      <p:sp>
        <p:nvSpPr>
          <p:cNvPr id="25" name="TextBox 24"/>
          <p:cNvSpPr txBox="1"/>
          <p:nvPr/>
        </p:nvSpPr>
        <p:spPr>
          <a:xfrm>
            <a:off x="304799" y="1372768"/>
            <a:ext cx="11623832" cy="4680000"/>
          </a:xfrm>
          <a:prstGeom prst="rect">
            <a:avLst/>
          </a:prstGeom>
          <a:solidFill>
            <a:srgbClr val="DEEBF7"/>
          </a:solidFill>
          <a:ln w="28575">
            <a:solidFill>
              <a:srgbClr val="0B5196"/>
            </a:solidFill>
          </a:ln>
        </p:spPr>
        <p:txBody>
          <a:bodyPr wrap="square" rtlCol="0">
            <a:spAutoFit/>
          </a:bodyPr>
          <a:lstStyle/>
          <a:p>
            <a:endParaRPr lang="en-GB"/>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0" name="Text Placeholder 30"/>
          <p:cNvSpPr>
            <a:spLocks noGrp="1"/>
          </p:cNvSpPr>
          <p:nvPr>
            <p:ph type="body" sz="quarter" idx="11"/>
          </p:nvPr>
        </p:nvSpPr>
        <p:spPr>
          <a:xfrm>
            <a:off x="425020" y="1501023"/>
            <a:ext cx="11363568" cy="4460506"/>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22" name="Rectangle 21"/>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32" name="Pentagon 3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3" name="Chevron 32"/>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4" name="Chevron 33"/>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5" name="Chevron 34"/>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569280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LT Retrieve">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RETRIEVE</a:t>
            </a:r>
            <a:endParaRPr lang="en-GB" sz="1300" b="1" dirty="0">
              <a:solidFill>
                <a:srgbClr val="0B5196"/>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47" name="Picture 46"/>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390491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ALT Retrieve - Ruler">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RETRIEVE</a:t>
            </a:r>
            <a:endParaRPr lang="en-GB" sz="1300" b="1" dirty="0">
              <a:solidFill>
                <a:srgbClr val="0B5196"/>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45" name="Rectangle 4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46" name="Table 45"/>
          <p:cNvGraphicFramePr>
            <a:graphicFrameLocks noGrp="1"/>
          </p:cNvGraphicFramePr>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1" name="Group 10"/>
          <p:cNvGrpSpPr/>
          <p:nvPr/>
        </p:nvGrpSpPr>
        <p:grpSpPr>
          <a:xfrm>
            <a:off x="11629922" y="2865412"/>
            <a:ext cx="386112" cy="318172"/>
            <a:chOff x="3206569" y="2423806"/>
            <a:chExt cx="752955" cy="707366"/>
          </a:xfrm>
        </p:grpSpPr>
        <p:pic>
          <p:nvPicPr>
            <p:cNvPr id="12"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15" name="Picture 4" descr="Image result for writing list icon"/>
          <p:cNvPicPr>
            <a:picLocks noChangeAspect="1" noChangeArrowheads="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17" name="Picture 16"/>
          <p:cNvPicPr>
            <a:picLocks noChangeAspect="1"/>
          </p:cNvPicPr>
          <p:nvPr/>
        </p:nvPicPr>
        <p:blipFill rotWithShape="1">
          <a:blip r:embed="rId9">
            <a:duotone>
              <a:schemeClr val="bg2">
                <a:shade val="45000"/>
                <a:satMod val="135000"/>
              </a:schemeClr>
              <a:prstClr val="white"/>
            </a:duotone>
          </a:blip>
          <a:srcRect r="5491" b="17816"/>
          <a:stretch/>
        </p:blipFill>
        <p:spPr>
          <a:xfrm>
            <a:off x="11625042" y="1378199"/>
            <a:ext cx="416217" cy="361939"/>
          </a:xfrm>
          <a:prstGeom prst="rect">
            <a:avLst/>
          </a:prstGeom>
        </p:spPr>
      </p:pic>
      <p:pic>
        <p:nvPicPr>
          <p:cNvPr id="18" name="Picture 17"/>
          <p:cNvPicPr>
            <a:picLocks noChangeAspect="1"/>
          </p:cNvPicPr>
          <p:nvPr/>
        </p:nvPicPr>
        <p:blipFill rotWithShape="1">
          <a:blip r:embed="rId10">
            <a:duotone>
              <a:schemeClr val="bg2">
                <a:shade val="45000"/>
                <a:satMod val="135000"/>
              </a:schemeClr>
              <a:prstClr val="white"/>
            </a:duotone>
          </a:blip>
          <a:srcRect b="19186"/>
          <a:stretch/>
        </p:blipFill>
        <p:spPr>
          <a:xfrm>
            <a:off x="11631030" y="733844"/>
            <a:ext cx="397618" cy="321332"/>
          </a:xfrm>
          <a:prstGeom prst="rect">
            <a:avLst/>
          </a:prstGeom>
        </p:spPr>
      </p:pic>
      <p:pic>
        <p:nvPicPr>
          <p:cNvPr id="19" name="Picture 18"/>
          <p:cNvPicPr>
            <a:picLocks noChangeAspect="1"/>
          </p:cNvPicPr>
          <p:nvPr/>
        </p:nvPicPr>
        <p:blipFill rotWithShape="1">
          <a:blip r:embed="rId11">
            <a:duotone>
              <a:schemeClr val="bg2">
                <a:shade val="45000"/>
                <a:satMod val="135000"/>
              </a:schemeClr>
              <a:prstClr val="white"/>
            </a:duotone>
          </a:blip>
          <a:srcRect l="9752" t="14781" r="9444" b="31513"/>
          <a:stretch/>
        </p:blipFill>
        <p:spPr>
          <a:xfrm>
            <a:off x="11646190" y="5004136"/>
            <a:ext cx="393846" cy="291102"/>
          </a:xfrm>
          <a:prstGeom prst="rect">
            <a:avLst/>
          </a:prstGeom>
        </p:spPr>
      </p:pic>
      <p:pic>
        <p:nvPicPr>
          <p:cNvPr id="20" name="Picture 19"/>
          <p:cNvPicPr>
            <a:picLocks noChangeAspect="1"/>
          </p:cNvPicPr>
          <p:nvPr/>
        </p:nvPicPr>
        <p:blipFill rotWithShape="1">
          <a:blip r:embed="rId12">
            <a:duotone>
              <a:schemeClr val="bg2">
                <a:shade val="45000"/>
                <a:satMod val="135000"/>
              </a:schemeClr>
              <a:prstClr val="white"/>
            </a:duotone>
          </a:blip>
          <a:srcRect l="19250" r="21985" b="21255"/>
          <a:stretch/>
        </p:blipFill>
        <p:spPr>
          <a:xfrm>
            <a:off x="11736534" y="5610061"/>
            <a:ext cx="237138" cy="317761"/>
          </a:xfrm>
          <a:prstGeom prst="rect">
            <a:avLst/>
          </a:prstGeom>
        </p:spPr>
      </p:pic>
      <p:sp>
        <p:nvSpPr>
          <p:cNvPr id="4" name="Pentagon 3"/>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 name="Rectangle 2"/>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2" name="Picture 21"/>
          <p:cNvPicPr>
            <a:picLocks noChangeAspect="1"/>
          </p:cNvPicPr>
          <p:nvPr/>
        </p:nvPicPr>
        <p:blipFill rotWithShape="1">
          <a:blip r:embed="rId13"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5"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7"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513090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ALT Instruct">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42" name="Chevron 4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11"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12"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403019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ALT Instruct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8">
            <a:duotone>
              <a:schemeClr val="bg2">
                <a:shade val="45000"/>
                <a:satMod val="135000"/>
              </a:schemeClr>
              <a:prstClr val="white"/>
            </a:duotone>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9">
            <a:duotone>
              <a:schemeClr val="bg2">
                <a:shade val="45000"/>
                <a:satMod val="135000"/>
              </a:schemeClr>
              <a:prstClr val="white"/>
            </a:duotone>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0">
            <a:duotone>
              <a:schemeClr val="bg2">
                <a:shade val="45000"/>
                <a:satMod val="135000"/>
              </a:schemeClr>
              <a:prstClr val="white"/>
            </a:duotone>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1">
            <a:duotone>
              <a:schemeClr val="bg2">
                <a:shade val="45000"/>
                <a:satMod val="135000"/>
              </a:schemeClr>
              <a:prstClr val="white"/>
            </a:duotone>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462027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ALT Practise">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367974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9">
            <a:duotone>
              <a:schemeClr val="bg2">
                <a:shade val="45000"/>
                <a:satMod val="135000"/>
              </a:schemeClr>
              <a:prstClr val="white"/>
            </a:duotone>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0">
            <a:duotone>
              <a:schemeClr val="bg2">
                <a:shade val="45000"/>
                <a:satMod val="135000"/>
              </a:schemeClr>
              <a:prstClr val="white"/>
            </a:duotone>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1">
            <a:duotone>
              <a:schemeClr val="bg2">
                <a:shade val="45000"/>
                <a:satMod val="135000"/>
              </a:schemeClr>
              <a:prstClr val="white"/>
            </a:duotone>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2">
            <a:duotone>
              <a:schemeClr val="bg2">
                <a:shade val="45000"/>
                <a:satMod val="135000"/>
              </a:schemeClr>
              <a:prstClr val="white"/>
            </a:duotone>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3"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642661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ALT Secure">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FFFF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SECURE</a:t>
            </a:r>
            <a:endParaRPr lang="en-GB" sz="1300" b="1" dirty="0">
              <a:solidFill>
                <a:srgbClr val="0B5196"/>
              </a:solidFill>
            </a:endParaRP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770731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ALT Secur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FFFF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SECURE</a:t>
            </a:r>
            <a:endParaRPr lang="en-GB" sz="1300" b="1" dirty="0">
              <a:solidFill>
                <a:srgbClr val="0B5196"/>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26" name="Group 25"/>
          <p:cNvGrpSpPr/>
          <p:nvPr/>
        </p:nvGrpSpPr>
        <p:grpSpPr>
          <a:xfrm>
            <a:off x="11629922" y="2865412"/>
            <a:ext cx="386112" cy="318172"/>
            <a:chOff x="3206569" y="2423806"/>
            <a:chExt cx="752955" cy="707366"/>
          </a:xfrm>
        </p:grpSpPr>
        <p:pic>
          <p:nvPicPr>
            <p:cNvPr id="27"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9" name="Picture 28"/>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30" name="Picture 4" descr="Image result for writing list icon"/>
          <p:cNvPicPr>
            <a:picLocks noChangeAspect="1" noChangeArrowheads="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8">
            <a:duotone>
              <a:schemeClr val="bg2">
                <a:shade val="45000"/>
                <a:satMod val="135000"/>
              </a:schemeClr>
              <a:prstClr val="white"/>
            </a:duotone>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9">
            <a:duotone>
              <a:schemeClr val="bg2">
                <a:shade val="45000"/>
                <a:satMod val="135000"/>
              </a:schemeClr>
              <a:prstClr val="white"/>
            </a:duotone>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0">
            <a:duotone>
              <a:schemeClr val="bg2">
                <a:shade val="45000"/>
                <a:satMod val="135000"/>
              </a:schemeClr>
              <a:prstClr val="white"/>
            </a:duotone>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1">
            <a:duotone>
              <a:schemeClr val="bg2">
                <a:shade val="45000"/>
                <a:satMod val="135000"/>
              </a:schemeClr>
              <a:prstClr val="white"/>
            </a:duotone>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2" name="Picture 21"/>
          <p:cNvPicPr>
            <a:picLocks noChangeAspect="1"/>
          </p:cNvPicPr>
          <p:nvPr/>
        </p:nvPicPr>
        <p:blipFill rotWithShape="1">
          <a:blip r:embed="rId1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3"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24"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689746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8" name="Picture 7"/>
          <p:cNvPicPr/>
          <p:nvPr userDrawn="1"/>
        </p:nvPicPr>
        <p:blipFill>
          <a:blip r:embed="rId2" cstate="print">
            <a:extLst>
              <a:ext uri="{28A0092B-C50C-407E-A947-70E740481C1C}">
                <a14:useLocalDpi xmlns:a14="http://schemas.microsoft.com/office/drawing/2010/main" val="0"/>
              </a:ext>
            </a:extLst>
          </a:blip>
          <a:stretch>
            <a:fillRect/>
          </a:stretch>
        </p:blipFill>
        <p:spPr>
          <a:xfrm>
            <a:off x="74945" y="6214548"/>
            <a:ext cx="612111" cy="506928"/>
          </a:xfrm>
          <a:prstGeom prst="rect">
            <a:avLst/>
          </a:prstGeom>
        </p:spPr>
      </p:pic>
      <p:sp>
        <p:nvSpPr>
          <p:cNvPr id="9" name="Pentagon 8"/>
          <p:cNvSpPr/>
          <p:nvPr userDrawn="1"/>
        </p:nvSpPr>
        <p:spPr>
          <a:xfrm>
            <a:off x="914401" y="6356352"/>
            <a:ext cx="1766684" cy="325279"/>
          </a:xfrm>
          <a:prstGeom prst="homePlate">
            <a:avLst/>
          </a:prstGeom>
          <a:solidFill>
            <a:schemeClr val="accent1">
              <a:lumMod val="40000"/>
              <a:lumOff val="60000"/>
            </a:schemeClr>
          </a:solidFill>
          <a:ln w="381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800" b="1" dirty="0">
                <a:latin typeface="Lato" panose="020F0502020204030203" pitchFamily="34" charset="0"/>
              </a:rPr>
              <a:t>Retrieve</a:t>
            </a:r>
          </a:p>
        </p:txBody>
      </p:sp>
    </p:spTree>
    <p:extLst>
      <p:ext uri="{BB962C8B-B14F-4D97-AF65-F5344CB8AC3E}">
        <p14:creationId xmlns:p14="http://schemas.microsoft.com/office/powerpoint/2010/main" val="3881440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ain content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B84E8E-0C8B-5F99-E479-C2DA00BE7FA1}"/>
              </a:ext>
            </a:extLst>
          </p:cNvPr>
          <p:cNvSpPr/>
          <p:nvPr userDrawn="1"/>
        </p:nvSpPr>
        <p:spPr>
          <a:xfrm>
            <a:off x="0" y="1"/>
            <a:ext cx="12192000" cy="17473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1711505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rgbClr val="DEEBF7"/>
          </a:solidFill>
          <a:ln w="28575">
            <a:solidFill>
              <a:srgbClr val="0B5196"/>
            </a:solidFill>
          </a:ln>
        </p:spPr>
        <p:txBody>
          <a:bodyPr wrap="square" rtlCol="0">
            <a:spAutoFit/>
          </a:bodyPr>
          <a:lstStyle/>
          <a:p>
            <a:endParaRPr lang="en-GB"/>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0" name="Text Placeholder 30"/>
          <p:cNvSpPr>
            <a:spLocks noGrp="1"/>
          </p:cNvSpPr>
          <p:nvPr>
            <p:ph type="body" sz="quarter" idx="11"/>
          </p:nvPr>
        </p:nvSpPr>
        <p:spPr>
          <a:xfrm>
            <a:off x="425020" y="1501023"/>
            <a:ext cx="11363568" cy="4460506"/>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19" name="Rectangle 18"/>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25" name="Pentagon 24"/>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0" name="Chevron 29"/>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2" name="Chevron 3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3" name="Chevron 3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2317818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9A43A8A-ABFB-4346-B5A5-17376A4B834D}" type="slidenum">
              <a:rPr lang="en-US" altLang="en-US"/>
              <a:pPr/>
              <a:t>‹#›</a:t>
            </a:fld>
            <a:endParaRPr lang="en-US" altLang="en-US"/>
          </a:p>
        </p:txBody>
      </p:sp>
    </p:spTree>
    <p:extLst>
      <p:ext uri="{BB962C8B-B14F-4D97-AF65-F5344CB8AC3E}">
        <p14:creationId xmlns:p14="http://schemas.microsoft.com/office/powerpoint/2010/main" val="37271011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DDEB1E8-21D8-4486-A74B-D079677319C6}" type="slidenum">
              <a:rPr lang="en-US" altLang="en-US"/>
              <a:pPr/>
              <a:t>‹#›</a:t>
            </a:fld>
            <a:endParaRPr lang="en-US" altLang="en-US"/>
          </a:p>
        </p:txBody>
      </p:sp>
    </p:spTree>
    <p:extLst>
      <p:ext uri="{BB962C8B-B14F-4D97-AF65-F5344CB8AC3E}">
        <p14:creationId xmlns:p14="http://schemas.microsoft.com/office/powerpoint/2010/main" val="24475851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25048EE-CCA5-4C04-A211-70E4E8816F60}" type="slidenum">
              <a:rPr lang="en-US" altLang="en-US"/>
              <a:pPr/>
              <a:t>‹#›</a:t>
            </a:fld>
            <a:endParaRPr lang="en-US" altLang="en-US"/>
          </a:p>
        </p:txBody>
      </p:sp>
    </p:spTree>
    <p:extLst>
      <p:ext uri="{BB962C8B-B14F-4D97-AF65-F5344CB8AC3E}">
        <p14:creationId xmlns:p14="http://schemas.microsoft.com/office/powerpoint/2010/main" val="32154066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B49F683-76D1-4CA3-85E1-2683A19B284C}" type="slidenum">
              <a:rPr lang="en-US" altLang="en-US"/>
              <a:pPr/>
              <a:t>‹#›</a:t>
            </a:fld>
            <a:endParaRPr lang="en-US" altLang="en-US"/>
          </a:p>
        </p:txBody>
      </p:sp>
    </p:spTree>
    <p:extLst>
      <p:ext uri="{BB962C8B-B14F-4D97-AF65-F5344CB8AC3E}">
        <p14:creationId xmlns:p14="http://schemas.microsoft.com/office/powerpoint/2010/main" val="37596662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D16D98A1-0021-481F-8CD5-0E7DA5806B5C}" type="slidenum">
              <a:rPr lang="en-US" altLang="en-US"/>
              <a:pPr/>
              <a:t>‹#›</a:t>
            </a:fld>
            <a:endParaRPr lang="en-US" altLang="en-US"/>
          </a:p>
        </p:txBody>
      </p:sp>
    </p:spTree>
    <p:extLst>
      <p:ext uri="{BB962C8B-B14F-4D97-AF65-F5344CB8AC3E}">
        <p14:creationId xmlns:p14="http://schemas.microsoft.com/office/powerpoint/2010/main" val="41873679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DB6CB9E0-8E40-4004-A14A-1FBB5E38FB89}" type="slidenum">
              <a:rPr lang="en-US" altLang="en-US"/>
              <a:pPr/>
              <a:t>‹#›</a:t>
            </a:fld>
            <a:endParaRPr lang="en-US" altLang="en-US"/>
          </a:p>
        </p:txBody>
      </p:sp>
    </p:spTree>
    <p:extLst>
      <p:ext uri="{BB962C8B-B14F-4D97-AF65-F5344CB8AC3E}">
        <p14:creationId xmlns:p14="http://schemas.microsoft.com/office/powerpoint/2010/main" val="38497372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AAD1CA17-1A2F-4491-9BA2-7551F13BD159}" type="slidenum">
              <a:rPr lang="en-US" altLang="en-US"/>
              <a:pPr/>
              <a:t>‹#›</a:t>
            </a:fld>
            <a:endParaRPr lang="en-US" altLang="en-US"/>
          </a:p>
        </p:txBody>
      </p:sp>
    </p:spTree>
    <p:extLst>
      <p:ext uri="{BB962C8B-B14F-4D97-AF65-F5344CB8AC3E}">
        <p14:creationId xmlns:p14="http://schemas.microsoft.com/office/powerpoint/2010/main" val="30550521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DFB7DE0-3B7A-4BF0-B410-3E091A9AB54C}" type="slidenum">
              <a:rPr lang="en-US" altLang="en-US"/>
              <a:pPr/>
              <a:t>‹#›</a:t>
            </a:fld>
            <a:endParaRPr lang="en-US" altLang="en-US"/>
          </a:p>
        </p:txBody>
      </p:sp>
    </p:spTree>
    <p:extLst>
      <p:ext uri="{BB962C8B-B14F-4D97-AF65-F5344CB8AC3E}">
        <p14:creationId xmlns:p14="http://schemas.microsoft.com/office/powerpoint/2010/main" val="41732879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B654AB9-5441-491E-8B15-D009E39EBAD6}" type="slidenum">
              <a:rPr lang="en-US" altLang="en-US"/>
              <a:pPr/>
              <a:t>‹#›</a:t>
            </a:fld>
            <a:endParaRPr lang="en-US" altLang="en-US"/>
          </a:p>
        </p:txBody>
      </p:sp>
    </p:spTree>
    <p:extLst>
      <p:ext uri="{BB962C8B-B14F-4D97-AF65-F5344CB8AC3E}">
        <p14:creationId xmlns:p14="http://schemas.microsoft.com/office/powerpoint/2010/main" val="24476589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40DF9B6-D4D1-45FB-9EDA-6207866F7459}" type="slidenum">
              <a:rPr lang="en-US" altLang="en-US"/>
              <a:pPr/>
              <a:t>‹#›</a:t>
            </a:fld>
            <a:endParaRPr lang="en-US" altLang="en-US"/>
          </a:p>
        </p:txBody>
      </p:sp>
    </p:spTree>
    <p:extLst>
      <p:ext uri="{BB962C8B-B14F-4D97-AF65-F5344CB8AC3E}">
        <p14:creationId xmlns:p14="http://schemas.microsoft.com/office/powerpoint/2010/main" val="935966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LT Retrieve - Ruler">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a:t>Edit Master text styles</a:t>
            </a:r>
          </a:p>
        </p:txBody>
      </p:sp>
      <p:sp>
        <p:nvSpPr>
          <p:cNvPr id="7"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4" name="Rectangle 43"/>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5" name="Table 44"/>
          <p:cNvGraphicFramePr>
            <a:graphicFrameLocks noGrp="1"/>
          </p:cNvGraphicFramePr>
          <p:nvPr>
            <p:extLst>
              <p:ext uri="{D42A27DB-BD31-4B8C-83A1-F6EECF244321}">
                <p14:modId xmlns:p14="http://schemas.microsoft.com/office/powerpoint/2010/main" val="1548719632"/>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3" y="2865412"/>
            <a:ext cx="386112" cy="318172"/>
            <a:chOff x="3206569" y="2423806"/>
            <a:chExt cx="752955" cy="707366"/>
          </a:xfrm>
        </p:grpSpPr>
        <p:pic>
          <p:nvPicPr>
            <p:cNvPr id="54"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56" name="Picture 55"/>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57"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59" name="Picture 58"/>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60" name="Picture 59"/>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61" name="Picture 60"/>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62" name="Picture 61"/>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63" name="Pentagon 62"/>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65" name="Rectangle 6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6" name="Picture 65"/>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67" name="Pentagon 6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68" name="Chevron 6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69" name="Chevron 6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70" name="Chevron 69"/>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0165767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E5841BB-A9E7-413F-942E-B0F0B384E3CF}" type="slidenum">
              <a:rPr lang="en-US" altLang="en-US"/>
              <a:pPr/>
              <a:t>‹#›</a:t>
            </a:fld>
            <a:endParaRPr lang="en-US" altLang="en-US"/>
          </a:p>
        </p:txBody>
      </p:sp>
    </p:spTree>
    <p:extLst>
      <p:ext uri="{BB962C8B-B14F-4D97-AF65-F5344CB8AC3E}">
        <p14:creationId xmlns:p14="http://schemas.microsoft.com/office/powerpoint/2010/main" val="3641371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LT Instruct ">
    <p:spTree>
      <p:nvGrpSpPr>
        <p:cNvPr id="1" name=""/>
        <p:cNvGrpSpPr/>
        <p:nvPr/>
      </p:nvGrpSpPr>
      <p:grpSpPr>
        <a:xfrm>
          <a:off x="0" y="0"/>
          <a:ext cx="0" cy="0"/>
          <a:chOff x="0" y="0"/>
          <a:chExt cx="0" cy="0"/>
        </a:xfrm>
      </p:grpSpPr>
      <p:sp>
        <p:nvSpPr>
          <p:cNvPr id="24"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15" name="Chevron 14"/>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16" name="Chevron 15"/>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523046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LT Instruct - Ruler">
    <p:spTree>
      <p:nvGrpSpPr>
        <p:cNvPr id="1" name=""/>
        <p:cNvGrpSpPr/>
        <p:nvPr/>
      </p:nvGrpSpPr>
      <p:grpSpPr>
        <a:xfrm>
          <a:off x="0" y="0"/>
          <a:ext cx="0" cy="0"/>
          <a:chOff x="0" y="0"/>
          <a:chExt cx="0" cy="0"/>
        </a:xfrm>
      </p:grpSpPr>
      <p:sp>
        <p:nvSpPr>
          <p:cNvPr id="24"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0" name="Rectangle 39"/>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2710976501"/>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3"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2" name="Pentagon 51"/>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57" name="Chevron 56"/>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58" name="Chevron 57"/>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9" name="Chevron 58"/>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838376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LT Practise">
    <p:spTree>
      <p:nvGrpSpPr>
        <p:cNvPr id="1" name=""/>
        <p:cNvGrpSpPr/>
        <p:nvPr/>
      </p:nvGrpSpPr>
      <p:grpSpPr>
        <a:xfrm>
          <a:off x="0" y="0"/>
          <a:ext cx="0" cy="0"/>
          <a:chOff x="0" y="0"/>
          <a:chExt cx="0" cy="0"/>
        </a:xfrm>
      </p:grpSpPr>
      <p:sp>
        <p:nvSpPr>
          <p:cNvPr id="8" name="Text Placeholder 4"/>
          <p:cNvSpPr>
            <a:spLocks noGrp="1"/>
          </p:cNvSpPr>
          <p:nvPr>
            <p:ph type="body" sz="quarter" idx="10"/>
          </p:nvPr>
        </p:nvSpPr>
        <p:spPr>
          <a:xfrm>
            <a:off x="272048" y="304515"/>
            <a:ext cx="11626757" cy="750661"/>
          </a:xfrm>
          <a:prstGeom prst="rect">
            <a:avLst/>
          </a:prstGeom>
        </p:spPr>
        <p:txBody>
          <a:bodyPr/>
          <a:lstStyle>
            <a:lvl1pPr marL="0" indent="0">
              <a:buNone/>
              <a:defRPr sz="3600"/>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942845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LT Practise - Ruler">
    <p:spTree>
      <p:nvGrpSpPr>
        <p:cNvPr id="1" name=""/>
        <p:cNvGrpSpPr/>
        <p:nvPr/>
      </p:nvGrpSpPr>
      <p:grpSpPr>
        <a:xfrm>
          <a:off x="0" y="0"/>
          <a:ext cx="0" cy="0"/>
          <a:chOff x="0" y="0"/>
          <a:chExt cx="0" cy="0"/>
        </a:xfrm>
      </p:grpSpPr>
      <p:sp>
        <p:nvSpPr>
          <p:cNvPr id="24"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0" name="Rectangle 39"/>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381204049"/>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3"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2" name="Pentagon 51"/>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57" name="Chevron 56"/>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58" name="Chevron 57"/>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9" name="Chevron 58"/>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677901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LT Secure">
    <p:spTree>
      <p:nvGrpSpPr>
        <p:cNvPr id="1" name=""/>
        <p:cNvGrpSpPr/>
        <p:nvPr/>
      </p:nvGrpSpPr>
      <p:grpSpPr>
        <a:xfrm>
          <a:off x="0" y="0"/>
          <a:ext cx="0" cy="0"/>
          <a:chOff x="0" y="0"/>
          <a:chExt cx="0" cy="0"/>
        </a:xfrm>
      </p:grpSpPr>
      <p:sp>
        <p:nvSpPr>
          <p:cNvPr id="8" name="Text Placeholder 4"/>
          <p:cNvSpPr>
            <a:spLocks noGrp="1"/>
          </p:cNvSpPr>
          <p:nvPr>
            <p:ph type="body" sz="quarter" idx="10"/>
          </p:nvPr>
        </p:nvSpPr>
        <p:spPr>
          <a:xfrm>
            <a:off x="272048" y="304515"/>
            <a:ext cx="11626757" cy="750661"/>
          </a:xfrm>
          <a:prstGeom prst="rect">
            <a:avLst/>
          </a:prstGeom>
        </p:spPr>
        <p:txBody>
          <a:bodyPr/>
          <a:lstStyle>
            <a:lvl1pPr marL="0" indent="0">
              <a:buNone/>
              <a:defRPr sz="3600"/>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93397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4.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6.jpe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5.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40000"/>
            <a:lumOff val="6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36887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37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73" rtl="0" eaLnBrk="1" latinLnBrk="0" hangingPunct="1">
        <a:defRPr sz="1801" kern="1200">
          <a:solidFill>
            <a:schemeClr val="tx1"/>
          </a:solidFill>
          <a:latin typeface="+mn-lt"/>
          <a:ea typeface="+mn-ea"/>
          <a:cs typeface="+mn-cs"/>
        </a:defRPr>
      </a:lvl1pPr>
      <a:lvl2pPr marL="457187" algn="l" defTabSz="914373" rtl="0" eaLnBrk="1" latinLnBrk="0" hangingPunct="1">
        <a:defRPr sz="1801" kern="1200">
          <a:solidFill>
            <a:schemeClr val="tx1"/>
          </a:solidFill>
          <a:latin typeface="+mn-lt"/>
          <a:ea typeface="+mn-ea"/>
          <a:cs typeface="+mn-cs"/>
        </a:defRPr>
      </a:lvl2pPr>
      <a:lvl3pPr marL="914373" algn="l" defTabSz="914373" rtl="0" eaLnBrk="1" latinLnBrk="0" hangingPunct="1">
        <a:defRPr sz="1801" kern="1200">
          <a:solidFill>
            <a:schemeClr val="tx1"/>
          </a:solidFill>
          <a:latin typeface="+mn-lt"/>
          <a:ea typeface="+mn-ea"/>
          <a:cs typeface="+mn-cs"/>
        </a:defRPr>
      </a:lvl3pPr>
      <a:lvl4pPr marL="1371560" algn="l" defTabSz="914373" rtl="0" eaLnBrk="1" latinLnBrk="0" hangingPunct="1">
        <a:defRPr sz="1801" kern="1200">
          <a:solidFill>
            <a:schemeClr val="tx1"/>
          </a:solidFill>
          <a:latin typeface="+mn-lt"/>
          <a:ea typeface="+mn-ea"/>
          <a:cs typeface="+mn-cs"/>
        </a:defRPr>
      </a:lvl4pPr>
      <a:lvl5pPr marL="1828746" algn="l" defTabSz="914373" rtl="0" eaLnBrk="1" latinLnBrk="0" hangingPunct="1">
        <a:defRPr sz="1801" kern="1200">
          <a:solidFill>
            <a:schemeClr val="tx1"/>
          </a:solidFill>
          <a:latin typeface="+mn-lt"/>
          <a:ea typeface="+mn-ea"/>
          <a:cs typeface="+mn-cs"/>
        </a:defRPr>
      </a:lvl5pPr>
      <a:lvl6pPr marL="2285933" algn="l" defTabSz="914373" rtl="0" eaLnBrk="1" latinLnBrk="0" hangingPunct="1">
        <a:defRPr sz="1801" kern="1200">
          <a:solidFill>
            <a:schemeClr val="tx1"/>
          </a:solidFill>
          <a:latin typeface="+mn-lt"/>
          <a:ea typeface="+mn-ea"/>
          <a:cs typeface="+mn-cs"/>
        </a:defRPr>
      </a:lvl6pPr>
      <a:lvl7pPr marL="2743119" algn="l" defTabSz="914373" rtl="0" eaLnBrk="1" latinLnBrk="0" hangingPunct="1">
        <a:defRPr sz="1801" kern="1200">
          <a:solidFill>
            <a:schemeClr val="tx1"/>
          </a:solidFill>
          <a:latin typeface="+mn-lt"/>
          <a:ea typeface="+mn-ea"/>
          <a:cs typeface="+mn-cs"/>
        </a:defRPr>
      </a:lvl7pPr>
      <a:lvl8pPr marL="3200306" algn="l" defTabSz="914373" rtl="0" eaLnBrk="1" latinLnBrk="0" hangingPunct="1">
        <a:defRPr sz="1801" kern="1200">
          <a:solidFill>
            <a:schemeClr val="tx1"/>
          </a:solidFill>
          <a:latin typeface="+mn-lt"/>
          <a:ea typeface="+mn-ea"/>
          <a:cs typeface="+mn-cs"/>
        </a:defRPr>
      </a:lvl8pPr>
      <a:lvl9pPr marL="3657493" algn="l" defTabSz="914373"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C080A4-B6EF-4B8B-A697-087DD6F382D2}" type="datetimeFigureOut">
              <a:rPr lang="en-GB" smtClean="0"/>
              <a:t>14/02/2025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09E4A0-F215-4E10-A8BF-1E2E730ED264}" type="slidenum">
              <a:rPr lang="en-GB" smtClean="0"/>
              <a:t>‹#›</a:t>
            </a:fld>
            <a:endParaRPr lang="en-GB"/>
          </a:p>
        </p:txBody>
      </p:sp>
    </p:spTree>
    <p:extLst>
      <p:ext uri="{BB962C8B-B14F-4D97-AF65-F5344CB8AC3E}">
        <p14:creationId xmlns:p14="http://schemas.microsoft.com/office/powerpoint/2010/main" val="511408522"/>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40000"/>
            <a:lumOff val="6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887876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325873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705" r:id="rId11"/>
    <p:sldLayoutId id="2147483706" r:id="rId12"/>
  </p:sldLayoutIdLst>
  <p:txStyles>
    <p:titleStyle>
      <a:lvl1pPr algn="l" defTabSz="742928"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3" indent="-185733" algn="l" defTabSz="742928"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197" indent="-185733" algn="l" defTabSz="742928"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61" indent="-185733" algn="l" defTabSz="742928"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25"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590"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052"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18"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5981"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445"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28" rtl="0" eaLnBrk="1" latinLnBrk="0" hangingPunct="1">
        <a:defRPr sz="1463" kern="1200">
          <a:solidFill>
            <a:schemeClr val="tx1"/>
          </a:solidFill>
          <a:latin typeface="+mn-lt"/>
          <a:ea typeface="+mn-ea"/>
          <a:cs typeface="+mn-cs"/>
        </a:defRPr>
      </a:lvl1pPr>
      <a:lvl2pPr marL="371464" algn="l" defTabSz="742928" rtl="0" eaLnBrk="1" latinLnBrk="0" hangingPunct="1">
        <a:defRPr sz="1463" kern="1200">
          <a:solidFill>
            <a:schemeClr val="tx1"/>
          </a:solidFill>
          <a:latin typeface="+mn-lt"/>
          <a:ea typeface="+mn-ea"/>
          <a:cs typeface="+mn-cs"/>
        </a:defRPr>
      </a:lvl2pPr>
      <a:lvl3pPr marL="742928" algn="l" defTabSz="742928" rtl="0" eaLnBrk="1" latinLnBrk="0" hangingPunct="1">
        <a:defRPr sz="1463" kern="1200">
          <a:solidFill>
            <a:schemeClr val="tx1"/>
          </a:solidFill>
          <a:latin typeface="+mn-lt"/>
          <a:ea typeface="+mn-ea"/>
          <a:cs typeface="+mn-cs"/>
        </a:defRPr>
      </a:lvl3pPr>
      <a:lvl4pPr marL="1114393" algn="l" defTabSz="742928" rtl="0" eaLnBrk="1" latinLnBrk="0" hangingPunct="1">
        <a:defRPr sz="1463" kern="1200">
          <a:solidFill>
            <a:schemeClr val="tx1"/>
          </a:solidFill>
          <a:latin typeface="+mn-lt"/>
          <a:ea typeface="+mn-ea"/>
          <a:cs typeface="+mn-cs"/>
        </a:defRPr>
      </a:lvl4pPr>
      <a:lvl5pPr marL="1485856" algn="l" defTabSz="742928" rtl="0" eaLnBrk="1" latinLnBrk="0" hangingPunct="1">
        <a:defRPr sz="1463" kern="1200">
          <a:solidFill>
            <a:schemeClr val="tx1"/>
          </a:solidFill>
          <a:latin typeface="+mn-lt"/>
          <a:ea typeface="+mn-ea"/>
          <a:cs typeface="+mn-cs"/>
        </a:defRPr>
      </a:lvl5pPr>
      <a:lvl6pPr marL="1857321" algn="l" defTabSz="742928" rtl="0" eaLnBrk="1" latinLnBrk="0" hangingPunct="1">
        <a:defRPr sz="1463" kern="1200">
          <a:solidFill>
            <a:schemeClr val="tx1"/>
          </a:solidFill>
          <a:latin typeface="+mn-lt"/>
          <a:ea typeface="+mn-ea"/>
          <a:cs typeface="+mn-cs"/>
        </a:defRPr>
      </a:lvl6pPr>
      <a:lvl7pPr marL="2228784" algn="l" defTabSz="742928" rtl="0" eaLnBrk="1" latinLnBrk="0" hangingPunct="1">
        <a:defRPr sz="1463" kern="1200">
          <a:solidFill>
            <a:schemeClr val="tx1"/>
          </a:solidFill>
          <a:latin typeface="+mn-lt"/>
          <a:ea typeface="+mn-ea"/>
          <a:cs typeface="+mn-cs"/>
        </a:defRPr>
      </a:lvl7pPr>
      <a:lvl8pPr marL="2600249" algn="l" defTabSz="742928" rtl="0" eaLnBrk="1" latinLnBrk="0" hangingPunct="1">
        <a:defRPr sz="1463" kern="1200">
          <a:solidFill>
            <a:schemeClr val="tx1"/>
          </a:solidFill>
          <a:latin typeface="+mn-lt"/>
          <a:ea typeface="+mn-ea"/>
          <a:cs typeface="+mn-cs"/>
        </a:defRPr>
      </a:lvl8pPr>
      <a:lvl9pPr marL="2971713" algn="l" defTabSz="742928" rtl="0" eaLnBrk="1" latinLnBrk="0" hangingPunct="1">
        <a:defRPr sz="146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2"/>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D40D5344-A7E5-4442-8AE8-A673DF228EB4}" type="slidenum">
              <a:rPr lang="en-US" altLang="en-US"/>
              <a:pPr/>
              <a:t>‹#›</a:t>
            </a:fld>
            <a:endParaRPr lang="en-US" altLang="en-US"/>
          </a:p>
        </p:txBody>
      </p:sp>
      <p:sp>
        <p:nvSpPr>
          <p:cNvPr id="11" name="Rectangle 7"/>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1800">
              <a:solidFill>
                <a:srgbClr val="FFFFFF"/>
              </a:solidFill>
              <a:latin typeface="Comic Sans MS" pitchFamily="66" charset="0"/>
            </a:endParaRPr>
          </a:p>
        </p:txBody>
      </p:sp>
      <p:pic>
        <p:nvPicPr>
          <p:cNvPr id="1032" name="Picture 11"/>
          <p:cNvPicPr>
            <a:picLocks noChangeAspect="1"/>
          </p:cNvPicPr>
          <p:nvPr/>
        </p:nvPicPr>
        <p:blipFill>
          <a:blip r:embed="rId13">
            <a:extLst>
              <a:ext uri="{28A0092B-C50C-407E-A947-70E740481C1C}">
                <a14:useLocalDpi xmlns:a14="http://schemas.microsoft.com/office/drawing/2010/main" val="0"/>
              </a:ext>
            </a:extLst>
          </a:blip>
          <a:srcRect r="15398" b="9959"/>
          <a:stretch>
            <a:fillRect/>
          </a:stretch>
        </p:blipFill>
        <p:spPr bwMode="auto">
          <a:xfrm>
            <a:off x="10839452" y="5789613"/>
            <a:ext cx="118533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279460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35.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36.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slideLayout" Target="../slideLayouts/slideLayout22.xml"/><Relationship Id="rId1" Type="http://schemas.openxmlformats.org/officeDocument/2006/relationships/tags" Target="../tags/tag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2C63E18-3CAF-1043-EC5F-E8AB2C818304}"/>
              </a:ext>
            </a:extLst>
          </p:cNvPr>
          <p:cNvPicPr>
            <a:picLocks noChangeAspect="1"/>
          </p:cNvPicPr>
          <p:nvPr/>
        </p:nvPicPr>
        <p:blipFill>
          <a:blip r:embed="rId3"/>
          <a:stretch>
            <a:fillRect/>
          </a:stretch>
        </p:blipFill>
        <p:spPr>
          <a:xfrm>
            <a:off x="1229159" y="483701"/>
            <a:ext cx="5430523" cy="5305205"/>
          </a:xfrm>
          <a:prstGeom prst="rect">
            <a:avLst/>
          </a:prstGeom>
        </p:spPr>
      </p:pic>
      <p:sp>
        <p:nvSpPr>
          <p:cNvPr id="19" name="TextBox 18">
            <a:extLst>
              <a:ext uri="{FF2B5EF4-FFF2-40B4-BE49-F238E27FC236}">
                <a16:creationId xmlns:a16="http://schemas.microsoft.com/office/drawing/2014/main" id="{42F67303-FEB9-70DA-C80E-869B71CDC7B8}"/>
              </a:ext>
            </a:extLst>
          </p:cNvPr>
          <p:cNvSpPr txBox="1"/>
          <p:nvPr/>
        </p:nvSpPr>
        <p:spPr>
          <a:xfrm>
            <a:off x="6341423" y="570016"/>
            <a:ext cx="5201393" cy="954107"/>
          </a:xfrm>
          <a:prstGeom prst="rect">
            <a:avLst/>
          </a:prstGeom>
          <a:noFill/>
        </p:spPr>
        <p:txBody>
          <a:bodyPr wrap="square" rtlCol="0">
            <a:spAutoFit/>
          </a:bodyPr>
          <a:lstStyle/>
          <a:p>
            <a:r>
              <a:rPr lang="en-GB" sz="2800" dirty="0"/>
              <a:t>Find three possible areas that will satisfy Pythagoras’ Theorem.</a:t>
            </a:r>
          </a:p>
        </p:txBody>
      </p:sp>
      <p:sp>
        <p:nvSpPr>
          <p:cNvPr id="20" name="TextBox 19">
            <a:extLst>
              <a:ext uri="{FF2B5EF4-FFF2-40B4-BE49-F238E27FC236}">
                <a16:creationId xmlns:a16="http://schemas.microsoft.com/office/drawing/2014/main" id="{1AD8E684-8978-81B9-63EF-9805C14DA2F3}"/>
              </a:ext>
            </a:extLst>
          </p:cNvPr>
          <p:cNvSpPr txBox="1"/>
          <p:nvPr/>
        </p:nvSpPr>
        <p:spPr>
          <a:xfrm>
            <a:off x="8680862" y="1613118"/>
            <a:ext cx="5201393" cy="1815882"/>
          </a:xfrm>
          <a:prstGeom prst="rect">
            <a:avLst/>
          </a:prstGeom>
          <a:noFill/>
        </p:spPr>
        <p:txBody>
          <a:bodyPr wrap="square" rtlCol="0">
            <a:spAutoFit/>
          </a:bodyPr>
          <a:lstStyle/>
          <a:p>
            <a:r>
              <a:rPr lang="en-GB" sz="2800" dirty="0"/>
              <a:t>… and another</a:t>
            </a:r>
          </a:p>
          <a:p>
            <a:endParaRPr lang="en-GB" sz="2800" dirty="0"/>
          </a:p>
          <a:p>
            <a:r>
              <a:rPr lang="en-GB" sz="2800" dirty="0"/>
              <a:t>…and another</a:t>
            </a:r>
          </a:p>
          <a:p>
            <a:endParaRPr lang="en-GB" sz="2800" dirty="0"/>
          </a:p>
        </p:txBody>
      </p:sp>
      <p:sp>
        <p:nvSpPr>
          <p:cNvPr id="21" name="TextBox 20">
            <a:extLst>
              <a:ext uri="{FF2B5EF4-FFF2-40B4-BE49-F238E27FC236}">
                <a16:creationId xmlns:a16="http://schemas.microsoft.com/office/drawing/2014/main" id="{87418358-8ADB-B5A7-597E-10E127BF7494}"/>
              </a:ext>
            </a:extLst>
          </p:cNvPr>
          <p:cNvSpPr txBox="1"/>
          <p:nvPr/>
        </p:nvSpPr>
        <p:spPr>
          <a:xfrm>
            <a:off x="5902036" y="4402243"/>
            <a:ext cx="5640780" cy="954107"/>
          </a:xfrm>
          <a:prstGeom prst="rect">
            <a:avLst/>
          </a:prstGeom>
          <a:noFill/>
        </p:spPr>
        <p:txBody>
          <a:bodyPr wrap="square" rtlCol="0">
            <a:spAutoFit/>
          </a:bodyPr>
          <a:lstStyle/>
          <a:p>
            <a:r>
              <a:rPr lang="en-GB" sz="2800" dirty="0"/>
              <a:t>Find three possible side lengths that will satisfy Pythagoras’ Theorem.</a:t>
            </a:r>
          </a:p>
        </p:txBody>
      </p:sp>
    </p:spTree>
    <p:extLst>
      <p:ext uri="{BB962C8B-B14F-4D97-AF65-F5344CB8AC3E}">
        <p14:creationId xmlns:p14="http://schemas.microsoft.com/office/powerpoint/2010/main" val="3756740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0838B-4E32-55F8-4827-629A8136F1E7}"/>
            </a:ext>
          </a:extLst>
        </p:cNvPr>
        <p:cNvGrpSpPr/>
        <p:nvPr/>
      </p:nvGrpSpPr>
      <p:grpSpPr>
        <a:xfrm>
          <a:off x="0" y="0"/>
          <a:ext cx="0" cy="0"/>
          <a:chOff x="0" y="0"/>
          <a:chExt cx="0" cy="0"/>
        </a:xfrm>
      </p:grpSpPr>
      <p:sp>
        <p:nvSpPr>
          <p:cNvPr id="48" name="TextBox 47">
            <a:extLst>
              <a:ext uri="{FF2B5EF4-FFF2-40B4-BE49-F238E27FC236}">
                <a16:creationId xmlns:a16="http://schemas.microsoft.com/office/drawing/2014/main" id="{523643F8-2DAC-0A85-4B7A-28D772E3AEDE}"/>
              </a:ext>
            </a:extLst>
          </p:cNvPr>
          <p:cNvSpPr txBox="1"/>
          <p:nvPr/>
        </p:nvSpPr>
        <p:spPr>
          <a:xfrm>
            <a:off x="152455" y="240845"/>
            <a:ext cx="11627867" cy="2246769"/>
          </a:xfrm>
          <a:prstGeom prst="rect">
            <a:avLst/>
          </a:prstGeom>
          <a:noFill/>
        </p:spPr>
        <p:txBody>
          <a:bodyPr wrap="square" rtlCol="0">
            <a:spAutoFit/>
          </a:bodyPr>
          <a:lstStyle/>
          <a:p>
            <a:r>
              <a:rPr lang="en-GB" sz="2800" dirty="0"/>
              <a:t>So, Pythagoras’ Theorem only works for right angled triangles…</a:t>
            </a:r>
          </a:p>
          <a:p>
            <a:r>
              <a:rPr lang="en-GB" sz="2800" dirty="0"/>
              <a:t>Is this triangle right-angled?</a:t>
            </a:r>
          </a:p>
          <a:p>
            <a:endParaRPr lang="en-GB" sz="2800" dirty="0"/>
          </a:p>
          <a:p>
            <a:endParaRPr lang="en-GB" sz="2800" dirty="0"/>
          </a:p>
          <a:p>
            <a:r>
              <a:rPr lang="en-GB" sz="2800" dirty="0"/>
              <a:t>On whiteboards…</a:t>
            </a:r>
          </a:p>
        </p:txBody>
      </p:sp>
      <p:pic>
        <p:nvPicPr>
          <p:cNvPr id="3" name="Picture 2">
            <a:extLst>
              <a:ext uri="{FF2B5EF4-FFF2-40B4-BE49-F238E27FC236}">
                <a16:creationId xmlns:a16="http://schemas.microsoft.com/office/drawing/2014/main" id="{44E2E7D9-21A7-4323-A409-45F00C802269}"/>
              </a:ext>
            </a:extLst>
          </p:cNvPr>
          <p:cNvPicPr>
            <a:picLocks noChangeAspect="1"/>
          </p:cNvPicPr>
          <p:nvPr/>
        </p:nvPicPr>
        <p:blipFill>
          <a:blip r:embed="rId2"/>
          <a:stretch>
            <a:fillRect/>
          </a:stretch>
        </p:blipFill>
        <p:spPr>
          <a:xfrm>
            <a:off x="5071336" y="1437063"/>
            <a:ext cx="5272072" cy="3983873"/>
          </a:xfrm>
          <a:prstGeom prst="rect">
            <a:avLst/>
          </a:prstGeom>
        </p:spPr>
      </p:pic>
    </p:spTree>
    <p:extLst>
      <p:ext uri="{BB962C8B-B14F-4D97-AF65-F5344CB8AC3E}">
        <p14:creationId xmlns:p14="http://schemas.microsoft.com/office/powerpoint/2010/main" val="2939493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EB25E-0864-1A51-40CA-701246839D63}"/>
            </a:ext>
          </a:extLst>
        </p:cNvPr>
        <p:cNvGrpSpPr/>
        <p:nvPr/>
      </p:nvGrpSpPr>
      <p:grpSpPr>
        <a:xfrm>
          <a:off x="0" y="0"/>
          <a:ext cx="0" cy="0"/>
          <a:chOff x="0" y="0"/>
          <a:chExt cx="0" cy="0"/>
        </a:xfrm>
      </p:grpSpPr>
      <p:sp>
        <p:nvSpPr>
          <p:cNvPr id="48" name="TextBox 47">
            <a:extLst>
              <a:ext uri="{FF2B5EF4-FFF2-40B4-BE49-F238E27FC236}">
                <a16:creationId xmlns:a16="http://schemas.microsoft.com/office/drawing/2014/main" id="{122310EA-1EBE-E5D0-0CF7-12EBB053E911}"/>
              </a:ext>
            </a:extLst>
          </p:cNvPr>
          <p:cNvSpPr txBox="1"/>
          <p:nvPr/>
        </p:nvSpPr>
        <p:spPr>
          <a:xfrm>
            <a:off x="152455" y="240845"/>
            <a:ext cx="11627867" cy="4401205"/>
          </a:xfrm>
          <a:prstGeom prst="rect">
            <a:avLst/>
          </a:prstGeom>
          <a:noFill/>
        </p:spPr>
        <p:txBody>
          <a:bodyPr wrap="square" rtlCol="0">
            <a:spAutoFit/>
          </a:bodyPr>
          <a:lstStyle/>
          <a:p>
            <a:r>
              <a:rPr lang="en-GB" sz="2800" dirty="0"/>
              <a:t>So, Pythagoras’ Theorem only works for right angled triangles…</a:t>
            </a:r>
          </a:p>
          <a:p>
            <a:r>
              <a:rPr lang="en-GB" sz="2800" dirty="0"/>
              <a:t>Is this triangle right-angled?</a:t>
            </a:r>
          </a:p>
          <a:p>
            <a:endParaRPr lang="en-GB" sz="2800" dirty="0"/>
          </a:p>
          <a:p>
            <a:endParaRPr lang="en-GB" sz="2800" dirty="0"/>
          </a:p>
          <a:p>
            <a:r>
              <a:rPr lang="en-GB" sz="2800" dirty="0"/>
              <a:t>On whiteboards…</a:t>
            </a:r>
          </a:p>
          <a:p>
            <a:endParaRPr lang="en-GB" sz="2800" dirty="0"/>
          </a:p>
          <a:p>
            <a:endParaRPr lang="en-GB" sz="2800" dirty="0"/>
          </a:p>
          <a:p>
            <a:endParaRPr lang="en-GB" sz="2800" dirty="0"/>
          </a:p>
          <a:p>
            <a:r>
              <a:rPr lang="en-GB" sz="2800" dirty="0"/>
              <a:t>What is the same?</a:t>
            </a:r>
          </a:p>
          <a:p>
            <a:r>
              <a:rPr lang="en-GB" sz="2800" dirty="0"/>
              <a:t>What is different?</a:t>
            </a:r>
          </a:p>
        </p:txBody>
      </p:sp>
      <p:pic>
        <p:nvPicPr>
          <p:cNvPr id="4" name="Picture 3">
            <a:extLst>
              <a:ext uri="{FF2B5EF4-FFF2-40B4-BE49-F238E27FC236}">
                <a16:creationId xmlns:a16="http://schemas.microsoft.com/office/drawing/2014/main" id="{3DFD7B80-FC07-51DA-C89C-6F1904464175}"/>
              </a:ext>
            </a:extLst>
          </p:cNvPr>
          <p:cNvPicPr>
            <a:picLocks noChangeAspect="1"/>
          </p:cNvPicPr>
          <p:nvPr/>
        </p:nvPicPr>
        <p:blipFill>
          <a:blip r:embed="rId2"/>
          <a:stretch>
            <a:fillRect/>
          </a:stretch>
        </p:blipFill>
        <p:spPr>
          <a:xfrm>
            <a:off x="5130644" y="1643980"/>
            <a:ext cx="3526468" cy="3353472"/>
          </a:xfrm>
          <a:prstGeom prst="rect">
            <a:avLst/>
          </a:prstGeom>
        </p:spPr>
      </p:pic>
    </p:spTree>
    <p:extLst>
      <p:ext uri="{BB962C8B-B14F-4D97-AF65-F5344CB8AC3E}">
        <p14:creationId xmlns:p14="http://schemas.microsoft.com/office/powerpoint/2010/main" val="2371688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C2C0E-886A-2FA3-BB87-50CFF50B3895}"/>
            </a:ext>
          </a:extLst>
        </p:cNvPr>
        <p:cNvGrpSpPr/>
        <p:nvPr/>
      </p:nvGrpSpPr>
      <p:grpSpPr>
        <a:xfrm>
          <a:off x="0" y="0"/>
          <a:ext cx="0" cy="0"/>
          <a:chOff x="0" y="0"/>
          <a:chExt cx="0" cy="0"/>
        </a:xfrm>
      </p:grpSpPr>
      <p:sp>
        <p:nvSpPr>
          <p:cNvPr id="48" name="TextBox 47">
            <a:extLst>
              <a:ext uri="{FF2B5EF4-FFF2-40B4-BE49-F238E27FC236}">
                <a16:creationId xmlns:a16="http://schemas.microsoft.com/office/drawing/2014/main" id="{D2EB96B4-3E6E-A40D-CB1A-743D94329080}"/>
              </a:ext>
            </a:extLst>
          </p:cNvPr>
          <p:cNvSpPr txBox="1"/>
          <p:nvPr/>
        </p:nvSpPr>
        <p:spPr>
          <a:xfrm>
            <a:off x="152455" y="240845"/>
            <a:ext cx="11627867" cy="3108543"/>
          </a:xfrm>
          <a:prstGeom prst="rect">
            <a:avLst/>
          </a:prstGeom>
          <a:noFill/>
        </p:spPr>
        <p:txBody>
          <a:bodyPr wrap="square" rtlCol="0">
            <a:spAutoFit/>
          </a:bodyPr>
          <a:lstStyle/>
          <a:p>
            <a:r>
              <a:rPr lang="en-GB" sz="2800" dirty="0"/>
              <a:t>So, Pythagoras’ Theorem only works for right angled triangles…</a:t>
            </a:r>
          </a:p>
          <a:p>
            <a:r>
              <a:rPr lang="en-GB" sz="2800" dirty="0"/>
              <a:t>Is this triangle right-angled?</a:t>
            </a:r>
          </a:p>
          <a:p>
            <a:endParaRPr lang="en-GB" sz="2800" dirty="0"/>
          </a:p>
          <a:p>
            <a:endParaRPr lang="en-GB" sz="2800" dirty="0"/>
          </a:p>
          <a:p>
            <a:r>
              <a:rPr lang="en-GB" sz="2800" dirty="0"/>
              <a:t>On whiteboards…</a:t>
            </a:r>
          </a:p>
          <a:p>
            <a:endParaRPr lang="en-GB" sz="2800" dirty="0"/>
          </a:p>
          <a:p>
            <a:endParaRPr lang="en-GB" sz="2800" dirty="0"/>
          </a:p>
        </p:txBody>
      </p:sp>
      <p:pic>
        <p:nvPicPr>
          <p:cNvPr id="3" name="Picture 2">
            <a:extLst>
              <a:ext uri="{FF2B5EF4-FFF2-40B4-BE49-F238E27FC236}">
                <a16:creationId xmlns:a16="http://schemas.microsoft.com/office/drawing/2014/main" id="{ADA036C0-CF37-039D-9823-E7F17F4D345D}"/>
              </a:ext>
            </a:extLst>
          </p:cNvPr>
          <p:cNvPicPr>
            <a:picLocks noChangeAspect="1"/>
          </p:cNvPicPr>
          <p:nvPr/>
        </p:nvPicPr>
        <p:blipFill>
          <a:blip r:embed="rId2"/>
          <a:stretch>
            <a:fillRect/>
          </a:stretch>
        </p:blipFill>
        <p:spPr>
          <a:xfrm>
            <a:off x="5257683" y="1543792"/>
            <a:ext cx="3492690" cy="2480603"/>
          </a:xfrm>
          <a:prstGeom prst="rect">
            <a:avLst/>
          </a:prstGeom>
        </p:spPr>
      </p:pic>
    </p:spTree>
    <p:extLst>
      <p:ext uri="{BB962C8B-B14F-4D97-AF65-F5344CB8AC3E}">
        <p14:creationId xmlns:p14="http://schemas.microsoft.com/office/powerpoint/2010/main" val="1453615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69ABA-CA29-238C-739A-7B8E8E4F82B9}"/>
            </a:ext>
          </a:extLst>
        </p:cNvPr>
        <p:cNvGrpSpPr/>
        <p:nvPr/>
      </p:nvGrpSpPr>
      <p:grpSpPr>
        <a:xfrm>
          <a:off x="0" y="0"/>
          <a:ext cx="0" cy="0"/>
          <a:chOff x="0" y="0"/>
          <a:chExt cx="0" cy="0"/>
        </a:xfrm>
      </p:grpSpPr>
      <p:sp>
        <p:nvSpPr>
          <p:cNvPr id="48" name="TextBox 47">
            <a:extLst>
              <a:ext uri="{FF2B5EF4-FFF2-40B4-BE49-F238E27FC236}">
                <a16:creationId xmlns:a16="http://schemas.microsoft.com/office/drawing/2014/main" id="{4CAF9ADA-05C8-64C2-25F9-39598F54348F}"/>
              </a:ext>
            </a:extLst>
          </p:cNvPr>
          <p:cNvSpPr txBox="1"/>
          <p:nvPr/>
        </p:nvSpPr>
        <p:spPr>
          <a:xfrm>
            <a:off x="152455" y="240845"/>
            <a:ext cx="11627867" cy="3108543"/>
          </a:xfrm>
          <a:prstGeom prst="rect">
            <a:avLst/>
          </a:prstGeom>
          <a:noFill/>
        </p:spPr>
        <p:txBody>
          <a:bodyPr wrap="square" rtlCol="0">
            <a:spAutoFit/>
          </a:bodyPr>
          <a:lstStyle/>
          <a:p>
            <a:r>
              <a:rPr lang="en-GB" sz="2800" dirty="0"/>
              <a:t>So, Pythagoras’ Theorem only works for right angled triangles…</a:t>
            </a:r>
          </a:p>
          <a:p>
            <a:r>
              <a:rPr lang="en-GB" sz="2800" dirty="0"/>
              <a:t>Is this triangle right-angled?</a:t>
            </a:r>
          </a:p>
          <a:p>
            <a:endParaRPr lang="en-GB" sz="2800" dirty="0"/>
          </a:p>
          <a:p>
            <a:endParaRPr lang="en-GB" sz="2800" dirty="0"/>
          </a:p>
          <a:p>
            <a:r>
              <a:rPr lang="en-GB" sz="2800" dirty="0"/>
              <a:t>On whiteboards…</a:t>
            </a:r>
          </a:p>
          <a:p>
            <a:endParaRPr lang="en-GB" sz="2800" dirty="0"/>
          </a:p>
          <a:p>
            <a:endParaRPr lang="en-GB" sz="2800" dirty="0"/>
          </a:p>
        </p:txBody>
      </p:sp>
      <p:pic>
        <p:nvPicPr>
          <p:cNvPr id="4" name="Picture 3">
            <a:extLst>
              <a:ext uri="{FF2B5EF4-FFF2-40B4-BE49-F238E27FC236}">
                <a16:creationId xmlns:a16="http://schemas.microsoft.com/office/drawing/2014/main" id="{BAE56E1C-24C6-71D0-20EC-94FECB9B4A2E}"/>
              </a:ext>
            </a:extLst>
          </p:cNvPr>
          <p:cNvPicPr>
            <a:picLocks noChangeAspect="1"/>
          </p:cNvPicPr>
          <p:nvPr/>
        </p:nvPicPr>
        <p:blipFill>
          <a:blip r:embed="rId2"/>
          <a:stretch>
            <a:fillRect/>
          </a:stretch>
        </p:blipFill>
        <p:spPr>
          <a:xfrm>
            <a:off x="4915913" y="1462530"/>
            <a:ext cx="4972744" cy="3410426"/>
          </a:xfrm>
          <a:prstGeom prst="rect">
            <a:avLst/>
          </a:prstGeom>
        </p:spPr>
      </p:pic>
    </p:spTree>
    <p:extLst>
      <p:ext uri="{BB962C8B-B14F-4D97-AF65-F5344CB8AC3E}">
        <p14:creationId xmlns:p14="http://schemas.microsoft.com/office/powerpoint/2010/main" val="695118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0B15B-961F-1E79-EB52-948F6A9213B1}"/>
            </a:ext>
          </a:extLst>
        </p:cNvPr>
        <p:cNvGrpSpPr/>
        <p:nvPr/>
      </p:nvGrpSpPr>
      <p:grpSpPr>
        <a:xfrm>
          <a:off x="0" y="0"/>
          <a:ext cx="0" cy="0"/>
          <a:chOff x="0" y="0"/>
          <a:chExt cx="0" cy="0"/>
        </a:xfrm>
      </p:grpSpPr>
      <p:sp>
        <p:nvSpPr>
          <p:cNvPr id="48" name="TextBox 47">
            <a:extLst>
              <a:ext uri="{FF2B5EF4-FFF2-40B4-BE49-F238E27FC236}">
                <a16:creationId xmlns:a16="http://schemas.microsoft.com/office/drawing/2014/main" id="{457D8F73-5D3D-5F11-76D6-DFA15746C96C}"/>
              </a:ext>
            </a:extLst>
          </p:cNvPr>
          <p:cNvSpPr txBox="1"/>
          <p:nvPr/>
        </p:nvSpPr>
        <p:spPr>
          <a:xfrm>
            <a:off x="152455" y="240845"/>
            <a:ext cx="11627867" cy="3108543"/>
          </a:xfrm>
          <a:prstGeom prst="rect">
            <a:avLst/>
          </a:prstGeom>
          <a:noFill/>
        </p:spPr>
        <p:txBody>
          <a:bodyPr wrap="square" rtlCol="0">
            <a:spAutoFit/>
          </a:bodyPr>
          <a:lstStyle/>
          <a:p>
            <a:r>
              <a:rPr lang="en-GB" sz="2800" dirty="0"/>
              <a:t>So, Pythagoras’ Theorem only works for right angled triangles…</a:t>
            </a:r>
          </a:p>
          <a:p>
            <a:r>
              <a:rPr lang="en-GB" sz="2800" dirty="0"/>
              <a:t>Is this triangle right-angled?</a:t>
            </a:r>
          </a:p>
          <a:p>
            <a:endParaRPr lang="en-GB" sz="2800" dirty="0"/>
          </a:p>
          <a:p>
            <a:endParaRPr lang="en-GB" sz="2800" dirty="0"/>
          </a:p>
          <a:p>
            <a:r>
              <a:rPr lang="en-GB" sz="2800" dirty="0"/>
              <a:t>On whiteboards…</a:t>
            </a:r>
          </a:p>
          <a:p>
            <a:endParaRPr lang="en-GB" sz="2800" dirty="0"/>
          </a:p>
          <a:p>
            <a:endParaRPr lang="en-GB" sz="2800" dirty="0"/>
          </a:p>
        </p:txBody>
      </p:sp>
      <p:pic>
        <p:nvPicPr>
          <p:cNvPr id="3" name="Picture 2">
            <a:extLst>
              <a:ext uri="{FF2B5EF4-FFF2-40B4-BE49-F238E27FC236}">
                <a16:creationId xmlns:a16="http://schemas.microsoft.com/office/drawing/2014/main" id="{15035578-F35A-8F05-E858-38488C5BEC3B}"/>
              </a:ext>
            </a:extLst>
          </p:cNvPr>
          <p:cNvPicPr>
            <a:picLocks noChangeAspect="1"/>
          </p:cNvPicPr>
          <p:nvPr/>
        </p:nvPicPr>
        <p:blipFill>
          <a:blip r:embed="rId2"/>
          <a:stretch>
            <a:fillRect/>
          </a:stretch>
        </p:blipFill>
        <p:spPr>
          <a:xfrm>
            <a:off x="5253251" y="1712900"/>
            <a:ext cx="4915586" cy="3591426"/>
          </a:xfrm>
          <a:prstGeom prst="rect">
            <a:avLst/>
          </a:prstGeom>
        </p:spPr>
      </p:pic>
    </p:spTree>
    <p:extLst>
      <p:ext uri="{BB962C8B-B14F-4D97-AF65-F5344CB8AC3E}">
        <p14:creationId xmlns:p14="http://schemas.microsoft.com/office/powerpoint/2010/main" val="3213576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B5251-48FB-156E-637F-680D73B60101}"/>
            </a:ext>
          </a:extLst>
        </p:cNvPr>
        <p:cNvGrpSpPr/>
        <p:nvPr/>
      </p:nvGrpSpPr>
      <p:grpSpPr>
        <a:xfrm>
          <a:off x="0" y="0"/>
          <a:ext cx="0" cy="0"/>
          <a:chOff x="0" y="0"/>
          <a:chExt cx="0" cy="0"/>
        </a:xfrm>
      </p:grpSpPr>
      <p:sp>
        <p:nvSpPr>
          <p:cNvPr id="48" name="TextBox 47">
            <a:extLst>
              <a:ext uri="{FF2B5EF4-FFF2-40B4-BE49-F238E27FC236}">
                <a16:creationId xmlns:a16="http://schemas.microsoft.com/office/drawing/2014/main" id="{66B91F68-F1AA-C12D-B15A-CA6178A5612C}"/>
              </a:ext>
            </a:extLst>
          </p:cNvPr>
          <p:cNvSpPr txBox="1"/>
          <p:nvPr/>
        </p:nvSpPr>
        <p:spPr>
          <a:xfrm>
            <a:off x="152455" y="240845"/>
            <a:ext cx="11627867" cy="3108543"/>
          </a:xfrm>
          <a:prstGeom prst="rect">
            <a:avLst/>
          </a:prstGeom>
          <a:noFill/>
        </p:spPr>
        <p:txBody>
          <a:bodyPr wrap="square" rtlCol="0">
            <a:spAutoFit/>
          </a:bodyPr>
          <a:lstStyle/>
          <a:p>
            <a:r>
              <a:rPr lang="en-GB" sz="2800" dirty="0"/>
              <a:t>So, Pythagoras’ Theorem only works for right angled triangles…</a:t>
            </a:r>
          </a:p>
          <a:p>
            <a:r>
              <a:rPr lang="en-GB" sz="2800" dirty="0"/>
              <a:t>Is this triangle right-angled?</a:t>
            </a:r>
          </a:p>
          <a:p>
            <a:endParaRPr lang="en-GB" sz="2800" dirty="0"/>
          </a:p>
          <a:p>
            <a:endParaRPr lang="en-GB" sz="2800" dirty="0"/>
          </a:p>
          <a:p>
            <a:r>
              <a:rPr lang="en-GB" sz="2800" dirty="0"/>
              <a:t>On whiteboards…</a:t>
            </a:r>
          </a:p>
          <a:p>
            <a:endParaRPr lang="en-GB" sz="2800" dirty="0"/>
          </a:p>
          <a:p>
            <a:endParaRPr lang="en-GB" sz="2800" dirty="0"/>
          </a:p>
        </p:txBody>
      </p:sp>
      <p:pic>
        <p:nvPicPr>
          <p:cNvPr id="4" name="Picture 3">
            <a:extLst>
              <a:ext uri="{FF2B5EF4-FFF2-40B4-BE49-F238E27FC236}">
                <a16:creationId xmlns:a16="http://schemas.microsoft.com/office/drawing/2014/main" id="{29C524B4-8611-7CDD-1EC0-0F026CB03E09}"/>
              </a:ext>
            </a:extLst>
          </p:cNvPr>
          <p:cNvPicPr>
            <a:picLocks noChangeAspect="1"/>
          </p:cNvPicPr>
          <p:nvPr/>
        </p:nvPicPr>
        <p:blipFill>
          <a:blip r:embed="rId2"/>
          <a:stretch>
            <a:fillRect/>
          </a:stretch>
        </p:blipFill>
        <p:spPr>
          <a:xfrm>
            <a:off x="4937903" y="1408527"/>
            <a:ext cx="4063301" cy="4200171"/>
          </a:xfrm>
          <a:prstGeom prst="rect">
            <a:avLst/>
          </a:prstGeom>
        </p:spPr>
      </p:pic>
    </p:spTree>
    <p:extLst>
      <p:ext uri="{BB962C8B-B14F-4D97-AF65-F5344CB8AC3E}">
        <p14:creationId xmlns:p14="http://schemas.microsoft.com/office/powerpoint/2010/main" val="3582096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2E59602-CA6C-A28F-AE87-CDE307C60DBD}"/>
              </a:ext>
            </a:extLst>
          </p:cNvPr>
          <p:cNvPicPr>
            <a:picLocks noChangeAspect="1"/>
          </p:cNvPicPr>
          <p:nvPr/>
        </p:nvPicPr>
        <p:blipFill>
          <a:blip r:embed="rId2"/>
          <a:srcRect b="49684"/>
          <a:stretch/>
        </p:blipFill>
        <p:spPr>
          <a:xfrm>
            <a:off x="3666988" y="617518"/>
            <a:ext cx="8030207" cy="5743565"/>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26815886-7F4D-254D-8C79-79508D3E2ADC}"/>
              </a:ext>
            </a:extLst>
          </p:cNvPr>
          <p:cNvSpPr txBox="1"/>
          <p:nvPr/>
        </p:nvSpPr>
        <p:spPr>
          <a:xfrm>
            <a:off x="494805" y="890649"/>
            <a:ext cx="2838202" cy="1077218"/>
          </a:xfrm>
          <a:prstGeom prst="rect">
            <a:avLst/>
          </a:prstGeom>
          <a:noFill/>
        </p:spPr>
        <p:txBody>
          <a:bodyPr wrap="square" rtlCol="0">
            <a:spAutoFit/>
          </a:bodyPr>
          <a:lstStyle/>
          <a:p>
            <a:r>
              <a:rPr lang="en-GB" sz="3200" dirty="0"/>
              <a:t>Have a go at the worksheet:</a:t>
            </a:r>
          </a:p>
        </p:txBody>
      </p:sp>
    </p:spTree>
    <p:extLst>
      <p:ext uri="{BB962C8B-B14F-4D97-AF65-F5344CB8AC3E}">
        <p14:creationId xmlns:p14="http://schemas.microsoft.com/office/powerpoint/2010/main" val="3813659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0C4CCC-E3CC-0C3E-F086-ED4DA96CD27A}"/>
              </a:ext>
            </a:extLst>
          </p:cNvPr>
          <p:cNvPicPr>
            <a:picLocks noChangeAspect="1"/>
          </p:cNvPicPr>
          <p:nvPr/>
        </p:nvPicPr>
        <p:blipFill>
          <a:blip r:embed="rId3"/>
          <a:stretch>
            <a:fillRect/>
          </a:stretch>
        </p:blipFill>
        <p:spPr>
          <a:xfrm>
            <a:off x="1524001" y="1"/>
            <a:ext cx="4549265" cy="6466788"/>
          </a:xfrm>
          <a:prstGeom prst="rect">
            <a:avLst/>
          </a:prstGeom>
        </p:spPr>
      </p:pic>
      <p:pic>
        <p:nvPicPr>
          <p:cNvPr id="4" name="Picture 3">
            <a:extLst>
              <a:ext uri="{FF2B5EF4-FFF2-40B4-BE49-F238E27FC236}">
                <a16:creationId xmlns:a16="http://schemas.microsoft.com/office/drawing/2014/main" id="{83345C19-B330-1B11-9CB5-9F9F171C669C}"/>
              </a:ext>
            </a:extLst>
          </p:cNvPr>
          <p:cNvPicPr>
            <a:picLocks noChangeAspect="1"/>
          </p:cNvPicPr>
          <p:nvPr/>
        </p:nvPicPr>
        <p:blipFill>
          <a:blip r:embed="rId3"/>
          <a:stretch>
            <a:fillRect/>
          </a:stretch>
        </p:blipFill>
        <p:spPr>
          <a:xfrm>
            <a:off x="6118736" y="1"/>
            <a:ext cx="4549265" cy="6466788"/>
          </a:xfrm>
          <a:prstGeom prst="rect">
            <a:avLst/>
          </a:prstGeom>
        </p:spPr>
      </p:pic>
    </p:spTree>
    <p:extLst>
      <p:ext uri="{BB962C8B-B14F-4D97-AF65-F5344CB8AC3E}">
        <p14:creationId xmlns:p14="http://schemas.microsoft.com/office/powerpoint/2010/main" val="3182647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F39AED-E3A0-261E-3648-8EC09B88490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Lst>
          </a:blip>
          <a:stretch>
            <a:fillRect/>
          </a:stretch>
        </p:blipFill>
        <p:spPr>
          <a:xfrm>
            <a:off x="827940" y="42390"/>
            <a:ext cx="10536120" cy="6773220"/>
          </a:xfrm>
          <a:prstGeom prst="rect">
            <a:avLst/>
          </a:prstGeom>
        </p:spPr>
      </p:pic>
      <p:sp>
        <p:nvSpPr>
          <p:cNvPr id="6" name="TextBox 5">
            <a:extLst>
              <a:ext uri="{FF2B5EF4-FFF2-40B4-BE49-F238E27FC236}">
                <a16:creationId xmlns:a16="http://schemas.microsoft.com/office/drawing/2014/main" id="{1627464D-76D1-6DFA-15E8-39CBE07D268E}"/>
              </a:ext>
            </a:extLst>
          </p:cNvPr>
          <p:cNvSpPr txBox="1"/>
          <p:nvPr/>
        </p:nvSpPr>
        <p:spPr>
          <a:xfrm rot="16200000">
            <a:off x="-760020" y="2054431"/>
            <a:ext cx="2660073" cy="769441"/>
          </a:xfrm>
          <a:prstGeom prst="rect">
            <a:avLst/>
          </a:prstGeom>
          <a:noFill/>
        </p:spPr>
        <p:txBody>
          <a:bodyPr wrap="square" rtlCol="0">
            <a:spAutoFit/>
          </a:bodyPr>
          <a:lstStyle/>
          <a:p>
            <a:r>
              <a:rPr lang="en-GB" sz="4400" b="1" dirty="0">
                <a:solidFill>
                  <a:srgbClr val="C00000"/>
                </a:solidFill>
              </a:rPr>
              <a:t>ANSWERS</a:t>
            </a:r>
          </a:p>
        </p:txBody>
      </p:sp>
    </p:spTree>
    <p:extLst>
      <p:ext uri="{BB962C8B-B14F-4D97-AF65-F5344CB8AC3E}">
        <p14:creationId xmlns:p14="http://schemas.microsoft.com/office/powerpoint/2010/main" val="141943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4F65C-A88C-C349-7D6D-4E2627E6EEB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344D216-7119-3D03-702C-EC8CFA5B0AD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Lst>
          </a:blip>
          <a:stretch>
            <a:fillRect/>
          </a:stretch>
        </p:blipFill>
        <p:spPr>
          <a:xfrm>
            <a:off x="1823441" y="47153"/>
            <a:ext cx="8545118" cy="6763694"/>
          </a:xfrm>
          <a:prstGeom prst="rect">
            <a:avLst/>
          </a:prstGeom>
        </p:spPr>
      </p:pic>
      <p:sp>
        <p:nvSpPr>
          <p:cNvPr id="4" name="TextBox 3">
            <a:extLst>
              <a:ext uri="{FF2B5EF4-FFF2-40B4-BE49-F238E27FC236}">
                <a16:creationId xmlns:a16="http://schemas.microsoft.com/office/drawing/2014/main" id="{19F5312A-FAD6-2950-C54D-E6BB8932B8AE}"/>
              </a:ext>
            </a:extLst>
          </p:cNvPr>
          <p:cNvSpPr txBox="1"/>
          <p:nvPr/>
        </p:nvSpPr>
        <p:spPr>
          <a:xfrm rot="16200000">
            <a:off x="-760020" y="2054431"/>
            <a:ext cx="2660073" cy="769441"/>
          </a:xfrm>
          <a:prstGeom prst="rect">
            <a:avLst/>
          </a:prstGeom>
          <a:noFill/>
        </p:spPr>
        <p:txBody>
          <a:bodyPr wrap="square" rtlCol="0">
            <a:spAutoFit/>
          </a:bodyPr>
          <a:lstStyle/>
          <a:p>
            <a:r>
              <a:rPr lang="en-GB" sz="4400" b="1" dirty="0">
                <a:solidFill>
                  <a:srgbClr val="C00000"/>
                </a:solidFill>
              </a:rPr>
              <a:t>ANSWERS</a:t>
            </a:r>
          </a:p>
        </p:txBody>
      </p:sp>
    </p:spTree>
    <p:extLst>
      <p:ext uri="{BB962C8B-B14F-4D97-AF65-F5344CB8AC3E}">
        <p14:creationId xmlns:p14="http://schemas.microsoft.com/office/powerpoint/2010/main" val="1145832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2F55B44-03F2-4C86-3EA6-8AE13C2CBD95}"/>
              </a:ext>
            </a:extLst>
          </p:cNvPr>
          <p:cNvPicPr>
            <a:picLocks noChangeAspect="1"/>
          </p:cNvPicPr>
          <p:nvPr/>
        </p:nvPicPr>
        <p:blipFill>
          <a:blip r:embed="rId3"/>
          <a:stretch>
            <a:fillRect/>
          </a:stretch>
        </p:blipFill>
        <p:spPr>
          <a:xfrm rot="3398187">
            <a:off x="1243866" y="428478"/>
            <a:ext cx="3398181" cy="3229398"/>
          </a:xfrm>
          <a:prstGeom prst="rect">
            <a:avLst/>
          </a:prstGeom>
        </p:spPr>
      </p:pic>
      <p:pic>
        <p:nvPicPr>
          <p:cNvPr id="10" name="Picture 9">
            <a:extLst>
              <a:ext uri="{FF2B5EF4-FFF2-40B4-BE49-F238E27FC236}">
                <a16:creationId xmlns:a16="http://schemas.microsoft.com/office/drawing/2014/main" id="{67BEE077-C60D-8CAE-B20D-40DBBE79A75A}"/>
              </a:ext>
            </a:extLst>
          </p:cNvPr>
          <p:cNvPicPr>
            <a:picLocks noChangeAspect="1"/>
          </p:cNvPicPr>
          <p:nvPr/>
        </p:nvPicPr>
        <p:blipFill>
          <a:blip r:embed="rId3"/>
          <a:stretch>
            <a:fillRect/>
          </a:stretch>
        </p:blipFill>
        <p:spPr>
          <a:xfrm rot="18497475">
            <a:off x="6942728" y="638412"/>
            <a:ext cx="3398181" cy="3229398"/>
          </a:xfrm>
          <a:prstGeom prst="rect">
            <a:avLst/>
          </a:prstGeom>
        </p:spPr>
      </p:pic>
      <p:sp>
        <p:nvSpPr>
          <p:cNvPr id="11" name="TextBox 10">
            <a:extLst>
              <a:ext uri="{FF2B5EF4-FFF2-40B4-BE49-F238E27FC236}">
                <a16:creationId xmlns:a16="http://schemas.microsoft.com/office/drawing/2014/main" id="{E990E2C2-17EE-D231-100B-A8EB8812BE22}"/>
              </a:ext>
            </a:extLst>
          </p:cNvPr>
          <p:cNvSpPr txBox="1"/>
          <p:nvPr/>
        </p:nvSpPr>
        <p:spPr>
          <a:xfrm>
            <a:off x="2193279" y="1047523"/>
            <a:ext cx="1070904" cy="584775"/>
          </a:xfrm>
          <a:prstGeom prst="rect">
            <a:avLst/>
          </a:prstGeom>
          <a:noFill/>
        </p:spPr>
        <p:txBody>
          <a:bodyPr wrap="square" rtlCol="0">
            <a:spAutoFit/>
          </a:bodyPr>
          <a:lstStyle/>
          <a:p>
            <a:r>
              <a:rPr lang="en-GB" sz="3200" b="1" dirty="0"/>
              <a:t>36</a:t>
            </a:r>
          </a:p>
        </p:txBody>
      </p:sp>
      <p:sp>
        <p:nvSpPr>
          <p:cNvPr id="14" name="TextBox 13">
            <a:extLst>
              <a:ext uri="{FF2B5EF4-FFF2-40B4-BE49-F238E27FC236}">
                <a16:creationId xmlns:a16="http://schemas.microsoft.com/office/drawing/2014/main" id="{015B2603-8600-B9E9-4DDE-8B0DCF72AF48}"/>
              </a:ext>
            </a:extLst>
          </p:cNvPr>
          <p:cNvSpPr txBox="1"/>
          <p:nvPr/>
        </p:nvSpPr>
        <p:spPr>
          <a:xfrm>
            <a:off x="1872052" y="2358949"/>
            <a:ext cx="1070904" cy="584775"/>
          </a:xfrm>
          <a:prstGeom prst="rect">
            <a:avLst/>
          </a:prstGeom>
          <a:noFill/>
        </p:spPr>
        <p:txBody>
          <a:bodyPr wrap="square" rtlCol="0">
            <a:spAutoFit/>
          </a:bodyPr>
          <a:lstStyle/>
          <a:p>
            <a:r>
              <a:rPr lang="en-GB" sz="3200" b="1" dirty="0"/>
              <a:t>64</a:t>
            </a:r>
          </a:p>
        </p:txBody>
      </p:sp>
      <p:sp>
        <p:nvSpPr>
          <p:cNvPr id="15" name="TextBox 14">
            <a:extLst>
              <a:ext uri="{FF2B5EF4-FFF2-40B4-BE49-F238E27FC236}">
                <a16:creationId xmlns:a16="http://schemas.microsoft.com/office/drawing/2014/main" id="{A7126469-3D2F-18FF-33A7-97FF780F91AE}"/>
              </a:ext>
            </a:extLst>
          </p:cNvPr>
          <p:cNvSpPr txBox="1"/>
          <p:nvPr/>
        </p:nvSpPr>
        <p:spPr>
          <a:xfrm>
            <a:off x="3264183" y="1944608"/>
            <a:ext cx="1070904" cy="584775"/>
          </a:xfrm>
          <a:prstGeom prst="rect">
            <a:avLst/>
          </a:prstGeom>
          <a:noFill/>
        </p:spPr>
        <p:txBody>
          <a:bodyPr wrap="square" rtlCol="0">
            <a:spAutoFit/>
          </a:bodyPr>
          <a:lstStyle/>
          <a:p>
            <a:r>
              <a:rPr lang="en-GB" sz="3200" b="1" dirty="0"/>
              <a:t>100</a:t>
            </a:r>
          </a:p>
        </p:txBody>
      </p:sp>
      <p:sp>
        <p:nvSpPr>
          <p:cNvPr id="16" name="TextBox 15">
            <a:extLst>
              <a:ext uri="{FF2B5EF4-FFF2-40B4-BE49-F238E27FC236}">
                <a16:creationId xmlns:a16="http://schemas.microsoft.com/office/drawing/2014/main" id="{B49C24FB-202A-9742-D340-92D23465BD59}"/>
              </a:ext>
            </a:extLst>
          </p:cNvPr>
          <p:cNvSpPr txBox="1"/>
          <p:nvPr/>
        </p:nvSpPr>
        <p:spPr>
          <a:xfrm>
            <a:off x="7747960" y="2675025"/>
            <a:ext cx="1070904" cy="584775"/>
          </a:xfrm>
          <a:prstGeom prst="rect">
            <a:avLst/>
          </a:prstGeom>
          <a:noFill/>
        </p:spPr>
        <p:txBody>
          <a:bodyPr wrap="square" rtlCol="0">
            <a:spAutoFit/>
          </a:bodyPr>
          <a:lstStyle/>
          <a:p>
            <a:r>
              <a:rPr lang="en-GB" sz="3200" b="1" dirty="0"/>
              <a:t>25</a:t>
            </a:r>
          </a:p>
        </p:txBody>
      </p:sp>
      <p:sp>
        <p:nvSpPr>
          <p:cNvPr id="17" name="TextBox 16">
            <a:extLst>
              <a:ext uri="{FF2B5EF4-FFF2-40B4-BE49-F238E27FC236}">
                <a16:creationId xmlns:a16="http://schemas.microsoft.com/office/drawing/2014/main" id="{BE21023D-B7AF-E808-83A4-1D1DA9F11756}"/>
              </a:ext>
            </a:extLst>
          </p:cNvPr>
          <p:cNvSpPr txBox="1"/>
          <p:nvPr/>
        </p:nvSpPr>
        <p:spPr>
          <a:xfrm>
            <a:off x="9174289" y="2529383"/>
            <a:ext cx="1070904" cy="584775"/>
          </a:xfrm>
          <a:prstGeom prst="rect">
            <a:avLst/>
          </a:prstGeom>
          <a:noFill/>
        </p:spPr>
        <p:txBody>
          <a:bodyPr wrap="square" rtlCol="0">
            <a:spAutoFit/>
          </a:bodyPr>
          <a:lstStyle/>
          <a:p>
            <a:r>
              <a:rPr lang="en-GB" sz="3200" b="1" dirty="0"/>
              <a:t>49</a:t>
            </a:r>
          </a:p>
        </p:txBody>
      </p:sp>
      <p:sp>
        <p:nvSpPr>
          <p:cNvPr id="18" name="TextBox 17">
            <a:extLst>
              <a:ext uri="{FF2B5EF4-FFF2-40B4-BE49-F238E27FC236}">
                <a16:creationId xmlns:a16="http://schemas.microsoft.com/office/drawing/2014/main" id="{DEF39D7A-1442-BB65-5491-1396C4A01D45}"/>
              </a:ext>
            </a:extLst>
          </p:cNvPr>
          <p:cNvSpPr txBox="1"/>
          <p:nvPr/>
        </p:nvSpPr>
        <p:spPr>
          <a:xfrm>
            <a:off x="8303663" y="1325030"/>
            <a:ext cx="1070904" cy="584775"/>
          </a:xfrm>
          <a:prstGeom prst="rect">
            <a:avLst/>
          </a:prstGeom>
          <a:noFill/>
        </p:spPr>
        <p:txBody>
          <a:bodyPr wrap="square" rtlCol="0">
            <a:spAutoFit/>
          </a:bodyPr>
          <a:lstStyle/>
          <a:p>
            <a:r>
              <a:rPr lang="en-GB" sz="3200" b="1" dirty="0"/>
              <a:t>64</a:t>
            </a:r>
          </a:p>
        </p:txBody>
      </p:sp>
      <p:sp>
        <p:nvSpPr>
          <p:cNvPr id="19" name="TextBox 18">
            <a:extLst>
              <a:ext uri="{FF2B5EF4-FFF2-40B4-BE49-F238E27FC236}">
                <a16:creationId xmlns:a16="http://schemas.microsoft.com/office/drawing/2014/main" id="{A390DF1B-A1B4-79D0-5609-25E75FC393BE}"/>
              </a:ext>
            </a:extLst>
          </p:cNvPr>
          <p:cNvSpPr txBox="1"/>
          <p:nvPr/>
        </p:nvSpPr>
        <p:spPr>
          <a:xfrm>
            <a:off x="1031175" y="4082310"/>
            <a:ext cx="9678390" cy="1200329"/>
          </a:xfrm>
          <a:prstGeom prst="rect">
            <a:avLst/>
          </a:prstGeom>
          <a:noFill/>
        </p:spPr>
        <p:txBody>
          <a:bodyPr wrap="square" rtlCol="0">
            <a:spAutoFit/>
          </a:bodyPr>
          <a:lstStyle/>
          <a:p>
            <a:pPr algn="ctr"/>
            <a:r>
              <a:rPr lang="en-GB" sz="3600" dirty="0"/>
              <a:t>What’s the same?</a:t>
            </a:r>
          </a:p>
          <a:p>
            <a:pPr algn="ctr"/>
            <a:r>
              <a:rPr lang="en-GB" sz="3600" dirty="0"/>
              <a:t>What’s different?</a:t>
            </a:r>
          </a:p>
        </p:txBody>
      </p:sp>
    </p:spTree>
    <p:custDataLst>
      <p:tags r:id="rId1"/>
    </p:custDataLst>
    <p:extLst>
      <p:ext uri="{BB962C8B-B14F-4D97-AF65-F5344CB8AC3E}">
        <p14:creationId xmlns:p14="http://schemas.microsoft.com/office/powerpoint/2010/main" val="4238235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4D8CEF1-B9E1-CFE8-E839-DAF68B73D8BB}"/>
              </a:ext>
            </a:extLst>
          </p:cNvPr>
          <p:cNvSpPr/>
          <p:nvPr/>
        </p:nvSpPr>
        <p:spPr>
          <a:xfrm>
            <a:off x="3384466" y="828304"/>
            <a:ext cx="5130141" cy="2731325"/>
          </a:xfrm>
          <a:prstGeom prst="rect">
            <a:avLst/>
          </a:prstGeom>
          <a:solidFill>
            <a:schemeClr val="accent6">
              <a:lumMod val="20000"/>
              <a:lumOff val="80000"/>
            </a:schemeClr>
          </a:solidFill>
          <a:ln w="762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96C80903-08F6-E1FF-1DB2-2A040EEEC4BC}"/>
              </a:ext>
            </a:extLst>
          </p:cNvPr>
          <p:cNvSpPr txBox="1"/>
          <p:nvPr/>
        </p:nvSpPr>
        <p:spPr>
          <a:xfrm>
            <a:off x="997527" y="4168239"/>
            <a:ext cx="10533413" cy="707886"/>
          </a:xfrm>
          <a:prstGeom prst="rect">
            <a:avLst/>
          </a:prstGeom>
          <a:noFill/>
        </p:spPr>
        <p:txBody>
          <a:bodyPr wrap="square" rtlCol="0">
            <a:spAutoFit/>
          </a:bodyPr>
          <a:lstStyle/>
          <a:p>
            <a:r>
              <a:rPr lang="en-GB" sz="4000" dirty="0"/>
              <a:t>On whiteboards, split this shape into triangles.</a:t>
            </a:r>
          </a:p>
        </p:txBody>
      </p:sp>
    </p:spTree>
    <p:extLst>
      <p:ext uri="{BB962C8B-B14F-4D97-AF65-F5344CB8AC3E}">
        <p14:creationId xmlns:p14="http://schemas.microsoft.com/office/powerpoint/2010/main" val="650428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18B6E-AB06-8C57-D142-E4D61CB12E03}"/>
            </a:ext>
          </a:extLst>
        </p:cNvPr>
        <p:cNvGrpSpPr/>
        <p:nvPr/>
      </p:nvGrpSpPr>
      <p:grpSpPr>
        <a:xfrm>
          <a:off x="0" y="0"/>
          <a:ext cx="0" cy="0"/>
          <a:chOff x="0" y="0"/>
          <a:chExt cx="0" cy="0"/>
        </a:xfrm>
      </p:grpSpPr>
      <p:pic>
        <p:nvPicPr>
          <p:cNvPr id="23" name="Picture 22">
            <a:extLst>
              <a:ext uri="{FF2B5EF4-FFF2-40B4-BE49-F238E27FC236}">
                <a16:creationId xmlns:a16="http://schemas.microsoft.com/office/drawing/2014/main" id="{69E5A9A6-9867-EEB4-6EB6-671A88973B59}"/>
              </a:ext>
            </a:extLst>
          </p:cNvPr>
          <p:cNvPicPr>
            <a:picLocks noChangeAspect="1"/>
          </p:cNvPicPr>
          <p:nvPr/>
        </p:nvPicPr>
        <p:blipFill>
          <a:blip r:embed="rId2"/>
          <a:stretch>
            <a:fillRect/>
          </a:stretch>
        </p:blipFill>
        <p:spPr>
          <a:xfrm>
            <a:off x="3019797" y="439386"/>
            <a:ext cx="4925460" cy="3616598"/>
          </a:xfrm>
          <a:prstGeom prst="rect">
            <a:avLst/>
          </a:prstGeom>
        </p:spPr>
      </p:pic>
      <p:sp>
        <p:nvSpPr>
          <p:cNvPr id="24" name="TextBox 23">
            <a:extLst>
              <a:ext uri="{FF2B5EF4-FFF2-40B4-BE49-F238E27FC236}">
                <a16:creationId xmlns:a16="http://schemas.microsoft.com/office/drawing/2014/main" id="{5FF7282C-9AC7-EA77-8CDE-9950671199C9}"/>
              </a:ext>
            </a:extLst>
          </p:cNvPr>
          <p:cNvSpPr txBox="1"/>
          <p:nvPr/>
        </p:nvSpPr>
        <p:spPr>
          <a:xfrm>
            <a:off x="5035138" y="4051351"/>
            <a:ext cx="2576946" cy="707886"/>
          </a:xfrm>
          <a:prstGeom prst="rect">
            <a:avLst/>
          </a:prstGeom>
          <a:noFill/>
        </p:spPr>
        <p:txBody>
          <a:bodyPr wrap="square" rtlCol="0">
            <a:spAutoFit/>
          </a:bodyPr>
          <a:lstStyle/>
          <a:p>
            <a:r>
              <a:rPr lang="en-GB" sz="4000" b="1" dirty="0"/>
              <a:t>12cm</a:t>
            </a:r>
          </a:p>
        </p:txBody>
      </p:sp>
      <p:sp>
        <p:nvSpPr>
          <p:cNvPr id="25" name="TextBox 24">
            <a:extLst>
              <a:ext uri="{FF2B5EF4-FFF2-40B4-BE49-F238E27FC236}">
                <a16:creationId xmlns:a16="http://schemas.microsoft.com/office/drawing/2014/main" id="{44D4C5F3-83A4-78A4-A7DC-1A6D57ACB008}"/>
              </a:ext>
            </a:extLst>
          </p:cNvPr>
          <p:cNvSpPr txBox="1"/>
          <p:nvPr/>
        </p:nvSpPr>
        <p:spPr>
          <a:xfrm>
            <a:off x="7859980" y="1747538"/>
            <a:ext cx="2576946" cy="707886"/>
          </a:xfrm>
          <a:prstGeom prst="rect">
            <a:avLst/>
          </a:prstGeom>
          <a:noFill/>
        </p:spPr>
        <p:txBody>
          <a:bodyPr wrap="square" rtlCol="0">
            <a:spAutoFit/>
          </a:bodyPr>
          <a:lstStyle/>
          <a:p>
            <a:r>
              <a:rPr lang="en-GB" sz="4000" b="1" dirty="0"/>
              <a:t>5cm</a:t>
            </a:r>
          </a:p>
        </p:txBody>
      </p:sp>
      <p:sp>
        <p:nvSpPr>
          <p:cNvPr id="26" name="TextBox 25">
            <a:extLst>
              <a:ext uri="{FF2B5EF4-FFF2-40B4-BE49-F238E27FC236}">
                <a16:creationId xmlns:a16="http://schemas.microsoft.com/office/drawing/2014/main" id="{73D8E8C4-982A-599F-2CA8-8ED408FA9532}"/>
              </a:ext>
            </a:extLst>
          </p:cNvPr>
          <p:cNvSpPr txBox="1"/>
          <p:nvPr/>
        </p:nvSpPr>
        <p:spPr>
          <a:xfrm>
            <a:off x="4439887" y="1427094"/>
            <a:ext cx="2576946" cy="707886"/>
          </a:xfrm>
          <a:prstGeom prst="rect">
            <a:avLst/>
          </a:prstGeom>
          <a:noFill/>
        </p:spPr>
        <p:txBody>
          <a:bodyPr wrap="square" rtlCol="0">
            <a:spAutoFit/>
          </a:bodyPr>
          <a:lstStyle/>
          <a:p>
            <a:r>
              <a:rPr lang="en-GB" sz="4000" b="1" dirty="0"/>
              <a:t>13cm</a:t>
            </a:r>
          </a:p>
        </p:txBody>
      </p:sp>
      <p:sp>
        <p:nvSpPr>
          <p:cNvPr id="27" name="TextBox 26">
            <a:extLst>
              <a:ext uri="{FF2B5EF4-FFF2-40B4-BE49-F238E27FC236}">
                <a16:creationId xmlns:a16="http://schemas.microsoft.com/office/drawing/2014/main" id="{63575CDF-09D4-4814-8FD7-CEBBB88046A3}"/>
              </a:ext>
            </a:extLst>
          </p:cNvPr>
          <p:cNvSpPr txBox="1"/>
          <p:nvPr/>
        </p:nvSpPr>
        <p:spPr>
          <a:xfrm>
            <a:off x="762085" y="4904699"/>
            <a:ext cx="9440883" cy="1323439"/>
          </a:xfrm>
          <a:prstGeom prst="rect">
            <a:avLst/>
          </a:prstGeom>
          <a:noFill/>
        </p:spPr>
        <p:txBody>
          <a:bodyPr wrap="square" rtlCol="0">
            <a:spAutoFit/>
          </a:bodyPr>
          <a:lstStyle/>
          <a:p>
            <a:pPr algn="ctr"/>
            <a:r>
              <a:rPr lang="en-GB" sz="4000" dirty="0"/>
              <a:t>Is this a rectangle?</a:t>
            </a:r>
          </a:p>
          <a:p>
            <a:pPr algn="ctr"/>
            <a:r>
              <a:rPr lang="en-GB" sz="4000" dirty="0"/>
              <a:t>How do you know?</a:t>
            </a:r>
          </a:p>
        </p:txBody>
      </p:sp>
    </p:spTree>
    <p:extLst>
      <p:ext uri="{BB962C8B-B14F-4D97-AF65-F5344CB8AC3E}">
        <p14:creationId xmlns:p14="http://schemas.microsoft.com/office/powerpoint/2010/main" val="1854100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390DF-5CBF-FA5C-4DE6-7C6EB243D46D}"/>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69CE4EC-124F-6E2A-28AD-D323BF8C5D57}"/>
              </a:ext>
            </a:extLst>
          </p:cNvPr>
          <p:cNvPicPr>
            <a:picLocks noChangeAspect="1"/>
          </p:cNvPicPr>
          <p:nvPr/>
        </p:nvPicPr>
        <p:blipFill>
          <a:blip r:embed="rId2"/>
          <a:stretch>
            <a:fillRect/>
          </a:stretch>
        </p:blipFill>
        <p:spPr>
          <a:xfrm rot="18601904">
            <a:off x="4025735" y="342180"/>
            <a:ext cx="2267266" cy="3458058"/>
          </a:xfrm>
          <a:prstGeom prst="rect">
            <a:avLst/>
          </a:prstGeom>
        </p:spPr>
      </p:pic>
      <p:sp>
        <p:nvSpPr>
          <p:cNvPr id="24" name="TextBox 23">
            <a:extLst>
              <a:ext uri="{FF2B5EF4-FFF2-40B4-BE49-F238E27FC236}">
                <a16:creationId xmlns:a16="http://schemas.microsoft.com/office/drawing/2014/main" id="{41D53C23-3360-68EE-1852-989B8B6FA1FB}"/>
              </a:ext>
            </a:extLst>
          </p:cNvPr>
          <p:cNvSpPr txBox="1"/>
          <p:nvPr/>
        </p:nvSpPr>
        <p:spPr>
          <a:xfrm>
            <a:off x="6340518" y="2954829"/>
            <a:ext cx="2576946" cy="707886"/>
          </a:xfrm>
          <a:prstGeom prst="rect">
            <a:avLst/>
          </a:prstGeom>
          <a:noFill/>
        </p:spPr>
        <p:txBody>
          <a:bodyPr wrap="square" rtlCol="0">
            <a:spAutoFit/>
          </a:bodyPr>
          <a:lstStyle/>
          <a:p>
            <a:r>
              <a:rPr lang="en-GB" sz="4000" b="1" dirty="0"/>
              <a:t>5m</a:t>
            </a:r>
          </a:p>
        </p:txBody>
      </p:sp>
      <p:sp>
        <p:nvSpPr>
          <p:cNvPr id="25" name="TextBox 24">
            <a:extLst>
              <a:ext uri="{FF2B5EF4-FFF2-40B4-BE49-F238E27FC236}">
                <a16:creationId xmlns:a16="http://schemas.microsoft.com/office/drawing/2014/main" id="{3E44D8FE-A600-6A77-660A-C9839A2C770A}"/>
              </a:ext>
            </a:extLst>
          </p:cNvPr>
          <p:cNvSpPr txBox="1"/>
          <p:nvPr/>
        </p:nvSpPr>
        <p:spPr>
          <a:xfrm>
            <a:off x="4546764" y="1390877"/>
            <a:ext cx="2576946" cy="707886"/>
          </a:xfrm>
          <a:prstGeom prst="rect">
            <a:avLst/>
          </a:prstGeom>
          <a:noFill/>
        </p:spPr>
        <p:txBody>
          <a:bodyPr wrap="square" rtlCol="0">
            <a:spAutoFit/>
          </a:bodyPr>
          <a:lstStyle/>
          <a:p>
            <a:r>
              <a:rPr lang="en-GB" sz="4000" b="1" dirty="0"/>
              <a:t>10cm</a:t>
            </a:r>
          </a:p>
        </p:txBody>
      </p:sp>
      <p:sp>
        <p:nvSpPr>
          <p:cNvPr id="26" name="TextBox 25">
            <a:extLst>
              <a:ext uri="{FF2B5EF4-FFF2-40B4-BE49-F238E27FC236}">
                <a16:creationId xmlns:a16="http://schemas.microsoft.com/office/drawing/2014/main" id="{A743FED0-592E-C7B5-EB37-025493A0DA17}"/>
              </a:ext>
            </a:extLst>
          </p:cNvPr>
          <p:cNvSpPr txBox="1"/>
          <p:nvPr/>
        </p:nvSpPr>
        <p:spPr>
          <a:xfrm>
            <a:off x="3434938" y="2721114"/>
            <a:ext cx="2576946" cy="707886"/>
          </a:xfrm>
          <a:prstGeom prst="rect">
            <a:avLst/>
          </a:prstGeom>
          <a:noFill/>
        </p:spPr>
        <p:txBody>
          <a:bodyPr wrap="square" rtlCol="0">
            <a:spAutoFit/>
          </a:bodyPr>
          <a:lstStyle/>
          <a:p>
            <a:r>
              <a:rPr lang="en-GB" sz="4000" b="1" dirty="0"/>
              <a:t>8m</a:t>
            </a:r>
          </a:p>
        </p:txBody>
      </p:sp>
      <p:sp>
        <p:nvSpPr>
          <p:cNvPr id="27" name="TextBox 26">
            <a:extLst>
              <a:ext uri="{FF2B5EF4-FFF2-40B4-BE49-F238E27FC236}">
                <a16:creationId xmlns:a16="http://schemas.microsoft.com/office/drawing/2014/main" id="{FD57092B-02AC-952C-690B-E3FA1B2B2BE3}"/>
              </a:ext>
            </a:extLst>
          </p:cNvPr>
          <p:cNvSpPr txBox="1"/>
          <p:nvPr/>
        </p:nvSpPr>
        <p:spPr>
          <a:xfrm>
            <a:off x="762085" y="4904699"/>
            <a:ext cx="9440883" cy="1323439"/>
          </a:xfrm>
          <a:prstGeom prst="rect">
            <a:avLst/>
          </a:prstGeom>
          <a:noFill/>
        </p:spPr>
        <p:txBody>
          <a:bodyPr wrap="square" rtlCol="0">
            <a:spAutoFit/>
          </a:bodyPr>
          <a:lstStyle/>
          <a:p>
            <a:pPr algn="ctr"/>
            <a:r>
              <a:rPr lang="en-GB" sz="4000" dirty="0"/>
              <a:t>Is this a rectangle?</a:t>
            </a:r>
          </a:p>
          <a:p>
            <a:pPr algn="ctr"/>
            <a:r>
              <a:rPr lang="en-GB" sz="4000" dirty="0"/>
              <a:t>How do you know?</a:t>
            </a:r>
          </a:p>
        </p:txBody>
      </p:sp>
    </p:spTree>
    <p:extLst>
      <p:ext uri="{BB962C8B-B14F-4D97-AF65-F5344CB8AC3E}">
        <p14:creationId xmlns:p14="http://schemas.microsoft.com/office/powerpoint/2010/main" val="1802851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2F5F9-6384-FEE9-52FB-4DACC2934D0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D421783-781B-8BDD-4884-8E0BD7488D2F}"/>
              </a:ext>
            </a:extLst>
          </p:cNvPr>
          <p:cNvPicPr>
            <a:picLocks noChangeAspect="1"/>
          </p:cNvPicPr>
          <p:nvPr/>
        </p:nvPicPr>
        <p:blipFill>
          <a:blip r:embed="rId2"/>
          <a:stretch>
            <a:fillRect/>
          </a:stretch>
        </p:blipFill>
        <p:spPr>
          <a:xfrm rot="12534127">
            <a:off x="2896127" y="1527972"/>
            <a:ext cx="5172797" cy="1781424"/>
          </a:xfrm>
          <a:prstGeom prst="rect">
            <a:avLst/>
          </a:prstGeom>
        </p:spPr>
      </p:pic>
      <p:sp>
        <p:nvSpPr>
          <p:cNvPr id="24" name="TextBox 23">
            <a:extLst>
              <a:ext uri="{FF2B5EF4-FFF2-40B4-BE49-F238E27FC236}">
                <a16:creationId xmlns:a16="http://schemas.microsoft.com/office/drawing/2014/main" id="{54799413-271F-EA60-B37B-7ED91E8AD2C3}"/>
              </a:ext>
            </a:extLst>
          </p:cNvPr>
          <p:cNvSpPr txBox="1"/>
          <p:nvPr/>
        </p:nvSpPr>
        <p:spPr>
          <a:xfrm>
            <a:off x="2219780" y="629862"/>
            <a:ext cx="2576946" cy="707886"/>
          </a:xfrm>
          <a:prstGeom prst="rect">
            <a:avLst/>
          </a:prstGeom>
          <a:noFill/>
        </p:spPr>
        <p:txBody>
          <a:bodyPr wrap="square" rtlCol="0">
            <a:spAutoFit/>
          </a:bodyPr>
          <a:lstStyle/>
          <a:p>
            <a:r>
              <a:rPr lang="en-GB" sz="4000" b="1" dirty="0"/>
              <a:t>0.6m</a:t>
            </a:r>
          </a:p>
        </p:txBody>
      </p:sp>
      <p:sp>
        <p:nvSpPr>
          <p:cNvPr id="25" name="TextBox 24">
            <a:extLst>
              <a:ext uri="{FF2B5EF4-FFF2-40B4-BE49-F238E27FC236}">
                <a16:creationId xmlns:a16="http://schemas.microsoft.com/office/drawing/2014/main" id="{BA4F3C2F-FA38-CD76-9196-207EB9F1E6BF}"/>
              </a:ext>
            </a:extLst>
          </p:cNvPr>
          <p:cNvSpPr txBox="1"/>
          <p:nvPr/>
        </p:nvSpPr>
        <p:spPr>
          <a:xfrm>
            <a:off x="4974276" y="2041197"/>
            <a:ext cx="2576946" cy="707886"/>
          </a:xfrm>
          <a:prstGeom prst="rect">
            <a:avLst/>
          </a:prstGeom>
          <a:noFill/>
        </p:spPr>
        <p:txBody>
          <a:bodyPr wrap="square" rtlCol="0">
            <a:spAutoFit/>
          </a:bodyPr>
          <a:lstStyle/>
          <a:p>
            <a:r>
              <a:rPr lang="en-GB" sz="4000" b="1" dirty="0"/>
              <a:t>1.34m</a:t>
            </a:r>
          </a:p>
        </p:txBody>
      </p:sp>
      <p:sp>
        <p:nvSpPr>
          <p:cNvPr id="26" name="TextBox 25">
            <a:extLst>
              <a:ext uri="{FF2B5EF4-FFF2-40B4-BE49-F238E27FC236}">
                <a16:creationId xmlns:a16="http://schemas.microsoft.com/office/drawing/2014/main" id="{04724116-F7F1-5F16-6D0C-D9AE1D1400BC}"/>
              </a:ext>
            </a:extLst>
          </p:cNvPr>
          <p:cNvSpPr txBox="1"/>
          <p:nvPr/>
        </p:nvSpPr>
        <p:spPr>
          <a:xfrm>
            <a:off x="3951431" y="2918943"/>
            <a:ext cx="2576946" cy="707886"/>
          </a:xfrm>
          <a:prstGeom prst="rect">
            <a:avLst/>
          </a:prstGeom>
          <a:noFill/>
        </p:spPr>
        <p:txBody>
          <a:bodyPr wrap="square" rtlCol="0">
            <a:spAutoFit/>
          </a:bodyPr>
          <a:lstStyle/>
          <a:p>
            <a:r>
              <a:rPr lang="en-GB" sz="4000" b="1" dirty="0"/>
              <a:t>1.2m</a:t>
            </a:r>
          </a:p>
        </p:txBody>
      </p:sp>
      <p:sp>
        <p:nvSpPr>
          <p:cNvPr id="27" name="TextBox 26">
            <a:extLst>
              <a:ext uri="{FF2B5EF4-FFF2-40B4-BE49-F238E27FC236}">
                <a16:creationId xmlns:a16="http://schemas.microsoft.com/office/drawing/2014/main" id="{9B15C93F-7FFD-6497-50C1-888BA7F2D97F}"/>
              </a:ext>
            </a:extLst>
          </p:cNvPr>
          <p:cNvSpPr txBox="1"/>
          <p:nvPr/>
        </p:nvSpPr>
        <p:spPr>
          <a:xfrm>
            <a:off x="762085" y="4904699"/>
            <a:ext cx="9440883" cy="1323439"/>
          </a:xfrm>
          <a:prstGeom prst="rect">
            <a:avLst/>
          </a:prstGeom>
          <a:noFill/>
        </p:spPr>
        <p:txBody>
          <a:bodyPr wrap="square" rtlCol="0">
            <a:spAutoFit/>
          </a:bodyPr>
          <a:lstStyle/>
          <a:p>
            <a:pPr algn="ctr"/>
            <a:r>
              <a:rPr lang="en-GB" sz="4000" dirty="0"/>
              <a:t>Is this a rectangle?</a:t>
            </a:r>
          </a:p>
          <a:p>
            <a:pPr algn="ctr"/>
            <a:r>
              <a:rPr lang="en-GB" sz="4000" dirty="0"/>
              <a:t>How do you know?</a:t>
            </a:r>
          </a:p>
        </p:txBody>
      </p:sp>
    </p:spTree>
    <p:extLst>
      <p:ext uri="{BB962C8B-B14F-4D97-AF65-F5344CB8AC3E}">
        <p14:creationId xmlns:p14="http://schemas.microsoft.com/office/powerpoint/2010/main" val="904897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D0912-B289-A1A0-32FD-089FF16445E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36D55760-108A-1E99-0FB4-0A58A91D9402}"/>
              </a:ext>
            </a:extLst>
          </p:cNvPr>
          <p:cNvPicPr>
            <a:picLocks noChangeAspect="1"/>
          </p:cNvPicPr>
          <p:nvPr/>
        </p:nvPicPr>
        <p:blipFill>
          <a:blip r:embed="rId3"/>
          <a:stretch>
            <a:fillRect/>
          </a:stretch>
        </p:blipFill>
        <p:spPr>
          <a:xfrm>
            <a:off x="4605825" y="791083"/>
            <a:ext cx="2663409" cy="2648058"/>
          </a:xfrm>
          <a:prstGeom prst="rect">
            <a:avLst/>
          </a:prstGeom>
        </p:spPr>
      </p:pic>
      <p:sp>
        <p:nvSpPr>
          <p:cNvPr id="24" name="TextBox 23">
            <a:extLst>
              <a:ext uri="{FF2B5EF4-FFF2-40B4-BE49-F238E27FC236}">
                <a16:creationId xmlns:a16="http://schemas.microsoft.com/office/drawing/2014/main" id="{07734659-E14B-AD95-4718-D1E80BF53EC6}"/>
              </a:ext>
            </a:extLst>
          </p:cNvPr>
          <p:cNvSpPr txBox="1"/>
          <p:nvPr/>
        </p:nvSpPr>
        <p:spPr>
          <a:xfrm>
            <a:off x="3162348" y="1738377"/>
            <a:ext cx="2576946" cy="707886"/>
          </a:xfrm>
          <a:prstGeom prst="rect">
            <a:avLst/>
          </a:prstGeom>
          <a:noFill/>
        </p:spPr>
        <p:txBody>
          <a:bodyPr wrap="square" rtlCol="0">
            <a:spAutoFit/>
          </a:bodyPr>
          <a:lstStyle/>
          <a:p>
            <a:r>
              <a:rPr lang="en-GB" sz="4000" b="1" dirty="0"/>
              <a:t>7.07m</a:t>
            </a:r>
          </a:p>
        </p:txBody>
      </p:sp>
      <p:sp>
        <p:nvSpPr>
          <p:cNvPr id="25" name="TextBox 24">
            <a:extLst>
              <a:ext uri="{FF2B5EF4-FFF2-40B4-BE49-F238E27FC236}">
                <a16:creationId xmlns:a16="http://schemas.microsoft.com/office/drawing/2014/main" id="{3AFA0521-BCD5-70C6-0DA7-D53C489E90CA}"/>
              </a:ext>
            </a:extLst>
          </p:cNvPr>
          <p:cNvSpPr txBox="1"/>
          <p:nvPr/>
        </p:nvSpPr>
        <p:spPr>
          <a:xfrm>
            <a:off x="5335533" y="1379523"/>
            <a:ext cx="2576946" cy="707886"/>
          </a:xfrm>
          <a:prstGeom prst="rect">
            <a:avLst/>
          </a:prstGeom>
          <a:noFill/>
        </p:spPr>
        <p:txBody>
          <a:bodyPr wrap="square" rtlCol="0">
            <a:spAutoFit/>
          </a:bodyPr>
          <a:lstStyle/>
          <a:p>
            <a:r>
              <a:rPr lang="en-GB" sz="4000" b="1" dirty="0"/>
              <a:t>1000cm</a:t>
            </a:r>
          </a:p>
        </p:txBody>
      </p:sp>
      <p:sp>
        <p:nvSpPr>
          <p:cNvPr id="26" name="TextBox 25">
            <a:extLst>
              <a:ext uri="{FF2B5EF4-FFF2-40B4-BE49-F238E27FC236}">
                <a16:creationId xmlns:a16="http://schemas.microsoft.com/office/drawing/2014/main" id="{14840140-6E5B-9C6D-1A18-8A975B453816}"/>
              </a:ext>
            </a:extLst>
          </p:cNvPr>
          <p:cNvSpPr txBox="1"/>
          <p:nvPr/>
        </p:nvSpPr>
        <p:spPr>
          <a:xfrm>
            <a:off x="5151912" y="3316627"/>
            <a:ext cx="2576946" cy="707886"/>
          </a:xfrm>
          <a:prstGeom prst="rect">
            <a:avLst/>
          </a:prstGeom>
          <a:noFill/>
        </p:spPr>
        <p:txBody>
          <a:bodyPr wrap="square" rtlCol="0">
            <a:spAutoFit/>
          </a:bodyPr>
          <a:lstStyle/>
          <a:p>
            <a:r>
              <a:rPr lang="en-GB" sz="4000" b="1" dirty="0"/>
              <a:t>7.07m</a:t>
            </a:r>
          </a:p>
        </p:txBody>
      </p:sp>
      <p:sp>
        <p:nvSpPr>
          <p:cNvPr id="27" name="TextBox 26">
            <a:extLst>
              <a:ext uri="{FF2B5EF4-FFF2-40B4-BE49-F238E27FC236}">
                <a16:creationId xmlns:a16="http://schemas.microsoft.com/office/drawing/2014/main" id="{053EFFCB-A1C5-3320-FE28-0ABA84DBBAC1}"/>
              </a:ext>
            </a:extLst>
          </p:cNvPr>
          <p:cNvSpPr txBox="1"/>
          <p:nvPr/>
        </p:nvSpPr>
        <p:spPr>
          <a:xfrm>
            <a:off x="762085" y="4904699"/>
            <a:ext cx="9440883" cy="1323439"/>
          </a:xfrm>
          <a:prstGeom prst="rect">
            <a:avLst/>
          </a:prstGeom>
          <a:noFill/>
        </p:spPr>
        <p:txBody>
          <a:bodyPr wrap="square" rtlCol="0">
            <a:spAutoFit/>
          </a:bodyPr>
          <a:lstStyle/>
          <a:p>
            <a:pPr algn="ctr"/>
            <a:r>
              <a:rPr lang="en-GB" sz="4000" dirty="0"/>
              <a:t>Is this a rectangle?</a:t>
            </a:r>
          </a:p>
          <a:p>
            <a:pPr algn="ctr"/>
            <a:r>
              <a:rPr lang="en-GB" sz="4000" dirty="0"/>
              <a:t>How do you know?</a:t>
            </a:r>
          </a:p>
        </p:txBody>
      </p:sp>
    </p:spTree>
    <p:extLst>
      <p:ext uri="{BB962C8B-B14F-4D97-AF65-F5344CB8AC3E}">
        <p14:creationId xmlns:p14="http://schemas.microsoft.com/office/powerpoint/2010/main" val="3593762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980BC-EFF4-43A9-4B50-550AFABF7564}"/>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9565FE8E-3F1D-F125-141C-C2991AE4286A}"/>
              </a:ext>
            </a:extLst>
          </p:cNvPr>
          <p:cNvPicPr>
            <a:picLocks noChangeAspect="1"/>
          </p:cNvPicPr>
          <p:nvPr/>
        </p:nvPicPr>
        <p:blipFill>
          <a:blip r:embed="rId3"/>
          <a:stretch>
            <a:fillRect/>
          </a:stretch>
        </p:blipFill>
        <p:spPr>
          <a:xfrm rot="3398187">
            <a:off x="1243866" y="428478"/>
            <a:ext cx="3398181" cy="3229398"/>
          </a:xfrm>
          <a:prstGeom prst="rect">
            <a:avLst/>
          </a:prstGeom>
        </p:spPr>
      </p:pic>
      <p:pic>
        <p:nvPicPr>
          <p:cNvPr id="10" name="Picture 9">
            <a:extLst>
              <a:ext uri="{FF2B5EF4-FFF2-40B4-BE49-F238E27FC236}">
                <a16:creationId xmlns:a16="http://schemas.microsoft.com/office/drawing/2014/main" id="{3C5AB42A-1997-A36C-2293-FC0866CD2740}"/>
              </a:ext>
            </a:extLst>
          </p:cNvPr>
          <p:cNvPicPr>
            <a:picLocks noChangeAspect="1"/>
          </p:cNvPicPr>
          <p:nvPr/>
        </p:nvPicPr>
        <p:blipFill>
          <a:blip r:embed="rId3"/>
          <a:stretch>
            <a:fillRect/>
          </a:stretch>
        </p:blipFill>
        <p:spPr>
          <a:xfrm rot="18497475">
            <a:off x="6942728" y="638412"/>
            <a:ext cx="3398181" cy="3229398"/>
          </a:xfrm>
          <a:prstGeom prst="rect">
            <a:avLst/>
          </a:prstGeom>
        </p:spPr>
      </p:pic>
      <p:sp>
        <p:nvSpPr>
          <p:cNvPr id="11" name="TextBox 10">
            <a:extLst>
              <a:ext uri="{FF2B5EF4-FFF2-40B4-BE49-F238E27FC236}">
                <a16:creationId xmlns:a16="http://schemas.microsoft.com/office/drawing/2014/main" id="{6598B9C3-3880-FE8F-7867-9F376420802B}"/>
              </a:ext>
            </a:extLst>
          </p:cNvPr>
          <p:cNvSpPr txBox="1"/>
          <p:nvPr/>
        </p:nvSpPr>
        <p:spPr>
          <a:xfrm>
            <a:off x="2193279" y="1047523"/>
            <a:ext cx="1070904" cy="584775"/>
          </a:xfrm>
          <a:prstGeom prst="rect">
            <a:avLst/>
          </a:prstGeom>
          <a:noFill/>
        </p:spPr>
        <p:txBody>
          <a:bodyPr wrap="square" rtlCol="0">
            <a:spAutoFit/>
          </a:bodyPr>
          <a:lstStyle/>
          <a:p>
            <a:r>
              <a:rPr lang="en-GB" sz="3200" b="1" dirty="0"/>
              <a:t>36</a:t>
            </a:r>
          </a:p>
        </p:txBody>
      </p:sp>
      <p:sp>
        <p:nvSpPr>
          <p:cNvPr id="14" name="TextBox 13">
            <a:extLst>
              <a:ext uri="{FF2B5EF4-FFF2-40B4-BE49-F238E27FC236}">
                <a16:creationId xmlns:a16="http://schemas.microsoft.com/office/drawing/2014/main" id="{D12DA7D4-80F1-095B-DC68-D0B0C6D13BB0}"/>
              </a:ext>
            </a:extLst>
          </p:cNvPr>
          <p:cNvSpPr txBox="1"/>
          <p:nvPr/>
        </p:nvSpPr>
        <p:spPr>
          <a:xfrm>
            <a:off x="1872052" y="2358949"/>
            <a:ext cx="1070904" cy="584775"/>
          </a:xfrm>
          <a:prstGeom prst="rect">
            <a:avLst/>
          </a:prstGeom>
          <a:noFill/>
        </p:spPr>
        <p:txBody>
          <a:bodyPr wrap="square" rtlCol="0">
            <a:spAutoFit/>
          </a:bodyPr>
          <a:lstStyle/>
          <a:p>
            <a:r>
              <a:rPr lang="en-GB" sz="3200" b="1" dirty="0"/>
              <a:t>64</a:t>
            </a:r>
          </a:p>
        </p:txBody>
      </p:sp>
      <p:sp>
        <p:nvSpPr>
          <p:cNvPr id="15" name="TextBox 14">
            <a:extLst>
              <a:ext uri="{FF2B5EF4-FFF2-40B4-BE49-F238E27FC236}">
                <a16:creationId xmlns:a16="http://schemas.microsoft.com/office/drawing/2014/main" id="{0238993C-EE80-7AD0-F75C-29EE49F957DA}"/>
              </a:ext>
            </a:extLst>
          </p:cNvPr>
          <p:cNvSpPr txBox="1"/>
          <p:nvPr/>
        </p:nvSpPr>
        <p:spPr>
          <a:xfrm>
            <a:off x="3264183" y="1944608"/>
            <a:ext cx="1070904" cy="584775"/>
          </a:xfrm>
          <a:prstGeom prst="rect">
            <a:avLst/>
          </a:prstGeom>
          <a:noFill/>
        </p:spPr>
        <p:txBody>
          <a:bodyPr wrap="square" rtlCol="0">
            <a:spAutoFit/>
          </a:bodyPr>
          <a:lstStyle/>
          <a:p>
            <a:r>
              <a:rPr lang="en-GB" sz="3200" b="1" dirty="0"/>
              <a:t>100</a:t>
            </a:r>
          </a:p>
        </p:txBody>
      </p:sp>
      <p:sp>
        <p:nvSpPr>
          <p:cNvPr id="16" name="TextBox 15">
            <a:extLst>
              <a:ext uri="{FF2B5EF4-FFF2-40B4-BE49-F238E27FC236}">
                <a16:creationId xmlns:a16="http://schemas.microsoft.com/office/drawing/2014/main" id="{94612A13-F0DA-1DA3-4552-B93A0997FB99}"/>
              </a:ext>
            </a:extLst>
          </p:cNvPr>
          <p:cNvSpPr txBox="1"/>
          <p:nvPr/>
        </p:nvSpPr>
        <p:spPr>
          <a:xfrm>
            <a:off x="7747960" y="2675025"/>
            <a:ext cx="1070904" cy="584775"/>
          </a:xfrm>
          <a:prstGeom prst="rect">
            <a:avLst/>
          </a:prstGeom>
          <a:noFill/>
        </p:spPr>
        <p:txBody>
          <a:bodyPr wrap="square" rtlCol="0">
            <a:spAutoFit/>
          </a:bodyPr>
          <a:lstStyle/>
          <a:p>
            <a:r>
              <a:rPr lang="en-GB" sz="3200" b="1" dirty="0"/>
              <a:t>25</a:t>
            </a:r>
          </a:p>
        </p:txBody>
      </p:sp>
      <p:sp>
        <p:nvSpPr>
          <p:cNvPr id="17" name="TextBox 16">
            <a:extLst>
              <a:ext uri="{FF2B5EF4-FFF2-40B4-BE49-F238E27FC236}">
                <a16:creationId xmlns:a16="http://schemas.microsoft.com/office/drawing/2014/main" id="{AF84BAA7-314B-23F4-7126-43625F24BA23}"/>
              </a:ext>
            </a:extLst>
          </p:cNvPr>
          <p:cNvSpPr txBox="1"/>
          <p:nvPr/>
        </p:nvSpPr>
        <p:spPr>
          <a:xfrm>
            <a:off x="9174289" y="2529383"/>
            <a:ext cx="1070904" cy="584775"/>
          </a:xfrm>
          <a:prstGeom prst="rect">
            <a:avLst/>
          </a:prstGeom>
          <a:noFill/>
        </p:spPr>
        <p:txBody>
          <a:bodyPr wrap="square" rtlCol="0">
            <a:spAutoFit/>
          </a:bodyPr>
          <a:lstStyle/>
          <a:p>
            <a:r>
              <a:rPr lang="en-GB" sz="3200" b="1" dirty="0"/>
              <a:t>49</a:t>
            </a:r>
          </a:p>
        </p:txBody>
      </p:sp>
      <p:sp>
        <p:nvSpPr>
          <p:cNvPr id="18" name="TextBox 17">
            <a:extLst>
              <a:ext uri="{FF2B5EF4-FFF2-40B4-BE49-F238E27FC236}">
                <a16:creationId xmlns:a16="http://schemas.microsoft.com/office/drawing/2014/main" id="{F2FE316F-0B3C-6CB4-2004-B328EA003972}"/>
              </a:ext>
            </a:extLst>
          </p:cNvPr>
          <p:cNvSpPr txBox="1"/>
          <p:nvPr/>
        </p:nvSpPr>
        <p:spPr>
          <a:xfrm>
            <a:off x="8303663" y="1325030"/>
            <a:ext cx="1070904" cy="584775"/>
          </a:xfrm>
          <a:prstGeom prst="rect">
            <a:avLst/>
          </a:prstGeom>
          <a:noFill/>
        </p:spPr>
        <p:txBody>
          <a:bodyPr wrap="square" rtlCol="0">
            <a:spAutoFit/>
          </a:bodyPr>
          <a:lstStyle/>
          <a:p>
            <a:r>
              <a:rPr lang="en-GB" sz="3200" b="1" dirty="0"/>
              <a:t>64</a:t>
            </a:r>
          </a:p>
        </p:txBody>
      </p:sp>
      <p:sp>
        <p:nvSpPr>
          <p:cNvPr id="19" name="TextBox 18">
            <a:extLst>
              <a:ext uri="{FF2B5EF4-FFF2-40B4-BE49-F238E27FC236}">
                <a16:creationId xmlns:a16="http://schemas.microsoft.com/office/drawing/2014/main" id="{8A31AB0D-C788-9FAA-7738-9E569077B142}"/>
              </a:ext>
            </a:extLst>
          </p:cNvPr>
          <p:cNvSpPr txBox="1"/>
          <p:nvPr/>
        </p:nvSpPr>
        <p:spPr>
          <a:xfrm>
            <a:off x="1031175" y="4082310"/>
            <a:ext cx="9678390" cy="1200329"/>
          </a:xfrm>
          <a:prstGeom prst="rect">
            <a:avLst/>
          </a:prstGeom>
          <a:noFill/>
        </p:spPr>
        <p:txBody>
          <a:bodyPr wrap="square" rtlCol="0">
            <a:spAutoFit/>
          </a:bodyPr>
          <a:lstStyle/>
          <a:p>
            <a:pPr algn="ctr"/>
            <a:r>
              <a:rPr lang="en-GB" sz="3600" dirty="0"/>
              <a:t>Only one of these is right-angled, which one?</a:t>
            </a:r>
          </a:p>
          <a:p>
            <a:pPr algn="ctr"/>
            <a:r>
              <a:rPr lang="en-GB" sz="3600" dirty="0"/>
              <a:t>How do you know?</a:t>
            </a:r>
          </a:p>
        </p:txBody>
      </p:sp>
    </p:spTree>
    <p:custDataLst>
      <p:tags r:id="rId1"/>
    </p:custDataLst>
    <p:extLst>
      <p:ext uri="{BB962C8B-B14F-4D97-AF65-F5344CB8AC3E}">
        <p14:creationId xmlns:p14="http://schemas.microsoft.com/office/powerpoint/2010/main" val="345129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7BB19-7EF5-E17F-CF68-AE79C0A25A2C}"/>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779AFE75-1751-F762-AC78-E813B7CF0ACE}"/>
              </a:ext>
            </a:extLst>
          </p:cNvPr>
          <p:cNvPicPr>
            <a:picLocks noChangeAspect="1"/>
          </p:cNvPicPr>
          <p:nvPr/>
        </p:nvPicPr>
        <p:blipFill>
          <a:blip r:embed="rId3"/>
          <a:stretch>
            <a:fillRect/>
          </a:stretch>
        </p:blipFill>
        <p:spPr>
          <a:xfrm rot="3398187">
            <a:off x="1243866" y="511603"/>
            <a:ext cx="3398181" cy="3229398"/>
          </a:xfrm>
          <a:prstGeom prst="rect">
            <a:avLst/>
          </a:prstGeom>
        </p:spPr>
      </p:pic>
      <p:pic>
        <p:nvPicPr>
          <p:cNvPr id="10" name="Picture 9">
            <a:extLst>
              <a:ext uri="{FF2B5EF4-FFF2-40B4-BE49-F238E27FC236}">
                <a16:creationId xmlns:a16="http://schemas.microsoft.com/office/drawing/2014/main" id="{ED294875-044E-A2D7-E52E-9E1D0F2354B6}"/>
              </a:ext>
            </a:extLst>
          </p:cNvPr>
          <p:cNvPicPr>
            <a:picLocks noChangeAspect="1"/>
          </p:cNvPicPr>
          <p:nvPr/>
        </p:nvPicPr>
        <p:blipFill>
          <a:blip r:embed="rId3"/>
          <a:stretch>
            <a:fillRect/>
          </a:stretch>
        </p:blipFill>
        <p:spPr>
          <a:xfrm rot="18497475">
            <a:off x="6942728" y="638412"/>
            <a:ext cx="3398181" cy="3229398"/>
          </a:xfrm>
          <a:prstGeom prst="rect">
            <a:avLst/>
          </a:prstGeom>
        </p:spPr>
      </p:pic>
      <p:sp>
        <p:nvSpPr>
          <p:cNvPr id="11" name="TextBox 10">
            <a:extLst>
              <a:ext uri="{FF2B5EF4-FFF2-40B4-BE49-F238E27FC236}">
                <a16:creationId xmlns:a16="http://schemas.microsoft.com/office/drawing/2014/main" id="{ACD35DD9-8176-7FE8-8535-3332FC08A596}"/>
              </a:ext>
            </a:extLst>
          </p:cNvPr>
          <p:cNvSpPr txBox="1"/>
          <p:nvPr/>
        </p:nvSpPr>
        <p:spPr>
          <a:xfrm>
            <a:off x="2193279" y="1130648"/>
            <a:ext cx="1070904" cy="584775"/>
          </a:xfrm>
          <a:prstGeom prst="rect">
            <a:avLst/>
          </a:prstGeom>
          <a:noFill/>
        </p:spPr>
        <p:txBody>
          <a:bodyPr wrap="square" rtlCol="0">
            <a:spAutoFit/>
          </a:bodyPr>
          <a:lstStyle/>
          <a:p>
            <a:r>
              <a:rPr lang="en-GB" sz="3200" b="1" dirty="0"/>
              <a:t>36</a:t>
            </a:r>
          </a:p>
        </p:txBody>
      </p:sp>
      <p:sp>
        <p:nvSpPr>
          <p:cNvPr id="14" name="TextBox 13">
            <a:extLst>
              <a:ext uri="{FF2B5EF4-FFF2-40B4-BE49-F238E27FC236}">
                <a16:creationId xmlns:a16="http://schemas.microsoft.com/office/drawing/2014/main" id="{FFB9BAB1-679B-2059-BB6B-8685A3BFBCC3}"/>
              </a:ext>
            </a:extLst>
          </p:cNvPr>
          <p:cNvSpPr txBox="1"/>
          <p:nvPr/>
        </p:nvSpPr>
        <p:spPr>
          <a:xfrm>
            <a:off x="1872052" y="2442074"/>
            <a:ext cx="1070904" cy="584775"/>
          </a:xfrm>
          <a:prstGeom prst="rect">
            <a:avLst/>
          </a:prstGeom>
          <a:noFill/>
        </p:spPr>
        <p:txBody>
          <a:bodyPr wrap="square" rtlCol="0">
            <a:spAutoFit/>
          </a:bodyPr>
          <a:lstStyle/>
          <a:p>
            <a:r>
              <a:rPr lang="en-GB" sz="3200" b="1" dirty="0"/>
              <a:t>64</a:t>
            </a:r>
          </a:p>
        </p:txBody>
      </p:sp>
      <p:sp>
        <p:nvSpPr>
          <p:cNvPr id="15" name="TextBox 14">
            <a:extLst>
              <a:ext uri="{FF2B5EF4-FFF2-40B4-BE49-F238E27FC236}">
                <a16:creationId xmlns:a16="http://schemas.microsoft.com/office/drawing/2014/main" id="{60BEF101-9DB0-42DE-8C0C-E845975396F4}"/>
              </a:ext>
            </a:extLst>
          </p:cNvPr>
          <p:cNvSpPr txBox="1"/>
          <p:nvPr/>
        </p:nvSpPr>
        <p:spPr>
          <a:xfrm>
            <a:off x="3264183" y="2027733"/>
            <a:ext cx="1070904" cy="584775"/>
          </a:xfrm>
          <a:prstGeom prst="rect">
            <a:avLst/>
          </a:prstGeom>
          <a:noFill/>
        </p:spPr>
        <p:txBody>
          <a:bodyPr wrap="square" rtlCol="0">
            <a:spAutoFit/>
          </a:bodyPr>
          <a:lstStyle/>
          <a:p>
            <a:r>
              <a:rPr lang="en-GB" sz="3200" b="1" dirty="0"/>
              <a:t>100</a:t>
            </a:r>
          </a:p>
        </p:txBody>
      </p:sp>
      <p:sp>
        <p:nvSpPr>
          <p:cNvPr id="16" name="TextBox 15">
            <a:extLst>
              <a:ext uri="{FF2B5EF4-FFF2-40B4-BE49-F238E27FC236}">
                <a16:creationId xmlns:a16="http://schemas.microsoft.com/office/drawing/2014/main" id="{F005BDD7-5196-08ED-6135-A42172F17A1E}"/>
              </a:ext>
            </a:extLst>
          </p:cNvPr>
          <p:cNvSpPr txBox="1"/>
          <p:nvPr/>
        </p:nvSpPr>
        <p:spPr>
          <a:xfrm>
            <a:off x="7747960" y="2675025"/>
            <a:ext cx="1070904" cy="584775"/>
          </a:xfrm>
          <a:prstGeom prst="rect">
            <a:avLst/>
          </a:prstGeom>
          <a:noFill/>
        </p:spPr>
        <p:txBody>
          <a:bodyPr wrap="square" rtlCol="0">
            <a:spAutoFit/>
          </a:bodyPr>
          <a:lstStyle/>
          <a:p>
            <a:r>
              <a:rPr lang="en-GB" sz="3200" b="1" dirty="0"/>
              <a:t>25</a:t>
            </a:r>
          </a:p>
        </p:txBody>
      </p:sp>
      <p:sp>
        <p:nvSpPr>
          <p:cNvPr id="17" name="TextBox 16">
            <a:extLst>
              <a:ext uri="{FF2B5EF4-FFF2-40B4-BE49-F238E27FC236}">
                <a16:creationId xmlns:a16="http://schemas.microsoft.com/office/drawing/2014/main" id="{CA5FD6CD-7129-D491-28F4-F9E2BF335A33}"/>
              </a:ext>
            </a:extLst>
          </p:cNvPr>
          <p:cNvSpPr txBox="1"/>
          <p:nvPr/>
        </p:nvSpPr>
        <p:spPr>
          <a:xfrm>
            <a:off x="9174289" y="2529383"/>
            <a:ext cx="1070904" cy="584775"/>
          </a:xfrm>
          <a:prstGeom prst="rect">
            <a:avLst/>
          </a:prstGeom>
          <a:noFill/>
        </p:spPr>
        <p:txBody>
          <a:bodyPr wrap="square" rtlCol="0">
            <a:spAutoFit/>
          </a:bodyPr>
          <a:lstStyle/>
          <a:p>
            <a:r>
              <a:rPr lang="en-GB" sz="3200" b="1" dirty="0"/>
              <a:t>49</a:t>
            </a:r>
          </a:p>
        </p:txBody>
      </p:sp>
      <p:sp>
        <p:nvSpPr>
          <p:cNvPr id="18" name="TextBox 17">
            <a:extLst>
              <a:ext uri="{FF2B5EF4-FFF2-40B4-BE49-F238E27FC236}">
                <a16:creationId xmlns:a16="http://schemas.microsoft.com/office/drawing/2014/main" id="{4217E15C-3787-44D2-62D4-A15FBD547BF9}"/>
              </a:ext>
            </a:extLst>
          </p:cNvPr>
          <p:cNvSpPr txBox="1"/>
          <p:nvPr/>
        </p:nvSpPr>
        <p:spPr>
          <a:xfrm>
            <a:off x="8303663" y="1325030"/>
            <a:ext cx="1070904" cy="584775"/>
          </a:xfrm>
          <a:prstGeom prst="rect">
            <a:avLst/>
          </a:prstGeom>
          <a:noFill/>
        </p:spPr>
        <p:txBody>
          <a:bodyPr wrap="square" rtlCol="0">
            <a:spAutoFit/>
          </a:bodyPr>
          <a:lstStyle/>
          <a:p>
            <a:r>
              <a:rPr lang="en-GB" sz="3200" b="1" dirty="0"/>
              <a:t>64</a:t>
            </a:r>
          </a:p>
        </p:txBody>
      </p:sp>
      <p:sp>
        <p:nvSpPr>
          <p:cNvPr id="3" name="TextBox 2">
            <a:extLst>
              <a:ext uri="{FF2B5EF4-FFF2-40B4-BE49-F238E27FC236}">
                <a16:creationId xmlns:a16="http://schemas.microsoft.com/office/drawing/2014/main" id="{C3975DFE-53DC-196B-3901-F71AA6494455}"/>
              </a:ext>
            </a:extLst>
          </p:cNvPr>
          <p:cNvSpPr txBox="1"/>
          <p:nvPr/>
        </p:nvSpPr>
        <p:spPr>
          <a:xfrm>
            <a:off x="227610" y="207144"/>
            <a:ext cx="10734395" cy="523220"/>
          </a:xfrm>
          <a:prstGeom prst="rect">
            <a:avLst/>
          </a:prstGeom>
          <a:noFill/>
        </p:spPr>
        <p:txBody>
          <a:bodyPr wrap="square">
            <a:spAutoFit/>
          </a:bodyPr>
          <a:lstStyle/>
          <a:p>
            <a:r>
              <a:rPr lang="en-GB" sz="2800" dirty="0"/>
              <a:t>Pythagoras’ Theorem only works for right angled triangles…</a:t>
            </a:r>
          </a:p>
        </p:txBody>
      </p:sp>
      <p:sp>
        <p:nvSpPr>
          <p:cNvPr id="5" name="TextBox 4">
            <a:extLst>
              <a:ext uri="{FF2B5EF4-FFF2-40B4-BE49-F238E27FC236}">
                <a16:creationId xmlns:a16="http://schemas.microsoft.com/office/drawing/2014/main" id="{E6D4EBEB-50EB-83D6-8E3E-2C91F1C786AF}"/>
              </a:ext>
            </a:extLst>
          </p:cNvPr>
          <p:cNvSpPr txBox="1"/>
          <p:nvPr/>
        </p:nvSpPr>
        <p:spPr>
          <a:xfrm>
            <a:off x="4550676" y="976759"/>
            <a:ext cx="2938015" cy="1477328"/>
          </a:xfrm>
          <a:prstGeom prst="rect">
            <a:avLst/>
          </a:prstGeom>
          <a:noFill/>
        </p:spPr>
        <p:txBody>
          <a:bodyPr wrap="square" rtlCol="0">
            <a:spAutoFit/>
          </a:bodyPr>
          <a:lstStyle/>
          <a:p>
            <a:r>
              <a:rPr lang="en-GB" dirty="0">
                <a:solidFill>
                  <a:srgbClr val="FF0000"/>
                </a:solidFill>
              </a:rPr>
              <a:t>For a right-angled triangle, the area of the square on the longest side is equal to the sum of the squares on the shorter sides.</a:t>
            </a:r>
          </a:p>
        </p:txBody>
      </p:sp>
      <p:sp>
        <p:nvSpPr>
          <p:cNvPr id="6" name="TextBox 5">
            <a:extLst>
              <a:ext uri="{FF2B5EF4-FFF2-40B4-BE49-F238E27FC236}">
                <a16:creationId xmlns:a16="http://schemas.microsoft.com/office/drawing/2014/main" id="{A870E85C-5A68-981E-B1F1-AABC05865554}"/>
              </a:ext>
            </a:extLst>
          </p:cNvPr>
          <p:cNvSpPr txBox="1"/>
          <p:nvPr/>
        </p:nvSpPr>
        <p:spPr>
          <a:xfrm>
            <a:off x="4144456" y="2442074"/>
            <a:ext cx="3233919" cy="461665"/>
          </a:xfrm>
          <a:prstGeom prst="rect">
            <a:avLst/>
          </a:prstGeom>
          <a:noFill/>
        </p:spPr>
        <p:txBody>
          <a:bodyPr wrap="square" rtlCol="0">
            <a:spAutoFit/>
          </a:bodyPr>
          <a:lstStyle/>
          <a:p>
            <a:pPr algn="r"/>
            <a:r>
              <a:rPr lang="en-GB" sz="2400" dirty="0">
                <a:solidFill>
                  <a:srgbClr val="FF0000"/>
                </a:solidFill>
              </a:rPr>
              <a:t>-Pythagoras’ Theorem</a:t>
            </a: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73582513-D4BD-CC5E-9A6E-FBF03EA1A9F9}"/>
                  </a:ext>
                </a:extLst>
              </p:cNvPr>
              <p:cNvSpPr txBox="1"/>
              <p:nvPr/>
            </p:nvSpPr>
            <p:spPr>
              <a:xfrm>
                <a:off x="1206441" y="3797805"/>
                <a:ext cx="3674317" cy="707886"/>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4000" b="0" i="1" smtClean="0">
                          <a:solidFill>
                            <a:srgbClr val="00B050"/>
                          </a:solidFill>
                          <a:latin typeface="Cambria Math" panose="02040503050406030204" pitchFamily="18" charset="0"/>
                        </a:rPr>
                        <m:t>36+64=100</m:t>
                      </m:r>
                    </m:oMath>
                  </m:oMathPara>
                </a14:m>
                <a:endParaRPr lang="en-GB" sz="4000" dirty="0">
                  <a:solidFill>
                    <a:srgbClr val="FF0000"/>
                  </a:solidFill>
                </a:endParaRPr>
              </a:p>
            </p:txBody>
          </p:sp>
        </mc:Choice>
        <mc:Fallback>
          <p:sp>
            <p:nvSpPr>
              <p:cNvPr id="7" name="TextBox 6">
                <a:extLst>
                  <a:ext uri="{FF2B5EF4-FFF2-40B4-BE49-F238E27FC236}">
                    <a16:creationId xmlns:a16="http://schemas.microsoft.com/office/drawing/2014/main" id="{73582513-D4BD-CC5E-9A6E-FBF03EA1A9F9}"/>
                  </a:ext>
                </a:extLst>
              </p:cNvPr>
              <p:cNvSpPr txBox="1">
                <a:spLocks noRot="1" noChangeAspect="1" noMove="1" noResize="1" noEditPoints="1" noAdjustHandles="1" noChangeArrowheads="1" noChangeShapeType="1" noTextEdit="1"/>
              </p:cNvSpPr>
              <p:nvPr/>
            </p:nvSpPr>
            <p:spPr>
              <a:xfrm>
                <a:off x="1206441" y="3797805"/>
                <a:ext cx="3674317" cy="707886"/>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D1F7780F-C2EC-3051-35B0-B2D7AE0D942C}"/>
                  </a:ext>
                </a:extLst>
              </p:cNvPr>
              <p:cNvSpPr txBox="1"/>
              <p:nvPr/>
            </p:nvSpPr>
            <p:spPr>
              <a:xfrm>
                <a:off x="6981705" y="3936220"/>
                <a:ext cx="3674317" cy="707886"/>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4000" b="0" i="1" smtClean="0">
                          <a:solidFill>
                            <a:srgbClr val="C00000"/>
                          </a:solidFill>
                          <a:latin typeface="Cambria Math" panose="02040503050406030204" pitchFamily="18" charset="0"/>
                        </a:rPr>
                        <m:t>25+49</m:t>
                      </m:r>
                      <m:r>
                        <a:rPr lang="en-GB" sz="4000" b="0" i="1" smtClean="0">
                          <a:solidFill>
                            <a:srgbClr val="C00000"/>
                          </a:solidFill>
                          <a:latin typeface="Cambria Math" panose="02040503050406030204" pitchFamily="18" charset="0"/>
                          <a:ea typeface="Cambria Math" panose="02040503050406030204" pitchFamily="18" charset="0"/>
                        </a:rPr>
                        <m:t>≠64</m:t>
                      </m:r>
                    </m:oMath>
                  </m:oMathPara>
                </a14:m>
                <a:endParaRPr lang="en-GB" sz="4000" dirty="0">
                  <a:solidFill>
                    <a:srgbClr val="C00000"/>
                  </a:solidFill>
                </a:endParaRPr>
              </a:p>
            </p:txBody>
          </p:sp>
        </mc:Choice>
        <mc:Fallback>
          <p:sp>
            <p:nvSpPr>
              <p:cNvPr id="8" name="TextBox 7">
                <a:extLst>
                  <a:ext uri="{FF2B5EF4-FFF2-40B4-BE49-F238E27FC236}">
                    <a16:creationId xmlns:a16="http://schemas.microsoft.com/office/drawing/2014/main" id="{D1F7780F-C2EC-3051-35B0-B2D7AE0D942C}"/>
                  </a:ext>
                </a:extLst>
              </p:cNvPr>
              <p:cNvSpPr txBox="1">
                <a:spLocks noRot="1" noChangeAspect="1" noMove="1" noResize="1" noEditPoints="1" noAdjustHandles="1" noChangeArrowheads="1" noChangeShapeType="1" noTextEdit="1"/>
              </p:cNvSpPr>
              <p:nvPr/>
            </p:nvSpPr>
            <p:spPr>
              <a:xfrm>
                <a:off x="6981705" y="3936220"/>
                <a:ext cx="3674317" cy="707886"/>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34BE1FDC-CA30-E6BE-3693-611F5397AB6C}"/>
                  </a:ext>
                </a:extLst>
              </p:cNvPr>
              <p:cNvSpPr txBox="1"/>
              <p:nvPr/>
            </p:nvSpPr>
            <p:spPr>
              <a:xfrm>
                <a:off x="1224223" y="4615449"/>
                <a:ext cx="4001741" cy="707886"/>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4000" b="0" i="1" smtClean="0">
                          <a:solidFill>
                            <a:srgbClr val="00B050"/>
                          </a:solidFill>
                          <a:latin typeface="Cambria Math" panose="02040503050406030204" pitchFamily="18" charset="0"/>
                        </a:rPr>
                        <m:t>𝑅𝑖𝑔h𝑡</m:t>
                      </m:r>
                      <m:r>
                        <a:rPr lang="en-GB" sz="4000" b="0" i="1" smtClean="0">
                          <a:solidFill>
                            <a:srgbClr val="00B050"/>
                          </a:solidFill>
                          <a:latin typeface="Cambria Math" panose="02040503050406030204" pitchFamily="18" charset="0"/>
                        </a:rPr>
                        <m:t>−</m:t>
                      </m:r>
                      <m:r>
                        <a:rPr lang="en-GB" sz="4000" b="0" i="1" smtClean="0">
                          <a:solidFill>
                            <a:srgbClr val="00B050"/>
                          </a:solidFill>
                          <a:latin typeface="Cambria Math" panose="02040503050406030204" pitchFamily="18" charset="0"/>
                        </a:rPr>
                        <m:t>𝑎𝑛𝑔𝑙𝑒𝑑</m:t>
                      </m:r>
                    </m:oMath>
                  </m:oMathPara>
                </a14:m>
                <a:endParaRPr lang="en-GB" sz="4000" dirty="0">
                  <a:solidFill>
                    <a:srgbClr val="FF0000"/>
                  </a:solidFill>
                </a:endParaRPr>
              </a:p>
            </p:txBody>
          </p:sp>
        </mc:Choice>
        <mc:Fallback>
          <p:sp>
            <p:nvSpPr>
              <p:cNvPr id="12" name="TextBox 11">
                <a:extLst>
                  <a:ext uri="{FF2B5EF4-FFF2-40B4-BE49-F238E27FC236}">
                    <a16:creationId xmlns:a16="http://schemas.microsoft.com/office/drawing/2014/main" id="{34BE1FDC-CA30-E6BE-3693-611F5397AB6C}"/>
                  </a:ext>
                </a:extLst>
              </p:cNvPr>
              <p:cNvSpPr txBox="1">
                <a:spLocks noRot="1" noChangeAspect="1" noMove="1" noResize="1" noEditPoints="1" noAdjustHandles="1" noChangeArrowheads="1" noChangeShapeType="1" noTextEdit="1"/>
              </p:cNvSpPr>
              <p:nvPr/>
            </p:nvSpPr>
            <p:spPr>
              <a:xfrm>
                <a:off x="1224223" y="4615449"/>
                <a:ext cx="4001741" cy="707886"/>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AA44462C-5B0F-F83E-3983-D514BC0505E6}"/>
                  </a:ext>
                </a:extLst>
              </p:cNvPr>
              <p:cNvSpPr txBox="1"/>
              <p:nvPr/>
            </p:nvSpPr>
            <p:spPr>
              <a:xfrm>
                <a:off x="6966038" y="4657304"/>
                <a:ext cx="4640375" cy="707886"/>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GB" sz="4000" b="0" i="1" smtClean="0">
                          <a:solidFill>
                            <a:srgbClr val="C00000"/>
                          </a:solidFill>
                          <a:latin typeface="Cambria Math" panose="02040503050406030204" pitchFamily="18" charset="0"/>
                        </a:rPr>
                        <m:t>𝑁𝑜𝑡</m:t>
                      </m:r>
                      <m:r>
                        <a:rPr lang="en-GB" sz="4000" b="0" i="1" smtClean="0">
                          <a:solidFill>
                            <a:srgbClr val="C00000"/>
                          </a:solidFill>
                          <a:latin typeface="Cambria Math" panose="02040503050406030204" pitchFamily="18" charset="0"/>
                        </a:rPr>
                        <m:t> </m:t>
                      </m:r>
                      <m:r>
                        <a:rPr lang="en-GB" sz="4000" b="0" i="1" smtClean="0">
                          <a:solidFill>
                            <a:srgbClr val="C00000"/>
                          </a:solidFill>
                          <a:latin typeface="Cambria Math" panose="02040503050406030204" pitchFamily="18" charset="0"/>
                        </a:rPr>
                        <m:t>𝑟𝑖𝑔h𝑡</m:t>
                      </m:r>
                      <m:r>
                        <a:rPr lang="en-GB" sz="4000" b="0" i="1" smtClean="0">
                          <a:solidFill>
                            <a:srgbClr val="C00000"/>
                          </a:solidFill>
                          <a:latin typeface="Cambria Math" panose="02040503050406030204" pitchFamily="18" charset="0"/>
                        </a:rPr>
                        <m:t>−</m:t>
                      </m:r>
                      <m:r>
                        <a:rPr lang="en-GB" sz="4000" b="0" i="1" smtClean="0">
                          <a:solidFill>
                            <a:srgbClr val="C00000"/>
                          </a:solidFill>
                          <a:latin typeface="Cambria Math" panose="02040503050406030204" pitchFamily="18" charset="0"/>
                        </a:rPr>
                        <m:t>𝑎𝑛𝑔𝑙𝑒𝑑</m:t>
                      </m:r>
                    </m:oMath>
                  </m:oMathPara>
                </a14:m>
                <a:endParaRPr lang="en-GB" sz="4000" dirty="0">
                  <a:solidFill>
                    <a:srgbClr val="C00000"/>
                  </a:solidFill>
                </a:endParaRPr>
              </a:p>
            </p:txBody>
          </p:sp>
        </mc:Choice>
        <mc:Fallback>
          <p:sp>
            <p:nvSpPr>
              <p:cNvPr id="13" name="TextBox 12">
                <a:extLst>
                  <a:ext uri="{FF2B5EF4-FFF2-40B4-BE49-F238E27FC236}">
                    <a16:creationId xmlns:a16="http://schemas.microsoft.com/office/drawing/2014/main" id="{AA44462C-5B0F-F83E-3983-D514BC0505E6}"/>
                  </a:ext>
                </a:extLst>
              </p:cNvPr>
              <p:cNvSpPr txBox="1">
                <a:spLocks noRot="1" noChangeAspect="1" noMove="1" noResize="1" noEditPoints="1" noAdjustHandles="1" noChangeArrowheads="1" noChangeShapeType="1" noTextEdit="1"/>
              </p:cNvSpPr>
              <p:nvPr/>
            </p:nvSpPr>
            <p:spPr>
              <a:xfrm>
                <a:off x="6966038" y="4657304"/>
                <a:ext cx="4640375" cy="707886"/>
              </a:xfrm>
              <a:prstGeom prst="rect">
                <a:avLst/>
              </a:prstGeom>
              <a:blipFill>
                <a:blip r:embed="rId7"/>
                <a:stretch>
                  <a:fillRect/>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107188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a:extLst>
              <a:ext uri="{FF2B5EF4-FFF2-40B4-BE49-F238E27FC236}">
                <a16:creationId xmlns:a16="http://schemas.microsoft.com/office/drawing/2014/main" id="{4DEACE75-16FC-4F50-B88F-5973D8F94534}"/>
              </a:ext>
            </a:extLst>
          </p:cNvPr>
          <p:cNvSpPr txBox="1"/>
          <p:nvPr/>
        </p:nvSpPr>
        <p:spPr>
          <a:xfrm>
            <a:off x="152455" y="240845"/>
            <a:ext cx="11627867" cy="2246769"/>
          </a:xfrm>
          <a:prstGeom prst="rect">
            <a:avLst/>
          </a:prstGeom>
          <a:noFill/>
        </p:spPr>
        <p:txBody>
          <a:bodyPr wrap="square" rtlCol="0">
            <a:spAutoFit/>
          </a:bodyPr>
          <a:lstStyle/>
          <a:p>
            <a:r>
              <a:rPr lang="en-GB" sz="2800" dirty="0"/>
              <a:t>So, Pythagoras’ Theorem only works for right angled triangles…</a:t>
            </a:r>
          </a:p>
          <a:p>
            <a:r>
              <a:rPr lang="en-GB" sz="2800" dirty="0"/>
              <a:t>Is this triangle right-angled?</a:t>
            </a:r>
          </a:p>
          <a:p>
            <a:endParaRPr lang="en-GB" sz="2800" dirty="0"/>
          </a:p>
          <a:p>
            <a:endParaRPr lang="en-GB" sz="2800" dirty="0"/>
          </a:p>
          <a:p>
            <a:r>
              <a:rPr lang="en-GB" sz="2800" dirty="0"/>
              <a:t>On whiteboards…</a:t>
            </a:r>
          </a:p>
        </p:txBody>
      </p:sp>
      <p:pic>
        <p:nvPicPr>
          <p:cNvPr id="66" name="Picture 65">
            <a:extLst>
              <a:ext uri="{FF2B5EF4-FFF2-40B4-BE49-F238E27FC236}">
                <a16:creationId xmlns:a16="http://schemas.microsoft.com/office/drawing/2014/main" id="{723538B8-9D5C-98B8-9C43-3CFD6ED7E618}"/>
              </a:ext>
            </a:extLst>
          </p:cNvPr>
          <p:cNvPicPr>
            <a:picLocks noChangeAspect="1"/>
          </p:cNvPicPr>
          <p:nvPr/>
        </p:nvPicPr>
        <p:blipFill>
          <a:blip r:embed="rId2"/>
          <a:stretch>
            <a:fillRect/>
          </a:stretch>
        </p:blipFill>
        <p:spPr>
          <a:xfrm>
            <a:off x="4623077" y="1364229"/>
            <a:ext cx="5487166" cy="4591691"/>
          </a:xfrm>
          <a:prstGeom prst="rect">
            <a:avLst/>
          </a:prstGeom>
        </p:spPr>
      </p:pic>
    </p:spTree>
    <p:extLst>
      <p:ext uri="{BB962C8B-B14F-4D97-AF65-F5344CB8AC3E}">
        <p14:creationId xmlns:p14="http://schemas.microsoft.com/office/powerpoint/2010/main" val="1824003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24BB5-29DB-A703-506A-7F8250D3721C}"/>
            </a:ext>
          </a:extLst>
        </p:cNvPr>
        <p:cNvGrpSpPr/>
        <p:nvPr/>
      </p:nvGrpSpPr>
      <p:grpSpPr>
        <a:xfrm>
          <a:off x="0" y="0"/>
          <a:ext cx="0" cy="0"/>
          <a:chOff x="0" y="0"/>
          <a:chExt cx="0" cy="0"/>
        </a:xfrm>
      </p:grpSpPr>
      <p:sp>
        <p:nvSpPr>
          <p:cNvPr id="48" name="TextBox 47">
            <a:extLst>
              <a:ext uri="{FF2B5EF4-FFF2-40B4-BE49-F238E27FC236}">
                <a16:creationId xmlns:a16="http://schemas.microsoft.com/office/drawing/2014/main" id="{E64FB88A-5F7C-672B-6B8B-ADE03F8BCA7F}"/>
              </a:ext>
            </a:extLst>
          </p:cNvPr>
          <p:cNvSpPr txBox="1"/>
          <p:nvPr/>
        </p:nvSpPr>
        <p:spPr>
          <a:xfrm>
            <a:off x="152455" y="240845"/>
            <a:ext cx="11627867" cy="2246769"/>
          </a:xfrm>
          <a:prstGeom prst="rect">
            <a:avLst/>
          </a:prstGeom>
          <a:noFill/>
        </p:spPr>
        <p:txBody>
          <a:bodyPr wrap="square" rtlCol="0">
            <a:spAutoFit/>
          </a:bodyPr>
          <a:lstStyle/>
          <a:p>
            <a:r>
              <a:rPr lang="en-GB" sz="2800" dirty="0"/>
              <a:t>So, Pythagoras’ Theorem only works for right angled triangles…</a:t>
            </a:r>
          </a:p>
          <a:p>
            <a:r>
              <a:rPr lang="en-GB" sz="2800" dirty="0"/>
              <a:t>Is this triangle right-angled?</a:t>
            </a:r>
          </a:p>
          <a:p>
            <a:endParaRPr lang="en-GB" sz="2800" dirty="0"/>
          </a:p>
          <a:p>
            <a:endParaRPr lang="en-GB" sz="2800" dirty="0"/>
          </a:p>
          <a:p>
            <a:r>
              <a:rPr lang="en-GB" sz="2800" dirty="0"/>
              <a:t>On whiteboards…</a:t>
            </a:r>
          </a:p>
        </p:txBody>
      </p:sp>
      <p:pic>
        <p:nvPicPr>
          <p:cNvPr id="3" name="Picture 2">
            <a:extLst>
              <a:ext uri="{FF2B5EF4-FFF2-40B4-BE49-F238E27FC236}">
                <a16:creationId xmlns:a16="http://schemas.microsoft.com/office/drawing/2014/main" id="{592FF411-9404-8BFF-AC78-74F62B1376FC}"/>
              </a:ext>
            </a:extLst>
          </p:cNvPr>
          <p:cNvPicPr>
            <a:picLocks noChangeAspect="1"/>
          </p:cNvPicPr>
          <p:nvPr/>
        </p:nvPicPr>
        <p:blipFill>
          <a:blip r:embed="rId2"/>
          <a:stretch>
            <a:fillRect/>
          </a:stretch>
        </p:blipFill>
        <p:spPr>
          <a:xfrm>
            <a:off x="4866388" y="1009312"/>
            <a:ext cx="4715533" cy="4839375"/>
          </a:xfrm>
          <a:prstGeom prst="rect">
            <a:avLst/>
          </a:prstGeom>
        </p:spPr>
      </p:pic>
    </p:spTree>
    <p:extLst>
      <p:ext uri="{BB962C8B-B14F-4D97-AF65-F5344CB8AC3E}">
        <p14:creationId xmlns:p14="http://schemas.microsoft.com/office/powerpoint/2010/main" val="4269414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9077D-286A-65E5-466E-B6227F070F1E}"/>
            </a:ext>
          </a:extLst>
        </p:cNvPr>
        <p:cNvGrpSpPr/>
        <p:nvPr/>
      </p:nvGrpSpPr>
      <p:grpSpPr>
        <a:xfrm>
          <a:off x="0" y="0"/>
          <a:ext cx="0" cy="0"/>
          <a:chOff x="0" y="0"/>
          <a:chExt cx="0" cy="0"/>
        </a:xfrm>
      </p:grpSpPr>
      <p:sp>
        <p:nvSpPr>
          <p:cNvPr id="48" name="TextBox 47">
            <a:extLst>
              <a:ext uri="{FF2B5EF4-FFF2-40B4-BE49-F238E27FC236}">
                <a16:creationId xmlns:a16="http://schemas.microsoft.com/office/drawing/2014/main" id="{D2B1EA39-DA1F-6FE7-BBBB-CB6D158060A7}"/>
              </a:ext>
            </a:extLst>
          </p:cNvPr>
          <p:cNvSpPr txBox="1"/>
          <p:nvPr/>
        </p:nvSpPr>
        <p:spPr>
          <a:xfrm>
            <a:off x="152455" y="240845"/>
            <a:ext cx="11627867" cy="2246769"/>
          </a:xfrm>
          <a:prstGeom prst="rect">
            <a:avLst/>
          </a:prstGeom>
          <a:noFill/>
        </p:spPr>
        <p:txBody>
          <a:bodyPr wrap="square" rtlCol="0">
            <a:spAutoFit/>
          </a:bodyPr>
          <a:lstStyle/>
          <a:p>
            <a:r>
              <a:rPr lang="en-GB" sz="2800" dirty="0"/>
              <a:t>So, Pythagoras’ Theorem only works for right angled triangles…</a:t>
            </a:r>
          </a:p>
          <a:p>
            <a:r>
              <a:rPr lang="en-GB" sz="2800" dirty="0"/>
              <a:t>Is this triangle right-angled?</a:t>
            </a:r>
          </a:p>
          <a:p>
            <a:endParaRPr lang="en-GB" sz="2800" dirty="0"/>
          </a:p>
          <a:p>
            <a:endParaRPr lang="en-GB" sz="2800" dirty="0"/>
          </a:p>
          <a:p>
            <a:r>
              <a:rPr lang="en-GB" sz="2800" dirty="0"/>
              <a:t>On whiteboards…</a:t>
            </a:r>
          </a:p>
        </p:txBody>
      </p:sp>
      <p:pic>
        <p:nvPicPr>
          <p:cNvPr id="4" name="Picture 3">
            <a:extLst>
              <a:ext uri="{FF2B5EF4-FFF2-40B4-BE49-F238E27FC236}">
                <a16:creationId xmlns:a16="http://schemas.microsoft.com/office/drawing/2014/main" id="{37776066-4752-2233-8675-27F3E77A5ED1}"/>
              </a:ext>
            </a:extLst>
          </p:cNvPr>
          <p:cNvPicPr>
            <a:picLocks noChangeAspect="1"/>
          </p:cNvPicPr>
          <p:nvPr/>
        </p:nvPicPr>
        <p:blipFill>
          <a:blip r:embed="rId2"/>
          <a:stretch>
            <a:fillRect/>
          </a:stretch>
        </p:blipFill>
        <p:spPr>
          <a:xfrm>
            <a:off x="4695632" y="1364229"/>
            <a:ext cx="4534533" cy="4229690"/>
          </a:xfrm>
          <a:prstGeom prst="rect">
            <a:avLst/>
          </a:prstGeom>
        </p:spPr>
      </p:pic>
    </p:spTree>
    <p:extLst>
      <p:ext uri="{BB962C8B-B14F-4D97-AF65-F5344CB8AC3E}">
        <p14:creationId xmlns:p14="http://schemas.microsoft.com/office/powerpoint/2010/main" val="1039125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E002ED-230E-3632-9598-17FEBC4A73D1}"/>
            </a:ext>
          </a:extLst>
        </p:cNvPr>
        <p:cNvGrpSpPr/>
        <p:nvPr/>
      </p:nvGrpSpPr>
      <p:grpSpPr>
        <a:xfrm>
          <a:off x="0" y="0"/>
          <a:ext cx="0" cy="0"/>
          <a:chOff x="0" y="0"/>
          <a:chExt cx="0" cy="0"/>
        </a:xfrm>
      </p:grpSpPr>
      <p:sp>
        <p:nvSpPr>
          <p:cNvPr id="48" name="TextBox 47">
            <a:extLst>
              <a:ext uri="{FF2B5EF4-FFF2-40B4-BE49-F238E27FC236}">
                <a16:creationId xmlns:a16="http://schemas.microsoft.com/office/drawing/2014/main" id="{B98A2F12-49E6-0F54-7C93-E38EAA34A298}"/>
              </a:ext>
            </a:extLst>
          </p:cNvPr>
          <p:cNvSpPr txBox="1"/>
          <p:nvPr/>
        </p:nvSpPr>
        <p:spPr>
          <a:xfrm>
            <a:off x="152455" y="240845"/>
            <a:ext cx="11627867" cy="2246769"/>
          </a:xfrm>
          <a:prstGeom prst="rect">
            <a:avLst/>
          </a:prstGeom>
          <a:noFill/>
        </p:spPr>
        <p:txBody>
          <a:bodyPr wrap="square" rtlCol="0">
            <a:spAutoFit/>
          </a:bodyPr>
          <a:lstStyle/>
          <a:p>
            <a:r>
              <a:rPr lang="en-GB" sz="2800" dirty="0"/>
              <a:t>So, Pythagoras’ Theorem only works for right angled triangles…</a:t>
            </a:r>
          </a:p>
          <a:p>
            <a:r>
              <a:rPr lang="en-GB" sz="2800" dirty="0"/>
              <a:t>Is this triangle right-angled?</a:t>
            </a:r>
          </a:p>
          <a:p>
            <a:endParaRPr lang="en-GB" sz="2800" dirty="0"/>
          </a:p>
          <a:p>
            <a:endParaRPr lang="en-GB" sz="2800" dirty="0"/>
          </a:p>
          <a:p>
            <a:r>
              <a:rPr lang="en-GB" sz="2800" dirty="0"/>
              <a:t>On whiteboards…</a:t>
            </a:r>
          </a:p>
        </p:txBody>
      </p:sp>
      <p:pic>
        <p:nvPicPr>
          <p:cNvPr id="3" name="Picture 2">
            <a:extLst>
              <a:ext uri="{FF2B5EF4-FFF2-40B4-BE49-F238E27FC236}">
                <a16:creationId xmlns:a16="http://schemas.microsoft.com/office/drawing/2014/main" id="{CF7BB2DE-3DC5-E872-64DB-54685C1C8038}"/>
              </a:ext>
            </a:extLst>
          </p:cNvPr>
          <p:cNvPicPr>
            <a:picLocks noChangeAspect="1"/>
          </p:cNvPicPr>
          <p:nvPr/>
        </p:nvPicPr>
        <p:blipFill>
          <a:blip r:embed="rId2"/>
          <a:stretch>
            <a:fillRect/>
          </a:stretch>
        </p:blipFill>
        <p:spPr>
          <a:xfrm>
            <a:off x="5276477" y="1061798"/>
            <a:ext cx="4639419" cy="5098399"/>
          </a:xfrm>
          <a:prstGeom prst="rect">
            <a:avLst/>
          </a:prstGeom>
        </p:spPr>
      </p:pic>
    </p:spTree>
    <p:extLst>
      <p:ext uri="{BB962C8B-B14F-4D97-AF65-F5344CB8AC3E}">
        <p14:creationId xmlns:p14="http://schemas.microsoft.com/office/powerpoint/2010/main" val="730078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5AC11-68F7-A978-391A-507793FB3B94}"/>
            </a:ext>
          </a:extLst>
        </p:cNvPr>
        <p:cNvGrpSpPr/>
        <p:nvPr/>
      </p:nvGrpSpPr>
      <p:grpSpPr>
        <a:xfrm>
          <a:off x="0" y="0"/>
          <a:ext cx="0" cy="0"/>
          <a:chOff x="0" y="0"/>
          <a:chExt cx="0" cy="0"/>
        </a:xfrm>
      </p:grpSpPr>
      <p:sp>
        <p:nvSpPr>
          <p:cNvPr id="48" name="TextBox 47">
            <a:extLst>
              <a:ext uri="{FF2B5EF4-FFF2-40B4-BE49-F238E27FC236}">
                <a16:creationId xmlns:a16="http://schemas.microsoft.com/office/drawing/2014/main" id="{44E2A962-15B5-E7C1-CC7B-6F22575F1972}"/>
              </a:ext>
            </a:extLst>
          </p:cNvPr>
          <p:cNvSpPr txBox="1"/>
          <p:nvPr/>
        </p:nvSpPr>
        <p:spPr>
          <a:xfrm>
            <a:off x="152455" y="240845"/>
            <a:ext cx="11627867" cy="2246769"/>
          </a:xfrm>
          <a:prstGeom prst="rect">
            <a:avLst/>
          </a:prstGeom>
          <a:noFill/>
        </p:spPr>
        <p:txBody>
          <a:bodyPr wrap="square" rtlCol="0">
            <a:spAutoFit/>
          </a:bodyPr>
          <a:lstStyle/>
          <a:p>
            <a:r>
              <a:rPr lang="en-GB" sz="2800" dirty="0"/>
              <a:t>So, Pythagoras’ Theorem only works for right angled triangles…</a:t>
            </a:r>
          </a:p>
          <a:p>
            <a:r>
              <a:rPr lang="en-GB" sz="2800" dirty="0"/>
              <a:t>Is this triangle right-angled?</a:t>
            </a:r>
          </a:p>
          <a:p>
            <a:endParaRPr lang="en-GB" sz="2800" dirty="0"/>
          </a:p>
          <a:p>
            <a:endParaRPr lang="en-GB" sz="2800" dirty="0"/>
          </a:p>
          <a:p>
            <a:r>
              <a:rPr lang="en-GB" sz="2800" dirty="0"/>
              <a:t>On whiteboards…</a:t>
            </a:r>
          </a:p>
        </p:txBody>
      </p:sp>
      <p:pic>
        <p:nvPicPr>
          <p:cNvPr id="4" name="Picture 3">
            <a:extLst>
              <a:ext uri="{FF2B5EF4-FFF2-40B4-BE49-F238E27FC236}">
                <a16:creationId xmlns:a16="http://schemas.microsoft.com/office/drawing/2014/main" id="{ADF53F3B-F7A3-E6C5-E2CE-370B734BBC8A}"/>
              </a:ext>
            </a:extLst>
          </p:cNvPr>
          <p:cNvPicPr>
            <a:picLocks noChangeAspect="1"/>
          </p:cNvPicPr>
          <p:nvPr/>
        </p:nvPicPr>
        <p:blipFill>
          <a:blip r:embed="rId2"/>
          <a:stretch>
            <a:fillRect/>
          </a:stretch>
        </p:blipFill>
        <p:spPr>
          <a:xfrm>
            <a:off x="5111986" y="1279831"/>
            <a:ext cx="5540181" cy="4526893"/>
          </a:xfrm>
          <a:prstGeom prst="rect">
            <a:avLst/>
          </a:prstGeom>
        </p:spPr>
      </p:pic>
    </p:spTree>
    <p:extLst>
      <p:ext uri="{BB962C8B-B14F-4D97-AF65-F5344CB8AC3E}">
        <p14:creationId xmlns:p14="http://schemas.microsoft.com/office/powerpoint/2010/main" val="34218545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5|3.5"/>
</p:tagLst>
</file>

<file path=ppt/tags/tag2.xml><?xml version="1.0" encoding="utf-8"?>
<p:tagLst xmlns:a="http://schemas.openxmlformats.org/drawingml/2006/main" xmlns:r="http://schemas.openxmlformats.org/officeDocument/2006/relationships" xmlns:p="http://schemas.openxmlformats.org/presentationml/2006/main">
  <p:tag name="TIMING" val="|5|3.5"/>
</p:tagLst>
</file>

<file path=ppt/tags/tag3.xml><?xml version="1.0" encoding="utf-8"?>
<p:tagLst xmlns:a="http://schemas.openxmlformats.org/drawingml/2006/main" xmlns:r="http://schemas.openxmlformats.org/officeDocument/2006/relationships" xmlns:p="http://schemas.openxmlformats.org/presentationml/2006/main">
  <p:tag name="TIMING" val="|5|3.5"/>
</p:tagLst>
</file>

<file path=ppt/theme/theme1.xml><?xml version="1.0" encoding="utf-8"?>
<a:theme xmlns:a="http://schemas.openxmlformats.org/drawingml/2006/main" name="New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theme" id="{82C8B267-6C26-4376-AF1E-15457D9657DA}" vid="{E6909D98-CAF9-4C7F-BA91-8E2AB8707469}"/>
    </a:ext>
  </a:extLst>
</a:theme>
</file>

<file path=ppt/theme/theme2.xml><?xml version="1.0" encoding="utf-8"?>
<a:theme xmlns:a="http://schemas.openxmlformats.org/drawingml/2006/main" name="ALT Assess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LT Teacher Inform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LT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Ttemplate" id="{AB4FA4FB-B7E7-4C27-9C30-DD230EBE3C24}" vid="{A7E0392D-189A-4783-86DF-1B0E06CCF804}"/>
    </a:ext>
  </a:extLst>
</a:theme>
</file>

<file path=ppt/theme/theme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 theme</Template>
  <TotalTime>401</TotalTime>
  <Words>456</Words>
  <Application>Microsoft Office PowerPoint</Application>
  <PresentationFormat>Widescreen</PresentationFormat>
  <Paragraphs>124</Paragraphs>
  <Slides>24</Slides>
  <Notes>3</Notes>
  <HiddenSlides>1</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24</vt:i4>
      </vt:variant>
    </vt:vector>
  </HeadingPairs>
  <TitlesOfParts>
    <vt:vector size="37" baseType="lpstr">
      <vt:lpstr>Arial</vt:lpstr>
      <vt:lpstr>Arial Rounded MT Bold</vt:lpstr>
      <vt:lpstr>Calibri</vt:lpstr>
      <vt:lpstr>Calibri Light</vt:lpstr>
      <vt:lpstr>Cambria Math</vt:lpstr>
      <vt:lpstr>Comic Sans MS</vt:lpstr>
      <vt:lpstr>Courier New</vt:lpstr>
      <vt:lpstr>Lato</vt:lpstr>
      <vt:lpstr>New theme</vt:lpstr>
      <vt:lpstr>ALT Assessment</vt:lpstr>
      <vt:lpstr>ALT Teacher Information</vt:lpstr>
      <vt:lpstr>ALTtemplate</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P Virdi - NES Staff</dc:creator>
  <cp:lastModifiedBy>Mrs S Austin-Loczy - LBA Staff</cp:lastModifiedBy>
  <cp:revision>47</cp:revision>
  <dcterms:created xsi:type="dcterms:W3CDTF">2023-08-27T10:20:23Z</dcterms:created>
  <dcterms:modified xsi:type="dcterms:W3CDTF">2025-02-14T14:26:02Z</dcterms:modified>
</cp:coreProperties>
</file>