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8" r:id="rId2"/>
  </p:sldMasterIdLst>
  <p:notesMasterIdLst>
    <p:notesMasterId r:id="rId22"/>
  </p:notesMasterIdLst>
  <p:sldIdLst>
    <p:sldId id="1110" r:id="rId3"/>
    <p:sldId id="1092" r:id="rId4"/>
    <p:sldId id="1093" r:id="rId5"/>
    <p:sldId id="1097" r:id="rId6"/>
    <p:sldId id="1098" r:id="rId7"/>
    <p:sldId id="1099" r:id="rId8"/>
    <p:sldId id="1100" r:id="rId9"/>
    <p:sldId id="1101" r:id="rId10"/>
    <p:sldId id="1102" r:id="rId11"/>
    <p:sldId id="1103" r:id="rId12"/>
    <p:sldId id="1104" r:id="rId13"/>
    <p:sldId id="1105" r:id="rId14"/>
    <p:sldId id="1106" r:id="rId15"/>
    <p:sldId id="1107" r:id="rId16"/>
    <p:sldId id="1109" r:id="rId17"/>
    <p:sldId id="1108" r:id="rId18"/>
    <p:sldId id="1112" r:id="rId19"/>
    <p:sldId id="1111" r:id="rId20"/>
    <p:sldId id="111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BA7F7B-72B2-4E0B-95FA-42F3DC7DB040}" v="2" dt="2025-02-14T14:24:43.7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T Gladwell - SCITT Staff" userId="af1709b6-f6a4-45f6-8a15-5e96ea01160c" providerId="ADAL" clId="{17BA7F7B-72B2-4E0B-95FA-42F3DC7DB040}"/>
    <pc:docChg chg="custSel addSld modSld">
      <pc:chgData name="Mr T Gladwell - SCITT Staff" userId="af1709b6-f6a4-45f6-8a15-5e96ea01160c" providerId="ADAL" clId="{17BA7F7B-72B2-4E0B-95FA-42F3DC7DB040}" dt="2025-02-14T14:25:00.402" v="13" actId="14100"/>
      <pc:docMkLst>
        <pc:docMk/>
      </pc:docMkLst>
      <pc:sldChg chg="modSp mod modClrScheme chgLayout">
        <pc:chgData name="Mr T Gladwell - SCITT Staff" userId="af1709b6-f6a4-45f6-8a15-5e96ea01160c" providerId="ADAL" clId="{17BA7F7B-72B2-4E0B-95FA-42F3DC7DB040}" dt="2025-02-14T14:25:00.402" v="13" actId="14100"/>
        <pc:sldMkLst>
          <pc:docMk/>
          <pc:sldMk cId="4158635175" sldId="1108"/>
        </pc:sldMkLst>
        <pc:picChg chg="mod">
          <ac:chgData name="Mr T Gladwell - SCITT Staff" userId="af1709b6-f6a4-45f6-8a15-5e96ea01160c" providerId="ADAL" clId="{17BA7F7B-72B2-4E0B-95FA-42F3DC7DB040}" dt="2025-02-14T14:25:00.402" v="13" actId="14100"/>
          <ac:picMkLst>
            <pc:docMk/>
            <pc:sldMk cId="4158635175" sldId="1108"/>
            <ac:picMk id="6" creationId="{57029CC7-4FD9-65AB-9BDD-5DEEBFAA0C05}"/>
          </ac:picMkLst>
        </pc:picChg>
      </pc:sldChg>
      <pc:sldChg chg="mod modClrScheme chgLayout">
        <pc:chgData name="Mr T Gladwell - SCITT Staff" userId="af1709b6-f6a4-45f6-8a15-5e96ea01160c" providerId="ADAL" clId="{17BA7F7B-72B2-4E0B-95FA-42F3DC7DB040}" dt="2025-02-14T14:24:58.219" v="12" actId="700"/>
        <pc:sldMkLst>
          <pc:docMk/>
          <pc:sldMk cId="2377300014" sldId="1111"/>
        </pc:sldMkLst>
      </pc:sldChg>
      <pc:sldChg chg="addSp modSp new mod modClrScheme chgLayout">
        <pc:chgData name="Mr T Gladwell - SCITT Staff" userId="af1709b6-f6a4-45f6-8a15-5e96ea01160c" providerId="ADAL" clId="{17BA7F7B-72B2-4E0B-95FA-42F3DC7DB040}" dt="2025-02-14T14:24:58.219" v="12" actId="700"/>
        <pc:sldMkLst>
          <pc:docMk/>
          <pc:sldMk cId="1177010639" sldId="1112"/>
        </pc:sldMkLst>
        <pc:picChg chg="add mod">
          <ac:chgData name="Mr T Gladwell - SCITT Staff" userId="af1709b6-f6a4-45f6-8a15-5e96ea01160c" providerId="ADAL" clId="{17BA7F7B-72B2-4E0B-95FA-42F3DC7DB040}" dt="2025-02-14T14:24:18.053" v="6" actId="1076"/>
          <ac:picMkLst>
            <pc:docMk/>
            <pc:sldMk cId="1177010639" sldId="1112"/>
            <ac:picMk id="3" creationId="{D9C22BF5-C5FE-566F-94AE-C7B5D232A0B0}"/>
          </ac:picMkLst>
        </pc:picChg>
      </pc:sldChg>
      <pc:sldChg chg="addSp modSp new mod modClrScheme chgLayout">
        <pc:chgData name="Mr T Gladwell - SCITT Staff" userId="af1709b6-f6a4-45f6-8a15-5e96ea01160c" providerId="ADAL" clId="{17BA7F7B-72B2-4E0B-95FA-42F3DC7DB040}" dt="2025-02-14T14:24:58.219" v="12" actId="700"/>
        <pc:sldMkLst>
          <pc:docMk/>
          <pc:sldMk cId="3584355998" sldId="1113"/>
        </pc:sldMkLst>
        <pc:picChg chg="add mod">
          <ac:chgData name="Mr T Gladwell - SCITT Staff" userId="af1709b6-f6a4-45f6-8a15-5e96ea01160c" providerId="ADAL" clId="{17BA7F7B-72B2-4E0B-95FA-42F3DC7DB040}" dt="2025-02-14T14:24:46.820" v="11" actId="14100"/>
          <ac:picMkLst>
            <pc:docMk/>
            <pc:sldMk cId="3584355998" sldId="1113"/>
            <ac:picMk id="3" creationId="{7734F843-C8AE-B63B-2BA0-3F3B16F113E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DFEDD-A5ED-4349-ACD1-BE162ABBA90B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DE605-9BB9-4640-AB6E-94F1AC4BA0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739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Link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b="0" dirty="0"/>
              </a:p>
              <a:p>
                <a:r>
                  <a:rPr lang="en-GB" dirty="0"/>
                  <a:t>Also doing it in calculator</a:t>
                </a:r>
              </a:p>
              <a:p>
                <a:r>
                  <a:rPr lang="en-GB" dirty="0"/>
                  <a:t>One side of the room does it in multiple steps (finding individual squares) other does it in one step</a:t>
                </a:r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Link to </a:t>
                </a:r>
                <a:r>
                  <a:rPr lang="en-GB" b="0" i="0">
                    <a:latin typeface="Cambria Math" panose="02040503050406030204" pitchFamily="18" charset="0"/>
                  </a:rPr>
                  <a:t>𝑎^2+𝑏^2=𝑐^2</a:t>
                </a:r>
                <a:endParaRPr lang="en-GB" b="0" dirty="0"/>
              </a:p>
              <a:p>
                <a:r>
                  <a:rPr lang="en-GB" dirty="0"/>
                  <a:t>Also doing it in calculator</a:t>
                </a:r>
              </a:p>
              <a:p>
                <a:r>
                  <a:rPr lang="en-GB" dirty="0"/>
                  <a:t>One side of the room does it in multiple steps (finding individual squares) other does it in one step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DE605-9BB9-4640-AB6E-94F1AC4BA08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029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2.png"/><Relationship Id="rId18" Type="http://schemas.microsoft.com/office/2007/relationships/hdphoto" Target="../media/hdphoto8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17" Type="http://schemas.openxmlformats.org/officeDocument/2006/relationships/image" Target="../media/image14.png"/><Relationship Id="rId2" Type="http://schemas.openxmlformats.org/officeDocument/2006/relationships/image" Target="../media/image6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microsoft.com/office/2007/relationships/hdphoto" Target="../media/hdphoto6.wdp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2.png"/><Relationship Id="rId18" Type="http://schemas.microsoft.com/office/2007/relationships/hdphoto" Target="../media/hdphoto8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17" Type="http://schemas.openxmlformats.org/officeDocument/2006/relationships/image" Target="../media/image14.png"/><Relationship Id="rId2" Type="http://schemas.openxmlformats.org/officeDocument/2006/relationships/image" Target="../media/image6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microsoft.com/office/2007/relationships/hdphoto" Target="../media/hdphoto6.wdp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2.png"/><Relationship Id="rId18" Type="http://schemas.microsoft.com/office/2007/relationships/hdphoto" Target="../media/hdphoto8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17" Type="http://schemas.openxmlformats.org/officeDocument/2006/relationships/image" Target="../media/image14.png"/><Relationship Id="rId2" Type="http://schemas.openxmlformats.org/officeDocument/2006/relationships/image" Target="../media/image6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microsoft.com/office/2007/relationships/hdphoto" Target="../media/hdphoto6.wdp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2.png"/><Relationship Id="rId18" Type="http://schemas.microsoft.com/office/2007/relationships/hdphoto" Target="../media/hdphoto8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17" Type="http://schemas.openxmlformats.org/officeDocument/2006/relationships/image" Target="../media/image14.png"/><Relationship Id="rId2" Type="http://schemas.openxmlformats.org/officeDocument/2006/relationships/image" Target="../media/image6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microsoft.com/office/2007/relationships/hdphoto" Target="../media/hdphoto6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D089-79CD-4321-B5B6-68AA6FF76078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DBCE-9342-419A-AFC2-0BFE5432C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36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D089-79CD-4321-B5B6-68AA6FF76078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DBCE-9342-419A-AFC2-0BFE5432C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66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D089-79CD-4321-B5B6-68AA6FF76078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DBCE-9342-419A-AFC2-0BFE5432C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973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1626757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1626756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060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389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000" baseline="0" dirty="0">
                <a:solidFill>
                  <a:schemeClr val="bg1"/>
                </a:solidFill>
              </a:rPr>
              <a:t>Current Learning from KO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519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0945813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0945812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468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1626757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1626756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818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5" y="6214548"/>
            <a:ext cx="612111" cy="506928"/>
          </a:xfrm>
          <a:prstGeom prst="rect">
            <a:avLst/>
          </a:prstGeom>
        </p:spPr>
      </p:pic>
      <p:sp>
        <p:nvSpPr>
          <p:cNvPr id="9" name="Pentagon 8"/>
          <p:cNvSpPr/>
          <p:nvPr userDrawn="1"/>
        </p:nvSpPr>
        <p:spPr>
          <a:xfrm>
            <a:off x="838201" y="6305594"/>
            <a:ext cx="1766684" cy="324836"/>
          </a:xfrm>
          <a:prstGeom prst="homePlate">
            <a:avLst/>
          </a:prstGeom>
          <a:solidFill>
            <a:srgbClr val="7030A0">
              <a:alpha val="3019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tx1"/>
                </a:solidFill>
                <a:latin typeface="Lato" panose="020F0502020204030203" pitchFamily="34" charset="0"/>
              </a:rPr>
              <a:t>Practise</a:t>
            </a:r>
          </a:p>
        </p:txBody>
      </p:sp>
    </p:spTree>
    <p:extLst>
      <p:ext uri="{BB962C8B-B14F-4D97-AF65-F5344CB8AC3E}">
        <p14:creationId xmlns:p14="http://schemas.microsoft.com/office/powerpoint/2010/main" val="1741270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79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54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96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D089-79CD-4321-B5B6-68AA6FF76078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DBCE-9342-419A-AFC2-0BFE5432C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5010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726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098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9630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3072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3437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5075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0670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9533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711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387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D089-79CD-4321-B5B6-68AA6FF76078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DBCE-9342-419A-AFC2-0BFE5432C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0782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6624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8429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17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D089-79CD-4321-B5B6-68AA6FF76078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DBCE-9342-419A-AFC2-0BFE5432C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76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D089-79CD-4321-B5B6-68AA6FF76078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DBCE-9342-419A-AFC2-0BFE5432C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622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D089-79CD-4321-B5B6-68AA6FF76078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DBCE-9342-419A-AFC2-0BFE5432C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767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D089-79CD-4321-B5B6-68AA6FF76078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DBCE-9342-419A-AFC2-0BFE5432C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618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D089-79CD-4321-B5B6-68AA6FF76078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DBCE-9342-419A-AFC2-0BFE5432C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465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D089-79CD-4321-B5B6-68AA6FF76078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DBCE-9342-419A-AFC2-0BFE5432C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306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CD089-79CD-4321-B5B6-68AA6FF76078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EDBCE-9342-419A-AFC2-0BFE5432C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31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282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2B0713-BF5E-E4D3-C6CA-AC9346D821BA}"/>
              </a:ext>
            </a:extLst>
          </p:cNvPr>
          <p:cNvSpPr txBox="1"/>
          <p:nvPr/>
        </p:nvSpPr>
        <p:spPr>
          <a:xfrm>
            <a:off x="3345304" y="349557"/>
            <a:ext cx="6907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/>
              <a:t>Round these numbers to </a:t>
            </a:r>
            <a:r>
              <a:rPr lang="en-GB" sz="2800" b="1" u="sng" dirty="0"/>
              <a:t>1 decimal place (</a:t>
            </a:r>
            <a:r>
              <a:rPr lang="en-GB" sz="2800" b="1" u="sng" dirty="0" err="1"/>
              <a:t>d.p</a:t>
            </a:r>
            <a:r>
              <a:rPr lang="en-GB" sz="2800" b="1" u="sng" dirty="0"/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CABD50-EDA6-954A-51F3-85C43A9C616A}"/>
              </a:ext>
            </a:extLst>
          </p:cNvPr>
          <p:cNvSpPr txBox="1"/>
          <p:nvPr/>
        </p:nvSpPr>
        <p:spPr>
          <a:xfrm>
            <a:off x="719528" y="1379095"/>
            <a:ext cx="469192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3200" dirty="0"/>
              <a:t>5.42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200" dirty="0"/>
              <a:t>3.73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200" dirty="0"/>
              <a:t>7.59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200" dirty="0"/>
              <a:t>19.887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200" dirty="0"/>
              <a:t>0.453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200" dirty="0"/>
              <a:t>0.97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200" dirty="0"/>
              <a:t>101.06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200" dirty="0"/>
              <a:t>99.95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546CAB-B9E0-FC5F-DAFB-DB0130F1F671}"/>
              </a:ext>
            </a:extLst>
          </p:cNvPr>
          <p:cNvSpPr txBox="1"/>
          <p:nvPr/>
        </p:nvSpPr>
        <p:spPr>
          <a:xfrm>
            <a:off x="7355174" y="1476768"/>
            <a:ext cx="3747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Example: 3.76</a:t>
            </a:r>
          </a:p>
        </p:txBody>
      </p:sp>
    </p:spTree>
    <p:extLst>
      <p:ext uri="{BB962C8B-B14F-4D97-AF65-F5344CB8AC3E}">
        <p14:creationId xmlns:p14="http://schemas.microsoft.com/office/powerpoint/2010/main" val="2451340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3234B7-455F-0175-3476-84F0A8E93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06" y="274924"/>
            <a:ext cx="4652627" cy="2721347"/>
          </a:xfrm>
          <a:prstGeom prst="rect">
            <a:avLst/>
          </a:prstGeom>
        </p:spPr>
      </p:pic>
      <p:pic>
        <p:nvPicPr>
          <p:cNvPr id="5" name="Picture 4" descr="A triangle with a square and a square&#10;&#10;AI-generated content may be incorrect.">
            <a:extLst>
              <a:ext uri="{FF2B5EF4-FFF2-40B4-BE49-F238E27FC236}">
                <a16:creationId xmlns:a16="http://schemas.microsoft.com/office/drawing/2014/main" id="{15380120-B65D-F77B-DD63-A95A8694F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068" y="274924"/>
            <a:ext cx="4849486" cy="2029657"/>
          </a:xfrm>
          <a:prstGeom prst="rect">
            <a:avLst/>
          </a:prstGeom>
        </p:spPr>
      </p:pic>
      <p:pic>
        <p:nvPicPr>
          <p:cNvPr id="7" name="Picture 6" descr="A triangle with a plus and a plus&#10;&#10;AI-generated content may be incorrect.">
            <a:extLst>
              <a:ext uri="{FF2B5EF4-FFF2-40B4-BE49-F238E27FC236}">
                <a16:creationId xmlns:a16="http://schemas.microsoft.com/office/drawing/2014/main" id="{5CD83017-9BD3-5498-1CA0-D8112645D7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56" y="3668664"/>
            <a:ext cx="4688289" cy="1682646"/>
          </a:xfrm>
          <a:prstGeom prst="rect">
            <a:avLst/>
          </a:prstGeom>
        </p:spPr>
      </p:pic>
      <p:pic>
        <p:nvPicPr>
          <p:cNvPr id="9" name="Picture 8" descr="A triangle with a plus and a plus&#10;&#10;AI-generated content may be incorrect.">
            <a:extLst>
              <a:ext uri="{FF2B5EF4-FFF2-40B4-BE49-F238E27FC236}">
                <a16:creationId xmlns:a16="http://schemas.microsoft.com/office/drawing/2014/main" id="{0A157A5C-30CB-68C5-EA53-F378D24D63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486" y="3239739"/>
            <a:ext cx="4304358" cy="21115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40D1DC-1C5C-BED0-338D-FF46AB9B75FC}"/>
              </a:ext>
            </a:extLst>
          </p:cNvPr>
          <p:cNvSpPr txBox="1"/>
          <p:nvPr/>
        </p:nvSpPr>
        <p:spPr>
          <a:xfrm>
            <a:off x="2592481" y="3070857"/>
            <a:ext cx="3102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25.5cm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D03385-72D9-9144-8E2D-510A5E80294F}"/>
              </a:ext>
            </a:extLst>
          </p:cNvPr>
          <p:cNvSpPr txBox="1"/>
          <p:nvPr/>
        </p:nvSpPr>
        <p:spPr>
          <a:xfrm>
            <a:off x="8139659" y="2488367"/>
            <a:ext cx="2218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15.5cm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305F2D-C170-709F-1A81-47245BC25A50}"/>
              </a:ext>
            </a:extLst>
          </p:cNvPr>
          <p:cNvSpPr txBox="1"/>
          <p:nvPr/>
        </p:nvSpPr>
        <p:spPr>
          <a:xfrm>
            <a:off x="2592481" y="5500483"/>
            <a:ext cx="3102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9.2cm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6F6757-5AAA-C27F-EF72-3F8B1EDC0D7E}"/>
              </a:ext>
            </a:extLst>
          </p:cNvPr>
          <p:cNvSpPr txBox="1"/>
          <p:nvPr/>
        </p:nvSpPr>
        <p:spPr>
          <a:xfrm>
            <a:off x="8621025" y="5500483"/>
            <a:ext cx="3102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23.3cm</a:t>
            </a:r>
          </a:p>
        </p:txBody>
      </p:sp>
    </p:spTree>
    <p:extLst>
      <p:ext uri="{BB962C8B-B14F-4D97-AF65-F5344CB8AC3E}">
        <p14:creationId xmlns:p14="http://schemas.microsoft.com/office/powerpoint/2010/main" val="236187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triangle with a square and a square&#10;&#10;AI-generated content may be incorrect.">
            <a:extLst>
              <a:ext uri="{FF2B5EF4-FFF2-40B4-BE49-F238E27FC236}">
                <a16:creationId xmlns:a16="http://schemas.microsoft.com/office/drawing/2014/main" id="{7421F60D-AAA8-5C49-7C6E-36F74B1A69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233" y="1630393"/>
            <a:ext cx="4538191" cy="2526113"/>
          </a:xfrm>
          <a:prstGeom prst="rect">
            <a:avLst/>
          </a:prstGeom>
        </p:spPr>
      </p:pic>
      <p:pic>
        <p:nvPicPr>
          <p:cNvPr id="6" name="Picture 5" descr="A triangle with a plus and a plus&#10;&#10;AI-generated content may be incorrect.">
            <a:extLst>
              <a:ext uri="{FF2B5EF4-FFF2-40B4-BE49-F238E27FC236}">
                <a16:creationId xmlns:a16="http://schemas.microsoft.com/office/drawing/2014/main" id="{0B65F262-EC2B-957C-3F2A-57CB366A98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509" y="1674049"/>
            <a:ext cx="4959527" cy="2369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01F10E-534E-E540-CFB1-81EC9A7B74D2}"/>
              </a:ext>
            </a:extLst>
          </p:cNvPr>
          <p:cNvSpPr txBox="1"/>
          <p:nvPr/>
        </p:nvSpPr>
        <p:spPr>
          <a:xfrm>
            <a:off x="3187908" y="209224"/>
            <a:ext cx="581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Let’s try to be more efficient!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972ADF-B4D3-F753-FA9E-40A9A57EA109}"/>
              </a:ext>
            </a:extLst>
          </p:cNvPr>
          <p:cNvSpPr txBox="1"/>
          <p:nvPr/>
        </p:nvSpPr>
        <p:spPr>
          <a:xfrm>
            <a:off x="2458388" y="987288"/>
            <a:ext cx="1888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>
                <a:solidFill>
                  <a:srgbClr val="FF0000"/>
                </a:solidFill>
              </a:rPr>
              <a:t>I do: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FC87CE-B399-C5A2-3EF2-2FFB4846980C}"/>
              </a:ext>
            </a:extLst>
          </p:cNvPr>
          <p:cNvSpPr txBox="1"/>
          <p:nvPr/>
        </p:nvSpPr>
        <p:spPr>
          <a:xfrm>
            <a:off x="8546893" y="965334"/>
            <a:ext cx="1888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>
                <a:solidFill>
                  <a:srgbClr val="FF0000"/>
                </a:solidFill>
              </a:rPr>
              <a:t>We do:</a:t>
            </a:r>
          </a:p>
        </p:txBody>
      </p:sp>
    </p:spTree>
    <p:extLst>
      <p:ext uri="{BB962C8B-B14F-4D97-AF65-F5344CB8AC3E}">
        <p14:creationId xmlns:p14="http://schemas.microsoft.com/office/powerpoint/2010/main" val="3978635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riangle with a straight line&#10;&#10;AI-generated content may be incorrect.">
            <a:extLst>
              <a:ext uri="{FF2B5EF4-FFF2-40B4-BE49-F238E27FC236}">
                <a16:creationId xmlns:a16="http://schemas.microsoft.com/office/drawing/2014/main" id="{89E12F35-9FAC-6B17-0D14-B6AFDEE75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845" y="1206786"/>
            <a:ext cx="6968309" cy="2585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FFB828-37ED-283A-0659-451ACEC42828}"/>
              </a:ext>
            </a:extLst>
          </p:cNvPr>
          <p:cNvSpPr txBox="1"/>
          <p:nvPr/>
        </p:nvSpPr>
        <p:spPr>
          <a:xfrm>
            <a:off x="719528" y="119921"/>
            <a:ext cx="4871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On your whiteboards…</a:t>
            </a:r>
          </a:p>
        </p:txBody>
      </p:sp>
    </p:spTree>
    <p:extLst>
      <p:ext uri="{BB962C8B-B14F-4D97-AF65-F5344CB8AC3E}">
        <p14:creationId xmlns:p14="http://schemas.microsoft.com/office/powerpoint/2010/main" val="3463759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riangle with a straight line&#10;&#10;AI-generated content may be incorrect.">
            <a:extLst>
              <a:ext uri="{FF2B5EF4-FFF2-40B4-BE49-F238E27FC236}">
                <a16:creationId xmlns:a16="http://schemas.microsoft.com/office/drawing/2014/main" id="{026920F2-5680-9B67-4A04-542AE0178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258" y="1743377"/>
            <a:ext cx="7191483" cy="25488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7D8E89-50A5-408E-5340-7AD976532182}"/>
              </a:ext>
            </a:extLst>
          </p:cNvPr>
          <p:cNvSpPr txBox="1"/>
          <p:nvPr/>
        </p:nvSpPr>
        <p:spPr>
          <a:xfrm>
            <a:off x="719528" y="104931"/>
            <a:ext cx="4871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On your whiteboards…</a:t>
            </a:r>
          </a:p>
        </p:txBody>
      </p:sp>
    </p:spTree>
    <p:extLst>
      <p:ext uri="{BB962C8B-B14F-4D97-AF65-F5344CB8AC3E}">
        <p14:creationId xmlns:p14="http://schemas.microsoft.com/office/powerpoint/2010/main" val="866289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triangles with numbers and a few words&#10;&#10;AI-generated content may be incorrect.">
            <a:extLst>
              <a:ext uri="{FF2B5EF4-FFF2-40B4-BE49-F238E27FC236}">
                <a16:creationId xmlns:a16="http://schemas.microsoft.com/office/drawing/2014/main" id="{0B21CCB6-2F64-90C5-519C-6B2A14AC8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94" y="166716"/>
            <a:ext cx="5021905" cy="4615146"/>
          </a:xfrm>
          <a:prstGeom prst="rect">
            <a:avLst/>
          </a:prstGeom>
        </p:spPr>
      </p:pic>
      <p:pic>
        <p:nvPicPr>
          <p:cNvPr id="5" name="Picture 4" descr="A group of triangles with different angles&#10;&#10;AI-generated content may be incorrect.">
            <a:extLst>
              <a:ext uri="{FF2B5EF4-FFF2-40B4-BE49-F238E27FC236}">
                <a16:creationId xmlns:a16="http://schemas.microsoft.com/office/drawing/2014/main" id="{F6FAC241-ABF8-A61A-DB62-E7DD870B26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061" y="907901"/>
            <a:ext cx="5021904" cy="41957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F2CAC0-AA4B-AF56-88DA-9670783412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061" y="166716"/>
            <a:ext cx="5021905" cy="7411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77BDEC-AE51-AD7F-A24E-F0232DCD89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12" y="5352220"/>
            <a:ext cx="5517707" cy="74118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846DE3-A512-2B34-36C4-243E1D5F701A}"/>
              </a:ext>
            </a:extLst>
          </p:cNvPr>
          <p:cNvSpPr txBox="1"/>
          <p:nvPr/>
        </p:nvSpPr>
        <p:spPr>
          <a:xfrm>
            <a:off x="1693888" y="5352220"/>
            <a:ext cx="343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u="sng" dirty="0">
                <a:solidFill>
                  <a:srgbClr val="002060"/>
                </a:solidFill>
              </a:rPr>
              <a:t>Challenge:</a:t>
            </a:r>
          </a:p>
        </p:txBody>
      </p:sp>
    </p:spTree>
    <p:extLst>
      <p:ext uri="{BB962C8B-B14F-4D97-AF65-F5344CB8AC3E}">
        <p14:creationId xmlns:p14="http://schemas.microsoft.com/office/powerpoint/2010/main" val="3770498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3FBFDE-F09D-CD86-7464-11DF62E6D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triangles with numbers and a few words&#10;&#10;AI-generated content may be incorrect.">
            <a:extLst>
              <a:ext uri="{FF2B5EF4-FFF2-40B4-BE49-F238E27FC236}">
                <a16:creationId xmlns:a16="http://schemas.microsoft.com/office/drawing/2014/main" id="{9CFA8D32-7A84-0EA4-135C-9AB46E156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94" y="166716"/>
            <a:ext cx="5021905" cy="4615146"/>
          </a:xfrm>
          <a:prstGeom prst="rect">
            <a:avLst/>
          </a:prstGeom>
        </p:spPr>
      </p:pic>
      <p:pic>
        <p:nvPicPr>
          <p:cNvPr id="5" name="Picture 4" descr="A group of triangles with different angles&#10;&#10;AI-generated content may be incorrect.">
            <a:extLst>
              <a:ext uri="{FF2B5EF4-FFF2-40B4-BE49-F238E27FC236}">
                <a16:creationId xmlns:a16="http://schemas.microsoft.com/office/drawing/2014/main" id="{7739CD16-330E-B35D-11D0-F46AA3ADA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061" y="907901"/>
            <a:ext cx="5021904" cy="41957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B43E1E-9120-AF17-9E61-21EC244D00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061" y="166716"/>
            <a:ext cx="5021905" cy="7411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FDA318-E564-E036-BD8E-E934D4DB25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12" y="5352220"/>
            <a:ext cx="5517707" cy="74118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2B089E-4B7C-52C6-CC57-C7C33910F4B4}"/>
              </a:ext>
            </a:extLst>
          </p:cNvPr>
          <p:cNvSpPr txBox="1"/>
          <p:nvPr/>
        </p:nvSpPr>
        <p:spPr>
          <a:xfrm>
            <a:off x="1693888" y="5352220"/>
            <a:ext cx="343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u="sng" dirty="0">
                <a:solidFill>
                  <a:srgbClr val="002060"/>
                </a:solidFill>
              </a:rPr>
              <a:t>Challenge:</a:t>
            </a:r>
          </a:p>
        </p:txBody>
      </p:sp>
      <p:pic>
        <p:nvPicPr>
          <p:cNvPr id="2" name="Picture 1" descr="A close-up of a math problem&#10;&#10;AI-generated content may be incorrect.">
            <a:extLst>
              <a:ext uri="{FF2B5EF4-FFF2-40B4-BE49-F238E27FC236}">
                <a16:creationId xmlns:a16="http://schemas.microsoft.com/office/drawing/2014/main" id="{7DE2A29C-99D5-29FE-156A-5E0EC590E3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54" y="723918"/>
            <a:ext cx="4254593" cy="27050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6B4FDD-C3EF-56EF-3390-15E080F709AE}"/>
              </a:ext>
            </a:extLst>
          </p:cNvPr>
          <p:cNvSpPr txBox="1"/>
          <p:nvPr/>
        </p:nvSpPr>
        <p:spPr>
          <a:xfrm>
            <a:off x="8036197" y="1346139"/>
            <a:ext cx="2863122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GB" sz="3200" b="1" dirty="0">
                <a:solidFill>
                  <a:srgbClr val="FF0000"/>
                </a:solidFill>
              </a:rPr>
              <a:t>8.9cm</a:t>
            </a:r>
          </a:p>
          <a:p>
            <a:pPr marL="342900" indent="-342900">
              <a:buFont typeface="+mj-lt"/>
              <a:buAutoNum type="alphaLcParenR"/>
            </a:pPr>
            <a:r>
              <a:rPr lang="en-GB" sz="3200" b="1" dirty="0">
                <a:solidFill>
                  <a:srgbClr val="FF0000"/>
                </a:solidFill>
              </a:rPr>
              <a:t>8.6cm</a:t>
            </a:r>
          </a:p>
          <a:p>
            <a:pPr marL="342900" indent="-342900">
              <a:buFont typeface="+mj-lt"/>
              <a:buAutoNum type="alphaLcParenR"/>
            </a:pPr>
            <a:r>
              <a:rPr lang="en-GB" sz="3200" b="1" dirty="0">
                <a:solidFill>
                  <a:srgbClr val="FF0000"/>
                </a:solidFill>
              </a:rPr>
              <a:t>4.4cm</a:t>
            </a:r>
          </a:p>
          <a:p>
            <a:pPr marL="342900" indent="-342900">
              <a:buFont typeface="+mj-lt"/>
              <a:buAutoNum type="alphaLcParenR"/>
            </a:pPr>
            <a:r>
              <a:rPr lang="en-GB" sz="3200" b="1" dirty="0">
                <a:solidFill>
                  <a:srgbClr val="FF0000"/>
                </a:solidFill>
              </a:rPr>
              <a:t>4.1cm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18B528-FEAF-D037-95A8-A86F1841CDA8}"/>
              </a:ext>
            </a:extLst>
          </p:cNvPr>
          <p:cNvSpPr txBox="1"/>
          <p:nvPr/>
        </p:nvSpPr>
        <p:spPr>
          <a:xfrm>
            <a:off x="6926924" y="5493805"/>
            <a:ext cx="221854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21.5cm</a:t>
            </a:r>
          </a:p>
        </p:txBody>
      </p:sp>
    </p:spTree>
    <p:extLst>
      <p:ext uri="{BB962C8B-B14F-4D97-AF65-F5344CB8AC3E}">
        <p14:creationId xmlns:p14="http://schemas.microsoft.com/office/powerpoint/2010/main" val="279776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7029CC7-4FD9-65AB-9BDD-5DEEBFAA0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715" y="236406"/>
            <a:ext cx="7975963" cy="533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635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th problem with a triangle and mathematical equations&#10;&#10;AI-generated content may be incorrect.">
            <a:extLst>
              <a:ext uri="{FF2B5EF4-FFF2-40B4-BE49-F238E27FC236}">
                <a16:creationId xmlns:a16="http://schemas.microsoft.com/office/drawing/2014/main" id="{D9C22BF5-C5FE-566F-94AE-C7B5D232A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969" y="714689"/>
            <a:ext cx="6354062" cy="443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10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C347C-D1B1-5964-1B43-8E25E2846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531747-E911-11C9-50CA-11725C2F7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639" y="592107"/>
            <a:ext cx="6506483" cy="45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00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th problem with a rectangle and equations&#10;&#10;AI-generated content may be incorrect.">
            <a:extLst>
              <a:ext uri="{FF2B5EF4-FFF2-40B4-BE49-F238E27FC236}">
                <a16:creationId xmlns:a16="http://schemas.microsoft.com/office/drawing/2014/main" id="{7734F843-C8AE-B63B-2BA0-3F3B16F11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672" y="608779"/>
            <a:ext cx="7325569" cy="507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55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B3E478-5582-40DB-A80D-12FD3B5AD58B}"/>
              </a:ext>
            </a:extLst>
          </p:cNvPr>
          <p:cNvSpPr txBox="1"/>
          <p:nvPr/>
        </p:nvSpPr>
        <p:spPr>
          <a:xfrm>
            <a:off x="2104831" y="1018205"/>
            <a:ext cx="79216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/>
              <a:t>What is the side length?</a:t>
            </a: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E70A9C2A-8F4B-44E3-B473-A24EAFA2F367}"/>
              </a:ext>
            </a:extLst>
          </p:cNvPr>
          <p:cNvSpPr/>
          <p:nvPr/>
        </p:nvSpPr>
        <p:spPr>
          <a:xfrm rot="5400000" flipH="1">
            <a:off x="5379067" y="2752599"/>
            <a:ext cx="1077926" cy="1143805"/>
          </a:xfrm>
          <a:prstGeom prst="rt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EC73E-4549-4703-AA7B-6137E1F7BAA4}"/>
              </a:ext>
            </a:extLst>
          </p:cNvPr>
          <p:cNvSpPr/>
          <p:nvPr/>
        </p:nvSpPr>
        <p:spPr>
          <a:xfrm rot="18811218">
            <a:off x="5666060" y="1938287"/>
            <a:ext cx="1588967" cy="15745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747585-DCB1-4DE0-8559-BCEED486541A}"/>
              </a:ext>
            </a:extLst>
          </p:cNvPr>
          <p:cNvSpPr/>
          <p:nvPr/>
        </p:nvSpPr>
        <p:spPr>
          <a:xfrm>
            <a:off x="5345960" y="3873721"/>
            <a:ext cx="1143808" cy="112847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44C3BF-80FB-4C2E-9FC7-EA7B26FC9B47}"/>
              </a:ext>
            </a:extLst>
          </p:cNvPr>
          <p:cNvSpPr/>
          <p:nvPr/>
        </p:nvSpPr>
        <p:spPr>
          <a:xfrm rot="16200000">
            <a:off x="4267229" y="2813638"/>
            <a:ext cx="1077924" cy="102172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D20099-B445-4752-8320-936CDF59025A}"/>
              </a:ext>
            </a:extLst>
          </p:cNvPr>
          <p:cNvSpPr txBox="1"/>
          <p:nvPr/>
        </p:nvSpPr>
        <p:spPr>
          <a:xfrm>
            <a:off x="5682120" y="4219681"/>
            <a:ext cx="7094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dirty="0">
                <a:solidFill>
                  <a:srgbClr val="0070C0"/>
                </a:solidFill>
              </a:rPr>
              <a:t>36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4935A4-DC1F-4434-946B-76AF84560533}"/>
              </a:ext>
            </a:extLst>
          </p:cNvPr>
          <p:cNvSpPr txBox="1"/>
          <p:nvPr/>
        </p:nvSpPr>
        <p:spPr>
          <a:xfrm>
            <a:off x="6036853" y="2484955"/>
            <a:ext cx="709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8CB4EB-9755-4494-80FE-E614335EC84E}"/>
              </a:ext>
            </a:extLst>
          </p:cNvPr>
          <p:cNvSpPr/>
          <p:nvPr/>
        </p:nvSpPr>
        <p:spPr>
          <a:xfrm>
            <a:off x="5342578" y="3703510"/>
            <a:ext cx="160717" cy="1402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D206E2-25AD-45E5-9C7C-4A980B8BF4F4}"/>
              </a:ext>
            </a:extLst>
          </p:cNvPr>
          <p:cNvSpPr txBox="1"/>
          <p:nvPr/>
        </p:nvSpPr>
        <p:spPr>
          <a:xfrm>
            <a:off x="4462065" y="3019895"/>
            <a:ext cx="6177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dirty="0">
                <a:solidFill>
                  <a:srgbClr val="00B050"/>
                </a:solidFill>
              </a:rPr>
              <a:t>64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B0942DB-9F2E-4F63-8182-501C149AA362}"/>
              </a:ext>
            </a:extLst>
          </p:cNvPr>
          <p:cNvCxnSpPr>
            <a:cxnSpLocks/>
          </p:cNvCxnSpPr>
          <p:nvPr/>
        </p:nvCxnSpPr>
        <p:spPr>
          <a:xfrm flipV="1">
            <a:off x="4491136" y="3314245"/>
            <a:ext cx="825921" cy="895178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EB8D3EB-65E1-4A39-8D99-5C889B680630}"/>
                  </a:ext>
                </a:extLst>
              </p:cNvPr>
              <p:cNvSpPr txBox="1"/>
              <p:nvPr/>
            </p:nvSpPr>
            <p:spPr>
              <a:xfrm>
                <a:off x="3184460" y="4235394"/>
                <a:ext cx="757025" cy="71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3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𝟔𝟒</m:t>
                          </m:r>
                        </m:e>
                      </m:rad>
                    </m:oMath>
                  </m:oMathPara>
                </a14:m>
                <a:endParaRPr lang="en-GB" sz="3600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EB8D3EB-65E1-4A39-8D99-5C889B680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460" y="4235394"/>
                <a:ext cx="757025" cy="711670"/>
              </a:xfrm>
              <a:prstGeom prst="rect">
                <a:avLst/>
              </a:prstGeom>
              <a:blipFill>
                <a:blip r:embed="rId2"/>
                <a:stretch>
                  <a:fillRect r="-2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47B13B5-3B15-4A05-9B28-CC0758E8CEC4}"/>
                  </a:ext>
                </a:extLst>
              </p:cNvPr>
              <p:cNvSpPr txBox="1"/>
              <p:nvPr/>
            </p:nvSpPr>
            <p:spPr>
              <a:xfrm>
                <a:off x="3731050" y="4219681"/>
                <a:ext cx="17147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GB" sz="3600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47B13B5-3B15-4A05-9B28-CC0758E8CE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050" y="4219681"/>
                <a:ext cx="1714760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5FD43D7-DA49-4CE7-909A-DC2274FDECDA}"/>
              </a:ext>
            </a:extLst>
          </p:cNvPr>
          <p:cNvCxnSpPr>
            <a:cxnSpLocks/>
            <a:endCxn id="8" idx="0"/>
          </p:cNvCxnSpPr>
          <p:nvPr/>
        </p:nvCxnSpPr>
        <p:spPr>
          <a:xfrm flipH="1" flipV="1">
            <a:off x="5917865" y="3873721"/>
            <a:ext cx="1071033" cy="432623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938D7C3-6ED3-404B-A8DC-981C547AA056}"/>
                  </a:ext>
                </a:extLst>
              </p:cNvPr>
              <p:cNvSpPr txBox="1"/>
              <p:nvPr/>
            </p:nvSpPr>
            <p:spPr>
              <a:xfrm>
                <a:off x="6385041" y="4295386"/>
                <a:ext cx="757025" cy="71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3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e>
                      </m:rad>
                    </m:oMath>
                  </m:oMathPara>
                </a14:m>
                <a:endParaRPr lang="en-GB" sz="36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938D7C3-6ED3-404B-A8DC-981C547AA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041" y="4295386"/>
                <a:ext cx="757025" cy="711670"/>
              </a:xfrm>
              <a:prstGeom prst="rect">
                <a:avLst/>
              </a:prstGeom>
              <a:blipFill>
                <a:blip r:embed="rId4"/>
                <a:stretch>
                  <a:fillRect r="-2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1EDADC5-271B-4C44-B0B3-C4B1FF4CAC20}"/>
                  </a:ext>
                </a:extLst>
              </p:cNvPr>
              <p:cNvSpPr txBox="1"/>
              <p:nvPr/>
            </p:nvSpPr>
            <p:spPr>
              <a:xfrm>
                <a:off x="6931631" y="4279673"/>
                <a:ext cx="17147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GB" sz="36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1EDADC5-271B-4C44-B0B3-C4B1FF4CA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1631" y="4279673"/>
                <a:ext cx="1714760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59BC9EC-F2E8-424A-94CC-B8090BF80656}"/>
              </a:ext>
            </a:extLst>
          </p:cNvPr>
          <p:cNvCxnSpPr>
            <a:cxnSpLocks/>
            <a:endCxn id="7" idx="1"/>
          </p:cNvCxnSpPr>
          <p:nvPr/>
        </p:nvCxnSpPr>
        <p:spPr>
          <a:xfrm flipH="1" flipV="1">
            <a:off x="5913453" y="3301664"/>
            <a:ext cx="1195803" cy="2283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D156C0B-E949-4688-A5F4-F5EE1C061179}"/>
                  </a:ext>
                </a:extLst>
              </p:cNvPr>
              <p:cNvSpPr txBox="1"/>
              <p:nvPr/>
            </p:nvSpPr>
            <p:spPr>
              <a:xfrm>
                <a:off x="7097517" y="3086975"/>
                <a:ext cx="757025" cy="71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e>
                      </m:rad>
                    </m:oMath>
                  </m:oMathPara>
                </a14:m>
                <a:endParaRPr lang="en-GB" sz="36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D156C0B-E949-4688-A5F4-F5EE1C061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7517" y="3086975"/>
                <a:ext cx="757025" cy="711670"/>
              </a:xfrm>
              <a:prstGeom prst="rect">
                <a:avLst/>
              </a:prstGeom>
              <a:blipFill>
                <a:blip r:embed="rId6"/>
                <a:stretch>
                  <a:fillRect r="-604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A01D91F-0E86-43A2-905F-CB917EA1202C}"/>
                  </a:ext>
                </a:extLst>
              </p:cNvPr>
              <p:cNvSpPr txBox="1"/>
              <p:nvPr/>
            </p:nvSpPr>
            <p:spPr>
              <a:xfrm>
                <a:off x="8011633" y="3086977"/>
                <a:ext cx="17147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en-GB" sz="36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A01D91F-0E86-43A2-905F-CB917EA12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1633" y="3086977"/>
                <a:ext cx="1714760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747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B3E478-5582-40DB-A80D-12FD3B5AD58B}"/>
              </a:ext>
            </a:extLst>
          </p:cNvPr>
          <p:cNvSpPr txBox="1"/>
          <p:nvPr/>
        </p:nvSpPr>
        <p:spPr>
          <a:xfrm>
            <a:off x="2104831" y="1018205"/>
            <a:ext cx="79216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/>
              <a:t>What is the side length?</a:t>
            </a: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E70A9C2A-8F4B-44E3-B473-A24EAFA2F367}"/>
              </a:ext>
            </a:extLst>
          </p:cNvPr>
          <p:cNvSpPr/>
          <p:nvPr/>
        </p:nvSpPr>
        <p:spPr>
          <a:xfrm rot="5400000" flipH="1">
            <a:off x="5379067" y="2752599"/>
            <a:ext cx="1077926" cy="1143805"/>
          </a:xfrm>
          <a:prstGeom prst="rt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EC73E-4549-4703-AA7B-6137E1F7BAA4}"/>
              </a:ext>
            </a:extLst>
          </p:cNvPr>
          <p:cNvSpPr/>
          <p:nvPr/>
        </p:nvSpPr>
        <p:spPr>
          <a:xfrm rot="18811218">
            <a:off x="5666060" y="1938287"/>
            <a:ext cx="1588967" cy="15745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747585-DCB1-4DE0-8559-BCEED486541A}"/>
              </a:ext>
            </a:extLst>
          </p:cNvPr>
          <p:cNvSpPr/>
          <p:nvPr/>
        </p:nvSpPr>
        <p:spPr>
          <a:xfrm>
            <a:off x="5345960" y="3873721"/>
            <a:ext cx="1143808" cy="112847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44C3BF-80FB-4C2E-9FC7-EA7B26FC9B47}"/>
              </a:ext>
            </a:extLst>
          </p:cNvPr>
          <p:cNvSpPr/>
          <p:nvPr/>
        </p:nvSpPr>
        <p:spPr>
          <a:xfrm rot="16200000">
            <a:off x="4267229" y="2813638"/>
            <a:ext cx="1077924" cy="102172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D20099-B445-4752-8320-936CDF59025A}"/>
              </a:ext>
            </a:extLst>
          </p:cNvPr>
          <p:cNvSpPr txBox="1"/>
          <p:nvPr/>
        </p:nvSpPr>
        <p:spPr>
          <a:xfrm>
            <a:off x="5682120" y="4219680"/>
            <a:ext cx="709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dirty="0">
                <a:solidFill>
                  <a:srgbClr val="0070C0"/>
                </a:solidFill>
              </a:rPr>
              <a:t>100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4935A4-DC1F-4434-946B-76AF84560533}"/>
              </a:ext>
            </a:extLst>
          </p:cNvPr>
          <p:cNvSpPr txBox="1"/>
          <p:nvPr/>
        </p:nvSpPr>
        <p:spPr>
          <a:xfrm>
            <a:off x="6036853" y="2484955"/>
            <a:ext cx="709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dirty="0">
                <a:solidFill>
                  <a:srgbClr val="FF0000"/>
                </a:solidFill>
              </a:rPr>
              <a:t>181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8CB4EB-9755-4494-80FE-E614335EC84E}"/>
              </a:ext>
            </a:extLst>
          </p:cNvPr>
          <p:cNvSpPr/>
          <p:nvPr/>
        </p:nvSpPr>
        <p:spPr>
          <a:xfrm>
            <a:off x="5342578" y="3703510"/>
            <a:ext cx="160717" cy="1402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D206E2-25AD-45E5-9C7C-4A980B8BF4F4}"/>
              </a:ext>
            </a:extLst>
          </p:cNvPr>
          <p:cNvSpPr txBox="1"/>
          <p:nvPr/>
        </p:nvSpPr>
        <p:spPr>
          <a:xfrm>
            <a:off x="4355939" y="3019895"/>
            <a:ext cx="7238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dirty="0">
                <a:solidFill>
                  <a:srgbClr val="00B050"/>
                </a:solidFill>
              </a:rPr>
              <a:t>81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B0942DB-9F2E-4F63-8182-501C149AA362}"/>
              </a:ext>
            </a:extLst>
          </p:cNvPr>
          <p:cNvCxnSpPr>
            <a:cxnSpLocks/>
          </p:cNvCxnSpPr>
          <p:nvPr/>
        </p:nvCxnSpPr>
        <p:spPr>
          <a:xfrm flipV="1">
            <a:off x="4491136" y="3314245"/>
            <a:ext cx="825921" cy="895178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EB8D3EB-65E1-4A39-8D99-5C889B680630}"/>
                  </a:ext>
                </a:extLst>
              </p:cNvPr>
              <p:cNvSpPr txBox="1"/>
              <p:nvPr/>
            </p:nvSpPr>
            <p:spPr>
              <a:xfrm>
                <a:off x="3184460" y="4235394"/>
                <a:ext cx="757025" cy="71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3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𝟖𝟏</m:t>
                          </m:r>
                        </m:e>
                      </m:rad>
                    </m:oMath>
                  </m:oMathPara>
                </a14:m>
                <a:endParaRPr lang="en-GB" sz="3600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EB8D3EB-65E1-4A39-8D99-5C889B680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460" y="4235394"/>
                <a:ext cx="757025" cy="711670"/>
              </a:xfrm>
              <a:prstGeom prst="rect">
                <a:avLst/>
              </a:prstGeom>
              <a:blipFill>
                <a:blip r:embed="rId2"/>
                <a:stretch>
                  <a:fillRect r="-2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47B13B5-3B15-4A05-9B28-CC0758E8CEC4}"/>
                  </a:ext>
                </a:extLst>
              </p:cNvPr>
              <p:cNvSpPr txBox="1"/>
              <p:nvPr/>
            </p:nvSpPr>
            <p:spPr>
              <a:xfrm>
                <a:off x="3731050" y="4219681"/>
                <a:ext cx="17147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GB" sz="3600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47B13B5-3B15-4A05-9B28-CC0758E8CE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050" y="4219681"/>
                <a:ext cx="1714760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5FD43D7-DA49-4CE7-909A-DC2274FDECDA}"/>
              </a:ext>
            </a:extLst>
          </p:cNvPr>
          <p:cNvCxnSpPr>
            <a:cxnSpLocks/>
            <a:endCxn id="8" idx="0"/>
          </p:cNvCxnSpPr>
          <p:nvPr/>
        </p:nvCxnSpPr>
        <p:spPr>
          <a:xfrm flipH="1" flipV="1">
            <a:off x="5917865" y="3873721"/>
            <a:ext cx="1071033" cy="432623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938D7C3-6ED3-404B-A8DC-981C547AA056}"/>
                  </a:ext>
                </a:extLst>
              </p:cNvPr>
              <p:cNvSpPr txBox="1"/>
              <p:nvPr/>
            </p:nvSpPr>
            <p:spPr>
              <a:xfrm>
                <a:off x="6385041" y="4295386"/>
                <a:ext cx="757025" cy="71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3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e>
                      </m:rad>
                    </m:oMath>
                  </m:oMathPara>
                </a14:m>
                <a:endParaRPr lang="en-GB" sz="36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938D7C3-6ED3-404B-A8DC-981C547AA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041" y="4295386"/>
                <a:ext cx="757025" cy="711670"/>
              </a:xfrm>
              <a:prstGeom prst="rect">
                <a:avLst/>
              </a:prstGeom>
              <a:blipFill>
                <a:blip r:embed="rId4"/>
                <a:stretch>
                  <a:fillRect r="-592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1EDADC5-271B-4C44-B0B3-C4B1FF4CAC20}"/>
                  </a:ext>
                </a:extLst>
              </p:cNvPr>
              <p:cNvSpPr txBox="1"/>
              <p:nvPr/>
            </p:nvSpPr>
            <p:spPr>
              <a:xfrm>
                <a:off x="7323765" y="4306344"/>
                <a:ext cx="17147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en-GB" sz="36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1EDADC5-271B-4C44-B0B3-C4B1FF4CA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3765" y="4306344"/>
                <a:ext cx="1714760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59BC9EC-F2E8-424A-94CC-B8090BF80656}"/>
              </a:ext>
            </a:extLst>
          </p:cNvPr>
          <p:cNvCxnSpPr>
            <a:cxnSpLocks/>
            <a:endCxn id="7" idx="1"/>
          </p:cNvCxnSpPr>
          <p:nvPr/>
        </p:nvCxnSpPr>
        <p:spPr>
          <a:xfrm flipH="1" flipV="1">
            <a:off x="5913453" y="3301664"/>
            <a:ext cx="1195803" cy="2283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D156C0B-E949-4688-A5F4-F5EE1C061179}"/>
                  </a:ext>
                </a:extLst>
              </p:cNvPr>
              <p:cNvSpPr txBox="1"/>
              <p:nvPr/>
            </p:nvSpPr>
            <p:spPr>
              <a:xfrm>
                <a:off x="7097517" y="3086975"/>
                <a:ext cx="757025" cy="71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𝟏𝟖𝟏</m:t>
                          </m:r>
                        </m:e>
                      </m:rad>
                    </m:oMath>
                  </m:oMathPara>
                </a14:m>
                <a:endParaRPr lang="en-GB" sz="36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D156C0B-E949-4688-A5F4-F5EE1C061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7517" y="3086975"/>
                <a:ext cx="757025" cy="711670"/>
              </a:xfrm>
              <a:prstGeom prst="rect">
                <a:avLst/>
              </a:prstGeom>
              <a:blipFill>
                <a:blip r:embed="rId6"/>
                <a:stretch>
                  <a:fillRect r="-604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A01D91F-0E86-43A2-905F-CB917EA1202C}"/>
                  </a:ext>
                </a:extLst>
              </p:cNvPr>
              <p:cNvSpPr txBox="1"/>
              <p:nvPr/>
            </p:nvSpPr>
            <p:spPr>
              <a:xfrm>
                <a:off x="8311761" y="3138587"/>
                <a:ext cx="17147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GB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sz="36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A01D91F-0E86-43A2-905F-CB917EA12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1761" y="3138587"/>
                <a:ext cx="1714760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167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449132-BA73-CE92-7F9A-48E91DA07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666" y="1743960"/>
            <a:ext cx="2900341" cy="24132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95FD35-389A-591E-FF65-467C883A5A95}"/>
              </a:ext>
            </a:extLst>
          </p:cNvPr>
          <p:cNvSpPr txBox="1"/>
          <p:nvPr/>
        </p:nvSpPr>
        <p:spPr>
          <a:xfrm>
            <a:off x="7359193" y="763572"/>
            <a:ext cx="3063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Find the missing area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CBA16F-0267-364F-53F3-4CE9150ADAD6}"/>
              </a:ext>
            </a:extLst>
          </p:cNvPr>
          <p:cNvSpPr/>
          <p:nvPr/>
        </p:nvSpPr>
        <p:spPr>
          <a:xfrm rot="18573926">
            <a:off x="4382095" y="405712"/>
            <a:ext cx="2535491" cy="2535392"/>
          </a:xfrm>
          <a:prstGeom prst="rect">
            <a:avLst/>
          </a:prstGeom>
          <a:solidFill>
            <a:srgbClr val="F8CBAD">
              <a:alpha val="8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89787B-659F-BEBB-F9CF-B1F1739B32E9}"/>
              </a:ext>
            </a:extLst>
          </p:cNvPr>
          <p:cNvSpPr/>
          <p:nvPr/>
        </p:nvSpPr>
        <p:spPr>
          <a:xfrm>
            <a:off x="3837671" y="3458942"/>
            <a:ext cx="1975525" cy="1895483"/>
          </a:xfrm>
          <a:prstGeom prst="rect">
            <a:avLst/>
          </a:prstGeom>
          <a:solidFill>
            <a:srgbClr val="B4C7E7">
              <a:alpha val="80000"/>
            </a:srgb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602E09-7852-D432-24F3-AEBD735C4074}"/>
              </a:ext>
            </a:extLst>
          </p:cNvPr>
          <p:cNvSpPr/>
          <p:nvPr/>
        </p:nvSpPr>
        <p:spPr>
          <a:xfrm rot="16200000">
            <a:off x="2339529" y="1874919"/>
            <a:ext cx="1558684" cy="1549477"/>
          </a:xfrm>
          <a:prstGeom prst="rect">
            <a:avLst/>
          </a:prstGeom>
          <a:solidFill>
            <a:srgbClr val="C5E0B4">
              <a:alpha val="80000"/>
            </a:srgb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4C8F2D-C088-C77A-7F49-5608AF42250E}"/>
              </a:ext>
            </a:extLst>
          </p:cNvPr>
          <p:cNvSpPr txBox="1"/>
          <p:nvPr/>
        </p:nvSpPr>
        <p:spPr>
          <a:xfrm>
            <a:off x="2832367" y="2304259"/>
            <a:ext cx="723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B050"/>
                </a:solidFill>
              </a:rPr>
              <a:t>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A9C048-D9B9-C468-311C-73A548D7EE20}"/>
              </a:ext>
            </a:extLst>
          </p:cNvPr>
          <p:cNvSpPr txBox="1"/>
          <p:nvPr/>
        </p:nvSpPr>
        <p:spPr>
          <a:xfrm>
            <a:off x="4382913" y="4109491"/>
            <a:ext cx="1205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70C0"/>
                </a:solidFill>
              </a:rPr>
              <a:t>16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0CDB58-47B3-B816-B051-A229BEE20064}"/>
              </a:ext>
            </a:extLst>
          </p:cNvPr>
          <p:cNvSpPr txBox="1"/>
          <p:nvPr/>
        </p:nvSpPr>
        <p:spPr>
          <a:xfrm>
            <a:off x="5257796" y="1286820"/>
            <a:ext cx="1205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DD1C75-63B5-FF14-2AAA-5FD36EA82AE4}"/>
              </a:ext>
            </a:extLst>
          </p:cNvPr>
          <p:cNvSpPr txBox="1"/>
          <p:nvPr/>
        </p:nvSpPr>
        <p:spPr>
          <a:xfrm>
            <a:off x="7396900" y="3429000"/>
            <a:ext cx="3063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Now find the missing side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E8BE509-3575-470C-4AC0-94E77C0102A4}"/>
              </a:ext>
            </a:extLst>
          </p:cNvPr>
          <p:cNvCxnSpPr>
            <a:cxnSpLocks/>
          </p:cNvCxnSpPr>
          <p:nvPr/>
        </p:nvCxnSpPr>
        <p:spPr>
          <a:xfrm flipH="1" flipV="1">
            <a:off x="5001194" y="2725054"/>
            <a:ext cx="1195803" cy="2283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A86D482-88F1-5D14-BA28-808D2F4DD1E7}"/>
                  </a:ext>
                </a:extLst>
              </p:cNvPr>
              <p:cNvSpPr txBox="1"/>
              <p:nvPr/>
            </p:nvSpPr>
            <p:spPr>
              <a:xfrm>
                <a:off x="6185258" y="2510366"/>
                <a:ext cx="757025" cy="722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e>
                      </m:rad>
                    </m:oMath>
                  </m:oMathPara>
                </a14:m>
                <a:endParaRPr lang="en-GB" sz="36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A86D482-88F1-5D14-BA28-808D2F4DD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258" y="2510366"/>
                <a:ext cx="757025" cy="722955"/>
              </a:xfrm>
              <a:prstGeom prst="rect">
                <a:avLst/>
              </a:prstGeom>
              <a:blipFill>
                <a:blip r:embed="rId3"/>
                <a:stretch>
                  <a:fillRect r="-241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4105094-0852-DF93-77AB-FF77F49E7D11}"/>
                  </a:ext>
                </a:extLst>
              </p:cNvPr>
              <p:cNvSpPr txBox="1"/>
              <p:nvPr/>
            </p:nvSpPr>
            <p:spPr>
              <a:xfrm>
                <a:off x="6767477" y="2541116"/>
                <a:ext cx="17147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sz="36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4105094-0852-DF93-77AB-FF77F49E7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477" y="2541116"/>
                <a:ext cx="1714760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015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1F5B972-DC2F-0D19-1D60-73D2B1CAA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772" y="1707348"/>
            <a:ext cx="1895740" cy="27054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95FD35-389A-591E-FF65-467C883A5A95}"/>
              </a:ext>
            </a:extLst>
          </p:cNvPr>
          <p:cNvSpPr txBox="1"/>
          <p:nvPr/>
        </p:nvSpPr>
        <p:spPr>
          <a:xfrm>
            <a:off x="7359193" y="763572"/>
            <a:ext cx="3063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Find the missing area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CBA16F-0267-364F-53F3-4CE9150ADAD6}"/>
              </a:ext>
            </a:extLst>
          </p:cNvPr>
          <p:cNvSpPr/>
          <p:nvPr/>
        </p:nvSpPr>
        <p:spPr>
          <a:xfrm rot="19996579">
            <a:off x="4695378" y="1259943"/>
            <a:ext cx="2295607" cy="2135485"/>
          </a:xfrm>
          <a:prstGeom prst="rect">
            <a:avLst/>
          </a:prstGeom>
          <a:solidFill>
            <a:srgbClr val="F8CBAD">
              <a:alpha val="8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89787B-659F-BEBB-F9CF-B1F1739B32E9}"/>
              </a:ext>
            </a:extLst>
          </p:cNvPr>
          <p:cNvSpPr/>
          <p:nvPr/>
        </p:nvSpPr>
        <p:spPr>
          <a:xfrm>
            <a:off x="4304836" y="3797913"/>
            <a:ext cx="1017305" cy="963681"/>
          </a:xfrm>
          <a:prstGeom prst="rect">
            <a:avLst/>
          </a:prstGeom>
          <a:solidFill>
            <a:srgbClr val="B4C7E7">
              <a:alpha val="80000"/>
            </a:srgb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602E09-7852-D432-24F3-AEBD735C4074}"/>
              </a:ext>
            </a:extLst>
          </p:cNvPr>
          <p:cNvSpPr/>
          <p:nvPr/>
        </p:nvSpPr>
        <p:spPr>
          <a:xfrm rot="16200000">
            <a:off x="2394548" y="1886866"/>
            <a:ext cx="1924832" cy="1895740"/>
          </a:xfrm>
          <a:prstGeom prst="rect">
            <a:avLst/>
          </a:prstGeom>
          <a:solidFill>
            <a:srgbClr val="C5E0B4">
              <a:alpha val="80000"/>
            </a:srgb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4C8F2D-C088-C77A-7F49-5608AF42250E}"/>
              </a:ext>
            </a:extLst>
          </p:cNvPr>
          <p:cNvSpPr txBox="1"/>
          <p:nvPr/>
        </p:nvSpPr>
        <p:spPr>
          <a:xfrm>
            <a:off x="3168715" y="2433735"/>
            <a:ext cx="723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B050"/>
                </a:solidFill>
              </a:rPr>
              <a:t>81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A9C048-D9B9-C468-311C-73A548D7EE20}"/>
              </a:ext>
            </a:extLst>
          </p:cNvPr>
          <p:cNvSpPr txBox="1"/>
          <p:nvPr/>
        </p:nvSpPr>
        <p:spPr>
          <a:xfrm>
            <a:off x="4490487" y="4040982"/>
            <a:ext cx="1205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0CDB58-47B3-B816-B051-A229BEE20064}"/>
              </a:ext>
            </a:extLst>
          </p:cNvPr>
          <p:cNvSpPr txBox="1"/>
          <p:nvPr/>
        </p:nvSpPr>
        <p:spPr>
          <a:xfrm>
            <a:off x="5577330" y="1872320"/>
            <a:ext cx="1205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85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DD1C75-63B5-FF14-2AAA-5FD36EA82AE4}"/>
              </a:ext>
            </a:extLst>
          </p:cNvPr>
          <p:cNvSpPr txBox="1"/>
          <p:nvPr/>
        </p:nvSpPr>
        <p:spPr>
          <a:xfrm>
            <a:off x="7396900" y="3429000"/>
            <a:ext cx="3063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Now find the missing side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E8BE509-3575-470C-4AC0-94E77C0102A4}"/>
              </a:ext>
            </a:extLst>
          </p:cNvPr>
          <p:cNvCxnSpPr>
            <a:cxnSpLocks/>
          </p:cNvCxnSpPr>
          <p:nvPr/>
        </p:nvCxnSpPr>
        <p:spPr>
          <a:xfrm flipH="1" flipV="1">
            <a:off x="4989455" y="3068646"/>
            <a:ext cx="1662727" cy="161866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A86D482-88F1-5D14-BA28-808D2F4DD1E7}"/>
                  </a:ext>
                </a:extLst>
              </p:cNvPr>
              <p:cNvSpPr txBox="1"/>
              <p:nvPr/>
            </p:nvSpPr>
            <p:spPr>
              <a:xfrm>
                <a:off x="6347310" y="4638045"/>
                <a:ext cx="705056" cy="722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𝟖𝟓</m:t>
                          </m:r>
                        </m:e>
                      </m:rad>
                    </m:oMath>
                  </m:oMathPara>
                </a14:m>
                <a:endParaRPr lang="en-GB" sz="36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A86D482-88F1-5D14-BA28-808D2F4DD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310" y="4638045"/>
                <a:ext cx="705056" cy="722955"/>
              </a:xfrm>
              <a:prstGeom prst="rect">
                <a:avLst/>
              </a:prstGeom>
              <a:blipFill>
                <a:blip r:embed="rId3"/>
                <a:stretch>
                  <a:fillRect r="-336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4105094-0852-DF93-77AB-FF77F49E7D11}"/>
                  </a:ext>
                </a:extLst>
              </p:cNvPr>
              <p:cNvSpPr txBox="1"/>
              <p:nvPr/>
            </p:nvSpPr>
            <p:spPr>
              <a:xfrm>
                <a:off x="7279015" y="4722168"/>
                <a:ext cx="15970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GB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36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4105094-0852-DF93-77AB-FF77F49E7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9015" y="4722168"/>
                <a:ext cx="1597043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868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riangle with a square and a plus&#10;&#10;AI-generated content may be incorrect.">
            <a:extLst>
              <a:ext uri="{FF2B5EF4-FFF2-40B4-BE49-F238E27FC236}">
                <a16:creationId xmlns:a16="http://schemas.microsoft.com/office/drawing/2014/main" id="{D1D10D02-DC90-4AAA-65A4-B19C86150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62" y="967397"/>
            <a:ext cx="4325127" cy="2433754"/>
          </a:xfrm>
          <a:prstGeom prst="rect">
            <a:avLst/>
          </a:prstGeom>
        </p:spPr>
      </p:pic>
      <p:pic>
        <p:nvPicPr>
          <p:cNvPr id="5" name="Picture 4" descr="A triangle with a square and a plus and a plus&#10;&#10;AI-generated content may be incorrect.">
            <a:extLst>
              <a:ext uri="{FF2B5EF4-FFF2-40B4-BE49-F238E27FC236}">
                <a16:creationId xmlns:a16="http://schemas.microsoft.com/office/drawing/2014/main" id="{AC5698E6-E580-CC06-0AF1-70783102A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394" y="967397"/>
            <a:ext cx="3996797" cy="24616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BFAAB0C-5129-EBBE-26BA-A68945030AE8}"/>
              </a:ext>
            </a:extLst>
          </p:cNvPr>
          <p:cNvSpPr txBox="1"/>
          <p:nvPr/>
        </p:nvSpPr>
        <p:spPr>
          <a:xfrm>
            <a:off x="2413417" y="261610"/>
            <a:ext cx="1888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>
                <a:solidFill>
                  <a:srgbClr val="FF0000"/>
                </a:solidFill>
              </a:rPr>
              <a:t>I do: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EDBBF2-4D8E-26D3-A164-F8EF138F3D0D}"/>
              </a:ext>
            </a:extLst>
          </p:cNvPr>
          <p:cNvSpPr txBox="1"/>
          <p:nvPr/>
        </p:nvSpPr>
        <p:spPr>
          <a:xfrm>
            <a:off x="8501922" y="239656"/>
            <a:ext cx="1888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>
                <a:solidFill>
                  <a:srgbClr val="FF0000"/>
                </a:solidFill>
              </a:rPr>
              <a:t>We do:</a:t>
            </a:r>
          </a:p>
        </p:txBody>
      </p:sp>
    </p:spTree>
    <p:extLst>
      <p:ext uri="{BB962C8B-B14F-4D97-AF65-F5344CB8AC3E}">
        <p14:creationId xmlns:p14="http://schemas.microsoft.com/office/powerpoint/2010/main" val="928770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riangle with a plus and a plus&#10;&#10;AI-generated content may be incorrect.">
            <a:extLst>
              <a:ext uri="{FF2B5EF4-FFF2-40B4-BE49-F238E27FC236}">
                <a16:creationId xmlns:a16="http://schemas.microsoft.com/office/drawing/2014/main" id="{4E71670A-A099-64EA-EB72-ABA3C7045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914" y="1184223"/>
            <a:ext cx="5916171" cy="34271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225100-4175-8FFE-9A0D-E79EC33DE9C3}"/>
              </a:ext>
            </a:extLst>
          </p:cNvPr>
          <p:cNvSpPr txBox="1"/>
          <p:nvPr/>
        </p:nvSpPr>
        <p:spPr>
          <a:xfrm>
            <a:off x="702012" y="224853"/>
            <a:ext cx="4871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On your whiteboards…</a:t>
            </a:r>
          </a:p>
        </p:txBody>
      </p:sp>
    </p:spTree>
    <p:extLst>
      <p:ext uri="{BB962C8B-B14F-4D97-AF65-F5344CB8AC3E}">
        <p14:creationId xmlns:p14="http://schemas.microsoft.com/office/powerpoint/2010/main" val="959726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riangle with a square and a square&#10;&#10;AI-generated content may be incorrect.">
            <a:extLst>
              <a:ext uri="{FF2B5EF4-FFF2-40B4-BE49-F238E27FC236}">
                <a16:creationId xmlns:a16="http://schemas.microsoft.com/office/drawing/2014/main" id="{94E7978C-AA52-5F50-9407-1FA009DB6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993" y="1049313"/>
            <a:ext cx="6908014" cy="29825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EB3E2A-1DF0-F7A5-43AA-C43BDC52897E}"/>
              </a:ext>
            </a:extLst>
          </p:cNvPr>
          <p:cNvSpPr txBox="1"/>
          <p:nvPr/>
        </p:nvSpPr>
        <p:spPr>
          <a:xfrm>
            <a:off x="719528" y="104931"/>
            <a:ext cx="4871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On your whiteboards…</a:t>
            </a:r>
          </a:p>
        </p:txBody>
      </p:sp>
    </p:spTree>
    <p:extLst>
      <p:ext uri="{BB962C8B-B14F-4D97-AF65-F5344CB8AC3E}">
        <p14:creationId xmlns:p14="http://schemas.microsoft.com/office/powerpoint/2010/main" val="3298343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image of a triangle&#10;&#10;AI-generated content may be incorrect.">
            <a:extLst>
              <a:ext uri="{FF2B5EF4-FFF2-40B4-BE49-F238E27FC236}">
                <a16:creationId xmlns:a16="http://schemas.microsoft.com/office/drawing/2014/main" id="{E3964743-5E4B-1EE3-4E6F-449DBC120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078" y="1049311"/>
            <a:ext cx="6331843" cy="36615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349B2B-3C81-D4BB-878F-FC39346941CA}"/>
              </a:ext>
            </a:extLst>
          </p:cNvPr>
          <p:cNvSpPr txBox="1"/>
          <p:nvPr/>
        </p:nvSpPr>
        <p:spPr>
          <a:xfrm>
            <a:off x="719528" y="104931"/>
            <a:ext cx="4871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On your whiteboards…</a:t>
            </a:r>
          </a:p>
        </p:txBody>
      </p:sp>
    </p:spTree>
    <p:extLst>
      <p:ext uri="{BB962C8B-B14F-4D97-AF65-F5344CB8AC3E}">
        <p14:creationId xmlns:p14="http://schemas.microsoft.com/office/powerpoint/2010/main" val="4246517192"/>
      </p:ext>
    </p:extLst>
  </p:cSld>
  <p:clrMapOvr>
    <a:masterClrMapping/>
  </p:clrMapOvr>
</p:sld>
</file>

<file path=ppt/theme/theme1.xml><?xml version="1.0" encoding="utf-8"?>
<a:theme xmlns:a="http://schemas.openxmlformats.org/drawingml/2006/main" name="Converged Powerpoint template 2024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CC"/>
      </a:accent1>
      <a:accent2>
        <a:srgbClr val="FF99CC"/>
      </a:accent2>
      <a:accent3>
        <a:srgbClr val="9EDAFF"/>
      </a:accent3>
      <a:accent4>
        <a:srgbClr val="FFCC00"/>
      </a:accent4>
      <a:accent5>
        <a:srgbClr val="70B7FF"/>
      </a:accent5>
      <a:accent6>
        <a:srgbClr val="66FF33"/>
      </a:accent6>
      <a:hlink>
        <a:srgbClr val="CCECFF"/>
      </a:hlink>
      <a:folHlink>
        <a:srgbClr val="99CCFF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Converged Powerpoint template 2024</Template>
  <TotalTime>54</TotalTime>
  <Words>179</Words>
  <Application>Microsoft Office PowerPoint</Application>
  <PresentationFormat>Widescreen</PresentationFormat>
  <Paragraphs>69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Aptos</vt:lpstr>
      <vt:lpstr>Arial</vt:lpstr>
      <vt:lpstr>Cambria Math</vt:lpstr>
      <vt:lpstr>Century Gothic</vt:lpstr>
      <vt:lpstr>Lato</vt:lpstr>
      <vt:lpstr>Converged Powerpoint template 2024</vt:lpstr>
      <vt:lpstr>ALT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Mr T Gladwell - SCITT Staff</dc:creator>
  <cp:lastModifiedBy>Mr T Gladwell - SCITT Staff</cp:lastModifiedBy>
  <cp:revision>1</cp:revision>
  <dcterms:created xsi:type="dcterms:W3CDTF">2025-02-14T13:30:58Z</dcterms:created>
  <dcterms:modified xsi:type="dcterms:W3CDTF">2025-02-14T14:25:01Z</dcterms:modified>
</cp:coreProperties>
</file>