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8" r:id="rId2"/>
  </p:sldMasterIdLst>
  <p:notesMasterIdLst>
    <p:notesMasterId r:id="rId29"/>
  </p:notesMasterIdLst>
  <p:sldIdLst>
    <p:sldId id="1110" r:id="rId3"/>
    <p:sldId id="1092" r:id="rId4"/>
    <p:sldId id="1099" r:id="rId5"/>
    <p:sldId id="1100" r:id="rId6"/>
    <p:sldId id="1101" r:id="rId7"/>
    <p:sldId id="1111" r:id="rId8"/>
    <p:sldId id="1113" r:id="rId9"/>
    <p:sldId id="1114" r:id="rId10"/>
    <p:sldId id="1115" r:id="rId11"/>
    <p:sldId id="1116" r:id="rId12"/>
    <p:sldId id="1117" r:id="rId13"/>
    <p:sldId id="1112" r:id="rId14"/>
    <p:sldId id="1123" r:id="rId15"/>
    <p:sldId id="1124" r:id="rId16"/>
    <p:sldId id="1125" r:id="rId17"/>
    <p:sldId id="1126" r:id="rId18"/>
    <p:sldId id="1127" r:id="rId19"/>
    <p:sldId id="1128" r:id="rId20"/>
    <p:sldId id="1129" r:id="rId21"/>
    <p:sldId id="1118" r:id="rId22"/>
    <p:sldId id="1120" r:id="rId23"/>
    <p:sldId id="1121" r:id="rId24"/>
    <p:sldId id="1130" r:id="rId25"/>
    <p:sldId id="1131" r:id="rId26"/>
    <p:sldId id="1119" r:id="rId27"/>
    <p:sldId id="112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1DBCF-06FB-41D2-8FC3-82F70E88EA7A}" v="12" dt="2025-03-13T09:10:41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DFEDD-A5ED-4349-ACD1-BE162ABBA90B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DE605-9BB9-4640-AB6E-94F1AC4BA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73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3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6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7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60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1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68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18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" y="6214548"/>
            <a:ext cx="612111" cy="506928"/>
          </a:xfrm>
          <a:prstGeom prst="rect">
            <a:avLst/>
          </a:prstGeom>
        </p:spPr>
      </p:pic>
      <p:sp>
        <p:nvSpPr>
          <p:cNvPr id="9" name="Pentagon 8"/>
          <p:cNvSpPr/>
          <p:nvPr userDrawn="1"/>
        </p:nvSpPr>
        <p:spPr>
          <a:xfrm>
            <a:off x="838201" y="6305594"/>
            <a:ext cx="1766684" cy="324836"/>
          </a:xfrm>
          <a:prstGeom prst="homePlate">
            <a:avLst/>
          </a:prstGeom>
          <a:solidFill>
            <a:srgbClr val="7030A0">
              <a:alpha val="3019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Lato" panose="020F0502020204030203" pitchFamily="34" charset="0"/>
              </a:rPr>
              <a:t>Practise</a:t>
            </a:r>
          </a:p>
        </p:txBody>
      </p:sp>
    </p:spTree>
    <p:extLst>
      <p:ext uri="{BB962C8B-B14F-4D97-AF65-F5344CB8AC3E}">
        <p14:creationId xmlns:p14="http://schemas.microsoft.com/office/powerpoint/2010/main" val="1741270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9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5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01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26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098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63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07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43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07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67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53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11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8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078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662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842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17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29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76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62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6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61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6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D089-79CD-4321-B5B6-68AA6FF76078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0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CD089-79CD-4321-B5B6-68AA6FF76078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EDBCE-9342-419A-AFC2-0BFE5432C8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31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28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2B0713-BF5E-E4D3-C6CA-AC9346D821BA}"/>
              </a:ext>
            </a:extLst>
          </p:cNvPr>
          <p:cNvSpPr txBox="1"/>
          <p:nvPr/>
        </p:nvSpPr>
        <p:spPr>
          <a:xfrm>
            <a:off x="3345304" y="349557"/>
            <a:ext cx="6907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Round these numbers to </a:t>
            </a:r>
            <a:r>
              <a:rPr lang="en-GB" sz="2800" b="1" u="sng" dirty="0"/>
              <a:t>2 decimal place (</a:t>
            </a:r>
            <a:r>
              <a:rPr lang="en-GB" sz="2800" b="1" u="sng" dirty="0" err="1"/>
              <a:t>d.p</a:t>
            </a:r>
            <a:r>
              <a:rPr lang="en-GB" sz="2800" b="1" u="sng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ABD50-EDA6-954A-51F3-85C43A9C616A}"/>
              </a:ext>
            </a:extLst>
          </p:cNvPr>
          <p:cNvSpPr txBox="1"/>
          <p:nvPr/>
        </p:nvSpPr>
        <p:spPr>
          <a:xfrm>
            <a:off x="719528" y="1379095"/>
            <a:ext cx="46919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GB" sz="3200" dirty="0"/>
              <a:t>2.777</a:t>
            </a:r>
          </a:p>
          <a:p>
            <a:pPr marL="514350" indent="-514350">
              <a:buAutoNum type="alphaLcParenR"/>
            </a:pPr>
            <a:r>
              <a:rPr lang="en-GB" sz="3200" dirty="0"/>
              <a:t>3.674</a:t>
            </a:r>
          </a:p>
          <a:p>
            <a:pPr marL="514350" indent="-514350">
              <a:buAutoNum type="alphaLcParenR"/>
            </a:pPr>
            <a:r>
              <a:rPr lang="en-GB" sz="3200" dirty="0"/>
              <a:t>12.018</a:t>
            </a:r>
          </a:p>
          <a:p>
            <a:pPr marL="514350" indent="-514350">
              <a:buAutoNum type="alphaLcParenR"/>
            </a:pPr>
            <a:r>
              <a:rPr lang="en-GB" sz="3200" dirty="0"/>
              <a:t>13.999</a:t>
            </a:r>
          </a:p>
          <a:p>
            <a:pPr marL="514350" indent="-514350">
              <a:buAutoNum type="alphaLcParenR"/>
            </a:pPr>
            <a:r>
              <a:rPr lang="en-GB" sz="3200" dirty="0"/>
              <a:t>0.701</a:t>
            </a:r>
          </a:p>
          <a:p>
            <a:pPr marL="514350" indent="-514350">
              <a:buAutoNum type="alphaLcParenR"/>
            </a:pPr>
            <a:r>
              <a:rPr lang="en-GB" sz="3200" dirty="0"/>
              <a:t>12.4893</a:t>
            </a:r>
          </a:p>
          <a:p>
            <a:pPr marL="514350" indent="-514350">
              <a:buAutoNum type="alphaLcParenR"/>
            </a:pPr>
            <a:r>
              <a:rPr lang="en-GB" sz="3200" dirty="0"/>
              <a:t>0.0091</a:t>
            </a:r>
          </a:p>
          <a:p>
            <a:pPr marL="514350" indent="-514350">
              <a:buAutoNum type="alphaLcParenR"/>
            </a:pPr>
            <a:r>
              <a:rPr lang="en-GB" sz="3200" dirty="0"/>
              <a:t>1923.6528</a:t>
            </a:r>
          </a:p>
          <a:p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546CAB-B9E0-FC5F-DAFB-DB0130F1F671}"/>
              </a:ext>
            </a:extLst>
          </p:cNvPr>
          <p:cNvSpPr txBox="1"/>
          <p:nvPr/>
        </p:nvSpPr>
        <p:spPr>
          <a:xfrm>
            <a:off x="7355174" y="1476768"/>
            <a:ext cx="3747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Example: 3.765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9B5EDD-D6EE-998B-6B23-5042F3D90A8A}"/>
              </a:ext>
            </a:extLst>
          </p:cNvPr>
          <p:cNvSpPr txBox="1"/>
          <p:nvPr/>
        </p:nvSpPr>
        <p:spPr>
          <a:xfrm>
            <a:off x="3702570" y="1379095"/>
            <a:ext cx="28631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2.78</a:t>
            </a:r>
          </a:p>
          <a:p>
            <a:r>
              <a:rPr lang="en-GB" sz="3200" dirty="0">
                <a:solidFill>
                  <a:srgbClr val="FF0000"/>
                </a:solidFill>
              </a:rPr>
              <a:t>3.67</a:t>
            </a:r>
          </a:p>
          <a:p>
            <a:r>
              <a:rPr lang="en-GB" sz="3200" dirty="0">
                <a:solidFill>
                  <a:srgbClr val="FF0000"/>
                </a:solidFill>
              </a:rPr>
              <a:t>12.02</a:t>
            </a:r>
          </a:p>
          <a:p>
            <a:r>
              <a:rPr lang="en-GB" sz="3200" dirty="0">
                <a:solidFill>
                  <a:srgbClr val="FF0000"/>
                </a:solidFill>
              </a:rPr>
              <a:t>14.00</a:t>
            </a:r>
          </a:p>
          <a:p>
            <a:r>
              <a:rPr lang="en-GB" sz="3200" dirty="0">
                <a:solidFill>
                  <a:srgbClr val="FF0000"/>
                </a:solidFill>
              </a:rPr>
              <a:t>0.70</a:t>
            </a:r>
          </a:p>
          <a:p>
            <a:r>
              <a:rPr lang="en-GB" sz="3200" dirty="0">
                <a:solidFill>
                  <a:srgbClr val="FF0000"/>
                </a:solidFill>
              </a:rPr>
              <a:t>12.49</a:t>
            </a:r>
          </a:p>
          <a:p>
            <a:r>
              <a:rPr lang="en-GB" sz="3200" dirty="0">
                <a:solidFill>
                  <a:srgbClr val="FF0000"/>
                </a:solidFill>
              </a:rPr>
              <a:t>0.01</a:t>
            </a:r>
          </a:p>
          <a:p>
            <a:r>
              <a:rPr lang="en-GB" sz="3200" dirty="0">
                <a:solidFill>
                  <a:srgbClr val="FF0000"/>
                </a:solidFill>
              </a:rPr>
              <a:t>1923.65</a:t>
            </a:r>
          </a:p>
        </p:txBody>
      </p:sp>
    </p:spTree>
    <p:extLst>
      <p:ext uri="{BB962C8B-B14F-4D97-AF65-F5344CB8AC3E}">
        <p14:creationId xmlns:p14="http://schemas.microsoft.com/office/powerpoint/2010/main" val="24513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225100-4175-8FFE-9A0D-E79EC33DE9C3}"/>
              </a:ext>
            </a:extLst>
          </p:cNvPr>
          <p:cNvSpPr txBox="1"/>
          <p:nvPr/>
        </p:nvSpPr>
        <p:spPr>
          <a:xfrm>
            <a:off x="702012" y="224853"/>
            <a:ext cx="48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On your whiteboards…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022" y="922927"/>
            <a:ext cx="68008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0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225100-4175-8FFE-9A0D-E79EC33DE9C3}"/>
              </a:ext>
            </a:extLst>
          </p:cNvPr>
          <p:cNvSpPr txBox="1"/>
          <p:nvPr/>
        </p:nvSpPr>
        <p:spPr>
          <a:xfrm>
            <a:off x="702012" y="224853"/>
            <a:ext cx="48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On your whiteboards…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673" y="809628"/>
            <a:ext cx="68294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87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41" y="122275"/>
            <a:ext cx="5625244" cy="2801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145" y="122275"/>
            <a:ext cx="6099159" cy="2801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41" y="3081780"/>
            <a:ext cx="5591609" cy="2075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145" y="3081780"/>
            <a:ext cx="6099159" cy="2141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625" y="2390553"/>
            <a:ext cx="1533525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7354" y="2390553"/>
            <a:ext cx="1504950" cy="552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6825" y="4613866"/>
            <a:ext cx="1457325" cy="542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81179" y="4782656"/>
            <a:ext cx="1381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C347C-D1B1-5964-1B43-8E25E2846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55" y="102479"/>
            <a:ext cx="6348633" cy="60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1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BFAAB0C-5129-EBBE-26BA-A68945030AE8}"/>
              </a:ext>
            </a:extLst>
          </p:cNvPr>
          <p:cNvSpPr txBox="1"/>
          <p:nvPr/>
        </p:nvSpPr>
        <p:spPr>
          <a:xfrm>
            <a:off x="2413417" y="261610"/>
            <a:ext cx="18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I do: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DBBF2-4D8E-26D3-A164-F8EF138F3D0D}"/>
              </a:ext>
            </a:extLst>
          </p:cNvPr>
          <p:cNvSpPr txBox="1"/>
          <p:nvPr/>
        </p:nvSpPr>
        <p:spPr>
          <a:xfrm>
            <a:off x="8501922" y="239656"/>
            <a:ext cx="18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We do: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838" y="1273240"/>
            <a:ext cx="3111340" cy="2926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925" y="1273240"/>
            <a:ext cx="4209243" cy="24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62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BFAAB0C-5129-EBBE-26BA-A68945030AE8}"/>
              </a:ext>
            </a:extLst>
          </p:cNvPr>
          <p:cNvSpPr txBox="1"/>
          <p:nvPr/>
        </p:nvSpPr>
        <p:spPr>
          <a:xfrm>
            <a:off x="2413417" y="261610"/>
            <a:ext cx="18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I do: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DBBF2-4D8E-26D3-A164-F8EF138F3D0D}"/>
              </a:ext>
            </a:extLst>
          </p:cNvPr>
          <p:cNvSpPr txBox="1"/>
          <p:nvPr/>
        </p:nvSpPr>
        <p:spPr>
          <a:xfrm>
            <a:off x="8501922" y="239656"/>
            <a:ext cx="18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We do: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02" y="1103118"/>
            <a:ext cx="3291990" cy="268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460" y="1103118"/>
            <a:ext cx="2365301" cy="28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225100-4175-8FFE-9A0D-E79EC33DE9C3}"/>
              </a:ext>
            </a:extLst>
          </p:cNvPr>
          <p:cNvSpPr txBox="1"/>
          <p:nvPr/>
        </p:nvSpPr>
        <p:spPr>
          <a:xfrm>
            <a:off x="702012" y="224853"/>
            <a:ext cx="48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On your whiteboards…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94" y="889701"/>
            <a:ext cx="53054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75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225100-4175-8FFE-9A0D-E79EC33DE9C3}"/>
              </a:ext>
            </a:extLst>
          </p:cNvPr>
          <p:cNvSpPr txBox="1"/>
          <p:nvPr/>
        </p:nvSpPr>
        <p:spPr>
          <a:xfrm>
            <a:off x="702012" y="224853"/>
            <a:ext cx="48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On your whiteboards…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77" y="957373"/>
            <a:ext cx="6286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80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225100-4175-8FFE-9A0D-E79EC33DE9C3}"/>
              </a:ext>
            </a:extLst>
          </p:cNvPr>
          <p:cNvSpPr txBox="1"/>
          <p:nvPr/>
        </p:nvSpPr>
        <p:spPr>
          <a:xfrm>
            <a:off x="702012" y="224853"/>
            <a:ext cx="48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On your whiteboards…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3" y="992261"/>
            <a:ext cx="52197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18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6" y="404037"/>
            <a:ext cx="3909888" cy="2786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404037"/>
            <a:ext cx="3839571" cy="27866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372" y="3021197"/>
            <a:ext cx="4481481" cy="29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7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B3E478-5582-40DB-A80D-12FD3B5AD58B}"/>
              </a:ext>
            </a:extLst>
          </p:cNvPr>
          <p:cNvSpPr txBox="1"/>
          <p:nvPr/>
        </p:nvSpPr>
        <p:spPr>
          <a:xfrm>
            <a:off x="2104831" y="1018205"/>
            <a:ext cx="79216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/>
              <a:t>What is the side length?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70A9C2A-8F4B-44E3-B473-A24EAFA2F367}"/>
              </a:ext>
            </a:extLst>
          </p:cNvPr>
          <p:cNvSpPr/>
          <p:nvPr/>
        </p:nvSpPr>
        <p:spPr>
          <a:xfrm rot="5400000" flipH="1">
            <a:off x="5379067" y="2752599"/>
            <a:ext cx="1077926" cy="1143805"/>
          </a:xfrm>
          <a:prstGeom prst="rt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EC73E-4549-4703-AA7B-6137E1F7BAA4}"/>
              </a:ext>
            </a:extLst>
          </p:cNvPr>
          <p:cNvSpPr/>
          <p:nvPr/>
        </p:nvSpPr>
        <p:spPr>
          <a:xfrm rot="18811218">
            <a:off x="5666060" y="1938287"/>
            <a:ext cx="1588967" cy="15745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747585-DCB1-4DE0-8559-BCEED486541A}"/>
              </a:ext>
            </a:extLst>
          </p:cNvPr>
          <p:cNvSpPr/>
          <p:nvPr/>
        </p:nvSpPr>
        <p:spPr>
          <a:xfrm>
            <a:off x="5345960" y="3873721"/>
            <a:ext cx="1143808" cy="112847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44C3BF-80FB-4C2E-9FC7-EA7B26FC9B47}"/>
              </a:ext>
            </a:extLst>
          </p:cNvPr>
          <p:cNvSpPr/>
          <p:nvPr/>
        </p:nvSpPr>
        <p:spPr>
          <a:xfrm rot="16200000">
            <a:off x="4267229" y="2813638"/>
            <a:ext cx="1077924" cy="102172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20099-B445-4752-8320-936CDF59025A}"/>
              </a:ext>
            </a:extLst>
          </p:cNvPr>
          <p:cNvSpPr txBox="1"/>
          <p:nvPr/>
        </p:nvSpPr>
        <p:spPr>
          <a:xfrm>
            <a:off x="5682120" y="4219681"/>
            <a:ext cx="7094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0070C0"/>
                </a:solidFill>
              </a:rPr>
              <a:t>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4935A4-DC1F-4434-946B-76AF84560533}"/>
              </a:ext>
            </a:extLst>
          </p:cNvPr>
          <p:cNvSpPr txBox="1"/>
          <p:nvPr/>
        </p:nvSpPr>
        <p:spPr>
          <a:xfrm>
            <a:off x="6036853" y="2484955"/>
            <a:ext cx="70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8CB4EB-9755-4494-80FE-E614335EC84E}"/>
              </a:ext>
            </a:extLst>
          </p:cNvPr>
          <p:cNvSpPr/>
          <p:nvPr/>
        </p:nvSpPr>
        <p:spPr>
          <a:xfrm>
            <a:off x="5342578" y="3703510"/>
            <a:ext cx="160717" cy="140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D206E2-25AD-45E5-9C7C-4A980B8BF4F4}"/>
              </a:ext>
            </a:extLst>
          </p:cNvPr>
          <p:cNvSpPr txBox="1"/>
          <p:nvPr/>
        </p:nvSpPr>
        <p:spPr>
          <a:xfrm>
            <a:off x="4462065" y="3019895"/>
            <a:ext cx="6177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00B050"/>
                </a:solidFill>
              </a:rPr>
              <a:t>64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0942DB-9F2E-4F63-8182-501C149AA362}"/>
              </a:ext>
            </a:extLst>
          </p:cNvPr>
          <p:cNvCxnSpPr>
            <a:cxnSpLocks/>
          </p:cNvCxnSpPr>
          <p:nvPr/>
        </p:nvCxnSpPr>
        <p:spPr>
          <a:xfrm flipV="1">
            <a:off x="4491136" y="3314245"/>
            <a:ext cx="825921" cy="89517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B8D3EB-65E1-4A39-8D99-5C889B680630}"/>
                  </a:ext>
                </a:extLst>
              </p:cNvPr>
              <p:cNvSpPr txBox="1"/>
              <p:nvPr/>
            </p:nvSpPr>
            <p:spPr>
              <a:xfrm>
                <a:off x="3184460" y="4235394"/>
                <a:ext cx="75702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𝟔𝟒</m:t>
                          </m:r>
                        </m:e>
                      </m:rad>
                    </m:oMath>
                  </m:oMathPara>
                </a14:m>
                <a:endParaRPr lang="en-GB" sz="3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B8D3EB-65E1-4A39-8D99-5C889B680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460" y="4235394"/>
                <a:ext cx="757025" cy="711670"/>
              </a:xfrm>
              <a:prstGeom prst="rect">
                <a:avLst/>
              </a:prstGeom>
              <a:blipFill>
                <a:blip r:embed="rId2"/>
                <a:stretch>
                  <a:fillRect r="-2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7B13B5-3B15-4A05-9B28-CC0758E8CEC4}"/>
                  </a:ext>
                </a:extLst>
              </p:cNvPr>
              <p:cNvSpPr txBox="1"/>
              <p:nvPr/>
            </p:nvSpPr>
            <p:spPr>
              <a:xfrm>
                <a:off x="3731050" y="4219681"/>
                <a:ext cx="1714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3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7B13B5-3B15-4A05-9B28-CC0758E8C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050" y="4219681"/>
                <a:ext cx="171476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FD43D7-DA49-4CE7-909A-DC2274FDECDA}"/>
              </a:ext>
            </a:extLst>
          </p:cNvPr>
          <p:cNvCxnSpPr>
            <a:cxnSpLocks/>
            <a:endCxn id="8" idx="0"/>
          </p:cNvCxnSpPr>
          <p:nvPr/>
        </p:nvCxnSpPr>
        <p:spPr>
          <a:xfrm flipH="1" flipV="1">
            <a:off x="5917865" y="3873721"/>
            <a:ext cx="1071033" cy="432623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38D7C3-6ED3-404B-A8DC-981C547AA056}"/>
                  </a:ext>
                </a:extLst>
              </p:cNvPr>
              <p:cNvSpPr txBox="1"/>
              <p:nvPr/>
            </p:nvSpPr>
            <p:spPr>
              <a:xfrm>
                <a:off x="6385041" y="4295386"/>
                <a:ext cx="75702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</m:rad>
                    </m:oMath>
                  </m:oMathPara>
                </a14:m>
                <a:endParaRPr lang="en-GB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938D7C3-6ED3-404B-A8DC-981C547AA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041" y="4295386"/>
                <a:ext cx="757025" cy="711670"/>
              </a:xfrm>
              <a:prstGeom prst="rect">
                <a:avLst/>
              </a:prstGeom>
              <a:blipFill>
                <a:blip r:embed="rId4"/>
                <a:stretch>
                  <a:fillRect r="-2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1EDADC5-271B-4C44-B0B3-C4B1FF4CAC20}"/>
                  </a:ext>
                </a:extLst>
              </p:cNvPr>
              <p:cNvSpPr txBox="1"/>
              <p:nvPr/>
            </p:nvSpPr>
            <p:spPr>
              <a:xfrm>
                <a:off x="6931631" y="4279673"/>
                <a:ext cx="1714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GB" sz="3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1EDADC5-271B-4C44-B0B3-C4B1FF4CA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631" y="4279673"/>
                <a:ext cx="171476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59BC9EC-F2E8-424A-94CC-B8090BF80656}"/>
              </a:ext>
            </a:extLst>
          </p:cNvPr>
          <p:cNvCxnSpPr>
            <a:cxnSpLocks/>
            <a:endCxn id="7" idx="1"/>
          </p:cNvCxnSpPr>
          <p:nvPr/>
        </p:nvCxnSpPr>
        <p:spPr>
          <a:xfrm flipH="1" flipV="1">
            <a:off x="5913453" y="3301664"/>
            <a:ext cx="1195803" cy="228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156C0B-E949-4688-A5F4-F5EE1C061179}"/>
                  </a:ext>
                </a:extLst>
              </p:cNvPr>
              <p:cNvSpPr txBox="1"/>
              <p:nvPr/>
            </p:nvSpPr>
            <p:spPr>
              <a:xfrm>
                <a:off x="7097517" y="3086975"/>
                <a:ext cx="757025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𝟏𝟎𝟎</m:t>
                          </m:r>
                        </m:e>
                      </m:rad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156C0B-E949-4688-A5F4-F5EE1C061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517" y="3086975"/>
                <a:ext cx="757025" cy="711670"/>
              </a:xfrm>
              <a:prstGeom prst="rect">
                <a:avLst/>
              </a:prstGeom>
              <a:blipFill>
                <a:blip r:embed="rId6"/>
                <a:stretch>
                  <a:fillRect r="-60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01D91F-0E86-43A2-905F-CB917EA1202C}"/>
                  </a:ext>
                </a:extLst>
              </p:cNvPr>
              <p:cNvSpPr txBox="1"/>
              <p:nvPr/>
            </p:nvSpPr>
            <p:spPr>
              <a:xfrm>
                <a:off x="8011633" y="3086977"/>
                <a:ext cx="1714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A01D91F-0E86-43A2-905F-CB917EA12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633" y="3086977"/>
                <a:ext cx="171476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4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612" y="1269704"/>
            <a:ext cx="3581732" cy="4093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59" y="1269704"/>
            <a:ext cx="4174667" cy="40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00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128" y="243773"/>
            <a:ext cx="4514850" cy="5838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48" y="243772"/>
            <a:ext cx="5858362" cy="14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19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679" y="241227"/>
            <a:ext cx="732472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52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23927B-3A33-4269-924F-BAD72E3353BC}"/>
              </a:ext>
            </a:extLst>
          </p:cNvPr>
          <p:cNvSpPr/>
          <p:nvPr/>
        </p:nvSpPr>
        <p:spPr>
          <a:xfrm>
            <a:off x="1150621" y="7620"/>
            <a:ext cx="4896889" cy="6838950"/>
          </a:xfrm>
          <a:prstGeom prst="roundRect">
            <a:avLst>
              <a:gd name="adj" fmla="val 2070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E18450-7A47-4E2E-841B-B413166E4333}"/>
              </a:ext>
            </a:extLst>
          </p:cNvPr>
          <p:cNvSpPr txBox="1"/>
          <p:nvPr/>
        </p:nvSpPr>
        <p:spPr>
          <a:xfrm>
            <a:off x="3092997" y="-26377"/>
            <a:ext cx="1012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Pythag</a:t>
            </a:r>
            <a:r>
              <a:rPr lang="en-GB" sz="1200" b="1" dirty="0"/>
              <a:t>. Shell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5A42F1-035D-4220-8486-BD9E60CA5899}"/>
                  </a:ext>
                </a:extLst>
              </p:cNvPr>
              <p:cNvSpPr txBox="1"/>
              <p:nvPr/>
            </p:nvSpPr>
            <p:spPr>
              <a:xfrm>
                <a:off x="1669017" y="239309"/>
                <a:ext cx="386009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dirty="0"/>
                  <a:t>All the triangles making up the shell are right-angled and </a:t>
                </a:r>
              </a:p>
              <a:p>
                <a:pPr algn="ctr"/>
                <a:r>
                  <a:rPr lang="en-GB" sz="1200" dirty="0"/>
                  <a:t>they all have the same height.</a:t>
                </a:r>
              </a:p>
              <a:p>
                <a:pPr algn="ctr"/>
                <a:endParaRPr lang="en-GB" sz="600" dirty="0"/>
              </a:p>
              <a:p>
                <a:pPr algn="ctr"/>
                <a:r>
                  <a:rPr lang="en-GB" sz="12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5A42F1-035D-4220-8486-BD9E60CA5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17" y="239309"/>
                <a:ext cx="3860095" cy="738664"/>
              </a:xfrm>
              <a:prstGeom prst="rect">
                <a:avLst/>
              </a:prstGeom>
              <a:blipFill>
                <a:blip r:embed="rId2"/>
                <a:stretch>
                  <a:fillRect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AB75EF8D-D505-442B-B7D6-0B9EDA7404EA}"/>
              </a:ext>
            </a:extLst>
          </p:cNvPr>
          <p:cNvGrpSpPr/>
          <p:nvPr/>
        </p:nvGrpSpPr>
        <p:grpSpPr>
          <a:xfrm rot="5400000">
            <a:off x="803836" y="1953618"/>
            <a:ext cx="5221498" cy="3691707"/>
            <a:chOff x="2008962" y="1683300"/>
            <a:chExt cx="8509148" cy="6016143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B4AC03DC-D47C-4CF5-8714-19C7552ED380}"/>
                </a:ext>
              </a:extLst>
            </p:cNvPr>
            <p:cNvSpPr/>
            <p:nvPr/>
          </p:nvSpPr>
          <p:spPr>
            <a:xfrm rot="14286290">
              <a:off x="2692664" y="2101015"/>
              <a:ext cx="2319251" cy="1483822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BF99C1E-9DA1-44AF-BEBC-E6D1D49945A3}"/>
                </a:ext>
              </a:extLst>
            </p:cNvPr>
            <p:cNvSpPr/>
            <p:nvPr/>
          </p:nvSpPr>
          <p:spPr>
            <a:xfrm rot="12335801">
              <a:off x="2155150" y="2768852"/>
              <a:ext cx="2742878" cy="148382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03455A81-D102-44FD-B746-85B6D25DFD06}"/>
                </a:ext>
              </a:extLst>
            </p:cNvPr>
            <p:cNvSpPr/>
            <p:nvPr/>
          </p:nvSpPr>
          <p:spPr>
            <a:xfrm rot="10629655">
              <a:off x="2008962" y="3507699"/>
              <a:ext cx="3124386" cy="1483822"/>
            </a:xfrm>
            <a:prstGeom prst="triangle">
              <a:avLst>
                <a:gd name="adj" fmla="val 10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439F905-7953-449A-A1FD-2F96C6B1BA53}"/>
                </a:ext>
              </a:extLst>
            </p:cNvPr>
            <p:cNvSpPr/>
            <p:nvPr/>
          </p:nvSpPr>
          <p:spPr>
            <a:xfrm rot="9108138">
              <a:off x="2192778" y="4163150"/>
              <a:ext cx="3447664" cy="148382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3F6B404F-2E3E-4D83-8247-1E3A37BF675B}"/>
                </a:ext>
              </a:extLst>
            </p:cNvPr>
            <p:cNvSpPr/>
            <p:nvPr/>
          </p:nvSpPr>
          <p:spPr>
            <a:xfrm rot="7716636">
              <a:off x="2622739" y="4628053"/>
              <a:ext cx="3754254" cy="1483822"/>
            </a:xfrm>
            <a:prstGeom prst="triangle">
              <a:avLst>
                <a:gd name="adj" fmla="val 10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36CE78DA-2F0C-42D7-B192-ADABB9D6F4F9}"/>
                </a:ext>
              </a:extLst>
            </p:cNvPr>
            <p:cNvSpPr/>
            <p:nvPr/>
          </p:nvSpPr>
          <p:spPr>
            <a:xfrm rot="6418069">
              <a:off x="3200773" y="4846950"/>
              <a:ext cx="4038417" cy="148382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C4E06F8-FFC7-4701-B25A-A410CAEF8C56}"/>
                </a:ext>
              </a:extLst>
            </p:cNvPr>
            <p:cNvSpPr/>
            <p:nvPr/>
          </p:nvSpPr>
          <p:spPr>
            <a:xfrm rot="5210901">
              <a:off x="3803683" y="4803761"/>
              <a:ext cx="4307543" cy="1483822"/>
            </a:xfrm>
            <a:prstGeom prst="triangle">
              <a:avLst>
                <a:gd name="adj" fmla="val 10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4429E1D-6968-4D02-942E-DA415E26681F}"/>
                </a:ext>
              </a:extLst>
            </p:cNvPr>
            <p:cNvSpPr/>
            <p:nvPr/>
          </p:nvSpPr>
          <p:spPr>
            <a:xfrm rot="4070630">
              <a:off x="4367425" y="4520785"/>
              <a:ext cx="4561059" cy="148382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97192868-2CD0-4C6A-B61C-1BA8F687A191}"/>
                </a:ext>
              </a:extLst>
            </p:cNvPr>
            <p:cNvSpPr/>
            <p:nvPr/>
          </p:nvSpPr>
          <p:spPr>
            <a:xfrm rot="2986789">
              <a:off x="4816106" y="4048429"/>
              <a:ext cx="4782758" cy="1483822"/>
            </a:xfrm>
            <a:prstGeom prst="triangle">
              <a:avLst>
                <a:gd name="adj" fmla="val 10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5D637968-15B8-43D4-94C9-C998F1B04F3B}"/>
                </a:ext>
              </a:extLst>
            </p:cNvPr>
            <p:cNvSpPr/>
            <p:nvPr/>
          </p:nvSpPr>
          <p:spPr>
            <a:xfrm rot="1948683">
              <a:off x="5100189" y="3415065"/>
              <a:ext cx="5011458" cy="148382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0304A3E2-30B5-45ED-A9E5-5F6771B870D9}"/>
                </a:ext>
              </a:extLst>
            </p:cNvPr>
            <p:cNvSpPr/>
            <p:nvPr/>
          </p:nvSpPr>
          <p:spPr>
            <a:xfrm rot="955577">
              <a:off x="5195787" y="2703262"/>
              <a:ext cx="5226972" cy="1483822"/>
            </a:xfrm>
            <a:prstGeom prst="triangle">
              <a:avLst>
                <a:gd name="adj" fmla="val 10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86206CDD-DAB6-4A8A-AB68-6C4DDB5460D9}"/>
                </a:ext>
              </a:extLst>
            </p:cNvPr>
            <p:cNvSpPr/>
            <p:nvPr/>
          </p:nvSpPr>
          <p:spPr>
            <a:xfrm>
              <a:off x="5100765" y="1952550"/>
              <a:ext cx="5417345" cy="148382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D6F9FA6-6465-4450-B924-2D73C69A50BF}"/>
              </a:ext>
            </a:extLst>
          </p:cNvPr>
          <p:cNvSpPr txBox="1"/>
          <p:nvPr/>
        </p:nvSpPr>
        <p:spPr>
          <a:xfrm>
            <a:off x="5087668" y="170218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5 cm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76210B-5B0D-41EE-AB19-9E4D7EBDB4D6}"/>
              </a:ext>
            </a:extLst>
          </p:cNvPr>
          <p:cNvSpPr txBox="1"/>
          <p:nvPr/>
        </p:nvSpPr>
        <p:spPr>
          <a:xfrm>
            <a:off x="4747655" y="2653814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8 cm</a:t>
            </a:r>
          </a:p>
        </p:txBody>
      </p:sp>
      <p:sp>
        <p:nvSpPr>
          <p:cNvPr id="57" name="L-Shape 56">
            <a:extLst>
              <a:ext uri="{FF2B5EF4-FFF2-40B4-BE49-F238E27FC236}">
                <a16:creationId xmlns:a16="http://schemas.microsoft.com/office/drawing/2014/main" id="{4D621CCA-F2D1-4874-8F22-A35B9AC63B6F}"/>
              </a:ext>
            </a:extLst>
          </p:cNvPr>
          <p:cNvSpPr/>
          <p:nvPr/>
        </p:nvSpPr>
        <p:spPr>
          <a:xfrm rot="3614288">
            <a:off x="5176278" y="2213214"/>
            <a:ext cx="176687" cy="176687"/>
          </a:xfrm>
          <a:prstGeom prst="corner">
            <a:avLst>
              <a:gd name="adj1" fmla="val 0"/>
              <a:gd name="adj2" fmla="val 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B257403-FD5A-493A-8CC2-D0B2CB269075}"/>
                  </a:ext>
                </a:extLst>
              </p:cNvPr>
              <p:cNvSpPr txBox="1"/>
              <p:nvPr/>
            </p:nvSpPr>
            <p:spPr>
              <a:xfrm>
                <a:off x="4822553" y="4636630"/>
                <a:ext cx="4940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cm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B257403-FD5A-493A-8CC2-D0B2CB269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553" y="4636630"/>
                <a:ext cx="494046" cy="276999"/>
              </a:xfrm>
              <a:prstGeom prst="rect">
                <a:avLst/>
              </a:prstGeom>
              <a:blipFill>
                <a:blip r:embed="rId3"/>
                <a:stretch>
                  <a:fillRect t="-2222" r="-1235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4CBD87A-450C-4B81-916C-CE9026F4F036}"/>
              </a:ext>
            </a:extLst>
          </p:cNvPr>
          <p:cNvCxnSpPr>
            <a:cxnSpLocks/>
          </p:cNvCxnSpPr>
          <p:nvPr/>
        </p:nvCxnSpPr>
        <p:spPr>
          <a:xfrm>
            <a:off x="4303222" y="3082866"/>
            <a:ext cx="929640" cy="324935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0CC503-9310-4826-A0B9-B07869478053}"/>
              </a:ext>
            </a:extLst>
          </p:cNvPr>
          <p:cNvSpPr/>
          <p:nvPr/>
        </p:nvSpPr>
        <p:spPr>
          <a:xfrm>
            <a:off x="6113146" y="7620"/>
            <a:ext cx="4896889" cy="6838950"/>
          </a:xfrm>
          <a:prstGeom prst="roundRect">
            <a:avLst>
              <a:gd name="adj" fmla="val 2070"/>
            </a:avLst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DD7D0B-1C62-43BA-BC2A-EDA5C32F0BFE}"/>
              </a:ext>
            </a:extLst>
          </p:cNvPr>
          <p:cNvSpPr txBox="1"/>
          <p:nvPr/>
        </p:nvSpPr>
        <p:spPr>
          <a:xfrm>
            <a:off x="8055522" y="-26377"/>
            <a:ext cx="1012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err="1"/>
              <a:t>Pythag</a:t>
            </a:r>
            <a:r>
              <a:rPr lang="en-GB" sz="1200" b="1" dirty="0"/>
              <a:t>. Shell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30DD2D-16EF-41B8-AFC3-4B49D3AE02B6}"/>
                  </a:ext>
                </a:extLst>
              </p:cNvPr>
              <p:cNvSpPr txBox="1"/>
              <p:nvPr/>
            </p:nvSpPr>
            <p:spPr>
              <a:xfrm>
                <a:off x="6631542" y="239309"/>
                <a:ext cx="386009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dirty="0"/>
                  <a:t>All the triangles making up the shell are right-angled and </a:t>
                </a:r>
              </a:p>
              <a:p>
                <a:pPr algn="ctr"/>
                <a:r>
                  <a:rPr lang="en-GB" sz="1200" dirty="0"/>
                  <a:t>they all have the same height.</a:t>
                </a:r>
              </a:p>
              <a:p>
                <a:pPr algn="ctr"/>
                <a:endParaRPr lang="en-GB" sz="600" dirty="0"/>
              </a:p>
              <a:p>
                <a:pPr algn="ctr"/>
                <a:r>
                  <a:rPr lang="en-GB" sz="12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30DD2D-16EF-41B8-AFC3-4B49D3AE0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542" y="239309"/>
                <a:ext cx="3860095" cy="738664"/>
              </a:xfrm>
              <a:prstGeom prst="rect">
                <a:avLst/>
              </a:prstGeom>
              <a:blipFill>
                <a:blip r:embed="rId2"/>
                <a:stretch>
                  <a:fillRect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C246352-41F0-4B43-943B-C8035FED78AC}"/>
              </a:ext>
            </a:extLst>
          </p:cNvPr>
          <p:cNvGrpSpPr/>
          <p:nvPr/>
        </p:nvGrpSpPr>
        <p:grpSpPr>
          <a:xfrm rot="5400000">
            <a:off x="5766361" y="1953618"/>
            <a:ext cx="5221498" cy="3691707"/>
            <a:chOff x="2008962" y="1683300"/>
            <a:chExt cx="8509148" cy="6016143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23B06D64-F645-4A34-8542-36BFD35CC796}"/>
                </a:ext>
              </a:extLst>
            </p:cNvPr>
            <p:cNvSpPr/>
            <p:nvPr/>
          </p:nvSpPr>
          <p:spPr>
            <a:xfrm rot="14286290">
              <a:off x="2692664" y="2101015"/>
              <a:ext cx="2319251" cy="1483822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5F755660-1F90-4A35-AFEB-DDB046C81FCC}"/>
                </a:ext>
              </a:extLst>
            </p:cNvPr>
            <p:cNvSpPr/>
            <p:nvPr/>
          </p:nvSpPr>
          <p:spPr>
            <a:xfrm rot="12335801">
              <a:off x="2155150" y="2768852"/>
              <a:ext cx="2742878" cy="148382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253C26B7-D30A-4952-8F1B-76DC73461D54}"/>
                </a:ext>
              </a:extLst>
            </p:cNvPr>
            <p:cNvSpPr/>
            <p:nvPr/>
          </p:nvSpPr>
          <p:spPr>
            <a:xfrm rot="10629655">
              <a:off x="2008962" y="3507699"/>
              <a:ext cx="3124386" cy="1483822"/>
            </a:xfrm>
            <a:prstGeom prst="triangle">
              <a:avLst>
                <a:gd name="adj" fmla="val 10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E0297827-156A-412F-B456-3725D91A4DCD}"/>
                </a:ext>
              </a:extLst>
            </p:cNvPr>
            <p:cNvSpPr/>
            <p:nvPr/>
          </p:nvSpPr>
          <p:spPr>
            <a:xfrm rot="9108138">
              <a:off x="2192778" y="4163150"/>
              <a:ext cx="3447664" cy="148382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1C33BA0D-1B73-4884-A3D8-F30CCED07C63}"/>
                </a:ext>
              </a:extLst>
            </p:cNvPr>
            <p:cNvSpPr/>
            <p:nvPr/>
          </p:nvSpPr>
          <p:spPr>
            <a:xfrm rot="7716636">
              <a:off x="2622739" y="4628053"/>
              <a:ext cx="3754254" cy="1483822"/>
            </a:xfrm>
            <a:prstGeom prst="triangle">
              <a:avLst>
                <a:gd name="adj" fmla="val 10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1F217DBD-AE91-43A3-8274-CA680BE38908}"/>
                </a:ext>
              </a:extLst>
            </p:cNvPr>
            <p:cNvSpPr/>
            <p:nvPr/>
          </p:nvSpPr>
          <p:spPr>
            <a:xfrm rot="6418069">
              <a:off x="3200773" y="4846950"/>
              <a:ext cx="4038417" cy="148382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45" name="Isosceles Triangle 44">
              <a:extLst>
                <a:ext uri="{FF2B5EF4-FFF2-40B4-BE49-F238E27FC236}">
                  <a16:creationId xmlns:a16="http://schemas.microsoft.com/office/drawing/2014/main" id="{C084D698-816F-4A4A-9B06-0FAC74855EDC}"/>
                </a:ext>
              </a:extLst>
            </p:cNvPr>
            <p:cNvSpPr/>
            <p:nvPr/>
          </p:nvSpPr>
          <p:spPr>
            <a:xfrm rot="5210901">
              <a:off x="3803683" y="4803761"/>
              <a:ext cx="4307543" cy="1483822"/>
            </a:xfrm>
            <a:prstGeom prst="triangle">
              <a:avLst>
                <a:gd name="adj" fmla="val 10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8D1B4C4A-F2C7-41A2-8093-F04EE6E894B2}"/>
                </a:ext>
              </a:extLst>
            </p:cNvPr>
            <p:cNvSpPr/>
            <p:nvPr/>
          </p:nvSpPr>
          <p:spPr>
            <a:xfrm rot="4070630">
              <a:off x="4367425" y="4520785"/>
              <a:ext cx="4561059" cy="148382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7965276-8BF0-4A08-928B-D8E4B9F44222}"/>
                </a:ext>
              </a:extLst>
            </p:cNvPr>
            <p:cNvSpPr/>
            <p:nvPr/>
          </p:nvSpPr>
          <p:spPr>
            <a:xfrm rot="2986789">
              <a:off x="4816106" y="4048429"/>
              <a:ext cx="4782758" cy="1483822"/>
            </a:xfrm>
            <a:prstGeom prst="triangle">
              <a:avLst>
                <a:gd name="adj" fmla="val 10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C6898F8A-2767-4FC1-AFFF-EF9539BAC89B}"/>
                </a:ext>
              </a:extLst>
            </p:cNvPr>
            <p:cNvSpPr/>
            <p:nvPr/>
          </p:nvSpPr>
          <p:spPr>
            <a:xfrm rot="1948683">
              <a:off x="5100189" y="3415065"/>
              <a:ext cx="5011458" cy="148382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B5D4C6CE-278D-4395-A50E-7D049A6D79A4}"/>
                </a:ext>
              </a:extLst>
            </p:cNvPr>
            <p:cNvSpPr/>
            <p:nvPr/>
          </p:nvSpPr>
          <p:spPr>
            <a:xfrm rot="955577">
              <a:off x="5195787" y="2703262"/>
              <a:ext cx="5226972" cy="1483822"/>
            </a:xfrm>
            <a:prstGeom prst="triangle">
              <a:avLst>
                <a:gd name="adj" fmla="val 10000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49EACF3D-B109-4471-A699-1D9183F15A11}"/>
                </a:ext>
              </a:extLst>
            </p:cNvPr>
            <p:cNvSpPr/>
            <p:nvPr/>
          </p:nvSpPr>
          <p:spPr>
            <a:xfrm>
              <a:off x="5100765" y="1952550"/>
              <a:ext cx="5417345" cy="148382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014A7F4-66D3-4B98-85F1-9AFAAB7F6B6B}"/>
              </a:ext>
            </a:extLst>
          </p:cNvPr>
          <p:cNvSpPr txBox="1"/>
          <p:nvPr/>
        </p:nvSpPr>
        <p:spPr>
          <a:xfrm>
            <a:off x="10050193" y="1702180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5 cm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E23A699-8B27-46D8-9D83-5300A2176AD2}"/>
              </a:ext>
            </a:extLst>
          </p:cNvPr>
          <p:cNvSpPr txBox="1"/>
          <p:nvPr/>
        </p:nvSpPr>
        <p:spPr>
          <a:xfrm>
            <a:off x="9710180" y="2653814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8 cm</a:t>
            </a:r>
          </a:p>
        </p:txBody>
      </p:sp>
      <p:sp>
        <p:nvSpPr>
          <p:cNvPr id="53" name="L-Shape 52">
            <a:extLst>
              <a:ext uri="{FF2B5EF4-FFF2-40B4-BE49-F238E27FC236}">
                <a16:creationId xmlns:a16="http://schemas.microsoft.com/office/drawing/2014/main" id="{BF9EA0A5-505A-446C-A077-916D49EA6340}"/>
              </a:ext>
            </a:extLst>
          </p:cNvPr>
          <p:cNvSpPr/>
          <p:nvPr/>
        </p:nvSpPr>
        <p:spPr>
          <a:xfrm rot="3614288">
            <a:off x="10138803" y="2213214"/>
            <a:ext cx="176687" cy="176687"/>
          </a:xfrm>
          <a:prstGeom prst="corner">
            <a:avLst>
              <a:gd name="adj1" fmla="val 0"/>
              <a:gd name="adj2" fmla="val 0"/>
            </a:avLst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dirty="0" err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974A9F6-5443-41B0-8D9A-6BA128E28C58}"/>
                  </a:ext>
                </a:extLst>
              </p:cNvPr>
              <p:cNvSpPr txBox="1"/>
              <p:nvPr/>
            </p:nvSpPr>
            <p:spPr>
              <a:xfrm>
                <a:off x="9785078" y="4636630"/>
                <a:ext cx="4940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cm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974A9F6-5443-41B0-8D9A-6BA128E28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078" y="4636630"/>
                <a:ext cx="494046" cy="276999"/>
              </a:xfrm>
              <a:prstGeom prst="rect">
                <a:avLst/>
              </a:prstGeom>
              <a:blipFill>
                <a:blip r:embed="rId3"/>
                <a:stretch>
                  <a:fillRect t="-2222" r="-1235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40C42BF-4C7D-48B1-9465-44965A173DEE}"/>
              </a:ext>
            </a:extLst>
          </p:cNvPr>
          <p:cNvCxnSpPr>
            <a:cxnSpLocks/>
          </p:cNvCxnSpPr>
          <p:nvPr/>
        </p:nvCxnSpPr>
        <p:spPr>
          <a:xfrm>
            <a:off x="9265747" y="3082866"/>
            <a:ext cx="929640" cy="324935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arrow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406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5EF323-97E4-46D5-966F-D520C6534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5930" y="1060613"/>
            <a:ext cx="6807201" cy="474403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6B13ABB-3188-46CA-B685-84429F5FE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220444" y="1060613"/>
            <a:ext cx="6807201" cy="47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94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23" y="308344"/>
            <a:ext cx="4724356" cy="539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97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0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iangle with a square and a plus&#10;&#10;AI-generated content may be incorrect.">
            <a:extLst>
              <a:ext uri="{FF2B5EF4-FFF2-40B4-BE49-F238E27FC236}">
                <a16:creationId xmlns:a16="http://schemas.microsoft.com/office/drawing/2014/main" id="{D1D10D02-DC90-4AAA-65A4-B19C86150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2" y="967397"/>
            <a:ext cx="4325127" cy="2433754"/>
          </a:xfrm>
          <a:prstGeom prst="rect">
            <a:avLst/>
          </a:prstGeom>
        </p:spPr>
      </p:pic>
      <p:pic>
        <p:nvPicPr>
          <p:cNvPr id="5" name="Picture 4" descr="A triangle with a square and a plus and a plus&#10;&#10;AI-generated content may be incorrect.">
            <a:extLst>
              <a:ext uri="{FF2B5EF4-FFF2-40B4-BE49-F238E27FC236}">
                <a16:creationId xmlns:a16="http://schemas.microsoft.com/office/drawing/2014/main" id="{AC5698E6-E580-CC06-0AF1-70783102A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94" y="967397"/>
            <a:ext cx="3996797" cy="2461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FAAB0C-5129-EBBE-26BA-A68945030AE8}"/>
              </a:ext>
            </a:extLst>
          </p:cNvPr>
          <p:cNvSpPr txBox="1"/>
          <p:nvPr/>
        </p:nvSpPr>
        <p:spPr>
          <a:xfrm>
            <a:off x="2413417" y="261610"/>
            <a:ext cx="18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I do: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DBBF2-4D8E-26D3-A164-F8EF138F3D0D}"/>
              </a:ext>
            </a:extLst>
          </p:cNvPr>
          <p:cNvSpPr txBox="1"/>
          <p:nvPr/>
        </p:nvSpPr>
        <p:spPr>
          <a:xfrm>
            <a:off x="8501922" y="239656"/>
            <a:ext cx="18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We do:</a:t>
            </a:r>
          </a:p>
        </p:txBody>
      </p:sp>
    </p:spTree>
    <p:extLst>
      <p:ext uri="{BB962C8B-B14F-4D97-AF65-F5344CB8AC3E}">
        <p14:creationId xmlns:p14="http://schemas.microsoft.com/office/powerpoint/2010/main" val="92877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iangle with a plus and a plus&#10;&#10;AI-generated content may be incorrect.">
            <a:extLst>
              <a:ext uri="{FF2B5EF4-FFF2-40B4-BE49-F238E27FC236}">
                <a16:creationId xmlns:a16="http://schemas.microsoft.com/office/drawing/2014/main" id="{4E71670A-A099-64EA-EB72-ABA3C7045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914" y="1184223"/>
            <a:ext cx="5916171" cy="3427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225100-4175-8FFE-9A0D-E79EC33DE9C3}"/>
              </a:ext>
            </a:extLst>
          </p:cNvPr>
          <p:cNvSpPr txBox="1"/>
          <p:nvPr/>
        </p:nvSpPr>
        <p:spPr>
          <a:xfrm>
            <a:off x="702012" y="224853"/>
            <a:ext cx="48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On your whiteboards…</a:t>
            </a:r>
          </a:p>
        </p:txBody>
      </p:sp>
    </p:spTree>
    <p:extLst>
      <p:ext uri="{BB962C8B-B14F-4D97-AF65-F5344CB8AC3E}">
        <p14:creationId xmlns:p14="http://schemas.microsoft.com/office/powerpoint/2010/main" val="95972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iangle with a square and a square&#10;&#10;AI-generated content may be incorrect.">
            <a:extLst>
              <a:ext uri="{FF2B5EF4-FFF2-40B4-BE49-F238E27FC236}">
                <a16:creationId xmlns:a16="http://schemas.microsoft.com/office/drawing/2014/main" id="{94E7978C-AA52-5F50-9407-1FA009DB6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93" y="1049313"/>
            <a:ext cx="6908014" cy="29825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EB3E2A-1DF0-F7A5-43AA-C43BDC52897E}"/>
              </a:ext>
            </a:extLst>
          </p:cNvPr>
          <p:cNvSpPr txBox="1"/>
          <p:nvPr/>
        </p:nvSpPr>
        <p:spPr>
          <a:xfrm>
            <a:off x="719528" y="104931"/>
            <a:ext cx="48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On your whiteboards…</a:t>
            </a:r>
          </a:p>
        </p:txBody>
      </p:sp>
    </p:spTree>
    <p:extLst>
      <p:ext uri="{BB962C8B-B14F-4D97-AF65-F5344CB8AC3E}">
        <p14:creationId xmlns:p14="http://schemas.microsoft.com/office/powerpoint/2010/main" val="329834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C347C-D1B1-5964-1B43-8E25E2846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531747-E911-11C9-50CA-11725C2F7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39" y="592107"/>
            <a:ext cx="6506483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00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BFAAB0C-5129-EBBE-26BA-A68945030AE8}"/>
              </a:ext>
            </a:extLst>
          </p:cNvPr>
          <p:cNvSpPr txBox="1"/>
          <p:nvPr/>
        </p:nvSpPr>
        <p:spPr>
          <a:xfrm>
            <a:off x="2413417" y="261610"/>
            <a:ext cx="18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I do: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DBBF2-4D8E-26D3-A164-F8EF138F3D0D}"/>
              </a:ext>
            </a:extLst>
          </p:cNvPr>
          <p:cNvSpPr txBox="1"/>
          <p:nvPr/>
        </p:nvSpPr>
        <p:spPr>
          <a:xfrm>
            <a:off x="8501922" y="239656"/>
            <a:ext cx="18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We do: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57" y="859258"/>
            <a:ext cx="4723918" cy="3468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933" y="859258"/>
            <a:ext cx="5039497" cy="346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2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BFAAB0C-5129-EBBE-26BA-A68945030AE8}"/>
              </a:ext>
            </a:extLst>
          </p:cNvPr>
          <p:cNvSpPr txBox="1"/>
          <p:nvPr/>
        </p:nvSpPr>
        <p:spPr>
          <a:xfrm>
            <a:off x="2413417" y="261610"/>
            <a:ext cx="18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I do: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EDBBF2-4D8E-26D3-A164-F8EF138F3D0D}"/>
              </a:ext>
            </a:extLst>
          </p:cNvPr>
          <p:cNvSpPr txBox="1"/>
          <p:nvPr/>
        </p:nvSpPr>
        <p:spPr>
          <a:xfrm>
            <a:off x="8501922" y="239656"/>
            <a:ext cx="188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FF0000"/>
                </a:solidFill>
              </a:rPr>
              <a:t>We do: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61" y="932232"/>
            <a:ext cx="4916824" cy="3352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27" y="932232"/>
            <a:ext cx="5003810" cy="299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4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225100-4175-8FFE-9A0D-E79EC33DE9C3}"/>
              </a:ext>
            </a:extLst>
          </p:cNvPr>
          <p:cNvSpPr txBox="1"/>
          <p:nvPr/>
        </p:nvSpPr>
        <p:spPr>
          <a:xfrm>
            <a:off x="702012" y="224853"/>
            <a:ext cx="487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On your whiteboards…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247" y="1070676"/>
            <a:ext cx="69056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53668"/>
      </p:ext>
    </p:extLst>
  </p:cSld>
  <p:clrMapOvr>
    <a:masterClrMapping/>
  </p:clrMapOvr>
</p:sld>
</file>

<file path=ppt/theme/theme1.xml><?xml version="1.0" encoding="utf-8"?>
<a:theme xmlns:a="http://schemas.openxmlformats.org/drawingml/2006/main" name="Converged Powerpoint template 2024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Converged Powerpoint template 2024</Template>
  <TotalTime>120</TotalTime>
  <Words>175</Words>
  <Application>Microsoft Office PowerPoint</Application>
  <PresentationFormat>Widescreen</PresentationFormat>
  <Paragraphs>62</Paragraphs>
  <Slides>26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Aptos</vt:lpstr>
      <vt:lpstr>Arial</vt:lpstr>
      <vt:lpstr>Cambria Math</vt:lpstr>
      <vt:lpstr>Century Gothic</vt:lpstr>
      <vt:lpstr>Lato</vt:lpstr>
      <vt:lpstr>Converged Powerpoint template 2024</vt:lpstr>
      <vt:lpstr>ALT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T Gladwell - SCITT Staff</dc:creator>
  <cp:lastModifiedBy>Mrs S Austin-Loczy - LBA Staff</cp:lastModifiedBy>
  <cp:revision>9</cp:revision>
  <dcterms:created xsi:type="dcterms:W3CDTF">2025-02-14T13:30:58Z</dcterms:created>
  <dcterms:modified xsi:type="dcterms:W3CDTF">2025-03-26T11:57:17Z</dcterms:modified>
</cp:coreProperties>
</file>