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 id="2147483867" r:id="rId13"/>
  </p:sldMasterIdLst>
  <p:notesMasterIdLst>
    <p:notesMasterId r:id="rId39"/>
  </p:notesMasterIdLst>
  <p:sldIdLst>
    <p:sldId id="275" r:id="rId14"/>
    <p:sldId id="256" r:id="rId15"/>
    <p:sldId id="276" r:id="rId16"/>
    <p:sldId id="285" r:id="rId17"/>
    <p:sldId id="286" r:id="rId18"/>
    <p:sldId id="312" r:id="rId19"/>
    <p:sldId id="313" r:id="rId20"/>
    <p:sldId id="314" r:id="rId21"/>
    <p:sldId id="315" r:id="rId22"/>
    <p:sldId id="292" r:id="rId23"/>
    <p:sldId id="316" r:id="rId24"/>
    <p:sldId id="317" r:id="rId25"/>
    <p:sldId id="318" r:id="rId26"/>
    <p:sldId id="296" r:id="rId27"/>
    <p:sldId id="298" r:id="rId28"/>
    <p:sldId id="299" r:id="rId29"/>
    <p:sldId id="300" r:id="rId30"/>
    <p:sldId id="305" r:id="rId31"/>
    <p:sldId id="306" r:id="rId32"/>
    <p:sldId id="320" r:id="rId33"/>
    <p:sldId id="304" r:id="rId34"/>
    <p:sldId id="287" r:id="rId35"/>
    <p:sldId id="288" r:id="rId36"/>
    <p:sldId id="289" r:id="rId37"/>
    <p:sldId id="290" r:id="rId38"/>
  </p:sldIdLst>
  <p:sldSz cx="12192000" cy="6858000"/>
  <p:notesSz cx="7104063" cy="10234613"/>
  <p:embeddedFontLst>
    <p:embeddedFont>
      <p:font typeface="Cambria Math" panose="02040503050406030204" pitchFamily="18" charset="0"/>
      <p:regular r:id="rId40"/>
    </p:embeddedFont>
    <p:embeddedFont>
      <p:font typeface="Century Gothic" panose="020B0502020202020204" pitchFamily="34" charset="0"/>
      <p:regular r:id="rId41"/>
      <p:bold r:id="rId42"/>
      <p:italic r:id="rId43"/>
      <p:boldItalic r:id="rId44"/>
    </p:embeddedFont>
    <p:embeddedFont>
      <p:font typeface="Comic Sans MS" panose="030F0702030302020204" pitchFamily="66"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Malgun Gothic" panose="020B0503020000020004" pitchFamily="34" charset="-127"/>
      <p:regular r:id="rId53"/>
      <p:bold r:id="rId54"/>
    </p:embeddedFont>
    <p:embeddedFont>
      <p:font typeface="Trebuchet MS" panose="020B060302020202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275"/>
            <p14:sldId id="256"/>
          </p14:sldIdLst>
        </p14:section>
        <p14:section name="Instruction" id="{7934CE8B-BB8D-4D54-A7EF-CE7E569BB4BF}">
          <p14:sldIdLst>
            <p14:sldId id="276"/>
            <p14:sldId id="285"/>
            <p14:sldId id="286"/>
            <p14:sldId id="312"/>
            <p14:sldId id="313"/>
            <p14:sldId id="314"/>
            <p14:sldId id="315"/>
          </p14:sldIdLst>
        </p14:section>
        <p14:section name="AfL" id="{A7A4D227-0A54-4297-B3E9-5A617730A67D}">
          <p14:sldIdLst>
            <p14:sldId id="292"/>
            <p14:sldId id="316"/>
            <p14:sldId id="317"/>
            <p14:sldId id="318"/>
          </p14:sldIdLst>
        </p14:section>
        <p14:section name="Instruction" id="{04D585C0-0F05-40D6-8261-F264AAEC9A58}">
          <p14:sldIdLst>
            <p14:sldId id="296"/>
            <p14:sldId id="298"/>
            <p14:sldId id="299"/>
            <p14:sldId id="300"/>
            <p14:sldId id="305"/>
            <p14:sldId id="306"/>
            <p14:sldId id="320"/>
          </p14:sldIdLst>
        </p14:section>
        <p14:section name="Problems" id="{7F94A6D0-7356-476F-8A15-E0CCC1CF3C4D}">
          <p14:sldIdLst>
            <p14:sldId id="304"/>
            <p14:sldId id="287"/>
            <p14:sldId id="288"/>
            <p14:sldId id="289"/>
            <p14:sldId id="290"/>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82391" autoAdjust="0"/>
  </p:normalViewPr>
  <p:slideViewPr>
    <p:cSldViewPr snapToGrid="0" showGuides="1">
      <p:cViewPr varScale="1">
        <p:scale>
          <a:sx n="105" d="100"/>
          <a:sy n="105" d="100"/>
        </p:scale>
        <p:origin x="2358" y="666"/>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Master" Target="slideMasters/slideMaster8.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2714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4EDCD2-601A-461C-9AB5-639C33E3F986}" type="slidenum">
              <a:rPr lang="en-GB" smtClean="0"/>
              <a:t>19</a:t>
            </a:fld>
            <a:endParaRPr lang="en-GB"/>
          </a:p>
        </p:txBody>
      </p:sp>
    </p:spTree>
    <p:extLst>
      <p:ext uri="{BB962C8B-B14F-4D97-AF65-F5344CB8AC3E}">
        <p14:creationId xmlns:p14="http://schemas.microsoft.com/office/powerpoint/2010/main" val="415552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03A9-AC21-70CF-562B-910CED853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BEEC9-C384-F221-FCAC-E0541A25F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2D1CF-86DA-257C-3D2F-760142AD98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A42E05-C857-EE1C-9B04-1D867312DCF5}"/>
              </a:ext>
            </a:extLst>
          </p:cNvPr>
          <p:cNvSpPr>
            <a:spLocks noGrp="1"/>
          </p:cNvSpPr>
          <p:nvPr>
            <p:ph type="sldNum" sz="quarter" idx="5"/>
          </p:nvPr>
        </p:nvSpPr>
        <p:spPr/>
        <p:txBody>
          <a:bodyPr/>
          <a:lstStyle/>
          <a:p>
            <a:fld id="{DD4EDCD2-601A-461C-9AB5-639C33E3F986}" type="slidenum">
              <a:rPr lang="en-GB" smtClean="0"/>
              <a:t>20</a:t>
            </a:fld>
            <a:endParaRPr lang="en-GB"/>
          </a:p>
        </p:txBody>
      </p:sp>
    </p:spTree>
    <p:extLst>
      <p:ext uri="{BB962C8B-B14F-4D97-AF65-F5344CB8AC3E}">
        <p14:creationId xmlns:p14="http://schemas.microsoft.com/office/powerpoint/2010/main" val="330533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students will not get this far – that is fine!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5773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here is for pupils</a:t>
            </a:r>
            <a:r>
              <a:rPr lang="en-GB" baseline="0" dirty="0"/>
              <a:t> to realise that the rounded answer is not accurate enough (1.41). They may simply square root 2 and come up with a more accurate solution for the length(1.4142 … </a:t>
            </a:r>
            <a:r>
              <a:rPr lang="en-GB" baseline="0" dirty="0" err="1"/>
              <a:t>ect</a:t>
            </a:r>
            <a:r>
              <a:rPr lang="en-GB" baseline="0" dirty="0"/>
              <a:t>). If so the following slides could be skipped and the principal of leaving it as root 2 instead could be generated from discussion around this point. If they don’t prompt with questioning about the degree of accuracy using the next slides. </a:t>
            </a:r>
          </a:p>
          <a:p>
            <a:endParaRPr lang="en-GB" baseline="0" dirty="0"/>
          </a:p>
          <a:p>
            <a:r>
              <a:rPr lang="en-GB" dirty="0"/>
              <a:t>Pupils are expected to calculate 1.41 x 1.41 and</a:t>
            </a:r>
            <a:r>
              <a:rPr lang="en-GB" baseline="0" dirty="0"/>
              <a:t> see that the solution is not 2. </a:t>
            </a:r>
          </a:p>
          <a:p>
            <a:endParaRPr lang="en-GB" baseline="0" dirty="0"/>
          </a:p>
          <a:p>
            <a:r>
              <a:rPr lang="en-GB" baseline="0" dirty="0"/>
              <a:t>Pythagoras is not encouraged at this stage, though if it is used, don’t shoot it down. They may get a longer decimal </a:t>
            </a:r>
            <a:r>
              <a:rPr lang="en-GB" baseline="0" dirty="0" err="1"/>
              <a:t>ans</a:t>
            </a:r>
            <a:r>
              <a:rPr lang="en-GB" baseline="0" dirty="0"/>
              <a:t> on their calculator and offer this as a suggestion. If they do, run with it, let them try again with that. Again, if this happens you may not need the next few slides.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5772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not 2 but it is closer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 – closer</a:t>
            </a:r>
            <a:r>
              <a:rPr lang="en-GB" baseline="0" dirty="0"/>
              <a:t> to 2. The longer decimal gives us a more accurate answer but it isn’t perfect</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5593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E2FC-2870-E1E8-D4DF-7B1021C3D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657F0-31BB-6FC4-3458-60B40DED1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5F6FE-7380-2DC4-8046-7D346A5AEE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8DCE5D-4DFE-1E30-87CA-CA36F99543B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4057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BC1E-E482-1FB0-4A4F-3640D0AB2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80C30-D868-A7E4-E0DF-A703B9367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AF068-293C-3AD7-B5D9-E007F14310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3BAE9E-EC64-DC7E-CB80-8AF9815E483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8421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35210-1AEB-9435-EB2E-1032400E7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F2CEE-CE76-778B-9FDF-E81E09470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644CF-C461-90DC-F1DF-4FC991A40157}"/>
              </a:ext>
            </a:extLst>
          </p:cNvPr>
          <p:cNvSpPr>
            <a:spLocks noGrp="1"/>
          </p:cNvSpPr>
          <p:nvPr>
            <p:ph type="body" idx="1"/>
          </p:nvPr>
        </p:nvSpPr>
        <p:spPr/>
        <p:txBody>
          <a:bodyPr/>
          <a:lstStyle/>
          <a:p>
            <a:r>
              <a:rPr lang="en-GB" dirty="0"/>
              <a:t>Root 2 is a number that carries on forever</a:t>
            </a:r>
            <a:r>
              <a:rPr lang="en-GB" baseline="0" dirty="0"/>
              <a:t> (has a lot of decimal places) no need to be too explicit here. It is approx. the same value as 1.41 … however root 2 tells us the number EXACTLY</a:t>
            </a:r>
            <a:endParaRPr lang="en-GB" dirty="0"/>
          </a:p>
          <a:p>
            <a:endParaRPr lang="en-GB" dirty="0"/>
          </a:p>
        </p:txBody>
      </p:sp>
      <p:sp>
        <p:nvSpPr>
          <p:cNvPr id="4" name="Slide Number Placeholder 3">
            <a:extLst>
              <a:ext uri="{FF2B5EF4-FFF2-40B4-BE49-F238E27FC236}">
                <a16:creationId xmlns:a16="http://schemas.microsoft.com/office/drawing/2014/main" id="{D32E45A2-D322-6E38-8537-EADBF4704A0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10914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3C5C-F609-DCEC-62A4-177DDFB82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E04CD-323C-5AF4-46AF-3482D2A17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FCCBC-DD33-CB0C-06B6-D67BF3C110C0}"/>
              </a:ext>
            </a:extLst>
          </p:cNvPr>
          <p:cNvSpPr>
            <a:spLocks noGrp="1"/>
          </p:cNvSpPr>
          <p:nvPr>
            <p:ph type="body" idx="1"/>
          </p:nvPr>
        </p:nvSpPr>
        <p:spPr/>
        <p:txBody>
          <a:bodyPr/>
          <a:lstStyle/>
          <a:p>
            <a:r>
              <a:rPr lang="en-GB" dirty="0"/>
              <a:t>Draw the conclusion of multiplying 2 identical</a:t>
            </a:r>
            <a:r>
              <a:rPr lang="en-GB" baseline="0" dirty="0"/>
              <a:t> surds</a:t>
            </a:r>
            <a:endParaRPr lang="en-GB" dirty="0"/>
          </a:p>
          <a:p>
            <a:endParaRPr lang="en-GB" dirty="0"/>
          </a:p>
        </p:txBody>
      </p:sp>
      <p:sp>
        <p:nvSpPr>
          <p:cNvPr id="4" name="Slide Number Placeholder 3">
            <a:extLst>
              <a:ext uri="{FF2B5EF4-FFF2-40B4-BE49-F238E27FC236}">
                <a16:creationId xmlns:a16="http://schemas.microsoft.com/office/drawing/2014/main" id="{33242049-AF39-6E4F-7011-0EBE67B923F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4495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two whole numbers is root 18 between?</a:t>
            </a:r>
          </a:p>
        </p:txBody>
      </p:sp>
      <p:sp>
        <p:nvSpPr>
          <p:cNvPr id="4" name="Slide Number Placeholder 3"/>
          <p:cNvSpPr>
            <a:spLocks noGrp="1"/>
          </p:cNvSpPr>
          <p:nvPr>
            <p:ph type="sldNum" sz="quarter" idx="5"/>
          </p:nvPr>
        </p:nvSpPr>
        <p:spPr/>
        <p:txBody>
          <a:bodyPr/>
          <a:lstStyle/>
          <a:p>
            <a:fld id="{DD4EDCD2-601A-461C-9AB5-639C33E3F986}" type="slidenum">
              <a:rPr lang="en-GB" smtClean="0"/>
              <a:t>15</a:t>
            </a:fld>
            <a:endParaRPr lang="en-GB"/>
          </a:p>
        </p:txBody>
      </p:sp>
    </p:spTree>
    <p:extLst>
      <p:ext uri="{BB962C8B-B14F-4D97-AF65-F5344CB8AC3E}">
        <p14:creationId xmlns:p14="http://schemas.microsoft.com/office/powerpoint/2010/main" val="74477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may think of pi. Some may have seen e. Make it clear these are </a:t>
            </a:r>
            <a:r>
              <a:rPr lang="en-GB" b="1" dirty="0"/>
              <a:t>not</a:t>
            </a:r>
            <a:r>
              <a:rPr lang="en-GB" b="0" dirty="0"/>
              <a:t> surds.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85336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DD6A609-8187-4CB5-94D5-DF277E6A631B}" type="slidenum">
              <a:rPr lang="en-GB"/>
              <a:pPr>
                <a:defRPr/>
              </a:pPr>
              <a:t>‹#›</a:t>
            </a:fld>
            <a:endParaRPr lang="en-GB" dirty="0"/>
          </a:p>
        </p:txBody>
      </p:sp>
    </p:spTree>
    <p:extLst>
      <p:ext uri="{BB962C8B-B14F-4D97-AF65-F5344CB8AC3E}">
        <p14:creationId xmlns:p14="http://schemas.microsoft.com/office/powerpoint/2010/main" val="31523785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2AB36EB-0382-43E4-8065-F0BE3325CA4D}" type="slidenum">
              <a:rPr lang="en-GB"/>
              <a:pPr>
                <a:defRPr/>
              </a:pPr>
              <a:t>‹#›</a:t>
            </a:fld>
            <a:endParaRPr lang="en-GB" dirty="0"/>
          </a:p>
        </p:txBody>
      </p:sp>
    </p:spTree>
    <p:extLst>
      <p:ext uri="{BB962C8B-B14F-4D97-AF65-F5344CB8AC3E}">
        <p14:creationId xmlns:p14="http://schemas.microsoft.com/office/powerpoint/2010/main" val="143811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3374A7B-D5CD-4124-A076-6B72649CE2FF}" type="slidenum">
              <a:rPr lang="en-GB"/>
              <a:pPr>
                <a:defRPr/>
              </a:pPr>
              <a:t>‹#›</a:t>
            </a:fld>
            <a:endParaRPr lang="en-GB" dirty="0"/>
          </a:p>
        </p:txBody>
      </p:sp>
    </p:spTree>
    <p:extLst>
      <p:ext uri="{BB962C8B-B14F-4D97-AF65-F5344CB8AC3E}">
        <p14:creationId xmlns:p14="http://schemas.microsoft.com/office/powerpoint/2010/main" val="34253909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0E1B3B-1198-4D0A-ACA6-E8D8D6AAE5C7}" type="slidenum">
              <a:rPr lang="en-GB"/>
              <a:pPr>
                <a:defRPr/>
              </a:pPr>
              <a:t>‹#›</a:t>
            </a:fld>
            <a:endParaRPr lang="en-GB" dirty="0"/>
          </a:p>
        </p:txBody>
      </p:sp>
    </p:spTree>
    <p:extLst>
      <p:ext uri="{BB962C8B-B14F-4D97-AF65-F5344CB8AC3E}">
        <p14:creationId xmlns:p14="http://schemas.microsoft.com/office/powerpoint/2010/main" val="26755723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AD6C6AB-6310-4CFF-8091-02A786CBA96D}" type="slidenum">
              <a:rPr lang="en-GB"/>
              <a:pPr>
                <a:defRPr/>
              </a:pPr>
              <a:t>‹#›</a:t>
            </a:fld>
            <a:endParaRPr lang="en-GB" dirty="0"/>
          </a:p>
        </p:txBody>
      </p:sp>
    </p:spTree>
    <p:extLst>
      <p:ext uri="{BB962C8B-B14F-4D97-AF65-F5344CB8AC3E}">
        <p14:creationId xmlns:p14="http://schemas.microsoft.com/office/powerpoint/2010/main" val="47000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4B414F8-8348-4B19-8534-718A0CEFC94F}" type="slidenum">
              <a:rPr lang="en-GB"/>
              <a:pPr>
                <a:defRPr/>
              </a:pPr>
              <a:t>‹#›</a:t>
            </a:fld>
            <a:endParaRPr lang="en-GB" dirty="0"/>
          </a:p>
        </p:txBody>
      </p:sp>
    </p:spTree>
    <p:extLst>
      <p:ext uri="{BB962C8B-B14F-4D97-AF65-F5344CB8AC3E}">
        <p14:creationId xmlns:p14="http://schemas.microsoft.com/office/powerpoint/2010/main" val="3732019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934AE141-21D5-4281-9F22-3ED4745BE01C}" type="slidenum">
              <a:rPr lang="en-GB"/>
              <a:pPr>
                <a:defRPr/>
              </a:pPr>
              <a:t>‹#›</a:t>
            </a:fld>
            <a:endParaRPr lang="en-GB" dirty="0"/>
          </a:p>
        </p:txBody>
      </p:sp>
    </p:spTree>
    <p:extLst>
      <p:ext uri="{BB962C8B-B14F-4D97-AF65-F5344CB8AC3E}">
        <p14:creationId xmlns:p14="http://schemas.microsoft.com/office/powerpoint/2010/main" val="3704264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ABED02-69AC-4CF7-811D-519C9DAD1BE5}" type="slidenum">
              <a:rPr lang="en-GB"/>
              <a:pPr>
                <a:defRPr/>
              </a:pPr>
              <a:t>‹#›</a:t>
            </a:fld>
            <a:endParaRPr lang="en-GB" dirty="0"/>
          </a:p>
        </p:txBody>
      </p:sp>
    </p:spTree>
    <p:extLst>
      <p:ext uri="{BB962C8B-B14F-4D97-AF65-F5344CB8AC3E}">
        <p14:creationId xmlns:p14="http://schemas.microsoft.com/office/powerpoint/2010/main" val="28328400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308215A-2683-4D40-93B3-1695D49E3676}" type="slidenum">
              <a:rPr lang="en-GB"/>
              <a:pPr>
                <a:defRPr/>
              </a:pPr>
              <a:t>‹#›</a:t>
            </a:fld>
            <a:endParaRPr lang="en-GB" dirty="0"/>
          </a:p>
        </p:txBody>
      </p:sp>
    </p:spTree>
    <p:extLst>
      <p:ext uri="{BB962C8B-B14F-4D97-AF65-F5344CB8AC3E}">
        <p14:creationId xmlns:p14="http://schemas.microsoft.com/office/powerpoint/2010/main" val="14755675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B99CC74-8E89-4B12-AD9A-FD695D0919FB}" type="slidenum">
              <a:rPr lang="en-GB"/>
              <a:pPr>
                <a:defRPr/>
              </a:pPr>
              <a:t>‹#›</a:t>
            </a:fld>
            <a:endParaRPr lang="en-GB" dirty="0"/>
          </a:p>
        </p:txBody>
      </p:sp>
    </p:spTree>
    <p:extLst>
      <p:ext uri="{BB962C8B-B14F-4D97-AF65-F5344CB8AC3E}">
        <p14:creationId xmlns:p14="http://schemas.microsoft.com/office/powerpoint/2010/main" val="6304719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C8543FF-A07B-429E-A3FE-1E5AB634DA45}" type="slidenum">
              <a:rPr lang="en-GB"/>
              <a:pPr>
                <a:defRPr/>
              </a:pPr>
              <a:t>‹#›</a:t>
            </a:fld>
            <a:endParaRPr lang="en-GB" dirty="0"/>
          </a:p>
        </p:txBody>
      </p:sp>
    </p:spTree>
    <p:extLst>
      <p:ext uri="{BB962C8B-B14F-4D97-AF65-F5344CB8AC3E}">
        <p14:creationId xmlns:p14="http://schemas.microsoft.com/office/powerpoint/2010/main" val="415527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5.JP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7CFB874-0697-4B5B-81B9-7325BB74ABC0}" type="slidenum">
              <a:rPr lang="en-GB"/>
              <a:pPr>
                <a:defRPr/>
              </a:pPr>
              <a:t>‹#›</a:t>
            </a:fld>
            <a:endParaRPr lang="en-GB" dirty="0"/>
          </a:p>
        </p:txBody>
      </p:sp>
      <p:sp>
        <p:nvSpPr>
          <p:cNvPr id="10" name="Rectangle 7"/>
          <p:cNvSpPr>
            <a:spLocks noChangeArrowheads="1"/>
          </p:cNvSpPr>
          <p:nvPr userDrawn="1"/>
        </p:nvSpPr>
        <p:spPr bwMode="auto">
          <a:xfrm>
            <a:off x="0" y="0"/>
            <a:ext cx="12192000" cy="6858000"/>
          </a:xfrm>
          <a:prstGeom prst="rect">
            <a:avLst/>
          </a:prstGeom>
          <a:noFill/>
          <a:ln w="152400" algn="ctr">
            <a:solidFill>
              <a:srgbClr val="2D2D8A">
                <a:lumMod val="75000"/>
              </a:srgb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Comic Sans MS" pitchFamily="66" charset="0"/>
              <a:cs typeface="Arial" charset="0"/>
            </a:endParaRPr>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r="15398" b="9959"/>
          <a:stretch/>
        </p:blipFill>
        <p:spPr>
          <a:xfrm>
            <a:off x="10416481" y="5661248"/>
            <a:ext cx="1185108" cy="952494"/>
          </a:xfrm>
          <a:prstGeom prst="rect">
            <a:avLst/>
          </a:prstGeom>
        </p:spPr>
      </p:pic>
    </p:spTree>
    <p:extLst>
      <p:ext uri="{BB962C8B-B14F-4D97-AF65-F5344CB8AC3E}">
        <p14:creationId xmlns:p14="http://schemas.microsoft.com/office/powerpoint/2010/main" val="111715959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69.pn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5.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26" Type="http://schemas.openxmlformats.org/officeDocument/2006/relationships/image" Target="../media/image100.pn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5" Type="http://schemas.openxmlformats.org/officeDocument/2006/relationships/image" Target="../media/image99.png"/><Relationship Id="rId2" Type="http://schemas.openxmlformats.org/officeDocument/2006/relationships/notesSlide" Target="../notesSlides/notesSlide11.xml"/><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3.png"/><Relationship Id="rId1" Type="http://schemas.openxmlformats.org/officeDocument/2006/relationships/slideLayout" Target="../slideLayouts/slideLayout5.xml"/><Relationship Id="rId6" Type="http://schemas.openxmlformats.org/officeDocument/2006/relationships/image" Target="../media/image80.png"/><Relationship Id="rId11" Type="http://schemas.openxmlformats.org/officeDocument/2006/relationships/image" Target="../media/image85.png"/><Relationship Id="rId24" Type="http://schemas.openxmlformats.org/officeDocument/2006/relationships/image" Target="../media/image98.png"/><Relationship Id="rId5" Type="http://schemas.openxmlformats.org/officeDocument/2006/relationships/image" Target="../media/image79.png"/><Relationship Id="rId15" Type="http://schemas.openxmlformats.org/officeDocument/2006/relationships/image" Target="../media/image89.png"/><Relationship Id="rId23" Type="http://schemas.openxmlformats.org/officeDocument/2006/relationships/image" Target="../media/image97.png"/><Relationship Id="rId28" Type="http://schemas.openxmlformats.org/officeDocument/2006/relationships/image" Target="../media/image102.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96.png"/><Relationship Id="rId27" Type="http://schemas.openxmlformats.org/officeDocument/2006/relationships/image" Target="../media/image10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9.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129.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129.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129.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129.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4.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1.png"/><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5.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1.png"/><Relationship Id="rId5" Type="http://schemas.openxmlformats.org/officeDocument/2006/relationships/image" Target="../media/image53.png"/><Relationship Id="rId10" Type="http://schemas.openxmlformats.org/officeDocument/2006/relationships/image" Target="../media/image51.png"/><Relationship Id="rId4" Type="http://schemas.openxmlformats.org/officeDocument/2006/relationships/image" Target="../media/image52.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6.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7.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1.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body" sz="quarter" idx="10"/>
              </p:nvPr>
            </p:nvSpPr>
            <p:spPr>
              <a:xfrm>
                <a:off x="317019" y="512812"/>
                <a:ext cx="10945813" cy="750661"/>
              </a:xfrm>
            </p:spPr>
            <p:txBody>
              <a:bodyPr/>
              <a:lstStyle/>
              <a:p>
                <a:r>
                  <a:rPr lang="en-GB" dirty="0">
                    <a:latin typeface="Trebuchet MS" panose="020B0603020202020204" pitchFamily="34" charset="0"/>
                  </a:rPr>
                  <a:t>Write the square numbers up to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15</m:t>
                        </m:r>
                      </m:e>
                      <m:sup>
                        <m:r>
                          <a:rPr lang="en-GB" b="0" i="1" smtClean="0">
                            <a:latin typeface="Cambria Math" panose="02040503050406030204" pitchFamily="18" charset="0"/>
                          </a:rPr>
                          <m:t>2</m:t>
                        </m:r>
                      </m:sup>
                    </m:sSup>
                  </m:oMath>
                </a14:m>
                <a:endParaRPr lang="en-GB" dirty="0">
                  <a:latin typeface="Trebuchet MS" panose="020B0603020202020204" pitchFamily="34" charset="0"/>
                </a:endParaRPr>
              </a:p>
            </p:txBody>
          </p:sp>
        </mc:Choice>
        <mc:Fallback>
          <p:sp>
            <p:nvSpPr>
              <p:cNvPr id="3" name="Subtitle 2"/>
              <p:cNvSpPr>
                <a:spLocks noGrp="1" noRot="1" noChangeAspect="1" noMove="1" noResize="1" noEditPoints="1" noAdjustHandles="1" noChangeArrowheads="1" noChangeShapeType="1" noTextEdit="1"/>
              </p:cNvSpPr>
              <p:nvPr>
                <p:ph type="body" sz="quarter" idx="10"/>
              </p:nvPr>
            </p:nvSpPr>
            <p:spPr>
              <a:xfrm>
                <a:off x="317019" y="512812"/>
                <a:ext cx="10945813" cy="750661"/>
              </a:xfrm>
              <a:blipFill>
                <a:blip r:embed="rId3"/>
                <a:stretch>
                  <a:fillRect l="-1225" t="-1463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7838276" y="1263473"/>
                <a:ext cx="2743200" cy="4678204"/>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2</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=4</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3</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=9</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4</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=16</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5</m:t>
                      </m:r>
                      <m:r>
                        <a:rPr lang="en-GB" sz="2000" i="1" baseline="30000" dirty="0">
                          <a:solidFill>
                            <a:srgbClr val="000000"/>
                          </a:solidFill>
                          <a:latin typeface="Cambria Math" panose="02040503050406030204" pitchFamily="18" charset="0"/>
                          <a:cs typeface="Arial" charset="0"/>
                        </a:rPr>
                        <m:t>2</m:t>
                      </m:r>
                      <m:r>
                        <a:rPr lang="en-GB" sz="2000" b="0" i="1" dirty="0" smtClean="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5</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6</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=36</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7</m:t>
                      </m:r>
                      <m:r>
                        <a:rPr lang="en-GB" sz="2000" i="1" baseline="30000" dirty="0">
                          <a:solidFill>
                            <a:srgbClr val="000000"/>
                          </a:solidFill>
                          <a:latin typeface="Cambria Math" panose="02040503050406030204" pitchFamily="18" charset="0"/>
                          <a:cs typeface="Arial" charset="0"/>
                        </a:rPr>
                        <m:t>2</m:t>
                      </m:r>
                      <m:r>
                        <a:rPr lang="en-GB" sz="2000" i="1" dirty="0" smtClean="0">
                          <a:solidFill>
                            <a:srgbClr val="000000"/>
                          </a:solidFill>
                          <a:latin typeface="Cambria Math" panose="02040503050406030204" pitchFamily="18" charset="0"/>
                          <a:cs typeface="Arial" charset="0"/>
                        </a:rPr>
                        <m:t>=</m:t>
                      </m:r>
                      <m:r>
                        <a:rPr lang="en-GB" sz="2000" i="1" dirty="0">
                          <a:solidFill>
                            <a:srgbClr val="000000"/>
                          </a:solidFill>
                          <a:latin typeface="Cambria Math" panose="02040503050406030204" pitchFamily="18" charset="0"/>
                          <a:cs typeface="Arial" charset="0"/>
                        </a:rPr>
                        <m:t>49</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8</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=64</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9</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=81</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10</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=100</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11</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=121</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12</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=144</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13</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=169</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14</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=196</m:t>
                      </m:r>
                    </m:oMath>
                  </m:oMathPara>
                </a14:m>
                <a:endParaRPr lang="en-GB" sz="2000" dirty="0">
                  <a:solidFill>
                    <a:srgbClr val="000000"/>
                  </a:solidFill>
                  <a:latin typeface="Trebuchet MS" panose="020B0603020202020204" pitchFamily="34" charset="0"/>
                  <a:cs typeface="Arial"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cs typeface="Arial" charset="0"/>
                        </a:rPr>
                        <m:t>15</m:t>
                      </m:r>
                      <m:r>
                        <a:rPr lang="en-GB" sz="2000" i="1" baseline="30000" dirty="0">
                          <a:solidFill>
                            <a:srgbClr val="000000"/>
                          </a:solidFill>
                          <a:latin typeface="Cambria Math" panose="02040503050406030204" pitchFamily="18" charset="0"/>
                          <a:cs typeface="Arial" charset="0"/>
                        </a:rPr>
                        <m:t>2</m:t>
                      </m:r>
                      <m:r>
                        <a:rPr lang="en-GB" sz="2000" i="1" dirty="0">
                          <a:solidFill>
                            <a:srgbClr val="000000"/>
                          </a:solidFill>
                          <a:latin typeface="Cambria Math" panose="02040503050406030204" pitchFamily="18" charset="0"/>
                          <a:cs typeface="Arial" charset="0"/>
                        </a:rPr>
                        <m:t>=225</m:t>
                      </m:r>
                    </m:oMath>
                  </m:oMathPara>
                </a14:m>
                <a:endParaRPr lang="en-GB" sz="2000" dirty="0">
                  <a:solidFill>
                    <a:srgbClr val="000000"/>
                  </a:solidFill>
                  <a:latin typeface="Trebuchet MS" panose="020B0603020202020204" pitchFamily="34" charset="0"/>
                  <a:cs typeface="Arial"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7838276" y="1263473"/>
                <a:ext cx="2743200" cy="4678204"/>
              </a:xfrm>
              <a:prstGeom prst="rect">
                <a:avLst/>
              </a:prstGeom>
              <a:blipFill>
                <a:blip r:embed="rId4"/>
                <a:stretch>
                  <a:fillRect/>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D320967F-4E0D-46EF-3FBF-9C6ADC468307}"/>
              </a:ext>
            </a:extLst>
          </p:cNvPr>
          <p:cNvPicPr>
            <a:picLocks noChangeAspect="1"/>
          </p:cNvPicPr>
          <p:nvPr/>
        </p:nvPicPr>
        <p:blipFill>
          <a:blip r:embed="rId5"/>
          <a:srcRect b="11932"/>
          <a:stretch/>
        </p:blipFill>
        <p:spPr>
          <a:xfrm>
            <a:off x="317019" y="1263473"/>
            <a:ext cx="6362700" cy="2583660"/>
          </a:xfrm>
          <a:prstGeom prst="rect">
            <a:avLst/>
          </a:prstGeom>
        </p:spPr>
      </p:pic>
    </p:spTree>
    <p:custDataLst>
      <p:tags r:id="rId1"/>
    </p:custDataLst>
    <p:extLst>
      <p:ext uri="{BB962C8B-B14F-4D97-AF65-F5344CB8AC3E}">
        <p14:creationId xmlns:p14="http://schemas.microsoft.com/office/powerpoint/2010/main" val="13273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152401"/>
            <a:ext cx="8991600" cy="255454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On your whiteboards…</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would the area of this square be?</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2D12C0D-8B1D-C982-BB51-CD46A9729917}"/>
                  </a:ext>
                </a:extLst>
              </p:cNvPr>
              <p:cNvSpPr txBox="1"/>
              <p:nvPr/>
            </p:nvSpPr>
            <p:spPr>
              <a:xfrm>
                <a:off x="5111491" y="2441524"/>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5</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6" name="TextBox 5">
                <a:extLst>
                  <a:ext uri="{FF2B5EF4-FFF2-40B4-BE49-F238E27FC236}">
                    <a16:creationId xmlns:a16="http://schemas.microsoft.com/office/drawing/2014/main" id="{E2D12C0D-8B1D-C982-BB51-CD46A9729917}"/>
                  </a:ext>
                </a:extLst>
              </p:cNvPr>
              <p:cNvSpPr txBox="1">
                <a:spLocks noRot="1" noChangeAspect="1" noMove="1" noResize="1" noEditPoints="1" noAdjustHandles="1" noChangeArrowheads="1" noChangeShapeType="1" noTextEdit="1"/>
              </p:cNvSpPr>
              <p:nvPr/>
            </p:nvSpPr>
            <p:spPr>
              <a:xfrm>
                <a:off x="5111491" y="2441524"/>
                <a:ext cx="1716208" cy="49763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E85BDC8-4339-8864-127A-A2524ED73C6B}"/>
                  </a:ext>
                </a:extLst>
              </p:cNvPr>
              <p:cNvSpPr txBox="1"/>
              <p:nvPr/>
            </p:nvSpPr>
            <p:spPr>
              <a:xfrm rot="5400000">
                <a:off x="6809061" y="4122361"/>
                <a:ext cx="1714669" cy="513602"/>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5</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7" name="TextBox 6">
                <a:extLst>
                  <a:ext uri="{FF2B5EF4-FFF2-40B4-BE49-F238E27FC236}">
                    <a16:creationId xmlns:a16="http://schemas.microsoft.com/office/drawing/2014/main" id="{5E85BDC8-4339-8864-127A-A2524ED73C6B}"/>
                  </a:ext>
                </a:extLst>
              </p:cNvPr>
              <p:cNvSpPr txBox="1">
                <a:spLocks noRot="1" noChangeAspect="1" noMove="1" noResize="1" noEditPoints="1" noAdjustHandles="1" noChangeArrowheads="1" noChangeShapeType="1" noTextEdit="1"/>
              </p:cNvSpPr>
              <p:nvPr/>
            </p:nvSpPr>
            <p:spPr>
              <a:xfrm rot="5400000">
                <a:off x="6809061" y="4122361"/>
                <a:ext cx="1714669" cy="513602"/>
              </a:xfrm>
              <a:prstGeom prst="rect">
                <a:avLst/>
              </a:prstGeom>
              <a:blipFill>
                <a:blip r:embed="rId4"/>
                <a:stretch>
                  <a:fillRect/>
                </a:stretch>
              </a:blipFill>
            </p:spPr>
            <p:txBody>
              <a:bodyPr/>
              <a:lstStyle/>
              <a:p>
                <a:r>
                  <a:rPr lang="en-GB">
                    <a:noFill/>
                  </a:rPr>
                  <a:t> </a:t>
                </a:r>
              </a:p>
            </p:txBody>
          </p:sp>
        </mc:Fallback>
      </mc:AlternateContent>
      <p:sp>
        <p:nvSpPr>
          <p:cNvPr id="8" name="Rectangle 8">
            <a:extLst>
              <a:ext uri="{FF2B5EF4-FFF2-40B4-BE49-F238E27FC236}">
                <a16:creationId xmlns:a16="http://schemas.microsoft.com/office/drawing/2014/main" id="{88BE44BC-762C-7523-8C6D-B22F2079235F}"/>
              </a:ext>
            </a:extLst>
          </p:cNvPr>
          <p:cNvSpPr>
            <a:spLocks noChangeArrowheads="1"/>
          </p:cNvSpPr>
          <p:nvPr/>
        </p:nvSpPr>
        <p:spPr bwMode="auto">
          <a:xfrm rot="10800000" flipV="1">
            <a:off x="4529596" y="2939162"/>
            <a:ext cx="2880000" cy="288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0B6CDCD-7BA5-9006-386E-63CB4C870883}"/>
                  </a:ext>
                </a:extLst>
              </p:cNvPr>
              <p:cNvSpPr txBox="1"/>
              <p:nvPr/>
            </p:nvSpPr>
            <p:spPr>
              <a:xfrm>
                <a:off x="5321895" y="4117552"/>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𝟓</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4" name="TextBox 3">
                <a:extLst>
                  <a:ext uri="{FF2B5EF4-FFF2-40B4-BE49-F238E27FC236}">
                    <a16:creationId xmlns:a16="http://schemas.microsoft.com/office/drawing/2014/main" id="{70B6CDCD-7BA5-9006-386E-63CB4C870883}"/>
                  </a:ext>
                </a:extLst>
              </p:cNvPr>
              <p:cNvSpPr txBox="1">
                <a:spLocks noRot="1" noChangeAspect="1" noMove="1" noResize="1" noEditPoints="1" noAdjustHandles="1" noChangeArrowheads="1" noChangeShapeType="1" noTextEdit="1"/>
              </p:cNvSpPr>
              <p:nvPr/>
            </p:nvSpPr>
            <p:spPr>
              <a:xfrm>
                <a:off x="5321895" y="4117552"/>
                <a:ext cx="1295400" cy="523220"/>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0628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6551-CD91-E179-2B0B-E9FED12D4B4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3E6A68-FF2B-C89A-D332-25D34374ACB8}"/>
              </a:ext>
            </a:extLst>
          </p:cNvPr>
          <p:cNvSpPr txBox="1"/>
          <p:nvPr/>
        </p:nvSpPr>
        <p:spPr>
          <a:xfrm>
            <a:off x="1600200" y="152401"/>
            <a:ext cx="8991600" cy="255454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On your whiteboards…</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would the area of this square be?</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91B994D-F163-28EA-0F05-FEBD31B5847B}"/>
                  </a:ext>
                </a:extLst>
              </p:cNvPr>
              <p:cNvSpPr txBox="1"/>
              <p:nvPr/>
            </p:nvSpPr>
            <p:spPr>
              <a:xfrm>
                <a:off x="5111491" y="2441524"/>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13</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6" name="TextBox 5">
                <a:extLst>
                  <a:ext uri="{FF2B5EF4-FFF2-40B4-BE49-F238E27FC236}">
                    <a16:creationId xmlns:a16="http://schemas.microsoft.com/office/drawing/2014/main" id="{E91B994D-F163-28EA-0F05-FEBD31B5847B}"/>
                  </a:ext>
                </a:extLst>
              </p:cNvPr>
              <p:cNvSpPr txBox="1">
                <a:spLocks noRot="1" noChangeAspect="1" noMove="1" noResize="1" noEditPoints="1" noAdjustHandles="1" noChangeArrowheads="1" noChangeShapeType="1" noTextEdit="1"/>
              </p:cNvSpPr>
              <p:nvPr/>
            </p:nvSpPr>
            <p:spPr>
              <a:xfrm>
                <a:off x="5111491" y="2441524"/>
                <a:ext cx="1716208" cy="49763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CE8C1E-249A-291F-2BFB-3499A4885D20}"/>
                  </a:ext>
                </a:extLst>
              </p:cNvPr>
              <p:cNvSpPr txBox="1"/>
              <p:nvPr/>
            </p:nvSpPr>
            <p:spPr>
              <a:xfrm rot="5400000">
                <a:off x="6809061" y="4122361"/>
                <a:ext cx="1714669" cy="513602"/>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13</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7" name="TextBox 6">
                <a:extLst>
                  <a:ext uri="{FF2B5EF4-FFF2-40B4-BE49-F238E27FC236}">
                    <a16:creationId xmlns:a16="http://schemas.microsoft.com/office/drawing/2014/main" id="{C6CE8C1E-249A-291F-2BFB-3499A4885D20}"/>
                  </a:ext>
                </a:extLst>
              </p:cNvPr>
              <p:cNvSpPr txBox="1">
                <a:spLocks noRot="1" noChangeAspect="1" noMove="1" noResize="1" noEditPoints="1" noAdjustHandles="1" noChangeArrowheads="1" noChangeShapeType="1" noTextEdit="1"/>
              </p:cNvSpPr>
              <p:nvPr/>
            </p:nvSpPr>
            <p:spPr>
              <a:xfrm rot="5400000">
                <a:off x="6809061" y="4122361"/>
                <a:ext cx="1714669" cy="513602"/>
              </a:xfrm>
              <a:prstGeom prst="rect">
                <a:avLst/>
              </a:prstGeom>
              <a:blipFill>
                <a:blip r:embed="rId4"/>
                <a:stretch>
                  <a:fillRect/>
                </a:stretch>
              </a:blipFill>
            </p:spPr>
            <p:txBody>
              <a:bodyPr/>
              <a:lstStyle/>
              <a:p>
                <a:r>
                  <a:rPr lang="en-GB">
                    <a:noFill/>
                  </a:rPr>
                  <a:t> </a:t>
                </a:r>
              </a:p>
            </p:txBody>
          </p:sp>
        </mc:Fallback>
      </mc:AlternateContent>
      <p:sp>
        <p:nvSpPr>
          <p:cNvPr id="8" name="Rectangle 8">
            <a:extLst>
              <a:ext uri="{FF2B5EF4-FFF2-40B4-BE49-F238E27FC236}">
                <a16:creationId xmlns:a16="http://schemas.microsoft.com/office/drawing/2014/main" id="{6A215C7C-7750-3C1A-E17D-42A6E7F193D9}"/>
              </a:ext>
            </a:extLst>
          </p:cNvPr>
          <p:cNvSpPr>
            <a:spLocks noChangeArrowheads="1"/>
          </p:cNvSpPr>
          <p:nvPr/>
        </p:nvSpPr>
        <p:spPr bwMode="auto">
          <a:xfrm rot="10800000" flipV="1">
            <a:off x="4529596" y="2939162"/>
            <a:ext cx="2880000" cy="288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33EAB67-2A09-C29C-67C7-5A4B220E6C68}"/>
                  </a:ext>
                </a:extLst>
              </p:cNvPr>
              <p:cNvSpPr txBox="1"/>
              <p:nvPr/>
            </p:nvSpPr>
            <p:spPr>
              <a:xfrm>
                <a:off x="5321895" y="4117552"/>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𝟏𝟑</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4" name="TextBox 3">
                <a:extLst>
                  <a:ext uri="{FF2B5EF4-FFF2-40B4-BE49-F238E27FC236}">
                    <a16:creationId xmlns:a16="http://schemas.microsoft.com/office/drawing/2014/main" id="{E33EAB67-2A09-C29C-67C7-5A4B220E6C68}"/>
                  </a:ext>
                </a:extLst>
              </p:cNvPr>
              <p:cNvSpPr txBox="1">
                <a:spLocks noRot="1" noChangeAspect="1" noMove="1" noResize="1" noEditPoints="1" noAdjustHandles="1" noChangeArrowheads="1" noChangeShapeType="1" noTextEdit="1"/>
              </p:cNvSpPr>
              <p:nvPr/>
            </p:nvSpPr>
            <p:spPr>
              <a:xfrm>
                <a:off x="5321895" y="4117552"/>
                <a:ext cx="1295400" cy="523220"/>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7090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75503-5EFB-45C7-E62B-6724750223F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B2C3A18-7E41-9F50-5253-297A2E43C47E}"/>
              </a:ext>
            </a:extLst>
          </p:cNvPr>
          <p:cNvSpPr txBox="1"/>
          <p:nvPr/>
        </p:nvSpPr>
        <p:spPr>
          <a:xfrm>
            <a:off x="1600200" y="152401"/>
            <a:ext cx="8991600" cy="255454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On your whiteboards…</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would the area of this square be?</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E58857F-9349-ED2D-D9F2-385C9ADB765B}"/>
                  </a:ext>
                </a:extLst>
              </p:cNvPr>
              <p:cNvSpPr txBox="1"/>
              <p:nvPr/>
            </p:nvSpPr>
            <p:spPr>
              <a:xfrm>
                <a:off x="5111491" y="2441524"/>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7</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6" name="TextBox 5">
                <a:extLst>
                  <a:ext uri="{FF2B5EF4-FFF2-40B4-BE49-F238E27FC236}">
                    <a16:creationId xmlns:a16="http://schemas.microsoft.com/office/drawing/2014/main" id="{8E58857F-9349-ED2D-D9F2-385C9ADB765B}"/>
                  </a:ext>
                </a:extLst>
              </p:cNvPr>
              <p:cNvSpPr txBox="1">
                <a:spLocks noRot="1" noChangeAspect="1" noMove="1" noResize="1" noEditPoints="1" noAdjustHandles="1" noChangeArrowheads="1" noChangeShapeType="1" noTextEdit="1"/>
              </p:cNvSpPr>
              <p:nvPr/>
            </p:nvSpPr>
            <p:spPr>
              <a:xfrm>
                <a:off x="5111491" y="2441524"/>
                <a:ext cx="1716208" cy="49763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4BD64A3-CDA5-4785-85DC-DA4F72F13F7E}"/>
                  </a:ext>
                </a:extLst>
              </p:cNvPr>
              <p:cNvSpPr txBox="1"/>
              <p:nvPr/>
            </p:nvSpPr>
            <p:spPr>
              <a:xfrm rot="5400000">
                <a:off x="6809061" y="4122361"/>
                <a:ext cx="1714669" cy="513602"/>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7</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7" name="TextBox 6">
                <a:extLst>
                  <a:ext uri="{FF2B5EF4-FFF2-40B4-BE49-F238E27FC236}">
                    <a16:creationId xmlns:a16="http://schemas.microsoft.com/office/drawing/2014/main" id="{34BD64A3-CDA5-4785-85DC-DA4F72F13F7E}"/>
                  </a:ext>
                </a:extLst>
              </p:cNvPr>
              <p:cNvSpPr txBox="1">
                <a:spLocks noRot="1" noChangeAspect="1" noMove="1" noResize="1" noEditPoints="1" noAdjustHandles="1" noChangeArrowheads="1" noChangeShapeType="1" noTextEdit="1"/>
              </p:cNvSpPr>
              <p:nvPr/>
            </p:nvSpPr>
            <p:spPr>
              <a:xfrm rot="5400000">
                <a:off x="6809061" y="4122361"/>
                <a:ext cx="1714669" cy="513602"/>
              </a:xfrm>
              <a:prstGeom prst="rect">
                <a:avLst/>
              </a:prstGeom>
              <a:blipFill>
                <a:blip r:embed="rId4"/>
                <a:stretch>
                  <a:fillRect/>
                </a:stretch>
              </a:blipFill>
            </p:spPr>
            <p:txBody>
              <a:bodyPr/>
              <a:lstStyle/>
              <a:p>
                <a:r>
                  <a:rPr lang="en-GB">
                    <a:noFill/>
                  </a:rPr>
                  <a:t> </a:t>
                </a:r>
              </a:p>
            </p:txBody>
          </p:sp>
        </mc:Fallback>
      </mc:AlternateContent>
      <p:sp>
        <p:nvSpPr>
          <p:cNvPr id="8" name="Rectangle 8">
            <a:extLst>
              <a:ext uri="{FF2B5EF4-FFF2-40B4-BE49-F238E27FC236}">
                <a16:creationId xmlns:a16="http://schemas.microsoft.com/office/drawing/2014/main" id="{CEAB88E5-472A-24DF-2B73-E9B9366032D3}"/>
              </a:ext>
            </a:extLst>
          </p:cNvPr>
          <p:cNvSpPr>
            <a:spLocks noChangeArrowheads="1"/>
          </p:cNvSpPr>
          <p:nvPr/>
        </p:nvSpPr>
        <p:spPr bwMode="auto">
          <a:xfrm rot="10800000" flipV="1">
            <a:off x="4529596" y="2939162"/>
            <a:ext cx="2880000" cy="288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0FC6F8D-AB4C-B82E-A2CC-E047CD2AE455}"/>
                  </a:ext>
                </a:extLst>
              </p:cNvPr>
              <p:cNvSpPr txBox="1"/>
              <p:nvPr/>
            </p:nvSpPr>
            <p:spPr>
              <a:xfrm>
                <a:off x="5321895" y="4117552"/>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𝟕</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4" name="TextBox 3">
                <a:extLst>
                  <a:ext uri="{FF2B5EF4-FFF2-40B4-BE49-F238E27FC236}">
                    <a16:creationId xmlns:a16="http://schemas.microsoft.com/office/drawing/2014/main" id="{D0FC6F8D-AB4C-B82E-A2CC-E047CD2AE455}"/>
                  </a:ext>
                </a:extLst>
              </p:cNvPr>
              <p:cNvSpPr txBox="1">
                <a:spLocks noRot="1" noChangeAspect="1" noMove="1" noResize="1" noEditPoints="1" noAdjustHandles="1" noChangeArrowheads="1" noChangeShapeType="1" noTextEdit="1"/>
              </p:cNvSpPr>
              <p:nvPr/>
            </p:nvSpPr>
            <p:spPr>
              <a:xfrm>
                <a:off x="5321895" y="4117552"/>
                <a:ext cx="1295400" cy="523220"/>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992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AF57-8CAA-73B8-A5B4-0883B65C62C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B09062-1252-D432-3A5C-7C3C35E7991B}"/>
              </a:ext>
            </a:extLst>
          </p:cNvPr>
          <p:cNvSpPr txBox="1"/>
          <p:nvPr/>
        </p:nvSpPr>
        <p:spPr>
          <a:xfrm>
            <a:off x="1600200" y="152401"/>
            <a:ext cx="8991600" cy="255454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On your whiteboards…</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would the area of this square be?</a:t>
            </a:r>
          </a:p>
          <a:p>
            <a:pPr algn="ctr" fontAlgn="base">
              <a:spcBef>
                <a:spcPct val="0"/>
              </a:spcBef>
              <a:spcAft>
                <a:spcPct val="0"/>
              </a:spcAft>
            </a:pPr>
            <a:endParaRPr lang="en-GB" sz="3200" dirty="0">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1046B79-F010-8B61-7A08-E562F68AECE2}"/>
                  </a:ext>
                </a:extLst>
              </p:cNvPr>
              <p:cNvSpPr txBox="1"/>
              <p:nvPr/>
            </p:nvSpPr>
            <p:spPr>
              <a:xfrm>
                <a:off x="5111491" y="2441524"/>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41</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6" name="TextBox 5">
                <a:extLst>
                  <a:ext uri="{FF2B5EF4-FFF2-40B4-BE49-F238E27FC236}">
                    <a16:creationId xmlns:a16="http://schemas.microsoft.com/office/drawing/2014/main" id="{01046B79-F010-8B61-7A08-E562F68AECE2}"/>
                  </a:ext>
                </a:extLst>
              </p:cNvPr>
              <p:cNvSpPr txBox="1">
                <a:spLocks noRot="1" noChangeAspect="1" noMove="1" noResize="1" noEditPoints="1" noAdjustHandles="1" noChangeArrowheads="1" noChangeShapeType="1" noTextEdit="1"/>
              </p:cNvSpPr>
              <p:nvPr/>
            </p:nvSpPr>
            <p:spPr>
              <a:xfrm>
                <a:off x="5111491" y="2441524"/>
                <a:ext cx="1716208" cy="49763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CCC8D79-9A67-841D-A266-07F6CC67E938}"/>
                  </a:ext>
                </a:extLst>
              </p:cNvPr>
              <p:cNvSpPr txBox="1"/>
              <p:nvPr/>
            </p:nvSpPr>
            <p:spPr>
              <a:xfrm rot="5400000">
                <a:off x="6809061" y="4122361"/>
                <a:ext cx="1714669" cy="513602"/>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41</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7" name="TextBox 6">
                <a:extLst>
                  <a:ext uri="{FF2B5EF4-FFF2-40B4-BE49-F238E27FC236}">
                    <a16:creationId xmlns:a16="http://schemas.microsoft.com/office/drawing/2014/main" id="{8CCC8D79-9A67-841D-A266-07F6CC67E938}"/>
                  </a:ext>
                </a:extLst>
              </p:cNvPr>
              <p:cNvSpPr txBox="1">
                <a:spLocks noRot="1" noChangeAspect="1" noMove="1" noResize="1" noEditPoints="1" noAdjustHandles="1" noChangeArrowheads="1" noChangeShapeType="1" noTextEdit="1"/>
              </p:cNvSpPr>
              <p:nvPr/>
            </p:nvSpPr>
            <p:spPr>
              <a:xfrm rot="5400000">
                <a:off x="6809061" y="4122361"/>
                <a:ext cx="1714669" cy="513602"/>
              </a:xfrm>
              <a:prstGeom prst="rect">
                <a:avLst/>
              </a:prstGeom>
              <a:blipFill>
                <a:blip r:embed="rId4"/>
                <a:stretch>
                  <a:fillRect/>
                </a:stretch>
              </a:blipFill>
            </p:spPr>
            <p:txBody>
              <a:bodyPr/>
              <a:lstStyle/>
              <a:p>
                <a:r>
                  <a:rPr lang="en-GB">
                    <a:noFill/>
                  </a:rPr>
                  <a:t> </a:t>
                </a:r>
              </a:p>
            </p:txBody>
          </p:sp>
        </mc:Fallback>
      </mc:AlternateContent>
      <p:sp>
        <p:nvSpPr>
          <p:cNvPr id="8" name="Rectangle 8">
            <a:extLst>
              <a:ext uri="{FF2B5EF4-FFF2-40B4-BE49-F238E27FC236}">
                <a16:creationId xmlns:a16="http://schemas.microsoft.com/office/drawing/2014/main" id="{D80FDD2D-A3C2-0F9D-9E8F-A22EC124A57E}"/>
              </a:ext>
            </a:extLst>
          </p:cNvPr>
          <p:cNvSpPr>
            <a:spLocks noChangeArrowheads="1"/>
          </p:cNvSpPr>
          <p:nvPr/>
        </p:nvSpPr>
        <p:spPr bwMode="auto">
          <a:xfrm rot="10800000" flipV="1">
            <a:off x="4529596" y="2939162"/>
            <a:ext cx="2880000" cy="288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937DBA4-88A4-1569-840D-DC582C0F4EE0}"/>
                  </a:ext>
                </a:extLst>
              </p:cNvPr>
              <p:cNvSpPr txBox="1"/>
              <p:nvPr/>
            </p:nvSpPr>
            <p:spPr>
              <a:xfrm>
                <a:off x="5321895" y="4117552"/>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𝟒𝟏</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4" name="TextBox 3">
                <a:extLst>
                  <a:ext uri="{FF2B5EF4-FFF2-40B4-BE49-F238E27FC236}">
                    <a16:creationId xmlns:a16="http://schemas.microsoft.com/office/drawing/2014/main" id="{2937DBA4-88A4-1569-840D-DC582C0F4EE0}"/>
                  </a:ext>
                </a:extLst>
              </p:cNvPr>
              <p:cNvSpPr txBox="1">
                <a:spLocks noRot="1" noChangeAspect="1" noMove="1" noResize="1" noEditPoints="1" noAdjustHandles="1" noChangeArrowheads="1" noChangeShapeType="1" noTextEdit="1"/>
              </p:cNvSpPr>
              <p:nvPr/>
            </p:nvSpPr>
            <p:spPr>
              <a:xfrm>
                <a:off x="5321895" y="4117552"/>
                <a:ext cx="1295400" cy="523220"/>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72600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p:txBody>
              <a:bodyPr/>
              <a:lstStyle/>
              <a:p>
                <a:pPr marL="0" indent="0" algn="ctr">
                  <a:buNone/>
                </a:pPr>
                <a14:m>
                  <m:oMathPara xmlns:m="http://schemas.openxmlformats.org/officeDocument/2006/math">
                    <m:oMathParaPr>
                      <m:jc m:val="centerGroup"/>
                    </m:oMathParaPr>
                    <m:oMath xmlns:m="http://schemas.openxmlformats.org/officeDocument/2006/math">
                      <m:rad>
                        <m:radPr>
                          <m:degHide m:val="on"/>
                          <m:ctrlPr>
                            <a:rPr lang="en-GB" sz="2800" i="1" dirty="0" smtClean="0">
                              <a:latin typeface="Cambria Math" panose="02040503050406030204" pitchFamily="18" charset="0"/>
                            </a:rPr>
                          </m:ctrlPr>
                        </m:radPr>
                        <m:deg/>
                        <m:e>
                          <m:r>
                            <a:rPr lang="en-GB" sz="2800" b="0" i="1" dirty="0" smtClean="0">
                              <a:latin typeface="Cambria Math" panose="02040503050406030204" pitchFamily="18" charset="0"/>
                            </a:rPr>
                            <m:t>𝑎</m:t>
                          </m:r>
                        </m:e>
                      </m:rad>
                      <m:r>
                        <a:rPr lang="en-GB" sz="2800" i="1" dirty="0">
                          <a:latin typeface="Cambria Math" panose="02040503050406030204" pitchFamily="18" charset="0"/>
                          <a:ea typeface="Cambria Math" panose="02040503050406030204" pitchFamily="18" charset="0"/>
                        </a:rPr>
                        <m:t>×</m:t>
                      </m:r>
                      <m:rad>
                        <m:radPr>
                          <m:degHide m:val="on"/>
                          <m:ctrlPr>
                            <a:rPr lang="en-GB" sz="2800" i="1" dirty="0">
                              <a:latin typeface="Cambria Math" panose="02040503050406030204" pitchFamily="18" charset="0"/>
                            </a:rPr>
                          </m:ctrlPr>
                        </m:radPr>
                        <m:deg/>
                        <m:e>
                          <m:r>
                            <a:rPr lang="en-GB" sz="2800" b="0" i="1" dirty="0" smtClean="0">
                              <a:latin typeface="Cambria Math" panose="02040503050406030204" pitchFamily="18" charset="0"/>
                            </a:rPr>
                            <m:t>𝑎</m:t>
                          </m:r>
                        </m:e>
                      </m:rad>
                      <m:r>
                        <a:rPr lang="en-GB" sz="2800" b="0" i="1" dirty="0" smtClean="0">
                          <a:latin typeface="Cambria Math" panose="02040503050406030204" pitchFamily="18" charset="0"/>
                        </a:rPr>
                        <m:t>=</m:t>
                      </m:r>
                      <m:r>
                        <a:rPr lang="en-GB" sz="2800" b="0" i="1" dirty="0" smtClean="0">
                          <a:latin typeface="Cambria Math" panose="02040503050406030204" pitchFamily="18" charset="0"/>
                        </a:rPr>
                        <m:t>𝑎</m:t>
                      </m:r>
                    </m:oMath>
                  </m:oMathPara>
                </a14:m>
                <a:endParaRPr lang="en-GB" sz="2800" dirty="0">
                  <a:latin typeface="Trebuchet MS" panose="020B0603020202020204" pitchFamily="34" charset="0"/>
                </a:endParaRPr>
              </a:p>
              <a:p>
                <a:pPr marL="0" indent="0" algn="ctr">
                  <a:buNone/>
                </a:pPr>
                <a:endParaRPr lang="en-GB" sz="2800" dirty="0">
                  <a:latin typeface="Trebuchet MS" panose="020B0603020202020204" pitchFamily="34" charset="0"/>
                </a:endParaRPr>
              </a:p>
              <a:p>
                <a:pPr marL="0" indent="0" algn="ctr">
                  <a:buNone/>
                </a:pPr>
                <a:r>
                  <a:rPr lang="en-GB" sz="2800" dirty="0">
                    <a:latin typeface="Trebuchet MS" panose="020B0603020202020204" pitchFamily="34" charset="0"/>
                  </a:rPr>
                  <a:t>Choose three of your own numerical examples to write into your book</a:t>
                </a:r>
              </a:p>
              <a:p>
                <a:pPr marL="0" indent="0" algn="ctr">
                  <a:buNone/>
                </a:pPr>
                <a:endParaRPr lang="en-GB" sz="2800" dirty="0">
                  <a:latin typeface="Trebuchet MS" panose="020B0603020202020204" pitchFamily="34" charset="0"/>
                </a:endParaRPr>
              </a:p>
              <a:p>
                <a:pPr marL="0" indent="0" algn="ctr">
                  <a:buNone/>
                </a:pPr>
                <a:endParaRPr lang="en-GB" sz="2800" dirty="0">
                  <a:latin typeface="Trebuchet MS" panose="020B0603020202020204" pitchFamily="34" charset="0"/>
                </a:endParaRPr>
              </a:p>
              <a:p>
                <a:pPr marL="0" indent="0" algn="ctr">
                  <a:buNone/>
                </a:pPr>
                <a:endParaRPr lang="en-GB" sz="2800" dirty="0">
                  <a:latin typeface="Trebuchet MS" panose="020B0603020202020204" pitchFamily="34" charset="0"/>
                </a:endParaRPr>
              </a:p>
              <a:p>
                <a:pPr marL="0" indent="0" algn="ctr">
                  <a:buNone/>
                </a:pPr>
                <a:endParaRPr lang="en-GB" sz="2800" dirty="0">
                  <a:latin typeface="Trebuchet MS" panose="020B0603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blipFill>
                <a:blip r:embed="rId3"/>
                <a:stretch>
                  <a:fillRect/>
                </a:stretch>
              </a:blipFill>
            </p:spPr>
            <p:txBody>
              <a:bodyPr/>
              <a:lstStyle/>
              <a:p>
                <a:r>
                  <a:rPr lang="en-GB">
                    <a:noFill/>
                  </a:rPr>
                  <a:t> </a:t>
                </a:r>
              </a:p>
            </p:txBody>
          </p:sp>
        </mc:Fallback>
      </mc:AlternateContent>
      <p:sp>
        <p:nvSpPr>
          <p:cNvPr id="2" name="Title 1"/>
          <p:cNvSpPr>
            <a:spLocks noGrp="1"/>
          </p:cNvSpPr>
          <p:nvPr>
            <p:ph type="title" idx="4294967295"/>
          </p:nvPr>
        </p:nvSpPr>
        <p:spPr>
          <a:xfrm>
            <a:off x="287337" y="182881"/>
            <a:ext cx="10945811" cy="642620"/>
          </a:xfrm>
          <a:prstGeom prst="rect">
            <a:avLst/>
          </a:prstGeom>
        </p:spPr>
        <p:txBody>
          <a:bodyPr/>
          <a:lstStyle/>
          <a:p>
            <a:pPr algn="ctr"/>
            <a:r>
              <a:rPr lang="en-GB" sz="3600" u="sng" dirty="0">
                <a:latin typeface="Trebuchet MS" panose="020B0603020202020204" pitchFamily="34" charset="0"/>
              </a:rPr>
              <a:t>Surds</a:t>
            </a:r>
            <a:r>
              <a:rPr lang="en-GB" sz="3600" dirty="0">
                <a:latin typeface="Trebuchet MS" panose="020B0603020202020204" pitchFamily="34" charset="0"/>
              </a:rPr>
              <a:t>						</a:t>
            </a:r>
            <a:fld id="{5A44413C-5F2C-4029-A009-6B0ECB36E55B}" type="datetime2">
              <a:rPr lang="en-GB" sz="3600" u="sng" smtClean="0">
                <a:latin typeface="Trebuchet MS" panose="020B0603020202020204" pitchFamily="34" charset="0"/>
              </a:rPr>
              <a:pPr algn="ctr"/>
              <a:t>Friday, 14 February 2025</a:t>
            </a:fld>
            <a:r>
              <a:rPr lang="en-GB" sz="3600" dirty="0">
                <a:latin typeface="Trebuchet MS" panose="020B0603020202020204" pitchFamily="34" charset="0"/>
              </a:rPr>
              <a:t> </a:t>
            </a:r>
          </a:p>
        </p:txBody>
      </p:sp>
    </p:spTree>
    <p:custDataLst>
      <p:tags r:id="rId1"/>
    </p:custDataLst>
    <p:extLst>
      <p:ext uri="{BB962C8B-B14F-4D97-AF65-F5344CB8AC3E}">
        <p14:creationId xmlns:p14="http://schemas.microsoft.com/office/powerpoint/2010/main" val="81987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a:xfrm>
                <a:off x="287338" y="416966"/>
                <a:ext cx="10945812" cy="5615534"/>
              </a:xfrm>
            </p:spPr>
            <p:txBody>
              <a:bodyPr/>
              <a:lstStyle/>
              <a:p>
                <a:pPr marL="0" indent="0" algn="ctr">
                  <a:buNone/>
                </a:pPr>
                <a14:m>
                  <m:oMathPara xmlns:m="http://schemas.openxmlformats.org/officeDocument/2006/math">
                    <m:oMathParaPr>
                      <m:jc m:val="centerGroup"/>
                    </m:oMathParaPr>
                    <m:oMath xmlns:m="http://schemas.openxmlformats.org/officeDocument/2006/math">
                      <m:rad>
                        <m:radPr>
                          <m:degHide m:val="on"/>
                          <m:ctrlPr>
                            <a:rPr lang="en-GB" sz="3600" b="1" i="1" smtClean="0">
                              <a:solidFill>
                                <a:schemeClr val="tx1"/>
                              </a:solidFill>
                              <a:latin typeface="Cambria Math" panose="02040503050406030204" pitchFamily="18" charset="0"/>
                            </a:rPr>
                          </m:ctrlPr>
                        </m:radPr>
                        <m:deg/>
                        <m:e>
                          <m:r>
                            <m:rPr>
                              <m:nor/>
                            </m:rPr>
                            <a:rPr lang="en-GB" sz="3600" b="1" dirty="0">
                              <a:solidFill>
                                <a:schemeClr val="tx1"/>
                              </a:solidFill>
                              <a:latin typeface="Trebuchet MS" panose="020B0603020202020204" pitchFamily="34" charset="0"/>
                            </a:rPr>
                            <m:t>18</m:t>
                          </m:r>
                        </m:e>
                      </m:rad>
                    </m:oMath>
                  </m:oMathPara>
                </a14:m>
                <a:endParaRPr lang="en-GB" sz="2800" b="1" dirty="0">
                  <a:solidFill>
                    <a:schemeClr val="tx1"/>
                  </a:solidFill>
                  <a:latin typeface="Trebuchet MS" panose="020B0603020202020204" pitchFamily="34" charset="0"/>
                </a:endParaRPr>
              </a:p>
              <a:p>
                <a:pPr marL="0" indent="0" algn="ctr">
                  <a:buNone/>
                </a:pPr>
                <a:endParaRPr lang="en-GB" sz="2800" dirty="0">
                  <a:latin typeface="Trebuchet MS" panose="020B0603020202020204" pitchFamily="34" charset="0"/>
                </a:endParaRPr>
              </a:p>
              <a:p>
                <a:pPr marL="0" indent="0" algn="ctr">
                  <a:buNone/>
                </a:pPr>
                <a:r>
                  <a:rPr lang="en-GB" sz="2800" dirty="0">
                    <a:latin typeface="Trebuchet MS" panose="020B0603020202020204" pitchFamily="34" charset="0"/>
                  </a:rPr>
                  <a:t>This just represents a number. </a:t>
                </a:r>
              </a:p>
              <a:p>
                <a:pPr marL="0" indent="0" algn="ctr">
                  <a:buNone/>
                </a:pPr>
                <a:endParaRPr lang="en-GB" sz="2800" dirty="0">
                  <a:latin typeface="Trebuchet MS" panose="020B0603020202020204" pitchFamily="34" charset="0"/>
                </a:endParaRPr>
              </a:p>
              <a:p>
                <a:pPr marL="0" indent="0" algn="ctr">
                  <a:buNone/>
                </a:pPr>
                <a:r>
                  <a:rPr lang="en-GB" sz="2800" dirty="0">
                    <a:latin typeface="Trebuchet MS" panose="020B0603020202020204" pitchFamily="34" charset="0"/>
                  </a:rPr>
                  <a:t>Discuss:</a:t>
                </a:r>
              </a:p>
              <a:p>
                <a:pPr marL="0" indent="0" algn="ctr">
                  <a:buNone/>
                </a:pPr>
                <a:r>
                  <a:rPr lang="en-GB" sz="2800" dirty="0">
                    <a:latin typeface="Trebuchet MS" panose="020B0603020202020204" pitchFamily="34" charset="0"/>
                  </a:rPr>
                  <a:t>What number do you think it represents?</a:t>
                </a:r>
              </a:p>
              <a:p>
                <a:pPr marL="0" indent="0" algn="ctr">
                  <a:buNone/>
                </a:pPr>
                <a:endParaRPr lang="en-GB" sz="2800" dirty="0">
                  <a:latin typeface="Trebuchet MS" panose="020B0603020202020204" pitchFamily="34" charset="0"/>
                </a:endParaRPr>
              </a:p>
              <a:p>
                <a:pPr marL="0" indent="0" algn="ctr">
                  <a:buNone/>
                </a:pPr>
                <a:r>
                  <a:rPr lang="en-GB" sz="2800" dirty="0">
                    <a:latin typeface="Trebuchet MS" panose="020B0603020202020204" pitchFamily="34" charset="0"/>
                  </a:rPr>
                  <a:t>Why?</a:t>
                </a:r>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xfrm>
                <a:off x="287338" y="416966"/>
                <a:ext cx="10945812" cy="5615534"/>
              </a:xfrm>
              <a:blipFill>
                <a:blip r:embed="rId4"/>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4399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87338" y="965606"/>
            <a:ext cx="10945812" cy="5066894"/>
          </a:xfrm>
        </p:spPr>
        <p:txBody>
          <a:bodyPr/>
          <a:lstStyle/>
          <a:p>
            <a:pPr marL="0" indent="0" algn="ctr">
              <a:buNone/>
            </a:pPr>
            <a:r>
              <a:rPr lang="en-GB" sz="2800" dirty="0">
                <a:latin typeface="Trebuchet MS" panose="020B0603020202020204" pitchFamily="34" charset="0"/>
              </a:rPr>
              <a:t>Discuss:</a:t>
            </a:r>
          </a:p>
          <a:p>
            <a:pPr marL="0" indent="0" algn="ctr">
              <a:buNone/>
            </a:pPr>
            <a:endParaRPr lang="en-GB" sz="2800" dirty="0">
              <a:latin typeface="Trebuchet MS" panose="020B0603020202020204" pitchFamily="34" charset="0"/>
            </a:endParaRPr>
          </a:p>
          <a:p>
            <a:pPr marL="0" indent="0" algn="ctr">
              <a:buNone/>
            </a:pPr>
            <a:r>
              <a:rPr lang="en-GB" sz="2800" dirty="0">
                <a:latin typeface="Trebuchet MS" panose="020B0603020202020204" pitchFamily="34" charset="0"/>
              </a:rPr>
              <a:t>What do you think that means?</a:t>
            </a:r>
          </a:p>
        </p:txBody>
      </p:sp>
      <mc:AlternateContent xmlns:mc="http://schemas.openxmlformats.org/markup-compatibility/2006">
        <mc:Choice xmlns:a14="http://schemas.microsoft.com/office/drawing/2010/main" Requires="a14">
          <p:sp>
            <p:nvSpPr>
              <p:cNvPr id="2" name="Title 1"/>
              <p:cNvSpPr>
                <a:spLocks noGrp="1"/>
              </p:cNvSpPr>
              <p:nvPr>
                <p:ph type="title" idx="4294967295"/>
              </p:nvPr>
            </p:nvSpPr>
            <p:spPr>
              <a:xfrm>
                <a:off x="153618" y="153619"/>
                <a:ext cx="10819181" cy="671881"/>
              </a:xfrm>
              <a:prstGeom prst="rect">
                <a:avLst/>
              </a:prstGeom>
            </p:spPr>
            <p:txBody>
              <a:bodyPr/>
              <a:lstStyle/>
              <a:p>
                <a14:m>
                  <m:oMath xmlns:m="http://schemas.openxmlformats.org/officeDocument/2006/math">
                    <m:rad>
                      <m:radPr>
                        <m:degHide m:val="on"/>
                        <m:ctrlPr>
                          <a:rPr lang="en-GB" i="1" smtClean="0">
                            <a:solidFill>
                              <a:schemeClr val="tx1"/>
                            </a:solidFill>
                            <a:latin typeface="Cambria Math" panose="02040503050406030204" pitchFamily="18" charset="0"/>
                          </a:rPr>
                        </m:ctrlPr>
                      </m:radPr>
                      <m:deg/>
                      <m:e>
                        <m:r>
                          <m:rPr>
                            <m:nor/>
                          </m:rPr>
                          <a:rPr lang="en-GB" dirty="0">
                            <a:solidFill>
                              <a:schemeClr val="tx1"/>
                            </a:solidFill>
                            <a:latin typeface="Trebuchet MS" panose="020B0603020202020204" pitchFamily="34" charset="0"/>
                          </a:rPr>
                          <m:t>18</m:t>
                        </m:r>
                      </m:e>
                    </m:rad>
                    <m:r>
                      <a:rPr lang="en-GB" b="0" i="1" dirty="0" smtClean="0">
                        <a:solidFill>
                          <a:schemeClr val="tx1"/>
                        </a:solidFill>
                        <a:latin typeface="Cambria Math" panose="02040503050406030204" pitchFamily="18" charset="0"/>
                      </a:rPr>
                      <m:t>,</m:t>
                    </m:r>
                    <m:rad>
                      <m:radPr>
                        <m:degHide m:val="on"/>
                        <m:ctrlPr>
                          <a:rPr lang="en-GB" i="1">
                            <a:solidFill>
                              <a:schemeClr val="tx1"/>
                            </a:solidFill>
                            <a:latin typeface="Cambria Math" panose="02040503050406030204" pitchFamily="18" charset="0"/>
                          </a:rPr>
                        </m:ctrlPr>
                      </m:radPr>
                      <m:deg/>
                      <m:e>
                        <m:r>
                          <m:rPr>
                            <m:nor/>
                          </m:rPr>
                          <a:rPr lang="en-GB" b="0" i="0" dirty="0" smtClean="0">
                            <a:solidFill>
                              <a:schemeClr val="tx1"/>
                            </a:solidFill>
                            <a:latin typeface="Trebuchet MS" panose="020B0603020202020204" pitchFamily="34" charset="0"/>
                          </a:rPr>
                          <m:t>2</m:t>
                        </m:r>
                      </m:e>
                    </m:rad>
                  </m:oMath>
                </a14:m>
                <a:r>
                  <a:rPr lang="en-GB" dirty="0">
                    <a:solidFill>
                      <a:schemeClr val="tx1"/>
                    </a:solidFill>
                    <a:latin typeface="Trebuchet MS" panose="020B0603020202020204" pitchFamily="34" charset="0"/>
                  </a:rPr>
                  <a:t> and </a:t>
                </a:r>
                <a14:m>
                  <m:oMath xmlns:m="http://schemas.openxmlformats.org/officeDocument/2006/math">
                    <m:rad>
                      <m:radPr>
                        <m:degHide m:val="on"/>
                        <m:ctrlPr>
                          <a:rPr lang="en-GB" i="1">
                            <a:solidFill>
                              <a:schemeClr val="tx1"/>
                            </a:solidFill>
                            <a:latin typeface="Cambria Math" panose="02040503050406030204" pitchFamily="18" charset="0"/>
                          </a:rPr>
                        </m:ctrlPr>
                      </m:radPr>
                      <m:deg/>
                      <m:e>
                        <m:r>
                          <m:rPr>
                            <m:nor/>
                          </m:rPr>
                          <a:rPr lang="en-GB" b="0" i="0" dirty="0" smtClean="0">
                            <a:solidFill>
                              <a:schemeClr val="tx1"/>
                            </a:solidFill>
                            <a:latin typeface="Trebuchet MS" panose="020B0603020202020204" pitchFamily="34" charset="0"/>
                          </a:rPr>
                          <m:t>5</m:t>
                        </m:r>
                      </m:e>
                    </m:rad>
                  </m:oMath>
                </a14:m>
                <a:r>
                  <a:rPr lang="en-GB" dirty="0">
                    <a:solidFill>
                      <a:schemeClr val="tx1"/>
                    </a:solidFill>
                    <a:latin typeface="Trebuchet MS" panose="020B0603020202020204" pitchFamily="34" charset="0"/>
                  </a:rPr>
                  <a:t> are all surds</a:t>
                </a:r>
              </a:p>
            </p:txBody>
          </p:sp>
        </mc:Choice>
        <mc:Fallback>
          <p:sp>
            <p:nvSpPr>
              <p:cNvPr id="2" name="Title 1"/>
              <p:cNvSpPr>
                <a:spLocks noGrp="1" noRot="1" noChangeAspect="1" noMove="1" noResize="1" noEditPoints="1" noAdjustHandles="1" noChangeArrowheads="1" noChangeShapeType="1" noTextEdit="1"/>
              </p:cNvSpPr>
              <p:nvPr>
                <p:ph type="title" idx="4294967295"/>
              </p:nvPr>
            </p:nvSpPr>
            <p:spPr>
              <a:xfrm>
                <a:off x="153618" y="153619"/>
                <a:ext cx="10819181" cy="671881"/>
              </a:xfrm>
              <a:prstGeom prst="rect">
                <a:avLst/>
              </a:prstGeom>
              <a:blipFill>
                <a:blip r:embed="rId3"/>
                <a:stretch>
                  <a:fillRect t="-12727" b="-3000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0197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a:xfrm>
                <a:off x="287338" y="1082650"/>
                <a:ext cx="10945812" cy="4949850"/>
              </a:xfrm>
            </p:spPr>
            <p:txBody>
              <a:bodyPr/>
              <a:lstStyle/>
              <a:p>
                <a:pPr marL="0" indent="0" algn="ctr">
                  <a:buNone/>
                </a:pPr>
                <a:r>
                  <a:rPr lang="en-GB" dirty="0">
                    <a:latin typeface="Trebuchet MS" panose="020B0603020202020204" pitchFamily="34" charset="0"/>
                  </a:rPr>
                  <a:t>A surd is a root that cannot be written as a fraction or a decimal </a:t>
                </a:r>
                <a:r>
                  <a:rPr lang="en-GB" b="1" dirty="0">
                    <a:latin typeface="Trebuchet MS" panose="020B0603020202020204" pitchFamily="34" charset="0"/>
                  </a:rPr>
                  <a:t>exactly</a:t>
                </a:r>
              </a:p>
              <a:p>
                <a:pPr marL="0" indent="0" algn="ctr">
                  <a:buNone/>
                </a:pPr>
                <a:endParaRPr lang="en-GB" dirty="0">
                  <a:latin typeface="Trebuchet MS" panose="020B0603020202020204" pitchFamily="34" charset="0"/>
                </a:endParaRPr>
              </a:p>
              <a:p>
                <a:pPr marL="0" indent="0" algn="ctr">
                  <a:buNone/>
                </a:pPr>
                <a:r>
                  <a:rPr lang="en-GB" dirty="0">
                    <a:latin typeface="Trebuchet MS" panose="020B0603020202020204" pitchFamily="34" charset="0"/>
                  </a:rPr>
                  <a:t>This means it is an </a:t>
                </a:r>
                <a:r>
                  <a:rPr lang="en-GB" dirty="0">
                    <a:solidFill>
                      <a:srgbClr val="FF0000"/>
                    </a:solidFill>
                    <a:latin typeface="Trebuchet MS" panose="020B0603020202020204" pitchFamily="34" charset="0"/>
                  </a:rPr>
                  <a:t>irrational number</a:t>
                </a:r>
              </a:p>
              <a:p>
                <a:pPr marL="0" indent="0" algn="ctr">
                  <a:buNone/>
                </a:pPr>
                <a:endParaRPr lang="en-GB" dirty="0">
                  <a:latin typeface="Trebuchet MS" panose="020B0603020202020204" pitchFamily="34" charset="0"/>
                </a:endParaRPr>
              </a:p>
              <a:p>
                <a:pPr marL="0" indent="0" algn="ctr">
                  <a:buNone/>
                </a:pPr>
                <a14:m>
                  <m:oMath xmlns:m="http://schemas.openxmlformats.org/officeDocument/2006/math">
                    <m:rad>
                      <m:radPr>
                        <m:degHide m:val="on"/>
                        <m:ctrlPr>
                          <a:rPr lang="en-GB" i="1" smtClean="0">
                            <a:solidFill>
                              <a:schemeClr val="tx1"/>
                            </a:solidFill>
                            <a:latin typeface="Cambria Math" panose="02040503050406030204" pitchFamily="18" charset="0"/>
                          </a:rPr>
                        </m:ctrlPr>
                      </m:radPr>
                      <m:deg/>
                      <m:e>
                        <m:r>
                          <m:rPr>
                            <m:nor/>
                          </m:rPr>
                          <a:rPr lang="en-GB" dirty="0">
                            <a:solidFill>
                              <a:schemeClr val="tx1"/>
                            </a:solidFill>
                            <a:latin typeface="Trebuchet MS" panose="020B0603020202020204" pitchFamily="34" charset="0"/>
                          </a:rPr>
                          <m:t>18</m:t>
                        </m:r>
                      </m:e>
                    </m:rad>
                  </m:oMath>
                </a14:m>
                <a:r>
                  <a:rPr lang="en-GB" dirty="0">
                    <a:latin typeface="Trebuchet MS" panose="020B0603020202020204" pitchFamily="34" charset="0"/>
                  </a:rPr>
                  <a:t> = 4.242640687119286 …</a:t>
                </a:r>
              </a:p>
              <a:p>
                <a:pPr marL="0" indent="0" algn="ctr">
                  <a:buNone/>
                </a:pPr>
                <a:r>
                  <a:rPr lang="en-GB" dirty="0">
                    <a:latin typeface="Trebuchet MS" panose="020B0603020202020204" pitchFamily="34" charset="0"/>
                  </a:rPr>
                  <a:t>Can you think of any other irrational numbers that you know?</a:t>
                </a:r>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xfrm>
                <a:off x="287338" y="1082650"/>
                <a:ext cx="10945812" cy="4949850"/>
              </a:xfrm>
              <a:blipFill>
                <a:blip r:embed="rId4"/>
                <a:stretch>
                  <a:fillRect t="-160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itle 1">
                <a:extLst>
                  <a:ext uri="{FF2B5EF4-FFF2-40B4-BE49-F238E27FC236}">
                    <a16:creationId xmlns:a16="http://schemas.microsoft.com/office/drawing/2014/main" id="{BA047909-F851-0E6B-BC71-88135DB85DBC}"/>
                  </a:ext>
                </a:extLst>
              </p:cNvPr>
              <p:cNvSpPr txBox="1">
                <a:spLocks/>
              </p:cNvSpPr>
              <p:nvPr/>
            </p:nvSpPr>
            <p:spPr>
              <a:xfrm>
                <a:off x="153618" y="153619"/>
                <a:ext cx="10819181" cy="671881"/>
              </a:xfrm>
              <a:prstGeom prst="rect">
                <a:avLst/>
              </a:prstGeom>
            </p:spPr>
            <p:txBody>
              <a:bodyPr/>
              <a:lstStyle>
                <a:lvl1pPr algn="l" defTabSz="742928" rtl="0" eaLnBrk="1" latinLnBrk="0" hangingPunct="1">
                  <a:lnSpc>
                    <a:spcPct val="90000"/>
                  </a:lnSpc>
                  <a:spcBef>
                    <a:spcPct val="0"/>
                  </a:spcBef>
                  <a:buNone/>
                  <a:defRPr sz="3575" kern="1200">
                    <a:solidFill>
                      <a:schemeClr val="tx1"/>
                    </a:solidFill>
                    <a:latin typeface="+mj-lt"/>
                    <a:ea typeface="+mj-ea"/>
                    <a:cs typeface="+mj-cs"/>
                  </a:defRPr>
                </a:lvl1pPr>
              </a:lstStyle>
              <a:p>
                <a14:m>
                  <m:oMath xmlns:m="http://schemas.openxmlformats.org/officeDocument/2006/math">
                    <m:rad>
                      <m:radPr>
                        <m:degHide m:val="on"/>
                        <m:ctrlPr>
                          <a:rPr lang="en-GB" i="1" smtClean="0">
                            <a:latin typeface="Cambria Math" panose="02040503050406030204" pitchFamily="18" charset="0"/>
                          </a:rPr>
                        </m:ctrlPr>
                      </m:radPr>
                      <m:deg/>
                      <m:e>
                        <m:r>
                          <m:rPr>
                            <m:nor/>
                          </m:rPr>
                          <a:rPr lang="en-GB" dirty="0">
                            <a:latin typeface="Trebuchet MS" panose="020B0603020202020204" pitchFamily="34" charset="0"/>
                          </a:rPr>
                          <m:t>18</m:t>
                        </m:r>
                      </m:e>
                    </m:rad>
                    <m:r>
                      <a:rPr lang="en-GB" i="1" dirty="0" smtClean="0">
                        <a:latin typeface="Cambria Math" panose="02040503050406030204" pitchFamily="18" charset="0"/>
                      </a:rPr>
                      <m:t>,</m:t>
                    </m:r>
                    <m:rad>
                      <m:radPr>
                        <m:degHide m:val="on"/>
                        <m:ctrlPr>
                          <a:rPr lang="en-GB" i="1">
                            <a:latin typeface="Cambria Math" panose="02040503050406030204" pitchFamily="18" charset="0"/>
                          </a:rPr>
                        </m:ctrlPr>
                      </m:radPr>
                      <m:deg/>
                      <m:e>
                        <m:r>
                          <m:rPr>
                            <m:nor/>
                          </m:rPr>
                          <a:rPr lang="en-GB" dirty="0" smtClean="0">
                            <a:latin typeface="Trebuchet MS" panose="020B0603020202020204" pitchFamily="34" charset="0"/>
                          </a:rPr>
                          <m:t>2</m:t>
                        </m:r>
                      </m:e>
                    </m:rad>
                  </m:oMath>
                </a14:m>
                <a:r>
                  <a:rPr lang="en-GB" dirty="0">
                    <a:latin typeface="Trebuchet MS" panose="020B0603020202020204" pitchFamily="34" charset="0"/>
                  </a:rPr>
                  <a:t> and </a:t>
                </a:r>
                <a14:m>
                  <m:oMath xmlns:m="http://schemas.openxmlformats.org/officeDocument/2006/math">
                    <m:rad>
                      <m:radPr>
                        <m:degHide m:val="on"/>
                        <m:ctrlPr>
                          <a:rPr lang="en-GB" i="1">
                            <a:latin typeface="Cambria Math" panose="02040503050406030204" pitchFamily="18" charset="0"/>
                          </a:rPr>
                        </m:ctrlPr>
                      </m:radPr>
                      <m:deg/>
                      <m:e>
                        <m:r>
                          <m:rPr>
                            <m:nor/>
                          </m:rPr>
                          <a:rPr lang="en-GB" dirty="0" smtClean="0">
                            <a:latin typeface="Trebuchet MS" panose="020B0603020202020204" pitchFamily="34" charset="0"/>
                          </a:rPr>
                          <m:t>5</m:t>
                        </m:r>
                      </m:e>
                    </m:rad>
                  </m:oMath>
                </a14:m>
                <a:r>
                  <a:rPr lang="en-GB" dirty="0">
                    <a:latin typeface="Trebuchet MS" panose="020B0603020202020204" pitchFamily="34" charset="0"/>
                  </a:rPr>
                  <a:t> are all surds</a:t>
                </a:r>
              </a:p>
            </p:txBody>
          </p:sp>
        </mc:Choice>
        <mc:Fallback>
          <p:sp>
            <p:nvSpPr>
              <p:cNvPr id="4" name="Title 1">
                <a:extLst>
                  <a:ext uri="{FF2B5EF4-FFF2-40B4-BE49-F238E27FC236}">
                    <a16:creationId xmlns:a16="http://schemas.microsoft.com/office/drawing/2014/main" id="{BA047909-F851-0E6B-BC71-88135DB85DBC}"/>
                  </a:ext>
                </a:extLst>
              </p:cNvPr>
              <p:cNvSpPr txBox="1">
                <a:spLocks noRot="1" noChangeAspect="1" noMove="1" noResize="1" noEditPoints="1" noAdjustHandles="1" noChangeArrowheads="1" noChangeShapeType="1" noTextEdit="1"/>
              </p:cNvSpPr>
              <p:nvPr/>
            </p:nvSpPr>
            <p:spPr>
              <a:xfrm>
                <a:off x="153618" y="153619"/>
                <a:ext cx="10819181" cy="671881"/>
              </a:xfrm>
              <a:prstGeom prst="rect">
                <a:avLst/>
              </a:prstGeom>
              <a:blipFill>
                <a:blip r:embed="rId5"/>
                <a:stretch>
                  <a:fillRect t="-12727" b="-30000"/>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28DC1882-F264-A6A0-503E-0FA47B9FF41E}"/>
              </a:ext>
            </a:extLst>
          </p:cNvPr>
          <p:cNvSpPr txBox="1"/>
          <p:nvPr/>
        </p:nvSpPr>
        <p:spPr>
          <a:xfrm>
            <a:off x="10466222" y="166393"/>
            <a:ext cx="506577" cy="646331"/>
          </a:xfrm>
          <a:prstGeom prst="rect">
            <a:avLst/>
          </a:prstGeom>
          <a:noFill/>
        </p:spPr>
        <p:txBody>
          <a:bodyPr wrap="square">
            <a:spAutoFit/>
          </a:bodyPr>
          <a:lstStyle/>
          <a:p>
            <a:r>
              <a:rPr lang="en-GB" sz="3600" b="1" dirty="0">
                <a:latin typeface="Trebuchet MS" panose="020B0603020202020204" pitchFamily="34" charset="0"/>
                <a:sym typeface="Wingdings" panose="05000000000000000000" pitchFamily="2" charset="2"/>
              </a:rPr>
              <a:t></a:t>
            </a:r>
            <a:endParaRPr lang="en-GB" sz="3600" b="1"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93DB8C5-EAA6-C919-F439-388D9435CD69}"/>
                  </a:ext>
                </a:extLst>
              </p:cNvPr>
              <p:cNvSpPr txBox="1"/>
              <p:nvPr/>
            </p:nvSpPr>
            <p:spPr>
              <a:xfrm>
                <a:off x="3994099" y="4016045"/>
                <a:ext cx="518155" cy="7386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4800" i="1" smtClean="0">
                          <a:latin typeface="Cambria Math" panose="02040503050406030204" pitchFamily="18" charset="0"/>
                          <a:ea typeface="Cambria Math" panose="02040503050406030204" pitchFamily="18" charset="0"/>
                        </a:rPr>
                        <m:t>𝜋</m:t>
                      </m:r>
                    </m:oMath>
                  </m:oMathPara>
                </a14:m>
                <a:endParaRPr lang="en-GB" sz="4800" dirty="0"/>
              </a:p>
            </p:txBody>
          </p:sp>
        </mc:Choice>
        <mc:Fallback>
          <p:sp>
            <p:nvSpPr>
              <p:cNvPr id="7" name="TextBox 6">
                <a:extLst>
                  <a:ext uri="{FF2B5EF4-FFF2-40B4-BE49-F238E27FC236}">
                    <a16:creationId xmlns:a16="http://schemas.microsoft.com/office/drawing/2014/main" id="{C93DB8C5-EAA6-C919-F439-388D9435CD69}"/>
                  </a:ext>
                </a:extLst>
              </p:cNvPr>
              <p:cNvSpPr txBox="1">
                <a:spLocks noRot="1" noChangeAspect="1" noMove="1" noResize="1" noEditPoints="1" noAdjustHandles="1" noChangeArrowheads="1" noChangeShapeType="1" noTextEdit="1"/>
              </p:cNvSpPr>
              <p:nvPr/>
            </p:nvSpPr>
            <p:spPr>
              <a:xfrm>
                <a:off x="3994099" y="4016045"/>
                <a:ext cx="518155" cy="73866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FFEB678-CA54-AC5D-7D68-3FDC17B0816F}"/>
                  </a:ext>
                </a:extLst>
              </p:cNvPr>
              <p:cNvSpPr txBox="1"/>
              <p:nvPr/>
            </p:nvSpPr>
            <p:spPr>
              <a:xfrm>
                <a:off x="6992112" y="4016045"/>
                <a:ext cx="459165" cy="7386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4800" b="0" i="1" smtClean="0">
                          <a:latin typeface="Cambria Math" panose="02040503050406030204" pitchFamily="18" charset="0"/>
                          <a:ea typeface="Cambria Math" panose="02040503050406030204" pitchFamily="18" charset="0"/>
                        </a:rPr>
                        <m:t>𝑒</m:t>
                      </m:r>
                    </m:oMath>
                  </m:oMathPara>
                </a14:m>
                <a:endParaRPr lang="en-GB" sz="4800" dirty="0"/>
              </a:p>
            </p:txBody>
          </p:sp>
        </mc:Choice>
        <mc:Fallback>
          <p:sp>
            <p:nvSpPr>
              <p:cNvPr id="8" name="TextBox 7">
                <a:extLst>
                  <a:ext uri="{FF2B5EF4-FFF2-40B4-BE49-F238E27FC236}">
                    <a16:creationId xmlns:a16="http://schemas.microsoft.com/office/drawing/2014/main" id="{1FFEB678-CA54-AC5D-7D68-3FDC17B0816F}"/>
                  </a:ext>
                </a:extLst>
              </p:cNvPr>
              <p:cNvSpPr txBox="1">
                <a:spLocks noRot="1" noChangeAspect="1" noMove="1" noResize="1" noEditPoints="1" noAdjustHandles="1" noChangeArrowheads="1" noChangeShapeType="1" noTextEdit="1"/>
              </p:cNvSpPr>
              <p:nvPr/>
            </p:nvSpPr>
            <p:spPr>
              <a:xfrm>
                <a:off x="6992112" y="4016045"/>
                <a:ext cx="459165" cy="738664"/>
              </a:xfrm>
              <a:prstGeom prst="rect">
                <a:avLst/>
              </a:prstGeom>
              <a:blipFill>
                <a:blip r:embed="rId7"/>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9879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E4546AC-C629-4DA2-BF90-50D379EB8934}"/>
                  </a:ext>
                </a:extLst>
              </p:cNvPr>
              <p:cNvSpPr txBox="1">
                <a:spLocks noGrp="1"/>
              </p:cNvSpPr>
              <p:nvPr>
                <p:ph sz="quarter" idx="11"/>
              </p:nvPr>
            </p:nvSpPr>
            <p:spPr>
              <a:xfrm>
                <a:off x="287338" y="1377950"/>
                <a:ext cx="11626756" cy="3127203"/>
              </a:xfrm>
              <a:prstGeom prst="rect">
                <a:avLst/>
              </a:prstGeom>
              <a:noFill/>
            </p:spPr>
            <p:txBody>
              <a:bodyPr wrap="square" rtlCol="0">
                <a:spAutoFit/>
              </a:bodyPr>
              <a:lstStyle/>
              <a:p>
                <a:pPr marL="0" lvl="0" indent="0" algn="ctr" defTabSz="914400">
                  <a:lnSpc>
                    <a:spcPct val="100000"/>
                  </a:lnSpc>
                  <a:spcBef>
                    <a:spcPts val="0"/>
                  </a:spcBef>
                  <a:buNone/>
                  <a:defRPr/>
                </a:pPr>
                <a:r>
                  <a:rPr kumimoji="0" lang="en-GB" sz="6000" b="1" i="0" u="none" strike="noStrike" kern="1200" cap="none" spc="0" normalizeH="0" baseline="0" noProof="0" dirty="0">
                    <a:ln>
                      <a:noFill/>
                    </a:ln>
                    <a:solidFill>
                      <a:schemeClr val="tx1"/>
                    </a:solidFill>
                    <a:effectLst/>
                    <a:uLnTx/>
                    <a:uFillTx/>
                    <a:latin typeface="Malgun Gothic" panose="020B0503020000020004" pitchFamily="34" charset="-127"/>
                    <a:ea typeface="Malgun Gothic" panose="020B0503020000020004" pitchFamily="34" charset="-127"/>
                    <a:cs typeface="+mn-cs"/>
                  </a:rPr>
                  <a:t>Is </a:t>
                </a:r>
                <a14:m>
                  <m:oMath xmlns:m="http://schemas.openxmlformats.org/officeDocument/2006/math">
                    <m:rad>
                      <m:radPr>
                        <m:degHide m:val="on"/>
                        <m:ctrlPr>
                          <a:rPr lang="en-GB" sz="6000" b="1" i="1">
                            <a:latin typeface="Cambria Math" panose="02040503050406030204" pitchFamily="18" charset="0"/>
                          </a:rPr>
                        </m:ctrlPr>
                      </m:radPr>
                      <m:deg/>
                      <m:e>
                        <m:r>
                          <a:rPr lang="en-GB" sz="6000" b="1" i="1">
                            <a:latin typeface="Cambria Math" panose="02040503050406030204" pitchFamily="18" charset="0"/>
                          </a:rPr>
                          <m:t>𝟐</m:t>
                        </m:r>
                      </m:e>
                    </m:rad>
                  </m:oMath>
                </a14:m>
                <a:r>
                  <a:rPr lang="en-GB" sz="6000" b="1" dirty="0">
                    <a:latin typeface="Malgun Gothic" panose="020B0503020000020004" pitchFamily="34" charset="-127"/>
                    <a:ea typeface="Malgun Gothic" panose="020B0503020000020004" pitchFamily="34" charset="-127"/>
                  </a:rPr>
                  <a:t> </a:t>
                </a:r>
                <a:r>
                  <a:rPr kumimoji="0" lang="en-GB" sz="6000" b="1" i="0" u="none" strike="noStrike" kern="1200" cap="none" spc="0" normalizeH="0" baseline="0" noProof="0" dirty="0">
                    <a:ln>
                      <a:noFill/>
                    </a:ln>
                    <a:solidFill>
                      <a:schemeClr val="tx1"/>
                    </a:solidFill>
                    <a:effectLst/>
                    <a:uLnTx/>
                    <a:uFillTx/>
                    <a:latin typeface="Malgun Gothic" panose="020B0503020000020004" pitchFamily="34" charset="-127"/>
                    <a:ea typeface="Malgun Gothic" panose="020B0503020000020004" pitchFamily="34" charset="-127"/>
                    <a:cs typeface="+mn-cs"/>
                  </a:rPr>
                  <a:t>a surd?</a:t>
                </a:r>
              </a:p>
              <a:p>
                <a:pPr marL="0" lvl="0" indent="0" algn="ctr" defTabSz="914400">
                  <a:lnSpc>
                    <a:spcPct val="100000"/>
                  </a:lnSpc>
                  <a:spcBef>
                    <a:spcPts val="0"/>
                  </a:spcBef>
                  <a:buNone/>
                  <a:defRPr/>
                </a:pPr>
                <a:r>
                  <a:rPr lang="en-GB" sz="6000" b="1" dirty="0">
                    <a:latin typeface="Malgun Gothic" panose="020B0503020000020004" pitchFamily="34" charset="-127"/>
                    <a:ea typeface="Malgun Gothic" panose="020B0503020000020004" pitchFamily="34" charset="-127"/>
                  </a:rPr>
                  <a:t>Is </a:t>
                </a:r>
                <a14:m>
                  <m:oMath xmlns:m="http://schemas.openxmlformats.org/officeDocument/2006/math">
                    <m:rad>
                      <m:radPr>
                        <m:degHide m:val="on"/>
                        <m:ctrlPr>
                          <a:rPr lang="en-GB" sz="6000" b="1" i="1">
                            <a:latin typeface="Cambria Math" panose="02040503050406030204" pitchFamily="18" charset="0"/>
                          </a:rPr>
                        </m:ctrlPr>
                      </m:radPr>
                      <m:deg/>
                      <m:e>
                        <m:r>
                          <a:rPr lang="en-GB" sz="6000" b="1" i="1" smtClean="0">
                            <a:latin typeface="Cambria Math" panose="02040503050406030204" pitchFamily="18" charset="0"/>
                          </a:rPr>
                          <m:t>𝟖</m:t>
                        </m:r>
                      </m:e>
                    </m:rad>
                  </m:oMath>
                </a14:m>
                <a:r>
                  <a:rPr lang="en-GB" sz="6000" b="1" dirty="0">
                    <a:latin typeface="Malgun Gothic" panose="020B0503020000020004" pitchFamily="34" charset="-127"/>
                    <a:ea typeface="Malgun Gothic" panose="020B0503020000020004" pitchFamily="34" charset="-127"/>
                  </a:rPr>
                  <a:t> a surd?</a:t>
                </a:r>
              </a:p>
              <a:p>
                <a:pPr marL="0" lvl="0" indent="0" algn="ctr" defTabSz="914400">
                  <a:lnSpc>
                    <a:spcPct val="100000"/>
                  </a:lnSpc>
                  <a:spcBef>
                    <a:spcPts val="0"/>
                  </a:spcBef>
                  <a:buNone/>
                  <a:defRPr/>
                </a:pPr>
                <a:r>
                  <a:rPr lang="en-GB" sz="6000" b="1" dirty="0">
                    <a:latin typeface="Malgun Gothic" panose="020B0503020000020004" pitchFamily="34" charset="-127"/>
                    <a:ea typeface="Malgun Gothic" panose="020B0503020000020004" pitchFamily="34" charset="-127"/>
                  </a:rPr>
                  <a:t>Is </a:t>
                </a:r>
                <a14:m>
                  <m:oMath xmlns:m="http://schemas.openxmlformats.org/officeDocument/2006/math">
                    <m:rad>
                      <m:radPr>
                        <m:degHide m:val="on"/>
                        <m:ctrlPr>
                          <a:rPr lang="en-GB" sz="6000" b="1" i="1">
                            <a:latin typeface="Cambria Math" panose="02040503050406030204" pitchFamily="18" charset="0"/>
                          </a:rPr>
                        </m:ctrlPr>
                      </m:radPr>
                      <m:deg/>
                      <m:e>
                        <m:r>
                          <a:rPr lang="en-GB" sz="6000" b="1" i="1" smtClean="0">
                            <a:latin typeface="Cambria Math" panose="02040503050406030204" pitchFamily="18" charset="0"/>
                          </a:rPr>
                          <m:t>𝟒</m:t>
                        </m:r>
                      </m:e>
                    </m:rad>
                  </m:oMath>
                </a14:m>
                <a:r>
                  <a:rPr lang="en-GB" sz="6000" b="1" dirty="0">
                    <a:latin typeface="Malgun Gothic" panose="020B0503020000020004" pitchFamily="34" charset="-127"/>
                    <a:ea typeface="Malgun Gothic" panose="020B0503020000020004" pitchFamily="34" charset="-127"/>
                  </a:rPr>
                  <a:t> a surd?</a:t>
                </a:r>
              </a:p>
            </p:txBody>
          </p:sp>
        </mc:Choice>
        <mc:Fallback>
          <p:sp>
            <p:nvSpPr>
              <p:cNvPr id="4" name="Content Placeholder 3">
                <a:extLst>
                  <a:ext uri="{FF2B5EF4-FFF2-40B4-BE49-F238E27FC236}">
                    <a16:creationId xmlns:a16="http://schemas.microsoft.com/office/drawing/2014/main" id="{3E4546AC-C629-4DA2-BF90-50D379EB8934}"/>
                  </a:ext>
                </a:extLst>
              </p:cNvPr>
              <p:cNvSpPr txBox="1">
                <a:spLocks noGrp="1" noRot="1" noChangeAspect="1" noMove="1" noResize="1" noEditPoints="1" noAdjustHandles="1" noChangeArrowheads="1" noChangeShapeType="1" noTextEdit="1"/>
              </p:cNvSpPr>
              <p:nvPr>
                <p:ph sz="quarter" idx="11"/>
              </p:nvPr>
            </p:nvSpPr>
            <p:spPr>
              <a:xfrm>
                <a:off x="287338" y="1377950"/>
                <a:ext cx="11626756" cy="3127203"/>
              </a:xfrm>
              <a:prstGeom prst="rect">
                <a:avLst/>
              </a:prstGeom>
              <a:blipFill>
                <a:blip r:embed="rId2"/>
                <a:stretch>
                  <a:fillRect t="-3119" b="-12086"/>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D06DDC57-BD36-8B22-89EB-89050C6D3A32}"/>
              </a:ext>
            </a:extLst>
          </p:cNvPr>
          <p:cNvSpPr txBox="1"/>
          <p:nvPr/>
        </p:nvSpPr>
        <p:spPr>
          <a:xfrm>
            <a:off x="8739835" y="1530749"/>
            <a:ext cx="945490" cy="1015663"/>
          </a:xfrm>
          <a:prstGeom prst="rect">
            <a:avLst/>
          </a:prstGeom>
          <a:noFill/>
        </p:spPr>
        <p:txBody>
          <a:bodyPr wrap="square">
            <a:spAutoFit/>
          </a:bodyPr>
          <a:lstStyle/>
          <a:p>
            <a:r>
              <a:rPr kumimoji="0" lang="en-GB" sz="6000" b="1" i="0" u="none" strike="noStrike" kern="1200" cap="none" spc="0" normalizeH="0" baseline="0" noProof="0" dirty="0">
                <a:ln>
                  <a:noFill/>
                </a:ln>
                <a:solidFill>
                  <a:schemeClr val="accent6"/>
                </a:solidFill>
                <a:effectLst/>
                <a:uLnTx/>
                <a:uFillTx/>
                <a:latin typeface="Malgun Gothic" panose="020B0503020000020004" pitchFamily="34" charset="-127"/>
                <a:ea typeface="Malgun Gothic" panose="020B0503020000020004" pitchFamily="34" charset="-127"/>
                <a:cs typeface="+mn-cs"/>
                <a:sym typeface="Wingdings" panose="05000000000000000000" pitchFamily="2" charset="2"/>
              </a:rPr>
              <a:t></a:t>
            </a:r>
            <a:endParaRPr lang="en-GB" sz="6000" dirty="0">
              <a:solidFill>
                <a:schemeClr val="accent6"/>
              </a:solidFill>
            </a:endParaRPr>
          </a:p>
        </p:txBody>
      </p:sp>
      <p:sp>
        <p:nvSpPr>
          <p:cNvPr id="6" name="TextBox 5">
            <a:extLst>
              <a:ext uri="{FF2B5EF4-FFF2-40B4-BE49-F238E27FC236}">
                <a16:creationId xmlns:a16="http://schemas.microsoft.com/office/drawing/2014/main" id="{3B4EB4B1-2ACD-6556-0834-A9A27349FA16}"/>
              </a:ext>
            </a:extLst>
          </p:cNvPr>
          <p:cNvSpPr txBox="1"/>
          <p:nvPr/>
        </p:nvSpPr>
        <p:spPr>
          <a:xfrm>
            <a:off x="8739835" y="3562075"/>
            <a:ext cx="813816" cy="1015663"/>
          </a:xfrm>
          <a:prstGeom prst="rect">
            <a:avLst/>
          </a:prstGeom>
          <a:noFill/>
        </p:spPr>
        <p:txBody>
          <a:bodyPr wrap="square">
            <a:spAutoFit/>
          </a:bodyPr>
          <a:lstStyle/>
          <a:p>
            <a:r>
              <a:rPr kumimoji="0" lang="en-GB" sz="6000" b="1" i="0" u="none" strike="noStrike" kern="1200" cap="none" spc="0" normalizeH="0" baseline="0" noProof="0" dirty="0">
                <a:ln>
                  <a:noFill/>
                </a:ln>
                <a:solidFill>
                  <a:srgbClr val="C00000"/>
                </a:solidFill>
                <a:effectLst/>
                <a:uLnTx/>
                <a:uFillTx/>
                <a:latin typeface="Malgun Gothic" panose="020B0503020000020004" pitchFamily="34" charset="-127"/>
                <a:ea typeface="Malgun Gothic" panose="020B0503020000020004" pitchFamily="34" charset="-127"/>
                <a:sym typeface="Wingdings" panose="05000000000000000000" pitchFamily="2" charset="2"/>
              </a:rPr>
              <a:t></a:t>
            </a:r>
            <a:endParaRPr lang="en-GB" sz="6000" dirty="0">
              <a:solidFill>
                <a:srgbClr val="C00000"/>
              </a:solidFill>
            </a:endParaRPr>
          </a:p>
        </p:txBody>
      </p:sp>
      <p:sp>
        <p:nvSpPr>
          <p:cNvPr id="7" name="TextBox 6">
            <a:extLst>
              <a:ext uri="{FF2B5EF4-FFF2-40B4-BE49-F238E27FC236}">
                <a16:creationId xmlns:a16="http://schemas.microsoft.com/office/drawing/2014/main" id="{F973D34E-2223-4705-9C83-5A01EAA0F359}"/>
              </a:ext>
            </a:extLst>
          </p:cNvPr>
          <p:cNvSpPr txBox="1"/>
          <p:nvPr/>
        </p:nvSpPr>
        <p:spPr>
          <a:xfrm>
            <a:off x="8739835" y="2546412"/>
            <a:ext cx="945490" cy="1015663"/>
          </a:xfrm>
          <a:prstGeom prst="rect">
            <a:avLst/>
          </a:prstGeom>
          <a:noFill/>
        </p:spPr>
        <p:txBody>
          <a:bodyPr wrap="square">
            <a:spAutoFit/>
          </a:bodyPr>
          <a:lstStyle/>
          <a:p>
            <a:r>
              <a:rPr kumimoji="0" lang="en-GB" sz="6000" b="1" i="0" u="none" strike="noStrike" kern="1200" cap="none" spc="0" normalizeH="0" baseline="0" noProof="0" dirty="0">
                <a:ln>
                  <a:noFill/>
                </a:ln>
                <a:solidFill>
                  <a:schemeClr val="accent6"/>
                </a:solidFill>
                <a:effectLst/>
                <a:uLnTx/>
                <a:uFillTx/>
                <a:latin typeface="Malgun Gothic" panose="020B0503020000020004" pitchFamily="34" charset="-127"/>
                <a:ea typeface="Malgun Gothic" panose="020B0503020000020004" pitchFamily="34" charset="-127"/>
                <a:cs typeface="+mn-cs"/>
                <a:sym typeface="Wingdings" panose="05000000000000000000" pitchFamily="2" charset="2"/>
              </a:rPr>
              <a:t></a:t>
            </a:r>
            <a:endParaRPr lang="en-GB" sz="6000" dirty="0">
              <a:solidFill>
                <a:schemeClr val="accent6"/>
              </a:solidFill>
            </a:endParaRPr>
          </a:p>
        </p:txBody>
      </p:sp>
    </p:spTree>
    <p:extLst>
      <p:ext uri="{BB962C8B-B14F-4D97-AF65-F5344CB8AC3E}">
        <p14:creationId xmlns:p14="http://schemas.microsoft.com/office/powerpoint/2010/main" val="2728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C5BD5-3513-B7A4-74BD-B75BC81CA359}"/>
              </a:ext>
            </a:extLst>
          </p:cNvPr>
          <p:cNvPicPr>
            <a:picLocks noChangeAspect="1"/>
          </p:cNvPicPr>
          <p:nvPr/>
        </p:nvPicPr>
        <p:blipFill>
          <a:blip r:embed="rId3"/>
          <a:stretch>
            <a:fillRect/>
          </a:stretch>
        </p:blipFill>
        <p:spPr>
          <a:xfrm>
            <a:off x="150757" y="182880"/>
            <a:ext cx="6141961" cy="4615891"/>
          </a:xfrm>
          <a:prstGeom prst="rect">
            <a:avLst/>
          </a:prstGeom>
        </p:spPr>
      </p:pic>
      <p:pic>
        <p:nvPicPr>
          <p:cNvPr id="9" name="Picture 8">
            <a:extLst>
              <a:ext uri="{FF2B5EF4-FFF2-40B4-BE49-F238E27FC236}">
                <a16:creationId xmlns:a16="http://schemas.microsoft.com/office/drawing/2014/main" id="{C44D5D55-5066-AA0E-0ECC-C0AFCFB8F804}"/>
              </a:ext>
            </a:extLst>
          </p:cNvPr>
          <p:cNvPicPr>
            <a:picLocks noChangeAspect="1"/>
          </p:cNvPicPr>
          <p:nvPr/>
        </p:nvPicPr>
        <p:blipFill>
          <a:blip r:embed="rId4"/>
          <a:stretch>
            <a:fillRect/>
          </a:stretch>
        </p:blipFill>
        <p:spPr>
          <a:xfrm>
            <a:off x="6388883" y="2399386"/>
            <a:ext cx="5745513" cy="3873379"/>
          </a:xfrm>
          <a:prstGeom prst="rect">
            <a:avLst/>
          </a:prstGeom>
        </p:spPr>
      </p:pic>
      <p:sp>
        <p:nvSpPr>
          <p:cNvPr id="10" name="TextBox 9">
            <a:extLst>
              <a:ext uri="{FF2B5EF4-FFF2-40B4-BE49-F238E27FC236}">
                <a16:creationId xmlns:a16="http://schemas.microsoft.com/office/drawing/2014/main" id="{DF206A8D-EF13-A190-ED52-92FABEBCE192}"/>
              </a:ext>
            </a:extLst>
          </p:cNvPr>
          <p:cNvSpPr txBox="1"/>
          <p:nvPr/>
        </p:nvSpPr>
        <p:spPr>
          <a:xfrm>
            <a:off x="6561734" y="314554"/>
            <a:ext cx="5354727" cy="1569660"/>
          </a:xfrm>
          <a:prstGeom prst="rect">
            <a:avLst/>
          </a:prstGeom>
          <a:noFill/>
        </p:spPr>
        <p:txBody>
          <a:bodyPr wrap="square" rtlCol="0">
            <a:spAutoFit/>
          </a:bodyPr>
          <a:lstStyle/>
          <a:p>
            <a:r>
              <a:rPr lang="en-GB" sz="2400" b="1" dirty="0"/>
              <a:t>Working in pairs</a:t>
            </a:r>
            <a:r>
              <a:rPr lang="en-GB" sz="2400" dirty="0"/>
              <a:t>: Take it in turns to pick a number and convince your partner that it is a surd (or not). Once you are both happy and agree, write it in the table.</a:t>
            </a:r>
          </a:p>
        </p:txBody>
      </p:sp>
    </p:spTree>
    <p:extLst>
      <p:ext uri="{BB962C8B-B14F-4D97-AF65-F5344CB8AC3E}">
        <p14:creationId xmlns:p14="http://schemas.microsoft.com/office/powerpoint/2010/main" val="335776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algn="ctr"/>
            <a:r>
              <a:rPr lang="en-GB" sz="4400" b="1" dirty="0"/>
              <a:t>Work out the following without a calculator </a:t>
            </a:r>
          </a:p>
        </p:txBody>
      </p:sp>
      <mc:AlternateContent xmlns:mc="http://schemas.openxmlformats.org/markup-compatibility/2006">
        <mc:Choice xmlns:a14="http://schemas.microsoft.com/office/drawing/2010/main" Requires="a14">
          <p:sp>
            <p:nvSpPr>
              <p:cNvPr id="7" name="Content Placeholder 6"/>
              <p:cNvSpPr>
                <a:spLocks noGrp="1"/>
              </p:cNvSpPr>
              <p:nvPr>
                <p:ph sz="quarter" idx="11"/>
              </p:nvPr>
            </p:nvSpPr>
            <p:spPr>
              <a:xfrm>
                <a:off x="5412557" y="1359097"/>
                <a:ext cx="4859697" cy="4654550"/>
              </a:xfrm>
            </p:spPr>
            <p:txBody>
              <a:bodyPr/>
              <a:lstStyle/>
              <a:p>
                <a:pPr marL="0" inden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25</m:t>
                          </m:r>
                        </m:e>
                      </m:rad>
                      <m:r>
                        <a:rPr lang="en-GB" sz="2400" i="1" smtClean="0">
                          <a:latin typeface="Cambria Math" panose="02040503050406030204" pitchFamily="18" charset="0"/>
                          <a:ea typeface="Cambria Math" panose="02040503050406030204" pitchFamily="18" charset="0"/>
                        </a:rPr>
                        <m:t>×</m:t>
                      </m:r>
                      <m:rad>
                        <m:radPr>
                          <m:degHide m:val="on"/>
                          <m:ctrlPr>
                            <a:rPr lang="en-GB" sz="2400" i="1" smtClean="0">
                              <a:latin typeface="Cambria Math" panose="02040503050406030204" pitchFamily="18" charset="0"/>
                              <a:ea typeface="Cambria Math" panose="02040503050406030204" pitchFamily="18" charset="0"/>
                            </a:rPr>
                          </m:ctrlPr>
                        </m:radPr>
                        <m:deg/>
                        <m:e>
                          <m:r>
                            <a:rPr lang="en-GB" sz="2400" b="0" i="1" smtClean="0">
                              <a:latin typeface="Cambria Math" panose="02040503050406030204" pitchFamily="18" charset="0"/>
                              <a:ea typeface="Cambria Math" panose="02040503050406030204" pitchFamily="18" charset="0"/>
                            </a:rPr>
                            <m:t>4</m:t>
                          </m:r>
                        </m:e>
                      </m:rad>
                    </m:oMath>
                  </m:oMathPara>
                </a14:m>
                <a:endParaRPr lang="en-GB" sz="2400"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36</m:t>
                          </m:r>
                        </m:e>
                      </m:rad>
                      <m:r>
                        <a:rPr lang="en-GB" sz="2400" i="1" smtClean="0">
                          <a:latin typeface="Cambria Math" panose="02040503050406030204" pitchFamily="18" charset="0"/>
                          <a:ea typeface="Cambria Math" panose="02040503050406030204" pitchFamily="18" charset="0"/>
                        </a:rPr>
                        <m:t>÷</m:t>
                      </m:r>
                      <m:rad>
                        <m:radPr>
                          <m:degHide m:val="on"/>
                          <m:ctrlPr>
                            <a:rPr lang="en-GB" sz="2400" i="1" smtClean="0">
                              <a:latin typeface="Cambria Math" panose="02040503050406030204" pitchFamily="18" charset="0"/>
                              <a:ea typeface="Cambria Math" panose="02040503050406030204" pitchFamily="18" charset="0"/>
                            </a:rPr>
                          </m:ctrlPr>
                        </m:radPr>
                        <m:deg/>
                        <m:e>
                          <m:r>
                            <a:rPr lang="en-GB" sz="2400" b="0" i="1" smtClean="0">
                              <a:latin typeface="Cambria Math" panose="02040503050406030204" pitchFamily="18" charset="0"/>
                              <a:ea typeface="Cambria Math" panose="02040503050406030204" pitchFamily="18" charset="0"/>
                            </a:rPr>
                            <m:t>9</m:t>
                          </m:r>
                        </m:e>
                      </m:rad>
                    </m:oMath>
                  </m:oMathPara>
                </a14:m>
                <a:endParaRPr lang="en-GB" sz="2400"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100</m:t>
                          </m:r>
                        </m:e>
                      </m:rad>
                      <m:r>
                        <a:rPr lang="en-GB" sz="2400" i="1" smtClean="0">
                          <a:latin typeface="Cambria Math" panose="02040503050406030204" pitchFamily="18" charset="0"/>
                          <a:ea typeface="Cambria Math" panose="02040503050406030204" pitchFamily="18" charset="0"/>
                        </a:rPr>
                        <m:t>×</m:t>
                      </m:r>
                      <m:rad>
                        <m:radPr>
                          <m:degHide m:val="on"/>
                          <m:ctrlPr>
                            <a:rPr lang="en-GB" sz="2400" i="1" smtClean="0">
                              <a:latin typeface="Cambria Math" panose="02040503050406030204" pitchFamily="18" charset="0"/>
                              <a:ea typeface="Cambria Math" panose="02040503050406030204" pitchFamily="18" charset="0"/>
                            </a:rPr>
                          </m:ctrlPr>
                        </m:radPr>
                        <m:deg/>
                        <m:e>
                          <m:r>
                            <a:rPr lang="en-GB" sz="2400" b="0" i="1" smtClean="0">
                              <a:latin typeface="Cambria Math" panose="02040503050406030204" pitchFamily="18" charset="0"/>
                              <a:ea typeface="Cambria Math" panose="02040503050406030204" pitchFamily="18" charset="0"/>
                            </a:rPr>
                            <m:t>100</m:t>
                          </m:r>
                        </m:e>
                      </m:rad>
                    </m:oMath>
                  </m:oMathPara>
                </a14:m>
                <a:endParaRPr lang="en-GB" sz="2400"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sSup>
                        <m:sSupPr>
                          <m:ctrlPr>
                            <a:rPr lang="en-GB" sz="2400" i="1" smtClean="0">
                              <a:latin typeface="Cambria Math" panose="02040503050406030204" pitchFamily="18" charset="0"/>
                            </a:rPr>
                          </m:ctrlPr>
                        </m:sSupPr>
                        <m:e>
                          <m:r>
                            <a:rPr lang="en-GB" sz="2400" b="0" i="1" smtClean="0">
                              <a:latin typeface="Cambria Math" panose="02040503050406030204" pitchFamily="18" charset="0"/>
                            </a:rPr>
                            <m:t>(</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64</m:t>
                              </m:r>
                            </m:e>
                          </m:rad>
                          <m:r>
                            <a:rPr lang="en-GB" sz="2400" b="0" i="1" smtClean="0">
                              <a:latin typeface="Cambria Math" panose="02040503050406030204" pitchFamily="18" charset="0"/>
                            </a:rPr>
                            <m:t>)</m:t>
                          </m:r>
                        </m:e>
                        <m:sup>
                          <m:r>
                            <a:rPr lang="en-GB" sz="2400" b="0" i="1" smtClean="0">
                              <a:latin typeface="Cambria Math" panose="02040503050406030204" pitchFamily="18" charset="0"/>
                            </a:rPr>
                            <m:t>2</m:t>
                          </m:r>
                        </m:sup>
                      </m:sSup>
                    </m:oMath>
                  </m:oMathPara>
                </a14:m>
                <a:endParaRPr lang="en-GB" sz="2400" dirty="0"/>
              </a:p>
              <a:p>
                <a:pPr marL="0" indent="0">
                  <a:buNone/>
                </a:pPr>
                <a:endParaRPr lang="en-GB" sz="2400" dirty="0"/>
              </a:p>
              <a:p>
                <a:pPr marL="0" indent="0">
                  <a:buNone/>
                </a:pPr>
                <a:endParaRPr lang="en-GB" sz="2400" dirty="0"/>
              </a:p>
              <a:p>
                <a:pPr marL="0" indent="0">
                  <a:buNone/>
                </a:pPr>
                <a:endParaRPr lang="en-GB" sz="2400" dirty="0"/>
              </a:p>
            </p:txBody>
          </p:sp>
        </mc:Choice>
        <mc:Fallback>
          <p:sp>
            <p:nvSpPr>
              <p:cNvPr id="7" name="Content Placeholder 6"/>
              <p:cNvSpPr>
                <a:spLocks noGrp="1" noRot="1" noChangeAspect="1" noMove="1" noResize="1" noEditPoints="1" noAdjustHandles="1" noChangeArrowheads="1" noChangeShapeType="1" noTextEdit="1"/>
              </p:cNvSpPr>
              <p:nvPr>
                <p:ph sz="quarter" idx="11"/>
              </p:nvPr>
            </p:nvSpPr>
            <p:spPr>
              <a:xfrm>
                <a:off x="5412557" y="1359097"/>
                <a:ext cx="4859697" cy="4654550"/>
              </a:xfrm>
              <a:blipFill>
                <a:blip r:embed="rId2"/>
                <a:stretch>
                  <a:fillRect l="-112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6"/>
              <p:cNvSpPr txBox="1">
                <a:spLocks/>
              </p:cNvSpPr>
              <p:nvPr/>
            </p:nvSpPr>
            <p:spPr>
              <a:xfrm>
                <a:off x="552860" y="1359097"/>
                <a:ext cx="4859697" cy="4654550"/>
              </a:xfrm>
              <a:prstGeom prst="rect">
                <a:avLst/>
              </a:prstGeom>
            </p:spPr>
            <p:txBody>
              <a:bodyPr/>
              <a:lst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144</m:t>
                          </m:r>
                        </m:e>
                      </m:rad>
                    </m:oMath>
                  </m:oMathPara>
                </a14:m>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4</m:t>
                          </m:r>
                        </m:e>
                      </m:rad>
                      <m:r>
                        <a:rPr lang="en-GB" sz="2400" b="0" i="1" smtClean="0">
                          <a:latin typeface="Cambria Math" panose="02040503050406030204" pitchFamily="18" charset="0"/>
                          <a:ea typeface="Cambria Math" panose="02040503050406030204" pitchFamily="18" charset="0"/>
                        </a:rPr>
                        <m:t>+</m:t>
                      </m:r>
                      <m:rad>
                        <m:radPr>
                          <m:degHide m:val="on"/>
                          <m:ctrlPr>
                            <a:rPr lang="en-GB" sz="2400" i="1" smtClean="0">
                              <a:latin typeface="Cambria Math" panose="02040503050406030204" pitchFamily="18" charset="0"/>
                              <a:ea typeface="Cambria Math" panose="02040503050406030204" pitchFamily="18" charset="0"/>
                            </a:rPr>
                          </m:ctrlPr>
                        </m:radPr>
                        <m:deg/>
                        <m:e>
                          <m:r>
                            <a:rPr lang="en-GB" sz="2400" b="0" i="1" smtClean="0">
                              <a:latin typeface="Cambria Math" panose="02040503050406030204" pitchFamily="18" charset="0"/>
                              <a:ea typeface="Cambria Math" panose="02040503050406030204" pitchFamily="18" charset="0"/>
                            </a:rPr>
                            <m:t>9</m:t>
                          </m:r>
                        </m:e>
                      </m:rad>
                    </m:oMath>
                  </m:oMathPara>
                </a14:m>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i="1" smtClean="0">
                              <a:latin typeface="Cambria Math" panose="02040503050406030204" pitchFamily="18" charset="0"/>
                            </a:rPr>
                            <m:t>36</m:t>
                          </m:r>
                        </m:e>
                      </m:rad>
                      <m:r>
                        <a:rPr lang="en-GB" sz="2400" b="0" i="1" smtClean="0">
                          <a:latin typeface="Cambria Math" panose="02040503050406030204" pitchFamily="18" charset="0"/>
                          <a:ea typeface="Cambria Math" panose="02040503050406030204" pitchFamily="18" charset="0"/>
                        </a:rPr>
                        <m:t>−</m:t>
                      </m:r>
                      <m:rad>
                        <m:radPr>
                          <m:degHide m:val="on"/>
                          <m:ctrlPr>
                            <a:rPr lang="en-GB" sz="2400" i="1" smtClean="0">
                              <a:latin typeface="Cambria Math" panose="02040503050406030204" pitchFamily="18" charset="0"/>
                              <a:ea typeface="Cambria Math" panose="02040503050406030204" pitchFamily="18" charset="0"/>
                            </a:rPr>
                          </m:ctrlPr>
                        </m:radPr>
                        <m:deg/>
                        <m:e>
                          <m:r>
                            <a:rPr lang="en-GB" sz="2400" i="1" smtClean="0">
                              <a:latin typeface="Cambria Math" panose="02040503050406030204" pitchFamily="18" charset="0"/>
                              <a:ea typeface="Cambria Math" panose="02040503050406030204" pitchFamily="18" charset="0"/>
                            </a:rPr>
                            <m:t>9</m:t>
                          </m:r>
                        </m:e>
                      </m:rad>
                    </m:oMath>
                  </m:oMathPara>
                </a14:m>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ad>
                        <m:radPr>
                          <m:degHide m:val="on"/>
                          <m:ctrlPr>
                            <a:rPr lang="en-GB" sz="2400" i="1" smtClean="0">
                              <a:latin typeface="Cambria Math" panose="02040503050406030204" pitchFamily="18" charset="0"/>
                            </a:rPr>
                          </m:ctrlPr>
                        </m:radPr>
                        <m:deg/>
                        <m:e>
                          <m:r>
                            <a:rPr lang="en-GB" sz="2400" i="1" smtClean="0">
                              <a:latin typeface="Cambria Math" panose="02040503050406030204" pitchFamily="18" charset="0"/>
                            </a:rPr>
                            <m:t>100</m:t>
                          </m:r>
                        </m:e>
                      </m:rad>
                      <m:r>
                        <a:rPr lang="en-GB" sz="2400" b="0" i="1" smtClean="0">
                          <a:latin typeface="Cambria Math" panose="02040503050406030204" pitchFamily="18" charset="0"/>
                          <a:ea typeface="Cambria Math" panose="02040503050406030204" pitchFamily="18" charset="0"/>
                        </a:rPr>
                        <m:t>+</m:t>
                      </m:r>
                      <m:rad>
                        <m:radPr>
                          <m:degHide m:val="on"/>
                          <m:ctrlPr>
                            <a:rPr lang="en-GB" sz="2400" i="1" smtClean="0">
                              <a:latin typeface="Cambria Math" panose="02040503050406030204" pitchFamily="18" charset="0"/>
                              <a:ea typeface="Cambria Math" panose="02040503050406030204" pitchFamily="18" charset="0"/>
                            </a:rPr>
                          </m:ctrlPr>
                        </m:radPr>
                        <m:deg/>
                        <m:e>
                          <m:r>
                            <a:rPr lang="en-GB" sz="2400" i="1" smtClean="0">
                              <a:latin typeface="Cambria Math" panose="02040503050406030204" pitchFamily="18" charset="0"/>
                              <a:ea typeface="Cambria Math" panose="02040503050406030204" pitchFamily="18" charset="0"/>
                            </a:rPr>
                            <m:t>100</m:t>
                          </m:r>
                        </m:e>
                      </m:rad>
                    </m:oMath>
                  </m:oMathPara>
                </a14:m>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p:txBody>
          </p:sp>
        </mc:Choice>
        <mc:Fallback>
          <p:sp>
            <p:nvSpPr>
              <p:cNvPr id="9" name="Content Placeholder 6"/>
              <p:cNvSpPr txBox="1">
                <a:spLocks noRot="1" noChangeAspect="1" noMove="1" noResize="1" noEditPoints="1" noAdjustHandles="1" noChangeArrowheads="1" noChangeShapeType="1" noTextEdit="1"/>
              </p:cNvSpPr>
              <p:nvPr/>
            </p:nvSpPr>
            <p:spPr>
              <a:xfrm>
                <a:off x="552860" y="1359097"/>
                <a:ext cx="4859697" cy="46545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795CF4C-8CD0-4D43-9C7D-D06F935225FE}"/>
                  </a:ext>
                </a:extLst>
              </p:cNvPr>
              <p:cNvSpPr txBox="1"/>
              <p:nvPr/>
            </p:nvSpPr>
            <p:spPr>
              <a:xfrm>
                <a:off x="1558012" y="1359097"/>
                <a:ext cx="723468"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=12</m:t>
                      </m:r>
                    </m:oMath>
                  </m:oMathPara>
                </a14:m>
                <a:endParaRPr lang="en-GB" sz="2400" dirty="0">
                  <a:solidFill>
                    <a:srgbClr val="C00000"/>
                  </a:solidFill>
                </a:endParaRPr>
              </a:p>
            </p:txBody>
          </p:sp>
        </mc:Choice>
        <mc:Fallback>
          <p:sp>
            <p:nvSpPr>
              <p:cNvPr id="2" name="TextBox 1">
                <a:extLst>
                  <a:ext uri="{FF2B5EF4-FFF2-40B4-BE49-F238E27FC236}">
                    <a16:creationId xmlns:a16="http://schemas.microsoft.com/office/drawing/2014/main" id="{C795CF4C-8CD0-4D43-9C7D-D06F935225FE}"/>
                  </a:ext>
                </a:extLst>
              </p:cNvPr>
              <p:cNvSpPr txBox="1">
                <a:spLocks noRot="1" noChangeAspect="1" noMove="1" noResize="1" noEditPoints="1" noAdjustHandles="1" noChangeArrowheads="1" noChangeShapeType="1" noTextEdit="1"/>
              </p:cNvSpPr>
              <p:nvPr/>
            </p:nvSpPr>
            <p:spPr>
              <a:xfrm>
                <a:off x="1558012" y="1359097"/>
                <a:ext cx="723468" cy="369332"/>
              </a:xfrm>
              <a:prstGeom prst="rect">
                <a:avLst/>
              </a:prstGeom>
              <a:blipFill>
                <a:blip r:embed="rId4"/>
                <a:stretch>
                  <a:fillRect l="-4237" r="-10169" b="-491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8161709-E906-4C47-F302-D0413D55C288}"/>
                  </a:ext>
                </a:extLst>
              </p:cNvPr>
              <p:cNvSpPr txBox="1"/>
              <p:nvPr/>
            </p:nvSpPr>
            <p:spPr>
              <a:xfrm>
                <a:off x="1919746" y="2199126"/>
                <a:ext cx="55354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=5</m:t>
                      </m:r>
                    </m:oMath>
                  </m:oMathPara>
                </a14:m>
                <a:endParaRPr lang="en-GB" sz="2400" dirty="0">
                  <a:solidFill>
                    <a:srgbClr val="C00000"/>
                  </a:solidFill>
                </a:endParaRPr>
              </a:p>
            </p:txBody>
          </p:sp>
        </mc:Choice>
        <mc:Fallback>
          <p:sp>
            <p:nvSpPr>
              <p:cNvPr id="3" name="TextBox 2">
                <a:extLst>
                  <a:ext uri="{FF2B5EF4-FFF2-40B4-BE49-F238E27FC236}">
                    <a16:creationId xmlns:a16="http://schemas.microsoft.com/office/drawing/2014/main" id="{78161709-E906-4C47-F302-D0413D55C288}"/>
                  </a:ext>
                </a:extLst>
              </p:cNvPr>
              <p:cNvSpPr txBox="1">
                <a:spLocks noRot="1" noChangeAspect="1" noMove="1" noResize="1" noEditPoints="1" noAdjustHandles="1" noChangeArrowheads="1" noChangeShapeType="1" noTextEdit="1"/>
              </p:cNvSpPr>
              <p:nvPr/>
            </p:nvSpPr>
            <p:spPr>
              <a:xfrm>
                <a:off x="1919746" y="2199126"/>
                <a:ext cx="553549" cy="369332"/>
              </a:xfrm>
              <a:prstGeom prst="rect">
                <a:avLst/>
              </a:prstGeom>
              <a:blipFill>
                <a:blip r:embed="rId5"/>
                <a:stretch>
                  <a:fillRect l="-5495" r="-13187" b="-8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DDBAF66-3AA7-5514-B32A-5E30EB045BDA}"/>
                  </a:ext>
                </a:extLst>
              </p:cNvPr>
              <p:cNvSpPr txBox="1"/>
              <p:nvPr/>
            </p:nvSpPr>
            <p:spPr>
              <a:xfrm>
                <a:off x="2023211" y="3005805"/>
                <a:ext cx="55354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=3</m:t>
                      </m:r>
                    </m:oMath>
                  </m:oMathPara>
                </a14:m>
                <a:endParaRPr lang="en-GB" sz="2400" dirty="0">
                  <a:solidFill>
                    <a:srgbClr val="C00000"/>
                  </a:solidFill>
                </a:endParaRPr>
              </a:p>
            </p:txBody>
          </p:sp>
        </mc:Choice>
        <mc:Fallback>
          <p:sp>
            <p:nvSpPr>
              <p:cNvPr id="4" name="TextBox 3">
                <a:extLst>
                  <a:ext uri="{FF2B5EF4-FFF2-40B4-BE49-F238E27FC236}">
                    <a16:creationId xmlns:a16="http://schemas.microsoft.com/office/drawing/2014/main" id="{0DDBAF66-3AA7-5514-B32A-5E30EB045BDA}"/>
                  </a:ext>
                </a:extLst>
              </p:cNvPr>
              <p:cNvSpPr txBox="1">
                <a:spLocks noRot="1" noChangeAspect="1" noMove="1" noResize="1" noEditPoints="1" noAdjustHandles="1" noChangeArrowheads="1" noChangeShapeType="1" noTextEdit="1"/>
              </p:cNvSpPr>
              <p:nvPr/>
            </p:nvSpPr>
            <p:spPr>
              <a:xfrm>
                <a:off x="2023211" y="3005805"/>
                <a:ext cx="553549" cy="369332"/>
              </a:xfrm>
              <a:prstGeom prst="rect">
                <a:avLst/>
              </a:prstGeom>
              <a:blipFill>
                <a:blip r:embed="rId6"/>
                <a:stretch>
                  <a:fillRect l="-5495" r="-12088" b="-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D3F0693-888D-C870-ECC5-E20C94784549}"/>
                  </a:ext>
                </a:extLst>
              </p:cNvPr>
              <p:cNvSpPr txBox="1"/>
              <p:nvPr/>
            </p:nvSpPr>
            <p:spPr>
              <a:xfrm>
                <a:off x="2578570" y="3797854"/>
                <a:ext cx="72346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=20</m:t>
                      </m:r>
                    </m:oMath>
                  </m:oMathPara>
                </a14:m>
                <a:endParaRPr lang="en-GB" sz="2400" dirty="0">
                  <a:solidFill>
                    <a:srgbClr val="C00000"/>
                  </a:solidFill>
                </a:endParaRPr>
              </a:p>
            </p:txBody>
          </p:sp>
        </mc:Choice>
        <mc:Fallback>
          <p:sp>
            <p:nvSpPr>
              <p:cNvPr id="5" name="TextBox 4">
                <a:extLst>
                  <a:ext uri="{FF2B5EF4-FFF2-40B4-BE49-F238E27FC236}">
                    <a16:creationId xmlns:a16="http://schemas.microsoft.com/office/drawing/2014/main" id="{1D3F0693-888D-C870-ECC5-E20C94784549}"/>
                  </a:ext>
                </a:extLst>
              </p:cNvPr>
              <p:cNvSpPr txBox="1">
                <a:spLocks noRot="1" noChangeAspect="1" noMove="1" noResize="1" noEditPoints="1" noAdjustHandles="1" noChangeArrowheads="1" noChangeShapeType="1" noTextEdit="1"/>
              </p:cNvSpPr>
              <p:nvPr/>
            </p:nvSpPr>
            <p:spPr>
              <a:xfrm>
                <a:off x="2578570" y="3797854"/>
                <a:ext cx="723467" cy="369332"/>
              </a:xfrm>
              <a:prstGeom prst="rect">
                <a:avLst/>
              </a:prstGeom>
              <a:blipFill>
                <a:blip r:embed="rId7"/>
                <a:stretch>
                  <a:fillRect l="-4202" r="-9244" b="-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078CD67-FE9E-1AFA-69A0-001B0AA347FB}"/>
                  </a:ext>
                </a:extLst>
              </p:cNvPr>
              <p:cNvSpPr txBox="1"/>
              <p:nvPr/>
            </p:nvSpPr>
            <p:spPr>
              <a:xfrm>
                <a:off x="6930675" y="1419195"/>
                <a:ext cx="72346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=10</m:t>
                      </m:r>
                    </m:oMath>
                  </m:oMathPara>
                </a14:m>
                <a:endParaRPr lang="en-GB" sz="2400" dirty="0">
                  <a:solidFill>
                    <a:srgbClr val="C00000"/>
                  </a:solidFill>
                </a:endParaRPr>
              </a:p>
            </p:txBody>
          </p:sp>
        </mc:Choice>
        <mc:Fallback>
          <p:sp>
            <p:nvSpPr>
              <p:cNvPr id="8" name="TextBox 7">
                <a:extLst>
                  <a:ext uri="{FF2B5EF4-FFF2-40B4-BE49-F238E27FC236}">
                    <a16:creationId xmlns:a16="http://schemas.microsoft.com/office/drawing/2014/main" id="{A078CD67-FE9E-1AFA-69A0-001B0AA347FB}"/>
                  </a:ext>
                </a:extLst>
              </p:cNvPr>
              <p:cNvSpPr txBox="1">
                <a:spLocks noRot="1" noChangeAspect="1" noMove="1" noResize="1" noEditPoints="1" noAdjustHandles="1" noChangeArrowheads="1" noChangeShapeType="1" noTextEdit="1"/>
              </p:cNvSpPr>
              <p:nvPr/>
            </p:nvSpPr>
            <p:spPr>
              <a:xfrm>
                <a:off x="6930675" y="1419195"/>
                <a:ext cx="723467" cy="369332"/>
              </a:xfrm>
              <a:prstGeom prst="rect">
                <a:avLst/>
              </a:prstGeom>
              <a:blipFill>
                <a:blip r:embed="rId8"/>
                <a:stretch>
                  <a:fillRect l="-4202" r="-9244" b="-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FA61C14-F281-139A-F191-5DEDEFBCA466}"/>
                  </a:ext>
                </a:extLst>
              </p:cNvPr>
              <p:cNvSpPr txBox="1"/>
              <p:nvPr/>
            </p:nvSpPr>
            <p:spPr>
              <a:xfrm>
                <a:off x="6930675" y="2199126"/>
                <a:ext cx="55354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=2</m:t>
                      </m:r>
                    </m:oMath>
                  </m:oMathPara>
                </a14:m>
                <a:endParaRPr lang="en-GB" sz="2400" dirty="0">
                  <a:solidFill>
                    <a:srgbClr val="C00000"/>
                  </a:solidFill>
                </a:endParaRPr>
              </a:p>
            </p:txBody>
          </p:sp>
        </mc:Choice>
        <mc:Fallback>
          <p:sp>
            <p:nvSpPr>
              <p:cNvPr id="10" name="TextBox 9">
                <a:extLst>
                  <a:ext uri="{FF2B5EF4-FFF2-40B4-BE49-F238E27FC236}">
                    <a16:creationId xmlns:a16="http://schemas.microsoft.com/office/drawing/2014/main" id="{7FA61C14-F281-139A-F191-5DEDEFBCA466}"/>
                  </a:ext>
                </a:extLst>
              </p:cNvPr>
              <p:cNvSpPr txBox="1">
                <a:spLocks noRot="1" noChangeAspect="1" noMove="1" noResize="1" noEditPoints="1" noAdjustHandles="1" noChangeArrowheads="1" noChangeShapeType="1" noTextEdit="1"/>
              </p:cNvSpPr>
              <p:nvPr/>
            </p:nvSpPr>
            <p:spPr>
              <a:xfrm>
                <a:off x="6930675" y="2199126"/>
                <a:ext cx="553549" cy="369332"/>
              </a:xfrm>
              <a:prstGeom prst="rect">
                <a:avLst/>
              </a:prstGeom>
              <a:blipFill>
                <a:blip r:embed="rId9"/>
                <a:stretch>
                  <a:fillRect l="-5495" r="-12088" b="-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683E1C8-B0CC-8B56-88C9-CA75333D1A20}"/>
                  </a:ext>
                </a:extLst>
              </p:cNvPr>
              <p:cNvSpPr txBox="1"/>
              <p:nvPr/>
            </p:nvSpPr>
            <p:spPr>
              <a:xfrm>
                <a:off x="7436457" y="3005805"/>
                <a:ext cx="893386"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=100</m:t>
                      </m:r>
                    </m:oMath>
                  </m:oMathPara>
                </a14:m>
                <a:endParaRPr lang="en-GB" sz="2400" dirty="0">
                  <a:solidFill>
                    <a:srgbClr val="C00000"/>
                  </a:solidFill>
                </a:endParaRPr>
              </a:p>
            </p:txBody>
          </p:sp>
        </mc:Choice>
        <mc:Fallback>
          <p:sp>
            <p:nvSpPr>
              <p:cNvPr id="11" name="TextBox 10">
                <a:extLst>
                  <a:ext uri="{FF2B5EF4-FFF2-40B4-BE49-F238E27FC236}">
                    <a16:creationId xmlns:a16="http://schemas.microsoft.com/office/drawing/2014/main" id="{7683E1C8-B0CC-8B56-88C9-CA75333D1A20}"/>
                  </a:ext>
                </a:extLst>
              </p:cNvPr>
              <p:cNvSpPr txBox="1">
                <a:spLocks noRot="1" noChangeAspect="1" noMove="1" noResize="1" noEditPoints="1" noAdjustHandles="1" noChangeArrowheads="1" noChangeShapeType="1" noTextEdit="1"/>
              </p:cNvSpPr>
              <p:nvPr/>
            </p:nvSpPr>
            <p:spPr>
              <a:xfrm>
                <a:off x="7436457" y="3005805"/>
                <a:ext cx="893386" cy="369332"/>
              </a:xfrm>
              <a:prstGeom prst="rect">
                <a:avLst/>
              </a:prstGeom>
              <a:blipFill>
                <a:blip r:embed="rId10"/>
                <a:stretch>
                  <a:fillRect l="-3425" r="-8219" b="-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50A9C00-9CD3-06F6-30B8-219647CEB5D3}"/>
                  </a:ext>
                </a:extLst>
              </p:cNvPr>
              <p:cNvSpPr txBox="1"/>
              <p:nvPr/>
            </p:nvSpPr>
            <p:spPr>
              <a:xfrm>
                <a:off x="6568941" y="3797854"/>
                <a:ext cx="72346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=64</m:t>
                      </m:r>
                    </m:oMath>
                  </m:oMathPara>
                </a14:m>
                <a:endParaRPr lang="en-GB" sz="2400" dirty="0">
                  <a:solidFill>
                    <a:srgbClr val="C00000"/>
                  </a:solidFill>
                </a:endParaRPr>
              </a:p>
            </p:txBody>
          </p:sp>
        </mc:Choice>
        <mc:Fallback>
          <p:sp>
            <p:nvSpPr>
              <p:cNvPr id="12" name="TextBox 11">
                <a:extLst>
                  <a:ext uri="{FF2B5EF4-FFF2-40B4-BE49-F238E27FC236}">
                    <a16:creationId xmlns:a16="http://schemas.microsoft.com/office/drawing/2014/main" id="{650A9C00-9CD3-06F6-30B8-219647CEB5D3}"/>
                  </a:ext>
                </a:extLst>
              </p:cNvPr>
              <p:cNvSpPr txBox="1">
                <a:spLocks noRot="1" noChangeAspect="1" noMove="1" noResize="1" noEditPoints="1" noAdjustHandles="1" noChangeArrowheads="1" noChangeShapeType="1" noTextEdit="1"/>
              </p:cNvSpPr>
              <p:nvPr/>
            </p:nvSpPr>
            <p:spPr>
              <a:xfrm>
                <a:off x="6568941" y="3797854"/>
                <a:ext cx="723467" cy="369332"/>
              </a:xfrm>
              <a:prstGeom prst="rect">
                <a:avLst/>
              </a:prstGeom>
              <a:blipFill>
                <a:blip r:embed="rId11"/>
                <a:stretch>
                  <a:fillRect l="-4237" r="-10169" b="-6557"/>
                </a:stretch>
              </a:blipFill>
            </p:spPr>
            <p:txBody>
              <a:bodyPr/>
              <a:lstStyle/>
              <a:p>
                <a:r>
                  <a:rPr lang="en-GB">
                    <a:noFill/>
                  </a:rPr>
                  <a:t> </a:t>
                </a:r>
              </a:p>
            </p:txBody>
          </p:sp>
        </mc:Fallback>
      </mc:AlternateContent>
    </p:spTree>
    <p:extLst>
      <p:ext uri="{BB962C8B-B14F-4D97-AF65-F5344CB8AC3E}">
        <p14:creationId xmlns:p14="http://schemas.microsoft.com/office/powerpoint/2010/main" val="14715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4688-70F5-99D2-869B-9487D7350A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824F13-B7C4-7D76-B088-3279310C4BFE}"/>
              </a:ext>
            </a:extLst>
          </p:cNvPr>
          <p:cNvPicPr>
            <a:picLocks noChangeAspect="1"/>
          </p:cNvPicPr>
          <p:nvPr/>
        </p:nvPicPr>
        <p:blipFill>
          <a:blip r:embed="rId3"/>
          <a:stretch>
            <a:fillRect/>
          </a:stretch>
        </p:blipFill>
        <p:spPr>
          <a:xfrm>
            <a:off x="150757" y="182880"/>
            <a:ext cx="6141961" cy="4615891"/>
          </a:xfrm>
          <a:prstGeom prst="rect">
            <a:avLst/>
          </a:prstGeom>
        </p:spPr>
      </p:pic>
      <p:pic>
        <p:nvPicPr>
          <p:cNvPr id="9" name="Picture 8">
            <a:extLst>
              <a:ext uri="{FF2B5EF4-FFF2-40B4-BE49-F238E27FC236}">
                <a16:creationId xmlns:a16="http://schemas.microsoft.com/office/drawing/2014/main" id="{D56A6328-9146-605D-6099-8FD17ABBAE97}"/>
              </a:ext>
            </a:extLst>
          </p:cNvPr>
          <p:cNvPicPr>
            <a:picLocks noChangeAspect="1"/>
          </p:cNvPicPr>
          <p:nvPr/>
        </p:nvPicPr>
        <p:blipFill>
          <a:blip r:embed="rId4"/>
          <a:stretch>
            <a:fillRect/>
          </a:stretch>
        </p:blipFill>
        <p:spPr>
          <a:xfrm>
            <a:off x="6388883" y="2399386"/>
            <a:ext cx="5745513" cy="3873379"/>
          </a:xfrm>
          <a:prstGeom prst="rect">
            <a:avLst/>
          </a:prstGeom>
        </p:spPr>
      </p:pic>
      <p:sp>
        <p:nvSpPr>
          <p:cNvPr id="10" name="TextBox 9">
            <a:extLst>
              <a:ext uri="{FF2B5EF4-FFF2-40B4-BE49-F238E27FC236}">
                <a16:creationId xmlns:a16="http://schemas.microsoft.com/office/drawing/2014/main" id="{9F4CAD35-A68B-F49B-9147-6822DA4A72CF}"/>
              </a:ext>
            </a:extLst>
          </p:cNvPr>
          <p:cNvSpPr txBox="1"/>
          <p:nvPr/>
        </p:nvSpPr>
        <p:spPr>
          <a:xfrm>
            <a:off x="6561734" y="314554"/>
            <a:ext cx="5354727" cy="1569660"/>
          </a:xfrm>
          <a:prstGeom prst="rect">
            <a:avLst/>
          </a:prstGeom>
          <a:noFill/>
        </p:spPr>
        <p:txBody>
          <a:bodyPr wrap="square" rtlCol="0">
            <a:spAutoFit/>
          </a:bodyPr>
          <a:lstStyle/>
          <a:p>
            <a:r>
              <a:rPr lang="en-GB" sz="2400" b="1" dirty="0"/>
              <a:t>Working in pairs</a:t>
            </a:r>
            <a:r>
              <a:rPr lang="en-GB" sz="2400" dirty="0"/>
              <a:t>: Take it in turns to pick a number and convince your partner that it is a surd (or not). Once you are both happy and agree, write it in the table.</a:t>
            </a:r>
          </a:p>
        </p:txBody>
      </p:sp>
      <p:pic>
        <p:nvPicPr>
          <p:cNvPr id="3" name="Picture 2">
            <a:extLst>
              <a:ext uri="{FF2B5EF4-FFF2-40B4-BE49-F238E27FC236}">
                <a16:creationId xmlns:a16="http://schemas.microsoft.com/office/drawing/2014/main" id="{A67802F7-B98D-60AF-5CD9-7883877DBB61}"/>
              </a:ext>
            </a:extLst>
          </p:cNvPr>
          <p:cNvPicPr>
            <a:picLocks noChangeAspect="1"/>
          </p:cNvPicPr>
          <p:nvPr/>
        </p:nvPicPr>
        <p:blipFill>
          <a:blip r:embed="rId5"/>
          <a:stretch>
            <a:fillRect/>
          </a:stretch>
        </p:blipFill>
        <p:spPr>
          <a:xfrm>
            <a:off x="314828" y="705378"/>
            <a:ext cx="847843" cy="619211"/>
          </a:xfrm>
          <a:prstGeom prst="rect">
            <a:avLst/>
          </a:prstGeom>
        </p:spPr>
      </p:pic>
      <p:pic>
        <p:nvPicPr>
          <p:cNvPr id="6" name="Picture 5">
            <a:extLst>
              <a:ext uri="{FF2B5EF4-FFF2-40B4-BE49-F238E27FC236}">
                <a16:creationId xmlns:a16="http://schemas.microsoft.com/office/drawing/2014/main" id="{19A85467-6F22-A8AB-EE74-AE8BCF290A6F}"/>
              </a:ext>
            </a:extLst>
          </p:cNvPr>
          <p:cNvPicPr>
            <a:picLocks noChangeAspect="1"/>
          </p:cNvPicPr>
          <p:nvPr/>
        </p:nvPicPr>
        <p:blipFill>
          <a:blip r:embed="rId6"/>
          <a:stretch>
            <a:fillRect/>
          </a:stretch>
        </p:blipFill>
        <p:spPr>
          <a:xfrm>
            <a:off x="3379352" y="705378"/>
            <a:ext cx="590632" cy="714475"/>
          </a:xfrm>
          <a:prstGeom prst="rect">
            <a:avLst/>
          </a:prstGeom>
        </p:spPr>
      </p:pic>
      <p:pic>
        <p:nvPicPr>
          <p:cNvPr id="8" name="Picture 7">
            <a:extLst>
              <a:ext uri="{FF2B5EF4-FFF2-40B4-BE49-F238E27FC236}">
                <a16:creationId xmlns:a16="http://schemas.microsoft.com/office/drawing/2014/main" id="{153A9299-65CF-CFBB-522F-509CEE225642}"/>
              </a:ext>
            </a:extLst>
          </p:cNvPr>
          <p:cNvPicPr>
            <a:picLocks noChangeAspect="1"/>
          </p:cNvPicPr>
          <p:nvPr/>
        </p:nvPicPr>
        <p:blipFill>
          <a:blip r:embed="rId7"/>
          <a:stretch>
            <a:fillRect/>
          </a:stretch>
        </p:blipFill>
        <p:spPr>
          <a:xfrm>
            <a:off x="3443660" y="1569078"/>
            <a:ext cx="666843" cy="457264"/>
          </a:xfrm>
          <a:prstGeom prst="rect">
            <a:avLst/>
          </a:prstGeom>
        </p:spPr>
      </p:pic>
      <p:pic>
        <p:nvPicPr>
          <p:cNvPr id="12" name="Picture 11">
            <a:extLst>
              <a:ext uri="{FF2B5EF4-FFF2-40B4-BE49-F238E27FC236}">
                <a16:creationId xmlns:a16="http://schemas.microsoft.com/office/drawing/2014/main" id="{9ED42BEF-1DEA-66C3-78B8-8EF0944F639E}"/>
              </a:ext>
            </a:extLst>
          </p:cNvPr>
          <p:cNvPicPr>
            <a:picLocks noChangeAspect="1"/>
          </p:cNvPicPr>
          <p:nvPr/>
        </p:nvPicPr>
        <p:blipFill>
          <a:blip r:embed="rId8"/>
          <a:stretch>
            <a:fillRect/>
          </a:stretch>
        </p:blipFill>
        <p:spPr>
          <a:xfrm>
            <a:off x="3969984" y="757772"/>
            <a:ext cx="914528" cy="514422"/>
          </a:xfrm>
          <a:prstGeom prst="rect">
            <a:avLst/>
          </a:prstGeom>
        </p:spPr>
      </p:pic>
      <p:pic>
        <p:nvPicPr>
          <p:cNvPr id="14" name="Picture 13">
            <a:extLst>
              <a:ext uri="{FF2B5EF4-FFF2-40B4-BE49-F238E27FC236}">
                <a16:creationId xmlns:a16="http://schemas.microsoft.com/office/drawing/2014/main" id="{555C719A-CED7-BE39-5274-E19DB40CE5AE}"/>
              </a:ext>
            </a:extLst>
          </p:cNvPr>
          <p:cNvPicPr>
            <a:picLocks noChangeAspect="1"/>
          </p:cNvPicPr>
          <p:nvPr/>
        </p:nvPicPr>
        <p:blipFill>
          <a:blip r:embed="rId9"/>
          <a:stretch>
            <a:fillRect/>
          </a:stretch>
        </p:blipFill>
        <p:spPr>
          <a:xfrm>
            <a:off x="4998277" y="755943"/>
            <a:ext cx="952633" cy="495369"/>
          </a:xfrm>
          <a:prstGeom prst="rect">
            <a:avLst/>
          </a:prstGeom>
        </p:spPr>
      </p:pic>
      <p:pic>
        <p:nvPicPr>
          <p:cNvPr id="18" name="Picture 17">
            <a:extLst>
              <a:ext uri="{FF2B5EF4-FFF2-40B4-BE49-F238E27FC236}">
                <a16:creationId xmlns:a16="http://schemas.microsoft.com/office/drawing/2014/main" id="{5A7E3510-14A3-2989-CBF0-493E0ACD7BA8}"/>
              </a:ext>
            </a:extLst>
          </p:cNvPr>
          <p:cNvPicPr>
            <a:picLocks noChangeAspect="1"/>
          </p:cNvPicPr>
          <p:nvPr/>
        </p:nvPicPr>
        <p:blipFill>
          <a:blip r:embed="rId10"/>
          <a:stretch>
            <a:fillRect/>
          </a:stretch>
        </p:blipFill>
        <p:spPr>
          <a:xfrm>
            <a:off x="4427248" y="1515319"/>
            <a:ext cx="733527" cy="447737"/>
          </a:xfrm>
          <a:prstGeom prst="rect">
            <a:avLst/>
          </a:prstGeom>
        </p:spPr>
      </p:pic>
      <p:pic>
        <p:nvPicPr>
          <p:cNvPr id="20" name="Picture 19">
            <a:extLst>
              <a:ext uri="{FF2B5EF4-FFF2-40B4-BE49-F238E27FC236}">
                <a16:creationId xmlns:a16="http://schemas.microsoft.com/office/drawing/2014/main" id="{99087B40-BC47-331B-C7E3-C04ED7879CED}"/>
              </a:ext>
            </a:extLst>
          </p:cNvPr>
          <p:cNvPicPr>
            <a:picLocks noChangeAspect="1"/>
          </p:cNvPicPr>
          <p:nvPr/>
        </p:nvPicPr>
        <p:blipFill>
          <a:blip r:embed="rId11"/>
          <a:stretch>
            <a:fillRect/>
          </a:stretch>
        </p:blipFill>
        <p:spPr>
          <a:xfrm>
            <a:off x="1023970" y="765469"/>
            <a:ext cx="619211" cy="485843"/>
          </a:xfrm>
          <a:prstGeom prst="rect">
            <a:avLst/>
          </a:prstGeom>
        </p:spPr>
      </p:pic>
      <p:pic>
        <p:nvPicPr>
          <p:cNvPr id="22" name="Picture 21">
            <a:extLst>
              <a:ext uri="{FF2B5EF4-FFF2-40B4-BE49-F238E27FC236}">
                <a16:creationId xmlns:a16="http://schemas.microsoft.com/office/drawing/2014/main" id="{D36888BA-0CD6-F292-CA65-B5BBCEBAE5E4}"/>
              </a:ext>
            </a:extLst>
          </p:cNvPr>
          <p:cNvPicPr>
            <a:picLocks noChangeAspect="1"/>
          </p:cNvPicPr>
          <p:nvPr/>
        </p:nvPicPr>
        <p:blipFill>
          <a:blip r:embed="rId12"/>
          <a:stretch>
            <a:fillRect/>
          </a:stretch>
        </p:blipFill>
        <p:spPr>
          <a:xfrm>
            <a:off x="5354539" y="2265168"/>
            <a:ext cx="238158" cy="285790"/>
          </a:xfrm>
          <a:prstGeom prst="rect">
            <a:avLst/>
          </a:prstGeom>
        </p:spPr>
      </p:pic>
      <p:pic>
        <p:nvPicPr>
          <p:cNvPr id="24" name="Picture 23">
            <a:extLst>
              <a:ext uri="{FF2B5EF4-FFF2-40B4-BE49-F238E27FC236}">
                <a16:creationId xmlns:a16="http://schemas.microsoft.com/office/drawing/2014/main" id="{3E8336EC-F395-60A8-AEDF-FC57B0E9B745}"/>
              </a:ext>
            </a:extLst>
          </p:cNvPr>
          <p:cNvPicPr>
            <a:picLocks noChangeAspect="1"/>
          </p:cNvPicPr>
          <p:nvPr/>
        </p:nvPicPr>
        <p:blipFill>
          <a:blip r:embed="rId13"/>
          <a:stretch>
            <a:fillRect/>
          </a:stretch>
        </p:blipFill>
        <p:spPr>
          <a:xfrm>
            <a:off x="1871813" y="822626"/>
            <a:ext cx="533474" cy="362001"/>
          </a:xfrm>
          <a:prstGeom prst="rect">
            <a:avLst/>
          </a:prstGeom>
        </p:spPr>
      </p:pic>
      <p:pic>
        <p:nvPicPr>
          <p:cNvPr id="26" name="Picture 25">
            <a:extLst>
              <a:ext uri="{FF2B5EF4-FFF2-40B4-BE49-F238E27FC236}">
                <a16:creationId xmlns:a16="http://schemas.microsoft.com/office/drawing/2014/main" id="{B73721D8-3DBB-594F-1B36-F23F011748BC}"/>
              </a:ext>
            </a:extLst>
          </p:cNvPr>
          <p:cNvPicPr>
            <a:picLocks noChangeAspect="1"/>
          </p:cNvPicPr>
          <p:nvPr/>
        </p:nvPicPr>
        <p:blipFill>
          <a:blip r:embed="rId14"/>
          <a:stretch>
            <a:fillRect/>
          </a:stretch>
        </p:blipFill>
        <p:spPr>
          <a:xfrm>
            <a:off x="5354539" y="1607183"/>
            <a:ext cx="495369" cy="381053"/>
          </a:xfrm>
          <a:prstGeom prst="rect">
            <a:avLst/>
          </a:prstGeom>
        </p:spPr>
      </p:pic>
      <p:pic>
        <p:nvPicPr>
          <p:cNvPr id="28" name="Picture 27">
            <a:extLst>
              <a:ext uri="{FF2B5EF4-FFF2-40B4-BE49-F238E27FC236}">
                <a16:creationId xmlns:a16="http://schemas.microsoft.com/office/drawing/2014/main" id="{0A253AC1-3C69-0D9A-EADA-C9137DCFF7BB}"/>
              </a:ext>
            </a:extLst>
          </p:cNvPr>
          <p:cNvPicPr>
            <a:picLocks noChangeAspect="1"/>
          </p:cNvPicPr>
          <p:nvPr/>
        </p:nvPicPr>
        <p:blipFill>
          <a:blip r:embed="rId15"/>
          <a:stretch>
            <a:fillRect/>
          </a:stretch>
        </p:blipFill>
        <p:spPr>
          <a:xfrm>
            <a:off x="3577028" y="2251728"/>
            <a:ext cx="200053" cy="295316"/>
          </a:xfrm>
          <a:prstGeom prst="rect">
            <a:avLst/>
          </a:prstGeom>
        </p:spPr>
      </p:pic>
      <p:pic>
        <p:nvPicPr>
          <p:cNvPr id="30" name="Picture 29">
            <a:extLst>
              <a:ext uri="{FF2B5EF4-FFF2-40B4-BE49-F238E27FC236}">
                <a16:creationId xmlns:a16="http://schemas.microsoft.com/office/drawing/2014/main" id="{272B3BA1-E96C-E5DE-B985-D86C09F3EFE7}"/>
              </a:ext>
            </a:extLst>
          </p:cNvPr>
          <p:cNvPicPr>
            <a:picLocks noChangeAspect="1"/>
          </p:cNvPicPr>
          <p:nvPr/>
        </p:nvPicPr>
        <p:blipFill>
          <a:blip r:embed="rId16"/>
          <a:stretch>
            <a:fillRect/>
          </a:stretch>
        </p:blipFill>
        <p:spPr>
          <a:xfrm>
            <a:off x="4225890" y="2227063"/>
            <a:ext cx="714475" cy="362001"/>
          </a:xfrm>
          <a:prstGeom prst="rect">
            <a:avLst/>
          </a:prstGeom>
        </p:spPr>
      </p:pic>
      <p:pic>
        <p:nvPicPr>
          <p:cNvPr id="32" name="Picture 31">
            <a:extLst>
              <a:ext uri="{FF2B5EF4-FFF2-40B4-BE49-F238E27FC236}">
                <a16:creationId xmlns:a16="http://schemas.microsoft.com/office/drawing/2014/main" id="{FD0FBD15-2D35-4221-2E5E-EFCCA8013700}"/>
              </a:ext>
            </a:extLst>
          </p:cNvPr>
          <p:cNvPicPr>
            <a:picLocks noChangeAspect="1"/>
          </p:cNvPicPr>
          <p:nvPr/>
        </p:nvPicPr>
        <p:blipFill>
          <a:blip r:embed="rId17"/>
          <a:stretch>
            <a:fillRect/>
          </a:stretch>
        </p:blipFill>
        <p:spPr>
          <a:xfrm>
            <a:off x="353983" y="1430946"/>
            <a:ext cx="504895" cy="352474"/>
          </a:xfrm>
          <a:prstGeom prst="rect">
            <a:avLst/>
          </a:prstGeom>
        </p:spPr>
      </p:pic>
      <p:pic>
        <p:nvPicPr>
          <p:cNvPr id="34" name="Picture 33">
            <a:extLst>
              <a:ext uri="{FF2B5EF4-FFF2-40B4-BE49-F238E27FC236}">
                <a16:creationId xmlns:a16="http://schemas.microsoft.com/office/drawing/2014/main" id="{761C5B6A-15C2-1E17-50B0-10D9E94DC334}"/>
              </a:ext>
            </a:extLst>
          </p:cNvPr>
          <p:cNvPicPr>
            <a:picLocks noChangeAspect="1"/>
          </p:cNvPicPr>
          <p:nvPr/>
        </p:nvPicPr>
        <p:blipFill>
          <a:blip r:embed="rId18"/>
          <a:stretch>
            <a:fillRect/>
          </a:stretch>
        </p:blipFill>
        <p:spPr>
          <a:xfrm>
            <a:off x="1141127" y="1430946"/>
            <a:ext cx="362001" cy="352474"/>
          </a:xfrm>
          <a:prstGeom prst="rect">
            <a:avLst/>
          </a:prstGeom>
        </p:spPr>
      </p:pic>
      <p:pic>
        <p:nvPicPr>
          <p:cNvPr id="36" name="Picture 35">
            <a:extLst>
              <a:ext uri="{FF2B5EF4-FFF2-40B4-BE49-F238E27FC236}">
                <a16:creationId xmlns:a16="http://schemas.microsoft.com/office/drawing/2014/main" id="{FBF2D4FE-A6E4-0B6C-8BE0-B7AFE7DAF1C7}"/>
              </a:ext>
            </a:extLst>
          </p:cNvPr>
          <p:cNvPicPr>
            <a:picLocks noChangeAspect="1"/>
          </p:cNvPicPr>
          <p:nvPr/>
        </p:nvPicPr>
        <p:blipFill>
          <a:blip r:embed="rId19"/>
          <a:stretch>
            <a:fillRect/>
          </a:stretch>
        </p:blipFill>
        <p:spPr>
          <a:xfrm>
            <a:off x="3449166" y="2772430"/>
            <a:ext cx="381053" cy="523948"/>
          </a:xfrm>
          <a:prstGeom prst="rect">
            <a:avLst/>
          </a:prstGeom>
        </p:spPr>
      </p:pic>
      <p:pic>
        <p:nvPicPr>
          <p:cNvPr id="38" name="Picture 37">
            <a:extLst>
              <a:ext uri="{FF2B5EF4-FFF2-40B4-BE49-F238E27FC236}">
                <a16:creationId xmlns:a16="http://schemas.microsoft.com/office/drawing/2014/main" id="{7021346D-3435-BB1F-5CA4-6F2907E967FB}"/>
              </a:ext>
            </a:extLst>
          </p:cNvPr>
          <p:cNvPicPr>
            <a:picLocks noChangeAspect="1"/>
          </p:cNvPicPr>
          <p:nvPr/>
        </p:nvPicPr>
        <p:blipFill>
          <a:blip r:embed="rId20"/>
          <a:stretch>
            <a:fillRect/>
          </a:stretch>
        </p:blipFill>
        <p:spPr>
          <a:xfrm>
            <a:off x="4231014" y="2835429"/>
            <a:ext cx="400106" cy="400106"/>
          </a:xfrm>
          <a:prstGeom prst="rect">
            <a:avLst/>
          </a:prstGeom>
        </p:spPr>
      </p:pic>
      <p:pic>
        <p:nvPicPr>
          <p:cNvPr id="40" name="Picture 39">
            <a:extLst>
              <a:ext uri="{FF2B5EF4-FFF2-40B4-BE49-F238E27FC236}">
                <a16:creationId xmlns:a16="http://schemas.microsoft.com/office/drawing/2014/main" id="{72A98984-AE40-3F79-E930-47220A7A9EED}"/>
              </a:ext>
            </a:extLst>
          </p:cNvPr>
          <p:cNvPicPr>
            <a:picLocks noChangeAspect="1"/>
          </p:cNvPicPr>
          <p:nvPr/>
        </p:nvPicPr>
        <p:blipFill>
          <a:blip r:embed="rId21"/>
          <a:stretch>
            <a:fillRect/>
          </a:stretch>
        </p:blipFill>
        <p:spPr>
          <a:xfrm>
            <a:off x="5068749" y="2824988"/>
            <a:ext cx="533474" cy="400106"/>
          </a:xfrm>
          <a:prstGeom prst="rect">
            <a:avLst/>
          </a:prstGeom>
        </p:spPr>
      </p:pic>
      <p:pic>
        <p:nvPicPr>
          <p:cNvPr id="42" name="Picture 41">
            <a:extLst>
              <a:ext uri="{FF2B5EF4-FFF2-40B4-BE49-F238E27FC236}">
                <a16:creationId xmlns:a16="http://schemas.microsoft.com/office/drawing/2014/main" id="{824545C6-EC18-CFB7-35D3-B250F10561FB}"/>
              </a:ext>
            </a:extLst>
          </p:cNvPr>
          <p:cNvPicPr>
            <a:picLocks noChangeAspect="1"/>
          </p:cNvPicPr>
          <p:nvPr/>
        </p:nvPicPr>
        <p:blipFill>
          <a:blip r:embed="rId22"/>
          <a:stretch>
            <a:fillRect/>
          </a:stretch>
        </p:blipFill>
        <p:spPr>
          <a:xfrm>
            <a:off x="2559810" y="822626"/>
            <a:ext cx="447737" cy="447737"/>
          </a:xfrm>
          <a:prstGeom prst="rect">
            <a:avLst/>
          </a:prstGeom>
        </p:spPr>
      </p:pic>
      <p:pic>
        <p:nvPicPr>
          <p:cNvPr id="44" name="Picture 43">
            <a:extLst>
              <a:ext uri="{FF2B5EF4-FFF2-40B4-BE49-F238E27FC236}">
                <a16:creationId xmlns:a16="http://schemas.microsoft.com/office/drawing/2014/main" id="{28303FD1-3509-ADF5-B4FA-F3AE20655444}"/>
              </a:ext>
            </a:extLst>
          </p:cNvPr>
          <p:cNvPicPr>
            <a:picLocks noChangeAspect="1"/>
          </p:cNvPicPr>
          <p:nvPr/>
        </p:nvPicPr>
        <p:blipFill>
          <a:blip r:embed="rId23"/>
          <a:stretch>
            <a:fillRect/>
          </a:stretch>
        </p:blipFill>
        <p:spPr>
          <a:xfrm>
            <a:off x="3376975" y="3494332"/>
            <a:ext cx="400106" cy="323895"/>
          </a:xfrm>
          <a:prstGeom prst="rect">
            <a:avLst/>
          </a:prstGeom>
        </p:spPr>
      </p:pic>
      <p:pic>
        <p:nvPicPr>
          <p:cNvPr id="46" name="Picture 45">
            <a:extLst>
              <a:ext uri="{FF2B5EF4-FFF2-40B4-BE49-F238E27FC236}">
                <a16:creationId xmlns:a16="http://schemas.microsoft.com/office/drawing/2014/main" id="{D5549C42-59D7-A7C2-DF2F-6D3EF2A3156B}"/>
              </a:ext>
            </a:extLst>
          </p:cNvPr>
          <p:cNvPicPr>
            <a:picLocks noChangeAspect="1"/>
          </p:cNvPicPr>
          <p:nvPr/>
        </p:nvPicPr>
        <p:blipFill>
          <a:blip r:embed="rId24"/>
          <a:stretch>
            <a:fillRect/>
          </a:stretch>
        </p:blipFill>
        <p:spPr>
          <a:xfrm>
            <a:off x="4163240" y="3476900"/>
            <a:ext cx="581106" cy="400106"/>
          </a:xfrm>
          <a:prstGeom prst="rect">
            <a:avLst/>
          </a:prstGeom>
        </p:spPr>
      </p:pic>
      <p:pic>
        <p:nvPicPr>
          <p:cNvPr id="48" name="Picture 47">
            <a:extLst>
              <a:ext uri="{FF2B5EF4-FFF2-40B4-BE49-F238E27FC236}">
                <a16:creationId xmlns:a16="http://schemas.microsoft.com/office/drawing/2014/main" id="{0DB8B2BC-1F38-7C3B-2F27-722F7DD73F4A}"/>
              </a:ext>
            </a:extLst>
          </p:cNvPr>
          <p:cNvPicPr>
            <a:picLocks noChangeAspect="1"/>
          </p:cNvPicPr>
          <p:nvPr/>
        </p:nvPicPr>
        <p:blipFill>
          <a:blip r:embed="rId25"/>
          <a:stretch>
            <a:fillRect/>
          </a:stretch>
        </p:blipFill>
        <p:spPr>
          <a:xfrm>
            <a:off x="1755793" y="1389226"/>
            <a:ext cx="628738" cy="447737"/>
          </a:xfrm>
          <a:prstGeom prst="rect">
            <a:avLst/>
          </a:prstGeom>
        </p:spPr>
      </p:pic>
      <p:pic>
        <p:nvPicPr>
          <p:cNvPr id="50" name="Picture 49">
            <a:extLst>
              <a:ext uri="{FF2B5EF4-FFF2-40B4-BE49-F238E27FC236}">
                <a16:creationId xmlns:a16="http://schemas.microsoft.com/office/drawing/2014/main" id="{9ACB2D71-0001-F9FE-C247-3EBCCB050D28}"/>
              </a:ext>
            </a:extLst>
          </p:cNvPr>
          <p:cNvPicPr>
            <a:picLocks noChangeAspect="1"/>
          </p:cNvPicPr>
          <p:nvPr/>
        </p:nvPicPr>
        <p:blipFill>
          <a:blip r:embed="rId26"/>
          <a:stretch>
            <a:fillRect/>
          </a:stretch>
        </p:blipFill>
        <p:spPr>
          <a:xfrm>
            <a:off x="5036631" y="3472137"/>
            <a:ext cx="809738" cy="409632"/>
          </a:xfrm>
          <a:prstGeom prst="rect">
            <a:avLst/>
          </a:prstGeom>
        </p:spPr>
      </p:pic>
      <p:pic>
        <p:nvPicPr>
          <p:cNvPr id="52" name="Picture 51">
            <a:extLst>
              <a:ext uri="{FF2B5EF4-FFF2-40B4-BE49-F238E27FC236}">
                <a16:creationId xmlns:a16="http://schemas.microsoft.com/office/drawing/2014/main" id="{64EBEE92-8A34-E9A3-376E-0F3686C417E3}"/>
              </a:ext>
            </a:extLst>
          </p:cNvPr>
          <p:cNvPicPr>
            <a:picLocks noChangeAspect="1"/>
          </p:cNvPicPr>
          <p:nvPr/>
        </p:nvPicPr>
        <p:blipFill>
          <a:blip r:embed="rId27"/>
          <a:stretch>
            <a:fillRect/>
          </a:stretch>
        </p:blipFill>
        <p:spPr>
          <a:xfrm>
            <a:off x="2460834" y="1426950"/>
            <a:ext cx="581106" cy="457264"/>
          </a:xfrm>
          <a:prstGeom prst="rect">
            <a:avLst/>
          </a:prstGeom>
        </p:spPr>
      </p:pic>
      <p:pic>
        <p:nvPicPr>
          <p:cNvPr id="54" name="Picture 53">
            <a:extLst>
              <a:ext uri="{FF2B5EF4-FFF2-40B4-BE49-F238E27FC236}">
                <a16:creationId xmlns:a16="http://schemas.microsoft.com/office/drawing/2014/main" id="{AB25094E-3469-60B7-FB2A-5FED8E666127}"/>
              </a:ext>
            </a:extLst>
          </p:cNvPr>
          <p:cNvPicPr>
            <a:picLocks noChangeAspect="1"/>
          </p:cNvPicPr>
          <p:nvPr/>
        </p:nvPicPr>
        <p:blipFill>
          <a:blip r:embed="rId28"/>
          <a:stretch>
            <a:fillRect/>
          </a:stretch>
        </p:blipFill>
        <p:spPr>
          <a:xfrm>
            <a:off x="3363428" y="4015034"/>
            <a:ext cx="552527" cy="409632"/>
          </a:xfrm>
          <a:prstGeom prst="rect">
            <a:avLst/>
          </a:prstGeom>
        </p:spPr>
      </p:pic>
      <p:pic>
        <p:nvPicPr>
          <p:cNvPr id="56" name="Picture 55">
            <a:extLst>
              <a:ext uri="{FF2B5EF4-FFF2-40B4-BE49-F238E27FC236}">
                <a16:creationId xmlns:a16="http://schemas.microsoft.com/office/drawing/2014/main" id="{3A27455C-42ED-7BB4-A869-67DC4CBBAE34}"/>
              </a:ext>
            </a:extLst>
          </p:cNvPr>
          <p:cNvPicPr>
            <a:picLocks noChangeAspect="1"/>
          </p:cNvPicPr>
          <p:nvPr/>
        </p:nvPicPr>
        <p:blipFill>
          <a:blip r:embed="rId29"/>
          <a:stretch>
            <a:fillRect/>
          </a:stretch>
        </p:blipFill>
        <p:spPr>
          <a:xfrm>
            <a:off x="339212" y="2026342"/>
            <a:ext cx="619211" cy="428685"/>
          </a:xfrm>
          <a:prstGeom prst="rect">
            <a:avLst/>
          </a:prstGeom>
        </p:spPr>
      </p:pic>
    </p:spTree>
    <p:extLst>
      <p:ext uri="{BB962C8B-B14F-4D97-AF65-F5344CB8AC3E}">
        <p14:creationId xmlns:p14="http://schemas.microsoft.com/office/powerpoint/2010/main" val="332188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531"/>
            <a:ext cx="8229600" cy="1143000"/>
          </a:xfrm>
        </p:spPr>
        <p:txBody>
          <a:bodyPr/>
          <a:lstStyle/>
          <a:p>
            <a:r>
              <a:rPr lang="en-GB" dirty="0">
                <a:latin typeface="Trebuchet MS" panose="020B0603020202020204" pitchFamily="34" charset="0"/>
              </a:rPr>
              <a:t>Challenge Problems</a:t>
            </a:r>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256225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77936" y="381289"/>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2057400" y="5816025"/>
            <a:ext cx="8001000" cy="954107"/>
          </a:xfrm>
          <a:prstGeom prst="rect">
            <a:avLst/>
          </a:prstGeom>
          <a:noFill/>
        </p:spPr>
        <p:txBody>
          <a:bodyPr wrap="square" rtlCol="0">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What do the little lines mean?</a:t>
            </a:r>
          </a:p>
          <a:p>
            <a:pPr algn="ctr" fontAlgn="base">
              <a:spcBef>
                <a:spcPct val="0"/>
              </a:spcBef>
              <a:spcAft>
                <a:spcPct val="0"/>
              </a:spcAft>
            </a:pPr>
            <a:endParaRPr lang="en-GB" sz="2800" dirty="0">
              <a:solidFill>
                <a:srgbClr val="000000"/>
              </a:solidFill>
              <a:latin typeface="Trebuchet MS" panose="020B0603020202020204" pitchFamily="34" charset="0"/>
              <a:cs typeface="Arial" charset="0"/>
            </a:endParaRPr>
          </a:p>
        </p:txBody>
      </p:sp>
    </p:spTree>
    <p:custDataLst>
      <p:tags r:id="rId1"/>
    </p:custDataLst>
    <p:extLst>
      <p:ext uri="{BB962C8B-B14F-4D97-AF65-F5344CB8AC3E}">
        <p14:creationId xmlns:p14="http://schemas.microsoft.com/office/powerpoint/2010/main" val="381820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77936" y="381289"/>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1752600" y="5715000"/>
            <a:ext cx="8001000" cy="523220"/>
          </a:xfrm>
          <a:prstGeom prst="rect">
            <a:avLst/>
          </a:prstGeom>
          <a:noFill/>
        </p:spPr>
        <p:txBody>
          <a:bodyPr wrap="square" rtlCol="0">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What is the side length of the shaded square?</a:t>
            </a:r>
          </a:p>
        </p:txBody>
      </p:sp>
    </p:spTree>
    <p:custDataLst>
      <p:tags r:id="rId1"/>
    </p:custDataLst>
    <p:extLst>
      <p:ext uri="{BB962C8B-B14F-4D97-AF65-F5344CB8AC3E}">
        <p14:creationId xmlns:p14="http://schemas.microsoft.com/office/powerpoint/2010/main" val="270819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06354" y="141721"/>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1600200" y="5562601"/>
            <a:ext cx="8001000" cy="58477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Arial" charset="0"/>
                <a:cs typeface="Arial" charset="0"/>
              </a:rPr>
              <a:t>What is the perimeter of the centre square?</a:t>
            </a:r>
          </a:p>
        </p:txBody>
      </p:sp>
    </p:spTree>
    <p:custDataLst>
      <p:tags r:id="rId1"/>
    </p:custDataLst>
    <p:extLst>
      <p:ext uri="{BB962C8B-B14F-4D97-AF65-F5344CB8AC3E}">
        <p14:creationId xmlns:p14="http://schemas.microsoft.com/office/powerpoint/2010/main" val="170178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06354" y="141721"/>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1752600" y="5257801"/>
            <a:ext cx="8357754" cy="954107"/>
          </a:xfrm>
          <a:prstGeom prst="rect">
            <a:avLst/>
          </a:prstGeom>
          <a:noFill/>
        </p:spPr>
        <p:txBody>
          <a:bodyPr wrap="square" rtlCol="0">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What is total area of the combined white shapes? </a:t>
            </a:r>
          </a:p>
          <a:p>
            <a:pPr algn="ctr" fontAlgn="base">
              <a:spcBef>
                <a:spcPct val="0"/>
              </a:spcBef>
              <a:spcAft>
                <a:spcPct val="0"/>
              </a:spcAft>
            </a:pPr>
            <a:r>
              <a:rPr lang="en-GB" sz="2800" dirty="0">
                <a:solidFill>
                  <a:srgbClr val="000000"/>
                </a:solidFill>
                <a:latin typeface="Trebuchet MS" panose="020B0603020202020204" pitchFamily="34" charset="0"/>
                <a:cs typeface="Arial" charset="0"/>
              </a:rPr>
              <a:t>Can you find another method?</a:t>
            </a:r>
          </a:p>
        </p:txBody>
      </p:sp>
    </p:spTree>
    <p:custDataLst>
      <p:tags r:id="rId1"/>
    </p:custDataLst>
    <p:extLst>
      <p:ext uri="{BB962C8B-B14F-4D97-AF65-F5344CB8AC3E}">
        <p14:creationId xmlns:p14="http://schemas.microsoft.com/office/powerpoint/2010/main" val="141156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3569"/>
            <a:ext cx="11502189" cy="58477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is the side length of each square? </a:t>
            </a:r>
          </a:p>
        </p:txBody>
      </p:sp>
      <mc:AlternateContent xmlns:mc="http://schemas.openxmlformats.org/markup-compatibility/2006">
        <mc:Choice xmlns:a14="http://schemas.microsoft.com/office/drawing/2010/main" Requires="a14">
          <p:sp>
            <p:nvSpPr>
              <p:cNvPr id="15" name="Rectangle 8"/>
              <p:cNvSpPr>
                <a:spLocks noChangeArrowheads="1"/>
              </p:cNvSpPr>
              <p:nvPr/>
            </p:nvSpPr>
            <p:spPr bwMode="auto">
              <a:xfrm rot="10800000" flipV="1">
                <a:off x="7761014" y="2102159"/>
                <a:ext cx="2880000" cy="288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4000" b="0" i="1" smtClean="0">
                          <a:solidFill>
                            <a:srgbClr val="000000"/>
                          </a:solidFill>
                          <a:latin typeface="Cambria Math" panose="02040503050406030204" pitchFamily="18" charset="0"/>
                          <a:cs typeface="Arial" charset="0"/>
                        </a:rPr>
                        <m:t>4 </m:t>
                      </m:r>
                      <m:sSup>
                        <m:sSupPr>
                          <m:ctrlPr>
                            <a:rPr lang="en-GB" sz="4000" b="0" i="1" smtClean="0">
                              <a:solidFill>
                                <a:srgbClr val="000000"/>
                              </a:solidFill>
                              <a:latin typeface="Cambria Math" panose="02040503050406030204" pitchFamily="18" charset="0"/>
                              <a:cs typeface="Arial" charset="0"/>
                            </a:rPr>
                          </m:ctrlPr>
                        </m:sSupPr>
                        <m:e>
                          <m:r>
                            <a:rPr lang="en-GB" sz="4000" b="0" i="1" smtClean="0">
                              <a:solidFill>
                                <a:srgbClr val="000000"/>
                              </a:solidFill>
                              <a:latin typeface="Cambria Math" panose="02040503050406030204" pitchFamily="18" charset="0"/>
                              <a:cs typeface="Arial" charset="0"/>
                            </a:rPr>
                            <m:t>𝑐𝑚</m:t>
                          </m:r>
                        </m:e>
                        <m:sup>
                          <m:r>
                            <a:rPr lang="en-GB" sz="4000" b="0" i="1" smtClean="0">
                              <a:solidFill>
                                <a:srgbClr val="000000"/>
                              </a:solidFill>
                              <a:latin typeface="Cambria Math" panose="02040503050406030204" pitchFamily="18" charset="0"/>
                              <a:cs typeface="Arial" charset="0"/>
                            </a:rPr>
                            <m:t>2</m:t>
                          </m:r>
                        </m:sup>
                      </m:sSup>
                    </m:oMath>
                  </m:oMathPara>
                </a14:m>
                <a:endParaRPr lang="en-GB" sz="4000" dirty="0">
                  <a:solidFill>
                    <a:srgbClr val="000000"/>
                  </a:solidFill>
                  <a:latin typeface="Trebuchet MS" panose="020B0603020202020204" pitchFamily="34" charset="0"/>
                  <a:cs typeface="Arial" charset="0"/>
                </a:endParaRPr>
              </a:p>
            </p:txBody>
          </p:sp>
        </mc:Choice>
        <mc:Fallback>
          <p:sp>
            <p:nvSpPr>
              <p:cNvPr id="15" name="Rectangle 8"/>
              <p:cNvSpPr>
                <a:spLocks noRot="1" noChangeAspect="1" noMove="1" noResize="1" noEditPoints="1" noAdjustHandles="1" noChangeArrowheads="1" noChangeShapeType="1" noTextEdit="1"/>
              </p:cNvSpPr>
              <p:nvPr/>
            </p:nvSpPr>
            <p:spPr bwMode="auto">
              <a:xfrm rot="10800000" flipV="1">
                <a:off x="7761014" y="2102159"/>
                <a:ext cx="2880000" cy="2880000"/>
              </a:xfrm>
              <a:prstGeom prst="rect">
                <a:avLst/>
              </a:prstGeom>
              <a:blipFill>
                <a:blip r:embed="rId4"/>
                <a:stretch>
                  <a:fillRect/>
                </a:stretch>
              </a:blipFill>
              <a:ln w="38100">
                <a:solidFill>
                  <a:schemeClr val="tx1"/>
                </a:solidFill>
                <a:miter lim="800000"/>
                <a:headEnd/>
                <a:tailEnd/>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Rectangle 8">
                <a:extLst>
                  <a:ext uri="{FF2B5EF4-FFF2-40B4-BE49-F238E27FC236}">
                    <a16:creationId xmlns:a16="http://schemas.microsoft.com/office/drawing/2014/main" id="{C40088DF-4123-30C4-C690-D2F6F495E497}"/>
                  </a:ext>
                </a:extLst>
              </p:cNvPr>
              <p:cNvSpPr>
                <a:spLocks noChangeArrowheads="1"/>
              </p:cNvSpPr>
              <p:nvPr/>
            </p:nvSpPr>
            <p:spPr bwMode="auto">
              <a:xfrm rot="10800000" flipV="1">
                <a:off x="1222098" y="3542159"/>
                <a:ext cx="1440000" cy="144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4000" b="0" i="1" smtClean="0">
                          <a:solidFill>
                            <a:srgbClr val="000000"/>
                          </a:solidFill>
                          <a:latin typeface="Cambria Math" panose="02040503050406030204" pitchFamily="18" charset="0"/>
                          <a:cs typeface="Arial" charset="0"/>
                        </a:rPr>
                        <m:t>1 </m:t>
                      </m:r>
                      <m:sSup>
                        <m:sSupPr>
                          <m:ctrlPr>
                            <a:rPr lang="en-GB" sz="4000" b="0" i="1" smtClean="0">
                              <a:solidFill>
                                <a:srgbClr val="000000"/>
                              </a:solidFill>
                              <a:latin typeface="Cambria Math" panose="02040503050406030204" pitchFamily="18" charset="0"/>
                              <a:cs typeface="Arial" charset="0"/>
                            </a:rPr>
                          </m:ctrlPr>
                        </m:sSupPr>
                        <m:e>
                          <m:r>
                            <a:rPr lang="en-GB" sz="4000" b="0" i="1" smtClean="0">
                              <a:solidFill>
                                <a:srgbClr val="000000"/>
                              </a:solidFill>
                              <a:latin typeface="Cambria Math" panose="02040503050406030204" pitchFamily="18" charset="0"/>
                              <a:cs typeface="Arial" charset="0"/>
                            </a:rPr>
                            <m:t>𝑐𝑚</m:t>
                          </m:r>
                        </m:e>
                        <m:sup>
                          <m:r>
                            <a:rPr lang="en-GB" sz="4000" b="0" i="1" smtClean="0">
                              <a:solidFill>
                                <a:srgbClr val="000000"/>
                              </a:solidFill>
                              <a:latin typeface="Cambria Math" panose="02040503050406030204" pitchFamily="18" charset="0"/>
                              <a:cs typeface="Arial" charset="0"/>
                            </a:rPr>
                            <m:t>2</m:t>
                          </m:r>
                        </m:sup>
                      </m:sSup>
                    </m:oMath>
                  </m:oMathPara>
                </a14:m>
                <a:endParaRPr lang="en-GB" sz="4000" dirty="0">
                  <a:solidFill>
                    <a:srgbClr val="000000"/>
                  </a:solidFill>
                  <a:latin typeface="Trebuchet MS" panose="020B0603020202020204" pitchFamily="34" charset="0"/>
                  <a:cs typeface="Arial" charset="0"/>
                </a:endParaRPr>
              </a:p>
            </p:txBody>
          </p:sp>
        </mc:Choice>
        <mc:Fallback>
          <p:sp>
            <p:nvSpPr>
              <p:cNvPr id="6" name="Rectangle 8">
                <a:extLst>
                  <a:ext uri="{FF2B5EF4-FFF2-40B4-BE49-F238E27FC236}">
                    <a16:creationId xmlns:a16="http://schemas.microsoft.com/office/drawing/2014/main" id="{C40088DF-4123-30C4-C690-D2F6F495E497}"/>
                  </a:ext>
                </a:extLst>
              </p:cNvPr>
              <p:cNvSpPr>
                <a:spLocks noRot="1" noChangeAspect="1" noMove="1" noResize="1" noEditPoints="1" noAdjustHandles="1" noChangeArrowheads="1" noChangeShapeType="1" noTextEdit="1"/>
              </p:cNvSpPr>
              <p:nvPr/>
            </p:nvSpPr>
            <p:spPr bwMode="auto">
              <a:xfrm rot="10800000" flipV="1">
                <a:off x="1222098" y="3542159"/>
                <a:ext cx="1440000" cy="1440000"/>
              </a:xfrm>
              <a:prstGeom prst="rect">
                <a:avLst/>
              </a:prstGeom>
              <a:blipFill>
                <a:blip r:embed="rId5"/>
                <a:stretch>
                  <a:fillRect/>
                </a:stretch>
              </a:blipFill>
              <a:ln w="38100">
                <a:solidFill>
                  <a:schemeClr val="tx1"/>
                </a:solidFill>
                <a:miter lim="800000"/>
                <a:headEnd/>
                <a:tailEnd/>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Rectangle 8">
                <a:extLst>
                  <a:ext uri="{FF2B5EF4-FFF2-40B4-BE49-F238E27FC236}">
                    <a16:creationId xmlns:a16="http://schemas.microsoft.com/office/drawing/2014/main" id="{20EA578C-AF74-D420-ECFF-DF92AE1D3BE8}"/>
                  </a:ext>
                </a:extLst>
              </p:cNvPr>
              <p:cNvSpPr>
                <a:spLocks noChangeArrowheads="1"/>
              </p:cNvSpPr>
              <p:nvPr/>
            </p:nvSpPr>
            <p:spPr bwMode="auto">
              <a:xfrm rot="10800000" flipV="1">
                <a:off x="4131556" y="2822159"/>
                <a:ext cx="2160000" cy="2160000"/>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4000" b="0" i="1" smtClean="0">
                          <a:solidFill>
                            <a:srgbClr val="000000"/>
                          </a:solidFill>
                          <a:latin typeface="Cambria Math" panose="02040503050406030204" pitchFamily="18" charset="0"/>
                          <a:cs typeface="Arial" charset="0"/>
                        </a:rPr>
                        <m:t>2 </m:t>
                      </m:r>
                      <m:sSup>
                        <m:sSupPr>
                          <m:ctrlPr>
                            <a:rPr lang="en-GB" sz="4000" b="0" i="1" smtClean="0">
                              <a:solidFill>
                                <a:srgbClr val="000000"/>
                              </a:solidFill>
                              <a:latin typeface="Cambria Math" panose="02040503050406030204" pitchFamily="18" charset="0"/>
                              <a:cs typeface="Arial" charset="0"/>
                            </a:rPr>
                          </m:ctrlPr>
                        </m:sSupPr>
                        <m:e>
                          <m:r>
                            <a:rPr lang="en-GB" sz="4000" b="0" i="1" smtClean="0">
                              <a:solidFill>
                                <a:srgbClr val="000000"/>
                              </a:solidFill>
                              <a:latin typeface="Cambria Math" panose="02040503050406030204" pitchFamily="18" charset="0"/>
                              <a:cs typeface="Arial" charset="0"/>
                            </a:rPr>
                            <m:t>𝑐𝑚</m:t>
                          </m:r>
                        </m:e>
                        <m:sup>
                          <m:r>
                            <a:rPr lang="en-GB" sz="4000" b="0" i="1" smtClean="0">
                              <a:solidFill>
                                <a:srgbClr val="000000"/>
                              </a:solidFill>
                              <a:latin typeface="Cambria Math" panose="02040503050406030204" pitchFamily="18" charset="0"/>
                              <a:cs typeface="Arial" charset="0"/>
                            </a:rPr>
                            <m:t>2</m:t>
                          </m:r>
                        </m:sup>
                      </m:sSup>
                    </m:oMath>
                  </m:oMathPara>
                </a14:m>
                <a:endParaRPr lang="en-GB" sz="4000" dirty="0">
                  <a:solidFill>
                    <a:srgbClr val="000000"/>
                  </a:solidFill>
                  <a:latin typeface="Trebuchet MS" panose="020B0603020202020204" pitchFamily="34" charset="0"/>
                  <a:cs typeface="Arial" charset="0"/>
                </a:endParaRPr>
              </a:p>
            </p:txBody>
          </p:sp>
        </mc:Choice>
        <mc:Fallback>
          <p:sp>
            <p:nvSpPr>
              <p:cNvPr id="7" name="Rectangle 8">
                <a:extLst>
                  <a:ext uri="{FF2B5EF4-FFF2-40B4-BE49-F238E27FC236}">
                    <a16:creationId xmlns:a16="http://schemas.microsoft.com/office/drawing/2014/main" id="{20EA578C-AF74-D420-ECFF-DF92AE1D3BE8}"/>
                  </a:ext>
                </a:extLst>
              </p:cNvPr>
              <p:cNvSpPr>
                <a:spLocks noRot="1" noChangeAspect="1" noMove="1" noResize="1" noEditPoints="1" noAdjustHandles="1" noChangeArrowheads="1" noChangeShapeType="1" noTextEdit="1"/>
              </p:cNvSpPr>
              <p:nvPr/>
            </p:nvSpPr>
            <p:spPr bwMode="auto">
              <a:xfrm rot="10800000" flipV="1">
                <a:off x="4131556" y="2822159"/>
                <a:ext cx="2160000" cy="2160000"/>
              </a:xfrm>
              <a:prstGeom prst="rect">
                <a:avLst/>
              </a:prstGeom>
              <a:blipFill>
                <a:blip r:embed="rId6"/>
                <a:stretch>
                  <a:fillRect/>
                </a:stretch>
              </a:blipFill>
              <a:ln w="38100">
                <a:solidFill>
                  <a:schemeClr val="tx1"/>
                </a:solidFill>
                <a:miter lim="800000"/>
                <a:headEnd/>
                <a:tailEnd/>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1B1A1ED-C461-8A7E-960C-381B5BFDE831}"/>
                  </a:ext>
                </a:extLst>
              </p:cNvPr>
              <p:cNvSpPr txBox="1"/>
              <p:nvPr/>
            </p:nvSpPr>
            <p:spPr>
              <a:xfrm>
                <a:off x="1586808" y="3172827"/>
                <a:ext cx="71057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1 </m:t>
                      </m:r>
                      <m:r>
                        <a:rPr lang="en-GB" sz="2400" b="0" i="1" smtClean="0">
                          <a:latin typeface="Cambria Math" panose="02040503050406030204" pitchFamily="18" charset="0"/>
                        </a:rPr>
                        <m:t>𝑐𝑚</m:t>
                      </m:r>
                    </m:oMath>
                  </m:oMathPara>
                </a14:m>
                <a:endParaRPr lang="en-GB" sz="2400" dirty="0"/>
              </a:p>
            </p:txBody>
          </p:sp>
        </mc:Choice>
        <mc:Fallback>
          <p:sp>
            <p:nvSpPr>
              <p:cNvPr id="2" name="TextBox 1">
                <a:extLst>
                  <a:ext uri="{FF2B5EF4-FFF2-40B4-BE49-F238E27FC236}">
                    <a16:creationId xmlns:a16="http://schemas.microsoft.com/office/drawing/2014/main" id="{81B1A1ED-C461-8A7E-960C-381B5BFDE831}"/>
                  </a:ext>
                </a:extLst>
              </p:cNvPr>
              <p:cNvSpPr txBox="1">
                <a:spLocks noRot="1" noChangeAspect="1" noMove="1" noResize="1" noEditPoints="1" noAdjustHandles="1" noChangeArrowheads="1" noChangeShapeType="1" noTextEdit="1"/>
              </p:cNvSpPr>
              <p:nvPr/>
            </p:nvSpPr>
            <p:spPr>
              <a:xfrm>
                <a:off x="1586808" y="3172827"/>
                <a:ext cx="710579" cy="369332"/>
              </a:xfrm>
              <a:prstGeom prst="rect">
                <a:avLst/>
              </a:prstGeom>
              <a:blipFill>
                <a:blip r:embed="rId7"/>
                <a:stretch>
                  <a:fillRect l="-9402" r="-5128" b="-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78699D2-56E6-0FB3-9E00-80D3045F66EA}"/>
                  </a:ext>
                </a:extLst>
              </p:cNvPr>
              <p:cNvSpPr txBox="1"/>
              <p:nvPr/>
            </p:nvSpPr>
            <p:spPr>
              <a:xfrm rot="16200000">
                <a:off x="682143" y="4077493"/>
                <a:ext cx="71057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1 </m:t>
                      </m:r>
                      <m:r>
                        <a:rPr lang="en-GB" sz="2400" b="0" i="1" smtClean="0">
                          <a:latin typeface="Cambria Math" panose="02040503050406030204" pitchFamily="18" charset="0"/>
                        </a:rPr>
                        <m:t>𝑐𝑚</m:t>
                      </m:r>
                    </m:oMath>
                  </m:oMathPara>
                </a14:m>
                <a:endParaRPr lang="en-GB" sz="2400" dirty="0"/>
              </a:p>
            </p:txBody>
          </p:sp>
        </mc:Choice>
        <mc:Fallback>
          <p:sp>
            <p:nvSpPr>
              <p:cNvPr id="3" name="TextBox 2">
                <a:extLst>
                  <a:ext uri="{FF2B5EF4-FFF2-40B4-BE49-F238E27FC236}">
                    <a16:creationId xmlns:a16="http://schemas.microsoft.com/office/drawing/2014/main" id="{178699D2-56E6-0FB3-9E00-80D3045F66EA}"/>
                  </a:ext>
                </a:extLst>
              </p:cNvPr>
              <p:cNvSpPr txBox="1">
                <a:spLocks noRot="1" noChangeAspect="1" noMove="1" noResize="1" noEditPoints="1" noAdjustHandles="1" noChangeArrowheads="1" noChangeShapeType="1" noTextEdit="1"/>
              </p:cNvSpPr>
              <p:nvPr/>
            </p:nvSpPr>
            <p:spPr>
              <a:xfrm rot="16200000">
                <a:off x="682143" y="4077493"/>
                <a:ext cx="710579" cy="369332"/>
              </a:xfrm>
              <a:prstGeom prst="rect">
                <a:avLst/>
              </a:prstGeom>
              <a:blipFill>
                <a:blip r:embed="rId8"/>
                <a:stretch>
                  <a:fillRect t="-5172" r="-6667" b="-1034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30D0872-528D-E5DB-55B6-795500D37D0E}"/>
                  </a:ext>
                </a:extLst>
              </p:cNvPr>
              <p:cNvSpPr txBox="1"/>
              <p:nvPr/>
            </p:nvSpPr>
            <p:spPr>
              <a:xfrm>
                <a:off x="8845724" y="1732827"/>
                <a:ext cx="71057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2 </m:t>
                      </m:r>
                      <m:r>
                        <a:rPr lang="en-GB" sz="2400" b="0" i="1" smtClean="0">
                          <a:latin typeface="Cambria Math" panose="02040503050406030204" pitchFamily="18" charset="0"/>
                        </a:rPr>
                        <m:t>𝑐𝑚</m:t>
                      </m:r>
                    </m:oMath>
                  </m:oMathPara>
                </a14:m>
                <a:endParaRPr lang="en-GB" sz="2400" dirty="0"/>
              </a:p>
            </p:txBody>
          </p:sp>
        </mc:Choice>
        <mc:Fallback>
          <p:sp>
            <p:nvSpPr>
              <p:cNvPr id="4" name="TextBox 3">
                <a:extLst>
                  <a:ext uri="{FF2B5EF4-FFF2-40B4-BE49-F238E27FC236}">
                    <a16:creationId xmlns:a16="http://schemas.microsoft.com/office/drawing/2014/main" id="{B30D0872-528D-E5DB-55B6-795500D37D0E}"/>
                  </a:ext>
                </a:extLst>
              </p:cNvPr>
              <p:cNvSpPr txBox="1">
                <a:spLocks noRot="1" noChangeAspect="1" noMove="1" noResize="1" noEditPoints="1" noAdjustHandles="1" noChangeArrowheads="1" noChangeShapeType="1" noTextEdit="1"/>
              </p:cNvSpPr>
              <p:nvPr/>
            </p:nvSpPr>
            <p:spPr>
              <a:xfrm>
                <a:off x="8845724" y="1732827"/>
                <a:ext cx="710579" cy="369332"/>
              </a:xfrm>
              <a:prstGeom prst="rect">
                <a:avLst/>
              </a:prstGeom>
              <a:blipFill>
                <a:blip r:embed="rId9"/>
                <a:stretch>
                  <a:fillRect l="-9402" r="-5128" b="-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BD5BCE1-99CC-0707-B383-EB9E4C4514E0}"/>
                  </a:ext>
                </a:extLst>
              </p:cNvPr>
              <p:cNvSpPr txBox="1"/>
              <p:nvPr/>
            </p:nvSpPr>
            <p:spPr>
              <a:xfrm rot="16200000">
                <a:off x="7221058" y="3357493"/>
                <a:ext cx="71057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2 </m:t>
                      </m:r>
                      <m:r>
                        <a:rPr lang="en-GB" sz="2400" b="0" i="1" smtClean="0">
                          <a:latin typeface="Cambria Math" panose="02040503050406030204" pitchFamily="18" charset="0"/>
                        </a:rPr>
                        <m:t>𝑐𝑚</m:t>
                      </m:r>
                    </m:oMath>
                  </m:oMathPara>
                </a14:m>
                <a:endParaRPr lang="en-GB" sz="2400" dirty="0"/>
              </a:p>
            </p:txBody>
          </p:sp>
        </mc:Choice>
        <mc:Fallback>
          <p:sp>
            <p:nvSpPr>
              <p:cNvPr id="5" name="TextBox 4">
                <a:extLst>
                  <a:ext uri="{FF2B5EF4-FFF2-40B4-BE49-F238E27FC236}">
                    <a16:creationId xmlns:a16="http://schemas.microsoft.com/office/drawing/2014/main" id="{3BD5BCE1-99CC-0707-B383-EB9E4C4514E0}"/>
                  </a:ext>
                </a:extLst>
              </p:cNvPr>
              <p:cNvSpPr txBox="1">
                <a:spLocks noRot="1" noChangeAspect="1" noMove="1" noResize="1" noEditPoints="1" noAdjustHandles="1" noChangeArrowheads="1" noChangeShapeType="1" noTextEdit="1"/>
              </p:cNvSpPr>
              <p:nvPr/>
            </p:nvSpPr>
            <p:spPr>
              <a:xfrm rot="16200000">
                <a:off x="7221058" y="3357493"/>
                <a:ext cx="710579" cy="369332"/>
              </a:xfrm>
              <a:prstGeom prst="rect">
                <a:avLst/>
              </a:prstGeom>
              <a:blipFill>
                <a:blip r:embed="rId10"/>
                <a:stretch>
                  <a:fillRect t="-5172" r="-6667" b="-1034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5B63CF2-C52B-2600-E86D-95F332B82E6B}"/>
                  </a:ext>
                </a:extLst>
              </p:cNvPr>
              <p:cNvSpPr txBox="1"/>
              <p:nvPr/>
            </p:nvSpPr>
            <p:spPr>
              <a:xfrm>
                <a:off x="4850654" y="2452827"/>
                <a:ext cx="72180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r>
                        <a:rPr lang="en-GB" sz="2400" b="0" i="1" smtClean="0">
                          <a:latin typeface="Cambria Math" panose="02040503050406030204" pitchFamily="18" charset="0"/>
                        </a:rPr>
                        <m:t>𝑐𝑚</m:t>
                      </m:r>
                    </m:oMath>
                  </m:oMathPara>
                </a14:m>
                <a:endParaRPr lang="en-GB" sz="2400" dirty="0"/>
              </a:p>
            </p:txBody>
          </p:sp>
        </mc:Choice>
        <mc:Fallback>
          <p:sp>
            <p:nvSpPr>
              <p:cNvPr id="8" name="TextBox 7">
                <a:extLst>
                  <a:ext uri="{FF2B5EF4-FFF2-40B4-BE49-F238E27FC236}">
                    <a16:creationId xmlns:a16="http://schemas.microsoft.com/office/drawing/2014/main" id="{F5B63CF2-C52B-2600-E86D-95F332B82E6B}"/>
                  </a:ext>
                </a:extLst>
              </p:cNvPr>
              <p:cNvSpPr txBox="1">
                <a:spLocks noRot="1" noChangeAspect="1" noMove="1" noResize="1" noEditPoints="1" noAdjustHandles="1" noChangeArrowheads="1" noChangeShapeType="1" noTextEdit="1"/>
              </p:cNvSpPr>
              <p:nvPr/>
            </p:nvSpPr>
            <p:spPr>
              <a:xfrm>
                <a:off x="4850654" y="2452827"/>
                <a:ext cx="721801" cy="369332"/>
              </a:xfrm>
              <a:prstGeom prst="rect">
                <a:avLst/>
              </a:prstGeom>
              <a:blipFill>
                <a:blip r:embed="rId11"/>
                <a:stretch>
                  <a:fillRect l="-10169" r="-5085" b="-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4A7FAE1-0392-479D-247E-386BA9C1261C}"/>
                  </a:ext>
                </a:extLst>
              </p:cNvPr>
              <p:cNvSpPr txBox="1"/>
              <p:nvPr/>
            </p:nvSpPr>
            <p:spPr>
              <a:xfrm rot="16200000">
                <a:off x="3588199" y="3717493"/>
                <a:ext cx="72180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r>
                        <a:rPr lang="en-GB" sz="2400" b="0" i="1" smtClean="0">
                          <a:latin typeface="Cambria Math" panose="02040503050406030204" pitchFamily="18" charset="0"/>
                        </a:rPr>
                        <m:t>𝑐𝑚</m:t>
                      </m:r>
                    </m:oMath>
                  </m:oMathPara>
                </a14:m>
                <a:endParaRPr lang="en-GB" sz="2400" dirty="0"/>
              </a:p>
            </p:txBody>
          </p:sp>
        </mc:Choice>
        <mc:Fallback>
          <p:sp>
            <p:nvSpPr>
              <p:cNvPr id="9" name="TextBox 8">
                <a:extLst>
                  <a:ext uri="{FF2B5EF4-FFF2-40B4-BE49-F238E27FC236}">
                    <a16:creationId xmlns:a16="http://schemas.microsoft.com/office/drawing/2014/main" id="{14A7FAE1-0392-479D-247E-386BA9C1261C}"/>
                  </a:ext>
                </a:extLst>
              </p:cNvPr>
              <p:cNvSpPr txBox="1">
                <a:spLocks noRot="1" noChangeAspect="1" noMove="1" noResize="1" noEditPoints="1" noAdjustHandles="1" noChangeArrowheads="1" noChangeShapeType="1" noTextEdit="1"/>
              </p:cNvSpPr>
              <p:nvPr/>
            </p:nvSpPr>
            <p:spPr>
              <a:xfrm rot="16200000">
                <a:off x="3588199" y="3717493"/>
                <a:ext cx="721801" cy="369332"/>
              </a:xfrm>
              <a:prstGeom prst="rect">
                <a:avLst/>
              </a:prstGeom>
              <a:blipFill>
                <a:blip r:embed="rId12"/>
                <a:stretch>
                  <a:fillRect t="-5085" r="-6667" b="-1016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641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p:cNvSpPr txBox="1"/>
              <p:nvPr/>
            </p:nvSpPr>
            <p:spPr>
              <a:xfrm>
                <a:off x="1371600" y="150141"/>
                <a:ext cx="9448800" cy="830997"/>
              </a:xfrm>
              <a:prstGeom prst="rect">
                <a:avLst/>
              </a:prstGeom>
              <a:noFill/>
            </p:spPr>
            <p:txBody>
              <a:bodyPr wrap="square" rtlCol="0">
                <a:spAutoFit/>
              </a:bodyPr>
              <a:lstStyle/>
              <a:p>
                <a:pPr algn="ctr" fontAlgn="base">
                  <a:spcBef>
                    <a:spcPct val="0"/>
                  </a:spcBef>
                  <a:spcAft>
                    <a:spcPct val="0"/>
                  </a:spcAft>
                </a:pPr>
                <a:endParaRPr lang="en-GB" sz="1600" dirty="0">
                  <a:solidFill>
                    <a:srgbClr val="000000"/>
                  </a:solidFill>
                  <a:latin typeface="Trebuchet MS" panose="020B0603020202020204" pitchFamily="34" charset="0"/>
                  <a:cs typeface="Arial" charset="0"/>
                </a:endParaRPr>
              </a:p>
              <a:p>
                <a:pPr algn="ctr" fontAlgn="base">
                  <a:spcBef>
                    <a:spcPct val="0"/>
                  </a:spcBef>
                  <a:spcAft>
                    <a:spcPct val="0"/>
                  </a:spcAft>
                </a:pPr>
                <a:r>
                  <a:rPr lang="en-GB" sz="3200" dirty="0">
                    <a:solidFill>
                      <a:srgbClr val="000000"/>
                    </a:solidFill>
                    <a:latin typeface="Trebuchet MS" panose="020B0603020202020204" pitchFamily="34" charset="0"/>
                    <a:cs typeface="Arial" charset="0"/>
                  </a:rPr>
                  <a:t>The area of these shaded squares is </a:t>
                </a:r>
                <a14:m>
                  <m:oMath xmlns:m="http://schemas.openxmlformats.org/officeDocument/2006/math">
                    <m:r>
                      <a:rPr lang="en-GB" sz="3200" i="1" dirty="0" smtClean="0">
                        <a:solidFill>
                          <a:srgbClr val="000000"/>
                        </a:solidFill>
                        <a:latin typeface="Cambria Math" panose="02040503050406030204" pitchFamily="18" charset="0"/>
                        <a:cs typeface="Arial" charset="0"/>
                      </a:rPr>
                      <m:t>2 </m:t>
                    </m:r>
                    <m:r>
                      <a:rPr lang="en-GB" sz="3200" i="1" dirty="0" smtClean="0">
                        <a:solidFill>
                          <a:srgbClr val="000000"/>
                        </a:solidFill>
                        <a:latin typeface="Cambria Math" panose="02040503050406030204" pitchFamily="18" charset="0"/>
                        <a:cs typeface="Arial" charset="0"/>
                      </a:rPr>
                      <m:t>𝑐𝑚</m:t>
                    </m:r>
                    <m:r>
                      <a:rPr lang="en-GB" sz="3200" i="1" baseline="30000" dirty="0" smtClean="0">
                        <a:solidFill>
                          <a:srgbClr val="000000"/>
                        </a:solidFill>
                        <a:latin typeface="Cambria Math" panose="02040503050406030204" pitchFamily="18" charset="0"/>
                        <a:cs typeface="Arial" charset="0"/>
                      </a:rPr>
                      <m:t>2</m:t>
                    </m:r>
                  </m:oMath>
                </a14:m>
                <a:endParaRPr lang="en-GB" sz="3200" baseline="30000" dirty="0">
                  <a:solidFill>
                    <a:srgbClr val="000000"/>
                  </a:solidFill>
                  <a:latin typeface="Trebuchet MS" panose="020B0603020202020204" pitchFamily="34" charset="0"/>
                  <a:cs typeface="Arial"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1371600" y="150141"/>
                <a:ext cx="9448800" cy="830997"/>
              </a:xfrm>
              <a:prstGeom prst="rect">
                <a:avLst/>
              </a:prstGeom>
              <a:blipFill>
                <a:blip r:embed="rId4"/>
                <a:stretch>
                  <a:fillRect b="-23529"/>
                </a:stretch>
              </a:blipFill>
            </p:spPr>
            <p:txBody>
              <a:bodyPr/>
              <a:lstStyle/>
              <a:p>
                <a:r>
                  <a:rPr lang="en-GB">
                    <a:noFill/>
                  </a:rPr>
                  <a:t> </a:t>
                </a:r>
              </a:p>
            </p:txBody>
          </p:sp>
        </mc:Fallback>
      </mc:AlternateContent>
      <p:grpSp>
        <p:nvGrpSpPr>
          <p:cNvPr id="2" name="Group 1"/>
          <p:cNvGrpSpPr/>
          <p:nvPr/>
        </p:nvGrpSpPr>
        <p:grpSpPr>
          <a:xfrm>
            <a:off x="2569181" y="1974944"/>
            <a:ext cx="6928833" cy="2667605"/>
            <a:chOff x="3254979" y="2580845"/>
            <a:chExt cx="6928833" cy="2667605"/>
          </a:xfrm>
        </p:grpSpPr>
        <p:sp>
          <p:nvSpPr>
            <p:cNvPr id="4" name="Rectangle 8"/>
            <p:cNvSpPr>
              <a:spLocks noChangeArrowheads="1"/>
            </p:cNvSpPr>
            <p:nvPr/>
          </p:nvSpPr>
          <p:spPr bwMode="auto">
            <a:xfrm rot="3366610" flipV="1">
              <a:off x="3254978" y="2580846"/>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2" name="Rectangle 8"/>
            <p:cNvSpPr>
              <a:spLocks noChangeArrowheads="1"/>
            </p:cNvSpPr>
            <p:nvPr/>
          </p:nvSpPr>
          <p:spPr bwMode="auto">
            <a:xfrm rot="10800000" flipV="1">
              <a:off x="7543799" y="2608438"/>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grpSp>
      <mc:AlternateContent xmlns:mc="http://schemas.openxmlformats.org/markup-compatibility/2006">
        <mc:Choice xmlns:a14="http://schemas.microsoft.com/office/drawing/2010/main" Requires="a14">
          <p:sp>
            <p:nvSpPr>
              <p:cNvPr id="8" name="TextBox 7"/>
              <p:cNvSpPr txBox="1"/>
              <p:nvPr/>
            </p:nvSpPr>
            <p:spPr>
              <a:xfrm rot="19504729">
                <a:off x="2367627" y="1882862"/>
                <a:ext cx="1295400" cy="369332"/>
              </a:xfrm>
              <a:prstGeom prst="rect">
                <a:avLst/>
              </a:prstGeom>
              <a:noFill/>
            </p:spPr>
            <p:txBody>
              <a:bodyPr wrap="square" rtlCol="0">
                <a:spAutoFit/>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dirty="0" smtClean="0">
                          <a:solidFill>
                            <a:srgbClr val="000000"/>
                          </a:solidFill>
                          <a:latin typeface="Cambria Math" panose="02040503050406030204" pitchFamily="18" charset="0"/>
                          <a:cs typeface="Arial" charset="0"/>
                        </a:rPr>
                        <m:t>1.41 </m:t>
                      </m:r>
                      <m:r>
                        <a:rPr lang="en-GB" i="1" dirty="0" smtClean="0">
                          <a:solidFill>
                            <a:srgbClr val="000000"/>
                          </a:solidFill>
                          <a:latin typeface="Cambria Math" panose="02040503050406030204" pitchFamily="18" charset="0"/>
                          <a:cs typeface="Arial" charset="0"/>
                        </a:rPr>
                        <m:t>𝑐𝑚</m:t>
                      </m:r>
                    </m:oMath>
                  </m:oMathPara>
                </a14:m>
                <a:endParaRPr lang="en-GB" dirty="0">
                  <a:solidFill>
                    <a:srgbClr val="000000"/>
                  </a:solidFill>
                  <a:latin typeface="Arial" charset="0"/>
                  <a:cs typeface="Arial" charset="0"/>
                </a:endParaRPr>
              </a:p>
            </p:txBody>
          </p:sp>
        </mc:Choice>
        <mc:Fallback>
          <p:sp>
            <p:nvSpPr>
              <p:cNvPr id="8" name="TextBox 7"/>
              <p:cNvSpPr txBox="1">
                <a:spLocks noRot="1" noChangeAspect="1" noMove="1" noResize="1" noEditPoints="1" noAdjustHandles="1" noChangeArrowheads="1" noChangeShapeType="1" noTextEdit="1"/>
              </p:cNvSpPr>
              <p:nvPr/>
            </p:nvSpPr>
            <p:spPr>
              <a:xfrm rot="19504729">
                <a:off x="2367627" y="1882862"/>
                <a:ext cx="129540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rot="3378877">
                <a:off x="4478204" y="2243300"/>
                <a:ext cx="1295400" cy="369332"/>
              </a:xfrm>
              <a:prstGeom prst="rect">
                <a:avLst/>
              </a:prstGeom>
              <a:noFill/>
            </p:spPr>
            <p:txBody>
              <a:bodyPr wrap="square" rtlCol="0">
                <a:spAutoFit/>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dirty="0" smtClean="0">
                          <a:solidFill>
                            <a:srgbClr val="000000"/>
                          </a:solidFill>
                          <a:latin typeface="Cambria Math" panose="02040503050406030204" pitchFamily="18" charset="0"/>
                          <a:cs typeface="Arial" charset="0"/>
                        </a:rPr>
                        <m:t>1.41 </m:t>
                      </m:r>
                      <m:r>
                        <a:rPr lang="en-GB" i="1" dirty="0" smtClean="0">
                          <a:solidFill>
                            <a:srgbClr val="000000"/>
                          </a:solidFill>
                          <a:latin typeface="Cambria Math" panose="02040503050406030204" pitchFamily="18" charset="0"/>
                          <a:cs typeface="Arial" charset="0"/>
                        </a:rPr>
                        <m:t>𝑐𝑚</m:t>
                      </m:r>
                    </m:oMath>
                  </m:oMathPara>
                </a14:m>
                <a:endParaRPr lang="en-GB" dirty="0">
                  <a:solidFill>
                    <a:srgbClr val="000000"/>
                  </a:solidFill>
                  <a:latin typeface="Arial" charset="0"/>
                  <a:cs typeface="Arial" charset="0"/>
                </a:endParaRPr>
              </a:p>
            </p:txBody>
          </p:sp>
        </mc:Choice>
        <mc:Fallback>
          <p:sp>
            <p:nvSpPr>
              <p:cNvPr id="9" name="TextBox 8"/>
              <p:cNvSpPr txBox="1">
                <a:spLocks noRot="1" noChangeAspect="1" noMove="1" noResize="1" noEditPoints="1" noAdjustHandles="1" noChangeArrowheads="1" noChangeShapeType="1" noTextEdit="1"/>
              </p:cNvSpPr>
              <p:nvPr/>
            </p:nvSpPr>
            <p:spPr>
              <a:xfrm rot="3378877">
                <a:off x="4478204" y="2243300"/>
                <a:ext cx="12954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276600" y="2916937"/>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3276600" y="2916937"/>
                <a:ext cx="1295400"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7620000" y="2916937"/>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7620000" y="2916937"/>
                <a:ext cx="1295400"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7530307" y="1633205"/>
                <a:ext cx="1295400"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dirty="0" smtClean="0">
                          <a:solidFill>
                            <a:srgbClr val="000000"/>
                          </a:solidFill>
                          <a:latin typeface="Cambria Math" panose="02040503050406030204" pitchFamily="18" charset="0"/>
                          <a:cs typeface="Arial" charset="0"/>
                        </a:rPr>
                        <m:t>1.41 </m:t>
                      </m:r>
                      <m:r>
                        <a:rPr lang="en-GB" i="1" dirty="0" smtClean="0">
                          <a:solidFill>
                            <a:srgbClr val="000000"/>
                          </a:solidFill>
                          <a:latin typeface="Cambria Math" panose="02040503050406030204" pitchFamily="18" charset="0"/>
                          <a:cs typeface="Arial" charset="0"/>
                        </a:rPr>
                        <m:t>𝑐𝑚</m:t>
                      </m:r>
                    </m:oMath>
                  </m:oMathPara>
                </a14:m>
                <a:endParaRPr lang="en-GB" dirty="0">
                  <a:solidFill>
                    <a:srgbClr val="000000"/>
                  </a:solidFill>
                  <a:latin typeface="Arial" charset="0"/>
                  <a:cs typeface="Arial"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7530307" y="1633205"/>
                <a:ext cx="129540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rot="5400000">
                <a:off x="9029699" y="3244334"/>
                <a:ext cx="1295400"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dirty="0" smtClean="0">
                          <a:solidFill>
                            <a:srgbClr val="000000"/>
                          </a:solidFill>
                          <a:latin typeface="Cambria Math" panose="02040503050406030204" pitchFamily="18" charset="0"/>
                          <a:cs typeface="Arial" charset="0"/>
                        </a:rPr>
                        <m:t>1.41 </m:t>
                      </m:r>
                      <m:r>
                        <a:rPr lang="en-GB" i="1" dirty="0" smtClean="0">
                          <a:solidFill>
                            <a:srgbClr val="000000"/>
                          </a:solidFill>
                          <a:latin typeface="Cambria Math" panose="02040503050406030204" pitchFamily="18" charset="0"/>
                          <a:cs typeface="Arial" charset="0"/>
                        </a:rPr>
                        <m:t>𝑐𝑚</m:t>
                      </m:r>
                    </m:oMath>
                  </m:oMathPara>
                </a14:m>
                <a:endParaRPr lang="en-GB" dirty="0">
                  <a:solidFill>
                    <a:srgbClr val="000000"/>
                  </a:solidFill>
                  <a:latin typeface="Arial" charset="0"/>
                  <a:cs typeface="Arial" charset="0"/>
                </a:endParaRPr>
              </a:p>
            </p:txBody>
          </p:sp>
        </mc:Choice>
        <mc:Fallback>
          <p:sp>
            <p:nvSpPr>
              <p:cNvPr id="15" name="TextBox 14"/>
              <p:cNvSpPr txBox="1">
                <a:spLocks noRot="1" noChangeAspect="1" noMove="1" noResize="1" noEditPoints="1" noAdjustHandles="1" noChangeArrowheads="1" noChangeShapeType="1" noTextEdit="1"/>
              </p:cNvSpPr>
              <p:nvPr/>
            </p:nvSpPr>
            <p:spPr>
              <a:xfrm rot="5400000">
                <a:off x="9029699" y="3244334"/>
                <a:ext cx="129540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F126F86-1E70-C071-7F0A-B29C956348B6}"/>
                  </a:ext>
                </a:extLst>
              </p:cNvPr>
              <p:cNvSpPr txBox="1"/>
              <p:nvPr/>
            </p:nvSpPr>
            <p:spPr>
              <a:xfrm>
                <a:off x="2628595" y="5439637"/>
                <a:ext cx="6934809" cy="830997"/>
              </a:xfrm>
              <a:prstGeom prst="rect">
                <a:avLst/>
              </a:prstGeom>
              <a:noFill/>
            </p:spPr>
            <p:txBody>
              <a:bodyPr wrap="square">
                <a:spAutoFit/>
              </a:bodyPr>
              <a:lstStyle/>
              <a:p>
                <a:pPr algn="ctr" fontAlgn="base">
                  <a:spcBef>
                    <a:spcPct val="0"/>
                  </a:spcBef>
                  <a:spcAft>
                    <a:spcPct val="0"/>
                  </a:spcAft>
                </a:pPr>
                <a:r>
                  <a:rPr lang="en-GB" sz="2400" dirty="0">
                    <a:solidFill>
                      <a:srgbClr val="000000"/>
                    </a:solidFill>
                    <a:latin typeface="Trebuchet MS" panose="020B0603020202020204" pitchFamily="34" charset="0"/>
                    <a:cs typeface="Arial" charset="0"/>
                  </a:rPr>
                  <a:t>Mohammed says the side lengths are </a:t>
                </a:r>
                <a14:m>
                  <m:oMath xmlns:m="http://schemas.openxmlformats.org/officeDocument/2006/math">
                    <m:r>
                      <a:rPr lang="en-GB" sz="2400" i="1" dirty="0" smtClean="0">
                        <a:solidFill>
                          <a:srgbClr val="000000"/>
                        </a:solidFill>
                        <a:latin typeface="Cambria Math" panose="02040503050406030204" pitchFamily="18" charset="0"/>
                        <a:cs typeface="Arial" charset="0"/>
                      </a:rPr>
                      <m:t>1.41 </m:t>
                    </m:r>
                    <m:r>
                      <a:rPr lang="en-GB" sz="2400" i="1" dirty="0" smtClean="0">
                        <a:solidFill>
                          <a:srgbClr val="000000"/>
                        </a:solidFill>
                        <a:latin typeface="Cambria Math" panose="02040503050406030204" pitchFamily="18" charset="0"/>
                        <a:cs typeface="Arial" charset="0"/>
                      </a:rPr>
                      <m:t>𝑐𝑚</m:t>
                    </m:r>
                  </m:oMath>
                </a14:m>
                <a:r>
                  <a:rPr lang="en-GB" sz="2400" dirty="0">
                    <a:solidFill>
                      <a:srgbClr val="000000"/>
                    </a:solidFill>
                    <a:latin typeface="Trebuchet MS" panose="020B0603020202020204" pitchFamily="34" charset="0"/>
                    <a:cs typeface="Arial" charset="0"/>
                  </a:rPr>
                  <a:t>. </a:t>
                </a:r>
              </a:p>
              <a:p>
                <a:pPr algn="ctr" fontAlgn="base">
                  <a:spcBef>
                    <a:spcPct val="0"/>
                  </a:spcBef>
                  <a:spcAft>
                    <a:spcPct val="0"/>
                  </a:spcAft>
                </a:pPr>
                <a:r>
                  <a:rPr lang="en-GB" sz="2400" dirty="0">
                    <a:solidFill>
                      <a:srgbClr val="000000"/>
                    </a:solidFill>
                    <a:latin typeface="Trebuchet MS" panose="020B0603020202020204" pitchFamily="34" charset="0"/>
                    <a:cs typeface="Arial" charset="0"/>
                  </a:rPr>
                  <a:t>Do you agree?</a:t>
                </a:r>
              </a:p>
            </p:txBody>
          </p:sp>
        </mc:Choice>
        <mc:Fallback>
          <p:sp>
            <p:nvSpPr>
              <p:cNvPr id="5" name="TextBox 4">
                <a:extLst>
                  <a:ext uri="{FF2B5EF4-FFF2-40B4-BE49-F238E27FC236}">
                    <a16:creationId xmlns:a16="http://schemas.microsoft.com/office/drawing/2014/main" id="{9F126F86-1E70-C071-7F0A-B29C956348B6}"/>
                  </a:ext>
                </a:extLst>
              </p:cNvPr>
              <p:cNvSpPr txBox="1">
                <a:spLocks noRot="1" noChangeAspect="1" noMove="1" noResize="1" noEditPoints="1" noAdjustHandles="1" noChangeArrowheads="1" noChangeShapeType="1" noTextEdit="1"/>
              </p:cNvSpPr>
              <p:nvPr/>
            </p:nvSpPr>
            <p:spPr>
              <a:xfrm>
                <a:off x="2628595" y="5439637"/>
                <a:ext cx="6934809" cy="830997"/>
              </a:xfrm>
              <a:prstGeom prst="rect">
                <a:avLst/>
              </a:prstGeom>
              <a:blipFill>
                <a:blip r:embed="rId11"/>
                <a:stretch>
                  <a:fillRect t="-5839" b="-15328"/>
                </a:stretch>
              </a:blipFill>
            </p:spPr>
            <p:txBody>
              <a:bodyPr/>
              <a:lstStyle/>
              <a:p>
                <a:r>
                  <a:rPr lang="en-GB">
                    <a:noFill/>
                  </a:rPr>
                  <a:t> </a:t>
                </a:r>
              </a:p>
            </p:txBody>
          </p:sp>
        </mc:Fallback>
      </mc:AlternateContent>
      <p:sp>
        <p:nvSpPr>
          <p:cNvPr id="6" name="Thought Bubble: Cloud 5">
            <a:extLst>
              <a:ext uri="{FF2B5EF4-FFF2-40B4-BE49-F238E27FC236}">
                <a16:creationId xmlns:a16="http://schemas.microsoft.com/office/drawing/2014/main" id="{A9CAF7C3-4FD4-27D6-9C49-F59F41571B68}"/>
              </a:ext>
            </a:extLst>
          </p:cNvPr>
          <p:cNvSpPr/>
          <p:nvPr/>
        </p:nvSpPr>
        <p:spPr>
          <a:xfrm>
            <a:off x="4281221" y="3294951"/>
            <a:ext cx="3491179" cy="2033625"/>
          </a:xfrm>
          <a:prstGeom prst="cloudCallout">
            <a:avLst>
              <a:gd name="adj1" fmla="val 17093"/>
              <a:gd name="adj2" fmla="val -90018"/>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GB" sz="1800">
                <a:solidFill>
                  <a:srgbClr val="000000"/>
                </a:solidFill>
                <a:latin typeface="Trebuchet MS" panose="020B0603020202020204" pitchFamily="34" charset="0"/>
                <a:cs typeface="Arial" charset="0"/>
              </a:rPr>
              <a:t>How could these diagrams be made </a:t>
            </a:r>
          </a:p>
          <a:p>
            <a:pPr algn="ctr" fontAlgn="base">
              <a:spcBef>
                <a:spcPct val="0"/>
              </a:spcBef>
              <a:spcAft>
                <a:spcPct val="0"/>
              </a:spcAft>
            </a:pPr>
            <a:r>
              <a:rPr lang="en-GB" sz="1800">
                <a:solidFill>
                  <a:srgbClr val="000000"/>
                </a:solidFill>
                <a:latin typeface="Trebuchet MS" panose="020B0603020202020204" pitchFamily="34" charset="0"/>
                <a:cs typeface="Arial" charset="0"/>
              </a:rPr>
              <a:t>more accurate?</a:t>
            </a:r>
            <a:endParaRPr lang="en-GB" sz="2000" dirty="0">
              <a:solidFill>
                <a:srgbClr val="000000"/>
              </a:solidFill>
              <a:latin typeface="Trebuchet MS" panose="020B0603020202020204" pitchFamily="34" charset="0"/>
              <a:cs typeface="Arial" charset="0"/>
            </a:endParaRPr>
          </a:p>
        </p:txBody>
      </p:sp>
    </p:spTree>
    <p:custDataLst>
      <p:tags r:id="rId1"/>
    </p:custDataLst>
    <p:extLst>
      <p:ext uri="{BB962C8B-B14F-4D97-AF65-F5344CB8AC3E}">
        <p14:creationId xmlns:p14="http://schemas.microsoft.com/office/powerpoint/2010/main" val="33797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9564152">
            <a:off x="2189774" y="2342304"/>
            <a:ext cx="1716208" cy="369332"/>
          </a:xfrm>
          <a:prstGeom prst="rect">
            <a:avLst/>
          </a:prstGeom>
          <a:noFill/>
        </p:spPr>
        <p:txBody>
          <a:bodyPr wrap="square" rtlCol="0">
            <a:spAutoFit/>
          </a:bodyPr>
          <a:lstStyle/>
          <a:p>
            <a:pPr algn="ctr" fontAlgn="base">
              <a:spcBef>
                <a:spcPct val="0"/>
              </a:spcBef>
              <a:spcAft>
                <a:spcPct val="0"/>
              </a:spcAft>
            </a:pPr>
            <a:r>
              <a:rPr lang="en-GB" dirty="0">
                <a:solidFill>
                  <a:srgbClr val="000000"/>
                </a:solidFill>
                <a:latin typeface="Arial" charset="0"/>
                <a:cs typeface="Arial" charset="0"/>
              </a:rPr>
              <a:t>1.414213 cm</a:t>
            </a:r>
          </a:p>
        </p:txBody>
      </p:sp>
      <p:sp>
        <p:nvSpPr>
          <p:cNvPr id="9" name="TextBox 8"/>
          <p:cNvSpPr txBox="1"/>
          <p:nvPr/>
        </p:nvSpPr>
        <p:spPr>
          <a:xfrm rot="3378877">
            <a:off x="4276657" y="2710934"/>
            <a:ext cx="1714669" cy="369332"/>
          </a:xfrm>
          <a:prstGeom prst="rect">
            <a:avLst/>
          </a:prstGeom>
          <a:noFill/>
        </p:spPr>
        <p:txBody>
          <a:bodyPr wrap="square" rtlCol="0">
            <a:spAutoFit/>
          </a:bodyPr>
          <a:lstStyle/>
          <a:p>
            <a:pPr algn="ctr" fontAlgn="base">
              <a:spcBef>
                <a:spcPct val="0"/>
              </a:spcBef>
              <a:spcAft>
                <a:spcPct val="0"/>
              </a:spcAft>
            </a:pPr>
            <a:r>
              <a:rPr lang="en-GB" dirty="0">
                <a:solidFill>
                  <a:srgbClr val="000000"/>
                </a:solidFill>
                <a:latin typeface="Arial" charset="0"/>
                <a:cs typeface="Arial" charset="0"/>
              </a:rPr>
              <a:t>1.414213 cm</a:t>
            </a:r>
          </a:p>
        </p:txBody>
      </p:sp>
      <p:sp>
        <p:nvSpPr>
          <p:cNvPr id="10" name="TextBox 9"/>
          <p:cNvSpPr txBox="1"/>
          <p:nvPr/>
        </p:nvSpPr>
        <p:spPr>
          <a:xfrm>
            <a:off x="2403284" y="386821"/>
            <a:ext cx="7391400" cy="58477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about now?</a:t>
            </a:r>
          </a:p>
        </p:txBody>
      </p:sp>
      <p:sp>
        <p:nvSpPr>
          <p:cNvPr id="2" name="Rectangle 1"/>
          <p:cNvSpPr/>
          <p:nvPr/>
        </p:nvSpPr>
        <p:spPr>
          <a:xfrm>
            <a:off x="4286249" y="1181025"/>
            <a:ext cx="3825086" cy="584775"/>
          </a:xfrm>
          <a:prstGeom prst="rect">
            <a:avLst/>
          </a:prstGeom>
        </p:spPr>
        <p:txBody>
          <a:bodyPr wrap="none">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Is it more accurate?</a:t>
            </a:r>
          </a:p>
        </p:txBody>
      </p:sp>
      <p:grpSp>
        <p:nvGrpSpPr>
          <p:cNvPr id="12" name="Group 11"/>
          <p:cNvGrpSpPr/>
          <p:nvPr/>
        </p:nvGrpSpPr>
        <p:grpSpPr>
          <a:xfrm>
            <a:off x="2569181" y="2487007"/>
            <a:ext cx="6928833" cy="2667605"/>
            <a:chOff x="3254979" y="2580845"/>
            <a:chExt cx="6928833" cy="2667605"/>
          </a:xfrm>
        </p:grpSpPr>
        <p:sp>
          <p:nvSpPr>
            <p:cNvPr id="14" name="Rectangle 8"/>
            <p:cNvSpPr>
              <a:spLocks noChangeArrowheads="1"/>
            </p:cNvSpPr>
            <p:nvPr/>
          </p:nvSpPr>
          <p:spPr bwMode="auto">
            <a:xfrm rot="3366610" flipV="1">
              <a:off x="3254978" y="2580846"/>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5" name="Rectangle 8"/>
            <p:cNvSpPr>
              <a:spLocks noChangeArrowheads="1"/>
            </p:cNvSpPr>
            <p:nvPr/>
          </p:nvSpPr>
          <p:spPr bwMode="auto">
            <a:xfrm rot="10800000" flipV="1">
              <a:off x="7543799" y="2608438"/>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grpSp>
      <mc:AlternateContent xmlns:mc="http://schemas.openxmlformats.org/markup-compatibility/2006">
        <mc:Choice xmlns:a14="http://schemas.microsoft.com/office/drawing/2010/main" Requires="a14">
          <p:sp>
            <p:nvSpPr>
              <p:cNvPr id="18" name="TextBox 17"/>
              <p:cNvSpPr txBox="1"/>
              <p:nvPr/>
            </p:nvSpPr>
            <p:spPr>
              <a:xfrm>
                <a:off x="32766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276600" y="3429000"/>
                <a:ext cx="1295400"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76200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7620000" y="3429000"/>
                <a:ext cx="1295400" cy="523220"/>
              </a:xfrm>
              <a:prstGeom prst="rect">
                <a:avLst/>
              </a:prstGeom>
              <a:blipFill>
                <a:blip r:embed="rId5"/>
                <a:stretch>
                  <a:fillRect/>
                </a:stretch>
              </a:blipFill>
            </p:spPr>
            <p:txBody>
              <a:bodyPr/>
              <a:lstStyle/>
              <a:p>
                <a:r>
                  <a:rPr lang="en-GB">
                    <a:noFill/>
                  </a:rPr>
                  <a:t> </a:t>
                </a:r>
              </a:p>
            </p:txBody>
          </p:sp>
        </mc:Fallback>
      </mc:AlternateContent>
      <p:sp>
        <p:nvSpPr>
          <p:cNvPr id="22" name="TextBox 21"/>
          <p:cNvSpPr txBox="1"/>
          <p:nvPr/>
        </p:nvSpPr>
        <p:spPr>
          <a:xfrm>
            <a:off x="7319903" y="2145268"/>
            <a:ext cx="1716208" cy="369332"/>
          </a:xfrm>
          <a:prstGeom prst="rect">
            <a:avLst/>
          </a:prstGeom>
          <a:noFill/>
        </p:spPr>
        <p:txBody>
          <a:bodyPr wrap="square" rtlCol="0">
            <a:spAutoFit/>
          </a:bodyPr>
          <a:lstStyle/>
          <a:p>
            <a:pPr algn="ctr" fontAlgn="base">
              <a:spcBef>
                <a:spcPct val="0"/>
              </a:spcBef>
              <a:spcAft>
                <a:spcPct val="0"/>
              </a:spcAft>
            </a:pPr>
            <a:r>
              <a:rPr lang="en-GB" dirty="0">
                <a:solidFill>
                  <a:srgbClr val="000000"/>
                </a:solidFill>
                <a:latin typeface="Arial" charset="0"/>
                <a:cs typeface="Arial" charset="0"/>
              </a:rPr>
              <a:t>1.414213 cm</a:t>
            </a:r>
          </a:p>
        </p:txBody>
      </p:sp>
      <p:sp>
        <p:nvSpPr>
          <p:cNvPr id="23" name="TextBox 22"/>
          <p:cNvSpPr txBox="1"/>
          <p:nvPr/>
        </p:nvSpPr>
        <p:spPr>
          <a:xfrm rot="5400000">
            <a:off x="8828539" y="3526741"/>
            <a:ext cx="1714669" cy="369332"/>
          </a:xfrm>
          <a:prstGeom prst="rect">
            <a:avLst/>
          </a:prstGeom>
          <a:noFill/>
        </p:spPr>
        <p:txBody>
          <a:bodyPr wrap="square" rtlCol="0">
            <a:spAutoFit/>
          </a:bodyPr>
          <a:lstStyle/>
          <a:p>
            <a:pPr algn="ctr" fontAlgn="base">
              <a:spcBef>
                <a:spcPct val="0"/>
              </a:spcBef>
              <a:spcAft>
                <a:spcPct val="0"/>
              </a:spcAft>
            </a:pPr>
            <a:r>
              <a:rPr lang="en-GB" dirty="0">
                <a:solidFill>
                  <a:srgbClr val="000000"/>
                </a:solidFill>
                <a:latin typeface="Arial" charset="0"/>
                <a:cs typeface="Arial" charset="0"/>
              </a:rPr>
              <a:t>1.414213 cm</a:t>
            </a:r>
          </a:p>
        </p:txBody>
      </p:sp>
      <mc:AlternateContent xmlns:mc="http://schemas.openxmlformats.org/markup-compatibility/2006">
        <mc:Choice xmlns:a14="http://schemas.microsoft.com/office/drawing/2010/main" Requires="a14">
          <p:sp>
            <p:nvSpPr>
              <p:cNvPr id="3" name="Thought Bubble: Cloud 2">
                <a:extLst>
                  <a:ext uri="{FF2B5EF4-FFF2-40B4-BE49-F238E27FC236}">
                    <a16:creationId xmlns:a16="http://schemas.microsoft.com/office/drawing/2014/main" id="{53A012C8-C71F-7E23-B773-D09B475B6DA9}"/>
                  </a:ext>
                </a:extLst>
              </p:cNvPr>
              <p:cNvSpPr/>
              <p:nvPr/>
            </p:nvSpPr>
            <p:spPr>
              <a:xfrm>
                <a:off x="4236399" y="4195384"/>
                <a:ext cx="3491179" cy="2033625"/>
              </a:xfrm>
              <a:prstGeom prst="cloudCallout">
                <a:avLst>
                  <a:gd name="adj1" fmla="val 17093"/>
                  <a:gd name="adj2" fmla="val -90018"/>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GB" dirty="0">
                    <a:solidFill>
                      <a:srgbClr val="000000"/>
                    </a:solidFill>
                    <a:latin typeface="Trebuchet MS" panose="020B0603020202020204" pitchFamily="34" charset="0"/>
                    <a:cs typeface="Arial" charset="0"/>
                  </a:rPr>
                  <a:t>What could we write so that the area is exactly </a:t>
                </a:r>
                <a14:m>
                  <m:oMath xmlns:m="http://schemas.openxmlformats.org/officeDocument/2006/math">
                    <m:r>
                      <a:rPr lang="en-GB" i="1" dirty="0" smtClean="0">
                        <a:solidFill>
                          <a:srgbClr val="000000"/>
                        </a:solidFill>
                        <a:latin typeface="Cambria Math" panose="02040503050406030204" pitchFamily="18" charset="0"/>
                        <a:cs typeface="Arial" charset="0"/>
                      </a:rPr>
                      <m:t>2</m:t>
                    </m:r>
                    <m:r>
                      <a:rPr lang="en-GB" b="0" i="1" dirty="0" smtClean="0">
                        <a:solidFill>
                          <a:srgbClr val="000000"/>
                        </a:solidFill>
                        <a:latin typeface="Cambria Math" panose="02040503050406030204" pitchFamily="18" charset="0"/>
                        <a:cs typeface="Arial" charset="0"/>
                      </a:rPr>
                      <m:t> </m:t>
                    </m:r>
                    <m:r>
                      <a:rPr lang="en-GB" i="1" dirty="0" smtClean="0">
                        <a:solidFill>
                          <a:srgbClr val="000000"/>
                        </a:solidFill>
                        <a:latin typeface="Cambria Math" panose="02040503050406030204" pitchFamily="18" charset="0"/>
                        <a:cs typeface="Arial" charset="0"/>
                      </a:rPr>
                      <m:t>𝑐𝑚</m:t>
                    </m:r>
                    <m:r>
                      <a:rPr lang="en-GB" i="1" baseline="30000" dirty="0">
                        <a:solidFill>
                          <a:srgbClr val="000000"/>
                        </a:solidFill>
                        <a:latin typeface="Cambria Math" panose="02040503050406030204" pitchFamily="18" charset="0"/>
                        <a:cs typeface="Arial" charset="0"/>
                      </a:rPr>
                      <m:t>2</m:t>
                    </m:r>
                  </m:oMath>
                </a14:m>
                <a:r>
                  <a:rPr lang="en-GB" dirty="0">
                    <a:solidFill>
                      <a:srgbClr val="000000"/>
                    </a:solidFill>
                    <a:latin typeface="Trebuchet MS" panose="020B0603020202020204" pitchFamily="34" charset="0"/>
                    <a:cs typeface="Arial" charset="0"/>
                  </a:rPr>
                  <a:t>?</a:t>
                </a:r>
              </a:p>
            </p:txBody>
          </p:sp>
        </mc:Choice>
        <mc:Fallback>
          <p:sp>
            <p:nvSpPr>
              <p:cNvPr id="3" name="Thought Bubble: Cloud 2">
                <a:extLst>
                  <a:ext uri="{FF2B5EF4-FFF2-40B4-BE49-F238E27FC236}">
                    <a16:creationId xmlns:a16="http://schemas.microsoft.com/office/drawing/2014/main" id="{53A012C8-C71F-7E23-B773-D09B475B6DA9}"/>
                  </a:ext>
                </a:extLst>
              </p:cNvPr>
              <p:cNvSpPr>
                <a:spLocks noRot="1" noChangeAspect="1" noMove="1" noResize="1" noEditPoints="1" noAdjustHandles="1" noChangeArrowheads="1" noChangeShapeType="1" noTextEdit="1"/>
              </p:cNvSpPr>
              <p:nvPr/>
            </p:nvSpPr>
            <p:spPr>
              <a:xfrm>
                <a:off x="4236399" y="4195384"/>
                <a:ext cx="3491179" cy="2033625"/>
              </a:xfrm>
              <a:prstGeom prst="cloudCallout">
                <a:avLst>
                  <a:gd name="adj1" fmla="val 17093"/>
                  <a:gd name="adj2" fmla="val -90018"/>
                </a:avLst>
              </a:prstGeom>
              <a:blipFill>
                <a:blip r:embed="rId6"/>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2090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B489F-CB22-D17D-8FF4-927C17A0D3F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1297962-C6DE-3CDA-E3F2-612633631EAC}"/>
                  </a:ext>
                </a:extLst>
              </p:cNvPr>
              <p:cNvSpPr txBox="1"/>
              <p:nvPr/>
            </p:nvSpPr>
            <p:spPr>
              <a:xfrm rot="19564152">
                <a:off x="2173959" y="2254507"/>
                <a:ext cx="1716208" cy="461665"/>
              </a:xfrm>
              <a:prstGeom prst="rect">
                <a:avLst/>
              </a:prstGeom>
              <a:noFill/>
            </p:spPr>
            <p:txBody>
              <a:bodyPr wrap="square" rtlCol="0">
                <a:spAutoFit/>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smtClean="0">
                          <a:solidFill>
                            <a:srgbClr val="000000"/>
                          </a:solidFill>
                          <a:latin typeface="Cambria Math" panose="02040503050406030204" pitchFamily="18" charset="0"/>
                          <a:cs typeface="Arial" charset="0"/>
                        </a:rPr>
                        <m:t>?</m:t>
                      </m:r>
                      <m:r>
                        <a:rPr lang="en-GB" sz="2400" b="0" i="1" dirty="0" smtClean="0">
                          <a:solidFill>
                            <a:srgbClr val="000000"/>
                          </a:solidFill>
                          <a:latin typeface="Cambria Math" panose="02040503050406030204" pitchFamily="18" charset="0"/>
                          <a:cs typeface="Arial" charset="0"/>
                        </a:rPr>
                        <m:t> </m:t>
                      </m:r>
                      <m:r>
                        <a:rPr lang="en-GB" sz="2400" i="1" dirty="0" smtClean="0">
                          <a:solidFill>
                            <a:srgbClr val="000000"/>
                          </a:solidFill>
                          <a:latin typeface="Cambria Math" panose="02040503050406030204" pitchFamily="18" charset="0"/>
                          <a:cs typeface="Arial" charset="0"/>
                        </a:rPr>
                        <m:t>𝑐𝑚</m:t>
                      </m:r>
                    </m:oMath>
                  </m:oMathPara>
                </a14:m>
                <a:endParaRPr lang="en-GB" sz="2400" dirty="0">
                  <a:solidFill>
                    <a:srgbClr val="000000"/>
                  </a:solidFill>
                  <a:latin typeface="Arial" charset="0"/>
                  <a:cs typeface="Arial" charset="0"/>
                </a:endParaRPr>
              </a:p>
            </p:txBody>
          </p:sp>
        </mc:Choice>
        <mc:Fallback>
          <p:sp>
            <p:nvSpPr>
              <p:cNvPr id="8" name="TextBox 7">
                <a:extLst>
                  <a:ext uri="{FF2B5EF4-FFF2-40B4-BE49-F238E27FC236}">
                    <a16:creationId xmlns:a16="http://schemas.microsoft.com/office/drawing/2014/main" id="{F1297962-C6DE-3CDA-E3F2-612633631EAC}"/>
                  </a:ext>
                </a:extLst>
              </p:cNvPr>
              <p:cNvSpPr txBox="1">
                <a:spLocks noRot="1" noChangeAspect="1" noMove="1" noResize="1" noEditPoints="1" noAdjustHandles="1" noChangeArrowheads="1" noChangeShapeType="1" noTextEdit="1"/>
              </p:cNvSpPr>
              <p:nvPr/>
            </p:nvSpPr>
            <p:spPr>
              <a:xfrm rot="19564152">
                <a:off x="2173959" y="2254507"/>
                <a:ext cx="1716208"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658F78D-FB70-FD71-7CDC-2C433DCC25E1}"/>
                  </a:ext>
                </a:extLst>
              </p:cNvPr>
              <p:cNvSpPr txBox="1"/>
              <p:nvPr/>
            </p:nvSpPr>
            <p:spPr>
              <a:xfrm rot="3378877">
                <a:off x="4341460" y="2667246"/>
                <a:ext cx="1714669" cy="461665"/>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
                      <a:rPr lang="en-GB" sz="2400" i="1" dirty="0" smtClean="0">
                        <a:solidFill>
                          <a:srgbClr val="000000"/>
                        </a:solidFill>
                        <a:latin typeface="Cambria Math" panose="02040503050406030204" pitchFamily="18" charset="0"/>
                        <a:cs typeface="Arial" charset="0"/>
                      </a:rPr>
                      <m:t>?</m:t>
                    </m:r>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9" name="TextBox 8">
                <a:extLst>
                  <a:ext uri="{FF2B5EF4-FFF2-40B4-BE49-F238E27FC236}">
                    <a16:creationId xmlns:a16="http://schemas.microsoft.com/office/drawing/2014/main" id="{5658F78D-FB70-FD71-7CDC-2C433DCC25E1}"/>
                  </a:ext>
                </a:extLst>
              </p:cNvPr>
              <p:cNvSpPr txBox="1">
                <a:spLocks noRot="1" noChangeAspect="1" noMove="1" noResize="1" noEditPoints="1" noAdjustHandles="1" noChangeArrowheads="1" noChangeShapeType="1" noTextEdit="1"/>
              </p:cNvSpPr>
              <p:nvPr/>
            </p:nvSpPr>
            <p:spPr>
              <a:xfrm rot="3378877">
                <a:off x="4341460" y="2667246"/>
                <a:ext cx="1714669" cy="461665"/>
              </a:xfrm>
              <a:prstGeom prst="rect">
                <a:avLst/>
              </a:prstGeom>
              <a:blipFill>
                <a:blip r:embed="rId5"/>
                <a:stretch>
                  <a:fillRect/>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54A253DA-EC97-4596-9F55-C3457D4B8074}"/>
              </a:ext>
            </a:extLst>
          </p:cNvPr>
          <p:cNvGrpSpPr/>
          <p:nvPr/>
        </p:nvGrpSpPr>
        <p:grpSpPr>
          <a:xfrm>
            <a:off x="2569181" y="2487007"/>
            <a:ext cx="6928833" cy="2667605"/>
            <a:chOff x="3254979" y="2580845"/>
            <a:chExt cx="6928833" cy="2667605"/>
          </a:xfrm>
        </p:grpSpPr>
        <p:sp>
          <p:nvSpPr>
            <p:cNvPr id="14" name="Rectangle 8">
              <a:extLst>
                <a:ext uri="{FF2B5EF4-FFF2-40B4-BE49-F238E27FC236}">
                  <a16:creationId xmlns:a16="http://schemas.microsoft.com/office/drawing/2014/main" id="{25329445-C1FA-3217-35E6-4F6936A52DB8}"/>
                </a:ext>
              </a:extLst>
            </p:cNvPr>
            <p:cNvSpPr>
              <a:spLocks noChangeArrowheads="1"/>
            </p:cNvSpPr>
            <p:nvPr/>
          </p:nvSpPr>
          <p:spPr bwMode="auto">
            <a:xfrm rot="3366610" flipV="1">
              <a:off x="3254978" y="2580846"/>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5" name="Rectangle 8">
              <a:extLst>
                <a:ext uri="{FF2B5EF4-FFF2-40B4-BE49-F238E27FC236}">
                  <a16:creationId xmlns:a16="http://schemas.microsoft.com/office/drawing/2014/main" id="{536FD494-40BD-5C6F-9894-7D032D0F7A5E}"/>
                </a:ext>
              </a:extLst>
            </p:cNvPr>
            <p:cNvSpPr>
              <a:spLocks noChangeArrowheads="1"/>
            </p:cNvSpPr>
            <p:nvPr/>
          </p:nvSpPr>
          <p:spPr bwMode="auto">
            <a:xfrm rot="10800000" flipV="1">
              <a:off x="7543799" y="2608438"/>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DD882ED-8703-0A0C-75EF-941E7EAFB257}"/>
                  </a:ext>
                </a:extLst>
              </p:cNvPr>
              <p:cNvSpPr txBox="1"/>
              <p:nvPr/>
            </p:nvSpPr>
            <p:spPr>
              <a:xfrm>
                <a:off x="32766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8" name="TextBox 17">
                <a:extLst>
                  <a:ext uri="{FF2B5EF4-FFF2-40B4-BE49-F238E27FC236}">
                    <a16:creationId xmlns:a16="http://schemas.microsoft.com/office/drawing/2014/main" id="{ADD882ED-8703-0A0C-75EF-941E7EAFB257}"/>
                  </a:ext>
                </a:extLst>
              </p:cNvPr>
              <p:cNvSpPr txBox="1">
                <a:spLocks noRot="1" noChangeAspect="1" noMove="1" noResize="1" noEditPoints="1" noAdjustHandles="1" noChangeArrowheads="1" noChangeShapeType="1" noTextEdit="1"/>
              </p:cNvSpPr>
              <p:nvPr/>
            </p:nvSpPr>
            <p:spPr>
              <a:xfrm>
                <a:off x="3276600" y="3429000"/>
                <a:ext cx="1295400"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9747B05-DFAD-25A3-E1EA-673F3A1AD4AD}"/>
                  </a:ext>
                </a:extLst>
              </p:cNvPr>
              <p:cNvSpPr txBox="1"/>
              <p:nvPr/>
            </p:nvSpPr>
            <p:spPr>
              <a:xfrm>
                <a:off x="76200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9" name="TextBox 18">
                <a:extLst>
                  <a:ext uri="{FF2B5EF4-FFF2-40B4-BE49-F238E27FC236}">
                    <a16:creationId xmlns:a16="http://schemas.microsoft.com/office/drawing/2014/main" id="{D9747B05-DFAD-25A3-E1EA-673F3A1AD4AD}"/>
                  </a:ext>
                </a:extLst>
              </p:cNvPr>
              <p:cNvSpPr txBox="1">
                <a:spLocks noRot="1" noChangeAspect="1" noMove="1" noResize="1" noEditPoints="1" noAdjustHandles="1" noChangeArrowheads="1" noChangeShapeType="1" noTextEdit="1"/>
              </p:cNvSpPr>
              <p:nvPr/>
            </p:nvSpPr>
            <p:spPr>
              <a:xfrm>
                <a:off x="7620000" y="3429000"/>
                <a:ext cx="1295400"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55F20D0-74F1-1A05-5567-89013D4806CB}"/>
                  </a:ext>
                </a:extLst>
              </p:cNvPr>
              <p:cNvSpPr txBox="1"/>
              <p:nvPr/>
            </p:nvSpPr>
            <p:spPr>
              <a:xfrm>
                <a:off x="7409596" y="2016963"/>
                <a:ext cx="1716208" cy="461665"/>
              </a:xfrm>
              <a:prstGeom prst="rect">
                <a:avLst/>
              </a:prstGeom>
              <a:noFill/>
            </p:spPr>
            <p:txBody>
              <a:bodyPr wrap="square" rtlCol="0">
                <a:spAutoFit/>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400" b="0" i="1" dirty="0" smtClean="0">
                          <a:solidFill>
                            <a:srgbClr val="000000"/>
                          </a:solidFill>
                          <a:latin typeface="Cambria Math" panose="02040503050406030204" pitchFamily="18" charset="0"/>
                          <a:cs typeface="Arial" charset="0"/>
                        </a:rPr>
                        <m:t>? </m:t>
                      </m:r>
                      <m:r>
                        <a:rPr lang="en-GB" sz="2400" i="1" dirty="0" smtClean="0">
                          <a:solidFill>
                            <a:srgbClr val="000000"/>
                          </a:solidFill>
                          <a:latin typeface="Cambria Math" panose="02040503050406030204" pitchFamily="18" charset="0"/>
                          <a:cs typeface="Arial" charset="0"/>
                        </a:rPr>
                        <m:t>𝑐𝑚</m:t>
                      </m:r>
                    </m:oMath>
                  </m:oMathPara>
                </a14:m>
                <a:endParaRPr lang="en-GB" sz="2400" dirty="0">
                  <a:solidFill>
                    <a:srgbClr val="000000"/>
                  </a:solidFill>
                  <a:latin typeface="Arial" charset="0"/>
                  <a:cs typeface="Arial" charset="0"/>
                </a:endParaRPr>
              </a:p>
            </p:txBody>
          </p:sp>
        </mc:Choice>
        <mc:Fallback>
          <p:sp>
            <p:nvSpPr>
              <p:cNvPr id="22" name="TextBox 21">
                <a:extLst>
                  <a:ext uri="{FF2B5EF4-FFF2-40B4-BE49-F238E27FC236}">
                    <a16:creationId xmlns:a16="http://schemas.microsoft.com/office/drawing/2014/main" id="{E55F20D0-74F1-1A05-5567-89013D4806CB}"/>
                  </a:ext>
                </a:extLst>
              </p:cNvPr>
              <p:cNvSpPr txBox="1">
                <a:spLocks noRot="1" noChangeAspect="1" noMove="1" noResize="1" noEditPoints="1" noAdjustHandles="1" noChangeArrowheads="1" noChangeShapeType="1" noTextEdit="1"/>
              </p:cNvSpPr>
              <p:nvPr/>
            </p:nvSpPr>
            <p:spPr>
              <a:xfrm>
                <a:off x="7409596" y="2016963"/>
                <a:ext cx="1716208"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FB42B63-9BB7-5C98-0C2C-610D9F1F6040}"/>
                  </a:ext>
                </a:extLst>
              </p:cNvPr>
              <p:cNvSpPr txBox="1"/>
              <p:nvPr/>
            </p:nvSpPr>
            <p:spPr>
              <a:xfrm rot="5400000">
                <a:off x="8907740" y="3576181"/>
                <a:ext cx="1714669" cy="461665"/>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
                      <a:rPr lang="en-GB" sz="2400" i="1" dirty="0" smtClean="0">
                        <a:solidFill>
                          <a:srgbClr val="000000"/>
                        </a:solidFill>
                        <a:latin typeface="Cambria Math" panose="02040503050406030204" pitchFamily="18" charset="0"/>
                        <a:cs typeface="Arial" charset="0"/>
                      </a:rPr>
                      <m:t>?</m:t>
                    </m:r>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3" name="TextBox 22">
                <a:extLst>
                  <a:ext uri="{FF2B5EF4-FFF2-40B4-BE49-F238E27FC236}">
                    <a16:creationId xmlns:a16="http://schemas.microsoft.com/office/drawing/2014/main" id="{3FB42B63-9BB7-5C98-0C2C-610D9F1F6040}"/>
                  </a:ext>
                </a:extLst>
              </p:cNvPr>
              <p:cNvSpPr txBox="1">
                <a:spLocks noRot="1" noChangeAspect="1" noMove="1" noResize="1" noEditPoints="1" noAdjustHandles="1" noChangeArrowheads="1" noChangeShapeType="1" noTextEdit="1"/>
              </p:cNvSpPr>
              <p:nvPr/>
            </p:nvSpPr>
            <p:spPr>
              <a:xfrm rot="5400000">
                <a:off x="8907740" y="3576181"/>
                <a:ext cx="1714669"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FD883A4-5620-2F5B-F9E7-56177583E498}"/>
                  </a:ext>
                </a:extLst>
              </p:cNvPr>
              <p:cNvSpPr txBox="1"/>
              <p:nvPr/>
            </p:nvSpPr>
            <p:spPr>
              <a:xfrm>
                <a:off x="2382742" y="310616"/>
                <a:ext cx="7655116" cy="1077218"/>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could we write so that the area is exactly </a:t>
                </a:r>
                <a14:m>
                  <m:oMath xmlns:m="http://schemas.openxmlformats.org/officeDocument/2006/math">
                    <m:r>
                      <a:rPr lang="en-GB" sz="3200" i="1" dirty="0" smtClean="0">
                        <a:solidFill>
                          <a:srgbClr val="000000"/>
                        </a:solidFill>
                        <a:latin typeface="Cambria Math" panose="02040503050406030204" pitchFamily="18" charset="0"/>
                        <a:cs typeface="Arial" charset="0"/>
                      </a:rPr>
                      <m:t>2</m:t>
                    </m:r>
                    <m:r>
                      <a:rPr lang="en-GB" sz="3200" b="0" i="1" dirty="0" smtClean="0">
                        <a:solidFill>
                          <a:srgbClr val="000000"/>
                        </a:solidFill>
                        <a:latin typeface="Cambria Math" panose="02040503050406030204" pitchFamily="18" charset="0"/>
                        <a:cs typeface="Arial" charset="0"/>
                      </a:rPr>
                      <m:t> </m:t>
                    </m:r>
                    <m:r>
                      <a:rPr lang="en-GB" sz="3200" i="1" dirty="0" smtClean="0">
                        <a:solidFill>
                          <a:srgbClr val="000000"/>
                        </a:solidFill>
                        <a:latin typeface="Cambria Math" panose="02040503050406030204" pitchFamily="18" charset="0"/>
                        <a:cs typeface="Arial" charset="0"/>
                      </a:rPr>
                      <m:t>𝑐𝑚</m:t>
                    </m:r>
                    <m:r>
                      <a:rPr lang="en-GB" sz="3200" i="1" baseline="30000" dirty="0">
                        <a:solidFill>
                          <a:srgbClr val="000000"/>
                        </a:solidFill>
                        <a:latin typeface="Cambria Math" panose="02040503050406030204" pitchFamily="18" charset="0"/>
                        <a:cs typeface="Arial" charset="0"/>
                      </a:rPr>
                      <m:t>2</m:t>
                    </m:r>
                  </m:oMath>
                </a14:m>
                <a:r>
                  <a:rPr lang="en-GB" sz="3200" dirty="0">
                    <a:solidFill>
                      <a:srgbClr val="000000"/>
                    </a:solidFill>
                    <a:latin typeface="Trebuchet MS" panose="020B0603020202020204" pitchFamily="34" charset="0"/>
                    <a:cs typeface="Arial" charset="0"/>
                  </a:rPr>
                  <a:t>?</a:t>
                </a:r>
              </a:p>
            </p:txBody>
          </p:sp>
        </mc:Choice>
        <mc:Fallback>
          <p:sp>
            <p:nvSpPr>
              <p:cNvPr id="4" name="TextBox 3">
                <a:extLst>
                  <a:ext uri="{FF2B5EF4-FFF2-40B4-BE49-F238E27FC236}">
                    <a16:creationId xmlns:a16="http://schemas.microsoft.com/office/drawing/2014/main" id="{9FD883A4-5620-2F5B-F9E7-56177583E498}"/>
                  </a:ext>
                </a:extLst>
              </p:cNvPr>
              <p:cNvSpPr txBox="1">
                <a:spLocks noRot="1" noChangeAspect="1" noMove="1" noResize="1" noEditPoints="1" noAdjustHandles="1" noChangeArrowheads="1" noChangeShapeType="1" noTextEdit="1"/>
              </p:cNvSpPr>
              <p:nvPr/>
            </p:nvSpPr>
            <p:spPr>
              <a:xfrm>
                <a:off x="2382742" y="310616"/>
                <a:ext cx="7655116" cy="1077218"/>
              </a:xfrm>
              <a:prstGeom prst="rect">
                <a:avLst/>
              </a:prstGeom>
              <a:blipFill>
                <a:blip r:embed="rId10"/>
                <a:stretch>
                  <a:fillRect l="-557" t="-7345" r="-2070" b="-1751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06918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A40B-F532-F004-3C8C-C1C15463C77C}"/>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A73F6B-80C3-BBDE-A36E-B127E7A747EA}"/>
                  </a:ext>
                </a:extLst>
              </p:cNvPr>
              <p:cNvSpPr txBox="1"/>
              <p:nvPr/>
            </p:nvSpPr>
            <p:spPr>
              <a:xfrm rot="19564152">
                <a:off x="2173959" y="2236521"/>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8" name="TextBox 7">
                <a:extLst>
                  <a:ext uri="{FF2B5EF4-FFF2-40B4-BE49-F238E27FC236}">
                    <a16:creationId xmlns:a16="http://schemas.microsoft.com/office/drawing/2014/main" id="{67A73F6B-80C3-BBDE-A36E-B127E7A747EA}"/>
                  </a:ext>
                </a:extLst>
              </p:cNvPr>
              <p:cNvSpPr txBox="1">
                <a:spLocks noRot="1" noChangeAspect="1" noMove="1" noResize="1" noEditPoints="1" noAdjustHandles="1" noChangeArrowheads="1" noChangeShapeType="1" noTextEdit="1"/>
              </p:cNvSpPr>
              <p:nvPr/>
            </p:nvSpPr>
            <p:spPr>
              <a:xfrm rot="19564152">
                <a:off x="2173959" y="2236521"/>
                <a:ext cx="1716208" cy="49763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477DD2B-E494-2138-0959-E239C1EB5A6F}"/>
                  </a:ext>
                </a:extLst>
              </p:cNvPr>
              <p:cNvSpPr txBox="1"/>
              <p:nvPr/>
            </p:nvSpPr>
            <p:spPr>
              <a:xfrm rot="3378877">
                <a:off x="4341460" y="2649260"/>
                <a:ext cx="1714669"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9" name="TextBox 8">
                <a:extLst>
                  <a:ext uri="{FF2B5EF4-FFF2-40B4-BE49-F238E27FC236}">
                    <a16:creationId xmlns:a16="http://schemas.microsoft.com/office/drawing/2014/main" id="{7477DD2B-E494-2138-0959-E239C1EB5A6F}"/>
                  </a:ext>
                </a:extLst>
              </p:cNvPr>
              <p:cNvSpPr txBox="1">
                <a:spLocks noRot="1" noChangeAspect="1" noMove="1" noResize="1" noEditPoints="1" noAdjustHandles="1" noChangeArrowheads="1" noChangeShapeType="1" noTextEdit="1"/>
              </p:cNvSpPr>
              <p:nvPr/>
            </p:nvSpPr>
            <p:spPr>
              <a:xfrm rot="3378877">
                <a:off x="4341460" y="2649260"/>
                <a:ext cx="1714669" cy="497637"/>
              </a:xfrm>
              <a:prstGeom prst="rect">
                <a:avLst/>
              </a:prstGeom>
              <a:blipFill>
                <a:blip r:embed="rId5"/>
                <a:stretch>
                  <a:fillRect/>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33DFC390-21AF-1C18-AD73-550326C0165C}"/>
              </a:ext>
            </a:extLst>
          </p:cNvPr>
          <p:cNvGrpSpPr/>
          <p:nvPr/>
        </p:nvGrpSpPr>
        <p:grpSpPr>
          <a:xfrm>
            <a:off x="2569181" y="2487007"/>
            <a:ext cx="6928833" cy="2667605"/>
            <a:chOff x="3254979" y="2580845"/>
            <a:chExt cx="6928833" cy="2667605"/>
          </a:xfrm>
        </p:grpSpPr>
        <p:sp>
          <p:nvSpPr>
            <p:cNvPr id="14" name="Rectangle 8">
              <a:extLst>
                <a:ext uri="{FF2B5EF4-FFF2-40B4-BE49-F238E27FC236}">
                  <a16:creationId xmlns:a16="http://schemas.microsoft.com/office/drawing/2014/main" id="{220027E7-7A9E-0488-65BC-3C303C714392}"/>
                </a:ext>
              </a:extLst>
            </p:cNvPr>
            <p:cNvSpPr>
              <a:spLocks noChangeArrowheads="1"/>
            </p:cNvSpPr>
            <p:nvPr/>
          </p:nvSpPr>
          <p:spPr bwMode="auto">
            <a:xfrm rot="3366610" flipV="1">
              <a:off x="3254978" y="2580846"/>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5" name="Rectangle 8">
              <a:extLst>
                <a:ext uri="{FF2B5EF4-FFF2-40B4-BE49-F238E27FC236}">
                  <a16:creationId xmlns:a16="http://schemas.microsoft.com/office/drawing/2014/main" id="{5C04B394-684B-C80E-EA94-69BD4B26017E}"/>
                </a:ext>
              </a:extLst>
            </p:cNvPr>
            <p:cNvSpPr>
              <a:spLocks noChangeArrowheads="1"/>
            </p:cNvSpPr>
            <p:nvPr/>
          </p:nvSpPr>
          <p:spPr bwMode="auto">
            <a:xfrm rot="10800000" flipV="1">
              <a:off x="7543799" y="2608438"/>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8F06A73-6BD7-9C17-FEBA-C4DD6A60C5F6}"/>
                  </a:ext>
                </a:extLst>
              </p:cNvPr>
              <p:cNvSpPr txBox="1"/>
              <p:nvPr/>
            </p:nvSpPr>
            <p:spPr>
              <a:xfrm>
                <a:off x="32766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8" name="TextBox 17">
                <a:extLst>
                  <a:ext uri="{FF2B5EF4-FFF2-40B4-BE49-F238E27FC236}">
                    <a16:creationId xmlns:a16="http://schemas.microsoft.com/office/drawing/2014/main" id="{98F06A73-6BD7-9C17-FEBA-C4DD6A60C5F6}"/>
                  </a:ext>
                </a:extLst>
              </p:cNvPr>
              <p:cNvSpPr txBox="1">
                <a:spLocks noRot="1" noChangeAspect="1" noMove="1" noResize="1" noEditPoints="1" noAdjustHandles="1" noChangeArrowheads="1" noChangeShapeType="1" noTextEdit="1"/>
              </p:cNvSpPr>
              <p:nvPr/>
            </p:nvSpPr>
            <p:spPr>
              <a:xfrm>
                <a:off x="3276600" y="3429000"/>
                <a:ext cx="1295400"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C3DB05A-8C4A-8FD7-4A8C-D919469501DC}"/>
                  </a:ext>
                </a:extLst>
              </p:cNvPr>
              <p:cNvSpPr txBox="1"/>
              <p:nvPr/>
            </p:nvSpPr>
            <p:spPr>
              <a:xfrm>
                <a:off x="76200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9" name="TextBox 18">
                <a:extLst>
                  <a:ext uri="{FF2B5EF4-FFF2-40B4-BE49-F238E27FC236}">
                    <a16:creationId xmlns:a16="http://schemas.microsoft.com/office/drawing/2014/main" id="{2C3DB05A-8C4A-8FD7-4A8C-D919469501DC}"/>
                  </a:ext>
                </a:extLst>
              </p:cNvPr>
              <p:cNvSpPr txBox="1">
                <a:spLocks noRot="1" noChangeAspect="1" noMove="1" noResize="1" noEditPoints="1" noAdjustHandles="1" noChangeArrowheads="1" noChangeShapeType="1" noTextEdit="1"/>
              </p:cNvSpPr>
              <p:nvPr/>
            </p:nvSpPr>
            <p:spPr>
              <a:xfrm>
                <a:off x="7620000" y="3429000"/>
                <a:ext cx="1295400"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8E611DA7-9DC5-DEA3-2590-47E46B1E40AE}"/>
                  </a:ext>
                </a:extLst>
              </p:cNvPr>
              <p:cNvSpPr txBox="1"/>
              <p:nvPr/>
            </p:nvSpPr>
            <p:spPr>
              <a:xfrm>
                <a:off x="7409596" y="2016963"/>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2" name="TextBox 21">
                <a:extLst>
                  <a:ext uri="{FF2B5EF4-FFF2-40B4-BE49-F238E27FC236}">
                    <a16:creationId xmlns:a16="http://schemas.microsoft.com/office/drawing/2014/main" id="{8E611DA7-9DC5-DEA3-2590-47E46B1E40AE}"/>
                  </a:ext>
                </a:extLst>
              </p:cNvPr>
              <p:cNvSpPr txBox="1">
                <a:spLocks noRot="1" noChangeAspect="1" noMove="1" noResize="1" noEditPoints="1" noAdjustHandles="1" noChangeArrowheads="1" noChangeShapeType="1" noTextEdit="1"/>
              </p:cNvSpPr>
              <p:nvPr/>
            </p:nvSpPr>
            <p:spPr>
              <a:xfrm>
                <a:off x="7409596" y="2016963"/>
                <a:ext cx="1716208" cy="49763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8002B536-6BEC-73E0-C9DA-ACEAB441E29A}"/>
                  </a:ext>
                </a:extLst>
              </p:cNvPr>
              <p:cNvSpPr txBox="1"/>
              <p:nvPr/>
            </p:nvSpPr>
            <p:spPr>
              <a:xfrm rot="5400000">
                <a:off x="8907740" y="3558195"/>
                <a:ext cx="1714669"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3" name="TextBox 22">
                <a:extLst>
                  <a:ext uri="{FF2B5EF4-FFF2-40B4-BE49-F238E27FC236}">
                    <a16:creationId xmlns:a16="http://schemas.microsoft.com/office/drawing/2014/main" id="{8002B536-6BEC-73E0-C9DA-ACEAB441E29A}"/>
                  </a:ext>
                </a:extLst>
              </p:cNvPr>
              <p:cNvSpPr txBox="1">
                <a:spLocks noRot="1" noChangeAspect="1" noMove="1" noResize="1" noEditPoints="1" noAdjustHandles="1" noChangeArrowheads="1" noChangeShapeType="1" noTextEdit="1"/>
              </p:cNvSpPr>
              <p:nvPr/>
            </p:nvSpPr>
            <p:spPr>
              <a:xfrm rot="5400000">
                <a:off x="8907740" y="3558195"/>
                <a:ext cx="1714669" cy="49763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BCF7407-A55D-7FBF-D452-49CF86500FA9}"/>
                  </a:ext>
                </a:extLst>
              </p:cNvPr>
              <p:cNvSpPr txBox="1"/>
              <p:nvPr/>
            </p:nvSpPr>
            <p:spPr>
              <a:xfrm>
                <a:off x="2382742" y="310616"/>
                <a:ext cx="7655116" cy="1077218"/>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could we write so that the area is exactly </a:t>
                </a:r>
                <a14:m>
                  <m:oMath xmlns:m="http://schemas.openxmlformats.org/officeDocument/2006/math">
                    <m:r>
                      <a:rPr lang="en-GB" sz="3200" i="1" dirty="0" smtClean="0">
                        <a:solidFill>
                          <a:srgbClr val="000000"/>
                        </a:solidFill>
                        <a:latin typeface="Cambria Math" panose="02040503050406030204" pitchFamily="18" charset="0"/>
                        <a:cs typeface="Arial" charset="0"/>
                      </a:rPr>
                      <m:t>2</m:t>
                    </m:r>
                    <m:r>
                      <a:rPr lang="en-GB" sz="3200" b="0" i="1" dirty="0" smtClean="0">
                        <a:solidFill>
                          <a:srgbClr val="000000"/>
                        </a:solidFill>
                        <a:latin typeface="Cambria Math" panose="02040503050406030204" pitchFamily="18" charset="0"/>
                        <a:cs typeface="Arial" charset="0"/>
                      </a:rPr>
                      <m:t> </m:t>
                    </m:r>
                    <m:r>
                      <a:rPr lang="en-GB" sz="3200" i="1" dirty="0" smtClean="0">
                        <a:solidFill>
                          <a:srgbClr val="000000"/>
                        </a:solidFill>
                        <a:latin typeface="Cambria Math" panose="02040503050406030204" pitchFamily="18" charset="0"/>
                        <a:cs typeface="Arial" charset="0"/>
                      </a:rPr>
                      <m:t>𝑐𝑚</m:t>
                    </m:r>
                    <m:r>
                      <a:rPr lang="en-GB" sz="3200" i="1" baseline="30000" dirty="0">
                        <a:solidFill>
                          <a:srgbClr val="000000"/>
                        </a:solidFill>
                        <a:latin typeface="Cambria Math" panose="02040503050406030204" pitchFamily="18" charset="0"/>
                        <a:cs typeface="Arial" charset="0"/>
                      </a:rPr>
                      <m:t>2</m:t>
                    </m:r>
                  </m:oMath>
                </a14:m>
                <a:r>
                  <a:rPr lang="en-GB" sz="3200" dirty="0">
                    <a:solidFill>
                      <a:srgbClr val="000000"/>
                    </a:solidFill>
                    <a:latin typeface="Trebuchet MS" panose="020B0603020202020204" pitchFamily="34" charset="0"/>
                    <a:cs typeface="Arial" charset="0"/>
                  </a:rPr>
                  <a:t>?</a:t>
                </a:r>
              </a:p>
            </p:txBody>
          </p:sp>
        </mc:Choice>
        <mc:Fallback>
          <p:sp>
            <p:nvSpPr>
              <p:cNvPr id="4" name="TextBox 3">
                <a:extLst>
                  <a:ext uri="{FF2B5EF4-FFF2-40B4-BE49-F238E27FC236}">
                    <a16:creationId xmlns:a16="http://schemas.microsoft.com/office/drawing/2014/main" id="{8BCF7407-A55D-7FBF-D452-49CF86500FA9}"/>
                  </a:ext>
                </a:extLst>
              </p:cNvPr>
              <p:cNvSpPr txBox="1">
                <a:spLocks noRot="1" noChangeAspect="1" noMove="1" noResize="1" noEditPoints="1" noAdjustHandles="1" noChangeArrowheads="1" noChangeShapeType="1" noTextEdit="1"/>
              </p:cNvSpPr>
              <p:nvPr/>
            </p:nvSpPr>
            <p:spPr>
              <a:xfrm>
                <a:off x="2382742" y="310616"/>
                <a:ext cx="7655116" cy="1077218"/>
              </a:xfrm>
              <a:prstGeom prst="rect">
                <a:avLst/>
              </a:prstGeom>
              <a:blipFill>
                <a:blip r:embed="rId10"/>
                <a:stretch>
                  <a:fillRect l="-557" t="-7345" r="-2070" b="-1751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10358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CBA12-AA27-4C3C-6482-6D29020CB8C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A88449B-F93B-EBA9-8D7D-6ED1FD0EC0C7}"/>
                  </a:ext>
                </a:extLst>
              </p:cNvPr>
              <p:cNvSpPr txBox="1"/>
              <p:nvPr/>
            </p:nvSpPr>
            <p:spPr>
              <a:xfrm rot="19564152">
                <a:off x="2173959" y="2236521"/>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8" name="TextBox 7">
                <a:extLst>
                  <a:ext uri="{FF2B5EF4-FFF2-40B4-BE49-F238E27FC236}">
                    <a16:creationId xmlns:a16="http://schemas.microsoft.com/office/drawing/2014/main" id="{6A88449B-F93B-EBA9-8D7D-6ED1FD0EC0C7}"/>
                  </a:ext>
                </a:extLst>
              </p:cNvPr>
              <p:cNvSpPr txBox="1">
                <a:spLocks noRot="1" noChangeAspect="1" noMove="1" noResize="1" noEditPoints="1" noAdjustHandles="1" noChangeArrowheads="1" noChangeShapeType="1" noTextEdit="1"/>
              </p:cNvSpPr>
              <p:nvPr/>
            </p:nvSpPr>
            <p:spPr>
              <a:xfrm rot="19564152">
                <a:off x="2173959" y="2236521"/>
                <a:ext cx="1716208" cy="49763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6F3075E-DF1F-4B4C-1929-C7474A755CE2}"/>
                  </a:ext>
                </a:extLst>
              </p:cNvPr>
              <p:cNvSpPr txBox="1"/>
              <p:nvPr/>
            </p:nvSpPr>
            <p:spPr>
              <a:xfrm rot="3378877">
                <a:off x="4341460" y="2649260"/>
                <a:ext cx="1714669"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9" name="TextBox 8">
                <a:extLst>
                  <a:ext uri="{FF2B5EF4-FFF2-40B4-BE49-F238E27FC236}">
                    <a16:creationId xmlns:a16="http://schemas.microsoft.com/office/drawing/2014/main" id="{36F3075E-DF1F-4B4C-1929-C7474A755CE2}"/>
                  </a:ext>
                </a:extLst>
              </p:cNvPr>
              <p:cNvSpPr txBox="1">
                <a:spLocks noRot="1" noChangeAspect="1" noMove="1" noResize="1" noEditPoints="1" noAdjustHandles="1" noChangeArrowheads="1" noChangeShapeType="1" noTextEdit="1"/>
              </p:cNvSpPr>
              <p:nvPr/>
            </p:nvSpPr>
            <p:spPr>
              <a:xfrm rot="3378877">
                <a:off x="4341460" y="2649260"/>
                <a:ext cx="1714669" cy="497637"/>
              </a:xfrm>
              <a:prstGeom prst="rect">
                <a:avLst/>
              </a:prstGeom>
              <a:blipFill>
                <a:blip r:embed="rId5"/>
                <a:stretch>
                  <a:fillRect/>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8F9DF0D3-88E2-1E9A-319D-69693F844248}"/>
              </a:ext>
            </a:extLst>
          </p:cNvPr>
          <p:cNvGrpSpPr/>
          <p:nvPr/>
        </p:nvGrpSpPr>
        <p:grpSpPr>
          <a:xfrm>
            <a:off x="2569181" y="2487007"/>
            <a:ext cx="6928833" cy="2667605"/>
            <a:chOff x="3254979" y="2580845"/>
            <a:chExt cx="6928833" cy="2667605"/>
          </a:xfrm>
        </p:grpSpPr>
        <p:sp>
          <p:nvSpPr>
            <p:cNvPr id="14" name="Rectangle 8">
              <a:extLst>
                <a:ext uri="{FF2B5EF4-FFF2-40B4-BE49-F238E27FC236}">
                  <a16:creationId xmlns:a16="http://schemas.microsoft.com/office/drawing/2014/main" id="{850646F1-351B-7DAF-56DC-591BB70E8405}"/>
                </a:ext>
              </a:extLst>
            </p:cNvPr>
            <p:cNvSpPr>
              <a:spLocks noChangeArrowheads="1"/>
            </p:cNvSpPr>
            <p:nvPr/>
          </p:nvSpPr>
          <p:spPr bwMode="auto">
            <a:xfrm rot="3366610" flipV="1">
              <a:off x="3254978" y="2580846"/>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5" name="Rectangle 8">
              <a:extLst>
                <a:ext uri="{FF2B5EF4-FFF2-40B4-BE49-F238E27FC236}">
                  <a16:creationId xmlns:a16="http://schemas.microsoft.com/office/drawing/2014/main" id="{61658A86-C6AB-735A-FBCA-3493A0BCD386}"/>
                </a:ext>
              </a:extLst>
            </p:cNvPr>
            <p:cNvSpPr>
              <a:spLocks noChangeArrowheads="1"/>
            </p:cNvSpPr>
            <p:nvPr/>
          </p:nvSpPr>
          <p:spPr bwMode="auto">
            <a:xfrm rot="10800000" flipV="1">
              <a:off x="7543799" y="2608438"/>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64C7E71-D8A4-D4DF-48DC-5FEBB7E83AE0}"/>
                  </a:ext>
                </a:extLst>
              </p:cNvPr>
              <p:cNvSpPr txBox="1"/>
              <p:nvPr/>
            </p:nvSpPr>
            <p:spPr>
              <a:xfrm>
                <a:off x="32766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8" name="TextBox 17">
                <a:extLst>
                  <a:ext uri="{FF2B5EF4-FFF2-40B4-BE49-F238E27FC236}">
                    <a16:creationId xmlns:a16="http://schemas.microsoft.com/office/drawing/2014/main" id="{764C7E71-D8A4-D4DF-48DC-5FEBB7E83AE0}"/>
                  </a:ext>
                </a:extLst>
              </p:cNvPr>
              <p:cNvSpPr txBox="1">
                <a:spLocks noRot="1" noChangeAspect="1" noMove="1" noResize="1" noEditPoints="1" noAdjustHandles="1" noChangeArrowheads="1" noChangeShapeType="1" noTextEdit="1"/>
              </p:cNvSpPr>
              <p:nvPr/>
            </p:nvSpPr>
            <p:spPr>
              <a:xfrm>
                <a:off x="3276600" y="3429000"/>
                <a:ext cx="1295400"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F5A32A7-DC5F-4969-A6A7-5B9FA515EF68}"/>
                  </a:ext>
                </a:extLst>
              </p:cNvPr>
              <p:cNvSpPr txBox="1"/>
              <p:nvPr/>
            </p:nvSpPr>
            <p:spPr>
              <a:xfrm>
                <a:off x="76200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9" name="TextBox 18">
                <a:extLst>
                  <a:ext uri="{FF2B5EF4-FFF2-40B4-BE49-F238E27FC236}">
                    <a16:creationId xmlns:a16="http://schemas.microsoft.com/office/drawing/2014/main" id="{9F5A32A7-DC5F-4969-A6A7-5B9FA515EF68}"/>
                  </a:ext>
                </a:extLst>
              </p:cNvPr>
              <p:cNvSpPr txBox="1">
                <a:spLocks noRot="1" noChangeAspect="1" noMove="1" noResize="1" noEditPoints="1" noAdjustHandles="1" noChangeArrowheads="1" noChangeShapeType="1" noTextEdit="1"/>
              </p:cNvSpPr>
              <p:nvPr/>
            </p:nvSpPr>
            <p:spPr>
              <a:xfrm>
                <a:off x="7620000" y="3429000"/>
                <a:ext cx="1295400"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FB2F1FF8-D938-5272-64F6-32EA5291C1CF}"/>
                  </a:ext>
                </a:extLst>
              </p:cNvPr>
              <p:cNvSpPr txBox="1"/>
              <p:nvPr/>
            </p:nvSpPr>
            <p:spPr>
              <a:xfrm>
                <a:off x="7409596" y="2016963"/>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2" name="TextBox 21">
                <a:extLst>
                  <a:ext uri="{FF2B5EF4-FFF2-40B4-BE49-F238E27FC236}">
                    <a16:creationId xmlns:a16="http://schemas.microsoft.com/office/drawing/2014/main" id="{FB2F1FF8-D938-5272-64F6-32EA5291C1CF}"/>
                  </a:ext>
                </a:extLst>
              </p:cNvPr>
              <p:cNvSpPr txBox="1">
                <a:spLocks noRot="1" noChangeAspect="1" noMove="1" noResize="1" noEditPoints="1" noAdjustHandles="1" noChangeArrowheads="1" noChangeShapeType="1" noTextEdit="1"/>
              </p:cNvSpPr>
              <p:nvPr/>
            </p:nvSpPr>
            <p:spPr>
              <a:xfrm>
                <a:off x="7409596" y="2016963"/>
                <a:ext cx="1716208" cy="49763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44551CFD-2795-A7B6-4314-AA5C1CE25342}"/>
                  </a:ext>
                </a:extLst>
              </p:cNvPr>
              <p:cNvSpPr txBox="1"/>
              <p:nvPr/>
            </p:nvSpPr>
            <p:spPr>
              <a:xfrm rot="5400000">
                <a:off x="8907740" y="3558195"/>
                <a:ext cx="1714669"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3" name="TextBox 22">
                <a:extLst>
                  <a:ext uri="{FF2B5EF4-FFF2-40B4-BE49-F238E27FC236}">
                    <a16:creationId xmlns:a16="http://schemas.microsoft.com/office/drawing/2014/main" id="{44551CFD-2795-A7B6-4314-AA5C1CE25342}"/>
                  </a:ext>
                </a:extLst>
              </p:cNvPr>
              <p:cNvSpPr txBox="1">
                <a:spLocks noRot="1" noChangeAspect="1" noMove="1" noResize="1" noEditPoints="1" noAdjustHandles="1" noChangeArrowheads="1" noChangeShapeType="1" noTextEdit="1"/>
              </p:cNvSpPr>
              <p:nvPr/>
            </p:nvSpPr>
            <p:spPr>
              <a:xfrm rot="5400000">
                <a:off x="8907740" y="3558195"/>
                <a:ext cx="1714669" cy="49763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B9C1855-54BE-9A78-8B11-10C79F70FB90}"/>
                  </a:ext>
                </a:extLst>
              </p:cNvPr>
              <p:cNvSpPr txBox="1"/>
              <p:nvPr/>
            </p:nvSpPr>
            <p:spPr>
              <a:xfrm>
                <a:off x="211438" y="252703"/>
                <a:ext cx="11141751" cy="632802"/>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does this picture tell us about </a:t>
                </a:r>
                <a14:m>
                  <m:oMath xmlns:m="http://schemas.openxmlformats.org/officeDocument/2006/math">
                    <m:rad>
                      <m:radPr>
                        <m:degHide m:val="on"/>
                        <m:ctrlPr>
                          <a:rPr lang="en-GB" sz="3200" i="1" smtClean="0">
                            <a:solidFill>
                              <a:srgbClr val="000000"/>
                            </a:solidFill>
                            <a:latin typeface="Cambria Math" panose="02040503050406030204" pitchFamily="18" charset="0"/>
                            <a:cs typeface="Arial" charset="0"/>
                          </a:rPr>
                        </m:ctrlPr>
                      </m:radPr>
                      <m:deg/>
                      <m:e>
                        <m:r>
                          <a:rPr lang="en-GB" sz="3200" b="0" i="1" smtClean="0">
                            <a:solidFill>
                              <a:srgbClr val="000000"/>
                            </a:solidFill>
                            <a:latin typeface="Cambria Math" panose="02040503050406030204" pitchFamily="18" charset="0"/>
                            <a:cs typeface="Arial" charset="0"/>
                          </a:rPr>
                          <m:t>2</m:t>
                        </m:r>
                      </m:e>
                    </m:rad>
                  </m:oMath>
                </a14:m>
                <a:r>
                  <a:rPr lang="en-GB" sz="3200" dirty="0">
                    <a:solidFill>
                      <a:srgbClr val="000000"/>
                    </a:solidFill>
                    <a:latin typeface="Trebuchet MS" panose="020B0603020202020204" pitchFamily="34" charset="0"/>
                    <a:cs typeface="Arial" charset="0"/>
                  </a:rPr>
                  <a:t>?</a:t>
                </a:r>
              </a:p>
            </p:txBody>
          </p:sp>
        </mc:Choice>
        <mc:Fallback>
          <p:sp>
            <p:nvSpPr>
              <p:cNvPr id="4" name="TextBox 3">
                <a:extLst>
                  <a:ext uri="{FF2B5EF4-FFF2-40B4-BE49-F238E27FC236}">
                    <a16:creationId xmlns:a16="http://schemas.microsoft.com/office/drawing/2014/main" id="{8B9C1855-54BE-9A78-8B11-10C79F70FB90}"/>
                  </a:ext>
                </a:extLst>
              </p:cNvPr>
              <p:cNvSpPr txBox="1">
                <a:spLocks noRot="1" noChangeAspect="1" noMove="1" noResize="1" noEditPoints="1" noAdjustHandles="1" noChangeArrowheads="1" noChangeShapeType="1" noTextEdit="1"/>
              </p:cNvSpPr>
              <p:nvPr/>
            </p:nvSpPr>
            <p:spPr>
              <a:xfrm>
                <a:off x="211438" y="252703"/>
                <a:ext cx="11141751" cy="632802"/>
              </a:xfrm>
              <a:prstGeom prst="rect">
                <a:avLst/>
              </a:prstGeom>
              <a:blipFill>
                <a:blip r:embed="rId10"/>
                <a:stretch>
                  <a:fillRect t="-4808" b="-3076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29290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6ABA-C0FF-DDC0-D44C-75622E8B8764}"/>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1E4CAE4-D459-10EB-E136-125A7CD6E8F3}"/>
                  </a:ext>
                </a:extLst>
              </p:cNvPr>
              <p:cNvSpPr txBox="1"/>
              <p:nvPr/>
            </p:nvSpPr>
            <p:spPr>
              <a:xfrm rot="19564152">
                <a:off x="2173959" y="2236521"/>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8" name="TextBox 7">
                <a:extLst>
                  <a:ext uri="{FF2B5EF4-FFF2-40B4-BE49-F238E27FC236}">
                    <a16:creationId xmlns:a16="http://schemas.microsoft.com/office/drawing/2014/main" id="{51E4CAE4-D459-10EB-E136-125A7CD6E8F3}"/>
                  </a:ext>
                </a:extLst>
              </p:cNvPr>
              <p:cNvSpPr txBox="1">
                <a:spLocks noRot="1" noChangeAspect="1" noMove="1" noResize="1" noEditPoints="1" noAdjustHandles="1" noChangeArrowheads="1" noChangeShapeType="1" noTextEdit="1"/>
              </p:cNvSpPr>
              <p:nvPr/>
            </p:nvSpPr>
            <p:spPr>
              <a:xfrm rot="19564152">
                <a:off x="2173959" y="2236521"/>
                <a:ext cx="1716208" cy="49763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24C9400-B2CA-5924-6D24-BAE5C38FD3EB}"/>
                  </a:ext>
                </a:extLst>
              </p:cNvPr>
              <p:cNvSpPr txBox="1"/>
              <p:nvPr/>
            </p:nvSpPr>
            <p:spPr>
              <a:xfrm rot="3378877">
                <a:off x="4341460" y="2649260"/>
                <a:ext cx="1714669"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9" name="TextBox 8">
                <a:extLst>
                  <a:ext uri="{FF2B5EF4-FFF2-40B4-BE49-F238E27FC236}">
                    <a16:creationId xmlns:a16="http://schemas.microsoft.com/office/drawing/2014/main" id="{424C9400-B2CA-5924-6D24-BAE5C38FD3EB}"/>
                  </a:ext>
                </a:extLst>
              </p:cNvPr>
              <p:cNvSpPr txBox="1">
                <a:spLocks noRot="1" noChangeAspect="1" noMove="1" noResize="1" noEditPoints="1" noAdjustHandles="1" noChangeArrowheads="1" noChangeShapeType="1" noTextEdit="1"/>
              </p:cNvSpPr>
              <p:nvPr/>
            </p:nvSpPr>
            <p:spPr>
              <a:xfrm rot="3378877">
                <a:off x="4341460" y="2649260"/>
                <a:ext cx="1714669" cy="497637"/>
              </a:xfrm>
              <a:prstGeom prst="rect">
                <a:avLst/>
              </a:prstGeom>
              <a:blipFill>
                <a:blip r:embed="rId5"/>
                <a:stretch>
                  <a:fillRect/>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3D8A889D-3A85-8691-1CD1-020A12C13912}"/>
              </a:ext>
            </a:extLst>
          </p:cNvPr>
          <p:cNvGrpSpPr/>
          <p:nvPr/>
        </p:nvGrpSpPr>
        <p:grpSpPr>
          <a:xfrm>
            <a:off x="2579112" y="2514600"/>
            <a:ext cx="6928833" cy="2667605"/>
            <a:chOff x="3254979" y="2580845"/>
            <a:chExt cx="6928833" cy="2667605"/>
          </a:xfrm>
        </p:grpSpPr>
        <p:sp>
          <p:nvSpPr>
            <p:cNvPr id="14" name="Rectangle 8">
              <a:extLst>
                <a:ext uri="{FF2B5EF4-FFF2-40B4-BE49-F238E27FC236}">
                  <a16:creationId xmlns:a16="http://schemas.microsoft.com/office/drawing/2014/main" id="{6925753D-9CC1-D037-BE81-572FD6505F6B}"/>
                </a:ext>
              </a:extLst>
            </p:cNvPr>
            <p:cNvSpPr>
              <a:spLocks noChangeArrowheads="1"/>
            </p:cNvSpPr>
            <p:nvPr/>
          </p:nvSpPr>
          <p:spPr bwMode="auto">
            <a:xfrm rot="3366610" flipV="1">
              <a:off x="3254978" y="2580846"/>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5" name="Rectangle 8">
              <a:extLst>
                <a:ext uri="{FF2B5EF4-FFF2-40B4-BE49-F238E27FC236}">
                  <a16:creationId xmlns:a16="http://schemas.microsoft.com/office/drawing/2014/main" id="{26B6182F-6587-855F-95BA-3C8E2D9CD927}"/>
                </a:ext>
              </a:extLst>
            </p:cNvPr>
            <p:cNvSpPr>
              <a:spLocks noChangeArrowheads="1"/>
            </p:cNvSpPr>
            <p:nvPr/>
          </p:nvSpPr>
          <p:spPr bwMode="auto">
            <a:xfrm rot="10800000" flipV="1">
              <a:off x="7543799" y="2608438"/>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046AB68-9A8C-4CB2-DFBE-FE80634FB6F4}"/>
                  </a:ext>
                </a:extLst>
              </p:cNvPr>
              <p:cNvSpPr txBox="1"/>
              <p:nvPr/>
            </p:nvSpPr>
            <p:spPr>
              <a:xfrm>
                <a:off x="32766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8" name="TextBox 17">
                <a:extLst>
                  <a:ext uri="{FF2B5EF4-FFF2-40B4-BE49-F238E27FC236}">
                    <a16:creationId xmlns:a16="http://schemas.microsoft.com/office/drawing/2014/main" id="{2046AB68-9A8C-4CB2-DFBE-FE80634FB6F4}"/>
                  </a:ext>
                </a:extLst>
              </p:cNvPr>
              <p:cNvSpPr txBox="1">
                <a:spLocks noRot="1" noChangeAspect="1" noMove="1" noResize="1" noEditPoints="1" noAdjustHandles="1" noChangeArrowheads="1" noChangeShapeType="1" noTextEdit="1"/>
              </p:cNvSpPr>
              <p:nvPr/>
            </p:nvSpPr>
            <p:spPr>
              <a:xfrm>
                <a:off x="3276600" y="3429000"/>
                <a:ext cx="1295400"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EEC7F50-E4B6-FEBE-0D79-C4AB564CE117}"/>
                  </a:ext>
                </a:extLst>
              </p:cNvPr>
              <p:cNvSpPr txBox="1"/>
              <p:nvPr/>
            </p:nvSpPr>
            <p:spPr>
              <a:xfrm>
                <a:off x="7620000" y="3429000"/>
                <a:ext cx="1295400" cy="52322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800" b="1" i="1" dirty="0" smtClean="0">
                          <a:solidFill>
                            <a:srgbClr val="000000"/>
                          </a:solidFill>
                          <a:latin typeface="Cambria Math" panose="02040503050406030204" pitchFamily="18" charset="0"/>
                          <a:cs typeface="Arial" charset="0"/>
                        </a:rPr>
                        <m:t>𝟐</m:t>
                      </m:r>
                      <m:r>
                        <a:rPr lang="en-GB" sz="2800" b="1" i="1" dirty="0" smtClean="0">
                          <a:solidFill>
                            <a:srgbClr val="000000"/>
                          </a:solidFill>
                          <a:latin typeface="Cambria Math" panose="02040503050406030204" pitchFamily="18" charset="0"/>
                          <a:cs typeface="Arial" charset="0"/>
                        </a:rPr>
                        <m:t> </m:t>
                      </m:r>
                      <m:r>
                        <a:rPr lang="en-GB" sz="2800" b="1" i="1" dirty="0" smtClean="0">
                          <a:solidFill>
                            <a:srgbClr val="000000"/>
                          </a:solidFill>
                          <a:latin typeface="Cambria Math" panose="02040503050406030204" pitchFamily="18" charset="0"/>
                          <a:cs typeface="Arial" charset="0"/>
                        </a:rPr>
                        <m:t>𝒄𝒎</m:t>
                      </m:r>
                      <m:r>
                        <a:rPr lang="en-GB" sz="2800" b="1" i="1" baseline="30000" dirty="0">
                          <a:solidFill>
                            <a:srgbClr val="000000"/>
                          </a:solidFill>
                          <a:latin typeface="Cambria Math" panose="02040503050406030204" pitchFamily="18" charset="0"/>
                          <a:cs typeface="Arial" charset="0"/>
                        </a:rPr>
                        <m:t>𝟐</m:t>
                      </m:r>
                    </m:oMath>
                  </m:oMathPara>
                </a14:m>
                <a:endParaRPr lang="en-GB" sz="2800" b="1" baseline="30000" dirty="0">
                  <a:solidFill>
                    <a:srgbClr val="000000"/>
                  </a:solidFill>
                  <a:latin typeface="Arial" charset="0"/>
                  <a:cs typeface="Arial" charset="0"/>
                </a:endParaRPr>
              </a:p>
            </p:txBody>
          </p:sp>
        </mc:Choice>
        <mc:Fallback>
          <p:sp>
            <p:nvSpPr>
              <p:cNvPr id="19" name="TextBox 18">
                <a:extLst>
                  <a:ext uri="{FF2B5EF4-FFF2-40B4-BE49-F238E27FC236}">
                    <a16:creationId xmlns:a16="http://schemas.microsoft.com/office/drawing/2014/main" id="{DEEC7F50-E4B6-FEBE-0D79-C4AB564CE117}"/>
                  </a:ext>
                </a:extLst>
              </p:cNvPr>
              <p:cNvSpPr txBox="1">
                <a:spLocks noRot="1" noChangeAspect="1" noMove="1" noResize="1" noEditPoints="1" noAdjustHandles="1" noChangeArrowheads="1" noChangeShapeType="1" noTextEdit="1"/>
              </p:cNvSpPr>
              <p:nvPr/>
            </p:nvSpPr>
            <p:spPr>
              <a:xfrm>
                <a:off x="7620000" y="3429000"/>
                <a:ext cx="1295400"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5F255F5-9316-08AD-08F2-EB49184227BE}"/>
                  </a:ext>
                </a:extLst>
              </p:cNvPr>
              <p:cNvSpPr txBox="1"/>
              <p:nvPr/>
            </p:nvSpPr>
            <p:spPr>
              <a:xfrm>
                <a:off x="7409596" y="2016963"/>
                <a:ext cx="1716208"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2" name="TextBox 21">
                <a:extLst>
                  <a:ext uri="{FF2B5EF4-FFF2-40B4-BE49-F238E27FC236}">
                    <a16:creationId xmlns:a16="http://schemas.microsoft.com/office/drawing/2014/main" id="{45F255F5-9316-08AD-08F2-EB49184227BE}"/>
                  </a:ext>
                </a:extLst>
              </p:cNvPr>
              <p:cNvSpPr txBox="1">
                <a:spLocks noRot="1" noChangeAspect="1" noMove="1" noResize="1" noEditPoints="1" noAdjustHandles="1" noChangeArrowheads="1" noChangeShapeType="1" noTextEdit="1"/>
              </p:cNvSpPr>
              <p:nvPr/>
            </p:nvSpPr>
            <p:spPr>
              <a:xfrm>
                <a:off x="7409596" y="2016963"/>
                <a:ext cx="1716208" cy="49763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50B8D21-AD80-6FA8-981B-E5FC1473A443}"/>
                  </a:ext>
                </a:extLst>
              </p:cNvPr>
              <p:cNvSpPr txBox="1"/>
              <p:nvPr/>
            </p:nvSpPr>
            <p:spPr>
              <a:xfrm rot="5400000">
                <a:off x="8907740" y="3558195"/>
                <a:ext cx="1714669" cy="497637"/>
              </a:xfrm>
              <a:prstGeom prst="rect">
                <a:avLst/>
              </a:prstGeom>
              <a:noFill/>
            </p:spPr>
            <p:txBody>
              <a:bodyPr wrap="square" rtlCol="0">
                <a:spAutoFit/>
              </a:bodyPr>
              <a:lstStyle/>
              <a:p>
                <a:pPr algn="ctr" fontAlgn="base">
                  <a:spcBef>
                    <a:spcPct val="0"/>
                  </a:spcBef>
                  <a:spcAft>
                    <a:spcPct val="0"/>
                  </a:spcAft>
                </a:pPr>
                <a14:m>
                  <m:oMath xmlns:m="http://schemas.openxmlformats.org/officeDocument/2006/math">
                    <m:rad>
                      <m:radPr>
                        <m:degHide m:val="on"/>
                        <m:ctrlPr>
                          <a:rPr lang="en-GB" sz="2400" i="1" dirty="0" smtClean="0">
                            <a:solidFill>
                              <a:srgbClr val="000000"/>
                            </a:solidFill>
                            <a:latin typeface="Cambria Math" panose="02040503050406030204" pitchFamily="18" charset="0"/>
                            <a:cs typeface="Arial" charset="0"/>
                          </a:rPr>
                        </m:ctrlPr>
                      </m:radPr>
                      <m:deg/>
                      <m:e>
                        <m:r>
                          <a:rPr lang="en-GB" sz="2400" b="0" i="1" dirty="0" smtClean="0">
                            <a:solidFill>
                              <a:srgbClr val="000000"/>
                            </a:solidFill>
                            <a:latin typeface="Cambria Math" panose="02040503050406030204" pitchFamily="18" charset="0"/>
                            <a:cs typeface="Arial" charset="0"/>
                          </a:rPr>
                          <m:t>2</m:t>
                        </m:r>
                      </m:e>
                    </m:rad>
                  </m:oMath>
                </a14:m>
                <a:r>
                  <a:rPr lang="en-GB" sz="2400" dirty="0">
                    <a:solidFill>
                      <a:srgbClr val="000000"/>
                    </a:solidFill>
                    <a:latin typeface="Arial" charset="0"/>
                    <a:cs typeface="Arial" charset="0"/>
                  </a:rPr>
                  <a:t> </a:t>
                </a:r>
                <a14:m>
                  <m:oMath xmlns:m="http://schemas.openxmlformats.org/officeDocument/2006/math">
                    <m:r>
                      <a:rPr lang="en-GB" sz="2400" i="1" dirty="0" smtClean="0">
                        <a:solidFill>
                          <a:srgbClr val="000000"/>
                        </a:solidFill>
                        <a:latin typeface="Cambria Math" panose="02040503050406030204" pitchFamily="18" charset="0"/>
                        <a:cs typeface="Arial" charset="0"/>
                      </a:rPr>
                      <m:t>𝑐𝑚</m:t>
                    </m:r>
                  </m:oMath>
                </a14:m>
                <a:endParaRPr lang="en-GB" sz="2400" dirty="0">
                  <a:solidFill>
                    <a:srgbClr val="000000"/>
                  </a:solidFill>
                  <a:latin typeface="Arial" charset="0"/>
                  <a:cs typeface="Arial" charset="0"/>
                </a:endParaRPr>
              </a:p>
            </p:txBody>
          </p:sp>
        </mc:Choice>
        <mc:Fallback>
          <p:sp>
            <p:nvSpPr>
              <p:cNvPr id="23" name="TextBox 22">
                <a:extLst>
                  <a:ext uri="{FF2B5EF4-FFF2-40B4-BE49-F238E27FC236}">
                    <a16:creationId xmlns:a16="http://schemas.microsoft.com/office/drawing/2014/main" id="{350B8D21-AD80-6FA8-981B-E5FC1473A443}"/>
                  </a:ext>
                </a:extLst>
              </p:cNvPr>
              <p:cNvSpPr txBox="1">
                <a:spLocks noRot="1" noChangeAspect="1" noMove="1" noResize="1" noEditPoints="1" noAdjustHandles="1" noChangeArrowheads="1" noChangeShapeType="1" noTextEdit="1"/>
              </p:cNvSpPr>
              <p:nvPr/>
            </p:nvSpPr>
            <p:spPr>
              <a:xfrm rot="5400000">
                <a:off x="8907740" y="3558195"/>
                <a:ext cx="1714669" cy="49763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D64EB4A-1A89-8143-DFFB-008A532C1F69}"/>
                  </a:ext>
                </a:extLst>
              </p:cNvPr>
              <p:cNvSpPr txBox="1"/>
              <p:nvPr/>
            </p:nvSpPr>
            <p:spPr>
              <a:xfrm>
                <a:off x="211438" y="252703"/>
                <a:ext cx="11141751" cy="632802"/>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What does this picture tell us about </a:t>
                </a:r>
                <a14:m>
                  <m:oMath xmlns:m="http://schemas.openxmlformats.org/officeDocument/2006/math">
                    <m:rad>
                      <m:radPr>
                        <m:degHide m:val="on"/>
                        <m:ctrlPr>
                          <a:rPr lang="en-GB" sz="3200" i="1" smtClean="0">
                            <a:solidFill>
                              <a:srgbClr val="000000"/>
                            </a:solidFill>
                            <a:latin typeface="Cambria Math" panose="02040503050406030204" pitchFamily="18" charset="0"/>
                            <a:cs typeface="Arial" charset="0"/>
                          </a:rPr>
                        </m:ctrlPr>
                      </m:radPr>
                      <m:deg/>
                      <m:e>
                        <m:r>
                          <a:rPr lang="en-GB" sz="3200" b="0" i="1" smtClean="0">
                            <a:solidFill>
                              <a:srgbClr val="000000"/>
                            </a:solidFill>
                            <a:latin typeface="Cambria Math" panose="02040503050406030204" pitchFamily="18" charset="0"/>
                            <a:cs typeface="Arial" charset="0"/>
                          </a:rPr>
                          <m:t>2</m:t>
                        </m:r>
                      </m:e>
                    </m:rad>
                    <m:r>
                      <a:rPr lang="en-GB" sz="3200" i="1" smtClean="0">
                        <a:solidFill>
                          <a:srgbClr val="000000"/>
                        </a:solidFill>
                        <a:latin typeface="Cambria Math" panose="02040503050406030204" pitchFamily="18" charset="0"/>
                        <a:ea typeface="Cambria Math" panose="02040503050406030204" pitchFamily="18" charset="0"/>
                        <a:cs typeface="Arial" charset="0"/>
                      </a:rPr>
                      <m:t>×</m:t>
                    </m:r>
                    <m:rad>
                      <m:radPr>
                        <m:degHide m:val="on"/>
                        <m:ctrlPr>
                          <a:rPr lang="en-GB" sz="3200" i="1" smtClean="0">
                            <a:solidFill>
                              <a:srgbClr val="000000"/>
                            </a:solidFill>
                            <a:latin typeface="Cambria Math" panose="02040503050406030204" pitchFamily="18" charset="0"/>
                            <a:ea typeface="Cambria Math" panose="02040503050406030204" pitchFamily="18" charset="0"/>
                            <a:cs typeface="Arial" charset="0"/>
                          </a:rPr>
                        </m:ctrlPr>
                      </m:radPr>
                      <m:deg/>
                      <m:e>
                        <m:r>
                          <a:rPr lang="en-GB" sz="3200" b="0" i="1" smtClean="0">
                            <a:solidFill>
                              <a:srgbClr val="000000"/>
                            </a:solidFill>
                            <a:latin typeface="Cambria Math" panose="02040503050406030204" pitchFamily="18" charset="0"/>
                            <a:ea typeface="Cambria Math" panose="02040503050406030204" pitchFamily="18" charset="0"/>
                            <a:cs typeface="Arial" charset="0"/>
                          </a:rPr>
                          <m:t>2</m:t>
                        </m:r>
                      </m:e>
                    </m:rad>
                  </m:oMath>
                </a14:m>
                <a:r>
                  <a:rPr lang="en-GB" sz="3200" dirty="0">
                    <a:solidFill>
                      <a:srgbClr val="000000"/>
                    </a:solidFill>
                    <a:latin typeface="Trebuchet MS" panose="020B0603020202020204" pitchFamily="34" charset="0"/>
                    <a:cs typeface="Arial" charset="0"/>
                  </a:rPr>
                  <a:t>?</a:t>
                </a:r>
              </a:p>
            </p:txBody>
          </p:sp>
        </mc:Choice>
        <mc:Fallback>
          <p:sp>
            <p:nvSpPr>
              <p:cNvPr id="4" name="TextBox 3">
                <a:extLst>
                  <a:ext uri="{FF2B5EF4-FFF2-40B4-BE49-F238E27FC236}">
                    <a16:creationId xmlns:a16="http://schemas.microsoft.com/office/drawing/2014/main" id="{2D64EB4A-1A89-8143-DFFB-008A532C1F69}"/>
                  </a:ext>
                </a:extLst>
              </p:cNvPr>
              <p:cNvSpPr txBox="1">
                <a:spLocks noRot="1" noChangeAspect="1" noMove="1" noResize="1" noEditPoints="1" noAdjustHandles="1" noChangeArrowheads="1" noChangeShapeType="1" noTextEdit="1"/>
              </p:cNvSpPr>
              <p:nvPr/>
            </p:nvSpPr>
            <p:spPr>
              <a:xfrm>
                <a:off x="211438" y="252703"/>
                <a:ext cx="11141751" cy="632802"/>
              </a:xfrm>
              <a:prstGeom prst="rect">
                <a:avLst/>
              </a:prstGeom>
              <a:blipFill>
                <a:blip r:embed="rId10"/>
                <a:stretch>
                  <a:fillRect t="-4808" b="-3076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697546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13388</TotalTime>
  <Words>907</Words>
  <Application>Microsoft Office PowerPoint</Application>
  <PresentationFormat>Widescreen</PresentationFormat>
  <Paragraphs>213</Paragraphs>
  <Slides>25</Slides>
  <Notes>12</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25</vt:i4>
      </vt:variant>
    </vt:vector>
  </HeadingPairs>
  <TitlesOfParts>
    <vt:vector size="47" baseType="lpstr">
      <vt:lpstr>Trebuchet MS</vt:lpstr>
      <vt:lpstr>Lato</vt:lpstr>
      <vt:lpstr>Calibri</vt:lpstr>
      <vt:lpstr>Century Gothic</vt:lpstr>
      <vt:lpstr>Cambria Math</vt:lpstr>
      <vt:lpstr>Calibri Light</vt:lpstr>
      <vt:lpstr>Arial</vt:lpstr>
      <vt:lpstr>Comic Sans MS</vt:lpstr>
      <vt:lpstr>Malgun Gothic</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Surds      Friday, 14 February 2025 </vt:lpstr>
      <vt:lpstr>PowerPoint Presentation</vt:lpstr>
      <vt:lpstr>√("18" ),√("2" ) and √("5" ) are all surds</vt:lpstr>
      <vt:lpstr>PowerPoint Presentation</vt:lpstr>
      <vt:lpstr>PowerPoint Presentation</vt:lpstr>
      <vt:lpstr>PowerPoint Presentation</vt:lpstr>
      <vt:lpstr>PowerPoint Presentation</vt:lpstr>
      <vt:lpstr>Challenge Problems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A Doyle - BAA Staff</cp:lastModifiedBy>
  <cp:revision>612</cp:revision>
  <cp:lastPrinted>2017-12-31T22:38:51Z</cp:lastPrinted>
  <dcterms:created xsi:type="dcterms:W3CDTF">2017-01-17T16:57:04Z</dcterms:created>
  <dcterms:modified xsi:type="dcterms:W3CDTF">2025-02-14T14:36:01Z</dcterms:modified>
</cp:coreProperties>
</file>