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2.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8" r:id="rId1"/>
    <p:sldMasterId id="2147483731" r:id="rId2"/>
    <p:sldMasterId id="2147483736" r:id="rId3"/>
    <p:sldMasterId id="2147483742" r:id="rId4"/>
    <p:sldMasterId id="2147483756" r:id="rId5"/>
    <p:sldMasterId id="2147483772" r:id="rId6"/>
    <p:sldMasterId id="2147483784" r:id="rId7"/>
    <p:sldMasterId id="2147483796" r:id="rId8"/>
    <p:sldMasterId id="2147483808" r:id="rId9"/>
    <p:sldMasterId id="2147483822" r:id="rId10"/>
    <p:sldMasterId id="2147483834" r:id="rId11"/>
    <p:sldMasterId id="2147483854" r:id="rId12"/>
    <p:sldMasterId id="2147483867" r:id="rId13"/>
  </p:sldMasterIdLst>
  <p:notesMasterIdLst>
    <p:notesMasterId r:id="rId41"/>
  </p:notesMasterIdLst>
  <p:sldIdLst>
    <p:sldId id="256" r:id="rId14"/>
    <p:sldId id="310" r:id="rId15"/>
    <p:sldId id="283" r:id="rId16"/>
    <p:sldId id="311" r:id="rId17"/>
    <p:sldId id="284" r:id="rId18"/>
    <p:sldId id="312" r:id="rId19"/>
    <p:sldId id="313" r:id="rId20"/>
    <p:sldId id="314" r:id="rId21"/>
    <p:sldId id="315" r:id="rId22"/>
    <p:sldId id="316" r:id="rId23"/>
    <p:sldId id="318" r:id="rId24"/>
    <p:sldId id="317" r:id="rId25"/>
    <p:sldId id="319" r:id="rId26"/>
    <p:sldId id="320" r:id="rId27"/>
    <p:sldId id="321" r:id="rId28"/>
    <p:sldId id="322" r:id="rId29"/>
    <p:sldId id="324" r:id="rId30"/>
    <p:sldId id="323" r:id="rId31"/>
    <p:sldId id="303" r:id="rId32"/>
    <p:sldId id="308" r:id="rId33"/>
    <p:sldId id="325" r:id="rId34"/>
    <p:sldId id="326" r:id="rId35"/>
    <p:sldId id="304" r:id="rId36"/>
    <p:sldId id="287" r:id="rId37"/>
    <p:sldId id="288" r:id="rId38"/>
    <p:sldId id="289" r:id="rId39"/>
    <p:sldId id="290" r:id="rId40"/>
  </p:sldIdLst>
  <p:sldSz cx="12192000" cy="6858000"/>
  <p:notesSz cx="7104063" cy="10234613"/>
  <p:embeddedFontLst>
    <p:embeddedFont>
      <p:font typeface="Cambria Math" panose="02040503050406030204" pitchFamily="18" charset="0"/>
      <p:regular r:id="rId42"/>
    </p:embeddedFont>
    <p:embeddedFont>
      <p:font typeface="Century Gothic" panose="020B0502020202020204" pitchFamily="34" charset="0"/>
      <p:regular r:id="rId43"/>
      <p:bold r:id="rId44"/>
      <p:italic r:id="rId45"/>
      <p:boldItalic r:id="rId46"/>
    </p:embeddedFont>
    <p:embeddedFont>
      <p:font typeface="Comic Sans MS" panose="030F0702030302020204" pitchFamily="66" charset="0"/>
      <p:regular r:id="rId47"/>
      <p:bold r:id="rId48"/>
      <p:italic r:id="rId49"/>
      <p:boldItalic r:id="rId50"/>
    </p:embeddedFont>
    <p:embeddedFont>
      <p:font typeface="Lato" panose="020F0502020204030203" pitchFamily="34" charset="0"/>
      <p:regular r:id="rId51"/>
      <p:bold r:id="rId52"/>
      <p:italic r:id="rId53"/>
      <p:boldItalic r:id="rId54"/>
    </p:embeddedFont>
    <p:embeddedFont>
      <p:font typeface="Trebuchet MS" panose="020B060302020202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trieval" id="{E588C379-5C9C-4141-AE9D-89D5EB15A705}">
          <p14:sldIdLst>
            <p14:sldId id="256"/>
            <p14:sldId id="310"/>
          </p14:sldIdLst>
        </p14:section>
        <p14:section name="Instruction" id="{7934CE8B-BB8D-4D54-A7EF-CE7E569BB4BF}">
          <p14:sldIdLst>
            <p14:sldId id="283"/>
            <p14:sldId id="311"/>
            <p14:sldId id="284"/>
            <p14:sldId id="312"/>
            <p14:sldId id="313"/>
          </p14:sldIdLst>
        </p14:section>
        <p14:section name="Instruction" id="{04D585C0-0F05-40D6-8261-F264AAEC9A58}">
          <p14:sldIdLst/>
        </p14:section>
        <p14:section name="AfL" id="{6DADDA16-320E-4808-A844-351B47AB9670}">
          <p14:sldIdLst>
            <p14:sldId id="314"/>
            <p14:sldId id="315"/>
            <p14:sldId id="316"/>
            <p14:sldId id="318"/>
            <p14:sldId id="317"/>
            <p14:sldId id="319"/>
            <p14:sldId id="320"/>
            <p14:sldId id="321"/>
            <p14:sldId id="322"/>
            <p14:sldId id="324"/>
            <p14:sldId id="323"/>
          </p14:sldIdLst>
        </p14:section>
        <p14:section name="Instruction" id="{48848639-B435-4F9D-82F1-29EBE9F2B51E}">
          <p14:sldIdLst>
            <p14:sldId id="303"/>
          </p14:sldIdLst>
        </p14:section>
        <p14:section name="Practice" id="{A610DF0B-5808-4C0B-82D1-A43DFFDE70F4}">
          <p14:sldIdLst>
            <p14:sldId id="308"/>
          </p14:sldIdLst>
        </p14:section>
        <p14:section name="Practice" id="{29F32029-CB42-4418-AB78-DF09AC79692B}">
          <p14:sldIdLst>
            <p14:sldId id="325"/>
            <p14:sldId id="326"/>
          </p14:sldIdLst>
        </p14:section>
        <p14:section name="Problems" id="{7F94A6D0-7356-476F-8A15-E0CCC1CF3C4D}">
          <p14:sldIdLst>
            <p14:sldId id="304"/>
            <p14:sldId id="287"/>
            <p14:sldId id="288"/>
            <p14:sldId id="289"/>
            <p14:sldId id="290"/>
          </p14:sldIdLst>
        </p14:section>
      </p14:sectionLst>
    </p:ext>
    <p:ext uri="{EFAFB233-063F-42B5-8137-9DF3F51BA10A}">
      <p15:sldGuideLst xmlns:p15="http://schemas.microsoft.com/office/powerpoint/2012/main">
        <p15:guide id="1" orient="horz" pos="2160" userDrawn="1">
          <p15:clr>
            <a:srgbClr val="A4A3A4"/>
          </p15:clr>
        </p15:guide>
        <p15:guide id="2" pos="35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D966"/>
    <a:srgbClr val="333432"/>
    <a:srgbClr val="130804"/>
    <a:srgbClr val="FFD03B"/>
    <a:srgbClr val="00FF00"/>
    <a:srgbClr val="FF33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9" autoAdjust="0"/>
    <p:restoredTop sz="82391" autoAdjust="0"/>
  </p:normalViewPr>
  <p:slideViewPr>
    <p:cSldViewPr snapToGrid="0" showGuides="1">
      <p:cViewPr>
        <p:scale>
          <a:sx n="60" d="100"/>
          <a:sy n="60" d="100"/>
        </p:scale>
        <p:origin x="1098" y="48"/>
      </p:cViewPr>
      <p:guideLst>
        <p:guide orient="horz" pos="2160"/>
        <p:guide pos="3505"/>
      </p:guideLst>
    </p:cSldViewPr>
  </p:slideViewPr>
  <p:outlineViewPr>
    <p:cViewPr>
      <p:scale>
        <a:sx n="33" d="100"/>
        <a:sy n="33" d="100"/>
      </p:scale>
      <p:origin x="0" y="0"/>
    </p:cViewPr>
  </p:outlineViewPr>
  <p:notesTextViewPr>
    <p:cViewPr>
      <p:scale>
        <a:sx n="1" d="1"/>
        <a:sy n="1" d="1"/>
      </p:scale>
      <p:origin x="0" y="0"/>
    </p:cViewPr>
  </p:notesTextViewPr>
  <p:sorterViewPr>
    <p:cViewPr>
      <p:scale>
        <a:sx n="25" d="100"/>
        <a:sy n="25" d="100"/>
      </p:scale>
      <p:origin x="0" y="-42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Master" Target="slideMasters/slideMaster8.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font" Target="fonts/font5.fntdata"/><Relationship Id="rId59"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427" cy="513508"/>
          </a:xfrm>
          <a:prstGeom prst="rect">
            <a:avLst/>
          </a:prstGeom>
        </p:spPr>
        <p:txBody>
          <a:bodyPr vert="horz" lIns="94637" tIns="47319" rIns="94637" bIns="47319" rtlCol="0"/>
          <a:lstStyle>
            <a:lvl1pPr algn="l">
              <a:defRPr sz="1300"/>
            </a:lvl1pPr>
          </a:lstStyle>
          <a:p>
            <a:endParaRPr lang="en-GB"/>
          </a:p>
        </p:txBody>
      </p:sp>
      <p:sp>
        <p:nvSpPr>
          <p:cNvPr id="3" name="Date Placeholder 2"/>
          <p:cNvSpPr>
            <a:spLocks noGrp="1"/>
          </p:cNvSpPr>
          <p:nvPr>
            <p:ph type="dt" idx="1"/>
          </p:nvPr>
        </p:nvSpPr>
        <p:spPr>
          <a:xfrm>
            <a:off x="4023993" y="0"/>
            <a:ext cx="3078427" cy="513508"/>
          </a:xfrm>
          <a:prstGeom prst="rect">
            <a:avLst/>
          </a:prstGeom>
        </p:spPr>
        <p:txBody>
          <a:bodyPr vert="horz" lIns="94637" tIns="47319" rIns="94637" bIns="47319" rtlCol="0"/>
          <a:lstStyle>
            <a:lvl1pPr algn="r">
              <a:defRPr sz="1300"/>
            </a:lvl1pPr>
          </a:lstStyle>
          <a:p>
            <a:fld id="{9C6A85EB-AF26-437E-8488-94E19A13AA79}" type="datetimeFigureOut">
              <a:rPr lang="en-GB" smtClean="0"/>
              <a:t>14/02/2025</a:t>
            </a:fld>
            <a:endParaRPr lang="en-GB"/>
          </a:p>
        </p:txBody>
      </p:sp>
      <p:sp>
        <p:nvSpPr>
          <p:cNvPr id="4" name="Slide Image Placehold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4637" tIns="47319" rIns="94637" bIns="47319" rtlCol="0" anchor="ctr"/>
          <a:lstStyle/>
          <a:p>
            <a:endParaRPr lang="en-GB"/>
          </a:p>
        </p:txBody>
      </p:sp>
      <p:sp>
        <p:nvSpPr>
          <p:cNvPr id="5" name="Notes Placeholder 4"/>
          <p:cNvSpPr>
            <a:spLocks noGrp="1"/>
          </p:cNvSpPr>
          <p:nvPr>
            <p:ph type="body" sz="quarter" idx="3"/>
          </p:nvPr>
        </p:nvSpPr>
        <p:spPr>
          <a:xfrm>
            <a:off x="710407" y="4925410"/>
            <a:ext cx="5683250" cy="4029878"/>
          </a:xfrm>
          <a:prstGeom prst="rect">
            <a:avLst/>
          </a:prstGeom>
        </p:spPr>
        <p:txBody>
          <a:bodyPr vert="horz" lIns="94637" tIns="47319" rIns="94637" bIns="4731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721110"/>
            <a:ext cx="3078427" cy="513507"/>
          </a:xfrm>
          <a:prstGeom prst="rect">
            <a:avLst/>
          </a:prstGeom>
        </p:spPr>
        <p:txBody>
          <a:bodyPr vert="horz" lIns="94637" tIns="47319" rIns="94637" bIns="47319" rtlCol="0" anchor="b"/>
          <a:lstStyle>
            <a:lvl1pPr algn="l">
              <a:defRPr sz="1300"/>
            </a:lvl1pPr>
          </a:lstStyle>
          <a:p>
            <a:endParaRPr lang="en-GB"/>
          </a:p>
        </p:txBody>
      </p:sp>
      <p:sp>
        <p:nvSpPr>
          <p:cNvPr id="7" name="Slide Number Placeholder 6"/>
          <p:cNvSpPr>
            <a:spLocks noGrp="1"/>
          </p:cNvSpPr>
          <p:nvPr>
            <p:ph type="sldNum" sz="quarter" idx="5"/>
          </p:nvPr>
        </p:nvSpPr>
        <p:spPr>
          <a:xfrm>
            <a:off x="4023993" y="9721110"/>
            <a:ext cx="3078427" cy="513507"/>
          </a:xfrm>
          <a:prstGeom prst="rect">
            <a:avLst/>
          </a:prstGeom>
        </p:spPr>
        <p:txBody>
          <a:bodyPr vert="horz" lIns="94637" tIns="47319" rIns="94637" bIns="47319" rtlCol="0" anchor="b"/>
          <a:lstStyle>
            <a:lvl1pPr algn="r">
              <a:defRPr sz="1300"/>
            </a:lvl1pPr>
          </a:lstStyle>
          <a:p>
            <a:fld id="{DD4EDCD2-601A-461C-9AB5-639C33E3F986}" type="slidenum">
              <a:rPr lang="en-GB" smtClean="0"/>
              <a:t>‹#›</a:t>
            </a:fld>
            <a:endParaRPr lang="en-GB"/>
          </a:p>
        </p:txBody>
      </p:sp>
    </p:spTree>
    <p:extLst>
      <p:ext uri="{BB962C8B-B14F-4D97-AF65-F5344CB8AC3E}">
        <p14:creationId xmlns:p14="http://schemas.microsoft.com/office/powerpoint/2010/main" val="2759492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51498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338B8-46D6-DF5F-5F24-52E8D38D2F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43DBA-B926-DFE5-208A-95280ACEE1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80DD7F-DC78-DC71-3A28-332BB254B22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7384B2F-EC2E-6EE2-1F7C-8D3719719DE3}"/>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59857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2A27B-4D67-4898-C761-4B55F1675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44D58-1350-C10E-6DF0-3B24973C1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300B29-E2B2-96A7-5903-66DB13B5A41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5A28A22-2D01-C5DE-E2F6-E36E1216B060}"/>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81180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57FC3-3377-886F-67C3-A6AFCFC12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C64FB6-0C90-FF85-3382-159CB2904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61291D-4E90-A255-0A05-64676818D2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C14C103-6080-16D1-F276-C96E22108B6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49104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AEDA1-AA96-5D60-EE36-0ECB39FE30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03D5B-CE79-85C0-10F4-B564332D5E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146D8-6E6C-DDAE-FE58-A5E384B7B61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83F14EA-DA23-1340-148C-43AFA9A6FF75}"/>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342294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8A10C-18F2-CAFD-2E62-C899599D0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B6B082-63FC-2343-BA4A-B969AAD35C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135BE6-1F02-7F93-722D-0A8FCB7537A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E8633C8-E15A-67F6-1954-D92779C94AA5}"/>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271472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2CA85-14D2-BCD5-45A3-5EC8A92509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6A9C46-6A71-E953-4FAB-804AE4DEE8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4D6E7B-99C0-D36C-CECF-1E8352F8EBA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C31784-3557-C68A-B479-CE13C63F7F9D}"/>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877831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Modified from Dr Austin Maths to meet learning point </a:t>
            </a:r>
          </a:p>
        </p:txBody>
      </p:sp>
      <p:sp>
        <p:nvSpPr>
          <p:cNvPr id="4" name="Slide Number Placeholder 3"/>
          <p:cNvSpPr>
            <a:spLocks noGrp="1"/>
          </p:cNvSpPr>
          <p:nvPr>
            <p:ph type="sldNum" sz="quarter" idx="5"/>
          </p:nvPr>
        </p:nvSpPr>
        <p:spPr/>
        <p:txBody>
          <a:bodyPr/>
          <a:lstStyle/>
          <a:p>
            <a:fld id="{DD4EDCD2-601A-461C-9AB5-639C33E3F986}" type="slidenum">
              <a:rPr lang="en-GB" smtClean="0"/>
              <a:t>20</a:t>
            </a:fld>
            <a:endParaRPr lang="en-GB"/>
          </a:p>
        </p:txBody>
      </p:sp>
    </p:spTree>
    <p:extLst>
      <p:ext uri="{BB962C8B-B14F-4D97-AF65-F5344CB8AC3E}">
        <p14:creationId xmlns:p14="http://schemas.microsoft.com/office/powerpoint/2010/main" val="2117993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A20A8-B2D3-0204-6B88-5FD79E80EF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780877-EDC4-5286-B65C-0BFFBB858C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BCEFAC-2CDA-93A6-947A-37FED610976E}"/>
              </a:ext>
            </a:extLst>
          </p:cNvPr>
          <p:cNvSpPr>
            <a:spLocks noGrp="1"/>
          </p:cNvSpPr>
          <p:nvPr>
            <p:ph type="body" idx="1"/>
          </p:nvPr>
        </p:nvSpPr>
        <p:spPr/>
        <p:txBody>
          <a:bodyPr/>
          <a:lstStyle/>
          <a:p>
            <a:r>
              <a:rPr lang="en-GB" dirty="0"/>
              <a:t>Modified from Dr Austin Maths to meet learning point </a:t>
            </a:r>
          </a:p>
        </p:txBody>
      </p:sp>
      <p:sp>
        <p:nvSpPr>
          <p:cNvPr id="4" name="Slide Number Placeholder 3">
            <a:extLst>
              <a:ext uri="{FF2B5EF4-FFF2-40B4-BE49-F238E27FC236}">
                <a16:creationId xmlns:a16="http://schemas.microsoft.com/office/drawing/2014/main" id="{9AE22FCA-0ACD-252D-FDDF-DC8490FA04CF}"/>
              </a:ext>
            </a:extLst>
          </p:cNvPr>
          <p:cNvSpPr>
            <a:spLocks noGrp="1"/>
          </p:cNvSpPr>
          <p:nvPr>
            <p:ph type="sldNum" sz="quarter" idx="5"/>
          </p:nvPr>
        </p:nvSpPr>
        <p:spPr/>
        <p:txBody>
          <a:bodyPr/>
          <a:lstStyle/>
          <a:p>
            <a:fld id="{DD4EDCD2-601A-461C-9AB5-639C33E3F986}" type="slidenum">
              <a:rPr lang="en-GB" smtClean="0"/>
              <a:t>21</a:t>
            </a:fld>
            <a:endParaRPr lang="en-GB"/>
          </a:p>
        </p:txBody>
      </p:sp>
    </p:spTree>
    <p:extLst>
      <p:ext uri="{BB962C8B-B14F-4D97-AF65-F5344CB8AC3E}">
        <p14:creationId xmlns:p14="http://schemas.microsoft.com/office/powerpoint/2010/main" val="236080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072EB-C03D-6B9A-C622-654409DB2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8F510-CB88-B996-F903-52947F7F9C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A3245-828A-2CFC-6439-5EEB42D7D4CC}"/>
              </a:ext>
            </a:extLst>
          </p:cNvPr>
          <p:cNvSpPr>
            <a:spLocks noGrp="1"/>
          </p:cNvSpPr>
          <p:nvPr>
            <p:ph type="body" idx="1"/>
          </p:nvPr>
        </p:nvSpPr>
        <p:spPr/>
        <p:txBody>
          <a:bodyPr/>
          <a:lstStyle/>
          <a:p>
            <a:r>
              <a:rPr lang="en-GB" dirty="0"/>
              <a:t>Modified from Dr Austin Maths to meet learning point </a:t>
            </a:r>
          </a:p>
        </p:txBody>
      </p:sp>
      <p:sp>
        <p:nvSpPr>
          <p:cNvPr id="4" name="Slide Number Placeholder 3">
            <a:extLst>
              <a:ext uri="{FF2B5EF4-FFF2-40B4-BE49-F238E27FC236}">
                <a16:creationId xmlns:a16="http://schemas.microsoft.com/office/drawing/2014/main" id="{C5D308C7-9B30-BC56-62F0-15B4F5CEF896}"/>
              </a:ext>
            </a:extLst>
          </p:cNvPr>
          <p:cNvSpPr>
            <a:spLocks noGrp="1"/>
          </p:cNvSpPr>
          <p:nvPr>
            <p:ph type="sldNum" sz="quarter" idx="5"/>
          </p:nvPr>
        </p:nvSpPr>
        <p:spPr/>
        <p:txBody>
          <a:bodyPr/>
          <a:lstStyle/>
          <a:p>
            <a:fld id="{DD4EDCD2-601A-461C-9AB5-639C33E3F986}" type="slidenum">
              <a:rPr lang="en-GB" smtClean="0"/>
              <a:t>22</a:t>
            </a:fld>
            <a:endParaRPr lang="en-GB"/>
          </a:p>
        </p:txBody>
      </p:sp>
    </p:spTree>
    <p:extLst>
      <p:ext uri="{BB962C8B-B14F-4D97-AF65-F5344CB8AC3E}">
        <p14:creationId xmlns:p14="http://schemas.microsoft.com/office/powerpoint/2010/main" val="4237112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students will not get this far – that is fine!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25773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7F13B-FA45-4509-3420-1193D876E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4C942-3509-4EC3-726A-D19369E491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2A7FF2-632E-CA0A-3C60-191B4490D7E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0EAFB86-73CB-17C2-5A4C-3019B6029137}"/>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0224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482AE-8760-F9AC-369E-34DC5CBCC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ABF0D2-B104-F392-7BE5-E3CD7AB95B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8D714-6854-2D5B-8124-CAA90068745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5FF8DD6-7BF7-C95A-E396-853217AC80D1}"/>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986394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2D2BE-2B3B-8246-0FE5-F17BE66851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C37ADA-86F3-74FE-1ABB-D24871B149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70C0DC-20A9-7F93-F03A-E45E9312CFE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1DE8CBC-D2AB-435A-1C6D-1EC1CA03FBDA}"/>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12366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8BD0B-2E9B-83EC-7ABA-43B55BE9B9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2B59D4-4577-47DD-EAF4-F0E40E3F28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D94D34-5EA9-5126-D90E-682421F1213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5226A0A-BE7C-2BCB-3687-53DDBEC669C3}"/>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561350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D3496-CCB8-B919-4192-CDC56FC646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56FCB-6E6C-CD6D-EC15-46DCB235DE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EB72CB-D3FC-5A40-00DF-0D902D0AF44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F8F062C-6D63-2B38-229C-0B2562B1DFD7}"/>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1874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11F7F-ABFD-73E0-9B78-7B0D1FD180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79F065-92FA-B1D6-A09E-3CE3368E6A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95B127-1E26-DAA8-298A-29994D49244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12AC1C-83D7-43B2-EDD6-EF9D9399DBDC}"/>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381414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6327E-D4BF-54A5-C31C-066A607322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A5401C-AA4D-8ABE-397C-4CCE12FC85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C0CECA-30F5-9E2D-7B32-BE52DA70666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462FA79-B1C3-5A80-44DC-59C6D1373EE6}"/>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651514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D1BC8-BE20-1757-3577-032AFE1607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26C5B-BCD8-F98D-3755-608E782FC6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9AC103-6E6D-6284-E311-7456C6AFFE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7BA68B-22D6-FE4C-6283-0CAEEEF97EFB}"/>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63807-BA29-41AD-8123-25389EBB11C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774574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5" name="TextBox 24"/>
          <p:cNvSpPr txBox="1"/>
          <p:nvPr/>
        </p:nvSpPr>
        <p:spPr>
          <a:xfrm>
            <a:off x="304799" y="1229341"/>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3" name="TextBox 32"/>
          <p:cNvSpPr txBox="1"/>
          <p:nvPr/>
        </p:nvSpPr>
        <p:spPr>
          <a:xfrm>
            <a:off x="4258233" y="1229340"/>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4" name="TextBox 33"/>
          <p:cNvSpPr txBox="1"/>
          <p:nvPr/>
        </p:nvSpPr>
        <p:spPr>
          <a:xfrm>
            <a:off x="8220631" y="1235973"/>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6" name="TextBox 25"/>
          <p:cNvSpPr txBox="1"/>
          <p:nvPr/>
        </p:nvSpPr>
        <p:spPr>
          <a:xfrm>
            <a:off x="304799"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Current Learning from KO</a:t>
            </a:r>
            <a:endParaRPr lang="en-GB" sz="1950" dirty="0">
              <a:solidFill>
                <a:schemeClr val="bg1"/>
              </a:solidFill>
            </a:endParaRPr>
          </a:p>
        </p:txBody>
      </p:sp>
      <p:sp>
        <p:nvSpPr>
          <p:cNvPr id="36" name="TextBox 35"/>
          <p:cNvSpPr txBox="1"/>
          <p:nvPr/>
        </p:nvSpPr>
        <p:spPr>
          <a:xfrm>
            <a:off x="4268894"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Recent Learning</a:t>
            </a:r>
            <a:endParaRPr lang="en-GB" sz="1950" dirty="0">
              <a:solidFill>
                <a:schemeClr val="bg1"/>
              </a:solidFill>
            </a:endParaRPr>
          </a:p>
        </p:txBody>
      </p:sp>
      <p:sp>
        <p:nvSpPr>
          <p:cNvPr id="37" name="TextBox 36"/>
          <p:cNvSpPr txBox="1"/>
          <p:nvPr/>
        </p:nvSpPr>
        <p:spPr>
          <a:xfrm>
            <a:off x="8238560"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Long-term Learning </a:t>
            </a:r>
          </a:p>
        </p:txBody>
      </p:sp>
      <p:sp>
        <p:nvSpPr>
          <p:cNvPr id="50" name="Text Placeholder 30"/>
          <p:cNvSpPr>
            <a:spLocks noGrp="1"/>
          </p:cNvSpPr>
          <p:nvPr>
            <p:ph type="body" sz="quarter" idx="11"/>
          </p:nvPr>
        </p:nvSpPr>
        <p:spPr>
          <a:xfrm>
            <a:off x="425021" y="1791634"/>
            <a:ext cx="3474626" cy="4026467"/>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1" name="Text Placeholder 30"/>
          <p:cNvSpPr>
            <a:spLocks noGrp="1"/>
          </p:cNvSpPr>
          <p:nvPr>
            <p:ph type="body" sz="quarter" idx="12"/>
          </p:nvPr>
        </p:nvSpPr>
        <p:spPr>
          <a:xfrm>
            <a:off x="4374920" y="1790544"/>
            <a:ext cx="3474626" cy="4047069"/>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2" name="Text Placeholder 30"/>
          <p:cNvSpPr>
            <a:spLocks noGrp="1"/>
          </p:cNvSpPr>
          <p:nvPr>
            <p:ph type="body" sz="quarter" idx="13"/>
          </p:nvPr>
        </p:nvSpPr>
        <p:spPr>
          <a:xfrm>
            <a:off x="8336533" y="1791633"/>
            <a:ext cx="3474626" cy="4053962"/>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32" name="TextBox 31"/>
          <p:cNvSpPr txBox="1"/>
          <p:nvPr/>
        </p:nvSpPr>
        <p:spPr>
          <a:xfrm>
            <a:off x="112111" y="5934643"/>
            <a:ext cx="11945418" cy="392415"/>
          </a:xfrm>
          <a:prstGeom prst="rect">
            <a:avLst/>
          </a:prstGeom>
          <a:noFill/>
        </p:spPr>
        <p:txBody>
          <a:bodyPr wrap="square" rtlCol="0">
            <a:spAutoFit/>
          </a:bodyPr>
          <a:lstStyle/>
          <a:p>
            <a:pPr algn="ctr"/>
            <a:r>
              <a:rPr lang="en-GB" sz="1950" i="1" dirty="0">
                <a:solidFill>
                  <a:srgbClr val="002060"/>
                </a:solidFill>
              </a:rPr>
              <a:t>Retrieve from memory</a:t>
            </a:r>
            <a:r>
              <a:rPr lang="en-GB" sz="1950" i="1" baseline="0" dirty="0">
                <a:solidFill>
                  <a:srgbClr val="002060"/>
                </a:solidFill>
              </a:rPr>
              <a:t> without </a:t>
            </a:r>
            <a:r>
              <a:rPr lang="en-GB" sz="1950" i="1" dirty="0">
                <a:solidFill>
                  <a:srgbClr val="002060"/>
                </a:solidFill>
              </a:rPr>
              <a:t>prompts or discussion.</a:t>
            </a:r>
            <a:r>
              <a:rPr lang="en-GB" sz="1950" i="1" baseline="0" dirty="0">
                <a:solidFill>
                  <a:srgbClr val="002060"/>
                </a:solidFill>
              </a:rPr>
              <a:t> Y</a:t>
            </a:r>
            <a:r>
              <a:rPr lang="en-GB" sz="1950" i="1" dirty="0">
                <a:solidFill>
                  <a:srgbClr val="002060"/>
                </a:solidFill>
              </a:rPr>
              <a:t>ou must write something for</a:t>
            </a:r>
            <a:r>
              <a:rPr lang="en-GB" sz="1950" i="1" baseline="0" dirty="0">
                <a:solidFill>
                  <a:srgbClr val="002060"/>
                </a:solidFill>
              </a:rPr>
              <a:t> each.</a:t>
            </a:r>
            <a:endParaRPr lang="en-GB" sz="1950" i="1" dirty="0">
              <a:solidFill>
                <a:srgbClr val="002060"/>
              </a:solidFill>
            </a:endParaRPr>
          </a:p>
        </p:txBody>
      </p:sp>
      <p:sp>
        <p:nvSpPr>
          <p:cNvPr id="24" name="TextBox 23"/>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7" name="TextBox 26"/>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8"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196116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4096163034"/>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2"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21233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114271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371107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8592268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6259192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8822872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8369612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1216680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4300796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5257668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9"/>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40262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3049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793988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7964601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4063852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6398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26940591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0510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6114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lvl1pPr>
              <a:defRPr>
                <a:latin typeface="Trebuchet MS" panose="020B0603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atin typeface="Trebuchet MS" panose="020B0603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7876509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424412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815095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5B7F998-3A19-4CE8-9E23-8BD5B133D97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8499A9D-1669-4130-B634-06BF944B4AEE}" type="slidenum">
              <a:rPr lang="en-GB" smtClean="0"/>
              <a:t>‹#›</a:t>
            </a:fld>
            <a:endParaRPr lang="en-GB"/>
          </a:p>
        </p:txBody>
      </p:sp>
    </p:spTree>
    <p:extLst>
      <p:ext uri="{BB962C8B-B14F-4D97-AF65-F5344CB8AC3E}">
        <p14:creationId xmlns:p14="http://schemas.microsoft.com/office/powerpoint/2010/main" val="1881801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3598630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0376544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4352616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5438916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198748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9992465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2806891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2154451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DD6A609-8187-4CB5-94D5-DF277E6A631B}" type="slidenum">
              <a:rPr lang="en-GB"/>
              <a:pPr>
                <a:defRPr/>
              </a:pPr>
              <a:t>‹#›</a:t>
            </a:fld>
            <a:endParaRPr lang="en-GB" dirty="0"/>
          </a:p>
        </p:txBody>
      </p:sp>
    </p:spTree>
    <p:extLst>
      <p:ext uri="{BB962C8B-B14F-4D97-AF65-F5344CB8AC3E}">
        <p14:creationId xmlns:p14="http://schemas.microsoft.com/office/powerpoint/2010/main" val="31523785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2AB36EB-0382-43E4-8065-F0BE3325CA4D}" type="slidenum">
              <a:rPr lang="en-GB"/>
              <a:pPr>
                <a:defRPr/>
              </a:pPr>
              <a:t>‹#›</a:t>
            </a:fld>
            <a:endParaRPr lang="en-GB" dirty="0"/>
          </a:p>
        </p:txBody>
      </p:sp>
    </p:spTree>
    <p:extLst>
      <p:ext uri="{BB962C8B-B14F-4D97-AF65-F5344CB8AC3E}">
        <p14:creationId xmlns:p14="http://schemas.microsoft.com/office/powerpoint/2010/main" val="1438115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365883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3374A7B-D5CD-4124-A076-6B72649CE2FF}" type="slidenum">
              <a:rPr lang="en-GB"/>
              <a:pPr>
                <a:defRPr/>
              </a:pPr>
              <a:t>‹#›</a:t>
            </a:fld>
            <a:endParaRPr lang="en-GB" dirty="0"/>
          </a:p>
        </p:txBody>
      </p:sp>
    </p:spTree>
    <p:extLst>
      <p:ext uri="{BB962C8B-B14F-4D97-AF65-F5344CB8AC3E}">
        <p14:creationId xmlns:p14="http://schemas.microsoft.com/office/powerpoint/2010/main" val="34253909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3A0E1B3B-1198-4D0A-ACA6-E8D8D6AAE5C7}" type="slidenum">
              <a:rPr lang="en-GB"/>
              <a:pPr>
                <a:defRPr/>
              </a:pPr>
              <a:t>‹#›</a:t>
            </a:fld>
            <a:endParaRPr lang="en-GB" dirty="0"/>
          </a:p>
        </p:txBody>
      </p:sp>
    </p:spTree>
    <p:extLst>
      <p:ext uri="{BB962C8B-B14F-4D97-AF65-F5344CB8AC3E}">
        <p14:creationId xmlns:p14="http://schemas.microsoft.com/office/powerpoint/2010/main" val="26755723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2AD6C6AB-6310-4CFF-8091-02A786CBA96D}" type="slidenum">
              <a:rPr lang="en-GB"/>
              <a:pPr>
                <a:defRPr/>
              </a:pPr>
              <a:t>‹#›</a:t>
            </a:fld>
            <a:endParaRPr lang="en-GB" dirty="0"/>
          </a:p>
        </p:txBody>
      </p:sp>
    </p:spTree>
    <p:extLst>
      <p:ext uri="{BB962C8B-B14F-4D97-AF65-F5344CB8AC3E}">
        <p14:creationId xmlns:p14="http://schemas.microsoft.com/office/powerpoint/2010/main" val="470007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74B414F8-8348-4B19-8534-718A0CEFC94F}" type="slidenum">
              <a:rPr lang="en-GB"/>
              <a:pPr>
                <a:defRPr/>
              </a:pPr>
              <a:t>‹#›</a:t>
            </a:fld>
            <a:endParaRPr lang="en-GB" dirty="0"/>
          </a:p>
        </p:txBody>
      </p:sp>
    </p:spTree>
    <p:extLst>
      <p:ext uri="{BB962C8B-B14F-4D97-AF65-F5344CB8AC3E}">
        <p14:creationId xmlns:p14="http://schemas.microsoft.com/office/powerpoint/2010/main" val="37320191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934AE141-21D5-4281-9F22-3ED4745BE01C}" type="slidenum">
              <a:rPr lang="en-GB"/>
              <a:pPr>
                <a:defRPr/>
              </a:pPr>
              <a:t>‹#›</a:t>
            </a:fld>
            <a:endParaRPr lang="en-GB" dirty="0"/>
          </a:p>
        </p:txBody>
      </p:sp>
    </p:spTree>
    <p:extLst>
      <p:ext uri="{BB962C8B-B14F-4D97-AF65-F5344CB8AC3E}">
        <p14:creationId xmlns:p14="http://schemas.microsoft.com/office/powerpoint/2010/main" val="37042644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3AABED02-69AC-4CF7-811D-519C9DAD1BE5}" type="slidenum">
              <a:rPr lang="en-GB"/>
              <a:pPr>
                <a:defRPr/>
              </a:pPr>
              <a:t>‹#›</a:t>
            </a:fld>
            <a:endParaRPr lang="en-GB" dirty="0"/>
          </a:p>
        </p:txBody>
      </p:sp>
    </p:spTree>
    <p:extLst>
      <p:ext uri="{BB962C8B-B14F-4D97-AF65-F5344CB8AC3E}">
        <p14:creationId xmlns:p14="http://schemas.microsoft.com/office/powerpoint/2010/main" val="28328400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B308215A-2683-4D40-93B3-1695D49E3676}" type="slidenum">
              <a:rPr lang="en-GB"/>
              <a:pPr>
                <a:defRPr/>
              </a:pPr>
              <a:t>‹#›</a:t>
            </a:fld>
            <a:endParaRPr lang="en-GB" dirty="0"/>
          </a:p>
        </p:txBody>
      </p:sp>
    </p:spTree>
    <p:extLst>
      <p:ext uri="{BB962C8B-B14F-4D97-AF65-F5344CB8AC3E}">
        <p14:creationId xmlns:p14="http://schemas.microsoft.com/office/powerpoint/2010/main" val="147556758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4B99CC74-8E89-4B12-AD9A-FD695D0919FB}" type="slidenum">
              <a:rPr lang="en-GB"/>
              <a:pPr>
                <a:defRPr/>
              </a:pPr>
              <a:t>‹#›</a:t>
            </a:fld>
            <a:endParaRPr lang="en-GB" dirty="0"/>
          </a:p>
        </p:txBody>
      </p:sp>
    </p:spTree>
    <p:extLst>
      <p:ext uri="{BB962C8B-B14F-4D97-AF65-F5344CB8AC3E}">
        <p14:creationId xmlns:p14="http://schemas.microsoft.com/office/powerpoint/2010/main" val="6304719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C8543FF-A07B-429E-A3FE-1E5AB634DA45}" type="slidenum">
              <a:rPr lang="en-GB"/>
              <a:pPr>
                <a:defRPr/>
              </a:pPr>
              <a:t>‹#›</a:t>
            </a:fld>
            <a:endParaRPr lang="en-GB" dirty="0"/>
          </a:p>
        </p:txBody>
      </p:sp>
    </p:spTree>
    <p:extLst>
      <p:ext uri="{BB962C8B-B14F-4D97-AF65-F5344CB8AC3E}">
        <p14:creationId xmlns:p14="http://schemas.microsoft.com/office/powerpoint/2010/main" val="4155278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olling Recall Question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ROLLING</a:t>
            </a:r>
            <a:r>
              <a:rPr lang="en-GB" sz="2275" b="0" baseline="0" dirty="0">
                <a:solidFill>
                  <a:schemeClr val="bg1"/>
                </a:solidFill>
              </a:rPr>
              <a:t> RECALL</a:t>
            </a:r>
            <a:endParaRPr lang="en-GB" sz="13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573227575"/>
              </p:ext>
            </p:extLst>
          </p:nvPr>
        </p:nvGraphicFramePr>
        <p:xfrm>
          <a:off x="161365" y="719668"/>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9" y="179296"/>
            <a:ext cx="11734800" cy="342401"/>
          </a:xfrm>
          <a:prstGeom prst="rect">
            <a:avLst/>
          </a:prstGeom>
          <a:noFill/>
        </p:spPr>
        <p:txBody>
          <a:bodyPr wrap="square" rtlCol="0">
            <a:spAutoFit/>
          </a:bodyPr>
          <a:lstStyle/>
          <a:p>
            <a:r>
              <a:rPr lang="en-GB" sz="1625" b="1" i="1" dirty="0">
                <a:solidFill>
                  <a:srgbClr val="002060"/>
                </a:solidFill>
              </a:rPr>
              <a:t>How much have you</a:t>
            </a:r>
            <a:r>
              <a:rPr lang="en-GB" sz="1625" b="1" i="1" baseline="0" dirty="0">
                <a:solidFill>
                  <a:srgbClr val="002060"/>
                </a:solidFill>
              </a:rPr>
              <a:t> remembered from recent lessons? Answer all these questions from memory, in silence.</a:t>
            </a:r>
            <a:endParaRPr lang="en-GB" sz="1625" b="1" i="1" dirty="0">
              <a:solidFill>
                <a:srgbClr val="002060"/>
              </a:solidFill>
            </a:endParaRPr>
          </a:p>
        </p:txBody>
      </p:sp>
      <p:sp>
        <p:nvSpPr>
          <p:cNvPr id="6" name="Text Placeholder 5"/>
          <p:cNvSpPr>
            <a:spLocks noGrp="1"/>
          </p:cNvSpPr>
          <p:nvPr>
            <p:ph type="body" sz="quarter" idx="10" hasCustomPrompt="1"/>
          </p:nvPr>
        </p:nvSpPr>
        <p:spPr>
          <a:xfrm>
            <a:off x="475130" y="1165414"/>
            <a:ext cx="5531970" cy="887227"/>
          </a:xfrm>
        </p:spPr>
        <p:txBody>
          <a:bodyPr>
            <a:normAutofit/>
          </a:bodyPr>
          <a:lstStyle>
            <a:lvl1pPr marL="0" indent="0">
              <a:buNone/>
              <a:defRPr sz="1625" baseline="0"/>
            </a:lvl1pPr>
          </a:lstStyle>
          <a:p>
            <a:pPr lvl="0"/>
            <a:r>
              <a:rPr lang="en-US" dirty="0"/>
              <a:t>Type question here</a:t>
            </a:r>
          </a:p>
        </p:txBody>
      </p:sp>
      <p:sp>
        <p:nvSpPr>
          <p:cNvPr id="52" name="Text Placeholder 5"/>
          <p:cNvSpPr>
            <a:spLocks noGrp="1"/>
          </p:cNvSpPr>
          <p:nvPr>
            <p:ph type="body" sz="quarter" idx="11" hasCustomPrompt="1"/>
          </p:nvPr>
        </p:nvSpPr>
        <p:spPr>
          <a:xfrm>
            <a:off x="475130" y="2145056"/>
            <a:ext cx="5531970" cy="887227"/>
          </a:xfrm>
        </p:spPr>
        <p:txBody>
          <a:bodyPr>
            <a:normAutofit/>
          </a:bodyPr>
          <a:lstStyle>
            <a:lvl1pPr marL="0" indent="0">
              <a:buNone/>
              <a:defRPr sz="1625"/>
            </a:lvl1pPr>
          </a:lstStyle>
          <a:p>
            <a:pPr lvl="0"/>
            <a:r>
              <a:rPr lang="en-US" dirty="0"/>
              <a:t>Type question here</a:t>
            </a:r>
          </a:p>
        </p:txBody>
      </p:sp>
      <p:sp>
        <p:nvSpPr>
          <p:cNvPr id="53" name="Text Placeholder 5"/>
          <p:cNvSpPr>
            <a:spLocks noGrp="1"/>
          </p:cNvSpPr>
          <p:nvPr>
            <p:ph type="body" sz="quarter" idx="12" hasCustomPrompt="1"/>
          </p:nvPr>
        </p:nvSpPr>
        <p:spPr>
          <a:xfrm>
            <a:off x="475130" y="3172545"/>
            <a:ext cx="5531970" cy="887227"/>
          </a:xfrm>
        </p:spPr>
        <p:txBody>
          <a:bodyPr>
            <a:normAutofit/>
          </a:bodyPr>
          <a:lstStyle>
            <a:lvl1pPr marL="0" indent="0">
              <a:buNone/>
              <a:defRPr sz="1625"/>
            </a:lvl1pPr>
          </a:lstStyle>
          <a:p>
            <a:pPr lvl="0"/>
            <a:r>
              <a:rPr lang="en-US" dirty="0"/>
              <a:t>Type question here</a:t>
            </a:r>
          </a:p>
        </p:txBody>
      </p:sp>
      <p:sp>
        <p:nvSpPr>
          <p:cNvPr id="54" name="Text Placeholder 5"/>
          <p:cNvSpPr>
            <a:spLocks noGrp="1"/>
          </p:cNvSpPr>
          <p:nvPr>
            <p:ph type="body" sz="quarter" idx="13" hasCustomPrompt="1"/>
          </p:nvPr>
        </p:nvSpPr>
        <p:spPr>
          <a:xfrm>
            <a:off x="475130" y="4152187"/>
            <a:ext cx="5531970" cy="887227"/>
          </a:xfrm>
        </p:spPr>
        <p:txBody>
          <a:bodyPr>
            <a:normAutofit/>
          </a:bodyPr>
          <a:lstStyle>
            <a:lvl1pPr marL="0" indent="0">
              <a:buNone/>
              <a:defRPr sz="1625"/>
            </a:lvl1pPr>
          </a:lstStyle>
          <a:p>
            <a:pPr lvl="0"/>
            <a:r>
              <a:rPr lang="en-US" dirty="0"/>
              <a:t>Type question here</a:t>
            </a:r>
          </a:p>
        </p:txBody>
      </p:sp>
      <p:sp>
        <p:nvSpPr>
          <p:cNvPr id="55" name="Text Placeholder 5"/>
          <p:cNvSpPr>
            <a:spLocks noGrp="1"/>
          </p:cNvSpPr>
          <p:nvPr>
            <p:ph type="body" sz="quarter" idx="14" hasCustomPrompt="1"/>
          </p:nvPr>
        </p:nvSpPr>
        <p:spPr>
          <a:xfrm>
            <a:off x="475129" y="5131829"/>
            <a:ext cx="5531970" cy="887227"/>
          </a:xfrm>
        </p:spPr>
        <p:txBody>
          <a:bodyPr>
            <a:normAutofit/>
          </a:bodyPr>
          <a:lstStyle>
            <a:lvl1pPr marL="0" indent="0">
              <a:buNone/>
              <a:defRPr sz="1625"/>
            </a:lvl1pPr>
          </a:lstStyle>
          <a:p>
            <a:pPr lvl="0"/>
            <a:r>
              <a:rPr lang="en-US" dirty="0"/>
              <a:t>Type question here</a:t>
            </a:r>
          </a:p>
        </p:txBody>
      </p:sp>
      <p:sp>
        <p:nvSpPr>
          <p:cNvPr id="56" name="Text Placeholder 5"/>
          <p:cNvSpPr>
            <a:spLocks noGrp="1"/>
          </p:cNvSpPr>
          <p:nvPr>
            <p:ph type="body" sz="quarter" idx="15" hasCustomPrompt="1"/>
          </p:nvPr>
        </p:nvSpPr>
        <p:spPr>
          <a:xfrm>
            <a:off x="6320864" y="1165414"/>
            <a:ext cx="5531970" cy="887227"/>
          </a:xfrm>
        </p:spPr>
        <p:txBody>
          <a:bodyPr>
            <a:normAutofit/>
          </a:bodyPr>
          <a:lstStyle>
            <a:lvl1pPr marL="0" indent="0">
              <a:buNone/>
              <a:defRPr sz="1625"/>
            </a:lvl1pPr>
          </a:lstStyle>
          <a:p>
            <a:pPr lvl="0"/>
            <a:r>
              <a:rPr lang="en-US" dirty="0"/>
              <a:t>Type question here</a:t>
            </a:r>
          </a:p>
        </p:txBody>
      </p:sp>
      <p:sp>
        <p:nvSpPr>
          <p:cNvPr id="57" name="Text Placeholder 5"/>
          <p:cNvSpPr>
            <a:spLocks noGrp="1"/>
          </p:cNvSpPr>
          <p:nvPr>
            <p:ph type="body" sz="quarter" idx="16" hasCustomPrompt="1"/>
          </p:nvPr>
        </p:nvSpPr>
        <p:spPr>
          <a:xfrm>
            <a:off x="6320864" y="2145056"/>
            <a:ext cx="5531970" cy="887227"/>
          </a:xfrm>
        </p:spPr>
        <p:txBody>
          <a:bodyPr>
            <a:normAutofit/>
          </a:bodyPr>
          <a:lstStyle>
            <a:lvl1pPr marL="0" indent="0">
              <a:buNone/>
              <a:defRPr sz="1625"/>
            </a:lvl1pPr>
          </a:lstStyle>
          <a:p>
            <a:pPr lvl="0"/>
            <a:r>
              <a:rPr lang="en-US" dirty="0"/>
              <a:t>Type question here</a:t>
            </a:r>
          </a:p>
        </p:txBody>
      </p:sp>
      <p:sp>
        <p:nvSpPr>
          <p:cNvPr id="58" name="Text Placeholder 5"/>
          <p:cNvSpPr>
            <a:spLocks noGrp="1"/>
          </p:cNvSpPr>
          <p:nvPr>
            <p:ph type="body" sz="quarter" idx="17" hasCustomPrompt="1"/>
          </p:nvPr>
        </p:nvSpPr>
        <p:spPr>
          <a:xfrm>
            <a:off x="6320864" y="3172545"/>
            <a:ext cx="5531970" cy="887227"/>
          </a:xfrm>
        </p:spPr>
        <p:txBody>
          <a:bodyPr>
            <a:normAutofit/>
          </a:bodyPr>
          <a:lstStyle>
            <a:lvl1pPr marL="0" indent="0">
              <a:buNone/>
              <a:defRPr sz="1625"/>
            </a:lvl1pPr>
          </a:lstStyle>
          <a:p>
            <a:pPr lvl="0"/>
            <a:r>
              <a:rPr lang="en-US" dirty="0"/>
              <a:t>Type question here</a:t>
            </a:r>
          </a:p>
        </p:txBody>
      </p:sp>
      <p:sp>
        <p:nvSpPr>
          <p:cNvPr id="59" name="Text Placeholder 5"/>
          <p:cNvSpPr>
            <a:spLocks noGrp="1"/>
          </p:cNvSpPr>
          <p:nvPr>
            <p:ph type="body" sz="quarter" idx="18" hasCustomPrompt="1"/>
          </p:nvPr>
        </p:nvSpPr>
        <p:spPr>
          <a:xfrm>
            <a:off x="6320864" y="4152187"/>
            <a:ext cx="5531970" cy="887227"/>
          </a:xfrm>
        </p:spPr>
        <p:txBody>
          <a:bodyPr>
            <a:normAutofit/>
          </a:bodyPr>
          <a:lstStyle>
            <a:lvl1pPr marL="0" indent="0">
              <a:buNone/>
              <a:defRPr sz="1625"/>
            </a:lvl1pPr>
          </a:lstStyle>
          <a:p>
            <a:pPr lvl="0"/>
            <a:r>
              <a:rPr lang="en-US" dirty="0"/>
              <a:t>Type question here</a:t>
            </a:r>
          </a:p>
        </p:txBody>
      </p:sp>
      <p:sp>
        <p:nvSpPr>
          <p:cNvPr id="60" name="Text Placeholder 5"/>
          <p:cNvSpPr>
            <a:spLocks noGrp="1"/>
          </p:cNvSpPr>
          <p:nvPr>
            <p:ph type="body" sz="quarter" idx="19" hasCustomPrompt="1"/>
          </p:nvPr>
        </p:nvSpPr>
        <p:spPr>
          <a:xfrm>
            <a:off x="6418728" y="5131829"/>
            <a:ext cx="5434105" cy="887227"/>
          </a:xfrm>
        </p:spPr>
        <p:txBody>
          <a:bodyPr>
            <a:normAutofit/>
          </a:bodyPr>
          <a:lstStyle>
            <a:lvl1pPr marL="0" indent="0">
              <a:buNone/>
              <a:defRPr sz="1625"/>
            </a:lvl1pPr>
          </a:lstStyle>
          <a:p>
            <a:pPr lvl="0"/>
            <a:r>
              <a:rPr lang="en-US" dirty="0"/>
              <a:t>Type question here</a:t>
            </a:r>
          </a:p>
        </p:txBody>
      </p:sp>
    </p:spTree>
    <p:extLst>
      <p:ext uri="{BB962C8B-B14F-4D97-AF65-F5344CB8AC3E}">
        <p14:creationId xmlns:p14="http://schemas.microsoft.com/office/powerpoint/2010/main" val="3136003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Rolling Recall Answer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ROLLING</a:t>
            </a:r>
            <a:r>
              <a:rPr lang="en-GB" sz="2275" b="0" baseline="0" dirty="0">
                <a:solidFill>
                  <a:schemeClr val="bg1"/>
                </a:solidFill>
              </a:rPr>
              <a:t> RECALL</a:t>
            </a:r>
            <a:endParaRPr lang="en-GB" sz="13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765309336"/>
              </p:ext>
            </p:extLst>
          </p:nvPr>
        </p:nvGraphicFramePr>
        <p:xfrm>
          <a:off x="161365" y="719668"/>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9" y="179296"/>
            <a:ext cx="11734800" cy="342401"/>
          </a:xfrm>
          <a:prstGeom prst="rect">
            <a:avLst/>
          </a:prstGeom>
          <a:noFill/>
        </p:spPr>
        <p:txBody>
          <a:bodyPr wrap="square" rtlCol="0">
            <a:spAutoFit/>
          </a:bodyPr>
          <a:lstStyle/>
          <a:p>
            <a:r>
              <a:rPr lang="en-GB" sz="1625" b="1" i="1" dirty="0">
                <a:solidFill>
                  <a:srgbClr val="002060"/>
                </a:solidFill>
              </a:rPr>
              <a:t>How much have you</a:t>
            </a:r>
            <a:r>
              <a:rPr lang="en-GB" sz="1625" b="1" i="1" baseline="0" dirty="0">
                <a:solidFill>
                  <a:srgbClr val="002060"/>
                </a:solidFill>
              </a:rPr>
              <a:t> remembered from recent lessons? Answer all these questions from memory, in silence.</a:t>
            </a:r>
            <a:endParaRPr lang="en-GB" sz="1625" b="1" i="1" dirty="0">
              <a:solidFill>
                <a:srgbClr val="002060"/>
              </a:solidFill>
            </a:endParaRPr>
          </a:p>
        </p:txBody>
      </p:sp>
      <p:sp>
        <p:nvSpPr>
          <p:cNvPr id="7" name="Text Placeholder 5"/>
          <p:cNvSpPr>
            <a:spLocks noGrp="1"/>
          </p:cNvSpPr>
          <p:nvPr>
            <p:ph type="body" sz="quarter" idx="10" hasCustomPrompt="1"/>
          </p:nvPr>
        </p:nvSpPr>
        <p:spPr>
          <a:xfrm>
            <a:off x="2142566" y="1165414"/>
            <a:ext cx="3864535" cy="887227"/>
          </a:xfrm>
        </p:spPr>
        <p:txBody>
          <a:bodyPr>
            <a:normAutofit/>
          </a:bodyPr>
          <a:lstStyle>
            <a:lvl1pPr marL="0" indent="0">
              <a:buNone/>
              <a:defRPr sz="1625"/>
            </a:lvl1pPr>
          </a:lstStyle>
          <a:p>
            <a:pPr lvl="0"/>
            <a:r>
              <a:rPr lang="en-US" dirty="0"/>
              <a:t>Type answer here</a:t>
            </a:r>
          </a:p>
        </p:txBody>
      </p:sp>
      <p:sp>
        <p:nvSpPr>
          <p:cNvPr id="8" name="Text Placeholder 5"/>
          <p:cNvSpPr>
            <a:spLocks noGrp="1"/>
          </p:cNvSpPr>
          <p:nvPr>
            <p:ph type="body" sz="quarter" idx="11" hasCustomPrompt="1"/>
          </p:nvPr>
        </p:nvSpPr>
        <p:spPr>
          <a:xfrm>
            <a:off x="2142566" y="2157473"/>
            <a:ext cx="3864535" cy="887227"/>
          </a:xfrm>
        </p:spPr>
        <p:txBody>
          <a:bodyPr>
            <a:normAutofit/>
          </a:bodyPr>
          <a:lstStyle>
            <a:lvl1pPr marL="0" indent="0">
              <a:buNone/>
              <a:defRPr sz="1625"/>
            </a:lvl1pPr>
          </a:lstStyle>
          <a:p>
            <a:pPr lvl="0"/>
            <a:r>
              <a:rPr lang="en-US" dirty="0"/>
              <a:t>Type answer here</a:t>
            </a:r>
          </a:p>
        </p:txBody>
      </p:sp>
      <p:sp>
        <p:nvSpPr>
          <p:cNvPr id="9" name="Text Placeholder 5"/>
          <p:cNvSpPr>
            <a:spLocks noGrp="1"/>
          </p:cNvSpPr>
          <p:nvPr>
            <p:ph type="body" sz="quarter" idx="12" hasCustomPrompt="1"/>
          </p:nvPr>
        </p:nvSpPr>
        <p:spPr>
          <a:xfrm>
            <a:off x="2142566" y="3134679"/>
            <a:ext cx="3864535" cy="887227"/>
          </a:xfrm>
        </p:spPr>
        <p:txBody>
          <a:bodyPr>
            <a:normAutofit/>
          </a:bodyPr>
          <a:lstStyle>
            <a:lvl1pPr marL="0" indent="0">
              <a:buNone/>
              <a:defRPr sz="1625"/>
            </a:lvl1pPr>
          </a:lstStyle>
          <a:p>
            <a:pPr lvl="0"/>
            <a:r>
              <a:rPr lang="en-US" dirty="0"/>
              <a:t>Type answer here</a:t>
            </a:r>
          </a:p>
        </p:txBody>
      </p:sp>
      <p:sp>
        <p:nvSpPr>
          <p:cNvPr id="10" name="Text Placeholder 5"/>
          <p:cNvSpPr>
            <a:spLocks noGrp="1"/>
          </p:cNvSpPr>
          <p:nvPr>
            <p:ph type="body" sz="quarter" idx="13" hasCustomPrompt="1"/>
          </p:nvPr>
        </p:nvSpPr>
        <p:spPr>
          <a:xfrm>
            <a:off x="2142565" y="4171727"/>
            <a:ext cx="3864535" cy="887227"/>
          </a:xfrm>
        </p:spPr>
        <p:txBody>
          <a:bodyPr>
            <a:normAutofit/>
          </a:bodyPr>
          <a:lstStyle>
            <a:lvl1pPr marL="0" indent="0">
              <a:buNone/>
              <a:defRPr sz="1625"/>
            </a:lvl1pPr>
          </a:lstStyle>
          <a:p>
            <a:pPr lvl="0"/>
            <a:r>
              <a:rPr lang="en-US" dirty="0"/>
              <a:t>Type answer here</a:t>
            </a:r>
          </a:p>
        </p:txBody>
      </p:sp>
      <p:sp>
        <p:nvSpPr>
          <p:cNvPr id="11" name="Text Placeholder 5"/>
          <p:cNvSpPr>
            <a:spLocks noGrp="1"/>
          </p:cNvSpPr>
          <p:nvPr>
            <p:ph type="body" sz="quarter" idx="14" hasCustomPrompt="1"/>
          </p:nvPr>
        </p:nvSpPr>
        <p:spPr>
          <a:xfrm>
            <a:off x="2142565" y="5163786"/>
            <a:ext cx="3864535" cy="887227"/>
          </a:xfrm>
        </p:spPr>
        <p:txBody>
          <a:bodyPr>
            <a:normAutofit/>
          </a:bodyPr>
          <a:lstStyle>
            <a:lvl1pPr marL="0" indent="0">
              <a:buNone/>
              <a:defRPr sz="1625"/>
            </a:lvl1pPr>
          </a:lstStyle>
          <a:p>
            <a:pPr lvl="0"/>
            <a:r>
              <a:rPr lang="en-US" dirty="0"/>
              <a:t>Type answer here</a:t>
            </a:r>
          </a:p>
        </p:txBody>
      </p:sp>
      <p:sp>
        <p:nvSpPr>
          <p:cNvPr id="12" name="Text Placeholder 5"/>
          <p:cNvSpPr>
            <a:spLocks noGrp="1"/>
          </p:cNvSpPr>
          <p:nvPr>
            <p:ph type="body" sz="quarter" idx="15" hasCustomPrompt="1"/>
          </p:nvPr>
        </p:nvSpPr>
        <p:spPr>
          <a:xfrm>
            <a:off x="8040594" y="1165414"/>
            <a:ext cx="3864535" cy="887227"/>
          </a:xfrm>
        </p:spPr>
        <p:txBody>
          <a:bodyPr>
            <a:normAutofit/>
          </a:bodyPr>
          <a:lstStyle>
            <a:lvl1pPr marL="0" indent="0">
              <a:buNone/>
              <a:defRPr sz="1625"/>
            </a:lvl1pPr>
          </a:lstStyle>
          <a:p>
            <a:pPr lvl="0"/>
            <a:r>
              <a:rPr lang="en-US" dirty="0"/>
              <a:t>Type answer here</a:t>
            </a:r>
          </a:p>
        </p:txBody>
      </p:sp>
      <p:sp>
        <p:nvSpPr>
          <p:cNvPr id="13" name="Text Placeholder 5"/>
          <p:cNvSpPr>
            <a:spLocks noGrp="1"/>
          </p:cNvSpPr>
          <p:nvPr>
            <p:ph type="body" sz="quarter" idx="16" hasCustomPrompt="1"/>
          </p:nvPr>
        </p:nvSpPr>
        <p:spPr>
          <a:xfrm>
            <a:off x="8040594" y="2157473"/>
            <a:ext cx="3864535" cy="887227"/>
          </a:xfrm>
        </p:spPr>
        <p:txBody>
          <a:bodyPr>
            <a:normAutofit/>
          </a:bodyPr>
          <a:lstStyle>
            <a:lvl1pPr marL="0" indent="0">
              <a:buNone/>
              <a:defRPr sz="1625"/>
            </a:lvl1pPr>
          </a:lstStyle>
          <a:p>
            <a:pPr lvl="0"/>
            <a:r>
              <a:rPr lang="en-US" dirty="0"/>
              <a:t>Type answer here</a:t>
            </a:r>
          </a:p>
        </p:txBody>
      </p:sp>
      <p:sp>
        <p:nvSpPr>
          <p:cNvPr id="14" name="Text Placeholder 5"/>
          <p:cNvSpPr>
            <a:spLocks noGrp="1"/>
          </p:cNvSpPr>
          <p:nvPr>
            <p:ph type="body" sz="quarter" idx="17" hasCustomPrompt="1"/>
          </p:nvPr>
        </p:nvSpPr>
        <p:spPr>
          <a:xfrm>
            <a:off x="8040593" y="3134679"/>
            <a:ext cx="3864535" cy="887227"/>
          </a:xfrm>
        </p:spPr>
        <p:txBody>
          <a:bodyPr>
            <a:normAutofit/>
          </a:bodyPr>
          <a:lstStyle>
            <a:lvl1pPr marL="0" indent="0">
              <a:buNone/>
              <a:defRPr sz="1625"/>
            </a:lvl1pPr>
          </a:lstStyle>
          <a:p>
            <a:pPr lvl="0"/>
            <a:r>
              <a:rPr lang="en-US" dirty="0"/>
              <a:t>Type answer here</a:t>
            </a:r>
          </a:p>
        </p:txBody>
      </p:sp>
      <p:sp>
        <p:nvSpPr>
          <p:cNvPr id="15" name="Text Placeholder 5"/>
          <p:cNvSpPr>
            <a:spLocks noGrp="1"/>
          </p:cNvSpPr>
          <p:nvPr>
            <p:ph type="body" sz="quarter" idx="18" hasCustomPrompt="1"/>
          </p:nvPr>
        </p:nvSpPr>
        <p:spPr>
          <a:xfrm>
            <a:off x="8040592" y="4171727"/>
            <a:ext cx="3864535" cy="887227"/>
          </a:xfrm>
        </p:spPr>
        <p:txBody>
          <a:bodyPr>
            <a:normAutofit/>
          </a:bodyPr>
          <a:lstStyle>
            <a:lvl1pPr marL="0" indent="0">
              <a:buNone/>
              <a:defRPr sz="1625"/>
            </a:lvl1pPr>
          </a:lstStyle>
          <a:p>
            <a:pPr lvl="0"/>
            <a:r>
              <a:rPr lang="en-US" dirty="0"/>
              <a:t>Type answer here</a:t>
            </a:r>
          </a:p>
        </p:txBody>
      </p:sp>
      <p:sp>
        <p:nvSpPr>
          <p:cNvPr id="16" name="Text Placeholder 5"/>
          <p:cNvSpPr>
            <a:spLocks noGrp="1"/>
          </p:cNvSpPr>
          <p:nvPr>
            <p:ph type="body" sz="quarter" idx="19" hasCustomPrompt="1"/>
          </p:nvPr>
        </p:nvSpPr>
        <p:spPr>
          <a:xfrm>
            <a:off x="8040592" y="5163786"/>
            <a:ext cx="3864535" cy="887227"/>
          </a:xfrm>
        </p:spPr>
        <p:txBody>
          <a:bodyPr>
            <a:normAutofit/>
          </a:bodyPr>
          <a:lstStyle>
            <a:lvl1pPr marL="0" indent="0">
              <a:buNone/>
              <a:defRPr sz="1625"/>
            </a:lvl1pPr>
          </a:lstStyle>
          <a:p>
            <a:pPr lvl="0"/>
            <a:r>
              <a:rPr lang="en-US" dirty="0"/>
              <a:t>Type answer here</a:t>
            </a:r>
          </a:p>
        </p:txBody>
      </p:sp>
      <p:sp>
        <p:nvSpPr>
          <p:cNvPr id="17" name="Text Placeholder 5"/>
          <p:cNvSpPr>
            <a:spLocks noGrp="1"/>
          </p:cNvSpPr>
          <p:nvPr>
            <p:ph type="body" sz="quarter" idx="20" hasCustomPrompt="1"/>
          </p:nvPr>
        </p:nvSpPr>
        <p:spPr>
          <a:xfrm>
            <a:off x="457202" y="1165414"/>
            <a:ext cx="1523999" cy="887227"/>
          </a:xfrm>
        </p:spPr>
        <p:txBody>
          <a:bodyPr>
            <a:normAutofit/>
          </a:bodyPr>
          <a:lstStyle>
            <a:lvl1pPr marL="0" indent="0">
              <a:buNone/>
              <a:defRPr sz="1300"/>
            </a:lvl1pPr>
          </a:lstStyle>
          <a:p>
            <a:pPr lvl="0"/>
            <a:r>
              <a:rPr lang="en-US" dirty="0"/>
              <a:t>Type question keyword here</a:t>
            </a:r>
          </a:p>
        </p:txBody>
      </p:sp>
      <p:sp>
        <p:nvSpPr>
          <p:cNvPr id="18" name="Text Placeholder 5"/>
          <p:cNvSpPr>
            <a:spLocks noGrp="1"/>
          </p:cNvSpPr>
          <p:nvPr>
            <p:ph type="body" sz="quarter" idx="21" hasCustomPrompt="1"/>
          </p:nvPr>
        </p:nvSpPr>
        <p:spPr>
          <a:xfrm>
            <a:off x="457202" y="2157473"/>
            <a:ext cx="1523999" cy="887227"/>
          </a:xfrm>
        </p:spPr>
        <p:txBody>
          <a:bodyPr>
            <a:normAutofit/>
          </a:bodyPr>
          <a:lstStyle>
            <a:lvl1pPr marL="0" indent="0">
              <a:buNone/>
              <a:defRPr sz="1300"/>
            </a:lvl1pPr>
          </a:lstStyle>
          <a:p>
            <a:pPr lvl="0"/>
            <a:r>
              <a:rPr lang="en-US" dirty="0"/>
              <a:t>Type question Keyword here</a:t>
            </a:r>
          </a:p>
        </p:txBody>
      </p:sp>
      <p:sp>
        <p:nvSpPr>
          <p:cNvPr id="19" name="Text Placeholder 5"/>
          <p:cNvSpPr>
            <a:spLocks noGrp="1"/>
          </p:cNvSpPr>
          <p:nvPr>
            <p:ph type="body" sz="quarter" idx="22" hasCustomPrompt="1"/>
          </p:nvPr>
        </p:nvSpPr>
        <p:spPr>
          <a:xfrm>
            <a:off x="457202" y="3134679"/>
            <a:ext cx="1523999" cy="887227"/>
          </a:xfrm>
        </p:spPr>
        <p:txBody>
          <a:bodyPr>
            <a:normAutofit/>
          </a:bodyPr>
          <a:lstStyle>
            <a:lvl1pPr marL="0" indent="0">
              <a:buNone/>
              <a:defRPr sz="1300"/>
            </a:lvl1pPr>
          </a:lstStyle>
          <a:p>
            <a:pPr lvl="0"/>
            <a:r>
              <a:rPr lang="en-US" dirty="0"/>
              <a:t>Type question Keyword here</a:t>
            </a:r>
          </a:p>
        </p:txBody>
      </p:sp>
      <p:sp>
        <p:nvSpPr>
          <p:cNvPr id="20" name="Text Placeholder 5"/>
          <p:cNvSpPr>
            <a:spLocks noGrp="1"/>
          </p:cNvSpPr>
          <p:nvPr>
            <p:ph type="body" sz="quarter" idx="23" hasCustomPrompt="1"/>
          </p:nvPr>
        </p:nvSpPr>
        <p:spPr>
          <a:xfrm>
            <a:off x="457201" y="4171727"/>
            <a:ext cx="1523999" cy="887227"/>
          </a:xfrm>
        </p:spPr>
        <p:txBody>
          <a:bodyPr>
            <a:normAutofit/>
          </a:bodyPr>
          <a:lstStyle>
            <a:lvl1pPr marL="0" indent="0">
              <a:buNone/>
              <a:defRPr sz="1300"/>
            </a:lvl1pPr>
          </a:lstStyle>
          <a:p>
            <a:pPr lvl="0"/>
            <a:r>
              <a:rPr lang="en-US" dirty="0"/>
              <a:t>Type question Keyword here</a:t>
            </a:r>
          </a:p>
        </p:txBody>
      </p:sp>
      <p:sp>
        <p:nvSpPr>
          <p:cNvPr id="21" name="Text Placeholder 5"/>
          <p:cNvSpPr>
            <a:spLocks noGrp="1"/>
          </p:cNvSpPr>
          <p:nvPr>
            <p:ph type="body" sz="quarter" idx="24" hasCustomPrompt="1"/>
          </p:nvPr>
        </p:nvSpPr>
        <p:spPr>
          <a:xfrm>
            <a:off x="457201" y="5163786"/>
            <a:ext cx="1523999" cy="887227"/>
          </a:xfrm>
        </p:spPr>
        <p:txBody>
          <a:bodyPr>
            <a:normAutofit/>
          </a:bodyPr>
          <a:lstStyle>
            <a:lvl1pPr marL="0" indent="0">
              <a:buNone/>
              <a:defRPr sz="1300"/>
            </a:lvl1pPr>
          </a:lstStyle>
          <a:p>
            <a:pPr lvl="0"/>
            <a:r>
              <a:rPr lang="en-US" dirty="0"/>
              <a:t>Type question Keyword here</a:t>
            </a:r>
          </a:p>
        </p:txBody>
      </p:sp>
      <p:sp>
        <p:nvSpPr>
          <p:cNvPr id="22" name="Text Placeholder 5"/>
          <p:cNvSpPr>
            <a:spLocks noGrp="1"/>
          </p:cNvSpPr>
          <p:nvPr>
            <p:ph type="body" sz="quarter" idx="25" hasCustomPrompt="1"/>
          </p:nvPr>
        </p:nvSpPr>
        <p:spPr>
          <a:xfrm>
            <a:off x="6338050" y="1165414"/>
            <a:ext cx="1523999" cy="887227"/>
          </a:xfrm>
        </p:spPr>
        <p:txBody>
          <a:bodyPr>
            <a:normAutofit/>
          </a:bodyPr>
          <a:lstStyle>
            <a:lvl1pPr marL="0" indent="0">
              <a:buNone/>
              <a:defRPr sz="1300"/>
            </a:lvl1pPr>
          </a:lstStyle>
          <a:p>
            <a:pPr lvl="0"/>
            <a:r>
              <a:rPr lang="en-US" dirty="0"/>
              <a:t>Type question Keyword here</a:t>
            </a:r>
          </a:p>
        </p:txBody>
      </p:sp>
      <p:sp>
        <p:nvSpPr>
          <p:cNvPr id="23" name="Text Placeholder 5"/>
          <p:cNvSpPr>
            <a:spLocks noGrp="1"/>
          </p:cNvSpPr>
          <p:nvPr>
            <p:ph type="body" sz="quarter" idx="26" hasCustomPrompt="1"/>
          </p:nvPr>
        </p:nvSpPr>
        <p:spPr>
          <a:xfrm>
            <a:off x="6338050" y="2157473"/>
            <a:ext cx="1523999" cy="887227"/>
          </a:xfrm>
        </p:spPr>
        <p:txBody>
          <a:bodyPr>
            <a:normAutofit/>
          </a:bodyPr>
          <a:lstStyle>
            <a:lvl1pPr marL="0" indent="0">
              <a:buNone/>
              <a:defRPr sz="1300"/>
            </a:lvl1pPr>
          </a:lstStyle>
          <a:p>
            <a:pPr lvl="0"/>
            <a:r>
              <a:rPr lang="en-US" dirty="0"/>
              <a:t>Type question Keyword here</a:t>
            </a:r>
          </a:p>
        </p:txBody>
      </p:sp>
      <p:sp>
        <p:nvSpPr>
          <p:cNvPr id="24" name="Text Placeholder 5"/>
          <p:cNvSpPr>
            <a:spLocks noGrp="1"/>
          </p:cNvSpPr>
          <p:nvPr>
            <p:ph type="body" sz="quarter" idx="27" hasCustomPrompt="1"/>
          </p:nvPr>
        </p:nvSpPr>
        <p:spPr>
          <a:xfrm>
            <a:off x="6338048" y="3134679"/>
            <a:ext cx="1523999" cy="887227"/>
          </a:xfrm>
        </p:spPr>
        <p:txBody>
          <a:bodyPr>
            <a:normAutofit/>
          </a:bodyPr>
          <a:lstStyle>
            <a:lvl1pPr marL="0" indent="0">
              <a:buNone/>
              <a:defRPr sz="1300"/>
            </a:lvl1pPr>
          </a:lstStyle>
          <a:p>
            <a:pPr lvl="0"/>
            <a:r>
              <a:rPr lang="en-US" dirty="0"/>
              <a:t>Type question Keyword here</a:t>
            </a:r>
          </a:p>
        </p:txBody>
      </p:sp>
      <p:sp>
        <p:nvSpPr>
          <p:cNvPr id="25" name="Text Placeholder 5"/>
          <p:cNvSpPr>
            <a:spLocks noGrp="1"/>
          </p:cNvSpPr>
          <p:nvPr>
            <p:ph type="body" sz="quarter" idx="28" hasCustomPrompt="1"/>
          </p:nvPr>
        </p:nvSpPr>
        <p:spPr>
          <a:xfrm>
            <a:off x="6338047" y="4171727"/>
            <a:ext cx="1523999" cy="887227"/>
          </a:xfrm>
        </p:spPr>
        <p:txBody>
          <a:bodyPr>
            <a:normAutofit/>
          </a:bodyPr>
          <a:lstStyle>
            <a:lvl1pPr marL="0" indent="0">
              <a:buNone/>
              <a:defRPr sz="1300"/>
            </a:lvl1pPr>
          </a:lstStyle>
          <a:p>
            <a:pPr lvl="0"/>
            <a:r>
              <a:rPr lang="en-US" dirty="0"/>
              <a:t>Type question Keyword here</a:t>
            </a:r>
          </a:p>
        </p:txBody>
      </p:sp>
      <p:sp>
        <p:nvSpPr>
          <p:cNvPr id="26" name="Text Placeholder 5"/>
          <p:cNvSpPr>
            <a:spLocks noGrp="1"/>
          </p:cNvSpPr>
          <p:nvPr>
            <p:ph type="body" sz="quarter" idx="29" hasCustomPrompt="1"/>
          </p:nvPr>
        </p:nvSpPr>
        <p:spPr>
          <a:xfrm>
            <a:off x="6338047" y="5163786"/>
            <a:ext cx="1523999" cy="887227"/>
          </a:xfrm>
        </p:spPr>
        <p:txBody>
          <a:bodyPr>
            <a:normAutofit/>
          </a:bodyPr>
          <a:lstStyle>
            <a:lvl1pPr marL="0" indent="0">
              <a:buNone/>
              <a:defRPr sz="1300"/>
            </a:lvl1pPr>
          </a:lstStyle>
          <a:p>
            <a:pPr lvl="0"/>
            <a:r>
              <a:rPr lang="en-US" dirty="0"/>
              <a:t>Type question Keyword here</a:t>
            </a:r>
          </a:p>
        </p:txBody>
      </p:sp>
    </p:spTree>
    <p:extLst>
      <p:ext uri="{BB962C8B-B14F-4D97-AF65-F5344CB8AC3E}">
        <p14:creationId xmlns:p14="http://schemas.microsoft.com/office/powerpoint/2010/main" val="3446601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 Revision Lesson">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REVISE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PRACTICE</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CHECK</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0810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690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ALT Lesson Structure">
    <p:spTree>
      <p:nvGrpSpPr>
        <p:cNvPr id="1" name=""/>
        <p:cNvGrpSpPr/>
        <p:nvPr/>
      </p:nvGrpSpPr>
      <p:grpSpPr>
        <a:xfrm>
          <a:off x="0" y="0"/>
          <a:ext cx="0" cy="0"/>
          <a:chOff x="0" y="0"/>
          <a:chExt cx="0" cy="0"/>
        </a:xfrm>
      </p:grpSpPr>
      <p:sp>
        <p:nvSpPr>
          <p:cNvPr id="20" name="TextBox 19"/>
          <p:cNvSpPr txBox="1"/>
          <p:nvPr/>
        </p:nvSpPr>
        <p:spPr>
          <a:xfrm>
            <a:off x="3371396" y="496540"/>
            <a:ext cx="2446670" cy="593752"/>
          </a:xfrm>
          <a:prstGeom prst="rect">
            <a:avLst/>
          </a:prstGeom>
          <a:solidFill>
            <a:srgbClr val="DAE3F3"/>
          </a:solidFill>
        </p:spPr>
        <p:txBody>
          <a:bodyPr wrap="square" rtlCol="0">
            <a:spAutoFit/>
          </a:bodyPr>
          <a:lstStyle/>
          <a:p>
            <a:pPr marL="0" indent="0" algn="ctr">
              <a:spcAft>
                <a:spcPts val="244"/>
              </a:spcAft>
              <a:buFont typeface="Arial" panose="020B0604020202020204" pitchFamily="34" charset="0"/>
              <a:buNone/>
            </a:pPr>
            <a:r>
              <a:rPr lang="en-GB" sz="975" dirty="0">
                <a:solidFill>
                  <a:srgbClr val="0B5196"/>
                </a:solidFill>
                <a:latin typeface="+mn-lt"/>
              </a:rPr>
              <a:t>Clear instruction and modelling</a:t>
            </a:r>
          </a:p>
          <a:p>
            <a:pPr marL="0" indent="0" algn="ctr">
              <a:spcAft>
                <a:spcPts val="244"/>
              </a:spcAft>
              <a:buFont typeface="Arial" panose="020B0604020202020204" pitchFamily="34" charset="0"/>
              <a:buNone/>
            </a:pPr>
            <a:r>
              <a:rPr lang="en-GB" sz="975" dirty="0">
                <a:solidFill>
                  <a:srgbClr val="0B5196"/>
                </a:solidFill>
                <a:latin typeface="+mn-lt"/>
              </a:rPr>
              <a:t>Model Reading Strategies </a:t>
            </a:r>
          </a:p>
          <a:p>
            <a:pPr marL="0" indent="0" algn="ctr">
              <a:spcAft>
                <a:spcPts val="244"/>
              </a:spcAft>
              <a:buFont typeface="Arial" panose="020B0604020202020204" pitchFamily="34" charset="0"/>
              <a:buNone/>
            </a:pPr>
            <a:r>
              <a:rPr lang="en-GB" sz="975" dirty="0">
                <a:solidFill>
                  <a:srgbClr val="0B5196"/>
                </a:solidFill>
                <a:latin typeface="+mn-lt"/>
              </a:rPr>
              <a:t>Use Knowledge Organiser</a:t>
            </a:r>
          </a:p>
        </p:txBody>
      </p:sp>
      <p:sp>
        <p:nvSpPr>
          <p:cNvPr id="19" name="TextBox 18"/>
          <p:cNvSpPr txBox="1"/>
          <p:nvPr/>
        </p:nvSpPr>
        <p:spPr>
          <a:xfrm>
            <a:off x="9052208" y="488379"/>
            <a:ext cx="2688823" cy="593752"/>
          </a:xfrm>
          <a:prstGeom prst="rect">
            <a:avLst/>
          </a:prstGeom>
          <a:solidFill>
            <a:srgbClr val="DAE3F3"/>
          </a:solidFill>
        </p:spPr>
        <p:txBody>
          <a:bodyPr wrap="square" rtlCol="0">
            <a:spAutoFit/>
          </a:bodyPr>
          <a:lstStyle/>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Remove scaffolding when</a:t>
            </a:r>
            <a:r>
              <a:rPr lang="en-GB" sz="975" baseline="0" dirty="0">
                <a:solidFill>
                  <a:srgbClr val="0B5196"/>
                </a:solidFill>
                <a:latin typeface="+mn-lt"/>
              </a:rPr>
              <a:t> appropriate</a:t>
            </a:r>
            <a:endParaRPr lang="en-GB" sz="975" dirty="0">
              <a:solidFill>
                <a:srgbClr val="0B5196"/>
              </a:solidFill>
              <a:latin typeface="+mn-lt"/>
            </a:endParaRPr>
          </a:p>
          <a:p>
            <a:pPr marL="0" indent="0" algn="ctr">
              <a:spcAft>
                <a:spcPts val="244"/>
              </a:spcAft>
              <a:buFont typeface="Arial" panose="020B0604020202020204" pitchFamily="34" charset="0"/>
              <a:buNone/>
            </a:pPr>
            <a:r>
              <a:rPr lang="en-GB" sz="975" dirty="0">
                <a:solidFill>
                  <a:srgbClr val="0B5196"/>
                </a:solidFill>
                <a:latin typeface="+mn-lt"/>
              </a:rPr>
              <a:t>Connect with existing knowledge</a:t>
            </a:r>
          </a:p>
          <a:p>
            <a:pPr marL="0" indent="0" algn="ctr">
              <a:spcAft>
                <a:spcPts val="244"/>
              </a:spcAft>
              <a:buFont typeface="Arial" panose="020B0604020202020204" pitchFamily="34" charset="0"/>
              <a:buNone/>
            </a:pPr>
            <a:r>
              <a:rPr lang="en-GB" sz="975" dirty="0">
                <a:solidFill>
                  <a:srgbClr val="0B5196"/>
                </a:solidFill>
                <a:latin typeface="+mn-lt"/>
              </a:rPr>
              <a:t>Capture in writing or performance</a:t>
            </a:r>
          </a:p>
        </p:txBody>
      </p:sp>
      <p:sp>
        <p:nvSpPr>
          <p:cNvPr id="11" name="Pentagon 10"/>
          <p:cNvSpPr/>
          <p:nvPr/>
        </p:nvSpPr>
        <p:spPr>
          <a:xfrm>
            <a:off x="169863" y="130892"/>
            <a:ext cx="2988000" cy="358139"/>
          </a:xfrm>
          <a:prstGeom prst="homePlate">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3061553"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963055"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860464"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7" name="TextBox 16"/>
          <p:cNvSpPr txBox="1"/>
          <p:nvPr/>
        </p:nvSpPr>
        <p:spPr>
          <a:xfrm>
            <a:off x="258329" y="475131"/>
            <a:ext cx="2666487" cy="593752"/>
          </a:xfrm>
          <a:prstGeom prst="rect">
            <a:avLst/>
          </a:prstGeom>
          <a:noFill/>
        </p:spPr>
        <p:txBody>
          <a:bodyPr wrap="square" rtlCol="0">
            <a:spAutoFit/>
          </a:bodyPr>
          <a:lstStyle/>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Space recent and long term knowledge </a:t>
            </a:r>
          </a:p>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Misconceptions from Track &amp; Transfer</a:t>
            </a:r>
          </a:p>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Connect to KO &amp; home learning</a:t>
            </a:r>
          </a:p>
        </p:txBody>
      </p:sp>
      <p:sp>
        <p:nvSpPr>
          <p:cNvPr id="21" name="TextBox 20"/>
          <p:cNvSpPr txBox="1"/>
          <p:nvPr/>
        </p:nvSpPr>
        <p:spPr>
          <a:xfrm>
            <a:off x="6291539" y="496542"/>
            <a:ext cx="2494946" cy="593752"/>
          </a:xfrm>
          <a:prstGeom prst="rect">
            <a:avLst/>
          </a:prstGeom>
          <a:noFill/>
        </p:spPr>
        <p:txBody>
          <a:bodyPr wrap="square" rtlCol="0">
            <a:spAutoFit/>
          </a:bodyPr>
          <a:lstStyle/>
          <a:p>
            <a:pPr marL="0" indent="0" algn="ctr">
              <a:spcAft>
                <a:spcPts val="244"/>
              </a:spcAft>
              <a:buFont typeface="Arial" panose="020B0604020202020204" pitchFamily="34" charset="0"/>
              <a:buNone/>
            </a:pPr>
            <a:r>
              <a:rPr lang="en-GB" sz="975" dirty="0">
                <a:solidFill>
                  <a:srgbClr val="0B5196"/>
                </a:solidFill>
                <a:latin typeface="+mn-lt"/>
              </a:rPr>
              <a:t>Add scaffolding where required</a:t>
            </a:r>
          </a:p>
          <a:p>
            <a:pPr marL="0" indent="0" algn="ctr">
              <a:spcAft>
                <a:spcPts val="244"/>
              </a:spcAft>
              <a:buFont typeface="Arial" panose="020B0604020202020204" pitchFamily="34" charset="0"/>
              <a:buNone/>
            </a:pPr>
            <a:r>
              <a:rPr lang="en-GB" sz="975" dirty="0">
                <a:solidFill>
                  <a:srgbClr val="0B5196"/>
                </a:solidFill>
                <a:latin typeface="+mn-lt"/>
              </a:rPr>
              <a:t>Use whiteboards &amp; visualisers</a:t>
            </a:r>
          </a:p>
          <a:p>
            <a:pPr marL="0" indent="0" algn="ctr">
              <a:spcAft>
                <a:spcPts val="244"/>
              </a:spcAft>
              <a:buFont typeface="Arial" panose="020B0604020202020204" pitchFamily="34" charset="0"/>
              <a:buNone/>
            </a:pPr>
            <a:r>
              <a:rPr lang="en-GB" sz="975" dirty="0">
                <a:solidFill>
                  <a:srgbClr val="0B5196"/>
                </a:solidFill>
                <a:latin typeface="+mn-lt"/>
              </a:rPr>
              <a:t>Make thinking visible </a:t>
            </a:r>
          </a:p>
        </p:txBody>
      </p:sp>
      <p:sp>
        <p:nvSpPr>
          <p:cNvPr id="25" name="Donut 24"/>
          <p:cNvSpPr/>
          <p:nvPr/>
        </p:nvSpPr>
        <p:spPr>
          <a:xfrm>
            <a:off x="2412025" y="2254578"/>
            <a:ext cx="3132000" cy="3132000"/>
          </a:xfrm>
          <a:prstGeom prst="donut">
            <a:avLst>
              <a:gd name="adj" fmla="val 1922"/>
            </a:avLst>
          </a:prstGeom>
          <a:no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26" name="Chevron 25"/>
          <p:cNvSpPr/>
          <p:nvPr/>
        </p:nvSpPr>
        <p:spPr>
          <a:xfrm>
            <a:off x="3161380" y="5086282"/>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PRACTISE</a:t>
            </a:r>
          </a:p>
        </p:txBody>
      </p:sp>
      <p:sp>
        <p:nvSpPr>
          <p:cNvPr id="27" name="Chevron 26"/>
          <p:cNvSpPr/>
          <p:nvPr/>
        </p:nvSpPr>
        <p:spPr>
          <a:xfrm>
            <a:off x="3171006" y="2199660"/>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RETRIEVE</a:t>
            </a:r>
          </a:p>
        </p:txBody>
      </p:sp>
      <p:sp>
        <p:nvSpPr>
          <p:cNvPr id="28" name="Chevron 27"/>
          <p:cNvSpPr/>
          <p:nvPr/>
        </p:nvSpPr>
        <p:spPr>
          <a:xfrm>
            <a:off x="5344231"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INSTRUCT</a:t>
            </a:r>
          </a:p>
        </p:txBody>
      </p:sp>
      <p:sp>
        <p:nvSpPr>
          <p:cNvPr id="29" name="Chevron 28"/>
          <p:cNvSpPr/>
          <p:nvPr/>
        </p:nvSpPr>
        <p:spPr>
          <a:xfrm>
            <a:off x="950178"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SECURE</a:t>
            </a:r>
          </a:p>
        </p:txBody>
      </p:sp>
      <p:cxnSp>
        <p:nvCxnSpPr>
          <p:cNvPr id="30" name="Straight Connector 29"/>
          <p:cNvCxnSpPr/>
          <p:nvPr/>
        </p:nvCxnSpPr>
        <p:spPr>
          <a:xfrm flipV="1">
            <a:off x="5736091" y="5052928"/>
            <a:ext cx="18561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a:endCxn id="8" idx="4"/>
          </p:cNvCxnSpPr>
          <p:nvPr/>
        </p:nvCxnSpPr>
        <p:spPr>
          <a:xfrm flipH="1" flipV="1">
            <a:off x="3969255" y="4648580"/>
            <a:ext cx="0" cy="4377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Box 31"/>
          <p:cNvSpPr txBox="1"/>
          <p:nvPr/>
        </p:nvSpPr>
        <p:spPr>
          <a:xfrm>
            <a:off x="5774044" y="4215442"/>
            <a:ext cx="2255108" cy="568297"/>
          </a:xfrm>
          <a:prstGeom prst="rect">
            <a:avLst/>
          </a:prstGeom>
          <a:noFill/>
        </p:spPr>
        <p:txBody>
          <a:bodyPr wrap="square" rtlCol="0">
            <a:spAutoFit/>
          </a:bodyPr>
          <a:lstStyle/>
          <a:p>
            <a:pPr marL="0" indent="0" algn="l">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Hinge Point Questions</a:t>
            </a:r>
          </a:p>
          <a:p>
            <a:pPr marL="0" indent="0" algn="l">
              <a:spcAft>
                <a:spcPts val="244"/>
              </a:spcAft>
              <a:buFont typeface="Arial" panose="020B0604020202020204" pitchFamily="34" charset="0"/>
              <a:buNone/>
            </a:pPr>
            <a:r>
              <a:rPr lang="en-GB" sz="894" baseline="0" dirty="0">
                <a:solidFill>
                  <a:srgbClr val="0B5196"/>
                </a:solidFill>
                <a:latin typeface="+mn-lt"/>
              </a:rPr>
              <a:t>Know whether to move forward into practice, or give more instruction</a:t>
            </a:r>
            <a:endParaRPr lang="en-GB" sz="894" dirty="0">
              <a:solidFill>
                <a:srgbClr val="0B5196"/>
              </a:solidFill>
              <a:latin typeface="+mn-lt"/>
            </a:endParaRPr>
          </a:p>
        </p:txBody>
      </p:sp>
      <p:cxnSp>
        <p:nvCxnSpPr>
          <p:cNvPr id="33" name="Straight Connector 32"/>
          <p:cNvCxnSpPr/>
          <p:nvPr/>
        </p:nvCxnSpPr>
        <p:spPr>
          <a:xfrm>
            <a:off x="5704292" y="2747693"/>
            <a:ext cx="141988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H="1">
            <a:off x="5371477" y="2747693"/>
            <a:ext cx="332814" cy="28961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34"/>
          <p:cNvSpPr txBox="1"/>
          <p:nvPr/>
        </p:nvSpPr>
        <p:spPr>
          <a:xfrm>
            <a:off x="5725072" y="2073045"/>
            <a:ext cx="1743890" cy="568297"/>
          </a:xfrm>
          <a:prstGeom prst="rect">
            <a:avLst/>
          </a:prstGeom>
          <a:noFill/>
        </p:spPr>
        <p:txBody>
          <a:bodyPr wrap="square" rtlCol="0">
            <a:spAutoFit/>
          </a:bodyPr>
          <a:lstStyle/>
          <a:p>
            <a:pPr marL="0" indent="0" algn="l">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Show Me</a:t>
            </a:r>
          </a:p>
          <a:p>
            <a:pPr marL="0" indent="0" algn="l">
              <a:spcAft>
                <a:spcPts val="244"/>
              </a:spcAft>
              <a:buFont typeface="Arial" panose="020B0604020202020204" pitchFamily="34" charset="0"/>
              <a:buNone/>
            </a:pPr>
            <a:r>
              <a:rPr lang="en-GB" sz="894" baseline="0" dirty="0">
                <a:solidFill>
                  <a:srgbClr val="0B5196"/>
                </a:solidFill>
                <a:latin typeface="+mn-lt"/>
              </a:rPr>
              <a:t>All the pupils must show their retrieval work </a:t>
            </a:r>
            <a:endParaRPr lang="en-GB" sz="894" dirty="0">
              <a:solidFill>
                <a:srgbClr val="0B5196"/>
              </a:solidFill>
              <a:latin typeface="+mn-lt"/>
            </a:endParaRPr>
          </a:p>
        </p:txBody>
      </p:sp>
      <p:cxnSp>
        <p:nvCxnSpPr>
          <p:cNvPr id="36" name="Straight Connector 35"/>
          <p:cNvCxnSpPr/>
          <p:nvPr/>
        </p:nvCxnSpPr>
        <p:spPr>
          <a:xfrm flipV="1">
            <a:off x="409512" y="5147348"/>
            <a:ext cx="18561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V="1">
            <a:off x="2263528" y="4687227"/>
            <a:ext cx="426679" cy="43741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a:off x="576603" y="2766313"/>
            <a:ext cx="1590529" cy="17606"/>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flipV="1">
            <a:off x="2141885" y="2778893"/>
            <a:ext cx="420715" cy="30958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0" name="TextBox 39"/>
          <p:cNvSpPr txBox="1"/>
          <p:nvPr/>
        </p:nvSpPr>
        <p:spPr>
          <a:xfrm>
            <a:off x="173262" y="4440592"/>
            <a:ext cx="1996998" cy="568297"/>
          </a:xfrm>
          <a:prstGeom prst="rect">
            <a:avLst/>
          </a:prstGeom>
          <a:noFill/>
        </p:spPr>
        <p:txBody>
          <a:bodyPr wrap="square" rtlCol="0">
            <a:spAutoFit/>
          </a:bodyPr>
          <a:lstStyle/>
          <a:p>
            <a:pPr marL="0" indent="0" algn="r">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Live Marking</a:t>
            </a:r>
          </a:p>
          <a:p>
            <a:pPr marL="0" indent="0" algn="r">
              <a:spcAft>
                <a:spcPts val="244"/>
              </a:spcAft>
              <a:buFont typeface="Arial" panose="020B0604020202020204" pitchFamily="34" charset="0"/>
              <a:buNone/>
            </a:pPr>
            <a:r>
              <a:rPr lang="en-GB" sz="894" baseline="0" dirty="0">
                <a:solidFill>
                  <a:srgbClr val="0B5196"/>
                </a:solidFill>
                <a:latin typeface="+mn-lt"/>
              </a:rPr>
              <a:t>Circulate the room to find and solve problems as they happen</a:t>
            </a:r>
            <a:endParaRPr lang="en-GB" sz="894" dirty="0">
              <a:solidFill>
                <a:srgbClr val="0B5196"/>
              </a:solidFill>
              <a:latin typeface="+mn-lt"/>
            </a:endParaRPr>
          </a:p>
        </p:txBody>
      </p:sp>
      <p:sp>
        <p:nvSpPr>
          <p:cNvPr id="41" name="TextBox 40"/>
          <p:cNvSpPr txBox="1"/>
          <p:nvPr/>
        </p:nvSpPr>
        <p:spPr>
          <a:xfrm>
            <a:off x="173262" y="2110043"/>
            <a:ext cx="2057719" cy="568297"/>
          </a:xfrm>
          <a:prstGeom prst="rect">
            <a:avLst/>
          </a:prstGeom>
          <a:noFill/>
        </p:spPr>
        <p:txBody>
          <a:bodyPr wrap="square" rtlCol="0">
            <a:spAutoFit/>
          </a:bodyPr>
          <a:lstStyle/>
          <a:p>
            <a:pPr marL="0" indent="0" algn="r">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Track &amp; Transfer</a:t>
            </a:r>
          </a:p>
          <a:p>
            <a:pPr marL="0" indent="0" algn="r">
              <a:spcAft>
                <a:spcPts val="244"/>
              </a:spcAft>
              <a:buFont typeface="Arial" panose="020B0604020202020204" pitchFamily="34" charset="0"/>
              <a:buNone/>
            </a:pPr>
            <a:r>
              <a:rPr lang="en-GB" sz="894" baseline="0" dirty="0">
                <a:solidFill>
                  <a:srgbClr val="0B5196"/>
                </a:solidFill>
                <a:latin typeface="+mn-lt"/>
              </a:rPr>
              <a:t>Monitor learning to inform panning and retrieval</a:t>
            </a:r>
            <a:endParaRPr lang="en-GB" sz="894" dirty="0">
              <a:solidFill>
                <a:srgbClr val="0B5196"/>
              </a:solidFill>
              <a:latin typeface="+mn-lt"/>
            </a:endParaRPr>
          </a:p>
        </p:txBody>
      </p:sp>
      <p:sp>
        <p:nvSpPr>
          <p:cNvPr id="81" name="Rectangle 80"/>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82" name="Chevron 81"/>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LESSON CYCLE</a:t>
            </a:r>
            <a:endParaRPr lang="en-GB" sz="1300" b="0" dirty="0">
              <a:solidFill>
                <a:schemeClr val="bg1"/>
              </a:solidFill>
            </a:endParaRPr>
          </a:p>
        </p:txBody>
      </p:sp>
      <p:pic>
        <p:nvPicPr>
          <p:cNvPr id="83" name="Picture 8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91" name="Rectangle 90"/>
          <p:cNvSpPr/>
          <p:nvPr/>
        </p:nvSpPr>
        <p:spPr>
          <a:xfrm>
            <a:off x="169863" y="1316917"/>
            <a:ext cx="11678601" cy="45719"/>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43" name="Straight Connector 42"/>
          <p:cNvCxnSpPr/>
          <p:nvPr/>
        </p:nvCxnSpPr>
        <p:spPr>
          <a:xfrm flipH="1" flipV="1">
            <a:off x="5353548" y="4624553"/>
            <a:ext cx="402566" cy="41044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p:cNvCxnSpPr>
            <a:stCxn id="8" idx="0"/>
          </p:cNvCxnSpPr>
          <p:nvPr/>
        </p:nvCxnSpPr>
        <p:spPr>
          <a:xfrm flipV="1">
            <a:off x="3969255" y="2559660"/>
            <a:ext cx="0" cy="432918"/>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Straight Connector 44"/>
          <p:cNvCxnSpPr>
            <a:stCxn id="8" idx="6"/>
            <a:endCxn id="28" idx="1"/>
          </p:cNvCxnSpPr>
          <p:nvPr/>
        </p:nvCxnSpPr>
        <p:spPr>
          <a:xfrm flipV="1">
            <a:off x="4797255" y="3813423"/>
            <a:ext cx="546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p:cNvCxnSpPr>
            <a:stCxn id="29" idx="3"/>
            <a:endCxn id="8" idx="2"/>
          </p:cNvCxnSpPr>
          <p:nvPr/>
        </p:nvCxnSpPr>
        <p:spPr>
          <a:xfrm>
            <a:off x="2606178" y="3813423"/>
            <a:ext cx="535077"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 name="Chevron 48"/>
          <p:cNvSpPr/>
          <p:nvPr/>
        </p:nvSpPr>
        <p:spPr>
          <a:xfrm>
            <a:off x="9770461" y="2044275"/>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b="0" dirty="0">
              <a:solidFill>
                <a:schemeClr val="bg1"/>
              </a:solidFill>
            </a:endParaRPr>
          </a:p>
        </p:txBody>
      </p:sp>
      <p:sp>
        <p:nvSpPr>
          <p:cNvPr id="50" name="TextBox 49"/>
          <p:cNvSpPr txBox="1"/>
          <p:nvPr/>
        </p:nvSpPr>
        <p:spPr>
          <a:xfrm>
            <a:off x="8713695" y="2098878"/>
            <a:ext cx="3263153" cy="1622239"/>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1950" b="1" dirty="0">
                <a:solidFill>
                  <a:srgbClr val="0B5196"/>
                </a:solidFill>
                <a:latin typeface="+mn-lt"/>
              </a:rPr>
              <a:t>CONNECT</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Core Knowledge and Concepts</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dirty="0">
                <a:solidFill>
                  <a:srgbClr val="0B5196"/>
                </a:solidFill>
                <a:latin typeface="+mn-lt"/>
              </a:rPr>
              <a:t>With Knowledge</a:t>
            </a:r>
            <a:r>
              <a:rPr lang="en-GB" sz="975" baseline="0" dirty="0">
                <a:solidFill>
                  <a:srgbClr val="0B5196"/>
                </a:solidFill>
                <a:latin typeface="+mn-lt"/>
              </a:rPr>
              <a:t> Organiser</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Home Learning</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the Curriculum Journey</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other Curriculum Subjects</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Personal Development and safeguarding</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Gatsby Benchmarks (Careers)</a:t>
            </a:r>
            <a:endParaRPr lang="en-GB" sz="975" dirty="0">
              <a:solidFill>
                <a:srgbClr val="0B5196"/>
              </a:solidFill>
              <a:latin typeface="+mn-lt"/>
            </a:endParaRPr>
          </a:p>
        </p:txBody>
      </p:sp>
      <p:sp>
        <p:nvSpPr>
          <p:cNvPr id="51" name="Chevron 50"/>
          <p:cNvSpPr/>
          <p:nvPr/>
        </p:nvSpPr>
        <p:spPr>
          <a:xfrm rot="3350193">
            <a:off x="5034549" y="2659120"/>
            <a:ext cx="268941" cy="380094"/>
          </a:xfrm>
          <a:prstGeom prst="chevron">
            <a:avLst>
              <a:gd name="adj" fmla="val 73333"/>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8" name="Donut 7"/>
          <p:cNvSpPr/>
          <p:nvPr/>
        </p:nvSpPr>
        <p:spPr>
          <a:xfrm>
            <a:off x="3141255" y="2992578"/>
            <a:ext cx="1656000" cy="1656000"/>
          </a:xfrm>
          <a:prstGeom prst="donut">
            <a:avLst>
              <a:gd name="adj" fmla="val 4035"/>
            </a:avLst>
          </a:prstGeom>
          <a:solidFill>
            <a:srgbClr val="DAE3F3"/>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42" name="Chevron 41"/>
          <p:cNvSpPr/>
          <p:nvPr/>
        </p:nvSpPr>
        <p:spPr>
          <a:xfrm>
            <a:off x="3242660" y="3634849"/>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1" dirty="0">
                <a:solidFill>
                  <a:srgbClr val="0B5196"/>
                </a:solidFill>
              </a:rPr>
              <a:t>CONNECT</a:t>
            </a:r>
          </a:p>
        </p:txBody>
      </p:sp>
      <p:cxnSp>
        <p:nvCxnSpPr>
          <p:cNvPr id="47" name="Straight Connector 46"/>
          <p:cNvCxnSpPr/>
          <p:nvPr/>
        </p:nvCxnSpPr>
        <p:spPr>
          <a:xfrm>
            <a:off x="5401784" y="3173506"/>
            <a:ext cx="33119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p:cNvCxnSpPr/>
          <p:nvPr/>
        </p:nvCxnSpPr>
        <p:spPr>
          <a:xfrm flipH="1">
            <a:off x="4797256" y="3173508"/>
            <a:ext cx="604530" cy="425813"/>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67033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14" name="Picture 13"/>
          <p:cNvPicPr>
            <a:picLocks noChangeAspect="1"/>
          </p:cNvPicPr>
          <p:nvPr/>
        </p:nvPicPr>
        <p:blipFill>
          <a:blip r:embed="rId2">
            <a:duotone>
              <a:prstClr val="black"/>
              <a:schemeClr val="accent1">
                <a:tint val="45000"/>
                <a:satMod val="400000"/>
              </a:schemeClr>
            </a:duotone>
            <a:lum bright="-40000"/>
          </a:blip>
          <a:stretch>
            <a:fillRect/>
          </a:stretch>
        </p:blipFill>
        <p:spPr>
          <a:xfrm>
            <a:off x="3651494" y="1467132"/>
            <a:ext cx="4352672" cy="4609876"/>
          </a:xfrm>
          <a:prstGeom prst="rect">
            <a:avLst/>
          </a:prstGeom>
        </p:spPr>
      </p:pic>
      <p:sp>
        <p:nvSpPr>
          <p:cNvPr id="17" name="TextBox 16"/>
          <p:cNvSpPr txBox="1"/>
          <p:nvPr/>
        </p:nvSpPr>
        <p:spPr>
          <a:xfrm rot="19391665">
            <a:off x="6631545" y="4889520"/>
            <a:ext cx="1188292" cy="592470"/>
          </a:xfrm>
          <a:prstGeom prst="rect">
            <a:avLst/>
          </a:prstGeom>
          <a:noFill/>
        </p:spPr>
        <p:txBody>
          <a:bodyPr wrap="square" rtlCol="0">
            <a:spAutoFit/>
          </a:bodyPr>
          <a:lstStyle/>
          <a:p>
            <a:pPr algn="ctr"/>
            <a:r>
              <a:rPr lang="en-GB" sz="1625" b="0" dirty="0">
                <a:solidFill>
                  <a:srgbClr val="0B5196"/>
                </a:solidFill>
                <a:effectLst/>
                <a:latin typeface="Century Gothic" panose="020B0502020202020204" pitchFamily="34" charset="0"/>
              </a:rPr>
              <a:t>Every lesson</a:t>
            </a:r>
          </a:p>
        </p:txBody>
      </p:sp>
      <p:sp>
        <p:nvSpPr>
          <p:cNvPr id="18" name="TextBox 17"/>
          <p:cNvSpPr txBox="1"/>
          <p:nvPr/>
        </p:nvSpPr>
        <p:spPr>
          <a:xfrm rot="19817353">
            <a:off x="6409188" y="3940250"/>
            <a:ext cx="957786" cy="492443"/>
          </a:xfrm>
          <a:prstGeom prst="rect">
            <a:avLst/>
          </a:prstGeom>
          <a:noFill/>
        </p:spPr>
        <p:txBody>
          <a:bodyPr wrap="square" rtlCol="0">
            <a:spAutoFit/>
          </a:bodyPr>
          <a:lstStyle/>
          <a:p>
            <a:pPr algn="ctr"/>
            <a:r>
              <a:rPr lang="en-GB" sz="1300" b="0" dirty="0">
                <a:solidFill>
                  <a:srgbClr val="0B5196"/>
                </a:solidFill>
                <a:effectLst/>
                <a:latin typeface="Century Gothic" panose="020B0502020202020204" pitchFamily="34" charset="0"/>
              </a:rPr>
              <a:t>Every few weeks</a:t>
            </a:r>
          </a:p>
        </p:txBody>
      </p:sp>
      <p:sp>
        <p:nvSpPr>
          <p:cNvPr id="19" name="TextBox 18"/>
          <p:cNvSpPr txBox="1"/>
          <p:nvPr/>
        </p:nvSpPr>
        <p:spPr>
          <a:xfrm rot="19932370">
            <a:off x="6180859" y="2931389"/>
            <a:ext cx="698718" cy="617670"/>
          </a:xfrm>
          <a:prstGeom prst="rect">
            <a:avLst/>
          </a:prstGeom>
          <a:noFill/>
        </p:spPr>
        <p:txBody>
          <a:bodyPr wrap="square" rtlCol="0">
            <a:spAutoFit/>
          </a:bodyPr>
          <a:lstStyle/>
          <a:p>
            <a:pPr algn="ctr"/>
            <a:r>
              <a:rPr lang="en-GB" sz="1138" b="0" dirty="0">
                <a:solidFill>
                  <a:srgbClr val="0B5196"/>
                </a:solidFill>
                <a:effectLst/>
                <a:latin typeface="Century Gothic" panose="020B0502020202020204" pitchFamily="34" charset="0"/>
              </a:rPr>
              <a:t>One per unit</a:t>
            </a:r>
          </a:p>
        </p:txBody>
      </p:sp>
      <p:sp>
        <p:nvSpPr>
          <p:cNvPr id="20" name="TextBox 19"/>
          <p:cNvSpPr txBox="1"/>
          <p:nvPr/>
        </p:nvSpPr>
        <p:spPr>
          <a:xfrm>
            <a:off x="669891" y="4396422"/>
            <a:ext cx="3031654"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Recent and long term selected for interleaving</a:t>
            </a:r>
          </a:p>
        </p:txBody>
      </p:sp>
      <p:sp>
        <p:nvSpPr>
          <p:cNvPr id="21" name="TextBox 20"/>
          <p:cNvSpPr txBox="1"/>
          <p:nvPr/>
        </p:nvSpPr>
        <p:spPr>
          <a:xfrm>
            <a:off x="853941" y="3386516"/>
            <a:ext cx="3409627"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From the Knowledge Organiser – self studied homework</a:t>
            </a:r>
          </a:p>
        </p:txBody>
      </p:sp>
      <p:sp>
        <p:nvSpPr>
          <p:cNvPr id="22" name="TextBox 21"/>
          <p:cNvSpPr txBox="1"/>
          <p:nvPr/>
        </p:nvSpPr>
        <p:spPr>
          <a:xfrm>
            <a:off x="1376418" y="2369785"/>
            <a:ext cx="3552159"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Key learning from the current unit</a:t>
            </a:r>
          </a:p>
          <a:p>
            <a:pPr algn="ctr"/>
            <a:r>
              <a:rPr lang="en-GB" sz="1300" dirty="0">
                <a:solidFill>
                  <a:srgbClr val="0B5196"/>
                </a:solidFill>
                <a:latin typeface="Century Gothic" panose="020B0502020202020204" pitchFamily="34" charset="0"/>
              </a:rPr>
              <a:t> - specific revision homework</a:t>
            </a:r>
          </a:p>
        </p:txBody>
      </p:sp>
      <p:sp>
        <p:nvSpPr>
          <p:cNvPr id="23" name="TextBox 22"/>
          <p:cNvSpPr txBox="1"/>
          <p:nvPr/>
        </p:nvSpPr>
        <p:spPr>
          <a:xfrm>
            <a:off x="1119264" y="1474674"/>
            <a:ext cx="4474846"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Key Assessment Point - Interleaved knowledge from the full course of study</a:t>
            </a:r>
          </a:p>
        </p:txBody>
      </p:sp>
      <p:sp>
        <p:nvSpPr>
          <p:cNvPr id="24" name="TextBox 23"/>
          <p:cNvSpPr txBox="1"/>
          <p:nvPr/>
        </p:nvSpPr>
        <p:spPr>
          <a:xfrm>
            <a:off x="8127737" y="3942810"/>
            <a:ext cx="2490922"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Self marked – no stakes</a:t>
            </a:r>
          </a:p>
          <a:p>
            <a:pPr algn="ctr"/>
            <a:r>
              <a:rPr lang="en-GB" sz="1300" dirty="0">
                <a:solidFill>
                  <a:srgbClr val="0B5196"/>
                </a:solidFill>
                <a:latin typeface="Century Gothic" panose="020B0502020202020204" pitchFamily="34" charset="0"/>
              </a:rPr>
              <a:t>silent &amp; individual</a:t>
            </a:r>
          </a:p>
        </p:txBody>
      </p:sp>
      <p:sp>
        <p:nvSpPr>
          <p:cNvPr id="25" name="TextBox 24"/>
          <p:cNvSpPr txBox="1"/>
          <p:nvPr/>
        </p:nvSpPr>
        <p:spPr>
          <a:xfrm>
            <a:off x="7707160" y="3146482"/>
            <a:ext cx="2695681"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Peer marked – low stakes</a:t>
            </a:r>
            <a:br>
              <a:rPr lang="en-GB" sz="1300" dirty="0">
                <a:solidFill>
                  <a:srgbClr val="0B5196"/>
                </a:solidFill>
                <a:latin typeface="Century Gothic" panose="020B0502020202020204" pitchFamily="34" charset="0"/>
              </a:rPr>
            </a:br>
            <a:r>
              <a:rPr lang="en-GB" sz="1300" dirty="0">
                <a:solidFill>
                  <a:srgbClr val="0B5196"/>
                </a:solidFill>
                <a:latin typeface="Century Gothic" panose="020B0502020202020204" pitchFamily="34" charset="0"/>
              </a:rPr>
              <a:t> – whole class feedback</a:t>
            </a:r>
          </a:p>
        </p:txBody>
      </p:sp>
      <p:sp>
        <p:nvSpPr>
          <p:cNvPr id="26" name="TextBox 25"/>
          <p:cNvSpPr txBox="1"/>
          <p:nvPr/>
        </p:nvSpPr>
        <p:spPr>
          <a:xfrm>
            <a:off x="6773843" y="2320709"/>
            <a:ext cx="4134950"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Teacher marked – medium stakes personalised formative feedback</a:t>
            </a:r>
          </a:p>
        </p:txBody>
      </p:sp>
      <p:sp>
        <p:nvSpPr>
          <p:cNvPr id="27" name="TextBox 26"/>
          <p:cNvSpPr txBox="1"/>
          <p:nvPr/>
        </p:nvSpPr>
        <p:spPr>
          <a:xfrm>
            <a:off x="6487365" y="1413766"/>
            <a:ext cx="4688905"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Teacher marked &amp; moderated – high stakes summative mark informs reports</a:t>
            </a:r>
          </a:p>
        </p:txBody>
      </p:sp>
      <p:cxnSp>
        <p:nvCxnSpPr>
          <p:cNvPr id="28" name="Straight Connector 27"/>
          <p:cNvCxnSpPr/>
          <p:nvPr/>
        </p:nvCxnSpPr>
        <p:spPr>
          <a:xfrm flipV="1">
            <a:off x="1581911" y="2060433"/>
            <a:ext cx="3433977"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9" y="2077034"/>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3"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4" y="296469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3"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8" y="498909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8"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4"/>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4"/>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20" y="292327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6" y="2023377"/>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5" y="794102"/>
            <a:ext cx="2804094"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THE KNOWLEDGE</a:t>
            </a:r>
          </a:p>
        </p:txBody>
      </p:sp>
      <p:sp>
        <p:nvSpPr>
          <p:cNvPr id="45" name="TextBox 44"/>
          <p:cNvSpPr txBox="1"/>
          <p:nvPr/>
        </p:nvSpPr>
        <p:spPr>
          <a:xfrm>
            <a:off x="7257870" y="800302"/>
            <a:ext cx="2233602"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THE PROCESS</a:t>
            </a:r>
          </a:p>
        </p:txBody>
      </p:sp>
      <p:sp>
        <p:nvSpPr>
          <p:cNvPr id="46" name="TextBox 45"/>
          <p:cNvSpPr txBox="1"/>
          <p:nvPr/>
        </p:nvSpPr>
        <p:spPr>
          <a:xfrm rot="484968">
            <a:off x="3842204" y="5273128"/>
            <a:ext cx="3206549"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SPACED RETRIEVAL</a:t>
            </a:r>
          </a:p>
        </p:txBody>
      </p:sp>
      <p:sp>
        <p:nvSpPr>
          <p:cNvPr id="47" name="TextBox 46"/>
          <p:cNvSpPr txBox="1"/>
          <p:nvPr/>
        </p:nvSpPr>
        <p:spPr>
          <a:xfrm rot="406049">
            <a:off x="4331251" y="4224981"/>
            <a:ext cx="2274462" cy="342401"/>
          </a:xfrm>
          <a:prstGeom prst="rect">
            <a:avLst/>
          </a:prstGeom>
          <a:noFill/>
        </p:spPr>
        <p:txBody>
          <a:bodyPr wrap="square" rtlCol="0">
            <a:spAutoFit/>
          </a:bodyPr>
          <a:lstStyle/>
          <a:p>
            <a:r>
              <a:rPr lang="en-GB" sz="1625" b="1" dirty="0">
                <a:solidFill>
                  <a:srgbClr val="0B5196"/>
                </a:solidFill>
                <a:latin typeface="Century Gothic" panose="020B0502020202020204" pitchFamily="34" charset="0"/>
              </a:rPr>
              <a:t>ROLLING RECALL</a:t>
            </a:r>
          </a:p>
        </p:txBody>
      </p:sp>
      <p:sp>
        <p:nvSpPr>
          <p:cNvPr id="48" name="TextBox 47"/>
          <p:cNvSpPr txBox="1"/>
          <p:nvPr/>
        </p:nvSpPr>
        <p:spPr>
          <a:xfrm rot="416738">
            <a:off x="4878610" y="3048592"/>
            <a:ext cx="1300614" cy="542584"/>
          </a:xfrm>
          <a:prstGeom prst="rect">
            <a:avLst/>
          </a:prstGeom>
          <a:noFill/>
        </p:spPr>
        <p:txBody>
          <a:bodyPr wrap="square" rtlCol="0">
            <a:spAutoFit/>
          </a:bodyPr>
          <a:lstStyle/>
          <a:p>
            <a:pPr algn="ctr"/>
            <a:r>
              <a:rPr lang="en-GB" sz="1463" b="1" dirty="0">
                <a:solidFill>
                  <a:srgbClr val="0B5196"/>
                </a:solidFill>
                <a:latin typeface="Century Gothic" panose="020B0502020202020204" pitchFamily="34" charset="0"/>
              </a:rPr>
              <a:t>CHECK POINT</a:t>
            </a:r>
          </a:p>
        </p:txBody>
      </p:sp>
      <p:sp>
        <p:nvSpPr>
          <p:cNvPr id="49" name="TextBox 48"/>
          <p:cNvSpPr txBox="1"/>
          <p:nvPr/>
        </p:nvSpPr>
        <p:spPr>
          <a:xfrm rot="416738">
            <a:off x="5338623" y="2260497"/>
            <a:ext cx="702505" cy="317459"/>
          </a:xfrm>
          <a:prstGeom prst="rect">
            <a:avLst/>
          </a:prstGeom>
          <a:noFill/>
        </p:spPr>
        <p:txBody>
          <a:bodyPr wrap="square" rtlCol="0">
            <a:spAutoFit/>
          </a:bodyPr>
          <a:lstStyle/>
          <a:p>
            <a:pPr algn="ctr"/>
            <a:r>
              <a:rPr lang="en-GB" sz="1463" b="1" dirty="0">
                <a:solidFill>
                  <a:srgbClr val="0B5196"/>
                </a:solidFill>
                <a:latin typeface="Century Gothic" panose="020B0502020202020204" pitchFamily="34" charset="0"/>
              </a:rPr>
              <a:t>KAP</a:t>
            </a:r>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ASSESSMENT PYRAMID</a:t>
            </a:r>
            <a:endParaRPr lang="en-GB" sz="1300" b="0" dirty="0">
              <a:solidFill>
                <a:schemeClr val="bg1"/>
              </a:solidFill>
            </a:endParaRPr>
          </a:p>
        </p:txBody>
      </p:sp>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344713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Box 22"/>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5" name="TextBox 24"/>
          <p:cNvSpPr txBox="1"/>
          <p:nvPr/>
        </p:nvSpPr>
        <p:spPr>
          <a:xfrm>
            <a:off x="304799" y="1372770"/>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1"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0" name="Text Placeholder 30"/>
          <p:cNvSpPr>
            <a:spLocks noGrp="1"/>
          </p:cNvSpPr>
          <p:nvPr>
            <p:ph type="body" sz="quarter" idx="11"/>
          </p:nvPr>
        </p:nvSpPr>
        <p:spPr>
          <a:xfrm>
            <a:off x="425021" y="1501023"/>
            <a:ext cx="11363568" cy="4460506"/>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2431594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1"/>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ARCHWAY KNOWLEDGE CURRICULUM</a:t>
            </a:r>
          </a:p>
        </p:txBody>
      </p:sp>
      <p:sp>
        <p:nvSpPr>
          <p:cNvPr id="113" name="Rounded Rectangle 112"/>
          <p:cNvSpPr/>
          <p:nvPr/>
        </p:nvSpPr>
        <p:spPr>
          <a:xfrm>
            <a:off x="6346627"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CORE EXPECTATIONS</a:t>
            </a:r>
          </a:p>
        </p:txBody>
      </p:sp>
      <p:sp>
        <p:nvSpPr>
          <p:cNvPr id="114" name="Rounded Rectangle 113"/>
          <p:cNvSpPr/>
          <p:nvPr/>
        </p:nvSpPr>
        <p:spPr>
          <a:xfrm>
            <a:off x="6342388" y="3389291"/>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HIGH-IMPACT PEDAGOGY</a:t>
            </a:r>
          </a:p>
        </p:txBody>
      </p:sp>
      <p:sp>
        <p:nvSpPr>
          <p:cNvPr id="115" name="TextBox 114"/>
          <p:cNvSpPr txBox="1"/>
          <p:nvPr/>
        </p:nvSpPr>
        <p:spPr>
          <a:xfrm>
            <a:off x="6346628" y="692697"/>
            <a:ext cx="5516025" cy="917367"/>
          </a:xfrm>
          <a:prstGeom prst="rect">
            <a:avLst/>
          </a:prstGeom>
          <a:noFill/>
        </p:spPr>
        <p:txBody>
          <a:bodyPr wrap="square" rtlCol="0">
            <a:spAutoFit/>
          </a:bodyPr>
          <a:lstStyle/>
          <a:p>
            <a:r>
              <a:rPr lang="en-GB" sz="1056" dirty="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138" dirty="0"/>
              <a:t>.</a:t>
            </a:r>
          </a:p>
        </p:txBody>
      </p:sp>
      <p:sp>
        <p:nvSpPr>
          <p:cNvPr id="116" name="TextBox 115"/>
          <p:cNvSpPr txBox="1"/>
          <p:nvPr/>
        </p:nvSpPr>
        <p:spPr>
          <a:xfrm>
            <a:off x="6342390" y="2589288"/>
            <a:ext cx="5482945" cy="579774"/>
          </a:xfrm>
          <a:prstGeom prst="rect">
            <a:avLst/>
          </a:prstGeom>
          <a:noFill/>
        </p:spPr>
        <p:txBody>
          <a:bodyPr wrap="square" rtlCol="0">
            <a:spAutoFit/>
          </a:bodyPr>
          <a:lstStyle/>
          <a:p>
            <a:pPr>
              <a:spcAft>
                <a:spcPts val="488"/>
              </a:spcAft>
            </a:pPr>
            <a:r>
              <a:rPr lang="en-GB" sz="1056" dirty="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6" y="3921306"/>
            <a:ext cx="5488128" cy="417294"/>
          </a:xfrm>
          <a:prstGeom prst="rect">
            <a:avLst/>
          </a:prstGeom>
          <a:noFill/>
        </p:spPr>
        <p:txBody>
          <a:bodyPr wrap="square" rtlCol="0">
            <a:spAutoFit/>
          </a:bodyPr>
          <a:lstStyle/>
          <a:p>
            <a:pPr>
              <a:spcAft>
                <a:spcPts val="488"/>
              </a:spcAft>
            </a:pPr>
            <a:r>
              <a:rPr lang="en-GB" sz="1056" dirty="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2" y="4744145"/>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solidFill>
                  <a:schemeClr val="tx1"/>
                </a:solidFill>
              </a:rPr>
              <a:t>RESEARCH-INFORMED INNOVATION</a:t>
            </a:r>
          </a:p>
        </p:txBody>
      </p:sp>
      <p:sp>
        <p:nvSpPr>
          <p:cNvPr id="119" name="TextBox 118"/>
          <p:cNvSpPr txBox="1"/>
          <p:nvPr/>
        </p:nvSpPr>
        <p:spPr>
          <a:xfrm>
            <a:off x="6348097" y="5272751"/>
            <a:ext cx="5500193" cy="742254"/>
          </a:xfrm>
          <a:prstGeom prst="rect">
            <a:avLst/>
          </a:prstGeom>
          <a:noFill/>
        </p:spPr>
        <p:txBody>
          <a:bodyPr wrap="square" rtlCol="0">
            <a:spAutoFit/>
          </a:bodyPr>
          <a:lstStyle/>
          <a:p>
            <a:pPr>
              <a:spcAft>
                <a:spcPts val="488"/>
              </a:spcAft>
            </a:pPr>
            <a:r>
              <a:rPr lang="en-GB" sz="1056" dirty="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20" name="Rectangle 119"/>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21" name="Chevron 120"/>
          <p:cNvSpPr/>
          <p:nvPr/>
        </p:nvSpPr>
        <p:spPr>
          <a:xfrm>
            <a:off x="1892300" y="6281396"/>
            <a:ext cx="8435028"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TEACHING AND LEARNING FRAMEWORK</a:t>
            </a:r>
            <a:endParaRPr lang="en-GB" sz="1300" b="0" dirty="0">
              <a:solidFill>
                <a:schemeClr val="bg1"/>
              </a:solidFill>
            </a:endParaRPr>
          </a:p>
        </p:txBody>
      </p:sp>
      <p:pic>
        <p:nvPicPr>
          <p:cNvPr id="122" name="Picture 121"/>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2276508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455517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714646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25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955031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208233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063016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118057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969963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625" b="1"/>
            </a:lvl1pPr>
          </a:lstStyle>
          <a:p>
            <a:r>
              <a:rPr lang="en-US"/>
              <a:t>Click to edit Master title style</a:t>
            </a:r>
            <a:endParaRPr lang="en-GB"/>
          </a:p>
        </p:txBody>
      </p:sp>
      <p:sp>
        <p:nvSpPr>
          <p:cNvPr id="3" name="Content Placeholder 2"/>
          <p:cNvSpPr>
            <a:spLocks noGrp="1"/>
          </p:cNvSpPr>
          <p:nvPr>
            <p:ph idx="1"/>
          </p:nvPr>
        </p:nvSpPr>
        <p:spPr>
          <a:xfrm>
            <a:off x="4766734" y="273059"/>
            <a:ext cx="6815666"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953924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625"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81700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56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231259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003716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666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87702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2744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25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64039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77218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33539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72683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513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46" name="Table 45"/>
          <p:cNvGraphicFramePr>
            <a:graphicFrameLocks noGrp="1"/>
          </p:cNvGraphicFramePr>
          <p:nvPr>
            <p:extLst>
              <p:ext uri="{D42A27DB-BD31-4B8C-83A1-F6EECF244321}">
                <p14:modId xmlns:p14="http://schemas.microsoft.com/office/powerpoint/2010/main" val="2508850908"/>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2"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15"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17" name="Picture 16"/>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18" name="Picture 17"/>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19" name="Picture 18"/>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4" name="Pentagon 3"/>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 name="Rectangle 2"/>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5"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3321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625" b="1"/>
            </a:lvl1pPr>
          </a:lstStyle>
          <a:p>
            <a:r>
              <a:rPr lang="en-US"/>
              <a:t>Click to edit Master title style</a:t>
            </a:r>
            <a:endParaRPr lang="en-GB"/>
          </a:p>
        </p:txBody>
      </p:sp>
      <p:sp>
        <p:nvSpPr>
          <p:cNvPr id="3" name="Content Placeholder 2"/>
          <p:cNvSpPr>
            <a:spLocks noGrp="1"/>
          </p:cNvSpPr>
          <p:nvPr>
            <p:ph idx="1"/>
          </p:nvPr>
        </p:nvSpPr>
        <p:spPr>
          <a:xfrm>
            <a:off x="4766734" y="273057"/>
            <a:ext cx="6815666"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57547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625"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0303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0754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14342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175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255652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647318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317943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313714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88640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03948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457882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685649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942271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3546694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26235048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25099078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92613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484731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185926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6510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05083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134592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919556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608475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168116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219218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997373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816536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89CE7564-8325-03EA-5930-90807D086D5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FA2EB8B-A7D3-6F85-6906-0CE0E574A2A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42A5E0A-7309-FB8F-0A55-3DC737816951}"/>
              </a:ext>
            </a:extLst>
          </p:cNvPr>
          <p:cNvSpPr>
            <a:spLocks noGrp="1" noChangeArrowheads="1"/>
          </p:cNvSpPr>
          <p:nvPr>
            <p:ph type="sldNum" sz="quarter" idx="12"/>
          </p:nvPr>
        </p:nvSpPr>
        <p:spPr>
          <a:ln/>
        </p:spPr>
        <p:txBody>
          <a:bodyPr/>
          <a:lstStyle>
            <a:lvl1pPr>
              <a:defRPr/>
            </a:lvl1pPr>
          </a:lstStyle>
          <a:p>
            <a:fld id="{DE47EF50-7465-4DE8-97EA-F6C1AF75DFA8}" type="slidenum">
              <a:rPr lang="en-GB" altLang="en-US"/>
              <a:pPr/>
              <a:t>‹#›</a:t>
            </a:fld>
            <a:endParaRPr lang="en-GB" altLang="en-US"/>
          </a:p>
        </p:txBody>
      </p:sp>
    </p:spTree>
    <p:extLst>
      <p:ext uri="{BB962C8B-B14F-4D97-AF65-F5344CB8AC3E}">
        <p14:creationId xmlns:p14="http://schemas.microsoft.com/office/powerpoint/2010/main" val="24583506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0FD7BA4-C900-3BCF-5DB0-768E7977835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EC8B25D-6F3F-090D-1AE3-DBB275C81E8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EFF3FA6-A141-88BD-3F34-20A99FEE9CC2}"/>
              </a:ext>
            </a:extLst>
          </p:cNvPr>
          <p:cNvSpPr>
            <a:spLocks noGrp="1" noChangeArrowheads="1"/>
          </p:cNvSpPr>
          <p:nvPr>
            <p:ph type="sldNum" sz="quarter" idx="12"/>
          </p:nvPr>
        </p:nvSpPr>
        <p:spPr>
          <a:ln/>
        </p:spPr>
        <p:txBody>
          <a:bodyPr/>
          <a:lstStyle>
            <a:lvl1pPr>
              <a:defRPr/>
            </a:lvl1pPr>
          </a:lstStyle>
          <a:p>
            <a:fld id="{E8CDC602-E813-40FD-ACA4-3AE2C43D790A}" type="slidenum">
              <a:rPr lang="en-GB" altLang="en-US"/>
              <a:pPr/>
              <a:t>‹#›</a:t>
            </a:fld>
            <a:endParaRPr lang="en-GB" altLang="en-US"/>
          </a:p>
        </p:txBody>
      </p:sp>
    </p:spTree>
    <p:extLst>
      <p:ext uri="{BB962C8B-B14F-4D97-AF65-F5344CB8AC3E}">
        <p14:creationId xmlns:p14="http://schemas.microsoft.com/office/powerpoint/2010/main" val="12682905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59695D9-AA12-A0DE-5B7F-1BC36A28C33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BA4A23C-9B00-DA06-B902-0FC04E334C2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8738E2D-6EF6-DBDB-2295-8E22D77B021D}"/>
              </a:ext>
            </a:extLst>
          </p:cNvPr>
          <p:cNvSpPr>
            <a:spLocks noGrp="1" noChangeArrowheads="1"/>
          </p:cNvSpPr>
          <p:nvPr>
            <p:ph type="sldNum" sz="quarter" idx="12"/>
          </p:nvPr>
        </p:nvSpPr>
        <p:spPr>
          <a:ln/>
        </p:spPr>
        <p:txBody>
          <a:bodyPr/>
          <a:lstStyle>
            <a:lvl1pPr>
              <a:defRPr/>
            </a:lvl1pPr>
          </a:lstStyle>
          <a:p>
            <a:fld id="{4C998AC5-00D6-4D85-837D-0AA5CB50A5B0}" type="slidenum">
              <a:rPr lang="en-GB" altLang="en-US"/>
              <a:pPr/>
              <a:t>‹#›</a:t>
            </a:fld>
            <a:endParaRPr lang="en-GB" altLang="en-US"/>
          </a:p>
        </p:txBody>
      </p:sp>
    </p:spTree>
    <p:extLst>
      <p:ext uri="{BB962C8B-B14F-4D97-AF65-F5344CB8AC3E}">
        <p14:creationId xmlns:p14="http://schemas.microsoft.com/office/powerpoint/2010/main" val="253976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70648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958F728-218B-8414-7393-52A83704407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DC5CC05-76CF-F45C-B0F0-9F89FBB8654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A3E5A30-990F-EC4E-BE56-92F69F9889BB}"/>
              </a:ext>
            </a:extLst>
          </p:cNvPr>
          <p:cNvSpPr>
            <a:spLocks noGrp="1" noChangeArrowheads="1"/>
          </p:cNvSpPr>
          <p:nvPr>
            <p:ph type="sldNum" sz="quarter" idx="12"/>
          </p:nvPr>
        </p:nvSpPr>
        <p:spPr>
          <a:ln/>
        </p:spPr>
        <p:txBody>
          <a:bodyPr/>
          <a:lstStyle>
            <a:lvl1pPr>
              <a:defRPr/>
            </a:lvl1pPr>
          </a:lstStyle>
          <a:p>
            <a:fld id="{C01F55FE-1D32-47B1-8873-6D33A902CDC8}" type="slidenum">
              <a:rPr lang="en-GB" altLang="en-US"/>
              <a:pPr/>
              <a:t>‹#›</a:t>
            </a:fld>
            <a:endParaRPr lang="en-GB" altLang="en-US"/>
          </a:p>
        </p:txBody>
      </p:sp>
    </p:spTree>
    <p:extLst>
      <p:ext uri="{BB962C8B-B14F-4D97-AF65-F5344CB8AC3E}">
        <p14:creationId xmlns:p14="http://schemas.microsoft.com/office/powerpoint/2010/main" val="1331136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6AC38515-39D2-253A-A86A-B5ABED114D8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B89CAEE7-99D6-8445-85DE-0A465495190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0B3CF38B-F18D-BECF-F6FF-630FE2A2543F}"/>
              </a:ext>
            </a:extLst>
          </p:cNvPr>
          <p:cNvSpPr>
            <a:spLocks noGrp="1" noChangeArrowheads="1"/>
          </p:cNvSpPr>
          <p:nvPr>
            <p:ph type="sldNum" sz="quarter" idx="12"/>
          </p:nvPr>
        </p:nvSpPr>
        <p:spPr>
          <a:ln/>
        </p:spPr>
        <p:txBody>
          <a:bodyPr/>
          <a:lstStyle>
            <a:lvl1pPr>
              <a:defRPr/>
            </a:lvl1pPr>
          </a:lstStyle>
          <a:p>
            <a:fld id="{587FFA2B-F0A9-4D5D-BC88-FD61DDB44E97}" type="slidenum">
              <a:rPr lang="en-GB" altLang="en-US"/>
              <a:pPr/>
              <a:t>‹#›</a:t>
            </a:fld>
            <a:endParaRPr lang="en-GB" altLang="en-US"/>
          </a:p>
        </p:txBody>
      </p:sp>
    </p:spTree>
    <p:extLst>
      <p:ext uri="{BB962C8B-B14F-4D97-AF65-F5344CB8AC3E}">
        <p14:creationId xmlns:p14="http://schemas.microsoft.com/office/powerpoint/2010/main" val="10041249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0389DDA6-BD78-291F-4F18-28A23B9C1A77}"/>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3B4390B2-A0D9-1CD4-BD1B-2D4E8855DCC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39A6D35C-A702-1138-96FA-8E043347E958}"/>
              </a:ext>
            </a:extLst>
          </p:cNvPr>
          <p:cNvSpPr>
            <a:spLocks noGrp="1" noChangeArrowheads="1"/>
          </p:cNvSpPr>
          <p:nvPr>
            <p:ph type="sldNum" sz="quarter" idx="12"/>
          </p:nvPr>
        </p:nvSpPr>
        <p:spPr>
          <a:ln/>
        </p:spPr>
        <p:txBody>
          <a:bodyPr/>
          <a:lstStyle>
            <a:lvl1pPr>
              <a:defRPr/>
            </a:lvl1pPr>
          </a:lstStyle>
          <a:p>
            <a:fld id="{2C8F538D-6C6D-47C3-BA66-65EA1F1807E0}" type="slidenum">
              <a:rPr lang="en-GB" altLang="en-US"/>
              <a:pPr/>
              <a:t>‹#›</a:t>
            </a:fld>
            <a:endParaRPr lang="en-GB" altLang="en-US"/>
          </a:p>
        </p:txBody>
      </p:sp>
    </p:spTree>
    <p:extLst>
      <p:ext uri="{BB962C8B-B14F-4D97-AF65-F5344CB8AC3E}">
        <p14:creationId xmlns:p14="http://schemas.microsoft.com/office/powerpoint/2010/main" val="27315424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79F6A36-7A64-432C-2A9E-39A8AAAFE5E4}"/>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6112DC98-925F-CDE3-C017-4E00BA81048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830888BF-ECAA-A785-8387-BF4700A68BC1}"/>
              </a:ext>
            </a:extLst>
          </p:cNvPr>
          <p:cNvSpPr>
            <a:spLocks noGrp="1" noChangeArrowheads="1"/>
          </p:cNvSpPr>
          <p:nvPr>
            <p:ph type="sldNum" sz="quarter" idx="12"/>
          </p:nvPr>
        </p:nvSpPr>
        <p:spPr>
          <a:ln/>
        </p:spPr>
        <p:txBody>
          <a:bodyPr/>
          <a:lstStyle>
            <a:lvl1pPr>
              <a:defRPr/>
            </a:lvl1pPr>
          </a:lstStyle>
          <a:p>
            <a:fld id="{819A5B68-9D27-489A-89C1-F50EFA334293}" type="slidenum">
              <a:rPr lang="en-GB" altLang="en-US"/>
              <a:pPr/>
              <a:t>‹#›</a:t>
            </a:fld>
            <a:endParaRPr lang="en-GB" altLang="en-US"/>
          </a:p>
        </p:txBody>
      </p:sp>
    </p:spTree>
    <p:extLst>
      <p:ext uri="{BB962C8B-B14F-4D97-AF65-F5344CB8AC3E}">
        <p14:creationId xmlns:p14="http://schemas.microsoft.com/office/powerpoint/2010/main" val="24746417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B2A4EBD-AF4E-5EA0-FBCC-7F88E31320B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640E372-CC92-6AF0-D7CE-61A49A69856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8DF117AD-6725-ECCC-CA28-50C4525BF6A8}"/>
              </a:ext>
            </a:extLst>
          </p:cNvPr>
          <p:cNvSpPr>
            <a:spLocks noGrp="1" noChangeArrowheads="1"/>
          </p:cNvSpPr>
          <p:nvPr>
            <p:ph type="sldNum" sz="quarter" idx="12"/>
          </p:nvPr>
        </p:nvSpPr>
        <p:spPr>
          <a:ln/>
        </p:spPr>
        <p:txBody>
          <a:bodyPr/>
          <a:lstStyle>
            <a:lvl1pPr>
              <a:defRPr/>
            </a:lvl1pPr>
          </a:lstStyle>
          <a:p>
            <a:fld id="{787DBE9C-817D-4B8F-8FF7-E00AD3191218}" type="slidenum">
              <a:rPr lang="en-GB" altLang="en-US"/>
              <a:pPr/>
              <a:t>‹#›</a:t>
            </a:fld>
            <a:endParaRPr lang="en-GB" altLang="en-US"/>
          </a:p>
        </p:txBody>
      </p:sp>
    </p:spTree>
    <p:extLst>
      <p:ext uri="{BB962C8B-B14F-4D97-AF65-F5344CB8AC3E}">
        <p14:creationId xmlns:p14="http://schemas.microsoft.com/office/powerpoint/2010/main" val="38563451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D78E72B-1DF1-E4AB-DD5E-865B7B4FA68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6259495D-2A06-599D-288E-10B36960786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821AD72-6E5C-0D9F-D376-E6042A18F94D}"/>
              </a:ext>
            </a:extLst>
          </p:cNvPr>
          <p:cNvSpPr>
            <a:spLocks noGrp="1" noChangeArrowheads="1"/>
          </p:cNvSpPr>
          <p:nvPr>
            <p:ph type="sldNum" sz="quarter" idx="12"/>
          </p:nvPr>
        </p:nvSpPr>
        <p:spPr>
          <a:ln/>
        </p:spPr>
        <p:txBody>
          <a:bodyPr/>
          <a:lstStyle>
            <a:lvl1pPr>
              <a:defRPr/>
            </a:lvl1pPr>
          </a:lstStyle>
          <a:p>
            <a:fld id="{FD496D9C-09CF-46F6-A020-010AA28D660C}" type="slidenum">
              <a:rPr lang="en-GB" altLang="en-US"/>
              <a:pPr/>
              <a:t>‹#›</a:t>
            </a:fld>
            <a:endParaRPr lang="en-GB" altLang="en-US"/>
          </a:p>
        </p:txBody>
      </p:sp>
    </p:spTree>
    <p:extLst>
      <p:ext uri="{BB962C8B-B14F-4D97-AF65-F5344CB8AC3E}">
        <p14:creationId xmlns:p14="http://schemas.microsoft.com/office/powerpoint/2010/main" val="10208187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38DBABE-945B-4BDC-2CAB-7E6A76E8E74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1BEF6EA-9457-4A50-F7DB-AB08CC3B0DD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CA555F6-A96E-39AE-C317-EE8F75AFD88D}"/>
              </a:ext>
            </a:extLst>
          </p:cNvPr>
          <p:cNvSpPr>
            <a:spLocks noGrp="1" noChangeArrowheads="1"/>
          </p:cNvSpPr>
          <p:nvPr>
            <p:ph type="sldNum" sz="quarter" idx="12"/>
          </p:nvPr>
        </p:nvSpPr>
        <p:spPr>
          <a:ln/>
        </p:spPr>
        <p:txBody>
          <a:bodyPr/>
          <a:lstStyle>
            <a:lvl1pPr>
              <a:defRPr/>
            </a:lvl1pPr>
          </a:lstStyle>
          <a:p>
            <a:fld id="{57961362-C759-4F41-BA2E-519019F74AAA}" type="slidenum">
              <a:rPr lang="en-GB" altLang="en-US"/>
              <a:pPr/>
              <a:t>‹#›</a:t>
            </a:fld>
            <a:endParaRPr lang="en-GB" altLang="en-US"/>
          </a:p>
        </p:txBody>
      </p:sp>
    </p:spTree>
    <p:extLst>
      <p:ext uri="{BB962C8B-B14F-4D97-AF65-F5344CB8AC3E}">
        <p14:creationId xmlns:p14="http://schemas.microsoft.com/office/powerpoint/2010/main" val="3242817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9C4688E-3AD9-964F-D79F-D2F7820F063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F7CB1EB-A121-39E6-4FA2-04F45C20F9B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AD1F2B9-AA4D-ECD6-BE1B-3958F10CCA97}"/>
              </a:ext>
            </a:extLst>
          </p:cNvPr>
          <p:cNvSpPr>
            <a:spLocks noGrp="1" noChangeArrowheads="1"/>
          </p:cNvSpPr>
          <p:nvPr>
            <p:ph type="sldNum" sz="quarter" idx="12"/>
          </p:nvPr>
        </p:nvSpPr>
        <p:spPr>
          <a:ln/>
        </p:spPr>
        <p:txBody>
          <a:bodyPr/>
          <a:lstStyle>
            <a:lvl1pPr>
              <a:defRPr/>
            </a:lvl1pPr>
          </a:lstStyle>
          <a:p>
            <a:fld id="{05423B8C-ABB6-48CF-9C4F-3C52F7FFD693}" type="slidenum">
              <a:rPr lang="en-GB" altLang="en-US"/>
              <a:pPr/>
              <a:t>‹#›</a:t>
            </a:fld>
            <a:endParaRPr lang="en-GB" altLang="en-US"/>
          </a:p>
        </p:txBody>
      </p:sp>
    </p:spTree>
    <p:extLst>
      <p:ext uri="{BB962C8B-B14F-4D97-AF65-F5344CB8AC3E}">
        <p14:creationId xmlns:p14="http://schemas.microsoft.com/office/powerpoint/2010/main" val="19291471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8432896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63335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02657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9207416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12810436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66545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12937644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24781497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6" y="273063"/>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8338540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4596681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2899055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1163544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2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72121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3302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287612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402115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763286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169406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419311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754385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382539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6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65522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4802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3.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image" Target="../media/image13.png"/><Relationship Id="rId2" Type="http://schemas.openxmlformats.org/officeDocument/2006/relationships/slideLayout" Target="../slideLayouts/slideLayout103.xml"/><Relationship Id="rId16" Type="http://schemas.openxmlformats.org/officeDocument/2006/relationships/theme" Target="../theme/theme1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14.pn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2.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image" Target="../media/image15.JPG"/><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3.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3.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07846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17" r:id="rId11"/>
    <p:sldLayoutId id="2147483769" r:id="rId12"/>
    <p:sldLayoutId id="2147483866" r:id="rId13"/>
  </p:sldLayoutIdLst>
  <p:txStyles>
    <p:titleStyle>
      <a:lvl1pPr algn="l" defTabSz="742928"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28" rtl="0" eaLnBrk="1" latinLnBrk="0" hangingPunct="1">
        <a:defRPr sz="1463" kern="1200">
          <a:solidFill>
            <a:schemeClr val="tx1"/>
          </a:solidFill>
          <a:latin typeface="+mn-lt"/>
          <a:ea typeface="+mn-ea"/>
          <a:cs typeface="+mn-cs"/>
        </a:defRPr>
      </a:lvl1pPr>
      <a:lvl2pPr marL="371464" algn="l" defTabSz="742928" rtl="0" eaLnBrk="1" latinLnBrk="0" hangingPunct="1">
        <a:defRPr sz="1463" kern="1200">
          <a:solidFill>
            <a:schemeClr val="tx1"/>
          </a:solidFill>
          <a:latin typeface="+mn-lt"/>
          <a:ea typeface="+mn-ea"/>
          <a:cs typeface="+mn-cs"/>
        </a:defRPr>
      </a:lvl2pPr>
      <a:lvl3pPr marL="742928" algn="l" defTabSz="742928" rtl="0" eaLnBrk="1" latinLnBrk="0" hangingPunct="1">
        <a:defRPr sz="1463" kern="1200">
          <a:solidFill>
            <a:schemeClr val="tx1"/>
          </a:solidFill>
          <a:latin typeface="+mn-lt"/>
          <a:ea typeface="+mn-ea"/>
          <a:cs typeface="+mn-cs"/>
        </a:defRPr>
      </a:lvl3pPr>
      <a:lvl4pPr marL="1114393" algn="l" defTabSz="742928" rtl="0" eaLnBrk="1" latinLnBrk="0" hangingPunct="1">
        <a:defRPr sz="1463" kern="1200">
          <a:solidFill>
            <a:schemeClr val="tx1"/>
          </a:solidFill>
          <a:latin typeface="+mn-lt"/>
          <a:ea typeface="+mn-ea"/>
          <a:cs typeface="+mn-cs"/>
        </a:defRPr>
      </a:lvl4pPr>
      <a:lvl5pPr marL="1485856" algn="l" defTabSz="742928" rtl="0" eaLnBrk="1" latinLnBrk="0" hangingPunct="1">
        <a:defRPr sz="1463" kern="1200">
          <a:solidFill>
            <a:schemeClr val="tx1"/>
          </a:solidFill>
          <a:latin typeface="+mn-lt"/>
          <a:ea typeface="+mn-ea"/>
          <a:cs typeface="+mn-cs"/>
        </a:defRPr>
      </a:lvl5pPr>
      <a:lvl6pPr marL="1857321" algn="l" defTabSz="742928" rtl="0" eaLnBrk="1" latinLnBrk="0" hangingPunct="1">
        <a:defRPr sz="1463" kern="1200">
          <a:solidFill>
            <a:schemeClr val="tx1"/>
          </a:solidFill>
          <a:latin typeface="+mn-lt"/>
          <a:ea typeface="+mn-ea"/>
          <a:cs typeface="+mn-cs"/>
        </a:defRPr>
      </a:lvl6pPr>
      <a:lvl7pPr marL="2228784" algn="l" defTabSz="742928" rtl="0" eaLnBrk="1" latinLnBrk="0" hangingPunct="1">
        <a:defRPr sz="1463" kern="1200">
          <a:solidFill>
            <a:schemeClr val="tx1"/>
          </a:solidFill>
          <a:latin typeface="+mn-lt"/>
          <a:ea typeface="+mn-ea"/>
          <a:cs typeface="+mn-cs"/>
        </a:defRPr>
      </a:lvl7pPr>
      <a:lvl8pPr marL="2600249" algn="l" defTabSz="742928" rtl="0" eaLnBrk="1" latinLnBrk="0" hangingPunct="1">
        <a:defRPr sz="1463" kern="1200">
          <a:solidFill>
            <a:schemeClr val="tx1"/>
          </a:solidFill>
          <a:latin typeface="+mn-lt"/>
          <a:ea typeface="+mn-ea"/>
          <a:cs typeface="+mn-cs"/>
        </a:defRPr>
      </a:lvl8pPr>
      <a:lvl9pPr marL="2971713" algn="l" defTabSz="742928" rtl="0" eaLnBrk="1" latinLnBrk="0" hangingPunct="1">
        <a:defRPr sz="146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1E8BCA0-1DE6-47A9-A4C4-355C50D33D1B}"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defTabSz="914400"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1" y="5800491"/>
            <a:ext cx="1084730" cy="933450"/>
          </a:xfrm>
          <a:prstGeom prst="rect">
            <a:avLst/>
          </a:prstGeom>
        </p:spPr>
      </p:pic>
    </p:spTree>
    <p:extLst>
      <p:ext uri="{BB962C8B-B14F-4D97-AF65-F5344CB8AC3E}">
        <p14:creationId xmlns:p14="http://schemas.microsoft.com/office/powerpoint/2010/main" val="212370269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48A87A34-81AB-432B-8DAE-1953F412C126}" type="datetimeFigureOut">
              <a:rPr lang="en-US" smtClean="0"/>
              <a:pPr/>
              <a:t>2/14/2025</a:t>
            </a:fld>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D22F896-40B5-4ADD-8801-0D06FADFA095}" type="slidenum">
              <a:rPr lang="en-US" smtClean="0"/>
              <a:pPr/>
              <a:t>‹#›</a:t>
            </a:fld>
            <a:endParaRPr lang="en-US" dirty="0"/>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7">
            <a:extLst>
              <a:ext uri="{28A0092B-C50C-407E-A947-70E740481C1C}">
                <a14:useLocalDpi xmlns:a14="http://schemas.microsoft.com/office/drawing/2010/main" val="0"/>
              </a:ext>
            </a:extLst>
          </a:blip>
          <a:srcRect r="84527"/>
          <a:stretch/>
        </p:blipFill>
        <p:spPr>
          <a:xfrm>
            <a:off x="10896539" y="5800491"/>
            <a:ext cx="1084729" cy="933450"/>
          </a:xfrm>
          <a:prstGeom prst="rect">
            <a:avLst/>
          </a:prstGeom>
        </p:spPr>
      </p:pic>
    </p:spTree>
    <p:extLst>
      <p:ext uri="{BB962C8B-B14F-4D97-AF65-F5344CB8AC3E}">
        <p14:creationId xmlns:p14="http://schemas.microsoft.com/office/powerpoint/2010/main" val="86640750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53" r:id="rId15"/>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927F384-CA92-446D-99E2-DF82E8D23D8E}" type="slidenum">
              <a:rPr lang="en-GB" smtClean="0">
                <a:solidFill>
                  <a:srgbClr val="000000"/>
                </a:solidFill>
              </a:rPr>
              <a:pPr/>
              <a:t>‹#›</a:t>
            </a:fld>
            <a:endParaRPr lang="en-GB" dirty="0">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endParaRPr lang="en-US" altLang="en-US" sz="1800" dirty="0">
              <a:solidFill>
                <a:srgbClr val="FFFFFF"/>
              </a:solidFill>
              <a:latin typeface="Comic Sans MS" pitchFamily="66" charset="0"/>
            </a:endParaRPr>
          </a:p>
        </p:txBody>
      </p:sp>
      <p:pic>
        <p:nvPicPr>
          <p:cNvPr id="2" name="Picture 2" descr="\\bca.internal\Homes\Core\Staff\acodd\My Pictures\Final-Trust-logo-Blue.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800523" y="5838826"/>
            <a:ext cx="117308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89822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rtl="0" eaLnBrk="1" fontAlgn="base" hangingPunct="1">
        <a:spcBef>
          <a:spcPct val="0"/>
        </a:spcBef>
        <a:spcAft>
          <a:spcPct val="0"/>
        </a:spcAft>
        <a:defRPr sz="4400" b="1">
          <a:solidFill>
            <a:srgbClr val="002060"/>
          </a:solidFill>
          <a:latin typeface="Century Gothic" panose="020B0502020202020204" pitchFamily="34" charset="0"/>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Trebuchet MS" panose="020B060302020202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Trebuchet MS" panose="020B0603020202020204" pitchFamily="34" charset="0"/>
          <a:cs typeface="+mn-cs"/>
        </a:defRPr>
      </a:lvl2pPr>
      <a:lvl3pPr marL="1143000" indent="-228600" algn="l" rtl="0" eaLnBrk="1" fontAlgn="base" hangingPunct="1">
        <a:spcBef>
          <a:spcPct val="20000"/>
        </a:spcBef>
        <a:spcAft>
          <a:spcPct val="0"/>
        </a:spcAft>
        <a:buChar char="•"/>
        <a:defRPr sz="2400">
          <a:solidFill>
            <a:schemeClr val="tx1"/>
          </a:solidFill>
          <a:latin typeface="Trebuchet MS" panose="020B0603020202020204" pitchFamily="34" charset="0"/>
          <a:cs typeface="+mn-cs"/>
        </a:defRPr>
      </a:lvl3pPr>
      <a:lvl4pPr marL="1600200" indent="-228600" algn="l" rtl="0" eaLnBrk="1" fontAlgn="base" hangingPunct="1">
        <a:spcBef>
          <a:spcPct val="20000"/>
        </a:spcBef>
        <a:spcAft>
          <a:spcPct val="0"/>
        </a:spcAft>
        <a:buChar char="–"/>
        <a:defRPr sz="2000">
          <a:solidFill>
            <a:schemeClr val="tx1"/>
          </a:solidFill>
          <a:latin typeface="Trebuchet MS" panose="020B0603020202020204" pitchFamily="34" charset="0"/>
          <a:cs typeface="+mn-cs"/>
        </a:defRPr>
      </a:lvl4pPr>
      <a:lvl5pPr marL="2057400" indent="-228600" algn="l" rtl="0" eaLnBrk="1" fontAlgn="base" hangingPunct="1">
        <a:spcBef>
          <a:spcPct val="20000"/>
        </a:spcBef>
        <a:spcAft>
          <a:spcPct val="0"/>
        </a:spcAft>
        <a:buChar char="»"/>
        <a:defRPr sz="2000">
          <a:solidFill>
            <a:schemeClr val="tx1"/>
          </a:solidFill>
          <a:latin typeface="Trebuchet MS" panose="020B0603020202020204"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07CFB874-0697-4B5B-81B9-7325BB74ABC0}" type="slidenum">
              <a:rPr lang="en-GB"/>
              <a:pPr>
                <a:defRPr/>
              </a:pPr>
              <a:t>‹#›</a:t>
            </a:fld>
            <a:endParaRPr lang="en-GB" dirty="0"/>
          </a:p>
        </p:txBody>
      </p:sp>
      <p:sp>
        <p:nvSpPr>
          <p:cNvPr id="10" name="Rectangle 7"/>
          <p:cNvSpPr>
            <a:spLocks noChangeArrowheads="1"/>
          </p:cNvSpPr>
          <p:nvPr userDrawn="1"/>
        </p:nvSpPr>
        <p:spPr bwMode="auto">
          <a:xfrm>
            <a:off x="0" y="0"/>
            <a:ext cx="12192000" cy="6858000"/>
          </a:xfrm>
          <a:prstGeom prst="rect">
            <a:avLst/>
          </a:prstGeom>
          <a:noFill/>
          <a:ln w="152400" algn="ctr">
            <a:solidFill>
              <a:srgbClr val="2D2D8A">
                <a:lumMod val="75000"/>
              </a:srgb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FFFFFF"/>
              </a:solidFill>
              <a:effectLst/>
              <a:uLnTx/>
              <a:uFillTx/>
              <a:latin typeface="Comic Sans MS" pitchFamily="66" charset="0"/>
              <a:cs typeface="Arial" charset="0"/>
            </a:endParaRPr>
          </a:p>
        </p:txBody>
      </p:sp>
      <p:pic>
        <p:nvPicPr>
          <p:cNvPr id="11" name="Picture 10"/>
          <p:cNvPicPr>
            <a:picLocks noChangeAspect="1"/>
          </p:cNvPicPr>
          <p:nvPr userDrawn="1"/>
        </p:nvPicPr>
        <p:blipFill rotWithShape="1">
          <a:blip r:embed="rId13">
            <a:extLst>
              <a:ext uri="{28A0092B-C50C-407E-A947-70E740481C1C}">
                <a14:useLocalDpi xmlns:a14="http://schemas.microsoft.com/office/drawing/2010/main" val="0"/>
              </a:ext>
            </a:extLst>
          </a:blip>
          <a:srcRect r="15398" b="9959"/>
          <a:stretch/>
        </p:blipFill>
        <p:spPr>
          <a:xfrm>
            <a:off x="10416481" y="5661248"/>
            <a:ext cx="1185108" cy="952494"/>
          </a:xfrm>
          <a:prstGeom prst="rect">
            <a:avLst/>
          </a:prstGeom>
        </p:spPr>
      </p:pic>
    </p:spTree>
    <p:extLst>
      <p:ext uri="{BB962C8B-B14F-4D97-AF65-F5344CB8AC3E}">
        <p14:creationId xmlns:p14="http://schemas.microsoft.com/office/powerpoint/2010/main" val="111715959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4240125-E44C-4956-8FAB-C26CF314FD88}" type="datetimeFigureOut">
              <a:rPr lang="en-GB" smtClean="0"/>
              <a:t>14/02/2025</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30350586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4240125-E44C-4956-8FAB-C26CF314FD88}" type="datetimeFigureOut">
              <a:rPr lang="en-GB" smtClean="0"/>
              <a:t>14/02/2025</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216245445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138">
                <a:latin typeface="Arial" charset="0"/>
                <a:cs typeface="Arial" charset="0"/>
              </a:defRPr>
            </a:lvl1pPr>
          </a:lstStyle>
          <a:p>
            <a:fld id="{48A87A34-81AB-432B-8DAE-1953F412C126}" type="datetimeFigureOut">
              <a:rPr lang="en-US" smtClean="0"/>
              <a:pPr/>
              <a:t>2/14/2025</a:t>
            </a:fld>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38">
                <a:latin typeface="Arial" charset="0"/>
                <a:cs typeface="Arial" charset="0"/>
              </a:defRPr>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38"/>
            </a:lvl1pPr>
          </a:lstStyle>
          <a:p>
            <a:fld id="{6D22F896-40B5-4ADD-8801-0D06FADFA095}" type="slidenum">
              <a:rPr lang="en-US" smtClean="0"/>
              <a:pPr/>
              <a:t>‹#›</a:t>
            </a:fld>
            <a:endParaRPr lang="en-US" dirty="0"/>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463">
              <a:solidFill>
                <a:srgbClr val="FFFFFF"/>
              </a:solidFill>
              <a:latin typeface="Comic Sans MS" pitchFamily="66" charset="0"/>
            </a:endParaRPr>
          </a:p>
        </p:txBody>
      </p:sp>
      <p:pic>
        <p:nvPicPr>
          <p:cNvPr id="3" name="Picture 2"/>
          <p:cNvPicPr>
            <a:picLocks noChangeAspect="1"/>
          </p:cNvPicPr>
          <p:nvPr/>
        </p:nvPicPr>
        <p:blipFill rotWithShape="1">
          <a:blip r:embed="rId14">
            <a:extLst>
              <a:ext uri="{28A0092B-C50C-407E-A947-70E740481C1C}">
                <a14:useLocalDpi xmlns:a14="http://schemas.microsoft.com/office/drawing/2010/main" val="0"/>
              </a:ext>
            </a:extLst>
          </a:blip>
          <a:srcRect r="84527"/>
          <a:stretch/>
        </p:blipFill>
        <p:spPr>
          <a:xfrm>
            <a:off x="10896539" y="5800491"/>
            <a:ext cx="1084729" cy="933450"/>
          </a:xfrm>
          <a:prstGeom prst="rect">
            <a:avLst/>
          </a:prstGeom>
        </p:spPr>
      </p:pic>
    </p:spTree>
    <p:extLst>
      <p:ext uri="{BB962C8B-B14F-4D97-AF65-F5344CB8AC3E}">
        <p14:creationId xmlns:p14="http://schemas.microsoft.com/office/powerpoint/2010/main" val="232290367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rtl="0" eaLnBrk="1" fontAlgn="base" hangingPunct="1">
        <a:spcBef>
          <a:spcPct val="0"/>
        </a:spcBef>
        <a:spcAft>
          <a:spcPct val="0"/>
        </a:spcAft>
        <a:defRPr sz="3575">
          <a:solidFill>
            <a:schemeClr val="tx2"/>
          </a:solidFill>
          <a:latin typeface="+mj-lt"/>
          <a:ea typeface="+mj-ea"/>
          <a:cs typeface="+mj-cs"/>
        </a:defRPr>
      </a:lvl1pPr>
      <a:lvl2pPr algn="ctr" rtl="0" eaLnBrk="1" fontAlgn="base" hangingPunct="1">
        <a:spcBef>
          <a:spcPct val="0"/>
        </a:spcBef>
        <a:spcAft>
          <a:spcPct val="0"/>
        </a:spcAft>
        <a:defRPr sz="3575">
          <a:solidFill>
            <a:schemeClr val="tx2"/>
          </a:solidFill>
          <a:latin typeface="Arial" charset="0"/>
          <a:cs typeface="Arial" charset="0"/>
        </a:defRPr>
      </a:lvl2pPr>
      <a:lvl3pPr algn="ctr" rtl="0" eaLnBrk="1" fontAlgn="base" hangingPunct="1">
        <a:spcBef>
          <a:spcPct val="0"/>
        </a:spcBef>
        <a:spcAft>
          <a:spcPct val="0"/>
        </a:spcAft>
        <a:defRPr sz="3575">
          <a:solidFill>
            <a:schemeClr val="tx2"/>
          </a:solidFill>
          <a:latin typeface="Arial" charset="0"/>
          <a:cs typeface="Arial" charset="0"/>
        </a:defRPr>
      </a:lvl3pPr>
      <a:lvl4pPr algn="ctr" rtl="0" eaLnBrk="1" fontAlgn="base" hangingPunct="1">
        <a:spcBef>
          <a:spcPct val="0"/>
        </a:spcBef>
        <a:spcAft>
          <a:spcPct val="0"/>
        </a:spcAft>
        <a:defRPr sz="3575">
          <a:solidFill>
            <a:schemeClr val="tx2"/>
          </a:solidFill>
          <a:latin typeface="Arial" charset="0"/>
          <a:cs typeface="Arial" charset="0"/>
        </a:defRPr>
      </a:lvl4pPr>
      <a:lvl5pPr algn="ctr" rtl="0" eaLnBrk="1" fontAlgn="base" hangingPunct="1">
        <a:spcBef>
          <a:spcPct val="0"/>
        </a:spcBef>
        <a:spcAft>
          <a:spcPct val="0"/>
        </a:spcAft>
        <a:defRPr sz="3575">
          <a:solidFill>
            <a:schemeClr val="tx2"/>
          </a:solidFill>
          <a:latin typeface="Arial" charset="0"/>
          <a:cs typeface="Arial" charset="0"/>
        </a:defRPr>
      </a:lvl5pPr>
      <a:lvl6pPr marL="371475" algn="ctr" rtl="0" eaLnBrk="1" fontAlgn="base" hangingPunct="1">
        <a:spcBef>
          <a:spcPct val="0"/>
        </a:spcBef>
        <a:spcAft>
          <a:spcPct val="0"/>
        </a:spcAft>
        <a:defRPr sz="3575">
          <a:solidFill>
            <a:schemeClr val="tx2"/>
          </a:solidFill>
          <a:latin typeface="Arial" charset="0"/>
          <a:cs typeface="Arial" charset="0"/>
        </a:defRPr>
      </a:lvl6pPr>
      <a:lvl7pPr marL="742950" algn="ctr" rtl="0" eaLnBrk="1" fontAlgn="base" hangingPunct="1">
        <a:spcBef>
          <a:spcPct val="0"/>
        </a:spcBef>
        <a:spcAft>
          <a:spcPct val="0"/>
        </a:spcAft>
        <a:defRPr sz="3575">
          <a:solidFill>
            <a:schemeClr val="tx2"/>
          </a:solidFill>
          <a:latin typeface="Arial" charset="0"/>
          <a:cs typeface="Arial" charset="0"/>
        </a:defRPr>
      </a:lvl7pPr>
      <a:lvl8pPr marL="1114425" algn="ctr" rtl="0" eaLnBrk="1" fontAlgn="base" hangingPunct="1">
        <a:spcBef>
          <a:spcPct val="0"/>
        </a:spcBef>
        <a:spcAft>
          <a:spcPct val="0"/>
        </a:spcAft>
        <a:defRPr sz="3575">
          <a:solidFill>
            <a:schemeClr val="tx2"/>
          </a:solidFill>
          <a:latin typeface="Arial" charset="0"/>
          <a:cs typeface="Arial" charset="0"/>
        </a:defRPr>
      </a:lvl8pPr>
      <a:lvl9pPr marL="1485900" algn="ctr" rtl="0" eaLnBrk="1" fontAlgn="base" hangingPunct="1">
        <a:spcBef>
          <a:spcPct val="0"/>
        </a:spcBef>
        <a:spcAft>
          <a:spcPct val="0"/>
        </a:spcAft>
        <a:defRPr sz="3575">
          <a:solidFill>
            <a:schemeClr val="tx2"/>
          </a:solidFill>
          <a:latin typeface="Arial" charset="0"/>
          <a:cs typeface="Arial" charset="0"/>
        </a:defRPr>
      </a:lvl9pPr>
    </p:titleStyle>
    <p:bodyStyle>
      <a:lvl1pPr marL="278606" indent="-278606" algn="l" rtl="0" eaLnBrk="1" fontAlgn="base" hangingPunct="1">
        <a:spcBef>
          <a:spcPct val="20000"/>
        </a:spcBef>
        <a:spcAft>
          <a:spcPct val="0"/>
        </a:spcAft>
        <a:buChar char="•"/>
        <a:defRPr sz="2600">
          <a:solidFill>
            <a:schemeClr val="tx1"/>
          </a:solidFill>
          <a:latin typeface="+mn-lt"/>
          <a:ea typeface="+mn-ea"/>
          <a:cs typeface="+mn-cs"/>
        </a:defRPr>
      </a:lvl1pPr>
      <a:lvl2pPr marL="603647" indent="-232172" algn="l" rtl="0" eaLnBrk="1" fontAlgn="base" hangingPunct="1">
        <a:spcBef>
          <a:spcPct val="20000"/>
        </a:spcBef>
        <a:spcAft>
          <a:spcPct val="0"/>
        </a:spcAft>
        <a:buChar char="–"/>
        <a:defRPr sz="2275">
          <a:solidFill>
            <a:schemeClr val="tx1"/>
          </a:solidFill>
          <a:latin typeface="+mn-lt"/>
          <a:cs typeface="+mn-cs"/>
        </a:defRPr>
      </a:lvl2pPr>
      <a:lvl3pPr marL="928688" indent="-185738" algn="l" rtl="0" eaLnBrk="1" fontAlgn="base" hangingPunct="1">
        <a:spcBef>
          <a:spcPct val="20000"/>
        </a:spcBef>
        <a:spcAft>
          <a:spcPct val="0"/>
        </a:spcAft>
        <a:buChar char="•"/>
        <a:defRPr sz="1950">
          <a:solidFill>
            <a:schemeClr val="tx1"/>
          </a:solidFill>
          <a:latin typeface="+mn-lt"/>
          <a:cs typeface="+mn-cs"/>
        </a:defRPr>
      </a:lvl3pPr>
      <a:lvl4pPr marL="1300163" indent="-185738" algn="l" rtl="0" eaLnBrk="1" fontAlgn="base" hangingPunct="1">
        <a:spcBef>
          <a:spcPct val="20000"/>
        </a:spcBef>
        <a:spcAft>
          <a:spcPct val="0"/>
        </a:spcAft>
        <a:buChar char="–"/>
        <a:defRPr sz="1625">
          <a:solidFill>
            <a:schemeClr val="tx1"/>
          </a:solidFill>
          <a:latin typeface="+mn-lt"/>
          <a:cs typeface="+mn-cs"/>
        </a:defRPr>
      </a:lvl4pPr>
      <a:lvl5pPr marL="1671638" indent="-185738" algn="l" rtl="0" eaLnBrk="1" fontAlgn="base" hangingPunct="1">
        <a:spcBef>
          <a:spcPct val="20000"/>
        </a:spcBef>
        <a:spcAft>
          <a:spcPct val="0"/>
        </a:spcAft>
        <a:buChar char="»"/>
        <a:defRPr sz="1625">
          <a:solidFill>
            <a:schemeClr val="tx1"/>
          </a:solidFill>
          <a:latin typeface="+mn-lt"/>
          <a:cs typeface="+mn-cs"/>
        </a:defRPr>
      </a:lvl5pPr>
      <a:lvl6pPr marL="2043113" indent="-185738" algn="l" rtl="0" eaLnBrk="1" fontAlgn="base" hangingPunct="1">
        <a:spcBef>
          <a:spcPct val="20000"/>
        </a:spcBef>
        <a:spcAft>
          <a:spcPct val="0"/>
        </a:spcAft>
        <a:buChar char="»"/>
        <a:defRPr sz="1625">
          <a:solidFill>
            <a:schemeClr val="tx1"/>
          </a:solidFill>
          <a:latin typeface="+mn-lt"/>
          <a:cs typeface="+mn-cs"/>
        </a:defRPr>
      </a:lvl6pPr>
      <a:lvl7pPr marL="2414588" indent="-185738" algn="l" rtl="0" eaLnBrk="1" fontAlgn="base" hangingPunct="1">
        <a:spcBef>
          <a:spcPct val="20000"/>
        </a:spcBef>
        <a:spcAft>
          <a:spcPct val="0"/>
        </a:spcAft>
        <a:buChar char="»"/>
        <a:defRPr sz="1625">
          <a:solidFill>
            <a:schemeClr val="tx1"/>
          </a:solidFill>
          <a:latin typeface="+mn-lt"/>
          <a:cs typeface="+mn-cs"/>
        </a:defRPr>
      </a:lvl7pPr>
      <a:lvl8pPr marL="2786063" indent="-185738" algn="l" rtl="0" eaLnBrk="1" fontAlgn="base" hangingPunct="1">
        <a:spcBef>
          <a:spcPct val="20000"/>
        </a:spcBef>
        <a:spcAft>
          <a:spcPct val="0"/>
        </a:spcAft>
        <a:buChar char="»"/>
        <a:defRPr sz="1625">
          <a:solidFill>
            <a:schemeClr val="tx1"/>
          </a:solidFill>
          <a:latin typeface="+mn-lt"/>
          <a:cs typeface="+mn-cs"/>
        </a:defRPr>
      </a:lvl8pPr>
      <a:lvl9pPr marL="3157538" indent="-185738" algn="l" rtl="0" eaLnBrk="1" fontAlgn="base" hangingPunct="1">
        <a:spcBef>
          <a:spcPct val="20000"/>
        </a:spcBef>
        <a:spcAft>
          <a:spcPct val="0"/>
        </a:spcAft>
        <a:buChar char="»"/>
        <a:defRPr sz="1625">
          <a:solidFill>
            <a:schemeClr val="tx1"/>
          </a:solidFill>
          <a:latin typeface="+mn-lt"/>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138">
                <a:latin typeface="Arial" charset="0"/>
                <a:cs typeface="Arial" charset="0"/>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38">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38"/>
            </a:lvl1pPr>
          </a:lstStyle>
          <a:p>
            <a:fld id="{562B4FC5-7E09-45AC-8D86-525C9EA597E5}"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463">
              <a:solidFill>
                <a:srgbClr val="FFFFFF"/>
              </a:solidFill>
              <a:latin typeface="Comic Sans MS" pitchFamily="66" charset="0"/>
            </a:endParaRPr>
          </a:p>
        </p:txBody>
      </p:sp>
      <p:pic>
        <p:nvPicPr>
          <p:cNvPr id="3" name="Picture 2"/>
          <p:cNvPicPr>
            <a:picLocks noChangeAspect="1"/>
          </p:cNvPicPr>
          <p:nvPr/>
        </p:nvPicPr>
        <p:blipFill rotWithShape="1">
          <a:blip r:embed="rId14">
            <a:extLst>
              <a:ext uri="{28A0092B-C50C-407E-A947-70E740481C1C}">
                <a14:useLocalDpi xmlns:a14="http://schemas.microsoft.com/office/drawing/2010/main" val="0"/>
              </a:ext>
            </a:extLst>
          </a:blip>
          <a:srcRect r="84527"/>
          <a:stretch/>
        </p:blipFill>
        <p:spPr>
          <a:xfrm>
            <a:off x="10896536" y="5800491"/>
            <a:ext cx="1084729" cy="933450"/>
          </a:xfrm>
          <a:prstGeom prst="rect">
            <a:avLst/>
          </a:prstGeom>
        </p:spPr>
      </p:pic>
    </p:spTree>
    <p:extLst>
      <p:ext uri="{BB962C8B-B14F-4D97-AF65-F5344CB8AC3E}">
        <p14:creationId xmlns:p14="http://schemas.microsoft.com/office/powerpoint/2010/main" val="28050967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rtl="0" eaLnBrk="1" fontAlgn="base" hangingPunct="1">
        <a:spcBef>
          <a:spcPct val="0"/>
        </a:spcBef>
        <a:spcAft>
          <a:spcPct val="0"/>
        </a:spcAft>
        <a:defRPr sz="3575">
          <a:solidFill>
            <a:schemeClr val="tx2"/>
          </a:solidFill>
          <a:latin typeface="+mj-lt"/>
          <a:ea typeface="+mj-ea"/>
          <a:cs typeface="+mj-cs"/>
        </a:defRPr>
      </a:lvl1pPr>
      <a:lvl2pPr algn="ctr" rtl="0" eaLnBrk="1" fontAlgn="base" hangingPunct="1">
        <a:spcBef>
          <a:spcPct val="0"/>
        </a:spcBef>
        <a:spcAft>
          <a:spcPct val="0"/>
        </a:spcAft>
        <a:defRPr sz="3575">
          <a:solidFill>
            <a:schemeClr val="tx2"/>
          </a:solidFill>
          <a:latin typeface="Arial" charset="0"/>
          <a:cs typeface="Arial" charset="0"/>
        </a:defRPr>
      </a:lvl2pPr>
      <a:lvl3pPr algn="ctr" rtl="0" eaLnBrk="1" fontAlgn="base" hangingPunct="1">
        <a:spcBef>
          <a:spcPct val="0"/>
        </a:spcBef>
        <a:spcAft>
          <a:spcPct val="0"/>
        </a:spcAft>
        <a:defRPr sz="3575">
          <a:solidFill>
            <a:schemeClr val="tx2"/>
          </a:solidFill>
          <a:latin typeface="Arial" charset="0"/>
          <a:cs typeface="Arial" charset="0"/>
        </a:defRPr>
      </a:lvl3pPr>
      <a:lvl4pPr algn="ctr" rtl="0" eaLnBrk="1" fontAlgn="base" hangingPunct="1">
        <a:spcBef>
          <a:spcPct val="0"/>
        </a:spcBef>
        <a:spcAft>
          <a:spcPct val="0"/>
        </a:spcAft>
        <a:defRPr sz="3575">
          <a:solidFill>
            <a:schemeClr val="tx2"/>
          </a:solidFill>
          <a:latin typeface="Arial" charset="0"/>
          <a:cs typeface="Arial" charset="0"/>
        </a:defRPr>
      </a:lvl4pPr>
      <a:lvl5pPr algn="ctr" rtl="0" eaLnBrk="1" fontAlgn="base" hangingPunct="1">
        <a:spcBef>
          <a:spcPct val="0"/>
        </a:spcBef>
        <a:spcAft>
          <a:spcPct val="0"/>
        </a:spcAft>
        <a:defRPr sz="3575">
          <a:solidFill>
            <a:schemeClr val="tx2"/>
          </a:solidFill>
          <a:latin typeface="Arial" charset="0"/>
          <a:cs typeface="Arial" charset="0"/>
        </a:defRPr>
      </a:lvl5pPr>
      <a:lvl6pPr marL="371475" algn="ctr" rtl="0" eaLnBrk="1" fontAlgn="base" hangingPunct="1">
        <a:spcBef>
          <a:spcPct val="0"/>
        </a:spcBef>
        <a:spcAft>
          <a:spcPct val="0"/>
        </a:spcAft>
        <a:defRPr sz="3575">
          <a:solidFill>
            <a:schemeClr val="tx2"/>
          </a:solidFill>
          <a:latin typeface="Arial" charset="0"/>
          <a:cs typeface="Arial" charset="0"/>
        </a:defRPr>
      </a:lvl6pPr>
      <a:lvl7pPr marL="742950" algn="ctr" rtl="0" eaLnBrk="1" fontAlgn="base" hangingPunct="1">
        <a:spcBef>
          <a:spcPct val="0"/>
        </a:spcBef>
        <a:spcAft>
          <a:spcPct val="0"/>
        </a:spcAft>
        <a:defRPr sz="3575">
          <a:solidFill>
            <a:schemeClr val="tx2"/>
          </a:solidFill>
          <a:latin typeface="Arial" charset="0"/>
          <a:cs typeface="Arial" charset="0"/>
        </a:defRPr>
      </a:lvl7pPr>
      <a:lvl8pPr marL="1114425" algn="ctr" rtl="0" eaLnBrk="1" fontAlgn="base" hangingPunct="1">
        <a:spcBef>
          <a:spcPct val="0"/>
        </a:spcBef>
        <a:spcAft>
          <a:spcPct val="0"/>
        </a:spcAft>
        <a:defRPr sz="3575">
          <a:solidFill>
            <a:schemeClr val="tx2"/>
          </a:solidFill>
          <a:latin typeface="Arial" charset="0"/>
          <a:cs typeface="Arial" charset="0"/>
        </a:defRPr>
      </a:lvl8pPr>
      <a:lvl9pPr marL="1485900" algn="ctr" rtl="0" eaLnBrk="1" fontAlgn="base" hangingPunct="1">
        <a:spcBef>
          <a:spcPct val="0"/>
        </a:spcBef>
        <a:spcAft>
          <a:spcPct val="0"/>
        </a:spcAft>
        <a:defRPr sz="3575">
          <a:solidFill>
            <a:schemeClr val="tx2"/>
          </a:solidFill>
          <a:latin typeface="Arial" charset="0"/>
          <a:cs typeface="Arial" charset="0"/>
        </a:defRPr>
      </a:lvl9pPr>
    </p:titleStyle>
    <p:bodyStyle>
      <a:lvl1pPr marL="278606" indent="-278606" algn="l" rtl="0" eaLnBrk="1" fontAlgn="base" hangingPunct="1">
        <a:spcBef>
          <a:spcPct val="20000"/>
        </a:spcBef>
        <a:spcAft>
          <a:spcPct val="0"/>
        </a:spcAft>
        <a:buChar char="•"/>
        <a:defRPr sz="2600">
          <a:solidFill>
            <a:schemeClr val="tx1"/>
          </a:solidFill>
          <a:latin typeface="+mn-lt"/>
          <a:ea typeface="+mn-ea"/>
          <a:cs typeface="+mn-cs"/>
        </a:defRPr>
      </a:lvl1pPr>
      <a:lvl2pPr marL="603647" indent="-232172" algn="l" rtl="0" eaLnBrk="1" fontAlgn="base" hangingPunct="1">
        <a:spcBef>
          <a:spcPct val="20000"/>
        </a:spcBef>
        <a:spcAft>
          <a:spcPct val="0"/>
        </a:spcAft>
        <a:buChar char="–"/>
        <a:defRPr sz="2275">
          <a:solidFill>
            <a:schemeClr val="tx1"/>
          </a:solidFill>
          <a:latin typeface="+mn-lt"/>
          <a:cs typeface="+mn-cs"/>
        </a:defRPr>
      </a:lvl2pPr>
      <a:lvl3pPr marL="928688" indent="-185738" algn="l" rtl="0" eaLnBrk="1" fontAlgn="base" hangingPunct="1">
        <a:spcBef>
          <a:spcPct val="20000"/>
        </a:spcBef>
        <a:spcAft>
          <a:spcPct val="0"/>
        </a:spcAft>
        <a:buChar char="•"/>
        <a:defRPr sz="1950">
          <a:solidFill>
            <a:schemeClr val="tx1"/>
          </a:solidFill>
          <a:latin typeface="+mn-lt"/>
          <a:cs typeface="+mn-cs"/>
        </a:defRPr>
      </a:lvl3pPr>
      <a:lvl4pPr marL="1300163" indent="-185738" algn="l" rtl="0" eaLnBrk="1" fontAlgn="base" hangingPunct="1">
        <a:spcBef>
          <a:spcPct val="20000"/>
        </a:spcBef>
        <a:spcAft>
          <a:spcPct val="0"/>
        </a:spcAft>
        <a:buChar char="–"/>
        <a:defRPr sz="1625">
          <a:solidFill>
            <a:schemeClr val="tx1"/>
          </a:solidFill>
          <a:latin typeface="+mn-lt"/>
          <a:cs typeface="+mn-cs"/>
        </a:defRPr>
      </a:lvl4pPr>
      <a:lvl5pPr marL="1671638" indent="-185738" algn="l" rtl="0" eaLnBrk="1" fontAlgn="base" hangingPunct="1">
        <a:spcBef>
          <a:spcPct val="20000"/>
        </a:spcBef>
        <a:spcAft>
          <a:spcPct val="0"/>
        </a:spcAft>
        <a:buChar char="»"/>
        <a:defRPr sz="1625">
          <a:solidFill>
            <a:schemeClr val="tx1"/>
          </a:solidFill>
          <a:latin typeface="+mn-lt"/>
          <a:cs typeface="+mn-cs"/>
        </a:defRPr>
      </a:lvl5pPr>
      <a:lvl6pPr marL="2043113" indent="-185738" algn="l" rtl="0" eaLnBrk="1" fontAlgn="base" hangingPunct="1">
        <a:spcBef>
          <a:spcPct val="20000"/>
        </a:spcBef>
        <a:spcAft>
          <a:spcPct val="0"/>
        </a:spcAft>
        <a:buChar char="»"/>
        <a:defRPr sz="1625">
          <a:solidFill>
            <a:schemeClr val="tx1"/>
          </a:solidFill>
          <a:latin typeface="+mn-lt"/>
          <a:cs typeface="+mn-cs"/>
        </a:defRPr>
      </a:lvl6pPr>
      <a:lvl7pPr marL="2414588" indent="-185738" algn="l" rtl="0" eaLnBrk="1" fontAlgn="base" hangingPunct="1">
        <a:spcBef>
          <a:spcPct val="20000"/>
        </a:spcBef>
        <a:spcAft>
          <a:spcPct val="0"/>
        </a:spcAft>
        <a:buChar char="»"/>
        <a:defRPr sz="1625">
          <a:solidFill>
            <a:schemeClr val="tx1"/>
          </a:solidFill>
          <a:latin typeface="+mn-lt"/>
          <a:cs typeface="+mn-cs"/>
        </a:defRPr>
      </a:lvl7pPr>
      <a:lvl8pPr marL="2786063" indent="-185738" algn="l" rtl="0" eaLnBrk="1" fontAlgn="base" hangingPunct="1">
        <a:spcBef>
          <a:spcPct val="20000"/>
        </a:spcBef>
        <a:spcAft>
          <a:spcPct val="0"/>
        </a:spcAft>
        <a:buChar char="»"/>
        <a:defRPr sz="1625">
          <a:solidFill>
            <a:schemeClr val="tx1"/>
          </a:solidFill>
          <a:latin typeface="+mn-lt"/>
          <a:cs typeface="+mn-cs"/>
        </a:defRPr>
      </a:lvl8pPr>
      <a:lvl9pPr marL="3157538" indent="-185738" algn="l" rtl="0" eaLnBrk="1" fontAlgn="base" hangingPunct="1">
        <a:spcBef>
          <a:spcPct val="20000"/>
        </a:spcBef>
        <a:spcAft>
          <a:spcPct val="0"/>
        </a:spcAft>
        <a:buChar char="»"/>
        <a:defRPr sz="1625">
          <a:solidFill>
            <a:schemeClr val="tx1"/>
          </a:solidFill>
          <a:latin typeface="+mn-lt"/>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B0BFF150-74A8-404B-BF0C-B3CE2F5420AD}" type="datetimeFigureOut">
              <a:rPr lang="en-GB" smtClean="0"/>
              <a:t>14/02/2025</a:t>
            </a:fld>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A71AE56-F932-4D29-A820-C54B9C61EA40}" type="slidenum">
              <a:rPr lang="en-GB" smtClean="0"/>
              <a:t>‹#›</a:t>
            </a:fld>
            <a:endParaRPr lang="en-GB"/>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336303894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A71AE56-F932-4D29-A820-C54B9C61EA40}"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99700408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473EACA-85F4-C28A-99FD-E0B19530DB5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1D8CF4E-CAFB-B264-0DCF-53970FE15811}"/>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A520ADF-272E-28BD-D838-EFB59FC82A6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0682022F-7429-0F6A-4AC8-9C226A884D4B}"/>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id="{E82649AE-F569-4A95-720D-244207611557}"/>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C7EE4FF-998F-484F-8EAC-3ABE790D4748}" type="slidenum">
              <a:rPr lang="en-GB" altLang="en-US"/>
              <a:pPr/>
              <a:t>‹#›</a:t>
            </a:fld>
            <a:endParaRPr lang="en-GB" altLang="en-US"/>
          </a:p>
        </p:txBody>
      </p:sp>
      <p:sp>
        <p:nvSpPr>
          <p:cNvPr id="9" name="Rectangle 7">
            <a:extLst>
              <a:ext uri="{FF2B5EF4-FFF2-40B4-BE49-F238E27FC236}">
                <a16:creationId xmlns:a16="http://schemas.microsoft.com/office/drawing/2014/main" id="{7CDF1ECE-FD1E-1014-6501-A9FC7A10E4B0}"/>
              </a:ext>
            </a:extLst>
          </p:cNvPr>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1032" name="Picture 2">
            <a:extLst>
              <a:ext uri="{FF2B5EF4-FFF2-40B4-BE49-F238E27FC236}">
                <a16:creationId xmlns:a16="http://schemas.microsoft.com/office/drawing/2014/main" id="{633BAA8B-CC01-FC4C-6AFD-EA32CC62F3DC}"/>
              </a:ext>
            </a:extLst>
          </p:cNvPr>
          <p:cNvPicPr>
            <a:picLocks noChangeAspect="1"/>
          </p:cNvPicPr>
          <p:nvPr/>
        </p:nvPicPr>
        <p:blipFill>
          <a:blip r:embed="rId13">
            <a:extLst>
              <a:ext uri="{28A0092B-C50C-407E-A947-70E740481C1C}">
                <a14:useLocalDpi xmlns:a14="http://schemas.microsoft.com/office/drawing/2010/main" val="0"/>
              </a:ext>
            </a:extLst>
          </a:blip>
          <a:srcRect r="84528"/>
          <a:stretch>
            <a:fillRect/>
          </a:stretch>
        </p:blipFill>
        <p:spPr bwMode="auto">
          <a:xfrm>
            <a:off x="10896600" y="5800725"/>
            <a:ext cx="108373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73570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4F7E842F-0858-4D22-8F72-77CBE5993307}" type="datetimeFigureOut">
              <a:rPr lang="en-GB" smtClean="0"/>
              <a:t>14/02/2025</a:t>
            </a:fld>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F8277AE-2D0F-47C9-8B76-E6E2BEB5D4C2}" type="slidenum">
              <a:rPr lang="en-GB" smtClean="0"/>
              <a:t>‹#›</a:t>
            </a:fld>
            <a:endParaRPr lang="en-GB"/>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5">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230585861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9.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29.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29.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29.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29.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36.png"/><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oleObject" Target="../embeddings/oleObject2.bin"/><Relationship Id="rId5" Type="http://schemas.openxmlformats.org/officeDocument/2006/relationships/image" Target="../media/image18.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ED6B84-753E-36DB-6F86-EEED4909A88A}"/>
              </a:ext>
            </a:extLst>
          </p:cNvPr>
          <p:cNvSpPr>
            <a:spLocks noGrp="1"/>
          </p:cNvSpPr>
          <p:nvPr>
            <p:ph type="body" sz="quarter" idx="10"/>
          </p:nvPr>
        </p:nvSpPr>
        <p:spPr/>
        <p:txBody>
          <a:bodyPr/>
          <a:lstStyle/>
          <a:p>
            <a:r>
              <a:rPr lang="en-GB" dirty="0"/>
              <a:t>Simplify these expression by collecting like terms</a:t>
            </a:r>
          </a:p>
        </p:txBody>
      </p:sp>
      <p:pic>
        <p:nvPicPr>
          <p:cNvPr id="10" name="Content Placeholder 9">
            <a:extLst>
              <a:ext uri="{FF2B5EF4-FFF2-40B4-BE49-F238E27FC236}">
                <a16:creationId xmlns:a16="http://schemas.microsoft.com/office/drawing/2014/main" id="{387D6B3F-FFF4-EDB5-65CB-71BE7E544AD8}"/>
              </a:ext>
            </a:extLst>
          </p:cNvPr>
          <p:cNvPicPr>
            <a:picLocks noGrp="1" noChangeAspect="1"/>
          </p:cNvPicPr>
          <p:nvPr>
            <p:ph sz="quarter" idx="11"/>
          </p:nvPr>
        </p:nvPicPr>
        <p:blipFill>
          <a:blip r:embed="rId2"/>
          <a:stretch>
            <a:fillRect/>
          </a:stretch>
        </p:blipFill>
        <p:spPr>
          <a:xfrm>
            <a:off x="576849" y="894756"/>
            <a:ext cx="9658014" cy="5320583"/>
          </a:xfrm>
        </p:spPr>
      </p:pic>
    </p:spTree>
    <p:extLst>
      <p:ext uri="{BB962C8B-B14F-4D97-AF65-F5344CB8AC3E}">
        <p14:creationId xmlns:p14="http://schemas.microsoft.com/office/powerpoint/2010/main" val="1471508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50A03-3D51-7404-E717-1FB70CD572E8}"/>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58FE1999-D82B-0340-A8D4-922D15015D5B}"/>
              </a:ext>
            </a:extLst>
          </p:cNvPr>
          <p:cNvSpPr txBox="1"/>
          <p:nvPr/>
        </p:nvSpPr>
        <p:spPr>
          <a:xfrm>
            <a:off x="-28073" y="287771"/>
            <a:ext cx="11450052" cy="740587"/>
          </a:xfrm>
          <a:prstGeom prst="rect">
            <a:avLst/>
          </a:prstGeom>
          <a:noFill/>
        </p:spPr>
        <p:txBody>
          <a:bodyPr wrap="square" rtlCol="0">
            <a:spAutoFit/>
          </a:bodyPr>
          <a:lstStyle/>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On mini whiteboards, work out the perimeter of the square</a:t>
            </a:r>
          </a:p>
        </p:txBody>
      </p:sp>
      <p:sp>
        <p:nvSpPr>
          <p:cNvPr id="12" name="Rectangle 8">
            <a:extLst>
              <a:ext uri="{FF2B5EF4-FFF2-40B4-BE49-F238E27FC236}">
                <a16:creationId xmlns:a16="http://schemas.microsoft.com/office/drawing/2014/main" id="{67E9838E-0646-120E-88FE-128A49F1A172}"/>
              </a:ext>
            </a:extLst>
          </p:cNvPr>
          <p:cNvSpPr>
            <a:spLocks noChangeArrowheads="1"/>
          </p:cNvSpPr>
          <p:nvPr/>
        </p:nvSpPr>
        <p:spPr bwMode="auto">
          <a:xfrm rot="13768647" flipV="1">
            <a:off x="1343528" y="2277979"/>
            <a:ext cx="2640013" cy="2640012"/>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CE176791-0957-6C0D-4F3E-A4EBD088752A}"/>
                  </a:ext>
                </a:extLst>
              </p:cNvPr>
              <p:cNvSpPr txBox="1"/>
              <p:nvPr/>
            </p:nvSpPr>
            <p:spPr>
              <a:xfrm>
                <a:off x="-1988677" y="4280271"/>
                <a:ext cx="6096000" cy="8490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GB" sz="4400" i="1" smtClean="0">
                              <a:solidFill>
                                <a:srgbClr val="836967"/>
                              </a:solidFill>
                              <a:latin typeface="Cambria Math" panose="02040503050406030204" pitchFamily="18" charset="0"/>
                            </a:rPr>
                          </m:ctrlPr>
                        </m:radPr>
                        <m:deg/>
                        <m:e>
                          <m:r>
                            <a:rPr lang="en-GB" sz="4400" b="0" i="1" smtClean="0">
                              <a:solidFill>
                                <a:srgbClr val="836967"/>
                              </a:solidFill>
                              <a:latin typeface="Cambria Math" panose="02040503050406030204" pitchFamily="18" charset="0"/>
                            </a:rPr>
                            <m:t>14</m:t>
                          </m:r>
                        </m:e>
                      </m:rad>
                    </m:oMath>
                  </m:oMathPara>
                </a14:m>
                <a:endParaRPr lang="en-GB" sz="4400" dirty="0"/>
              </a:p>
            </p:txBody>
          </p:sp>
        </mc:Choice>
        <mc:Fallback>
          <p:sp>
            <p:nvSpPr>
              <p:cNvPr id="5" name="TextBox 4">
                <a:extLst>
                  <a:ext uri="{FF2B5EF4-FFF2-40B4-BE49-F238E27FC236}">
                    <a16:creationId xmlns:a16="http://schemas.microsoft.com/office/drawing/2014/main" id="{CE176791-0957-6C0D-4F3E-A4EBD088752A}"/>
                  </a:ext>
                </a:extLst>
              </p:cNvPr>
              <p:cNvSpPr txBox="1">
                <a:spLocks noRot="1" noChangeAspect="1" noMove="1" noResize="1" noEditPoints="1" noAdjustHandles="1" noChangeArrowheads="1" noChangeShapeType="1" noTextEdit="1"/>
              </p:cNvSpPr>
              <p:nvPr/>
            </p:nvSpPr>
            <p:spPr>
              <a:xfrm>
                <a:off x="-1988677" y="4280271"/>
                <a:ext cx="6096000" cy="849079"/>
              </a:xfrm>
              <a:prstGeom prst="rect">
                <a:avLst/>
              </a:prstGeom>
              <a:blipFill>
                <a:blip r:embed="rId4"/>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28999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9E75B-F38E-7D8B-D360-59C209D644CC}"/>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80C21EA9-9DF7-C980-FCCB-2A422313A967}"/>
              </a:ext>
            </a:extLst>
          </p:cNvPr>
          <p:cNvSpPr txBox="1"/>
          <p:nvPr/>
        </p:nvSpPr>
        <p:spPr>
          <a:xfrm>
            <a:off x="-220579" y="209527"/>
            <a:ext cx="12043255" cy="1479251"/>
          </a:xfrm>
          <a:prstGeom prst="rect">
            <a:avLst/>
          </a:prstGeom>
          <a:noFill/>
        </p:spPr>
        <p:txBody>
          <a:bodyPr wrap="square" rtlCol="0">
            <a:spAutoFit/>
          </a:bodyPr>
          <a:lstStyle/>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On mini whiteboards, work out the perimeter of the regular hexagon</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E46EEC5-6062-D2E0-90A3-9281A43A6E73}"/>
                  </a:ext>
                </a:extLst>
              </p:cNvPr>
              <p:cNvSpPr txBox="1"/>
              <p:nvPr/>
            </p:nvSpPr>
            <p:spPr>
              <a:xfrm>
                <a:off x="-1219201" y="2566135"/>
                <a:ext cx="6096000" cy="8490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GB" sz="4400" i="1" smtClean="0">
                              <a:solidFill>
                                <a:srgbClr val="836967"/>
                              </a:solidFill>
                              <a:latin typeface="Cambria Math" panose="02040503050406030204" pitchFamily="18" charset="0"/>
                            </a:rPr>
                          </m:ctrlPr>
                        </m:radPr>
                        <m:deg/>
                        <m:e>
                          <m:r>
                            <a:rPr lang="en-GB" sz="4400" b="0" i="1" smtClean="0">
                              <a:solidFill>
                                <a:srgbClr val="836967"/>
                              </a:solidFill>
                              <a:latin typeface="Cambria Math" panose="02040503050406030204" pitchFamily="18" charset="0"/>
                            </a:rPr>
                            <m:t>11</m:t>
                          </m:r>
                        </m:e>
                      </m:rad>
                    </m:oMath>
                  </m:oMathPara>
                </a14:m>
                <a:endParaRPr lang="en-GB" sz="4400" dirty="0"/>
              </a:p>
            </p:txBody>
          </p:sp>
        </mc:Choice>
        <mc:Fallback>
          <p:sp>
            <p:nvSpPr>
              <p:cNvPr id="5" name="TextBox 4">
                <a:extLst>
                  <a:ext uri="{FF2B5EF4-FFF2-40B4-BE49-F238E27FC236}">
                    <a16:creationId xmlns:a16="http://schemas.microsoft.com/office/drawing/2014/main" id="{AE46EEC5-6062-D2E0-90A3-9281A43A6E73}"/>
                  </a:ext>
                </a:extLst>
              </p:cNvPr>
              <p:cNvSpPr txBox="1">
                <a:spLocks noRot="1" noChangeAspect="1" noMove="1" noResize="1" noEditPoints="1" noAdjustHandles="1" noChangeArrowheads="1" noChangeShapeType="1" noTextEdit="1"/>
              </p:cNvSpPr>
              <p:nvPr/>
            </p:nvSpPr>
            <p:spPr>
              <a:xfrm>
                <a:off x="-1219201" y="2566135"/>
                <a:ext cx="6096000" cy="849079"/>
              </a:xfrm>
              <a:prstGeom prst="rect">
                <a:avLst/>
              </a:prstGeom>
              <a:blipFill>
                <a:blip r:embed="rId4"/>
                <a:stretch>
                  <a:fillRect/>
                </a:stretch>
              </a:blipFill>
            </p:spPr>
            <p:txBody>
              <a:bodyPr/>
              <a:lstStyle/>
              <a:p>
                <a:r>
                  <a:rPr lang="en-GB">
                    <a:noFill/>
                  </a:rPr>
                  <a:t> </a:t>
                </a:r>
              </a:p>
            </p:txBody>
          </p:sp>
        </mc:Fallback>
      </mc:AlternateContent>
      <p:sp>
        <p:nvSpPr>
          <p:cNvPr id="3" name="Hexagon 2">
            <a:extLst>
              <a:ext uri="{FF2B5EF4-FFF2-40B4-BE49-F238E27FC236}">
                <a16:creationId xmlns:a16="http://schemas.microsoft.com/office/drawing/2014/main" id="{6986C0D9-CC9A-C1B7-CF81-C60E09F66A9C}"/>
              </a:ext>
            </a:extLst>
          </p:cNvPr>
          <p:cNvSpPr/>
          <p:nvPr/>
        </p:nvSpPr>
        <p:spPr>
          <a:xfrm>
            <a:off x="2069432" y="2502568"/>
            <a:ext cx="3192379" cy="2926532"/>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808926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C5080-14D7-5B84-083E-403FC99E8ACA}"/>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E3FD112D-3E98-A27D-EAAF-295D224D8D27}"/>
              </a:ext>
            </a:extLst>
          </p:cNvPr>
          <p:cNvSpPr txBox="1"/>
          <p:nvPr/>
        </p:nvSpPr>
        <p:spPr>
          <a:xfrm>
            <a:off x="-220579" y="209527"/>
            <a:ext cx="12043255" cy="740587"/>
          </a:xfrm>
          <a:prstGeom prst="rect">
            <a:avLst/>
          </a:prstGeom>
          <a:noFill/>
        </p:spPr>
        <p:txBody>
          <a:bodyPr wrap="square" rtlCol="0">
            <a:spAutoFit/>
          </a:bodyPr>
          <a:lstStyle/>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On mini whiteboards, work out the perimeter of the rectangle</a:t>
            </a:r>
          </a:p>
        </p:txBody>
      </p:sp>
      <p:sp>
        <p:nvSpPr>
          <p:cNvPr id="12" name="Rectangle 8">
            <a:extLst>
              <a:ext uri="{FF2B5EF4-FFF2-40B4-BE49-F238E27FC236}">
                <a16:creationId xmlns:a16="http://schemas.microsoft.com/office/drawing/2014/main" id="{4CBA1921-BF20-FCAD-2608-F482A9C85E56}"/>
              </a:ext>
            </a:extLst>
          </p:cNvPr>
          <p:cNvSpPr>
            <a:spLocks noChangeArrowheads="1"/>
          </p:cNvSpPr>
          <p:nvPr/>
        </p:nvSpPr>
        <p:spPr bwMode="auto">
          <a:xfrm rot="10800000" flipV="1">
            <a:off x="1343527" y="2277979"/>
            <a:ext cx="5731040" cy="2640012"/>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48065D4-3B59-6CB0-D852-F75DC3C56B01}"/>
                  </a:ext>
                </a:extLst>
              </p:cNvPr>
              <p:cNvSpPr txBox="1"/>
              <p:nvPr/>
            </p:nvSpPr>
            <p:spPr>
              <a:xfrm>
                <a:off x="978567" y="1428900"/>
                <a:ext cx="6096000" cy="8628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GB" sz="4400" i="1" smtClean="0">
                              <a:solidFill>
                                <a:srgbClr val="836967"/>
                              </a:solidFill>
                              <a:latin typeface="Cambria Math" panose="02040503050406030204" pitchFamily="18" charset="0"/>
                            </a:rPr>
                          </m:ctrlPr>
                        </m:radPr>
                        <m:deg/>
                        <m:e>
                          <m:r>
                            <a:rPr lang="en-GB" sz="4400" b="0" i="1" smtClean="0">
                              <a:solidFill>
                                <a:srgbClr val="836967"/>
                              </a:solidFill>
                              <a:latin typeface="Cambria Math" panose="02040503050406030204" pitchFamily="18" charset="0"/>
                            </a:rPr>
                            <m:t>5</m:t>
                          </m:r>
                        </m:e>
                      </m:rad>
                    </m:oMath>
                  </m:oMathPara>
                </a14:m>
                <a:endParaRPr lang="en-GB" sz="4400" dirty="0"/>
              </a:p>
            </p:txBody>
          </p:sp>
        </mc:Choice>
        <mc:Fallback>
          <p:sp>
            <p:nvSpPr>
              <p:cNvPr id="5" name="TextBox 4">
                <a:extLst>
                  <a:ext uri="{FF2B5EF4-FFF2-40B4-BE49-F238E27FC236}">
                    <a16:creationId xmlns:a16="http://schemas.microsoft.com/office/drawing/2014/main" id="{148065D4-3B59-6CB0-D852-F75DC3C56B01}"/>
                  </a:ext>
                </a:extLst>
              </p:cNvPr>
              <p:cNvSpPr txBox="1">
                <a:spLocks noRot="1" noChangeAspect="1" noMove="1" noResize="1" noEditPoints="1" noAdjustHandles="1" noChangeArrowheads="1" noChangeShapeType="1" noTextEdit="1"/>
              </p:cNvSpPr>
              <p:nvPr/>
            </p:nvSpPr>
            <p:spPr>
              <a:xfrm>
                <a:off x="978567" y="1428900"/>
                <a:ext cx="6096000" cy="86286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8F4C50E8-0318-6C33-E15C-BBFC2BF3538C}"/>
                  </a:ext>
                </a:extLst>
              </p:cNvPr>
              <p:cNvSpPr txBox="1"/>
              <p:nvPr/>
            </p:nvSpPr>
            <p:spPr>
              <a:xfrm>
                <a:off x="4531893" y="3140844"/>
                <a:ext cx="6096000" cy="8490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GB" sz="4400" i="1" smtClean="0">
                              <a:solidFill>
                                <a:srgbClr val="836967"/>
                              </a:solidFill>
                              <a:latin typeface="Cambria Math" panose="02040503050406030204" pitchFamily="18" charset="0"/>
                            </a:rPr>
                          </m:ctrlPr>
                        </m:radPr>
                        <m:deg/>
                        <m:e>
                          <m:r>
                            <a:rPr lang="en-GB" sz="4400" b="0" i="1" smtClean="0">
                              <a:solidFill>
                                <a:srgbClr val="836967"/>
                              </a:solidFill>
                              <a:latin typeface="Cambria Math" panose="02040503050406030204" pitchFamily="18" charset="0"/>
                            </a:rPr>
                            <m:t>3</m:t>
                          </m:r>
                        </m:e>
                      </m:rad>
                    </m:oMath>
                  </m:oMathPara>
                </a14:m>
                <a:endParaRPr lang="en-GB" sz="4400" dirty="0"/>
              </a:p>
            </p:txBody>
          </p:sp>
        </mc:Choice>
        <mc:Fallback>
          <p:sp>
            <p:nvSpPr>
              <p:cNvPr id="2" name="TextBox 1">
                <a:extLst>
                  <a:ext uri="{FF2B5EF4-FFF2-40B4-BE49-F238E27FC236}">
                    <a16:creationId xmlns:a16="http://schemas.microsoft.com/office/drawing/2014/main" id="{8F4C50E8-0318-6C33-E15C-BBFC2BF3538C}"/>
                  </a:ext>
                </a:extLst>
              </p:cNvPr>
              <p:cNvSpPr txBox="1">
                <a:spLocks noRot="1" noChangeAspect="1" noMove="1" noResize="1" noEditPoints="1" noAdjustHandles="1" noChangeArrowheads="1" noChangeShapeType="1" noTextEdit="1"/>
              </p:cNvSpPr>
              <p:nvPr/>
            </p:nvSpPr>
            <p:spPr>
              <a:xfrm>
                <a:off x="4531893" y="3140844"/>
                <a:ext cx="6096000" cy="849079"/>
              </a:xfrm>
              <a:prstGeom prst="rect">
                <a:avLst/>
              </a:prstGeom>
              <a:blipFill>
                <a:blip r:embed="rId5"/>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101430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928B3-261D-A71E-9899-E3E9E69DE188}"/>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805028B4-FB15-2D82-9650-30246B182A9D}"/>
                  </a:ext>
                </a:extLst>
              </p:cNvPr>
              <p:cNvSpPr txBox="1"/>
              <p:nvPr/>
            </p:nvSpPr>
            <p:spPr>
              <a:xfrm>
                <a:off x="1090860" y="0"/>
                <a:ext cx="8963526" cy="2287549"/>
              </a:xfrm>
              <a:prstGeom prst="rect">
                <a:avLst/>
              </a:prstGeom>
              <a:noFill/>
            </p:spPr>
            <p:txBody>
              <a:bodyPr wrap="square" rtlCol="0">
                <a:spAutoFit/>
              </a:bodyPr>
              <a:lstStyle/>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On mini whiteboards, draw a square that has a perimeter of 4</a:t>
                </a:r>
                <a:r>
                  <a:rPr lang="en-GB" sz="3200" dirty="0">
                    <a:solidFill>
                      <a:srgbClr val="836967"/>
                    </a:solidFill>
                  </a:rPr>
                  <a:t> </a:t>
                </a:r>
                <a14:m>
                  <m:oMath xmlns:m="http://schemas.openxmlformats.org/officeDocument/2006/math">
                    <m:rad>
                      <m:radPr>
                        <m:degHide m:val="on"/>
                        <m:ctrlPr>
                          <a:rPr lang="en-GB" sz="3200" i="1" smtClean="0">
                            <a:solidFill>
                              <a:srgbClr val="836967"/>
                            </a:solidFill>
                            <a:latin typeface="Cambria Math" panose="02040503050406030204" pitchFamily="18" charset="0"/>
                          </a:rPr>
                        </m:ctrlPr>
                      </m:radPr>
                      <m:deg/>
                      <m:e>
                        <m:r>
                          <a:rPr lang="en-GB" sz="3200" b="0" i="1" smtClean="0">
                            <a:solidFill>
                              <a:srgbClr val="836967"/>
                            </a:solidFill>
                            <a:latin typeface="Cambria Math" panose="02040503050406030204" pitchFamily="18" charset="0"/>
                          </a:rPr>
                          <m:t>6</m:t>
                        </m:r>
                      </m:e>
                    </m:rad>
                  </m:oMath>
                </a14:m>
                <a:endParaRPr lang="en-GB" sz="3200" dirty="0">
                  <a:solidFill>
                    <a:srgbClr val="000000"/>
                  </a:solidFill>
                  <a:latin typeface="Trebuchet MS" panose="020B0603020202020204" pitchFamily="34" charset="0"/>
                  <a:cs typeface="Arial" charset="0"/>
                </a:endParaRPr>
              </a:p>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Show the lengths of each side </a:t>
                </a:r>
              </a:p>
            </p:txBody>
          </p:sp>
        </mc:Choice>
        <mc:Fallback>
          <p:sp>
            <p:nvSpPr>
              <p:cNvPr id="10" name="TextBox 9">
                <a:extLst>
                  <a:ext uri="{FF2B5EF4-FFF2-40B4-BE49-F238E27FC236}">
                    <a16:creationId xmlns:a16="http://schemas.microsoft.com/office/drawing/2014/main" id="{805028B4-FB15-2D82-9650-30246B182A9D}"/>
                  </a:ext>
                </a:extLst>
              </p:cNvPr>
              <p:cNvSpPr txBox="1">
                <a:spLocks noRot="1" noChangeAspect="1" noMove="1" noResize="1" noEditPoints="1" noAdjustHandles="1" noChangeArrowheads="1" noChangeShapeType="1" noTextEdit="1"/>
              </p:cNvSpPr>
              <p:nvPr/>
            </p:nvSpPr>
            <p:spPr>
              <a:xfrm>
                <a:off x="1090860" y="0"/>
                <a:ext cx="8963526" cy="2287549"/>
              </a:xfrm>
              <a:prstGeom prst="rect">
                <a:avLst/>
              </a:prstGeom>
              <a:blipFill>
                <a:blip r:embed="rId4"/>
                <a:stretch>
                  <a:fillRect l="-544" r="-1769" b="-7733"/>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249335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43856-92A3-2E87-F568-E2E0A385CF2D}"/>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55E4499F-ABCC-B114-63FF-4B7236064E10}"/>
                  </a:ext>
                </a:extLst>
              </p:cNvPr>
              <p:cNvSpPr txBox="1"/>
              <p:nvPr/>
            </p:nvSpPr>
            <p:spPr>
              <a:xfrm>
                <a:off x="1090860" y="0"/>
                <a:ext cx="8963526" cy="3764877"/>
              </a:xfrm>
              <a:prstGeom prst="rect">
                <a:avLst/>
              </a:prstGeom>
              <a:noFill/>
            </p:spPr>
            <p:txBody>
              <a:bodyPr wrap="square" rtlCol="0">
                <a:spAutoFit/>
              </a:bodyPr>
              <a:lstStyle/>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On mini whiteboards, draw a square that has a perimeter of 4</a:t>
                </a:r>
                <a:r>
                  <a:rPr lang="en-GB" sz="3200" dirty="0">
                    <a:solidFill>
                      <a:srgbClr val="836967"/>
                    </a:solidFill>
                  </a:rPr>
                  <a:t> </a:t>
                </a:r>
                <a14:m>
                  <m:oMath xmlns:m="http://schemas.openxmlformats.org/officeDocument/2006/math">
                    <m:rad>
                      <m:radPr>
                        <m:degHide m:val="on"/>
                        <m:ctrlPr>
                          <a:rPr lang="en-GB" sz="3200" i="1" smtClean="0">
                            <a:solidFill>
                              <a:srgbClr val="836967"/>
                            </a:solidFill>
                            <a:latin typeface="Cambria Math" panose="02040503050406030204" pitchFamily="18" charset="0"/>
                          </a:rPr>
                        </m:ctrlPr>
                      </m:radPr>
                      <m:deg/>
                      <m:e>
                        <m:r>
                          <a:rPr lang="en-GB" sz="3200" b="0" i="1" smtClean="0">
                            <a:solidFill>
                              <a:srgbClr val="836967"/>
                            </a:solidFill>
                            <a:latin typeface="Cambria Math" panose="02040503050406030204" pitchFamily="18" charset="0"/>
                          </a:rPr>
                          <m:t>6</m:t>
                        </m:r>
                      </m:e>
                    </m:rad>
                  </m:oMath>
                </a14:m>
                <a:endParaRPr lang="en-GB" sz="3200" dirty="0">
                  <a:solidFill>
                    <a:srgbClr val="000000"/>
                  </a:solidFill>
                  <a:latin typeface="Trebuchet MS" panose="020B0603020202020204" pitchFamily="34" charset="0"/>
                  <a:cs typeface="Arial" charset="0"/>
                </a:endParaRPr>
              </a:p>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Show the lengths of each side </a:t>
                </a:r>
              </a:p>
              <a:p>
                <a:pPr algn="ctr" fontAlgn="base">
                  <a:lnSpc>
                    <a:spcPct val="150000"/>
                  </a:lnSpc>
                  <a:spcBef>
                    <a:spcPct val="0"/>
                  </a:spcBef>
                  <a:spcAft>
                    <a:spcPct val="0"/>
                  </a:spcAft>
                </a:pPr>
                <a:endParaRPr lang="en-GB" sz="3200" dirty="0">
                  <a:solidFill>
                    <a:srgbClr val="000000"/>
                  </a:solidFill>
                  <a:latin typeface="Trebuchet MS" panose="020B0603020202020204" pitchFamily="34" charset="0"/>
                  <a:cs typeface="Arial" charset="0"/>
                </a:endParaRPr>
              </a:p>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And another different shape</a:t>
                </a:r>
              </a:p>
            </p:txBody>
          </p:sp>
        </mc:Choice>
        <mc:Fallback>
          <p:sp>
            <p:nvSpPr>
              <p:cNvPr id="10" name="TextBox 9">
                <a:extLst>
                  <a:ext uri="{FF2B5EF4-FFF2-40B4-BE49-F238E27FC236}">
                    <a16:creationId xmlns:a16="http://schemas.microsoft.com/office/drawing/2014/main" id="{55E4499F-ABCC-B114-63FF-4B7236064E10}"/>
                  </a:ext>
                </a:extLst>
              </p:cNvPr>
              <p:cNvSpPr txBox="1">
                <a:spLocks noRot="1" noChangeAspect="1" noMove="1" noResize="1" noEditPoints="1" noAdjustHandles="1" noChangeArrowheads="1" noChangeShapeType="1" noTextEdit="1"/>
              </p:cNvSpPr>
              <p:nvPr/>
            </p:nvSpPr>
            <p:spPr>
              <a:xfrm>
                <a:off x="1090860" y="0"/>
                <a:ext cx="8963526" cy="3764877"/>
              </a:xfrm>
              <a:prstGeom prst="rect">
                <a:avLst/>
              </a:prstGeom>
              <a:blipFill>
                <a:blip r:embed="rId4"/>
                <a:stretch>
                  <a:fillRect l="-544" r="-1769" b="-4207"/>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64423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97910-8FED-F518-7015-E45054AC843B}"/>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5C202B5D-C30E-509E-D33F-FA7F87E9980D}"/>
                  </a:ext>
                </a:extLst>
              </p:cNvPr>
              <p:cNvSpPr txBox="1"/>
              <p:nvPr/>
            </p:nvSpPr>
            <p:spPr>
              <a:xfrm>
                <a:off x="1090860" y="0"/>
                <a:ext cx="8963526" cy="2321789"/>
              </a:xfrm>
              <a:prstGeom prst="rect">
                <a:avLst/>
              </a:prstGeom>
              <a:noFill/>
            </p:spPr>
            <p:txBody>
              <a:bodyPr wrap="square" rtlCol="0">
                <a:spAutoFit/>
              </a:bodyPr>
              <a:lstStyle/>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On mini whiteboards, draw a quadrilateral that has a perimeter of 4</a:t>
                </a:r>
                <a14:m>
                  <m:oMath xmlns:m="http://schemas.openxmlformats.org/officeDocument/2006/math">
                    <m:rad>
                      <m:radPr>
                        <m:degHide m:val="on"/>
                        <m:ctrlPr>
                          <a:rPr lang="en-GB" sz="3200" i="1" smtClean="0">
                            <a:solidFill>
                              <a:srgbClr val="836967"/>
                            </a:solidFill>
                            <a:latin typeface="Cambria Math" panose="02040503050406030204" pitchFamily="18" charset="0"/>
                          </a:rPr>
                        </m:ctrlPr>
                      </m:radPr>
                      <m:deg/>
                      <m:e>
                        <m:r>
                          <a:rPr lang="en-GB" sz="3200" b="0" i="1" smtClean="0">
                            <a:solidFill>
                              <a:srgbClr val="836967"/>
                            </a:solidFill>
                            <a:latin typeface="Cambria Math" panose="02040503050406030204" pitchFamily="18" charset="0"/>
                          </a:rPr>
                          <m:t>10</m:t>
                        </m:r>
                      </m:e>
                    </m:rad>
                  </m:oMath>
                </a14:m>
                <a:endParaRPr lang="en-GB" sz="3200" dirty="0">
                  <a:solidFill>
                    <a:srgbClr val="000000"/>
                  </a:solidFill>
                  <a:latin typeface="Trebuchet MS" panose="020B0603020202020204" pitchFamily="34" charset="0"/>
                  <a:cs typeface="Arial" charset="0"/>
                </a:endParaRPr>
              </a:p>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Show the lengths of each side </a:t>
                </a:r>
              </a:p>
            </p:txBody>
          </p:sp>
        </mc:Choice>
        <mc:Fallback>
          <p:sp>
            <p:nvSpPr>
              <p:cNvPr id="10" name="TextBox 9">
                <a:extLst>
                  <a:ext uri="{FF2B5EF4-FFF2-40B4-BE49-F238E27FC236}">
                    <a16:creationId xmlns:a16="http://schemas.microsoft.com/office/drawing/2014/main" id="{5C202B5D-C30E-509E-D33F-FA7F87E9980D}"/>
                  </a:ext>
                </a:extLst>
              </p:cNvPr>
              <p:cNvSpPr txBox="1">
                <a:spLocks noRot="1" noChangeAspect="1" noMove="1" noResize="1" noEditPoints="1" noAdjustHandles="1" noChangeArrowheads="1" noChangeShapeType="1" noTextEdit="1"/>
              </p:cNvSpPr>
              <p:nvPr/>
            </p:nvSpPr>
            <p:spPr>
              <a:xfrm>
                <a:off x="1090860" y="0"/>
                <a:ext cx="8963526" cy="2321789"/>
              </a:xfrm>
              <a:prstGeom prst="rect">
                <a:avLst/>
              </a:prstGeom>
              <a:blipFill>
                <a:blip r:embed="rId4"/>
                <a:stretch>
                  <a:fillRect l="-1156" r="-2381" b="-6037"/>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4063157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E17F5-1A16-E42F-64CD-AE2561F60F0D}"/>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C7E04A0E-1B3D-C22D-B4BD-F3B7A4954F81}"/>
                  </a:ext>
                </a:extLst>
              </p:cNvPr>
              <p:cNvSpPr txBox="1"/>
              <p:nvPr/>
            </p:nvSpPr>
            <p:spPr>
              <a:xfrm>
                <a:off x="1090860" y="0"/>
                <a:ext cx="8963526" cy="4503541"/>
              </a:xfrm>
              <a:prstGeom prst="rect">
                <a:avLst/>
              </a:prstGeom>
              <a:noFill/>
            </p:spPr>
            <p:txBody>
              <a:bodyPr wrap="square" rtlCol="0">
                <a:spAutoFit/>
              </a:bodyPr>
              <a:lstStyle/>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On mini whiteboards, draw a quadrilateral that has a perimeter of 4</a:t>
                </a:r>
                <a14:m>
                  <m:oMath xmlns:m="http://schemas.openxmlformats.org/officeDocument/2006/math">
                    <m:rad>
                      <m:radPr>
                        <m:degHide m:val="on"/>
                        <m:ctrlPr>
                          <a:rPr lang="en-GB" sz="3200" i="1" smtClean="0">
                            <a:solidFill>
                              <a:srgbClr val="836967"/>
                            </a:solidFill>
                            <a:latin typeface="Cambria Math" panose="02040503050406030204" pitchFamily="18" charset="0"/>
                          </a:rPr>
                        </m:ctrlPr>
                      </m:radPr>
                      <m:deg/>
                      <m:e>
                        <m:r>
                          <a:rPr lang="en-GB" sz="3200" b="0" i="1" smtClean="0">
                            <a:solidFill>
                              <a:srgbClr val="836967"/>
                            </a:solidFill>
                            <a:latin typeface="Cambria Math" panose="02040503050406030204" pitchFamily="18" charset="0"/>
                          </a:rPr>
                          <m:t>10</m:t>
                        </m:r>
                      </m:e>
                    </m:rad>
                  </m:oMath>
                </a14:m>
                <a:endParaRPr lang="en-GB" sz="3200" dirty="0">
                  <a:solidFill>
                    <a:srgbClr val="000000"/>
                  </a:solidFill>
                  <a:latin typeface="Trebuchet MS" panose="020B0603020202020204" pitchFamily="34" charset="0"/>
                  <a:cs typeface="Arial" charset="0"/>
                </a:endParaRPr>
              </a:p>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Show the lengths of each side</a:t>
                </a:r>
              </a:p>
              <a:p>
                <a:pPr algn="ctr" fontAlgn="base">
                  <a:lnSpc>
                    <a:spcPct val="150000"/>
                  </a:lnSpc>
                  <a:spcBef>
                    <a:spcPct val="0"/>
                  </a:spcBef>
                  <a:spcAft>
                    <a:spcPct val="0"/>
                  </a:spcAft>
                </a:pPr>
                <a:endParaRPr lang="en-GB" sz="3200" dirty="0">
                  <a:solidFill>
                    <a:srgbClr val="000000"/>
                  </a:solidFill>
                  <a:latin typeface="Trebuchet MS" panose="020B0603020202020204" pitchFamily="34" charset="0"/>
                  <a:cs typeface="Arial" charset="0"/>
                </a:endParaRPr>
              </a:p>
              <a:p>
                <a:pPr algn="ctr" fontAlgn="base">
                  <a:lnSpc>
                    <a:spcPct val="150000"/>
                  </a:lnSpc>
                  <a:spcBef>
                    <a:spcPct val="0"/>
                  </a:spcBef>
                  <a:spcAft>
                    <a:spcPct val="0"/>
                  </a:spcAft>
                </a:pPr>
                <a:endParaRPr lang="en-GB" sz="3200" dirty="0">
                  <a:solidFill>
                    <a:srgbClr val="000000"/>
                  </a:solidFill>
                  <a:latin typeface="Trebuchet MS" panose="020B0603020202020204" pitchFamily="34" charset="0"/>
                  <a:cs typeface="Arial" charset="0"/>
                </a:endParaRPr>
              </a:p>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And a different shape </a:t>
                </a:r>
              </a:p>
            </p:txBody>
          </p:sp>
        </mc:Choice>
        <mc:Fallback>
          <p:sp>
            <p:nvSpPr>
              <p:cNvPr id="10" name="TextBox 9">
                <a:extLst>
                  <a:ext uri="{FF2B5EF4-FFF2-40B4-BE49-F238E27FC236}">
                    <a16:creationId xmlns:a16="http://schemas.microsoft.com/office/drawing/2014/main" id="{C7E04A0E-1B3D-C22D-B4BD-F3B7A4954F81}"/>
                  </a:ext>
                </a:extLst>
              </p:cNvPr>
              <p:cNvSpPr txBox="1">
                <a:spLocks noRot="1" noChangeAspect="1" noMove="1" noResize="1" noEditPoints="1" noAdjustHandles="1" noChangeArrowheads="1" noChangeShapeType="1" noTextEdit="1"/>
              </p:cNvSpPr>
              <p:nvPr/>
            </p:nvSpPr>
            <p:spPr>
              <a:xfrm>
                <a:off x="1090860" y="0"/>
                <a:ext cx="8963526" cy="4503541"/>
              </a:xfrm>
              <a:prstGeom prst="rect">
                <a:avLst/>
              </a:prstGeom>
              <a:blipFill>
                <a:blip r:embed="rId4"/>
                <a:stretch>
                  <a:fillRect l="-1156" r="-2381" b="-3383"/>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22943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850D9-E69A-6FED-5E42-39749F9412E1}"/>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3C1999C1-A651-7352-2D71-D449DC994A96}"/>
                  </a:ext>
                </a:extLst>
              </p:cNvPr>
              <p:cNvSpPr txBox="1"/>
              <p:nvPr/>
            </p:nvSpPr>
            <p:spPr>
              <a:xfrm>
                <a:off x="1090860" y="0"/>
                <a:ext cx="8963526" cy="3028650"/>
              </a:xfrm>
              <a:prstGeom prst="rect">
                <a:avLst/>
              </a:prstGeom>
              <a:noFill/>
            </p:spPr>
            <p:txBody>
              <a:bodyPr wrap="square" rtlCol="0">
                <a:spAutoFit/>
              </a:bodyPr>
              <a:lstStyle/>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On mini whiteboards, draw a shape that has a perimeter of 3</a:t>
                </a:r>
                <a:r>
                  <a:rPr lang="en-GB" sz="3200" dirty="0">
                    <a:solidFill>
                      <a:srgbClr val="836967"/>
                    </a:solidFill>
                  </a:rPr>
                  <a:t> </a:t>
                </a:r>
                <a14:m>
                  <m:oMath xmlns:m="http://schemas.openxmlformats.org/officeDocument/2006/math">
                    <m:rad>
                      <m:radPr>
                        <m:degHide m:val="on"/>
                        <m:ctrlPr>
                          <a:rPr lang="en-GB" sz="3200" i="1" smtClean="0">
                            <a:solidFill>
                              <a:srgbClr val="836967"/>
                            </a:solidFill>
                            <a:latin typeface="Cambria Math" panose="02040503050406030204" pitchFamily="18" charset="0"/>
                          </a:rPr>
                        </m:ctrlPr>
                      </m:radPr>
                      <m:deg/>
                      <m:e>
                        <m:r>
                          <a:rPr lang="en-GB" sz="3200" b="0" i="1" smtClean="0">
                            <a:solidFill>
                              <a:srgbClr val="836967"/>
                            </a:solidFill>
                            <a:latin typeface="Cambria Math" panose="02040503050406030204" pitchFamily="18" charset="0"/>
                          </a:rPr>
                          <m:t>2</m:t>
                        </m:r>
                      </m:e>
                    </m:rad>
                  </m:oMath>
                </a14:m>
                <a:endParaRPr lang="en-GB" sz="3200" dirty="0">
                  <a:solidFill>
                    <a:srgbClr val="000000"/>
                  </a:solidFill>
                  <a:latin typeface="Trebuchet MS" panose="020B0603020202020204" pitchFamily="34" charset="0"/>
                  <a:cs typeface="Arial" charset="0"/>
                </a:endParaRPr>
              </a:p>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Show the lengths of each side </a:t>
                </a:r>
              </a:p>
              <a:p>
                <a:pPr algn="ctr" fontAlgn="base">
                  <a:lnSpc>
                    <a:spcPct val="150000"/>
                  </a:lnSpc>
                  <a:spcBef>
                    <a:spcPct val="0"/>
                  </a:spcBef>
                  <a:spcAft>
                    <a:spcPct val="0"/>
                  </a:spcAft>
                </a:pPr>
                <a:endParaRPr lang="en-GB" sz="3200" dirty="0">
                  <a:solidFill>
                    <a:srgbClr val="000000"/>
                  </a:solidFill>
                  <a:latin typeface="Trebuchet MS" panose="020B0603020202020204" pitchFamily="34" charset="0"/>
                  <a:cs typeface="Arial" charset="0"/>
                </a:endParaRPr>
              </a:p>
            </p:txBody>
          </p:sp>
        </mc:Choice>
        <mc:Fallback>
          <p:sp>
            <p:nvSpPr>
              <p:cNvPr id="10" name="TextBox 9">
                <a:extLst>
                  <a:ext uri="{FF2B5EF4-FFF2-40B4-BE49-F238E27FC236}">
                    <a16:creationId xmlns:a16="http://schemas.microsoft.com/office/drawing/2014/main" id="{3C1999C1-A651-7352-2D71-D449DC994A96}"/>
                  </a:ext>
                </a:extLst>
              </p:cNvPr>
              <p:cNvSpPr txBox="1">
                <a:spLocks noRot="1" noChangeAspect="1" noMove="1" noResize="1" noEditPoints="1" noAdjustHandles="1" noChangeArrowheads="1" noChangeShapeType="1" noTextEdit="1"/>
              </p:cNvSpPr>
              <p:nvPr/>
            </p:nvSpPr>
            <p:spPr>
              <a:xfrm>
                <a:off x="1090860" y="0"/>
                <a:ext cx="8963526" cy="3028650"/>
              </a:xfrm>
              <a:prstGeom prst="rect">
                <a:avLst/>
              </a:prstGeom>
              <a:blipFill>
                <a:blip r:embed="rId4"/>
                <a:stretch>
                  <a:fillRect r="-884"/>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040607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059F7-F2A6-D3E3-20E5-7EF1D113E603}"/>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1A3724C3-3203-A35B-56CE-99D22A20F1D9}"/>
                  </a:ext>
                </a:extLst>
              </p:cNvPr>
              <p:cNvSpPr txBox="1"/>
              <p:nvPr/>
            </p:nvSpPr>
            <p:spPr>
              <a:xfrm>
                <a:off x="1090860" y="0"/>
                <a:ext cx="8963526" cy="3764877"/>
              </a:xfrm>
              <a:prstGeom prst="rect">
                <a:avLst/>
              </a:prstGeom>
              <a:noFill/>
            </p:spPr>
            <p:txBody>
              <a:bodyPr wrap="square" rtlCol="0">
                <a:spAutoFit/>
              </a:bodyPr>
              <a:lstStyle/>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On mini whiteboards, draw a shape that has a perimeter of 2</a:t>
                </a:r>
                <a14:m>
                  <m:oMath xmlns:m="http://schemas.openxmlformats.org/officeDocument/2006/math">
                    <m:rad>
                      <m:radPr>
                        <m:degHide m:val="on"/>
                        <m:ctrlPr>
                          <a:rPr lang="en-GB" sz="3200" i="1" smtClean="0">
                            <a:solidFill>
                              <a:srgbClr val="836967"/>
                            </a:solidFill>
                            <a:latin typeface="Cambria Math" panose="02040503050406030204" pitchFamily="18" charset="0"/>
                          </a:rPr>
                        </m:ctrlPr>
                      </m:radPr>
                      <m:deg/>
                      <m:e>
                        <m:r>
                          <a:rPr lang="en-GB" sz="3200" b="0" i="1" smtClean="0">
                            <a:solidFill>
                              <a:srgbClr val="836967"/>
                            </a:solidFill>
                            <a:latin typeface="Cambria Math" panose="02040503050406030204" pitchFamily="18" charset="0"/>
                          </a:rPr>
                          <m:t>3</m:t>
                        </m:r>
                      </m:e>
                    </m:rad>
                  </m:oMath>
                </a14:m>
                <a:r>
                  <a:rPr lang="en-GB" sz="3200" dirty="0">
                    <a:solidFill>
                      <a:srgbClr val="000000"/>
                    </a:solidFill>
                    <a:latin typeface="Trebuchet MS" panose="020B0603020202020204" pitchFamily="34" charset="0"/>
                    <a:cs typeface="Arial" charset="0"/>
                  </a:rPr>
                  <a:t> + 3</a:t>
                </a:r>
                <a:r>
                  <a:rPr lang="en-GB" sz="3200" dirty="0">
                    <a:solidFill>
                      <a:srgbClr val="836967"/>
                    </a:solidFill>
                  </a:rPr>
                  <a:t> </a:t>
                </a:r>
                <a14:m>
                  <m:oMath xmlns:m="http://schemas.openxmlformats.org/officeDocument/2006/math">
                    <m:rad>
                      <m:radPr>
                        <m:degHide m:val="on"/>
                        <m:ctrlPr>
                          <a:rPr lang="en-GB" sz="3200" i="1">
                            <a:solidFill>
                              <a:srgbClr val="836967"/>
                            </a:solidFill>
                            <a:latin typeface="Cambria Math" panose="02040503050406030204" pitchFamily="18" charset="0"/>
                          </a:rPr>
                        </m:ctrlPr>
                      </m:radPr>
                      <m:deg/>
                      <m:e>
                        <m:r>
                          <a:rPr lang="en-GB" sz="3200" b="0" i="1" smtClean="0">
                            <a:solidFill>
                              <a:srgbClr val="836967"/>
                            </a:solidFill>
                            <a:latin typeface="Cambria Math" panose="02040503050406030204" pitchFamily="18" charset="0"/>
                          </a:rPr>
                          <m:t>7</m:t>
                        </m:r>
                      </m:e>
                    </m:rad>
                  </m:oMath>
                </a14:m>
                <a:r>
                  <a:rPr lang="en-GB" sz="3200" dirty="0">
                    <a:solidFill>
                      <a:srgbClr val="000000"/>
                    </a:solidFill>
                    <a:latin typeface="Trebuchet MS" panose="020B0603020202020204" pitchFamily="34" charset="0"/>
                    <a:cs typeface="Arial" charset="0"/>
                  </a:rPr>
                  <a:t> </a:t>
                </a:r>
              </a:p>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Show the lengths of each side</a:t>
                </a:r>
              </a:p>
              <a:p>
                <a:pPr algn="ctr" fontAlgn="base">
                  <a:lnSpc>
                    <a:spcPct val="150000"/>
                  </a:lnSpc>
                  <a:spcBef>
                    <a:spcPct val="0"/>
                  </a:spcBef>
                  <a:spcAft>
                    <a:spcPct val="0"/>
                  </a:spcAft>
                </a:pPr>
                <a:endParaRPr lang="en-GB" sz="3200" dirty="0">
                  <a:solidFill>
                    <a:srgbClr val="000000"/>
                  </a:solidFill>
                  <a:latin typeface="Trebuchet MS" panose="020B0603020202020204" pitchFamily="34" charset="0"/>
                  <a:cs typeface="Arial" charset="0"/>
                </a:endParaRPr>
              </a:p>
              <a:p>
                <a:pPr algn="ctr" fontAlgn="base">
                  <a:lnSpc>
                    <a:spcPct val="150000"/>
                  </a:lnSpc>
                  <a:spcBef>
                    <a:spcPct val="0"/>
                  </a:spcBef>
                  <a:spcAft>
                    <a:spcPct val="0"/>
                  </a:spcAft>
                </a:pPr>
                <a:endParaRPr lang="en-GB" sz="3200" dirty="0">
                  <a:solidFill>
                    <a:srgbClr val="000000"/>
                  </a:solidFill>
                  <a:latin typeface="Trebuchet MS" panose="020B0603020202020204" pitchFamily="34" charset="0"/>
                  <a:cs typeface="Arial" charset="0"/>
                </a:endParaRPr>
              </a:p>
            </p:txBody>
          </p:sp>
        </mc:Choice>
        <mc:Fallback>
          <p:sp>
            <p:nvSpPr>
              <p:cNvPr id="10" name="TextBox 9">
                <a:extLst>
                  <a:ext uri="{FF2B5EF4-FFF2-40B4-BE49-F238E27FC236}">
                    <a16:creationId xmlns:a16="http://schemas.microsoft.com/office/drawing/2014/main" id="{1A3724C3-3203-A35B-56CE-99D22A20F1D9}"/>
                  </a:ext>
                </a:extLst>
              </p:cNvPr>
              <p:cNvSpPr txBox="1">
                <a:spLocks noRot="1" noChangeAspect="1" noMove="1" noResize="1" noEditPoints="1" noAdjustHandles="1" noChangeArrowheads="1" noChangeShapeType="1" noTextEdit="1"/>
              </p:cNvSpPr>
              <p:nvPr/>
            </p:nvSpPr>
            <p:spPr>
              <a:xfrm>
                <a:off x="1090860" y="0"/>
                <a:ext cx="8963526" cy="3764877"/>
              </a:xfrm>
              <a:prstGeom prst="rect">
                <a:avLst/>
              </a:prstGeom>
              <a:blipFill>
                <a:blip r:embed="rId4"/>
                <a:stretch>
                  <a:fillRect r="-884"/>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681148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idx="4294967295"/>
              </p:nvPr>
            </p:nvSpPr>
            <p:spPr>
              <a:xfrm>
                <a:off x="4272197" y="1724892"/>
                <a:ext cx="4114800" cy="1143000"/>
              </a:xfrm>
              <a:prstGeom prst="rect">
                <a:avLst/>
              </a:prstGeom>
            </p:spPr>
            <p:txBody>
              <a:bodyPr/>
              <a:lstStyle/>
              <a:p>
                <a:pPr/>
                <a14:m>
                  <m:oMathPara xmlns:m="http://schemas.openxmlformats.org/officeDocument/2006/math">
                    <m:oMathParaPr>
                      <m:jc m:val="left"/>
                    </m:oMathParaPr>
                    <m:oMath xmlns:m="http://schemas.openxmlformats.org/officeDocument/2006/math">
                      <m:rad>
                        <m:radPr>
                          <m:degHide m:val="on"/>
                          <m:ctrlPr>
                            <a:rPr lang="en-GB" sz="4400" i="1" dirty="0" smtClean="0">
                              <a:latin typeface="Cambria Math" panose="02040503050406030204" pitchFamily="18" charset="0"/>
                            </a:rPr>
                          </m:ctrlPr>
                        </m:radPr>
                        <m:deg/>
                        <m:e>
                          <m:r>
                            <a:rPr lang="en-GB" sz="4400" i="1" dirty="0">
                              <a:latin typeface="Cambria Math" panose="02040503050406030204" pitchFamily="18" charset="0"/>
                            </a:rPr>
                            <m:t>𝑎</m:t>
                          </m:r>
                        </m:e>
                      </m:rad>
                      <m:r>
                        <a:rPr lang="en-GB" sz="4400" b="0" i="1" dirty="0" smtClean="0">
                          <a:latin typeface="Cambria Math" panose="02040503050406030204" pitchFamily="18" charset="0"/>
                          <a:ea typeface="Cambria Math" panose="02040503050406030204" pitchFamily="18" charset="0"/>
                        </a:rPr>
                        <m:t>+</m:t>
                      </m:r>
                      <m:rad>
                        <m:radPr>
                          <m:degHide m:val="on"/>
                          <m:ctrlPr>
                            <a:rPr lang="en-GB" sz="4400" i="1" dirty="0">
                              <a:latin typeface="Cambria Math" panose="02040503050406030204" pitchFamily="18" charset="0"/>
                            </a:rPr>
                          </m:ctrlPr>
                        </m:radPr>
                        <m:deg/>
                        <m:e>
                          <m:r>
                            <a:rPr lang="en-GB" sz="4400" i="1" dirty="0">
                              <a:latin typeface="Cambria Math" panose="02040503050406030204" pitchFamily="18" charset="0"/>
                            </a:rPr>
                            <m:t>𝑎</m:t>
                          </m:r>
                        </m:e>
                      </m:rad>
                      <m:r>
                        <a:rPr lang="en-GB" sz="4400" i="1" dirty="0">
                          <a:latin typeface="Cambria Math" panose="02040503050406030204" pitchFamily="18" charset="0"/>
                        </a:rPr>
                        <m:t>=</m:t>
                      </m:r>
                      <m:r>
                        <a:rPr lang="en-GB" sz="4400" b="0" i="1" dirty="0" smtClean="0">
                          <a:latin typeface="Cambria Math" panose="02040503050406030204" pitchFamily="18" charset="0"/>
                        </a:rPr>
                        <m:t>2</m:t>
                      </m:r>
                      <m:rad>
                        <m:radPr>
                          <m:degHide m:val="on"/>
                          <m:ctrlPr>
                            <a:rPr lang="en-GB" sz="4400" i="1" dirty="0">
                              <a:latin typeface="Cambria Math" panose="02040503050406030204" pitchFamily="18" charset="0"/>
                            </a:rPr>
                          </m:ctrlPr>
                        </m:radPr>
                        <m:deg/>
                        <m:e>
                          <m:r>
                            <a:rPr lang="en-GB" sz="4400" i="1" dirty="0">
                              <a:latin typeface="Cambria Math" panose="02040503050406030204" pitchFamily="18" charset="0"/>
                            </a:rPr>
                            <m:t>𝑎</m:t>
                          </m:r>
                        </m:e>
                      </m:rad>
                    </m:oMath>
                  </m:oMathPara>
                </a14:m>
                <a:br>
                  <a:rPr lang="en-GB" sz="4400" dirty="0">
                    <a:latin typeface="Trebuchet MS" panose="020B0603020202020204" pitchFamily="34" charset="0"/>
                  </a:rPr>
                </a:br>
                <a:endParaRPr lang="en-GB" sz="4400" dirty="0"/>
              </a:p>
            </p:txBody>
          </p:sp>
        </mc:Choice>
        <mc:Fallback xmlns="">
          <p:sp>
            <p:nvSpPr>
              <p:cNvPr id="2" name="Title 1"/>
              <p:cNvSpPr>
                <a:spLocks noGrp="1" noRot="1" noChangeAspect="1" noMove="1" noResize="1" noEditPoints="1" noAdjustHandles="1" noChangeArrowheads="1" noChangeShapeType="1" noTextEdit="1"/>
              </p:cNvSpPr>
              <p:nvPr>
                <p:ph type="title" idx="4294967295"/>
              </p:nvPr>
            </p:nvSpPr>
            <p:spPr>
              <a:xfrm>
                <a:off x="4272197" y="1724892"/>
                <a:ext cx="4114800" cy="1143000"/>
              </a:xfrm>
              <a:prstGeom prst="rect">
                <a:avLst/>
              </a:prstGeom>
              <a:blipFill>
                <a:blip r:embed="rId3"/>
                <a:stretch>
                  <a:fillRect/>
                </a:stretch>
              </a:blipFill>
            </p:spPr>
            <p:txBody>
              <a:bodyPr/>
              <a:lstStyle/>
              <a:p>
                <a:r>
                  <a:rPr lang="en-GB">
                    <a:noFill/>
                  </a:rPr>
                  <a:t> </a:t>
                </a:r>
              </a:p>
            </p:txBody>
          </p:sp>
        </mc:Fallback>
      </mc:AlternateContent>
      <p:sp>
        <p:nvSpPr>
          <p:cNvPr id="5" name="Title 1"/>
          <p:cNvSpPr txBox="1">
            <a:spLocks/>
          </p:cNvSpPr>
          <p:nvPr/>
        </p:nvSpPr>
        <p:spPr bwMode="auto">
          <a:xfrm>
            <a:off x="1981200" y="-2770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GB" u="sng" kern="0" dirty="0">
                <a:solidFill>
                  <a:srgbClr val="000000"/>
                </a:solidFill>
                <a:latin typeface="Trebuchet MS" panose="020B0603020202020204" pitchFamily="34" charset="0"/>
                <a:cs typeface="Arial"/>
              </a:rPr>
              <a:t>Adding and subtracting Surds</a:t>
            </a:r>
          </a:p>
        </p:txBody>
      </p:sp>
      <mc:AlternateContent xmlns:mc="http://schemas.openxmlformats.org/markup-compatibility/2006" xmlns:a14="http://schemas.microsoft.com/office/drawing/2010/main">
        <mc:Choice Requires="a14">
          <p:sp>
            <p:nvSpPr>
              <p:cNvPr id="6" name="Title 1"/>
              <p:cNvSpPr txBox="1">
                <a:spLocks/>
              </p:cNvSpPr>
              <p:nvPr/>
            </p:nvSpPr>
            <p:spPr bwMode="auto">
              <a:xfrm>
                <a:off x="1828800" y="2438400"/>
                <a:ext cx="8229600" cy="11430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14:m>
                  <m:oMathPara xmlns:m="http://schemas.openxmlformats.org/officeDocument/2006/math">
                    <m:oMathParaPr>
                      <m:jc m:val="centerGroup"/>
                    </m:oMathParaPr>
                    <m:oMath xmlns:m="http://schemas.openxmlformats.org/officeDocument/2006/math">
                      <m:rad>
                        <m:radPr>
                          <m:degHide m:val="on"/>
                          <m:ctrlPr>
                            <a:rPr lang="en-GB" i="1" kern="0" dirty="0">
                              <a:solidFill>
                                <a:srgbClr val="000000"/>
                              </a:solidFill>
                              <a:latin typeface="Cambria Math" panose="02040503050406030204" pitchFamily="18" charset="0"/>
                            </a:rPr>
                          </m:ctrlPr>
                        </m:radPr>
                        <m:deg/>
                        <m:e>
                          <m:r>
                            <a:rPr lang="en-GB" i="1" kern="0" dirty="0">
                              <a:solidFill>
                                <a:srgbClr val="000000"/>
                              </a:solidFill>
                              <a:latin typeface="Cambria Math"/>
                            </a:rPr>
                            <m:t>𝑏</m:t>
                          </m:r>
                        </m:e>
                      </m:rad>
                      <m:r>
                        <a:rPr lang="en-GB" i="1" kern="0" dirty="0">
                          <a:solidFill>
                            <a:srgbClr val="000000"/>
                          </a:solidFill>
                          <a:latin typeface="Cambria Math" panose="02040503050406030204" pitchFamily="18" charset="0"/>
                          <a:ea typeface="Cambria Math" panose="02040503050406030204" pitchFamily="18" charset="0"/>
                        </a:rPr>
                        <m:t>+</m:t>
                      </m:r>
                      <m:rad>
                        <m:radPr>
                          <m:degHide m:val="on"/>
                          <m:ctrlPr>
                            <a:rPr lang="en-GB" i="1" kern="0" dirty="0">
                              <a:solidFill>
                                <a:srgbClr val="000000"/>
                              </a:solidFill>
                              <a:latin typeface="Cambria Math" panose="02040503050406030204" pitchFamily="18" charset="0"/>
                            </a:rPr>
                          </m:ctrlPr>
                        </m:radPr>
                        <m:deg/>
                        <m:e>
                          <m:r>
                            <a:rPr lang="en-GB" i="1" kern="0" dirty="0">
                              <a:solidFill>
                                <a:srgbClr val="000000"/>
                              </a:solidFill>
                              <a:latin typeface="Cambria Math"/>
                            </a:rPr>
                            <m:t>𝑏</m:t>
                          </m:r>
                        </m:e>
                      </m:rad>
                      <m:r>
                        <a:rPr lang="en-GB" i="1" kern="0" dirty="0">
                          <a:solidFill>
                            <a:srgbClr val="000000"/>
                          </a:solidFill>
                          <a:latin typeface="Cambria Math" panose="02040503050406030204" pitchFamily="18" charset="0"/>
                          <a:ea typeface="Cambria Math" panose="02040503050406030204" pitchFamily="18" charset="0"/>
                        </a:rPr>
                        <m:t>+</m:t>
                      </m:r>
                      <m:rad>
                        <m:radPr>
                          <m:degHide m:val="on"/>
                          <m:ctrlPr>
                            <a:rPr lang="en-GB" i="1" kern="0" dirty="0">
                              <a:solidFill>
                                <a:srgbClr val="000000"/>
                              </a:solidFill>
                              <a:latin typeface="Cambria Math" panose="02040503050406030204" pitchFamily="18" charset="0"/>
                            </a:rPr>
                          </m:ctrlPr>
                        </m:radPr>
                        <m:deg/>
                        <m:e>
                          <m:r>
                            <a:rPr lang="en-GB" i="1" kern="0" dirty="0">
                              <a:solidFill>
                                <a:srgbClr val="000000"/>
                              </a:solidFill>
                              <a:latin typeface="Cambria Math"/>
                            </a:rPr>
                            <m:t>𝑏</m:t>
                          </m:r>
                        </m:e>
                      </m:rad>
                      <m:r>
                        <a:rPr lang="en-GB" i="1" kern="0" dirty="0">
                          <a:solidFill>
                            <a:srgbClr val="000000"/>
                          </a:solidFill>
                          <a:latin typeface="Cambria Math" panose="02040503050406030204" pitchFamily="18" charset="0"/>
                          <a:ea typeface="Cambria Math" panose="02040503050406030204" pitchFamily="18" charset="0"/>
                        </a:rPr>
                        <m:t>+</m:t>
                      </m:r>
                      <m:rad>
                        <m:radPr>
                          <m:degHide m:val="on"/>
                          <m:ctrlPr>
                            <a:rPr lang="en-GB" i="1" kern="0" dirty="0">
                              <a:solidFill>
                                <a:srgbClr val="000000"/>
                              </a:solidFill>
                              <a:latin typeface="Cambria Math" panose="02040503050406030204" pitchFamily="18" charset="0"/>
                            </a:rPr>
                          </m:ctrlPr>
                        </m:radPr>
                        <m:deg/>
                        <m:e>
                          <m:r>
                            <a:rPr lang="en-GB" i="1" kern="0" dirty="0">
                              <a:solidFill>
                                <a:srgbClr val="000000"/>
                              </a:solidFill>
                              <a:latin typeface="Cambria Math"/>
                            </a:rPr>
                            <m:t>𝑏</m:t>
                          </m:r>
                        </m:e>
                      </m:rad>
                      <m:r>
                        <a:rPr lang="en-GB" i="1" kern="0" dirty="0">
                          <a:solidFill>
                            <a:srgbClr val="000000"/>
                          </a:solidFill>
                          <a:latin typeface="Cambria Math" panose="02040503050406030204" pitchFamily="18" charset="0"/>
                        </a:rPr>
                        <m:t>=4</m:t>
                      </m:r>
                      <m:rad>
                        <m:radPr>
                          <m:degHide m:val="on"/>
                          <m:ctrlPr>
                            <a:rPr lang="en-GB" i="1" kern="0" dirty="0">
                              <a:solidFill>
                                <a:srgbClr val="000000"/>
                              </a:solidFill>
                              <a:latin typeface="Cambria Math" panose="02040503050406030204" pitchFamily="18" charset="0"/>
                            </a:rPr>
                          </m:ctrlPr>
                        </m:radPr>
                        <m:deg/>
                        <m:e>
                          <m:r>
                            <a:rPr lang="en-GB" i="1" kern="0" dirty="0">
                              <a:solidFill>
                                <a:srgbClr val="000000"/>
                              </a:solidFill>
                              <a:latin typeface="Cambria Math"/>
                            </a:rPr>
                            <m:t>𝑏</m:t>
                          </m:r>
                        </m:e>
                      </m:rad>
                    </m:oMath>
                  </m:oMathPara>
                </a14:m>
                <a:br>
                  <a:rPr lang="en-GB" kern="0" dirty="0">
                    <a:solidFill>
                      <a:srgbClr val="000000"/>
                    </a:solidFill>
                    <a:latin typeface="Trebuchet MS" panose="020B0603020202020204" pitchFamily="34" charset="0"/>
                    <a:cs typeface="Arial"/>
                  </a:rPr>
                </a:br>
                <a:endParaRPr lang="en-GB" kern="0" dirty="0">
                  <a:solidFill>
                    <a:srgbClr val="000000"/>
                  </a:solidFill>
                  <a:latin typeface="Arial"/>
                  <a:cs typeface="Arial"/>
                </a:endParaRPr>
              </a:p>
            </p:txBody>
          </p:sp>
        </mc:Choice>
        <mc:Fallback xmlns="">
          <p:sp>
            <p:nvSpPr>
              <p:cNvPr id="6" name="Title 1"/>
              <p:cNvSpPr txBox="1">
                <a:spLocks noRot="1" noChangeAspect="1" noMove="1" noResize="1" noEditPoints="1" noAdjustHandles="1" noChangeArrowheads="1" noChangeShapeType="1" noTextEdit="1"/>
              </p:cNvSpPr>
              <p:nvPr/>
            </p:nvSpPr>
            <p:spPr bwMode="auto">
              <a:xfrm>
                <a:off x="1828800" y="2438400"/>
                <a:ext cx="8229600" cy="114300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7" name="Rectangle 6"/>
          <p:cNvSpPr/>
          <p:nvPr/>
        </p:nvSpPr>
        <p:spPr>
          <a:xfrm>
            <a:off x="1828800" y="4191001"/>
            <a:ext cx="8686800" cy="1200329"/>
          </a:xfrm>
          <a:prstGeom prst="rect">
            <a:avLst/>
          </a:prstGeom>
        </p:spPr>
        <p:txBody>
          <a:bodyPr wrap="square">
            <a:spAutoFit/>
          </a:bodyPr>
          <a:lstStyle/>
          <a:p>
            <a:pPr algn="ctr" fontAlgn="base">
              <a:spcBef>
                <a:spcPct val="0"/>
              </a:spcBef>
              <a:spcAft>
                <a:spcPct val="0"/>
              </a:spcAft>
            </a:pPr>
            <a:r>
              <a:rPr lang="en-GB" sz="3600" dirty="0">
                <a:solidFill>
                  <a:srgbClr val="000000"/>
                </a:solidFill>
                <a:latin typeface="Trebuchet MS" panose="020B0603020202020204" pitchFamily="34" charset="0"/>
                <a:cs typeface="Arial" charset="0"/>
              </a:rPr>
              <a:t>Choose three of your own numerical examples to write into your book</a:t>
            </a:r>
          </a:p>
        </p:txBody>
      </p:sp>
    </p:spTree>
    <p:custDataLst>
      <p:tags r:id="rId1"/>
    </p:custDataLst>
    <p:extLst>
      <p:ext uri="{BB962C8B-B14F-4D97-AF65-F5344CB8AC3E}">
        <p14:creationId xmlns:p14="http://schemas.microsoft.com/office/powerpoint/2010/main" val="50022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9E92D-A6B7-241D-5054-7FC5B067060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289E2EC-9FE4-4F25-3AAC-B595BD34CBB6}"/>
              </a:ext>
            </a:extLst>
          </p:cNvPr>
          <p:cNvSpPr>
            <a:spLocks noGrp="1"/>
          </p:cNvSpPr>
          <p:nvPr>
            <p:ph type="body" sz="quarter" idx="10"/>
          </p:nvPr>
        </p:nvSpPr>
        <p:spPr/>
        <p:txBody>
          <a:bodyPr/>
          <a:lstStyle/>
          <a:p>
            <a:r>
              <a:rPr lang="en-GB" dirty="0"/>
              <a:t>Simplify these expression by collecting like terms</a:t>
            </a:r>
          </a:p>
        </p:txBody>
      </p:sp>
      <p:pic>
        <p:nvPicPr>
          <p:cNvPr id="6" name="Content Placeholder 5">
            <a:extLst>
              <a:ext uri="{FF2B5EF4-FFF2-40B4-BE49-F238E27FC236}">
                <a16:creationId xmlns:a16="http://schemas.microsoft.com/office/drawing/2014/main" id="{9FFF5A9D-6AF0-6131-2038-1129FF5E94A8}"/>
              </a:ext>
            </a:extLst>
          </p:cNvPr>
          <p:cNvPicPr>
            <a:picLocks noGrp="1" noChangeAspect="1"/>
          </p:cNvPicPr>
          <p:nvPr>
            <p:ph sz="quarter" idx="11"/>
          </p:nvPr>
        </p:nvPicPr>
        <p:blipFill>
          <a:blip r:embed="rId2"/>
          <a:stretch>
            <a:fillRect/>
          </a:stretch>
        </p:blipFill>
        <p:spPr>
          <a:xfrm>
            <a:off x="624975" y="895350"/>
            <a:ext cx="9577804" cy="5324844"/>
          </a:xfrm>
        </p:spPr>
      </p:pic>
    </p:spTree>
    <p:extLst>
      <p:ext uri="{BB962C8B-B14F-4D97-AF65-F5344CB8AC3E}">
        <p14:creationId xmlns:p14="http://schemas.microsoft.com/office/powerpoint/2010/main" val="3464388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026F3C-F6AF-E034-A53F-AC76A9A53903}"/>
              </a:ext>
            </a:extLst>
          </p:cNvPr>
          <p:cNvPicPr>
            <a:picLocks noChangeAspect="1"/>
          </p:cNvPicPr>
          <p:nvPr/>
        </p:nvPicPr>
        <p:blipFill>
          <a:blip r:embed="rId3"/>
          <a:stretch>
            <a:fillRect/>
          </a:stretch>
        </p:blipFill>
        <p:spPr>
          <a:xfrm>
            <a:off x="287336" y="3055075"/>
            <a:ext cx="4621548" cy="3391725"/>
          </a:xfrm>
          <a:prstGeom prst="rect">
            <a:avLst/>
          </a:prstGeom>
        </p:spPr>
      </p:pic>
      <p:pic>
        <p:nvPicPr>
          <p:cNvPr id="11" name="Picture 10">
            <a:extLst>
              <a:ext uri="{FF2B5EF4-FFF2-40B4-BE49-F238E27FC236}">
                <a16:creationId xmlns:a16="http://schemas.microsoft.com/office/drawing/2014/main" id="{F3331950-2A33-26BC-37F0-B37EBEF6CB11}"/>
              </a:ext>
            </a:extLst>
          </p:cNvPr>
          <p:cNvPicPr>
            <a:picLocks noChangeAspect="1"/>
          </p:cNvPicPr>
          <p:nvPr/>
        </p:nvPicPr>
        <p:blipFill>
          <a:blip r:embed="rId4"/>
          <a:stretch>
            <a:fillRect/>
          </a:stretch>
        </p:blipFill>
        <p:spPr>
          <a:xfrm>
            <a:off x="5971559" y="926494"/>
            <a:ext cx="5386252" cy="4346255"/>
          </a:xfrm>
          <a:prstGeom prst="rect">
            <a:avLst/>
          </a:prstGeom>
        </p:spPr>
      </p:pic>
      <p:pic>
        <p:nvPicPr>
          <p:cNvPr id="5" name="Picture 4">
            <a:extLst>
              <a:ext uri="{FF2B5EF4-FFF2-40B4-BE49-F238E27FC236}">
                <a16:creationId xmlns:a16="http://schemas.microsoft.com/office/drawing/2014/main" id="{C7109797-3691-1A57-BFF5-A829AF5247EF}"/>
              </a:ext>
            </a:extLst>
          </p:cNvPr>
          <p:cNvPicPr>
            <a:picLocks noChangeAspect="1"/>
          </p:cNvPicPr>
          <p:nvPr/>
        </p:nvPicPr>
        <p:blipFill>
          <a:blip r:embed="rId5"/>
          <a:stretch>
            <a:fillRect/>
          </a:stretch>
        </p:blipFill>
        <p:spPr>
          <a:xfrm>
            <a:off x="287337" y="149364"/>
            <a:ext cx="4498151" cy="2950258"/>
          </a:xfrm>
          <a:prstGeom prst="rect">
            <a:avLst/>
          </a:prstGeom>
        </p:spPr>
      </p:pic>
    </p:spTree>
    <p:extLst>
      <p:ext uri="{BB962C8B-B14F-4D97-AF65-F5344CB8AC3E}">
        <p14:creationId xmlns:p14="http://schemas.microsoft.com/office/powerpoint/2010/main" val="140918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4FB7A-A559-CDB6-50C5-1764E5C38A3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E8B58AF4-5184-749C-CB06-32C04C245701}"/>
              </a:ext>
            </a:extLst>
          </p:cNvPr>
          <p:cNvPicPr>
            <a:picLocks noChangeAspect="1"/>
          </p:cNvPicPr>
          <p:nvPr/>
        </p:nvPicPr>
        <p:blipFill>
          <a:blip r:embed="rId3"/>
          <a:stretch>
            <a:fillRect/>
          </a:stretch>
        </p:blipFill>
        <p:spPr>
          <a:xfrm>
            <a:off x="287336" y="3055075"/>
            <a:ext cx="4621548" cy="3391725"/>
          </a:xfrm>
          <a:prstGeom prst="rect">
            <a:avLst/>
          </a:prstGeom>
        </p:spPr>
      </p:pic>
      <p:pic>
        <p:nvPicPr>
          <p:cNvPr id="5" name="Picture 4">
            <a:extLst>
              <a:ext uri="{FF2B5EF4-FFF2-40B4-BE49-F238E27FC236}">
                <a16:creationId xmlns:a16="http://schemas.microsoft.com/office/drawing/2014/main" id="{50F413A4-DCE0-B1D4-6BF1-21327F13733F}"/>
              </a:ext>
            </a:extLst>
          </p:cNvPr>
          <p:cNvPicPr>
            <a:picLocks noChangeAspect="1"/>
          </p:cNvPicPr>
          <p:nvPr/>
        </p:nvPicPr>
        <p:blipFill>
          <a:blip r:embed="rId4"/>
          <a:stretch>
            <a:fillRect/>
          </a:stretch>
        </p:blipFill>
        <p:spPr>
          <a:xfrm>
            <a:off x="287337" y="149364"/>
            <a:ext cx="4498151" cy="2950258"/>
          </a:xfrm>
          <a:prstGeom prst="rect">
            <a:avLst/>
          </a:prstGeom>
        </p:spPr>
      </p:pic>
      <p:pic>
        <p:nvPicPr>
          <p:cNvPr id="6" name="Picture 5">
            <a:extLst>
              <a:ext uri="{FF2B5EF4-FFF2-40B4-BE49-F238E27FC236}">
                <a16:creationId xmlns:a16="http://schemas.microsoft.com/office/drawing/2014/main" id="{CB52A095-E024-D600-DE82-5BAC84D78C8B}"/>
              </a:ext>
            </a:extLst>
          </p:cNvPr>
          <p:cNvPicPr>
            <a:picLocks noChangeAspect="1"/>
          </p:cNvPicPr>
          <p:nvPr/>
        </p:nvPicPr>
        <p:blipFill>
          <a:blip r:embed="rId5"/>
          <a:stretch>
            <a:fillRect/>
          </a:stretch>
        </p:blipFill>
        <p:spPr>
          <a:xfrm>
            <a:off x="4908884" y="149364"/>
            <a:ext cx="6306795" cy="5401204"/>
          </a:xfrm>
          <a:prstGeom prst="rect">
            <a:avLst/>
          </a:prstGeom>
        </p:spPr>
      </p:pic>
    </p:spTree>
    <p:extLst>
      <p:ext uri="{BB962C8B-B14F-4D97-AF65-F5344CB8AC3E}">
        <p14:creationId xmlns:p14="http://schemas.microsoft.com/office/powerpoint/2010/main" val="1686940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080F8-B32D-63CB-0312-7E9048C92E61}"/>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AA46508E-38B7-954C-AF1B-C128D917AE9D}"/>
              </a:ext>
            </a:extLst>
          </p:cNvPr>
          <p:cNvPicPr>
            <a:picLocks noChangeAspect="1"/>
          </p:cNvPicPr>
          <p:nvPr/>
        </p:nvPicPr>
        <p:blipFill>
          <a:blip r:embed="rId3"/>
          <a:stretch>
            <a:fillRect/>
          </a:stretch>
        </p:blipFill>
        <p:spPr>
          <a:xfrm>
            <a:off x="5971559" y="926494"/>
            <a:ext cx="5386252" cy="4346255"/>
          </a:xfrm>
          <a:prstGeom prst="rect">
            <a:avLst/>
          </a:prstGeom>
        </p:spPr>
      </p:pic>
      <p:pic>
        <p:nvPicPr>
          <p:cNvPr id="3" name="Picture 2">
            <a:extLst>
              <a:ext uri="{FF2B5EF4-FFF2-40B4-BE49-F238E27FC236}">
                <a16:creationId xmlns:a16="http://schemas.microsoft.com/office/drawing/2014/main" id="{4CBB98FC-1005-66E6-FDF9-8512AC398388}"/>
              </a:ext>
            </a:extLst>
          </p:cNvPr>
          <p:cNvPicPr>
            <a:picLocks noChangeAspect="1"/>
          </p:cNvPicPr>
          <p:nvPr/>
        </p:nvPicPr>
        <p:blipFill>
          <a:blip r:embed="rId4"/>
          <a:stretch>
            <a:fillRect/>
          </a:stretch>
        </p:blipFill>
        <p:spPr>
          <a:xfrm>
            <a:off x="596065" y="1738180"/>
            <a:ext cx="5375494" cy="2722881"/>
          </a:xfrm>
          <a:prstGeom prst="rect">
            <a:avLst/>
          </a:prstGeom>
        </p:spPr>
      </p:pic>
    </p:spTree>
    <p:extLst>
      <p:ext uri="{BB962C8B-B14F-4D97-AF65-F5344CB8AC3E}">
        <p14:creationId xmlns:p14="http://schemas.microsoft.com/office/powerpoint/2010/main" val="1695268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1531"/>
            <a:ext cx="8229600" cy="1143000"/>
          </a:xfrm>
        </p:spPr>
        <p:txBody>
          <a:bodyPr/>
          <a:lstStyle/>
          <a:p>
            <a:r>
              <a:rPr lang="en-GB" dirty="0">
                <a:latin typeface="Trebuchet MS" panose="020B0603020202020204" pitchFamily="34" charset="0"/>
              </a:rPr>
              <a:t>Challenge Problems</a:t>
            </a:r>
          </a:p>
        </p:txBody>
      </p:sp>
      <p:sp>
        <p:nvSpPr>
          <p:cNvPr id="3" name="Content Placeholder 2"/>
          <p:cNvSpPr>
            <a:spLocks noGrp="1"/>
          </p:cNvSpPr>
          <p:nvPr>
            <p:ph idx="1"/>
          </p:nvPr>
        </p:nvSpPr>
        <p:spPr/>
        <p:txBody>
          <a:bodyPr/>
          <a:lstStyle/>
          <a:p>
            <a:endParaRPr lang="en-GB"/>
          </a:p>
        </p:txBody>
      </p:sp>
    </p:spTree>
    <p:custDataLst>
      <p:tags r:id="rId1"/>
    </p:custDataLst>
    <p:extLst>
      <p:ext uri="{BB962C8B-B14F-4D97-AF65-F5344CB8AC3E}">
        <p14:creationId xmlns:p14="http://schemas.microsoft.com/office/powerpoint/2010/main" val="2562256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577936" y="381289"/>
            <a:ext cx="5164282" cy="5138304"/>
            <a:chOff x="1968500" y="875146"/>
            <a:chExt cx="5164282" cy="5138304"/>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958850"/>
              <a:ext cx="4978400" cy="494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71800" y="19812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6" name="TextBox 5"/>
            <p:cNvSpPr txBox="1"/>
            <p:nvPr/>
          </p:nvSpPr>
          <p:spPr>
            <a:xfrm>
              <a:off x="5334000" y="44958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7" name="TextBox 6"/>
            <p:cNvSpPr txBox="1"/>
            <p:nvPr/>
          </p:nvSpPr>
          <p:spPr>
            <a:xfrm>
              <a:off x="2819400" y="44958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8" name="TextBox 7"/>
            <p:cNvSpPr txBox="1"/>
            <p:nvPr/>
          </p:nvSpPr>
          <p:spPr>
            <a:xfrm>
              <a:off x="5410200" y="1989221"/>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cxnSp>
          <p:nvCxnSpPr>
            <p:cNvPr id="9" name="Straight Connector 8"/>
            <p:cNvCxnSpPr/>
            <p:nvPr/>
          </p:nvCxnSpPr>
          <p:spPr bwMode="auto">
            <a:xfrm>
              <a:off x="1981200" y="1447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19812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1981200" y="3886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968500" y="5334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6862618" y="1440873"/>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6890327"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6904182" y="3886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6890327" y="5292436"/>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2590800" y="886114"/>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4038600" y="875146"/>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5105400" y="885537"/>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6477000" y="875146"/>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25908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41910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5095009" y="578485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65532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TextBox 29"/>
          <p:cNvSpPr txBox="1"/>
          <p:nvPr/>
        </p:nvSpPr>
        <p:spPr>
          <a:xfrm>
            <a:off x="2057400" y="5816025"/>
            <a:ext cx="8001000" cy="954107"/>
          </a:xfrm>
          <a:prstGeom prst="rect">
            <a:avLst/>
          </a:prstGeom>
          <a:noFill/>
        </p:spPr>
        <p:txBody>
          <a:bodyPr wrap="square" rtlCol="0">
            <a:spAutoFit/>
          </a:bodyPr>
          <a:lstStyle/>
          <a:p>
            <a:pPr algn="ctr" fontAlgn="base">
              <a:spcBef>
                <a:spcPct val="0"/>
              </a:spcBef>
              <a:spcAft>
                <a:spcPct val="0"/>
              </a:spcAft>
            </a:pPr>
            <a:r>
              <a:rPr lang="en-GB" sz="2800" dirty="0">
                <a:solidFill>
                  <a:srgbClr val="000000"/>
                </a:solidFill>
                <a:latin typeface="Trebuchet MS" panose="020B0603020202020204" pitchFamily="34" charset="0"/>
                <a:cs typeface="Arial" charset="0"/>
              </a:rPr>
              <a:t>What do the little lines mean?</a:t>
            </a:r>
          </a:p>
          <a:p>
            <a:pPr algn="ctr" fontAlgn="base">
              <a:spcBef>
                <a:spcPct val="0"/>
              </a:spcBef>
              <a:spcAft>
                <a:spcPct val="0"/>
              </a:spcAft>
            </a:pPr>
            <a:endParaRPr lang="en-GB" sz="2800" dirty="0">
              <a:solidFill>
                <a:srgbClr val="000000"/>
              </a:solidFill>
              <a:latin typeface="Trebuchet MS" panose="020B0603020202020204" pitchFamily="34" charset="0"/>
              <a:cs typeface="Arial" charset="0"/>
            </a:endParaRPr>
          </a:p>
        </p:txBody>
      </p:sp>
    </p:spTree>
    <p:custDataLst>
      <p:tags r:id="rId1"/>
    </p:custDataLst>
    <p:extLst>
      <p:ext uri="{BB962C8B-B14F-4D97-AF65-F5344CB8AC3E}">
        <p14:creationId xmlns:p14="http://schemas.microsoft.com/office/powerpoint/2010/main" val="3818201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577936" y="381289"/>
            <a:ext cx="5164282" cy="5138304"/>
            <a:chOff x="1968500" y="875146"/>
            <a:chExt cx="5164282" cy="5138304"/>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958850"/>
              <a:ext cx="4978400" cy="494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71800" y="19812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6" name="TextBox 5"/>
            <p:cNvSpPr txBox="1"/>
            <p:nvPr/>
          </p:nvSpPr>
          <p:spPr>
            <a:xfrm>
              <a:off x="5334000" y="44958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7" name="TextBox 6"/>
            <p:cNvSpPr txBox="1"/>
            <p:nvPr/>
          </p:nvSpPr>
          <p:spPr>
            <a:xfrm>
              <a:off x="2819400" y="44958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8" name="TextBox 7"/>
            <p:cNvSpPr txBox="1"/>
            <p:nvPr/>
          </p:nvSpPr>
          <p:spPr>
            <a:xfrm>
              <a:off x="5410200" y="1989221"/>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cxnSp>
          <p:nvCxnSpPr>
            <p:cNvPr id="9" name="Straight Connector 8"/>
            <p:cNvCxnSpPr/>
            <p:nvPr/>
          </p:nvCxnSpPr>
          <p:spPr bwMode="auto">
            <a:xfrm>
              <a:off x="1981200" y="1447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19812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1981200" y="3886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968500" y="5334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6862618" y="1440873"/>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6890327"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6904182" y="3886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6890327" y="5292436"/>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2590800" y="886114"/>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4038600" y="875146"/>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5105400" y="885537"/>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6477000" y="875146"/>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25908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41910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5095009" y="578485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65532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TextBox 29"/>
          <p:cNvSpPr txBox="1"/>
          <p:nvPr/>
        </p:nvSpPr>
        <p:spPr>
          <a:xfrm>
            <a:off x="1752600" y="5715000"/>
            <a:ext cx="8001000" cy="523220"/>
          </a:xfrm>
          <a:prstGeom prst="rect">
            <a:avLst/>
          </a:prstGeom>
          <a:noFill/>
        </p:spPr>
        <p:txBody>
          <a:bodyPr wrap="square" rtlCol="0">
            <a:spAutoFit/>
          </a:bodyPr>
          <a:lstStyle/>
          <a:p>
            <a:pPr algn="ctr" fontAlgn="base">
              <a:spcBef>
                <a:spcPct val="0"/>
              </a:spcBef>
              <a:spcAft>
                <a:spcPct val="0"/>
              </a:spcAft>
            </a:pPr>
            <a:r>
              <a:rPr lang="en-GB" sz="2800" dirty="0">
                <a:solidFill>
                  <a:srgbClr val="000000"/>
                </a:solidFill>
                <a:latin typeface="Trebuchet MS" panose="020B0603020202020204" pitchFamily="34" charset="0"/>
                <a:cs typeface="Arial" charset="0"/>
              </a:rPr>
              <a:t>What is the side length of the shaded square?</a:t>
            </a:r>
          </a:p>
        </p:txBody>
      </p:sp>
    </p:spTree>
    <p:custDataLst>
      <p:tags r:id="rId1"/>
    </p:custDataLst>
    <p:extLst>
      <p:ext uri="{BB962C8B-B14F-4D97-AF65-F5344CB8AC3E}">
        <p14:creationId xmlns:p14="http://schemas.microsoft.com/office/powerpoint/2010/main" val="2708190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506354" y="141721"/>
            <a:ext cx="5164282" cy="5138304"/>
            <a:chOff x="1968500" y="875146"/>
            <a:chExt cx="5164282" cy="5138304"/>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958850"/>
              <a:ext cx="4978400" cy="494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71800" y="19812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6" name="TextBox 5"/>
            <p:cNvSpPr txBox="1"/>
            <p:nvPr/>
          </p:nvSpPr>
          <p:spPr>
            <a:xfrm>
              <a:off x="5334000" y="44958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7" name="TextBox 6"/>
            <p:cNvSpPr txBox="1"/>
            <p:nvPr/>
          </p:nvSpPr>
          <p:spPr>
            <a:xfrm>
              <a:off x="2819400" y="44958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8" name="TextBox 7"/>
            <p:cNvSpPr txBox="1"/>
            <p:nvPr/>
          </p:nvSpPr>
          <p:spPr>
            <a:xfrm>
              <a:off x="5410200" y="1989221"/>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cxnSp>
          <p:nvCxnSpPr>
            <p:cNvPr id="9" name="Straight Connector 8"/>
            <p:cNvCxnSpPr/>
            <p:nvPr/>
          </p:nvCxnSpPr>
          <p:spPr bwMode="auto">
            <a:xfrm>
              <a:off x="1981200" y="1447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19812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1981200" y="3886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968500" y="5334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6862618" y="1440873"/>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6890327"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6904182" y="3886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6890327" y="5292436"/>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2590800" y="886114"/>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4038600" y="875146"/>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5105400" y="885537"/>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6477000" y="875146"/>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25908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41910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5095009" y="578485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65532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TextBox 29"/>
          <p:cNvSpPr txBox="1"/>
          <p:nvPr/>
        </p:nvSpPr>
        <p:spPr>
          <a:xfrm>
            <a:off x="1600200" y="5562601"/>
            <a:ext cx="8001000" cy="584775"/>
          </a:xfrm>
          <a:prstGeom prst="rect">
            <a:avLst/>
          </a:prstGeom>
          <a:noFill/>
        </p:spPr>
        <p:txBody>
          <a:bodyPr wrap="square" rtlCol="0">
            <a:spAutoFit/>
          </a:bodyPr>
          <a:lstStyle/>
          <a:p>
            <a:pPr algn="ctr" fontAlgn="base">
              <a:spcBef>
                <a:spcPct val="0"/>
              </a:spcBef>
              <a:spcAft>
                <a:spcPct val="0"/>
              </a:spcAft>
            </a:pPr>
            <a:r>
              <a:rPr lang="en-GB" sz="3200" dirty="0">
                <a:solidFill>
                  <a:srgbClr val="000000"/>
                </a:solidFill>
                <a:latin typeface="Arial" charset="0"/>
                <a:cs typeface="Arial" charset="0"/>
              </a:rPr>
              <a:t>What is the perimeter of the centre square?</a:t>
            </a:r>
          </a:p>
        </p:txBody>
      </p:sp>
    </p:spTree>
    <p:custDataLst>
      <p:tags r:id="rId1"/>
    </p:custDataLst>
    <p:extLst>
      <p:ext uri="{BB962C8B-B14F-4D97-AF65-F5344CB8AC3E}">
        <p14:creationId xmlns:p14="http://schemas.microsoft.com/office/powerpoint/2010/main" val="1701784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506354" y="141721"/>
            <a:ext cx="5164282" cy="5138304"/>
            <a:chOff x="1968500" y="875146"/>
            <a:chExt cx="5164282" cy="5138304"/>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958850"/>
              <a:ext cx="4978400" cy="494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71800" y="19812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6" name="TextBox 5"/>
            <p:cNvSpPr txBox="1"/>
            <p:nvPr/>
          </p:nvSpPr>
          <p:spPr>
            <a:xfrm>
              <a:off x="5334000" y="44958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7" name="TextBox 6"/>
            <p:cNvSpPr txBox="1"/>
            <p:nvPr/>
          </p:nvSpPr>
          <p:spPr>
            <a:xfrm>
              <a:off x="2819400" y="4495800"/>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sp>
          <p:nvSpPr>
            <p:cNvPr id="8" name="TextBox 7"/>
            <p:cNvSpPr txBox="1"/>
            <p:nvPr/>
          </p:nvSpPr>
          <p:spPr>
            <a:xfrm>
              <a:off x="5410200" y="1989221"/>
              <a:ext cx="914400"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18cm</a:t>
              </a:r>
              <a:r>
                <a:rPr lang="en-GB" baseline="30000" dirty="0">
                  <a:solidFill>
                    <a:srgbClr val="000000"/>
                  </a:solidFill>
                  <a:latin typeface="Arial" charset="0"/>
                  <a:cs typeface="Arial" charset="0"/>
                </a:rPr>
                <a:t>2</a:t>
              </a:r>
              <a:endParaRPr lang="en-GB" dirty="0">
                <a:solidFill>
                  <a:srgbClr val="000000"/>
                </a:solidFill>
                <a:latin typeface="Arial" charset="0"/>
                <a:cs typeface="Arial" charset="0"/>
              </a:endParaRPr>
            </a:p>
          </p:txBody>
        </p:sp>
        <p:cxnSp>
          <p:nvCxnSpPr>
            <p:cNvPr id="9" name="Straight Connector 8"/>
            <p:cNvCxnSpPr/>
            <p:nvPr/>
          </p:nvCxnSpPr>
          <p:spPr bwMode="auto">
            <a:xfrm>
              <a:off x="1981200" y="1447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19812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1981200" y="3886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968500" y="5334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6862618" y="1440873"/>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6890327"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6904182" y="3886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6890327" y="5292436"/>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2590800" y="886114"/>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4038600" y="875146"/>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5105400" y="885537"/>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6477000" y="875146"/>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25908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41910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5095009" y="578485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6553200" y="5773882"/>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TextBox 29"/>
          <p:cNvSpPr txBox="1"/>
          <p:nvPr/>
        </p:nvSpPr>
        <p:spPr>
          <a:xfrm>
            <a:off x="1752600" y="5257801"/>
            <a:ext cx="8357754" cy="954107"/>
          </a:xfrm>
          <a:prstGeom prst="rect">
            <a:avLst/>
          </a:prstGeom>
          <a:noFill/>
        </p:spPr>
        <p:txBody>
          <a:bodyPr wrap="square" rtlCol="0">
            <a:spAutoFit/>
          </a:bodyPr>
          <a:lstStyle/>
          <a:p>
            <a:pPr algn="ctr" fontAlgn="base">
              <a:spcBef>
                <a:spcPct val="0"/>
              </a:spcBef>
              <a:spcAft>
                <a:spcPct val="0"/>
              </a:spcAft>
            </a:pPr>
            <a:r>
              <a:rPr lang="en-GB" sz="2800" dirty="0">
                <a:solidFill>
                  <a:srgbClr val="000000"/>
                </a:solidFill>
                <a:latin typeface="Trebuchet MS" panose="020B0603020202020204" pitchFamily="34" charset="0"/>
                <a:cs typeface="Arial" charset="0"/>
              </a:rPr>
              <a:t>What is total area of the combined white shapes? </a:t>
            </a:r>
          </a:p>
          <a:p>
            <a:pPr algn="ctr" fontAlgn="base">
              <a:spcBef>
                <a:spcPct val="0"/>
              </a:spcBef>
              <a:spcAft>
                <a:spcPct val="0"/>
              </a:spcAft>
            </a:pPr>
            <a:r>
              <a:rPr lang="en-GB" sz="2800" dirty="0">
                <a:solidFill>
                  <a:srgbClr val="000000"/>
                </a:solidFill>
                <a:latin typeface="Trebuchet MS" panose="020B0603020202020204" pitchFamily="34" charset="0"/>
                <a:cs typeface="Arial" charset="0"/>
              </a:rPr>
              <a:t>Can you find another method?</a:t>
            </a:r>
          </a:p>
        </p:txBody>
      </p:sp>
    </p:spTree>
    <p:custDataLst>
      <p:tags r:id="rId1"/>
    </p:custDataLst>
    <p:extLst>
      <p:ext uri="{BB962C8B-B14F-4D97-AF65-F5344CB8AC3E}">
        <p14:creationId xmlns:p14="http://schemas.microsoft.com/office/powerpoint/2010/main" val="141156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6400" y="310617"/>
            <a:ext cx="8839200" cy="740587"/>
          </a:xfrm>
          <a:prstGeom prst="rect">
            <a:avLst/>
          </a:prstGeom>
          <a:noFill/>
        </p:spPr>
        <p:txBody>
          <a:bodyPr wrap="square" rtlCol="0">
            <a:spAutoFit/>
          </a:bodyPr>
          <a:lstStyle/>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What is the perimeter of the square?</a:t>
            </a:r>
          </a:p>
        </p:txBody>
      </p:sp>
      <p:sp>
        <p:nvSpPr>
          <p:cNvPr id="12" name="Rectangle 8"/>
          <p:cNvSpPr>
            <a:spLocks noChangeArrowheads="1"/>
          </p:cNvSpPr>
          <p:nvPr/>
        </p:nvSpPr>
        <p:spPr bwMode="auto">
          <a:xfrm rot="10800000" flipV="1">
            <a:off x="1343528" y="2277979"/>
            <a:ext cx="2640013" cy="2640012"/>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p:sp>
        <p:nvSpPr>
          <p:cNvPr id="13" name="TextBox 12"/>
          <p:cNvSpPr txBox="1"/>
          <p:nvPr/>
        </p:nvSpPr>
        <p:spPr>
          <a:xfrm>
            <a:off x="2233863" y="1754759"/>
            <a:ext cx="1295400" cy="523220"/>
          </a:xfrm>
          <a:prstGeom prst="rect">
            <a:avLst/>
          </a:prstGeom>
          <a:noFill/>
        </p:spPr>
        <p:txBody>
          <a:bodyPr wrap="square" rtlCol="0">
            <a:spAutoFit/>
          </a:bodyPr>
          <a:lstStyle/>
          <a:p>
            <a:pPr fontAlgn="base">
              <a:spcBef>
                <a:spcPct val="0"/>
              </a:spcBef>
              <a:spcAft>
                <a:spcPct val="0"/>
              </a:spcAft>
            </a:pPr>
            <a:r>
              <a:rPr lang="en-GB" sz="2800" b="1" dirty="0">
                <a:solidFill>
                  <a:srgbClr val="000000"/>
                </a:solidFill>
                <a:latin typeface="Arial" charset="0"/>
                <a:cs typeface="Arial" charset="0"/>
              </a:rPr>
              <a:t>5 cm</a:t>
            </a:r>
            <a:endParaRPr lang="en-GB" sz="2800" b="1" baseline="30000" dirty="0">
              <a:solidFill>
                <a:srgbClr val="000000"/>
              </a:solidFill>
              <a:latin typeface="Arial" charset="0"/>
              <a:cs typeface="Arial" charset="0"/>
            </a:endParaRPr>
          </a:p>
        </p:txBody>
      </p:sp>
      <p:sp>
        <p:nvSpPr>
          <p:cNvPr id="4" name="TextBox 3">
            <a:extLst>
              <a:ext uri="{FF2B5EF4-FFF2-40B4-BE49-F238E27FC236}">
                <a16:creationId xmlns:a16="http://schemas.microsoft.com/office/drawing/2014/main" id="{D2E454A4-7A6F-3E6B-99E1-3059E83B866C}"/>
              </a:ext>
            </a:extLst>
          </p:cNvPr>
          <p:cNvSpPr txBox="1"/>
          <p:nvPr/>
        </p:nvSpPr>
        <p:spPr>
          <a:xfrm>
            <a:off x="3983541" y="3167390"/>
            <a:ext cx="1295400" cy="523220"/>
          </a:xfrm>
          <a:prstGeom prst="rect">
            <a:avLst/>
          </a:prstGeom>
          <a:noFill/>
        </p:spPr>
        <p:txBody>
          <a:bodyPr wrap="square" rtlCol="0">
            <a:spAutoFit/>
          </a:bodyPr>
          <a:lstStyle/>
          <a:p>
            <a:pPr fontAlgn="base">
              <a:spcBef>
                <a:spcPct val="0"/>
              </a:spcBef>
              <a:spcAft>
                <a:spcPct val="0"/>
              </a:spcAft>
            </a:pPr>
            <a:r>
              <a:rPr lang="en-GB" sz="2800" b="1" dirty="0">
                <a:solidFill>
                  <a:srgbClr val="000000"/>
                </a:solidFill>
                <a:latin typeface="Arial" charset="0"/>
                <a:cs typeface="Arial" charset="0"/>
              </a:rPr>
              <a:t>5 cm</a:t>
            </a:r>
            <a:endParaRPr lang="en-GB" sz="2800" b="1" baseline="30000" dirty="0">
              <a:solidFill>
                <a:srgbClr val="000000"/>
              </a:solidFill>
              <a:latin typeface="Arial" charset="0"/>
              <a:cs typeface="Arial" charset="0"/>
            </a:endParaRPr>
          </a:p>
        </p:txBody>
      </p:sp>
    </p:spTree>
    <p:custDataLst>
      <p:tags r:id="rId1"/>
    </p:custDataLst>
    <p:extLst>
      <p:ext uri="{BB962C8B-B14F-4D97-AF65-F5344CB8AC3E}">
        <p14:creationId xmlns:p14="http://schemas.microsoft.com/office/powerpoint/2010/main" val="1075888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45B4A-4840-542F-83A4-FCC700467319}"/>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2E1C99C8-1E42-0846-0264-DFA38244726A}"/>
              </a:ext>
            </a:extLst>
          </p:cNvPr>
          <p:cNvSpPr txBox="1"/>
          <p:nvPr/>
        </p:nvSpPr>
        <p:spPr>
          <a:xfrm>
            <a:off x="1676400" y="310617"/>
            <a:ext cx="8839200" cy="740587"/>
          </a:xfrm>
          <a:prstGeom prst="rect">
            <a:avLst/>
          </a:prstGeom>
          <a:noFill/>
        </p:spPr>
        <p:txBody>
          <a:bodyPr wrap="square" rtlCol="0">
            <a:spAutoFit/>
          </a:bodyPr>
          <a:lstStyle/>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What is the perimeter of the square?</a:t>
            </a:r>
          </a:p>
        </p:txBody>
      </p:sp>
      <p:sp>
        <p:nvSpPr>
          <p:cNvPr id="12" name="Rectangle 8">
            <a:extLst>
              <a:ext uri="{FF2B5EF4-FFF2-40B4-BE49-F238E27FC236}">
                <a16:creationId xmlns:a16="http://schemas.microsoft.com/office/drawing/2014/main" id="{F9CA005F-A0F2-8899-0415-1D07F894303F}"/>
              </a:ext>
            </a:extLst>
          </p:cNvPr>
          <p:cNvSpPr>
            <a:spLocks noChangeArrowheads="1"/>
          </p:cNvSpPr>
          <p:nvPr/>
        </p:nvSpPr>
        <p:spPr bwMode="auto">
          <a:xfrm rot="10800000" flipV="1">
            <a:off x="1343528" y="2277979"/>
            <a:ext cx="2640013" cy="2640012"/>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p:sp>
        <p:nvSpPr>
          <p:cNvPr id="13" name="TextBox 12">
            <a:extLst>
              <a:ext uri="{FF2B5EF4-FFF2-40B4-BE49-F238E27FC236}">
                <a16:creationId xmlns:a16="http://schemas.microsoft.com/office/drawing/2014/main" id="{A535176D-832D-1423-4A16-1D13910C609B}"/>
              </a:ext>
            </a:extLst>
          </p:cNvPr>
          <p:cNvSpPr txBox="1"/>
          <p:nvPr/>
        </p:nvSpPr>
        <p:spPr>
          <a:xfrm>
            <a:off x="2233863" y="1754759"/>
            <a:ext cx="1295400" cy="523220"/>
          </a:xfrm>
          <a:prstGeom prst="rect">
            <a:avLst/>
          </a:prstGeom>
          <a:noFill/>
        </p:spPr>
        <p:txBody>
          <a:bodyPr wrap="square" rtlCol="0">
            <a:spAutoFit/>
          </a:bodyPr>
          <a:lstStyle/>
          <a:p>
            <a:pPr fontAlgn="base">
              <a:spcBef>
                <a:spcPct val="0"/>
              </a:spcBef>
              <a:spcAft>
                <a:spcPct val="0"/>
              </a:spcAft>
            </a:pPr>
            <a:r>
              <a:rPr lang="en-GB" sz="2800" b="1" dirty="0">
                <a:solidFill>
                  <a:srgbClr val="000000"/>
                </a:solidFill>
                <a:latin typeface="Arial" charset="0"/>
                <a:cs typeface="Arial" charset="0"/>
              </a:rPr>
              <a:t>5 cm</a:t>
            </a:r>
            <a:endParaRPr lang="en-GB" sz="2800" b="1" baseline="30000" dirty="0">
              <a:solidFill>
                <a:srgbClr val="000000"/>
              </a:solidFill>
              <a:latin typeface="Arial" charset="0"/>
              <a:cs typeface="Arial" charset="0"/>
            </a:endParaRPr>
          </a:p>
        </p:txBody>
      </p:sp>
      <p:sp>
        <p:nvSpPr>
          <p:cNvPr id="4" name="TextBox 3">
            <a:extLst>
              <a:ext uri="{FF2B5EF4-FFF2-40B4-BE49-F238E27FC236}">
                <a16:creationId xmlns:a16="http://schemas.microsoft.com/office/drawing/2014/main" id="{A8795387-F3CB-4243-2EF9-944A6C5A5CA5}"/>
              </a:ext>
            </a:extLst>
          </p:cNvPr>
          <p:cNvSpPr txBox="1"/>
          <p:nvPr/>
        </p:nvSpPr>
        <p:spPr>
          <a:xfrm>
            <a:off x="3983541" y="3167390"/>
            <a:ext cx="1295400" cy="523220"/>
          </a:xfrm>
          <a:prstGeom prst="rect">
            <a:avLst/>
          </a:prstGeom>
          <a:noFill/>
        </p:spPr>
        <p:txBody>
          <a:bodyPr wrap="square" rtlCol="0">
            <a:spAutoFit/>
          </a:bodyPr>
          <a:lstStyle/>
          <a:p>
            <a:pPr fontAlgn="base">
              <a:spcBef>
                <a:spcPct val="0"/>
              </a:spcBef>
              <a:spcAft>
                <a:spcPct val="0"/>
              </a:spcAft>
            </a:pPr>
            <a:r>
              <a:rPr lang="en-GB" sz="2800" b="1" dirty="0">
                <a:solidFill>
                  <a:srgbClr val="000000"/>
                </a:solidFill>
                <a:latin typeface="Arial" charset="0"/>
                <a:cs typeface="Arial" charset="0"/>
              </a:rPr>
              <a:t>5 cm</a:t>
            </a:r>
            <a:endParaRPr lang="en-GB" sz="2800" b="1" baseline="30000" dirty="0">
              <a:solidFill>
                <a:srgbClr val="000000"/>
              </a:solidFill>
              <a:latin typeface="Arial" charset="0"/>
              <a:cs typeface="Arial" charset="0"/>
            </a:endParaRPr>
          </a:p>
        </p:txBody>
      </p:sp>
      <p:sp>
        <p:nvSpPr>
          <p:cNvPr id="3" name="TextBox 2">
            <a:extLst>
              <a:ext uri="{FF2B5EF4-FFF2-40B4-BE49-F238E27FC236}">
                <a16:creationId xmlns:a16="http://schemas.microsoft.com/office/drawing/2014/main" id="{E624BAB1-8FA6-F4F1-345B-1B28EF48F0D4}"/>
              </a:ext>
            </a:extLst>
          </p:cNvPr>
          <p:cNvSpPr txBox="1"/>
          <p:nvPr/>
        </p:nvSpPr>
        <p:spPr>
          <a:xfrm>
            <a:off x="5883440" y="1847687"/>
            <a:ext cx="4207043" cy="1795363"/>
          </a:xfrm>
          <a:prstGeom prst="rect">
            <a:avLst/>
          </a:prstGeom>
          <a:noFill/>
        </p:spPr>
        <p:txBody>
          <a:bodyPr wrap="square" rtlCol="0">
            <a:spAutoFit/>
          </a:bodyPr>
          <a:lstStyle/>
          <a:p>
            <a:pPr fontAlgn="base">
              <a:spcBef>
                <a:spcPct val="0"/>
              </a:spcBef>
              <a:spcAft>
                <a:spcPct val="0"/>
              </a:spcAft>
            </a:pPr>
            <a:r>
              <a:rPr lang="en-GB" sz="2800" b="1" dirty="0">
                <a:solidFill>
                  <a:srgbClr val="000000"/>
                </a:solidFill>
                <a:latin typeface="Arial" charset="0"/>
                <a:cs typeface="Arial" charset="0"/>
              </a:rPr>
              <a:t>Perimeter = 5 + 5 + 5 +5</a:t>
            </a:r>
          </a:p>
          <a:p>
            <a:pPr fontAlgn="base">
              <a:spcBef>
                <a:spcPct val="0"/>
              </a:spcBef>
              <a:spcAft>
                <a:spcPct val="0"/>
              </a:spcAft>
            </a:pPr>
            <a:endParaRPr lang="en-GB" sz="2800" b="1" baseline="30000" dirty="0">
              <a:solidFill>
                <a:srgbClr val="000000"/>
              </a:solidFill>
              <a:latin typeface="Arial" charset="0"/>
              <a:cs typeface="Arial" charset="0"/>
            </a:endParaRPr>
          </a:p>
          <a:p>
            <a:pPr fontAlgn="base">
              <a:spcBef>
                <a:spcPct val="0"/>
              </a:spcBef>
              <a:spcAft>
                <a:spcPct val="0"/>
              </a:spcAft>
            </a:pPr>
            <a:r>
              <a:rPr lang="en-GB" sz="2800" b="1" baseline="30000" dirty="0">
                <a:solidFill>
                  <a:srgbClr val="000000"/>
                </a:solidFill>
                <a:latin typeface="Arial" charset="0"/>
                <a:cs typeface="Arial" charset="0"/>
              </a:rPr>
              <a:t>                           =  4 x 5</a:t>
            </a:r>
          </a:p>
          <a:p>
            <a:pPr fontAlgn="base">
              <a:spcBef>
                <a:spcPct val="0"/>
              </a:spcBef>
              <a:spcAft>
                <a:spcPct val="0"/>
              </a:spcAft>
            </a:pPr>
            <a:endParaRPr lang="en-GB" sz="2800" b="1" baseline="30000" dirty="0">
              <a:solidFill>
                <a:srgbClr val="000000"/>
              </a:solidFill>
              <a:latin typeface="Arial" charset="0"/>
              <a:cs typeface="Arial" charset="0"/>
            </a:endParaRPr>
          </a:p>
          <a:p>
            <a:pPr fontAlgn="base">
              <a:spcBef>
                <a:spcPct val="0"/>
              </a:spcBef>
              <a:spcAft>
                <a:spcPct val="0"/>
              </a:spcAft>
            </a:pPr>
            <a:r>
              <a:rPr lang="en-GB" sz="2800" b="1" baseline="30000" dirty="0">
                <a:solidFill>
                  <a:srgbClr val="000000"/>
                </a:solidFill>
                <a:latin typeface="Arial" charset="0"/>
                <a:cs typeface="Arial" charset="0"/>
              </a:rPr>
              <a:t>		</a:t>
            </a:r>
            <a:r>
              <a:rPr lang="en-GB" sz="4000" b="1" baseline="30000" dirty="0">
                <a:solidFill>
                  <a:srgbClr val="000000"/>
                </a:solidFill>
                <a:latin typeface="Arial" charset="0"/>
                <a:cs typeface="Arial" charset="0"/>
              </a:rPr>
              <a:t>= 20cm</a:t>
            </a:r>
          </a:p>
        </p:txBody>
      </p:sp>
    </p:spTree>
    <p:custDataLst>
      <p:tags r:id="rId1"/>
    </p:custDataLst>
    <p:extLst>
      <p:ext uri="{BB962C8B-B14F-4D97-AF65-F5344CB8AC3E}">
        <p14:creationId xmlns:p14="http://schemas.microsoft.com/office/powerpoint/2010/main" val="3756820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7"/>
              <p:cNvSpPr/>
              <p:nvPr/>
            </p:nvSpPr>
            <p:spPr>
              <a:xfrm>
                <a:off x="3810001" y="5757932"/>
                <a:ext cx="5057923" cy="642868"/>
              </a:xfrm>
              <a:prstGeom prst="rect">
                <a:avLst/>
              </a:prstGeom>
            </p:spPr>
            <p:txBody>
              <a:bodyPr wrap="none">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ad>
                        <m:radPr>
                          <m:degHide m:val="on"/>
                          <m:ctrlPr>
                            <a:rPr lang="en-GB" sz="3200" i="1" kern="0" dirty="0">
                              <a:solidFill>
                                <a:srgbClr val="000000"/>
                              </a:solidFill>
                              <a:latin typeface="Cambria Math" panose="02040503050406030204" pitchFamily="18" charset="0"/>
                            </a:rPr>
                          </m:ctrlPr>
                        </m:radPr>
                        <m:deg/>
                        <m:e>
                          <m:r>
                            <a:rPr lang="en-GB" sz="3200" i="1" kern="0" dirty="0">
                              <a:solidFill>
                                <a:srgbClr val="000000"/>
                              </a:solidFill>
                              <a:latin typeface="Cambria Math" panose="02040503050406030204" pitchFamily="18" charset="0"/>
                            </a:rPr>
                            <m:t>2</m:t>
                          </m:r>
                        </m:e>
                      </m:rad>
                      <m:r>
                        <a:rPr lang="en-GB" sz="3200" i="1" kern="0" dirty="0">
                          <a:solidFill>
                            <a:srgbClr val="000000"/>
                          </a:solidFill>
                          <a:latin typeface="Cambria Math" panose="02040503050406030204" pitchFamily="18" charset="0"/>
                          <a:ea typeface="Cambria Math" panose="02040503050406030204" pitchFamily="18" charset="0"/>
                        </a:rPr>
                        <m:t>+</m:t>
                      </m:r>
                      <m:rad>
                        <m:radPr>
                          <m:degHide m:val="on"/>
                          <m:ctrlPr>
                            <a:rPr lang="en-GB" sz="3200" i="1" kern="0" dirty="0">
                              <a:solidFill>
                                <a:srgbClr val="000000"/>
                              </a:solidFill>
                              <a:latin typeface="Cambria Math" panose="02040503050406030204" pitchFamily="18" charset="0"/>
                            </a:rPr>
                          </m:ctrlPr>
                        </m:radPr>
                        <m:deg/>
                        <m:e>
                          <m:r>
                            <a:rPr lang="en-GB" sz="3200" i="1" kern="0" dirty="0">
                              <a:solidFill>
                                <a:srgbClr val="000000"/>
                              </a:solidFill>
                              <a:latin typeface="Cambria Math" panose="02040503050406030204" pitchFamily="18" charset="0"/>
                            </a:rPr>
                            <m:t>2</m:t>
                          </m:r>
                        </m:e>
                      </m:rad>
                      <m:r>
                        <a:rPr lang="en-GB" sz="3200" i="1" kern="0" dirty="0">
                          <a:solidFill>
                            <a:srgbClr val="000000"/>
                          </a:solidFill>
                          <a:latin typeface="Cambria Math" panose="02040503050406030204" pitchFamily="18" charset="0"/>
                          <a:ea typeface="Cambria Math" panose="02040503050406030204" pitchFamily="18" charset="0"/>
                        </a:rPr>
                        <m:t>+</m:t>
                      </m:r>
                      <m:rad>
                        <m:radPr>
                          <m:degHide m:val="on"/>
                          <m:ctrlPr>
                            <a:rPr lang="en-GB" sz="3200" i="1" kern="0" dirty="0">
                              <a:solidFill>
                                <a:srgbClr val="000000"/>
                              </a:solidFill>
                              <a:latin typeface="Cambria Math" panose="02040503050406030204" pitchFamily="18" charset="0"/>
                            </a:rPr>
                          </m:ctrlPr>
                        </m:radPr>
                        <m:deg/>
                        <m:e>
                          <m:r>
                            <a:rPr lang="en-GB" sz="3200" i="1" kern="0" dirty="0">
                              <a:solidFill>
                                <a:srgbClr val="000000"/>
                              </a:solidFill>
                              <a:latin typeface="Cambria Math" panose="02040503050406030204" pitchFamily="18" charset="0"/>
                            </a:rPr>
                            <m:t>2</m:t>
                          </m:r>
                        </m:e>
                      </m:rad>
                      <m:r>
                        <a:rPr lang="en-GB" sz="3200" i="1" kern="0" dirty="0">
                          <a:solidFill>
                            <a:srgbClr val="000000"/>
                          </a:solidFill>
                          <a:latin typeface="Cambria Math" panose="02040503050406030204" pitchFamily="18" charset="0"/>
                          <a:ea typeface="Cambria Math" panose="02040503050406030204" pitchFamily="18" charset="0"/>
                        </a:rPr>
                        <m:t>+</m:t>
                      </m:r>
                      <m:rad>
                        <m:radPr>
                          <m:degHide m:val="on"/>
                          <m:ctrlPr>
                            <a:rPr lang="en-GB" sz="3200" i="1" kern="0" dirty="0">
                              <a:solidFill>
                                <a:srgbClr val="000000"/>
                              </a:solidFill>
                              <a:latin typeface="Cambria Math" panose="02040503050406030204" pitchFamily="18" charset="0"/>
                            </a:rPr>
                          </m:ctrlPr>
                        </m:radPr>
                        <m:deg/>
                        <m:e>
                          <m:r>
                            <a:rPr lang="en-GB" sz="3200" i="1" kern="0" dirty="0">
                              <a:solidFill>
                                <a:srgbClr val="000000"/>
                              </a:solidFill>
                              <a:latin typeface="Cambria Math" panose="02040503050406030204" pitchFamily="18" charset="0"/>
                            </a:rPr>
                            <m:t>2</m:t>
                          </m:r>
                        </m:e>
                      </m:rad>
                      <m:r>
                        <a:rPr lang="en-GB" sz="3200" i="1" kern="0" dirty="0">
                          <a:solidFill>
                            <a:srgbClr val="000000"/>
                          </a:solidFill>
                          <a:latin typeface="Cambria Math" panose="02040503050406030204" pitchFamily="18" charset="0"/>
                        </a:rPr>
                        <m:t>=4</m:t>
                      </m:r>
                      <m:rad>
                        <m:radPr>
                          <m:degHide m:val="on"/>
                          <m:ctrlPr>
                            <a:rPr lang="en-GB" sz="3200" i="1" kern="0" dirty="0">
                              <a:solidFill>
                                <a:srgbClr val="000000"/>
                              </a:solidFill>
                              <a:latin typeface="Cambria Math" panose="02040503050406030204" pitchFamily="18" charset="0"/>
                            </a:rPr>
                          </m:ctrlPr>
                        </m:radPr>
                        <m:deg/>
                        <m:e>
                          <m:r>
                            <a:rPr lang="en-GB" sz="3200" i="1" kern="0" dirty="0">
                              <a:solidFill>
                                <a:srgbClr val="000000"/>
                              </a:solidFill>
                              <a:latin typeface="Cambria Math" panose="02040503050406030204" pitchFamily="18" charset="0"/>
                            </a:rPr>
                            <m:t>2</m:t>
                          </m:r>
                        </m:e>
                      </m:rad>
                    </m:oMath>
                  </m:oMathPara>
                </a14:m>
                <a:endParaRPr lang="en-GB" sz="3200" dirty="0">
                  <a:solidFill>
                    <a:srgbClr val="000000"/>
                  </a:solidFill>
                  <a:latin typeface="Arial" charset="0"/>
                  <a:cs typeface="Arial"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810001" y="5757932"/>
                <a:ext cx="5057923" cy="642868"/>
              </a:xfrm>
              <a:prstGeom prst="rect">
                <a:avLst/>
              </a:prstGeom>
              <a:blipFill>
                <a:blip r:embed="rId3"/>
                <a:stretch>
                  <a:fillRect/>
                </a:stretch>
              </a:blipFill>
            </p:spPr>
            <p:txBody>
              <a:bodyPr/>
              <a:lstStyle/>
              <a:p>
                <a:r>
                  <a:rPr lang="en-GB">
                    <a:noFill/>
                  </a:rPr>
                  <a:t> </a:t>
                </a:r>
              </a:p>
            </p:txBody>
          </p:sp>
        </mc:Fallback>
      </mc:AlternateContent>
      <p:sp>
        <p:nvSpPr>
          <p:cNvPr id="9" name="Rectangle 8"/>
          <p:cNvSpPr>
            <a:spLocks noChangeArrowheads="1"/>
          </p:cNvSpPr>
          <p:nvPr/>
        </p:nvSpPr>
        <p:spPr bwMode="auto">
          <a:xfrm rot="10800000" flipV="1">
            <a:off x="4953001" y="2438400"/>
            <a:ext cx="2640013" cy="2640012"/>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p:sp>
        <p:nvSpPr>
          <p:cNvPr id="10" name="TextBox 9"/>
          <p:cNvSpPr txBox="1"/>
          <p:nvPr/>
        </p:nvSpPr>
        <p:spPr>
          <a:xfrm>
            <a:off x="5715000" y="3352800"/>
            <a:ext cx="1295400" cy="523220"/>
          </a:xfrm>
          <a:prstGeom prst="rect">
            <a:avLst/>
          </a:prstGeom>
          <a:noFill/>
        </p:spPr>
        <p:txBody>
          <a:bodyPr wrap="square" rtlCol="0">
            <a:spAutoFit/>
          </a:bodyPr>
          <a:lstStyle/>
          <a:p>
            <a:pPr fontAlgn="base">
              <a:spcBef>
                <a:spcPct val="0"/>
              </a:spcBef>
              <a:spcAft>
                <a:spcPct val="0"/>
              </a:spcAft>
            </a:pPr>
            <a:r>
              <a:rPr lang="en-GB" sz="2800" b="1" dirty="0">
                <a:solidFill>
                  <a:srgbClr val="000000"/>
                </a:solidFill>
                <a:latin typeface="Arial" charset="0"/>
                <a:cs typeface="Arial" charset="0"/>
              </a:rPr>
              <a:t>2 cm</a:t>
            </a:r>
            <a:r>
              <a:rPr lang="en-GB" sz="2800" b="1" baseline="30000" dirty="0">
                <a:solidFill>
                  <a:srgbClr val="000000"/>
                </a:solidFill>
                <a:latin typeface="Arial" charset="0"/>
                <a:cs typeface="Arial" charset="0"/>
              </a:rPr>
              <a:t>2</a:t>
            </a:r>
          </a:p>
        </p:txBody>
      </p:sp>
      <p:graphicFrame>
        <p:nvGraphicFramePr>
          <p:cNvPr id="11" name="Object 10"/>
          <p:cNvGraphicFramePr>
            <a:graphicFrameLocks noChangeAspect="1"/>
          </p:cNvGraphicFramePr>
          <p:nvPr/>
        </p:nvGraphicFramePr>
        <p:xfrm>
          <a:off x="6096000" y="1828801"/>
          <a:ext cx="501650" cy="554455"/>
        </p:xfrm>
        <a:graphic>
          <a:graphicData uri="http://schemas.openxmlformats.org/presentationml/2006/ole">
            <mc:AlternateContent xmlns:mc="http://schemas.openxmlformats.org/markup-compatibility/2006">
              <mc:Choice xmlns:v="urn:schemas-microsoft-com:vml" Requires="v">
                <p:oleObj name="Equation" r:id="rId4" imgW="241300" imgH="266700" progId="Equation.3">
                  <p:embed/>
                </p:oleObj>
              </mc:Choice>
              <mc:Fallback>
                <p:oleObj name="Equation" r:id="rId4" imgW="241300" imgH="266700" progId="Equation.3">
                  <p:embed/>
                  <p:pic>
                    <p:nvPicPr>
                      <p:cNvPr id="11" name="Object 10"/>
                      <p:cNvPicPr/>
                      <p:nvPr/>
                    </p:nvPicPr>
                    <p:blipFill>
                      <a:blip r:embed="rId5"/>
                      <a:stretch>
                        <a:fillRect/>
                      </a:stretch>
                    </p:blipFill>
                    <p:spPr>
                      <a:xfrm>
                        <a:off x="6096000" y="1828801"/>
                        <a:ext cx="501650" cy="554455"/>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8153400" y="3352801"/>
          <a:ext cx="501650" cy="554455"/>
        </p:xfrm>
        <a:graphic>
          <a:graphicData uri="http://schemas.openxmlformats.org/presentationml/2006/ole">
            <mc:AlternateContent xmlns:mc="http://schemas.openxmlformats.org/markup-compatibility/2006">
              <mc:Choice xmlns:v="urn:schemas-microsoft-com:vml" Requires="v">
                <p:oleObj name="Equation" r:id="rId6" imgW="241300" imgH="266700" progId="Equation.3">
                  <p:embed/>
                </p:oleObj>
              </mc:Choice>
              <mc:Fallback>
                <p:oleObj name="Equation" r:id="rId6" imgW="241300" imgH="266700" progId="Equation.3">
                  <p:embed/>
                  <p:pic>
                    <p:nvPicPr>
                      <p:cNvPr id="12" name="Object 11"/>
                      <p:cNvPicPr/>
                      <p:nvPr/>
                    </p:nvPicPr>
                    <p:blipFill>
                      <a:blip r:embed="rId5"/>
                      <a:stretch>
                        <a:fillRect/>
                      </a:stretch>
                    </p:blipFill>
                    <p:spPr>
                      <a:xfrm>
                        <a:off x="8153400" y="3352801"/>
                        <a:ext cx="501650" cy="554455"/>
                      </a:xfrm>
                      <a:prstGeom prst="rect">
                        <a:avLst/>
                      </a:prstGeom>
                    </p:spPr>
                  </p:pic>
                </p:oleObj>
              </mc:Fallback>
            </mc:AlternateContent>
          </a:graphicData>
        </a:graphic>
      </p:graphicFrame>
      <p:sp>
        <p:nvSpPr>
          <p:cNvPr id="2" name="TextBox 1"/>
          <p:cNvSpPr txBox="1"/>
          <p:nvPr/>
        </p:nvSpPr>
        <p:spPr>
          <a:xfrm>
            <a:off x="7772400" y="3439180"/>
            <a:ext cx="685800" cy="523220"/>
          </a:xfrm>
          <a:prstGeom prst="rect">
            <a:avLst/>
          </a:prstGeom>
          <a:noFill/>
        </p:spPr>
        <p:txBody>
          <a:bodyPr wrap="square" rtlCol="0">
            <a:spAutoFit/>
          </a:bodyPr>
          <a:lstStyle/>
          <a:p>
            <a:pPr fontAlgn="base">
              <a:spcBef>
                <a:spcPct val="0"/>
              </a:spcBef>
              <a:spcAft>
                <a:spcPct val="0"/>
              </a:spcAft>
            </a:pPr>
            <a:r>
              <a:rPr lang="en-GB" sz="2800" b="1" dirty="0">
                <a:solidFill>
                  <a:srgbClr val="000000"/>
                </a:solidFill>
                <a:latin typeface="Arial" charset="0"/>
                <a:cs typeface="Arial" charset="0"/>
              </a:rPr>
              <a:t>+</a:t>
            </a:r>
          </a:p>
        </p:txBody>
      </p:sp>
      <p:cxnSp>
        <p:nvCxnSpPr>
          <p:cNvPr id="13" name="Straight Connector 12"/>
          <p:cNvCxnSpPr/>
          <p:nvPr/>
        </p:nvCxnSpPr>
        <p:spPr bwMode="auto">
          <a:xfrm>
            <a:off x="4953000" y="2438400"/>
            <a:ext cx="2700000"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4953000" y="5105400"/>
            <a:ext cx="2667000"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7620000" y="2438400"/>
            <a:ext cx="0" cy="266280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4953000" y="2438400"/>
            <a:ext cx="0" cy="266700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1" name="Object 20"/>
          <p:cNvGraphicFramePr>
            <a:graphicFrameLocks noChangeAspect="1"/>
          </p:cNvGraphicFramePr>
          <p:nvPr/>
        </p:nvGraphicFramePr>
        <p:xfrm>
          <a:off x="6127750" y="5105401"/>
          <a:ext cx="501650" cy="554455"/>
        </p:xfrm>
        <a:graphic>
          <a:graphicData uri="http://schemas.openxmlformats.org/presentationml/2006/ole">
            <mc:AlternateContent xmlns:mc="http://schemas.openxmlformats.org/markup-compatibility/2006">
              <mc:Choice xmlns:v="urn:schemas-microsoft-com:vml" Requires="v">
                <p:oleObj name="Equation" r:id="rId7" imgW="241300" imgH="266700" progId="Equation.3">
                  <p:embed/>
                </p:oleObj>
              </mc:Choice>
              <mc:Fallback>
                <p:oleObj name="Equation" r:id="rId7" imgW="241300" imgH="266700" progId="Equation.3">
                  <p:embed/>
                  <p:pic>
                    <p:nvPicPr>
                      <p:cNvPr id="21" name="Object 20"/>
                      <p:cNvPicPr/>
                      <p:nvPr/>
                    </p:nvPicPr>
                    <p:blipFill>
                      <a:blip r:embed="rId5"/>
                      <a:stretch>
                        <a:fillRect/>
                      </a:stretch>
                    </p:blipFill>
                    <p:spPr>
                      <a:xfrm>
                        <a:off x="6127750" y="5105401"/>
                        <a:ext cx="501650" cy="554455"/>
                      </a:xfrm>
                      <a:prstGeom prst="rect">
                        <a:avLst/>
                      </a:prstGeom>
                    </p:spPr>
                  </p:pic>
                </p:oleObj>
              </mc:Fallback>
            </mc:AlternateContent>
          </a:graphicData>
        </a:graphic>
      </p:graphicFrame>
      <p:sp>
        <p:nvSpPr>
          <p:cNvPr id="22" name="TextBox 21"/>
          <p:cNvSpPr txBox="1"/>
          <p:nvPr/>
        </p:nvSpPr>
        <p:spPr>
          <a:xfrm>
            <a:off x="5715000" y="5191780"/>
            <a:ext cx="685800" cy="523220"/>
          </a:xfrm>
          <a:prstGeom prst="rect">
            <a:avLst/>
          </a:prstGeom>
          <a:noFill/>
        </p:spPr>
        <p:txBody>
          <a:bodyPr wrap="square" rtlCol="0">
            <a:spAutoFit/>
          </a:bodyPr>
          <a:lstStyle/>
          <a:p>
            <a:pPr fontAlgn="base">
              <a:spcBef>
                <a:spcPct val="0"/>
              </a:spcBef>
              <a:spcAft>
                <a:spcPct val="0"/>
              </a:spcAft>
            </a:pPr>
            <a:r>
              <a:rPr lang="en-GB" sz="2800" b="1" dirty="0">
                <a:solidFill>
                  <a:srgbClr val="000000"/>
                </a:solidFill>
                <a:latin typeface="Arial" charset="0"/>
                <a:cs typeface="Arial" charset="0"/>
              </a:rPr>
              <a:t>+</a:t>
            </a:r>
          </a:p>
        </p:txBody>
      </p:sp>
      <p:graphicFrame>
        <p:nvGraphicFramePr>
          <p:cNvPr id="23" name="Object 22"/>
          <p:cNvGraphicFramePr>
            <a:graphicFrameLocks noChangeAspect="1"/>
          </p:cNvGraphicFramePr>
          <p:nvPr/>
        </p:nvGraphicFramePr>
        <p:xfrm>
          <a:off x="4419600" y="3429001"/>
          <a:ext cx="501650" cy="554455"/>
        </p:xfrm>
        <a:graphic>
          <a:graphicData uri="http://schemas.openxmlformats.org/presentationml/2006/ole">
            <mc:AlternateContent xmlns:mc="http://schemas.openxmlformats.org/markup-compatibility/2006">
              <mc:Choice xmlns:v="urn:schemas-microsoft-com:vml" Requires="v">
                <p:oleObj name="Equation" r:id="rId8" imgW="241300" imgH="266700" progId="Equation.3">
                  <p:embed/>
                </p:oleObj>
              </mc:Choice>
              <mc:Fallback>
                <p:oleObj name="Equation" r:id="rId8" imgW="241300" imgH="266700" progId="Equation.3">
                  <p:embed/>
                  <p:pic>
                    <p:nvPicPr>
                      <p:cNvPr id="23" name="Object 22"/>
                      <p:cNvPicPr/>
                      <p:nvPr/>
                    </p:nvPicPr>
                    <p:blipFill>
                      <a:blip r:embed="rId5"/>
                      <a:stretch>
                        <a:fillRect/>
                      </a:stretch>
                    </p:blipFill>
                    <p:spPr>
                      <a:xfrm>
                        <a:off x="4419600" y="3429001"/>
                        <a:ext cx="501650" cy="554455"/>
                      </a:xfrm>
                      <a:prstGeom prst="rect">
                        <a:avLst/>
                      </a:prstGeom>
                    </p:spPr>
                  </p:pic>
                </p:oleObj>
              </mc:Fallback>
            </mc:AlternateContent>
          </a:graphicData>
        </a:graphic>
      </p:graphicFrame>
      <p:sp>
        <p:nvSpPr>
          <p:cNvPr id="24" name="TextBox 23"/>
          <p:cNvSpPr txBox="1"/>
          <p:nvPr/>
        </p:nvSpPr>
        <p:spPr>
          <a:xfrm>
            <a:off x="4038600" y="3515380"/>
            <a:ext cx="685800" cy="523220"/>
          </a:xfrm>
          <a:prstGeom prst="rect">
            <a:avLst/>
          </a:prstGeom>
          <a:noFill/>
        </p:spPr>
        <p:txBody>
          <a:bodyPr wrap="square" rtlCol="0">
            <a:spAutoFit/>
          </a:bodyPr>
          <a:lstStyle/>
          <a:p>
            <a:pPr fontAlgn="base">
              <a:spcBef>
                <a:spcPct val="0"/>
              </a:spcBef>
              <a:spcAft>
                <a:spcPct val="0"/>
              </a:spcAft>
            </a:pPr>
            <a:r>
              <a:rPr lang="en-GB" sz="2800" b="1" dirty="0">
                <a:solidFill>
                  <a:srgbClr val="000000"/>
                </a:solidFill>
                <a:latin typeface="Arial" charset="0"/>
                <a:cs typeface="Arial" charset="0"/>
              </a:rPr>
              <a:t>+</a:t>
            </a:r>
          </a:p>
        </p:txBody>
      </p:sp>
      <p:sp>
        <p:nvSpPr>
          <p:cNvPr id="25" name="TextBox 24"/>
          <p:cNvSpPr txBox="1"/>
          <p:nvPr/>
        </p:nvSpPr>
        <p:spPr>
          <a:xfrm>
            <a:off x="1676400" y="310617"/>
            <a:ext cx="8839200" cy="740587"/>
          </a:xfrm>
          <a:prstGeom prst="rect">
            <a:avLst/>
          </a:prstGeom>
          <a:noFill/>
        </p:spPr>
        <p:txBody>
          <a:bodyPr wrap="square" rtlCol="0">
            <a:spAutoFit/>
          </a:bodyPr>
          <a:lstStyle/>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What is the perimeter of the square?</a:t>
            </a:r>
          </a:p>
        </p:txBody>
      </p:sp>
    </p:spTree>
    <p:custDataLst>
      <p:tags r:id="rId1"/>
    </p:custDataLst>
    <p:extLst>
      <p:ext uri="{BB962C8B-B14F-4D97-AF65-F5344CB8AC3E}">
        <p14:creationId xmlns:p14="http://schemas.microsoft.com/office/powerpoint/2010/main" val="160888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500"/>
                                        <p:tgtEl>
                                          <p:spTgt spid="14"/>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6642C-DF32-EACE-9413-4D427D977387}"/>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622CFBC0-DAB4-48C4-D764-B539958CB4BB}"/>
              </a:ext>
            </a:extLst>
          </p:cNvPr>
          <p:cNvSpPr txBox="1"/>
          <p:nvPr/>
        </p:nvSpPr>
        <p:spPr>
          <a:xfrm>
            <a:off x="1676400" y="310617"/>
            <a:ext cx="8839200" cy="740587"/>
          </a:xfrm>
          <a:prstGeom prst="rect">
            <a:avLst/>
          </a:prstGeom>
          <a:noFill/>
        </p:spPr>
        <p:txBody>
          <a:bodyPr wrap="square" rtlCol="0">
            <a:spAutoFit/>
          </a:bodyPr>
          <a:lstStyle/>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What is the perimeter of the square?</a:t>
            </a:r>
          </a:p>
        </p:txBody>
      </p:sp>
      <p:sp>
        <p:nvSpPr>
          <p:cNvPr id="12" name="Rectangle 8">
            <a:extLst>
              <a:ext uri="{FF2B5EF4-FFF2-40B4-BE49-F238E27FC236}">
                <a16:creationId xmlns:a16="http://schemas.microsoft.com/office/drawing/2014/main" id="{721946D1-12B7-D24D-8899-2DEAD093B99F}"/>
              </a:ext>
            </a:extLst>
          </p:cNvPr>
          <p:cNvSpPr>
            <a:spLocks noChangeArrowheads="1"/>
          </p:cNvSpPr>
          <p:nvPr/>
        </p:nvSpPr>
        <p:spPr bwMode="auto">
          <a:xfrm rot="10800000" flipV="1">
            <a:off x="1343528" y="2277979"/>
            <a:ext cx="2640013" cy="2640012"/>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0669076-8400-D63E-5CB2-D66050DB7176}"/>
                  </a:ext>
                </a:extLst>
              </p:cNvPr>
              <p:cNvSpPr txBox="1"/>
              <p:nvPr/>
            </p:nvSpPr>
            <p:spPr>
              <a:xfrm>
                <a:off x="-384466" y="1408734"/>
                <a:ext cx="6096000" cy="8490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GB" sz="4400" i="1" smtClean="0">
                              <a:solidFill>
                                <a:srgbClr val="836967"/>
                              </a:solidFill>
                              <a:latin typeface="Cambria Math" panose="02040503050406030204" pitchFamily="18" charset="0"/>
                            </a:rPr>
                          </m:ctrlPr>
                        </m:radPr>
                        <m:deg/>
                        <m:e>
                          <m:r>
                            <a:rPr lang="en-GB" sz="4400">
                              <a:latin typeface="Cambria Math" panose="02040503050406030204" pitchFamily="18" charset="0"/>
                            </a:rPr>
                            <m:t>3</m:t>
                          </m:r>
                        </m:e>
                      </m:rad>
                    </m:oMath>
                  </m:oMathPara>
                </a14:m>
                <a:endParaRPr lang="en-GB" sz="4400" dirty="0"/>
              </a:p>
            </p:txBody>
          </p:sp>
        </mc:Choice>
        <mc:Fallback>
          <p:sp>
            <p:nvSpPr>
              <p:cNvPr id="5" name="TextBox 4">
                <a:extLst>
                  <a:ext uri="{FF2B5EF4-FFF2-40B4-BE49-F238E27FC236}">
                    <a16:creationId xmlns:a16="http://schemas.microsoft.com/office/drawing/2014/main" id="{A0669076-8400-D63E-5CB2-D66050DB7176}"/>
                  </a:ext>
                </a:extLst>
              </p:cNvPr>
              <p:cNvSpPr txBox="1">
                <a:spLocks noRot="1" noChangeAspect="1" noMove="1" noResize="1" noEditPoints="1" noAdjustHandles="1" noChangeArrowheads="1" noChangeShapeType="1" noTextEdit="1"/>
              </p:cNvSpPr>
              <p:nvPr/>
            </p:nvSpPr>
            <p:spPr>
              <a:xfrm>
                <a:off x="-384466" y="1408734"/>
                <a:ext cx="6096000" cy="84907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FA81519-A987-E0BE-B080-46F0D1ED2B53}"/>
                  </a:ext>
                </a:extLst>
              </p:cNvPr>
              <p:cNvSpPr txBox="1"/>
              <p:nvPr/>
            </p:nvSpPr>
            <p:spPr>
              <a:xfrm>
                <a:off x="1343527" y="3173445"/>
                <a:ext cx="6096000" cy="8490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GB" sz="4400" i="1" smtClean="0">
                              <a:solidFill>
                                <a:srgbClr val="836967"/>
                              </a:solidFill>
                              <a:latin typeface="Cambria Math" panose="02040503050406030204" pitchFamily="18" charset="0"/>
                            </a:rPr>
                          </m:ctrlPr>
                        </m:radPr>
                        <m:deg/>
                        <m:e>
                          <m:r>
                            <a:rPr lang="en-GB" sz="4400">
                              <a:latin typeface="Cambria Math" panose="02040503050406030204" pitchFamily="18" charset="0"/>
                            </a:rPr>
                            <m:t>3</m:t>
                          </m:r>
                        </m:e>
                      </m:rad>
                    </m:oMath>
                  </m:oMathPara>
                </a14:m>
                <a:endParaRPr lang="en-GB" sz="4400" dirty="0"/>
              </a:p>
            </p:txBody>
          </p:sp>
        </mc:Choice>
        <mc:Fallback>
          <p:sp>
            <p:nvSpPr>
              <p:cNvPr id="6" name="TextBox 5">
                <a:extLst>
                  <a:ext uri="{FF2B5EF4-FFF2-40B4-BE49-F238E27FC236}">
                    <a16:creationId xmlns:a16="http://schemas.microsoft.com/office/drawing/2014/main" id="{CFA81519-A987-E0BE-B080-46F0D1ED2B53}"/>
                  </a:ext>
                </a:extLst>
              </p:cNvPr>
              <p:cNvSpPr txBox="1">
                <a:spLocks noRot="1" noChangeAspect="1" noMove="1" noResize="1" noEditPoints="1" noAdjustHandles="1" noChangeArrowheads="1" noChangeShapeType="1" noTextEdit="1"/>
              </p:cNvSpPr>
              <p:nvPr/>
            </p:nvSpPr>
            <p:spPr>
              <a:xfrm>
                <a:off x="1343527" y="3173445"/>
                <a:ext cx="6096000" cy="849079"/>
              </a:xfrm>
              <a:prstGeom prst="rect">
                <a:avLst/>
              </a:prstGeom>
              <a:blipFill>
                <a:blip r:embed="rId5"/>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460035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0C471-0E5A-83C2-A54B-F5FE107B7265}"/>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E4FB22E5-E301-56F8-0151-631B4191FA52}"/>
              </a:ext>
            </a:extLst>
          </p:cNvPr>
          <p:cNvSpPr txBox="1"/>
          <p:nvPr/>
        </p:nvSpPr>
        <p:spPr>
          <a:xfrm>
            <a:off x="1676400" y="310617"/>
            <a:ext cx="8839200" cy="740587"/>
          </a:xfrm>
          <a:prstGeom prst="rect">
            <a:avLst/>
          </a:prstGeom>
          <a:noFill/>
        </p:spPr>
        <p:txBody>
          <a:bodyPr wrap="square" rtlCol="0">
            <a:spAutoFit/>
          </a:bodyPr>
          <a:lstStyle/>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What is the perimeter of the square?</a:t>
            </a:r>
          </a:p>
        </p:txBody>
      </p:sp>
      <p:sp>
        <p:nvSpPr>
          <p:cNvPr id="12" name="Rectangle 8">
            <a:extLst>
              <a:ext uri="{FF2B5EF4-FFF2-40B4-BE49-F238E27FC236}">
                <a16:creationId xmlns:a16="http://schemas.microsoft.com/office/drawing/2014/main" id="{12E50D46-BFA2-F2EC-D4B9-7990F7523336}"/>
              </a:ext>
            </a:extLst>
          </p:cNvPr>
          <p:cNvSpPr>
            <a:spLocks noChangeArrowheads="1"/>
          </p:cNvSpPr>
          <p:nvPr/>
        </p:nvSpPr>
        <p:spPr bwMode="auto">
          <a:xfrm rot="10800000" flipV="1">
            <a:off x="1343528" y="2277979"/>
            <a:ext cx="2640013" cy="2640012"/>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DA057101-3D40-62F3-2E2A-ACBFC9C873BE}"/>
                  </a:ext>
                </a:extLst>
              </p:cNvPr>
              <p:cNvSpPr txBox="1"/>
              <p:nvPr/>
            </p:nvSpPr>
            <p:spPr>
              <a:xfrm>
                <a:off x="-384466" y="1408734"/>
                <a:ext cx="6096000" cy="8490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GB" sz="4400" i="1" smtClean="0">
                              <a:solidFill>
                                <a:srgbClr val="836967"/>
                              </a:solidFill>
                              <a:latin typeface="Cambria Math" panose="02040503050406030204" pitchFamily="18" charset="0"/>
                            </a:rPr>
                          </m:ctrlPr>
                        </m:radPr>
                        <m:deg/>
                        <m:e>
                          <m:r>
                            <a:rPr lang="en-GB" sz="4400">
                              <a:latin typeface="Cambria Math" panose="02040503050406030204" pitchFamily="18" charset="0"/>
                            </a:rPr>
                            <m:t>3</m:t>
                          </m:r>
                        </m:e>
                      </m:rad>
                    </m:oMath>
                  </m:oMathPara>
                </a14:m>
                <a:endParaRPr lang="en-GB" sz="4400" dirty="0"/>
              </a:p>
            </p:txBody>
          </p:sp>
        </mc:Choice>
        <mc:Fallback>
          <p:sp>
            <p:nvSpPr>
              <p:cNvPr id="5" name="TextBox 4">
                <a:extLst>
                  <a:ext uri="{FF2B5EF4-FFF2-40B4-BE49-F238E27FC236}">
                    <a16:creationId xmlns:a16="http://schemas.microsoft.com/office/drawing/2014/main" id="{DA057101-3D40-62F3-2E2A-ACBFC9C873BE}"/>
                  </a:ext>
                </a:extLst>
              </p:cNvPr>
              <p:cNvSpPr txBox="1">
                <a:spLocks noRot="1" noChangeAspect="1" noMove="1" noResize="1" noEditPoints="1" noAdjustHandles="1" noChangeArrowheads="1" noChangeShapeType="1" noTextEdit="1"/>
              </p:cNvSpPr>
              <p:nvPr/>
            </p:nvSpPr>
            <p:spPr>
              <a:xfrm>
                <a:off x="-384466" y="1408734"/>
                <a:ext cx="6096000" cy="84907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4F09575-BD3A-AB5E-7B23-37E3DF642ABF}"/>
                  </a:ext>
                </a:extLst>
              </p:cNvPr>
              <p:cNvSpPr txBox="1"/>
              <p:nvPr/>
            </p:nvSpPr>
            <p:spPr>
              <a:xfrm>
                <a:off x="1343527" y="3173445"/>
                <a:ext cx="6096000" cy="8490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GB" sz="4400" i="1" smtClean="0">
                              <a:solidFill>
                                <a:srgbClr val="836967"/>
                              </a:solidFill>
                              <a:latin typeface="Cambria Math" panose="02040503050406030204" pitchFamily="18" charset="0"/>
                            </a:rPr>
                          </m:ctrlPr>
                        </m:radPr>
                        <m:deg/>
                        <m:e>
                          <m:r>
                            <a:rPr lang="en-GB" sz="4400">
                              <a:latin typeface="Cambria Math" panose="02040503050406030204" pitchFamily="18" charset="0"/>
                            </a:rPr>
                            <m:t>3</m:t>
                          </m:r>
                        </m:e>
                      </m:rad>
                    </m:oMath>
                  </m:oMathPara>
                </a14:m>
                <a:endParaRPr lang="en-GB" sz="4400" dirty="0"/>
              </a:p>
            </p:txBody>
          </p:sp>
        </mc:Choice>
        <mc:Fallback>
          <p:sp>
            <p:nvSpPr>
              <p:cNvPr id="6" name="TextBox 5">
                <a:extLst>
                  <a:ext uri="{FF2B5EF4-FFF2-40B4-BE49-F238E27FC236}">
                    <a16:creationId xmlns:a16="http://schemas.microsoft.com/office/drawing/2014/main" id="{04F09575-BD3A-AB5E-7B23-37E3DF642ABF}"/>
                  </a:ext>
                </a:extLst>
              </p:cNvPr>
              <p:cNvSpPr txBox="1">
                <a:spLocks noRot="1" noChangeAspect="1" noMove="1" noResize="1" noEditPoints="1" noAdjustHandles="1" noChangeArrowheads="1" noChangeShapeType="1" noTextEdit="1"/>
              </p:cNvSpPr>
              <p:nvPr/>
            </p:nvSpPr>
            <p:spPr>
              <a:xfrm>
                <a:off x="1343527" y="3173445"/>
                <a:ext cx="6096000" cy="84907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E8C1796-E311-98C1-71D7-8D31CC6F0537}"/>
                  </a:ext>
                </a:extLst>
              </p:cNvPr>
              <p:cNvSpPr txBox="1"/>
              <p:nvPr/>
            </p:nvSpPr>
            <p:spPr>
              <a:xfrm>
                <a:off x="5336005" y="1583878"/>
                <a:ext cx="6096000" cy="3042051"/>
              </a:xfrm>
              <a:prstGeom prst="rect">
                <a:avLst/>
              </a:prstGeom>
              <a:noFill/>
            </p:spPr>
            <p:txBody>
              <a:bodyPr wrap="square" rtlCol="0">
                <a:spAutoFit/>
              </a:bodyPr>
              <a:lstStyle/>
              <a:p>
                <a:pPr fontAlgn="base">
                  <a:spcBef>
                    <a:spcPct val="0"/>
                  </a:spcBef>
                  <a:spcAft>
                    <a:spcPct val="0"/>
                  </a:spcAft>
                </a:pPr>
                <a:r>
                  <a:rPr lang="en-GB" sz="2800" b="1" dirty="0">
                    <a:solidFill>
                      <a:srgbClr val="000000"/>
                    </a:solidFill>
                    <a:latin typeface="Arial" charset="0"/>
                    <a:cs typeface="Arial" charset="0"/>
                  </a:rPr>
                  <a:t>Perimeter = </a:t>
                </a:r>
                <a14:m>
                  <m:oMath xmlns:m="http://schemas.openxmlformats.org/officeDocument/2006/math">
                    <m:rad>
                      <m:radPr>
                        <m:degHide m:val="on"/>
                        <m:ctrlPr>
                          <a:rPr lang="en-GB" sz="4000" i="1" smtClean="0">
                            <a:solidFill>
                              <a:srgbClr val="836967"/>
                            </a:solidFill>
                            <a:latin typeface="Cambria Math" panose="02040503050406030204" pitchFamily="18" charset="0"/>
                          </a:rPr>
                        </m:ctrlPr>
                      </m:radPr>
                      <m:deg/>
                      <m:e>
                        <m:r>
                          <a:rPr lang="en-GB" sz="4000">
                            <a:latin typeface="Cambria Math" panose="02040503050406030204" pitchFamily="18" charset="0"/>
                          </a:rPr>
                          <m:t>3</m:t>
                        </m:r>
                      </m:e>
                    </m:rad>
                  </m:oMath>
                </a14:m>
                <a:r>
                  <a:rPr lang="en-GB" sz="4000" b="1" baseline="30000" dirty="0">
                    <a:solidFill>
                      <a:srgbClr val="000000"/>
                    </a:solidFill>
                    <a:latin typeface="Arial" charset="0"/>
                    <a:cs typeface="Arial" charset="0"/>
                  </a:rPr>
                  <a:t> +</a:t>
                </a:r>
                <a:r>
                  <a:rPr lang="en-GB" sz="4000" dirty="0">
                    <a:solidFill>
                      <a:srgbClr val="836967"/>
                    </a:solidFill>
                  </a:rPr>
                  <a:t> </a:t>
                </a:r>
                <a14:m>
                  <m:oMath xmlns:m="http://schemas.openxmlformats.org/officeDocument/2006/math">
                    <m:rad>
                      <m:radPr>
                        <m:degHide m:val="on"/>
                        <m:ctrlPr>
                          <a:rPr lang="en-GB" sz="4000" i="1">
                            <a:solidFill>
                              <a:srgbClr val="836967"/>
                            </a:solidFill>
                            <a:latin typeface="Cambria Math" panose="02040503050406030204" pitchFamily="18" charset="0"/>
                          </a:rPr>
                        </m:ctrlPr>
                      </m:radPr>
                      <m:deg/>
                      <m:e>
                        <m:r>
                          <a:rPr lang="en-GB" sz="4000">
                            <a:latin typeface="Cambria Math" panose="02040503050406030204" pitchFamily="18" charset="0"/>
                          </a:rPr>
                          <m:t>3</m:t>
                        </m:r>
                      </m:e>
                    </m:rad>
                  </m:oMath>
                </a14:m>
                <a:r>
                  <a:rPr lang="en-GB" sz="4000" b="1" baseline="30000" dirty="0">
                    <a:solidFill>
                      <a:srgbClr val="000000"/>
                    </a:solidFill>
                    <a:latin typeface="Arial" charset="0"/>
                    <a:cs typeface="Arial" charset="0"/>
                  </a:rPr>
                  <a:t> +</a:t>
                </a:r>
                <a:r>
                  <a:rPr lang="en-GB" sz="4000" dirty="0">
                    <a:solidFill>
                      <a:srgbClr val="836967"/>
                    </a:solidFill>
                  </a:rPr>
                  <a:t> </a:t>
                </a:r>
                <a14:m>
                  <m:oMath xmlns:m="http://schemas.openxmlformats.org/officeDocument/2006/math">
                    <m:rad>
                      <m:radPr>
                        <m:degHide m:val="on"/>
                        <m:ctrlPr>
                          <a:rPr lang="en-GB" sz="4000" i="1">
                            <a:solidFill>
                              <a:srgbClr val="836967"/>
                            </a:solidFill>
                            <a:latin typeface="Cambria Math" panose="02040503050406030204" pitchFamily="18" charset="0"/>
                          </a:rPr>
                        </m:ctrlPr>
                      </m:radPr>
                      <m:deg/>
                      <m:e>
                        <m:r>
                          <a:rPr lang="en-GB" sz="4000">
                            <a:latin typeface="Cambria Math" panose="02040503050406030204" pitchFamily="18" charset="0"/>
                          </a:rPr>
                          <m:t>3</m:t>
                        </m:r>
                      </m:e>
                    </m:rad>
                  </m:oMath>
                </a14:m>
                <a:r>
                  <a:rPr lang="en-GB" sz="4000" b="1" baseline="30000" dirty="0">
                    <a:solidFill>
                      <a:srgbClr val="000000"/>
                    </a:solidFill>
                    <a:latin typeface="Arial" charset="0"/>
                    <a:cs typeface="Arial" charset="0"/>
                  </a:rPr>
                  <a:t> +</a:t>
                </a:r>
                <a:r>
                  <a:rPr lang="en-GB" sz="4000" dirty="0">
                    <a:solidFill>
                      <a:srgbClr val="836967"/>
                    </a:solidFill>
                  </a:rPr>
                  <a:t> </a:t>
                </a:r>
                <a14:m>
                  <m:oMath xmlns:m="http://schemas.openxmlformats.org/officeDocument/2006/math">
                    <m:rad>
                      <m:radPr>
                        <m:degHide m:val="on"/>
                        <m:ctrlPr>
                          <a:rPr lang="en-GB" sz="4000" i="1">
                            <a:solidFill>
                              <a:srgbClr val="836967"/>
                            </a:solidFill>
                            <a:latin typeface="Cambria Math" panose="02040503050406030204" pitchFamily="18" charset="0"/>
                          </a:rPr>
                        </m:ctrlPr>
                      </m:radPr>
                      <m:deg/>
                      <m:e>
                        <m:r>
                          <a:rPr lang="en-GB" sz="4000">
                            <a:latin typeface="Cambria Math" panose="02040503050406030204" pitchFamily="18" charset="0"/>
                          </a:rPr>
                          <m:t>3</m:t>
                        </m:r>
                      </m:e>
                    </m:rad>
                  </m:oMath>
                </a14:m>
                <a:r>
                  <a:rPr lang="en-GB" sz="4000" b="1" baseline="30000" dirty="0">
                    <a:solidFill>
                      <a:srgbClr val="000000"/>
                    </a:solidFill>
                    <a:latin typeface="Arial" charset="0"/>
                    <a:cs typeface="Arial" charset="0"/>
                  </a:rPr>
                  <a:t> </a:t>
                </a:r>
              </a:p>
              <a:p>
                <a:pPr fontAlgn="base">
                  <a:spcBef>
                    <a:spcPct val="0"/>
                  </a:spcBef>
                  <a:spcAft>
                    <a:spcPct val="0"/>
                  </a:spcAft>
                </a:pPr>
                <a:endParaRPr lang="en-GB" sz="4000" b="1" baseline="30000" dirty="0">
                  <a:solidFill>
                    <a:srgbClr val="000000"/>
                  </a:solidFill>
                  <a:latin typeface="Arial" charset="0"/>
                  <a:cs typeface="Arial" charset="0"/>
                </a:endParaRPr>
              </a:p>
              <a:p>
                <a:pPr fontAlgn="base">
                  <a:spcBef>
                    <a:spcPct val="0"/>
                  </a:spcBef>
                  <a:spcAft>
                    <a:spcPct val="0"/>
                  </a:spcAft>
                </a:pPr>
                <a:r>
                  <a:rPr lang="en-GB" sz="4000" b="1" baseline="30000" dirty="0">
                    <a:solidFill>
                      <a:srgbClr val="000000"/>
                    </a:solidFill>
                    <a:latin typeface="Arial" charset="0"/>
                    <a:cs typeface="Arial" charset="0"/>
                  </a:rPr>
                  <a:t>                   =</a:t>
                </a:r>
                <a:r>
                  <a:rPr lang="en-GB" sz="1800" kern="100" dirty="0">
                    <a:effectLst/>
                    <a:ea typeface="Aptos" panose="020B0004020202020204" pitchFamily="34" charset="0"/>
                    <a:cs typeface="Times New Roman" panose="02020603050405020304" pitchFamily="18" charset="0"/>
                  </a:rPr>
                  <a:t> </a:t>
                </a:r>
                <a14:m>
                  <m:oMath xmlns:m="http://schemas.openxmlformats.org/officeDocument/2006/math">
                    <m:r>
                      <a:rPr lang="en-GB" sz="4400" i="0" kern="100">
                        <a:effectLst/>
                        <a:latin typeface="Cambria Math" panose="02040503050406030204" pitchFamily="18" charset="0"/>
                        <a:ea typeface="Aptos" panose="020B0004020202020204" pitchFamily="34" charset="0"/>
                        <a:cs typeface="Times New Roman" panose="02020603050405020304" pitchFamily="18" charset="0"/>
                      </a:rPr>
                      <m:t>4 ×</m:t>
                    </m:r>
                    <m:rad>
                      <m:radPr>
                        <m:degHide m:val="on"/>
                        <m:ctrlPr>
                          <a:rPr lang="en-GB" sz="4400" kern="100">
                            <a:effectLst/>
                            <a:latin typeface="Cambria Math" panose="02040503050406030204" pitchFamily="18" charset="0"/>
                            <a:ea typeface="Aptos" panose="020B0004020202020204" pitchFamily="34" charset="0"/>
                            <a:cs typeface="Times New Roman" panose="02020603050405020304" pitchFamily="18" charset="0"/>
                          </a:rPr>
                        </m:ctrlPr>
                      </m:radPr>
                      <m:deg/>
                      <m:e>
                        <m:r>
                          <a:rPr lang="en-GB" sz="4400" i="0" kern="100">
                            <a:effectLst/>
                            <a:latin typeface="Cambria Math" panose="02040503050406030204" pitchFamily="18" charset="0"/>
                            <a:ea typeface="Aptos" panose="020B0004020202020204" pitchFamily="34" charset="0"/>
                            <a:cs typeface="Times New Roman" panose="02020603050405020304" pitchFamily="18" charset="0"/>
                          </a:rPr>
                          <m:t>3</m:t>
                        </m:r>
                      </m:e>
                    </m:rad>
                  </m:oMath>
                </a14:m>
                <a:endParaRPr lang="en-GB" sz="4400" kern="100" dirty="0">
                  <a:effectLst/>
                  <a:latin typeface="Aptos" panose="020B0004020202020204" pitchFamily="34" charset="0"/>
                  <a:ea typeface="Aptos" panose="020B0004020202020204" pitchFamily="34" charset="0"/>
                  <a:cs typeface="Times New Roman" panose="02020603050405020304" pitchFamily="18" charset="0"/>
                </a:endParaRPr>
              </a:p>
              <a:p>
                <a:pPr fontAlgn="base">
                  <a:spcBef>
                    <a:spcPct val="0"/>
                  </a:spcBef>
                  <a:spcAft>
                    <a:spcPct val="0"/>
                  </a:spcAft>
                </a:pPr>
                <a:endParaRPr lang="en-GB" sz="4400" b="1" baseline="30000" dirty="0">
                  <a:solidFill>
                    <a:srgbClr val="000000"/>
                  </a:solidFill>
                  <a:latin typeface="Arial" charset="0"/>
                  <a:cs typeface="Arial" charset="0"/>
                </a:endParaRPr>
              </a:p>
              <a:p>
                <a:pPr fontAlgn="base">
                  <a:spcBef>
                    <a:spcPct val="0"/>
                  </a:spcBef>
                  <a:spcAft>
                    <a:spcPct val="0"/>
                  </a:spcAft>
                </a:pPr>
                <a:r>
                  <a:rPr lang="en-GB" sz="4000" b="1" baseline="30000" dirty="0">
                    <a:solidFill>
                      <a:srgbClr val="000000"/>
                    </a:solidFill>
                    <a:latin typeface="Arial" charset="0"/>
                    <a:cs typeface="Arial" charset="0"/>
                  </a:rPr>
                  <a:t>                   = </a:t>
                </a:r>
                <a14:m>
                  <m:oMath xmlns:m="http://schemas.openxmlformats.org/officeDocument/2006/math">
                    <m:r>
                      <a:rPr lang="en-GB" sz="4000" i="0" kern="100" smtClean="0">
                        <a:effectLst/>
                        <a:latin typeface="Cambria Math" panose="02040503050406030204" pitchFamily="18" charset="0"/>
                        <a:ea typeface="Aptos" panose="020B0004020202020204" pitchFamily="34" charset="0"/>
                        <a:cs typeface="Times New Roman" panose="02020603050405020304" pitchFamily="18" charset="0"/>
                      </a:rPr>
                      <m:t>4 </m:t>
                    </m:r>
                    <m:rad>
                      <m:radPr>
                        <m:degHide m:val="on"/>
                        <m:ctrlPr>
                          <a:rPr lang="en-GB" sz="4000" i="1" kern="100">
                            <a:effectLst/>
                            <a:latin typeface="Cambria Math" panose="02040503050406030204" pitchFamily="18" charset="0"/>
                            <a:ea typeface="Aptos" panose="020B0004020202020204" pitchFamily="34" charset="0"/>
                            <a:cs typeface="Times New Roman" panose="02020603050405020304" pitchFamily="18" charset="0"/>
                          </a:rPr>
                        </m:ctrlPr>
                      </m:radPr>
                      <m:deg/>
                      <m:e>
                        <m:r>
                          <a:rPr lang="en-GB" sz="4000" i="0" kern="100">
                            <a:effectLst/>
                            <a:latin typeface="Cambria Math" panose="02040503050406030204" pitchFamily="18" charset="0"/>
                            <a:ea typeface="Aptos" panose="020B0004020202020204" pitchFamily="34" charset="0"/>
                            <a:cs typeface="Times New Roman" panose="02020603050405020304" pitchFamily="18" charset="0"/>
                          </a:rPr>
                          <m:t>3</m:t>
                        </m:r>
                      </m:e>
                    </m:rad>
                  </m:oMath>
                </a14:m>
                <a:endParaRPr lang="en-GB" sz="4000" b="1" baseline="30000" dirty="0">
                  <a:solidFill>
                    <a:srgbClr val="000000"/>
                  </a:solidFill>
                  <a:latin typeface="Arial" charset="0"/>
                  <a:cs typeface="Arial" charset="0"/>
                </a:endParaRPr>
              </a:p>
            </p:txBody>
          </p:sp>
        </mc:Choice>
        <mc:Fallback>
          <p:sp>
            <p:nvSpPr>
              <p:cNvPr id="7" name="TextBox 6">
                <a:extLst>
                  <a:ext uri="{FF2B5EF4-FFF2-40B4-BE49-F238E27FC236}">
                    <a16:creationId xmlns:a16="http://schemas.microsoft.com/office/drawing/2014/main" id="{7E8C1796-E311-98C1-71D7-8D31CC6F0537}"/>
                  </a:ext>
                </a:extLst>
              </p:cNvPr>
              <p:cNvSpPr txBox="1">
                <a:spLocks noRot="1" noChangeAspect="1" noMove="1" noResize="1" noEditPoints="1" noAdjustHandles="1" noChangeArrowheads="1" noChangeShapeType="1" noTextEdit="1"/>
              </p:cNvSpPr>
              <p:nvPr/>
            </p:nvSpPr>
            <p:spPr>
              <a:xfrm>
                <a:off x="5336005" y="1583878"/>
                <a:ext cx="6096000" cy="3042051"/>
              </a:xfrm>
              <a:prstGeom prst="rect">
                <a:avLst/>
              </a:prstGeom>
              <a:blipFill>
                <a:blip r:embed="rId6"/>
                <a:stretch>
                  <a:fillRect l="-2000" t="-200"/>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288272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320D7-EDE5-71C2-CB3A-A799469BEBD0}"/>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6C0CF268-26A7-8A0B-B6DC-FCABB53C4513}"/>
              </a:ext>
            </a:extLst>
          </p:cNvPr>
          <p:cNvSpPr txBox="1"/>
          <p:nvPr/>
        </p:nvSpPr>
        <p:spPr>
          <a:xfrm>
            <a:off x="-28073" y="287771"/>
            <a:ext cx="11450052" cy="740587"/>
          </a:xfrm>
          <a:prstGeom prst="rect">
            <a:avLst/>
          </a:prstGeom>
          <a:noFill/>
        </p:spPr>
        <p:txBody>
          <a:bodyPr wrap="square" rtlCol="0">
            <a:spAutoFit/>
          </a:bodyPr>
          <a:lstStyle/>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On mini whiteboards, work out the perimeter of the square</a:t>
            </a:r>
          </a:p>
        </p:txBody>
      </p:sp>
      <p:sp>
        <p:nvSpPr>
          <p:cNvPr id="12" name="Rectangle 8">
            <a:extLst>
              <a:ext uri="{FF2B5EF4-FFF2-40B4-BE49-F238E27FC236}">
                <a16:creationId xmlns:a16="http://schemas.microsoft.com/office/drawing/2014/main" id="{5CF88A18-067A-2D1A-3243-E002DE8322FA}"/>
              </a:ext>
            </a:extLst>
          </p:cNvPr>
          <p:cNvSpPr>
            <a:spLocks noChangeArrowheads="1"/>
          </p:cNvSpPr>
          <p:nvPr/>
        </p:nvSpPr>
        <p:spPr bwMode="auto">
          <a:xfrm rot="10800000" flipV="1">
            <a:off x="1343528" y="2277979"/>
            <a:ext cx="2640013" cy="2640012"/>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5CB6A44-68FD-D98A-5FD4-BFF51E52537F}"/>
                  </a:ext>
                </a:extLst>
              </p:cNvPr>
              <p:cNvSpPr txBox="1"/>
              <p:nvPr/>
            </p:nvSpPr>
            <p:spPr>
              <a:xfrm>
                <a:off x="-384466" y="1408734"/>
                <a:ext cx="6096000" cy="8446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GB" sz="4400" i="1" smtClean="0">
                              <a:solidFill>
                                <a:srgbClr val="836967"/>
                              </a:solidFill>
                              <a:latin typeface="Cambria Math" panose="02040503050406030204" pitchFamily="18" charset="0"/>
                            </a:rPr>
                          </m:ctrlPr>
                        </m:radPr>
                        <m:deg/>
                        <m:e>
                          <m:r>
                            <a:rPr lang="en-GB" sz="4400" b="0" i="1" smtClean="0">
                              <a:solidFill>
                                <a:srgbClr val="836967"/>
                              </a:solidFill>
                              <a:latin typeface="Cambria Math" panose="02040503050406030204" pitchFamily="18" charset="0"/>
                            </a:rPr>
                            <m:t>7</m:t>
                          </m:r>
                        </m:e>
                      </m:rad>
                    </m:oMath>
                  </m:oMathPara>
                </a14:m>
                <a:endParaRPr lang="en-GB" sz="4400" dirty="0"/>
              </a:p>
            </p:txBody>
          </p:sp>
        </mc:Choice>
        <mc:Fallback>
          <p:sp>
            <p:nvSpPr>
              <p:cNvPr id="5" name="TextBox 4">
                <a:extLst>
                  <a:ext uri="{FF2B5EF4-FFF2-40B4-BE49-F238E27FC236}">
                    <a16:creationId xmlns:a16="http://schemas.microsoft.com/office/drawing/2014/main" id="{85CB6A44-68FD-D98A-5FD4-BFF51E52537F}"/>
                  </a:ext>
                </a:extLst>
              </p:cNvPr>
              <p:cNvSpPr txBox="1">
                <a:spLocks noRot="1" noChangeAspect="1" noMove="1" noResize="1" noEditPoints="1" noAdjustHandles="1" noChangeArrowheads="1" noChangeShapeType="1" noTextEdit="1"/>
              </p:cNvSpPr>
              <p:nvPr/>
            </p:nvSpPr>
            <p:spPr>
              <a:xfrm>
                <a:off x="-384466" y="1408734"/>
                <a:ext cx="6096000" cy="84465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14EFB76-4598-504F-5E7F-1321D8600292}"/>
                  </a:ext>
                </a:extLst>
              </p:cNvPr>
              <p:cNvSpPr txBox="1"/>
              <p:nvPr/>
            </p:nvSpPr>
            <p:spPr>
              <a:xfrm>
                <a:off x="1343527" y="3173445"/>
                <a:ext cx="6096000" cy="8446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GB" sz="4400" i="1" smtClean="0">
                              <a:solidFill>
                                <a:srgbClr val="836967"/>
                              </a:solidFill>
                              <a:latin typeface="Cambria Math" panose="02040503050406030204" pitchFamily="18" charset="0"/>
                            </a:rPr>
                          </m:ctrlPr>
                        </m:radPr>
                        <m:deg/>
                        <m:e>
                          <m:r>
                            <a:rPr lang="en-GB" sz="4400" b="0" i="1" smtClean="0">
                              <a:solidFill>
                                <a:srgbClr val="836967"/>
                              </a:solidFill>
                              <a:latin typeface="Cambria Math" panose="02040503050406030204" pitchFamily="18" charset="0"/>
                            </a:rPr>
                            <m:t>7</m:t>
                          </m:r>
                        </m:e>
                      </m:rad>
                    </m:oMath>
                  </m:oMathPara>
                </a14:m>
                <a:endParaRPr lang="en-GB" sz="4400" dirty="0"/>
              </a:p>
            </p:txBody>
          </p:sp>
        </mc:Choice>
        <mc:Fallback>
          <p:sp>
            <p:nvSpPr>
              <p:cNvPr id="6" name="TextBox 5">
                <a:extLst>
                  <a:ext uri="{FF2B5EF4-FFF2-40B4-BE49-F238E27FC236}">
                    <a16:creationId xmlns:a16="http://schemas.microsoft.com/office/drawing/2014/main" id="{B14EFB76-4598-504F-5E7F-1321D8600292}"/>
                  </a:ext>
                </a:extLst>
              </p:cNvPr>
              <p:cNvSpPr txBox="1">
                <a:spLocks noRot="1" noChangeAspect="1" noMove="1" noResize="1" noEditPoints="1" noAdjustHandles="1" noChangeArrowheads="1" noChangeShapeType="1" noTextEdit="1"/>
              </p:cNvSpPr>
              <p:nvPr/>
            </p:nvSpPr>
            <p:spPr>
              <a:xfrm>
                <a:off x="1343527" y="3173445"/>
                <a:ext cx="6096000" cy="844655"/>
              </a:xfrm>
              <a:prstGeom prst="rect">
                <a:avLst/>
              </a:prstGeom>
              <a:blipFill>
                <a:blip r:embed="rId5"/>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483878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C1A38-1CAA-22AF-9A48-CEA478A86433}"/>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F04E1F4A-5BE9-FBF4-F492-152BE45813DC}"/>
              </a:ext>
            </a:extLst>
          </p:cNvPr>
          <p:cNvSpPr txBox="1"/>
          <p:nvPr/>
        </p:nvSpPr>
        <p:spPr>
          <a:xfrm>
            <a:off x="-28073" y="287771"/>
            <a:ext cx="11450052" cy="740587"/>
          </a:xfrm>
          <a:prstGeom prst="rect">
            <a:avLst/>
          </a:prstGeom>
          <a:noFill/>
        </p:spPr>
        <p:txBody>
          <a:bodyPr wrap="square" rtlCol="0">
            <a:spAutoFit/>
          </a:bodyPr>
          <a:lstStyle/>
          <a:p>
            <a:pPr algn="ctr" fontAlgn="base">
              <a:lnSpc>
                <a:spcPct val="150000"/>
              </a:lnSpc>
              <a:spcBef>
                <a:spcPct val="0"/>
              </a:spcBef>
              <a:spcAft>
                <a:spcPct val="0"/>
              </a:spcAft>
            </a:pPr>
            <a:r>
              <a:rPr lang="en-GB" sz="3200" dirty="0">
                <a:solidFill>
                  <a:srgbClr val="000000"/>
                </a:solidFill>
                <a:latin typeface="Trebuchet MS" panose="020B0603020202020204" pitchFamily="34" charset="0"/>
                <a:cs typeface="Arial" charset="0"/>
              </a:rPr>
              <a:t>On mini whiteboards, work out the perimeter of the square</a:t>
            </a:r>
          </a:p>
        </p:txBody>
      </p:sp>
      <p:sp>
        <p:nvSpPr>
          <p:cNvPr id="12" name="Rectangle 8">
            <a:extLst>
              <a:ext uri="{FF2B5EF4-FFF2-40B4-BE49-F238E27FC236}">
                <a16:creationId xmlns:a16="http://schemas.microsoft.com/office/drawing/2014/main" id="{A64CDEC0-5C15-C7BB-778F-784DFFE0FEA6}"/>
              </a:ext>
            </a:extLst>
          </p:cNvPr>
          <p:cNvSpPr>
            <a:spLocks noChangeArrowheads="1"/>
          </p:cNvSpPr>
          <p:nvPr/>
        </p:nvSpPr>
        <p:spPr bwMode="auto">
          <a:xfrm rot="10800000" flipV="1">
            <a:off x="1343528" y="2277979"/>
            <a:ext cx="2640013" cy="2640012"/>
          </a:xfrm>
          <a:prstGeom prst="rect">
            <a:avLst/>
          </a:prstGeom>
          <a:solidFill>
            <a:srgbClr val="BFBFBF"/>
          </a:solidFill>
          <a:ln w="38100">
            <a:solidFill>
              <a:schemeClr val="tx1"/>
            </a:solidFill>
            <a:miter lim="800000"/>
            <a:headEnd/>
            <a:tailEnd/>
          </a:ln>
          <a:effectLst/>
        </p:spPr>
        <p:txBody>
          <a:bodyPr wrap="none" anchor="ctr"/>
          <a:lstStyle/>
          <a:p>
            <a:pPr fontAlgn="base">
              <a:spcBef>
                <a:spcPct val="0"/>
              </a:spcBef>
              <a:spcAft>
                <a:spcPct val="0"/>
              </a:spcAft>
            </a:pPr>
            <a:endParaRPr lang="en-GB">
              <a:solidFill>
                <a:srgbClr val="000000"/>
              </a:solidFill>
              <a:latin typeface="Trebuchet MS" panose="020B0603020202020204" pitchFamily="34" charset="0"/>
              <a:cs typeface="Arial" charset="0"/>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CBBE8DD4-A1D7-001A-1139-6D2914ABC209}"/>
                  </a:ext>
                </a:extLst>
              </p:cNvPr>
              <p:cNvSpPr txBox="1"/>
              <p:nvPr/>
            </p:nvSpPr>
            <p:spPr>
              <a:xfrm>
                <a:off x="-384466" y="1408734"/>
                <a:ext cx="6096000" cy="8628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GB" sz="4400" i="1" smtClean="0">
                              <a:solidFill>
                                <a:srgbClr val="836967"/>
                              </a:solidFill>
                              <a:latin typeface="Cambria Math" panose="02040503050406030204" pitchFamily="18" charset="0"/>
                            </a:rPr>
                          </m:ctrlPr>
                        </m:radPr>
                        <m:deg/>
                        <m:e>
                          <m:r>
                            <a:rPr lang="en-GB" sz="4400" b="0" i="1" smtClean="0">
                              <a:solidFill>
                                <a:srgbClr val="836967"/>
                              </a:solidFill>
                              <a:latin typeface="Cambria Math" panose="02040503050406030204" pitchFamily="18" charset="0"/>
                            </a:rPr>
                            <m:t>5</m:t>
                          </m:r>
                        </m:e>
                      </m:rad>
                    </m:oMath>
                  </m:oMathPara>
                </a14:m>
                <a:endParaRPr lang="en-GB" sz="4400" dirty="0"/>
              </a:p>
            </p:txBody>
          </p:sp>
        </mc:Choice>
        <mc:Fallback>
          <p:sp>
            <p:nvSpPr>
              <p:cNvPr id="5" name="TextBox 4">
                <a:extLst>
                  <a:ext uri="{FF2B5EF4-FFF2-40B4-BE49-F238E27FC236}">
                    <a16:creationId xmlns:a16="http://schemas.microsoft.com/office/drawing/2014/main" id="{CBBE8DD4-A1D7-001A-1139-6D2914ABC209}"/>
                  </a:ext>
                </a:extLst>
              </p:cNvPr>
              <p:cNvSpPr txBox="1">
                <a:spLocks noRot="1" noChangeAspect="1" noMove="1" noResize="1" noEditPoints="1" noAdjustHandles="1" noChangeArrowheads="1" noChangeShapeType="1" noTextEdit="1"/>
              </p:cNvSpPr>
              <p:nvPr/>
            </p:nvSpPr>
            <p:spPr>
              <a:xfrm>
                <a:off x="-384466" y="1408734"/>
                <a:ext cx="6096000" cy="862865"/>
              </a:xfrm>
              <a:prstGeom prst="rect">
                <a:avLst/>
              </a:prstGeom>
              <a:blipFill>
                <a:blip r:embed="rId4"/>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3311113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ALTCCv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CCv2" id="{4F48670A-F939-4466-AF6F-90ADC58B0E17}" vid="{8887B371-F3E8-4C29-A510-C6481C3A9990}"/>
    </a:ext>
  </a:extLst>
</a:theme>
</file>

<file path=ppt/theme/theme10.xml><?xml version="1.0" encoding="utf-8"?>
<a:theme xmlns:a="http://schemas.openxmlformats.org/drawingml/2006/main" name="5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1.xml><?xml version="1.0" encoding="utf-8"?>
<a:theme xmlns:a="http://schemas.openxmlformats.org/drawingml/2006/main" name="6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2.xml><?xml version="1.0" encoding="utf-8"?>
<a:theme xmlns:a="http://schemas.openxmlformats.org/drawingml/2006/main" name="7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3.xml><?xml version="1.0" encoding="utf-8"?>
<a:theme xmlns:a="http://schemas.openxmlformats.org/drawingml/2006/main" name="1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ssessm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acher Information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5.xml><?xml version="1.0" encoding="utf-8"?>
<a:theme xmlns:a="http://schemas.openxmlformats.org/drawingml/2006/main" name="7_Archway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6.xml><?xml version="1.0" encoding="utf-8"?>
<a:theme xmlns:a="http://schemas.openxmlformats.org/drawingml/2006/main" name="1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7.xml><?xml version="1.0" encoding="utf-8"?>
<a:theme xmlns:a="http://schemas.openxmlformats.org/drawingml/2006/main" name="3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8.xml><?xml version="1.0" encoding="utf-8"?>
<a:theme xmlns:a="http://schemas.openxmlformats.org/drawingml/2006/main" name="2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9.xml><?xml version="1.0" encoding="utf-8"?>
<a:theme xmlns:a="http://schemas.openxmlformats.org/drawingml/2006/main" name="4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docProps/app.xml><?xml version="1.0" encoding="utf-8"?>
<Properties xmlns="http://schemas.openxmlformats.org/officeDocument/2006/extended-properties" xmlns:vt="http://schemas.openxmlformats.org/officeDocument/2006/docPropsVTypes">
  <Template>ALTCCv2</Template>
  <TotalTime>13294</TotalTime>
  <Words>463</Words>
  <Application>Microsoft Office PowerPoint</Application>
  <PresentationFormat>Widescreen</PresentationFormat>
  <Paragraphs>108</Paragraphs>
  <Slides>27</Slides>
  <Notes>19</Notes>
  <HiddenSlides>0</HiddenSlides>
  <MMClips>0</MMClips>
  <ScaleCrop>false</ScaleCrop>
  <HeadingPairs>
    <vt:vector size="8" baseType="variant">
      <vt:variant>
        <vt:lpstr>Fonts Used</vt:lpstr>
      </vt:variant>
      <vt:variant>
        <vt:i4>9</vt:i4>
      </vt:variant>
      <vt:variant>
        <vt:lpstr>Theme</vt:lpstr>
      </vt:variant>
      <vt:variant>
        <vt:i4>13</vt:i4>
      </vt:variant>
      <vt:variant>
        <vt:lpstr>Embedded OLE Servers</vt:lpstr>
      </vt:variant>
      <vt:variant>
        <vt:i4>1</vt:i4>
      </vt:variant>
      <vt:variant>
        <vt:lpstr>Slide Titles</vt:lpstr>
      </vt:variant>
      <vt:variant>
        <vt:i4>27</vt:i4>
      </vt:variant>
    </vt:vector>
  </HeadingPairs>
  <TitlesOfParts>
    <vt:vector size="50" baseType="lpstr">
      <vt:lpstr>Arial</vt:lpstr>
      <vt:lpstr>Lato</vt:lpstr>
      <vt:lpstr>Comic Sans MS</vt:lpstr>
      <vt:lpstr>Trebuchet MS</vt:lpstr>
      <vt:lpstr>Calibri</vt:lpstr>
      <vt:lpstr>Aptos</vt:lpstr>
      <vt:lpstr>Century Gothic</vt:lpstr>
      <vt:lpstr>Cambria Math</vt:lpstr>
      <vt:lpstr>Calibri Light</vt:lpstr>
      <vt:lpstr>ALTCCv2</vt:lpstr>
      <vt:lpstr>Assessment Slides</vt:lpstr>
      <vt:lpstr>Teacher Information Slides</vt:lpstr>
      <vt:lpstr>Archway</vt:lpstr>
      <vt:lpstr>7_ArchwayMaster</vt:lpstr>
      <vt:lpstr>1_Archway</vt:lpstr>
      <vt:lpstr>3_Archway</vt:lpstr>
      <vt:lpstr>2_Archway</vt:lpstr>
      <vt:lpstr>4_Archway</vt:lpstr>
      <vt:lpstr>5_Archway</vt:lpstr>
      <vt:lpstr>6_Archway</vt:lpstr>
      <vt:lpstr>7_Archway</vt:lpstr>
      <vt:lpstr>1_Default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√a+√a=2√a </vt:lpstr>
      <vt:lpstr>PowerPoint Presentation</vt:lpstr>
      <vt:lpstr>PowerPoint Presentation</vt:lpstr>
      <vt:lpstr>PowerPoint Presentation</vt:lpstr>
      <vt:lpstr>Challenge Problems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LElder</dc:creator>
  <cp:lastModifiedBy>Mr S Sanders - BAA Staff</cp:lastModifiedBy>
  <cp:revision>614</cp:revision>
  <cp:lastPrinted>2017-12-31T22:38:51Z</cp:lastPrinted>
  <dcterms:created xsi:type="dcterms:W3CDTF">2017-01-17T16:57:04Z</dcterms:created>
  <dcterms:modified xsi:type="dcterms:W3CDTF">2025-02-14T13:00:04Z</dcterms:modified>
</cp:coreProperties>
</file>