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Lst>
  <p:notesMasterIdLst>
    <p:notesMasterId r:id="rId21"/>
  </p:notesMasterIdLst>
  <p:sldIdLst>
    <p:sldId id="308" r:id="rId6"/>
    <p:sldId id="309" r:id="rId7"/>
    <p:sldId id="312" r:id="rId8"/>
    <p:sldId id="313" r:id="rId9"/>
    <p:sldId id="310" r:id="rId10"/>
    <p:sldId id="311" r:id="rId11"/>
    <p:sldId id="315" r:id="rId12"/>
    <p:sldId id="316" r:id="rId13"/>
    <p:sldId id="317" r:id="rId14"/>
    <p:sldId id="318" r:id="rId15"/>
    <p:sldId id="319" r:id="rId16"/>
    <p:sldId id="320" r:id="rId17"/>
    <p:sldId id="321" r:id="rId18"/>
    <p:sldId id="967" r:id="rId19"/>
    <p:sldId id="9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015" autoAdjust="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they find three that will work? How do they know it works?</a:t>
            </a:r>
          </a:p>
        </p:txBody>
      </p:sp>
      <p:sp>
        <p:nvSpPr>
          <p:cNvPr id="4" name="Slide Number Placeholder 3"/>
          <p:cNvSpPr>
            <a:spLocks noGrp="1"/>
          </p:cNvSpPr>
          <p:nvPr>
            <p:ph type="sldNum" sz="quarter" idx="5"/>
          </p:nvPr>
        </p:nvSpPr>
        <p:spPr/>
        <p:txBody>
          <a:bodyPr/>
          <a:lstStyle/>
          <a:p>
            <a:fld id="{4E6B3249-BDC2-4093-BD93-4A530E7C1DE1}" type="slidenum">
              <a:rPr lang="en-GB" smtClean="0"/>
              <a:t>1</a:t>
            </a:fld>
            <a:endParaRPr lang="en-GB"/>
          </a:p>
        </p:txBody>
      </p:sp>
    </p:spTree>
    <p:extLst>
      <p:ext uri="{BB962C8B-B14F-4D97-AF65-F5344CB8AC3E}">
        <p14:creationId xmlns:p14="http://schemas.microsoft.com/office/powerpoint/2010/main" val="64803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6B3249-BDC2-4093-BD93-4A530E7C1DE1}" type="slidenum">
              <a:rPr lang="en-GB" smtClean="0"/>
              <a:t>10</a:t>
            </a:fld>
            <a:endParaRPr lang="en-GB"/>
          </a:p>
        </p:txBody>
      </p:sp>
    </p:spTree>
    <p:extLst>
      <p:ext uri="{BB962C8B-B14F-4D97-AF65-F5344CB8AC3E}">
        <p14:creationId xmlns:p14="http://schemas.microsoft.com/office/powerpoint/2010/main" val="118766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9B13-EB1B-5DAD-E765-0F54B2B03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6BEEC-DDD9-AA37-A765-8FCB87B12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2D6A7-F702-91B8-81D7-715538A6C4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F2C551-6731-40E2-F39F-87AB723C08B5}"/>
              </a:ext>
            </a:extLst>
          </p:cNvPr>
          <p:cNvSpPr>
            <a:spLocks noGrp="1"/>
          </p:cNvSpPr>
          <p:nvPr>
            <p:ph type="sldNum" sz="quarter" idx="5"/>
          </p:nvPr>
        </p:nvSpPr>
        <p:spPr/>
        <p:txBody>
          <a:bodyPr/>
          <a:lstStyle/>
          <a:p>
            <a:fld id="{4E6B3249-BDC2-4093-BD93-4A530E7C1DE1}" type="slidenum">
              <a:rPr lang="en-GB" smtClean="0"/>
              <a:t>13</a:t>
            </a:fld>
            <a:endParaRPr lang="en-GB"/>
          </a:p>
        </p:txBody>
      </p:sp>
    </p:spTree>
    <p:extLst>
      <p:ext uri="{BB962C8B-B14F-4D97-AF65-F5344CB8AC3E}">
        <p14:creationId xmlns:p14="http://schemas.microsoft.com/office/powerpoint/2010/main" val="40385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030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79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5.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31/03/2025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05" r:id="rId11"/>
    <p:sldLayoutId id="2147483706" r:id="rId12"/>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2.xml"/><Relationship Id="rId1" Type="http://schemas.openxmlformats.org/officeDocument/2006/relationships/tags" Target="../tags/tag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2.xml"/><Relationship Id="rId1" Type="http://schemas.openxmlformats.org/officeDocument/2006/relationships/tags" Target="../tags/tag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91250A-1345-39E5-3BD5-A4218244B6C7}"/>
              </a:ext>
            </a:extLst>
          </p:cNvPr>
          <p:cNvPicPr>
            <a:picLocks noChangeAspect="1"/>
          </p:cNvPicPr>
          <p:nvPr/>
        </p:nvPicPr>
        <p:blipFill>
          <a:blip r:embed="rId3"/>
          <a:stretch>
            <a:fillRect/>
          </a:stretch>
        </p:blipFill>
        <p:spPr>
          <a:xfrm>
            <a:off x="375888" y="0"/>
            <a:ext cx="5906324" cy="6039693"/>
          </a:xfrm>
          <a:prstGeom prst="rect">
            <a:avLst/>
          </a:prstGeom>
        </p:spPr>
      </p:pic>
      <p:sp>
        <p:nvSpPr>
          <p:cNvPr id="4" name="TextBox 3">
            <a:extLst>
              <a:ext uri="{FF2B5EF4-FFF2-40B4-BE49-F238E27FC236}">
                <a16:creationId xmlns:a16="http://schemas.microsoft.com/office/drawing/2014/main" id="{F2747424-5F9B-8F85-470B-9EC6DA16B26D}"/>
              </a:ext>
            </a:extLst>
          </p:cNvPr>
          <p:cNvSpPr txBox="1"/>
          <p:nvPr/>
        </p:nvSpPr>
        <p:spPr>
          <a:xfrm>
            <a:off x="7201196" y="498764"/>
            <a:ext cx="4339244" cy="707886"/>
          </a:xfrm>
          <a:prstGeom prst="rect">
            <a:avLst/>
          </a:prstGeom>
          <a:noFill/>
        </p:spPr>
        <p:txBody>
          <a:bodyPr wrap="square" rtlCol="0">
            <a:spAutoFit/>
          </a:bodyPr>
          <a:lstStyle/>
          <a:p>
            <a:r>
              <a:rPr lang="en-GB" sz="4000" dirty="0"/>
              <a:t>How do you know?</a:t>
            </a:r>
          </a:p>
        </p:txBody>
      </p: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E5EF8-351F-3538-430A-360754F86465}"/>
              </a:ext>
            </a:extLst>
          </p:cNvPr>
          <p:cNvSpPr txBox="1"/>
          <p:nvPr/>
        </p:nvSpPr>
        <p:spPr>
          <a:xfrm>
            <a:off x="166255" y="0"/>
            <a:ext cx="5130140" cy="523220"/>
          </a:xfrm>
          <a:prstGeom prst="rect">
            <a:avLst/>
          </a:prstGeom>
          <a:noFill/>
        </p:spPr>
        <p:txBody>
          <a:bodyPr wrap="square" rtlCol="0">
            <a:spAutoFit/>
          </a:bodyPr>
          <a:lstStyle/>
          <a:p>
            <a:r>
              <a:rPr lang="en-GB" sz="2800" b="1" u="sng" dirty="0"/>
              <a:t>Worksheet:</a:t>
            </a:r>
          </a:p>
        </p:txBody>
      </p:sp>
      <p:graphicFrame>
        <p:nvGraphicFramePr>
          <p:cNvPr id="5" name="Table 4">
            <a:extLst>
              <a:ext uri="{FF2B5EF4-FFF2-40B4-BE49-F238E27FC236}">
                <a16:creationId xmlns:a16="http://schemas.microsoft.com/office/drawing/2014/main" id="{36CB919E-629A-8E02-D437-88055CF898E9}"/>
              </a:ext>
            </a:extLst>
          </p:cNvPr>
          <p:cNvGraphicFramePr>
            <a:graphicFrameLocks noGrp="1"/>
          </p:cNvGraphicFramePr>
          <p:nvPr>
            <p:extLst>
              <p:ext uri="{D42A27DB-BD31-4B8C-83A1-F6EECF244321}">
                <p14:modId xmlns:p14="http://schemas.microsoft.com/office/powerpoint/2010/main" val="1428136418"/>
              </p:ext>
            </p:extLst>
          </p:nvPr>
        </p:nvGraphicFramePr>
        <p:xfrm>
          <a:off x="166255" y="554116"/>
          <a:ext cx="11697196" cy="2874885"/>
        </p:xfrm>
        <a:graphic>
          <a:graphicData uri="http://schemas.openxmlformats.org/drawingml/2006/table">
            <a:tbl>
              <a:tblPr firstRow="1" bandRow="1">
                <a:tableStyleId>{5940675A-B579-460E-94D1-54222C63F5DA}</a:tableStyleId>
              </a:tblPr>
              <a:tblGrid>
                <a:gridCol w="2924299">
                  <a:extLst>
                    <a:ext uri="{9D8B030D-6E8A-4147-A177-3AD203B41FA5}">
                      <a16:colId xmlns:a16="http://schemas.microsoft.com/office/drawing/2014/main" val="3709145642"/>
                    </a:ext>
                  </a:extLst>
                </a:gridCol>
                <a:gridCol w="2924299">
                  <a:extLst>
                    <a:ext uri="{9D8B030D-6E8A-4147-A177-3AD203B41FA5}">
                      <a16:colId xmlns:a16="http://schemas.microsoft.com/office/drawing/2014/main" val="1208787687"/>
                    </a:ext>
                  </a:extLst>
                </a:gridCol>
                <a:gridCol w="2924299">
                  <a:extLst>
                    <a:ext uri="{9D8B030D-6E8A-4147-A177-3AD203B41FA5}">
                      <a16:colId xmlns:a16="http://schemas.microsoft.com/office/drawing/2014/main" val="4176675089"/>
                    </a:ext>
                  </a:extLst>
                </a:gridCol>
                <a:gridCol w="2924299">
                  <a:extLst>
                    <a:ext uri="{9D8B030D-6E8A-4147-A177-3AD203B41FA5}">
                      <a16:colId xmlns:a16="http://schemas.microsoft.com/office/drawing/2014/main" val="518924888"/>
                    </a:ext>
                  </a:extLst>
                </a:gridCol>
              </a:tblGrid>
              <a:tr h="1683594">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extLst>
                  <a:ext uri="{0D108BD9-81ED-4DB2-BD59-A6C34878D82A}">
                    <a16:rowId xmlns:a16="http://schemas.microsoft.com/office/drawing/2014/main" val="2734659939"/>
                  </a:ext>
                </a:extLst>
              </a:tr>
              <a:tr h="397097">
                <a:tc>
                  <a:txBody>
                    <a:bodyPr/>
                    <a:lstStyle/>
                    <a:p>
                      <a:r>
                        <a:rPr lang="en-GB" dirty="0"/>
                        <a:t>Radius=</a:t>
                      </a:r>
                    </a:p>
                  </a:txBody>
                  <a:tcPr/>
                </a:tc>
                <a:tc>
                  <a:txBody>
                    <a:bodyPr/>
                    <a:lstStyle/>
                    <a:p>
                      <a:r>
                        <a:rPr lang="en-GB" dirty="0"/>
                        <a:t>Radius=</a:t>
                      </a:r>
                    </a:p>
                  </a:txBody>
                  <a:tcPr/>
                </a:tc>
                <a:tc>
                  <a:txBody>
                    <a:bodyPr/>
                    <a:lstStyle/>
                    <a:p>
                      <a:r>
                        <a:rPr lang="en-GB" dirty="0"/>
                        <a:t>Radius=</a:t>
                      </a:r>
                    </a:p>
                  </a:txBody>
                  <a:tcPr/>
                </a:tc>
                <a:tc>
                  <a:txBody>
                    <a:bodyPr/>
                    <a:lstStyle/>
                    <a:p>
                      <a:r>
                        <a:rPr lang="en-GB" dirty="0"/>
                        <a:t>Radius=</a:t>
                      </a:r>
                    </a:p>
                  </a:txBody>
                  <a:tcPr/>
                </a:tc>
                <a:extLst>
                  <a:ext uri="{0D108BD9-81ED-4DB2-BD59-A6C34878D82A}">
                    <a16:rowId xmlns:a16="http://schemas.microsoft.com/office/drawing/2014/main" val="3441469310"/>
                  </a:ext>
                </a:extLst>
              </a:tr>
              <a:tr h="397097">
                <a:tc>
                  <a:txBody>
                    <a:bodyPr/>
                    <a:lstStyle/>
                    <a:p>
                      <a:r>
                        <a:rPr lang="en-GB" dirty="0"/>
                        <a:t>Area=</a:t>
                      </a:r>
                    </a:p>
                  </a:txBody>
                  <a:tcPr/>
                </a:tc>
                <a:tc>
                  <a:txBody>
                    <a:bodyPr/>
                    <a:lstStyle/>
                    <a:p>
                      <a:r>
                        <a:rPr lang="en-GB" dirty="0"/>
                        <a:t>Area=</a:t>
                      </a:r>
                    </a:p>
                  </a:txBody>
                  <a:tcPr/>
                </a:tc>
                <a:tc>
                  <a:txBody>
                    <a:bodyPr/>
                    <a:lstStyle/>
                    <a:p>
                      <a:r>
                        <a:rPr lang="en-GB" dirty="0"/>
                        <a:t>Area=</a:t>
                      </a:r>
                    </a:p>
                  </a:txBody>
                  <a:tcPr/>
                </a:tc>
                <a:tc>
                  <a:txBody>
                    <a:bodyPr/>
                    <a:lstStyle/>
                    <a:p>
                      <a:r>
                        <a:rPr lang="en-GB" dirty="0"/>
                        <a:t>Area=</a:t>
                      </a:r>
                    </a:p>
                  </a:txBody>
                  <a:tcPr/>
                </a:tc>
                <a:extLst>
                  <a:ext uri="{0D108BD9-81ED-4DB2-BD59-A6C34878D82A}">
                    <a16:rowId xmlns:a16="http://schemas.microsoft.com/office/drawing/2014/main" val="2528472316"/>
                  </a:ext>
                </a:extLst>
              </a:tr>
              <a:tr h="397097">
                <a:tc>
                  <a:txBody>
                    <a:bodyPr/>
                    <a:lstStyle/>
                    <a:p>
                      <a:r>
                        <a:rPr lang="en-GB" dirty="0"/>
                        <a:t>Circumference=</a:t>
                      </a:r>
                    </a:p>
                  </a:txBody>
                  <a:tcPr/>
                </a:tc>
                <a:tc>
                  <a:txBody>
                    <a:bodyPr/>
                    <a:lstStyle/>
                    <a:p>
                      <a:r>
                        <a:rPr lang="en-GB" dirty="0"/>
                        <a:t>Circumference=</a:t>
                      </a:r>
                    </a:p>
                  </a:txBody>
                  <a:tcPr/>
                </a:tc>
                <a:tc>
                  <a:txBody>
                    <a:bodyPr/>
                    <a:lstStyle/>
                    <a:p>
                      <a:r>
                        <a:rPr lang="en-GB" dirty="0"/>
                        <a:t>Circumference=</a:t>
                      </a:r>
                    </a:p>
                  </a:txBody>
                  <a:tcPr/>
                </a:tc>
                <a:tc>
                  <a:txBody>
                    <a:bodyPr/>
                    <a:lstStyle/>
                    <a:p>
                      <a:r>
                        <a:rPr lang="en-GB" dirty="0"/>
                        <a:t>Circumference=</a:t>
                      </a:r>
                    </a:p>
                  </a:txBody>
                  <a:tcPr/>
                </a:tc>
                <a:extLst>
                  <a:ext uri="{0D108BD9-81ED-4DB2-BD59-A6C34878D82A}">
                    <a16:rowId xmlns:a16="http://schemas.microsoft.com/office/drawing/2014/main" val="4224307601"/>
                  </a:ext>
                </a:extLst>
              </a:tr>
            </a:tbl>
          </a:graphicData>
        </a:graphic>
      </p:graphicFrame>
      <p:graphicFrame>
        <p:nvGraphicFramePr>
          <p:cNvPr id="6" name="Table 5">
            <a:extLst>
              <a:ext uri="{FF2B5EF4-FFF2-40B4-BE49-F238E27FC236}">
                <a16:creationId xmlns:a16="http://schemas.microsoft.com/office/drawing/2014/main" id="{691C8F91-53EF-C440-83E7-1FA35C91FAB2}"/>
              </a:ext>
            </a:extLst>
          </p:cNvPr>
          <p:cNvGraphicFramePr>
            <a:graphicFrameLocks noGrp="1"/>
          </p:cNvGraphicFramePr>
          <p:nvPr>
            <p:extLst>
              <p:ext uri="{D42A27DB-BD31-4B8C-83A1-F6EECF244321}">
                <p14:modId xmlns:p14="http://schemas.microsoft.com/office/powerpoint/2010/main" val="3675329678"/>
              </p:ext>
            </p:extLst>
          </p:nvPr>
        </p:nvGraphicFramePr>
        <p:xfrm>
          <a:off x="166250" y="3429000"/>
          <a:ext cx="11697196" cy="2874885"/>
        </p:xfrm>
        <a:graphic>
          <a:graphicData uri="http://schemas.openxmlformats.org/drawingml/2006/table">
            <a:tbl>
              <a:tblPr firstRow="1" bandRow="1">
                <a:tableStyleId>{5940675A-B579-460E-94D1-54222C63F5DA}</a:tableStyleId>
              </a:tblPr>
              <a:tblGrid>
                <a:gridCol w="2924299">
                  <a:extLst>
                    <a:ext uri="{9D8B030D-6E8A-4147-A177-3AD203B41FA5}">
                      <a16:colId xmlns:a16="http://schemas.microsoft.com/office/drawing/2014/main" val="3709145642"/>
                    </a:ext>
                  </a:extLst>
                </a:gridCol>
                <a:gridCol w="2924299">
                  <a:extLst>
                    <a:ext uri="{9D8B030D-6E8A-4147-A177-3AD203B41FA5}">
                      <a16:colId xmlns:a16="http://schemas.microsoft.com/office/drawing/2014/main" val="1208787687"/>
                    </a:ext>
                  </a:extLst>
                </a:gridCol>
                <a:gridCol w="2924299">
                  <a:extLst>
                    <a:ext uri="{9D8B030D-6E8A-4147-A177-3AD203B41FA5}">
                      <a16:colId xmlns:a16="http://schemas.microsoft.com/office/drawing/2014/main" val="4176675089"/>
                    </a:ext>
                  </a:extLst>
                </a:gridCol>
                <a:gridCol w="2924299">
                  <a:extLst>
                    <a:ext uri="{9D8B030D-6E8A-4147-A177-3AD203B41FA5}">
                      <a16:colId xmlns:a16="http://schemas.microsoft.com/office/drawing/2014/main" val="518924888"/>
                    </a:ext>
                  </a:extLst>
                </a:gridCol>
              </a:tblGrid>
              <a:tr h="1683594">
                <a:tc>
                  <a:txBody>
                    <a:bodyPr/>
                    <a:lstStyle/>
                    <a:p>
                      <a:r>
                        <a:rPr lang="en-GB" dirty="0"/>
                        <a:t>5)</a:t>
                      </a:r>
                    </a:p>
                  </a:txBody>
                  <a:tcPr/>
                </a:tc>
                <a:tc>
                  <a:txBody>
                    <a:bodyPr/>
                    <a:lstStyle/>
                    <a:p>
                      <a:r>
                        <a:rPr lang="en-GB" dirty="0"/>
                        <a:t>6)</a:t>
                      </a:r>
                    </a:p>
                  </a:txBody>
                  <a:tcPr/>
                </a:tc>
                <a:tc>
                  <a:txBody>
                    <a:bodyPr/>
                    <a:lstStyle/>
                    <a:p>
                      <a:r>
                        <a:rPr lang="en-GB" dirty="0"/>
                        <a:t>7)</a:t>
                      </a:r>
                    </a:p>
                  </a:txBody>
                  <a:tcPr/>
                </a:tc>
                <a:tc>
                  <a:txBody>
                    <a:bodyPr/>
                    <a:lstStyle/>
                    <a:p>
                      <a:r>
                        <a:rPr lang="en-GB" dirty="0"/>
                        <a:t>8)</a:t>
                      </a:r>
                    </a:p>
                  </a:txBody>
                  <a:tcPr/>
                </a:tc>
                <a:extLst>
                  <a:ext uri="{0D108BD9-81ED-4DB2-BD59-A6C34878D82A}">
                    <a16:rowId xmlns:a16="http://schemas.microsoft.com/office/drawing/2014/main" val="2734659939"/>
                  </a:ext>
                </a:extLst>
              </a:tr>
              <a:tr h="397097">
                <a:tc>
                  <a:txBody>
                    <a:bodyPr/>
                    <a:lstStyle/>
                    <a:p>
                      <a:r>
                        <a:rPr lang="en-GB" dirty="0"/>
                        <a:t>Radius=</a:t>
                      </a:r>
                    </a:p>
                  </a:txBody>
                  <a:tcPr/>
                </a:tc>
                <a:tc>
                  <a:txBody>
                    <a:bodyPr/>
                    <a:lstStyle/>
                    <a:p>
                      <a:r>
                        <a:rPr lang="en-GB" dirty="0"/>
                        <a:t>Radius=</a:t>
                      </a:r>
                    </a:p>
                  </a:txBody>
                  <a:tcPr/>
                </a:tc>
                <a:tc>
                  <a:txBody>
                    <a:bodyPr/>
                    <a:lstStyle/>
                    <a:p>
                      <a:r>
                        <a:rPr lang="en-GB" dirty="0"/>
                        <a:t>Radius=</a:t>
                      </a:r>
                    </a:p>
                  </a:txBody>
                  <a:tcPr/>
                </a:tc>
                <a:tc>
                  <a:txBody>
                    <a:bodyPr/>
                    <a:lstStyle/>
                    <a:p>
                      <a:r>
                        <a:rPr lang="en-GB" dirty="0"/>
                        <a:t>Radius=</a:t>
                      </a:r>
                    </a:p>
                  </a:txBody>
                  <a:tcPr/>
                </a:tc>
                <a:extLst>
                  <a:ext uri="{0D108BD9-81ED-4DB2-BD59-A6C34878D82A}">
                    <a16:rowId xmlns:a16="http://schemas.microsoft.com/office/drawing/2014/main" val="3441469310"/>
                  </a:ext>
                </a:extLst>
              </a:tr>
              <a:tr h="397097">
                <a:tc>
                  <a:txBody>
                    <a:bodyPr/>
                    <a:lstStyle/>
                    <a:p>
                      <a:r>
                        <a:rPr lang="en-GB" dirty="0"/>
                        <a:t>Area=</a:t>
                      </a:r>
                    </a:p>
                  </a:txBody>
                  <a:tcPr/>
                </a:tc>
                <a:tc>
                  <a:txBody>
                    <a:bodyPr/>
                    <a:lstStyle/>
                    <a:p>
                      <a:r>
                        <a:rPr lang="en-GB" dirty="0"/>
                        <a:t>Area=</a:t>
                      </a:r>
                    </a:p>
                  </a:txBody>
                  <a:tcPr/>
                </a:tc>
                <a:tc>
                  <a:txBody>
                    <a:bodyPr/>
                    <a:lstStyle/>
                    <a:p>
                      <a:r>
                        <a:rPr lang="en-GB" dirty="0"/>
                        <a:t>Area=</a:t>
                      </a:r>
                    </a:p>
                  </a:txBody>
                  <a:tcPr/>
                </a:tc>
                <a:tc>
                  <a:txBody>
                    <a:bodyPr/>
                    <a:lstStyle/>
                    <a:p>
                      <a:r>
                        <a:rPr lang="en-GB" dirty="0"/>
                        <a:t>Area=</a:t>
                      </a:r>
                    </a:p>
                  </a:txBody>
                  <a:tcPr/>
                </a:tc>
                <a:extLst>
                  <a:ext uri="{0D108BD9-81ED-4DB2-BD59-A6C34878D82A}">
                    <a16:rowId xmlns:a16="http://schemas.microsoft.com/office/drawing/2014/main" val="2528472316"/>
                  </a:ext>
                </a:extLst>
              </a:tr>
              <a:tr h="397097">
                <a:tc>
                  <a:txBody>
                    <a:bodyPr/>
                    <a:lstStyle/>
                    <a:p>
                      <a:r>
                        <a:rPr lang="en-GB" dirty="0"/>
                        <a:t>Circumference=</a:t>
                      </a:r>
                    </a:p>
                  </a:txBody>
                  <a:tcPr/>
                </a:tc>
                <a:tc>
                  <a:txBody>
                    <a:bodyPr/>
                    <a:lstStyle/>
                    <a:p>
                      <a:r>
                        <a:rPr lang="en-GB" dirty="0"/>
                        <a:t>Circumference=</a:t>
                      </a:r>
                    </a:p>
                  </a:txBody>
                  <a:tcPr/>
                </a:tc>
                <a:tc>
                  <a:txBody>
                    <a:bodyPr/>
                    <a:lstStyle/>
                    <a:p>
                      <a:r>
                        <a:rPr lang="en-GB" dirty="0"/>
                        <a:t>Circumference=</a:t>
                      </a:r>
                    </a:p>
                  </a:txBody>
                  <a:tcPr/>
                </a:tc>
                <a:tc>
                  <a:txBody>
                    <a:bodyPr/>
                    <a:lstStyle/>
                    <a:p>
                      <a:r>
                        <a:rPr lang="en-GB" dirty="0"/>
                        <a:t>Circumference=</a:t>
                      </a:r>
                    </a:p>
                  </a:txBody>
                  <a:tcPr/>
                </a:tc>
                <a:extLst>
                  <a:ext uri="{0D108BD9-81ED-4DB2-BD59-A6C34878D82A}">
                    <a16:rowId xmlns:a16="http://schemas.microsoft.com/office/drawing/2014/main" val="4224307601"/>
                  </a:ext>
                </a:extLst>
              </a:tr>
            </a:tbl>
          </a:graphicData>
        </a:graphic>
      </p:graphicFrame>
      <p:pic>
        <p:nvPicPr>
          <p:cNvPr id="8" name="Picture 7">
            <a:extLst>
              <a:ext uri="{FF2B5EF4-FFF2-40B4-BE49-F238E27FC236}">
                <a16:creationId xmlns:a16="http://schemas.microsoft.com/office/drawing/2014/main" id="{313BE89D-E074-5AA5-53FB-978FF7AA038E}"/>
              </a:ext>
            </a:extLst>
          </p:cNvPr>
          <p:cNvPicPr>
            <a:picLocks noChangeAspect="1"/>
          </p:cNvPicPr>
          <p:nvPr/>
        </p:nvPicPr>
        <p:blipFill>
          <a:blip r:embed="rId3"/>
          <a:stretch>
            <a:fillRect/>
          </a:stretch>
        </p:blipFill>
        <p:spPr>
          <a:xfrm>
            <a:off x="808655" y="554116"/>
            <a:ext cx="1792042" cy="1657924"/>
          </a:xfrm>
          <a:prstGeom prst="rect">
            <a:avLst/>
          </a:prstGeom>
        </p:spPr>
      </p:pic>
      <p:pic>
        <p:nvPicPr>
          <p:cNvPr id="12" name="Picture 11">
            <a:extLst>
              <a:ext uri="{FF2B5EF4-FFF2-40B4-BE49-F238E27FC236}">
                <a16:creationId xmlns:a16="http://schemas.microsoft.com/office/drawing/2014/main" id="{384203A3-87BC-0E75-7053-092D9DF97C8B}"/>
              </a:ext>
            </a:extLst>
          </p:cNvPr>
          <p:cNvPicPr>
            <a:picLocks noChangeAspect="1"/>
          </p:cNvPicPr>
          <p:nvPr/>
        </p:nvPicPr>
        <p:blipFill>
          <a:blip r:embed="rId4"/>
          <a:stretch>
            <a:fillRect/>
          </a:stretch>
        </p:blipFill>
        <p:spPr>
          <a:xfrm>
            <a:off x="6527108" y="594470"/>
            <a:ext cx="1880622" cy="1572974"/>
          </a:xfrm>
          <a:prstGeom prst="rect">
            <a:avLst/>
          </a:prstGeom>
        </p:spPr>
      </p:pic>
      <p:pic>
        <p:nvPicPr>
          <p:cNvPr id="14" name="Picture 13">
            <a:extLst>
              <a:ext uri="{FF2B5EF4-FFF2-40B4-BE49-F238E27FC236}">
                <a16:creationId xmlns:a16="http://schemas.microsoft.com/office/drawing/2014/main" id="{345E6418-161A-087D-AE4D-2CA7F5869ADA}"/>
              </a:ext>
            </a:extLst>
          </p:cNvPr>
          <p:cNvPicPr>
            <a:picLocks noChangeAspect="1"/>
          </p:cNvPicPr>
          <p:nvPr/>
        </p:nvPicPr>
        <p:blipFill>
          <a:blip r:embed="rId5"/>
          <a:stretch>
            <a:fillRect/>
          </a:stretch>
        </p:blipFill>
        <p:spPr>
          <a:xfrm>
            <a:off x="3627595" y="577865"/>
            <a:ext cx="1872615" cy="1631445"/>
          </a:xfrm>
          <a:prstGeom prst="rect">
            <a:avLst/>
          </a:prstGeom>
        </p:spPr>
      </p:pic>
      <p:pic>
        <p:nvPicPr>
          <p:cNvPr id="16" name="Picture 15">
            <a:extLst>
              <a:ext uri="{FF2B5EF4-FFF2-40B4-BE49-F238E27FC236}">
                <a16:creationId xmlns:a16="http://schemas.microsoft.com/office/drawing/2014/main" id="{0613C978-A1BB-4C99-F513-BCCE0C4BF8B3}"/>
              </a:ext>
            </a:extLst>
          </p:cNvPr>
          <p:cNvPicPr>
            <a:picLocks noChangeAspect="1"/>
          </p:cNvPicPr>
          <p:nvPr/>
        </p:nvPicPr>
        <p:blipFill>
          <a:blip r:embed="rId6"/>
          <a:stretch>
            <a:fillRect/>
          </a:stretch>
        </p:blipFill>
        <p:spPr>
          <a:xfrm>
            <a:off x="9444694" y="589741"/>
            <a:ext cx="1792042" cy="1601855"/>
          </a:xfrm>
          <a:prstGeom prst="rect">
            <a:avLst/>
          </a:prstGeom>
        </p:spPr>
      </p:pic>
      <p:pic>
        <p:nvPicPr>
          <p:cNvPr id="18" name="Picture 17">
            <a:extLst>
              <a:ext uri="{FF2B5EF4-FFF2-40B4-BE49-F238E27FC236}">
                <a16:creationId xmlns:a16="http://schemas.microsoft.com/office/drawing/2014/main" id="{A2EC7EEA-597D-2CDA-C689-7F800A7FC9EC}"/>
              </a:ext>
            </a:extLst>
          </p:cNvPr>
          <p:cNvPicPr>
            <a:picLocks noChangeAspect="1"/>
          </p:cNvPicPr>
          <p:nvPr/>
        </p:nvPicPr>
        <p:blipFill>
          <a:blip r:embed="rId7"/>
          <a:stretch>
            <a:fillRect/>
          </a:stretch>
        </p:blipFill>
        <p:spPr>
          <a:xfrm>
            <a:off x="576582" y="3459897"/>
            <a:ext cx="1893486" cy="1596823"/>
          </a:xfrm>
          <a:prstGeom prst="rect">
            <a:avLst/>
          </a:prstGeom>
        </p:spPr>
      </p:pic>
      <p:pic>
        <p:nvPicPr>
          <p:cNvPr id="20" name="Picture 19">
            <a:extLst>
              <a:ext uri="{FF2B5EF4-FFF2-40B4-BE49-F238E27FC236}">
                <a16:creationId xmlns:a16="http://schemas.microsoft.com/office/drawing/2014/main" id="{334FB8B5-574F-A4D4-5645-AB6A449F85E3}"/>
              </a:ext>
            </a:extLst>
          </p:cNvPr>
          <p:cNvPicPr>
            <a:picLocks noChangeAspect="1"/>
          </p:cNvPicPr>
          <p:nvPr/>
        </p:nvPicPr>
        <p:blipFill>
          <a:blip r:embed="rId8"/>
          <a:stretch>
            <a:fillRect/>
          </a:stretch>
        </p:blipFill>
        <p:spPr>
          <a:xfrm>
            <a:off x="3627595" y="3459897"/>
            <a:ext cx="1782001" cy="1596823"/>
          </a:xfrm>
          <a:prstGeom prst="rect">
            <a:avLst/>
          </a:prstGeom>
        </p:spPr>
      </p:pic>
      <p:pic>
        <p:nvPicPr>
          <p:cNvPr id="22" name="Picture 21">
            <a:extLst>
              <a:ext uri="{FF2B5EF4-FFF2-40B4-BE49-F238E27FC236}">
                <a16:creationId xmlns:a16="http://schemas.microsoft.com/office/drawing/2014/main" id="{375F482A-E1E3-A997-8D56-2155001B2FF1}"/>
              </a:ext>
            </a:extLst>
          </p:cNvPr>
          <p:cNvPicPr>
            <a:picLocks noChangeAspect="1"/>
          </p:cNvPicPr>
          <p:nvPr/>
        </p:nvPicPr>
        <p:blipFill>
          <a:blip r:embed="rId9"/>
          <a:stretch>
            <a:fillRect/>
          </a:stretch>
        </p:blipFill>
        <p:spPr>
          <a:xfrm>
            <a:off x="6527108" y="3540006"/>
            <a:ext cx="1667855" cy="1516714"/>
          </a:xfrm>
          <a:prstGeom prst="rect">
            <a:avLst/>
          </a:prstGeom>
        </p:spPr>
      </p:pic>
      <p:pic>
        <p:nvPicPr>
          <p:cNvPr id="24" name="Picture 23">
            <a:extLst>
              <a:ext uri="{FF2B5EF4-FFF2-40B4-BE49-F238E27FC236}">
                <a16:creationId xmlns:a16="http://schemas.microsoft.com/office/drawing/2014/main" id="{77B063D3-D939-130C-AA8A-82F79DF4EE2E}"/>
              </a:ext>
            </a:extLst>
          </p:cNvPr>
          <p:cNvPicPr>
            <a:picLocks noChangeAspect="1"/>
          </p:cNvPicPr>
          <p:nvPr/>
        </p:nvPicPr>
        <p:blipFill>
          <a:blip r:embed="rId10"/>
          <a:stretch>
            <a:fillRect/>
          </a:stretch>
        </p:blipFill>
        <p:spPr>
          <a:xfrm>
            <a:off x="9354085" y="3459897"/>
            <a:ext cx="1788329" cy="1596823"/>
          </a:xfrm>
          <a:prstGeom prst="rect">
            <a:avLst/>
          </a:prstGeom>
        </p:spPr>
      </p:pic>
    </p:spTree>
    <p:extLst>
      <p:ext uri="{BB962C8B-B14F-4D97-AF65-F5344CB8AC3E}">
        <p14:creationId xmlns:p14="http://schemas.microsoft.com/office/powerpoint/2010/main" val="190851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A330-E53D-564D-A2AC-4B39D34DD9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40FA1C-C3BE-67DF-EBCC-AE14730DB593}"/>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AC26C3C3-D1DC-01FC-4A11-D537B089CC60}"/>
              </a:ext>
            </a:extLst>
          </p:cNvPr>
          <p:cNvSpPr txBox="1"/>
          <p:nvPr/>
        </p:nvSpPr>
        <p:spPr>
          <a:xfrm>
            <a:off x="249382" y="776960"/>
            <a:ext cx="4595750" cy="523220"/>
          </a:xfrm>
          <a:prstGeom prst="rect">
            <a:avLst/>
          </a:prstGeom>
          <a:noFill/>
        </p:spPr>
        <p:txBody>
          <a:bodyPr wrap="square" rtlCol="0">
            <a:spAutoFit/>
          </a:bodyPr>
          <a:lstStyle/>
          <a:p>
            <a:r>
              <a:rPr lang="en-GB" sz="2800" dirty="0"/>
              <a:t>Find the diagonal length</a:t>
            </a:r>
          </a:p>
        </p:txBody>
      </p:sp>
      <p:sp>
        <p:nvSpPr>
          <p:cNvPr id="6" name="TextBox 5">
            <a:extLst>
              <a:ext uri="{FF2B5EF4-FFF2-40B4-BE49-F238E27FC236}">
                <a16:creationId xmlns:a16="http://schemas.microsoft.com/office/drawing/2014/main" id="{D9A6687A-628A-1CDA-ACAA-06ED33277FC6}"/>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B72A39C0-86E6-EDC0-2FF7-267C40898605}"/>
              </a:ext>
            </a:extLst>
          </p:cNvPr>
          <p:cNvSpPr txBox="1"/>
          <p:nvPr/>
        </p:nvSpPr>
        <p:spPr>
          <a:xfrm>
            <a:off x="6650182" y="653849"/>
            <a:ext cx="4880758" cy="523220"/>
          </a:xfrm>
          <a:prstGeom prst="rect">
            <a:avLst/>
          </a:prstGeom>
          <a:noFill/>
        </p:spPr>
        <p:txBody>
          <a:bodyPr wrap="square" rtlCol="0">
            <a:spAutoFit/>
          </a:bodyPr>
          <a:lstStyle/>
          <a:p>
            <a:r>
              <a:rPr lang="en-GB" sz="2800" dirty="0"/>
              <a:t>Find the radius of the circle</a:t>
            </a:r>
          </a:p>
        </p:txBody>
      </p:sp>
      <p:grpSp>
        <p:nvGrpSpPr>
          <p:cNvPr id="4" name="Group 3">
            <a:extLst>
              <a:ext uri="{FF2B5EF4-FFF2-40B4-BE49-F238E27FC236}">
                <a16:creationId xmlns:a16="http://schemas.microsoft.com/office/drawing/2014/main" id="{7CF838E4-5E3C-8789-246F-AFC631E836A4}"/>
              </a:ext>
            </a:extLst>
          </p:cNvPr>
          <p:cNvGrpSpPr/>
          <p:nvPr/>
        </p:nvGrpSpPr>
        <p:grpSpPr>
          <a:xfrm>
            <a:off x="770991" y="1374445"/>
            <a:ext cx="2116024" cy="2391635"/>
            <a:chOff x="143161" y="1707859"/>
            <a:chExt cx="3960000" cy="3964108"/>
          </a:xfrm>
        </p:grpSpPr>
        <p:sp>
          <p:nvSpPr>
            <p:cNvPr id="8" name="Cube 7">
              <a:extLst>
                <a:ext uri="{FF2B5EF4-FFF2-40B4-BE49-F238E27FC236}">
                  <a16:creationId xmlns:a16="http://schemas.microsoft.com/office/drawing/2014/main" id="{E15C9DEF-89FE-D62C-2FC2-EE488C2AC257}"/>
                </a:ext>
              </a:extLst>
            </p:cNvPr>
            <p:cNvSpPr/>
            <p:nvPr/>
          </p:nvSpPr>
          <p:spPr>
            <a:xfrm>
              <a:off x="143161" y="1707859"/>
              <a:ext cx="3959998" cy="3960001"/>
            </a:xfrm>
            <a:prstGeom prst="cube">
              <a:avLst>
                <a:gd name="adj" fmla="val 4853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1" name="Cube 10">
              <a:extLst>
                <a:ext uri="{FF2B5EF4-FFF2-40B4-BE49-F238E27FC236}">
                  <a16:creationId xmlns:a16="http://schemas.microsoft.com/office/drawing/2014/main" id="{4067FCD4-9B82-52EE-3AA7-88995DB23028}"/>
                </a:ext>
              </a:extLst>
            </p:cNvPr>
            <p:cNvSpPr/>
            <p:nvPr/>
          </p:nvSpPr>
          <p:spPr>
            <a:xfrm rot="10800000">
              <a:off x="143161" y="1711967"/>
              <a:ext cx="3960000" cy="3960000"/>
            </a:xfrm>
            <a:prstGeom prst="cube">
              <a:avLst>
                <a:gd name="adj" fmla="val 4829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cxnSp>
        <p:nvCxnSpPr>
          <p:cNvPr id="12" name="Straight Connector 11">
            <a:extLst>
              <a:ext uri="{FF2B5EF4-FFF2-40B4-BE49-F238E27FC236}">
                <a16:creationId xmlns:a16="http://schemas.microsoft.com/office/drawing/2014/main" id="{FC924AFE-761C-3685-70CA-B8F8D58BB0E1}"/>
              </a:ext>
            </a:extLst>
          </p:cNvPr>
          <p:cNvCxnSpPr>
            <a:cxnSpLocks/>
          </p:cNvCxnSpPr>
          <p:nvPr/>
        </p:nvCxnSpPr>
        <p:spPr>
          <a:xfrm flipV="1">
            <a:off x="814911" y="1423291"/>
            <a:ext cx="2030828" cy="2318436"/>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67E0EDF-255D-918A-23FF-0A911A4E2C57}"/>
              </a:ext>
            </a:extLst>
          </p:cNvPr>
          <p:cNvSpPr txBox="1"/>
          <p:nvPr/>
        </p:nvSpPr>
        <p:spPr>
          <a:xfrm>
            <a:off x="2872911" y="1852310"/>
            <a:ext cx="888385" cy="523220"/>
          </a:xfrm>
          <a:prstGeom prst="rect">
            <a:avLst/>
          </a:prstGeom>
          <a:noFill/>
        </p:spPr>
        <p:txBody>
          <a:bodyPr wrap="none" rtlCol="0">
            <a:spAutoFit/>
          </a:bodyPr>
          <a:lstStyle/>
          <a:p>
            <a:r>
              <a:rPr lang="en-GB" sz="2800" dirty="0"/>
              <a:t>6 cm</a:t>
            </a:r>
          </a:p>
        </p:txBody>
      </p:sp>
      <p:sp>
        <p:nvSpPr>
          <p:cNvPr id="15" name="TextBox 14">
            <a:extLst>
              <a:ext uri="{FF2B5EF4-FFF2-40B4-BE49-F238E27FC236}">
                <a16:creationId xmlns:a16="http://schemas.microsoft.com/office/drawing/2014/main" id="{722601BD-8708-C77B-B404-C92C5DD9321F}"/>
              </a:ext>
            </a:extLst>
          </p:cNvPr>
          <p:cNvSpPr txBox="1"/>
          <p:nvPr/>
        </p:nvSpPr>
        <p:spPr>
          <a:xfrm>
            <a:off x="831688" y="3791100"/>
            <a:ext cx="888385" cy="523220"/>
          </a:xfrm>
          <a:prstGeom prst="rect">
            <a:avLst/>
          </a:prstGeom>
          <a:noFill/>
        </p:spPr>
        <p:txBody>
          <a:bodyPr wrap="none" rtlCol="0">
            <a:spAutoFit/>
          </a:bodyPr>
          <a:lstStyle/>
          <a:p>
            <a:r>
              <a:rPr lang="en-GB" sz="2800" dirty="0"/>
              <a:t>4 cm</a:t>
            </a:r>
          </a:p>
        </p:txBody>
      </p:sp>
      <p:sp>
        <p:nvSpPr>
          <p:cNvPr id="16" name="TextBox 15">
            <a:extLst>
              <a:ext uri="{FF2B5EF4-FFF2-40B4-BE49-F238E27FC236}">
                <a16:creationId xmlns:a16="http://schemas.microsoft.com/office/drawing/2014/main" id="{E6357B05-7610-7A2A-9DDD-EB0309A680C0}"/>
              </a:ext>
            </a:extLst>
          </p:cNvPr>
          <p:cNvSpPr txBox="1"/>
          <p:nvPr/>
        </p:nvSpPr>
        <p:spPr>
          <a:xfrm>
            <a:off x="2428719" y="3154724"/>
            <a:ext cx="888385" cy="523220"/>
          </a:xfrm>
          <a:prstGeom prst="rect">
            <a:avLst/>
          </a:prstGeom>
          <a:noFill/>
        </p:spPr>
        <p:txBody>
          <a:bodyPr wrap="none" rtlCol="0">
            <a:spAutoFit/>
          </a:bodyPr>
          <a:lstStyle/>
          <a:p>
            <a:r>
              <a:rPr lang="en-GB" sz="2800" dirty="0"/>
              <a:t>7 cm</a:t>
            </a:r>
          </a:p>
        </p:txBody>
      </p:sp>
      <p:grpSp>
        <p:nvGrpSpPr>
          <p:cNvPr id="20" name="Group 19">
            <a:extLst>
              <a:ext uri="{FF2B5EF4-FFF2-40B4-BE49-F238E27FC236}">
                <a16:creationId xmlns:a16="http://schemas.microsoft.com/office/drawing/2014/main" id="{75509751-A866-5253-C5B7-9838A9CB2010}"/>
              </a:ext>
            </a:extLst>
          </p:cNvPr>
          <p:cNvGrpSpPr/>
          <p:nvPr/>
        </p:nvGrpSpPr>
        <p:grpSpPr>
          <a:xfrm>
            <a:off x="6836171" y="1374445"/>
            <a:ext cx="3115351" cy="1945617"/>
            <a:chOff x="143161" y="1707859"/>
            <a:chExt cx="3960000" cy="3964108"/>
          </a:xfrm>
        </p:grpSpPr>
        <p:sp>
          <p:nvSpPr>
            <p:cNvPr id="21" name="Cube 20">
              <a:extLst>
                <a:ext uri="{FF2B5EF4-FFF2-40B4-BE49-F238E27FC236}">
                  <a16:creationId xmlns:a16="http://schemas.microsoft.com/office/drawing/2014/main" id="{6FB29F32-6922-8F9A-22A2-6CFF2F0BC73A}"/>
                </a:ext>
              </a:extLst>
            </p:cNvPr>
            <p:cNvSpPr/>
            <p:nvPr/>
          </p:nvSpPr>
          <p:spPr>
            <a:xfrm>
              <a:off x="143161" y="1707859"/>
              <a:ext cx="3959998" cy="3960001"/>
            </a:xfrm>
            <a:prstGeom prst="cube">
              <a:avLst>
                <a:gd name="adj" fmla="val 4853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22" name="Cube 21">
              <a:extLst>
                <a:ext uri="{FF2B5EF4-FFF2-40B4-BE49-F238E27FC236}">
                  <a16:creationId xmlns:a16="http://schemas.microsoft.com/office/drawing/2014/main" id="{95365D89-C09B-559B-EEAC-1243FE5ED80B}"/>
                </a:ext>
              </a:extLst>
            </p:cNvPr>
            <p:cNvSpPr/>
            <p:nvPr/>
          </p:nvSpPr>
          <p:spPr>
            <a:xfrm rot="10800000">
              <a:off x="143161" y="1711967"/>
              <a:ext cx="3960000" cy="3960000"/>
            </a:xfrm>
            <a:prstGeom prst="cube">
              <a:avLst>
                <a:gd name="adj" fmla="val 4829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cxnSp>
        <p:nvCxnSpPr>
          <p:cNvPr id="23" name="Straight Connector 22">
            <a:extLst>
              <a:ext uri="{FF2B5EF4-FFF2-40B4-BE49-F238E27FC236}">
                <a16:creationId xmlns:a16="http://schemas.microsoft.com/office/drawing/2014/main" id="{65622F04-8317-E069-1031-3FF888966F6C}"/>
              </a:ext>
            </a:extLst>
          </p:cNvPr>
          <p:cNvCxnSpPr>
            <a:cxnSpLocks/>
          </p:cNvCxnSpPr>
          <p:nvPr/>
        </p:nvCxnSpPr>
        <p:spPr>
          <a:xfrm flipV="1">
            <a:off x="6863418" y="1375467"/>
            <a:ext cx="3083283" cy="1940562"/>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2037FD8-2816-2EF9-5B99-86DECCF1C7BE}"/>
              </a:ext>
            </a:extLst>
          </p:cNvPr>
          <p:cNvSpPr txBox="1"/>
          <p:nvPr/>
        </p:nvSpPr>
        <p:spPr>
          <a:xfrm>
            <a:off x="9936992" y="1587805"/>
            <a:ext cx="888385" cy="523220"/>
          </a:xfrm>
          <a:prstGeom prst="rect">
            <a:avLst/>
          </a:prstGeom>
          <a:noFill/>
        </p:spPr>
        <p:txBody>
          <a:bodyPr wrap="none" rtlCol="0">
            <a:spAutoFit/>
          </a:bodyPr>
          <a:lstStyle/>
          <a:p>
            <a:r>
              <a:rPr lang="en-GB" sz="2800" dirty="0"/>
              <a:t>3 cm</a:t>
            </a:r>
          </a:p>
        </p:txBody>
      </p:sp>
      <p:sp>
        <p:nvSpPr>
          <p:cNvPr id="25" name="TextBox 24">
            <a:extLst>
              <a:ext uri="{FF2B5EF4-FFF2-40B4-BE49-F238E27FC236}">
                <a16:creationId xmlns:a16="http://schemas.microsoft.com/office/drawing/2014/main" id="{3CF266E1-D1F0-13F7-4396-907B03D519FB}"/>
              </a:ext>
            </a:extLst>
          </p:cNvPr>
          <p:cNvSpPr txBox="1"/>
          <p:nvPr/>
        </p:nvSpPr>
        <p:spPr>
          <a:xfrm>
            <a:off x="7611715" y="3355242"/>
            <a:ext cx="888385" cy="523220"/>
          </a:xfrm>
          <a:prstGeom prst="rect">
            <a:avLst/>
          </a:prstGeom>
          <a:noFill/>
        </p:spPr>
        <p:txBody>
          <a:bodyPr wrap="none" rtlCol="0">
            <a:spAutoFit/>
          </a:bodyPr>
          <a:lstStyle/>
          <a:p>
            <a:r>
              <a:rPr lang="en-GB" sz="2800" dirty="0"/>
              <a:t>6 cm</a:t>
            </a:r>
          </a:p>
        </p:txBody>
      </p:sp>
      <p:sp>
        <p:nvSpPr>
          <p:cNvPr id="26" name="TextBox 25">
            <a:extLst>
              <a:ext uri="{FF2B5EF4-FFF2-40B4-BE49-F238E27FC236}">
                <a16:creationId xmlns:a16="http://schemas.microsoft.com/office/drawing/2014/main" id="{396A57E1-082C-26B6-A242-693342FC88B2}"/>
              </a:ext>
            </a:extLst>
          </p:cNvPr>
          <p:cNvSpPr txBox="1"/>
          <p:nvPr/>
        </p:nvSpPr>
        <p:spPr>
          <a:xfrm>
            <a:off x="9544026" y="2729026"/>
            <a:ext cx="888385" cy="523220"/>
          </a:xfrm>
          <a:prstGeom prst="rect">
            <a:avLst/>
          </a:prstGeom>
          <a:noFill/>
        </p:spPr>
        <p:txBody>
          <a:bodyPr wrap="none" rtlCol="0">
            <a:spAutoFit/>
          </a:bodyPr>
          <a:lstStyle/>
          <a:p>
            <a:r>
              <a:rPr lang="en-GB" sz="2800" dirty="0"/>
              <a:t>5 cm</a:t>
            </a:r>
          </a:p>
        </p:txBody>
      </p:sp>
    </p:spTree>
    <p:custDataLst>
      <p:tags r:id="rId1"/>
    </p:custDataLst>
    <p:extLst>
      <p:ext uri="{BB962C8B-B14F-4D97-AF65-F5344CB8AC3E}">
        <p14:creationId xmlns:p14="http://schemas.microsoft.com/office/powerpoint/2010/main" val="302936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14A0-1E0E-204E-CE14-30BDD00722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959FBA-C0C0-EC58-3622-552770E6DD61}"/>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DAE4B6AD-AA90-2579-80A4-9CC5D00B6AD6}"/>
              </a:ext>
            </a:extLst>
          </p:cNvPr>
          <p:cNvSpPr txBox="1"/>
          <p:nvPr/>
        </p:nvSpPr>
        <p:spPr>
          <a:xfrm>
            <a:off x="249382" y="776960"/>
            <a:ext cx="4595750" cy="523220"/>
          </a:xfrm>
          <a:prstGeom prst="rect">
            <a:avLst/>
          </a:prstGeom>
          <a:noFill/>
        </p:spPr>
        <p:txBody>
          <a:bodyPr wrap="square" rtlCol="0">
            <a:spAutoFit/>
          </a:bodyPr>
          <a:lstStyle/>
          <a:p>
            <a:r>
              <a:rPr lang="en-GB" sz="2800" dirty="0"/>
              <a:t>Find the diagonal length</a:t>
            </a:r>
          </a:p>
        </p:txBody>
      </p:sp>
      <p:sp>
        <p:nvSpPr>
          <p:cNvPr id="6" name="TextBox 5">
            <a:extLst>
              <a:ext uri="{FF2B5EF4-FFF2-40B4-BE49-F238E27FC236}">
                <a16:creationId xmlns:a16="http://schemas.microsoft.com/office/drawing/2014/main" id="{865C80FC-8AEA-3BCD-FAE8-EFDC58776D56}"/>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grpSp>
        <p:nvGrpSpPr>
          <p:cNvPr id="3" name="Group 2">
            <a:extLst>
              <a:ext uri="{FF2B5EF4-FFF2-40B4-BE49-F238E27FC236}">
                <a16:creationId xmlns:a16="http://schemas.microsoft.com/office/drawing/2014/main" id="{5A9E2D31-C04C-18CB-A96E-1F33211E5899}"/>
              </a:ext>
            </a:extLst>
          </p:cNvPr>
          <p:cNvGrpSpPr/>
          <p:nvPr/>
        </p:nvGrpSpPr>
        <p:grpSpPr>
          <a:xfrm>
            <a:off x="1436401" y="1306431"/>
            <a:ext cx="1197502" cy="2371315"/>
            <a:chOff x="143161" y="1707859"/>
            <a:chExt cx="3960000" cy="3964108"/>
          </a:xfrm>
        </p:grpSpPr>
        <p:sp>
          <p:nvSpPr>
            <p:cNvPr id="9" name="Cube 8">
              <a:extLst>
                <a:ext uri="{FF2B5EF4-FFF2-40B4-BE49-F238E27FC236}">
                  <a16:creationId xmlns:a16="http://schemas.microsoft.com/office/drawing/2014/main" id="{6EDCCF35-72E7-1B57-65B7-8BA963D63D0A}"/>
                </a:ext>
              </a:extLst>
            </p:cNvPr>
            <p:cNvSpPr/>
            <p:nvPr/>
          </p:nvSpPr>
          <p:spPr>
            <a:xfrm>
              <a:off x="143161" y="1707859"/>
              <a:ext cx="3959998" cy="3960001"/>
            </a:xfrm>
            <a:prstGeom prst="cube">
              <a:avLst>
                <a:gd name="adj" fmla="val 4853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0" name="Cube 9">
              <a:extLst>
                <a:ext uri="{FF2B5EF4-FFF2-40B4-BE49-F238E27FC236}">
                  <a16:creationId xmlns:a16="http://schemas.microsoft.com/office/drawing/2014/main" id="{91A9120E-E27C-000C-7D3A-6FC9663ECCA1}"/>
                </a:ext>
              </a:extLst>
            </p:cNvPr>
            <p:cNvSpPr/>
            <p:nvPr/>
          </p:nvSpPr>
          <p:spPr>
            <a:xfrm rot="10800000">
              <a:off x="143161" y="1711967"/>
              <a:ext cx="3960000" cy="3960000"/>
            </a:xfrm>
            <a:prstGeom prst="cube">
              <a:avLst>
                <a:gd name="adj" fmla="val 4829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cxnSp>
        <p:nvCxnSpPr>
          <p:cNvPr id="13" name="Straight Connector 12">
            <a:extLst>
              <a:ext uri="{FF2B5EF4-FFF2-40B4-BE49-F238E27FC236}">
                <a16:creationId xmlns:a16="http://schemas.microsoft.com/office/drawing/2014/main" id="{B204F73F-A6B8-53BD-070E-EEE38C8E2E82}"/>
              </a:ext>
            </a:extLst>
          </p:cNvPr>
          <p:cNvCxnSpPr>
            <a:cxnSpLocks/>
          </p:cNvCxnSpPr>
          <p:nvPr/>
        </p:nvCxnSpPr>
        <p:spPr>
          <a:xfrm>
            <a:off x="1519250" y="1946511"/>
            <a:ext cx="1087120" cy="114808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832EC3-7C2B-E521-4278-52CAA0DB0A55}"/>
              </a:ext>
            </a:extLst>
          </p:cNvPr>
          <p:cNvSpPr txBox="1"/>
          <p:nvPr/>
        </p:nvSpPr>
        <p:spPr>
          <a:xfrm>
            <a:off x="463061" y="2240129"/>
            <a:ext cx="888385" cy="523220"/>
          </a:xfrm>
          <a:prstGeom prst="rect">
            <a:avLst/>
          </a:prstGeom>
          <a:noFill/>
        </p:spPr>
        <p:txBody>
          <a:bodyPr wrap="none" rtlCol="0">
            <a:spAutoFit/>
          </a:bodyPr>
          <a:lstStyle/>
          <a:p>
            <a:r>
              <a:rPr lang="en-GB" sz="2800" dirty="0"/>
              <a:t>6 cm</a:t>
            </a:r>
          </a:p>
        </p:txBody>
      </p:sp>
      <p:sp>
        <p:nvSpPr>
          <p:cNvPr id="18" name="TextBox 17">
            <a:extLst>
              <a:ext uri="{FF2B5EF4-FFF2-40B4-BE49-F238E27FC236}">
                <a16:creationId xmlns:a16="http://schemas.microsoft.com/office/drawing/2014/main" id="{1544A516-6E17-DC19-35E2-253708EEA5AE}"/>
              </a:ext>
            </a:extLst>
          </p:cNvPr>
          <p:cNvSpPr txBox="1"/>
          <p:nvPr/>
        </p:nvSpPr>
        <p:spPr>
          <a:xfrm>
            <a:off x="2396735" y="3228950"/>
            <a:ext cx="888385" cy="523220"/>
          </a:xfrm>
          <a:prstGeom prst="rect">
            <a:avLst/>
          </a:prstGeom>
          <a:noFill/>
        </p:spPr>
        <p:txBody>
          <a:bodyPr wrap="none" rtlCol="0">
            <a:spAutoFit/>
          </a:bodyPr>
          <a:lstStyle/>
          <a:p>
            <a:r>
              <a:rPr lang="en-GB" sz="2800" dirty="0"/>
              <a:t>4 cm</a:t>
            </a:r>
          </a:p>
        </p:txBody>
      </p: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EFBB33B3-BF84-B180-0FCC-05B7B48178BE}"/>
                  </a:ext>
                </a:extLst>
              </p:cNvPr>
              <p:cNvSpPr/>
              <p:nvPr/>
            </p:nvSpPr>
            <p:spPr>
              <a:xfrm>
                <a:off x="1453487" y="3908362"/>
                <a:ext cx="55662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3600" i="1" dirty="0" smtClean="0">
                          <a:solidFill>
                            <a:srgbClr val="002060"/>
                          </a:solidFill>
                          <a:latin typeface="Cambria Math" panose="02040503050406030204" pitchFamily="18" charset="0"/>
                        </a:rPr>
                        <m:t>𝑎</m:t>
                      </m:r>
                    </m:oMath>
                  </m:oMathPara>
                </a14:m>
                <a:endParaRPr lang="en-GB" sz="3600" dirty="0">
                  <a:solidFill>
                    <a:srgbClr val="002060"/>
                  </a:solidFill>
                </a:endParaRPr>
              </a:p>
            </p:txBody>
          </p:sp>
        </mc:Choice>
        <mc:Fallback>
          <p:sp>
            <p:nvSpPr>
              <p:cNvPr id="19" name="Rectangle 18">
                <a:extLst>
                  <a:ext uri="{FF2B5EF4-FFF2-40B4-BE49-F238E27FC236}">
                    <a16:creationId xmlns:a16="http://schemas.microsoft.com/office/drawing/2014/main" id="{EFBB33B3-BF84-B180-0FCC-05B7B48178BE}"/>
                  </a:ext>
                </a:extLst>
              </p:cNvPr>
              <p:cNvSpPr>
                <a:spLocks noRot="1" noChangeAspect="1" noMove="1" noResize="1" noEditPoints="1" noAdjustHandles="1" noChangeArrowheads="1" noChangeShapeType="1" noTextEdit="1"/>
              </p:cNvSpPr>
              <p:nvPr/>
            </p:nvSpPr>
            <p:spPr>
              <a:xfrm>
                <a:off x="1453487" y="3908362"/>
                <a:ext cx="556626" cy="646331"/>
              </a:xfrm>
              <a:prstGeom prst="rect">
                <a:avLst/>
              </a:prstGeom>
              <a:blipFill>
                <a:blip r:embed="rId3"/>
                <a:stretch>
                  <a:fillRect/>
                </a:stretch>
              </a:blipFill>
            </p:spPr>
            <p:txBody>
              <a:bodyPr/>
              <a:lstStyle/>
              <a:p>
                <a:r>
                  <a:rPr lang="en-GB">
                    <a:noFill/>
                  </a:rPr>
                  <a:t> </a:t>
                </a:r>
              </a:p>
            </p:txBody>
          </p:sp>
        </mc:Fallback>
      </mc:AlternateContent>
      <p:sp>
        <p:nvSpPr>
          <p:cNvPr id="27" name="Cube 26">
            <a:extLst>
              <a:ext uri="{FF2B5EF4-FFF2-40B4-BE49-F238E27FC236}">
                <a16:creationId xmlns:a16="http://schemas.microsoft.com/office/drawing/2014/main" id="{D6AAC2C3-3188-29E8-1A55-B88065533D01}"/>
              </a:ext>
            </a:extLst>
          </p:cNvPr>
          <p:cNvSpPr/>
          <p:nvPr/>
        </p:nvSpPr>
        <p:spPr>
          <a:xfrm>
            <a:off x="7552308" y="1417463"/>
            <a:ext cx="2026452" cy="1639166"/>
          </a:xfrm>
          <a:prstGeom prst="cube">
            <a:avLst>
              <a:gd name="adj" fmla="val 61550"/>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a:p>
        </p:txBody>
      </p:sp>
      <p:sp>
        <p:nvSpPr>
          <p:cNvPr id="28" name="TextBox 27">
            <a:extLst>
              <a:ext uri="{FF2B5EF4-FFF2-40B4-BE49-F238E27FC236}">
                <a16:creationId xmlns:a16="http://schemas.microsoft.com/office/drawing/2014/main" id="{B28DACCE-604D-79FD-582A-33F3EA1A52D0}"/>
              </a:ext>
            </a:extLst>
          </p:cNvPr>
          <p:cNvSpPr txBox="1"/>
          <p:nvPr/>
        </p:nvSpPr>
        <p:spPr>
          <a:xfrm>
            <a:off x="7069997" y="1458083"/>
            <a:ext cx="1010213" cy="523220"/>
          </a:xfrm>
          <a:prstGeom prst="rect">
            <a:avLst/>
          </a:prstGeom>
          <a:noFill/>
        </p:spPr>
        <p:txBody>
          <a:bodyPr wrap="none" rtlCol="0">
            <a:spAutoFit/>
          </a:bodyPr>
          <a:lstStyle/>
          <a:p>
            <a:r>
              <a:rPr lang="en-GB" sz="2800" dirty="0"/>
              <a:t>9.7 m</a:t>
            </a:r>
          </a:p>
        </p:txBody>
      </p:sp>
      <p:sp>
        <p:nvSpPr>
          <p:cNvPr id="29" name="TextBox 28">
            <a:extLst>
              <a:ext uri="{FF2B5EF4-FFF2-40B4-BE49-F238E27FC236}">
                <a16:creationId xmlns:a16="http://schemas.microsoft.com/office/drawing/2014/main" id="{C8A43D53-6CBE-9CEB-A9C2-C0A3B26428A0}"/>
              </a:ext>
            </a:extLst>
          </p:cNvPr>
          <p:cNvSpPr txBox="1"/>
          <p:nvPr/>
        </p:nvSpPr>
        <p:spPr>
          <a:xfrm>
            <a:off x="7673340" y="3046743"/>
            <a:ext cx="736099" cy="523220"/>
          </a:xfrm>
          <a:prstGeom prst="rect">
            <a:avLst/>
          </a:prstGeom>
          <a:noFill/>
        </p:spPr>
        <p:txBody>
          <a:bodyPr wrap="none" rtlCol="0">
            <a:spAutoFit/>
          </a:bodyPr>
          <a:lstStyle/>
          <a:p>
            <a:r>
              <a:rPr lang="en-GB" sz="2800" dirty="0"/>
              <a:t>5 m</a:t>
            </a:r>
          </a:p>
        </p:txBody>
      </p:sp>
      <p:sp>
        <p:nvSpPr>
          <p:cNvPr id="30" name="TextBox 29">
            <a:extLst>
              <a:ext uri="{FF2B5EF4-FFF2-40B4-BE49-F238E27FC236}">
                <a16:creationId xmlns:a16="http://schemas.microsoft.com/office/drawing/2014/main" id="{BECE4622-4F7E-89C3-4FCC-2C834B8CA54D}"/>
              </a:ext>
            </a:extLst>
          </p:cNvPr>
          <p:cNvSpPr txBox="1"/>
          <p:nvPr/>
        </p:nvSpPr>
        <p:spPr>
          <a:xfrm>
            <a:off x="6534791" y="2487544"/>
            <a:ext cx="1010213" cy="523220"/>
          </a:xfrm>
          <a:prstGeom prst="rect">
            <a:avLst/>
          </a:prstGeom>
          <a:noFill/>
        </p:spPr>
        <p:txBody>
          <a:bodyPr wrap="none" rtlCol="0">
            <a:spAutoFit/>
          </a:bodyPr>
          <a:lstStyle/>
          <a:p>
            <a:r>
              <a:rPr lang="en-GB" sz="2800" dirty="0"/>
              <a:t>3.8 m</a:t>
            </a:r>
          </a:p>
        </p:txBody>
      </p:sp>
      <p:sp>
        <p:nvSpPr>
          <p:cNvPr id="31" name="TextBox 30">
            <a:extLst>
              <a:ext uri="{FF2B5EF4-FFF2-40B4-BE49-F238E27FC236}">
                <a16:creationId xmlns:a16="http://schemas.microsoft.com/office/drawing/2014/main" id="{25BA6871-CF8A-E5DF-141C-888C2CDC0826}"/>
              </a:ext>
            </a:extLst>
          </p:cNvPr>
          <p:cNvSpPr txBox="1"/>
          <p:nvPr/>
        </p:nvSpPr>
        <p:spPr>
          <a:xfrm>
            <a:off x="6096000" y="776960"/>
            <a:ext cx="3865610" cy="523220"/>
          </a:xfrm>
          <a:prstGeom prst="rect">
            <a:avLst/>
          </a:prstGeom>
          <a:noFill/>
        </p:spPr>
        <p:txBody>
          <a:bodyPr wrap="none" rtlCol="0">
            <a:spAutoFit/>
          </a:bodyPr>
          <a:lstStyle/>
          <a:p>
            <a:r>
              <a:rPr lang="en-GB" sz="2800" dirty="0"/>
              <a:t>Calculate the distance AB</a:t>
            </a:r>
          </a:p>
        </p:txBody>
      </p:sp>
      <p:sp>
        <p:nvSpPr>
          <p:cNvPr id="32" name="TextBox 31">
            <a:extLst>
              <a:ext uri="{FF2B5EF4-FFF2-40B4-BE49-F238E27FC236}">
                <a16:creationId xmlns:a16="http://schemas.microsoft.com/office/drawing/2014/main" id="{33539C88-197A-E387-1E79-7B744DBECF26}"/>
              </a:ext>
            </a:extLst>
          </p:cNvPr>
          <p:cNvSpPr txBox="1"/>
          <p:nvPr/>
        </p:nvSpPr>
        <p:spPr>
          <a:xfrm>
            <a:off x="7183120" y="2067280"/>
            <a:ext cx="393056" cy="523220"/>
          </a:xfrm>
          <a:prstGeom prst="rect">
            <a:avLst/>
          </a:prstGeom>
          <a:noFill/>
        </p:spPr>
        <p:txBody>
          <a:bodyPr wrap="none" rtlCol="0">
            <a:spAutoFit/>
          </a:bodyPr>
          <a:lstStyle/>
          <a:p>
            <a:r>
              <a:rPr lang="en-GB" sz="2800" dirty="0"/>
              <a:t>A</a:t>
            </a:r>
          </a:p>
        </p:txBody>
      </p:sp>
      <p:sp>
        <p:nvSpPr>
          <p:cNvPr id="33" name="TextBox 32">
            <a:extLst>
              <a:ext uri="{FF2B5EF4-FFF2-40B4-BE49-F238E27FC236}">
                <a16:creationId xmlns:a16="http://schemas.microsoft.com/office/drawing/2014/main" id="{BFC10969-EAA0-4369-6FFB-6397C9A7C137}"/>
              </a:ext>
            </a:extLst>
          </p:cNvPr>
          <p:cNvSpPr txBox="1"/>
          <p:nvPr/>
        </p:nvSpPr>
        <p:spPr>
          <a:xfrm>
            <a:off x="9601200" y="1813280"/>
            <a:ext cx="393056" cy="523220"/>
          </a:xfrm>
          <a:prstGeom prst="rect">
            <a:avLst/>
          </a:prstGeom>
          <a:noFill/>
        </p:spPr>
        <p:txBody>
          <a:bodyPr wrap="none" rtlCol="0">
            <a:spAutoFit/>
          </a:bodyPr>
          <a:lstStyle/>
          <a:p>
            <a:r>
              <a:rPr lang="en-GB" sz="2800" dirty="0"/>
              <a:t>B</a:t>
            </a:r>
          </a:p>
        </p:txBody>
      </p:sp>
    </p:spTree>
    <p:custDataLst>
      <p:tags r:id="rId1"/>
    </p:custDataLst>
    <p:extLst>
      <p:ext uri="{BB962C8B-B14F-4D97-AF65-F5344CB8AC3E}">
        <p14:creationId xmlns:p14="http://schemas.microsoft.com/office/powerpoint/2010/main" val="13767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7648-DDBE-AD31-92F0-12D4689031F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2CD543F-0D83-48BD-EFFF-157256D9B4F2}"/>
              </a:ext>
            </a:extLst>
          </p:cNvPr>
          <p:cNvPicPr>
            <a:picLocks noChangeAspect="1"/>
          </p:cNvPicPr>
          <p:nvPr/>
        </p:nvPicPr>
        <p:blipFill>
          <a:blip r:embed="rId3"/>
          <a:stretch>
            <a:fillRect/>
          </a:stretch>
        </p:blipFill>
        <p:spPr>
          <a:xfrm rot="16200000">
            <a:off x="6556478" y="952689"/>
            <a:ext cx="6198919" cy="4293544"/>
          </a:xfrm>
          <a:prstGeom prst="rect">
            <a:avLst/>
          </a:prstGeom>
        </p:spPr>
      </p:pic>
      <p:pic>
        <p:nvPicPr>
          <p:cNvPr id="3" name="Picture 2">
            <a:extLst>
              <a:ext uri="{FF2B5EF4-FFF2-40B4-BE49-F238E27FC236}">
                <a16:creationId xmlns:a16="http://schemas.microsoft.com/office/drawing/2014/main" id="{3D72F709-31B8-3750-EBF6-6EF26BD5114A}"/>
              </a:ext>
            </a:extLst>
          </p:cNvPr>
          <p:cNvPicPr>
            <a:picLocks noChangeAspect="1"/>
          </p:cNvPicPr>
          <p:nvPr/>
        </p:nvPicPr>
        <p:blipFill>
          <a:blip r:embed="rId4"/>
          <a:stretch>
            <a:fillRect/>
          </a:stretch>
        </p:blipFill>
        <p:spPr>
          <a:xfrm rot="16200000">
            <a:off x="2396868" y="1012715"/>
            <a:ext cx="6152720" cy="4293545"/>
          </a:xfrm>
          <a:prstGeom prst="rect">
            <a:avLst/>
          </a:prstGeom>
        </p:spPr>
      </p:pic>
      <p:sp>
        <p:nvSpPr>
          <p:cNvPr id="7" name="TextBox 6">
            <a:extLst>
              <a:ext uri="{FF2B5EF4-FFF2-40B4-BE49-F238E27FC236}">
                <a16:creationId xmlns:a16="http://schemas.microsoft.com/office/drawing/2014/main" id="{7CDDEE6B-A4D5-E05A-D56C-F0C8D6496042}"/>
              </a:ext>
            </a:extLst>
          </p:cNvPr>
          <p:cNvSpPr txBox="1"/>
          <p:nvPr/>
        </p:nvSpPr>
        <p:spPr>
          <a:xfrm>
            <a:off x="273133" y="166255"/>
            <a:ext cx="2694318" cy="1077218"/>
          </a:xfrm>
          <a:prstGeom prst="rect">
            <a:avLst/>
          </a:prstGeom>
          <a:noFill/>
        </p:spPr>
        <p:txBody>
          <a:bodyPr wrap="square" rtlCol="0">
            <a:spAutoFit/>
          </a:bodyPr>
          <a:lstStyle/>
          <a:p>
            <a:r>
              <a:rPr lang="en-GB" sz="3200" dirty="0"/>
              <a:t>Have a go at the worksheet!</a:t>
            </a:r>
          </a:p>
        </p:txBody>
      </p:sp>
    </p:spTree>
    <p:extLst>
      <p:ext uri="{BB962C8B-B14F-4D97-AF65-F5344CB8AC3E}">
        <p14:creationId xmlns:p14="http://schemas.microsoft.com/office/powerpoint/2010/main" val="234150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2458780" y="862940"/>
            <a:ext cx="2202287" cy="2202287"/>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a:p>
        </p:txBody>
      </p:sp>
      <p:sp>
        <p:nvSpPr>
          <p:cNvPr id="3" name="Cube 2"/>
          <p:cNvSpPr/>
          <p:nvPr/>
        </p:nvSpPr>
        <p:spPr>
          <a:xfrm rot="10800000">
            <a:off x="2458779" y="862940"/>
            <a:ext cx="2202287" cy="2202287"/>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a:p>
        </p:txBody>
      </p:sp>
      <p:sp>
        <p:nvSpPr>
          <p:cNvPr id="4" name="Cube 3"/>
          <p:cNvSpPr/>
          <p:nvPr/>
        </p:nvSpPr>
        <p:spPr>
          <a:xfrm>
            <a:off x="7052257" y="631065"/>
            <a:ext cx="3041563" cy="189873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5" name="Cube 4"/>
          <p:cNvSpPr/>
          <p:nvPr/>
        </p:nvSpPr>
        <p:spPr>
          <a:xfrm rot="10800000">
            <a:off x="7052255" y="631064"/>
            <a:ext cx="3041563" cy="1898732"/>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6" name="Cube 5"/>
          <p:cNvSpPr/>
          <p:nvPr/>
        </p:nvSpPr>
        <p:spPr>
          <a:xfrm>
            <a:off x="1795852" y="4005331"/>
            <a:ext cx="1717188" cy="2553407"/>
          </a:xfrm>
          <a:prstGeom prst="cube">
            <a:avLst>
              <a:gd name="adj" fmla="val 3775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7" name="Cube 6"/>
          <p:cNvSpPr/>
          <p:nvPr/>
        </p:nvSpPr>
        <p:spPr>
          <a:xfrm>
            <a:off x="6802211" y="4673959"/>
            <a:ext cx="3779931" cy="1424621"/>
          </a:xfrm>
          <a:prstGeom prst="cube">
            <a:avLst>
              <a:gd name="adj" fmla="val 58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8" name="TextBox 7"/>
          <p:cNvSpPr txBox="1"/>
          <p:nvPr/>
        </p:nvSpPr>
        <p:spPr>
          <a:xfrm>
            <a:off x="2883785" y="3065226"/>
            <a:ext cx="636713" cy="369332"/>
          </a:xfrm>
          <a:prstGeom prst="rect">
            <a:avLst/>
          </a:prstGeom>
          <a:noFill/>
        </p:spPr>
        <p:txBody>
          <a:bodyPr wrap="none" rtlCol="0">
            <a:spAutoFit/>
          </a:bodyPr>
          <a:lstStyle/>
          <a:p>
            <a:r>
              <a:rPr lang="en-GB" dirty="0"/>
              <a:t>6 cm</a:t>
            </a:r>
          </a:p>
        </p:txBody>
      </p:sp>
      <p:sp>
        <p:nvSpPr>
          <p:cNvPr id="9" name="TextBox 8"/>
          <p:cNvSpPr txBox="1"/>
          <p:nvPr/>
        </p:nvSpPr>
        <p:spPr>
          <a:xfrm>
            <a:off x="4471721" y="2579451"/>
            <a:ext cx="636713" cy="369332"/>
          </a:xfrm>
          <a:prstGeom prst="rect">
            <a:avLst/>
          </a:prstGeom>
          <a:noFill/>
        </p:spPr>
        <p:txBody>
          <a:bodyPr wrap="none" rtlCol="0">
            <a:spAutoFit/>
          </a:bodyPr>
          <a:lstStyle/>
          <a:p>
            <a:r>
              <a:rPr lang="en-GB" dirty="0"/>
              <a:t>6 cm</a:t>
            </a:r>
          </a:p>
        </p:txBody>
      </p:sp>
      <p:sp>
        <p:nvSpPr>
          <p:cNvPr id="10" name="TextBox 9"/>
          <p:cNvSpPr txBox="1"/>
          <p:nvPr/>
        </p:nvSpPr>
        <p:spPr>
          <a:xfrm>
            <a:off x="4681271" y="1397652"/>
            <a:ext cx="636713" cy="369332"/>
          </a:xfrm>
          <a:prstGeom prst="rect">
            <a:avLst/>
          </a:prstGeom>
          <a:noFill/>
        </p:spPr>
        <p:txBody>
          <a:bodyPr wrap="none" rtlCol="0">
            <a:spAutoFit/>
          </a:bodyPr>
          <a:lstStyle/>
          <a:p>
            <a:r>
              <a:rPr lang="en-GB" dirty="0"/>
              <a:t>6 cm</a:t>
            </a:r>
          </a:p>
        </p:txBody>
      </p:sp>
      <p:sp>
        <p:nvSpPr>
          <p:cNvPr id="11" name="TextBox 10"/>
          <p:cNvSpPr txBox="1"/>
          <p:nvPr/>
        </p:nvSpPr>
        <p:spPr>
          <a:xfrm>
            <a:off x="2194707" y="3032822"/>
            <a:ext cx="317716" cy="369332"/>
          </a:xfrm>
          <a:prstGeom prst="rect">
            <a:avLst/>
          </a:prstGeom>
          <a:noFill/>
        </p:spPr>
        <p:txBody>
          <a:bodyPr wrap="none" rtlCol="0">
            <a:spAutoFit/>
          </a:bodyPr>
          <a:lstStyle/>
          <a:p>
            <a:r>
              <a:rPr lang="en-GB" dirty="0"/>
              <a:t>A</a:t>
            </a:r>
          </a:p>
        </p:txBody>
      </p:sp>
      <p:sp>
        <p:nvSpPr>
          <p:cNvPr id="20" name="TextBox 19"/>
          <p:cNvSpPr txBox="1"/>
          <p:nvPr/>
        </p:nvSpPr>
        <p:spPr>
          <a:xfrm>
            <a:off x="1508037" y="49503"/>
            <a:ext cx="4820872" cy="646331"/>
          </a:xfrm>
          <a:prstGeom prst="rect">
            <a:avLst/>
          </a:prstGeom>
          <a:noFill/>
        </p:spPr>
        <p:txBody>
          <a:bodyPr wrap="none" rtlCol="0">
            <a:spAutoFit/>
          </a:bodyPr>
          <a:lstStyle/>
          <a:p>
            <a:r>
              <a:rPr lang="en-GB" dirty="0"/>
              <a:t>a) Find the distance from A to B (2dp).</a:t>
            </a:r>
          </a:p>
          <a:p>
            <a:r>
              <a:rPr lang="en-GB" dirty="0"/>
              <a:t>b) Use that to find the distance from A to C (2dp).</a:t>
            </a:r>
          </a:p>
        </p:txBody>
      </p:sp>
      <p:sp>
        <p:nvSpPr>
          <p:cNvPr id="21" name="TextBox 20"/>
          <p:cNvSpPr txBox="1"/>
          <p:nvPr/>
        </p:nvSpPr>
        <p:spPr>
          <a:xfrm>
            <a:off x="4664699" y="544674"/>
            <a:ext cx="308098" cy="369332"/>
          </a:xfrm>
          <a:prstGeom prst="rect">
            <a:avLst/>
          </a:prstGeom>
          <a:noFill/>
        </p:spPr>
        <p:txBody>
          <a:bodyPr wrap="none" rtlCol="0">
            <a:spAutoFit/>
          </a:bodyPr>
          <a:lstStyle/>
          <a:p>
            <a:r>
              <a:rPr lang="en-GB" dirty="0"/>
              <a:t>C</a:t>
            </a:r>
          </a:p>
        </p:txBody>
      </p:sp>
      <p:sp>
        <p:nvSpPr>
          <p:cNvPr id="22" name="TextBox 21"/>
          <p:cNvSpPr txBox="1"/>
          <p:nvPr/>
        </p:nvSpPr>
        <p:spPr>
          <a:xfrm>
            <a:off x="4643554" y="2250630"/>
            <a:ext cx="317716" cy="369332"/>
          </a:xfrm>
          <a:prstGeom prst="rect">
            <a:avLst/>
          </a:prstGeom>
          <a:noFill/>
        </p:spPr>
        <p:txBody>
          <a:bodyPr wrap="none" rtlCol="0">
            <a:spAutoFit/>
          </a:bodyPr>
          <a:lstStyle/>
          <a:p>
            <a:r>
              <a:rPr lang="en-GB" dirty="0"/>
              <a:t>B</a:t>
            </a:r>
          </a:p>
        </p:txBody>
      </p:sp>
      <p:sp>
        <p:nvSpPr>
          <p:cNvPr id="23" name="TextBox 22"/>
          <p:cNvSpPr txBox="1"/>
          <p:nvPr/>
        </p:nvSpPr>
        <p:spPr>
          <a:xfrm>
            <a:off x="6777565" y="2453048"/>
            <a:ext cx="296876" cy="369332"/>
          </a:xfrm>
          <a:prstGeom prst="rect">
            <a:avLst/>
          </a:prstGeom>
          <a:noFill/>
        </p:spPr>
        <p:txBody>
          <a:bodyPr wrap="none" rtlCol="0">
            <a:spAutoFit/>
          </a:bodyPr>
          <a:lstStyle/>
          <a:p>
            <a:r>
              <a:rPr lang="en-GB" dirty="0"/>
              <a:t>E</a:t>
            </a:r>
          </a:p>
        </p:txBody>
      </p:sp>
      <p:sp>
        <p:nvSpPr>
          <p:cNvPr id="24" name="TextBox 23"/>
          <p:cNvSpPr txBox="1"/>
          <p:nvPr/>
        </p:nvSpPr>
        <p:spPr>
          <a:xfrm>
            <a:off x="10010223" y="299048"/>
            <a:ext cx="327334" cy="369332"/>
          </a:xfrm>
          <a:prstGeom prst="rect">
            <a:avLst/>
          </a:prstGeom>
          <a:noFill/>
        </p:spPr>
        <p:txBody>
          <a:bodyPr wrap="none" rtlCol="0">
            <a:spAutoFit/>
          </a:bodyPr>
          <a:lstStyle/>
          <a:p>
            <a:r>
              <a:rPr lang="en-GB" dirty="0"/>
              <a:t>D</a:t>
            </a:r>
          </a:p>
        </p:txBody>
      </p:sp>
      <p:sp>
        <p:nvSpPr>
          <p:cNvPr id="25" name="TextBox 24"/>
          <p:cNvSpPr txBox="1"/>
          <p:nvPr/>
        </p:nvSpPr>
        <p:spPr>
          <a:xfrm>
            <a:off x="10173891" y="1042448"/>
            <a:ext cx="636713" cy="369332"/>
          </a:xfrm>
          <a:prstGeom prst="rect">
            <a:avLst/>
          </a:prstGeom>
          <a:noFill/>
        </p:spPr>
        <p:txBody>
          <a:bodyPr wrap="none" rtlCol="0">
            <a:spAutoFit/>
          </a:bodyPr>
          <a:lstStyle/>
          <a:p>
            <a:r>
              <a:rPr lang="en-GB" dirty="0"/>
              <a:t>5 cm</a:t>
            </a:r>
          </a:p>
        </p:txBody>
      </p:sp>
      <p:sp>
        <p:nvSpPr>
          <p:cNvPr id="26" name="TextBox 25"/>
          <p:cNvSpPr txBox="1"/>
          <p:nvPr/>
        </p:nvSpPr>
        <p:spPr>
          <a:xfrm>
            <a:off x="9998328" y="2189670"/>
            <a:ext cx="636713" cy="369332"/>
          </a:xfrm>
          <a:prstGeom prst="rect">
            <a:avLst/>
          </a:prstGeom>
          <a:noFill/>
        </p:spPr>
        <p:txBody>
          <a:bodyPr wrap="none" rtlCol="0">
            <a:spAutoFit/>
          </a:bodyPr>
          <a:lstStyle/>
          <a:p>
            <a:r>
              <a:rPr lang="en-GB" dirty="0"/>
              <a:t>5 cm</a:t>
            </a:r>
          </a:p>
        </p:txBody>
      </p:sp>
      <p:sp>
        <p:nvSpPr>
          <p:cNvPr id="27" name="TextBox 26"/>
          <p:cNvSpPr txBox="1"/>
          <p:nvPr/>
        </p:nvSpPr>
        <p:spPr>
          <a:xfrm>
            <a:off x="8093328" y="2567332"/>
            <a:ext cx="636713" cy="369332"/>
          </a:xfrm>
          <a:prstGeom prst="rect">
            <a:avLst/>
          </a:prstGeom>
          <a:noFill/>
        </p:spPr>
        <p:txBody>
          <a:bodyPr wrap="none" rtlCol="0">
            <a:spAutoFit/>
          </a:bodyPr>
          <a:lstStyle/>
          <a:p>
            <a:r>
              <a:rPr lang="en-GB" dirty="0"/>
              <a:t>9 cm</a:t>
            </a:r>
          </a:p>
        </p:txBody>
      </p:sp>
      <p:sp>
        <p:nvSpPr>
          <p:cNvPr id="28" name="TextBox 27"/>
          <p:cNvSpPr txBox="1"/>
          <p:nvPr/>
        </p:nvSpPr>
        <p:spPr>
          <a:xfrm>
            <a:off x="7293320" y="49502"/>
            <a:ext cx="3517181" cy="369332"/>
          </a:xfrm>
          <a:prstGeom prst="rect">
            <a:avLst/>
          </a:prstGeom>
          <a:noFill/>
        </p:spPr>
        <p:txBody>
          <a:bodyPr wrap="none" rtlCol="0">
            <a:spAutoFit/>
          </a:bodyPr>
          <a:lstStyle/>
          <a:p>
            <a:r>
              <a:rPr lang="en-GB" dirty="0"/>
              <a:t>Find the distance from D to E (2dp).</a:t>
            </a:r>
          </a:p>
        </p:txBody>
      </p:sp>
      <p:sp>
        <p:nvSpPr>
          <p:cNvPr id="29" name="TextBox 28"/>
          <p:cNvSpPr txBox="1"/>
          <p:nvPr/>
        </p:nvSpPr>
        <p:spPr>
          <a:xfrm>
            <a:off x="3953763" y="3983802"/>
            <a:ext cx="1857047" cy="646331"/>
          </a:xfrm>
          <a:prstGeom prst="rect">
            <a:avLst/>
          </a:prstGeom>
          <a:noFill/>
        </p:spPr>
        <p:txBody>
          <a:bodyPr wrap="none" rtlCol="0">
            <a:spAutoFit/>
          </a:bodyPr>
          <a:lstStyle/>
          <a:p>
            <a:pPr algn="ctr"/>
            <a:r>
              <a:rPr lang="en-GB" dirty="0"/>
              <a:t>Find the distance </a:t>
            </a:r>
          </a:p>
          <a:p>
            <a:pPr algn="ctr"/>
            <a:r>
              <a:rPr lang="en-GB" dirty="0"/>
              <a:t>from F to G (2dp).</a:t>
            </a:r>
          </a:p>
        </p:txBody>
      </p:sp>
      <p:sp>
        <p:nvSpPr>
          <p:cNvPr id="30" name="TextBox 29"/>
          <p:cNvSpPr txBox="1"/>
          <p:nvPr/>
        </p:nvSpPr>
        <p:spPr>
          <a:xfrm>
            <a:off x="3513041" y="4846215"/>
            <a:ext cx="636713" cy="369332"/>
          </a:xfrm>
          <a:prstGeom prst="rect">
            <a:avLst/>
          </a:prstGeom>
          <a:noFill/>
        </p:spPr>
        <p:txBody>
          <a:bodyPr wrap="none" rtlCol="0">
            <a:spAutoFit/>
          </a:bodyPr>
          <a:lstStyle/>
          <a:p>
            <a:r>
              <a:rPr lang="en-GB" dirty="0"/>
              <a:t>8 cm</a:t>
            </a:r>
          </a:p>
        </p:txBody>
      </p:sp>
      <p:sp>
        <p:nvSpPr>
          <p:cNvPr id="31" name="TextBox 30"/>
          <p:cNvSpPr txBox="1"/>
          <p:nvPr/>
        </p:nvSpPr>
        <p:spPr>
          <a:xfrm>
            <a:off x="3221134" y="6056431"/>
            <a:ext cx="636713" cy="369332"/>
          </a:xfrm>
          <a:prstGeom prst="rect">
            <a:avLst/>
          </a:prstGeom>
          <a:noFill/>
        </p:spPr>
        <p:txBody>
          <a:bodyPr wrap="none" rtlCol="0">
            <a:spAutoFit/>
          </a:bodyPr>
          <a:lstStyle/>
          <a:p>
            <a:r>
              <a:rPr lang="en-GB" dirty="0"/>
              <a:t>5 cm</a:t>
            </a:r>
          </a:p>
        </p:txBody>
      </p:sp>
      <p:sp>
        <p:nvSpPr>
          <p:cNvPr id="32" name="TextBox 31"/>
          <p:cNvSpPr txBox="1"/>
          <p:nvPr/>
        </p:nvSpPr>
        <p:spPr>
          <a:xfrm>
            <a:off x="2717020" y="3635997"/>
            <a:ext cx="636713" cy="369332"/>
          </a:xfrm>
          <a:prstGeom prst="rect">
            <a:avLst/>
          </a:prstGeom>
          <a:noFill/>
        </p:spPr>
        <p:txBody>
          <a:bodyPr wrap="none" rtlCol="0">
            <a:spAutoFit/>
          </a:bodyPr>
          <a:lstStyle/>
          <a:p>
            <a:r>
              <a:rPr lang="en-GB" dirty="0"/>
              <a:t>4 cm</a:t>
            </a:r>
          </a:p>
        </p:txBody>
      </p:sp>
      <p:sp>
        <p:nvSpPr>
          <p:cNvPr id="33" name="TextBox 32"/>
          <p:cNvSpPr txBox="1"/>
          <p:nvPr/>
        </p:nvSpPr>
        <p:spPr>
          <a:xfrm>
            <a:off x="2742565" y="6490256"/>
            <a:ext cx="290464" cy="369332"/>
          </a:xfrm>
          <a:prstGeom prst="rect">
            <a:avLst/>
          </a:prstGeom>
          <a:noFill/>
        </p:spPr>
        <p:txBody>
          <a:bodyPr wrap="none" rtlCol="0">
            <a:spAutoFit/>
          </a:bodyPr>
          <a:lstStyle/>
          <a:p>
            <a:r>
              <a:rPr lang="en-GB" dirty="0"/>
              <a:t>F</a:t>
            </a:r>
          </a:p>
        </p:txBody>
      </p:sp>
      <p:sp>
        <p:nvSpPr>
          <p:cNvPr id="34" name="TextBox 33"/>
          <p:cNvSpPr txBox="1"/>
          <p:nvPr/>
        </p:nvSpPr>
        <p:spPr>
          <a:xfrm>
            <a:off x="2200294" y="3635997"/>
            <a:ext cx="330540" cy="369332"/>
          </a:xfrm>
          <a:prstGeom prst="rect">
            <a:avLst/>
          </a:prstGeom>
          <a:noFill/>
        </p:spPr>
        <p:txBody>
          <a:bodyPr wrap="none" rtlCol="0">
            <a:spAutoFit/>
          </a:bodyPr>
          <a:lstStyle/>
          <a:p>
            <a:r>
              <a:rPr lang="en-GB" dirty="0"/>
              <a:t>G</a:t>
            </a:r>
          </a:p>
        </p:txBody>
      </p:sp>
      <p:sp>
        <p:nvSpPr>
          <p:cNvPr id="35" name="TextBox 34"/>
          <p:cNvSpPr txBox="1"/>
          <p:nvPr/>
        </p:nvSpPr>
        <p:spPr>
          <a:xfrm>
            <a:off x="10204440" y="5537726"/>
            <a:ext cx="713657" cy="369332"/>
          </a:xfrm>
          <a:prstGeom prst="rect">
            <a:avLst/>
          </a:prstGeom>
          <a:noFill/>
        </p:spPr>
        <p:txBody>
          <a:bodyPr wrap="none" rtlCol="0">
            <a:spAutoFit/>
          </a:bodyPr>
          <a:lstStyle/>
          <a:p>
            <a:r>
              <a:rPr lang="en-GB" dirty="0"/>
              <a:t>4.5 m</a:t>
            </a:r>
          </a:p>
        </p:txBody>
      </p:sp>
      <p:sp>
        <p:nvSpPr>
          <p:cNvPr id="36" name="TextBox 35"/>
          <p:cNvSpPr txBox="1"/>
          <p:nvPr/>
        </p:nvSpPr>
        <p:spPr>
          <a:xfrm>
            <a:off x="8556716" y="4314132"/>
            <a:ext cx="713657" cy="369332"/>
          </a:xfrm>
          <a:prstGeom prst="rect">
            <a:avLst/>
          </a:prstGeom>
          <a:noFill/>
        </p:spPr>
        <p:txBody>
          <a:bodyPr wrap="none" rtlCol="0">
            <a:spAutoFit/>
          </a:bodyPr>
          <a:lstStyle/>
          <a:p>
            <a:r>
              <a:rPr lang="en-GB" dirty="0"/>
              <a:t>6.5 m</a:t>
            </a:r>
          </a:p>
        </p:txBody>
      </p:sp>
      <p:sp>
        <p:nvSpPr>
          <p:cNvPr id="37" name="TextBox 36"/>
          <p:cNvSpPr txBox="1"/>
          <p:nvPr/>
        </p:nvSpPr>
        <p:spPr>
          <a:xfrm>
            <a:off x="6126652" y="5646814"/>
            <a:ext cx="713657" cy="369332"/>
          </a:xfrm>
          <a:prstGeom prst="rect">
            <a:avLst/>
          </a:prstGeom>
          <a:noFill/>
        </p:spPr>
        <p:txBody>
          <a:bodyPr wrap="none" rtlCol="0">
            <a:spAutoFit/>
          </a:bodyPr>
          <a:lstStyle/>
          <a:p>
            <a:r>
              <a:rPr lang="en-GB" dirty="0"/>
              <a:t>1.5 m</a:t>
            </a:r>
          </a:p>
        </p:txBody>
      </p:sp>
      <p:sp>
        <p:nvSpPr>
          <p:cNvPr id="38" name="TextBox 37"/>
          <p:cNvSpPr txBox="1"/>
          <p:nvPr/>
        </p:nvSpPr>
        <p:spPr>
          <a:xfrm>
            <a:off x="7134790" y="3379200"/>
            <a:ext cx="3480312" cy="369332"/>
          </a:xfrm>
          <a:prstGeom prst="rect">
            <a:avLst/>
          </a:prstGeom>
          <a:noFill/>
        </p:spPr>
        <p:txBody>
          <a:bodyPr wrap="none" rtlCol="0">
            <a:spAutoFit/>
          </a:bodyPr>
          <a:lstStyle/>
          <a:p>
            <a:pPr algn="ctr"/>
            <a:r>
              <a:rPr lang="en-GB" dirty="0"/>
              <a:t>Find the distance from H to J (2dp).</a:t>
            </a:r>
          </a:p>
        </p:txBody>
      </p:sp>
      <p:sp>
        <p:nvSpPr>
          <p:cNvPr id="39" name="TextBox 38"/>
          <p:cNvSpPr txBox="1"/>
          <p:nvPr/>
        </p:nvSpPr>
        <p:spPr>
          <a:xfrm>
            <a:off x="7386024" y="4333100"/>
            <a:ext cx="330540" cy="369332"/>
          </a:xfrm>
          <a:prstGeom prst="rect">
            <a:avLst/>
          </a:prstGeom>
          <a:noFill/>
        </p:spPr>
        <p:txBody>
          <a:bodyPr wrap="none" rtlCol="0">
            <a:spAutoFit/>
          </a:bodyPr>
          <a:lstStyle/>
          <a:p>
            <a:r>
              <a:rPr lang="en-GB" dirty="0"/>
              <a:t>H</a:t>
            </a:r>
          </a:p>
        </p:txBody>
      </p:sp>
      <p:sp>
        <p:nvSpPr>
          <p:cNvPr id="40" name="TextBox 39"/>
          <p:cNvSpPr txBox="1"/>
          <p:nvPr/>
        </p:nvSpPr>
        <p:spPr>
          <a:xfrm>
            <a:off x="9707881" y="6056431"/>
            <a:ext cx="258404" cy="369332"/>
          </a:xfrm>
          <a:prstGeom prst="rect">
            <a:avLst/>
          </a:prstGeom>
          <a:noFill/>
        </p:spPr>
        <p:txBody>
          <a:bodyPr wrap="none" rtlCol="0">
            <a:spAutoFit/>
          </a:bodyPr>
          <a:lstStyle/>
          <a:p>
            <a:r>
              <a:rPr lang="en-GB" dirty="0"/>
              <a:t>J</a:t>
            </a:r>
          </a:p>
        </p:txBody>
      </p:sp>
      <p:sp>
        <p:nvSpPr>
          <p:cNvPr id="41" name="TextBox 40"/>
          <p:cNvSpPr txBox="1"/>
          <p:nvPr/>
        </p:nvSpPr>
        <p:spPr>
          <a:xfrm>
            <a:off x="4994039" y="2721206"/>
            <a:ext cx="372218" cy="369332"/>
          </a:xfrm>
          <a:prstGeom prst="rect">
            <a:avLst/>
          </a:prstGeom>
          <a:noFill/>
        </p:spPr>
        <p:txBody>
          <a:bodyPr wrap="none" rtlCol="0">
            <a:spAutoFit/>
          </a:bodyPr>
          <a:lstStyle/>
          <a:p>
            <a:r>
              <a:rPr lang="en-GB" dirty="0"/>
              <a:t>1)</a:t>
            </a:r>
          </a:p>
        </p:txBody>
      </p:sp>
      <p:sp>
        <p:nvSpPr>
          <p:cNvPr id="42" name="TextBox 41"/>
          <p:cNvSpPr txBox="1"/>
          <p:nvPr/>
        </p:nvSpPr>
        <p:spPr>
          <a:xfrm>
            <a:off x="1235760" y="49502"/>
            <a:ext cx="372218" cy="369332"/>
          </a:xfrm>
          <a:prstGeom prst="rect">
            <a:avLst/>
          </a:prstGeom>
          <a:noFill/>
        </p:spPr>
        <p:txBody>
          <a:bodyPr wrap="none" rtlCol="0">
            <a:spAutoFit/>
          </a:bodyPr>
          <a:lstStyle/>
          <a:p>
            <a:r>
              <a:rPr lang="en-GB" dirty="0"/>
              <a:t>1)</a:t>
            </a:r>
          </a:p>
        </p:txBody>
      </p:sp>
      <p:sp>
        <p:nvSpPr>
          <p:cNvPr id="43" name="TextBox 42"/>
          <p:cNvSpPr txBox="1"/>
          <p:nvPr/>
        </p:nvSpPr>
        <p:spPr>
          <a:xfrm>
            <a:off x="6328909" y="49502"/>
            <a:ext cx="372218" cy="369332"/>
          </a:xfrm>
          <a:prstGeom prst="rect">
            <a:avLst/>
          </a:prstGeom>
          <a:noFill/>
        </p:spPr>
        <p:txBody>
          <a:bodyPr wrap="none" rtlCol="0">
            <a:spAutoFit/>
          </a:bodyPr>
          <a:lstStyle/>
          <a:p>
            <a:r>
              <a:rPr lang="en-GB" dirty="0"/>
              <a:t>2)</a:t>
            </a:r>
          </a:p>
        </p:txBody>
      </p:sp>
      <p:sp>
        <p:nvSpPr>
          <p:cNvPr id="44" name="TextBox 43"/>
          <p:cNvSpPr txBox="1"/>
          <p:nvPr/>
        </p:nvSpPr>
        <p:spPr>
          <a:xfrm>
            <a:off x="1235760" y="3379200"/>
            <a:ext cx="372218" cy="369332"/>
          </a:xfrm>
          <a:prstGeom prst="rect">
            <a:avLst/>
          </a:prstGeom>
          <a:noFill/>
        </p:spPr>
        <p:txBody>
          <a:bodyPr wrap="none" rtlCol="0">
            <a:spAutoFit/>
          </a:bodyPr>
          <a:lstStyle/>
          <a:p>
            <a:r>
              <a:rPr lang="en-GB" dirty="0"/>
              <a:t>3)</a:t>
            </a:r>
          </a:p>
        </p:txBody>
      </p:sp>
      <p:sp>
        <p:nvSpPr>
          <p:cNvPr id="45" name="TextBox 44"/>
          <p:cNvSpPr txBox="1"/>
          <p:nvPr/>
        </p:nvSpPr>
        <p:spPr>
          <a:xfrm>
            <a:off x="6328909" y="3379200"/>
            <a:ext cx="372218" cy="369332"/>
          </a:xfrm>
          <a:prstGeom prst="rect">
            <a:avLst/>
          </a:prstGeom>
          <a:noFill/>
        </p:spPr>
        <p:txBody>
          <a:bodyPr wrap="none" rtlCol="0">
            <a:spAutoFit/>
          </a:bodyPr>
          <a:lstStyle/>
          <a:p>
            <a:r>
              <a:rPr lang="en-GB" dirty="0"/>
              <a:t>4)</a:t>
            </a:r>
          </a:p>
        </p:txBody>
      </p:sp>
      <p:sp>
        <p:nvSpPr>
          <p:cNvPr id="46" name="TextBox 45"/>
          <p:cNvSpPr txBox="1"/>
          <p:nvPr/>
        </p:nvSpPr>
        <p:spPr>
          <a:xfrm>
            <a:off x="1628569" y="1467460"/>
            <a:ext cx="2095445" cy="707886"/>
          </a:xfrm>
          <a:prstGeom prst="rect">
            <a:avLst/>
          </a:prstGeom>
          <a:solidFill>
            <a:schemeClr val="accent5">
              <a:lumMod val="40000"/>
              <a:lumOff val="60000"/>
            </a:schemeClr>
          </a:solidFill>
        </p:spPr>
        <p:txBody>
          <a:bodyPr wrap="none" rtlCol="0">
            <a:spAutoFit/>
          </a:bodyPr>
          <a:lstStyle/>
          <a:p>
            <a:pPr algn="ctr"/>
            <a:r>
              <a:rPr lang="en-GB" sz="4000" dirty="0"/>
              <a:t>10.39 cm</a:t>
            </a:r>
            <a:endParaRPr lang="en-GB" sz="4000" baseline="30000" dirty="0"/>
          </a:p>
        </p:txBody>
      </p:sp>
      <p:sp>
        <p:nvSpPr>
          <p:cNvPr id="47" name="TextBox 46"/>
          <p:cNvSpPr txBox="1"/>
          <p:nvPr/>
        </p:nvSpPr>
        <p:spPr>
          <a:xfrm>
            <a:off x="8796473" y="2578197"/>
            <a:ext cx="2095445" cy="707886"/>
          </a:xfrm>
          <a:prstGeom prst="rect">
            <a:avLst/>
          </a:prstGeom>
          <a:solidFill>
            <a:schemeClr val="accent5">
              <a:lumMod val="40000"/>
              <a:lumOff val="60000"/>
            </a:schemeClr>
          </a:solidFill>
        </p:spPr>
        <p:txBody>
          <a:bodyPr wrap="none" rtlCol="0">
            <a:spAutoFit/>
          </a:bodyPr>
          <a:lstStyle/>
          <a:p>
            <a:pPr algn="ctr"/>
            <a:r>
              <a:rPr lang="en-GB" sz="4000" dirty="0"/>
              <a:t>11.45 cm</a:t>
            </a:r>
            <a:endParaRPr lang="en-GB" sz="4000" baseline="30000" dirty="0"/>
          </a:p>
        </p:txBody>
      </p:sp>
      <p:sp>
        <p:nvSpPr>
          <p:cNvPr id="48" name="TextBox 47"/>
          <p:cNvSpPr txBox="1"/>
          <p:nvPr/>
        </p:nvSpPr>
        <p:spPr>
          <a:xfrm>
            <a:off x="3839884" y="6014740"/>
            <a:ext cx="2095445" cy="707886"/>
          </a:xfrm>
          <a:prstGeom prst="rect">
            <a:avLst/>
          </a:prstGeom>
          <a:solidFill>
            <a:schemeClr val="accent5">
              <a:lumMod val="40000"/>
              <a:lumOff val="60000"/>
            </a:schemeClr>
          </a:solidFill>
        </p:spPr>
        <p:txBody>
          <a:bodyPr wrap="none" rtlCol="0">
            <a:spAutoFit/>
          </a:bodyPr>
          <a:lstStyle/>
          <a:p>
            <a:pPr algn="ctr"/>
            <a:r>
              <a:rPr lang="en-GB" sz="4000" dirty="0"/>
              <a:t>10.25 cm</a:t>
            </a:r>
            <a:endParaRPr lang="en-GB" sz="4000" baseline="30000" dirty="0"/>
          </a:p>
        </p:txBody>
      </p:sp>
      <p:sp>
        <p:nvSpPr>
          <p:cNvPr id="49" name="TextBox 48"/>
          <p:cNvSpPr txBox="1"/>
          <p:nvPr/>
        </p:nvSpPr>
        <p:spPr>
          <a:xfrm>
            <a:off x="7406399" y="5981370"/>
            <a:ext cx="1835759" cy="707886"/>
          </a:xfrm>
          <a:prstGeom prst="rect">
            <a:avLst/>
          </a:prstGeom>
          <a:solidFill>
            <a:schemeClr val="accent5">
              <a:lumMod val="40000"/>
              <a:lumOff val="60000"/>
            </a:schemeClr>
          </a:solidFill>
        </p:spPr>
        <p:txBody>
          <a:bodyPr wrap="none" rtlCol="0">
            <a:spAutoFit/>
          </a:bodyPr>
          <a:lstStyle/>
          <a:p>
            <a:pPr algn="ctr"/>
            <a:r>
              <a:rPr lang="en-GB" sz="4000" dirty="0"/>
              <a:t>8.05 cm</a:t>
            </a:r>
            <a:endParaRPr lang="en-GB" sz="4000" baseline="30000" dirty="0"/>
          </a:p>
        </p:txBody>
      </p:sp>
      <p:sp>
        <p:nvSpPr>
          <p:cNvPr id="12" name="Rectangle 11">
            <a:extLst>
              <a:ext uri="{FF2B5EF4-FFF2-40B4-BE49-F238E27FC236}">
                <a16:creationId xmlns:a16="http://schemas.microsoft.com/office/drawing/2014/main" id="{74928D04-4557-4A4B-B26F-835800304927}"/>
              </a:ext>
            </a:extLst>
          </p:cNvPr>
          <p:cNvSpPr/>
          <p:nvPr/>
        </p:nvSpPr>
        <p:spPr>
          <a:xfrm>
            <a:off x="3630219" y="2927497"/>
            <a:ext cx="255178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Answers</a:t>
            </a:r>
          </a:p>
        </p:txBody>
      </p:sp>
      <p:sp>
        <p:nvSpPr>
          <p:cNvPr id="50" name="Rectangle: Rounded Corners 49">
            <a:extLst>
              <a:ext uri="{FF2B5EF4-FFF2-40B4-BE49-F238E27FC236}">
                <a16:creationId xmlns:a16="http://schemas.microsoft.com/office/drawing/2014/main" id="{E6690835-B1E7-46FA-A301-FF2019361BD0}"/>
              </a:ext>
            </a:extLst>
          </p:cNvPr>
          <p:cNvSpPr/>
          <p:nvPr/>
        </p:nvSpPr>
        <p:spPr>
          <a:xfrm>
            <a:off x="1160586" y="8792"/>
            <a:ext cx="9864969" cy="6822831"/>
          </a:xfrm>
          <a:prstGeom prst="roundRect">
            <a:avLst>
              <a:gd name="adj" fmla="val 348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dirty="0">
              <a:latin typeface="Comic Sans MS" panose="030F0702030302020204" pitchFamily="66" charset="0"/>
            </a:endParaRPr>
          </a:p>
        </p:txBody>
      </p:sp>
      <p:sp>
        <p:nvSpPr>
          <p:cNvPr id="51" name="TextBox 50">
            <a:extLst>
              <a:ext uri="{FF2B5EF4-FFF2-40B4-BE49-F238E27FC236}">
                <a16:creationId xmlns:a16="http://schemas.microsoft.com/office/drawing/2014/main" id="{3A42C348-48E5-48C5-B335-5D4949550A9B}"/>
              </a:ext>
            </a:extLst>
          </p:cNvPr>
          <p:cNvSpPr txBox="1"/>
          <p:nvPr/>
        </p:nvSpPr>
        <p:spPr>
          <a:xfrm>
            <a:off x="1078052" y="6272416"/>
            <a:ext cx="729687" cy="584775"/>
          </a:xfrm>
          <a:prstGeom prst="rect">
            <a:avLst/>
          </a:prstGeom>
          <a:noFill/>
        </p:spPr>
        <p:txBody>
          <a:bodyPr wrap="none" rtlCol="0">
            <a:spAutoFit/>
          </a:bodyPr>
          <a:lstStyle/>
          <a:p>
            <a:r>
              <a:rPr lang="en-GB" sz="3200" dirty="0">
                <a:latin typeface="Calibri" panose="020F0502020204030204" pitchFamily="34" charset="0"/>
                <a:cs typeface="Calibri" panose="020F0502020204030204" pitchFamily="34" charset="0"/>
              </a:rPr>
              <a:t>①</a:t>
            </a:r>
            <a:endParaRPr lang="en-GB" sz="3200" dirty="0"/>
          </a:p>
        </p:txBody>
      </p:sp>
    </p:spTree>
    <p:extLst>
      <p:ext uri="{BB962C8B-B14F-4D97-AF65-F5344CB8AC3E}">
        <p14:creationId xmlns:p14="http://schemas.microsoft.com/office/powerpoint/2010/main" val="83875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EE49CF-14FB-48E2-B898-02A35184511A}"/>
              </a:ext>
            </a:extLst>
          </p:cNvPr>
          <p:cNvSpPr/>
          <p:nvPr/>
        </p:nvSpPr>
        <p:spPr>
          <a:xfrm>
            <a:off x="1160586" y="8792"/>
            <a:ext cx="9864969" cy="6822831"/>
          </a:xfrm>
          <a:prstGeom prst="roundRect">
            <a:avLst>
              <a:gd name="adj" fmla="val 348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dirty="0">
              <a:latin typeface="Comic Sans MS" panose="030F0702030302020204" pitchFamily="66" charset="0"/>
            </a:endParaRPr>
          </a:p>
        </p:txBody>
      </p:sp>
      <p:sp>
        <p:nvSpPr>
          <p:cNvPr id="4" name="Cube 3">
            <a:extLst>
              <a:ext uri="{FF2B5EF4-FFF2-40B4-BE49-F238E27FC236}">
                <a16:creationId xmlns:a16="http://schemas.microsoft.com/office/drawing/2014/main" id="{6BBA3F4E-5BD4-46B0-A215-1210036A6B85}"/>
              </a:ext>
            </a:extLst>
          </p:cNvPr>
          <p:cNvSpPr/>
          <p:nvPr/>
        </p:nvSpPr>
        <p:spPr>
          <a:xfrm>
            <a:off x="1794655" y="760211"/>
            <a:ext cx="2459864" cy="2130552"/>
          </a:xfrm>
          <a:prstGeom prst="cube">
            <a:avLst>
              <a:gd name="adj" fmla="val 4132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5" name="Cube 4">
            <a:extLst>
              <a:ext uri="{FF2B5EF4-FFF2-40B4-BE49-F238E27FC236}">
                <a16:creationId xmlns:a16="http://schemas.microsoft.com/office/drawing/2014/main" id="{C4F9A7DF-C054-4C5E-906E-89EAFF457AB9}"/>
              </a:ext>
            </a:extLst>
          </p:cNvPr>
          <p:cNvSpPr/>
          <p:nvPr/>
        </p:nvSpPr>
        <p:spPr>
          <a:xfrm rot="10800000">
            <a:off x="1794655" y="760211"/>
            <a:ext cx="2459864" cy="2130552"/>
          </a:xfrm>
          <a:prstGeom prst="cube">
            <a:avLst>
              <a:gd name="adj" fmla="val 4132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6" name="TextBox 5">
            <a:extLst>
              <a:ext uri="{FF2B5EF4-FFF2-40B4-BE49-F238E27FC236}">
                <a16:creationId xmlns:a16="http://schemas.microsoft.com/office/drawing/2014/main" id="{81B88347-0C34-4AB8-B761-B0C0BFBC9420}"/>
              </a:ext>
            </a:extLst>
          </p:cNvPr>
          <p:cNvSpPr txBox="1"/>
          <p:nvPr/>
        </p:nvSpPr>
        <p:spPr>
          <a:xfrm>
            <a:off x="1579234" y="2795513"/>
            <a:ext cx="303288" cy="338554"/>
          </a:xfrm>
          <a:prstGeom prst="rect">
            <a:avLst/>
          </a:prstGeom>
          <a:noFill/>
        </p:spPr>
        <p:txBody>
          <a:bodyPr wrap="none" rtlCol="0">
            <a:spAutoFit/>
          </a:bodyPr>
          <a:lstStyle/>
          <a:p>
            <a:r>
              <a:rPr lang="en-GB" sz="1600" dirty="0"/>
              <a:t>A</a:t>
            </a:r>
          </a:p>
        </p:txBody>
      </p:sp>
      <p:sp>
        <p:nvSpPr>
          <p:cNvPr id="7" name="TextBox 6">
            <a:extLst>
              <a:ext uri="{FF2B5EF4-FFF2-40B4-BE49-F238E27FC236}">
                <a16:creationId xmlns:a16="http://schemas.microsoft.com/office/drawing/2014/main" id="{DC1CDD4D-4AAF-4191-84A3-DA3A2F1DC81F}"/>
              </a:ext>
            </a:extLst>
          </p:cNvPr>
          <p:cNvSpPr txBox="1"/>
          <p:nvPr/>
        </p:nvSpPr>
        <p:spPr>
          <a:xfrm>
            <a:off x="3284209" y="2812389"/>
            <a:ext cx="303288" cy="338554"/>
          </a:xfrm>
          <a:prstGeom prst="rect">
            <a:avLst/>
          </a:prstGeom>
          <a:noFill/>
        </p:spPr>
        <p:txBody>
          <a:bodyPr wrap="square" rtlCol="0">
            <a:spAutoFit/>
          </a:bodyPr>
          <a:lstStyle/>
          <a:p>
            <a:r>
              <a:rPr lang="en-GB" sz="1600" dirty="0"/>
              <a:t>B</a:t>
            </a:r>
          </a:p>
        </p:txBody>
      </p:sp>
      <p:sp>
        <p:nvSpPr>
          <p:cNvPr id="8" name="TextBox 7">
            <a:extLst>
              <a:ext uri="{FF2B5EF4-FFF2-40B4-BE49-F238E27FC236}">
                <a16:creationId xmlns:a16="http://schemas.microsoft.com/office/drawing/2014/main" id="{5BC2DB91-97A7-4944-A811-F9909F810250}"/>
              </a:ext>
            </a:extLst>
          </p:cNvPr>
          <p:cNvSpPr txBox="1"/>
          <p:nvPr/>
        </p:nvSpPr>
        <p:spPr>
          <a:xfrm>
            <a:off x="4211182" y="1938263"/>
            <a:ext cx="303288" cy="338554"/>
          </a:xfrm>
          <a:prstGeom prst="rect">
            <a:avLst/>
          </a:prstGeom>
          <a:noFill/>
        </p:spPr>
        <p:txBody>
          <a:bodyPr wrap="square" rtlCol="0">
            <a:spAutoFit/>
          </a:bodyPr>
          <a:lstStyle/>
          <a:p>
            <a:r>
              <a:rPr lang="en-GB" sz="1600" dirty="0"/>
              <a:t>F</a:t>
            </a:r>
          </a:p>
        </p:txBody>
      </p:sp>
      <p:sp>
        <p:nvSpPr>
          <p:cNvPr id="9" name="TextBox 8">
            <a:extLst>
              <a:ext uri="{FF2B5EF4-FFF2-40B4-BE49-F238E27FC236}">
                <a16:creationId xmlns:a16="http://schemas.microsoft.com/office/drawing/2014/main" id="{C0185788-3466-48E6-9E0D-382A87CA3F26}"/>
              </a:ext>
            </a:extLst>
          </p:cNvPr>
          <p:cNvSpPr txBox="1"/>
          <p:nvPr/>
        </p:nvSpPr>
        <p:spPr>
          <a:xfrm>
            <a:off x="4157080" y="500031"/>
            <a:ext cx="303288" cy="338554"/>
          </a:xfrm>
          <a:prstGeom prst="rect">
            <a:avLst/>
          </a:prstGeom>
          <a:noFill/>
        </p:spPr>
        <p:txBody>
          <a:bodyPr wrap="square" rtlCol="0">
            <a:spAutoFit/>
          </a:bodyPr>
          <a:lstStyle/>
          <a:p>
            <a:r>
              <a:rPr lang="en-GB" sz="1600" dirty="0"/>
              <a:t>G</a:t>
            </a:r>
          </a:p>
        </p:txBody>
      </p:sp>
      <p:sp>
        <p:nvSpPr>
          <p:cNvPr id="10" name="TextBox 9">
            <a:extLst>
              <a:ext uri="{FF2B5EF4-FFF2-40B4-BE49-F238E27FC236}">
                <a16:creationId xmlns:a16="http://schemas.microsoft.com/office/drawing/2014/main" id="{70D24E95-0BE8-4EC8-BDD9-2928D7B996A7}"/>
              </a:ext>
            </a:extLst>
          </p:cNvPr>
          <p:cNvSpPr txBox="1"/>
          <p:nvPr/>
        </p:nvSpPr>
        <p:spPr>
          <a:xfrm flipH="1">
            <a:off x="2454260" y="478806"/>
            <a:ext cx="303288" cy="338554"/>
          </a:xfrm>
          <a:prstGeom prst="rect">
            <a:avLst/>
          </a:prstGeom>
          <a:noFill/>
        </p:spPr>
        <p:txBody>
          <a:bodyPr wrap="square" rtlCol="0">
            <a:spAutoFit/>
          </a:bodyPr>
          <a:lstStyle/>
          <a:p>
            <a:r>
              <a:rPr lang="en-GB" sz="1600" dirty="0"/>
              <a:t>H</a:t>
            </a:r>
          </a:p>
        </p:txBody>
      </p:sp>
      <p:sp>
        <p:nvSpPr>
          <p:cNvPr id="11" name="TextBox 10">
            <a:extLst>
              <a:ext uri="{FF2B5EF4-FFF2-40B4-BE49-F238E27FC236}">
                <a16:creationId xmlns:a16="http://schemas.microsoft.com/office/drawing/2014/main" id="{5710CE54-A4C9-4052-9E9F-CC0D179D4A01}"/>
              </a:ext>
            </a:extLst>
          </p:cNvPr>
          <p:cNvSpPr txBox="1"/>
          <p:nvPr/>
        </p:nvSpPr>
        <p:spPr>
          <a:xfrm flipH="1">
            <a:off x="1572803" y="1384331"/>
            <a:ext cx="303288" cy="338554"/>
          </a:xfrm>
          <a:prstGeom prst="rect">
            <a:avLst/>
          </a:prstGeom>
          <a:noFill/>
        </p:spPr>
        <p:txBody>
          <a:bodyPr wrap="square" rtlCol="0">
            <a:spAutoFit/>
          </a:bodyPr>
          <a:lstStyle/>
          <a:p>
            <a:r>
              <a:rPr lang="en-GB" sz="1600" dirty="0"/>
              <a:t>D</a:t>
            </a:r>
          </a:p>
        </p:txBody>
      </p:sp>
      <p:sp>
        <p:nvSpPr>
          <p:cNvPr id="12" name="TextBox 11">
            <a:extLst>
              <a:ext uri="{FF2B5EF4-FFF2-40B4-BE49-F238E27FC236}">
                <a16:creationId xmlns:a16="http://schemas.microsoft.com/office/drawing/2014/main" id="{15A17EA1-1F16-4F20-ABBB-34A1B9CA81DD}"/>
              </a:ext>
            </a:extLst>
          </p:cNvPr>
          <p:cNvSpPr txBox="1"/>
          <p:nvPr/>
        </p:nvSpPr>
        <p:spPr>
          <a:xfrm flipH="1">
            <a:off x="2574418" y="1953982"/>
            <a:ext cx="303288" cy="338554"/>
          </a:xfrm>
          <a:prstGeom prst="rect">
            <a:avLst/>
          </a:prstGeom>
          <a:noFill/>
        </p:spPr>
        <p:txBody>
          <a:bodyPr wrap="square" rtlCol="0">
            <a:spAutoFit/>
          </a:bodyPr>
          <a:lstStyle/>
          <a:p>
            <a:r>
              <a:rPr lang="en-GB" sz="1600" dirty="0"/>
              <a:t>E</a:t>
            </a:r>
          </a:p>
        </p:txBody>
      </p:sp>
      <p:sp>
        <p:nvSpPr>
          <p:cNvPr id="13" name="TextBox 12">
            <a:extLst>
              <a:ext uri="{FF2B5EF4-FFF2-40B4-BE49-F238E27FC236}">
                <a16:creationId xmlns:a16="http://schemas.microsoft.com/office/drawing/2014/main" id="{D66C390C-395F-4F74-B87B-9CEEAD85A6B7}"/>
              </a:ext>
            </a:extLst>
          </p:cNvPr>
          <p:cNvSpPr txBox="1"/>
          <p:nvPr/>
        </p:nvSpPr>
        <p:spPr>
          <a:xfrm flipH="1">
            <a:off x="3141437" y="1317656"/>
            <a:ext cx="303288" cy="338554"/>
          </a:xfrm>
          <a:prstGeom prst="rect">
            <a:avLst/>
          </a:prstGeom>
          <a:noFill/>
        </p:spPr>
        <p:txBody>
          <a:bodyPr wrap="square" rtlCol="0">
            <a:spAutoFit/>
          </a:bodyPr>
          <a:lstStyle/>
          <a:p>
            <a:r>
              <a:rPr lang="en-GB" sz="1600" dirty="0"/>
              <a:t>C</a:t>
            </a:r>
          </a:p>
        </p:txBody>
      </p:sp>
      <p:sp>
        <p:nvSpPr>
          <p:cNvPr id="14" name="TextBox 13">
            <a:extLst>
              <a:ext uri="{FF2B5EF4-FFF2-40B4-BE49-F238E27FC236}">
                <a16:creationId xmlns:a16="http://schemas.microsoft.com/office/drawing/2014/main" id="{CF414F93-E1F3-43C0-A2F0-FB5CDDA8844D}"/>
              </a:ext>
            </a:extLst>
          </p:cNvPr>
          <p:cNvSpPr txBox="1"/>
          <p:nvPr/>
        </p:nvSpPr>
        <p:spPr>
          <a:xfrm flipH="1">
            <a:off x="3085763" y="460844"/>
            <a:ext cx="743103" cy="338554"/>
          </a:xfrm>
          <a:prstGeom prst="rect">
            <a:avLst/>
          </a:prstGeom>
          <a:noFill/>
        </p:spPr>
        <p:txBody>
          <a:bodyPr wrap="square" rtlCol="0">
            <a:spAutoFit/>
          </a:bodyPr>
          <a:lstStyle/>
          <a:p>
            <a:pPr algn="ctr"/>
            <a:r>
              <a:rPr lang="en-GB" sz="1600" dirty="0"/>
              <a:t>15 cm</a:t>
            </a:r>
          </a:p>
        </p:txBody>
      </p:sp>
      <p:sp>
        <p:nvSpPr>
          <p:cNvPr id="15" name="TextBox 14">
            <a:extLst>
              <a:ext uri="{FF2B5EF4-FFF2-40B4-BE49-F238E27FC236}">
                <a16:creationId xmlns:a16="http://schemas.microsoft.com/office/drawing/2014/main" id="{89A64F3F-86A7-4A03-8A7B-FED0B9DF3EB5}"/>
              </a:ext>
            </a:extLst>
          </p:cNvPr>
          <p:cNvSpPr txBox="1"/>
          <p:nvPr/>
        </p:nvSpPr>
        <p:spPr>
          <a:xfrm flipH="1">
            <a:off x="1588806" y="890679"/>
            <a:ext cx="743103" cy="338554"/>
          </a:xfrm>
          <a:prstGeom prst="rect">
            <a:avLst/>
          </a:prstGeom>
          <a:noFill/>
        </p:spPr>
        <p:txBody>
          <a:bodyPr wrap="square" rtlCol="0">
            <a:spAutoFit/>
          </a:bodyPr>
          <a:lstStyle/>
          <a:p>
            <a:pPr algn="ctr"/>
            <a:r>
              <a:rPr lang="en-GB" sz="1600" dirty="0"/>
              <a:t>20 cm</a:t>
            </a:r>
          </a:p>
        </p:txBody>
      </p:sp>
      <p:sp>
        <p:nvSpPr>
          <p:cNvPr id="16" name="TextBox 15">
            <a:extLst>
              <a:ext uri="{FF2B5EF4-FFF2-40B4-BE49-F238E27FC236}">
                <a16:creationId xmlns:a16="http://schemas.microsoft.com/office/drawing/2014/main" id="{CF624110-9F69-47BF-A8EC-6117E9B7C024}"/>
              </a:ext>
            </a:extLst>
          </p:cNvPr>
          <p:cNvSpPr txBox="1"/>
          <p:nvPr/>
        </p:nvSpPr>
        <p:spPr>
          <a:xfrm flipH="1">
            <a:off x="1139420" y="2022252"/>
            <a:ext cx="743103" cy="338554"/>
          </a:xfrm>
          <a:prstGeom prst="rect">
            <a:avLst/>
          </a:prstGeom>
          <a:noFill/>
        </p:spPr>
        <p:txBody>
          <a:bodyPr wrap="square" rtlCol="0">
            <a:spAutoFit/>
          </a:bodyPr>
          <a:lstStyle/>
          <a:p>
            <a:pPr algn="ctr"/>
            <a:r>
              <a:rPr lang="en-GB" sz="1600" dirty="0"/>
              <a:t>10 cm</a:t>
            </a:r>
          </a:p>
        </p:txBody>
      </p:sp>
      <p:sp>
        <p:nvSpPr>
          <p:cNvPr id="17" name="TextBox 16">
            <a:extLst>
              <a:ext uri="{FF2B5EF4-FFF2-40B4-BE49-F238E27FC236}">
                <a16:creationId xmlns:a16="http://schemas.microsoft.com/office/drawing/2014/main" id="{D185421B-36D8-4A80-97A8-30D1AAFF1CBB}"/>
              </a:ext>
            </a:extLst>
          </p:cNvPr>
          <p:cNvSpPr txBox="1"/>
          <p:nvPr/>
        </p:nvSpPr>
        <p:spPr>
          <a:xfrm flipH="1">
            <a:off x="1505179" y="12943"/>
            <a:ext cx="3920041" cy="338554"/>
          </a:xfrm>
          <a:prstGeom prst="rect">
            <a:avLst/>
          </a:prstGeom>
          <a:noFill/>
        </p:spPr>
        <p:txBody>
          <a:bodyPr wrap="square" rtlCol="0">
            <a:spAutoFit/>
          </a:bodyPr>
          <a:lstStyle/>
          <a:p>
            <a:pPr algn="ctr"/>
            <a:r>
              <a:rPr lang="en-GB" sz="1600" dirty="0"/>
              <a:t>A box measures 10 cm by 15 cm by 20 cm.</a:t>
            </a:r>
          </a:p>
        </p:txBody>
      </p:sp>
      <p:sp>
        <p:nvSpPr>
          <p:cNvPr id="18" name="TextBox 17">
            <a:extLst>
              <a:ext uri="{FF2B5EF4-FFF2-40B4-BE49-F238E27FC236}">
                <a16:creationId xmlns:a16="http://schemas.microsoft.com/office/drawing/2014/main" id="{1C4C5B6C-1154-464C-B11D-776772F2DFFF}"/>
              </a:ext>
            </a:extLst>
          </p:cNvPr>
          <p:cNvSpPr txBox="1"/>
          <p:nvPr/>
        </p:nvSpPr>
        <p:spPr>
          <a:xfrm flipH="1">
            <a:off x="4205801" y="626948"/>
            <a:ext cx="1944767" cy="584775"/>
          </a:xfrm>
          <a:prstGeom prst="rect">
            <a:avLst/>
          </a:prstGeom>
          <a:noFill/>
        </p:spPr>
        <p:txBody>
          <a:bodyPr wrap="square" rtlCol="0">
            <a:spAutoFit/>
          </a:bodyPr>
          <a:lstStyle/>
          <a:p>
            <a:pPr algn="ctr"/>
            <a:r>
              <a:rPr lang="en-GB" sz="1600" dirty="0"/>
              <a:t>Calculate the distances:</a:t>
            </a:r>
          </a:p>
        </p:txBody>
      </p:sp>
      <p:sp>
        <p:nvSpPr>
          <p:cNvPr id="19" name="TextBox 18">
            <a:extLst>
              <a:ext uri="{FF2B5EF4-FFF2-40B4-BE49-F238E27FC236}">
                <a16:creationId xmlns:a16="http://schemas.microsoft.com/office/drawing/2014/main" id="{78F0B47B-B5CD-41A4-9190-01C50A935391}"/>
              </a:ext>
            </a:extLst>
          </p:cNvPr>
          <p:cNvSpPr txBox="1"/>
          <p:nvPr/>
        </p:nvSpPr>
        <p:spPr>
          <a:xfrm flipH="1">
            <a:off x="4205801" y="1248412"/>
            <a:ext cx="1944767" cy="830997"/>
          </a:xfrm>
          <a:prstGeom prst="rect">
            <a:avLst/>
          </a:prstGeom>
          <a:noFill/>
        </p:spPr>
        <p:txBody>
          <a:bodyPr wrap="square" rtlCol="0">
            <a:spAutoFit/>
          </a:bodyPr>
          <a:lstStyle/>
          <a:p>
            <a:pPr marL="342900" indent="-342900" algn="ctr">
              <a:buAutoNum type="arabicParenR"/>
            </a:pPr>
            <a:r>
              <a:rPr lang="en-GB" sz="1600" dirty="0"/>
              <a:t>BE</a:t>
            </a:r>
          </a:p>
          <a:p>
            <a:pPr marL="342900" indent="-342900" algn="ctr">
              <a:buAutoNum type="arabicParenR"/>
            </a:pPr>
            <a:r>
              <a:rPr lang="en-GB" sz="1600" dirty="0"/>
              <a:t>AH</a:t>
            </a:r>
          </a:p>
          <a:p>
            <a:pPr algn="ctr"/>
            <a:r>
              <a:rPr lang="en-GB" sz="1600" dirty="0"/>
              <a:t>	to 2 dp</a:t>
            </a:r>
          </a:p>
        </p:txBody>
      </p:sp>
      <p:sp>
        <p:nvSpPr>
          <p:cNvPr id="20" name="TextBox 19">
            <a:extLst>
              <a:ext uri="{FF2B5EF4-FFF2-40B4-BE49-F238E27FC236}">
                <a16:creationId xmlns:a16="http://schemas.microsoft.com/office/drawing/2014/main" id="{4D96ED90-8D06-4C15-827B-AE0B0750D623}"/>
              </a:ext>
            </a:extLst>
          </p:cNvPr>
          <p:cNvSpPr txBox="1"/>
          <p:nvPr/>
        </p:nvSpPr>
        <p:spPr>
          <a:xfrm flipH="1">
            <a:off x="4205801" y="2362320"/>
            <a:ext cx="1944767" cy="584775"/>
          </a:xfrm>
          <a:prstGeom prst="rect">
            <a:avLst/>
          </a:prstGeom>
          <a:noFill/>
        </p:spPr>
        <p:txBody>
          <a:bodyPr wrap="square" rtlCol="0">
            <a:spAutoFit/>
          </a:bodyPr>
          <a:lstStyle/>
          <a:p>
            <a:pPr algn="ctr"/>
            <a:r>
              <a:rPr lang="en-GB" sz="1600" dirty="0"/>
              <a:t>Calculate the diagonal AG.</a:t>
            </a:r>
          </a:p>
        </p:txBody>
      </p:sp>
      <p:pic>
        <p:nvPicPr>
          <p:cNvPr id="21" name="Picture 20">
            <a:extLst>
              <a:ext uri="{FF2B5EF4-FFF2-40B4-BE49-F238E27FC236}">
                <a16:creationId xmlns:a16="http://schemas.microsoft.com/office/drawing/2014/main" id="{D56C2605-F3E5-4368-83BB-F783489920FF}"/>
              </a:ext>
            </a:extLst>
          </p:cNvPr>
          <p:cNvPicPr>
            <a:picLocks noChangeAspect="1"/>
          </p:cNvPicPr>
          <p:nvPr/>
        </p:nvPicPr>
        <p:blipFill>
          <a:blip r:embed="rId2">
            <a:duotone>
              <a:schemeClr val="accent3">
                <a:shade val="45000"/>
                <a:satMod val="135000"/>
              </a:schemeClr>
              <a:prstClr val="white"/>
            </a:duotone>
          </a:blip>
          <a:stretch>
            <a:fillRect/>
          </a:stretch>
        </p:blipFill>
        <p:spPr>
          <a:xfrm>
            <a:off x="9343860" y="360019"/>
            <a:ext cx="1127125" cy="1399190"/>
          </a:xfrm>
          <a:prstGeom prst="rect">
            <a:avLst/>
          </a:prstGeom>
        </p:spPr>
      </p:pic>
      <p:sp>
        <p:nvSpPr>
          <p:cNvPr id="22" name="Parallelogram 21">
            <a:extLst>
              <a:ext uri="{FF2B5EF4-FFF2-40B4-BE49-F238E27FC236}">
                <a16:creationId xmlns:a16="http://schemas.microsoft.com/office/drawing/2014/main" id="{D9302255-B109-4F9D-8401-4771086347EA}"/>
              </a:ext>
            </a:extLst>
          </p:cNvPr>
          <p:cNvSpPr/>
          <p:nvPr/>
        </p:nvSpPr>
        <p:spPr>
          <a:xfrm>
            <a:off x="6813206" y="1748285"/>
            <a:ext cx="3108232" cy="1129778"/>
          </a:xfrm>
          <a:prstGeom prst="parallelogram">
            <a:avLst>
              <a:gd name="adj" fmla="val 9807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cxnSp>
        <p:nvCxnSpPr>
          <p:cNvPr id="23" name="Straight Arrow Connector 22">
            <a:extLst>
              <a:ext uri="{FF2B5EF4-FFF2-40B4-BE49-F238E27FC236}">
                <a16:creationId xmlns:a16="http://schemas.microsoft.com/office/drawing/2014/main" id="{BDA9819B-4BDF-48AE-9E1D-3143EC4489DD}"/>
              </a:ext>
            </a:extLst>
          </p:cNvPr>
          <p:cNvCxnSpPr>
            <a:cxnSpLocks/>
          </p:cNvCxnSpPr>
          <p:nvPr/>
        </p:nvCxnSpPr>
        <p:spPr>
          <a:xfrm flipH="1">
            <a:off x="10517575" y="370942"/>
            <a:ext cx="26322" cy="139919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4B504C-8F56-4E75-9781-9866CF3A6B58}"/>
              </a:ext>
            </a:extLst>
          </p:cNvPr>
          <p:cNvCxnSpPr>
            <a:cxnSpLocks/>
          </p:cNvCxnSpPr>
          <p:nvPr/>
        </p:nvCxnSpPr>
        <p:spPr>
          <a:xfrm flipH="1">
            <a:off x="9057934" y="1770133"/>
            <a:ext cx="1102838" cy="114603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ED2E27D-C2F5-4355-996D-DBE2226E0C94}"/>
              </a:ext>
            </a:extLst>
          </p:cNvPr>
          <p:cNvCxnSpPr>
            <a:cxnSpLocks/>
          </p:cNvCxnSpPr>
          <p:nvPr/>
        </p:nvCxnSpPr>
        <p:spPr>
          <a:xfrm flipH="1" flipV="1">
            <a:off x="6683034" y="2993058"/>
            <a:ext cx="2079966" cy="1400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AF83B5-6932-4AD2-A012-0255BFA2F681}"/>
              </a:ext>
            </a:extLst>
          </p:cNvPr>
          <p:cNvSpPr txBox="1"/>
          <p:nvPr/>
        </p:nvSpPr>
        <p:spPr>
          <a:xfrm flipH="1">
            <a:off x="6605452" y="12943"/>
            <a:ext cx="3640698" cy="338554"/>
          </a:xfrm>
          <a:prstGeom prst="rect">
            <a:avLst/>
          </a:prstGeom>
          <a:noFill/>
        </p:spPr>
        <p:txBody>
          <a:bodyPr wrap="square" rtlCol="0">
            <a:spAutoFit/>
          </a:bodyPr>
          <a:lstStyle/>
          <a:p>
            <a:pPr algn="ctr"/>
            <a:r>
              <a:rPr lang="en-GB" sz="1600" dirty="0"/>
              <a:t>At the edge of a field is a 15 m tall tree.</a:t>
            </a:r>
          </a:p>
        </p:txBody>
      </p:sp>
      <p:sp>
        <p:nvSpPr>
          <p:cNvPr id="27" name="TextBox 26">
            <a:extLst>
              <a:ext uri="{FF2B5EF4-FFF2-40B4-BE49-F238E27FC236}">
                <a16:creationId xmlns:a16="http://schemas.microsoft.com/office/drawing/2014/main" id="{F2F5EA59-07FA-4BED-8D6C-9C84445CD72F}"/>
              </a:ext>
            </a:extLst>
          </p:cNvPr>
          <p:cNvSpPr txBox="1"/>
          <p:nvPr/>
        </p:nvSpPr>
        <p:spPr>
          <a:xfrm flipH="1">
            <a:off x="10425579" y="785611"/>
            <a:ext cx="743104" cy="338554"/>
          </a:xfrm>
          <a:prstGeom prst="rect">
            <a:avLst/>
          </a:prstGeom>
          <a:noFill/>
        </p:spPr>
        <p:txBody>
          <a:bodyPr wrap="square" rtlCol="0">
            <a:spAutoFit/>
          </a:bodyPr>
          <a:lstStyle/>
          <a:p>
            <a:pPr algn="ctr"/>
            <a:r>
              <a:rPr lang="en-GB" sz="1600" dirty="0"/>
              <a:t>15 m</a:t>
            </a:r>
          </a:p>
        </p:txBody>
      </p:sp>
      <p:sp>
        <p:nvSpPr>
          <p:cNvPr id="28" name="TextBox 27">
            <a:extLst>
              <a:ext uri="{FF2B5EF4-FFF2-40B4-BE49-F238E27FC236}">
                <a16:creationId xmlns:a16="http://schemas.microsoft.com/office/drawing/2014/main" id="{216D6259-DE2E-45D8-A544-F14D8812FF9E}"/>
              </a:ext>
            </a:extLst>
          </p:cNvPr>
          <p:cNvSpPr txBox="1"/>
          <p:nvPr/>
        </p:nvSpPr>
        <p:spPr>
          <a:xfrm flipH="1">
            <a:off x="9546625" y="2216929"/>
            <a:ext cx="743104" cy="338554"/>
          </a:xfrm>
          <a:prstGeom prst="rect">
            <a:avLst/>
          </a:prstGeom>
          <a:noFill/>
        </p:spPr>
        <p:txBody>
          <a:bodyPr wrap="square" rtlCol="0">
            <a:spAutoFit/>
          </a:bodyPr>
          <a:lstStyle/>
          <a:p>
            <a:pPr algn="ctr"/>
            <a:r>
              <a:rPr lang="en-GB" sz="1600" dirty="0"/>
              <a:t>25 m</a:t>
            </a:r>
          </a:p>
        </p:txBody>
      </p:sp>
      <p:sp>
        <p:nvSpPr>
          <p:cNvPr id="29" name="TextBox 28">
            <a:extLst>
              <a:ext uri="{FF2B5EF4-FFF2-40B4-BE49-F238E27FC236}">
                <a16:creationId xmlns:a16="http://schemas.microsoft.com/office/drawing/2014/main" id="{E908CA77-7B8B-4D33-834F-7FDA4504581F}"/>
              </a:ext>
            </a:extLst>
          </p:cNvPr>
          <p:cNvSpPr txBox="1"/>
          <p:nvPr/>
        </p:nvSpPr>
        <p:spPr>
          <a:xfrm flipH="1">
            <a:off x="7351465" y="3018372"/>
            <a:ext cx="743104" cy="338554"/>
          </a:xfrm>
          <a:prstGeom prst="rect">
            <a:avLst/>
          </a:prstGeom>
          <a:noFill/>
        </p:spPr>
        <p:txBody>
          <a:bodyPr wrap="square" rtlCol="0">
            <a:spAutoFit/>
          </a:bodyPr>
          <a:lstStyle/>
          <a:p>
            <a:pPr algn="ctr"/>
            <a:r>
              <a:rPr lang="en-GB" sz="1600" dirty="0"/>
              <a:t>20 m</a:t>
            </a:r>
          </a:p>
        </p:txBody>
      </p:sp>
      <p:sp>
        <p:nvSpPr>
          <p:cNvPr id="30" name="TextBox 29">
            <a:extLst>
              <a:ext uri="{FF2B5EF4-FFF2-40B4-BE49-F238E27FC236}">
                <a16:creationId xmlns:a16="http://schemas.microsoft.com/office/drawing/2014/main" id="{90875A07-2560-491E-AC60-D2B48C033256}"/>
              </a:ext>
            </a:extLst>
          </p:cNvPr>
          <p:cNvSpPr txBox="1"/>
          <p:nvPr/>
        </p:nvSpPr>
        <p:spPr>
          <a:xfrm flipH="1">
            <a:off x="6359519" y="817991"/>
            <a:ext cx="3040367" cy="584775"/>
          </a:xfrm>
          <a:prstGeom prst="rect">
            <a:avLst/>
          </a:prstGeom>
          <a:noFill/>
        </p:spPr>
        <p:txBody>
          <a:bodyPr wrap="square" rtlCol="0">
            <a:spAutoFit/>
          </a:bodyPr>
          <a:lstStyle/>
          <a:p>
            <a:pPr algn="ctr"/>
            <a:r>
              <a:rPr lang="en-GB" sz="1600" dirty="0"/>
              <a:t>How far is the distance from </a:t>
            </a:r>
          </a:p>
          <a:p>
            <a:pPr algn="ctr"/>
            <a:r>
              <a:rPr lang="en-GB" sz="1600" dirty="0"/>
              <a:t>point X to the top of the tree?</a:t>
            </a:r>
          </a:p>
        </p:txBody>
      </p:sp>
      <p:sp>
        <p:nvSpPr>
          <p:cNvPr id="31" name="TextBox 30">
            <a:extLst>
              <a:ext uri="{FF2B5EF4-FFF2-40B4-BE49-F238E27FC236}">
                <a16:creationId xmlns:a16="http://schemas.microsoft.com/office/drawing/2014/main" id="{31BFE5A6-F79F-42EA-962E-681D5AB0377B}"/>
              </a:ext>
            </a:extLst>
          </p:cNvPr>
          <p:cNvSpPr txBox="1"/>
          <p:nvPr/>
        </p:nvSpPr>
        <p:spPr>
          <a:xfrm flipH="1">
            <a:off x="6296852" y="2597006"/>
            <a:ext cx="793147" cy="338554"/>
          </a:xfrm>
          <a:prstGeom prst="rect">
            <a:avLst/>
          </a:prstGeom>
          <a:noFill/>
        </p:spPr>
        <p:txBody>
          <a:bodyPr wrap="square" rtlCol="0">
            <a:spAutoFit/>
          </a:bodyPr>
          <a:lstStyle/>
          <a:p>
            <a:pPr algn="ctr"/>
            <a:r>
              <a:rPr lang="en-GB" sz="1600" dirty="0"/>
              <a:t>X</a:t>
            </a:r>
          </a:p>
        </p:txBody>
      </p:sp>
      <p:grpSp>
        <p:nvGrpSpPr>
          <p:cNvPr id="32" name="Group 31">
            <a:extLst>
              <a:ext uri="{FF2B5EF4-FFF2-40B4-BE49-F238E27FC236}">
                <a16:creationId xmlns:a16="http://schemas.microsoft.com/office/drawing/2014/main" id="{2C8F1585-B5CF-44DE-9CAB-942BE57F72C2}"/>
              </a:ext>
            </a:extLst>
          </p:cNvPr>
          <p:cNvGrpSpPr/>
          <p:nvPr/>
        </p:nvGrpSpPr>
        <p:grpSpPr>
          <a:xfrm>
            <a:off x="2574419" y="4665248"/>
            <a:ext cx="2897595" cy="1258506"/>
            <a:chOff x="739522" y="4446553"/>
            <a:chExt cx="3873885" cy="1682536"/>
          </a:xfrm>
        </p:grpSpPr>
        <p:sp>
          <p:nvSpPr>
            <p:cNvPr id="33" name="Right Triangle 32">
              <a:extLst>
                <a:ext uri="{FF2B5EF4-FFF2-40B4-BE49-F238E27FC236}">
                  <a16:creationId xmlns:a16="http://schemas.microsoft.com/office/drawing/2014/main" id="{DAA1FCD5-27E1-4C1A-8F6E-C52668C84CD6}"/>
                </a:ext>
              </a:extLst>
            </p:cNvPr>
            <p:cNvSpPr/>
            <p:nvPr/>
          </p:nvSpPr>
          <p:spPr>
            <a:xfrm>
              <a:off x="739522" y="5200435"/>
              <a:ext cx="2946400" cy="914400"/>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cxnSp>
          <p:nvCxnSpPr>
            <p:cNvPr id="34" name="Straight Connector 33">
              <a:extLst>
                <a:ext uri="{FF2B5EF4-FFF2-40B4-BE49-F238E27FC236}">
                  <a16:creationId xmlns:a16="http://schemas.microsoft.com/office/drawing/2014/main" id="{B89F5EC9-E6F4-459B-A666-3019FBDEFB03}"/>
                </a:ext>
              </a:extLst>
            </p:cNvPr>
            <p:cNvCxnSpPr>
              <a:cxnSpLocks/>
              <a:stCxn id="33" idx="0"/>
            </p:cNvCxnSpPr>
            <p:nvPr/>
          </p:nvCxnSpPr>
          <p:spPr>
            <a:xfrm flipV="1">
              <a:off x="739522" y="4446554"/>
              <a:ext cx="912381" cy="753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5658204-01B8-4273-921F-A0945AD124F4}"/>
                </a:ext>
              </a:extLst>
            </p:cNvPr>
            <p:cNvCxnSpPr>
              <a:cxnSpLocks/>
            </p:cNvCxnSpPr>
            <p:nvPr/>
          </p:nvCxnSpPr>
          <p:spPr>
            <a:xfrm flipV="1">
              <a:off x="754626" y="5375208"/>
              <a:ext cx="912381" cy="75388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6C83BD-3C1A-4F08-AA3A-A9C32ABB939A}"/>
                </a:ext>
              </a:extLst>
            </p:cNvPr>
            <p:cNvCxnSpPr>
              <a:cxnSpLocks/>
            </p:cNvCxnSpPr>
            <p:nvPr/>
          </p:nvCxnSpPr>
          <p:spPr>
            <a:xfrm flipV="1">
              <a:off x="3701026" y="5375208"/>
              <a:ext cx="912381" cy="753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2BDBD1-6B83-4EAA-B0A1-0F9FD1045B9B}"/>
                </a:ext>
              </a:extLst>
            </p:cNvPr>
            <p:cNvCxnSpPr>
              <a:cxnSpLocks/>
            </p:cNvCxnSpPr>
            <p:nvPr/>
          </p:nvCxnSpPr>
          <p:spPr>
            <a:xfrm>
              <a:off x="1667007" y="5375208"/>
              <a:ext cx="2946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8B26BA-A07D-497E-937A-DB3AD8074FA5}"/>
                </a:ext>
              </a:extLst>
            </p:cNvPr>
            <p:cNvCxnSpPr>
              <a:cxnSpLocks/>
            </p:cNvCxnSpPr>
            <p:nvPr/>
          </p:nvCxnSpPr>
          <p:spPr>
            <a:xfrm>
              <a:off x="1651903" y="4446554"/>
              <a:ext cx="2961504" cy="928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C65932B-D060-4FFD-9519-42C37C7C21CE}"/>
                </a:ext>
              </a:extLst>
            </p:cNvPr>
            <p:cNvCxnSpPr>
              <a:cxnSpLocks/>
            </p:cNvCxnSpPr>
            <p:nvPr/>
          </p:nvCxnSpPr>
          <p:spPr>
            <a:xfrm>
              <a:off x="1651903" y="4446553"/>
              <a:ext cx="0" cy="9286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A05AD671-6DBE-4799-99E7-C5D66F71A02F}"/>
              </a:ext>
            </a:extLst>
          </p:cNvPr>
          <p:cNvSpPr txBox="1"/>
          <p:nvPr/>
        </p:nvSpPr>
        <p:spPr>
          <a:xfrm flipH="1">
            <a:off x="5419112" y="5251547"/>
            <a:ext cx="303288" cy="338554"/>
          </a:xfrm>
          <a:prstGeom prst="rect">
            <a:avLst/>
          </a:prstGeom>
          <a:noFill/>
        </p:spPr>
        <p:txBody>
          <a:bodyPr wrap="square" rtlCol="0">
            <a:spAutoFit/>
          </a:bodyPr>
          <a:lstStyle/>
          <a:p>
            <a:r>
              <a:rPr lang="en-GB" sz="1600" dirty="0"/>
              <a:t>B</a:t>
            </a:r>
          </a:p>
        </p:txBody>
      </p:sp>
      <p:sp>
        <p:nvSpPr>
          <p:cNvPr id="41" name="TextBox 40">
            <a:extLst>
              <a:ext uri="{FF2B5EF4-FFF2-40B4-BE49-F238E27FC236}">
                <a16:creationId xmlns:a16="http://schemas.microsoft.com/office/drawing/2014/main" id="{58697A5F-6F1C-4103-830E-05DADDFEA5D1}"/>
              </a:ext>
            </a:extLst>
          </p:cNvPr>
          <p:cNvSpPr txBox="1"/>
          <p:nvPr/>
        </p:nvSpPr>
        <p:spPr>
          <a:xfrm flipH="1">
            <a:off x="4756172" y="5830667"/>
            <a:ext cx="303288" cy="338554"/>
          </a:xfrm>
          <a:prstGeom prst="rect">
            <a:avLst/>
          </a:prstGeom>
          <a:noFill/>
        </p:spPr>
        <p:txBody>
          <a:bodyPr wrap="square" rtlCol="0">
            <a:spAutoFit/>
          </a:bodyPr>
          <a:lstStyle/>
          <a:p>
            <a:r>
              <a:rPr lang="en-GB" sz="1600" dirty="0"/>
              <a:t>A</a:t>
            </a:r>
          </a:p>
        </p:txBody>
      </p:sp>
      <p:sp>
        <p:nvSpPr>
          <p:cNvPr id="42" name="TextBox 41">
            <a:extLst>
              <a:ext uri="{FF2B5EF4-FFF2-40B4-BE49-F238E27FC236}">
                <a16:creationId xmlns:a16="http://schemas.microsoft.com/office/drawing/2014/main" id="{D034F46B-D948-4679-B02D-BA6475B1A886}"/>
              </a:ext>
            </a:extLst>
          </p:cNvPr>
          <p:cNvSpPr txBox="1"/>
          <p:nvPr/>
        </p:nvSpPr>
        <p:spPr>
          <a:xfrm flipH="1">
            <a:off x="3222792" y="5082270"/>
            <a:ext cx="303288" cy="338554"/>
          </a:xfrm>
          <a:prstGeom prst="rect">
            <a:avLst/>
          </a:prstGeom>
          <a:noFill/>
        </p:spPr>
        <p:txBody>
          <a:bodyPr wrap="square" rtlCol="0">
            <a:spAutoFit/>
          </a:bodyPr>
          <a:lstStyle/>
          <a:p>
            <a:r>
              <a:rPr lang="en-GB" sz="1600" dirty="0"/>
              <a:t>F</a:t>
            </a:r>
          </a:p>
        </p:txBody>
      </p:sp>
      <p:sp>
        <p:nvSpPr>
          <p:cNvPr id="43" name="TextBox 42">
            <a:extLst>
              <a:ext uri="{FF2B5EF4-FFF2-40B4-BE49-F238E27FC236}">
                <a16:creationId xmlns:a16="http://schemas.microsoft.com/office/drawing/2014/main" id="{7DC03961-37C2-4119-A075-C0C01B44D029}"/>
              </a:ext>
            </a:extLst>
          </p:cNvPr>
          <p:cNvSpPr txBox="1"/>
          <p:nvPr/>
        </p:nvSpPr>
        <p:spPr>
          <a:xfrm flipH="1">
            <a:off x="3024586" y="4398316"/>
            <a:ext cx="303288" cy="338554"/>
          </a:xfrm>
          <a:prstGeom prst="rect">
            <a:avLst/>
          </a:prstGeom>
          <a:noFill/>
        </p:spPr>
        <p:txBody>
          <a:bodyPr wrap="square" rtlCol="0">
            <a:spAutoFit/>
          </a:bodyPr>
          <a:lstStyle/>
          <a:p>
            <a:r>
              <a:rPr lang="en-GB" sz="1600" dirty="0"/>
              <a:t>E</a:t>
            </a:r>
          </a:p>
        </p:txBody>
      </p:sp>
      <p:sp>
        <p:nvSpPr>
          <p:cNvPr id="44" name="TextBox 43">
            <a:extLst>
              <a:ext uri="{FF2B5EF4-FFF2-40B4-BE49-F238E27FC236}">
                <a16:creationId xmlns:a16="http://schemas.microsoft.com/office/drawing/2014/main" id="{832C239B-FD29-4B11-98DA-81F7A32A7D46}"/>
              </a:ext>
            </a:extLst>
          </p:cNvPr>
          <p:cNvSpPr txBox="1"/>
          <p:nvPr/>
        </p:nvSpPr>
        <p:spPr>
          <a:xfrm flipH="1">
            <a:off x="2302616" y="4958838"/>
            <a:ext cx="303288" cy="338554"/>
          </a:xfrm>
          <a:prstGeom prst="rect">
            <a:avLst/>
          </a:prstGeom>
          <a:noFill/>
        </p:spPr>
        <p:txBody>
          <a:bodyPr wrap="square" rtlCol="0">
            <a:spAutoFit/>
          </a:bodyPr>
          <a:lstStyle/>
          <a:p>
            <a:r>
              <a:rPr lang="en-GB" sz="1600" dirty="0"/>
              <a:t>D</a:t>
            </a:r>
          </a:p>
        </p:txBody>
      </p:sp>
      <p:sp>
        <p:nvSpPr>
          <p:cNvPr id="45" name="TextBox 44">
            <a:extLst>
              <a:ext uri="{FF2B5EF4-FFF2-40B4-BE49-F238E27FC236}">
                <a16:creationId xmlns:a16="http://schemas.microsoft.com/office/drawing/2014/main" id="{AB066050-A9FE-44BB-954D-F6452F4BF770}"/>
              </a:ext>
            </a:extLst>
          </p:cNvPr>
          <p:cNvSpPr txBox="1"/>
          <p:nvPr/>
        </p:nvSpPr>
        <p:spPr>
          <a:xfrm flipH="1">
            <a:off x="2334269" y="5806288"/>
            <a:ext cx="303288" cy="338554"/>
          </a:xfrm>
          <a:prstGeom prst="rect">
            <a:avLst/>
          </a:prstGeom>
          <a:noFill/>
        </p:spPr>
        <p:txBody>
          <a:bodyPr wrap="square" rtlCol="0">
            <a:spAutoFit/>
          </a:bodyPr>
          <a:lstStyle/>
          <a:p>
            <a:r>
              <a:rPr lang="en-GB" sz="1600" dirty="0"/>
              <a:t>C</a:t>
            </a:r>
          </a:p>
        </p:txBody>
      </p:sp>
      <p:sp>
        <p:nvSpPr>
          <p:cNvPr id="46" name="TextBox 45">
            <a:extLst>
              <a:ext uri="{FF2B5EF4-FFF2-40B4-BE49-F238E27FC236}">
                <a16:creationId xmlns:a16="http://schemas.microsoft.com/office/drawing/2014/main" id="{D0510845-FDFD-4709-836E-2078A4FC8BAE}"/>
              </a:ext>
            </a:extLst>
          </p:cNvPr>
          <p:cNvSpPr txBox="1"/>
          <p:nvPr/>
        </p:nvSpPr>
        <p:spPr>
          <a:xfrm flipH="1">
            <a:off x="1039280" y="3403933"/>
            <a:ext cx="5208788" cy="1077218"/>
          </a:xfrm>
          <a:prstGeom prst="rect">
            <a:avLst/>
          </a:prstGeom>
          <a:noFill/>
        </p:spPr>
        <p:txBody>
          <a:bodyPr wrap="square" rtlCol="0">
            <a:spAutoFit/>
          </a:bodyPr>
          <a:lstStyle/>
          <a:p>
            <a:pPr algn="ctr"/>
            <a:r>
              <a:rPr lang="en-GB" sz="1600" dirty="0"/>
              <a:t>A spider is at point B and a fly is at point D.</a:t>
            </a:r>
          </a:p>
          <a:p>
            <a:pPr algn="ctr"/>
            <a:endParaRPr lang="en-GB" sz="1600" dirty="0"/>
          </a:p>
          <a:p>
            <a:pPr marL="342900" indent="-342900" algn="ctr">
              <a:buAutoNum type="arabicParenR"/>
            </a:pPr>
            <a:r>
              <a:rPr lang="en-GB" sz="1600" dirty="0"/>
              <a:t>If the spider used the edges of the wedge, how far </a:t>
            </a:r>
          </a:p>
          <a:p>
            <a:pPr algn="ctr"/>
            <a:r>
              <a:rPr lang="en-GB" sz="1600" dirty="0"/>
              <a:t>would it need to travel to reach the fly?</a:t>
            </a:r>
          </a:p>
        </p:txBody>
      </p:sp>
      <p:sp>
        <p:nvSpPr>
          <p:cNvPr id="47" name="TextBox 46">
            <a:extLst>
              <a:ext uri="{FF2B5EF4-FFF2-40B4-BE49-F238E27FC236}">
                <a16:creationId xmlns:a16="http://schemas.microsoft.com/office/drawing/2014/main" id="{7FD85E88-1E27-4595-BE90-FBB1496940BB}"/>
              </a:ext>
            </a:extLst>
          </p:cNvPr>
          <p:cNvSpPr txBox="1"/>
          <p:nvPr/>
        </p:nvSpPr>
        <p:spPr>
          <a:xfrm flipH="1">
            <a:off x="1354240" y="6219218"/>
            <a:ext cx="5208788" cy="584775"/>
          </a:xfrm>
          <a:prstGeom prst="rect">
            <a:avLst/>
          </a:prstGeom>
          <a:noFill/>
        </p:spPr>
        <p:txBody>
          <a:bodyPr wrap="square" rtlCol="0">
            <a:spAutoFit/>
          </a:bodyPr>
          <a:lstStyle/>
          <a:p>
            <a:pPr marL="342900" indent="-342900" algn="ctr">
              <a:buAutoNum type="arabicParenR" startAt="2"/>
            </a:pPr>
            <a:r>
              <a:rPr lang="en-GB" sz="1600" dirty="0"/>
              <a:t>If the spider travelled across the face of </a:t>
            </a:r>
          </a:p>
          <a:p>
            <a:pPr algn="ctr"/>
            <a:r>
              <a:rPr lang="en-GB" sz="1600" dirty="0"/>
              <a:t>the wedge, how far would it have to travel?</a:t>
            </a:r>
          </a:p>
        </p:txBody>
      </p:sp>
      <p:sp>
        <p:nvSpPr>
          <p:cNvPr id="48" name="TextBox 47">
            <a:extLst>
              <a:ext uri="{FF2B5EF4-FFF2-40B4-BE49-F238E27FC236}">
                <a16:creationId xmlns:a16="http://schemas.microsoft.com/office/drawing/2014/main" id="{41EA4CDC-ACAB-4088-A326-BD6516A8DFA4}"/>
              </a:ext>
            </a:extLst>
          </p:cNvPr>
          <p:cNvSpPr txBox="1"/>
          <p:nvPr/>
        </p:nvSpPr>
        <p:spPr>
          <a:xfrm flipH="1">
            <a:off x="7723017" y="3549209"/>
            <a:ext cx="3454172" cy="338554"/>
          </a:xfrm>
          <a:prstGeom prst="rect">
            <a:avLst/>
          </a:prstGeom>
          <a:noFill/>
        </p:spPr>
        <p:txBody>
          <a:bodyPr wrap="square" rtlCol="0">
            <a:spAutoFit/>
          </a:bodyPr>
          <a:lstStyle/>
          <a:p>
            <a:pPr algn="ctr"/>
            <a:r>
              <a:rPr lang="en-GB" sz="1600" dirty="0"/>
              <a:t>This is a square-based pyramid.</a:t>
            </a:r>
          </a:p>
        </p:txBody>
      </p:sp>
      <p:grpSp>
        <p:nvGrpSpPr>
          <p:cNvPr id="49" name="Group 48">
            <a:extLst>
              <a:ext uri="{FF2B5EF4-FFF2-40B4-BE49-F238E27FC236}">
                <a16:creationId xmlns:a16="http://schemas.microsoft.com/office/drawing/2014/main" id="{1E4EAFE1-EB1B-4C99-9E22-A0E42565DA2E}"/>
              </a:ext>
            </a:extLst>
          </p:cNvPr>
          <p:cNvGrpSpPr/>
          <p:nvPr/>
        </p:nvGrpSpPr>
        <p:grpSpPr>
          <a:xfrm>
            <a:off x="6543900" y="4028073"/>
            <a:ext cx="1955335" cy="1500915"/>
            <a:chOff x="5315415" y="3912328"/>
            <a:chExt cx="1955335" cy="1500915"/>
          </a:xfrm>
        </p:grpSpPr>
        <p:sp>
          <p:nvSpPr>
            <p:cNvPr id="50" name="Parallelogram 49">
              <a:extLst>
                <a:ext uri="{FF2B5EF4-FFF2-40B4-BE49-F238E27FC236}">
                  <a16:creationId xmlns:a16="http://schemas.microsoft.com/office/drawing/2014/main" id="{753F0067-AC8D-4303-A1A6-B363CFBAE1B9}"/>
                </a:ext>
              </a:extLst>
            </p:cNvPr>
            <p:cNvSpPr/>
            <p:nvPr/>
          </p:nvSpPr>
          <p:spPr>
            <a:xfrm>
              <a:off x="5320450" y="4708525"/>
              <a:ext cx="1950300" cy="704718"/>
            </a:xfrm>
            <a:prstGeom prst="parallelogram">
              <a:avLst>
                <a:gd name="adj" fmla="val 95734"/>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nvGrpSpPr>
            <p:cNvPr id="51" name="Group 50">
              <a:extLst>
                <a:ext uri="{FF2B5EF4-FFF2-40B4-BE49-F238E27FC236}">
                  <a16:creationId xmlns:a16="http://schemas.microsoft.com/office/drawing/2014/main" id="{75514AFC-63E3-4225-8098-0279F7DB8CBA}"/>
                </a:ext>
              </a:extLst>
            </p:cNvPr>
            <p:cNvGrpSpPr/>
            <p:nvPr/>
          </p:nvGrpSpPr>
          <p:grpSpPr>
            <a:xfrm>
              <a:off x="5315415" y="3912328"/>
              <a:ext cx="1949794" cy="1494122"/>
              <a:chOff x="5670206" y="4024212"/>
              <a:chExt cx="2546471" cy="1951354"/>
            </a:xfrm>
          </p:grpSpPr>
          <p:cxnSp>
            <p:nvCxnSpPr>
              <p:cNvPr id="52" name="Straight Connector 51">
                <a:extLst>
                  <a:ext uri="{FF2B5EF4-FFF2-40B4-BE49-F238E27FC236}">
                    <a16:creationId xmlns:a16="http://schemas.microsoft.com/office/drawing/2014/main" id="{2B991955-FE46-460A-B174-0228B0E64ED9}"/>
                  </a:ext>
                </a:extLst>
              </p:cNvPr>
              <p:cNvCxnSpPr>
                <a:cxnSpLocks/>
              </p:cNvCxnSpPr>
              <p:nvPr/>
            </p:nvCxnSpPr>
            <p:spPr>
              <a:xfrm flipH="1">
                <a:off x="5670206" y="4024212"/>
                <a:ext cx="1281363" cy="1951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CC837-273E-49D9-AB6B-C9F02C013F7E}"/>
                  </a:ext>
                </a:extLst>
              </p:cNvPr>
              <p:cNvCxnSpPr>
                <a:cxnSpLocks/>
              </p:cNvCxnSpPr>
              <p:nvPr/>
            </p:nvCxnSpPr>
            <p:spPr>
              <a:xfrm flipH="1" flipV="1">
                <a:off x="6951569" y="4035746"/>
                <a:ext cx="1249290" cy="1034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5CF02E-5B5B-4C8A-9B5B-61DB6B29949B}"/>
                  </a:ext>
                </a:extLst>
              </p:cNvPr>
              <p:cNvCxnSpPr>
                <a:cxnSpLocks/>
              </p:cNvCxnSpPr>
              <p:nvPr/>
            </p:nvCxnSpPr>
            <p:spPr>
              <a:xfrm flipH="1" flipV="1">
                <a:off x="6951569" y="4055143"/>
                <a:ext cx="402000" cy="1920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4C33C7D-69EC-4257-BA88-13056F9CEF65}"/>
                  </a:ext>
                </a:extLst>
              </p:cNvPr>
              <p:cNvCxnSpPr>
                <a:cxnSpLocks/>
              </p:cNvCxnSpPr>
              <p:nvPr/>
            </p:nvCxnSpPr>
            <p:spPr>
              <a:xfrm flipV="1">
                <a:off x="7353569" y="5070275"/>
                <a:ext cx="863108" cy="905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CDE0D9-C545-4864-BBE1-520A135D9124}"/>
                  </a:ext>
                </a:extLst>
              </p:cNvPr>
              <p:cNvCxnSpPr>
                <a:cxnSpLocks/>
              </p:cNvCxnSpPr>
              <p:nvPr/>
            </p:nvCxnSpPr>
            <p:spPr>
              <a:xfrm flipH="1">
                <a:off x="5670207" y="5975565"/>
                <a:ext cx="1683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2897AE-2817-4FAA-888A-BF2AB6283DA8}"/>
                  </a:ext>
                </a:extLst>
              </p:cNvPr>
              <p:cNvCxnSpPr>
                <a:cxnSpLocks/>
              </p:cNvCxnSpPr>
              <p:nvPr/>
            </p:nvCxnSpPr>
            <p:spPr>
              <a:xfrm flipH="1">
                <a:off x="6565388" y="4055143"/>
                <a:ext cx="386181" cy="997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C6AE8C-B4A2-4DB7-84E1-FDB5337AFC13}"/>
                  </a:ext>
                </a:extLst>
              </p:cNvPr>
              <p:cNvCxnSpPr>
                <a:cxnSpLocks/>
              </p:cNvCxnSpPr>
              <p:nvPr/>
            </p:nvCxnSpPr>
            <p:spPr>
              <a:xfrm flipV="1">
                <a:off x="5678929" y="5052528"/>
                <a:ext cx="901088" cy="9230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9FED5B-1998-4D6C-9C62-167BCE8AAF07}"/>
                  </a:ext>
                </a:extLst>
              </p:cNvPr>
              <p:cNvCxnSpPr>
                <a:cxnSpLocks/>
              </p:cNvCxnSpPr>
              <p:nvPr/>
            </p:nvCxnSpPr>
            <p:spPr>
              <a:xfrm>
                <a:off x="6572390" y="5070274"/>
                <a:ext cx="16252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0" name="TextBox 59">
            <a:extLst>
              <a:ext uri="{FF2B5EF4-FFF2-40B4-BE49-F238E27FC236}">
                <a16:creationId xmlns:a16="http://schemas.microsoft.com/office/drawing/2014/main" id="{4A379243-2BA0-4204-A145-E38B22B445DB}"/>
              </a:ext>
            </a:extLst>
          </p:cNvPr>
          <p:cNvSpPr txBox="1"/>
          <p:nvPr/>
        </p:nvSpPr>
        <p:spPr>
          <a:xfrm flipH="1">
            <a:off x="7811529" y="4094410"/>
            <a:ext cx="743104" cy="338554"/>
          </a:xfrm>
          <a:prstGeom prst="rect">
            <a:avLst/>
          </a:prstGeom>
          <a:noFill/>
        </p:spPr>
        <p:txBody>
          <a:bodyPr wrap="square" rtlCol="0">
            <a:spAutoFit/>
          </a:bodyPr>
          <a:lstStyle/>
          <a:p>
            <a:pPr algn="ctr"/>
            <a:r>
              <a:rPr lang="en-GB" sz="1600" dirty="0"/>
              <a:t>25 cm</a:t>
            </a:r>
          </a:p>
        </p:txBody>
      </p:sp>
      <p:sp>
        <p:nvSpPr>
          <p:cNvPr id="61" name="TextBox 60">
            <a:extLst>
              <a:ext uri="{FF2B5EF4-FFF2-40B4-BE49-F238E27FC236}">
                <a16:creationId xmlns:a16="http://schemas.microsoft.com/office/drawing/2014/main" id="{9AF64586-57FE-4B5A-A365-204FAB571694}"/>
              </a:ext>
            </a:extLst>
          </p:cNvPr>
          <p:cNvSpPr txBox="1"/>
          <p:nvPr/>
        </p:nvSpPr>
        <p:spPr>
          <a:xfrm flipH="1">
            <a:off x="8129326" y="5051053"/>
            <a:ext cx="743104" cy="338554"/>
          </a:xfrm>
          <a:prstGeom prst="rect">
            <a:avLst/>
          </a:prstGeom>
          <a:noFill/>
        </p:spPr>
        <p:txBody>
          <a:bodyPr wrap="square" rtlCol="0">
            <a:spAutoFit/>
          </a:bodyPr>
          <a:lstStyle/>
          <a:p>
            <a:pPr algn="ctr"/>
            <a:r>
              <a:rPr lang="en-GB" sz="1600" dirty="0"/>
              <a:t>20 cm</a:t>
            </a:r>
          </a:p>
        </p:txBody>
      </p:sp>
      <p:sp>
        <p:nvSpPr>
          <p:cNvPr id="62" name="TextBox 61">
            <a:extLst>
              <a:ext uri="{FF2B5EF4-FFF2-40B4-BE49-F238E27FC236}">
                <a16:creationId xmlns:a16="http://schemas.microsoft.com/office/drawing/2014/main" id="{3B82B12D-EFAE-4727-91D6-814BEF361B0B}"/>
              </a:ext>
            </a:extLst>
          </p:cNvPr>
          <p:cNvSpPr txBox="1"/>
          <p:nvPr/>
        </p:nvSpPr>
        <p:spPr>
          <a:xfrm flipH="1">
            <a:off x="6868975" y="5619381"/>
            <a:ext cx="743104" cy="338554"/>
          </a:xfrm>
          <a:prstGeom prst="rect">
            <a:avLst/>
          </a:prstGeom>
          <a:noFill/>
        </p:spPr>
        <p:txBody>
          <a:bodyPr wrap="square" rtlCol="0">
            <a:spAutoFit/>
          </a:bodyPr>
          <a:lstStyle/>
          <a:p>
            <a:pPr algn="ctr"/>
            <a:r>
              <a:rPr lang="en-GB" sz="1600" dirty="0"/>
              <a:t>20 cm</a:t>
            </a:r>
          </a:p>
        </p:txBody>
      </p:sp>
      <p:sp>
        <p:nvSpPr>
          <p:cNvPr id="63" name="TextBox 62">
            <a:extLst>
              <a:ext uri="{FF2B5EF4-FFF2-40B4-BE49-F238E27FC236}">
                <a16:creationId xmlns:a16="http://schemas.microsoft.com/office/drawing/2014/main" id="{ECB125F1-BB5B-4636-8AB8-1F68933F3705}"/>
              </a:ext>
            </a:extLst>
          </p:cNvPr>
          <p:cNvSpPr txBox="1"/>
          <p:nvPr/>
        </p:nvSpPr>
        <p:spPr>
          <a:xfrm flipH="1">
            <a:off x="7455899" y="5861463"/>
            <a:ext cx="3454172" cy="338554"/>
          </a:xfrm>
          <a:prstGeom prst="rect">
            <a:avLst/>
          </a:prstGeom>
          <a:noFill/>
        </p:spPr>
        <p:txBody>
          <a:bodyPr wrap="square" rtlCol="0">
            <a:spAutoFit/>
          </a:bodyPr>
          <a:lstStyle/>
          <a:p>
            <a:pPr algn="ctr"/>
            <a:r>
              <a:rPr lang="en-GB" sz="1600" dirty="0"/>
              <a:t>Calculate the height of the pyramid.</a:t>
            </a:r>
          </a:p>
        </p:txBody>
      </p:sp>
      <p:sp>
        <p:nvSpPr>
          <p:cNvPr id="64" name="TextBox 63">
            <a:extLst>
              <a:ext uri="{FF2B5EF4-FFF2-40B4-BE49-F238E27FC236}">
                <a16:creationId xmlns:a16="http://schemas.microsoft.com/office/drawing/2014/main" id="{6316CC22-F198-46E6-BF85-F197DB379C91}"/>
              </a:ext>
            </a:extLst>
          </p:cNvPr>
          <p:cNvSpPr txBox="1"/>
          <p:nvPr/>
        </p:nvSpPr>
        <p:spPr>
          <a:xfrm flipH="1">
            <a:off x="6974079" y="6435699"/>
            <a:ext cx="3866232" cy="338554"/>
          </a:xfrm>
          <a:prstGeom prst="rect">
            <a:avLst/>
          </a:prstGeom>
          <a:noFill/>
        </p:spPr>
        <p:txBody>
          <a:bodyPr wrap="square" rtlCol="0">
            <a:spAutoFit/>
          </a:bodyPr>
          <a:lstStyle/>
          <a:p>
            <a:pPr algn="ctr"/>
            <a:r>
              <a:rPr lang="en-GB" sz="1600" dirty="0"/>
              <a:t>(Hint: Calculate the centre of the base first.)</a:t>
            </a:r>
          </a:p>
        </p:txBody>
      </p:sp>
      <p:sp>
        <p:nvSpPr>
          <p:cNvPr id="65" name="TextBox 64">
            <a:extLst>
              <a:ext uri="{FF2B5EF4-FFF2-40B4-BE49-F238E27FC236}">
                <a16:creationId xmlns:a16="http://schemas.microsoft.com/office/drawing/2014/main" id="{26BC9F22-9598-4664-A299-C57C42DA573E}"/>
              </a:ext>
            </a:extLst>
          </p:cNvPr>
          <p:cNvSpPr txBox="1"/>
          <p:nvPr/>
        </p:nvSpPr>
        <p:spPr>
          <a:xfrm flipH="1">
            <a:off x="2729279" y="1337376"/>
            <a:ext cx="1724827" cy="584775"/>
          </a:xfrm>
          <a:prstGeom prst="rect">
            <a:avLst/>
          </a:prstGeom>
          <a:solidFill>
            <a:schemeClr val="accent5">
              <a:lumMod val="40000"/>
              <a:lumOff val="60000"/>
            </a:schemeClr>
          </a:solidFill>
        </p:spPr>
        <p:txBody>
          <a:bodyPr wrap="square" rtlCol="0">
            <a:spAutoFit/>
          </a:bodyPr>
          <a:lstStyle/>
          <a:p>
            <a:r>
              <a:rPr lang="en-GB" sz="3200" dirty="0"/>
              <a:t>1) 25 cm</a:t>
            </a:r>
          </a:p>
        </p:txBody>
      </p:sp>
      <p:sp>
        <p:nvSpPr>
          <p:cNvPr id="66" name="TextBox 65">
            <a:extLst>
              <a:ext uri="{FF2B5EF4-FFF2-40B4-BE49-F238E27FC236}">
                <a16:creationId xmlns:a16="http://schemas.microsoft.com/office/drawing/2014/main" id="{7C0A936B-B5B6-4C45-82C5-DD8B127E0E5E}"/>
              </a:ext>
            </a:extLst>
          </p:cNvPr>
          <p:cNvSpPr txBox="1"/>
          <p:nvPr/>
        </p:nvSpPr>
        <p:spPr>
          <a:xfrm flipH="1">
            <a:off x="2729278" y="1984740"/>
            <a:ext cx="2187880" cy="584775"/>
          </a:xfrm>
          <a:prstGeom prst="rect">
            <a:avLst/>
          </a:prstGeom>
          <a:solidFill>
            <a:schemeClr val="accent5">
              <a:lumMod val="40000"/>
              <a:lumOff val="60000"/>
            </a:schemeClr>
          </a:solidFill>
        </p:spPr>
        <p:txBody>
          <a:bodyPr wrap="square" rtlCol="0">
            <a:spAutoFit/>
          </a:bodyPr>
          <a:lstStyle/>
          <a:p>
            <a:r>
              <a:rPr lang="en-GB" sz="3200" dirty="0"/>
              <a:t>2) 26.93 cm</a:t>
            </a:r>
          </a:p>
        </p:txBody>
      </p:sp>
      <p:sp>
        <p:nvSpPr>
          <p:cNvPr id="67" name="TextBox 66">
            <a:extLst>
              <a:ext uri="{FF2B5EF4-FFF2-40B4-BE49-F238E27FC236}">
                <a16:creationId xmlns:a16="http://schemas.microsoft.com/office/drawing/2014/main" id="{9399C219-8B27-4025-AE9E-713C5DAD2484}"/>
              </a:ext>
            </a:extLst>
          </p:cNvPr>
          <p:cNvSpPr txBox="1"/>
          <p:nvPr/>
        </p:nvSpPr>
        <p:spPr>
          <a:xfrm flipH="1">
            <a:off x="7235258" y="1881073"/>
            <a:ext cx="1702591" cy="584775"/>
          </a:xfrm>
          <a:prstGeom prst="rect">
            <a:avLst/>
          </a:prstGeom>
          <a:solidFill>
            <a:schemeClr val="accent5">
              <a:lumMod val="40000"/>
              <a:lumOff val="60000"/>
            </a:schemeClr>
          </a:solidFill>
        </p:spPr>
        <p:txBody>
          <a:bodyPr wrap="square" rtlCol="0">
            <a:spAutoFit/>
          </a:bodyPr>
          <a:lstStyle/>
          <a:p>
            <a:pPr algn="ctr"/>
            <a:r>
              <a:rPr lang="en-GB" sz="3200" dirty="0"/>
              <a:t>35.36 m</a:t>
            </a:r>
          </a:p>
        </p:txBody>
      </p:sp>
      <p:sp>
        <p:nvSpPr>
          <p:cNvPr id="68" name="TextBox 67">
            <a:extLst>
              <a:ext uri="{FF2B5EF4-FFF2-40B4-BE49-F238E27FC236}">
                <a16:creationId xmlns:a16="http://schemas.microsoft.com/office/drawing/2014/main" id="{C8BCD868-DBB9-405A-9426-FCF946870E68}"/>
              </a:ext>
            </a:extLst>
          </p:cNvPr>
          <p:cNvSpPr txBox="1"/>
          <p:nvPr/>
        </p:nvSpPr>
        <p:spPr>
          <a:xfrm flipH="1">
            <a:off x="1045438" y="-17835"/>
            <a:ext cx="807282" cy="400110"/>
          </a:xfrm>
          <a:prstGeom prst="rect">
            <a:avLst/>
          </a:prstGeom>
          <a:noFill/>
        </p:spPr>
        <p:txBody>
          <a:bodyPr wrap="square" rtlCol="0">
            <a:spAutoFit/>
          </a:bodyPr>
          <a:lstStyle/>
          <a:p>
            <a:pPr algn="ctr"/>
            <a:r>
              <a:rPr lang="en-GB" sz="2000" dirty="0"/>
              <a:t>1.</a:t>
            </a:r>
          </a:p>
        </p:txBody>
      </p:sp>
      <p:sp>
        <p:nvSpPr>
          <p:cNvPr id="69" name="TextBox 68">
            <a:extLst>
              <a:ext uri="{FF2B5EF4-FFF2-40B4-BE49-F238E27FC236}">
                <a16:creationId xmlns:a16="http://schemas.microsoft.com/office/drawing/2014/main" id="{9FABFF4E-3E2F-4C06-B164-2749E4851C67}"/>
              </a:ext>
            </a:extLst>
          </p:cNvPr>
          <p:cNvSpPr txBox="1"/>
          <p:nvPr/>
        </p:nvSpPr>
        <p:spPr>
          <a:xfrm flipH="1">
            <a:off x="5958563" y="-17835"/>
            <a:ext cx="807282" cy="400110"/>
          </a:xfrm>
          <a:prstGeom prst="rect">
            <a:avLst/>
          </a:prstGeom>
          <a:noFill/>
        </p:spPr>
        <p:txBody>
          <a:bodyPr wrap="square" rtlCol="0">
            <a:spAutoFit/>
          </a:bodyPr>
          <a:lstStyle/>
          <a:p>
            <a:pPr algn="ctr"/>
            <a:r>
              <a:rPr lang="en-GB" sz="2000" dirty="0"/>
              <a:t>2.</a:t>
            </a:r>
          </a:p>
        </p:txBody>
      </p:sp>
      <p:sp>
        <p:nvSpPr>
          <p:cNvPr id="70" name="TextBox 69">
            <a:extLst>
              <a:ext uri="{FF2B5EF4-FFF2-40B4-BE49-F238E27FC236}">
                <a16:creationId xmlns:a16="http://schemas.microsoft.com/office/drawing/2014/main" id="{EFE878DB-722E-47C9-BC93-C21F16A120E2}"/>
              </a:ext>
            </a:extLst>
          </p:cNvPr>
          <p:cNvSpPr txBox="1"/>
          <p:nvPr/>
        </p:nvSpPr>
        <p:spPr>
          <a:xfrm flipH="1">
            <a:off x="1039280" y="3412202"/>
            <a:ext cx="807282" cy="400110"/>
          </a:xfrm>
          <a:prstGeom prst="rect">
            <a:avLst/>
          </a:prstGeom>
          <a:noFill/>
        </p:spPr>
        <p:txBody>
          <a:bodyPr wrap="square" rtlCol="0">
            <a:spAutoFit/>
          </a:bodyPr>
          <a:lstStyle/>
          <a:p>
            <a:pPr algn="ctr"/>
            <a:r>
              <a:rPr lang="en-GB" sz="2000" dirty="0"/>
              <a:t>3.</a:t>
            </a:r>
          </a:p>
        </p:txBody>
      </p:sp>
      <p:sp>
        <p:nvSpPr>
          <p:cNvPr id="71" name="TextBox 70">
            <a:extLst>
              <a:ext uri="{FF2B5EF4-FFF2-40B4-BE49-F238E27FC236}">
                <a16:creationId xmlns:a16="http://schemas.microsoft.com/office/drawing/2014/main" id="{89F7712C-51F5-4B06-A56C-6D42C10EA284}"/>
              </a:ext>
            </a:extLst>
          </p:cNvPr>
          <p:cNvSpPr txBox="1"/>
          <p:nvPr/>
        </p:nvSpPr>
        <p:spPr>
          <a:xfrm flipH="1">
            <a:off x="6085517" y="3412202"/>
            <a:ext cx="807282" cy="400110"/>
          </a:xfrm>
          <a:prstGeom prst="rect">
            <a:avLst/>
          </a:prstGeom>
          <a:noFill/>
        </p:spPr>
        <p:txBody>
          <a:bodyPr wrap="square" rtlCol="0">
            <a:spAutoFit/>
          </a:bodyPr>
          <a:lstStyle/>
          <a:p>
            <a:pPr algn="ctr"/>
            <a:r>
              <a:rPr lang="en-GB" sz="2000" dirty="0"/>
              <a:t>4.</a:t>
            </a:r>
          </a:p>
        </p:txBody>
      </p:sp>
      <p:sp>
        <p:nvSpPr>
          <p:cNvPr id="72" name="TextBox 71">
            <a:extLst>
              <a:ext uri="{FF2B5EF4-FFF2-40B4-BE49-F238E27FC236}">
                <a16:creationId xmlns:a16="http://schemas.microsoft.com/office/drawing/2014/main" id="{9DCF75A7-6BB3-4C10-9008-592159218083}"/>
              </a:ext>
            </a:extLst>
          </p:cNvPr>
          <p:cNvSpPr txBox="1"/>
          <p:nvPr/>
        </p:nvSpPr>
        <p:spPr>
          <a:xfrm flipH="1">
            <a:off x="2568096" y="3576286"/>
            <a:ext cx="2210174" cy="584775"/>
          </a:xfrm>
          <a:prstGeom prst="rect">
            <a:avLst/>
          </a:prstGeom>
          <a:solidFill>
            <a:schemeClr val="accent5">
              <a:lumMod val="40000"/>
              <a:lumOff val="60000"/>
            </a:schemeClr>
          </a:solidFill>
        </p:spPr>
        <p:txBody>
          <a:bodyPr wrap="square" rtlCol="0">
            <a:spAutoFit/>
          </a:bodyPr>
          <a:lstStyle/>
          <a:p>
            <a:r>
              <a:rPr lang="en-GB" sz="3200" dirty="0"/>
              <a:t>1) 29.49 cm</a:t>
            </a:r>
          </a:p>
        </p:txBody>
      </p:sp>
      <p:sp>
        <p:nvSpPr>
          <p:cNvPr id="73" name="TextBox 72">
            <a:extLst>
              <a:ext uri="{FF2B5EF4-FFF2-40B4-BE49-F238E27FC236}">
                <a16:creationId xmlns:a16="http://schemas.microsoft.com/office/drawing/2014/main" id="{3F4124A0-237A-4094-9122-BAAED52E4552}"/>
              </a:ext>
            </a:extLst>
          </p:cNvPr>
          <p:cNvSpPr txBox="1"/>
          <p:nvPr/>
        </p:nvSpPr>
        <p:spPr>
          <a:xfrm flipH="1">
            <a:off x="2546802" y="4302911"/>
            <a:ext cx="2231469" cy="584775"/>
          </a:xfrm>
          <a:prstGeom prst="rect">
            <a:avLst/>
          </a:prstGeom>
          <a:solidFill>
            <a:schemeClr val="accent5">
              <a:lumMod val="40000"/>
              <a:lumOff val="60000"/>
            </a:schemeClr>
          </a:solidFill>
        </p:spPr>
        <p:txBody>
          <a:bodyPr wrap="square" rtlCol="0">
            <a:spAutoFit/>
          </a:bodyPr>
          <a:lstStyle/>
          <a:p>
            <a:r>
              <a:rPr lang="en-GB" sz="3200" dirty="0"/>
              <a:t>2) 21.21 cm</a:t>
            </a:r>
          </a:p>
        </p:txBody>
      </p:sp>
      <p:sp>
        <p:nvSpPr>
          <p:cNvPr id="74" name="TextBox 73">
            <a:extLst>
              <a:ext uri="{FF2B5EF4-FFF2-40B4-BE49-F238E27FC236}">
                <a16:creationId xmlns:a16="http://schemas.microsoft.com/office/drawing/2014/main" id="{C2C2FC40-671E-4C45-98F9-6BA91AD80E7C}"/>
              </a:ext>
            </a:extLst>
          </p:cNvPr>
          <p:cNvSpPr txBox="1"/>
          <p:nvPr/>
        </p:nvSpPr>
        <p:spPr>
          <a:xfrm flipH="1">
            <a:off x="1891974" y="5380882"/>
            <a:ext cx="743104" cy="338554"/>
          </a:xfrm>
          <a:prstGeom prst="rect">
            <a:avLst/>
          </a:prstGeom>
          <a:noFill/>
        </p:spPr>
        <p:txBody>
          <a:bodyPr wrap="square" rtlCol="0">
            <a:spAutoFit/>
          </a:bodyPr>
          <a:lstStyle/>
          <a:p>
            <a:pPr algn="ctr"/>
            <a:r>
              <a:rPr lang="en-GB" sz="1600" dirty="0"/>
              <a:t>9 cm</a:t>
            </a:r>
          </a:p>
        </p:txBody>
      </p:sp>
      <p:sp>
        <p:nvSpPr>
          <p:cNvPr id="75" name="TextBox 74">
            <a:extLst>
              <a:ext uri="{FF2B5EF4-FFF2-40B4-BE49-F238E27FC236}">
                <a16:creationId xmlns:a16="http://schemas.microsoft.com/office/drawing/2014/main" id="{062AAAF1-84BC-4A9D-8139-6A8A96598DE0}"/>
              </a:ext>
            </a:extLst>
          </p:cNvPr>
          <p:cNvSpPr txBox="1"/>
          <p:nvPr/>
        </p:nvSpPr>
        <p:spPr>
          <a:xfrm flipH="1">
            <a:off x="3261307" y="5957935"/>
            <a:ext cx="743104" cy="338554"/>
          </a:xfrm>
          <a:prstGeom prst="rect">
            <a:avLst/>
          </a:prstGeom>
          <a:noFill/>
        </p:spPr>
        <p:txBody>
          <a:bodyPr wrap="square" rtlCol="0">
            <a:spAutoFit/>
          </a:bodyPr>
          <a:lstStyle/>
          <a:p>
            <a:pPr algn="ctr"/>
            <a:r>
              <a:rPr lang="en-GB" sz="1600" dirty="0"/>
              <a:t>15 cm</a:t>
            </a:r>
          </a:p>
        </p:txBody>
      </p:sp>
      <p:sp>
        <p:nvSpPr>
          <p:cNvPr id="76" name="TextBox 75">
            <a:extLst>
              <a:ext uri="{FF2B5EF4-FFF2-40B4-BE49-F238E27FC236}">
                <a16:creationId xmlns:a16="http://schemas.microsoft.com/office/drawing/2014/main" id="{1460AD1C-0A0A-4911-91D0-0B64FEF8D807}"/>
              </a:ext>
            </a:extLst>
          </p:cNvPr>
          <p:cNvSpPr txBox="1"/>
          <p:nvPr/>
        </p:nvSpPr>
        <p:spPr>
          <a:xfrm flipH="1">
            <a:off x="5100461" y="5551948"/>
            <a:ext cx="743104" cy="338554"/>
          </a:xfrm>
          <a:prstGeom prst="rect">
            <a:avLst/>
          </a:prstGeom>
          <a:noFill/>
        </p:spPr>
        <p:txBody>
          <a:bodyPr wrap="square" rtlCol="0">
            <a:spAutoFit/>
          </a:bodyPr>
          <a:lstStyle/>
          <a:p>
            <a:pPr algn="ctr"/>
            <a:r>
              <a:rPr lang="en-GB" sz="1600" dirty="0"/>
              <a:t>12 cm</a:t>
            </a:r>
          </a:p>
        </p:txBody>
      </p:sp>
      <p:sp>
        <p:nvSpPr>
          <p:cNvPr id="77" name="TextBox 76">
            <a:extLst>
              <a:ext uri="{FF2B5EF4-FFF2-40B4-BE49-F238E27FC236}">
                <a16:creationId xmlns:a16="http://schemas.microsoft.com/office/drawing/2014/main" id="{68C610CB-E976-4EB5-A676-297083988A76}"/>
              </a:ext>
            </a:extLst>
          </p:cNvPr>
          <p:cNvSpPr txBox="1"/>
          <p:nvPr/>
        </p:nvSpPr>
        <p:spPr>
          <a:xfrm flipH="1">
            <a:off x="8841143" y="4336733"/>
            <a:ext cx="1750657" cy="584775"/>
          </a:xfrm>
          <a:prstGeom prst="rect">
            <a:avLst/>
          </a:prstGeom>
          <a:solidFill>
            <a:schemeClr val="accent5">
              <a:lumMod val="40000"/>
              <a:lumOff val="60000"/>
            </a:schemeClr>
          </a:solidFill>
        </p:spPr>
        <p:txBody>
          <a:bodyPr wrap="square" rtlCol="0">
            <a:spAutoFit/>
          </a:bodyPr>
          <a:lstStyle/>
          <a:p>
            <a:pPr algn="ctr"/>
            <a:r>
              <a:rPr lang="en-GB" sz="3200" dirty="0"/>
              <a:t>20.62 cm</a:t>
            </a:r>
          </a:p>
        </p:txBody>
      </p:sp>
      <p:sp>
        <p:nvSpPr>
          <p:cNvPr id="78" name="Rectangle 77">
            <a:extLst>
              <a:ext uri="{FF2B5EF4-FFF2-40B4-BE49-F238E27FC236}">
                <a16:creationId xmlns:a16="http://schemas.microsoft.com/office/drawing/2014/main" id="{5BF5338B-FE7B-4461-8370-2A0955E6972B}"/>
              </a:ext>
            </a:extLst>
          </p:cNvPr>
          <p:cNvSpPr/>
          <p:nvPr/>
        </p:nvSpPr>
        <p:spPr>
          <a:xfrm>
            <a:off x="9131338" y="2804302"/>
            <a:ext cx="1937005"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Answers</a:t>
            </a:r>
          </a:p>
        </p:txBody>
      </p:sp>
      <p:sp>
        <p:nvSpPr>
          <p:cNvPr id="3" name="TextBox 2">
            <a:extLst>
              <a:ext uri="{FF2B5EF4-FFF2-40B4-BE49-F238E27FC236}">
                <a16:creationId xmlns:a16="http://schemas.microsoft.com/office/drawing/2014/main" id="{0D560143-5B34-4E7A-AA8D-B47EDF16364D}"/>
              </a:ext>
            </a:extLst>
          </p:cNvPr>
          <p:cNvSpPr txBox="1"/>
          <p:nvPr/>
        </p:nvSpPr>
        <p:spPr>
          <a:xfrm>
            <a:off x="1078052" y="6272416"/>
            <a:ext cx="729687" cy="584775"/>
          </a:xfrm>
          <a:prstGeom prst="rect">
            <a:avLst/>
          </a:prstGeom>
          <a:noFill/>
        </p:spPr>
        <p:txBody>
          <a:bodyPr wrap="none" rtlCol="0">
            <a:spAutoFit/>
          </a:bodyPr>
          <a:lstStyle/>
          <a:p>
            <a:r>
              <a:rPr lang="en-GB" sz="3200" dirty="0">
                <a:latin typeface="Calibri" panose="020F0502020204030204" pitchFamily="34" charset="0"/>
                <a:cs typeface="Calibri" panose="020F0502020204030204" pitchFamily="34" charset="0"/>
              </a:rPr>
              <a:t>②</a:t>
            </a:r>
            <a:endParaRPr lang="en-GB" sz="3200" dirty="0"/>
          </a:p>
        </p:txBody>
      </p:sp>
      <p:cxnSp>
        <p:nvCxnSpPr>
          <p:cNvPr id="80" name="Straight Connector 79">
            <a:extLst>
              <a:ext uri="{FF2B5EF4-FFF2-40B4-BE49-F238E27FC236}">
                <a16:creationId xmlns:a16="http://schemas.microsoft.com/office/drawing/2014/main" id="{A9EEADA7-AAC8-40DE-9AE8-2E3251E3F32C}"/>
              </a:ext>
            </a:extLst>
          </p:cNvPr>
          <p:cNvCxnSpPr>
            <a:cxnSpLocks/>
          </p:cNvCxnSpPr>
          <p:nvPr/>
        </p:nvCxnSpPr>
        <p:spPr>
          <a:xfrm flipV="1">
            <a:off x="6553200" y="4823460"/>
            <a:ext cx="1943100" cy="701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2D985CA-0D14-4B71-B9AF-C3FB22563657}"/>
              </a:ext>
            </a:extLst>
          </p:cNvPr>
          <p:cNvSpPr txBox="1"/>
          <p:nvPr/>
        </p:nvSpPr>
        <p:spPr>
          <a:xfrm flipH="1">
            <a:off x="6194463" y="4824412"/>
            <a:ext cx="1188082" cy="369332"/>
          </a:xfrm>
          <a:prstGeom prst="rect">
            <a:avLst/>
          </a:prstGeom>
          <a:solidFill>
            <a:schemeClr val="accent5">
              <a:lumMod val="40000"/>
              <a:lumOff val="60000"/>
            </a:schemeClr>
          </a:solidFill>
        </p:spPr>
        <p:txBody>
          <a:bodyPr wrap="square" rtlCol="0">
            <a:spAutoFit/>
          </a:bodyPr>
          <a:lstStyle/>
          <a:p>
            <a:pPr algn="ctr"/>
            <a:r>
              <a:rPr lang="en-GB" dirty="0"/>
              <a:t>14.14 cm</a:t>
            </a:r>
          </a:p>
        </p:txBody>
      </p:sp>
    </p:spTree>
    <p:extLst>
      <p:ext uri="{BB962C8B-B14F-4D97-AF65-F5344CB8AC3E}">
        <p14:creationId xmlns:p14="http://schemas.microsoft.com/office/powerpoint/2010/main" val="210080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C207A-7E99-BF9E-404F-3DB20D4BFF7C}"/>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pic>
        <p:nvPicPr>
          <p:cNvPr id="4" name="Picture 3">
            <a:extLst>
              <a:ext uri="{FF2B5EF4-FFF2-40B4-BE49-F238E27FC236}">
                <a16:creationId xmlns:a16="http://schemas.microsoft.com/office/drawing/2014/main" id="{071D2AF8-DB54-6FDF-555C-A14F112DEC19}"/>
              </a:ext>
            </a:extLst>
          </p:cNvPr>
          <p:cNvPicPr>
            <a:picLocks noChangeAspect="1"/>
          </p:cNvPicPr>
          <p:nvPr/>
        </p:nvPicPr>
        <p:blipFill>
          <a:blip r:embed="rId3"/>
          <a:stretch>
            <a:fillRect/>
          </a:stretch>
        </p:blipFill>
        <p:spPr>
          <a:xfrm>
            <a:off x="383645" y="1510029"/>
            <a:ext cx="3012697" cy="2561520"/>
          </a:xfrm>
          <a:prstGeom prst="rect">
            <a:avLst/>
          </a:prstGeom>
        </p:spPr>
      </p:pic>
      <p:sp>
        <p:nvSpPr>
          <p:cNvPr id="5" name="TextBox 4">
            <a:extLst>
              <a:ext uri="{FF2B5EF4-FFF2-40B4-BE49-F238E27FC236}">
                <a16:creationId xmlns:a16="http://schemas.microsoft.com/office/drawing/2014/main" id="{9F12BDC5-EB4D-3D37-4E5A-D9067F9D03E6}"/>
              </a:ext>
            </a:extLst>
          </p:cNvPr>
          <p:cNvSpPr txBox="1"/>
          <p:nvPr/>
        </p:nvSpPr>
        <p:spPr>
          <a:xfrm>
            <a:off x="249382" y="776960"/>
            <a:ext cx="3146960" cy="523220"/>
          </a:xfrm>
          <a:prstGeom prst="rect">
            <a:avLst/>
          </a:prstGeom>
          <a:noFill/>
        </p:spPr>
        <p:txBody>
          <a:bodyPr wrap="square" rtlCol="0">
            <a:spAutoFit/>
          </a:bodyPr>
          <a:lstStyle/>
          <a:p>
            <a:r>
              <a:rPr lang="en-GB" sz="2800" dirty="0"/>
              <a:t>Find the distance AB</a:t>
            </a:r>
          </a:p>
        </p:txBody>
      </p:sp>
      <p:sp>
        <p:nvSpPr>
          <p:cNvPr id="6" name="TextBox 5">
            <a:extLst>
              <a:ext uri="{FF2B5EF4-FFF2-40B4-BE49-F238E27FC236}">
                <a16:creationId xmlns:a16="http://schemas.microsoft.com/office/drawing/2014/main" id="{635B6C9E-E3DB-7FBD-2A8B-28AC18CD6BD0}"/>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98610482-37D0-BC77-0340-18FD9DC98994}"/>
              </a:ext>
            </a:extLst>
          </p:cNvPr>
          <p:cNvSpPr txBox="1"/>
          <p:nvPr/>
        </p:nvSpPr>
        <p:spPr>
          <a:xfrm>
            <a:off x="6650182" y="653849"/>
            <a:ext cx="3146960" cy="523220"/>
          </a:xfrm>
          <a:prstGeom prst="rect">
            <a:avLst/>
          </a:prstGeom>
          <a:noFill/>
        </p:spPr>
        <p:txBody>
          <a:bodyPr wrap="square" rtlCol="0">
            <a:spAutoFit/>
          </a:bodyPr>
          <a:lstStyle/>
          <a:p>
            <a:r>
              <a:rPr lang="en-GB" sz="2800" dirty="0"/>
              <a:t>Find the distance AB</a:t>
            </a:r>
          </a:p>
        </p:txBody>
      </p:sp>
      <p:pic>
        <p:nvPicPr>
          <p:cNvPr id="12" name="Picture 11">
            <a:extLst>
              <a:ext uri="{FF2B5EF4-FFF2-40B4-BE49-F238E27FC236}">
                <a16:creationId xmlns:a16="http://schemas.microsoft.com/office/drawing/2014/main" id="{A7952F53-CD21-972A-02CE-31BB062BF3A9}"/>
              </a:ext>
            </a:extLst>
          </p:cNvPr>
          <p:cNvPicPr>
            <a:picLocks noChangeAspect="1"/>
          </p:cNvPicPr>
          <p:nvPr/>
        </p:nvPicPr>
        <p:blipFill>
          <a:blip r:embed="rId4"/>
          <a:stretch>
            <a:fillRect/>
          </a:stretch>
        </p:blipFill>
        <p:spPr>
          <a:xfrm>
            <a:off x="6650182" y="1300180"/>
            <a:ext cx="3301340" cy="2843259"/>
          </a:xfrm>
          <a:prstGeom prst="rect">
            <a:avLst/>
          </a:prstGeom>
        </p:spPr>
      </p:pic>
    </p:spTree>
    <p:custDataLst>
      <p:tags r:id="rId1"/>
    </p:custDataLst>
    <p:extLst>
      <p:ext uri="{BB962C8B-B14F-4D97-AF65-F5344CB8AC3E}">
        <p14:creationId xmlns:p14="http://schemas.microsoft.com/office/powerpoint/2010/main" val="423823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59D3-99D7-35A2-13B9-0785C91D81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DBBE57-FFD7-A3EA-B83D-7351DE6A569E}"/>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1A2527F3-E362-50CA-D2D4-BEBEBC8E2499}"/>
              </a:ext>
            </a:extLst>
          </p:cNvPr>
          <p:cNvSpPr txBox="1"/>
          <p:nvPr/>
        </p:nvSpPr>
        <p:spPr>
          <a:xfrm>
            <a:off x="249382" y="776960"/>
            <a:ext cx="3146960" cy="523220"/>
          </a:xfrm>
          <a:prstGeom prst="rect">
            <a:avLst/>
          </a:prstGeom>
          <a:noFill/>
        </p:spPr>
        <p:txBody>
          <a:bodyPr wrap="square" rtlCol="0">
            <a:spAutoFit/>
          </a:bodyPr>
          <a:lstStyle/>
          <a:p>
            <a:r>
              <a:rPr lang="en-GB" sz="2800" dirty="0"/>
              <a:t>Find the distance AC</a:t>
            </a:r>
          </a:p>
        </p:txBody>
      </p:sp>
      <p:sp>
        <p:nvSpPr>
          <p:cNvPr id="6" name="TextBox 5">
            <a:extLst>
              <a:ext uri="{FF2B5EF4-FFF2-40B4-BE49-F238E27FC236}">
                <a16:creationId xmlns:a16="http://schemas.microsoft.com/office/drawing/2014/main" id="{ED6958CA-7F00-E951-8AD5-21023629E4F8}"/>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490F4BFA-F7E5-0D42-C162-0B65F278749A}"/>
              </a:ext>
            </a:extLst>
          </p:cNvPr>
          <p:cNvSpPr txBox="1"/>
          <p:nvPr/>
        </p:nvSpPr>
        <p:spPr>
          <a:xfrm>
            <a:off x="6650182" y="653849"/>
            <a:ext cx="3146960" cy="523220"/>
          </a:xfrm>
          <a:prstGeom prst="rect">
            <a:avLst/>
          </a:prstGeom>
          <a:noFill/>
        </p:spPr>
        <p:txBody>
          <a:bodyPr wrap="square" rtlCol="0">
            <a:spAutoFit/>
          </a:bodyPr>
          <a:lstStyle/>
          <a:p>
            <a:r>
              <a:rPr lang="en-GB" sz="2800" dirty="0"/>
              <a:t>Find the distance BC</a:t>
            </a:r>
          </a:p>
        </p:txBody>
      </p:sp>
      <p:pic>
        <p:nvPicPr>
          <p:cNvPr id="8" name="Picture 7">
            <a:extLst>
              <a:ext uri="{FF2B5EF4-FFF2-40B4-BE49-F238E27FC236}">
                <a16:creationId xmlns:a16="http://schemas.microsoft.com/office/drawing/2014/main" id="{EA50BBF9-6DD4-B926-489F-9307A8F60FBB}"/>
              </a:ext>
            </a:extLst>
          </p:cNvPr>
          <p:cNvPicPr>
            <a:picLocks noChangeAspect="1"/>
          </p:cNvPicPr>
          <p:nvPr/>
        </p:nvPicPr>
        <p:blipFill>
          <a:blip r:embed="rId3"/>
          <a:stretch>
            <a:fillRect/>
          </a:stretch>
        </p:blipFill>
        <p:spPr>
          <a:xfrm>
            <a:off x="277893" y="1423291"/>
            <a:ext cx="3218997" cy="2532277"/>
          </a:xfrm>
          <a:prstGeom prst="rect">
            <a:avLst/>
          </a:prstGeom>
        </p:spPr>
      </p:pic>
      <p:pic>
        <p:nvPicPr>
          <p:cNvPr id="9" name="Picture 8">
            <a:extLst>
              <a:ext uri="{FF2B5EF4-FFF2-40B4-BE49-F238E27FC236}">
                <a16:creationId xmlns:a16="http://schemas.microsoft.com/office/drawing/2014/main" id="{5F3C44EE-5DC4-FF5C-CB66-D60DA0343656}"/>
              </a:ext>
            </a:extLst>
          </p:cNvPr>
          <p:cNvPicPr>
            <a:picLocks noChangeAspect="1"/>
          </p:cNvPicPr>
          <p:nvPr/>
        </p:nvPicPr>
        <p:blipFill>
          <a:blip r:embed="rId3"/>
          <a:stretch>
            <a:fillRect/>
          </a:stretch>
        </p:blipFill>
        <p:spPr>
          <a:xfrm>
            <a:off x="6963701" y="1177069"/>
            <a:ext cx="3218997" cy="2532277"/>
          </a:xfrm>
          <a:prstGeom prst="rect">
            <a:avLst/>
          </a:prstGeom>
        </p:spPr>
      </p:pic>
      <p:sp>
        <p:nvSpPr>
          <p:cNvPr id="10" name="TextBox 9">
            <a:extLst>
              <a:ext uri="{FF2B5EF4-FFF2-40B4-BE49-F238E27FC236}">
                <a16:creationId xmlns:a16="http://schemas.microsoft.com/office/drawing/2014/main" id="{960D4346-8D19-AAE4-D6BD-27AD6060FCFC}"/>
              </a:ext>
            </a:extLst>
          </p:cNvPr>
          <p:cNvSpPr txBox="1"/>
          <p:nvPr/>
        </p:nvSpPr>
        <p:spPr>
          <a:xfrm>
            <a:off x="6510450" y="4762712"/>
            <a:ext cx="4125497" cy="523220"/>
          </a:xfrm>
          <a:prstGeom prst="rect">
            <a:avLst/>
          </a:prstGeom>
          <a:noFill/>
        </p:spPr>
        <p:txBody>
          <a:bodyPr wrap="square" rtlCol="0">
            <a:spAutoFit/>
          </a:bodyPr>
          <a:lstStyle/>
          <a:p>
            <a:r>
              <a:rPr lang="en-GB" sz="2800" dirty="0"/>
              <a:t>CH: Find the distance ABC</a:t>
            </a:r>
          </a:p>
        </p:txBody>
      </p:sp>
    </p:spTree>
    <p:custDataLst>
      <p:tags r:id="rId1"/>
    </p:custDataLst>
    <p:extLst>
      <p:ext uri="{BB962C8B-B14F-4D97-AF65-F5344CB8AC3E}">
        <p14:creationId xmlns:p14="http://schemas.microsoft.com/office/powerpoint/2010/main" val="305508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3D28-9097-3EDB-71AB-9B4EDD51A7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F9C461-6777-BFAE-B882-77451C500293}"/>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3B52E51E-BF9F-2C83-17BE-5FAA40C27EEA}"/>
              </a:ext>
            </a:extLst>
          </p:cNvPr>
          <p:cNvSpPr txBox="1"/>
          <p:nvPr/>
        </p:nvSpPr>
        <p:spPr>
          <a:xfrm>
            <a:off x="249382" y="776960"/>
            <a:ext cx="3146960" cy="523220"/>
          </a:xfrm>
          <a:prstGeom prst="rect">
            <a:avLst/>
          </a:prstGeom>
          <a:noFill/>
        </p:spPr>
        <p:txBody>
          <a:bodyPr wrap="square" rtlCol="0">
            <a:spAutoFit/>
          </a:bodyPr>
          <a:lstStyle/>
          <a:p>
            <a:r>
              <a:rPr lang="en-GB" sz="2800" dirty="0"/>
              <a:t>Find the distance BC</a:t>
            </a:r>
          </a:p>
        </p:txBody>
      </p:sp>
      <p:sp>
        <p:nvSpPr>
          <p:cNvPr id="6" name="TextBox 5">
            <a:extLst>
              <a:ext uri="{FF2B5EF4-FFF2-40B4-BE49-F238E27FC236}">
                <a16:creationId xmlns:a16="http://schemas.microsoft.com/office/drawing/2014/main" id="{97F51984-5772-BC9B-C9E8-73F98869AC26}"/>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BACA2857-A62E-922C-65AA-C437D3580654}"/>
              </a:ext>
            </a:extLst>
          </p:cNvPr>
          <p:cNvSpPr txBox="1"/>
          <p:nvPr/>
        </p:nvSpPr>
        <p:spPr>
          <a:xfrm>
            <a:off x="6650182" y="653849"/>
            <a:ext cx="3146960" cy="523220"/>
          </a:xfrm>
          <a:prstGeom prst="rect">
            <a:avLst/>
          </a:prstGeom>
          <a:noFill/>
        </p:spPr>
        <p:txBody>
          <a:bodyPr wrap="square" rtlCol="0">
            <a:spAutoFit/>
          </a:bodyPr>
          <a:lstStyle/>
          <a:p>
            <a:r>
              <a:rPr lang="en-GB" sz="2800" dirty="0"/>
              <a:t>Find the distance AC</a:t>
            </a:r>
          </a:p>
        </p:txBody>
      </p:sp>
      <p:sp>
        <p:nvSpPr>
          <p:cNvPr id="10" name="TextBox 9">
            <a:extLst>
              <a:ext uri="{FF2B5EF4-FFF2-40B4-BE49-F238E27FC236}">
                <a16:creationId xmlns:a16="http://schemas.microsoft.com/office/drawing/2014/main" id="{3209599E-4F1A-A097-17D2-C04097E9D7C4}"/>
              </a:ext>
            </a:extLst>
          </p:cNvPr>
          <p:cNvSpPr txBox="1"/>
          <p:nvPr/>
        </p:nvSpPr>
        <p:spPr>
          <a:xfrm>
            <a:off x="6510450" y="4762712"/>
            <a:ext cx="5079867" cy="523220"/>
          </a:xfrm>
          <a:prstGeom prst="rect">
            <a:avLst/>
          </a:prstGeom>
          <a:noFill/>
        </p:spPr>
        <p:txBody>
          <a:bodyPr wrap="square" rtlCol="0">
            <a:spAutoFit/>
          </a:bodyPr>
          <a:lstStyle/>
          <a:p>
            <a:r>
              <a:rPr lang="en-GB" sz="2800" dirty="0"/>
              <a:t>CH: Find the perimeter of  ABC</a:t>
            </a:r>
          </a:p>
        </p:txBody>
      </p:sp>
      <p:pic>
        <p:nvPicPr>
          <p:cNvPr id="4" name="Picture 3">
            <a:extLst>
              <a:ext uri="{FF2B5EF4-FFF2-40B4-BE49-F238E27FC236}">
                <a16:creationId xmlns:a16="http://schemas.microsoft.com/office/drawing/2014/main" id="{FE4F6848-373C-6EEE-65FA-3CA3DF2E9BF8}"/>
              </a:ext>
            </a:extLst>
          </p:cNvPr>
          <p:cNvPicPr>
            <a:picLocks noChangeAspect="1"/>
          </p:cNvPicPr>
          <p:nvPr/>
        </p:nvPicPr>
        <p:blipFill>
          <a:blip r:embed="rId3"/>
          <a:stretch>
            <a:fillRect/>
          </a:stretch>
        </p:blipFill>
        <p:spPr>
          <a:xfrm>
            <a:off x="426253" y="1300180"/>
            <a:ext cx="2970089" cy="2316124"/>
          </a:xfrm>
          <a:prstGeom prst="rect">
            <a:avLst/>
          </a:prstGeom>
        </p:spPr>
      </p:pic>
      <p:pic>
        <p:nvPicPr>
          <p:cNvPr id="11" name="Picture 10">
            <a:extLst>
              <a:ext uri="{FF2B5EF4-FFF2-40B4-BE49-F238E27FC236}">
                <a16:creationId xmlns:a16="http://schemas.microsoft.com/office/drawing/2014/main" id="{C73282C1-D2DB-12E7-6FC3-86CE69611FFE}"/>
              </a:ext>
            </a:extLst>
          </p:cNvPr>
          <p:cNvPicPr>
            <a:picLocks noChangeAspect="1"/>
          </p:cNvPicPr>
          <p:nvPr/>
        </p:nvPicPr>
        <p:blipFill>
          <a:blip r:embed="rId3"/>
          <a:stretch>
            <a:fillRect/>
          </a:stretch>
        </p:blipFill>
        <p:spPr>
          <a:xfrm>
            <a:off x="6650182" y="1177069"/>
            <a:ext cx="2970089" cy="2316124"/>
          </a:xfrm>
          <a:prstGeom prst="rect">
            <a:avLst/>
          </a:prstGeom>
        </p:spPr>
      </p:pic>
    </p:spTree>
    <p:custDataLst>
      <p:tags r:id="rId1"/>
    </p:custDataLst>
    <p:extLst>
      <p:ext uri="{BB962C8B-B14F-4D97-AF65-F5344CB8AC3E}">
        <p14:creationId xmlns:p14="http://schemas.microsoft.com/office/powerpoint/2010/main" val="322093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5211E-06A4-CC41-67DE-BF54C1956903}"/>
              </a:ext>
            </a:extLst>
          </p:cNvPr>
          <p:cNvPicPr>
            <a:picLocks noChangeAspect="1"/>
          </p:cNvPicPr>
          <p:nvPr/>
        </p:nvPicPr>
        <p:blipFill>
          <a:blip r:embed="rId2"/>
          <a:stretch>
            <a:fillRect/>
          </a:stretch>
        </p:blipFill>
        <p:spPr>
          <a:xfrm>
            <a:off x="3086204" y="83127"/>
            <a:ext cx="4582869" cy="6201295"/>
          </a:xfrm>
          <a:prstGeom prst="rect">
            <a:avLst/>
          </a:prstGeom>
        </p:spPr>
      </p:pic>
      <p:pic>
        <p:nvPicPr>
          <p:cNvPr id="7" name="Picture 6">
            <a:extLst>
              <a:ext uri="{FF2B5EF4-FFF2-40B4-BE49-F238E27FC236}">
                <a16:creationId xmlns:a16="http://schemas.microsoft.com/office/drawing/2014/main" id="{A51900C5-868A-10E6-44F1-FE572055CC3B}"/>
              </a:ext>
            </a:extLst>
          </p:cNvPr>
          <p:cNvPicPr>
            <a:picLocks noChangeAspect="1"/>
          </p:cNvPicPr>
          <p:nvPr/>
        </p:nvPicPr>
        <p:blipFill>
          <a:blip r:embed="rId3"/>
          <a:stretch>
            <a:fillRect/>
          </a:stretch>
        </p:blipFill>
        <p:spPr>
          <a:xfrm>
            <a:off x="7669073" y="83127"/>
            <a:ext cx="4522927" cy="6201295"/>
          </a:xfrm>
          <a:prstGeom prst="rect">
            <a:avLst/>
          </a:prstGeom>
        </p:spPr>
      </p:pic>
      <p:sp>
        <p:nvSpPr>
          <p:cNvPr id="8" name="TextBox 7">
            <a:extLst>
              <a:ext uri="{FF2B5EF4-FFF2-40B4-BE49-F238E27FC236}">
                <a16:creationId xmlns:a16="http://schemas.microsoft.com/office/drawing/2014/main" id="{266763D7-01BA-931B-470B-54A04D362176}"/>
              </a:ext>
            </a:extLst>
          </p:cNvPr>
          <p:cNvSpPr txBox="1"/>
          <p:nvPr/>
        </p:nvSpPr>
        <p:spPr>
          <a:xfrm>
            <a:off x="273133" y="166255"/>
            <a:ext cx="2694318" cy="1077218"/>
          </a:xfrm>
          <a:prstGeom prst="rect">
            <a:avLst/>
          </a:prstGeom>
          <a:noFill/>
        </p:spPr>
        <p:txBody>
          <a:bodyPr wrap="square" rtlCol="0">
            <a:spAutoFit/>
          </a:bodyPr>
          <a:lstStyle/>
          <a:p>
            <a:r>
              <a:rPr lang="en-GB" sz="3200" dirty="0"/>
              <a:t>Have a go at the worksheet!</a:t>
            </a:r>
          </a:p>
        </p:txBody>
      </p:sp>
    </p:spTree>
    <p:extLst>
      <p:ext uri="{BB962C8B-B14F-4D97-AF65-F5344CB8AC3E}">
        <p14:creationId xmlns:p14="http://schemas.microsoft.com/office/powerpoint/2010/main" val="38929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7DC39-4A7B-0A4E-49BC-D116076E2A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58733F-4A3C-DE64-130B-F3BAD87852E1}"/>
              </a:ext>
            </a:extLst>
          </p:cNvPr>
          <p:cNvPicPr>
            <a:picLocks noChangeAspect="1"/>
          </p:cNvPicPr>
          <p:nvPr/>
        </p:nvPicPr>
        <p:blipFill>
          <a:blip r:embed="rId2"/>
          <a:stretch>
            <a:fillRect/>
          </a:stretch>
        </p:blipFill>
        <p:spPr>
          <a:xfrm>
            <a:off x="558141" y="158734"/>
            <a:ext cx="8341126" cy="5943474"/>
          </a:xfrm>
          <a:prstGeom prst="rect">
            <a:avLst/>
          </a:prstGeom>
        </p:spPr>
      </p:pic>
    </p:spTree>
    <p:extLst>
      <p:ext uri="{BB962C8B-B14F-4D97-AF65-F5344CB8AC3E}">
        <p14:creationId xmlns:p14="http://schemas.microsoft.com/office/powerpoint/2010/main" val="286796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C5EE-E1E5-7454-FEB0-ADC7B4EB29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E5EF61-A2E5-CDED-777B-C4AD6DE2A769}"/>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D6FCEF5C-6D43-0167-2335-BF262FBE479B}"/>
              </a:ext>
            </a:extLst>
          </p:cNvPr>
          <p:cNvSpPr txBox="1"/>
          <p:nvPr/>
        </p:nvSpPr>
        <p:spPr>
          <a:xfrm>
            <a:off x="249382" y="776960"/>
            <a:ext cx="4595750" cy="523220"/>
          </a:xfrm>
          <a:prstGeom prst="rect">
            <a:avLst/>
          </a:prstGeom>
          <a:noFill/>
        </p:spPr>
        <p:txBody>
          <a:bodyPr wrap="square" rtlCol="0">
            <a:spAutoFit/>
          </a:bodyPr>
          <a:lstStyle/>
          <a:p>
            <a:r>
              <a:rPr lang="en-GB" sz="2800" dirty="0"/>
              <a:t>Find the radius of the circle</a:t>
            </a:r>
          </a:p>
        </p:txBody>
      </p:sp>
      <p:sp>
        <p:nvSpPr>
          <p:cNvPr id="6" name="TextBox 5">
            <a:extLst>
              <a:ext uri="{FF2B5EF4-FFF2-40B4-BE49-F238E27FC236}">
                <a16:creationId xmlns:a16="http://schemas.microsoft.com/office/drawing/2014/main" id="{9F02614F-7AA0-7598-FF47-7C9B1270C7CC}"/>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29E985BB-0673-CC0D-1C6B-FDFC34BC23C2}"/>
              </a:ext>
            </a:extLst>
          </p:cNvPr>
          <p:cNvSpPr txBox="1"/>
          <p:nvPr/>
        </p:nvSpPr>
        <p:spPr>
          <a:xfrm>
            <a:off x="6650182" y="653849"/>
            <a:ext cx="4880758" cy="523220"/>
          </a:xfrm>
          <a:prstGeom prst="rect">
            <a:avLst/>
          </a:prstGeom>
          <a:noFill/>
        </p:spPr>
        <p:txBody>
          <a:bodyPr wrap="square" rtlCol="0">
            <a:spAutoFit/>
          </a:bodyPr>
          <a:lstStyle/>
          <a:p>
            <a:r>
              <a:rPr lang="en-GB" sz="2800" dirty="0"/>
              <a:t>Find the radius of the circle</a:t>
            </a:r>
          </a:p>
        </p:txBody>
      </p:sp>
      <p:pic>
        <p:nvPicPr>
          <p:cNvPr id="3" name="Picture 2">
            <a:extLst>
              <a:ext uri="{FF2B5EF4-FFF2-40B4-BE49-F238E27FC236}">
                <a16:creationId xmlns:a16="http://schemas.microsoft.com/office/drawing/2014/main" id="{104D4EA7-8852-349A-8563-13885A812F86}"/>
              </a:ext>
            </a:extLst>
          </p:cNvPr>
          <p:cNvPicPr>
            <a:picLocks noChangeAspect="1"/>
          </p:cNvPicPr>
          <p:nvPr/>
        </p:nvPicPr>
        <p:blipFill>
          <a:blip r:embed="rId3"/>
          <a:stretch>
            <a:fillRect/>
          </a:stretch>
        </p:blipFill>
        <p:spPr>
          <a:xfrm>
            <a:off x="423651" y="1177069"/>
            <a:ext cx="3724794" cy="3053188"/>
          </a:xfrm>
          <a:prstGeom prst="rect">
            <a:avLst/>
          </a:prstGeom>
        </p:spPr>
      </p:pic>
      <p:pic>
        <p:nvPicPr>
          <p:cNvPr id="9" name="Picture 8">
            <a:extLst>
              <a:ext uri="{FF2B5EF4-FFF2-40B4-BE49-F238E27FC236}">
                <a16:creationId xmlns:a16="http://schemas.microsoft.com/office/drawing/2014/main" id="{90E465F2-8B38-E4CD-82FE-9522008B6B48}"/>
              </a:ext>
            </a:extLst>
          </p:cNvPr>
          <p:cNvPicPr>
            <a:picLocks noChangeAspect="1"/>
          </p:cNvPicPr>
          <p:nvPr/>
        </p:nvPicPr>
        <p:blipFill>
          <a:blip r:embed="rId4"/>
          <a:stretch>
            <a:fillRect/>
          </a:stretch>
        </p:blipFill>
        <p:spPr>
          <a:xfrm>
            <a:off x="6340809" y="1300180"/>
            <a:ext cx="3920085" cy="2915057"/>
          </a:xfrm>
          <a:prstGeom prst="rect">
            <a:avLst/>
          </a:prstGeom>
        </p:spPr>
      </p:pic>
      <p:sp>
        <p:nvSpPr>
          <p:cNvPr id="10" name="TextBox 9">
            <a:extLst>
              <a:ext uri="{FF2B5EF4-FFF2-40B4-BE49-F238E27FC236}">
                <a16:creationId xmlns:a16="http://schemas.microsoft.com/office/drawing/2014/main" id="{AA0F03DA-66CB-95CA-7BAB-0E6EAE766826}"/>
              </a:ext>
            </a:extLst>
          </p:cNvPr>
          <p:cNvSpPr txBox="1"/>
          <p:nvPr/>
        </p:nvSpPr>
        <p:spPr>
          <a:xfrm>
            <a:off x="6543303" y="4599958"/>
            <a:ext cx="5438899" cy="523220"/>
          </a:xfrm>
          <a:prstGeom prst="rect">
            <a:avLst/>
          </a:prstGeom>
          <a:noFill/>
        </p:spPr>
        <p:txBody>
          <a:bodyPr wrap="square" rtlCol="0">
            <a:spAutoFit/>
          </a:bodyPr>
          <a:lstStyle/>
          <a:p>
            <a:r>
              <a:rPr lang="en-GB" sz="2800" dirty="0"/>
              <a:t>CH: Find the diameter of the circle</a:t>
            </a:r>
          </a:p>
        </p:txBody>
      </p:sp>
    </p:spTree>
    <p:custDataLst>
      <p:tags r:id="rId1"/>
    </p:custDataLst>
    <p:extLst>
      <p:ext uri="{BB962C8B-B14F-4D97-AF65-F5344CB8AC3E}">
        <p14:creationId xmlns:p14="http://schemas.microsoft.com/office/powerpoint/2010/main" val="82168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7B6A-9633-26F0-82A8-FA4C3C8D91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F3B319-BBB0-DA1F-BD11-5C7FC15CA09B}"/>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BAA843AB-38DC-0D22-2D15-93FA9FAB6F2D}"/>
              </a:ext>
            </a:extLst>
          </p:cNvPr>
          <p:cNvSpPr txBox="1"/>
          <p:nvPr/>
        </p:nvSpPr>
        <p:spPr>
          <a:xfrm>
            <a:off x="249382" y="776960"/>
            <a:ext cx="4595750" cy="523220"/>
          </a:xfrm>
          <a:prstGeom prst="rect">
            <a:avLst/>
          </a:prstGeom>
          <a:noFill/>
        </p:spPr>
        <p:txBody>
          <a:bodyPr wrap="square" rtlCol="0">
            <a:spAutoFit/>
          </a:bodyPr>
          <a:lstStyle/>
          <a:p>
            <a:r>
              <a:rPr lang="en-GB" sz="2800" dirty="0"/>
              <a:t>Find the radius of the circle</a:t>
            </a:r>
          </a:p>
        </p:txBody>
      </p:sp>
      <p:sp>
        <p:nvSpPr>
          <p:cNvPr id="6" name="TextBox 5">
            <a:extLst>
              <a:ext uri="{FF2B5EF4-FFF2-40B4-BE49-F238E27FC236}">
                <a16:creationId xmlns:a16="http://schemas.microsoft.com/office/drawing/2014/main" id="{7DD1BDA1-769B-D38F-0C2F-B0D4E903E1D7}"/>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9EEEA385-727D-E3CB-E3AA-4D4EB4A92D07}"/>
              </a:ext>
            </a:extLst>
          </p:cNvPr>
          <p:cNvSpPr txBox="1"/>
          <p:nvPr/>
        </p:nvSpPr>
        <p:spPr>
          <a:xfrm>
            <a:off x="6650182" y="653849"/>
            <a:ext cx="4880758" cy="523220"/>
          </a:xfrm>
          <a:prstGeom prst="rect">
            <a:avLst/>
          </a:prstGeom>
          <a:noFill/>
        </p:spPr>
        <p:txBody>
          <a:bodyPr wrap="square" rtlCol="0">
            <a:spAutoFit/>
          </a:bodyPr>
          <a:lstStyle/>
          <a:p>
            <a:r>
              <a:rPr lang="en-GB" sz="2800" dirty="0"/>
              <a:t>Find the radius of the circle</a:t>
            </a:r>
          </a:p>
        </p:txBody>
      </p:sp>
      <p:sp>
        <p:nvSpPr>
          <p:cNvPr id="10" name="TextBox 9">
            <a:extLst>
              <a:ext uri="{FF2B5EF4-FFF2-40B4-BE49-F238E27FC236}">
                <a16:creationId xmlns:a16="http://schemas.microsoft.com/office/drawing/2014/main" id="{8699F728-6839-27A7-10B5-A7E1BB3F7A05}"/>
              </a:ext>
            </a:extLst>
          </p:cNvPr>
          <p:cNvSpPr txBox="1"/>
          <p:nvPr/>
        </p:nvSpPr>
        <p:spPr>
          <a:xfrm>
            <a:off x="6543303" y="4599958"/>
            <a:ext cx="5438899" cy="954107"/>
          </a:xfrm>
          <a:prstGeom prst="rect">
            <a:avLst/>
          </a:prstGeom>
          <a:noFill/>
        </p:spPr>
        <p:txBody>
          <a:bodyPr wrap="square" rtlCol="0">
            <a:spAutoFit/>
          </a:bodyPr>
          <a:lstStyle/>
          <a:p>
            <a:r>
              <a:rPr lang="en-GB" sz="2800" dirty="0"/>
              <a:t>CH: Find the circumference of the circle</a:t>
            </a:r>
          </a:p>
        </p:txBody>
      </p:sp>
      <p:pic>
        <p:nvPicPr>
          <p:cNvPr id="8" name="Picture 7">
            <a:extLst>
              <a:ext uri="{FF2B5EF4-FFF2-40B4-BE49-F238E27FC236}">
                <a16:creationId xmlns:a16="http://schemas.microsoft.com/office/drawing/2014/main" id="{C10408FF-80C7-4E81-6365-472D9F712E2D}"/>
              </a:ext>
            </a:extLst>
          </p:cNvPr>
          <p:cNvPicPr>
            <a:picLocks noChangeAspect="1"/>
          </p:cNvPicPr>
          <p:nvPr/>
        </p:nvPicPr>
        <p:blipFill>
          <a:blip r:embed="rId3"/>
          <a:stretch>
            <a:fillRect/>
          </a:stretch>
        </p:blipFill>
        <p:spPr>
          <a:xfrm>
            <a:off x="696686" y="1286132"/>
            <a:ext cx="3884281" cy="3313826"/>
          </a:xfrm>
          <a:prstGeom prst="rect">
            <a:avLst/>
          </a:prstGeom>
        </p:spPr>
      </p:pic>
      <p:pic>
        <p:nvPicPr>
          <p:cNvPr id="12" name="Picture 11">
            <a:extLst>
              <a:ext uri="{FF2B5EF4-FFF2-40B4-BE49-F238E27FC236}">
                <a16:creationId xmlns:a16="http://schemas.microsoft.com/office/drawing/2014/main" id="{B5D68324-E7B4-E2E0-069C-04B9C2931332}"/>
              </a:ext>
            </a:extLst>
          </p:cNvPr>
          <p:cNvPicPr>
            <a:picLocks noChangeAspect="1"/>
          </p:cNvPicPr>
          <p:nvPr/>
        </p:nvPicPr>
        <p:blipFill>
          <a:blip r:embed="rId4"/>
          <a:stretch>
            <a:fillRect/>
          </a:stretch>
        </p:blipFill>
        <p:spPr>
          <a:xfrm>
            <a:off x="7346870" y="1286132"/>
            <a:ext cx="3164609" cy="2644983"/>
          </a:xfrm>
          <a:prstGeom prst="rect">
            <a:avLst/>
          </a:prstGeom>
        </p:spPr>
      </p:pic>
    </p:spTree>
    <p:custDataLst>
      <p:tags r:id="rId1"/>
    </p:custDataLst>
    <p:extLst>
      <p:ext uri="{BB962C8B-B14F-4D97-AF65-F5344CB8AC3E}">
        <p14:creationId xmlns:p14="http://schemas.microsoft.com/office/powerpoint/2010/main" val="240072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AC75-9196-D631-0F5A-44337B8F68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22A683-5660-5FC5-9FD0-8A6B97F43E4C}"/>
              </a:ext>
            </a:extLst>
          </p:cNvPr>
          <p:cNvSpPr txBox="1"/>
          <p:nvPr/>
        </p:nvSpPr>
        <p:spPr>
          <a:xfrm>
            <a:off x="249382" y="130629"/>
            <a:ext cx="3301340" cy="646331"/>
          </a:xfrm>
          <a:prstGeom prst="rect">
            <a:avLst/>
          </a:prstGeom>
          <a:noFill/>
        </p:spPr>
        <p:txBody>
          <a:bodyPr wrap="square" rtlCol="0">
            <a:spAutoFit/>
          </a:bodyPr>
          <a:lstStyle/>
          <a:p>
            <a:r>
              <a:rPr lang="en-GB" sz="3600" b="1" u="sng" dirty="0"/>
              <a:t>I do:</a:t>
            </a:r>
          </a:p>
        </p:txBody>
      </p:sp>
      <p:sp>
        <p:nvSpPr>
          <p:cNvPr id="5" name="TextBox 4">
            <a:extLst>
              <a:ext uri="{FF2B5EF4-FFF2-40B4-BE49-F238E27FC236}">
                <a16:creationId xmlns:a16="http://schemas.microsoft.com/office/drawing/2014/main" id="{EFA63F6B-DDAA-5928-13E0-2DFAD50F3780}"/>
              </a:ext>
            </a:extLst>
          </p:cNvPr>
          <p:cNvSpPr txBox="1"/>
          <p:nvPr/>
        </p:nvSpPr>
        <p:spPr>
          <a:xfrm>
            <a:off x="249382" y="776960"/>
            <a:ext cx="4595750" cy="523220"/>
          </a:xfrm>
          <a:prstGeom prst="rect">
            <a:avLst/>
          </a:prstGeom>
          <a:noFill/>
        </p:spPr>
        <p:txBody>
          <a:bodyPr wrap="square" rtlCol="0">
            <a:spAutoFit/>
          </a:bodyPr>
          <a:lstStyle/>
          <a:p>
            <a:r>
              <a:rPr lang="en-GB" sz="2800" dirty="0"/>
              <a:t>Find the radius of the circle</a:t>
            </a:r>
          </a:p>
        </p:txBody>
      </p:sp>
      <p:sp>
        <p:nvSpPr>
          <p:cNvPr id="6" name="TextBox 5">
            <a:extLst>
              <a:ext uri="{FF2B5EF4-FFF2-40B4-BE49-F238E27FC236}">
                <a16:creationId xmlns:a16="http://schemas.microsoft.com/office/drawing/2014/main" id="{D89430D3-746E-8F00-4EBA-B5AA9F88307D}"/>
              </a:ext>
            </a:extLst>
          </p:cNvPr>
          <p:cNvSpPr txBox="1"/>
          <p:nvPr/>
        </p:nvSpPr>
        <p:spPr>
          <a:xfrm>
            <a:off x="6650182" y="7518"/>
            <a:ext cx="3301340" cy="646331"/>
          </a:xfrm>
          <a:prstGeom prst="rect">
            <a:avLst/>
          </a:prstGeom>
          <a:noFill/>
        </p:spPr>
        <p:txBody>
          <a:bodyPr wrap="square" rtlCol="0">
            <a:spAutoFit/>
          </a:bodyPr>
          <a:lstStyle/>
          <a:p>
            <a:r>
              <a:rPr lang="en-GB" sz="3600" b="1" u="sng" dirty="0"/>
              <a:t>We do:</a:t>
            </a:r>
          </a:p>
        </p:txBody>
      </p:sp>
      <p:sp>
        <p:nvSpPr>
          <p:cNvPr id="7" name="TextBox 6">
            <a:extLst>
              <a:ext uri="{FF2B5EF4-FFF2-40B4-BE49-F238E27FC236}">
                <a16:creationId xmlns:a16="http://schemas.microsoft.com/office/drawing/2014/main" id="{B688F39B-5333-4B7F-C28A-0E996EE5C76B}"/>
              </a:ext>
            </a:extLst>
          </p:cNvPr>
          <p:cNvSpPr txBox="1"/>
          <p:nvPr/>
        </p:nvSpPr>
        <p:spPr>
          <a:xfrm>
            <a:off x="6650182" y="653849"/>
            <a:ext cx="4880758" cy="523220"/>
          </a:xfrm>
          <a:prstGeom prst="rect">
            <a:avLst/>
          </a:prstGeom>
          <a:noFill/>
        </p:spPr>
        <p:txBody>
          <a:bodyPr wrap="square" rtlCol="0">
            <a:spAutoFit/>
          </a:bodyPr>
          <a:lstStyle/>
          <a:p>
            <a:r>
              <a:rPr lang="en-GB" sz="2800" dirty="0"/>
              <a:t>Find the radius of the circle</a:t>
            </a:r>
          </a:p>
        </p:txBody>
      </p:sp>
      <p:sp>
        <p:nvSpPr>
          <p:cNvPr id="10" name="TextBox 9">
            <a:extLst>
              <a:ext uri="{FF2B5EF4-FFF2-40B4-BE49-F238E27FC236}">
                <a16:creationId xmlns:a16="http://schemas.microsoft.com/office/drawing/2014/main" id="{86F3B549-A683-D9AC-CA86-C48596761CC4}"/>
              </a:ext>
            </a:extLst>
          </p:cNvPr>
          <p:cNvSpPr txBox="1"/>
          <p:nvPr/>
        </p:nvSpPr>
        <p:spPr>
          <a:xfrm>
            <a:off x="6543303" y="4599958"/>
            <a:ext cx="5438899" cy="523220"/>
          </a:xfrm>
          <a:prstGeom prst="rect">
            <a:avLst/>
          </a:prstGeom>
          <a:noFill/>
        </p:spPr>
        <p:txBody>
          <a:bodyPr wrap="square" rtlCol="0">
            <a:spAutoFit/>
          </a:bodyPr>
          <a:lstStyle/>
          <a:p>
            <a:r>
              <a:rPr lang="en-GB" sz="2800" dirty="0"/>
              <a:t>CH: Find the area of the circle</a:t>
            </a:r>
          </a:p>
        </p:txBody>
      </p:sp>
      <p:pic>
        <p:nvPicPr>
          <p:cNvPr id="4" name="Picture 3">
            <a:extLst>
              <a:ext uri="{FF2B5EF4-FFF2-40B4-BE49-F238E27FC236}">
                <a16:creationId xmlns:a16="http://schemas.microsoft.com/office/drawing/2014/main" id="{121F4C3A-0600-EE85-D0FC-D2DC32D21C67}"/>
              </a:ext>
            </a:extLst>
          </p:cNvPr>
          <p:cNvPicPr>
            <a:picLocks noChangeAspect="1"/>
          </p:cNvPicPr>
          <p:nvPr/>
        </p:nvPicPr>
        <p:blipFill>
          <a:blip r:embed="rId3"/>
          <a:stretch>
            <a:fillRect/>
          </a:stretch>
        </p:blipFill>
        <p:spPr>
          <a:xfrm>
            <a:off x="249382" y="1300180"/>
            <a:ext cx="4785756" cy="4035557"/>
          </a:xfrm>
          <a:prstGeom prst="rect">
            <a:avLst/>
          </a:prstGeom>
        </p:spPr>
      </p:pic>
      <p:pic>
        <p:nvPicPr>
          <p:cNvPr id="11" name="Picture 10">
            <a:extLst>
              <a:ext uri="{FF2B5EF4-FFF2-40B4-BE49-F238E27FC236}">
                <a16:creationId xmlns:a16="http://schemas.microsoft.com/office/drawing/2014/main" id="{9B7F9E63-0C5C-66F3-AEF9-49462155F5F0}"/>
              </a:ext>
            </a:extLst>
          </p:cNvPr>
          <p:cNvPicPr>
            <a:picLocks noChangeAspect="1"/>
          </p:cNvPicPr>
          <p:nvPr/>
        </p:nvPicPr>
        <p:blipFill>
          <a:blip r:embed="rId4"/>
          <a:stretch>
            <a:fillRect/>
          </a:stretch>
        </p:blipFill>
        <p:spPr>
          <a:xfrm>
            <a:off x="6543303" y="1070691"/>
            <a:ext cx="4034432" cy="3006047"/>
          </a:xfrm>
          <a:prstGeom prst="rect">
            <a:avLst/>
          </a:prstGeom>
        </p:spPr>
      </p:pic>
    </p:spTree>
    <p:custDataLst>
      <p:tags r:id="rId1"/>
    </p:custDataLst>
    <p:extLst>
      <p:ext uri="{BB962C8B-B14F-4D97-AF65-F5344CB8AC3E}">
        <p14:creationId xmlns:p14="http://schemas.microsoft.com/office/powerpoint/2010/main" val="3713087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5"/>
</p:tagLst>
</file>

<file path=ppt/tags/tag2.xml><?xml version="1.0" encoding="utf-8"?>
<p:tagLst xmlns:a="http://schemas.openxmlformats.org/drawingml/2006/main" xmlns:r="http://schemas.openxmlformats.org/officeDocument/2006/relationships" xmlns:p="http://schemas.openxmlformats.org/presentationml/2006/main">
  <p:tag name="TIMING" val="|5|3.5"/>
</p:tagLst>
</file>

<file path=ppt/tags/tag3.xml><?xml version="1.0" encoding="utf-8"?>
<p:tagLst xmlns:a="http://schemas.openxmlformats.org/drawingml/2006/main" xmlns:r="http://schemas.openxmlformats.org/officeDocument/2006/relationships" xmlns:p="http://schemas.openxmlformats.org/presentationml/2006/main">
  <p:tag name="TIMING" val="|5|3.5"/>
</p:tagLst>
</file>

<file path=ppt/tags/tag4.xml><?xml version="1.0" encoding="utf-8"?>
<p:tagLst xmlns:a="http://schemas.openxmlformats.org/drawingml/2006/main" xmlns:r="http://schemas.openxmlformats.org/officeDocument/2006/relationships" xmlns:p="http://schemas.openxmlformats.org/presentationml/2006/main">
  <p:tag name="TIMING" val="|5|3.5"/>
</p:tagLst>
</file>

<file path=ppt/tags/tag5.xml><?xml version="1.0" encoding="utf-8"?>
<p:tagLst xmlns:a="http://schemas.openxmlformats.org/drawingml/2006/main" xmlns:r="http://schemas.openxmlformats.org/officeDocument/2006/relationships" xmlns:p="http://schemas.openxmlformats.org/presentationml/2006/main">
  <p:tag name="TIMING" val="|5|3.5"/>
</p:tagLst>
</file>

<file path=ppt/tags/tag6.xml><?xml version="1.0" encoding="utf-8"?>
<p:tagLst xmlns:a="http://schemas.openxmlformats.org/drawingml/2006/main" xmlns:r="http://schemas.openxmlformats.org/officeDocument/2006/relationships" xmlns:p="http://schemas.openxmlformats.org/presentationml/2006/main">
  <p:tag name="TIMING" val="|5|3.5"/>
</p:tagLst>
</file>

<file path=ppt/tags/tag7.xml><?xml version="1.0" encoding="utf-8"?>
<p:tagLst xmlns:a="http://schemas.openxmlformats.org/drawingml/2006/main" xmlns:r="http://schemas.openxmlformats.org/officeDocument/2006/relationships" xmlns:p="http://schemas.openxmlformats.org/presentationml/2006/main">
  <p:tag name="TIMING" val="|5|3.5"/>
</p:tagLst>
</file>

<file path=ppt/tags/tag8.xml><?xml version="1.0" encoding="utf-8"?>
<p:tagLst xmlns:a="http://schemas.openxmlformats.org/drawingml/2006/main" xmlns:r="http://schemas.openxmlformats.org/officeDocument/2006/relationships" xmlns:p="http://schemas.openxmlformats.org/presentationml/2006/main">
  <p:tag name="TIMING" val="|5|3.5"/>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487</TotalTime>
  <Words>606</Words>
  <Application>Microsoft Office PowerPoint</Application>
  <PresentationFormat>Widescreen</PresentationFormat>
  <Paragraphs>187</Paragraphs>
  <Slides>15</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Arial</vt:lpstr>
      <vt:lpstr>Arial Rounded MT Bold</vt:lpstr>
      <vt:lpstr>Calibri</vt:lpstr>
      <vt:lpstr>Calibri Light</vt:lpstr>
      <vt:lpstr>Cambria Math</vt:lpstr>
      <vt:lpstr>Comic Sans MS</vt:lpstr>
      <vt:lpstr>Courier New</vt:lpstr>
      <vt:lpstr>Lato</vt:lpstr>
      <vt:lpstr>New theme</vt:lpstr>
      <vt:lpstr>ALT Assessment</vt:lpstr>
      <vt:lpstr>ALT Teacher Information</vt:lpstr>
      <vt:lpstr>ALTtemplate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S Austin-Loczy - LBA Staff</cp:lastModifiedBy>
  <cp:revision>52</cp:revision>
  <dcterms:created xsi:type="dcterms:W3CDTF">2023-08-27T10:20:23Z</dcterms:created>
  <dcterms:modified xsi:type="dcterms:W3CDTF">2025-03-31T12:29:54Z</dcterms:modified>
</cp:coreProperties>
</file>