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 id="2147483742" r:id="rId4"/>
    <p:sldMasterId id="2147483756" r:id="rId5"/>
    <p:sldMasterId id="2147483772" r:id="rId6"/>
    <p:sldMasterId id="2147483784" r:id="rId7"/>
    <p:sldMasterId id="2147483796" r:id="rId8"/>
    <p:sldMasterId id="2147483808" r:id="rId9"/>
    <p:sldMasterId id="2147483822" r:id="rId10"/>
    <p:sldMasterId id="2147483834" r:id="rId11"/>
    <p:sldMasterId id="2147483854" r:id="rId12"/>
    <p:sldMasterId id="2147483867" r:id="rId13"/>
  </p:sldMasterIdLst>
  <p:notesMasterIdLst>
    <p:notesMasterId r:id="rId38"/>
  </p:notesMasterIdLst>
  <p:sldIdLst>
    <p:sldId id="256" r:id="rId14"/>
    <p:sldId id="262" r:id="rId15"/>
    <p:sldId id="294" r:id="rId16"/>
    <p:sldId id="263" r:id="rId17"/>
    <p:sldId id="296" r:id="rId18"/>
    <p:sldId id="264" r:id="rId19"/>
    <p:sldId id="265" r:id="rId20"/>
    <p:sldId id="266" r:id="rId21"/>
    <p:sldId id="298" r:id="rId22"/>
    <p:sldId id="300" r:id="rId23"/>
    <p:sldId id="293" r:id="rId24"/>
    <p:sldId id="275" r:id="rId25"/>
    <p:sldId id="267" r:id="rId26"/>
    <p:sldId id="297" r:id="rId27"/>
    <p:sldId id="269" r:id="rId28"/>
    <p:sldId id="268" r:id="rId29"/>
    <p:sldId id="285" r:id="rId30"/>
    <p:sldId id="284" r:id="rId31"/>
    <p:sldId id="299" r:id="rId32"/>
    <p:sldId id="301" r:id="rId33"/>
    <p:sldId id="302" r:id="rId34"/>
    <p:sldId id="303" r:id="rId35"/>
    <p:sldId id="290" r:id="rId36"/>
    <p:sldId id="292" r:id="rId37"/>
  </p:sldIdLst>
  <p:sldSz cx="12192000" cy="6858000"/>
  <p:notesSz cx="7104063" cy="10234613"/>
  <p:embeddedFontLst>
    <p:embeddedFont>
      <p:font typeface="Cambria Math" panose="02040503050406030204" pitchFamily="18" charset="0"/>
      <p:regular r:id="rId39"/>
    </p:embeddedFont>
    <p:embeddedFont>
      <p:font typeface="Century Gothic" panose="020B0502020202020204" pitchFamily="34" charset="0"/>
      <p:regular r:id="rId40"/>
      <p:bold r:id="rId41"/>
      <p:italic r:id="rId42"/>
      <p:boldItalic r:id="rId43"/>
    </p:embeddedFont>
    <p:embeddedFont>
      <p:font typeface="Comic Sans MS" panose="030F0702030302020204" pitchFamily="66"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Trebuchet MS" panose="020B060302020202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al" id="{E588C379-5C9C-4141-AE9D-89D5EB15A705}">
          <p14:sldIdLst>
            <p14:sldId id="256"/>
          </p14:sldIdLst>
        </p14:section>
        <p14:section name="Instruction" id="{37E4EDD2-B552-41FB-B8C3-82BF8A49C8E1}">
          <p14:sldIdLst>
            <p14:sldId id="262"/>
          </p14:sldIdLst>
        </p14:section>
        <p14:section name="AfL" id="{2FA262A2-761B-4EBC-82E5-A138147DB66F}">
          <p14:sldIdLst>
            <p14:sldId id="294"/>
            <p14:sldId id="263"/>
            <p14:sldId id="296"/>
            <p14:sldId id="264"/>
            <p14:sldId id="265"/>
            <p14:sldId id="266"/>
            <p14:sldId id="298"/>
            <p14:sldId id="300"/>
          </p14:sldIdLst>
        </p14:section>
        <p14:section name="Instruction" id="{7B152BD8-B45A-474A-9EF4-964CA2837A9D}">
          <p14:sldIdLst>
            <p14:sldId id="293"/>
            <p14:sldId id="275"/>
          </p14:sldIdLst>
        </p14:section>
        <p14:section name="AfL" id="{6E92FB03-6A4F-47C2-99A8-7D9FD17542C5}">
          <p14:sldIdLst>
            <p14:sldId id="267"/>
            <p14:sldId id="297"/>
            <p14:sldId id="269"/>
            <p14:sldId id="268"/>
            <p14:sldId id="285"/>
          </p14:sldIdLst>
        </p14:section>
        <p14:section name="Practice" id="{9C10BD95-AE39-46A5-8399-5E01317E4F77}">
          <p14:sldIdLst>
            <p14:sldId id="284"/>
            <p14:sldId id="299"/>
            <p14:sldId id="301"/>
            <p14:sldId id="302"/>
            <p14:sldId id="303"/>
          </p14:sldIdLst>
        </p14:section>
        <p14:section name="Further Practice" id="{6F0EAF51-768F-45F4-88CA-8731CE578738}">
          <p14:sldIdLst>
            <p14:sldId id="290"/>
            <p14:sldId id="292"/>
          </p14:sldIdLst>
        </p14:section>
        <p14:section name="Practice" id="{040456EC-D136-47BD-A33F-6FD281E9CE73}">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966"/>
    <a:srgbClr val="333432"/>
    <a:srgbClr val="130804"/>
    <a:srgbClr val="FFD03B"/>
    <a:srgbClr val="00FF00"/>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2" autoAdjust="0"/>
    <p:restoredTop sz="88953" autoAdjust="0"/>
  </p:normalViewPr>
  <p:slideViewPr>
    <p:cSldViewPr snapToGrid="0" showGuides="1">
      <p:cViewPr varScale="1">
        <p:scale>
          <a:sx n="62" d="100"/>
          <a:sy n="62" d="100"/>
        </p:scale>
        <p:origin x="990" y="54"/>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1.fntdata"/><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14/02/2025</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4EDCD2-601A-461C-9AB5-639C33E3F986}" type="slidenum">
              <a:rPr lang="en-GB" smtClean="0"/>
              <a:t>2</a:t>
            </a:fld>
            <a:endParaRPr lang="en-GB"/>
          </a:p>
        </p:txBody>
      </p:sp>
    </p:spTree>
    <p:extLst>
      <p:ext uri="{BB962C8B-B14F-4D97-AF65-F5344CB8AC3E}">
        <p14:creationId xmlns:p14="http://schemas.microsoft.com/office/powerpoint/2010/main" val="339318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Think-Pair-Share</a:t>
            </a:r>
          </a:p>
        </p:txBody>
      </p:sp>
      <p:sp>
        <p:nvSpPr>
          <p:cNvPr id="4" name="Slide Number Placeholder 3"/>
          <p:cNvSpPr>
            <a:spLocks noGrp="1"/>
          </p:cNvSpPr>
          <p:nvPr>
            <p:ph type="sldNum" sz="quarter" idx="5"/>
          </p:nvPr>
        </p:nvSpPr>
        <p:spPr/>
        <p:txBody>
          <a:bodyPr/>
          <a:lstStyle/>
          <a:p>
            <a:fld id="{DD4EDCD2-601A-461C-9AB5-639C33E3F986}" type="slidenum">
              <a:rPr lang="en-GB" smtClean="0"/>
              <a:t>7</a:t>
            </a:fld>
            <a:endParaRPr lang="en-GB"/>
          </a:p>
        </p:txBody>
      </p:sp>
    </p:spTree>
    <p:extLst>
      <p:ext uri="{BB962C8B-B14F-4D97-AF65-F5344CB8AC3E}">
        <p14:creationId xmlns:p14="http://schemas.microsoft.com/office/powerpoint/2010/main" val="41994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a:t>
            </a:r>
            <a:r>
              <a:rPr lang="en-GB" baseline="0" dirty="0"/>
              <a:t> largest square factor </a:t>
            </a:r>
            <a:endParaRPr lang="en-GB" dirty="0"/>
          </a:p>
        </p:txBody>
      </p:sp>
      <p:sp>
        <p:nvSpPr>
          <p:cNvPr id="4" name="Slide Number Placeholder 3"/>
          <p:cNvSpPr>
            <a:spLocks noGrp="1"/>
          </p:cNvSpPr>
          <p:nvPr>
            <p:ph type="sldNum" sz="quarter" idx="10"/>
          </p:nvPr>
        </p:nvSpPr>
        <p:spPr/>
        <p:txBody>
          <a:bodyPr/>
          <a:lstStyle/>
          <a:p>
            <a:fld id="{DD4EDCD2-601A-461C-9AB5-639C33E3F986}" type="slidenum">
              <a:rPr lang="en-GB" smtClean="0"/>
              <a:t>16</a:t>
            </a:fld>
            <a:endParaRPr lang="en-GB"/>
          </a:p>
        </p:txBody>
      </p:sp>
    </p:spTree>
    <p:extLst>
      <p:ext uri="{BB962C8B-B14F-4D97-AF65-F5344CB8AC3E}">
        <p14:creationId xmlns:p14="http://schemas.microsoft.com/office/powerpoint/2010/main" val="387488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0659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FDBC5-7CB4-C973-55F5-E26F9EFBE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062EA-33A0-7A62-84F5-A00E4DDED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1BBED-0FF5-F0D0-5A4E-9FFA61D875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EFA337-C747-1B9E-2D36-4105BBE5CB4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95619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1427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7110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226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2591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2287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3696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68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079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766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6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98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46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85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3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4059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51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611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87650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2441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509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5B7F998-3A19-4CE8-9E23-8BD5B133D97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8499A9D-1669-4130-B634-06BF944B4AEE}" type="slidenum">
              <a:rPr lang="en-GB" smtClean="0"/>
              <a:t>‹#›</a:t>
            </a:fld>
            <a:endParaRPr lang="en-GB"/>
          </a:p>
        </p:txBody>
      </p:sp>
    </p:spTree>
    <p:extLst>
      <p:ext uri="{BB962C8B-B14F-4D97-AF65-F5344CB8AC3E}">
        <p14:creationId xmlns:p14="http://schemas.microsoft.com/office/powerpoint/2010/main" val="188180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9863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765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26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4389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9874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9246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80689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154451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DD6A609-8187-4CB5-94D5-DF277E6A631B}" type="slidenum">
              <a:rPr lang="en-GB"/>
              <a:pPr>
                <a:defRPr/>
              </a:pPr>
              <a:t>‹#›</a:t>
            </a:fld>
            <a:endParaRPr lang="en-GB" dirty="0"/>
          </a:p>
        </p:txBody>
      </p:sp>
    </p:spTree>
    <p:extLst>
      <p:ext uri="{BB962C8B-B14F-4D97-AF65-F5344CB8AC3E}">
        <p14:creationId xmlns:p14="http://schemas.microsoft.com/office/powerpoint/2010/main" val="17977804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2AB36EB-0382-43E4-8065-F0BE3325CA4D}" type="slidenum">
              <a:rPr lang="en-GB"/>
              <a:pPr>
                <a:defRPr/>
              </a:pPr>
              <a:t>‹#›</a:t>
            </a:fld>
            <a:endParaRPr lang="en-GB" dirty="0"/>
          </a:p>
        </p:txBody>
      </p:sp>
    </p:spTree>
    <p:extLst>
      <p:ext uri="{BB962C8B-B14F-4D97-AF65-F5344CB8AC3E}">
        <p14:creationId xmlns:p14="http://schemas.microsoft.com/office/powerpoint/2010/main" val="478256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65883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3374A7B-D5CD-4124-A076-6B72649CE2FF}" type="slidenum">
              <a:rPr lang="en-GB"/>
              <a:pPr>
                <a:defRPr/>
              </a:pPr>
              <a:t>‹#›</a:t>
            </a:fld>
            <a:endParaRPr lang="en-GB" dirty="0"/>
          </a:p>
        </p:txBody>
      </p:sp>
    </p:spTree>
    <p:extLst>
      <p:ext uri="{BB962C8B-B14F-4D97-AF65-F5344CB8AC3E}">
        <p14:creationId xmlns:p14="http://schemas.microsoft.com/office/powerpoint/2010/main" val="30164187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A0E1B3B-1198-4D0A-ACA6-E8D8D6AAE5C7}" type="slidenum">
              <a:rPr lang="en-GB"/>
              <a:pPr>
                <a:defRPr/>
              </a:pPr>
              <a:t>‹#›</a:t>
            </a:fld>
            <a:endParaRPr lang="en-GB" dirty="0"/>
          </a:p>
        </p:txBody>
      </p:sp>
    </p:spTree>
    <p:extLst>
      <p:ext uri="{BB962C8B-B14F-4D97-AF65-F5344CB8AC3E}">
        <p14:creationId xmlns:p14="http://schemas.microsoft.com/office/powerpoint/2010/main" val="26345772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2AD6C6AB-6310-4CFF-8091-02A786CBA96D}" type="slidenum">
              <a:rPr lang="en-GB"/>
              <a:pPr>
                <a:defRPr/>
              </a:pPr>
              <a:t>‹#›</a:t>
            </a:fld>
            <a:endParaRPr lang="en-GB" dirty="0"/>
          </a:p>
        </p:txBody>
      </p:sp>
    </p:spTree>
    <p:extLst>
      <p:ext uri="{BB962C8B-B14F-4D97-AF65-F5344CB8AC3E}">
        <p14:creationId xmlns:p14="http://schemas.microsoft.com/office/powerpoint/2010/main" val="36612113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4B414F8-8348-4B19-8534-718A0CEFC94F}" type="slidenum">
              <a:rPr lang="en-GB"/>
              <a:pPr>
                <a:defRPr/>
              </a:pPr>
              <a:t>‹#›</a:t>
            </a:fld>
            <a:endParaRPr lang="en-GB" dirty="0"/>
          </a:p>
        </p:txBody>
      </p:sp>
    </p:spTree>
    <p:extLst>
      <p:ext uri="{BB962C8B-B14F-4D97-AF65-F5344CB8AC3E}">
        <p14:creationId xmlns:p14="http://schemas.microsoft.com/office/powerpoint/2010/main" val="34178342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934AE141-21D5-4281-9F22-3ED4745BE01C}" type="slidenum">
              <a:rPr lang="en-GB"/>
              <a:pPr>
                <a:defRPr/>
              </a:pPr>
              <a:t>‹#›</a:t>
            </a:fld>
            <a:endParaRPr lang="en-GB" dirty="0"/>
          </a:p>
        </p:txBody>
      </p:sp>
    </p:spTree>
    <p:extLst>
      <p:ext uri="{BB962C8B-B14F-4D97-AF65-F5344CB8AC3E}">
        <p14:creationId xmlns:p14="http://schemas.microsoft.com/office/powerpoint/2010/main" val="8812248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AABED02-69AC-4CF7-811D-519C9DAD1BE5}" type="slidenum">
              <a:rPr lang="en-GB"/>
              <a:pPr>
                <a:defRPr/>
              </a:pPr>
              <a:t>‹#›</a:t>
            </a:fld>
            <a:endParaRPr lang="en-GB" dirty="0"/>
          </a:p>
        </p:txBody>
      </p:sp>
    </p:spTree>
    <p:extLst>
      <p:ext uri="{BB962C8B-B14F-4D97-AF65-F5344CB8AC3E}">
        <p14:creationId xmlns:p14="http://schemas.microsoft.com/office/powerpoint/2010/main" val="3587275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308215A-2683-4D40-93B3-1695D49E3676}" type="slidenum">
              <a:rPr lang="en-GB"/>
              <a:pPr>
                <a:defRPr/>
              </a:pPr>
              <a:t>‹#›</a:t>
            </a:fld>
            <a:endParaRPr lang="en-GB" dirty="0"/>
          </a:p>
        </p:txBody>
      </p:sp>
    </p:spTree>
    <p:extLst>
      <p:ext uri="{BB962C8B-B14F-4D97-AF65-F5344CB8AC3E}">
        <p14:creationId xmlns:p14="http://schemas.microsoft.com/office/powerpoint/2010/main" val="36329776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B99CC74-8E89-4B12-AD9A-FD695D0919FB}" type="slidenum">
              <a:rPr lang="en-GB"/>
              <a:pPr>
                <a:defRPr/>
              </a:pPr>
              <a:t>‹#›</a:t>
            </a:fld>
            <a:endParaRPr lang="en-GB" dirty="0"/>
          </a:p>
        </p:txBody>
      </p:sp>
    </p:spTree>
    <p:extLst>
      <p:ext uri="{BB962C8B-B14F-4D97-AF65-F5344CB8AC3E}">
        <p14:creationId xmlns:p14="http://schemas.microsoft.com/office/powerpoint/2010/main" val="38517679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C8543FF-A07B-429E-A3FE-1E5AB634DA45}" type="slidenum">
              <a:rPr lang="en-GB"/>
              <a:pPr>
                <a:defRPr/>
              </a:pPr>
              <a:t>‹#›</a:t>
            </a:fld>
            <a:endParaRPr lang="en-GB" dirty="0"/>
          </a:p>
        </p:txBody>
      </p:sp>
    </p:spTree>
    <p:extLst>
      <p:ext uri="{BB962C8B-B14F-4D97-AF65-F5344CB8AC3E}">
        <p14:creationId xmlns:p14="http://schemas.microsoft.com/office/powerpoint/2010/main" val="223073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17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64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03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0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6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92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170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5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1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6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770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74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40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72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353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26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754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0303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75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3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7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2556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4731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317943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13714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8864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457882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8564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94227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546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62350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50990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261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847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1859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51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459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9195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08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811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1921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97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653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9CE7564-8325-03EA-5930-90807D086D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A2EB8B-A7D3-6F85-6906-0CE0E574A2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42A5E0A-7309-FB8F-0A55-3DC737816951}"/>
              </a:ext>
            </a:extLst>
          </p:cNvPr>
          <p:cNvSpPr>
            <a:spLocks noGrp="1" noChangeArrowheads="1"/>
          </p:cNvSpPr>
          <p:nvPr>
            <p:ph type="sldNum" sz="quarter" idx="12"/>
          </p:nvPr>
        </p:nvSpPr>
        <p:spPr>
          <a:ln/>
        </p:spPr>
        <p:txBody>
          <a:bodyPr/>
          <a:lstStyle>
            <a:lvl1pPr>
              <a:defRPr/>
            </a:lvl1pPr>
          </a:lstStyle>
          <a:p>
            <a:fld id="{DE47EF50-7465-4DE8-97EA-F6C1AF75DFA8}" type="slidenum">
              <a:rPr lang="en-GB" altLang="en-US"/>
              <a:pPr/>
              <a:t>‹#›</a:t>
            </a:fld>
            <a:endParaRPr lang="en-GB" altLang="en-US"/>
          </a:p>
        </p:txBody>
      </p:sp>
    </p:spTree>
    <p:extLst>
      <p:ext uri="{BB962C8B-B14F-4D97-AF65-F5344CB8AC3E}">
        <p14:creationId xmlns:p14="http://schemas.microsoft.com/office/powerpoint/2010/main" val="24583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0FD7BA4-C900-3BCF-5DB0-768E797783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C8B25D-6F3F-090D-1AE3-DBB275C81E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FF3FA6-A141-88BD-3F34-20A99FEE9CC2}"/>
              </a:ext>
            </a:extLst>
          </p:cNvPr>
          <p:cNvSpPr>
            <a:spLocks noGrp="1" noChangeArrowheads="1"/>
          </p:cNvSpPr>
          <p:nvPr>
            <p:ph type="sldNum" sz="quarter" idx="12"/>
          </p:nvPr>
        </p:nvSpPr>
        <p:spPr>
          <a:ln/>
        </p:spPr>
        <p:txBody>
          <a:bodyPr/>
          <a:lstStyle>
            <a:lvl1pPr>
              <a:defRPr/>
            </a:lvl1pPr>
          </a:lstStyle>
          <a:p>
            <a:fld id="{E8CDC602-E813-40FD-ACA4-3AE2C43D790A}" type="slidenum">
              <a:rPr lang="en-GB" altLang="en-US"/>
              <a:pPr/>
              <a:t>‹#›</a:t>
            </a:fld>
            <a:endParaRPr lang="en-GB" altLang="en-US"/>
          </a:p>
        </p:txBody>
      </p:sp>
    </p:spTree>
    <p:extLst>
      <p:ext uri="{BB962C8B-B14F-4D97-AF65-F5344CB8AC3E}">
        <p14:creationId xmlns:p14="http://schemas.microsoft.com/office/powerpoint/2010/main" val="1268290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9695D9-AA12-A0DE-5B7F-1BC36A28C3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A4A23C-9B00-DA06-B902-0FC04E334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738E2D-6EF6-DBDB-2295-8E22D77B021D}"/>
              </a:ext>
            </a:extLst>
          </p:cNvPr>
          <p:cNvSpPr>
            <a:spLocks noGrp="1" noChangeArrowheads="1"/>
          </p:cNvSpPr>
          <p:nvPr>
            <p:ph type="sldNum" sz="quarter" idx="12"/>
          </p:nvPr>
        </p:nvSpPr>
        <p:spPr>
          <a:ln/>
        </p:spPr>
        <p:txBody>
          <a:bodyPr/>
          <a:lstStyle>
            <a:lvl1pPr>
              <a:defRPr/>
            </a:lvl1pPr>
          </a:lstStyle>
          <a:p>
            <a:fld id="{4C998AC5-00D6-4D85-837D-0AA5CB50A5B0}" type="slidenum">
              <a:rPr lang="en-GB" altLang="en-US"/>
              <a:pPr/>
              <a:t>‹#›</a:t>
            </a:fld>
            <a:endParaRPr lang="en-GB" altLang="en-US"/>
          </a:p>
        </p:txBody>
      </p:sp>
    </p:spTree>
    <p:extLst>
      <p:ext uri="{BB962C8B-B14F-4D97-AF65-F5344CB8AC3E}">
        <p14:creationId xmlns:p14="http://schemas.microsoft.com/office/powerpoint/2010/main" val="25397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58F728-218B-8414-7393-52A8370440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C5CC05-76CF-F45C-B0F0-9F89FBB865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3E5A30-990F-EC4E-BE56-92F69F9889BB}"/>
              </a:ext>
            </a:extLst>
          </p:cNvPr>
          <p:cNvSpPr>
            <a:spLocks noGrp="1" noChangeArrowheads="1"/>
          </p:cNvSpPr>
          <p:nvPr>
            <p:ph type="sldNum" sz="quarter" idx="12"/>
          </p:nvPr>
        </p:nvSpPr>
        <p:spPr>
          <a:ln/>
        </p:spPr>
        <p:txBody>
          <a:bodyPr/>
          <a:lstStyle>
            <a:lvl1pPr>
              <a:defRPr/>
            </a:lvl1pPr>
          </a:lstStyle>
          <a:p>
            <a:fld id="{C01F55FE-1D32-47B1-8873-6D33A902CDC8}" type="slidenum">
              <a:rPr lang="en-GB" altLang="en-US"/>
              <a:pPr/>
              <a:t>‹#›</a:t>
            </a:fld>
            <a:endParaRPr lang="en-GB" altLang="en-US"/>
          </a:p>
        </p:txBody>
      </p:sp>
    </p:spTree>
    <p:extLst>
      <p:ext uri="{BB962C8B-B14F-4D97-AF65-F5344CB8AC3E}">
        <p14:creationId xmlns:p14="http://schemas.microsoft.com/office/powerpoint/2010/main" val="13311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C38515-39D2-253A-A86A-B5ABED114D8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89CAEE7-99D6-8445-85DE-0A46549519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B3CF38B-F18D-BECF-F6FF-630FE2A2543F}"/>
              </a:ext>
            </a:extLst>
          </p:cNvPr>
          <p:cNvSpPr>
            <a:spLocks noGrp="1" noChangeArrowheads="1"/>
          </p:cNvSpPr>
          <p:nvPr>
            <p:ph type="sldNum" sz="quarter" idx="12"/>
          </p:nvPr>
        </p:nvSpPr>
        <p:spPr>
          <a:ln/>
        </p:spPr>
        <p:txBody>
          <a:bodyPr/>
          <a:lstStyle>
            <a:lvl1pPr>
              <a:defRPr/>
            </a:lvl1pPr>
          </a:lstStyle>
          <a:p>
            <a:fld id="{587FFA2B-F0A9-4D5D-BC88-FD61DDB44E97}" type="slidenum">
              <a:rPr lang="en-GB" altLang="en-US"/>
              <a:pPr/>
              <a:t>‹#›</a:t>
            </a:fld>
            <a:endParaRPr lang="en-GB" altLang="en-US"/>
          </a:p>
        </p:txBody>
      </p:sp>
    </p:spTree>
    <p:extLst>
      <p:ext uri="{BB962C8B-B14F-4D97-AF65-F5344CB8AC3E}">
        <p14:creationId xmlns:p14="http://schemas.microsoft.com/office/powerpoint/2010/main" val="100412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89DDA6-BD78-291F-4F18-28A23B9C1A7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B4390B2-A0D9-1CD4-BD1B-2D4E8855DC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9A6D35C-A702-1138-96FA-8E043347E958}"/>
              </a:ext>
            </a:extLst>
          </p:cNvPr>
          <p:cNvSpPr>
            <a:spLocks noGrp="1" noChangeArrowheads="1"/>
          </p:cNvSpPr>
          <p:nvPr>
            <p:ph type="sldNum" sz="quarter" idx="12"/>
          </p:nvPr>
        </p:nvSpPr>
        <p:spPr>
          <a:ln/>
        </p:spPr>
        <p:txBody>
          <a:bodyPr/>
          <a:lstStyle>
            <a:lvl1pPr>
              <a:defRPr/>
            </a:lvl1pPr>
          </a:lstStyle>
          <a:p>
            <a:fld id="{2C8F538D-6C6D-47C3-BA66-65EA1F1807E0}" type="slidenum">
              <a:rPr lang="en-GB" altLang="en-US"/>
              <a:pPr/>
              <a:t>‹#›</a:t>
            </a:fld>
            <a:endParaRPr lang="en-GB" altLang="en-US"/>
          </a:p>
        </p:txBody>
      </p:sp>
    </p:spTree>
    <p:extLst>
      <p:ext uri="{BB962C8B-B14F-4D97-AF65-F5344CB8AC3E}">
        <p14:creationId xmlns:p14="http://schemas.microsoft.com/office/powerpoint/2010/main" val="273154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9F6A36-7A64-432C-2A9E-39A8AAAFE5E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112DC98-925F-CDE3-C017-4E00BA810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30888BF-ECAA-A785-8387-BF4700A68BC1}"/>
              </a:ext>
            </a:extLst>
          </p:cNvPr>
          <p:cNvSpPr>
            <a:spLocks noGrp="1" noChangeArrowheads="1"/>
          </p:cNvSpPr>
          <p:nvPr>
            <p:ph type="sldNum" sz="quarter" idx="12"/>
          </p:nvPr>
        </p:nvSpPr>
        <p:spPr>
          <a:ln/>
        </p:spPr>
        <p:txBody>
          <a:bodyPr/>
          <a:lstStyle>
            <a:lvl1pPr>
              <a:defRPr/>
            </a:lvl1pPr>
          </a:lstStyle>
          <a:p>
            <a:fld id="{819A5B68-9D27-489A-89C1-F50EFA334293}" type="slidenum">
              <a:rPr lang="en-GB" altLang="en-US"/>
              <a:pPr/>
              <a:t>‹#›</a:t>
            </a:fld>
            <a:endParaRPr lang="en-GB" altLang="en-US"/>
          </a:p>
        </p:txBody>
      </p:sp>
    </p:spTree>
    <p:extLst>
      <p:ext uri="{BB962C8B-B14F-4D97-AF65-F5344CB8AC3E}">
        <p14:creationId xmlns:p14="http://schemas.microsoft.com/office/powerpoint/2010/main" val="2474641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2A4EBD-AF4E-5EA0-FBCC-7F88E31320B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40E372-CC92-6AF0-D7CE-61A49A698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DF117AD-6725-ECCC-CA28-50C4525BF6A8}"/>
              </a:ext>
            </a:extLst>
          </p:cNvPr>
          <p:cNvSpPr>
            <a:spLocks noGrp="1" noChangeArrowheads="1"/>
          </p:cNvSpPr>
          <p:nvPr>
            <p:ph type="sldNum" sz="quarter" idx="12"/>
          </p:nvPr>
        </p:nvSpPr>
        <p:spPr>
          <a:ln/>
        </p:spPr>
        <p:txBody>
          <a:bodyPr/>
          <a:lstStyle>
            <a:lvl1pPr>
              <a:defRPr/>
            </a:lvl1pPr>
          </a:lstStyle>
          <a:p>
            <a:fld id="{787DBE9C-817D-4B8F-8FF7-E00AD3191218}" type="slidenum">
              <a:rPr lang="en-GB" altLang="en-US"/>
              <a:pPr/>
              <a:t>‹#›</a:t>
            </a:fld>
            <a:endParaRPr lang="en-GB" altLang="en-US"/>
          </a:p>
        </p:txBody>
      </p:sp>
    </p:spTree>
    <p:extLst>
      <p:ext uri="{BB962C8B-B14F-4D97-AF65-F5344CB8AC3E}">
        <p14:creationId xmlns:p14="http://schemas.microsoft.com/office/powerpoint/2010/main" val="3856345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8E72B-1DF1-E4AB-DD5E-865B7B4FA68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59495D-2A06-599D-288E-10B3696078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821AD72-6E5C-0D9F-D376-E6042A18F94D}"/>
              </a:ext>
            </a:extLst>
          </p:cNvPr>
          <p:cNvSpPr>
            <a:spLocks noGrp="1" noChangeArrowheads="1"/>
          </p:cNvSpPr>
          <p:nvPr>
            <p:ph type="sldNum" sz="quarter" idx="12"/>
          </p:nvPr>
        </p:nvSpPr>
        <p:spPr>
          <a:ln/>
        </p:spPr>
        <p:txBody>
          <a:bodyPr/>
          <a:lstStyle>
            <a:lvl1pPr>
              <a:defRPr/>
            </a:lvl1pPr>
          </a:lstStyle>
          <a:p>
            <a:fld id="{FD496D9C-09CF-46F6-A020-010AA28D660C}" type="slidenum">
              <a:rPr lang="en-GB" altLang="en-US"/>
              <a:pPr/>
              <a:t>‹#›</a:t>
            </a:fld>
            <a:endParaRPr lang="en-GB" altLang="en-US"/>
          </a:p>
        </p:txBody>
      </p:sp>
    </p:spTree>
    <p:extLst>
      <p:ext uri="{BB962C8B-B14F-4D97-AF65-F5344CB8AC3E}">
        <p14:creationId xmlns:p14="http://schemas.microsoft.com/office/powerpoint/2010/main" val="102081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8DBABE-945B-4BDC-2CAB-7E6A76E8E7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BEF6EA-9457-4A50-F7DB-AB08CC3B0D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A555F6-A96E-39AE-C317-EE8F75AFD88D}"/>
              </a:ext>
            </a:extLst>
          </p:cNvPr>
          <p:cNvSpPr>
            <a:spLocks noGrp="1" noChangeArrowheads="1"/>
          </p:cNvSpPr>
          <p:nvPr>
            <p:ph type="sldNum" sz="quarter" idx="12"/>
          </p:nvPr>
        </p:nvSpPr>
        <p:spPr>
          <a:ln/>
        </p:spPr>
        <p:txBody>
          <a:bodyPr/>
          <a:lstStyle>
            <a:lvl1pPr>
              <a:defRPr/>
            </a:lvl1pPr>
          </a:lstStyle>
          <a:p>
            <a:fld id="{57961362-C759-4F41-BA2E-519019F74AAA}" type="slidenum">
              <a:rPr lang="en-GB" altLang="en-US"/>
              <a:pPr/>
              <a:t>‹#›</a:t>
            </a:fld>
            <a:endParaRPr lang="en-GB" altLang="en-US"/>
          </a:p>
        </p:txBody>
      </p:sp>
    </p:spTree>
    <p:extLst>
      <p:ext uri="{BB962C8B-B14F-4D97-AF65-F5344CB8AC3E}">
        <p14:creationId xmlns:p14="http://schemas.microsoft.com/office/powerpoint/2010/main" val="3242817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C4688E-3AD9-964F-D79F-D2F7820F063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7CB1EB-A121-39E6-4FA2-04F45C20F9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D1F2B9-AA4D-ECD6-BE1B-3958F10CCA97}"/>
              </a:ext>
            </a:extLst>
          </p:cNvPr>
          <p:cNvSpPr>
            <a:spLocks noGrp="1" noChangeArrowheads="1"/>
          </p:cNvSpPr>
          <p:nvPr>
            <p:ph type="sldNum" sz="quarter" idx="12"/>
          </p:nvPr>
        </p:nvSpPr>
        <p:spPr>
          <a:ln/>
        </p:spPr>
        <p:txBody>
          <a:bodyPr/>
          <a:lstStyle>
            <a:lvl1pPr>
              <a:defRPr/>
            </a:lvl1pPr>
          </a:lstStyle>
          <a:p>
            <a:fld id="{05423B8C-ABB6-48CF-9C4F-3C52F7FFD693}" type="slidenum">
              <a:rPr lang="en-GB" altLang="en-US"/>
              <a:pPr/>
              <a:t>‹#›</a:t>
            </a:fld>
            <a:endParaRPr lang="en-GB" altLang="en-US"/>
          </a:p>
        </p:txBody>
      </p:sp>
    </p:spTree>
    <p:extLst>
      <p:ext uri="{BB962C8B-B14F-4D97-AF65-F5344CB8AC3E}">
        <p14:creationId xmlns:p14="http://schemas.microsoft.com/office/powerpoint/2010/main" val="192914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43289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633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920741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8104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66545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9376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247814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3385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45966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289905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116354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30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876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0211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76328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694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1931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5438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8253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552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80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3.png"/><Relationship Id="rId2" Type="http://schemas.openxmlformats.org/officeDocument/2006/relationships/slideLayout" Target="../slideLayouts/slideLayout103.xml"/><Relationship Id="rId16"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5.JP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17" r:id="rId11"/>
    <p:sldLayoutId id="2147483769" r:id="rId12"/>
    <p:sldLayoutId id="2147483866"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1E8BCA0-1DE6-47A9-A4C4-355C50D33D1B}"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1" y="5800491"/>
            <a:ext cx="1084730" cy="933450"/>
          </a:xfrm>
          <a:prstGeom prst="rect">
            <a:avLst/>
          </a:prstGeom>
        </p:spPr>
      </p:pic>
    </p:spTree>
    <p:extLst>
      <p:ext uri="{BB962C8B-B14F-4D97-AF65-F5344CB8AC3E}">
        <p14:creationId xmlns:p14="http://schemas.microsoft.com/office/powerpoint/2010/main" val="21237026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866407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53"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982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07CFB874-0697-4B5B-81B9-7325BB74ABC0}" type="slidenum">
              <a:rPr lang="en-GB"/>
              <a:pPr>
                <a:defRPr/>
              </a:pPr>
              <a:t>‹#›</a:t>
            </a:fld>
            <a:endParaRPr lang="en-GB" dirty="0"/>
          </a:p>
        </p:txBody>
      </p:sp>
      <p:sp>
        <p:nvSpPr>
          <p:cNvPr id="10" name="Rectangle 7"/>
          <p:cNvSpPr>
            <a:spLocks noChangeArrowheads="1"/>
          </p:cNvSpPr>
          <p:nvPr userDrawn="1"/>
        </p:nvSpPr>
        <p:spPr bwMode="auto">
          <a:xfrm>
            <a:off x="0" y="0"/>
            <a:ext cx="12192000" cy="6858000"/>
          </a:xfrm>
          <a:prstGeom prst="rect">
            <a:avLst/>
          </a:prstGeom>
          <a:noFill/>
          <a:ln w="152400" algn="ctr">
            <a:solidFill>
              <a:srgbClr val="2D2D8A">
                <a:lumMod val="75000"/>
              </a:srgb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Comic Sans MS" pitchFamily="66" charset="0"/>
              <a:cs typeface="Arial" charset="0"/>
            </a:endParaRPr>
          </a:p>
        </p:txBody>
      </p: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r="15398" b="9959"/>
          <a:stretch/>
        </p:blipFill>
        <p:spPr>
          <a:xfrm>
            <a:off x="10416481" y="5661248"/>
            <a:ext cx="1185108" cy="952494"/>
          </a:xfrm>
          <a:prstGeom prst="rect">
            <a:avLst/>
          </a:prstGeom>
        </p:spPr>
      </p:pic>
    </p:spTree>
    <p:extLst>
      <p:ext uri="{BB962C8B-B14F-4D97-AF65-F5344CB8AC3E}">
        <p14:creationId xmlns:p14="http://schemas.microsoft.com/office/powerpoint/2010/main" val="198406797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23229036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805096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363038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99700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73EACA-85F4-C28A-99FD-E0B19530DB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D8CF4E-CAFB-B264-0DCF-53970FE158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520ADF-272E-28BD-D838-EFB59FC82A6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0682022F-7429-0F6A-4AC8-9C226A884D4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E82649AE-F569-4A95-720D-24420761155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7EE4FF-998F-484F-8EAC-3ABE790D4748}" type="slidenum">
              <a:rPr lang="en-GB" altLang="en-US"/>
              <a:pPr/>
              <a:t>‹#›</a:t>
            </a:fld>
            <a:endParaRPr lang="en-GB" altLang="en-US"/>
          </a:p>
        </p:txBody>
      </p:sp>
      <p:sp>
        <p:nvSpPr>
          <p:cNvPr id="9" name="Rectangle 7">
            <a:extLst>
              <a:ext uri="{FF2B5EF4-FFF2-40B4-BE49-F238E27FC236}">
                <a16:creationId xmlns:a16="http://schemas.microsoft.com/office/drawing/2014/main" id="{7CDF1ECE-FD1E-1014-6501-A9FC7A10E4B0}"/>
              </a:ext>
            </a:extLst>
          </p:cNvPr>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2">
            <a:extLst>
              <a:ext uri="{FF2B5EF4-FFF2-40B4-BE49-F238E27FC236}">
                <a16:creationId xmlns:a16="http://schemas.microsoft.com/office/drawing/2014/main" id="{633BAA8B-CC01-FC4C-6AFD-EA32CC62F3DC}"/>
              </a:ext>
            </a:extLst>
          </p:cNvPr>
          <p:cNvPicPr>
            <a:picLocks noChangeAspect="1"/>
          </p:cNvPicPr>
          <p:nvPr/>
        </p:nvPicPr>
        <p:blipFill>
          <a:blip r:embed="rId13">
            <a:extLst>
              <a:ext uri="{28A0092B-C50C-407E-A947-70E740481C1C}">
                <a14:useLocalDpi xmlns:a14="http://schemas.microsoft.com/office/drawing/2010/main" val="0"/>
              </a:ext>
            </a:extLst>
          </a:blip>
          <a:srcRect r="84528"/>
          <a:stretch>
            <a:fillRect/>
          </a:stretch>
        </p:blipFill>
        <p:spPr bwMode="auto">
          <a:xfrm>
            <a:off x="10896600" y="5800725"/>
            <a:ext cx="108373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357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F7E842F-0858-4D22-8F72-77CBE5993307}"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8277AE-2D0F-47C9-8B76-E6E2BEB5D4C2}"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5">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23058586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1.png"/><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8.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slideLayout" Target="../slideLayouts/slideLayout129.xml"/><Relationship Id="rId1" Type="http://schemas.openxmlformats.org/officeDocument/2006/relationships/tags" Target="../tags/tag3.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algn="ctr"/>
            <a:r>
              <a:rPr lang="en-GB" sz="4400" b="1" dirty="0"/>
              <a:t>Work out the following without a calculator </a:t>
            </a:r>
          </a:p>
        </p:txBody>
      </p:sp>
      <mc:AlternateContent xmlns:mc="http://schemas.openxmlformats.org/markup-compatibility/2006" xmlns:a14="http://schemas.microsoft.com/office/drawing/2010/main">
        <mc:Choice Requires="a14">
          <p:sp>
            <p:nvSpPr>
              <p:cNvPr id="7" name="Content Placeholder 6"/>
              <p:cNvSpPr>
                <a:spLocks noGrp="1"/>
              </p:cNvSpPr>
              <p:nvPr>
                <p:ph sz="quarter" idx="11"/>
              </p:nvPr>
            </p:nvSpPr>
            <p:spPr>
              <a:xfrm>
                <a:off x="8485541" y="1434048"/>
                <a:ext cx="4859697" cy="4654550"/>
              </a:xfrm>
            </p:spPr>
            <p:txBody>
              <a:bodyPr/>
              <a:lstStyle/>
              <a:p>
                <a:pPr marL="0" indent="0">
                  <a:buNone/>
                </a:pPr>
                <a:endParaRPr lang="en-GB" dirty="0"/>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25</m:t>
                          </m:r>
                        </m:e>
                      </m:rad>
                      <m:r>
                        <a:rPr lang="en-GB"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4</m:t>
                          </m:r>
                        </m:e>
                      </m:rad>
                    </m:oMath>
                  </m:oMathPara>
                </a14:m>
                <a:endParaRPr lang="en-GB" dirty="0"/>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36</m:t>
                          </m:r>
                        </m:e>
                      </m:rad>
                      <m:r>
                        <a:rPr lang="en-GB"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9</m:t>
                          </m:r>
                        </m:e>
                      </m:rad>
                    </m:oMath>
                  </m:oMathPara>
                </a14:m>
                <a:endParaRPr lang="en-GB" dirty="0"/>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100</m:t>
                          </m:r>
                        </m:e>
                      </m:rad>
                      <m:r>
                        <a:rPr lang="en-GB"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100</m:t>
                          </m:r>
                        </m:e>
                      </m:rad>
                    </m:oMath>
                  </m:oMathPara>
                </a14:m>
                <a:endParaRPr lang="en-GB" dirty="0"/>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64</m:t>
                              </m:r>
                            </m:e>
                          </m:rad>
                          <m:r>
                            <a:rPr lang="en-GB" b="0" i="1" smtClean="0">
                              <a:latin typeface="Cambria Math" panose="02040503050406030204" pitchFamily="18" charset="0"/>
                            </a:rPr>
                            <m:t>)</m:t>
                          </m:r>
                        </m:e>
                        <m:sup>
                          <m:r>
                            <a:rPr lang="en-GB" b="0" i="1" smtClean="0">
                              <a:latin typeface="Cambria Math" panose="02040503050406030204" pitchFamily="18" charset="0"/>
                            </a:rPr>
                            <m:t>2</m:t>
                          </m:r>
                        </m:sup>
                      </m:sSup>
                    </m:oMath>
                  </m:oMathPara>
                </a14:m>
                <a:endParaRPr lang="en-GB" dirty="0"/>
              </a:p>
              <a:p>
                <a:pPr marL="0" indent="0">
                  <a:buNone/>
                </a:pPr>
                <a:endParaRPr lang="en-GB" dirty="0"/>
              </a:p>
              <a:p>
                <a:pPr marL="0" indent="0">
                  <a:buNone/>
                </a:pPr>
                <a:endParaRPr lang="en-GB" dirty="0"/>
              </a:p>
              <a:p>
                <a:pPr marL="0" indent="0">
                  <a:buNone/>
                </a:pPr>
                <a:endParaRPr lang="en-GB" dirty="0"/>
              </a:p>
            </p:txBody>
          </p:sp>
        </mc:Choice>
        <mc:Fallback xmlns="">
          <p:sp>
            <p:nvSpPr>
              <p:cNvPr id="7" name="Content Placeholder 6"/>
              <p:cNvSpPr>
                <a:spLocks noGrp="1" noRot="1" noChangeAspect="1" noMove="1" noResize="1" noEditPoints="1" noAdjustHandles="1" noChangeArrowheads="1" noChangeShapeType="1" noTextEdit="1"/>
              </p:cNvSpPr>
              <p:nvPr>
                <p:ph sz="quarter" idx="11"/>
              </p:nvPr>
            </p:nvSpPr>
            <p:spPr>
              <a:xfrm>
                <a:off x="8485541" y="1434048"/>
                <a:ext cx="4859697" cy="4654550"/>
              </a:xfrm>
              <a:blipFill>
                <a:blip r:embed="rId2"/>
                <a:stretch>
                  <a:fillRect l="-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ontent Placeholder 6"/>
              <p:cNvSpPr txBox="1">
                <a:spLocks/>
              </p:cNvSpPr>
              <p:nvPr/>
            </p:nvSpPr>
            <p:spPr>
              <a:xfrm>
                <a:off x="4510263" y="2203450"/>
                <a:ext cx="4859697" cy="4654550"/>
              </a:xfrm>
              <a:prstGeom prst="rect">
                <a:avLst/>
              </a:prstGeom>
            </p:spPr>
            <p:txBody>
              <a:bodyPr/>
              <a:lst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144</m:t>
                          </m:r>
                        </m:e>
                      </m:rad>
                    </m:oMath>
                  </m:oMathPara>
                </a14:m>
                <a:endParaRPr lang="en-GB" dirty="0"/>
              </a:p>
              <a:p>
                <a:pPr marL="0" indent="0">
                  <a:buFont typeface="Arial" panose="020B0604020202020204" pitchFamily="34" charset="0"/>
                  <a:buNone/>
                </a:pPr>
                <a:endParaRPr lang="en-GB"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m:t>
                          </m:r>
                        </m:e>
                      </m:rad>
                      <m:r>
                        <a:rPr lang="en-GB" b="0"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9</m:t>
                          </m:r>
                        </m:e>
                      </m:rad>
                    </m:oMath>
                  </m:oMathPara>
                </a14:m>
                <a:endParaRPr lang="en-GB" dirty="0"/>
              </a:p>
              <a:p>
                <a:pPr marL="0" indent="0">
                  <a:buFont typeface="Arial" panose="020B0604020202020204" pitchFamily="34" charset="0"/>
                  <a:buNone/>
                </a:pPr>
                <a:endParaRPr lang="en-GB"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ad>
                        <m:radPr>
                          <m:degHide m:val="on"/>
                          <m:ctrlPr>
                            <a:rPr lang="en-GB" i="1" smtClean="0">
                              <a:latin typeface="Cambria Math" panose="02040503050406030204" pitchFamily="18" charset="0"/>
                            </a:rPr>
                          </m:ctrlPr>
                        </m:radPr>
                        <m:deg/>
                        <m:e>
                          <m:r>
                            <a:rPr lang="en-GB" i="1" smtClean="0">
                              <a:latin typeface="Cambria Math" panose="02040503050406030204" pitchFamily="18" charset="0"/>
                            </a:rPr>
                            <m:t>36</m:t>
                          </m:r>
                        </m:e>
                      </m:rad>
                      <m:r>
                        <a:rPr lang="en-GB" b="0"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i="1" smtClean="0">
                              <a:latin typeface="Cambria Math" panose="02040503050406030204" pitchFamily="18" charset="0"/>
                              <a:ea typeface="Cambria Math" panose="02040503050406030204" pitchFamily="18" charset="0"/>
                            </a:rPr>
                            <m:t>9</m:t>
                          </m:r>
                        </m:e>
                      </m:rad>
                    </m:oMath>
                  </m:oMathPara>
                </a14:m>
                <a:endParaRPr lang="en-GB" dirty="0"/>
              </a:p>
              <a:p>
                <a:pPr marL="0" indent="0">
                  <a:buFont typeface="Arial" panose="020B0604020202020204" pitchFamily="34" charset="0"/>
                  <a:buNone/>
                </a:pPr>
                <a:endParaRPr lang="en-GB"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ad>
                        <m:radPr>
                          <m:degHide m:val="on"/>
                          <m:ctrlPr>
                            <a:rPr lang="en-GB" i="1" smtClean="0">
                              <a:latin typeface="Cambria Math" panose="02040503050406030204" pitchFamily="18" charset="0"/>
                            </a:rPr>
                          </m:ctrlPr>
                        </m:radPr>
                        <m:deg/>
                        <m:e>
                          <m:r>
                            <a:rPr lang="en-GB" i="1" smtClean="0">
                              <a:latin typeface="Cambria Math" panose="02040503050406030204" pitchFamily="18" charset="0"/>
                            </a:rPr>
                            <m:t>100</m:t>
                          </m:r>
                        </m:e>
                      </m:rad>
                      <m:r>
                        <a:rPr lang="en-GB" b="0"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i="1" smtClean="0">
                              <a:latin typeface="Cambria Math" panose="02040503050406030204" pitchFamily="18" charset="0"/>
                              <a:ea typeface="Cambria Math" panose="02040503050406030204" pitchFamily="18" charset="0"/>
                            </a:rPr>
                            <m:t>100</m:t>
                          </m:r>
                        </m:e>
                      </m:rad>
                    </m:oMath>
                  </m:oMathPara>
                </a14:m>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mc:Choice>
        <mc:Fallback xmlns="">
          <p:sp>
            <p:nvSpPr>
              <p:cNvPr id="9" name="Content Placeholder 6"/>
              <p:cNvSpPr txBox="1">
                <a:spLocks noRot="1" noChangeAspect="1" noMove="1" noResize="1" noEditPoints="1" noAdjustHandles="1" noChangeArrowheads="1" noChangeShapeType="1" noTextEdit="1"/>
              </p:cNvSpPr>
              <p:nvPr/>
            </p:nvSpPr>
            <p:spPr>
              <a:xfrm>
                <a:off x="4510263" y="2203450"/>
                <a:ext cx="4859697" cy="465455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Subtitle 2">
                <a:extLst>
                  <a:ext uri="{FF2B5EF4-FFF2-40B4-BE49-F238E27FC236}">
                    <a16:creationId xmlns:a16="http://schemas.microsoft.com/office/drawing/2014/main" id="{2CD08EE5-A757-7346-3CF0-47B02EFA08C9}"/>
                  </a:ext>
                </a:extLst>
              </p:cNvPr>
              <p:cNvSpPr txBox="1">
                <a:spLocks/>
              </p:cNvSpPr>
              <p:nvPr/>
            </p:nvSpPr>
            <p:spPr>
              <a:xfrm>
                <a:off x="464695" y="2203450"/>
                <a:ext cx="2590800" cy="762000"/>
              </a:xfrm>
              <a:prstGeom prst="rect">
                <a:avLst/>
              </a:prstGeom>
            </p:spPr>
            <p:txBody>
              <a:bodyPr/>
              <a:lst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i="1" smtClean="0">
                              <a:latin typeface="Cambria Math" panose="02040503050406030204" pitchFamily="18" charset="0"/>
                            </a:rPr>
                            <m:t>6</m:t>
                          </m:r>
                        </m:e>
                      </m:rad>
                      <m:r>
                        <a:rPr lang="en-GB" i="1" smtClean="0">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i="1" smtClean="0">
                              <a:latin typeface="Cambria Math" panose="02040503050406030204" pitchFamily="18" charset="0"/>
                              <a:ea typeface="Cambria Math" panose="02040503050406030204" pitchFamily="18" charset="0"/>
                            </a:rPr>
                            <m:t>6</m:t>
                          </m:r>
                        </m:e>
                      </m:rad>
                    </m:oMath>
                  </m:oMathPara>
                </a14:m>
                <a:endParaRPr lang="en-GB" dirty="0"/>
              </a:p>
            </p:txBody>
          </p:sp>
        </mc:Choice>
        <mc:Fallback xmlns="">
          <p:sp>
            <p:nvSpPr>
              <p:cNvPr id="2" name="Subtitle 2">
                <a:extLst>
                  <a:ext uri="{FF2B5EF4-FFF2-40B4-BE49-F238E27FC236}">
                    <a16:creationId xmlns:a16="http://schemas.microsoft.com/office/drawing/2014/main" id="{2CD08EE5-A757-7346-3CF0-47B02EFA08C9}"/>
                  </a:ext>
                </a:extLst>
              </p:cNvPr>
              <p:cNvSpPr txBox="1">
                <a:spLocks noRot="1" noChangeAspect="1" noMove="1" noResize="1" noEditPoints="1" noAdjustHandles="1" noChangeArrowheads="1" noChangeShapeType="1" noTextEdit="1"/>
              </p:cNvSpPr>
              <p:nvPr/>
            </p:nvSpPr>
            <p:spPr>
              <a:xfrm>
                <a:off x="464695" y="2203450"/>
                <a:ext cx="2590800" cy="76200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CB084C33-C6BE-1E1B-3235-A1C4DBC909DF}"/>
                  </a:ext>
                </a:extLst>
              </p:cNvPr>
              <p:cNvSpPr txBox="1">
                <a:spLocks/>
              </p:cNvSpPr>
              <p:nvPr/>
            </p:nvSpPr>
            <p:spPr bwMode="auto">
              <a:xfrm>
                <a:off x="464695" y="2965450"/>
                <a:ext cx="2590800" cy="762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14:m>
                  <m:oMathPara xmlns:m="http://schemas.openxmlformats.org/officeDocument/2006/math">
                    <m:oMathParaPr>
                      <m:jc m:val="centerGroup"/>
                    </m:oMathParaPr>
                    <m:oMath xmlns:m="http://schemas.openxmlformats.org/officeDocument/2006/math">
                      <m:rad>
                        <m:radPr>
                          <m:degHide m:val="on"/>
                          <m:ctrlPr>
                            <a:rPr lang="en-GB" sz="2280" i="1" kern="0">
                              <a:solidFill>
                                <a:srgbClr val="000000"/>
                              </a:solidFill>
                              <a:latin typeface="Cambria Math" panose="02040503050406030204" pitchFamily="18" charset="0"/>
                            </a:rPr>
                          </m:ctrlPr>
                        </m:radPr>
                        <m:deg/>
                        <m:e>
                          <m:r>
                            <a:rPr lang="en-GB" sz="2280" i="1" kern="0">
                              <a:solidFill>
                                <a:srgbClr val="000000"/>
                              </a:solidFill>
                              <a:latin typeface="Cambria Math" panose="02040503050406030204" pitchFamily="18" charset="0"/>
                            </a:rPr>
                            <m:t>4</m:t>
                          </m:r>
                        </m:e>
                      </m:rad>
                      <m:r>
                        <a:rPr lang="en-GB" sz="2280" i="1" kern="0">
                          <a:solidFill>
                            <a:srgbClr val="000000"/>
                          </a:solidFill>
                          <a:latin typeface="Cambria Math" panose="02040503050406030204" pitchFamily="18" charset="0"/>
                        </a:rPr>
                        <m:t> </m:t>
                      </m:r>
                      <m:r>
                        <a:rPr lang="en-GB" sz="2280" i="1" kern="0">
                          <a:solidFill>
                            <a:srgbClr val="000000"/>
                          </a:solidFill>
                          <a:latin typeface="Cambria Math" panose="02040503050406030204" pitchFamily="18" charset="0"/>
                          <a:ea typeface="Cambria Math" panose="02040503050406030204" pitchFamily="18" charset="0"/>
                        </a:rPr>
                        <m:t>×</m:t>
                      </m:r>
                      <m:rad>
                        <m:radPr>
                          <m:degHide m:val="on"/>
                          <m:ctrlPr>
                            <a:rPr lang="en-GB" sz="2280" i="1" kern="0">
                              <a:solidFill>
                                <a:srgbClr val="000000"/>
                              </a:solidFill>
                              <a:latin typeface="Cambria Math" panose="02040503050406030204" pitchFamily="18" charset="0"/>
                              <a:ea typeface="Cambria Math" panose="02040503050406030204" pitchFamily="18" charset="0"/>
                            </a:rPr>
                          </m:ctrlPr>
                        </m:radPr>
                        <m:deg/>
                        <m:e>
                          <m:r>
                            <a:rPr lang="en-GB" sz="2280" i="1" kern="0">
                              <a:solidFill>
                                <a:srgbClr val="000000"/>
                              </a:solidFill>
                              <a:latin typeface="Cambria Math" panose="02040503050406030204" pitchFamily="18" charset="0"/>
                              <a:ea typeface="Cambria Math" panose="02040503050406030204" pitchFamily="18" charset="0"/>
                            </a:rPr>
                            <m:t>4</m:t>
                          </m:r>
                        </m:e>
                      </m:rad>
                    </m:oMath>
                  </m:oMathPara>
                </a14:m>
                <a:endParaRPr lang="en-GB" sz="2280" kern="0" dirty="0">
                  <a:solidFill>
                    <a:srgbClr val="000000"/>
                  </a:solidFill>
                  <a:latin typeface="Arial"/>
                  <a:cs typeface="Arial"/>
                </a:endParaRPr>
              </a:p>
            </p:txBody>
          </p:sp>
        </mc:Choice>
        <mc:Fallback xmlns="">
          <p:sp>
            <p:nvSpPr>
              <p:cNvPr id="3" name="Subtitle 2">
                <a:extLst>
                  <a:ext uri="{FF2B5EF4-FFF2-40B4-BE49-F238E27FC236}">
                    <a16:creationId xmlns:a16="http://schemas.microsoft.com/office/drawing/2014/main" id="{CB084C33-C6BE-1E1B-3235-A1C4DBC909DF}"/>
                  </a:ext>
                </a:extLst>
              </p:cNvPr>
              <p:cNvSpPr txBox="1">
                <a:spLocks noRot="1" noChangeAspect="1" noMove="1" noResize="1" noEditPoints="1" noAdjustHandles="1" noChangeArrowheads="1" noChangeShapeType="1" noTextEdit="1"/>
              </p:cNvSpPr>
              <p:nvPr/>
            </p:nvSpPr>
            <p:spPr bwMode="auto">
              <a:xfrm>
                <a:off x="464695" y="2965450"/>
                <a:ext cx="2590800" cy="76200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Subtitle 2">
                <a:extLst>
                  <a:ext uri="{FF2B5EF4-FFF2-40B4-BE49-F238E27FC236}">
                    <a16:creationId xmlns:a16="http://schemas.microsoft.com/office/drawing/2014/main" id="{250E72E7-1EBE-8E8E-64E2-414F1686C476}"/>
                  </a:ext>
                </a:extLst>
              </p:cNvPr>
              <p:cNvSpPr txBox="1">
                <a:spLocks/>
              </p:cNvSpPr>
              <p:nvPr/>
            </p:nvSpPr>
            <p:spPr bwMode="auto">
              <a:xfrm>
                <a:off x="464695" y="3732722"/>
                <a:ext cx="2590800" cy="762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14:m>
                  <m:oMathPara xmlns:m="http://schemas.openxmlformats.org/officeDocument/2006/math">
                    <m:oMathParaPr>
                      <m:jc m:val="centerGroup"/>
                    </m:oMathParaPr>
                    <m:oMath xmlns:m="http://schemas.openxmlformats.org/officeDocument/2006/math">
                      <m:r>
                        <a:rPr lang="en-GB" sz="2280" i="1" kern="0">
                          <a:solidFill>
                            <a:srgbClr val="000000"/>
                          </a:solidFill>
                          <a:latin typeface="Cambria Math" panose="02040503050406030204" pitchFamily="18" charset="0"/>
                        </a:rPr>
                        <m:t>6 </m:t>
                      </m:r>
                      <m:r>
                        <a:rPr lang="en-GB" sz="2280" i="1" kern="0">
                          <a:solidFill>
                            <a:srgbClr val="000000"/>
                          </a:solidFill>
                          <a:latin typeface="Cambria Math" panose="02040503050406030204" pitchFamily="18" charset="0"/>
                          <a:ea typeface="Cambria Math" panose="02040503050406030204" pitchFamily="18" charset="0"/>
                        </a:rPr>
                        <m:t>×</m:t>
                      </m:r>
                      <m:rad>
                        <m:radPr>
                          <m:degHide m:val="on"/>
                          <m:ctrlPr>
                            <a:rPr lang="en-GB" sz="2280" i="1" kern="0">
                              <a:solidFill>
                                <a:srgbClr val="000000"/>
                              </a:solidFill>
                              <a:latin typeface="Cambria Math" panose="02040503050406030204" pitchFamily="18" charset="0"/>
                              <a:ea typeface="Cambria Math" panose="02040503050406030204" pitchFamily="18" charset="0"/>
                            </a:rPr>
                          </m:ctrlPr>
                        </m:radPr>
                        <m:deg/>
                        <m:e>
                          <m:r>
                            <a:rPr lang="en-GB" sz="2280" i="1" kern="0">
                              <a:solidFill>
                                <a:srgbClr val="000000"/>
                              </a:solidFill>
                              <a:latin typeface="Cambria Math" panose="02040503050406030204" pitchFamily="18" charset="0"/>
                              <a:ea typeface="Cambria Math" panose="02040503050406030204" pitchFamily="18" charset="0"/>
                            </a:rPr>
                            <m:t>6</m:t>
                          </m:r>
                        </m:e>
                      </m:rad>
                    </m:oMath>
                  </m:oMathPara>
                </a14:m>
                <a:endParaRPr lang="en-GB" sz="2280" kern="0" dirty="0">
                  <a:solidFill>
                    <a:srgbClr val="000000"/>
                  </a:solidFill>
                  <a:latin typeface="Arial"/>
                  <a:cs typeface="Arial"/>
                </a:endParaRPr>
              </a:p>
            </p:txBody>
          </p:sp>
        </mc:Choice>
        <mc:Fallback xmlns="">
          <p:sp>
            <p:nvSpPr>
              <p:cNvPr id="4" name="Subtitle 2">
                <a:extLst>
                  <a:ext uri="{FF2B5EF4-FFF2-40B4-BE49-F238E27FC236}">
                    <a16:creationId xmlns:a16="http://schemas.microsoft.com/office/drawing/2014/main" id="{250E72E7-1EBE-8E8E-64E2-414F1686C476}"/>
                  </a:ext>
                </a:extLst>
              </p:cNvPr>
              <p:cNvSpPr txBox="1">
                <a:spLocks noRot="1" noChangeAspect="1" noMove="1" noResize="1" noEditPoints="1" noAdjustHandles="1" noChangeArrowheads="1" noChangeShapeType="1" noTextEdit="1"/>
              </p:cNvSpPr>
              <p:nvPr/>
            </p:nvSpPr>
            <p:spPr bwMode="auto">
              <a:xfrm>
                <a:off x="464695" y="3732722"/>
                <a:ext cx="2590800" cy="762000"/>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Subtitle 2">
                <a:extLst>
                  <a:ext uri="{FF2B5EF4-FFF2-40B4-BE49-F238E27FC236}">
                    <a16:creationId xmlns:a16="http://schemas.microsoft.com/office/drawing/2014/main" id="{22F83179-FFC5-7FDC-0B5E-9913AB15060F}"/>
                  </a:ext>
                </a:extLst>
              </p:cNvPr>
              <p:cNvSpPr txBox="1">
                <a:spLocks/>
              </p:cNvSpPr>
              <p:nvPr/>
            </p:nvSpPr>
            <p:spPr bwMode="auto">
              <a:xfrm>
                <a:off x="464695" y="4489450"/>
                <a:ext cx="2590800" cy="762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14:m>
                  <m:oMathPara xmlns:m="http://schemas.openxmlformats.org/officeDocument/2006/math">
                    <m:oMathParaPr>
                      <m:jc m:val="centerGroup"/>
                    </m:oMathParaPr>
                    <m:oMath xmlns:m="http://schemas.openxmlformats.org/officeDocument/2006/math">
                      <m:rad>
                        <m:radPr>
                          <m:degHide m:val="on"/>
                          <m:ctrlPr>
                            <a:rPr lang="en-GB" sz="2280" i="1" kern="0">
                              <a:solidFill>
                                <a:srgbClr val="000000"/>
                              </a:solidFill>
                              <a:latin typeface="Cambria Math" panose="02040503050406030204" pitchFamily="18" charset="0"/>
                            </a:rPr>
                          </m:ctrlPr>
                        </m:radPr>
                        <m:deg/>
                        <m:e>
                          <m:r>
                            <a:rPr lang="en-GB" sz="2280" i="1" kern="0">
                              <a:solidFill>
                                <a:srgbClr val="000000"/>
                              </a:solidFill>
                              <a:latin typeface="Cambria Math" panose="02040503050406030204" pitchFamily="18" charset="0"/>
                            </a:rPr>
                            <m:t>6</m:t>
                          </m:r>
                        </m:e>
                      </m:rad>
                      <m:r>
                        <a:rPr lang="en-GB" sz="2280" i="1" kern="0">
                          <a:solidFill>
                            <a:srgbClr val="000000"/>
                          </a:solidFill>
                          <a:latin typeface="Cambria Math" panose="02040503050406030204" pitchFamily="18" charset="0"/>
                          <a:ea typeface="Cambria Math" panose="02040503050406030204" pitchFamily="18" charset="0"/>
                        </a:rPr>
                        <m:t>+</m:t>
                      </m:r>
                      <m:rad>
                        <m:radPr>
                          <m:degHide m:val="on"/>
                          <m:ctrlPr>
                            <a:rPr lang="en-GB" sz="2280" i="1" kern="0">
                              <a:solidFill>
                                <a:srgbClr val="000000"/>
                              </a:solidFill>
                              <a:latin typeface="Cambria Math" panose="02040503050406030204" pitchFamily="18" charset="0"/>
                              <a:ea typeface="Cambria Math" panose="02040503050406030204" pitchFamily="18" charset="0"/>
                            </a:rPr>
                          </m:ctrlPr>
                        </m:radPr>
                        <m:deg/>
                        <m:e>
                          <m:r>
                            <a:rPr lang="en-GB" sz="2280" i="1" kern="0">
                              <a:solidFill>
                                <a:srgbClr val="000000"/>
                              </a:solidFill>
                              <a:latin typeface="Cambria Math" panose="02040503050406030204" pitchFamily="18" charset="0"/>
                              <a:ea typeface="Cambria Math" panose="02040503050406030204" pitchFamily="18" charset="0"/>
                            </a:rPr>
                            <m:t>6</m:t>
                          </m:r>
                        </m:e>
                      </m:rad>
                    </m:oMath>
                  </m:oMathPara>
                </a14:m>
                <a:endParaRPr lang="en-GB" sz="2280" kern="0" dirty="0">
                  <a:solidFill>
                    <a:srgbClr val="000000"/>
                  </a:solidFill>
                  <a:latin typeface="Arial"/>
                  <a:cs typeface="Arial"/>
                </a:endParaRPr>
              </a:p>
            </p:txBody>
          </p:sp>
        </mc:Choice>
        <mc:Fallback xmlns="">
          <p:sp>
            <p:nvSpPr>
              <p:cNvPr id="5" name="Subtitle 2">
                <a:extLst>
                  <a:ext uri="{FF2B5EF4-FFF2-40B4-BE49-F238E27FC236}">
                    <a16:creationId xmlns:a16="http://schemas.microsoft.com/office/drawing/2014/main" id="{22F83179-FFC5-7FDC-0B5E-9913AB15060F}"/>
                  </a:ext>
                </a:extLst>
              </p:cNvPr>
              <p:cNvSpPr txBox="1">
                <a:spLocks noRot="1" noChangeAspect="1" noMove="1" noResize="1" noEditPoints="1" noAdjustHandles="1" noChangeArrowheads="1" noChangeShapeType="1" noTextEdit="1"/>
              </p:cNvSpPr>
              <p:nvPr/>
            </p:nvSpPr>
            <p:spPr bwMode="auto">
              <a:xfrm>
                <a:off x="464695" y="4489450"/>
                <a:ext cx="2590800" cy="762000"/>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147150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5B665E-1FD5-8507-3294-8AD8155DAF2A}"/>
              </a:ext>
            </a:extLst>
          </p:cNvPr>
          <p:cNvSpPr>
            <a:spLocks noGrp="1"/>
          </p:cNvSpPr>
          <p:nvPr>
            <p:ph type="body" sz="quarter" idx="10"/>
          </p:nvPr>
        </p:nvSpPr>
        <p:spPr/>
        <p:txBody>
          <a:bodyPr/>
          <a:lstStyle/>
          <a:p>
            <a:r>
              <a:rPr lang="en-GB" sz="3600" u="sng" dirty="0"/>
              <a:t>Title: Simplifying Surds</a:t>
            </a:r>
          </a:p>
        </p:txBody>
      </p:sp>
      <p:sp>
        <p:nvSpPr>
          <p:cNvPr id="3" name="Content Placeholder 2">
            <a:extLst>
              <a:ext uri="{FF2B5EF4-FFF2-40B4-BE49-F238E27FC236}">
                <a16:creationId xmlns:a16="http://schemas.microsoft.com/office/drawing/2014/main" id="{88EE830C-1506-25BC-76F2-C7A422A9C878}"/>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67230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ubtitle 4"/>
              <p:cNvSpPr>
                <a:spLocks noGrp="1"/>
              </p:cNvSpPr>
              <p:nvPr>
                <p:ph type="body" sz="quarter" idx="10"/>
              </p:nvPr>
            </p:nvSpPr>
            <p:spPr/>
            <p:txBody>
              <a:bodyPr/>
              <a:lstStyle/>
              <a:p>
                <a:r>
                  <a:rPr lang="en-GB" sz="2800" dirty="0"/>
                  <a:t>Although </a:t>
                </a:r>
                <a14:m>
                  <m:oMath xmlns:m="http://schemas.openxmlformats.org/officeDocument/2006/math">
                    <m:rad>
                      <m:radPr>
                        <m:degHide m:val="on"/>
                        <m:ctrlPr>
                          <a:rPr lang="en-GB" sz="2800" i="1">
                            <a:latin typeface="Cambria Math" panose="02040503050406030204" pitchFamily="18" charset="0"/>
                          </a:rPr>
                        </m:ctrlPr>
                      </m:radPr>
                      <m:deg/>
                      <m:e>
                        <m:r>
                          <a:rPr lang="en-GB" sz="2800" i="1">
                            <a:latin typeface="Cambria Math" panose="02040503050406030204" pitchFamily="18" charset="0"/>
                          </a:rPr>
                          <m:t>8</m:t>
                        </m:r>
                      </m:e>
                    </m:rad>
                  </m:oMath>
                </a14:m>
                <a:r>
                  <a:rPr lang="en-GB" sz="2800" dirty="0">
                    <a:latin typeface="Trebuchet MS" panose="020B0603020202020204" pitchFamily="34" charset="0"/>
                  </a:rPr>
                  <a:t> is a surd, it can still be simplified</a:t>
                </a:r>
              </a:p>
            </p:txBody>
          </p:sp>
        </mc:Choice>
        <mc:Fallback xmlns="">
          <p:sp>
            <p:nvSpPr>
              <p:cNvPr id="5" name="Subtitle 4"/>
              <p:cNvSpPr>
                <a:spLocks noGrp="1" noRot="1" noChangeAspect="1" noMove="1" noResize="1" noEditPoints="1" noAdjustHandles="1" noChangeArrowheads="1" noChangeShapeType="1" noTextEdit="1"/>
              </p:cNvSpPr>
              <p:nvPr>
                <p:ph type="body" sz="quarter" idx="10"/>
              </p:nvPr>
            </p:nvSpPr>
            <p:spPr>
              <a:blipFill>
                <a:blip r:embed="rId3"/>
                <a:stretch>
                  <a:fillRect l="-1170" t="-105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0" y="1498547"/>
                <a:ext cx="3131114" cy="49648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D9">
                        <a:lumMod val="10000"/>
                      </a:srgbClr>
                    </a:solidFill>
                    <a:effectLst/>
                    <a:uLnTx/>
                    <a:uFillTx/>
                    <a:latin typeface="Trebuchet MS" panose="020B0603020202020204" pitchFamily="34" charset="0"/>
                    <a:ea typeface="+mn-ea"/>
                    <a:cs typeface="Arial" charset="0"/>
                  </a:rPr>
                  <a:t>Example: Simplify </a:t>
                </a:r>
                <a14:m>
                  <m:oMath xmlns:m="http://schemas.openxmlformats.org/officeDocument/2006/math">
                    <m:rad>
                      <m:radPr>
                        <m:degHide m:val="on"/>
                        <m:ctrlPr>
                          <a:rPr kumimoji="0" lang="en-GB" sz="2400" b="0" i="1" u="none" strike="noStrike" kern="1200" cap="none" spc="0" normalizeH="0" baseline="0" noProof="0">
                            <a:ln>
                              <a:noFill/>
                            </a:ln>
                            <a:solidFill>
                              <a:srgbClr val="FFFFD9">
                                <a:lumMod val="10000"/>
                              </a:srgbClr>
                            </a:solidFill>
                            <a:effectLst/>
                            <a:uLnTx/>
                            <a:uFillTx/>
                            <a:latin typeface="Cambria Math" panose="02040503050406030204" pitchFamily="18" charset="0"/>
                            <a:ea typeface="+mn-ea"/>
                          </a:rPr>
                        </m:ctrlPr>
                      </m:radPr>
                      <m:deg/>
                      <m:e>
                        <m:r>
                          <a:rPr kumimoji="0" lang="en-GB" sz="2400" b="0" i="1" u="none" strike="noStrike" kern="1200" cap="none" spc="0" normalizeH="0" baseline="0" noProof="0">
                            <a:ln>
                              <a:noFill/>
                            </a:ln>
                            <a:solidFill>
                              <a:srgbClr val="FFFFD9">
                                <a:lumMod val="10000"/>
                              </a:srgbClr>
                            </a:solidFill>
                            <a:effectLst/>
                            <a:uLnTx/>
                            <a:uFillTx/>
                            <a:latin typeface="Cambria Math"/>
                            <a:ea typeface="+mn-ea"/>
                          </a:rPr>
                          <m:t>8</m:t>
                        </m:r>
                      </m:e>
                    </m:rad>
                  </m:oMath>
                </a14:m>
                <a:endParaRPr kumimoji="0" lang="en-GB" sz="2400" b="0" i="0" u="none" strike="noStrike" kern="1200" cap="none" spc="0" normalizeH="0" baseline="30000" noProof="0" dirty="0">
                  <a:ln>
                    <a:noFill/>
                  </a:ln>
                  <a:solidFill>
                    <a:srgbClr val="FFFFD9">
                      <a:lumMod val="10000"/>
                    </a:srgbClr>
                  </a:solidFill>
                  <a:effectLst/>
                  <a:uLnTx/>
                  <a:uFillTx/>
                  <a:latin typeface="Trebuchet MS" panose="020B0603020202020204" pitchFamily="34" charset="0"/>
                  <a:ea typeface="+mn-ea"/>
                  <a:cs typeface="Arial"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0" y="1498547"/>
                <a:ext cx="3131114" cy="496483"/>
              </a:xfrm>
              <a:prstGeom prst="rect">
                <a:avLst/>
              </a:prstGeom>
              <a:blipFill>
                <a:blip r:embed="rId4"/>
                <a:stretch>
                  <a:fillRect l="-2918" t="-3704" b="-271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905000" y="2438400"/>
                <a:ext cx="3276600" cy="64286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mn-ea"/>
                            </a:rPr>
                          </m:ctrlPr>
                        </m:radPr>
                        <m:deg/>
                        <m:e>
                          <m:r>
                            <a:rPr kumimoji="0" lang="en-GB" sz="3200" b="0" i="1" u="none" strike="noStrike" kern="1200" cap="none" spc="0" normalizeH="0" baseline="0" noProof="0">
                              <a:ln>
                                <a:noFill/>
                              </a:ln>
                              <a:solidFill>
                                <a:srgbClr val="000000"/>
                              </a:solidFill>
                              <a:effectLst/>
                              <a:uLnTx/>
                              <a:uFillTx/>
                              <a:latin typeface="Cambria Math"/>
                              <a:ea typeface="+mn-ea"/>
                            </a:rPr>
                            <m:t>8</m:t>
                          </m:r>
                        </m:e>
                      </m:rad>
                      <m:r>
                        <a:rPr kumimoji="0" lang="en-GB" sz="3200" b="0" i="1" u="none" strike="noStrike" kern="1200" cap="none" spc="0" normalizeH="0" baseline="0" noProof="0">
                          <a:ln>
                            <a:noFill/>
                          </a:ln>
                          <a:solidFill>
                            <a:srgbClr val="000000"/>
                          </a:solidFill>
                          <a:effectLst/>
                          <a:uLnTx/>
                          <a:uFillTx/>
                          <a:latin typeface="Cambria Math"/>
                          <a:ea typeface="+mn-ea"/>
                        </a:rPr>
                        <m:t>=</m:t>
                      </m:r>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mn-ea"/>
                            </a:rPr>
                          </m:ctrlPr>
                        </m:radPr>
                        <m:deg/>
                        <m:e>
                          <m:r>
                            <a:rPr kumimoji="0" lang="en-GB" sz="3200" b="0" i="1" u="none" strike="noStrike" kern="1200" cap="none" spc="0" normalizeH="0" baseline="0" noProof="0">
                              <a:ln>
                                <a:noFill/>
                              </a:ln>
                              <a:solidFill>
                                <a:srgbClr val="000000"/>
                              </a:solidFill>
                              <a:effectLst/>
                              <a:uLnTx/>
                              <a:uFillTx/>
                              <a:latin typeface="Cambria Math"/>
                              <a:ea typeface="+mn-ea"/>
                            </a:rPr>
                            <m:t>4</m:t>
                          </m:r>
                          <m:r>
                            <a:rPr kumimoji="0" lang="en-GB" sz="3200" b="0" i="1" u="none" strike="noStrike" kern="1200" cap="none" spc="0" normalizeH="0" baseline="0" noProof="0">
                              <a:ln>
                                <a:noFill/>
                              </a:ln>
                              <a:solidFill>
                                <a:srgbClr val="000000"/>
                              </a:solidFill>
                              <a:effectLst/>
                              <a:uLnTx/>
                              <a:uFillTx/>
                              <a:latin typeface="Cambria Math"/>
                              <a:ea typeface="Cambria Math"/>
                            </a:rPr>
                            <m:t>×2</m:t>
                          </m:r>
                        </m:e>
                      </m:rad>
                    </m:oMath>
                  </m:oMathPara>
                </a14:m>
                <a:endParaRPr kumimoji="0" lang="en-GB" sz="3200" b="0" i="0" u="none" strike="noStrike" kern="1200" cap="none" spc="0" normalizeH="0" baseline="0" noProof="0" dirty="0">
                  <a:ln>
                    <a:noFill/>
                  </a:ln>
                  <a:solidFill>
                    <a:srgbClr val="000000"/>
                  </a:solidFill>
                  <a:effectLst/>
                  <a:uLnTx/>
                  <a:uFillTx/>
                  <a:latin typeface="Arial" charset="0"/>
                  <a:ea typeface="+mn-ea"/>
                  <a:cs typeface="Arial"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905000" y="2438400"/>
                <a:ext cx="3276600" cy="64286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36955" y="3233668"/>
                <a:ext cx="3276600" cy="64286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mn-ea"/>
                            </a:rPr>
                          </m:ctrlPr>
                        </m:radPr>
                        <m:deg/>
                        <m:e>
                          <m:r>
                            <a:rPr kumimoji="0" lang="en-GB" sz="3200" b="0" i="1" u="none" strike="noStrike" kern="1200" cap="none" spc="0" normalizeH="0" baseline="0" noProof="0">
                              <a:ln>
                                <a:noFill/>
                              </a:ln>
                              <a:solidFill>
                                <a:srgbClr val="000000"/>
                              </a:solidFill>
                              <a:effectLst/>
                              <a:uLnTx/>
                              <a:uFillTx/>
                              <a:latin typeface="Cambria Math"/>
                              <a:ea typeface="+mn-ea"/>
                            </a:rPr>
                            <m:t>8</m:t>
                          </m:r>
                        </m:e>
                      </m:rad>
                      <m:r>
                        <a:rPr kumimoji="0" lang="en-GB" sz="3200" b="0" i="1" u="none" strike="noStrike" kern="1200" cap="none" spc="0" normalizeH="0" baseline="0" noProof="0">
                          <a:ln>
                            <a:noFill/>
                          </a:ln>
                          <a:solidFill>
                            <a:srgbClr val="000000"/>
                          </a:solidFill>
                          <a:effectLst/>
                          <a:uLnTx/>
                          <a:uFillTx/>
                          <a:latin typeface="Cambria Math"/>
                          <a:ea typeface="+mn-ea"/>
                        </a:rPr>
                        <m:t>=</m:t>
                      </m:r>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mn-ea"/>
                            </a:rPr>
                          </m:ctrlPr>
                        </m:radPr>
                        <m:deg/>
                        <m:e>
                          <m:r>
                            <a:rPr kumimoji="0" lang="en-GB" sz="3200" b="0" i="1" u="none" strike="noStrike" kern="1200" cap="none" spc="0" normalizeH="0" baseline="0" noProof="0">
                              <a:ln>
                                <a:noFill/>
                              </a:ln>
                              <a:solidFill>
                                <a:srgbClr val="000000"/>
                              </a:solidFill>
                              <a:effectLst/>
                              <a:uLnTx/>
                              <a:uFillTx/>
                              <a:latin typeface="Cambria Math"/>
                              <a:ea typeface="+mn-ea"/>
                            </a:rPr>
                            <m:t>4</m:t>
                          </m:r>
                        </m:e>
                      </m:rad>
                      <m:r>
                        <a:rPr kumimoji="0" lang="en-GB" sz="3200" b="0" i="1" u="none" strike="noStrike" kern="1200" cap="none" spc="0" normalizeH="0" baseline="0" noProof="0">
                          <a:ln>
                            <a:noFill/>
                          </a:ln>
                          <a:solidFill>
                            <a:srgbClr val="000000"/>
                          </a:solidFill>
                          <a:effectLst/>
                          <a:uLnTx/>
                          <a:uFillTx/>
                          <a:latin typeface="Cambria Math"/>
                          <a:ea typeface="Cambria Math"/>
                        </a:rPr>
                        <m:t>×</m:t>
                      </m:r>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Cambria Math"/>
                            </a:rPr>
                          </m:ctrlPr>
                        </m:radPr>
                        <m:deg/>
                        <m:e>
                          <m:r>
                            <a:rPr kumimoji="0" lang="en-GB" sz="3200" b="0" i="1" u="none" strike="noStrike" kern="1200" cap="none" spc="0" normalizeH="0" baseline="0" noProof="0">
                              <a:ln>
                                <a:noFill/>
                              </a:ln>
                              <a:solidFill>
                                <a:srgbClr val="000000"/>
                              </a:solidFill>
                              <a:effectLst/>
                              <a:uLnTx/>
                              <a:uFillTx/>
                              <a:latin typeface="Cambria Math"/>
                              <a:ea typeface="Cambria Math"/>
                            </a:rPr>
                            <m:t>2</m:t>
                          </m:r>
                        </m:e>
                      </m:rad>
                    </m:oMath>
                  </m:oMathPara>
                </a14:m>
                <a:endParaRPr kumimoji="0" lang="en-GB" sz="3200" b="0" i="0" u="none" strike="noStrike" kern="1200" cap="none" spc="0" normalizeH="0" baseline="0" noProof="0" dirty="0">
                  <a:ln>
                    <a:noFill/>
                  </a:ln>
                  <a:solidFill>
                    <a:srgbClr val="000000"/>
                  </a:solidFill>
                  <a:effectLst/>
                  <a:uLnTx/>
                  <a:uFillTx/>
                  <a:latin typeface="Arial" charset="0"/>
                  <a:ea typeface="+mn-ea"/>
                  <a:cs typeface="Arial"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36955" y="3233668"/>
                <a:ext cx="3276600" cy="6428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68910" y="4028936"/>
                <a:ext cx="3276600" cy="64286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mn-ea"/>
                            </a:rPr>
                          </m:ctrlPr>
                        </m:radPr>
                        <m:deg/>
                        <m:e>
                          <m:r>
                            <a:rPr kumimoji="0" lang="en-GB" sz="3200" b="0" i="1" u="none" strike="noStrike" kern="1200" cap="none" spc="0" normalizeH="0" baseline="0" noProof="0">
                              <a:ln>
                                <a:noFill/>
                              </a:ln>
                              <a:solidFill>
                                <a:srgbClr val="000000"/>
                              </a:solidFill>
                              <a:effectLst/>
                              <a:uLnTx/>
                              <a:uFillTx/>
                              <a:latin typeface="Cambria Math"/>
                              <a:ea typeface="+mn-ea"/>
                            </a:rPr>
                            <m:t>8</m:t>
                          </m:r>
                        </m:e>
                      </m:rad>
                      <m:r>
                        <a:rPr kumimoji="0" lang="en-GB" sz="3200" b="0" i="1" u="none" strike="noStrike" kern="1200" cap="none" spc="0" normalizeH="0" baseline="0" noProof="0">
                          <a:ln>
                            <a:noFill/>
                          </a:ln>
                          <a:solidFill>
                            <a:srgbClr val="000000"/>
                          </a:solidFill>
                          <a:effectLst/>
                          <a:uLnTx/>
                          <a:uFillTx/>
                          <a:latin typeface="Cambria Math"/>
                          <a:ea typeface="+mn-ea"/>
                        </a:rPr>
                        <m:t>=2</m:t>
                      </m:r>
                      <m:r>
                        <a:rPr kumimoji="0" lang="en-GB" sz="3200" b="0" i="1" u="none" strike="noStrike" kern="1200" cap="none" spc="0" normalizeH="0" baseline="0" noProof="0">
                          <a:ln>
                            <a:noFill/>
                          </a:ln>
                          <a:solidFill>
                            <a:srgbClr val="000000"/>
                          </a:solidFill>
                          <a:effectLst/>
                          <a:uLnTx/>
                          <a:uFillTx/>
                          <a:latin typeface="Cambria Math"/>
                          <a:ea typeface="Cambria Math"/>
                        </a:rPr>
                        <m:t>×</m:t>
                      </m:r>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Cambria Math"/>
                            </a:rPr>
                          </m:ctrlPr>
                        </m:radPr>
                        <m:deg/>
                        <m:e>
                          <m:r>
                            <a:rPr kumimoji="0" lang="en-GB" sz="3200" b="0" i="1" u="none" strike="noStrike" kern="1200" cap="none" spc="0" normalizeH="0" baseline="0" noProof="0">
                              <a:ln>
                                <a:noFill/>
                              </a:ln>
                              <a:solidFill>
                                <a:srgbClr val="000000"/>
                              </a:solidFill>
                              <a:effectLst/>
                              <a:uLnTx/>
                              <a:uFillTx/>
                              <a:latin typeface="Cambria Math"/>
                              <a:ea typeface="Cambria Math"/>
                            </a:rPr>
                            <m:t>2</m:t>
                          </m:r>
                        </m:e>
                      </m:rad>
                    </m:oMath>
                  </m:oMathPara>
                </a14:m>
                <a:endParaRPr kumimoji="0" lang="en-GB" sz="3200" b="0" i="0" u="none" strike="noStrike" kern="1200" cap="none" spc="0" normalizeH="0" baseline="0" noProof="0" dirty="0">
                  <a:ln>
                    <a:noFill/>
                  </a:ln>
                  <a:solidFill>
                    <a:srgbClr val="000000"/>
                  </a:solidFill>
                  <a:effectLst/>
                  <a:uLnTx/>
                  <a:uFillTx/>
                  <a:latin typeface="Arial"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968910" y="4028936"/>
                <a:ext cx="3276600" cy="64286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00865" y="4824204"/>
                <a:ext cx="3276600" cy="64286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mn-ea"/>
                            </a:rPr>
                          </m:ctrlPr>
                        </m:radPr>
                        <m:deg/>
                        <m:e>
                          <m:r>
                            <a:rPr kumimoji="0" lang="en-GB" sz="3200" b="0" i="1" u="none" strike="noStrike" kern="1200" cap="none" spc="0" normalizeH="0" baseline="0" noProof="0">
                              <a:ln>
                                <a:noFill/>
                              </a:ln>
                              <a:solidFill>
                                <a:srgbClr val="000000"/>
                              </a:solidFill>
                              <a:effectLst/>
                              <a:uLnTx/>
                              <a:uFillTx/>
                              <a:latin typeface="Cambria Math"/>
                              <a:ea typeface="+mn-ea"/>
                            </a:rPr>
                            <m:t>8</m:t>
                          </m:r>
                        </m:e>
                      </m:rad>
                      <m:r>
                        <a:rPr kumimoji="0" lang="en-GB" sz="3200" b="0" i="1" u="none" strike="noStrike" kern="1200" cap="none" spc="0" normalizeH="0" baseline="0" noProof="0">
                          <a:ln>
                            <a:noFill/>
                          </a:ln>
                          <a:solidFill>
                            <a:srgbClr val="000000"/>
                          </a:solidFill>
                          <a:effectLst/>
                          <a:uLnTx/>
                          <a:uFillTx/>
                          <a:latin typeface="Cambria Math"/>
                          <a:ea typeface="+mn-ea"/>
                        </a:rPr>
                        <m:t>=2</m:t>
                      </m:r>
                      <m:rad>
                        <m:radPr>
                          <m:degHide m:val="on"/>
                          <m:ctrlP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Cambria Math"/>
                            </a:rPr>
                          </m:ctrlPr>
                        </m:radPr>
                        <m:deg/>
                        <m:e>
                          <m:r>
                            <a:rPr kumimoji="0" lang="en-GB" sz="3200" b="0" i="1" u="none" strike="noStrike" kern="1200" cap="none" spc="0" normalizeH="0" baseline="0" noProof="0">
                              <a:ln>
                                <a:noFill/>
                              </a:ln>
                              <a:solidFill>
                                <a:srgbClr val="000000"/>
                              </a:solidFill>
                              <a:effectLst/>
                              <a:uLnTx/>
                              <a:uFillTx/>
                              <a:latin typeface="Cambria Math"/>
                              <a:ea typeface="Cambria Math"/>
                            </a:rPr>
                            <m:t>2</m:t>
                          </m:r>
                        </m:e>
                      </m:rad>
                    </m:oMath>
                  </m:oMathPara>
                </a14:m>
                <a:endParaRPr kumimoji="0" lang="en-GB" sz="3200" b="0" i="0" u="none" strike="noStrike" kern="1200" cap="none" spc="0" normalizeH="0" baseline="0" noProof="0" dirty="0">
                  <a:ln>
                    <a:noFill/>
                  </a:ln>
                  <a:solidFill>
                    <a:srgbClr val="000000"/>
                  </a:solidFill>
                  <a:effectLst/>
                  <a:uLnTx/>
                  <a:uFillTx/>
                  <a:latin typeface="Arial"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000865" y="4824204"/>
                <a:ext cx="3276600" cy="642868"/>
              </a:xfrm>
              <a:prstGeom prst="rect">
                <a:avLst/>
              </a:prstGeom>
              <a:blipFill>
                <a:blip r:embed="rId8"/>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3025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76400" y="152400"/>
            <a:ext cx="8458200" cy="1569660"/>
          </a:xfrm>
          <a:prstGeom prst="rect">
            <a:avLst/>
          </a:prstGeom>
          <a:noFill/>
        </p:spPr>
        <p:txBody>
          <a:bodyPr wrap="square" rtlCol="0">
            <a:spAutoFit/>
          </a:bodyPr>
          <a:lstStyle/>
          <a:p>
            <a:pPr fontAlgn="base">
              <a:spcBef>
                <a:spcPct val="0"/>
              </a:spcBef>
              <a:spcAft>
                <a:spcPct val="0"/>
              </a:spcAft>
            </a:pPr>
            <a:r>
              <a:rPr lang="en-GB" sz="3200" dirty="0">
                <a:solidFill>
                  <a:srgbClr val="000000"/>
                </a:solidFill>
                <a:latin typeface="Trebuchet MS" panose="020B0603020202020204" pitchFamily="34" charset="0"/>
                <a:cs typeface="Arial" charset="0"/>
              </a:rPr>
              <a:t>What is the key step in simplifying surds?</a:t>
            </a:r>
          </a:p>
          <a:p>
            <a:pP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fontAlgn="base">
              <a:spcBef>
                <a:spcPct val="0"/>
              </a:spcBef>
              <a:spcAft>
                <a:spcPct val="0"/>
              </a:spcAft>
            </a:pPr>
            <a:endParaRPr lang="en-GB" sz="3200" dirty="0">
              <a:solidFill>
                <a:srgbClr val="000000"/>
              </a:solidFill>
              <a:latin typeface="Trebuchet MS" panose="020B0603020202020204" pitchFamily="34" charset="0"/>
              <a:cs typeface="Arial" charset="0"/>
            </a:endParaRPr>
          </a:p>
        </p:txBody>
      </p:sp>
      <p:sp>
        <p:nvSpPr>
          <p:cNvPr id="2" name="Rectangle 1"/>
          <p:cNvSpPr/>
          <p:nvPr/>
        </p:nvSpPr>
        <p:spPr>
          <a:xfrm>
            <a:off x="1752600" y="1295401"/>
            <a:ext cx="8686800" cy="4893647"/>
          </a:xfrm>
          <a:prstGeom prst="rect">
            <a:avLst/>
          </a:prstGeom>
        </p:spPr>
        <p:txBody>
          <a:bodyPr wrap="square">
            <a:spAutoFit/>
          </a:bodyPr>
          <a:lstStyle/>
          <a:p>
            <a:pPr fontAlgn="base">
              <a:spcBef>
                <a:spcPct val="0"/>
              </a:spcBef>
              <a:spcAft>
                <a:spcPct val="0"/>
              </a:spcAft>
            </a:pPr>
            <a:r>
              <a:rPr lang="en-GB" sz="3200" dirty="0">
                <a:solidFill>
                  <a:srgbClr val="000000"/>
                </a:solidFill>
                <a:latin typeface="Trebuchet MS" panose="020B0603020202020204" pitchFamily="34" charset="0"/>
                <a:cs typeface="Arial" charset="0"/>
              </a:rPr>
              <a:t>Find a </a:t>
            </a:r>
            <a:r>
              <a:rPr lang="en-GB" sz="3200" dirty="0">
                <a:solidFill>
                  <a:srgbClr val="FF0000"/>
                </a:solidFill>
                <a:latin typeface="Trebuchet MS" panose="020B0603020202020204" pitchFamily="34" charset="0"/>
                <a:cs typeface="Arial" charset="0"/>
              </a:rPr>
              <a:t>factor</a:t>
            </a:r>
            <a:r>
              <a:rPr lang="en-GB" sz="3200" dirty="0">
                <a:solidFill>
                  <a:srgbClr val="000000"/>
                </a:solidFill>
                <a:latin typeface="Trebuchet MS" panose="020B0603020202020204" pitchFamily="34" charset="0"/>
                <a:cs typeface="Arial" charset="0"/>
              </a:rPr>
              <a:t> of the surd that is a </a:t>
            </a:r>
            <a:r>
              <a:rPr lang="en-GB" sz="3200" dirty="0">
                <a:solidFill>
                  <a:srgbClr val="FF0000"/>
                </a:solidFill>
                <a:latin typeface="Trebuchet MS" panose="020B0603020202020204" pitchFamily="34" charset="0"/>
                <a:cs typeface="Arial" charset="0"/>
              </a:rPr>
              <a:t>square number</a:t>
            </a:r>
          </a:p>
          <a:p>
            <a:pPr fontAlgn="base">
              <a:spcBef>
                <a:spcPct val="0"/>
              </a:spcBef>
              <a:spcAft>
                <a:spcPct val="0"/>
              </a:spcAft>
            </a:pPr>
            <a:endParaRPr lang="en-GB" sz="3200" dirty="0">
              <a:solidFill>
                <a:srgbClr val="C00000"/>
              </a:solidFill>
              <a:latin typeface="Trebuchet MS" panose="020B0603020202020204" pitchFamily="34" charset="0"/>
              <a:cs typeface="Arial" charset="0"/>
            </a:endParaRPr>
          </a:p>
          <a:p>
            <a:pPr fontAlgn="base">
              <a:spcBef>
                <a:spcPct val="0"/>
              </a:spcBef>
              <a:spcAft>
                <a:spcPct val="0"/>
              </a:spcAft>
            </a:pPr>
            <a:r>
              <a:rPr lang="en-GB" sz="3200" dirty="0">
                <a:solidFill>
                  <a:srgbClr val="000000"/>
                </a:solidFill>
                <a:latin typeface="Trebuchet MS" panose="020B0603020202020204" pitchFamily="34" charset="0"/>
                <a:cs typeface="Arial" charset="0"/>
              </a:rPr>
              <a:t>Write the first 15 numbers on your whiteboards.</a:t>
            </a:r>
          </a:p>
          <a:p>
            <a:pP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fontAlgn="base">
              <a:spcBef>
                <a:spcPct val="0"/>
              </a:spcBef>
              <a:spcAft>
                <a:spcPct val="0"/>
              </a:spcAft>
            </a:pPr>
            <a:r>
              <a:rPr lang="en-GB" sz="2400" dirty="0">
                <a:solidFill>
                  <a:srgbClr val="000000"/>
                </a:solidFill>
                <a:latin typeface="Trebuchet MS" panose="020B0603020202020204" pitchFamily="34" charset="0"/>
                <a:cs typeface="Arial" charset="0"/>
              </a:rPr>
              <a:t>1, 4, 9, 16, 15, 36, 49, 64, 81, 100, 121, 169, 196, 225 …</a:t>
            </a:r>
            <a:endParaRPr lang="en-GB" sz="3200" dirty="0">
              <a:solidFill>
                <a:srgbClr val="000000"/>
              </a:solidFill>
              <a:latin typeface="Trebuchet MS" panose="020B0603020202020204" pitchFamily="34" charset="0"/>
              <a:cs typeface="Arial" charset="0"/>
            </a:endParaRPr>
          </a:p>
          <a:p>
            <a:pP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fontAlgn="base">
              <a:spcBef>
                <a:spcPct val="0"/>
              </a:spcBef>
              <a:spcAft>
                <a:spcPct val="0"/>
              </a:spcAft>
            </a:pPr>
            <a:r>
              <a:rPr lang="en-GB" sz="3200" dirty="0">
                <a:solidFill>
                  <a:srgbClr val="000000"/>
                </a:solidFill>
                <a:latin typeface="Trebuchet MS" panose="020B0603020202020204" pitchFamily="34" charset="0"/>
                <a:cs typeface="Arial" charset="0"/>
              </a:rPr>
              <a:t>What if the surd doesn’t have a factor that is a square number?</a:t>
            </a:r>
          </a:p>
        </p:txBody>
      </p:sp>
    </p:spTree>
    <p:custDataLst>
      <p:tags r:id="rId1"/>
    </p:custDataLst>
    <p:extLst>
      <p:ext uri="{BB962C8B-B14F-4D97-AF65-F5344CB8AC3E}">
        <p14:creationId xmlns:p14="http://schemas.microsoft.com/office/powerpoint/2010/main" val="11331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5400" b="1" dirty="0">
                <a:solidFill>
                  <a:srgbClr val="FF0000"/>
                </a:solidFill>
              </a:rPr>
              <a:t>Simplify</a:t>
            </a:r>
            <a:r>
              <a:rPr lang="en-GB" dirty="0">
                <a:solidFill>
                  <a:srgbClr val="FF0000"/>
                </a:solidFill>
              </a:rPr>
              <a:t>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a:xfrm>
                <a:off x="0" y="1509925"/>
                <a:ext cx="11626756" cy="4654550"/>
              </a:xfrm>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18</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xfrm>
                <a:off x="0" y="1509925"/>
                <a:ext cx="11626756" cy="4654550"/>
              </a:xfr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Content Placeholder 8">
                <a:extLst>
                  <a:ext uri="{FF2B5EF4-FFF2-40B4-BE49-F238E27FC236}">
                    <a16:creationId xmlns:a16="http://schemas.microsoft.com/office/drawing/2014/main" id="{A1B31FCC-CBB1-349B-5336-2D45DD3473E7}"/>
                  </a:ext>
                </a:extLst>
              </p:cNvPr>
              <p:cNvSpPr txBox="1">
                <a:spLocks/>
              </p:cNvSpPr>
              <p:nvPr/>
            </p:nvSpPr>
            <p:spPr>
              <a:xfrm>
                <a:off x="123987" y="3537620"/>
                <a:ext cx="11626756" cy="4654550"/>
              </a:xfrm>
              <a:prstGeom prst="rect">
                <a:avLst/>
              </a:prstGeom>
            </p:spPr>
            <p:txBody>
              <a:bodyPr/>
              <a:lst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sz="6600" b="0" i="1" smtClean="0">
                          <a:solidFill>
                            <a:srgbClr val="FF0000"/>
                          </a:solidFill>
                          <a:latin typeface="Cambria Math" panose="02040503050406030204" pitchFamily="18" charset="0"/>
                        </a:rPr>
                        <m:t>3</m:t>
                      </m:r>
                      <m:rad>
                        <m:radPr>
                          <m:degHide m:val="on"/>
                          <m:ctrlPr>
                            <a:rPr lang="en-GB" sz="6600" i="1" smtClean="0">
                              <a:solidFill>
                                <a:srgbClr val="FF0000"/>
                              </a:solidFill>
                              <a:latin typeface="Cambria Math" panose="02040503050406030204" pitchFamily="18" charset="0"/>
                            </a:rPr>
                          </m:ctrlPr>
                        </m:radPr>
                        <m:deg/>
                        <m:e>
                          <m:r>
                            <a:rPr lang="en-GB" sz="6600" b="0" i="1" smtClean="0">
                              <a:solidFill>
                                <a:srgbClr val="FF0000"/>
                              </a:solidFill>
                              <a:latin typeface="Cambria Math" panose="02040503050406030204" pitchFamily="18" charset="0"/>
                            </a:rPr>
                            <m:t>2</m:t>
                          </m:r>
                        </m:e>
                      </m:rad>
                    </m:oMath>
                  </m:oMathPara>
                </a14:m>
                <a:endParaRPr lang="en-GB" dirty="0"/>
              </a:p>
            </p:txBody>
          </p:sp>
        </mc:Choice>
        <mc:Fallback>
          <p:sp>
            <p:nvSpPr>
              <p:cNvPr id="2" name="Content Placeholder 8">
                <a:extLst>
                  <a:ext uri="{FF2B5EF4-FFF2-40B4-BE49-F238E27FC236}">
                    <a16:creationId xmlns:a16="http://schemas.microsoft.com/office/drawing/2014/main" id="{A1B31FCC-CBB1-349B-5336-2D45DD3473E7}"/>
                  </a:ext>
                </a:extLst>
              </p:cNvPr>
              <p:cNvSpPr txBox="1">
                <a:spLocks noRot="1" noChangeAspect="1" noMove="1" noResize="1" noEditPoints="1" noAdjustHandles="1" noChangeArrowheads="1" noChangeShapeType="1" noTextEdit="1"/>
              </p:cNvSpPr>
              <p:nvPr/>
            </p:nvSpPr>
            <p:spPr>
              <a:xfrm>
                <a:off x="123987" y="3537620"/>
                <a:ext cx="11626756" cy="4654550"/>
              </a:xfrm>
              <a:prstGeom prst="rect">
                <a:avLst/>
              </a:prstGeom>
              <a:blipFill>
                <a:blip r:embed="rId3"/>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3055604C-3F81-7596-697A-827B4BBC15E4}"/>
              </a:ext>
            </a:extLst>
          </p:cNvPr>
          <p:cNvPicPr>
            <a:picLocks noChangeAspect="1"/>
          </p:cNvPicPr>
          <p:nvPr/>
        </p:nvPicPr>
        <p:blipFill>
          <a:blip r:embed="rId4"/>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12508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5400" b="1" dirty="0">
                <a:solidFill>
                  <a:srgbClr val="FF0000"/>
                </a:solidFill>
              </a:rPr>
              <a:t>Simplify</a:t>
            </a:r>
            <a:r>
              <a:rPr lang="en-GB" dirty="0">
                <a:solidFill>
                  <a:srgbClr val="FF0000"/>
                </a:solidFill>
              </a:rPr>
              <a:t>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a:xfrm>
                <a:off x="0" y="1509925"/>
                <a:ext cx="11626756" cy="4654550"/>
              </a:xfrm>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27</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xfrm>
                <a:off x="0" y="1509925"/>
                <a:ext cx="11626756" cy="4654550"/>
              </a:xfr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Content Placeholder 8">
                <a:extLst>
                  <a:ext uri="{FF2B5EF4-FFF2-40B4-BE49-F238E27FC236}">
                    <a16:creationId xmlns:a16="http://schemas.microsoft.com/office/drawing/2014/main" id="{98CB61FD-B452-8195-3CD2-DE3FF86077B6}"/>
                  </a:ext>
                </a:extLst>
              </p:cNvPr>
              <p:cNvSpPr txBox="1">
                <a:spLocks/>
              </p:cNvSpPr>
              <p:nvPr/>
            </p:nvSpPr>
            <p:spPr>
              <a:xfrm>
                <a:off x="123987" y="3537620"/>
                <a:ext cx="11626756" cy="4654550"/>
              </a:xfrm>
              <a:prstGeom prst="rect">
                <a:avLst/>
              </a:prstGeom>
            </p:spPr>
            <p:txBody>
              <a:bodyPr/>
              <a:lst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sz="6600" b="0" i="1" smtClean="0">
                          <a:solidFill>
                            <a:srgbClr val="FF0000"/>
                          </a:solidFill>
                          <a:latin typeface="Cambria Math" panose="02040503050406030204" pitchFamily="18" charset="0"/>
                        </a:rPr>
                        <m:t>3</m:t>
                      </m:r>
                      <m:rad>
                        <m:radPr>
                          <m:degHide m:val="on"/>
                          <m:ctrlPr>
                            <a:rPr lang="en-GB" sz="6600" i="1" smtClean="0">
                              <a:solidFill>
                                <a:srgbClr val="FF0000"/>
                              </a:solidFill>
                              <a:latin typeface="Cambria Math" panose="02040503050406030204" pitchFamily="18" charset="0"/>
                            </a:rPr>
                          </m:ctrlPr>
                        </m:radPr>
                        <m:deg/>
                        <m:e>
                          <m:r>
                            <a:rPr lang="en-GB" sz="6600" b="0" i="1" smtClean="0">
                              <a:solidFill>
                                <a:srgbClr val="FF0000"/>
                              </a:solidFill>
                              <a:latin typeface="Cambria Math" panose="02040503050406030204" pitchFamily="18" charset="0"/>
                            </a:rPr>
                            <m:t>3</m:t>
                          </m:r>
                        </m:e>
                      </m:rad>
                    </m:oMath>
                  </m:oMathPara>
                </a14:m>
                <a:endParaRPr lang="en-GB" dirty="0"/>
              </a:p>
            </p:txBody>
          </p:sp>
        </mc:Choice>
        <mc:Fallback>
          <p:sp>
            <p:nvSpPr>
              <p:cNvPr id="2" name="Content Placeholder 8">
                <a:extLst>
                  <a:ext uri="{FF2B5EF4-FFF2-40B4-BE49-F238E27FC236}">
                    <a16:creationId xmlns:a16="http://schemas.microsoft.com/office/drawing/2014/main" id="{98CB61FD-B452-8195-3CD2-DE3FF86077B6}"/>
                  </a:ext>
                </a:extLst>
              </p:cNvPr>
              <p:cNvSpPr txBox="1">
                <a:spLocks noRot="1" noChangeAspect="1" noMove="1" noResize="1" noEditPoints="1" noAdjustHandles="1" noChangeArrowheads="1" noChangeShapeType="1" noTextEdit="1"/>
              </p:cNvSpPr>
              <p:nvPr/>
            </p:nvSpPr>
            <p:spPr>
              <a:xfrm>
                <a:off x="123987" y="3537620"/>
                <a:ext cx="11626756" cy="4654550"/>
              </a:xfrm>
              <a:prstGeom prst="rect">
                <a:avLst/>
              </a:prstGeom>
              <a:blipFill>
                <a:blip r:embed="rId3"/>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1BD1E54E-6E6A-A633-08DA-D4D4A9597587}"/>
              </a:ext>
            </a:extLst>
          </p:cNvPr>
          <p:cNvPicPr>
            <a:picLocks noChangeAspect="1"/>
          </p:cNvPicPr>
          <p:nvPr/>
        </p:nvPicPr>
        <p:blipFill>
          <a:blip r:embed="rId4"/>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343689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5400" b="1" dirty="0">
                <a:solidFill>
                  <a:srgbClr val="FF0000"/>
                </a:solidFill>
              </a:rPr>
              <a:t>Simplify</a:t>
            </a:r>
            <a:r>
              <a:rPr lang="en-GB" dirty="0">
                <a:solidFill>
                  <a:srgbClr val="FF0000"/>
                </a:solidFill>
              </a:rPr>
              <a:t>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a:xfrm>
                <a:off x="0" y="1509925"/>
                <a:ext cx="11626756" cy="4654550"/>
              </a:xfrm>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75</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xfrm>
                <a:off x="0" y="1509925"/>
                <a:ext cx="11626756" cy="4654550"/>
              </a:xfr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Content Placeholder 8">
                <a:extLst>
                  <a:ext uri="{FF2B5EF4-FFF2-40B4-BE49-F238E27FC236}">
                    <a16:creationId xmlns:a16="http://schemas.microsoft.com/office/drawing/2014/main" id="{7E4179AC-8B6E-B035-C04D-9EE095EA27E8}"/>
                  </a:ext>
                </a:extLst>
              </p:cNvPr>
              <p:cNvSpPr txBox="1">
                <a:spLocks/>
              </p:cNvSpPr>
              <p:nvPr/>
            </p:nvSpPr>
            <p:spPr>
              <a:xfrm>
                <a:off x="123987" y="3537620"/>
                <a:ext cx="11626756" cy="4654550"/>
              </a:xfrm>
              <a:prstGeom prst="rect">
                <a:avLst/>
              </a:prstGeom>
            </p:spPr>
            <p:txBody>
              <a:bodyPr/>
              <a:lst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sz="6600" i="1" smtClean="0">
                          <a:solidFill>
                            <a:srgbClr val="FF0000"/>
                          </a:solidFill>
                          <a:latin typeface="Cambria Math" panose="02040503050406030204" pitchFamily="18" charset="0"/>
                        </a:rPr>
                        <m:t>5</m:t>
                      </m:r>
                      <m:rad>
                        <m:radPr>
                          <m:degHide m:val="on"/>
                          <m:ctrlPr>
                            <a:rPr lang="en-GB" sz="6600" i="1" smtClean="0">
                              <a:solidFill>
                                <a:srgbClr val="FF0000"/>
                              </a:solidFill>
                              <a:latin typeface="Cambria Math" panose="02040503050406030204" pitchFamily="18" charset="0"/>
                            </a:rPr>
                          </m:ctrlPr>
                        </m:radPr>
                        <m:deg/>
                        <m:e>
                          <m:r>
                            <a:rPr lang="en-GB" sz="6600" b="0" i="1" smtClean="0">
                              <a:solidFill>
                                <a:srgbClr val="FF0000"/>
                              </a:solidFill>
                              <a:latin typeface="Cambria Math" panose="02040503050406030204" pitchFamily="18" charset="0"/>
                            </a:rPr>
                            <m:t>3</m:t>
                          </m:r>
                        </m:e>
                      </m:rad>
                    </m:oMath>
                  </m:oMathPara>
                </a14:m>
                <a:endParaRPr lang="en-GB" dirty="0"/>
              </a:p>
            </p:txBody>
          </p:sp>
        </mc:Choice>
        <mc:Fallback>
          <p:sp>
            <p:nvSpPr>
              <p:cNvPr id="2" name="Content Placeholder 8">
                <a:extLst>
                  <a:ext uri="{FF2B5EF4-FFF2-40B4-BE49-F238E27FC236}">
                    <a16:creationId xmlns:a16="http://schemas.microsoft.com/office/drawing/2014/main" id="{7E4179AC-8B6E-B035-C04D-9EE095EA27E8}"/>
                  </a:ext>
                </a:extLst>
              </p:cNvPr>
              <p:cNvSpPr txBox="1">
                <a:spLocks noRot="1" noChangeAspect="1" noMove="1" noResize="1" noEditPoints="1" noAdjustHandles="1" noChangeArrowheads="1" noChangeShapeType="1" noTextEdit="1"/>
              </p:cNvSpPr>
              <p:nvPr/>
            </p:nvSpPr>
            <p:spPr>
              <a:xfrm>
                <a:off x="123987" y="3537620"/>
                <a:ext cx="11626756" cy="4654550"/>
              </a:xfrm>
              <a:prstGeom prst="rect">
                <a:avLst/>
              </a:prstGeom>
              <a:blipFill>
                <a:blip r:embed="rId3"/>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B5161336-83B0-41A5-EF8A-28040FD81E91}"/>
              </a:ext>
            </a:extLst>
          </p:cNvPr>
          <p:cNvPicPr>
            <a:picLocks noChangeAspect="1"/>
          </p:cNvPicPr>
          <p:nvPr/>
        </p:nvPicPr>
        <p:blipFill>
          <a:blip r:embed="rId4"/>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29393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5400" b="1" dirty="0">
                <a:solidFill>
                  <a:srgbClr val="FF0000"/>
                </a:solidFill>
              </a:rPr>
              <a:t>Simplify</a:t>
            </a:r>
            <a:r>
              <a:rPr lang="en-GB" dirty="0">
                <a:solidFill>
                  <a:srgbClr val="FF0000"/>
                </a:solidFill>
              </a:rPr>
              <a:t>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a:xfrm>
                <a:off x="0" y="1509925"/>
                <a:ext cx="11626756" cy="4654550"/>
              </a:xfrm>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72</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xfrm>
                <a:off x="0" y="1509925"/>
                <a:ext cx="11626756" cy="4654550"/>
              </a:xfrm>
              <a:blipFill>
                <a:blip r:embed="rId3"/>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E33184E2-B3BC-BC08-70BE-F2DD2AB1AAE3}"/>
              </a:ext>
            </a:extLst>
          </p:cNvPr>
          <p:cNvPicPr>
            <a:picLocks noChangeAspect="1"/>
          </p:cNvPicPr>
          <p:nvPr/>
        </p:nvPicPr>
        <p:blipFill>
          <a:blip r:embed="rId4"/>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152550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133600" y="-76200"/>
                <a:ext cx="8229600" cy="1143000"/>
              </a:xfrm>
            </p:spPr>
            <p:txBody>
              <a:bodyPr/>
              <a:lstStyle/>
              <a:p>
                <a:r>
                  <a:rPr lang="en-GB" sz="3600" dirty="0">
                    <a:latin typeface="Trebuchet MS" panose="020B0603020202020204" pitchFamily="34" charset="0"/>
                  </a:rPr>
                  <a:t>Isobel and Emily are simplifying </a:t>
                </a:r>
                <a14:m>
                  <m:oMath xmlns:m="http://schemas.openxmlformats.org/officeDocument/2006/math">
                    <m:rad>
                      <m:radPr>
                        <m:degHide m:val="on"/>
                        <m:ctrlPr>
                          <a:rPr lang="en-GB" sz="3600" i="1">
                            <a:latin typeface="Cambria Math" panose="02040503050406030204" pitchFamily="18" charset="0"/>
                          </a:rPr>
                        </m:ctrlPr>
                      </m:radPr>
                      <m:deg/>
                      <m:e>
                        <m:r>
                          <a:rPr lang="en-GB" sz="3600" i="1">
                            <a:latin typeface="Cambria Math" panose="02040503050406030204" pitchFamily="18" charset="0"/>
                          </a:rPr>
                          <m:t>72</m:t>
                        </m:r>
                      </m:e>
                    </m:rad>
                  </m:oMath>
                </a14:m>
                <a:endParaRPr lang="en-GB" sz="3600" dirty="0">
                  <a:latin typeface="Trebuchet MS" panose="020B0603020202020204"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133600" y="-76200"/>
                <a:ext cx="8229600" cy="1143000"/>
              </a:xfrm>
              <a:blipFill>
                <a:blip r:embed="rId3"/>
                <a:stretch>
                  <a:fillRect b="-1064"/>
                </a:stretch>
              </a:blipFill>
            </p:spPr>
            <p:txBody>
              <a:bodyPr/>
              <a:lstStyle/>
              <a:p>
                <a:r>
                  <a:rPr lang="en-GB">
                    <a:noFill/>
                  </a:rPr>
                  <a:t> </a:t>
                </a:r>
              </a:p>
            </p:txBody>
          </p:sp>
        </mc:Fallback>
      </mc:AlternateContent>
      <p:sp>
        <p:nvSpPr>
          <p:cNvPr id="7" name="Title 1"/>
          <p:cNvSpPr txBox="1">
            <a:spLocks/>
          </p:cNvSpPr>
          <p:nvPr/>
        </p:nvSpPr>
        <p:spPr bwMode="auto">
          <a:xfrm>
            <a:off x="2057400" y="5334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GB" sz="2800" kern="0" dirty="0">
                <a:solidFill>
                  <a:srgbClr val="000000"/>
                </a:solidFill>
                <a:latin typeface="Trebuchet MS" panose="020B0603020202020204" pitchFamily="34" charset="0"/>
                <a:cs typeface="Arial"/>
              </a:rPr>
              <a:t>Discuss: </a:t>
            </a:r>
          </a:p>
          <a:p>
            <a:endParaRPr lang="en-GB" sz="2800" kern="0" dirty="0">
              <a:solidFill>
                <a:srgbClr val="000000"/>
              </a:solidFill>
              <a:latin typeface="Trebuchet MS" panose="020B0603020202020204" pitchFamily="34" charset="0"/>
              <a:cs typeface="Arial"/>
            </a:endParaRPr>
          </a:p>
          <a:p>
            <a:r>
              <a:rPr lang="en-GB" sz="2800" kern="0" dirty="0">
                <a:solidFill>
                  <a:srgbClr val="000000"/>
                </a:solidFill>
                <a:latin typeface="Trebuchet MS" panose="020B0603020202020204" pitchFamily="34" charset="0"/>
                <a:cs typeface="Arial"/>
              </a:rPr>
              <a:t>Who has simplified correctly?</a:t>
            </a:r>
          </a:p>
          <a:p>
            <a:r>
              <a:rPr lang="en-GB" sz="2800" kern="0" dirty="0">
                <a:solidFill>
                  <a:srgbClr val="000000"/>
                </a:solidFill>
                <a:latin typeface="Trebuchet MS" panose="020B0603020202020204" pitchFamily="34" charset="0"/>
                <a:cs typeface="Arial"/>
              </a:rPr>
              <a:t>Why?</a:t>
            </a:r>
          </a:p>
        </p:txBody>
      </p:sp>
      <p:pic>
        <p:nvPicPr>
          <p:cNvPr id="8" name="Picture 7"/>
          <p:cNvPicPr>
            <a:picLocks noChangeAspect="1"/>
          </p:cNvPicPr>
          <p:nvPr/>
        </p:nvPicPr>
        <p:blipFill>
          <a:blip r:embed="rId4"/>
          <a:stretch>
            <a:fillRect/>
          </a:stretch>
        </p:blipFill>
        <p:spPr>
          <a:xfrm>
            <a:off x="2438400" y="1295400"/>
            <a:ext cx="3128650" cy="3429000"/>
          </a:xfrm>
          <a:prstGeom prst="rect">
            <a:avLst/>
          </a:prstGeom>
        </p:spPr>
      </p:pic>
      <p:pic>
        <p:nvPicPr>
          <p:cNvPr id="9" name="Picture 8"/>
          <p:cNvPicPr>
            <a:picLocks noChangeAspect="1"/>
          </p:cNvPicPr>
          <p:nvPr/>
        </p:nvPicPr>
        <p:blipFill>
          <a:blip r:embed="rId5"/>
          <a:stretch>
            <a:fillRect/>
          </a:stretch>
        </p:blipFill>
        <p:spPr>
          <a:xfrm>
            <a:off x="6934201" y="1295401"/>
            <a:ext cx="3171423" cy="3429000"/>
          </a:xfrm>
          <a:prstGeom prst="rect">
            <a:avLst/>
          </a:prstGeom>
        </p:spPr>
      </p:pic>
    </p:spTree>
    <p:custDataLst>
      <p:tags r:id="rId1"/>
    </p:custDataLst>
    <p:extLst>
      <p:ext uri="{BB962C8B-B14F-4D97-AF65-F5344CB8AC3E}">
        <p14:creationId xmlns:p14="http://schemas.microsoft.com/office/powerpoint/2010/main" val="170531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944380" y="152401"/>
                <a:ext cx="10208302" cy="7249805"/>
              </a:xfrm>
              <a:prstGeom prst="rect">
                <a:avLst/>
              </a:prstGeom>
              <a:noFill/>
            </p:spPr>
            <p:txBody>
              <a:bodyPr wrap="square" rtlCol="0">
                <a:spAutoFit/>
              </a:bodyPr>
              <a:lstStyle/>
              <a:p>
                <a:pPr fontAlgn="base">
                  <a:spcBef>
                    <a:spcPct val="0"/>
                  </a:spcBef>
                  <a:spcAft>
                    <a:spcPct val="0"/>
                  </a:spcAft>
                </a:pPr>
                <a:r>
                  <a:rPr lang="en-GB" sz="3600" u="sng" dirty="0">
                    <a:solidFill>
                      <a:srgbClr val="000000"/>
                    </a:solidFill>
                    <a:latin typeface="Trebuchet MS" panose="020B0603020202020204" pitchFamily="34" charset="0"/>
                    <a:cs typeface="Arial" charset="0"/>
                  </a:rPr>
                  <a:t>Simplifying Surds </a:t>
                </a: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fontAlgn="base">
                  <a:spcBef>
                    <a:spcPct val="0"/>
                  </a:spcBef>
                  <a:spcAft>
                    <a:spcPct val="0"/>
                  </a:spcAft>
                </a:pPr>
                <a:r>
                  <a:rPr lang="en-GB" sz="3600" dirty="0">
                    <a:solidFill>
                      <a:srgbClr val="000000"/>
                    </a:solidFill>
                    <a:latin typeface="Trebuchet MS" panose="020B0603020202020204" pitchFamily="34" charset="0"/>
                    <a:cs typeface="Arial" charset="0"/>
                  </a:rPr>
                  <a:t>Simplify:</a:t>
                </a:r>
              </a:p>
              <a:p>
                <a:pPr fontAlgn="base">
                  <a:spcBef>
                    <a:spcPct val="0"/>
                  </a:spcBef>
                  <a:spcAft>
                    <a:spcPct val="0"/>
                  </a:spcAft>
                </a:pPr>
                <a:r>
                  <a:rPr lang="en-GB" sz="3600" dirty="0">
                    <a:solidFill>
                      <a:srgbClr val="000000"/>
                    </a:solidFill>
                    <a:latin typeface="Trebuchet MS" panose="020B0603020202020204" pitchFamily="34" charset="0"/>
                    <a:cs typeface="Arial" charset="0"/>
                  </a:rPr>
                  <a:t>1.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12</m:t>
                        </m:r>
                      </m:e>
                    </m:rad>
                  </m:oMath>
                </a14:m>
                <a:r>
                  <a:rPr lang="en-GB" sz="3600" dirty="0">
                    <a:solidFill>
                      <a:srgbClr val="000000"/>
                    </a:solidFill>
                    <a:latin typeface="Trebuchet MS" panose="020B0603020202020204" pitchFamily="34" charset="0"/>
                    <a:cs typeface="Arial" charset="0"/>
                  </a:rPr>
                  <a:t>		6.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20</m:t>
                        </m:r>
                      </m:e>
                    </m:rad>
                  </m:oMath>
                </a14:m>
                <a:r>
                  <a:rPr lang="en-GB" sz="3600" dirty="0">
                    <a:solidFill>
                      <a:srgbClr val="000000"/>
                    </a:solidFill>
                    <a:latin typeface="Trebuchet MS" panose="020B0603020202020204" pitchFamily="34" charset="0"/>
                    <a:cs typeface="Arial" charset="0"/>
                  </a:rPr>
                  <a:t>		10.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24</m:t>
                        </m:r>
                      </m:e>
                    </m:rad>
                  </m:oMath>
                </a14:m>
                <a:endParaRPr lang="en-GB" sz="3600" dirty="0">
                  <a:solidFill>
                    <a:srgbClr val="000000"/>
                  </a:solidFill>
                  <a:latin typeface="Trebuchet MS" panose="020B0603020202020204" pitchFamily="34" charset="0"/>
                  <a:cs typeface="Arial" charset="0"/>
                </a:endParaRPr>
              </a:p>
              <a:p>
                <a:pPr fontAlgn="base">
                  <a:spcBef>
                    <a:spcPct val="0"/>
                  </a:spcBef>
                  <a:spcAft>
                    <a:spcPct val="0"/>
                  </a:spcAft>
                </a:pPr>
                <a:r>
                  <a:rPr lang="en-GB" sz="3600" dirty="0">
                    <a:solidFill>
                      <a:srgbClr val="000000"/>
                    </a:solidFill>
                    <a:latin typeface="Trebuchet MS" panose="020B0603020202020204" pitchFamily="34" charset="0"/>
                    <a:cs typeface="Arial" charset="0"/>
                  </a:rPr>
                  <a:t>2.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27</m:t>
                        </m:r>
                      </m:e>
                    </m:rad>
                  </m:oMath>
                </a14:m>
                <a:r>
                  <a:rPr lang="en-GB" sz="3600" dirty="0">
                    <a:solidFill>
                      <a:srgbClr val="000000"/>
                    </a:solidFill>
                    <a:latin typeface="Trebuchet MS" panose="020B0603020202020204" pitchFamily="34" charset="0"/>
                    <a:cs typeface="Arial" charset="0"/>
                  </a:rPr>
                  <a:t>		7.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45</m:t>
                        </m:r>
                      </m:e>
                    </m:rad>
                  </m:oMath>
                </a14:m>
                <a:r>
                  <a:rPr lang="en-GB" sz="3600" dirty="0">
                    <a:solidFill>
                      <a:srgbClr val="000000"/>
                    </a:solidFill>
                    <a:latin typeface="Trebuchet MS" panose="020B0603020202020204" pitchFamily="34" charset="0"/>
                    <a:cs typeface="Arial" charset="0"/>
                  </a:rPr>
                  <a:t>		11.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54</m:t>
                        </m:r>
                      </m:e>
                    </m:rad>
                  </m:oMath>
                </a14:m>
                <a:endParaRPr lang="en-GB" sz="3600" dirty="0">
                  <a:solidFill>
                    <a:srgbClr val="000000"/>
                  </a:solidFill>
                  <a:latin typeface="Trebuchet MS" panose="020B0603020202020204" pitchFamily="34" charset="0"/>
                  <a:cs typeface="Arial" charset="0"/>
                </a:endParaRPr>
              </a:p>
              <a:p>
                <a:pPr fontAlgn="base">
                  <a:spcBef>
                    <a:spcPct val="0"/>
                  </a:spcBef>
                  <a:spcAft>
                    <a:spcPct val="0"/>
                  </a:spcAft>
                </a:pPr>
                <a:r>
                  <a:rPr lang="en-GB" sz="3600" dirty="0">
                    <a:solidFill>
                      <a:srgbClr val="000000"/>
                    </a:solidFill>
                    <a:latin typeface="Trebuchet MS" panose="020B0603020202020204" pitchFamily="34" charset="0"/>
                    <a:cs typeface="Arial" charset="0"/>
                  </a:rPr>
                  <a:t>3.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48</m:t>
                        </m:r>
                      </m:e>
                    </m:rad>
                  </m:oMath>
                </a14:m>
                <a:r>
                  <a:rPr lang="en-GB" sz="3600" dirty="0">
                    <a:solidFill>
                      <a:srgbClr val="000000"/>
                    </a:solidFill>
                    <a:latin typeface="Trebuchet MS" panose="020B0603020202020204" pitchFamily="34" charset="0"/>
                    <a:cs typeface="Arial" charset="0"/>
                  </a:rPr>
                  <a:t>		8.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80</m:t>
                        </m:r>
                      </m:e>
                    </m:rad>
                  </m:oMath>
                </a14:m>
                <a:r>
                  <a:rPr lang="en-GB" sz="3600" dirty="0">
                    <a:solidFill>
                      <a:srgbClr val="000000"/>
                    </a:solidFill>
                    <a:latin typeface="Trebuchet MS" panose="020B0603020202020204" pitchFamily="34" charset="0"/>
                    <a:cs typeface="Arial" charset="0"/>
                  </a:rPr>
                  <a:t>		12.</a:t>
                </a:r>
                <a:r>
                  <a:rPr lang="en-GB" sz="3600" dirty="0">
                    <a:solidFill>
                      <a:srgbClr val="000000"/>
                    </a:solidFill>
                    <a:latin typeface="Arial" charset="0"/>
                    <a:cs typeface="Arial" charset="0"/>
                  </a:rPr>
                  <a:t> </a:t>
                </a:r>
                <a14:m>
                  <m:oMath xmlns:m="http://schemas.openxmlformats.org/officeDocument/2006/math">
                    <m:r>
                      <a:rPr lang="en-GB" sz="3600">
                        <a:solidFill>
                          <a:srgbClr val="000000"/>
                        </a:solidFill>
                        <a:latin typeface="Cambria Math"/>
                      </a:rPr>
                      <m:t>    </m:t>
                    </m:r>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96</m:t>
                        </m:r>
                      </m:e>
                    </m:rad>
                    <m:r>
                      <a:rPr lang="en-GB" sz="3600" i="1">
                        <a:solidFill>
                          <a:srgbClr val="000000"/>
                        </a:solidFill>
                        <a:latin typeface="Cambria Math"/>
                      </a:rPr>
                      <m:t> </m:t>
                    </m:r>
                  </m:oMath>
                </a14:m>
                <a:r>
                  <a:rPr lang="en-GB" sz="3600" dirty="0">
                    <a:solidFill>
                      <a:srgbClr val="000000"/>
                    </a:solidFill>
                    <a:latin typeface="Trebuchet MS" panose="020B0603020202020204" pitchFamily="34" charset="0"/>
                    <a:cs typeface="Arial" charset="0"/>
                  </a:rPr>
                  <a:t>	</a:t>
                </a:r>
              </a:p>
              <a:p>
                <a:pPr fontAlgn="base">
                  <a:spcBef>
                    <a:spcPct val="0"/>
                  </a:spcBef>
                  <a:spcAft>
                    <a:spcPct val="0"/>
                  </a:spcAft>
                </a:pPr>
                <a:r>
                  <a:rPr lang="en-GB" sz="3600" dirty="0">
                    <a:solidFill>
                      <a:srgbClr val="000000"/>
                    </a:solidFill>
                    <a:latin typeface="Trebuchet MS" panose="020B0603020202020204" pitchFamily="34" charset="0"/>
                    <a:cs typeface="Arial" charset="0"/>
                  </a:rPr>
                  <a:t>4.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75</m:t>
                        </m:r>
                      </m:e>
                    </m:rad>
                  </m:oMath>
                </a14:m>
                <a:r>
                  <a:rPr lang="en-GB" sz="3600" dirty="0">
                    <a:solidFill>
                      <a:srgbClr val="000000"/>
                    </a:solidFill>
                    <a:latin typeface="Trebuchet MS" panose="020B0603020202020204" pitchFamily="34" charset="0"/>
                    <a:cs typeface="Arial" charset="0"/>
                  </a:rPr>
                  <a:t>		9.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125</m:t>
                        </m:r>
                      </m:e>
                    </m:rad>
                  </m:oMath>
                </a14:m>
                <a:r>
                  <a:rPr lang="en-GB" sz="3600" dirty="0">
                    <a:solidFill>
                      <a:srgbClr val="000000"/>
                    </a:solidFill>
                    <a:latin typeface="Trebuchet MS" panose="020B0603020202020204" pitchFamily="34" charset="0"/>
                    <a:cs typeface="Arial" charset="0"/>
                  </a:rPr>
                  <a:t>	13.	</a:t>
                </a:r>
                <a14:m>
                  <m:oMath xmlns:m="http://schemas.openxmlformats.org/officeDocument/2006/math">
                    <m:rad>
                      <m:radPr>
                        <m:degHide m:val="on"/>
                        <m:ctrlPr>
                          <a:rPr lang="en-GB" sz="3600" i="1">
                            <a:solidFill>
                              <a:srgbClr val="000000"/>
                            </a:solidFill>
                            <a:latin typeface="Cambria Math" panose="02040503050406030204" pitchFamily="18" charset="0"/>
                          </a:rPr>
                        </m:ctrlPr>
                      </m:radPr>
                      <m:deg/>
                      <m:e>
                        <m:r>
                          <a:rPr lang="en-GB" sz="3600" i="1">
                            <a:solidFill>
                              <a:srgbClr val="000000"/>
                            </a:solidFill>
                            <a:latin typeface="Cambria Math"/>
                          </a:rPr>
                          <m:t>150</m:t>
                        </m:r>
                      </m:e>
                    </m:rad>
                  </m:oMath>
                </a14:m>
                <a:endParaRPr lang="en-GB" sz="3600" dirty="0">
                  <a:solidFill>
                    <a:srgbClr val="000000"/>
                  </a:solidFill>
                  <a:latin typeface="Trebuchet MS" panose="020B0603020202020204" pitchFamily="34" charset="0"/>
                  <a:cs typeface="Arial" charset="0"/>
                </a:endParaRPr>
              </a:p>
              <a:p>
                <a:pPr fontAlgn="base">
                  <a:spcBef>
                    <a:spcPct val="0"/>
                  </a:spcBef>
                  <a:spcAft>
                    <a:spcPct val="0"/>
                  </a:spcAft>
                </a:pPr>
                <a:endParaRPr lang="en-GB" sz="3600" dirty="0">
                  <a:solidFill>
                    <a:srgbClr val="000000"/>
                  </a:solidFill>
                  <a:latin typeface="Trebuchet MS" panose="020B0603020202020204" pitchFamily="34" charset="0"/>
                  <a:cs typeface="Arial" charset="0"/>
                </a:endParaRP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algn="ctr" fontAlgn="base">
                  <a:spcBef>
                    <a:spcPct val="0"/>
                  </a:spcBef>
                  <a:spcAft>
                    <a:spcPct val="0"/>
                  </a:spcAft>
                </a:pPr>
                <a:r>
                  <a:rPr lang="en-GB" sz="2800" dirty="0">
                    <a:solidFill>
                      <a:srgbClr val="000000"/>
                    </a:solidFill>
                    <a:latin typeface="Trebuchet MS" panose="020B0603020202020204" pitchFamily="34" charset="0"/>
                    <a:cs typeface="Arial" charset="0"/>
                  </a:rPr>
                  <a:t>Why are the answers </a:t>
                </a:r>
                <a14:m>
                  <m:oMath xmlns:m="http://schemas.openxmlformats.org/officeDocument/2006/math">
                    <m:r>
                      <a:rPr lang="en-GB" sz="2800" i="1">
                        <a:solidFill>
                          <a:srgbClr val="000000"/>
                        </a:solidFill>
                        <a:latin typeface="Cambria Math"/>
                      </a:rPr>
                      <m:t>2</m:t>
                    </m:r>
                    <m:rad>
                      <m:radPr>
                        <m:degHide m:val="on"/>
                        <m:ctrlPr>
                          <a:rPr lang="en-GB" sz="2800" i="1">
                            <a:solidFill>
                              <a:srgbClr val="000000"/>
                            </a:solidFill>
                            <a:latin typeface="Cambria Math" panose="02040503050406030204" pitchFamily="18" charset="0"/>
                          </a:rPr>
                        </m:ctrlPr>
                      </m:radPr>
                      <m:deg/>
                      <m:e>
                        <m:r>
                          <a:rPr lang="en-GB" sz="2800" i="1">
                            <a:solidFill>
                              <a:srgbClr val="000000"/>
                            </a:solidFill>
                            <a:latin typeface="Cambria Math"/>
                          </a:rPr>
                          <m:t>4</m:t>
                        </m:r>
                      </m:e>
                    </m:rad>
                    <m:r>
                      <a:rPr lang="en-GB" sz="2800" i="1">
                        <a:solidFill>
                          <a:srgbClr val="000000"/>
                        </a:solidFill>
                        <a:latin typeface="Cambria Math"/>
                      </a:rPr>
                      <m:t>,  3</m:t>
                    </m:r>
                    <m:rad>
                      <m:radPr>
                        <m:degHide m:val="on"/>
                        <m:ctrlPr>
                          <a:rPr lang="en-GB" sz="2800" i="1">
                            <a:solidFill>
                              <a:srgbClr val="000000"/>
                            </a:solidFill>
                            <a:latin typeface="Cambria Math" panose="02040503050406030204" pitchFamily="18" charset="0"/>
                          </a:rPr>
                        </m:ctrlPr>
                      </m:radPr>
                      <m:deg/>
                      <m:e>
                        <m:r>
                          <a:rPr lang="en-GB" sz="2800" i="1">
                            <a:solidFill>
                              <a:srgbClr val="000000"/>
                            </a:solidFill>
                            <a:latin typeface="Cambria Math"/>
                          </a:rPr>
                          <m:t>4</m:t>
                        </m:r>
                      </m:e>
                    </m:rad>
                  </m:oMath>
                </a14:m>
                <a:r>
                  <a:rPr lang="en-GB" sz="2800" dirty="0">
                    <a:solidFill>
                      <a:srgbClr val="000000"/>
                    </a:solidFill>
                    <a:latin typeface="Trebuchet MS" panose="020B0603020202020204" pitchFamily="34" charset="0"/>
                    <a:cs typeface="Arial" charset="0"/>
                  </a:rPr>
                  <a:t> etc. not there?</a:t>
                </a: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algn="ctr" fontAlgn="base">
                  <a:spcBef>
                    <a:spcPct val="0"/>
                  </a:spcBef>
                  <a:spcAft>
                    <a:spcPct val="0"/>
                  </a:spcAft>
                </a:pPr>
                <a:endParaRPr lang="en-GB" sz="2800" dirty="0">
                  <a:solidFill>
                    <a:srgbClr val="000000"/>
                  </a:solidFill>
                  <a:latin typeface="Trebuchet MS" panose="020B0603020202020204" pitchFamily="34" charset="0"/>
                  <a:cs typeface="Arial"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944380" y="152401"/>
                <a:ext cx="10208302" cy="7249805"/>
              </a:xfrm>
              <a:prstGeom prst="rect">
                <a:avLst/>
              </a:prstGeom>
              <a:blipFill>
                <a:blip r:embed="rId3"/>
                <a:stretch>
                  <a:fillRect l="-1851" t="-1177"/>
                </a:stretch>
              </a:blipFill>
            </p:spPr>
            <p:txBody>
              <a:bodyPr/>
              <a:lstStyle/>
              <a:p>
                <a:r>
                  <a:rPr lang="en-GB">
                    <a:noFill/>
                  </a:rPr>
                  <a:t> </a:t>
                </a:r>
              </a:p>
            </p:txBody>
          </p:sp>
        </mc:Fallback>
      </mc:AlternateContent>
    </p:spTree>
    <p:extLst>
      <p:ext uri="{BB962C8B-B14F-4D97-AF65-F5344CB8AC3E}">
        <p14:creationId xmlns:p14="http://schemas.microsoft.com/office/powerpoint/2010/main" val="36294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8179F-9D84-9E28-603B-5C12F555C58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52F7E82-9EC0-C43D-C536-C421A2ADE7CF}"/>
                  </a:ext>
                </a:extLst>
              </p:cNvPr>
              <p:cNvSpPr txBox="1"/>
              <p:nvPr/>
            </p:nvSpPr>
            <p:spPr>
              <a:xfrm>
                <a:off x="944380" y="152401"/>
                <a:ext cx="10208302" cy="7259295"/>
              </a:xfrm>
              <a:prstGeom prst="rect">
                <a:avLst/>
              </a:prstGeom>
              <a:noFill/>
            </p:spPr>
            <p:txBody>
              <a:bodyPr wrap="square" rtlCol="0">
                <a:spAutoFit/>
              </a:bodyPr>
              <a:lstStyle/>
              <a:p>
                <a:pPr fontAlgn="base">
                  <a:spcBef>
                    <a:spcPct val="0"/>
                  </a:spcBef>
                  <a:spcAft>
                    <a:spcPct val="0"/>
                  </a:spcAft>
                </a:pPr>
                <a:r>
                  <a:rPr lang="en-GB" sz="3600" u="sng" dirty="0">
                    <a:solidFill>
                      <a:srgbClr val="000000"/>
                    </a:solidFill>
                    <a:latin typeface="Trebuchet MS" panose="020B0603020202020204" pitchFamily="34" charset="0"/>
                    <a:cs typeface="Arial" charset="0"/>
                  </a:rPr>
                  <a:t>Simplifying Surds </a:t>
                </a:r>
                <a:r>
                  <a:rPr lang="en-GB" sz="3600" b="1" dirty="0">
                    <a:solidFill>
                      <a:srgbClr val="FF0000"/>
                    </a:solidFill>
                    <a:latin typeface="Trebuchet MS" panose="020B0603020202020204" pitchFamily="34" charset="0"/>
                    <a:cs typeface="Arial" charset="0"/>
                  </a:rPr>
                  <a:t>ANSWERS</a:t>
                </a:r>
                <a:r>
                  <a:rPr lang="en-GB" sz="3600" u="sng" dirty="0">
                    <a:solidFill>
                      <a:srgbClr val="000000"/>
                    </a:solidFill>
                    <a:latin typeface="Trebuchet MS" panose="020B0603020202020204" pitchFamily="34" charset="0"/>
                    <a:cs typeface="Arial" charset="0"/>
                  </a:rPr>
                  <a:t> </a:t>
                </a: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fontAlgn="base">
                  <a:spcBef>
                    <a:spcPct val="0"/>
                  </a:spcBef>
                  <a:spcAft>
                    <a:spcPct val="0"/>
                  </a:spcAft>
                </a:pPr>
                <a:r>
                  <a:rPr lang="en-GB" sz="3600" dirty="0">
                    <a:solidFill>
                      <a:srgbClr val="000000"/>
                    </a:solidFill>
                    <a:latin typeface="Trebuchet MS" panose="020B0603020202020204" pitchFamily="34" charset="0"/>
                    <a:cs typeface="Arial" charset="0"/>
                  </a:rPr>
                  <a:t>Simplify:</a:t>
                </a:r>
              </a:p>
              <a:p>
                <a:pPr fontAlgn="base">
                  <a:spcBef>
                    <a:spcPct val="0"/>
                  </a:spcBef>
                  <a:spcAft>
                    <a:spcPct val="0"/>
                  </a:spcAft>
                </a:pPr>
                <a:r>
                  <a:rPr lang="en-GB" sz="3600" dirty="0">
                    <a:solidFill>
                      <a:srgbClr val="000000"/>
                    </a:solidFill>
                    <a:latin typeface="Trebuchet MS" panose="020B0603020202020204" pitchFamily="34" charset="0"/>
                    <a:cs typeface="Arial" charset="0"/>
                  </a:rPr>
                  <a:t>1.	</a:t>
                </a:r>
                <a14:m>
                  <m:oMath xmlns:m="http://schemas.openxmlformats.org/officeDocument/2006/math">
                    <m:r>
                      <a:rPr lang="en-GB" sz="3600" b="0" i="0" smtClean="0">
                        <a:solidFill>
                          <a:srgbClr val="FF0000"/>
                        </a:solidFill>
                        <a:latin typeface="Cambria Math" panose="02040503050406030204" pitchFamily="18" charset="0"/>
                      </a:rPr>
                      <m:t>2</m:t>
                    </m:r>
                    <m:rad>
                      <m:radPr>
                        <m:degHide m:val="on"/>
                        <m:ctrlPr>
                          <a:rPr lang="en-GB" sz="3600" i="1">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3</m:t>
                        </m:r>
                      </m:e>
                    </m:rad>
                  </m:oMath>
                </a14:m>
                <a:r>
                  <a:rPr lang="en-GB" sz="3600" dirty="0">
                    <a:solidFill>
                      <a:srgbClr val="FF0000"/>
                    </a:solidFill>
                    <a:latin typeface="Trebuchet MS" panose="020B0603020202020204" pitchFamily="34" charset="0"/>
                    <a:cs typeface="Arial" charset="0"/>
                  </a:rPr>
                  <a:t>	</a:t>
                </a:r>
                <a:r>
                  <a:rPr lang="en-GB" sz="3600" dirty="0">
                    <a:solidFill>
                      <a:srgbClr val="000000"/>
                    </a:solidFill>
                    <a:latin typeface="Trebuchet MS" panose="020B0603020202020204" pitchFamily="34" charset="0"/>
                    <a:cs typeface="Arial" charset="0"/>
                  </a:rPr>
                  <a:t>	6.	</a:t>
                </a:r>
                <a14:m>
                  <m:oMath xmlns:m="http://schemas.openxmlformats.org/officeDocument/2006/math">
                    <m:r>
                      <a:rPr lang="en-GB" sz="3600" b="0" i="0" smtClean="0">
                        <a:solidFill>
                          <a:srgbClr val="FF0000"/>
                        </a:solidFill>
                        <a:latin typeface="Cambria Math" panose="02040503050406030204" pitchFamily="18" charset="0"/>
                      </a:rPr>
                      <m:t>2</m:t>
                    </m:r>
                    <m:rad>
                      <m:radPr>
                        <m:degHide m:val="on"/>
                        <m:ctrlPr>
                          <a:rPr lang="en-GB" sz="3600" i="1">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5</m:t>
                        </m:r>
                      </m:e>
                    </m:rad>
                  </m:oMath>
                </a14:m>
                <a:r>
                  <a:rPr lang="en-GB" sz="3600" dirty="0">
                    <a:solidFill>
                      <a:srgbClr val="000000"/>
                    </a:solidFill>
                    <a:latin typeface="Trebuchet MS" panose="020B0603020202020204" pitchFamily="34" charset="0"/>
                    <a:cs typeface="Arial" charset="0"/>
                  </a:rPr>
                  <a:t>		10.	</a:t>
                </a:r>
                <a14:m>
                  <m:oMath xmlns:m="http://schemas.openxmlformats.org/officeDocument/2006/math">
                    <m:r>
                      <a:rPr lang="en-GB" sz="3600" b="0" i="0" smtClean="0">
                        <a:solidFill>
                          <a:srgbClr val="FF0000"/>
                        </a:solidFill>
                        <a:latin typeface="Cambria Math" panose="02040503050406030204" pitchFamily="18" charset="0"/>
                      </a:rPr>
                      <m:t>2</m:t>
                    </m:r>
                    <m:rad>
                      <m:radPr>
                        <m:degHide m:val="on"/>
                        <m:ctrlPr>
                          <a:rPr lang="en-GB" sz="3600" i="1">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6</m:t>
                        </m:r>
                      </m:e>
                    </m:rad>
                  </m:oMath>
                </a14:m>
                <a:endParaRPr lang="en-GB" sz="3600" dirty="0">
                  <a:solidFill>
                    <a:srgbClr val="000000"/>
                  </a:solidFill>
                  <a:latin typeface="Trebuchet MS" panose="020B0603020202020204" pitchFamily="34" charset="0"/>
                  <a:cs typeface="Arial" charset="0"/>
                </a:endParaRPr>
              </a:p>
              <a:p>
                <a:pPr fontAlgn="base">
                  <a:spcBef>
                    <a:spcPct val="0"/>
                  </a:spcBef>
                  <a:spcAft>
                    <a:spcPct val="0"/>
                  </a:spcAft>
                </a:pPr>
                <a:r>
                  <a:rPr lang="en-GB" sz="3600" dirty="0">
                    <a:solidFill>
                      <a:srgbClr val="000000"/>
                    </a:solidFill>
                    <a:latin typeface="Trebuchet MS" panose="020B0603020202020204" pitchFamily="34" charset="0"/>
                    <a:cs typeface="Arial" charset="0"/>
                  </a:rPr>
                  <a:t>2.	</a:t>
                </a:r>
                <a14:m>
                  <m:oMath xmlns:m="http://schemas.openxmlformats.org/officeDocument/2006/math">
                    <m:r>
                      <a:rPr lang="en-GB" sz="3600" b="0" i="0" smtClean="0">
                        <a:solidFill>
                          <a:srgbClr val="FF0000"/>
                        </a:solidFill>
                        <a:latin typeface="Cambria Math" panose="02040503050406030204" pitchFamily="18" charset="0"/>
                      </a:rPr>
                      <m:t>3</m:t>
                    </m:r>
                    <m:rad>
                      <m:radPr>
                        <m:degHide m:val="on"/>
                        <m:ctrlPr>
                          <a:rPr lang="en-GB" sz="3600" i="1">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3</m:t>
                        </m:r>
                      </m:e>
                    </m:rad>
                  </m:oMath>
                </a14:m>
                <a:r>
                  <a:rPr lang="en-GB" sz="3600" dirty="0">
                    <a:solidFill>
                      <a:srgbClr val="000000"/>
                    </a:solidFill>
                    <a:latin typeface="Trebuchet MS" panose="020B0603020202020204" pitchFamily="34" charset="0"/>
                    <a:cs typeface="Arial" charset="0"/>
                  </a:rPr>
                  <a:t>		7.	</a:t>
                </a:r>
                <a14:m>
                  <m:oMath xmlns:m="http://schemas.openxmlformats.org/officeDocument/2006/math">
                    <m:r>
                      <a:rPr lang="en-GB" sz="3600" b="0" i="0" smtClean="0">
                        <a:solidFill>
                          <a:srgbClr val="FF0000"/>
                        </a:solidFill>
                        <a:latin typeface="Cambria Math" panose="02040503050406030204" pitchFamily="18" charset="0"/>
                      </a:rPr>
                      <m:t>3</m:t>
                    </m:r>
                    <m:rad>
                      <m:radPr>
                        <m:degHide m:val="on"/>
                        <m:ctrlPr>
                          <a:rPr lang="en-GB" sz="3600" i="1">
                            <a:solidFill>
                              <a:srgbClr val="FF0000"/>
                            </a:solidFill>
                            <a:latin typeface="Cambria Math" panose="02040503050406030204" pitchFamily="18" charset="0"/>
                          </a:rPr>
                        </m:ctrlPr>
                      </m:radPr>
                      <m:deg/>
                      <m:e>
                        <m:r>
                          <a:rPr lang="en-GB" sz="3600" i="1">
                            <a:solidFill>
                              <a:srgbClr val="FF0000"/>
                            </a:solidFill>
                            <a:latin typeface="Cambria Math"/>
                          </a:rPr>
                          <m:t>5</m:t>
                        </m:r>
                      </m:e>
                    </m:rad>
                  </m:oMath>
                </a14:m>
                <a:r>
                  <a:rPr lang="en-GB" sz="3600" dirty="0">
                    <a:solidFill>
                      <a:srgbClr val="000000"/>
                    </a:solidFill>
                    <a:latin typeface="Trebuchet MS" panose="020B0603020202020204" pitchFamily="34" charset="0"/>
                    <a:cs typeface="Arial" charset="0"/>
                  </a:rPr>
                  <a:t>		11.	</a:t>
                </a:r>
                <a14:m>
                  <m:oMath xmlns:m="http://schemas.openxmlformats.org/officeDocument/2006/math">
                    <m:r>
                      <a:rPr lang="en-GB" sz="3600" b="0" i="0" smtClean="0">
                        <a:solidFill>
                          <a:srgbClr val="FF0000"/>
                        </a:solidFill>
                        <a:latin typeface="Cambria Math" panose="02040503050406030204" pitchFamily="18" charset="0"/>
                      </a:rPr>
                      <m:t>3</m:t>
                    </m:r>
                    <m:rad>
                      <m:radPr>
                        <m:degHide m:val="on"/>
                        <m:ctrlPr>
                          <a:rPr lang="en-GB" sz="3600" i="1" smtClean="0">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6</m:t>
                        </m:r>
                      </m:e>
                    </m:rad>
                  </m:oMath>
                </a14:m>
                <a:endParaRPr lang="en-GB" sz="3600" dirty="0">
                  <a:solidFill>
                    <a:srgbClr val="000000"/>
                  </a:solidFill>
                  <a:latin typeface="Trebuchet MS" panose="020B0603020202020204" pitchFamily="34" charset="0"/>
                  <a:cs typeface="Arial" charset="0"/>
                </a:endParaRPr>
              </a:p>
              <a:p>
                <a:pPr fontAlgn="base">
                  <a:spcBef>
                    <a:spcPct val="0"/>
                  </a:spcBef>
                  <a:spcAft>
                    <a:spcPct val="0"/>
                  </a:spcAft>
                </a:pPr>
                <a:r>
                  <a:rPr lang="en-GB" sz="3600" dirty="0">
                    <a:solidFill>
                      <a:srgbClr val="000000"/>
                    </a:solidFill>
                    <a:latin typeface="Trebuchet MS" panose="020B0603020202020204" pitchFamily="34" charset="0"/>
                    <a:cs typeface="Arial" charset="0"/>
                  </a:rPr>
                  <a:t>3.	</a:t>
                </a:r>
                <a14:m>
                  <m:oMath xmlns:m="http://schemas.openxmlformats.org/officeDocument/2006/math">
                    <m:r>
                      <a:rPr lang="en-GB" sz="3600" b="0" i="0" smtClean="0">
                        <a:solidFill>
                          <a:srgbClr val="FF0000"/>
                        </a:solidFill>
                        <a:latin typeface="Cambria Math" panose="02040503050406030204" pitchFamily="18" charset="0"/>
                      </a:rPr>
                      <m:t>4</m:t>
                    </m:r>
                    <m:rad>
                      <m:radPr>
                        <m:degHide m:val="on"/>
                        <m:ctrlPr>
                          <a:rPr lang="en-GB" sz="3600" i="1">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3</m:t>
                        </m:r>
                      </m:e>
                    </m:rad>
                  </m:oMath>
                </a14:m>
                <a:r>
                  <a:rPr lang="en-GB" sz="3600" dirty="0">
                    <a:solidFill>
                      <a:srgbClr val="FF0000"/>
                    </a:solidFill>
                    <a:latin typeface="Trebuchet MS" panose="020B0603020202020204" pitchFamily="34" charset="0"/>
                    <a:cs typeface="Arial" charset="0"/>
                  </a:rPr>
                  <a:t>	</a:t>
                </a:r>
                <a:r>
                  <a:rPr lang="en-GB" sz="3600" dirty="0">
                    <a:solidFill>
                      <a:srgbClr val="000000"/>
                    </a:solidFill>
                    <a:latin typeface="Trebuchet MS" panose="020B0603020202020204" pitchFamily="34" charset="0"/>
                    <a:cs typeface="Arial" charset="0"/>
                  </a:rPr>
                  <a:t>	8.	</a:t>
                </a:r>
                <a14:m>
                  <m:oMath xmlns:m="http://schemas.openxmlformats.org/officeDocument/2006/math">
                    <m:r>
                      <a:rPr lang="en-GB" sz="3600" b="0" i="0" smtClean="0">
                        <a:solidFill>
                          <a:srgbClr val="FF0000"/>
                        </a:solidFill>
                        <a:latin typeface="Cambria Math" panose="02040503050406030204" pitchFamily="18" charset="0"/>
                      </a:rPr>
                      <m:t>4</m:t>
                    </m:r>
                    <m:rad>
                      <m:radPr>
                        <m:degHide m:val="on"/>
                        <m:ctrlPr>
                          <a:rPr lang="en-GB" sz="3600" i="1">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5</m:t>
                        </m:r>
                      </m:e>
                    </m:rad>
                  </m:oMath>
                </a14:m>
                <a:r>
                  <a:rPr lang="en-GB" sz="3600" dirty="0">
                    <a:solidFill>
                      <a:srgbClr val="FF0000"/>
                    </a:solidFill>
                    <a:latin typeface="Trebuchet MS" panose="020B0603020202020204" pitchFamily="34" charset="0"/>
                    <a:cs typeface="Arial" charset="0"/>
                  </a:rPr>
                  <a:t>	</a:t>
                </a:r>
                <a:r>
                  <a:rPr lang="en-GB" sz="3600" dirty="0">
                    <a:solidFill>
                      <a:srgbClr val="000000"/>
                    </a:solidFill>
                    <a:latin typeface="Trebuchet MS" panose="020B0603020202020204" pitchFamily="34" charset="0"/>
                    <a:cs typeface="Arial" charset="0"/>
                  </a:rPr>
                  <a:t>	12.</a:t>
                </a:r>
                <a:r>
                  <a:rPr lang="en-GB" sz="3600" dirty="0">
                    <a:solidFill>
                      <a:srgbClr val="000000"/>
                    </a:solidFill>
                    <a:latin typeface="Arial" charset="0"/>
                    <a:cs typeface="Arial" charset="0"/>
                  </a:rPr>
                  <a:t> </a:t>
                </a:r>
                <a14:m>
                  <m:oMath xmlns:m="http://schemas.openxmlformats.org/officeDocument/2006/math">
                    <m:r>
                      <a:rPr lang="en-GB" sz="3600">
                        <a:solidFill>
                          <a:srgbClr val="000000"/>
                        </a:solidFill>
                        <a:latin typeface="Cambria Math"/>
                      </a:rPr>
                      <m:t> </m:t>
                    </m:r>
                    <m:r>
                      <a:rPr lang="en-GB" sz="3600" b="0" i="1" smtClean="0">
                        <a:solidFill>
                          <a:srgbClr val="FF0000"/>
                        </a:solidFill>
                        <a:latin typeface="Cambria Math" panose="02040503050406030204" pitchFamily="18" charset="0"/>
                      </a:rPr>
                      <m:t>4</m:t>
                    </m:r>
                    <m:rad>
                      <m:radPr>
                        <m:degHide m:val="on"/>
                        <m:ctrlPr>
                          <a:rPr lang="en-GB" sz="3600" i="1">
                            <a:solidFill>
                              <a:srgbClr val="FF0000"/>
                            </a:solidFill>
                            <a:latin typeface="Cambria Math" panose="02040503050406030204" pitchFamily="18" charset="0"/>
                          </a:rPr>
                        </m:ctrlPr>
                      </m:radPr>
                      <m:deg/>
                      <m:e>
                        <m:r>
                          <a:rPr lang="en-GB" sz="3600" i="1">
                            <a:solidFill>
                              <a:srgbClr val="FF0000"/>
                            </a:solidFill>
                            <a:latin typeface="Cambria Math"/>
                          </a:rPr>
                          <m:t>6</m:t>
                        </m:r>
                      </m:e>
                    </m:rad>
                    <m:r>
                      <a:rPr lang="en-GB" sz="3600" i="1">
                        <a:solidFill>
                          <a:srgbClr val="FF0000"/>
                        </a:solidFill>
                        <a:latin typeface="Cambria Math"/>
                      </a:rPr>
                      <m:t> </m:t>
                    </m:r>
                  </m:oMath>
                </a14:m>
                <a:r>
                  <a:rPr lang="en-GB" sz="3600" dirty="0">
                    <a:solidFill>
                      <a:srgbClr val="FF0000"/>
                    </a:solidFill>
                    <a:latin typeface="Trebuchet MS" panose="020B0603020202020204" pitchFamily="34" charset="0"/>
                    <a:cs typeface="Arial" charset="0"/>
                  </a:rPr>
                  <a:t>	</a:t>
                </a:r>
              </a:p>
              <a:p>
                <a:pPr fontAlgn="base">
                  <a:spcBef>
                    <a:spcPct val="0"/>
                  </a:spcBef>
                  <a:spcAft>
                    <a:spcPct val="0"/>
                  </a:spcAft>
                </a:pPr>
                <a:r>
                  <a:rPr lang="en-GB" sz="3600" dirty="0">
                    <a:solidFill>
                      <a:srgbClr val="000000"/>
                    </a:solidFill>
                    <a:latin typeface="Trebuchet MS" panose="020B0603020202020204" pitchFamily="34" charset="0"/>
                    <a:cs typeface="Arial" charset="0"/>
                  </a:rPr>
                  <a:t>4.	</a:t>
                </a:r>
                <a14:m>
                  <m:oMath xmlns:m="http://schemas.openxmlformats.org/officeDocument/2006/math">
                    <m:r>
                      <a:rPr lang="en-GB" sz="3600" b="0" i="0" smtClean="0">
                        <a:solidFill>
                          <a:srgbClr val="FF0000"/>
                        </a:solidFill>
                        <a:latin typeface="Cambria Math" panose="02040503050406030204" pitchFamily="18" charset="0"/>
                      </a:rPr>
                      <m:t>5</m:t>
                    </m:r>
                    <m:rad>
                      <m:radPr>
                        <m:degHide m:val="on"/>
                        <m:ctrlPr>
                          <a:rPr lang="en-GB" sz="3600" i="1" smtClean="0">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3</m:t>
                        </m:r>
                      </m:e>
                    </m:rad>
                  </m:oMath>
                </a14:m>
                <a:r>
                  <a:rPr lang="en-GB" sz="3600" dirty="0">
                    <a:solidFill>
                      <a:srgbClr val="FF0000"/>
                    </a:solidFill>
                    <a:latin typeface="Trebuchet MS" panose="020B0603020202020204" pitchFamily="34" charset="0"/>
                    <a:cs typeface="Arial" charset="0"/>
                  </a:rPr>
                  <a:t>	</a:t>
                </a:r>
                <a:r>
                  <a:rPr lang="en-GB" sz="3600" dirty="0">
                    <a:solidFill>
                      <a:srgbClr val="000000"/>
                    </a:solidFill>
                    <a:latin typeface="Trebuchet MS" panose="020B0603020202020204" pitchFamily="34" charset="0"/>
                    <a:cs typeface="Arial" charset="0"/>
                  </a:rPr>
                  <a:t>	9.	</a:t>
                </a:r>
                <a14:m>
                  <m:oMath xmlns:m="http://schemas.openxmlformats.org/officeDocument/2006/math">
                    <m:r>
                      <a:rPr lang="en-GB" sz="3600" b="0" i="0" smtClean="0">
                        <a:solidFill>
                          <a:srgbClr val="FF0000"/>
                        </a:solidFill>
                        <a:latin typeface="Cambria Math" panose="02040503050406030204" pitchFamily="18" charset="0"/>
                      </a:rPr>
                      <m:t>5</m:t>
                    </m:r>
                    <m:rad>
                      <m:radPr>
                        <m:degHide m:val="on"/>
                        <m:ctrlPr>
                          <a:rPr lang="en-GB" sz="3600" i="1">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5</m:t>
                        </m:r>
                      </m:e>
                    </m:rad>
                  </m:oMath>
                </a14:m>
                <a:r>
                  <a:rPr lang="en-GB" sz="3600" dirty="0">
                    <a:solidFill>
                      <a:srgbClr val="000000"/>
                    </a:solidFill>
                    <a:latin typeface="Trebuchet MS" panose="020B0603020202020204" pitchFamily="34" charset="0"/>
                    <a:cs typeface="Arial" charset="0"/>
                  </a:rPr>
                  <a:t>	       13.	</a:t>
                </a:r>
                <a14:m>
                  <m:oMath xmlns:m="http://schemas.openxmlformats.org/officeDocument/2006/math">
                    <m:r>
                      <a:rPr lang="en-GB" sz="3600" b="0" i="0" smtClean="0">
                        <a:solidFill>
                          <a:srgbClr val="FF0000"/>
                        </a:solidFill>
                        <a:latin typeface="Cambria Math" panose="02040503050406030204" pitchFamily="18" charset="0"/>
                      </a:rPr>
                      <m:t>5</m:t>
                    </m:r>
                    <m:rad>
                      <m:radPr>
                        <m:degHide m:val="on"/>
                        <m:ctrlPr>
                          <a:rPr lang="en-GB" sz="3600" i="1">
                            <a:solidFill>
                              <a:srgbClr val="FF0000"/>
                            </a:solidFill>
                            <a:latin typeface="Cambria Math" panose="02040503050406030204" pitchFamily="18" charset="0"/>
                          </a:rPr>
                        </m:ctrlPr>
                      </m:radPr>
                      <m:deg/>
                      <m:e>
                        <m:r>
                          <a:rPr lang="en-GB" sz="3600" b="0" i="1" smtClean="0">
                            <a:solidFill>
                              <a:srgbClr val="FF0000"/>
                            </a:solidFill>
                            <a:latin typeface="Cambria Math" panose="02040503050406030204" pitchFamily="18" charset="0"/>
                          </a:rPr>
                          <m:t>6</m:t>
                        </m:r>
                      </m:e>
                    </m:rad>
                  </m:oMath>
                </a14:m>
                <a:endParaRPr lang="en-GB" sz="3600" dirty="0">
                  <a:solidFill>
                    <a:srgbClr val="000000"/>
                  </a:solidFill>
                  <a:latin typeface="Trebuchet MS" panose="020B0603020202020204" pitchFamily="34" charset="0"/>
                  <a:cs typeface="Arial" charset="0"/>
                </a:endParaRPr>
              </a:p>
              <a:p>
                <a:pPr fontAlgn="base">
                  <a:spcBef>
                    <a:spcPct val="0"/>
                  </a:spcBef>
                  <a:spcAft>
                    <a:spcPct val="0"/>
                  </a:spcAft>
                </a:pPr>
                <a:endParaRPr lang="en-GB" sz="3600" dirty="0">
                  <a:solidFill>
                    <a:srgbClr val="000000"/>
                  </a:solidFill>
                  <a:latin typeface="Trebuchet MS" panose="020B0603020202020204" pitchFamily="34" charset="0"/>
                  <a:cs typeface="Arial" charset="0"/>
                </a:endParaRP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algn="ctr" fontAlgn="base">
                  <a:spcBef>
                    <a:spcPct val="0"/>
                  </a:spcBef>
                  <a:spcAft>
                    <a:spcPct val="0"/>
                  </a:spcAft>
                </a:pPr>
                <a:r>
                  <a:rPr lang="en-GB" sz="2800" dirty="0">
                    <a:solidFill>
                      <a:srgbClr val="FF0000"/>
                    </a:solidFill>
                    <a:latin typeface="Trebuchet MS" panose="020B0603020202020204" pitchFamily="34" charset="0"/>
                    <a:cs typeface="Arial" charset="0"/>
                  </a:rPr>
                  <a:t>Because </a:t>
                </a:r>
                <a14:m>
                  <m:oMath xmlns:m="http://schemas.openxmlformats.org/officeDocument/2006/math">
                    <m:rad>
                      <m:radPr>
                        <m:degHide m:val="on"/>
                        <m:ctrlPr>
                          <a:rPr lang="en-GB" sz="2800" i="1" smtClean="0">
                            <a:solidFill>
                              <a:srgbClr val="FF0000"/>
                            </a:solidFill>
                            <a:latin typeface="Cambria Math" panose="02040503050406030204" pitchFamily="18" charset="0"/>
                            <a:cs typeface="Arial" charset="0"/>
                          </a:rPr>
                        </m:ctrlPr>
                      </m:radPr>
                      <m:deg/>
                      <m:e>
                        <m:r>
                          <a:rPr lang="en-GB" sz="2800" b="0" i="1" smtClean="0">
                            <a:solidFill>
                              <a:srgbClr val="FF0000"/>
                            </a:solidFill>
                            <a:latin typeface="Cambria Math" panose="02040503050406030204" pitchFamily="18" charset="0"/>
                            <a:cs typeface="Arial" charset="0"/>
                          </a:rPr>
                          <m:t>4</m:t>
                        </m:r>
                      </m:e>
                    </m:rad>
                  </m:oMath>
                </a14:m>
                <a:r>
                  <a:rPr lang="en-GB" sz="2800" dirty="0">
                    <a:solidFill>
                      <a:srgbClr val="FF0000"/>
                    </a:solidFill>
                    <a:latin typeface="Trebuchet MS" panose="020B0603020202020204" pitchFamily="34" charset="0"/>
                    <a:cs typeface="Arial" charset="0"/>
                  </a:rPr>
                  <a:t> can be simplified further to 2</a:t>
                </a:r>
              </a:p>
              <a:p>
                <a:pPr fontAlgn="base">
                  <a:spcBef>
                    <a:spcPct val="0"/>
                  </a:spcBef>
                  <a:spcAft>
                    <a:spcPct val="0"/>
                  </a:spcAft>
                </a:pPr>
                <a:endParaRPr lang="en-GB" sz="2800" dirty="0">
                  <a:solidFill>
                    <a:srgbClr val="FF0000"/>
                  </a:solidFill>
                  <a:latin typeface="Trebuchet MS" panose="020B0603020202020204" pitchFamily="34" charset="0"/>
                  <a:cs typeface="Arial" charset="0"/>
                </a:endParaRPr>
              </a:p>
              <a:p>
                <a:pPr fontAlgn="base">
                  <a:spcBef>
                    <a:spcPct val="0"/>
                  </a:spcBef>
                  <a:spcAft>
                    <a:spcPct val="0"/>
                  </a:spcAft>
                </a:pPr>
                <a:endParaRPr lang="en-GB" sz="2800" dirty="0">
                  <a:solidFill>
                    <a:srgbClr val="000000"/>
                  </a:solidFill>
                  <a:latin typeface="Trebuchet MS" panose="020B0603020202020204" pitchFamily="34" charset="0"/>
                  <a:cs typeface="Arial" charset="0"/>
                </a:endParaRPr>
              </a:p>
              <a:p>
                <a:pPr algn="ctr" fontAlgn="base">
                  <a:spcBef>
                    <a:spcPct val="0"/>
                  </a:spcBef>
                  <a:spcAft>
                    <a:spcPct val="0"/>
                  </a:spcAft>
                </a:pPr>
                <a:endParaRPr lang="en-GB" sz="2800" dirty="0">
                  <a:solidFill>
                    <a:srgbClr val="000000"/>
                  </a:solidFill>
                  <a:latin typeface="Trebuchet MS" panose="020B0603020202020204" pitchFamily="34" charset="0"/>
                  <a:cs typeface="Arial" charset="0"/>
                </a:endParaRPr>
              </a:p>
            </p:txBody>
          </p:sp>
        </mc:Choice>
        <mc:Fallback>
          <p:sp>
            <p:nvSpPr>
              <p:cNvPr id="2" name="TextBox 1">
                <a:extLst>
                  <a:ext uri="{FF2B5EF4-FFF2-40B4-BE49-F238E27FC236}">
                    <a16:creationId xmlns:a16="http://schemas.microsoft.com/office/drawing/2014/main" id="{F52F7E82-9EC0-C43D-C536-C421A2ADE7CF}"/>
                  </a:ext>
                </a:extLst>
              </p:cNvPr>
              <p:cNvSpPr txBox="1">
                <a:spLocks noRot="1" noChangeAspect="1" noMove="1" noResize="1" noEditPoints="1" noAdjustHandles="1" noChangeArrowheads="1" noChangeShapeType="1" noTextEdit="1"/>
              </p:cNvSpPr>
              <p:nvPr/>
            </p:nvSpPr>
            <p:spPr>
              <a:xfrm>
                <a:off x="944380" y="152401"/>
                <a:ext cx="10208302" cy="7259295"/>
              </a:xfrm>
              <a:prstGeom prst="rect">
                <a:avLst/>
              </a:prstGeom>
              <a:blipFill>
                <a:blip r:embed="rId3"/>
                <a:stretch>
                  <a:fillRect l="-1851" t="-1175"/>
                </a:stretch>
              </a:blipFill>
            </p:spPr>
            <p:txBody>
              <a:bodyPr/>
              <a:lstStyle/>
              <a:p>
                <a:r>
                  <a:rPr lang="en-GB">
                    <a:noFill/>
                  </a:rPr>
                  <a:t> </a:t>
                </a:r>
              </a:p>
            </p:txBody>
          </p:sp>
        </mc:Fallback>
      </mc:AlternateContent>
    </p:spTree>
    <p:extLst>
      <p:ext uri="{BB962C8B-B14F-4D97-AF65-F5344CB8AC3E}">
        <p14:creationId xmlns:p14="http://schemas.microsoft.com/office/powerpoint/2010/main" val="15252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4400" b="1" u="sng" dirty="0"/>
              <a:t>Example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9</m:t>
                          </m:r>
                        </m:e>
                      </m:rad>
                      <m:r>
                        <a:rPr lang="en-GB" sz="6600" i="1" smtClean="0">
                          <a:latin typeface="Cambria Math" panose="02040503050406030204" pitchFamily="18" charset="0"/>
                          <a:ea typeface="Cambria Math" panose="02040503050406030204" pitchFamily="18" charset="0"/>
                        </a:rPr>
                        <m:t>×</m:t>
                      </m:r>
                      <m:rad>
                        <m:radPr>
                          <m:degHide m:val="on"/>
                          <m:ctrlPr>
                            <a:rPr lang="en-GB" sz="6600" i="1" smtClean="0">
                              <a:latin typeface="Cambria Math" panose="02040503050406030204" pitchFamily="18" charset="0"/>
                              <a:ea typeface="Cambria Math" panose="02040503050406030204" pitchFamily="18" charset="0"/>
                            </a:rPr>
                          </m:ctrlPr>
                        </m:radPr>
                        <m:deg/>
                        <m:e>
                          <m:r>
                            <a:rPr lang="en-GB" sz="6600" b="0" i="1" smtClean="0">
                              <a:latin typeface="Cambria Math" panose="02040503050406030204" pitchFamily="18" charset="0"/>
                              <a:ea typeface="Cambria Math" panose="02040503050406030204" pitchFamily="18" charset="0"/>
                            </a:rPr>
                            <m:t>4</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blipFill>
                <a:blip r:embed="rId3"/>
                <a:stretch>
                  <a:fillRect/>
                </a:stretch>
              </a:blipFill>
            </p:spPr>
            <p:txBody>
              <a:bodyPr/>
              <a:lstStyle/>
              <a:p>
                <a:r>
                  <a:rPr lang="en-GB">
                    <a:noFill/>
                  </a:rPr>
                  <a:t> </a:t>
                </a:r>
              </a:p>
            </p:txBody>
          </p:sp>
        </mc:Fallback>
      </mc:AlternateContent>
      <p:sp>
        <p:nvSpPr>
          <p:cNvPr id="10" name="Text Placeholder 7"/>
          <p:cNvSpPr txBox="1">
            <a:spLocks/>
          </p:cNvSpPr>
          <p:nvPr/>
        </p:nvSpPr>
        <p:spPr>
          <a:xfrm>
            <a:off x="151071" y="3954261"/>
            <a:ext cx="11626757"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gn="ctr"/>
            <a:r>
              <a:rPr lang="en-GB" sz="4000" dirty="0"/>
              <a:t>How else could this be calculated?</a:t>
            </a:r>
          </a:p>
        </p:txBody>
      </p:sp>
    </p:spTree>
    <p:extLst>
      <p:ext uri="{BB962C8B-B14F-4D97-AF65-F5344CB8AC3E}">
        <p14:creationId xmlns:p14="http://schemas.microsoft.com/office/powerpoint/2010/main" val="13808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72F90B7E-E4EF-5419-1FE1-93AE5C5EB9FF}"/>
                  </a:ext>
                </a:extLst>
              </p:cNvPr>
              <p:cNvSpPr>
                <a:spLocks noGrp="1"/>
              </p:cNvSpPr>
              <p:nvPr>
                <p:ph type="body" sz="quarter" idx="10"/>
              </p:nvPr>
            </p:nvSpPr>
            <p:spPr/>
            <p:txBody>
              <a:bodyPr/>
              <a:lstStyle/>
              <a:p>
                <a:pPr algn="ctr"/>
                <a:r>
                  <a:rPr lang="en-GB" sz="3600" dirty="0"/>
                  <a:t>How would you simplify </a:t>
                </a:r>
                <a14:m>
                  <m:oMath xmlns:m="http://schemas.openxmlformats.org/officeDocument/2006/math">
                    <m:r>
                      <a:rPr lang="en-GB" sz="3600" b="0" i="0" smtClean="0">
                        <a:latin typeface="Cambria Math" panose="02040503050406030204" pitchFamily="18" charset="0"/>
                      </a:rPr>
                      <m:t>2</m:t>
                    </m:r>
                    <m:rad>
                      <m:radPr>
                        <m:degHide m:val="on"/>
                        <m:ctrlPr>
                          <a:rPr lang="en-GB" sz="3600" i="1" smtClean="0">
                            <a:latin typeface="Cambria Math" panose="02040503050406030204" pitchFamily="18" charset="0"/>
                          </a:rPr>
                        </m:ctrlPr>
                      </m:radPr>
                      <m:deg/>
                      <m:e>
                        <m:r>
                          <a:rPr lang="en-GB" sz="3600" b="0" i="1" smtClean="0">
                            <a:latin typeface="Cambria Math" panose="02040503050406030204" pitchFamily="18" charset="0"/>
                          </a:rPr>
                          <m:t>20</m:t>
                        </m:r>
                      </m:e>
                    </m:rad>
                  </m:oMath>
                </a14:m>
                <a:r>
                  <a:rPr lang="en-GB" sz="3600" dirty="0"/>
                  <a:t>?</a:t>
                </a:r>
              </a:p>
            </p:txBody>
          </p:sp>
        </mc:Choice>
        <mc:Fallback>
          <p:sp>
            <p:nvSpPr>
              <p:cNvPr id="2" name="Text Placeholder 1">
                <a:extLst>
                  <a:ext uri="{FF2B5EF4-FFF2-40B4-BE49-F238E27FC236}">
                    <a16:creationId xmlns:a16="http://schemas.microsoft.com/office/drawing/2014/main" id="{72F90B7E-E4EF-5419-1FE1-93AE5C5EB9F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t="-13821" b="-15447"/>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70063968-6000-3869-6F98-45700806DB3D}"/>
              </a:ext>
            </a:extLst>
          </p:cNvPr>
          <p:cNvSpPr>
            <a:spLocks noGrp="1"/>
          </p:cNvSpPr>
          <p:nvPr>
            <p:ph sz="quarter" idx="11"/>
          </p:nvPr>
        </p:nvSpPr>
        <p:spPr/>
        <p:txBody>
          <a:bodyPr/>
          <a:lstStyle/>
          <a:p>
            <a:pPr marL="0" indent="0">
              <a:buNone/>
            </a:pPr>
            <a:endParaRPr lang="en-GB" dirty="0"/>
          </a:p>
        </p:txBody>
      </p:sp>
    </p:spTree>
    <p:extLst>
      <p:ext uri="{BB962C8B-B14F-4D97-AF65-F5344CB8AC3E}">
        <p14:creationId xmlns:p14="http://schemas.microsoft.com/office/powerpoint/2010/main" val="2020721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17F7C-814E-254A-5056-8A8CC3908D72}"/>
              </a:ext>
            </a:extLst>
          </p:cNvPr>
          <p:cNvSpPr>
            <a:spLocks noGrp="1"/>
          </p:cNvSpPr>
          <p:nvPr>
            <p:ph type="body" sz="quarter" idx="10"/>
          </p:nvPr>
        </p:nvSpPr>
        <p:spPr>
          <a:xfrm>
            <a:off x="272049" y="304517"/>
            <a:ext cx="5823951" cy="750661"/>
          </a:xfrm>
        </p:spPr>
        <p:txBody>
          <a:bodyPr/>
          <a:lstStyle/>
          <a:p>
            <a:pPr algn="ctr"/>
            <a:r>
              <a:rPr lang="en-GB" dirty="0"/>
              <a:t>We Do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D68028A-8A52-498A-440D-931A1096463C}"/>
                  </a:ext>
                </a:extLst>
              </p:cNvPr>
              <p:cNvSpPr>
                <a:spLocks noGrp="1"/>
              </p:cNvSpPr>
              <p:nvPr>
                <p:ph sz="quarter" idx="11"/>
              </p:nvPr>
            </p:nvSpPr>
            <p:spPr>
              <a:xfrm>
                <a:off x="287338" y="1377950"/>
                <a:ext cx="5509026" cy="4654550"/>
              </a:xfrm>
            </p:spPr>
            <p:txBody>
              <a:bodyPr/>
              <a:lstStyle/>
              <a:p>
                <a:pPr marL="0" indent="0">
                  <a:buNone/>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3</m:t>
                      </m:r>
                      <m:rad>
                        <m:radPr>
                          <m:degHide m:val="on"/>
                          <m:ctrlPr>
                            <a:rPr lang="en-GB" sz="3600" i="1" smtClean="0">
                              <a:latin typeface="Cambria Math" panose="02040503050406030204" pitchFamily="18" charset="0"/>
                            </a:rPr>
                          </m:ctrlPr>
                        </m:radPr>
                        <m:deg/>
                        <m:e>
                          <m:r>
                            <a:rPr lang="en-GB" sz="3600" b="0" i="1" smtClean="0">
                              <a:latin typeface="Cambria Math" panose="02040503050406030204" pitchFamily="18" charset="0"/>
                            </a:rPr>
                            <m:t>50</m:t>
                          </m:r>
                        </m:e>
                      </m:rad>
                    </m:oMath>
                  </m:oMathPara>
                </a14:m>
                <a:endParaRPr lang="en-GB" sz="3600" dirty="0"/>
              </a:p>
            </p:txBody>
          </p:sp>
        </mc:Choice>
        <mc:Fallback>
          <p:sp>
            <p:nvSpPr>
              <p:cNvPr id="3" name="Content Placeholder 2">
                <a:extLst>
                  <a:ext uri="{FF2B5EF4-FFF2-40B4-BE49-F238E27FC236}">
                    <a16:creationId xmlns:a16="http://schemas.microsoft.com/office/drawing/2014/main" id="{7D68028A-8A52-498A-440D-931A1096463C}"/>
                  </a:ext>
                </a:extLst>
              </p:cNvPr>
              <p:cNvSpPr>
                <a:spLocks noGrp="1" noRot="1" noChangeAspect="1" noMove="1" noResize="1" noEditPoints="1" noAdjustHandles="1" noChangeArrowheads="1" noChangeShapeType="1" noTextEdit="1"/>
              </p:cNvSpPr>
              <p:nvPr>
                <p:ph sz="quarter" idx="11"/>
              </p:nvPr>
            </p:nvSpPr>
            <p:spPr>
              <a:xfrm>
                <a:off x="287338" y="1377950"/>
                <a:ext cx="5509026" cy="4654550"/>
              </a:xfrm>
              <a:blipFill>
                <a:blip r:embed="rId2"/>
                <a:stretch>
                  <a:fillRect/>
                </a:stretch>
              </a:blipFill>
            </p:spPr>
            <p:txBody>
              <a:bodyPr/>
              <a:lstStyle/>
              <a:p>
                <a:r>
                  <a:rPr lang="en-GB">
                    <a:noFill/>
                  </a:rPr>
                  <a:t> </a:t>
                </a:r>
              </a:p>
            </p:txBody>
          </p:sp>
        </mc:Fallback>
      </mc:AlternateContent>
      <p:sp>
        <p:nvSpPr>
          <p:cNvPr id="4" name="Text Placeholder 1">
            <a:extLst>
              <a:ext uri="{FF2B5EF4-FFF2-40B4-BE49-F238E27FC236}">
                <a16:creationId xmlns:a16="http://schemas.microsoft.com/office/drawing/2014/main" id="{9EE1E684-883A-5E7A-FE67-DC7EBDEAEB40}"/>
              </a:ext>
            </a:extLst>
          </p:cNvPr>
          <p:cNvSpPr txBox="1">
            <a:spLocks/>
          </p:cNvSpPr>
          <p:nvPr/>
        </p:nvSpPr>
        <p:spPr>
          <a:xfrm>
            <a:off x="6096000" y="304516"/>
            <a:ext cx="5823951"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gn="ctr"/>
            <a:r>
              <a:rPr lang="en-GB" dirty="0"/>
              <a:t>You Do</a:t>
            </a:r>
          </a:p>
        </p:txBody>
      </p:sp>
      <p:cxnSp>
        <p:nvCxnSpPr>
          <p:cNvPr id="6" name="Straight Connector 5">
            <a:extLst>
              <a:ext uri="{FF2B5EF4-FFF2-40B4-BE49-F238E27FC236}">
                <a16:creationId xmlns:a16="http://schemas.microsoft.com/office/drawing/2014/main" id="{E0B00CC6-E6CC-8BAF-1660-64198F06A493}"/>
              </a:ext>
            </a:extLst>
          </p:cNvPr>
          <p:cNvCxnSpPr/>
          <p:nvPr/>
        </p:nvCxnSpPr>
        <p:spPr>
          <a:xfrm>
            <a:off x="6096000" y="304517"/>
            <a:ext cx="0" cy="572798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547CF2DA-F8D0-12E6-3035-09C388940994}"/>
                  </a:ext>
                </a:extLst>
              </p:cNvPr>
              <p:cNvSpPr txBox="1">
                <a:spLocks/>
              </p:cNvSpPr>
              <p:nvPr/>
            </p:nvSpPr>
            <p:spPr>
              <a:xfrm>
                <a:off x="6111289" y="1358469"/>
                <a:ext cx="5509026" cy="4654550"/>
              </a:xfrm>
              <a:prstGeom prst="rect">
                <a:avLst/>
              </a:prstGeom>
            </p:spPr>
            <p:txBody>
              <a:bodyPr/>
              <a:lst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742950" indent="-742950">
                  <a:buFont typeface="+mj-lt"/>
                  <a:buAutoNum type="arabicPeriod"/>
                </a:pPr>
                <a14:m>
                  <m:oMath xmlns:m="http://schemas.openxmlformats.org/officeDocument/2006/math">
                    <m:r>
                      <a:rPr lang="en-GB" sz="3600" i="1" smtClean="0">
                        <a:latin typeface="Cambria Math" panose="02040503050406030204" pitchFamily="18" charset="0"/>
                      </a:rPr>
                      <m:t>2</m:t>
                    </m:r>
                    <m:rad>
                      <m:radPr>
                        <m:degHide m:val="on"/>
                        <m:ctrlPr>
                          <a:rPr lang="en-GB" sz="3600" i="1" smtClean="0">
                            <a:latin typeface="Cambria Math" panose="02040503050406030204" pitchFamily="18" charset="0"/>
                          </a:rPr>
                        </m:ctrlPr>
                      </m:radPr>
                      <m:deg/>
                      <m:e>
                        <m:r>
                          <a:rPr lang="en-GB" sz="3600" b="0" i="1" smtClean="0">
                            <a:latin typeface="Cambria Math" panose="02040503050406030204" pitchFamily="18" charset="0"/>
                          </a:rPr>
                          <m:t>8</m:t>
                        </m:r>
                      </m:e>
                    </m:rad>
                  </m:oMath>
                </a14:m>
                <a:endParaRPr lang="en-GB" sz="3600" dirty="0"/>
              </a:p>
              <a:p>
                <a:pPr marL="742950" indent="-742950">
                  <a:buFont typeface="+mj-lt"/>
                  <a:buAutoNum type="arabicPeriod"/>
                </a:pPr>
                <a:endParaRPr lang="en-GB" sz="3600" dirty="0"/>
              </a:p>
              <a:p>
                <a:pPr marL="742950" indent="-742950">
                  <a:buFont typeface="+mj-lt"/>
                  <a:buAutoNum type="arabicPeriod"/>
                </a:pPr>
                <a14:m>
                  <m:oMath xmlns:m="http://schemas.openxmlformats.org/officeDocument/2006/math">
                    <m:r>
                      <a:rPr lang="en-GB" sz="3600" b="0" i="1" smtClean="0">
                        <a:latin typeface="Cambria Math" panose="02040503050406030204" pitchFamily="18" charset="0"/>
                      </a:rPr>
                      <m:t>10</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32</m:t>
                        </m:r>
                      </m:e>
                    </m:rad>
                  </m:oMath>
                </a14:m>
                <a:endParaRPr lang="en-GB" sz="3600" b="0" dirty="0"/>
              </a:p>
              <a:p>
                <a:pPr marL="742950" indent="-742950">
                  <a:buFont typeface="+mj-lt"/>
                  <a:buAutoNum type="arabicPeriod"/>
                </a:pPr>
                <a:endParaRPr lang="en-GB" sz="3600" b="0" dirty="0"/>
              </a:p>
              <a:p>
                <a:pPr marL="742950" indent="-742950">
                  <a:buFont typeface="+mj-lt"/>
                  <a:buAutoNum type="arabicPeriod"/>
                </a:pPr>
                <a14:m>
                  <m:oMath xmlns:m="http://schemas.openxmlformats.org/officeDocument/2006/math">
                    <m:r>
                      <a:rPr lang="en-GB" sz="3600" b="0" i="1" smtClean="0">
                        <a:latin typeface="Cambria Math" panose="02040503050406030204" pitchFamily="18" charset="0"/>
                      </a:rPr>
                      <m:t>3</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75</m:t>
                        </m:r>
                      </m:e>
                    </m:rad>
                  </m:oMath>
                </a14:m>
                <a:endParaRPr lang="en-GB" sz="3600" b="0" dirty="0"/>
              </a:p>
              <a:p>
                <a:pPr marL="742950" indent="-742950">
                  <a:buFont typeface="+mj-lt"/>
                  <a:buAutoNum type="arabicPeriod"/>
                </a:pPr>
                <a:endParaRPr lang="en-GB" sz="3600" b="0" dirty="0"/>
              </a:p>
              <a:p>
                <a:pPr marL="742950" indent="-742950">
                  <a:buFont typeface="+mj-lt"/>
                  <a:buAutoNum type="arabicPeriod"/>
                </a:pPr>
                <a14:m>
                  <m:oMath xmlns:m="http://schemas.openxmlformats.org/officeDocument/2006/math">
                    <m:r>
                      <a:rPr lang="en-GB" sz="3600" b="0" i="1" smtClean="0">
                        <a:latin typeface="Cambria Math" panose="02040503050406030204" pitchFamily="18" charset="0"/>
                      </a:rPr>
                      <m:t>3</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98</m:t>
                        </m:r>
                      </m:e>
                    </m:rad>
                  </m:oMath>
                </a14:m>
                <a:endParaRPr lang="en-GB" sz="3600" b="0" dirty="0"/>
              </a:p>
              <a:p>
                <a:pPr marL="742950" indent="-742950">
                  <a:buFont typeface="+mj-lt"/>
                  <a:buAutoNum type="arabicPeriod"/>
                </a:pPr>
                <a:endParaRPr lang="en-GB" sz="3600" dirty="0"/>
              </a:p>
            </p:txBody>
          </p:sp>
        </mc:Choice>
        <mc:Fallback>
          <p:sp>
            <p:nvSpPr>
              <p:cNvPr id="7" name="Content Placeholder 2">
                <a:extLst>
                  <a:ext uri="{FF2B5EF4-FFF2-40B4-BE49-F238E27FC236}">
                    <a16:creationId xmlns:a16="http://schemas.microsoft.com/office/drawing/2014/main" id="{547CF2DA-F8D0-12E6-3035-09C388940994}"/>
                  </a:ext>
                </a:extLst>
              </p:cNvPr>
              <p:cNvSpPr txBox="1">
                <a:spLocks noRot="1" noChangeAspect="1" noMove="1" noResize="1" noEditPoints="1" noAdjustHandles="1" noChangeArrowheads="1" noChangeShapeType="1" noTextEdit="1"/>
              </p:cNvSpPr>
              <p:nvPr/>
            </p:nvSpPr>
            <p:spPr>
              <a:xfrm>
                <a:off x="6111289" y="1358469"/>
                <a:ext cx="5509026" cy="465455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6573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ED9EB-F87A-4C04-09AF-E875F97D76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C325FFD-921E-42B9-6394-70C1B43588A5}"/>
              </a:ext>
            </a:extLst>
          </p:cNvPr>
          <p:cNvSpPr>
            <a:spLocks noGrp="1"/>
          </p:cNvSpPr>
          <p:nvPr>
            <p:ph type="body" sz="quarter" idx="10"/>
          </p:nvPr>
        </p:nvSpPr>
        <p:spPr>
          <a:xfrm>
            <a:off x="272049" y="304517"/>
            <a:ext cx="5823951" cy="750661"/>
          </a:xfrm>
        </p:spPr>
        <p:txBody>
          <a:bodyPr/>
          <a:lstStyle/>
          <a:p>
            <a:pPr algn="ctr"/>
            <a:r>
              <a:rPr lang="en-GB" dirty="0"/>
              <a:t>We Do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7C0A14-F8BD-7442-A279-F6F03C7C0333}"/>
                  </a:ext>
                </a:extLst>
              </p:cNvPr>
              <p:cNvSpPr>
                <a:spLocks noGrp="1"/>
              </p:cNvSpPr>
              <p:nvPr>
                <p:ph sz="quarter" idx="11"/>
              </p:nvPr>
            </p:nvSpPr>
            <p:spPr>
              <a:xfrm>
                <a:off x="287338" y="1377950"/>
                <a:ext cx="5509026" cy="4654550"/>
              </a:xfrm>
            </p:spPr>
            <p:txBody>
              <a:bodyPr/>
              <a:lstStyle/>
              <a:p>
                <a:pPr marL="0" indent="0">
                  <a:buNone/>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3</m:t>
                      </m:r>
                      <m:rad>
                        <m:radPr>
                          <m:degHide m:val="on"/>
                          <m:ctrlPr>
                            <a:rPr lang="en-GB" sz="3600" i="1" smtClean="0">
                              <a:latin typeface="Cambria Math" panose="02040503050406030204" pitchFamily="18" charset="0"/>
                            </a:rPr>
                          </m:ctrlPr>
                        </m:radPr>
                        <m:deg/>
                        <m:e>
                          <m:r>
                            <a:rPr lang="en-GB" sz="3600" b="0" i="1" smtClean="0">
                              <a:latin typeface="Cambria Math" panose="02040503050406030204" pitchFamily="18" charset="0"/>
                            </a:rPr>
                            <m:t>50</m:t>
                          </m:r>
                        </m:e>
                      </m:rad>
                    </m:oMath>
                  </m:oMathPara>
                </a14:m>
                <a:endParaRPr lang="en-GB" sz="3600" dirty="0"/>
              </a:p>
            </p:txBody>
          </p:sp>
        </mc:Choice>
        <mc:Fallback>
          <p:sp>
            <p:nvSpPr>
              <p:cNvPr id="3" name="Content Placeholder 2">
                <a:extLst>
                  <a:ext uri="{FF2B5EF4-FFF2-40B4-BE49-F238E27FC236}">
                    <a16:creationId xmlns:a16="http://schemas.microsoft.com/office/drawing/2014/main" id="{C47C0A14-F8BD-7442-A279-F6F03C7C0333}"/>
                  </a:ext>
                </a:extLst>
              </p:cNvPr>
              <p:cNvSpPr>
                <a:spLocks noGrp="1" noRot="1" noChangeAspect="1" noMove="1" noResize="1" noEditPoints="1" noAdjustHandles="1" noChangeArrowheads="1" noChangeShapeType="1" noTextEdit="1"/>
              </p:cNvSpPr>
              <p:nvPr>
                <p:ph sz="quarter" idx="11"/>
              </p:nvPr>
            </p:nvSpPr>
            <p:spPr>
              <a:xfrm>
                <a:off x="287338" y="1377950"/>
                <a:ext cx="5509026" cy="4654550"/>
              </a:xfrm>
              <a:blipFill>
                <a:blip r:embed="rId2"/>
                <a:stretch>
                  <a:fillRect/>
                </a:stretch>
              </a:blipFill>
            </p:spPr>
            <p:txBody>
              <a:bodyPr/>
              <a:lstStyle/>
              <a:p>
                <a:r>
                  <a:rPr lang="en-GB">
                    <a:noFill/>
                  </a:rPr>
                  <a:t> </a:t>
                </a:r>
              </a:p>
            </p:txBody>
          </p:sp>
        </mc:Fallback>
      </mc:AlternateContent>
      <p:sp>
        <p:nvSpPr>
          <p:cNvPr id="4" name="Text Placeholder 1">
            <a:extLst>
              <a:ext uri="{FF2B5EF4-FFF2-40B4-BE49-F238E27FC236}">
                <a16:creationId xmlns:a16="http://schemas.microsoft.com/office/drawing/2014/main" id="{A1FBBB1A-9262-5768-1B8D-94D1D4E39B62}"/>
              </a:ext>
            </a:extLst>
          </p:cNvPr>
          <p:cNvSpPr txBox="1">
            <a:spLocks/>
          </p:cNvSpPr>
          <p:nvPr/>
        </p:nvSpPr>
        <p:spPr>
          <a:xfrm>
            <a:off x="6096000" y="304516"/>
            <a:ext cx="5823951"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gn="ctr"/>
            <a:r>
              <a:rPr lang="en-GB" dirty="0"/>
              <a:t>You Do</a:t>
            </a:r>
          </a:p>
        </p:txBody>
      </p:sp>
      <p:cxnSp>
        <p:nvCxnSpPr>
          <p:cNvPr id="6" name="Straight Connector 5">
            <a:extLst>
              <a:ext uri="{FF2B5EF4-FFF2-40B4-BE49-F238E27FC236}">
                <a16:creationId xmlns:a16="http://schemas.microsoft.com/office/drawing/2014/main" id="{DAF2763B-6CD6-01FC-118A-93A664048C5A}"/>
              </a:ext>
            </a:extLst>
          </p:cNvPr>
          <p:cNvCxnSpPr/>
          <p:nvPr/>
        </p:nvCxnSpPr>
        <p:spPr>
          <a:xfrm>
            <a:off x="6096000" y="304517"/>
            <a:ext cx="0" cy="572798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66BA0810-8F6C-67EC-7797-9A9F8A70E57B}"/>
                  </a:ext>
                </a:extLst>
              </p:cNvPr>
              <p:cNvSpPr txBox="1">
                <a:spLocks/>
              </p:cNvSpPr>
              <p:nvPr/>
            </p:nvSpPr>
            <p:spPr>
              <a:xfrm>
                <a:off x="6111289" y="1358469"/>
                <a:ext cx="5509026" cy="4654550"/>
              </a:xfrm>
              <a:prstGeom prst="rect">
                <a:avLst/>
              </a:prstGeom>
            </p:spPr>
            <p:txBody>
              <a:bodyPr/>
              <a:lst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742950" indent="-742950">
                  <a:buFont typeface="+mj-lt"/>
                  <a:buAutoNum type="arabicPeriod"/>
                </a:pPr>
                <a14:m>
                  <m:oMath xmlns:m="http://schemas.openxmlformats.org/officeDocument/2006/math">
                    <m:r>
                      <a:rPr lang="en-GB" sz="3600" i="1">
                        <a:latin typeface="Cambria Math" panose="02040503050406030204" pitchFamily="18" charset="0"/>
                      </a:rPr>
                      <m:t>2</m:t>
                    </m:r>
                    <m:rad>
                      <m:radPr>
                        <m:degHide m:val="on"/>
                        <m:ctrlPr>
                          <a:rPr lang="en-GB" sz="3600" i="1">
                            <a:latin typeface="Cambria Math" panose="02040503050406030204" pitchFamily="18" charset="0"/>
                          </a:rPr>
                        </m:ctrlPr>
                      </m:radPr>
                      <m:deg/>
                      <m:e>
                        <m:r>
                          <a:rPr lang="en-GB" sz="3600" i="1">
                            <a:latin typeface="Cambria Math" panose="02040503050406030204" pitchFamily="18" charset="0"/>
                          </a:rPr>
                          <m:t>8</m:t>
                        </m:r>
                      </m:e>
                    </m:rad>
                  </m:oMath>
                </a14:m>
                <a:endParaRPr lang="en-GB" sz="3600" dirty="0"/>
              </a:p>
              <a:p>
                <a:pPr marL="742950" indent="-742950">
                  <a:buFont typeface="+mj-lt"/>
                  <a:buAutoNum type="arabicPeriod"/>
                </a:pPr>
                <a:endParaRPr lang="en-GB" sz="3600" dirty="0"/>
              </a:p>
              <a:p>
                <a:pPr marL="742950" indent="-742950">
                  <a:buFont typeface="+mj-lt"/>
                  <a:buAutoNum type="arabicPeriod"/>
                </a:pPr>
                <a14:m>
                  <m:oMath xmlns:m="http://schemas.openxmlformats.org/officeDocument/2006/math">
                    <m:r>
                      <a:rPr lang="en-GB" sz="3600" b="0" i="1" smtClean="0">
                        <a:latin typeface="Cambria Math" panose="02040503050406030204" pitchFamily="18" charset="0"/>
                      </a:rPr>
                      <m:t>10</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32</m:t>
                        </m:r>
                      </m:e>
                    </m:rad>
                  </m:oMath>
                </a14:m>
                <a:endParaRPr lang="en-GB" sz="3600" b="0" dirty="0"/>
              </a:p>
              <a:p>
                <a:pPr marL="742950" indent="-742950">
                  <a:buFont typeface="+mj-lt"/>
                  <a:buAutoNum type="arabicPeriod"/>
                </a:pPr>
                <a:endParaRPr lang="en-GB" sz="3600" b="0" dirty="0"/>
              </a:p>
              <a:p>
                <a:pPr marL="742950" indent="-742950">
                  <a:buFont typeface="+mj-lt"/>
                  <a:buAutoNum type="arabicPeriod"/>
                </a:pPr>
                <a14:m>
                  <m:oMath xmlns:m="http://schemas.openxmlformats.org/officeDocument/2006/math">
                    <m:r>
                      <a:rPr lang="en-GB" sz="3600" b="0" i="1" smtClean="0">
                        <a:latin typeface="Cambria Math" panose="02040503050406030204" pitchFamily="18" charset="0"/>
                      </a:rPr>
                      <m:t>3</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75</m:t>
                        </m:r>
                      </m:e>
                    </m:rad>
                  </m:oMath>
                </a14:m>
                <a:endParaRPr lang="en-GB" sz="3600" b="0" dirty="0"/>
              </a:p>
              <a:p>
                <a:pPr marL="742950" indent="-742950">
                  <a:buFont typeface="+mj-lt"/>
                  <a:buAutoNum type="arabicPeriod"/>
                </a:pPr>
                <a:endParaRPr lang="en-GB" sz="3600" b="0" dirty="0"/>
              </a:p>
              <a:p>
                <a:pPr marL="742950" indent="-742950">
                  <a:buFont typeface="+mj-lt"/>
                  <a:buAutoNum type="arabicPeriod"/>
                </a:pPr>
                <a14:m>
                  <m:oMath xmlns:m="http://schemas.openxmlformats.org/officeDocument/2006/math">
                    <m:r>
                      <a:rPr lang="en-GB" sz="3600" b="0" i="1" smtClean="0">
                        <a:latin typeface="Cambria Math" panose="02040503050406030204" pitchFamily="18" charset="0"/>
                      </a:rPr>
                      <m:t>3</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98</m:t>
                        </m:r>
                      </m:e>
                    </m:rad>
                  </m:oMath>
                </a14:m>
                <a:endParaRPr lang="en-GB" sz="3600" b="0" dirty="0"/>
              </a:p>
              <a:p>
                <a:pPr marL="742950" indent="-742950">
                  <a:buFont typeface="+mj-lt"/>
                  <a:buAutoNum type="arabicPeriod"/>
                </a:pPr>
                <a:endParaRPr lang="en-GB" sz="3600" dirty="0"/>
              </a:p>
            </p:txBody>
          </p:sp>
        </mc:Choice>
        <mc:Fallback>
          <p:sp>
            <p:nvSpPr>
              <p:cNvPr id="7" name="Content Placeholder 2">
                <a:extLst>
                  <a:ext uri="{FF2B5EF4-FFF2-40B4-BE49-F238E27FC236}">
                    <a16:creationId xmlns:a16="http://schemas.microsoft.com/office/drawing/2014/main" id="{66BA0810-8F6C-67EC-7797-9A9F8A70E57B}"/>
                  </a:ext>
                </a:extLst>
              </p:cNvPr>
              <p:cNvSpPr txBox="1">
                <a:spLocks noRot="1" noChangeAspect="1" noMove="1" noResize="1" noEditPoints="1" noAdjustHandles="1" noChangeArrowheads="1" noChangeShapeType="1" noTextEdit="1"/>
              </p:cNvSpPr>
              <p:nvPr/>
            </p:nvSpPr>
            <p:spPr>
              <a:xfrm>
                <a:off x="6111289" y="1358469"/>
                <a:ext cx="5509026" cy="465455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8E82541-499F-9456-C8E5-92BEA547A9AC}"/>
                  </a:ext>
                </a:extLst>
              </p:cNvPr>
              <p:cNvSpPr txBox="1"/>
              <p:nvPr/>
            </p:nvSpPr>
            <p:spPr>
              <a:xfrm>
                <a:off x="6737888" y="1499350"/>
                <a:ext cx="6098582" cy="6428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3200" i="1" smtClean="0">
                          <a:solidFill>
                            <a:srgbClr val="FF0000"/>
                          </a:solidFill>
                          <a:latin typeface="Cambria Math" panose="02040503050406030204" pitchFamily="18" charset="0"/>
                        </a:rPr>
                        <m:t>4</m:t>
                      </m:r>
                      <m:rad>
                        <m:radPr>
                          <m:degHide m:val="on"/>
                          <m:ctrlPr>
                            <a:rPr lang="en-GB" sz="3200" i="1">
                              <a:solidFill>
                                <a:srgbClr val="FF0000"/>
                              </a:solidFill>
                              <a:latin typeface="Cambria Math" panose="02040503050406030204" pitchFamily="18" charset="0"/>
                            </a:rPr>
                          </m:ctrlPr>
                        </m:radPr>
                        <m:deg/>
                        <m:e>
                          <m:r>
                            <a:rPr lang="en-GB" sz="3200" i="1">
                              <a:solidFill>
                                <a:srgbClr val="FF0000"/>
                              </a:solidFill>
                              <a:latin typeface="Cambria Math" panose="02040503050406030204" pitchFamily="18" charset="0"/>
                            </a:rPr>
                            <m:t>2</m:t>
                          </m:r>
                        </m:e>
                      </m:rad>
                    </m:oMath>
                  </m:oMathPara>
                </a14:m>
                <a:endParaRPr lang="en-GB" sz="3200" dirty="0">
                  <a:solidFill>
                    <a:srgbClr val="FF0000"/>
                  </a:solidFill>
                </a:endParaRPr>
              </a:p>
            </p:txBody>
          </p:sp>
        </mc:Choice>
        <mc:Fallback>
          <p:sp>
            <p:nvSpPr>
              <p:cNvPr id="8" name="TextBox 7">
                <a:extLst>
                  <a:ext uri="{FF2B5EF4-FFF2-40B4-BE49-F238E27FC236}">
                    <a16:creationId xmlns:a16="http://schemas.microsoft.com/office/drawing/2014/main" id="{48E82541-499F-9456-C8E5-92BEA547A9AC}"/>
                  </a:ext>
                </a:extLst>
              </p:cNvPr>
              <p:cNvSpPr txBox="1">
                <a:spLocks noRot="1" noChangeAspect="1" noMove="1" noResize="1" noEditPoints="1" noAdjustHandles="1" noChangeArrowheads="1" noChangeShapeType="1" noTextEdit="1"/>
              </p:cNvSpPr>
              <p:nvPr/>
            </p:nvSpPr>
            <p:spPr>
              <a:xfrm>
                <a:off x="6737888" y="1499350"/>
                <a:ext cx="6098582" cy="64286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E4536C5-1F1F-B03A-DA9C-E341A219A720}"/>
                  </a:ext>
                </a:extLst>
              </p:cNvPr>
              <p:cNvSpPr txBox="1"/>
              <p:nvPr/>
            </p:nvSpPr>
            <p:spPr>
              <a:xfrm>
                <a:off x="6737888" y="2847074"/>
                <a:ext cx="6098582" cy="6428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3200" i="1" smtClean="0">
                          <a:solidFill>
                            <a:srgbClr val="FF0000"/>
                          </a:solidFill>
                          <a:latin typeface="Cambria Math" panose="02040503050406030204" pitchFamily="18" charset="0"/>
                        </a:rPr>
                        <m:t>4</m:t>
                      </m:r>
                      <m:r>
                        <a:rPr lang="en-GB" sz="3200" b="0" i="1" smtClean="0">
                          <a:solidFill>
                            <a:srgbClr val="FF0000"/>
                          </a:solidFill>
                          <a:latin typeface="Cambria Math" panose="02040503050406030204" pitchFamily="18" charset="0"/>
                        </a:rPr>
                        <m:t>0</m:t>
                      </m:r>
                      <m:rad>
                        <m:radPr>
                          <m:degHide m:val="on"/>
                          <m:ctrlPr>
                            <a:rPr lang="en-GB" sz="3200" i="1">
                              <a:solidFill>
                                <a:srgbClr val="FF0000"/>
                              </a:solidFill>
                              <a:latin typeface="Cambria Math" panose="02040503050406030204" pitchFamily="18" charset="0"/>
                            </a:rPr>
                          </m:ctrlPr>
                        </m:radPr>
                        <m:deg/>
                        <m:e>
                          <m:r>
                            <a:rPr lang="en-GB" sz="3200" i="1">
                              <a:solidFill>
                                <a:srgbClr val="FF0000"/>
                              </a:solidFill>
                              <a:latin typeface="Cambria Math" panose="02040503050406030204" pitchFamily="18" charset="0"/>
                            </a:rPr>
                            <m:t>2</m:t>
                          </m:r>
                        </m:e>
                      </m:rad>
                    </m:oMath>
                  </m:oMathPara>
                </a14:m>
                <a:endParaRPr lang="en-GB" sz="3200" dirty="0">
                  <a:solidFill>
                    <a:srgbClr val="FF0000"/>
                  </a:solidFill>
                </a:endParaRPr>
              </a:p>
            </p:txBody>
          </p:sp>
        </mc:Choice>
        <mc:Fallback>
          <p:sp>
            <p:nvSpPr>
              <p:cNvPr id="9" name="TextBox 8">
                <a:extLst>
                  <a:ext uri="{FF2B5EF4-FFF2-40B4-BE49-F238E27FC236}">
                    <a16:creationId xmlns:a16="http://schemas.microsoft.com/office/drawing/2014/main" id="{5E4536C5-1F1F-B03A-DA9C-E341A219A720}"/>
                  </a:ext>
                </a:extLst>
              </p:cNvPr>
              <p:cNvSpPr txBox="1">
                <a:spLocks noRot="1" noChangeAspect="1" noMove="1" noResize="1" noEditPoints="1" noAdjustHandles="1" noChangeArrowheads="1" noChangeShapeType="1" noTextEdit="1"/>
              </p:cNvSpPr>
              <p:nvPr/>
            </p:nvSpPr>
            <p:spPr>
              <a:xfrm>
                <a:off x="6737888" y="2847074"/>
                <a:ext cx="6098582" cy="64286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DBFE33C-CADE-9AA8-5A61-8936224DD6E8}"/>
                  </a:ext>
                </a:extLst>
              </p:cNvPr>
              <p:cNvSpPr txBox="1"/>
              <p:nvPr/>
            </p:nvSpPr>
            <p:spPr>
              <a:xfrm>
                <a:off x="6737888" y="4108612"/>
                <a:ext cx="6098582" cy="6428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3200" i="1" smtClean="0">
                          <a:solidFill>
                            <a:srgbClr val="FF0000"/>
                          </a:solidFill>
                          <a:latin typeface="Cambria Math" panose="02040503050406030204" pitchFamily="18" charset="0"/>
                        </a:rPr>
                        <m:t>1</m:t>
                      </m:r>
                      <m:r>
                        <a:rPr lang="en-GB" sz="3200" b="0" i="1" smtClean="0">
                          <a:solidFill>
                            <a:srgbClr val="FF0000"/>
                          </a:solidFill>
                          <a:latin typeface="Cambria Math" panose="02040503050406030204" pitchFamily="18" charset="0"/>
                        </a:rPr>
                        <m:t>5</m:t>
                      </m:r>
                      <m:rad>
                        <m:radPr>
                          <m:degHide m:val="on"/>
                          <m:ctrlPr>
                            <a:rPr lang="en-GB" sz="3200" i="1">
                              <a:solidFill>
                                <a:srgbClr val="FF0000"/>
                              </a:solidFill>
                              <a:latin typeface="Cambria Math" panose="02040503050406030204" pitchFamily="18" charset="0"/>
                            </a:rPr>
                          </m:ctrlPr>
                        </m:radPr>
                        <m:deg/>
                        <m:e>
                          <m:r>
                            <a:rPr lang="en-GB" sz="3200" b="0" i="1" smtClean="0">
                              <a:solidFill>
                                <a:srgbClr val="FF0000"/>
                              </a:solidFill>
                              <a:latin typeface="Cambria Math" panose="02040503050406030204" pitchFamily="18" charset="0"/>
                            </a:rPr>
                            <m:t>3</m:t>
                          </m:r>
                        </m:e>
                      </m:rad>
                    </m:oMath>
                  </m:oMathPara>
                </a14:m>
                <a:endParaRPr lang="en-GB" sz="3200" dirty="0">
                  <a:solidFill>
                    <a:srgbClr val="FF0000"/>
                  </a:solidFill>
                </a:endParaRPr>
              </a:p>
            </p:txBody>
          </p:sp>
        </mc:Choice>
        <mc:Fallback>
          <p:sp>
            <p:nvSpPr>
              <p:cNvPr id="10" name="TextBox 9">
                <a:extLst>
                  <a:ext uri="{FF2B5EF4-FFF2-40B4-BE49-F238E27FC236}">
                    <a16:creationId xmlns:a16="http://schemas.microsoft.com/office/drawing/2014/main" id="{DDBFE33C-CADE-9AA8-5A61-8936224DD6E8}"/>
                  </a:ext>
                </a:extLst>
              </p:cNvPr>
              <p:cNvSpPr txBox="1">
                <a:spLocks noRot="1" noChangeAspect="1" noMove="1" noResize="1" noEditPoints="1" noAdjustHandles="1" noChangeArrowheads="1" noChangeShapeType="1" noTextEdit="1"/>
              </p:cNvSpPr>
              <p:nvPr/>
            </p:nvSpPr>
            <p:spPr>
              <a:xfrm>
                <a:off x="6737888" y="4108612"/>
                <a:ext cx="6098582" cy="6428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B24F2A2-BEC9-EECE-7AB9-993201CEEF96}"/>
                  </a:ext>
                </a:extLst>
              </p:cNvPr>
              <p:cNvSpPr txBox="1"/>
              <p:nvPr/>
            </p:nvSpPr>
            <p:spPr>
              <a:xfrm>
                <a:off x="6737888" y="5358650"/>
                <a:ext cx="6098582" cy="6428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FF0000"/>
                          </a:solidFill>
                          <a:latin typeface="Cambria Math" panose="02040503050406030204" pitchFamily="18" charset="0"/>
                        </a:rPr>
                        <m:t>21</m:t>
                      </m:r>
                      <m:rad>
                        <m:radPr>
                          <m:degHide m:val="on"/>
                          <m:ctrlPr>
                            <a:rPr lang="en-GB" sz="3200" i="1" smtClean="0">
                              <a:solidFill>
                                <a:srgbClr val="FF0000"/>
                              </a:solidFill>
                              <a:latin typeface="Cambria Math" panose="02040503050406030204" pitchFamily="18" charset="0"/>
                            </a:rPr>
                          </m:ctrlPr>
                        </m:radPr>
                        <m:deg/>
                        <m:e>
                          <m:r>
                            <a:rPr lang="en-GB" sz="3200" b="0" i="1" smtClean="0">
                              <a:solidFill>
                                <a:srgbClr val="FF0000"/>
                              </a:solidFill>
                              <a:latin typeface="Cambria Math" panose="02040503050406030204" pitchFamily="18" charset="0"/>
                            </a:rPr>
                            <m:t>2</m:t>
                          </m:r>
                        </m:e>
                      </m:rad>
                    </m:oMath>
                  </m:oMathPara>
                </a14:m>
                <a:endParaRPr lang="en-GB" sz="3200" dirty="0">
                  <a:solidFill>
                    <a:srgbClr val="FF0000"/>
                  </a:solidFill>
                </a:endParaRPr>
              </a:p>
            </p:txBody>
          </p:sp>
        </mc:Choice>
        <mc:Fallback>
          <p:sp>
            <p:nvSpPr>
              <p:cNvPr id="11" name="TextBox 10">
                <a:extLst>
                  <a:ext uri="{FF2B5EF4-FFF2-40B4-BE49-F238E27FC236}">
                    <a16:creationId xmlns:a16="http://schemas.microsoft.com/office/drawing/2014/main" id="{3B24F2A2-BEC9-EECE-7AB9-993201CEEF96}"/>
                  </a:ext>
                </a:extLst>
              </p:cNvPr>
              <p:cNvSpPr txBox="1">
                <a:spLocks noRot="1" noChangeAspect="1" noMove="1" noResize="1" noEditPoints="1" noAdjustHandles="1" noChangeArrowheads="1" noChangeShapeType="1" noTextEdit="1"/>
              </p:cNvSpPr>
              <p:nvPr/>
            </p:nvSpPr>
            <p:spPr>
              <a:xfrm>
                <a:off x="6737888" y="5358650"/>
                <a:ext cx="6098582" cy="642868"/>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80220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2600" y="682557"/>
            <a:ext cx="8353425" cy="4438650"/>
          </a:xfrm>
          <a:prstGeom prst="rect">
            <a:avLst/>
          </a:prstGeom>
          <a:ln>
            <a:noFill/>
          </a:ln>
        </p:spPr>
      </p:pic>
      <p:sp>
        <p:nvSpPr>
          <p:cNvPr id="5" name="Rectangle 4"/>
          <p:cNvSpPr/>
          <p:nvPr/>
        </p:nvSpPr>
        <p:spPr>
          <a:xfrm>
            <a:off x="2247900" y="266928"/>
            <a:ext cx="7696200" cy="523220"/>
          </a:xfrm>
          <a:prstGeom prst="rect">
            <a:avLst/>
          </a:prstGeom>
        </p:spPr>
        <p:txBody>
          <a:bodyPr wrap="square">
            <a:spAutoFit/>
          </a:bodyPr>
          <a:lstStyle/>
          <a:p>
            <a:pPr algn="ctr" fontAlgn="base">
              <a:spcBef>
                <a:spcPct val="0"/>
              </a:spcBef>
              <a:spcAft>
                <a:spcPct val="0"/>
              </a:spcAft>
            </a:pPr>
            <a:r>
              <a:rPr lang="en-GB" sz="2800" dirty="0">
                <a:solidFill>
                  <a:srgbClr val="000000"/>
                </a:solidFill>
                <a:latin typeface="Trebuchet MS" panose="020B0603020202020204" pitchFamily="34" charset="0"/>
                <a:cs typeface="Arial" charset="0"/>
              </a:rPr>
              <a:t>Find the odd one out on each row:</a:t>
            </a:r>
          </a:p>
        </p:txBody>
      </p:sp>
      <p:sp>
        <p:nvSpPr>
          <p:cNvPr id="6" name="Rectangle 5"/>
          <p:cNvSpPr/>
          <p:nvPr/>
        </p:nvSpPr>
        <p:spPr>
          <a:xfrm>
            <a:off x="389743" y="5344446"/>
            <a:ext cx="10717967" cy="830997"/>
          </a:xfrm>
          <a:prstGeom prst="rect">
            <a:avLst/>
          </a:prstGeom>
          <a:ln w="28575">
            <a:noFill/>
          </a:ln>
        </p:spPr>
        <p:txBody>
          <a:bodyPr wrap="square">
            <a:spAutoFit/>
          </a:bodyPr>
          <a:lstStyle/>
          <a:p>
            <a:pPr fontAlgn="base">
              <a:spcBef>
                <a:spcPct val="0"/>
              </a:spcBef>
              <a:spcAft>
                <a:spcPct val="0"/>
              </a:spcAft>
            </a:pPr>
            <a:r>
              <a:rPr lang="en-GB" sz="2400" dirty="0">
                <a:solidFill>
                  <a:srgbClr val="000000"/>
                </a:solidFill>
                <a:latin typeface="Trebuchet MS" panose="020B0603020202020204" pitchFamily="34" charset="0"/>
                <a:cs typeface="Arial" charset="0"/>
              </a:rPr>
              <a:t>Challenge:</a:t>
            </a:r>
          </a:p>
          <a:p>
            <a:pPr fontAlgn="base">
              <a:spcBef>
                <a:spcPct val="0"/>
              </a:spcBef>
              <a:spcAft>
                <a:spcPct val="0"/>
              </a:spcAft>
            </a:pPr>
            <a:r>
              <a:rPr lang="en-GB" sz="2400" dirty="0">
                <a:solidFill>
                  <a:srgbClr val="000000"/>
                </a:solidFill>
                <a:latin typeface="Trebuchet MS" panose="020B0603020202020204" pitchFamily="34" charset="0"/>
                <a:cs typeface="Arial" charset="0"/>
              </a:rPr>
              <a:t>Add another surd, in the empty box, that is equivalent to the odd one out</a:t>
            </a:r>
          </a:p>
        </p:txBody>
      </p:sp>
    </p:spTree>
    <p:custDataLst>
      <p:tags r:id="rId1"/>
    </p:custDataLst>
    <p:extLst>
      <p:ext uri="{BB962C8B-B14F-4D97-AF65-F5344CB8AC3E}">
        <p14:creationId xmlns:p14="http://schemas.microsoft.com/office/powerpoint/2010/main" val="2637864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1D0876-72E3-4734-5DE4-0A331327705D}"/>
              </a:ext>
            </a:extLst>
          </p:cNvPr>
          <p:cNvSpPr>
            <a:spLocks noGrp="1"/>
          </p:cNvSpPr>
          <p:nvPr>
            <p:ph type="body" sz="quarter" idx="10"/>
          </p:nvPr>
        </p:nvSpPr>
        <p:spPr/>
        <p:txBody>
          <a:bodyPr/>
          <a:lstStyle/>
          <a:p>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lstStyle/>
              <a:p>
                <a:pPr marL="0" indent="0" algn="ctr">
                  <a:buNone/>
                </a:pPr>
                <a:r>
                  <a:rPr lang="en-GB" dirty="0">
                    <a:latin typeface="Trebuchet MS" panose="020B0603020202020204" pitchFamily="34" charset="0"/>
                  </a:rPr>
                  <a:t>Write the ratio in its simplest form</a:t>
                </a:r>
              </a:p>
              <a:p>
                <a:pPr marL="0" indent="0" algn="ctr">
                  <a:buNone/>
                </a:pPr>
                <a:endParaRPr lang="en-GB" dirty="0">
                  <a:latin typeface="Trebuchet MS" panose="020B0603020202020204" pitchFamily="34" charset="0"/>
                </a:endParaRPr>
              </a:p>
              <a:p>
                <a:pPr marL="0" indent="0" algn="ctr">
                  <a:buNone/>
                </a:pPr>
                <a:endParaRPr lang="en-GB" dirty="0">
                  <a:latin typeface="Trebuchet MS" panose="020B0603020202020204" pitchFamily="34" charset="0"/>
                </a:endParaRPr>
              </a:p>
              <a:p>
                <a:pPr marL="0" indent="0" algn="ctr">
                  <a:buNone/>
                </a:pPr>
                <a14:m>
                  <m:oMathPara xmlns:m="http://schemas.openxmlformats.org/officeDocument/2006/math">
                    <m:oMathParaPr>
                      <m:jc m:val="centerGroup"/>
                    </m:oMathParaPr>
                    <m:oMath xmlns:m="http://schemas.openxmlformats.org/officeDocument/2006/math">
                      <m:rad>
                        <m:radPr>
                          <m:degHide m:val="on"/>
                          <m:ctrlPr>
                            <a:rPr lang="en-GB" sz="4400" i="1">
                              <a:latin typeface="Cambria Math" panose="02040503050406030204" pitchFamily="18" charset="0"/>
                            </a:rPr>
                          </m:ctrlPr>
                        </m:radPr>
                        <m:deg/>
                        <m:e>
                          <m:r>
                            <a:rPr lang="en-GB" sz="4400" i="1">
                              <a:latin typeface="Cambria Math" panose="02040503050406030204" pitchFamily="18" charset="0"/>
                            </a:rPr>
                            <m:t>8</m:t>
                          </m:r>
                        </m:e>
                      </m:rad>
                      <m:r>
                        <a:rPr lang="en-GB" sz="4400" i="1">
                          <a:latin typeface="Cambria Math" panose="02040503050406030204" pitchFamily="18" charset="0"/>
                        </a:rPr>
                        <m:t> : </m:t>
                      </m:r>
                      <m:rad>
                        <m:radPr>
                          <m:degHide m:val="on"/>
                          <m:ctrlPr>
                            <a:rPr lang="en-GB" sz="4400" i="1">
                              <a:latin typeface="Cambria Math" panose="02040503050406030204" pitchFamily="18" charset="0"/>
                            </a:rPr>
                          </m:ctrlPr>
                        </m:radPr>
                        <m:deg/>
                        <m:e>
                          <m:r>
                            <a:rPr lang="en-GB" sz="4400" i="1">
                              <a:latin typeface="Cambria Math" panose="02040503050406030204" pitchFamily="18" charset="0"/>
                            </a:rPr>
                            <m:t>50 </m:t>
                          </m:r>
                        </m:e>
                      </m:rad>
                      <m:r>
                        <a:rPr lang="en-GB" sz="4400" i="1">
                          <a:latin typeface="Cambria Math" panose="02040503050406030204" pitchFamily="18" charset="0"/>
                        </a:rPr>
                        <m:t> : </m:t>
                      </m:r>
                      <m:rad>
                        <m:radPr>
                          <m:degHide m:val="on"/>
                          <m:ctrlPr>
                            <a:rPr lang="en-GB" sz="4400" i="1">
                              <a:latin typeface="Cambria Math" panose="02040503050406030204" pitchFamily="18" charset="0"/>
                            </a:rPr>
                          </m:ctrlPr>
                        </m:radPr>
                        <m:deg/>
                        <m:e>
                          <m:r>
                            <a:rPr lang="en-GB" sz="4400" i="1">
                              <a:latin typeface="Cambria Math" panose="02040503050406030204" pitchFamily="18" charset="0"/>
                            </a:rPr>
                            <m:t>128</m:t>
                          </m:r>
                        </m:e>
                      </m:rad>
                    </m:oMath>
                  </m:oMathPara>
                </a14:m>
                <a:endParaRPr lang="en-GB" dirty="0">
                  <a:latin typeface="Trebuchet MS" panose="020B0603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3"/>
                <a:stretch>
                  <a:fillRect t="-1702"/>
                </a:stretch>
              </a:blipFill>
            </p:spPr>
            <p:txBody>
              <a:bodyPr/>
              <a:lstStyle/>
              <a:p>
                <a:r>
                  <a:rPr lang="en-GB">
                    <a:noFill/>
                  </a:rPr>
                  <a:t> </a:t>
                </a:r>
              </a:p>
            </p:txBody>
          </p:sp>
        </mc:Fallback>
      </mc:AlternateContent>
      <p:sp>
        <p:nvSpPr>
          <p:cNvPr id="2" name="TextBox 1"/>
          <p:cNvSpPr txBox="1"/>
          <p:nvPr/>
        </p:nvSpPr>
        <p:spPr>
          <a:xfrm>
            <a:off x="3295650" y="172136"/>
            <a:ext cx="5448300" cy="646331"/>
          </a:xfrm>
          <a:prstGeom prst="rect">
            <a:avLst/>
          </a:prstGeom>
          <a:noFill/>
        </p:spPr>
        <p:txBody>
          <a:bodyPr wrap="square" rtlCol="0">
            <a:spAutoFit/>
          </a:bodyPr>
          <a:lstStyle/>
          <a:p>
            <a:pPr algn="ctr" fontAlgn="base">
              <a:spcBef>
                <a:spcPct val="0"/>
              </a:spcBef>
              <a:spcAft>
                <a:spcPct val="0"/>
              </a:spcAft>
            </a:pPr>
            <a:r>
              <a:rPr lang="en-GB" sz="3600" dirty="0">
                <a:solidFill>
                  <a:srgbClr val="000000"/>
                </a:solidFill>
                <a:latin typeface="Trebuchet MS" panose="020B0603020202020204" pitchFamily="34" charset="0"/>
                <a:cs typeface="Arial" charset="0"/>
              </a:rPr>
              <a:t>Challenge:</a:t>
            </a:r>
          </a:p>
        </p:txBody>
      </p:sp>
    </p:spTree>
    <p:custDataLst>
      <p:tags r:id="rId1"/>
    </p:custDataLst>
    <p:extLst>
      <p:ext uri="{BB962C8B-B14F-4D97-AF65-F5344CB8AC3E}">
        <p14:creationId xmlns:p14="http://schemas.microsoft.com/office/powerpoint/2010/main" val="149867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t>Work out without a calculator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25</m:t>
                          </m:r>
                        </m:e>
                      </m:rad>
                      <m:r>
                        <a:rPr lang="en-GB" sz="6600" i="1" smtClean="0">
                          <a:latin typeface="Cambria Math" panose="02040503050406030204" pitchFamily="18" charset="0"/>
                          <a:ea typeface="Cambria Math" panose="02040503050406030204" pitchFamily="18" charset="0"/>
                        </a:rPr>
                        <m:t>×</m:t>
                      </m:r>
                      <m:rad>
                        <m:radPr>
                          <m:degHide m:val="on"/>
                          <m:ctrlPr>
                            <a:rPr lang="en-GB" sz="6600" i="1" smtClean="0">
                              <a:latin typeface="Cambria Math" panose="02040503050406030204" pitchFamily="18" charset="0"/>
                              <a:ea typeface="Cambria Math" panose="02040503050406030204" pitchFamily="18" charset="0"/>
                            </a:rPr>
                          </m:ctrlPr>
                        </m:radPr>
                        <m:deg/>
                        <m:e>
                          <m:r>
                            <a:rPr lang="en-GB" sz="6600" b="0" i="1" smtClean="0">
                              <a:latin typeface="Cambria Math" panose="02040503050406030204" pitchFamily="18" charset="0"/>
                              <a:ea typeface="Cambria Math" panose="02040503050406030204" pitchFamily="18" charset="0"/>
                            </a:rPr>
                            <m:t>4</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en-GB">
                    <a:noFill/>
                  </a:rPr>
                  <a:t> </a:t>
                </a:r>
              </a:p>
            </p:txBody>
          </p:sp>
        </mc:Fallback>
      </mc:AlternateContent>
      <p:sp>
        <p:nvSpPr>
          <p:cNvPr id="10" name="Text Placeholder 7"/>
          <p:cNvSpPr txBox="1">
            <a:spLocks/>
          </p:cNvSpPr>
          <p:nvPr/>
        </p:nvSpPr>
        <p:spPr>
          <a:xfrm>
            <a:off x="151071" y="3954261"/>
            <a:ext cx="11626757"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ctr" defTabSz="742928" rtl="0" eaLnBrk="1" fontAlgn="auto" latinLnBrk="0" hangingPunct="1">
              <a:lnSpc>
                <a:spcPct val="90000"/>
              </a:lnSpc>
              <a:spcBef>
                <a:spcPts val="813"/>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Show at least two methods </a:t>
            </a:r>
          </a:p>
        </p:txBody>
      </p:sp>
      <p:pic>
        <p:nvPicPr>
          <p:cNvPr id="2" name="Picture 1">
            <a:extLst>
              <a:ext uri="{FF2B5EF4-FFF2-40B4-BE49-F238E27FC236}">
                <a16:creationId xmlns:a16="http://schemas.microsoft.com/office/drawing/2014/main" id="{BACAB712-3E72-9E81-3691-0B534D7C2CB3}"/>
              </a:ext>
            </a:extLst>
          </p:cNvPr>
          <p:cNvPicPr>
            <a:picLocks noChangeAspect="1"/>
          </p:cNvPicPr>
          <p:nvPr/>
        </p:nvPicPr>
        <p:blipFill>
          <a:blip r:embed="rId3"/>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261935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t>Work out without a calculator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100</m:t>
                          </m:r>
                        </m:e>
                      </m:rad>
                      <m:r>
                        <a:rPr lang="en-GB" sz="6600" i="1" smtClean="0">
                          <a:latin typeface="Cambria Math" panose="02040503050406030204" pitchFamily="18" charset="0"/>
                          <a:ea typeface="Cambria Math" panose="02040503050406030204" pitchFamily="18" charset="0"/>
                        </a:rPr>
                        <m:t>×</m:t>
                      </m:r>
                      <m:rad>
                        <m:radPr>
                          <m:degHide m:val="on"/>
                          <m:ctrlPr>
                            <a:rPr lang="en-GB" sz="6600" i="1" smtClean="0">
                              <a:latin typeface="Cambria Math" panose="02040503050406030204" pitchFamily="18" charset="0"/>
                              <a:ea typeface="Cambria Math" panose="02040503050406030204" pitchFamily="18" charset="0"/>
                            </a:rPr>
                          </m:ctrlPr>
                        </m:radPr>
                        <m:deg/>
                        <m:e>
                          <m:r>
                            <a:rPr lang="en-GB" sz="6600" b="0" i="1" smtClean="0">
                              <a:latin typeface="Cambria Math" panose="02040503050406030204" pitchFamily="18" charset="0"/>
                              <a:ea typeface="Cambria Math" panose="02040503050406030204" pitchFamily="18" charset="0"/>
                            </a:rPr>
                            <m:t>9</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en-GB">
                    <a:noFill/>
                  </a:rPr>
                  <a:t> </a:t>
                </a:r>
              </a:p>
            </p:txBody>
          </p:sp>
        </mc:Fallback>
      </mc:AlternateContent>
      <p:sp>
        <p:nvSpPr>
          <p:cNvPr id="10" name="Text Placeholder 7"/>
          <p:cNvSpPr txBox="1">
            <a:spLocks/>
          </p:cNvSpPr>
          <p:nvPr/>
        </p:nvSpPr>
        <p:spPr>
          <a:xfrm>
            <a:off x="151071" y="3954261"/>
            <a:ext cx="11626757"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ctr" defTabSz="742928" rtl="0" eaLnBrk="1" fontAlgn="auto" latinLnBrk="0" hangingPunct="1">
              <a:lnSpc>
                <a:spcPct val="90000"/>
              </a:lnSpc>
              <a:spcBef>
                <a:spcPts val="813"/>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Show at least two methods </a:t>
            </a:r>
          </a:p>
        </p:txBody>
      </p:sp>
      <p:pic>
        <p:nvPicPr>
          <p:cNvPr id="2" name="Picture 1">
            <a:extLst>
              <a:ext uri="{FF2B5EF4-FFF2-40B4-BE49-F238E27FC236}">
                <a16:creationId xmlns:a16="http://schemas.microsoft.com/office/drawing/2014/main" id="{A9C2FE53-3C59-1D2D-DBB3-92A8036C3CCE}"/>
              </a:ext>
            </a:extLst>
          </p:cNvPr>
          <p:cNvPicPr>
            <a:picLocks noChangeAspect="1"/>
          </p:cNvPicPr>
          <p:nvPr/>
        </p:nvPicPr>
        <p:blipFill>
          <a:blip r:embed="rId3"/>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294667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t>Work out without a calculator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9</m:t>
                          </m:r>
                        </m:e>
                      </m:rad>
                      <m:r>
                        <a:rPr lang="en-GB" sz="6600" i="1" smtClean="0">
                          <a:latin typeface="Cambria Math" panose="02040503050406030204" pitchFamily="18" charset="0"/>
                          <a:ea typeface="Cambria Math" panose="02040503050406030204" pitchFamily="18" charset="0"/>
                        </a:rPr>
                        <m:t>×</m:t>
                      </m:r>
                      <m:rad>
                        <m:radPr>
                          <m:degHide m:val="on"/>
                          <m:ctrlPr>
                            <a:rPr lang="en-GB" sz="6600" i="1" smtClean="0">
                              <a:latin typeface="Cambria Math" panose="02040503050406030204" pitchFamily="18" charset="0"/>
                              <a:ea typeface="Cambria Math" panose="02040503050406030204" pitchFamily="18" charset="0"/>
                            </a:rPr>
                          </m:ctrlPr>
                        </m:radPr>
                        <m:deg/>
                        <m:e>
                          <m:r>
                            <a:rPr lang="en-GB" sz="6600" b="0" i="1" smtClean="0">
                              <a:latin typeface="Cambria Math" panose="02040503050406030204" pitchFamily="18" charset="0"/>
                              <a:ea typeface="Cambria Math" panose="02040503050406030204" pitchFamily="18" charset="0"/>
                            </a:rPr>
                            <m:t>9</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en-GB">
                    <a:noFill/>
                  </a:rPr>
                  <a:t> </a:t>
                </a:r>
              </a:p>
            </p:txBody>
          </p:sp>
        </mc:Fallback>
      </mc:AlternateContent>
      <p:sp>
        <p:nvSpPr>
          <p:cNvPr id="10" name="Text Placeholder 7"/>
          <p:cNvSpPr txBox="1">
            <a:spLocks/>
          </p:cNvSpPr>
          <p:nvPr/>
        </p:nvSpPr>
        <p:spPr>
          <a:xfrm>
            <a:off x="151071" y="3954261"/>
            <a:ext cx="11626757"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ctr" defTabSz="742928" rtl="0" eaLnBrk="1" fontAlgn="auto" latinLnBrk="0" hangingPunct="1">
              <a:lnSpc>
                <a:spcPct val="90000"/>
              </a:lnSpc>
              <a:spcBef>
                <a:spcPts val="813"/>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Show at least two methods </a:t>
            </a:r>
          </a:p>
        </p:txBody>
      </p:sp>
      <p:pic>
        <p:nvPicPr>
          <p:cNvPr id="2" name="Picture 1">
            <a:extLst>
              <a:ext uri="{FF2B5EF4-FFF2-40B4-BE49-F238E27FC236}">
                <a16:creationId xmlns:a16="http://schemas.microsoft.com/office/drawing/2014/main" id="{BD03A779-B40C-1ADB-2162-7F1CF6A8E3C2}"/>
              </a:ext>
            </a:extLst>
          </p:cNvPr>
          <p:cNvPicPr>
            <a:picLocks noChangeAspect="1"/>
          </p:cNvPicPr>
          <p:nvPr/>
        </p:nvPicPr>
        <p:blipFill>
          <a:blip r:embed="rId3"/>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48412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t>Work out without a calculator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GB" sz="6600" i="1" smtClean="0">
                              <a:latin typeface="Cambria Math" panose="02040503050406030204" pitchFamily="18" charset="0"/>
                            </a:rPr>
                          </m:ctrlPr>
                        </m:sSupPr>
                        <m:e>
                          <m:r>
                            <a:rPr lang="en-GB" sz="6600" i="1">
                              <a:latin typeface="Cambria Math" panose="02040503050406030204" pitchFamily="18" charset="0"/>
                            </a:rPr>
                            <m:t>(</m:t>
                          </m:r>
                          <m:rad>
                            <m:radPr>
                              <m:degHide m:val="on"/>
                              <m:ctrlPr>
                                <a:rPr lang="en-GB" sz="6600" i="1">
                                  <a:latin typeface="Cambria Math" panose="02040503050406030204" pitchFamily="18" charset="0"/>
                                </a:rPr>
                              </m:ctrlPr>
                            </m:radPr>
                            <m:deg/>
                            <m:e>
                              <m:r>
                                <a:rPr lang="en-GB" sz="6600" b="0" i="1" smtClean="0">
                                  <a:latin typeface="Cambria Math" panose="02040503050406030204" pitchFamily="18" charset="0"/>
                                </a:rPr>
                                <m:t>121</m:t>
                              </m:r>
                            </m:e>
                          </m:rad>
                          <m:r>
                            <a:rPr lang="en-GB" sz="6600" i="1">
                              <a:latin typeface="Cambria Math" panose="02040503050406030204" pitchFamily="18" charset="0"/>
                            </a:rPr>
                            <m:t>)</m:t>
                          </m:r>
                        </m:e>
                        <m:sup>
                          <m:r>
                            <a:rPr lang="en-GB" sz="6600" i="1">
                              <a:latin typeface="Cambria Math" panose="02040503050406030204" pitchFamily="18" charset="0"/>
                            </a:rPr>
                            <m:t>2</m:t>
                          </m:r>
                        </m:sup>
                      </m:sSup>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en-GB">
                    <a:noFill/>
                  </a:rPr>
                  <a:t> </a:t>
                </a:r>
              </a:p>
            </p:txBody>
          </p:sp>
        </mc:Fallback>
      </mc:AlternateContent>
      <p:sp>
        <p:nvSpPr>
          <p:cNvPr id="2" name="Text Placeholder 7">
            <a:extLst>
              <a:ext uri="{FF2B5EF4-FFF2-40B4-BE49-F238E27FC236}">
                <a16:creationId xmlns:a16="http://schemas.microsoft.com/office/drawing/2014/main" id="{70BCA4DF-9B9A-ACC3-AAE1-79E60D5323AE}"/>
              </a:ext>
            </a:extLst>
          </p:cNvPr>
          <p:cNvSpPr txBox="1">
            <a:spLocks/>
          </p:cNvSpPr>
          <p:nvPr/>
        </p:nvSpPr>
        <p:spPr>
          <a:xfrm>
            <a:off x="151071" y="3954261"/>
            <a:ext cx="11626757"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ctr" defTabSz="742928" rtl="0" eaLnBrk="1" fontAlgn="auto" latinLnBrk="0" hangingPunct="1">
              <a:lnSpc>
                <a:spcPct val="90000"/>
              </a:lnSpc>
              <a:spcBef>
                <a:spcPts val="813"/>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Show at least two methods </a:t>
            </a:r>
          </a:p>
        </p:txBody>
      </p:sp>
      <p:pic>
        <p:nvPicPr>
          <p:cNvPr id="3" name="Picture 2">
            <a:extLst>
              <a:ext uri="{FF2B5EF4-FFF2-40B4-BE49-F238E27FC236}">
                <a16:creationId xmlns:a16="http://schemas.microsoft.com/office/drawing/2014/main" id="{8662F7B0-35B0-0A1D-8674-196EB762F66B}"/>
              </a:ext>
            </a:extLst>
          </p:cNvPr>
          <p:cNvPicPr>
            <a:picLocks noChangeAspect="1"/>
          </p:cNvPicPr>
          <p:nvPr/>
        </p:nvPicPr>
        <p:blipFill>
          <a:blip r:embed="rId3"/>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288762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3600" dirty="0"/>
              <a:t>What could the question have been?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a:xfrm>
                <a:off x="0" y="1509925"/>
                <a:ext cx="11626756" cy="4654550"/>
              </a:xfrm>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12</m:t>
                          </m:r>
                        </m:e>
                      </m:rad>
                    </m:oMath>
                  </m:oMathPara>
                </a14:m>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xfrm>
                <a:off x="0" y="1509925"/>
                <a:ext cx="11626756" cy="4654550"/>
              </a:xfrm>
              <a:blipFill>
                <a:blip r:embed="rId3"/>
                <a:stretch>
                  <a:fillRect/>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69E5DEE7-E543-061B-38D7-6D1C0B31DB97}"/>
              </a:ext>
            </a:extLst>
          </p:cNvPr>
          <p:cNvPicPr>
            <a:picLocks noChangeAspect="1"/>
          </p:cNvPicPr>
          <p:nvPr/>
        </p:nvPicPr>
        <p:blipFill>
          <a:blip r:embed="rId4"/>
          <a:stretch>
            <a:fillRect/>
          </a:stretch>
        </p:blipFill>
        <p:spPr>
          <a:xfrm>
            <a:off x="9593450" y="-290760"/>
            <a:ext cx="3466454" cy="1941214"/>
          </a:xfrm>
          <a:prstGeom prst="rect">
            <a:avLst/>
          </a:prstGeom>
        </p:spPr>
      </p:pic>
    </p:spTree>
    <p:extLst>
      <p:ext uri="{BB962C8B-B14F-4D97-AF65-F5344CB8AC3E}">
        <p14:creationId xmlns:p14="http://schemas.microsoft.com/office/powerpoint/2010/main" val="426571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4000" b="1" dirty="0">
                <a:solidFill>
                  <a:srgbClr val="FF0000"/>
                </a:solidFill>
              </a:rPr>
              <a:t>Simplifying</a:t>
            </a:r>
            <a:r>
              <a:rPr lang="en-GB" dirty="0"/>
              <a:t> a surd</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1"/>
              </p:nvPr>
            </p:nvSpPr>
            <p:spPr>
              <a:xfrm>
                <a:off x="0" y="1509925"/>
                <a:ext cx="11626756" cy="4654550"/>
              </a:xfrm>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12</m:t>
                          </m:r>
                        </m:e>
                      </m:rad>
                      <m:r>
                        <a:rPr lang="en-GB" sz="6600" b="0" i="1" smtClean="0">
                          <a:latin typeface="Cambria Math" panose="02040503050406030204" pitchFamily="18" charset="0"/>
                        </a:rPr>
                        <m:t>=</m:t>
                      </m:r>
                      <m:rad>
                        <m:radPr>
                          <m:degHide m:val="on"/>
                          <m:ctrlPr>
                            <a:rPr lang="en-GB" sz="6600" b="0" i="1" smtClean="0">
                              <a:latin typeface="Cambria Math" panose="02040503050406030204" pitchFamily="18" charset="0"/>
                            </a:rPr>
                          </m:ctrlPr>
                        </m:radPr>
                        <m:deg/>
                        <m:e>
                          <m:r>
                            <a:rPr lang="en-GB" sz="6600" b="0" i="1" smtClean="0">
                              <a:latin typeface="Cambria Math" panose="02040503050406030204" pitchFamily="18" charset="0"/>
                            </a:rPr>
                            <m:t>4</m:t>
                          </m:r>
                        </m:e>
                      </m:rad>
                      <m:r>
                        <a:rPr lang="en-GB" sz="6600" b="0" i="1" smtClean="0">
                          <a:latin typeface="Cambria Math" panose="02040503050406030204" pitchFamily="18" charset="0"/>
                          <a:ea typeface="Cambria Math" panose="02040503050406030204" pitchFamily="18" charset="0"/>
                        </a:rPr>
                        <m:t>×</m:t>
                      </m:r>
                      <m:rad>
                        <m:radPr>
                          <m:degHide m:val="on"/>
                          <m:ctrlPr>
                            <a:rPr lang="en-GB" sz="6600" b="0" i="1" smtClean="0">
                              <a:latin typeface="Cambria Math" panose="02040503050406030204" pitchFamily="18" charset="0"/>
                              <a:ea typeface="Cambria Math" panose="02040503050406030204" pitchFamily="18" charset="0"/>
                            </a:rPr>
                          </m:ctrlPr>
                        </m:radPr>
                        <m:deg/>
                        <m:e>
                          <m:r>
                            <a:rPr lang="en-GB" sz="6600" b="0" i="1" smtClean="0">
                              <a:latin typeface="Cambria Math" panose="02040503050406030204" pitchFamily="18" charset="0"/>
                              <a:ea typeface="Cambria Math" panose="02040503050406030204" pitchFamily="18" charset="0"/>
                            </a:rPr>
                            <m:t>3</m:t>
                          </m:r>
                        </m:e>
                      </m:rad>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=2</m:t>
                      </m:r>
                      <m:rad>
                        <m:radPr>
                          <m:degHide m:val="on"/>
                          <m:ctrlPr>
                            <a:rPr lang="en-GB" sz="6600" b="0" i="1" smtClean="0">
                              <a:latin typeface="Cambria Math" panose="02040503050406030204" pitchFamily="18" charset="0"/>
                            </a:rPr>
                          </m:ctrlPr>
                        </m:radPr>
                        <m:deg/>
                        <m:e>
                          <m:r>
                            <a:rPr lang="en-GB" sz="6600" b="0" i="1" smtClean="0">
                              <a:latin typeface="Cambria Math" panose="02040503050406030204" pitchFamily="18" charset="0"/>
                            </a:rPr>
                            <m:t>3</m:t>
                          </m:r>
                        </m:e>
                      </m:rad>
                    </m:oMath>
                  </m:oMathPara>
                </a14:m>
                <a:endParaRPr lang="en-GB" dirty="0"/>
              </a:p>
              <a:p>
                <a:pPr marL="0" indent="0">
                  <a:buNone/>
                </a:pPr>
                <a:endParaRPr lang="en-GB" dirty="0"/>
              </a:p>
              <a:p>
                <a:pPr marL="0" indent="0">
                  <a:buNone/>
                </a:pPr>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quarter" idx="11"/>
              </p:nvPr>
            </p:nvSpPr>
            <p:spPr>
              <a:xfrm>
                <a:off x="0" y="1509925"/>
                <a:ext cx="11626756" cy="4654550"/>
              </a:xfr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8374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5C6B-C210-C467-81D1-CA500D859139}"/>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35C64C8-26BF-74A9-F76D-318E937B7A0F}"/>
              </a:ext>
            </a:extLst>
          </p:cNvPr>
          <p:cNvSpPr>
            <a:spLocks noGrp="1"/>
          </p:cNvSpPr>
          <p:nvPr>
            <p:ph type="body" sz="quarter" idx="10"/>
          </p:nvPr>
        </p:nvSpPr>
        <p:spPr/>
        <p:txBody>
          <a:bodyPr/>
          <a:lstStyle/>
          <a:p>
            <a:r>
              <a:rPr lang="en-GB" sz="4000" b="1" dirty="0">
                <a:solidFill>
                  <a:srgbClr val="FF0000"/>
                </a:solidFill>
              </a:rPr>
              <a:t>Simplifying</a:t>
            </a:r>
            <a:r>
              <a:rPr lang="en-GB" dirty="0"/>
              <a:t> a surd</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1D68B2D3-8EA3-6140-6D0A-BD18763250FB}"/>
                  </a:ext>
                </a:extLst>
              </p:cNvPr>
              <p:cNvSpPr>
                <a:spLocks noGrp="1"/>
              </p:cNvSpPr>
              <p:nvPr>
                <p:ph sz="quarter" idx="11"/>
              </p:nvPr>
            </p:nvSpPr>
            <p:spPr>
              <a:xfrm>
                <a:off x="0" y="1509925"/>
                <a:ext cx="11626756" cy="4654550"/>
              </a:xfrm>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sz="6600" i="1" smtClean="0">
                              <a:latin typeface="Cambria Math" panose="02040503050406030204" pitchFamily="18" charset="0"/>
                            </a:rPr>
                          </m:ctrlPr>
                        </m:radPr>
                        <m:deg/>
                        <m:e>
                          <m:r>
                            <a:rPr lang="en-GB" sz="6600" b="0" i="1" smtClean="0">
                              <a:latin typeface="Cambria Math" panose="02040503050406030204" pitchFamily="18" charset="0"/>
                            </a:rPr>
                            <m:t>12</m:t>
                          </m:r>
                        </m:e>
                      </m:rad>
                      <m:r>
                        <a:rPr lang="en-GB" sz="6600" b="0" i="1" smtClean="0">
                          <a:latin typeface="Cambria Math" panose="02040503050406030204" pitchFamily="18" charset="0"/>
                        </a:rPr>
                        <m:t>=</m:t>
                      </m:r>
                      <m:rad>
                        <m:radPr>
                          <m:degHide m:val="on"/>
                          <m:ctrlPr>
                            <a:rPr lang="en-GB" sz="6600" b="0" i="1" smtClean="0">
                              <a:latin typeface="Cambria Math" panose="02040503050406030204" pitchFamily="18" charset="0"/>
                            </a:rPr>
                          </m:ctrlPr>
                        </m:radPr>
                        <m:deg/>
                        <m:e>
                          <m:r>
                            <a:rPr lang="en-GB" sz="6600" b="0" i="1" smtClean="0">
                              <a:latin typeface="Cambria Math" panose="02040503050406030204" pitchFamily="18" charset="0"/>
                            </a:rPr>
                            <m:t>6</m:t>
                          </m:r>
                        </m:e>
                      </m:rad>
                      <m:r>
                        <a:rPr lang="en-GB" sz="6600" b="0" i="1" smtClean="0">
                          <a:latin typeface="Cambria Math" panose="02040503050406030204" pitchFamily="18" charset="0"/>
                          <a:ea typeface="Cambria Math" panose="02040503050406030204" pitchFamily="18" charset="0"/>
                        </a:rPr>
                        <m:t>×</m:t>
                      </m:r>
                      <m:rad>
                        <m:radPr>
                          <m:degHide m:val="on"/>
                          <m:ctrlPr>
                            <a:rPr lang="en-GB" sz="6600" b="0" i="1" smtClean="0">
                              <a:latin typeface="Cambria Math" panose="02040503050406030204" pitchFamily="18" charset="0"/>
                              <a:ea typeface="Cambria Math" panose="02040503050406030204" pitchFamily="18" charset="0"/>
                            </a:rPr>
                          </m:ctrlPr>
                        </m:radPr>
                        <m:deg/>
                        <m:e>
                          <m:r>
                            <a:rPr lang="en-GB" sz="6600" b="0" i="1" smtClean="0">
                              <a:latin typeface="Cambria Math" panose="02040503050406030204" pitchFamily="18" charset="0"/>
                              <a:ea typeface="Cambria Math" panose="02040503050406030204" pitchFamily="18" charset="0"/>
                            </a:rPr>
                            <m:t>2</m:t>
                          </m:r>
                        </m:e>
                      </m:rad>
                    </m:oMath>
                  </m:oMathPara>
                </a14:m>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mc:Choice>
        <mc:Fallback>
          <p:sp>
            <p:nvSpPr>
              <p:cNvPr id="9" name="Content Placeholder 8">
                <a:extLst>
                  <a:ext uri="{FF2B5EF4-FFF2-40B4-BE49-F238E27FC236}">
                    <a16:creationId xmlns:a16="http://schemas.microsoft.com/office/drawing/2014/main" id="{1D68B2D3-8EA3-6140-6D0A-BD18763250FB}"/>
                  </a:ext>
                </a:extLst>
              </p:cNvPr>
              <p:cNvSpPr>
                <a:spLocks noGrp="1" noRot="1" noChangeAspect="1" noMove="1" noResize="1" noEditPoints="1" noAdjustHandles="1" noChangeArrowheads="1" noChangeShapeType="1" noTextEdit="1"/>
              </p:cNvSpPr>
              <p:nvPr>
                <p:ph sz="quarter" idx="11"/>
              </p:nvPr>
            </p:nvSpPr>
            <p:spPr>
              <a:xfrm>
                <a:off x="0" y="1509925"/>
                <a:ext cx="11626756" cy="4654550"/>
              </a:xfrm>
              <a:blipFill>
                <a:blip r:embed="rId2"/>
                <a:stretch>
                  <a:fillRect/>
                </a:stretch>
              </a:blipFill>
            </p:spPr>
            <p:txBody>
              <a:bodyPr/>
              <a:lstStyle/>
              <a:p>
                <a:r>
                  <a:rPr lang="en-GB">
                    <a:noFill/>
                  </a:rPr>
                  <a:t> </a:t>
                </a:r>
              </a:p>
            </p:txBody>
          </p:sp>
        </mc:Fallback>
      </mc:AlternateContent>
      <p:sp>
        <p:nvSpPr>
          <p:cNvPr id="2" name="Text Placeholder 7">
            <a:extLst>
              <a:ext uri="{FF2B5EF4-FFF2-40B4-BE49-F238E27FC236}">
                <a16:creationId xmlns:a16="http://schemas.microsoft.com/office/drawing/2014/main" id="{4BF00392-D179-0F29-6A0F-5F35C801B51C}"/>
              </a:ext>
            </a:extLst>
          </p:cNvPr>
          <p:cNvSpPr txBox="1">
            <a:spLocks/>
          </p:cNvSpPr>
          <p:nvPr/>
        </p:nvSpPr>
        <p:spPr>
          <a:xfrm>
            <a:off x="151071" y="3954261"/>
            <a:ext cx="11626757"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gn="ctr"/>
            <a:r>
              <a:rPr lang="en-GB" sz="4000" dirty="0"/>
              <a:t>This is not fully simplified.</a:t>
            </a:r>
          </a:p>
        </p:txBody>
      </p:sp>
    </p:spTree>
    <p:extLst>
      <p:ext uri="{BB962C8B-B14F-4D97-AF65-F5344CB8AC3E}">
        <p14:creationId xmlns:p14="http://schemas.microsoft.com/office/powerpoint/2010/main" val="169314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10.xml><?xml version="1.0" encoding="utf-8"?>
<a:theme xmlns:a="http://schemas.openxmlformats.org/drawingml/2006/main" name="5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1.xml><?xml version="1.0" encoding="utf-8"?>
<a:theme xmlns:a="http://schemas.openxmlformats.org/drawingml/2006/main" name="6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2.xml><?xml version="1.0" encoding="utf-8"?>
<a:theme xmlns:a="http://schemas.openxmlformats.org/drawingml/2006/main" name="7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3.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3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2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4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docProps/app.xml><?xml version="1.0" encoding="utf-8"?>
<Properties xmlns="http://schemas.openxmlformats.org/officeDocument/2006/extended-properties" xmlns:vt="http://schemas.openxmlformats.org/officeDocument/2006/docPropsVTypes">
  <Template>ALTCCv2</Template>
  <TotalTime>13304</TotalTime>
  <Words>534</Words>
  <Application>Microsoft Office PowerPoint</Application>
  <PresentationFormat>Widescreen</PresentationFormat>
  <Paragraphs>146</Paragraphs>
  <Slides>24</Slides>
  <Notes>5</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24</vt:i4>
      </vt:variant>
    </vt:vector>
  </HeadingPairs>
  <TitlesOfParts>
    <vt:vector size="45" baseType="lpstr">
      <vt:lpstr>Calibri Light</vt:lpstr>
      <vt:lpstr>Arial</vt:lpstr>
      <vt:lpstr>Comic Sans MS</vt:lpstr>
      <vt:lpstr>Calibri</vt:lpstr>
      <vt:lpstr>Trebuchet MS</vt:lpstr>
      <vt:lpstr>Century Gothic</vt:lpstr>
      <vt:lpstr>Lato</vt:lpstr>
      <vt:lpstr>Cambria Math</vt:lpstr>
      <vt:lpstr>ALTCCv2</vt:lpstr>
      <vt:lpstr>Assessment Slides</vt:lpstr>
      <vt:lpstr>Teacher Information Slides</vt:lpstr>
      <vt:lpstr>Archway</vt:lpstr>
      <vt:lpstr>7_ArchwayMaster</vt:lpstr>
      <vt:lpstr>1_Archway</vt:lpstr>
      <vt:lpstr>3_Archway</vt:lpstr>
      <vt:lpstr>2_Archway</vt:lpstr>
      <vt:lpstr>4_Archway</vt:lpstr>
      <vt:lpstr>5_Archway</vt:lpstr>
      <vt:lpstr>6_Archway</vt:lpstr>
      <vt:lpstr>7_Archway</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Isobel and Emily are simplifying √72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Mr G Dizon - BAA Staff</cp:lastModifiedBy>
  <cp:revision>623</cp:revision>
  <cp:lastPrinted>2017-12-31T22:38:51Z</cp:lastPrinted>
  <dcterms:created xsi:type="dcterms:W3CDTF">2017-01-17T16:57:04Z</dcterms:created>
  <dcterms:modified xsi:type="dcterms:W3CDTF">2025-02-14T14:02:39Z</dcterms:modified>
</cp:coreProperties>
</file>